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366" r:id="rId2"/>
    <p:sldId id="379" r:id="rId3"/>
    <p:sldId id="381" r:id="rId4"/>
    <p:sldId id="382" r:id="rId5"/>
    <p:sldId id="383" r:id="rId6"/>
    <p:sldId id="384" r:id="rId7"/>
    <p:sldId id="380" r:id="rId8"/>
    <p:sldId id="269" r:id="rId9"/>
    <p:sldId id="374" r:id="rId10"/>
    <p:sldId id="271" r:id="rId11"/>
    <p:sldId id="272" r:id="rId12"/>
    <p:sldId id="308" r:id="rId13"/>
    <p:sldId id="318" r:id="rId14"/>
    <p:sldId id="310" r:id="rId15"/>
    <p:sldId id="311" r:id="rId16"/>
    <p:sldId id="312" r:id="rId17"/>
    <p:sldId id="313" r:id="rId18"/>
    <p:sldId id="314" r:id="rId19"/>
    <p:sldId id="315" r:id="rId20"/>
    <p:sldId id="375" r:id="rId21"/>
    <p:sldId id="371" r:id="rId22"/>
    <p:sldId id="372" r:id="rId23"/>
    <p:sldId id="373" r:id="rId24"/>
    <p:sldId id="360" r:id="rId25"/>
    <p:sldId id="356" r:id="rId26"/>
    <p:sldId id="369" r:id="rId27"/>
    <p:sldId id="370" r:id="rId28"/>
    <p:sldId id="376" r:id="rId29"/>
    <p:sldId id="378" r:id="rId30"/>
    <p:sldId id="377" r:id="rId3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546697-304B-4458-BA2E-0A75BFA14965}" type="datetimeFigureOut">
              <a:rPr lang="fr-FR" smtClean="0"/>
              <a:pPr/>
              <a:t>09/03/2021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29D859-29B4-42F8-A340-59FA8AE2AF66}" type="slidenum">
              <a:rPr lang="fr-FR" smtClean="0"/>
              <a:pPr/>
              <a:t>‹N°›</a:t>
            </a:fld>
            <a:endParaRPr lang="fr-FR"/>
          </a:p>
        </p:txBody>
      </p:sp>
    </p:spTree>
    <p:extLst>
      <p:ext uri="{BB962C8B-B14F-4D97-AF65-F5344CB8AC3E}">
        <p14:creationId xmlns:p14="http://schemas.microsoft.com/office/powerpoint/2010/main" val="4199100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29D859-29B4-42F8-A340-59FA8AE2AF66}" type="slidenum">
              <a:rPr lang="fr-FR" smtClean="0"/>
              <a:pPr/>
              <a:t>8</a:t>
            </a:fld>
            <a:endParaRPr lang="fr-FR"/>
          </a:p>
        </p:txBody>
      </p:sp>
    </p:spTree>
    <p:extLst>
      <p:ext uri="{BB962C8B-B14F-4D97-AF65-F5344CB8AC3E}">
        <p14:creationId xmlns:p14="http://schemas.microsoft.com/office/powerpoint/2010/main" val="66691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29D859-29B4-42F8-A340-59FA8AE2AF66}" type="slidenum">
              <a:rPr lang="fr-FR" smtClean="0"/>
              <a:pPr/>
              <a:t>22</a:t>
            </a:fld>
            <a:endParaRPr lang="fr-FR"/>
          </a:p>
        </p:txBody>
      </p:sp>
    </p:spTree>
    <p:extLst>
      <p:ext uri="{BB962C8B-B14F-4D97-AF65-F5344CB8AC3E}">
        <p14:creationId xmlns:p14="http://schemas.microsoft.com/office/powerpoint/2010/main" val="7601899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29D859-29B4-42F8-A340-59FA8AE2AF66}" type="slidenum">
              <a:rPr lang="fr-FR" smtClean="0"/>
              <a:pPr/>
              <a:t>27</a:t>
            </a:fld>
            <a:endParaRPr lang="fr-FR"/>
          </a:p>
        </p:txBody>
      </p:sp>
    </p:spTree>
    <p:extLst>
      <p:ext uri="{BB962C8B-B14F-4D97-AF65-F5344CB8AC3E}">
        <p14:creationId xmlns:p14="http://schemas.microsoft.com/office/powerpoint/2010/main" val="2871173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F009AD-A308-4FA2-AB04-2ED22F59A0E4}" type="slidenum">
              <a:rPr lang="fr-FR" smtClean="0"/>
              <a:pPr/>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DF009AD-A308-4FA2-AB04-2ED22F59A0E4}"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6DF009AD-A308-4FA2-AB04-2ED22F59A0E4}" type="slidenum">
              <a:rPr lang="fr-FR" smtClean="0"/>
              <a:pPr/>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6DF009AD-A308-4FA2-AB04-2ED22F59A0E4}" type="slidenum">
              <a:rPr lang="fr-FR" smtClean="0"/>
              <a:pPr/>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DF009AD-A308-4FA2-AB04-2ED22F59A0E4}" type="slidenum">
              <a:rPr lang="fr-FR" smtClean="0"/>
              <a:pPr/>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EE746A7E-3BB4-45FB-BBD0-1A6DA5F4EE26}" type="datetimeFigureOut">
              <a:rPr lang="fr-FR" smtClean="0"/>
              <a:pPr/>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DF009AD-A308-4FA2-AB04-2ED22F59A0E4}" type="slidenum">
              <a:rPr lang="fr-FR" smtClean="0"/>
              <a:pPr/>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6DF009AD-A308-4FA2-AB04-2ED22F59A0E4}" type="slidenum">
              <a:rPr lang="fr-FR" smtClean="0"/>
              <a:pPr/>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6DF009AD-A308-4FA2-AB04-2ED22F59A0E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DF009AD-A308-4FA2-AB04-2ED22F59A0E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DF009AD-A308-4FA2-AB04-2ED22F59A0E4}" type="slidenum">
              <a:rPr lang="fr-FR" smtClean="0"/>
              <a:pPr/>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EE746A7E-3BB4-45FB-BBD0-1A6DA5F4EE26}" type="datetimeFigureOut">
              <a:rPr lang="fr-FR" smtClean="0"/>
              <a:pPr/>
              <a:t>09/03/2021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6DF009AD-A308-4FA2-AB04-2ED22F59A0E4}" type="slidenum">
              <a:rPr lang="fr-FR" smtClean="0"/>
              <a:pPr/>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EE746A7E-3BB4-45FB-BBD0-1A6DA5F4EE26}" type="datetimeFigureOut">
              <a:rPr lang="fr-FR" smtClean="0"/>
              <a:pPr/>
              <a:t>09/03/2021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EE746A7E-3BB4-45FB-BBD0-1A6DA5F4EE26}" type="datetimeFigureOut">
              <a:rPr lang="fr-FR" smtClean="0"/>
              <a:pPr/>
              <a:t>09/03/2021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DF009AD-A308-4FA2-AB04-2ED22F59A0E4}" type="slidenum">
              <a:rPr lang="fr-FR" smtClean="0"/>
              <a:pPr/>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rmAutofit fontScale="90000"/>
          </a:bodyPr>
          <a:lstStyle/>
          <a:p>
            <a:r>
              <a:rPr lang="fr-FR" sz="3600" b="1" dirty="0" smtClean="0"/>
              <a:t> Gestion des immobilisations au Burkina Faso</a:t>
            </a:r>
            <a:endParaRPr lang="fr-FR" dirty="0"/>
          </a:p>
        </p:txBody>
      </p:sp>
      <p:sp>
        <p:nvSpPr>
          <p:cNvPr id="3" name="Espace réservé du contenu 2"/>
          <p:cNvSpPr>
            <a:spLocks noGrp="1"/>
          </p:cNvSpPr>
          <p:nvPr>
            <p:ph sz="quarter" idx="1"/>
          </p:nvPr>
        </p:nvSpPr>
        <p:spPr>
          <a:xfrm>
            <a:off x="301752" y="1785926"/>
            <a:ext cx="8503920" cy="4313122"/>
          </a:xfrm>
        </p:spPr>
        <p:txBody>
          <a:bodyPr>
            <a:normAutofit lnSpcReduction="10000"/>
          </a:bodyPr>
          <a:lstStyle/>
          <a:p>
            <a:r>
              <a:rPr lang="fr-FR" sz="4000" dirty="0" smtClean="0">
                <a:latin typeface="Arial Black" pitchFamily="34" charset="0"/>
              </a:rPr>
              <a:t>Définition et types d’immobilisations</a:t>
            </a:r>
          </a:p>
          <a:p>
            <a:r>
              <a:rPr lang="fr-FR" sz="4000" dirty="0" smtClean="0">
                <a:latin typeface="Arial Black" pitchFamily="34" charset="0"/>
              </a:rPr>
              <a:t>Identification et évaluation des immobilisations</a:t>
            </a:r>
          </a:p>
          <a:p>
            <a:r>
              <a:rPr lang="fr-FR" sz="4000" dirty="0" smtClean="0">
                <a:latin typeface="Arial Black" pitchFamily="34" charset="0"/>
              </a:rPr>
              <a:t>Mouvements et procédures de gestion des immobilisations</a:t>
            </a:r>
          </a:p>
          <a:p>
            <a:endParaRPr lang="fr-FR" sz="4000" dirty="0">
              <a:latin typeface="Arial Black" pitchFamily="34" charset="0"/>
            </a:endParaRPr>
          </a:p>
          <a:p>
            <a:pPr>
              <a:buNone/>
            </a:pPr>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smtClean="0"/>
              <a:t>DEFINITION DE LA CODIFICATION</a:t>
            </a:r>
            <a:endParaRPr lang="fr-FR" dirty="0"/>
          </a:p>
        </p:txBody>
      </p:sp>
      <p:sp>
        <p:nvSpPr>
          <p:cNvPr id="3" name="Espace réservé du contenu 2"/>
          <p:cNvSpPr>
            <a:spLocks noGrp="1"/>
          </p:cNvSpPr>
          <p:nvPr>
            <p:ph sz="quarter" idx="1"/>
          </p:nvPr>
        </p:nvSpPr>
        <p:spPr/>
        <p:txBody>
          <a:bodyPr>
            <a:normAutofit fontScale="92500" lnSpcReduction="10000"/>
          </a:bodyPr>
          <a:lstStyle/>
          <a:p>
            <a:pPr algn="just">
              <a:lnSpc>
                <a:spcPct val="90000"/>
              </a:lnSpc>
              <a:buFontTx/>
              <a:buNone/>
            </a:pPr>
            <a:r>
              <a:rPr lang="fr-FR" b="1" dirty="0" smtClean="0"/>
              <a:t>Le code matricule peut être numérique ou alphanumérique. Quel que soit le code, il regroupe un certain nombre d’information relatives à :</a:t>
            </a:r>
            <a:r>
              <a:rPr lang="fr-FR" b="1" dirty="0" smtClean="0">
                <a:latin typeface="Arial" pitchFamily="34" charset="0"/>
                <a:cs typeface="Arial" pitchFamily="34" charset="0"/>
              </a:rPr>
              <a:t> </a:t>
            </a:r>
          </a:p>
          <a:p>
            <a:pPr algn="just">
              <a:lnSpc>
                <a:spcPct val="90000"/>
              </a:lnSpc>
              <a:buFontTx/>
              <a:buNone/>
            </a:pPr>
            <a:endParaRPr lang="fr-FR" sz="700" b="1" dirty="0" smtClean="0">
              <a:latin typeface="Arial" pitchFamily="34" charset="0"/>
              <a:cs typeface="Arial" pitchFamily="34" charset="0"/>
            </a:endParaRPr>
          </a:p>
          <a:p>
            <a:pPr algn="just">
              <a:lnSpc>
                <a:spcPct val="90000"/>
              </a:lnSpc>
              <a:buFont typeface="Wingdings" pitchFamily="2" charset="2"/>
              <a:buChar char="q"/>
            </a:pPr>
            <a:r>
              <a:rPr lang="fr-FR" b="1" dirty="0" smtClean="0">
                <a:latin typeface="Arial" pitchFamily="34" charset="0"/>
                <a:cs typeface="Arial" pitchFamily="34" charset="0"/>
              </a:rPr>
              <a:t> </a:t>
            </a:r>
            <a:r>
              <a:rPr lang="fr-FR" b="1" dirty="0" smtClean="0"/>
              <a:t>La nature de l’immobilisation ;</a:t>
            </a:r>
            <a:r>
              <a:rPr lang="fr-FR" dirty="0" smtClean="0"/>
              <a:t> </a:t>
            </a:r>
            <a:r>
              <a:rPr lang="fr-FR" b="1" dirty="0" smtClean="0">
                <a:latin typeface="Arial" pitchFamily="34" charset="0"/>
                <a:cs typeface="Arial" pitchFamily="34" charset="0"/>
              </a:rPr>
              <a:t> </a:t>
            </a:r>
          </a:p>
          <a:p>
            <a:pPr algn="just">
              <a:lnSpc>
                <a:spcPct val="90000"/>
              </a:lnSpc>
              <a:buFont typeface="Wingdings" pitchFamily="2" charset="2"/>
              <a:buChar char="q"/>
            </a:pPr>
            <a:endParaRPr lang="fr-FR" sz="700" b="1" dirty="0" smtClean="0">
              <a:latin typeface="Arial" pitchFamily="34" charset="0"/>
              <a:cs typeface="Arial" pitchFamily="34" charset="0"/>
            </a:endParaRPr>
          </a:p>
          <a:p>
            <a:pPr algn="just">
              <a:lnSpc>
                <a:spcPct val="90000"/>
              </a:lnSpc>
              <a:buFont typeface="Wingdings" pitchFamily="2" charset="2"/>
              <a:buChar char="q"/>
            </a:pPr>
            <a:r>
              <a:rPr lang="fr-FR" b="1" dirty="0" smtClean="0">
                <a:latin typeface="Arial" pitchFamily="34" charset="0"/>
                <a:cs typeface="Arial" pitchFamily="34" charset="0"/>
              </a:rPr>
              <a:t> </a:t>
            </a:r>
            <a:r>
              <a:rPr lang="fr-FR" b="1" dirty="0" smtClean="0"/>
              <a:t>l’année d’acquisition ;</a:t>
            </a:r>
            <a:r>
              <a:rPr lang="fr-FR" dirty="0" smtClean="0"/>
              <a:t> </a:t>
            </a:r>
            <a:r>
              <a:rPr lang="fr-FR" b="1" dirty="0" smtClean="0">
                <a:latin typeface="Arial" pitchFamily="34" charset="0"/>
                <a:cs typeface="Arial" pitchFamily="34" charset="0"/>
              </a:rPr>
              <a:t> </a:t>
            </a:r>
          </a:p>
          <a:p>
            <a:pPr algn="just">
              <a:lnSpc>
                <a:spcPct val="90000"/>
              </a:lnSpc>
              <a:buFont typeface="Wingdings" pitchFamily="2" charset="2"/>
              <a:buChar char="q"/>
            </a:pPr>
            <a:r>
              <a:rPr lang="fr-FR" b="1" dirty="0" smtClean="0">
                <a:latin typeface="Arial" pitchFamily="34" charset="0"/>
                <a:cs typeface="Arial" pitchFamily="34" charset="0"/>
              </a:rPr>
              <a:t> </a:t>
            </a:r>
            <a:r>
              <a:rPr lang="fr-FR" b="1" dirty="0" smtClean="0"/>
              <a:t>au numéro d’ordre ;</a:t>
            </a:r>
          </a:p>
          <a:p>
            <a:pPr algn="just">
              <a:lnSpc>
                <a:spcPct val="90000"/>
              </a:lnSpc>
              <a:buFont typeface="Wingdings" pitchFamily="2" charset="2"/>
              <a:buChar char="q"/>
            </a:pPr>
            <a:r>
              <a:rPr lang="fr-FR" b="1" dirty="0" smtClean="0"/>
              <a:t> au lieu géographique d’affectation ;</a:t>
            </a:r>
          </a:p>
          <a:p>
            <a:pPr algn="just">
              <a:lnSpc>
                <a:spcPct val="90000"/>
              </a:lnSpc>
              <a:buFont typeface="Wingdings" pitchFamily="2" charset="2"/>
              <a:buChar char="q"/>
            </a:pPr>
            <a:r>
              <a:rPr lang="fr-FR" b="1" dirty="0" smtClean="0"/>
              <a:t> la direction d’affectation ;</a:t>
            </a:r>
          </a:p>
          <a:p>
            <a:pPr>
              <a:lnSpc>
                <a:spcPct val="90000"/>
              </a:lnSpc>
              <a:buFont typeface="Wingdings" pitchFamily="2" charset="2"/>
              <a:buChar char="q"/>
            </a:pPr>
            <a:r>
              <a:rPr lang="fr-FR" b="1" dirty="0" smtClean="0"/>
              <a:t> la nomenclature comptable ou budgétaire ;</a:t>
            </a:r>
          </a:p>
          <a:p>
            <a:pPr>
              <a:lnSpc>
                <a:spcPct val="90000"/>
              </a:lnSpc>
              <a:buFont typeface="Wingdings" pitchFamily="2" charset="2"/>
              <a:buChar char="q"/>
            </a:pPr>
            <a:r>
              <a:rPr lang="fr-FR" b="1" dirty="0" smtClean="0"/>
              <a:t> la source de financement;</a:t>
            </a:r>
          </a:p>
          <a:p>
            <a:pPr algn="just">
              <a:lnSpc>
                <a:spcPct val="90000"/>
              </a:lnSpc>
              <a:buFont typeface="Wingdings" pitchFamily="2" charset="2"/>
              <a:buChar char="q"/>
            </a:pPr>
            <a:r>
              <a:rPr lang="fr-FR" b="1" dirty="0" smtClean="0"/>
              <a:t> Etc. ( autres informations jugées utiles)</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box(i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ox(in)">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ox(in)">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box(in)">
                                      <p:cBhvr>
                                        <p:cTn id="37" dur="500"/>
                                        <p:tgtEl>
                                          <p:spTgt spid="3">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ox(in)">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box(in)">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chemeClr val="accent1"/>
                </a:solidFill>
              </a:rPr>
              <a:t>LE SYSTÈME DE CODIFICATION RETENU AU BURKINA FASO</a:t>
            </a:r>
            <a:endParaRPr lang="fr-FR" sz="2400" b="1" dirty="0">
              <a:solidFill>
                <a:schemeClr val="accent1"/>
              </a:solidFill>
            </a:endParaRPr>
          </a:p>
        </p:txBody>
      </p:sp>
      <p:sp>
        <p:nvSpPr>
          <p:cNvPr id="3" name="Espace réservé du contenu 2"/>
          <p:cNvSpPr>
            <a:spLocks noGrp="1"/>
          </p:cNvSpPr>
          <p:nvPr>
            <p:ph sz="quarter" idx="1"/>
          </p:nvPr>
        </p:nvSpPr>
        <p:spPr/>
        <p:txBody>
          <a:bodyPr/>
          <a:lstStyle/>
          <a:p>
            <a:r>
              <a:rPr lang="fr-FR" b="1" dirty="0" smtClean="0"/>
              <a:t>Le système de codification des biens, retenu par l’administration Burkinabé comprend vingt quatre (24) caractères regroupés en huit (08) sous codes comme suit :</a:t>
            </a:r>
            <a:r>
              <a:rPr lang="fr-FR" dirty="0" smtClean="0"/>
              <a:t> </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iterate type="lt">
                                    <p:tmPct val="0"/>
                                  </p:iterate>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edg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chemeClr val="accent1"/>
                </a:solidFill>
              </a:rPr>
              <a:t>LE SYSTÈME DE CODIFICATION RETENU AU BURKINA FASO</a:t>
            </a:r>
            <a:endParaRPr lang="fr-FR" sz="2400" dirty="0"/>
          </a:p>
        </p:txBody>
      </p:sp>
      <p:sp>
        <p:nvSpPr>
          <p:cNvPr id="3" name="Espace réservé du contenu 2"/>
          <p:cNvSpPr>
            <a:spLocks noGrp="1"/>
          </p:cNvSpPr>
          <p:nvPr>
            <p:ph sz="quarter" idx="1"/>
          </p:nvPr>
        </p:nvSpPr>
        <p:spPr/>
        <p:txBody>
          <a:bodyPr>
            <a:normAutofit/>
          </a:bodyPr>
          <a:lstStyle/>
          <a:p>
            <a:r>
              <a:rPr lang="fr-FR" sz="28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budgétaire </a:t>
            </a:r>
          </a:p>
          <a:p>
            <a:pPr algn="just">
              <a:buNone/>
            </a:pPr>
            <a:r>
              <a:rPr lang="fr-FR" dirty="0" smtClean="0"/>
              <a:t>Il est inspiré de la nomenclature budgétaire en vigueur, à l’image de la codification comptable par nature définie par l’UEMOA. </a:t>
            </a:r>
          </a:p>
          <a:p>
            <a:pPr algn="just">
              <a:buNone/>
            </a:pPr>
            <a:r>
              <a:rPr lang="fr-FR" dirty="0" smtClean="0"/>
              <a:t>Il est représenté par cinq (05) chiffres dans le cas d’espèce qui sont subdivisés comme suit : </a:t>
            </a:r>
          </a:p>
          <a:p>
            <a:pPr algn="just">
              <a:buNone/>
            </a:pPr>
            <a:r>
              <a:rPr lang="fr-FR" dirty="0" smtClean="0"/>
              <a:t>Par exemple 243.01 désigne microordinateur </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chemeClr val="accent1"/>
                </a:solidFill>
              </a:rPr>
              <a:t>LE SYSTÈME DE CODIFICATION RETENU AU BURKINA FASO</a:t>
            </a:r>
            <a:endParaRPr lang="fr-FR" sz="2400" dirty="0"/>
          </a:p>
        </p:txBody>
      </p:sp>
      <p:sp>
        <p:nvSpPr>
          <p:cNvPr id="3" name="Espace réservé du contenu 2"/>
          <p:cNvSpPr>
            <a:spLocks noGrp="1"/>
          </p:cNvSpPr>
          <p:nvPr>
            <p:ph sz="quarter" idx="1"/>
          </p:nvPr>
        </p:nvSpPr>
        <p:spPr/>
        <p:txBody>
          <a:bodyPr/>
          <a:lstStyle/>
          <a:p>
            <a:pPr>
              <a:buNone/>
            </a:pPr>
            <a:r>
              <a:rPr lang="fr-FR" b="1" i="1" dirty="0" smtClean="0"/>
              <a:t>-  le sous code Bureau comptable </a:t>
            </a:r>
          </a:p>
          <a:p>
            <a:pPr>
              <a:buNone/>
            </a:pPr>
            <a:r>
              <a:rPr lang="fr-FR" dirty="0" smtClean="0"/>
              <a:t>Il a deux chiffres et représente les chiffres affectés aux départements ministériels et aux institutions.</a:t>
            </a:r>
          </a:p>
          <a:p>
            <a:pPr>
              <a:buNone/>
            </a:pPr>
            <a:r>
              <a:rPr lang="fr-FR" dirty="0" smtClean="0"/>
              <a:t>Par exemple :</a:t>
            </a:r>
          </a:p>
          <a:p>
            <a:pPr>
              <a:buNone/>
            </a:pPr>
            <a:r>
              <a:rPr lang="fr-FR" dirty="0" smtClean="0"/>
              <a:t>-Présidence du Faso 01</a:t>
            </a:r>
          </a:p>
          <a:p>
            <a:pPr>
              <a:buNone/>
            </a:pPr>
            <a:r>
              <a:rPr lang="fr-FR" dirty="0" smtClean="0"/>
              <a:t>-Premier ministère 03</a:t>
            </a:r>
          </a:p>
          <a:p>
            <a:pPr>
              <a:buNone/>
            </a:pPr>
            <a:r>
              <a:rPr lang="fr-FR" dirty="0"/>
              <a:t>-</a:t>
            </a:r>
            <a:r>
              <a:rPr lang="fr-FR" dirty="0" smtClean="0"/>
              <a:t>Ministère de la santé 21</a:t>
            </a:r>
          </a:p>
          <a:p>
            <a:pPr>
              <a:buNone/>
            </a:pPr>
            <a:r>
              <a:rPr lang="fr-FR" dirty="0" smtClean="0"/>
              <a:t>- MENA: 23</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ircle(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rmAutofit fontScale="90000"/>
          </a:bodyPr>
          <a:lstStyle/>
          <a:p>
            <a:r>
              <a:rPr lang="fr-FR" sz="3600" b="1" dirty="0" smtClean="0">
                <a:solidFill>
                  <a:schemeClr val="accent1"/>
                </a:solidFill>
              </a:rPr>
              <a:t>LE SYSTÈME DE CODIFICATION RETENU AU BURKINA FASO</a:t>
            </a:r>
            <a:endParaRPr lang="fr-FR" dirty="0"/>
          </a:p>
        </p:txBody>
      </p:sp>
      <p:sp>
        <p:nvSpPr>
          <p:cNvPr id="3" name="Espace réservé du contenu 2"/>
          <p:cNvSpPr>
            <a:spLocks noGrp="1"/>
          </p:cNvSpPr>
          <p:nvPr>
            <p:ph sz="quarter" idx="1"/>
          </p:nvPr>
        </p:nvSpPr>
        <p:spPr/>
        <p:txBody>
          <a:bodyPr>
            <a:normAutofit/>
          </a:bodyPr>
          <a:lstStyle/>
          <a:p>
            <a:r>
              <a:rPr lang="fr-FR" b="1" dirty="0" smtClean="0"/>
              <a:t>Le sous code structure</a:t>
            </a:r>
          </a:p>
          <a:p>
            <a:pPr>
              <a:buNone/>
            </a:pPr>
            <a:r>
              <a:rPr lang="fr-FR" dirty="0" smtClean="0"/>
              <a:t>Il permet de codifier les services  administratifs de l’Etat (services centraux et déconcentrés, ambassades, consulats….). Il est constitué de trois (03) caractères numériques.</a:t>
            </a:r>
          </a:p>
          <a:p>
            <a:r>
              <a:rPr lang="fr-FR" dirty="0" smtClean="0"/>
              <a:t>Toutes DAF:  120</a:t>
            </a:r>
          </a:p>
          <a:p>
            <a:r>
              <a:rPr lang="fr-FR" dirty="0" smtClean="0"/>
              <a:t>Cabinet MS: 121</a:t>
            </a:r>
          </a:p>
          <a:p>
            <a:r>
              <a:rPr lang="fr-FR" dirty="0" smtClean="0"/>
              <a:t>Cabinet/MENA: 101</a:t>
            </a:r>
          </a:p>
          <a:p>
            <a:pPr>
              <a:buNone/>
            </a:pPr>
            <a:endParaRPr lang="fr-FR" dirty="0" smtClean="0"/>
          </a:p>
          <a:p>
            <a:pPr>
              <a:buNone/>
            </a:pP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985822"/>
          </a:xfrm>
        </p:spPr>
        <p:txBody>
          <a:bodyPr>
            <a:normAutofit fontScale="90000"/>
          </a:bodyPr>
          <a:lstStyle/>
          <a:p>
            <a:r>
              <a:rPr lang="fr-FR" sz="3600" b="1" dirty="0" smtClean="0">
                <a:solidFill>
                  <a:schemeClr val="accent1"/>
                </a:solidFill>
              </a:rPr>
              <a:t>LE SYSTÈME DE CODIFICATION RETENU AU BURKINA FASO</a:t>
            </a:r>
            <a:endParaRPr lang="fr-FR" dirty="0"/>
          </a:p>
        </p:txBody>
      </p:sp>
      <p:sp>
        <p:nvSpPr>
          <p:cNvPr id="3" name="Espace réservé du contenu 2"/>
          <p:cNvSpPr>
            <a:spLocks noGrp="1"/>
          </p:cNvSpPr>
          <p:nvPr>
            <p:ph sz="quarter" idx="1"/>
          </p:nvPr>
        </p:nvSpPr>
        <p:spPr/>
        <p:txBody>
          <a:bodyPr>
            <a:normAutofit lnSpcReduction="10000"/>
          </a:bodyPr>
          <a:lstStyle/>
          <a:p>
            <a:r>
              <a:rPr lang="fr-FR" b="1" dirty="0" smtClean="0"/>
              <a:t>le Sous code Région</a:t>
            </a:r>
          </a:p>
          <a:p>
            <a:pPr algn="just">
              <a:buClr>
                <a:schemeClr val="tx2"/>
              </a:buClr>
              <a:buSzPct val="75000"/>
              <a:buNone/>
              <a:defRPr/>
            </a:pPr>
            <a:r>
              <a:rPr lang="fr-FR" dirty="0" smtClean="0"/>
              <a:t>Il s’agit d’un </a:t>
            </a:r>
            <a:r>
              <a:rPr lang="fr-FR" dirty="0" err="1" smtClean="0"/>
              <a:t>sous-code</a:t>
            </a:r>
            <a:r>
              <a:rPr lang="fr-FR" dirty="0" smtClean="0"/>
              <a:t> à deux (2) chiffres désignant la région d’affectation du bien acquis. par exemple :</a:t>
            </a:r>
          </a:p>
          <a:p>
            <a:pPr algn="just">
              <a:buClr>
                <a:schemeClr val="tx2"/>
              </a:buClr>
              <a:buSzPct val="75000"/>
              <a:buNone/>
              <a:defRPr/>
            </a:pPr>
            <a:r>
              <a:rPr lang="fr-FR" dirty="0" smtClean="0"/>
              <a:t>Le </a:t>
            </a:r>
            <a:r>
              <a:rPr lang="fr-FR" dirty="0" err="1" smtClean="0"/>
              <a:t>sous-code</a:t>
            </a:r>
            <a:r>
              <a:rPr lang="fr-FR" dirty="0" smtClean="0"/>
              <a:t> :</a:t>
            </a:r>
          </a:p>
          <a:p>
            <a:pPr algn="just">
              <a:buClr>
                <a:schemeClr val="tx2"/>
              </a:buClr>
              <a:buSzPct val="75000"/>
              <a:buFont typeface="Wingdings" pitchFamily="2" charset="2"/>
              <a:buChar char="q"/>
              <a:defRPr/>
            </a:pPr>
            <a:r>
              <a:rPr lang="fr-FR" dirty="0" smtClean="0"/>
              <a:t> 01 pour la région de la Boucle du </a:t>
            </a:r>
            <a:r>
              <a:rPr lang="fr-FR" dirty="0" err="1" smtClean="0"/>
              <a:t>Mouhoun</a:t>
            </a:r>
            <a:r>
              <a:rPr lang="fr-FR" dirty="0" smtClean="0"/>
              <a:t> (Dédougou)</a:t>
            </a:r>
          </a:p>
          <a:p>
            <a:pPr algn="just">
              <a:buClr>
                <a:schemeClr val="tx2"/>
              </a:buClr>
              <a:buSzPct val="75000"/>
              <a:buFont typeface="Wingdings" pitchFamily="2" charset="2"/>
              <a:buChar char="q"/>
              <a:defRPr/>
            </a:pPr>
            <a:r>
              <a:rPr lang="fr-FR" dirty="0" smtClean="0"/>
              <a:t> 06 pour la région du Centre-Ouest (Koudougou)</a:t>
            </a:r>
          </a:p>
          <a:p>
            <a:pPr algn="just">
              <a:buClr>
                <a:schemeClr val="tx2"/>
              </a:buClr>
              <a:buSzPct val="75000"/>
              <a:buFont typeface="Wingdings" pitchFamily="2" charset="2"/>
              <a:buChar char="q"/>
              <a:defRPr/>
            </a:pPr>
            <a:r>
              <a:rPr lang="fr-FR" dirty="0" smtClean="0"/>
              <a:t> 09 pour la région des Hauts-Bassins (Bobo-Dioulasso)</a:t>
            </a:r>
          </a:p>
          <a:p>
            <a:pPr algn="just">
              <a:buClr>
                <a:schemeClr val="tx2"/>
              </a:buClr>
              <a:buSzPct val="75000"/>
              <a:buFont typeface="Wingdings" pitchFamily="2" charset="2"/>
              <a:buChar char="q"/>
              <a:defRPr/>
            </a:pPr>
            <a:r>
              <a:rPr lang="fr-FR" dirty="0" smtClean="0"/>
              <a:t> Etc.</a:t>
            </a:r>
          </a:p>
          <a:p>
            <a:pPr>
              <a:buNone/>
            </a:pPr>
            <a:endParaRPr lang="fr-FR" dirty="0" smtClean="0"/>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985822"/>
          </a:xfrm>
        </p:spPr>
        <p:txBody>
          <a:bodyPr>
            <a:normAutofit fontScale="90000"/>
          </a:bodyPr>
          <a:lstStyle/>
          <a:p>
            <a:r>
              <a:rPr lang="fr-FR" sz="3600" b="1" dirty="0" smtClean="0">
                <a:solidFill>
                  <a:schemeClr val="accent1"/>
                </a:solidFill>
              </a:rPr>
              <a:t>LE SYSTÈME DE CODIFICATION RETENU AU BURKINA FASO</a:t>
            </a:r>
            <a:endParaRPr lang="fr-FR" dirty="0"/>
          </a:p>
        </p:txBody>
      </p:sp>
      <p:sp>
        <p:nvSpPr>
          <p:cNvPr id="3" name="Espace réservé du contenu 2"/>
          <p:cNvSpPr>
            <a:spLocks noGrp="1"/>
          </p:cNvSpPr>
          <p:nvPr>
            <p:ph sz="quarter" idx="1"/>
          </p:nvPr>
        </p:nvSpPr>
        <p:spPr/>
        <p:txBody>
          <a:bodyPr>
            <a:normAutofit fontScale="92500"/>
          </a:bodyPr>
          <a:lstStyle/>
          <a:p>
            <a:r>
              <a:rPr lang="fr-FR" b="1" dirty="0" smtClean="0"/>
              <a:t>le sous code Province </a:t>
            </a:r>
          </a:p>
          <a:p>
            <a:pPr algn="just">
              <a:lnSpc>
                <a:spcPct val="105000"/>
              </a:lnSpc>
              <a:buClr>
                <a:schemeClr val="tx2"/>
              </a:buClr>
              <a:buSzPct val="75000"/>
              <a:buNone/>
              <a:defRPr/>
            </a:pPr>
            <a:r>
              <a:rPr lang="fr-FR" sz="2800" dirty="0" smtClean="0">
                <a:latin typeface="Arial Narrow" pitchFamily="34" charset="0"/>
                <a:cs typeface="Times New Roman" pitchFamily="18" charset="0"/>
              </a:rPr>
              <a:t>C’est un </a:t>
            </a:r>
            <a:r>
              <a:rPr lang="fr-FR" sz="2800" dirty="0" err="1" smtClean="0">
                <a:latin typeface="Arial Narrow" pitchFamily="34" charset="0"/>
                <a:cs typeface="Times New Roman" pitchFamily="18" charset="0"/>
              </a:rPr>
              <a:t>sous-code</a:t>
            </a:r>
            <a:r>
              <a:rPr lang="fr-FR" sz="2800" dirty="0" smtClean="0">
                <a:latin typeface="Arial Narrow" pitchFamily="34" charset="0"/>
                <a:cs typeface="Times New Roman" pitchFamily="18" charset="0"/>
              </a:rPr>
              <a:t> à deux (2) chiffres désignant la province d’affectation du bien acquis, il est retenu à cet effet les codes des provinces actuelles (au nombre de 45). Par exemple le </a:t>
            </a:r>
            <a:r>
              <a:rPr lang="fr-FR" sz="2800" dirty="0" err="1" smtClean="0">
                <a:latin typeface="Arial Narrow" pitchFamily="34" charset="0"/>
                <a:cs typeface="Times New Roman" pitchFamily="18" charset="0"/>
              </a:rPr>
              <a:t>sous-code</a:t>
            </a:r>
            <a:r>
              <a:rPr lang="fr-FR" sz="2800" dirty="0" smtClean="0">
                <a:latin typeface="Arial Narrow" pitchFamily="34" charset="0"/>
                <a:cs typeface="Times New Roman" pitchFamily="18" charset="0"/>
              </a:rPr>
              <a:t> : </a:t>
            </a:r>
          </a:p>
          <a:p>
            <a:pPr algn="just">
              <a:lnSpc>
                <a:spcPct val="105000"/>
              </a:lnSpc>
              <a:buClr>
                <a:schemeClr val="tx2"/>
              </a:buClr>
              <a:buSzPct val="75000"/>
              <a:buFont typeface="Wingdings" pitchFamily="2" charset="2"/>
              <a:buChar char="q"/>
              <a:defRPr/>
            </a:pPr>
            <a:r>
              <a:rPr lang="fr-FR" sz="2800" dirty="0">
                <a:latin typeface="Arial Narrow" pitchFamily="34" charset="0"/>
                <a:cs typeface="Times New Roman" pitchFamily="18" charset="0"/>
              </a:rPr>
              <a:t>« </a:t>
            </a:r>
            <a:r>
              <a:rPr lang="fr-FR" sz="2800" dirty="0" smtClean="0">
                <a:latin typeface="Arial Narrow" pitchFamily="34" charset="0"/>
                <a:cs typeface="Times New Roman" pitchFamily="18" charset="0"/>
              </a:rPr>
              <a:t>27</a:t>
            </a:r>
            <a:r>
              <a:rPr lang="fr-FR" sz="2800" dirty="0">
                <a:latin typeface="Arial Narrow" pitchFamily="34" charset="0"/>
                <a:cs typeface="Times New Roman" pitchFamily="18" charset="0"/>
              </a:rPr>
              <a:t> » pour la province du </a:t>
            </a:r>
            <a:r>
              <a:rPr lang="fr-FR" sz="2800" dirty="0" smtClean="0">
                <a:latin typeface="Arial Narrow" pitchFamily="34" charset="0"/>
                <a:cs typeface="Times New Roman" pitchFamily="18" charset="0"/>
              </a:rPr>
              <a:t>Sourou ;</a:t>
            </a:r>
          </a:p>
          <a:p>
            <a:pPr algn="just">
              <a:lnSpc>
                <a:spcPct val="105000"/>
              </a:lnSpc>
              <a:buClr>
                <a:schemeClr val="tx2"/>
              </a:buClr>
              <a:buSzPct val="75000"/>
              <a:buFont typeface="Wingdings" pitchFamily="2" charset="2"/>
              <a:buChar char="q"/>
              <a:defRPr/>
            </a:pPr>
            <a:r>
              <a:rPr lang="fr-FR" sz="2800" dirty="0" smtClean="0">
                <a:latin typeface="Arial Narrow" pitchFamily="34" charset="0"/>
                <a:cs typeface="Times New Roman" pitchFamily="18" charset="0"/>
              </a:rPr>
              <a:t>« 40 » pour la province du </a:t>
            </a:r>
            <a:r>
              <a:rPr lang="fr-FR" sz="2800" dirty="0" err="1" smtClean="0">
                <a:latin typeface="Arial Narrow" pitchFamily="34" charset="0"/>
                <a:cs typeface="Times New Roman" pitchFamily="18" charset="0"/>
              </a:rPr>
              <a:t>Nayala</a:t>
            </a:r>
            <a:r>
              <a:rPr lang="fr-FR" sz="2800" dirty="0" smtClean="0">
                <a:latin typeface="Arial Narrow" pitchFamily="34" charset="0"/>
                <a:cs typeface="Times New Roman" pitchFamily="18" charset="0"/>
              </a:rPr>
              <a:t> ;</a:t>
            </a:r>
          </a:p>
          <a:p>
            <a:pPr algn="just">
              <a:lnSpc>
                <a:spcPct val="105000"/>
              </a:lnSpc>
              <a:buClr>
                <a:schemeClr val="tx2"/>
              </a:buClr>
              <a:buSzPct val="75000"/>
              <a:buFont typeface="Wingdings" pitchFamily="2" charset="2"/>
              <a:buChar char="q"/>
              <a:defRPr/>
            </a:pPr>
            <a:r>
              <a:rPr lang="fr-FR" sz="2800" dirty="0" smtClean="0">
                <a:latin typeface="Arial Narrow" pitchFamily="34" charset="0"/>
                <a:cs typeface="Times New Roman" pitchFamily="18" charset="0"/>
              </a:rPr>
              <a:t>« 11 » pour la province du </a:t>
            </a:r>
            <a:r>
              <a:rPr lang="fr-FR" sz="2800" dirty="0" err="1" smtClean="0">
                <a:latin typeface="Arial Narrow" pitchFamily="34" charset="0"/>
                <a:cs typeface="Times New Roman" pitchFamily="18" charset="0"/>
              </a:rPr>
              <a:t>Kadiogo</a:t>
            </a:r>
            <a:r>
              <a:rPr lang="fr-FR" sz="2800" dirty="0" smtClean="0">
                <a:latin typeface="Arial Narrow" pitchFamily="34" charset="0"/>
                <a:cs typeface="Times New Roman" pitchFamily="18" charset="0"/>
              </a:rPr>
              <a:t> ;</a:t>
            </a:r>
          </a:p>
          <a:p>
            <a:pPr algn="just">
              <a:lnSpc>
                <a:spcPct val="105000"/>
              </a:lnSpc>
              <a:buClr>
                <a:schemeClr val="tx2"/>
              </a:buClr>
              <a:buSzPct val="75000"/>
              <a:buFont typeface="Wingdings" pitchFamily="2" charset="2"/>
              <a:buChar char="q"/>
              <a:defRPr/>
            </a:pPr>
            <a:r>
              <a:rPr lang="fr-FR" sz="2800" dirty="0" smtClean="0">
                <a:latin typeface="Arial Narrow" pitchFamily="34" charset="0"/>
                <a:cs typeface="Times New Roman" pitchFamily="18" charset="0"/>
              </a:rPr>
              <a:t>« 10 » pour la province du </a:t>
            </a:r>
            <a:r>
              <a:rPr lang="fr-FR" sz="2800" dirty="0" err="1" smtClean="0">
                <a:latin typeface="Arial Narrow" pitchFamily="34" charset="0"/>
                <a:cs typeface="Times New Roman" pitchFamily="18" charset="0"/>
              </a:rPr>
              <a:t>Houet</a:t>
            </a:r>
            <a:r>
              <a:rPr lang="fr-FR" sz="2800" dirty="0" smtClean="0">
                <a:latin typeface="Arial Narrow" pitchFamily="34" charset="0"/>
                <a:cs typeface="Times New Roman" pitchFamily="18" charset="0"/>
              </a:rPr>
              <a:t> ;</a:t>
            </a:r>
          </a:p>
          <a:p>
            <a:pPr algn="just">
              <a:lnSpc>
                <a:spcPct val="105000"/>
              </a:lnSpc>
              <a:buClr>
                <a:schemeClr val="tx2"/>
              </a:buClr>
              <a:buSzPct val="75000"/>
              <a:buFont typeface="Wingdings" pitchFamily="2" charset="2"/>
              <a:buChar char="q"/>
              <a:defRPr/>
            </a:pPr>
            <a:r>
              <a:rPr lang="fr-FR" sz="2800" dirty="0" smtClean="0">
                <a:latin typeface="Arial Narrow" pitchFamily="34" charset="0"/>
                <a:cs typeface="Times New Roman" pitchFamily="18" charset="0"/>
              </a:rPr>
              <a:t>Etc.</a:t>
            </a:r>
          </a:p>
          <a:p>
            <a:pPr>
              <a:buNone/>
            </a:pPr>
            <a:endParaRPr lang="fr-FR" dirty="0" smtClean="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edg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edg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edg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edg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edg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edg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rmAutofit fontScale="90000"/>
          </a:bodyPr>
          <a:lstStyle/>
          <a:p>
            <a:r>
              <a:rPr lang="fr-FR" sz="3600" b="1" dirty="0" smtClean="0">
                <a:solidFill>
                  <a:schemeClr val="accent1"/>
                </a:solidFill>
              </a:rPr>
              <a:t>LE SYSTÈME DE CODIFICATION RETENU AU BURKINA FASO</a:t>
            </a:r>
            <a:endParaRPr lang="fr-FR" dirty="0"/>
          </a:p>
        </p:txBody>
      </p:sp>
      <p:sp>
        <p:nvSpPr>
          <p:cNvPr id="3" name="Espace réservé du contenu 2"/>
          <p:cNvSpPr>
            <a:spLocks noGrp="1"/>
          </p:cNvSpPr>
          <p:nvPr>
            <p:ph sz="quarter" idx="1"/>
          </p:nvPr>
        </p:nvSpPr>
        <p:spPr/>
        <p:txBody>
          <a:bodyPr/>
          <a:lstStyle/>
          <a:p>
            <a:r>
              <a:rPr lang="fr-FR" b="1" dirty="0" smtClean="0"/>
              <a:t>Le sous code département </a:t>
            </a:r>
            <a:r>
              <a:rPr lang="fr-FR" dirty="0" smtClean="0"/>
              <a:t>:</a:t>
            </a:r>
          </a:p>
          <a:p>
            <a:pPr>
              <a:buNone/>
            </a:pPr>
            <a:r>
              <a:rPr lang="fr-FR" dirty="0" smtClean="0"/>
              <a:t> Les départements sont codifiés à l’intérieur de la province d’appartenance, sur deux (02) caractères commençant par 01 suivant l’ordre alphabétique.</a:t>
            </a:r>
          </a:p>
          <a:p>
            <a:pPr>
              <a:buNone/>
            </a:pPr>
            <a:r>
              <a:rPr lang="fr-FR" dirty="0" smtClean="0"/>
              <a:t>Par exemple les trois premiers départements classés par ordre alphabétique de la province du </a:t>
            </a:r>
            <a:r>
              <a:rPr lang="fr-FR" dirty="0" err="1" smtClean="0"/>
              <a:t>Houet</a:t>
            </a:r>
            <a:r>
              <a:rPr lang="fr-FR" dirty="0" smtClean="0"/>
              <a:t> sont : BAMA, Bobo </a:t>
            </a:r>
            <a:r>
              <a:rPr lang="fr-FR" dirty="0" err="1" smtClean="0"/>
              <a:t>Dioulasso</a:t>
            </a:r>
            <a:r>
              <a:rPr lang="fr-FR" dirty="0" smtClean="0"/>
              <a:t>, DANDE        </a:t>
            </a:r>
          </a:p>
          <a:p>
            <a:pPr>
              <a:buNone/>
            </a:pPr>
            <a:r>
              <a:rPr lang="fr-FR" dirty="0" smtClean="0"/>
              <a:t>                     01            02                     03</a:t>
            </a:r>
          </a:p>
          <a:p>
            <a:r>
              <a:rPr lang="fr-FR" dirty="0" smtClean="0"/>
              <a:t>NB: pour le cas particulier du département de Ouagadougou, le sous code est 00</a:t>
            </a: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b="1" dirty="0" smtClean="0"/>
              <a:t>-le sous code année d’acquisition </a:t>
            </a:r>
            <a:r>
              <a:rPr lang="fr-FR" dirty="0" smtClean="0"/>
              <a:t>: </a:t>
            </a:r>
          </a:p>
          <a:p>
            <a:pPr>
              <a:buNone/>
            </a:pPr>
            <a:r>
              <a:rPr lang="fr-FR" dirty="0" smtClean="0"/>
              <a:t>Il est symbolisé par quatre chiffres correspondant à l’année à laquelle le bien est acquis.</a:t>
            </a:r>
          </a:p>
          <a:p>
            <a:pPr marL="0" indent="0">
              <a:buNone/>
            </a:pPr>
            <a:endParaRPr lang="fr-FR" dirty="0" smtClean="0"/>
          </a:p>
        </p:txBody>
      </p:sp>
      <p:sp>
        <p:nvSpPr>
          <p:cNvPr id="4" name="Titre 3"/>
          <p:cNvSpPr>
            <a:spLocks noGrp="1"/>
          </p:cNvSpPr>
          <p:nvPr>
            <p:ph type="title"/>
          </p:nvPr>
        </p:nvSpPr>
        <p:spPr>
          <a:xfrm>
            <a:off x="301752" y="228600"/>
            <a:ext cx="8534400" cy="1057260"/>
          </a:xfrm>
        </p:spPr>
        <p:txBody>
          <a:bodyPr>
            <a:normAutofit fontScale="90000"/>
          </a:bodyPr>
          <a:lstStyle/>
          <a:p>
            <a:r>
              <a:rPr lang="fr-FR" sz="3600" b="1" dirty="0" smtClean="0">
                <a:solidFill>
                  <a:schemeClr val="accent1"/>
                </a:solidFill>
              </a:rPr>
              <a:t>LE SYSTÈME DE CODIFICATION RETENU AU BURKINA FASO</a:t>
            </a:r>
            <a:endParaRPr lang="fr-FR" dirty="0"/>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r>
              <a:rPr lang="fr-FR" b="1" dirty="0" smtClean="0"/>
              <a:t>Le sous code N°d’ordre d’entrée : </a:t>
            </a:r>
          </a:p>
          <a:p>
            <a:pPr>
              <a:buNone/>
            </a:pPr>
            <a:r>
              <a:rPr lang="fr-FR" dirty="0" smtClean="0"/>
              <a:t>Le nombre à quatre (04) chiffres désigne par nature et par famille </a:t>
            </a:r>
            <a:r>
              <a:rPr lang="fr-FR" dirty="0" smtClean="0">
                <a:solidFill>
                  <a:srgbClr val="FF0000"/>
                </a:solidFill>
              </a:rPr>
              <a:t>l’ordre d’arrivée du bien dans le patrimoine du Bureau Comptable Matières</a:t>
            </a:r>
          </a:p>
          <a:p>
            <a:pPr>
              <a:buNone/>
            </a:pPr>
            <a:r>
              <a:rPr lang="fr-FR" u="sng" dirty="0" smtClean="0"/>
              <a:t>Exemple</a:t>
            </a:r>
            <a:r>
              <a:rPr lang="fr-FR" dirty="0" smtClean="0"/>
              <a:t> :  le quatre vingt quatrième élément d’une même famille acheté au cours de l’année 2014 portera le code 0084.</a:t>
            </a:r>
          </a:p>
          <a:p>
            <a:pPr>
              <a:buNone/>
            </a:pPr>
            <a:endParaRPr lang="fr-FR" dirty="0" smtClean="0"/>
          </a:p>
          <a:p>
            <a:endParaRPr lang="fr-FR" dirty="0"/>
          </a:p>
        </p:txBody>
      </p:sp>
      <p:sp>
        <p:nvSpPr>
          <p:cNvPr id="4" name="Titre 3"/>
          <p:cNvSpPr>
            <a:spLocks noGrp="1"/>
          </p:cNvSpPr>
          <p:nvPr>
            <p:ph type="title"/>
          </p:nvPr>
        </p:nvSpPr>
        <p:spPr>
          <a:xfrm>
            <a:off x="301752" y="228600"/>
            <a:ext cx="8534400" cy="1057260"/>
          </a:xfrm>
        </p:spPr>
        <p:txBody>
          <a:bodyPr>
            <a:normAutofit fontScale="90000"/>
          </a:bodyPr>
          <a:lstStyle/>
          <a:p>
            <a:r>
              <a:rPr lang="fr-FR" sz="3600" b="1" dirty="0" smtClean="0">
                <a:solidFill>
                  <a:schemeClr val="accent1"/>
                </a:solidFill>
              </a:rPr>
              <a:t>LE SYSTÈME DE CODIFICATION RETENU AU BURKINA FASO</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557326"/>
          </a:xfrm>
        </p:spPr>
        <p:txBody>
          <a:bodyPr>
            <a:normAutofit fontScale="90000"/>
          </a:bodyPr>
          <a:lstStyle/>
          <a:p>
            <a:r>
              <a:rPr lang="fr-FR" sz="3600" b="1" dirty="0" smtClean="0"/>
              <a:t> 1 </a:t>
            </a:r>
            <a:br>
              <a:rPr lang="fr-FR" sz="3600" b="1" dirty="0" smtClean="0"/>
            </a:br>
            <a:r>
              <a:rPr lang="fr-FR" sz="3600" b="1" dirty="0" smtClean="0"/>
              <a:t>1. </a:t>
            </a:r>
            <a:r>
              <a:rPr lang="fr-FR" sz="3600" dirty="0" smtClean="0">
                <a:latin typeface="Arial Black" pitchFamily="34" charset="0"/>
              </a:rPr>
              <a:t>Définition </a:t>
            </a:r>
            <a:r>
              <a:rPr lang="fr-FR" sz="3600" dirty="0">
                <a:latin typeface="Arial Black" pitchFamily="34" charset="0"/>
              </a:rPr>
              <a:t>et types d’immobilisations</a:t>
            </a:r>
            <a:br>
              <a:rPr lang="fr-FR" sz="3600" dirty="0">
                <a:latin typeface="Arial Black" pitchFamily="34" charset="0"/>
              </a:rPr>
            </a:br>
            <a:endParaRPr lang="fr-FR" dirty="0"/>
          </a:p>
        </p:txBody>
      </p:sp>
      <p:sp>
        <p:nvSpPr>
          <p:cNvPr id="3" name="Espace réservé du contenu 2"/>
          <p:cNvSpPr>
            <a:spLocks noGrp="1"/>
          </p:cNvSpPr>
          <p:nvPr>
            <p:ph sz="quarter" idx="1"/>
          </p:nvPr>
        </p:nvSpPr>
        <p:spPr>
          <a:xfrm>
            <a:off x="301752" y="1785926"/>
            <a:ext cx="8503920" cy="4235362"/>
          </a:xfrm>
        </p:spPr>
        <p:txBody>
          <a:bodyPr/>
          <a:lstStyle/>
          <a:p>
            <a:r>
              <a:rPr lang="fr-FR" dirty="0" smtClean="0">
                <a:latin typeface="Arial Black" pitchFamily="34" charset="0"/>
              </a:rPr>
              <a:t>Définition de l’immobilisation</a:t>
            </a:r>
          </a:p>
          <a:p>
            <a:endParaRPr lang="fr-FR" dirty="0">
              <a:latin typeface="Arial Black" pitchFamily="34" charset="0"/>
            </a:endParaRPr>
          </a:p>
          <a:p>
            <a:endParaRPr lang="fr-FR" dirty="0" smtClean="0">
              <a:latin typeface="Arial Black" pitchFamily="34" charset="0"/>
            </a:endParaRPr>
          </a:p>
          <a:p>
            <a:pPr marL="0" indent="0">
              <a:buNone/>
            </a:pPr>
            <a:endParaRPr lang="fr-FR" dirty="0" smtClean="0">
              <a:latin typeface="Arial Black" pitchFamily="34" charset="0"/>
            </a:endParaRPr>
          </a:p>
          <a:p>
            <a:r>
              <a:rPr lang="fr-FR" dirty="0" smtClean="0">
                <a:latin typeface="Arial Black" pitchFamily="34" charset="0"/>
              </a:rPr>
              <a:t>Les différents types d’immobilisations</a:t>
            </a:r>
          </a:p>
          <a:p>
            <a:pPr>
              <a:buNone/>
            </a:pPr>
            <a:endParaRPr lang="fr-FR" dirty="0"/>
          </a:p>
        </p:txBody>
      </p:sp>
    </p:spTree>
    <p:extLst>
      <p:ext uri="{BB962C8B-B14F-4D97-AF65-F5344CB8AC3E}">
        <p14:creationId xmlns:p14="http://schemas.microsoft.com/office/powerpoint/2010/main" val="159232373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4)">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solidFill>
              </a:rPr>
              <a:t>EXEMPLE</a:t>
            </a:r>
            <a:endParaRPr lang="fr-FR" b="1" dirty="0">
              <a:solidFill>
                <a:schemeClr val="tx1"/>
              </a:solidFill>
            </a:endParaRPr>
          </a:p>
        </p:txBody>
      </p:sp>
      <p:sp>
        <p:nvSpPr>
          <p:cNvPr id="3" name="Espace réservé du contenu 2"/>
          <p:cNvSpPr>
            <a:spLocks noGrp="1"/>
          </p:cNvSpPr>
          <p:nvPr>
            <p:ph sz="quarter" idx="1"/>
          </p:nvPr>
        </p:nvSpPr>
        <p:spPr/>
        <p:txBody>
          <a:bodyPr/>
          <a:lstStyle/>
          <a:p>
            <a:endParaRPr lang="fr-FR" dirty="0" smtClean="0"/>
          </a:p>
          <a:p>
            <a:r>
              <a:rPr lang="fr-FR" sz="3200" b="1" dirty="0" smtClean="0">
                <a:solidFill>
                  <a:srgbClr val="C00000"/>
                </a:solidFill>
              </a:rPr>
              <a:t>243.01/23/101/03/11/00/2010/0001</a:t>
            </a:r>
            <a:endParaRPr lang="fr-FR" sz="3200" b="1" dirty="0">
              <a:solidFill>
                <a:srgbClr val="C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solidFill>
                  <a:schemeClr val="accent1"/>
                </a:solidFill>
              </a:rPr>
              <a:t>LE SYSTÈME DE CODIFICATION RETENU AU BURKINA FASO (au niveau BCMC)</a:t>
            </a:r>
            <a:endParaRPr lang="fr-FR" sz="2400" dirty="0"/>
          </a:p>
        </p:txBody>
      </p:sp>
      <p:sp>
        <p:nvSpPr>
          <p:cNvPr id="3" name="Espace réservé du contenu 2"/>
          <p:cNvSpPr>
            <a:spLocks noGrp="1"/>
          </p:cNvSpPr>
          <p:nvPr>
            <p:ph sz="quarter" idx="1"/>
          </p:nvPr>
        </p:nvSpPr>
        <p:spPr/>
        <p:txBody>
          <a:bodyPr>
            <a:normAutofit fontScale="70000" lnSpcReduction="20000"/>
          </a:bodyPr>
          <a:lstStyle/>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budgétaire :                   5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bureau comptable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structure:  		  3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Région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Province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Département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année d’acquisition :    4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N° d’ordre d’entrée :     4 caractères numériques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Total	                                24 caractères </a:t>
            </a:r>
          </a:p>
          <a:p>
            <a:pPr algn="just">
              <a:lnSpc>
                <a:spcPct val="120000"/>
              </a:lnSpc>
              <a:buClr>
                <a:schemeClr val="tx2"/>
              </a:buClr>
              <a:buSzPct val="75000"/>
              <a:buNone/>
            </a:pPr>
            <a:r>
              <a:rPr lang="fr-FR" sz="3100" b="1" dirty="0" smtClean="0">
                <a:solidFill>
                  <a:srgbClr val="FFFFFF"/>
                </a:solidFill>
                <a:effectLst>
                  <a:outerShdw blurRad="38100" dist="38100" dir="2700000" algn="tl">
                    <a:srgbClr val="000000">
                      <a:alpha val="43137"/>
                    </a:srgbClr>
                  </a:outerShdw>
                </a:effectLst>
                <a:latin typeface="Arial Narrow" pitchFamily="34" charset="0"/>
              </a:rPr>
              <a:t> </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Autofit/>
          </a:bodyPr>
          <a:lstStyle/>
          <a:p>
            <a:r>
              <a:rPr lang="fr-FR" sz="2400" b="1" dirty="0" smtClean="0">
                <a:solidFill>
                  <a:schemeClr val="accent1"/>
                </a:solidFill>
              </a:rPr>
              <a:t>LE SYSTÈME DE CODIFICATION RETENU AU BURKINA FASO (au niveau BCMS)</a:t>
            </a:r>
            <a:br>
              <a:rPr lang="fr-FR" sz="2400" b="1" dirty="0" smtClean="0">
                <a:solidFill>
                  <a:schemeClr val="accent1"/>
                </a:solidFill>
              </a:rPr>
            </a:br>
            <a:endParaRPr lang="fr-FR" sz="2400" dirty="0"/>
          </a:p>
        </p:txBody>
      </p:sp>
      <p:sp>
        <p:nvSpPr>
          <p:cNvPr id="3" name="Espace réservé du contenu 2"/>
          <p:cNvSpPr>
            <a:spLocks noGrp="1"/>
          </p:cNvSpPr>
          <p:nvPr>
            <p:ph sz="quarter" idx="1"/>
          </p:nvPr>
        </p:nvSpPr>
        <p:spPr>
          <a:xfrm>
            <a:off x="285720" y="1857364"/>
            <a:ext cx="8503920" cy="4572000"/>
          </a:xfrm>
        </p:spPr>
        <p:txBody>
          <a:bodyPr>
            <a:normAutofit fontScale="70000" lnSpcReduction="20000"/>
          </a:bodyPr>
          <a:lstStyle/>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budgétaire :                   5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bureau comptable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structure:  		</a:t>
            </a:r>
            <a:r>
              <a:rPr lang="fr-FR" sz="3100" b="1" dirty="0" smtClean="0">
                <a:solidFill>
                  <a:srgbClr val="FF0000"/>
                </a:solidFill>
                <a:effectLst>
                  <a:outerShdw blurRad="38100" dist="38100" dir="2700000" algn="tl">
                    <a:srgbClr val="000000">
                      <a:alpha val="43137"/>
                    </a:srgbClr>
                  </a:outerShdw>
                </a:effectLst>
                <a:latin typeface="Arial Narrow" pitchFamily="34" charset="0"/>
              </a:rPr>
              <a:t>  3 ou 5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Région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Province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Département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année d’acquisition :    4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N° d’ordre d’entrée :     4 caractères numériques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Total	                                24 ou 26 caractères </a:t>
            </a:r>
          </a:p>
          <a:p>
            <a:pPr algn="just">
              <a:lnSpc>
                <a:spcPct val="120000"/>
              </a:lnSpc>
              <a:buClr>
                <a:schemeClr val="tx2"/>
              </a:buClr>
              <a:buSzPct val="75000"/>
              <a:buNone/>
            </a:pPr>
            <a:r>
              <a:rPr lang="fr-FR" sz="3100" b="1" dirty="0" smtClean="0">
                <a:solidFill>
                  <a:srgbClr val="FFFFFF"/>
                </a:solidFill>
                <a:effectLst>
                  <a:outerShdw blurRad="38100" dist="38100" dir="2700000" algn="tl">
                    <a:srgbClr val="000000">
                      <a:alpha val="43137"/>
                    </a:srgbClr>
                  </a:outerShdw>
                </a:effectLst>
                <a:latin typeface="Arial Narrow" pitchFamily="34" charset="0"/>
              </a:rPr>
              <a:t> </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Autofit/>
          </a:bodyPr>
          <a:lstStyle/>
          <a:p>
            <a:r>
              <a:rPr lang="fr-FR" sz="2400" b="1" dirty="0" smtClean="0">
                <a:solidFill>
                  <a:schemeClr val="accent1"/>
                </a:solidFill>
              </a:rPr>
              <a:t>LE SYSTÈME DE CODIFICATION RETENU AU BURKINA FASO (au niveau EPE)</a:t>
            </a:r>
            <a:br>
              <a:rPr lang="fr-FR" sz="2400" b="1" dirty="0" smtClean="0">
                <a:solidFill>
                  <a:schemeClr val="accent1"/>
                </a:solidFill>
              </a:rPr>
            </a:br>
            <a:endParaRPr lang="fr-FR" sz="2400" dirty="0"/>
          </a:p>
        </p:txBody>
      </p:sp>
      <p:sp>
        <p:nvSpPr>
          <p:cNvPr id="3" name="Espace réservé du contenu 2"/>
          <p:cNvSpPr>
            <a:spLocks noGrp="1"/>
          </p:cNvSpPr>
          <p:nvPr>
            <p:ph sz="quarter" idx="1"/>
          </p:nvPr>
        </p:nvSpPr>
        <p:spPr>
          <a:xfrm>
            <a:off x="285720" y="1857364"/>
            <a:ext cx="8503920" cy="4572000"/>
          </a:xfrm>
        </p:spPr>
        <p:txBody>
          <a:bodyPr>
            <a:normAutofit fontScale="70000" lnSpcReduction="20000"/>
          </a:bodyPr>
          <a:lstStyle/>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budgétaire :                   5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bureau comptable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structure:  		  4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Région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Province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Département :                2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année d’acquisition :    4 caractères numériques</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Sous-code N° d’ordre d’entrée :     4 caractères numériques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a:t>
            </a:r>
          </a:p>
          <a:p>
            <a:pPr algn="just">
              <a:lnSpc>
                <a:spcPct val="120000"/>
              </a:lnSpc>
              <a:buClr>
                <a:schemeClr val="tx2"/>
              </a:buClr>
              <a:buSzPct val="75000"/>
              <a:buNone/>
            </a:pPr>
            <a:r>
              <a:rPr lang="fr-FR" sz="3100" b="1" dirty="0" smtClean="0">
                <a:solidFill>
                  <a:schemeClr val="tx2">
                    <a:lumMod val="50000"/>
                  </a:schemeClr>
                </a:solidFill>
                <a:effectLst>
                  <a:outerShdw blurRad="38100" dist="38100" dir="2700000" algn="tl">
                    <a:srgbClr val="000000">
                      <a:alpha val="43137"/>
                    </a:srgbClr>
                  </a:outerShdw>
                </a:effectLst>
                <a:latin typeface="Arial Narrow" pitchFamily="34" charset="0"/>
              </a:rPr>
              <a:t>               Total	                                25 caractères </a:t>
            </a:r>
          </a:p>
          <a:p>
            <a:pPr algn="just">
              <a:lnSpc>
                <a:spcPct val="120000"/>
              </a:lnSpc>
              <a:buClr>
                <a:schemeClr val="tx2"/>
              </a:buClr>
              <a:buSzPct val="75000"/>
              <a:buNone/>
            </a:pPr>
            <a:r>
              <a:rPr lang="fr-FR" sz="3100" b="1" dirty="0" smtClean="0">
                <a:solidFill>
                  <a:srgbClr val="FFFFFF"/>
                </a:solidFill>
                <a:effectLst>
                  <a:outerShdw blurRad="38100" dist="38100" dir="2700000" algn="tl">
                    <a:srgbClr val="000000">
                      <a:alpha val="43137"/>
                    </a:srgbClr>
                  </a:outerShdw>
                </a:effectLst>
                <a:latin typeface="Arial Narrow" pitchFamily="34" charset="0"/>
              </a:rPr>
              <a:t> </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985822"/>
          </a:xfrm>
        </p:spPr>
        <p:txBody>
          <a:bodyPr>
            <a:noAutofit/>
          </a:bodyPr>
          <a:lstStyle/>
          <a:p>
            <a:r>
              <a:rPr lang="fr-FR" sz="2800" b="1" dirty="0" smtClean="0">
                <a:solidFill>
                  <a:schemeClr val="tx1"/>
                </a:solidFill>
              </a:rPr>
              <a:t>LE SYSTÈME DE CODIFICATION DES DIRECTIONS REGIONALES</a:t>
            </a:r>
            <a:endParaRPr lang="fr-FR" sz="2800" dirty="0"/>
          </a:p>
        </p:txBody>
      </p:sp>
      <p:sp>
        <p:nvSpPr>
          <p:cNvPr id="3" name="Espace réservé du contenu 2"/>
          <p:cNvSpPr>
            <a:spLocks noGrp="1"/>
          </p:cNvSpPr>
          <p:nvPr>
            <p:ph sz="quarter" idx="1"/>
          </p:nvPr>
        </p:nvSpPr>
        <p:spPr/>
        <p:txBody>
          <a:bodyPr/>
          <a:lstStyle/>
          <a:p>
            <a:r>
              <a:rPr lang="fr-FR" dirty="0" smtClean="0"/>
              <a:t>Le système de codification des biens retenu est de vingt quatre (24) caractères numériques regroupés en huit (08) sous codes. </a:t>
            </a:r>
          </a:p>
          <a:p>
            <a:pPr>
              <a:buNone/>
            </a:pPr>
            <a:endParaRPr lang="fr-FR" dirty="0" smtClean="0"/>
          </a:p>
          <a:p>
            <a:r>
              <a:rPr lang="fr-FR" dirty="0" smtClean="0"/>
              <a:t>Le sous code structure est 200 pour l’ensemble des Directions Régionales.</a:t>
            </a:r>
          </a:p>
          <a:p>
            <a:endParaRPr lang="fr-FR" dirty="0" smtClean="0"/>
          </a:p>
          <a:p>
            <a:r>
              <a:rPr lang="fr-FR" sz="3200" b="1" dirty="0" smtClean="0">
                <a:solidFill>
                  <a:srgbClr val="C00000"/>
                </a:solidFill>
              </a:rPr>
              <a:t>248.05/23/200/06/25/05/2012/0025</a:t>
            </a:r>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8534400" cy="758952"/>
          </a:xfrm>
        </p:spPr>
        <p:txBody>
          <a:bodyPr>
            <a:noAutofit/>
          </a:bodyPr>
          <a:lstStyle/>
          <a:p>
            <a:r>
              <a:rPr lang="fr-FR" sz="2800" b="1" dirty="0" smtClean="0">
                <a:solidFill>
                  <a:schemeClr val="tx1"/>
                </a:solidFill>
              </a:rPr>
              <a:t>LE SYSTÈME DE CODIFICATION DES DIRECTIONS PROVINCIALES</a:t>
            </a:r>
            <a:endParaRPr lang="fr-FR" sz="2800" dirty="0">
              <a:solidFill>
                <a:schemeClr val="tx1"/>
              </a:solidFill>
            </a:endParaRPr>
          </a:p>
        </p:txBody>
      </p:sp>
      <p:sp>
        <p:nvSpPr>
          <p:cNvPr id="3" name="Espace réservé du contenu 2"/>
          <p:cNvSpPr>
            <a:spLocks noGrp="1"/>
          </p:cNvSpPr>
          <p:nvPr>
            <p:ph sz="quarter" idx="1"/>
          </p:nvPr>
        </p:nvSpPr>
        <p:spPr/>
        <p:txBody>
          <a:bodyPr/>
          <a:lstStyle/>
          <a:p>
            <a:pPr>
              <a:buNone/>
            </a:pPr>
            <a:r>
              <a:rPr lang="fr-FR" dirty="0" smtClean="0"/>
              <a:t>Le système de codification des biens retenu est de vingt quatre (24) caractères numériques regroupés en huit (08) sous codes.</a:t>
            </a:r>
          </a:p>
          <a:p>
            <a:pPr>
              <a:buNone/>
            </a:pPr>
            <a:r>
              <a:rPr lang="fr-FR" i="1" u="sng" dirty="0" smtClean="0"/>
              <a:t>Sous code structure</a:t>
            </a:r>
          </a:p>
          <a:p>
            <a:r>
              <a:rPr lang="fr-FR" i="1" dirty="0" smtClean="0"/>
              <a:t>Les directions provinciales sont codifiées de la manière suivante : 2 suivi du code de la région.</a:t>
            </a:r>
          </a:p>
          <a:p>
            <a:pPr>
              <a:buNone/>
            </a:pPr>
            <a:endParaRPr lang="fr-FR" dirty="0" smtClean="0"/>
          </a:p>
          <a:p>
            <a:r>
              <a:rPr lang="fr-FR" b="1" i="1" dirty="0" smtClean="0"/>
              <a:t>Exemple : </a:t>
            </a:r>
            <a:r>
              <a:rPr lang="fr-FR" sz="3200" b="1" dirty="0" smtClean="0">
                <a:solidFill>
                  <a:srgbClr val="C00000"/>
                </a:solidFill>
              </a:rPr>
              <a:t>248.05/23/208/08/09/03/2012/0025</a:t>
            </a:r>
          </a:p>
          <a:p>
            <a:endParaRPr lang="fr-FR" dirty="0" smtClean="0"/>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8534400" cy="758952"/>
          </a:xfrm>
        </p:spPr>
        <p:txBody>
          <a:bodyPr>
            <a:noAutofit/>
          </a:bodyPr>
          <a:lstStyle/>
          <a:p>
            <a:r>
              <a:rPr lang="fr-FR" sz="2800" b="1" dirty="0" smtClean="0">
                <a:solidFill>
                  <a:schemeClr val="tx1"/>
                </a:solidFill>
              </a:rPr>
              <a:t>LE SYSTÈME DE CODIFICATION DES EPE</a:t>
            </a:r>
            <a:endParaRPr lang="fr-FR" sz="2800" dirty="0">
              <a:solidFill>
                <a:schemeClr val="tx1"/>
              </a:solidFill>
            </a:endParaRPr>
          </a:p>
        </p:txBody>
      </p:sp>
      <p:sp>
        <p:nvSpPr>
          <p:cNvPr id="3" name="Espace réservé du contenu 2"/>
          <p:cNvSpPr>
            <a:spLocks noGrp="1"/>
          </p:cNvSpPr>
          <p:nvPr>
            <p:ph sz="quarter" idx="1"/>
          </p:nvPr>
        </p:nvSpPr>
        <p:spPr/>
        <p:txBody>
          <a:bodyPr>
            <a:normAutofit lnSpcReduction="10000"/>
          </a:bodyPr>
          <a:lstStyle/>
          <a:p>
            <a:pPr>
              <a:buNone/>
            </a:pPr>
            <a:r>
              <a:rPr lang="fr-FR" dirty="0" smtClean="0"/>
              <a:t>Le système de codification des biens retenu est de vingt quatre (25) caractères numériques regroupés en huit (08) sous codes.</a:t>
            </a:r>
          </a:p>
          <a:p>
            <a:pPr>
              <a:buNone/>
            </a:pPr>
            <a:r>
              <a:rPr lang="fr-FR" i="1" u="sng" dirty="0" smtClean="0"/>
              <a:t>Sous code </a:t>
            </a:r>
            <a:r>
              <a:rPr lang="fr-FR" i="1" u="sng" smtClean="0"/>
              <a:t>structure  </a:t>
            </a:r>
            <a:endParaRPr lang="fr-FR" i="1" u="sng" dirty="0" smtClean="0"/>
          </a:p>
          <a:p>
            <a:r>
              <a:rPr lang="fr-FR" i="1" dirty="0" smtClean="0"/>
              <a:t>Les EPE sont codifiées de la manière suivante : les directions de l’EPE sont classées et numérotées par ordre alphabétique en donnant le numéro 01 à la Direction générale précédé du code de l’EPE (48)</a:t>
            </a:r>
          </a:p>
          <a:p>
            <a:r>
              <a:rPr lang="fr-FR" b="1" i="1" dirty="0" smtClean="0"/>
              <a:t>Exemple :</a:t>
            </a:r>
          </a:p>
          <a:p>
            <a:pPr>
              <a:buNone/>
            </a:pPr>
            <a:r>
              <a:rPr lang="fr-FR" sz="3200" b="1" dirty="0" smtClean="0">
                <a:solidFill>
                  <a:srgbClr val="C00000"/>
                </a:solidFill>
              </a:rPr>
              <a:t>248.05/23/48.01/09/10/02/2012/0025</a:t>
            </a:r>
          </a:p>
          <a:p>
            <a:endParaRPr lang="fr-FR" dirty="0" smtClean="0"/>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285728"/>
            <a:ext cx="8534400" cy="1143008"/>
          </a:xfrm>
        </p:spPr>
        <p:txBody>
          <a:bodyPr>
            <a:noAutofit/>
          </a:bodyPr>
          <a:lstStyle/>
          <a:p>
            <a:r>
              <a:rPr lang="fr-FR" sz="2800" b="1" dirty="0" smtClean="0">
                <a:solidFill>
                  <a:schemeClr val="tx1"/>
                </a:solidFill>
              </a:rPr>
              <a:t>LE SYSTÈME DE CODIFICATION DES BCMS  au niveau central ayant une autonomie de commandes de biens </a:t>
            </a:r>
            <a:endParaRPr lang="fr-FR" sz="2800" dirty="0">
              <a:solidFill>
                <a:schemeClr val="tx1"/>
              </a:solidFill>
            </a:endParaRPr>
          </a:p>
        </p:txBody>
      </p:sp>
      <p:sp>
        <p:nvSpPr>
          <p:cNvPr id="3" name="Espace réservé du contenu 2"/>
          <p:cNvSpPr>
            <a:spLocks noGrp="1"/>
          </p:cNvSpPr>
          <p:nvPr>
            <p:ph sz="quarter" idx="1"/>
          </p:nvPr>
        </p:nvSpPr>
        <p:spPr>
          <a:xfrm>
            <a:off x="285720" y="1714488"/>
            <a:ext cx="8503920" cy="4572000"/>
          </a:xfrm>
        </p:spPr>
        <p:txBody>
          <a:bodyPr>
            <a:normAutofit fontScale="92500" lnSpcReduction="20000"/>
          </a:bodyPr>
          <a:lstStyle/>
          <a:p>
            <a:pPr>
              <a:buNone/>
            </a:pPr>
            <a:r>
              <a:rPr lang="fr-FR" dirty="0" smtClean="0"/>
              <a:t>Le système de codification des biens retenu est de vingt quatre (26) caractères numériques regroupés en huit (08) sous codes.</a:t>
            </a:r>
          </a:p>
          <a:p>
            <a:pPr>
              <a:buNone/>
            </a:pPr>
            <a:r>
              <a:rPr lang="fr-FR" i="1" u="sng" dirty="0" smtClean="0"/>
              <a:t>Sous code structure</a:t>
            </a:r>
          </a:p>
          <a:p>
            <a:r>
              <a:rPr lang="fr-FR" i="1" dirty="0" smtClean="0"/>
              <a:t>Les Directions Générales ayant une autonomie de dépenses sont codifiées de la manière suivante : les directions  techniques sont classées et numérotées par ordre alphabétique en donnant le numéro 01 à la Direction générale précédé du code de la direction (03 chiffres)</a:t>
            </a:r>
          </a:p>
          <a:p>
            <a:r>
              <a:rPr lang="fr-FR" b="1" i="1" dirty="0" smtClean="0"/>
              <a:t>Exemple :</a:t>
            </a:r>
          </a:p>
          <a:p>
            <a:pPr>
              <a:buNone/>
            </a:pPr>
            <a:r>
              <a:rPr lang="fr-FR" sz="3200" b="1" dirty="0" smtClean="0">
                <a:solidFill>
                  <a:srgbClr val="C00000"/>
                </a:solidFill>
              </a:rPr>
              <a:t>248.05/23/107.01/03/11/00/2014/0001</a:t>
            </a:r>
          </a:p>
          <a:p>
            <a:endParaRPr lang="fr-FR" dirty="0" smtClean="0"/>
          </a:p>
          <a:p>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a:xfrm>
            <a:off x="857224" y="1857364"/>
            <a:ext cx="7929618" cy="4429156"/>
          </a:xfrm>
        </p:spPr>
        <p:txBody>
          <a:bodyPr>
            <a:noAutofit/>
          </a:bodyPr>
          <a:lstStyle/>
          <a:p>
            <a:r>
              <a:rPr lang="fr-FR" sz="2400" dirty="0" smtClean="0"/>
              <a:t>Le code qu’il soit de 24, 25 ou 26 Caractères est subdivisé en 08 sous codes </a:t>
            </a:r>
          </a:p>
          <a:p>
            <a:r>
              <a:rPr lang="fr-FR" sz="2400" dirty="0" smtClean="0"/>
              <a:t>Ce qui change s’est le sous code structure selon qu'il s’agisse  d’un BCMC,BCMS(régional ou central) ou d’un EPE </a:t>
            </a:r>
          </a:p>
          <a:p>
            <a:r>
              <a:rPr lang="fr-FR" sz="2400" dirty="0" smtClean="0"/>
              <a:t>Aussi, il n’existe pas pour le moment un système de codification pour les Projets et programmes </a:t>
            </a:r>
          </a:p>
        </p:txBody>
      </p:sp>
      <p:sp>
        <p:nvSpPr>
          <p:cNvPr id="3" name="Titre 2"/>
          <p:cNvSpPr>
            <a:spLocks noGrp="1"/>
          </p:cNvSpPr>
          <p:nvPr>
            <p:ph type="ctrTitle"/>
          </p:nvPr>
        </p:nvSpPr>
        <p:spPr>
          <a:xfrm>
            <a:off x="685800" y="381000"/>
            <a:ext cx="7772400" cy="833422"/>
          </a:xfrm>
        </p:spPr>
        <p:txBody>
          <a:bodyPr/>
          <a:lstStyle/>
          <a:p>
            <a:r>
              <a:rPr lang="fr-FR" dirty="0" smtClean="0"/>
              <a:t>REMARQUES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ox(i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ox(i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ox(in)">
                                      <p:cBhvr>
                                        <p:cTn id="2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4800" y="457200"/>
            <a:ext cx="8686800" cy="667544"/>
          </a:xfrm>
        </p:spPr>
        <p:txBody>
          <a:bodyPr>
            <a:normAutofit/>
          </a:bodyPr>
          <a:lstStyle/>
          <a:p>
            <a:r>
              <a:rPr lang="fr-FR" dirty="0" smtClean="0"/>
              <a:t>L’immatriculation des matieres</a:t>
            </a:r>
            <a:endParaRPr lang="fr-FR" dirty="0"/>
          </a:p>
        </p:txBody>
      </p:sp>
      <p:sp>
        <p:nvSpPr>
          <p:cNvPr id="3" name="Espace réservé du contenu 2"/>
          <p:cNvSpPr>
            <a:spLocks noGrp="1"/>
          </p:cNvSpPr>
          <p:nvPr>
            <p:ph idx="1"/>
          </p:nvPr>
        </p:nvSpPr>
        <p:spPr/>
        <p:txBody>
          <a:bodyPr/>
          <a:lstStyle/>
          <a:p>
            <a:pPr algn="just"/>
            <a:r>
              <a:rPr lang="fr-FR" dirty="0" smtClean="0"/>
              <a:t>Le code matricule affecté à chaque bien mobilier ou immobilier doit être porté  lisiblement et à portée de vue sur une partie de la matière de façon indélébile : </a:t>
            </a:r>
            <a:r>
              <a:rPr lang="fr-FR" b="1" dirty="0" smtClean="0"/>
              <a:t>c’est l’immatriculation des matières.      </a:t>
            </a:r>
            <a:endParaRPr lang="fr-FR"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a:t>a</a:t>
            </a:r>
            <a:r>
              <a:rPr lang="fr-FR" sz="4000" b="1" dirty="0" smtClean="0"/>
              <a:t>. Définition</a:t>
            </a:r>
            <a:endParaRPr lang="fr-FR" sz="4000" b="1" dirty="0"/>
          </a:p>
        </p:txBody>
      </p:sp>
      <p:sp>
        <p:nvSpPr>
          <p:cNvPr id="3" name="Espace réservé du contenu 2"/>
          <p:cNvSpPr>
            <a:spLocks noGrp="1"/>
          </p:cNvSpPr>
          <p:nvPr>
            <p:ph sz="quarter" idx="1"/>
          </p:nvPr>
        </p:nvSpPr>
        <p:spPr/>
        <p:txBody>
          <a:bodyPr/>
          <a:lstStyle/>
          <a:p>
            <a:r>
              <a:rPr lang="fr-FR" dirty="0" smtClean="0"/>
              <a:t>Qu’est-ce qu’une immobilisation?</a:t>
            </a:r>
          </a:p>
          <a:p>
            <a:pPr algn="just"/>
            <a:r>
              <a:rPr lang="fr-FR" dirty="0"/>
              <a:t>Une immobilisation est un bien durable appelé à rester de façon permanente sous la même forme dans le patrimoine d’une institution (l’hôpital par exemple) pour son fonctionnement</a:t>
            </a:r>
            <a:r>
              <a:rPr lang="fr-FR" dirty="0" smtClean="0"/>
              <a:t>.</a:t>
            </a:r>
            <a:r>
              <a:rPr lang="fr-FR" dirty="0"/>
              <a:t> Une immobilisation est un bien durable appelé à rester de façon permanente sous la même forme dans le patrimoine d’une institution (l’hôpital par exemple) pour son fonctionnement.</a:t>
            </a:r>
          </a:p>
        </p:txBody>
      </p:sp>
    </p:spTree>
    <p:extLst>
      <p:ext uri="{BB962C8B-B14F-4D97-AF65-F5344CB8AC3E}">
        <p14:creationId xmlns:p14="http://schemas.microsoft.com/office/powerpoint/2010/main" val="395129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361459"/>
          </a:xfrm>
        </p:spPr>
        <p:txBody>
          <a:bodyPr/>
          <a:lstStyle/>
          <a:p>
            <a:r>
              <a:rPr lang="fr-FR" dirty="0" smtClean="0"/>
              <a:t>BCMC: 24 caractères</a:t>
            </a:r>
          </a:p>
          <a:p>
            <a:r>
              <a:rPr lang="fr-FR" dirty="0" smtClean="0"/>
              <a:t>BCMS au sein des D G: 26 caractères(3</a:t>
            </a:r>
            <a:r>
              <a:rPr lang="fr-FR" baseline="30000" dirty="0" smtClean="0"/>
              <a:t>ème</a:t>
            </a:r>
            <a:r>
              <a:rPr lang="fr-FR" dirty="0" smtClean="0"/>
              <a:t> SC=5caractères);</a:t>
            </a:r>
          </a:p>
          <a:p>
            <a:r>
              <a:rPr lang="fr-FR" dirty="0" smtClean="0"/>
              <a:t>BCMS au sein des DR, DP, A: 24 caractères;</a:t>
            </a:r>
          </a:p>
          <a:p>
            <a:r>
              <a:rPr lang="fr-FR" dirty="0" smtClean="0"/>
              <a:t>BCMCR: 24 caractères AN;</a:t>
            </a:r>
          </a:p>
          <a:p>
            <a:r>
              <a:rPr lang="fr-FR" dirty="0" smtClean="0"/>
              <a:t>BCMCU : 26 caractères AN;</a:t>
            </a:r>
          </a:p>
          <a:p>
            <a:r>
              <a:rPr lang="fr-FR" dirty="0" err="1" smtClean="0"/>
              <a:t>BCMCRe</a:t>
            </a:r>
            <a:r>
              <a:rPr lang="fr-FR" dirty="0" smtClean="0"/>
              <a:t>: 25 caractères AN( 3</a:t>
            </a:r>
            <a:r>
              <a:rPr lang="fr-FR" baseline="30000" dirty="0" smtClean="0"/>
              <a:t>ème</a:t>
            </a:r>
            <a:r>
              <a:rPr lang="fr-FR" dirty="0" smtClean="0"/>
              <a:t> SC=4 caractères);</a:t>
            </a:r>
          </a:p>
          <a:p>
            <a:r>
              <a:rPr lang="fr-FR" dirty="0" smtClean="0"/>
              <a:t>BCMEP: 25 caractères N (3</a:t>
            </a:r>
            <a:r>
              <a:rPr lang="fr-FR" baseline="30000" dirty="0" smtClean="0"/>
              <a:t>ème</a:t>
            </a:r>
            <a:r>
              <a:rPr lang="fr-FR" dirty="0" smtClean="0"/>
              <a:t> SC=4 caractères)</a:t>
            </a:r>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a. Définition</a:t>
            </a:r>
            <a:endParaRPr lang="fr-FR" sz="4000" b="1" dirty="0"/>
          </a:p>
        </p:txBody>
      </p:sp>
      <p:sp>
        <p:nvSpPr>
          <p:cNvPr id="3" name="Espace réservé du contenu 2"/>
          <p:cNvSpPr>
            <a:spLocks noGrp="1"/>
          </p:cNvSpPr>
          <p:nvPr>
            <p:ph sz="quarter" idx="1"/>
          </p:nvPr>
        </p:nvSpPr>
        <p:spPr/>
        <p:txBody>
          <a:bodyPr/>
          <a:lstStyle/>
          <a:p>
            <a:pPr algn="just"/>
            <a:r>
              <a:rPr lang="fr-FR" dirty="0" smtClean="0"/>
              <a:t>Qu’est-ce qu’une immobilisation?</a:t>
            </a:r>
          </a:p>
          <a:p>
            <a:pPr algn="just"/>
            <a:r>
              <a:rPr lang="fr-FR" dirty="0"/>
              <a:t>Exemple : A l’hôpital, le bureau semi-métallique à deux caissons dessus bois du DG est une immobilisation. Par contre, à l’usine de fabrication des meubles, ce bureau étant destiné à la vente est une valeur </a:t>
            </a:r>
            <a:r>
              <a:rPr lang="fr-FR" dirty="0" smtClean="0"/>
              <a:t>d’exploitation.</a:t>
            </a:r>
            <a:endParaRPr lang="fr-FR" dirty="0"/>
          </a:p>
          <a:p>
            <a:endParaRPr lang="fr-FR" dirty="0" smtClean="0"/>
          </a:p>
        </p:txBody>
      </p:sp>
    </p:spTree>
    <p:extLst>
      <p:ext uri="{BB962C8B-B14F-4D97-AF65-F5344CB8AC3E}">
        <p14:creationId xmlns:p14="http://schemas.microsoft.com/office/powerpoint/2010/main" val="887117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b="1" dirty="0" smtClean="0"/>
              <a:t>b. Types d’immobilisations</a:t>
            </a:r>
            <a:endParaRPr lang="fr-FR" sz="4000" b="1" dirty="0"/>
          </a:p>
        </p:txBody>
      </p:sp>
      <p:sp>
        <p:nvSpPr>
          <p:cNvPr id="3" name="Espace réservé du contenu 2"/>
          <p:cNvSpPr>
            <a:spLocks noGrp="1"/>
          </p:cNvSpPr>
          <p:nvPr>
            <p:ph sz="quarter" idx="1"/>
          </p:nvPr>
        </p:nvSpPr>
        <p:spPr/>
        <p:txBody>
          <a:bodyPr/>
          <a:lstStyle/>
          <a:p>
            <a:pPr algn="just"/>
            <a:r>
              <a:rPr lang="fr-FR" dirty="0" smtClean="0"/>
              <a:t>Quelles sont les différents types d’immobilisations?</a:t>
            </a:r>
          </a:p>
          <a:p>
            <a:pPr algn="just"/>
            <a:r>
              <a:rPr lang="fr-FR" dirty="0"/>
              <a:t>Immobilisations corporelles </a:t>
            </a:r>
            <a:endParaRPr lang="fr-FR" dirty="0" smtClean="0"/>
          </a:p>
          <a:p>
            <a:pPr algn="just"/>
            <a:r>
              <a:rPr lang="fr-FR" dirty="0"/>
              <a:t>Immobilisations incorporelles </a:t>
            </a:r>
            <a:endParaRPr lang="fr-FR" dirty="0" smtClean="0"/>
          </a:p>
          <a:p>
            <a:endParaRPr lang="fr-FR" dirty="0" smtClean="0"/>
          </a:p>
        </p:txBody>
      </p:sp>
    </p:spTree>
    <p:extLst>
      <p:ext uri="{BB962C8B-B14F-4D97-AF65-F5344CB8AC3E}">
        <p14:creationId xmlns:p14="http://schemas.microsoft.com/office/powerpoint/2010/main" val="3087745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rmAutofit fontScale="90000"/>
          </a:bodyPr>
          <a:lstStyle/>
          <a:p>
            <a:r>
              <a:rPr lang="fr-FR" sz="3600" b="1" dirty="0" smtClean="0"/>
              <a:t> 2. Identification et évaluation  des immobilisations</a:t>
            </a:r>
            <a:endParaRPr lang="fr-FR" dirty="0"/>
          </a:p>
        </p:txBody>
      </p:sp>
      <p:sp>
        <p:nvSpPr>
          <p:cNvPr id="3" name="Espace réservé du contenu 2"/>
          <p:cNvSpPr>
            <a:spLocks noGrp="1"/>
          </p:cNvSpPr>
          <p:nvPr>
            <p:ph sz="quarter" idx="1"/>
          </p:nvPr>
        </p:nvSpPr>
        <p:spPr>
          <a:xfrm>
            <a:off x="301752" y="1785926"/>
            <a:ext cx="8503920" cy="4313122"/>
          </a:xfrm>
        </p:spPr>
        <p:txBody>
          <a:bodyPr/>
          <a:lstStyle/>
          <a:p>
            <a:r>
              <a:rPr lang="fr-FR" dirty="0" smtClean="0">
                <a:latin typeface="Arial Black" pitchFamily="34" charset="0"/>
              </a:rPr>
              <a:t>Identification des immobilisations</a:t>
            </a:r>
          </a:p>
          <a:p>
            <a:endParaRPr lang="fr-FR" dirty="0">
              <a:latin typeface="Arial Black" pitchFamily="34" charset="0"/>
            </a:endParaRPr>
          </a:p>
          <a:p>
            <a:endParaRPr lang="fr-FR" dirty="0" smtClean="0">
              <a:latin typeface="Arial Black" pitchFamily="34" charset="0"/>
            </a:endParaRPr>
          </a:p>
          <a:p>
            <a:pPr marL="0" indent="0">
              <a:buNone/>
            </a:pPr>
            <a:endParaRPr lang="fr-FR" dirty="0" smtClean="0">
              <a:latin typeface="Arial Black" pitchFamily="34" charset="0"/>
            </a:endParaRPr>
          </a:p>
          <a:p>
            <a:r>
              <a:rPr lang="fr-FR" dirty="0" smtClean="0">
                <a:latin typeface="Arial Black" pitchFamily="34" charset="0"/>
              </a:rPr>
              <a:t>Evaluation des immobilisations</a:t>
            </a:r>
          </a:p>
          <a:p>
            <a:pPr>
              <a:buNone/>
            </a:pPr>
            <a:endParaRPr lang="fr-FR" dirty="0"/>
          </a:p>
        </p:txBody>
      </p:sp>
    </p:spTree>
    <p:extLst>
      <p:ext uri="{BB962C8B-B14F-4D97-AF65-F5344CB8AC3E}">
        <p14:creationId xmlns:p14="http://schemas.microsoft.com/office/powerpoint/2010/main" val="33242140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4)">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1057260"/>
          </a:xfrm>
        </p:spPr>
        <p:txBody>
          <a:bodyPr>
            <a:normAutofit fontScale="90000"/>
          </a:bodyPr>
          <a:lstStyle/>
          <a:p>
            <a:r>
              <a:rPr lang="fr-FR" sz="3600" b="1" dirty="0" smtClean="0"/>
              <a:t> </a:t>
            </a:r>
            <a:r>
              <a:rPr lang="fr-FR" sz="3600" b="1" dirty="0"/>
              <a:t>a</a:t>
            </a:r>
            <a:r>
              <a:rPr lang="fr-FR" sz="3600" b="1" dirty="0" smtClean="0"/>
              <a:t>. Identification des immobilisations</a:t>
            </a:r>
            <a:endParaRPr lang="fr-FR" dirty="0"/>
          </a:p>
        </p:txBody>
      </p:sp>
      <p:sp>
        <p:nvSpPr>
          <p:cNvPr id="3" name="Espace réservé du contenu 2"/>
          <p:cNvSpPr>
            <a:spLocks noGrp="1"/>
          </p:cNvSpPr>
          <p:nvPr>
            <p:ph sz="quarter" idx="1"/>
          </p:nvPr>
        </p:nvSpPr>
        <p:spPr>
          <a:xfrm>
            <a:off x="301752" y="1785926"/>
            <a:ext cx="8503920" cy="4313122"/>
          </a:xfrm>
        </p:spPr>
        <p:txBody>
          <a:bodyPr/>
          <a:lstStyle/>
          <a:p>
            <a:r>
              <a:rPr lang="fr-FR" dirty="0" smtClean="0">
                <a:latin typeface="Arial Black" pitchFamily="34" charset="0"/>
              </a:rPr>
              <a:t>Définition de la codification</a:t>
            </a:r>
          </a:p>
          <a:p>
            <a:endParaRPr lang="fr-FR" dirty="0">
              <a:latin typeface="Arial Black" pitchFamily="34" charset="0"/>
            </a:endParaRPr>
          </a:p>
          <a:p>
            <a:endParaRPr lang="fr-FR" dirty="0" smtClean="0">
              <a:latin typeface="Arial Black" pitchFamily="34" charset="0"/>
            </a:endParaRPr>
          </a:p>
          <a:p>
            <a:pPr marL="0" indent="0">
              <a:buNone/>
            </a:pPr>
            <a:endParaRPr lang="fr-FR" dirty="0" smtClean="0">
              <a:latin typeface="Arial Black" pitchFamily="34" charset="0"/>
            </a:endParaRPr>
          </a:p>
          <a:p>
            <a:r>
              <a:rPr lang="fr-FR" dirty="0" smtClean="0">
                <a:latin typeface="Arial Black" pitchFamily="34" charset="0"/>
              </a:rPr>
              <a:t>Le système de codification au niveau de l’Etat</a:t>
            </a:r>
          </a:p>
          <a:p>
            <a:pPr>
              <a:buNone/>
            </a:pPr>
            <a:endParaRPr lang="fr-FR" dirty="0"/>
          </a:p>
        </p:txBody>
      </p:sp>
    </p:spTree>
    <p:extLst>
      <p:ext uri="{BB962C8B-B14F-4D97-AF65-F5344CB8AC3E}">
        <p14:creationId xmlns:p14="http://schemas.microsoft.com/office/powerpoint/2010/main" val="308440804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heel(4)">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800" b="1" dirty="0" smtClean="0">
                <a:solidFill>
                  <a:schemeClr val="tx1"/>
                </a:solidFill>
              </a:rPr>
              <a:t>DEFINITION DE LA CODIFICATION</a:t>
            </a:r>
            <a:endParaRPr lang="fr-FR" sz="2800" b="1" dirty="0">
              <a:solidFill>
                <a:schemeClr val="tx1"/>
              </a:solidFill>
            </a:endParaRPr>
          </a:p>
        </p:txBody>
      </p:sp>
      <p:sp>
        <p:nvSpPr>
          <p:cNvPr id="3" name="Espace réservé du contenu 2"/>
          <p:cNvSpPr>
            <a:spLocks noGrp="1"/>
          </p:cNvSpPr>
          <p:nvPr>
            <p:ph sz="quarter" idx="1"/>
          </p:nvPr>
        </p:nvSpPr>
        <p:spPr/>
        <p:txBody>
          <a:bodyPr>
            <a:normAutofit fontScale="92500"/>
          </a:bodyPr>
          <a:lstStyle/>
          <a:p>
            <a:pPr algn="just"/>
            <a:r>
              <a:rPr lang="fr-FR" dirty="0" smtClean="0">
                <a:latin typeface="Arial" pitchFamily="34" charset="0"/>
                <a:cs typeface="Arial" pitchFamily="34" charset="0"/>
              </a:rPr>
              <a:t>La codification de matériel est l’identification de chaque bien mobilier ou immobilier, à travers un numéro matricule appelé « code », pour mieux le suivre dans son évolution au sein du Ministère ou de l’Institution.</a:t>
            </a:r>
          </a:p>
          <a:p>
            <a:pPr algn="just"/>
            <a:r>
              <a:rPr lang="fr-FR" dirty="0" smtClean="0">
                <a:latin typeface="Arial" pitchFamily="34" charset="0"/>
                <a:cs typeface="Arial" pitchFamily="34" charset="0"/>
              </a:rPr>
              <a:t>Elle permet d’affecter des codes matricules aux biens dès leur entrée dans le patrimoine en vue de différencier les biens de l’administration et ceux des particuliers, les biens par nature, les biens par structure d’affectation.</a:t>
            </a:r>
          </a:p>
          <a:p>
            <a:pPr algn="just"/>
            <a:r>
              <a:rPr lang="fr-FR" dirty="0" smtClean="0">
                <a:solidFill>
                  <a:srgbClr val="FF0000"/>
                </a:solidFill>
                <a:latin typeface="Arial" pitchFamily="34" charset="0"/>
                <a:cs typeface="Arial" pitchFamily="34" charset="0"/>
              </a:rPr>
              <a:t>NB: un bien ne peut avoir qu’un seul code, il ne peut être modifiable ni changeable au cours de sa durée de vie.</a:t>
            </a:r>
          </a:p>
          <a:p>
            <a:endParaRPr lang="fr-F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wheel(4)">
                                      <p:cBhvr>
                                        <p:cTn id="18" dur="2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wheel(4)">
                                      <p:cBhvr>
                                        <p:cTn id="23"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solidFill>
              </a:rPr>
              <a:t>L’immatriculation du matériel</a:t>
            </a:r>
            <a:endParaRPr lang="fr-FR" b="1" dirty="0">
              <a:solidFill>
                <a:schemeClr val="tx1"/>
              </a:solidFill>
            </a:endParaRPr>
          </a:p>
        </p:txBody>
      </p:sp>
      <p:sp>
        <p:nvSpPr>
          <p:cNvPr id="3" name="Espace réservé du contenu 2"/>
          <p:cNvSpPr>
            <a:spLocks noGrp="1"/>
          </p:cNvSpPr>
          <p:nvPr>
            <p:ph sz="quarter" idx="1"/>
          </p:nvPr>
        </p:nvSpPr>
        <p:spPr/>
        <p:txBody>
          <a:bodyPr/>
          <a:lstStyle/>
          <a:p>
            <a:r>
              <a:rPr lang="fr-FR" dirty="0" smtClean="0"/>
              <a:t> Le code affecté à chaque immobilisation doit être porté lisiblement et à porté de vue sur une partie de la matière de façon </a:t>
            </a:r>
            <a:r>
              <a:rPr lang="fr-FR" dirty="0" smtClean="0">
                <a:solidFill>
                  <a:srgbClr val="FF0000"/>
                </a:solidFill>
              </a:rPr>
              <a:t>indélébile</a:t>
            </a:r>
            <a:r>
              <a:rPr lang="fr-FR" dirty="0" smtClean="0"/>
              <a:t>; </a:t>
            </a:r>
          </a:p>
          <a:p>
            <a:r>
              <a:rPr lang="fr-FR" dirty="0" smtClean="0"/>
              <a:t>Exception faites aux cas des fournitures, des véhicules, des animaux et des bâtiments;</a:t>
            </a:r>
          </a:p>
          <a:p>
            <a:r>
              <a:rPr lang="fr-FR" dirty="0" smtClean="0"/>
              <a:t>L’immatriculation du bien est faite par le comptable des matières avant son affectation ou sa mise en service.</a:t>
            </a:r>
          </a:p>
          <a:p>
            <a:pPr>
              <a:buNone/>
            </a:pPr>
            <a:endParaRPr lang="fr-FR" dirty="0"/>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4)">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4)">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4)">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1717</TotalTime>
  <Words>905</Words>
  <Application>Microsoft Office PowerPoint</Application>
  <PresentationFormat>Affichage à l'écran (4:3)</PresentationFormat>
  <Paragraphs>181</Paragraphs>
  <Slides>30</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30</vt:i4>
      </vt:variant>
    </vt:vector>
  </HeadingPairs>
  <TitlesOfParts>
    <vt:vector size="39" baseType="lpstr">
      <vt:lpstr>Arial</vt:lpstr>
      <vt:lpstr>Arial Black</vt:lpstr>
      <vt:lpstr>Arial Narrow</vt:lpstr>
      <vt:lpstr>Calibri</vt:lpstr>
      <vt:lpstr>Georgia</vt:lpstr>
      <vt:lpstr>Times New Roman</vt:lpstr>
      <vt:lpstr>Wingdings</vt:lpstr>
      <vt:lpstr>Wingdings 2</vt:lpstr>
      <vt:lpstr>Civil</vt:lpstr>
      <vt:lpstr> Gestion des immobilisations au Burkina Faso</vt:lpstr>
      <vt:lpstr> 1  1. Définition et types d’immobilisations </vt:lpstr>
      <vt:lpstr>a. Définition</vt:lpstr>
      <vt:lpstr>a. Définition</vt:lpstr>
      <vt:lpstr>b. Types d’immobilisations</vt:lpstr>
      <vt:lpstr> 2. Identification et évaluation  des immobilisations</vt:lpstr>
      <vt:lpstr> a. Identification des immobilisations</vt:lpstr>
      <vt:lpstr>DEFINITION DE LA CODIFICATION</vt:lpstr>
      <vt:lpstr>L’immatriculation du matériel</vt:lpstr>
      <vt:lpstr>DEFINITION DE LA CODIFICATION</vt:lpstr>
      <vt:lpstr>LE SYSTÈME DE CODIFICATION RETENU AU BURKINA FASO</vt:lpstr>
      <vt:lpstr>LE SYSTÈME DE CODIFICATION RETENU AU BURKINA FASO</vt:lpstr>
      <vt:lpstr>LE SYSTÈME DE CODIFICATION RETENU AU BURKINA FASO</vt:lpstr>
      <vt:lpstr>LE SYSTÈME DE CODIFICATION RETENU AU BURKINA FASO</vt:lpstr>
      <vt:lpstr>LE SYSTÈME DE CODIFICATION RETENU AU BURKINA FASO</vt:lpstr>
      <vt:lpstr>LE SYSTÈME DE CODIFICATION RETENU AU BURKINA FASO</vt:lpstr>
      <vt:lpstr>LE SYSTÈME DE CODIFICATION RETENU AU BURKINA FASO</vt:lpstr>
      <vt:lpstr>LE SYSTÈME DE CODIFICATION RETENU AU BURKINA FASO</vt:lpstr>
      <vt:lpstr>LE SYSTÈME DE CODIFICATION RETENU AU BURKINA FASO</vt:lpstr>
      <vt:lpstr>EXEMPLE</vt:lpstr>
      <vt:lpstr>LE SYSTÈME DE CODIFICATION RETENU AU BURKINA FASO (au niveau BCMC)</vt:lpstr>
      <vt:lpstr>LE SYSTÈME DE CODIFICATION RETENU AU BURKINA FASO (au niveau BCMS) </vt:lpstr>
      <vt:lpstr>LE SYSTÈME DE CODIFICATION RETENU AU BURKINA FASO (au niveau EPE) </vt:lpstr>
      <vt:lpstr>LE SYSTÈME DE CODIFICATION DES DIRECTIONS REGIONALES</vt:lpstr>
      <vt:lpstr>LE SYSTÈME DE CODIFICATION DES DIRECTIONS PROVINCIALES</vt:lpstr>
      <vt:lpstr>LE SYSTÈME DE CODIFICATION DES EPE</vt:lpstr>
      <vt:lpstr>LE SYSTÈME DE CODIFICATION DES BCMS  au niveau central ayant une autonomie de commandes de biens </vt:lpstr>
      <vt:lpstr>REMARQUES</vt:lpstr>
      <vt:lpstr>L’immatriculation des matieres</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PHASE PILOTE DE MISE EN ŒUVRE DE LA COMPTABILITE MATIERES</dc:title>
  <dc:creator>USER</dc:creator>
  <cp:lastModifiedBy>ZOUGOURI</cp:lastModifiedBy>
  <cp:revision>205</cp:revision>
  <dcterms:created xsi:type="dcterms:W3CDTF">2011-04-12T09:57:17Z</dcterms:created>
  <dcterms:modified xsi:type="dcterms:W3CDTF">2021-03-09T09:53:36Z</dcterms:modified>
</cp:coreProperties>
</file>