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5" r:id="rId3"/>
    <p:sldId id="286" r:id="rId4"/>
    <p:sldId id="258" r:id="rId5"/>
    <p:sldId id="403" r:id="rId6"/>
    <p:sldId id="432" r:id="rId7"/>
    <p:sldId id="433" r:id="rId8"/>
    <p:sldId id="405" r:id="rId9"/>
    <p:sldId id="406" r:id="rId10"/>
    <p:sldId id="407" r:id="rId11"/>
    <p:sldId id="408" r:id="rId12"/>
    <p:sldId id="426" r:id="rId13"/>
    <p:sldId id="424" r:id="rId14"/>
    <p:sldId id="417" r:id="rId15"/>
    <p:sldId id="418" r:id="rId16"/>
    <p:sldId id="419" r:id="rId17"/>
    <p:sldId id="423" r:id="rId18"/>
    <p:sldId id="420" r:id="rId19"/>
    <p:sldId id="421" r:id="rId20"/>
    <p:sldId id="42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231"/>
    <a:srgbClr val="FF99CC"/>
    <a:srgbClr val="8FA8C3"/>
    <a:srgbClr val="2AA9AC"/>
    <a:srgbClr val="DDDDDD"/>
    <a:srgbClr val="239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2" autoAdjust="0"/>
    <p:restoredTop sz="94660"/>
  </p:normalViewPr>
  <p:slideViewPr>
    <p:cSldViewPr>
      <p:cViewPr varScale="1">
        <p:scale>
          <a:sx n="70" d="100"/>
          <a:sy n="70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0F0662-4868-43E5-BB2C-300282BAAA0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F56814FA-EBC4-40DA-8E64-B7F4F4509957}">
      <dgm:prSet custT="1"/>
      <dgm:spPr/>
      <dgm:t>
        <a:bodyPr/>
        <a:lstStyle/>
        <a:p>
          <a:pPr rtl="0"/>
          <a:r>
            <a:rPr lang="fr-FR" sz="1600" dirty="0" smtClean="0">
              <a:solidFill>
                <a:schemeClr val="tx1"/>
              </a:solidFill>
            </a:rPr>
            <a:t>Le suivi des mouvements entrées et sorties du magasin à travers des fiches de stocks en quantités ;</a:t>
          </a:r>
          <a:endParaRPr lang="fr-FR" sz="1600" dirty="0">
            <a:solidFill>
              <a:schemeClr val="tx1"/>
            </a:solidFill>
          </a:endParaRPr>
        </a:p>
      </dgm:t>
    </dgm:pt>
    <dgm:pt modelId="{6ED2861B-74A7-4214-BA8B-073E62E687FA}" type="parTrans" cxnId="{B039269B-453F-47F4-8052-258E603A2B83}">
      <dgm:prSet/>
      <dgm:spPr/>
      <dgm:t>
        <a:bodyPr/>
        <a:lstStyle/>
        <a:p>
          <a:endParaRPr lang="fr-FR" sz="1800"/>
        </a:p>
      </dgm:t>
    </dgm:pt>
    <dgm:pt modelId="{0718D14D-F74E-4F0E-B551-94C9E5BC4B38}" type="sibTrans" cxnId="{B039269B-453F-47F4-8052-258E603A2B83}">
      <dgm:prSet/>
      <dgm:spPr/>
      <dgm:t>
        <a:bodyPr/>
        <a:lstStyle/>
        <a:p>
          <a:endParaRPr lang="fr-FR" sz="1800"/>
        </a:p>
      </dgm:t>
    </dgm:pt>
    <dgm:pt modelId="{22B831C3-2A7B-4242-A85A-2E13A0C6A12C}">
      <dgm:prSet custT="1"/>
      <dgm:spPr/>
      <dgm:t>
        <a:bodyPr/>
        <a:lstStyle/>
        <a:p>
          <a:pPr rtl="0"/>
          <a:r>
            <a:rPr lang="fr-FR" sz="1600" dirty="0" smtClean="0">
              <a:solidFill>
                <a:schemeClr val="tx1"/>
              </a:solidFill>
            </a:rPr>
            <a:t> La tenue des registres distincts respectivement pour les entrées des biens matériels en stock et pour les sorties des biens matériels en stock</a:t>
          </a:r>
          <a:r>
            <a:rPr lang="fr-FR" sz="1600" dirty="0" smtClean="0"/>
            <a:t> ;</a:t>
          </a:r>
          <a:endParaRPr lang="fr-FR" sz="1600" dirty="0"/>
        </a:p>
      </dgm:t>
    </dgm:pt>
    <dgm:pt modelId="{8DC371EE-8FB2-48E1-8A10-55BF7DAA110D}" type="parTrans" cxnId="{D625F74E-17B3-4389-BCFC-EB500645CB15}">
      <dgm:prSet/>
      <dgm:spPr/>
      <dgm:t>
        <a:bodyPr/>
        <a:lstStyle/>
        <a:p>
          <a:endParaRPr lang="fr-FR" sz="1800"/>
        </a:p>
      </dgm:t>
    </dgm:pt>
    <dgm:pt modelId="{B2A81251-4CC4-4373-9517-FA710686BAB5}" type="sibTrans" cxnId="{D625F74E-17B3-4389-BCFC-EB500645CB15}">
      <dgm:prSet/>
      <dgm:spPr/>
      <dgm:t>
        <a:bodyPr/>
        <a:lstStyle/>
        <a:p>
          <a:endParaRPr lang="fr-FR" sz="1800"/>
        </a:p>
      </dgm:t>
    </dgm:pt>
    <dgm:pt modelId="{1743A0F9-4D56-4949-A3CC-C67F0D6DBA6D}">
      <dgm:prSet custT="1"/>
      <dgm:spPr/>
      <dgm:t>
        <a:bodyPr/>
        <a:lstStyle/>
        <a:p>
          <a:pPr rtl="0"/>
          <a:r>
            <a:rPr lang="fr-FR" sz="1600" dirty="0" smtClean="0">
              <a:solidFill>
                <a:schemeClr val="tx1"/>
              </a:solidFill>
            </a:rPr>
            <a:t>La conservation des pièces justificatives des entrées et de sorties</a:t>
          </a:r>
          <a:r>
            <a:rPr lang="fr-FR" sz="1600" dirty="0" smtClean="0"/>
            <a:t>.</a:t>
          </a:r>
          <a:endParaRPr lang="fr-FR" sz="1600" b="1" dirty="0"/>
        </a:p>
      </dgm:t>
    </dgm:pt>
    <dgm:pt modelId="{9FD1C02A-9129-4D43-BF72-36B59694D11E}" type="parTrans" cxnId="{55ED4A9B-6C36-4F9C-9DDA-65568BAB2822}">
      <dgm:prSet/>
      <dgm:spPr/>
      <dgm:t>
        <a:bodyPr/>
        <a:lstStyle/>
        <a:p>
          <a:endParaRPr lang="fr-FR" sz="1800"/>
        </a:p>
      </dgm:t>
    </dgm:pt>
    <dgm:pt modelId="{1C0C1B5B-3227-495F-AE83-3951DCFD24E4}" type="sibTrans" cxnId="{55ED4A9B-6C36-4F9C-9DDA-65568BAB2822}">
      <dgm:prSet/>
      <dgm:spPr/>
      <dgm:t>
        <a:bodyPr/>
        <a:lstStyle/>
        <a:p>
          <a:endParaRPr lang="fr-FR" sz="1800"/>
        </a:p>
      </dgm:t>
    </dgm:pt>
    <dgm:pt modelId="{86D031E1-60FC-4076-97CA-55C95709E704}" type="pres">
      <dgm:prSet presAssocID="{380F0662-4868-43E5-BB2C-300282BAAA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80E26EC-588E-4BB9-B297-112F01CE8BA2}" type="pres">
      <dgm:prSet presAssocID="{F56814FA-EBC4-40DA-8E64-B7F4F4509957}" presName="root" presStyleCnt="0"/>
      <dgm:spPr/>
    </dgm:pt>
    <dgm:pt modelId="{0DDBA308-149D-4382-8CE9-5F78FB4D308C}" type="pres">
      <dgm:prSet presAssocID="{F56814FA-EBC4-40DA-8E64-B7F4F4509957}" presName="rootComposite" presStyleCnt="0"/>
      <dgm:spPr/>
    </dgm:pt>
    <dgm:pt modelId="{62236EBF-CA12-4C33-88E7-3FA85888BB0C}" type="pres">
      <dgm:prSet presAssocID="{F56814FA-EBC4-40DA-8E64-B7F4F4509957}" presName="rootText" presStyleLbl="node1" presStyleIdx="0" presStyleCnt="3" custScaleX="136148" custScaleY="210567"/>
      <dgm:spPr/>
      <dgm:t>
        <a:bodyPr/>
        <a:lstStyle/>
        <a:p>
          <a:endParaRPr lang="fr-FR"/>
        </a:p>
      </dgm:t>
    </dgm:pt>
    <dgm:pt modelId="{E115CD20-E09D-41CF-A7BA-17B0E128FA10}" type="pres">
      <dgm:prSet presAssocID="{F56814FA-EBC4-40DA-8E64-B7F4F4509957}" presName="rootConnector" presStyleLbl="node1" presStyleIdx="0" presStyleCnt="3"/>
      <dgm:spPr/>
      <dgm:t>
        <a:bodyPr/>
        <a:lstStyle/>
        <a:p>
          <a:endParaRPr lang="fr-FR"/>
        </a:p>
      </dgm:t>
    </dgm:pt>
    <dgm:pt modelId="{1ACE9EDE-A58F-43FF-AC9D-EAEFEE1B84AB}" type="pres">
      <dgm:prSet presAssocID="{F56814FA-EBC4-40DA-8E64-B7F4F4509957}" presName="childShape" presStyleCnt="0"/>
      <dgm:spPr/>
    </dgm:pt>
    <dgm:pt modelId="{3F4CDCF2-3E20-4593-BDB0-3503CCDE910D}" type="pres">
      <dgm:prSet presAssocID="{22B831C3-2A7B-4242-A85A-2E13A0C6A12C}" presName="root" presStyleCnt="0"/>
      <dgm:spPr/>
    </dgm:pt>
    <dgm:pt modelId="{1226DF70-6079-41E3-950E-268F4BD812E8}" type="pres">
      <dgm:prSet presAssocID="{22B831C3-2A7B-4242-A85A-2E13A0C6A12C}" presName="rootComposite" presStyleCnt="0"/>
      <dgm:spPr/>
    </dgm:pt>
    <dgm:pt modelId="{B7691D94-6CB5-4C56-AEB9-58ACEC4E1794}" type="pres">
      <dgm:prSet presAssocID="{22B831C3-2A7B-4242-A85A-2E13A0C6A12C}" presName="rootText" presStyleLbl="node1" presStyleIdx="1" presStyleCnt="3" custScaleX="136148" custScaleY="210567"/>
      <dgm:spPr/>
      <dgm:t>
        <a:bodyPr/>
        <a:lstStyle/>
        <a:p>
          <a:endParaRPr lang="fr-FR"/>
        </a:p>
      </dgm:t>
    </dgm:pt>
    <dgm:pt modelId="{A590F51C-4494-466F-9D64-5528D3FC33B0}" type="pres">
      <dgm:prSet presAssocID="{22B831C3-2A7B-4242-A85A-2E13A0C6A12C}" presName="rootConnector" presStyleLbl="node1" presStyleIdx="1" presStyleCnt="3"/>
      <dgm:spPr/>
      <dgm:t>
        <a:bodyPr/>
        <a:lstStyle/>
        <a:p>
          <a:endParaRPr lang="fr-FR"/>
        </a:p>
      </dgm:t>
    </dgm:pt>
    <dgm:pt modelId="{08055E32-1944-4DDC-AEA2-0F27B114FA2A}" type="pres">
      <dgm:prSet presAssocID="{22B831C3-2A7B-4242-A85A-2E13A0C6A12C}" presName="childShape" presStyleCnt="0"/>
      <dgm:spPr/>
    </dgm:pt>
    <dgm:pt modelId="{C1AC330D-5687-452A-BCCD-7C51ED14D463}" type="pres">
      <dgm:prSet presAssocID="{1743A0F9-4D56-4949-A3CC-C67F0D6DBA6D}" presName="root" presStyleCnt="0"/>
      <dgm:spPr/>
    </dgm:pt>
    <dgm:pt modelId="{86F87D7F-EC67-44C6-B4B4-6B2FFA24F434}" type="pres">
      <dgm:prSet presAssocID="{1743A0F9-4D56-4949-A3CC-C67F0D6DBA6D}" presName="rootComposite" presStyleCnt="0"/>
      <dgm:spPr/>
    </dgm:pt>
    <dgm:pt modelId="{42FBDD07-608E-4978-8C21-AA8CC09D419F}" type="pres">
      <dgm:prSet presAssocID="{1743A0F9-4D56-4949-A3CC-C67F0D6DBA6D}" presName="rootText" presStyleLbl="node1" presStyleIdx="2" presStyleCnt="3" custScaleX="136148" custScaleY="210567"/>
      <dgm:spPr/>
      <dgm:t>
        <a:bodyPr/>
        <a:lstStyle/>
        <a:p>
          <a:endParaRPr lang="fr-FR"/>
        </a:p>
      </dgm:t>
    </dgm:pt>
    <dgm:pt modelId="{E2102404-0BCC-4709-83A6-748122A254D3}" type="pres">
      <dgm:prSet presAssocID="{1743A0F9-4D56-4949-A3CC-C67F0D6DBA6D}" presName="rootConnector" presStyleLbl="node1" presStyleIdx="2" presStyleCnt="3"/>
      <dgm:spPr/>
      <dgm:t>
        <a:bodyPr/>
        <a:lstStyle/>
        <a:p>
          <a:endParaRPr lang="fr-FR"/>
        </a:p>
      </dgm:t>
    </dgm:pt>
    <dgm:pt modelId="{12B4F591-F10A-41A8-87A4-8652AD06B45C}" type="pres">
      <dgm:prSet presAssocID="{1743A0F9-4D56-4949-A3CC-C67F0D6DBA6D}" presName="childShape" presStyleCnt="0"/>
      <dgm:spPr/>
    </dgm:pt>
  </dgm:ptLst>
  <dgm:cxnLst>
    <dgm:cxn modelId="{E575BBCA-E74B-4094-A7DC-697E072F8D7C}" type="presOf" srcId="{F56814FA-EBC4-40DA-8E64-B7F4F4509957}" destId="{62236EBF-CA12-4C33-88E7-3FA85888BB0C}" srcOrd="0" destOrd="0" presId="urn:microsoft.com/office/officeart/2005/8/layout/hierarchy3"/>
    <dgm:cxn modelId="{4C392DD7-B9E1-4D0D-9C04-D1ECB85ECAF2}" type="presOf" srcId="{380F0662-4868-43E5-BB2C-300282BAAA0F}" destId="{86D031E1-60FC-4076-97CA-55C95709E704}" srcOrd="0" destOrd="0" presId="urn:microsoft.com/office/officeart/2005/8/layout/hierarchy3"/>
    <dgm:cxn modelId="{55ED4A9B-6C36-4F9C-9DDA-65568BAB2822}" srcId="{380F0662-4868-43E5-BB2C-300282BAAA0F}" destId="{1743A0F9-4D56-4949-A3CC-C67F0D6DBA6D}" srcOrd="2" destOrd="0" parTransId="{9FD1C02A-9129-4D43-BF72-36B59694D11E}" sibTransId="{1C0C1B5B-3227-495F-AE83-3951DCFD24E4}"/>
    <dgm:cxn modelId="{AD7D4E77-D913-45B0-AB29-C3A8756531DE}" type="presOf" srcId="{1743A0F9-4D56-4949-A3CC-C67F0D6DBA6D}" destId="{42FBDD07-608E-4978-8C21-AA8CC09D419F}" srcOrd="0" destOrd="0" presId="urn:microsoft.com/office/officeart/2005/8/layout/hierarchy3"/>
    <dgm:cxn modelId="{91900030-730F-405D-BBE0-A29741144631}" type="presOf" srcId="{F56814FA-EBC4-40DA-8E64-B7F4F4509957}" destId="{E115CD20-E09D-41CF-A7BA-17B0E128FA10}" srcOrd="1" destOrd="0" presId="urn:microsoft.com/office/officeart/2005/8/layout/hierarchy3"/>
    <dgm:cxn modelId="{D625F74E-17B3-4389-BCFC-EB500645CB15}" srcId="{380F0662-4868-43E5-BB2C-300282BAAA0F}" destId="{22B831C3-2A7B-4242-A85A-2E13A0C6A12C}" srcOrd="1" destOrd="0" parTransId="{8DC371EE-8FB2-48E1-8A10-55BF7DAA110D}" sibTransId="{B2A81251-4CC4-4373-9517-FA710686BAB5}"/>
    <dgm:cxn modelId="{0982A87A-DBB9-4BEE-95A5-866A8EF5A48C}" type="presOf" srcId="{22B831C3-2A7B-4242-A85A-2E13A0C6A12C}" destId="{A590F51C-4494-466F-9D64-5528D3FC33B0}" srcOrd="1" destOrd="0" presId="urn:microsoft.com/office/officeart/2005/8/layout/hierarchy3"/>
    <dgm:cxn modelId="{B039269B-453F-47F4-8052-258E603A2B83}" srcId="{380F0662-4868-43E5-BB2C-300282BAAA0F}" destId="{F56814FA-EBC4-40DA-8E64-B7F4F4509957}" srcOrd="0" destOrd="0" parTransId="{6ED2861B-74A7-4214-BA8B-073E62E687FA}" sibTransId="{0718D14D-F74E-4F0E-B551-94C9E5BC4B38}"/>
    <dgm:cxn modelId="{50CAC9C1-02F7-4776-8F23-18CDE7ACA1F4}" type="presOf" srcId="{1743A0F9-4D56-4949-A3CC-C67F0D6DBA6D}" destId="{E2102404-0BCC-4709-83A6-748122A254D3}" srcOrd="1" destOrd="0" presId="urn:microsoft.com/office/officeart/2005/8/layout/hierarchy3"/>
    <dgm:cxn modelId="{A69F7676-38A8-466B-854C-24CB61A5F731}" type="presOf" srcId="{22B831C3-2A7B-4242-A85A-2E13A0C6A12C}" destId="{B7691D94-6CB5-4C56-AEB9-58ACEC4E1794}" srcOrd="0" destOrd="0" presId="urn:microsoft.com/office/officeart/2005/8/layout/hierarchy3"/>
    <dgm:cxn modelId="{24C42E8B-0A9B-4684-892D-A07108F2BF6D}" type="presParOf" srcId="{86D031E1-60FC-4076-97CA-55C95709E704}" destId="{F80E26EC-588E-4BB9-B297-112F01CE8BA2}" srcOrd="0" destOrd="0" presId="urn:microsoft.com/office/officeart/2005/8/layout/hierarchy3"/>
    <dgm:cxn modelId="{E1566C56-72FC-48BE-9417-5D43E9D6E308}" type="presParOf" srcId="{F80E26EC-588E-4BB9-B297-112F01CE8BA2}" destId="{0DDBA308-149D-4382-8CE9-5F78FB4D308C}" srcOrd="0" destOrd="0" presId="urn:microsoft.com/office/officeart/2005/8/layout/hierarchy3"/>
    <dgm:cxn modelId="{E55158AB-C95D-48A3-8E6F-931BE9478191}" type="presParOf" srcId="{0DDBA308-149D-4382-8CE9-5F78FB4D308C}" destId="{62236EBF-CA12-4C33-88E7-3FA85888BB0C}" srcOrd="0" destOrd="0" presId="urn:microsoft.com/office/officeart/2005/8/layout/hierarchy3"/>
    <dgm:cxn modelId="{ADAED274-DE62-4305-A727-203E760779D1}" type="presParOf" srcId="{0DDBA308-149D-4382-8CE9-5F78FB4D308C}" destId="{E115CD20-E09D-41CF-A7BA-17B0E128FA10}" srcOrd="1" destOrd="0" presId="urn:microsoft.com/office/officeart/2005/8/layout/hierarchy3"/>
    <dgm:cxn modelId="{0BEE8FAA-FD59-4D5F-A56D-42A10F126043}" type="presParOf" srcId="{F80E26EC-588E-4BB9-B297-112F01CE8BA2}" destId="{1ACE9EDE-A58F-43FF-AC9D-EAEFEE1B84AB}" srcOrd="1" destOrd="0" presId="urn:microsoft.com/office/officeart/2005/8/layout/hierarchy3"/>
    <dgm:cxn modelId="{53761EC9-E9CC-4D2F-9A4C-41A28BECCDEE}" type="presParOf" srcId="{86D031E1-60FC-4076-97CA-55C95709E704}" destId="{3F4CDCF2-3E20-4593-BDB0-3503CCDE910D}" srcOrd="1" destOrd="0" presId="urn:microsoft.com/office/officeart/2005/8/layout/hierarchy3"/>
    <dgm:cxn modelId="{B53DB82D-4EF2-42E9-BE0B-01C69C594F7B}" type="presParOf" srcId="{3F4CDCF2-3E20-4593-BDB0-3503CCDE910D}" destId="{1226DF70-6079-41E3-950E-268F4BD812E8}" srcOrd="0" destOrd="0" presId="urn:microsoft.com/office/officeart/2005/8/layout/hierarchy3"/>
    <dgm:cxn modelId="{B3FCF62A-DA61-4D6B-98A4-3812F2E2E33B}" type="presParOf" srcId="{1226DF70-6079-41E3-950E-268F4BD812E8}" destId="{B7691D94-6CB5-4C56-AEB9-58ACEC4E1794}" srcOrd="0" destOrd="0" presId="urn:microsoft.com/office/officeart/2005/8/layout/hierarchy3"/>
    <dgm:cxn modelId="{D0C992E0-3BEC-45E3-91FD-50CC08BA691F}" type="presParOf" srcId="{1226DF70-6079-41E3-950E-268F4BD812E8}" destId="{A590F51C-4494-466F-9D64-5528D3FC33B0}" srcOrd="1" destOrd="0" presId="urn:microsoft.com/office/officeart/2005/8/layout/hierarchy3"/>
    <dgm:cxn modelId="{B7E83C2C-E386-4FD0-A58D-F19DE5DEC5D1}" type="presParOf" srcId="{3F4CDCF2-3E20-4593-BDB0-3503CCDE910D}" destId="{08055E32-1944-4DDC-AEA2-0F27B114FA2A}" srcOrd="1" destOrd="0" presId="urn:microsoft.com/office/officeart/2005/8/layout/hierarchy3"/>
    <dgm:cxn modelId="{34F619FC-4A94-4178-8C17-74483443F6B1}" type="presParOf" srcId="{86D031E1-60FC-4076-97CA-55C95709E704}" destId="{C1AC330D-5687-452A-BCCD-7C51ED14D463}" srcOrd="2" destOrd="0" presId="urn:microsoft.com/office/officeart/2005/8/layout/hierarchy3"/>
    <dgm:cxn modelId="{44F7CE2A-6404-4A44-A388-AF60A8E6C5A1}" type="presParOf" srcId="{C1AC330D-5687-452A-BCCD-7C51ED14D463}" destId="{86F87D7F-EC67-44C6-B4B4-6B2FFA24F434}" srcOrd="0" destOrd="0" presId="urn:microsoft.com/office/officeart/2005/8/layout/hierarchy3"/>
    <dgm:cxn modelId="{DF764C01-E0B4-4313-BCD7-4B2C3D335861}" type="presParOf" srcId="{86F87D7F-EC67-44C6-B4B4-6B2FFA24F434}" destId="{42FBDD07-608E-4978-8C21-AA8CC09D419F}" srcOrd="0" destOrd="0" presId="urn:microsoft.com/office/officeart/2005/8/layout/hierarchy3"/>
    <dgm:cxn modelId="{30898E50-A7D4-47F1-AAD9-A296CC61BF85}" type="presParOf" srcId="{86F87D7F-EC67-44C6-B4B4-6B2FFA24F434}" destId="{E2102404-0BCC-4709-83A6-748122A254D3}" srcOrd="1" destOrd="0" presId="urn:microsoft.com/office/officeart/2005/8/layout/hierarchy3"/>
    <dgm:cxn modelId="{C8218370-EB23-46DE-8FD6-5B4F175C8D5A}" type="presParOf" srcId="{C1AC330D-5687-452A-BCCD-7C51ED14D463}" destId="{12B4F591-F10A-41A8-87A4-8652AD06B45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36EBF-CA12-4C33-88E7-3FA85888BB0C}">
      <dsp:nvSpPr>
        <dsp:cNvPr id="0" name=""/>
        <dsp:cNvSpPr/>
      </dsp:nvSpPr>
      <dsp:spPr>
        <a:xfrm>
          <a:off x="2247" y="754473"/>
          <a:ext cx="2608177" cy="20169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Le suivi des mouvements entrées et sorties du magasin à travers des fiches de stocks en quantités ;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61320" y="813546"/>
        <a:ext cx="2490031" cy="1898762"/>
      </dsp:txXfrm>
    </dsp:sp>
    <dsp:sp modelId="{B7691D94-6CB5-4C56-AEB9-58ACEC4E1794}">
      <dsp:nvSpPr>
        <dsp:cNvPr id="0" name=""/>
        <dsp:cNvSpPr/>
      </dsp:nvSpPr>
      <dsp:spPr>
        <a:xfrm>
          <a:off x="3089348" y="754473"/>
          <a:ext cx="2608177" cy="2016908"/>
        </a:xfrm>
        <a:prstGeom prst="roundRect">
          <a:avLst>
            <a:gd name="adj" fmla="val 10000"/>
          </a:avLst>
        </a:prstGeom>
        <a:solidFill>
          <a:schemeClr val="accent2">
            <a:hueOff val="-3191521"/>
            <a:satOff val="19625"/>
            <a:lumOff val="-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 La tenue des registres distincts respectivement pour les entrées des biens matériels en stock et pour les sorties des biens matériels en stock</a:t>
          </a:r>
          <a:r>
            <a:rPr lang="fr-FR" sz="1600" kern="1200" dirty="0" smtClean="0"/>
            <a:t> ;</a:t>
          </a:r>
          <a:endParaRPr lang="fr-FR" sz="1600" kern="1200" dirty="0"/>
        </a:p>
      </dsp:txBody>
      <dsp:txXfrm>
        <a:off x="3148421" y="813546"/>
        <a:ext cx="2490031" cy="1898762"/>
      </dsp:txXfrm>
    </dsp:sp>
    <dsp:sp modelId="{42FBDD07-608E-4978-8C21-AA8CC09D419F}">
      <dsp:nvSpPr>
        <dsp:cNvPr id="0" name=""/>
        <dsp:cNvSpPr/>
      </dsp:nvSpPr>
      <dsp:spPr>
        <a:xfrm>
          <a:off x="6176449" y="754473"/>
          <a:ext cx="2608177" cy="2016908"/>
        </a:xfrm>
        <a:prstGeom prst="roundRect">
          <a:avLst>
            <a:gd name="adj" fmla="val 10000"/>
          </a:avLst>
        </a:prstGeom>
        <a:solidFill>
          <a:schemeClr val="accent2">
            <a:hueOff val="-6383042"/>
            <a:satOff val="39250"/>
            <a:lumOff val="-19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tx1"/>
              </a:solidFill>
            </a:rPr>
            <a:t>La conservation des pièces justificatives des entrées et de sorties</a:t>
          </a:r>
          <a:r>
            <a:rPr lang="fr-FR" sz="1600" kern="1200" dirty="0" smtClean="0"/>
            <a:t>.</a:t>
          </a:r>
          <a:endParaRPr lang="fr-FR" sz="1600" b="1" kern="1200" dirty="0"/>
        </a:p>
      </dsp:txBody>
      <dsp:txXfrm>
        <a:off x="6235522" y="813546"/>
        <a:ext cx="2490031" cy="1898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63A2F-B762-4D40-B978-327FF5543348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67A71-9D78-4321-83F8-D27FD504FBD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89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1" name="Rectangle 17"/>
          <p:cNvSpPr>
            <a:spLocks noChangeArrowheads="1"/>
          </p:cNvSpPr>
          <p:nvPr/>
        </p:nvSpPr>
        <p:spPr bwMode="ltGray">
          <a:xfrm>
            <a:off x="410966" y="233026"/>
            <a:ext cx="8322068" cy="2386884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36882" name="Picture 18"/>
          <p:cNvPicPr>
            <a:picLocks noChangeAspect="1" noChangeArrowheads="1"/>
          </p:cNvPicPr>
          <p:nvPr/>
        </p:nvPicPr>
        <p:blipFill>
          <a:blip r:embed="rId2" cstate="print"/>
          <a:srcRect l="22363" t="23302" r="8794" b="11032"/>
          <a:stretch>
            <a:fillRect/>
          </a:stretch>
        </p:blipFill>
        <p:spPr bwMode="ltGray">
          <a:xfrm>
            <a:off x="0" y="0"/>
            <a:ext cx="33528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7" name="Line 92"/>
          <p:cNvSpPr>
            <a:spLocks noChangeShapeType="1"/>
          </p:cNvSpPr>
          <p:nvPr/>
        </p:nvSpPr>
        <p:spPr bwMode="white">
          <a:xfrm>
            <a:off x="2708275" y="0"/>
            <a:ext cx="0" cy="6858000"/>
          </a:xfrm>
          <a:prstGeom prst="line">
            <a:avLst/>
          </a:prstGeom>
          <a:noFill/>
          <a:ln w="9525">
            <a:solidFill>
              <a:srgbClr val="FFFFFF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8" name="Line 93"/>
          <p:cNvSpPr>
            <a:spLocks noChangeShapeType="1"/>
          </p:cNvSpPr>
          <p:nvPr/>
        </p:nvSpPr>
        <p:spPr bwMode="white">
          <a:xfrm>
            <a:off x="1227138" y="0"/>
            <a:ext cx="0" cy="3657600"/>
          </a:xfrm>
          <a:prstGeom prst="line">
            <a:avLst/>
          </a:prstGeom>
          <a:noFill/>
          <a:ln w="9525">
            <a:solidFill>
              <a:srgbClr val="FFFFFF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36890" name="Picture 12"/>
          <p:cNvPicPr>
            <a:picLocks noChangeAspect="1" noChangeArrowheads="1"/>
          </p:cNvPicPr>
          <p:nvPr/>
        </p:nvPicPr>
        <p:blipFill>
          <a:blip r:embed="rId3" cstate="print"/>
          <a:srcRect t="2925"/>
          <a:stretch>
            <a:fillRect/>
          </a:stretch>
        </p:blipFill>
        <p:spPr bwMode="white">
          <a:xfrm>
            <a:off x="0" y="0"/>
            <a:ext cx="297180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" name="Line 91"/>
          <p:cNvSpPr>
            <a:spLocks noChangeShapeType="1"/>
          </p:cNvSpPr>
          <p:nvPr/>
        </p:nvSpPr>
        <p:spPr bwMode="white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rgbClr val="FFFFFF">
                <a:alpha val="20000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" name="Line 91"/>
          <p:cNvSpPr>
            <a:spLocks noChangeShapeType="1"/>
          </p:cNvSpPr>
          <p:nvPr/>
        </p:nvSpPr>
        <p:spPr bwMode="white">
          <a:xfrm>
            <a:off x="4264025" y="1392238"/>
            <a:ext cx="4878388" cy="0"/>
          </a:xfrm>
          <a:prstGeom prst="line">
            <a:avLst/>
          </a:prstGeom>
          <a:noFill/>
          <a:ln w="9525">
            <a:solidFill>
              <a:srgbClr val="FFFFFF">
                <a:alpha val="20000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894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1143000" y="3886200"/>
            <a:ext cx="7010400" cy="1143000"/>
          </a:xfrm>
        </p:spPr>
        <p:txBody>
          <a:bodyPr/>
          <a:lstStyle>
            <a:lvl1pPr algn="ctr">
              <a:defRPr sz="4400" smtClean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36895" name="Rectangle 31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5181600"/>
            <a:ext cx="7010400" cy="457200"/>
          </a:xfrm>
          <a:ln algn="ctr"/>
        </p:spPr>
        <p:txBody>
          <a:bodyPr/>
          <a:lstStyle>
            <a:lvl1pPr marL="0" indent="0" algn="ctr">
              <a:buClr>
                <a:schemeClr val="tx2"/>
              </a:buClr>
              <a:buSzPct val="115000"/>
              <a:buFont typeface="Wingdings" pitchFamily="2" charset="2"/>
              <a:buNone/>
              <a:defRPr sz="2400" smtClean="0"/>
            </a:lvl1pPr>
          </a:lstStyle>
          <a:p>
            <a:r>
              <a:rPr lang="fr-FR" smtClean="0"/>
              <a:t>Cliquez pour modifier le style des sous-titres du masque</a:t>
            </a:r>
            <a:endParaRPr lang="en-US" smtClean="0"/>
          </a:p>
        </p:txBody>
      </p:sp>
      <p:pic>
        <p:nvPicPr>
          <p:cNvPr id="36898" name="Picture 34" descr="economy03_a"/>
          <p:cNvPicPr>
            <a:picLocks noChangeAspect="1" noChangeArrowheads="1"/>
          </p:cNvPicPr>
          <p:nvPr/>
        </p:nvPicPr>
        <p:blipFill>
          <a:blip r:embed="rId4" cstate="print"/>
          <a:srcRect r="4948" b="3354"/>
          <a:stretch>
            <a:fillRect/>
          </a:stretch>
        </p:blipFill>
        <p:spPr bwMode="auto">
          <a:xfrm>
            <a:off x="2339752" y="980728"/>
            <a:ext cx="3025740" cy="1548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D2791-5F3A-42D6-9E75-A37D050CD66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867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D31FA-ACDA-4180-BA25-31B1520FFAE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7010400" cy="7921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166D2-BBB6-4BF0-B012-999D542A282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7010400" cy="7921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44003-DFDF-465B-AE9A-864F2C7D770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574F3-876B-4C32-A01B-C97760AB9EC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3B651-A2F4-42A1-A518-C95728021A8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0FA09-E20D-4368-A030-D225FB23A0A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0F3BB-8B3D-4871-B1F3-1072B153A87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60D85-DC85-4FE7-A8C9-AE9E652D9A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25F65-4F2A-41E8-9EDE-7FFB89E727B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F39B2-5214-44AF-BD34-A6A2D12969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7AB6-A26D-450F-9ADB-DB40D3A7D9E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8" name="Rectangle 36"/>
          <p:cNvSpPr>
            <a:spLocks noChangeArrowheads="1"/>
          </p:cNvSpPr>
          <p:nvPr/>
        </p:nvSpPr>
        <p:spPr bwMode="ltGray">
          <a:xfrm>
            <a:off x="0" y="0"/>
            <a:ext cx="9144000" cy="1124744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9C286126-85CA-49F4-8FB4-412AAC3C28E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3080" name="Picture 12"/>
          <p:cNvPicPr>
            <a:picLocks noChangeAspect="1" noChangeArrowheads="1"/>
          </p:cNvPicPr>
          <p:nvPr/>
        </p:nvPicPr>
        <p:blipFill>
          <a:blip r:embed="rId15" cstate="print"/>
          <a:srcRect t="2925"/>
          <a:stretch>
            <a:fillRect/>
          </a:stretch>
        </p:blipFill>
        <p:spPr bwMode="ltGray">
          <a:xfrm>
            <a:off x="0" y="0"/>
            <a:ext cx="14684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1" name="Group 44"/>
          <p:cNvGrpSpPr>
            <a:grpSpLocks/>
          </p:cNvGrpSpPr>
          <p:nvPr/>
        </p:nvGrpSpPr>
        <p:grpSpPr bwMode="auto">
          <a:xfrm>
            <a:off x="0" y="458788"/>
            <a:ext cx="9144000" cy="74612"/>
            <a:chOff x="0" y="408"/>
            <a:chExt cx="2496" cy="31"/>
          </a:xfrm>
        </p:grpSpPr>
        <p:sp>
          <p:nvSpPr>
            <p:cNvPr id="130" name="Line 91"/>
            <p:cNvSpPr>
              <a:spLocks noChangeShapeType="1"/>
            </p:cNvSpPr>
            <p:nvPr/>
          </p:nvSpPr>
          <p:spPr bwMode="ltGray">
            <a:xfrm>
              <a:off x="0" y="408"/>
              <a:ext cx="2496" cy="0"/>
            </a:xfrm>
            <a:prstGeom prst="line">
              <a:avLst/>
            </a:prstGeom>
            <a:noFill/>
            <a:ln w="9525">
              <a:solidFill>
                <a:srgbClr val="FFFFFF">
                  <a:alpha val="20000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" name="Line 91"/>
            <p:cNvSpPr>
              <a:spLocks noChangeShapeType="1"/>
            </p:cNvSpPr>
            <p:nvPr/>
          </p:nvSpPr>
          <p:spPr bwMode="ltGray">
            <a:xfrm>
              <a:off x="1164" y="439"/>
              <a:ext cx="1332" cy="0"/>
            </a:xfrm>
            <a:prstGeom prst="line">
              <a:avLst/>
            </a:prstGeom>
            <a:noFill/>
            <a:ln w="9525">
              <a:solidFill>
                <a:srgbClr val="FFFFFF">
                  <a:alpha val="20000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3082" name="Picture 45"/>
          <p:cNvPicPr>
            <a:picLocks noChangeAspect="1" noChangeArrowheads="1"/>
          </p:cNvPicPr>
          <p:nvPr/>
        </p:nvPicPr>
        <p:blipFill>
          <a:blip r:embed="rId16" cstate="print"/>
          <a:srcRect l="22769" t="23302" r="-19127" b="11032"/>
          <a:stretch>
            <a:fillRect/>
          </a:stretch>
        </p:blipFill>
        <p:spPr bwMode="auto">
          <a:xfrm>
            <a:off x="0" y="0"/>
            <a:ext cx="1981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752" y="215899"/>
            <a:ext cx="6705600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3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340768"/>
            <a:ext cx="8640960" cy="5060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pic>
        <p:nvPicPr>
          <p:cNvPr id="3088" name="Picture 16" descr="economy03_a"/>
          <p:cNvPicPr>
            <a:picLocks noChangeAspect="1" noChangeArrowheads="1"/>
          </p:cNvPicPr>
          <p:nvPr/>
        </p:nvPicPr>
        <p:blipFill>
          <a:blip r:embed="rId17" cstate="print"/>
          <a:srcRect r="5556" b="3354"/>
          <a:stretch>
            <a:fillRect/>
          </a:stretch>
        </p:blipFill>
        <p:spPr bwMode="auto">
          <a:xfrm>
            <a:off x="54769" y="-81987"/>
            <a:ext cx="1981200" cy="1187450"/>
          </a:xfrm>
          <a:prstGeom prst="rect">
            <a:avLst/>
          </a:prstGeom>
          <a:noFill/>
        </p:spPr>
      </p:pic>
      <p:pic>
        <p:nvPicPr>
          <p:cNvPr id="3089" name="Picture 17" descr="a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 rot="909998">
            <a:off x="1733550" y="-17463"/>
            <a:ext cx="604838" cy="83820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852936"/>
            <a:ext cx="7961312" cy="1296144"/>
          </a:xfrm>
        </p:spPr>
        <p:txBody>
          <a:bodyPr/>
          <a:lstStyle/>
          <a:p>
            <a:r>
              <a:rPr lang="fr-FR" sz="2400" i="1" dirty="0" smtClean="0">
                <a:latin typeface="Arial Black" pitchFamily="34" charset="0"/>
              </a:rPr>
              <a:t>GENERALITES SUR LA COMPTABILITE DES MATIERES</a:t>
            </a:r>
            <a:endParaRPr lang="fr-F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6296" y="6309320"/>
            <a:ext cx="1800200" cy="2880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/>
          <p:cNvGrpSpPr/>
          <p:nvPr/>
        </p:nvGrpSpPr>
        <p:grpSpPr>
          <a:xfrm>
            <a:off x="467544" y="1629354"/>
            <a:ext cx="8229600" cy="1491712"/>
            <a:chOff x="467544" y="1629354"/>
            <a:chExt cx="8229600" cy="1491712"/>
          </a:xfrm>
        </p:grpSpPr>
        <p:sp>
          <p:nvSpPr>
            <p:cNvPr id="7" name="Connecteur droit 6"/>
            <p:cNvSpPr/>
            <p:nvPr/>
          </p:nvSpPr>
          <p:spPr>
            <a:xfrm>
              <a:off x="467544" y="2126542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orme libre 7"/>
            <p:cNvSpPr/>
            <p:nvPr/>
          </p:nvSpPr>
          <p:spPr>
            <a:xfrm>
              <a:off x="2607239" y="1629354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9" name="Forme libre 8"/>
            <p:cNvSpPr/>
            <p:nvPr/>
          </p:nvSpPr>
          <p:spPr>
            <a:xfrm>
              <a:off x="467544" y="1629354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07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467544" y="2126542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répartition judicieuse des biens entre les structures administratives;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4" name="Groupe 17"/>
          <p:cNvGrpSpPr/>
          <p:nvPr/>
        </p:nvGrpSpPr>
        <p:grpSpPr>
          <a:xfrm>
            <a:off x="467544" y="3145925"/>
            <a:ext cx="8229600" cy="1491712"/>
            <a:chOff x="467544" y="3145925"/>
            <a:chExt cx="8229600" cy="1491712"/>
          </a:xfrm>
        </p:grpSpPr>
        <p:sp>
          <p:nvSpPr>
            <p:cNvPr id="6" name="Connecteur droit 5"/>
            <p:cNvSpPr/>
            <p:nvPr/>
          </p:nvSpPr>
          <p:spPr>
            <a:xfrm>
              <a:off x="467544" y="3643113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e libre 10"/>
            <p:cNvSpPr/>
            <p:nvPr/>
          </p:nvSpPr>
          <p:spPr>
            <a:xfrm>
              <a:off x="2607239" y="3145925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67544" y="3145925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2340759"/>
                <a:satOff val="-2919"/>
                <a:lumOff val="686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08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67544" y="3643113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reddition des comptes en fin d’année budgétaire ; 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17" name="Groupe 18"/>
          <p:cNvGrpSpPr/>
          <p:nvPr/>
        </p:nvGrpSpPr>
        <p:grpSpPr>
          <a:xfrm>
            <a:off x="467544" y="4662496"/>
            <a:ext cx="8229600" cy="1491712"/>
            <a:chOff x="467544" y="4662496"/>
            <a:chExt cx="8229600" cy="1491712"/>
          </a:xfrm>
        </p:grpSpPr>
        <p:sp>
          <p:nvSpPr>
            <p:cNvPr id="5" name="Connecteur droit 4"/>
            <p:cNvSpPr/>
            <p:nvPr/>
          </p:nvSpPr>
          <p:spPr>
            <a:xfrm>
              <a:off x="467544" y="5159684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e libre 13"/>
            <p:cNvSpPr/>
            <p:nvPr/>
          </p:nvSpPr>
          <p:spPr>
            <a:xfrm>
              <a:off x="2607239" y="4662496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467544" y="4662496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09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467544" y="5159684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fourniture de renseignements utiles à l’administration des matières. 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3- Objectifs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103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/>
          <p:nvPr/>
        </p:nvSpPr>
        <p:spPr>
          <a:xfrm>
            <a:off x="2087761" y="1643050"/>
            <a:ext cx="4643436" cy="4643436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Forme libre 3"/>
          <p:cNvSpPr/>
          <p:nvPr/>
        </p:nvSpPr>
        <p:spPr>
          <a:xfrm>
            <a:off x="4409480" y="2107847"/>
            <a:ext cx="3018234" cy="825298"/>
          </a:xfrm>
          <a:custGeom>
            <a:avLst/>
            <a:gdLst>
              <a:gd name="connsiteX0" fmla="*/ 0 w 3018234"/>
              <a:gd name="connsiteY0" fmla="*/ 137552 h 825298"/>
              <a:gd name="connsiteX1" fmla="*/ 137552 w 3018234"/>
              <a:gd name="connsiteY1" fmla="*/ 0 h 825298"/>
              <a:gd name="connsiteX2" fmla="*/ 2880682 w 3018234"/>
              <a:gd name="connsiteY2" fmla="*/ 0 h 825298"/>
              <a:gd name="connsiteX3" fmla="*/ 3018234 w 3018234"/>
              <a:gd name="connsiteY3" fmla="*/ 137552 h 825298"/>
              <a:gd name="connsiteX4" fmla="*/ 3018234 w 3018234"/>
              <a:gd name="connsiteY4" fmla="*/ 687746 h 825298"/>
              <a:gd name="connsiteX5" fmla="*/ 2880682 w 3018234"/>
              <a:gd name="connsiteY5" fmla="*/ 825298 h 825298"/>
              <a:gd name="connsiteX6" fmla="*/ 137552 w 3018234"/>
              <a:gd name="connsiteY6" fmla="*/ 825298 h 825298"/>
              <a:gd name="connsiteX7" fmla="*/ 0 w 3018234"/>
              <a:gd name="connsiteY7" fmla="*/ 687746 h 825298"/>
              <a:gd name="connsiteX8" fmla="*/ 0 w 3018234"/>
              <a:gd name="connsiteY8" fmla="*/ 137552 h 82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8234" h="825298">
                <a:moveTo>
                  <a:pt x="0" y="137552"/>
                </a:moveTo>
                <a:cubicBezTo>
                  <a:pt x="0" y="61584"/>
                  <a:pt x="61584" y="0"/>
                  <a:pt x="137552" y="0"/>
                </a:cubicBezTo>
                <a:lnTo>
                  <a:pt x="2880682" y="0"/>
                </a:lnTo>
                <a:cubicBezTo>
                  <a:pt x="2956650" y="0"/>
                  <a:pt x="3018234" y="61584"/>
                  <a:pt x="3018234" y="137552"/>
                </a:cubicBezTo>
                <a:lnTo>
                  <a:pt x="3018234" y="687746"/>
                </a:lnTo>
                <a:cubicBezTo>
                  <a:pt x="3018234" y="763714"/>
                  <a:pt x="2956650" y="825298"/>
                  <a:pt x="2880682" y="825298"/>
                </a:cubicBezTo>
                <a:lnTo>
                  <a:pt x="137552" y="825298"/>
                </a:lnTo>
                <a:cubicBezTo>
                  <a:pt x="61584" y="825298"/>
                  <a:pt x="0" y="763714"/>
                  <a:pt x="0" y="687746"/>
                </a:cubicBezTo>
                <a:lnTo>
                  <a:pt x="0" y="13755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38" tIns="97438" rIns="97438" bIns="9743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500" b="1" kern="1200" dirty="0" smtClean="0"/>
              <a:t>le Ministre chargé des finances - le Directeur chargé du patrimoine de l’État</a:t>
            </a:r>
            <a:endParaRPr lang="fr-FR" sz="1500" kern="1200" dirty="0"/>
          </a:p>
        </p:txBody>
      </p:sp>
      <p:sp>
        <p:nvSpPr>
          <p:cNvPr id="8" name="Forme libre 7"/>
          <p:cNvSpPr/>
          <p:nvPr/>
        </p:nvSpPr>
        <p:spPr>
          <a:xfrm>
            <a:off x="4357687" y="3071797"/>
            <a:ext cx="3018234" cy="825298"/>
          </a:xfrm>
          <a:custGeom>
            <a:avLst/>
            <a:gdLst>
              <a:gd name="connsiteX0" fmla="*/ 0 w 3018234"/>
              <a:gd name="connsiteY0" fmla="*/ 137552 h 825298"/>
              <a:gd name="connsiteX1" fmla="*/ 137552 w 3018234"/>
              <a:gd name="connsiteY1" fmla="*/ 0 h 825298"/>
              <a:gd name="connsiteX2" fmla="*/ 2880682 w 3018234"/>
              <a:gd name="connsiteY2" fmla="*/ 0 h 825298"/>
              <a:gd name="connsiteX3" fmla="*/ 3018234 w 3018234"/>
              <a:gd name="connsiteY3" fmla="*/ 137552 h 825298"/>
              <a:gd name="connsiteX4" fmla="*/ 3018234 w 3018234"/>
              <a:gd name="connsiteY4" fmla="*/ 687746 h 825298"/>
              <a:gd name="connsiteX5" fmla="*/ 2880682 w 3018234"/>
              <a:gd name="connsiteY5" fmla="*/ 825298 h 825298"/>
              <a:gd name="connsiteX6" fmla="*/ 137552 w 3018234"/>
              <a:gd name="connsiteY6" fmla="*/ 825298 h 825298"/>
              <a:gd name="connsiteX7" fmla="*/ 0 w 3018234"/>
              <a:gd name="connsiteY7" fmla="*/ 687746 h 825298"/>
              <a:gd name="connsiteX8" fmla="*/ 0 w 3018234"/>
              <a:gd name="connsiteY8" fmla="*/ 137552 h 82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8234" h="825298">
                <a:moveTo>
                  <a:pt x="0" y="137552"/>
                </a:moveTo>
                <a:cubicBezTo>
                  <a:pt x="0" y="61584"/>
                  <a:pt x="61584" y="0"/>
                  <a:pt x="137552" y="0"/>
                </a:cubicBezTo>
                <a:lnTo>
                  <a:pt x="2880682" y="0"/>
                </a:lnTo>
                <a:cubicBezTo>
                  <a:pt x="2956650" y="0"/>
                  <a:pt x="3018234" y="61584"/>
                  <a:pt x="3018234" y="137552"/>
                </a:cubicBezTo>
                <a:lnTo>
                  <a:pt x="3018234" y="687746"/>
                </a:lnTo>
                <a:cubicBezTo>
                  <a:pt x="3018234" y="763714"/>
                  <a:pt x="2956650" y="825298"/>
                  <a:pt x="2880682" y="825298"/>
                </a:cubicBezTo>
                <a:lnTo>
                  <a:pt x="137552" y="825298"/>
                </a:lnTo>
                <a:cubicBezTo>
                  <a:pt x="61584" y="825298"/>
                  <a:pt x="0" y="763714"/>
                  <a:pt x="0" y="687746"/>
                </a:cubicBezTo>
                <a:lnTo>
                  <a:pt x="0" y="13755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38" tIns="97438" rIns="97438" bIns="9743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500" b="1" kern="1200" dirty="0" smtClean="0"/>
              <a:t>les Ministres et Présidents d’institution</a:t>
            </a:r>
            <a:endParaRPr lang="fr-FR" sz="1500" kern="1200" dirty="0"/>
          </a:p>
        </p:txBody>
      </p:sp>
      <p:sp>
        <p:nvSpPr>
          <p:cNvPr id="9" name="Forme libre 8"/>
          <p:cNvSpPr/>
          <p:nvPr/>
        </p:nvSpPr>
        <p:spPr>
          <a:xfrm>
            <a:off x="4409480" y="3964768"/>
            <a:ext cx="3018234" cy="825298"/>
          </a:xfrm>
          <a:custGeom>
            <a:avLst/>
            <a:gdLst>
              <a:gd name="connsiteX0" fmla="*/ 0 w 3018234"/>
              <a:gd name="connsiteY0" fmla="*/ 137552 h 825298"/>
              <a:gd name="connsiteX1" fmla="*/ 137552 w 3018234"/>
              <a:gd name="connsiteY1" fmla="*/ 0 h 825298"/>
              <a:gd name="connsiteX2" fmla="*/ 2880682 w 3018234"/>
              <a:gd name="connsiteY2" fmla="*/ 0 h 825298"/>
              <a:gd name="connsiteX3" fmla="*/ 3018234 w 3018234"/>
              <a:gd name="connsiteY3" fmla="*/ 137552 h 825298"/>
              <a:gd name="connsiteX4" fmla="*/ 3018234 w 3018234"/>
              <a:gd name="connsiteY4" fmla="*/ 687746 h 825298"/>
              <a:gd name="connsiteX5" fmla="*/ 2880682 w 3018234"/>
              <a:gd name="connsiteY5" fmla="*/ 825298 h 825298"/>
              <a:gd name="connsiteX6" fmla="*/ 137552 w 3018234"/>
              <a:gd name="connsiteY6" fmla="*/ 825298 h 825298"/>
              <a:gd name="connsiteX7" fmla="*/ 0 w 3018234"/>
              <a:gd name="connsiteY7" fmla="*/ 687746 h 825298"/>
              <a:gd name="connsiteX8" fmla="*/ 0 w 3018234"/>
              <a:gd name="connsiteY8" fmla="*/ 137552 h 82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8234" h="825298">
                <a:moveTo>
                  <a:pt x="0" y="137552"/>
                </a:moveTo>
                <a:cubicBezTo>
                  <a:pt x="0" y="61584"/>
                  <a:pt x="61584" y="0"/>
                  <a:pt x="137552" y="0"/>
                </a:cubicBezTo>
                <a:lnTo>
                  <a:pt x="2880682" y="0"/>
                </a:lnTo>
                <a:cubicBezTo>
                  <a:pt x="2956650" y="0"/>
                  <a:pt x="3018234" y="61584"/>
                  <a:pt x="3018234" y="137552"/>
                </a:cubicBezTo>
                <a:lnTo>
                  <a:pt x="3018234" y="687746"/>
                </a:lnTo>
                <a:cubicBezTo>
                  <a:pt x="3018234" y="763714"/>
                  <a:pt x="2956650" y="825298"/>
                  <a:pt x="2880682" y="825298"/>
                </a:cubicBezTo>
                <a:lnTo>
                  <a:pt x="137552" y="825298"/>
                </a:lnTo>
                <a:cubicBezTo>
                  <a:pt x="61584" y="825298"/>
                  <a:pt x="0" y="763714"/>
                  <a:pt x="0" y="687746"/>
                </a:cubicBezTo>
                <a:lnTo>
                  <a:pt x="0" y="13755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38" tIns="97438" rIns="97438" bIns="9743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500" b="1" kern="1200" dirty="0" smtClean="0"/>
              <a:t>Les DAF des ministères et des institutions</a:t>
            </a:r>
            <a:endParaRPr lang="fr-FR" sz="1500" kern="1200" dirty="0"/>
          </a:p>
        </p:txBody>
      </p:sp>
      <p:sp>
        <p:nvSpPr>
          <p:cNvPr id="10" name="Forme libre 9"/>
          <p:cNvSpPr/>
          <p:nvPr/>
        </p:nvSpPr>
        <p:spPr>
          <a:xfrm>
            <a:off x="4409480" y="4893229"/>
            <a:ext cx="3018234" cy="825298"/>
          </a:xfrm>
          <a:custGeom>
            <a:avLst/>
            <a:gdLst>
              <a:gd name="connsiteX0" fmla="*/ 0 w 3018234"/>
              <a:gd name="connsiteY0" fmla="*/ 137552 h 825298"/>
              <a:gd name="connsiteX1" fmla="*/ 137552 w 3018234"/>
              <a:gd name="connsiteY1" fmla="*/ 0 h 825298"/>
              <a:gd name="connsiteX2" fmla="*/ 2880682 w 3018234"/>
              <a:gd name="connsiteY2" fmla="*/ 0 h 825298"/>
              <a:gd name="connsiteX3" fmla="*/ 3018234 w 3018234"/>
              <a:gd name="connsiteY3" fmla="*/ 137552 h 825298"/>
              <a:gd name="connsiteX4" fmla="*/ 3018234 w 3018234"/>
              <a:gd name="connsiteY4" fmla="*/ 687746 h 825298"/>
              <a:gd name="connsiteX5" fmla="*/ 2880682 w 3018234"/>
              <a:gd name="connsiteY5" fmla="*/ 825298 h 825298"/>
              <a:gd name="connsiteX6" fmla="*/ 137552 w 3018234"/>
              <a:gd name="connsiteY6" fmla="*/ 825298 h 825298"/>
              <a:gd name="connsiteX7" fmla="*/ 0 w 3018234"/>
              <a:gd name="connsiteY7" fmla="*/ 687746 h 825298"/>
              <a:gd name="connsiteX8" fmla="*/ 0 w 3018234"/>
              <a:gd name="connsiteY8" fmla="*/ 137552 h 82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8234" h="825298">
                <a:moveTo>
                  <a:pt x="0" y="137552"/>
                </a:moveTo>
                <a:cubicBezTo>
                  <a:pt x="0" y="61584"/>
                  <a:pt x="61584" y="0"/>
                  <a:pt x="137552" y="0"/>
                </a:cubicBezTo>
                <a:lnTo>
                  <a:pt x="2880682" y="0"/>
                </a:lnTo>
                <a:cubicBezTo>
                  <a:pt x="2956650" y="0"/>
                  <a:pt x="3018234" y="61584"/>
                  <a:pt x="3018234" y="137552"/>
                </a:cubicBezTo>
                <a:lnTo>
                  <a:pt x="3018234" y="687746"/>
                </a:lnTo>
                <a:cubicBezTo>
                  <a:pt x="3018234" y="763714"/>
                  <a:pt x="2956650" y="825298"/>
                  <a:pt x="2880682" y="825298"/>
                </a:cubicBezTo>
                <a:lnTo>
                  <a:pt x="137552" y="825298"/>
                </a:lnTo>
                <a:cubicBezTo>
                  <a:pt x="61584" y="825298"/>
                  <a:pt x="0" y="763714"/>
                  <a:pt x="0" y="687746"/>
                </a:cubicBezTo>
                <a:lnTo>
                  <a:pt x="0" y="13755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38" tIns="97438" rIns="97438" bIns="9743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500" b="1" kern="1200" dirty="0" smtClean="0"/>
              <a:t>Les DG, les DR, les DP</a:t>
            </a:r>
            <a:endParaRPr lang="fr-FR" sz="1500" kern="12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57224" y="1200742"/>
            <a:ext cx="4572032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Ordonnateurs et administrateurs</a:t>
            </a:r>
            <a:endParaRPr lang="fr-F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679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5008" y="215899"/>
            <a:ext cx="3330344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  <p:sp>
        <p:nvSpPr>
          <p:cNvPr id="5" name="Triangle isocèle 4"/>
          <p:cNvSpPr/>
          <p:nvPr/>
        </p:nvSpPr>
        <p:spPr>
          <a:xfrm>
            <a:off x="1317236" y="1341438"/>
            <a:ext cx="5059362" cy="5059362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Forme libre 5"/>
          <p:cNvSpPr/>
          <p:nvPr/>
        </p:nvSpPr>
        <p:spPr>
          <a:xfrm>
            <a:off x="3155656" y="2204863"/>
            <a:ext cx="4671106" cy="1332123"/>
          </a:xfrm>
          <a:custGeom>
            <a:avLst/>
            <a:gdLst>
              <a:gd name="connsiteX0" fmla="*/ 0 w 4671106"/>
              <a:gd name="connsiteY0" fmla="*/ 281460 h 1688724"/>
              <a:gd name="connsiteX1" fmla="*/ 281460 w 4671106"/>
              <a:gd name="connsiteY1" fmla="*/ 0 h 1688724"/>
              <a:gd name="connsiteX2" fmla="*/ 4389646 w 4671106"/>
              <a:gd name="connsiteY2" fmla="*/ 0 h 1688724"/>
              <a:gd name="connsiteX3" fmla="*/ 4671106 w 4671106"/>
              <a:gd name="connsiteY3" fmla="*/ 281460 h 1688724"/>
              <a:gd name="connsiteX4" fmla="*/ 4671106 w 4671106"/>
              <a:gd name="connsiteY4" fmla="*/ 1407264 h 1688724"/>
              <a:gd name="connsiteX5" fmla="*/ 4389646 w 4671106"/>
              <a:gd name="connsiteY5" fmla="*/ 1688724 h 1688724"/>
              <a:gd name="connsiteX6" fmla="*/ 281460 w 4671106"/>
              <a:gd name="connsiteY6" fmla="*/ 1688724 h 1688724"/>
              <a:gd name="connsiteX7" fmla="*/ 0 w 4671106"/>
              <a:gd name="connsiteY7" fmla="*/ 1407264 h 1688724"/>
              <a:gd name="connsiteX8" fmla="*/ 0 w 4671106"/>
              <a:gd name="connsiteY8" fmla="*/ 281460 h 1688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1106" h="1688724">
                <a:moveTo>
                  <a:pt x="0" y="281460"/>
                </a:moveTo>
                <a:cubicBezTo>
                  <a:pt x="0" y="126014"/>
                  <a:pt x="126014" y="0"/>
                  <a:pt x="281460" y="0"/>
                </a:cubicBezTo>
                <a:lnTo>
                  <a:pt x="4389646" y="0"/>
                </a:lnTo>
                <a:cubicBezTo>
                  <a:pt x="4545092" y="0"/>
                  <a:pt x="4671106" y="126014"/>
                  <a:pt x="4671106" y="281460"/>
                </a:cubicBezTo>
                <a:lnTo>
                  <a:pt x="4671106" y="1407264"/>
                </a:lnTo>
                <a:cubicBezTo>
                  <a:pt x="4671106" y="1562710"/>
                  <a:pt x="4545092" y="1688724"/>
                  <a:pt x="4389646" y="1688724"/>
                </a:cubicBezTo>
                <a:lnTo>
                  <a:pt x="281460" y="1688724"/>
                </a:lnTo>
                <a:cubicBezTo>
                  <a:pt x="126014" y="1688724"/>
                  <a:pt x="0" y="1562710"/>
                  <a:pt x="0" y="1407264"/>
                </a:cubicBezTo>
                <a:lnTo>
                  <a:pt x="0" y="28146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067" tIns="170067" rIns="170067" bIns="17006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/>
              <a:t>Les premiers responsables des EPE et des CT</a:t>
            </a:r>
            <a:endParaRPr lang="fr-FR" sz="2000" kern="1200" dirty="0"/>
          </a:p>
        </p:txBody>
      </p:sp>
      <p:sp>
        <p:nvSpPr>
          <p:cNvPr id="7" name="Forme libre 6"/>
          <p:cNvSpPr/>
          <p:nvPr/>
        </p:nvSpPr>
        <p:spPr>
          <a:xfrm>
            <a:off x="3170060" y="4293096"/>
            <a:ext cx="4642298" cy="1216978"/>
          </a:xfrm>
          <a:custGeom>
            <a:avLst/>
            <a:gdLst>
              <a:gd name="connsiteX0" fmla="*/ 0 w 4642298"/>
              <a:gd name="connsiteY0" fmla="*/ 264870 h 1589187"/>
              <a:gd name="connsiteX1" fmla="*/ 264870 w 4642298"/>
              <a:gd name="connsiteY1" fmla="*/ 0 h 1589187"/>
              <a:gd name="connsiteX2" fmla="*/ 4377428 w 4642298"/>
              <a:gd name="connsiteY2" fmla="*/ 0 h 1589187"/>
              <a:gd name="connsiteX3" fmla="*/ 4642298 w 4642298"/>
              <a:gd name="connsiteY3" fmla="*/ 264870 h 1589187"/>
              <a:gd name="connsiteX4" fmla="*/ 4642298 w 4642298"/>
              <a:gd name="connsiteY4" fmla="*/ 1324317 h 1589187"/>
              <a:gd name="connsiteX5" fmla="*/ 4377428 w 4642298"/>
              <a:gd name="connsiteY5" fmla="*/ 1589187 h 1589187"/>
              <a:gd name="connsiteX6" fmla="*/ 264870 w 4642298"/>
              <a:gd name="connsiteY6" fmla="*/ 1589187 h 1589187"/>
              <a:gd name="connsiteX7" fmla="*/ 0 w 4642298"/>
              <a:gd name="connsiteY7" fmla="*/ 1324317 h 1589187"/>
              <a:gd name="connsiteX8" fmla="*/ 0 w 4642298"/>
              <a:gd name="connsiteY8" fmla="*/ 264870 h 158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42298" h="1589187">
                <a:moveTo>
                  <a:pt x="0" y="264870"/>
                </a:moveTo>
                <a:cubicBezTo>
                  <a:pt x="0" y="118586"/>
                  <a:pt x="118586" y="0"/>
                  <a:pt x="264870" y="0"/>
                </a:cubicBezTo>
                <a:lnTo>
                  <a:pt x="4377428" y="0"/>
                </a:lnTo>
                <a:cubicBezTo>
                  <a:pt x="4523712" y="0"/>
                  <a:pt x="4642298" y="118586"/>
                  <a:pt x="4642298" y="264870"/>
                </a:cubicBezTo>
                <a:lnTo>
                  <a:pt x="4642298" y="1324317"/>
                </a:lnTo>
                <a:cubicBezTo>
                  <a:pt x="4642298" y="1470601"/>
                  <a:pt x="4523712" y="1589187"/>
                  <a:pt x="4377428" y="1589187"/>
                </a:cubicBezTo>
                <a:lnTo>
                  <a:pt x="264870" y="1589187"/>
                </a:lnTo>
                <a:cubicBezTo>
                  <a:pt x="118586" y="1589187"/>
                  <a:pt x="0" y="1470601"/>
                  <a:pt x="0" y="1324317"/>
                </a:cubicBezTo>
                <a:lnTo>
                  <a:pt x="0" y="26487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208" tIns="165208" rIns="165208" bIns="16520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/>
              <a:t>Les directeurs chargés des finances et du budget au niveau des communes et des EPE.</a:t>
            </a:r>
            <a:endParaRPr lang="fr-FR" sz="20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72198" y="215899"/>
            <a:ext cx="2973154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          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285721" y="1972971"/>
            <a:ext cx="7771168" cy="1757171"/>
            <a:chOff x="285721" y="1972971"/>
            <a:chExt cx="7771168" cy="1757171"/>
          </a:xfrm>
        </p:grpSpPr>
        <p:sp>
          <p:nvSpPr>
            <p:cNvPr id="4" name="Forme libre 3"/>
            <p:cNvSpPr/>
            <p:nvPr/>
          </p:nvSpPr>
          <p:spPr>
            <a:xfrm>
              <a:off x="285721" y="1972971"/>
              <a:ext cx="928694" cy="1757171"/>
            </a:xfrm>
            <a:custGeom>
              <a:avLst/>
              <a:gdLst>
                <a:gd name="connsiteX0" fmla="*/ 0 w 1757171"/>
                <a:gd name="connsiteY0" fmla="*/ 0 h 1230019"/>
                <a:gd name="connsiteX1" fmla="*/ 1142162 w 1757171"/>
                <a:gd name="connsiteY1" fmla="*/ 0 h 1230019"/>
                <a:gd name="connsiteX2" fmla="*/ 1757171 w 1757171"/>
                <a:gd name="connsiteY2" fmla="*/ 615010 h 1230019"/>
                <a:gd name="connsiteX3" fmla="*/ 1142162 w 1757171"/>
                <a:gd name="connsiteY3" fmla="*/ 1230019 h 1230019"/>
                <a:gd name="connsiteX4" fmla="*/ 0 w 1757171"/>
                <a:gd name="connsiteY4" fmla="*/ 1230019 h 1230019"/>
                <a:gd name="connsiteX5" fmla="*/ 615010 w 1757171"/>
                <a:gd name="connsiteY5" fmla="*/ 615010 h 1230019"/>
                <a:gd name="connsiteX6" fmla="*/ 0 w 1757171"/>
                <a:gd name="connsiteY6" fmla="*/ 0 h 123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57171" h="1230019">
                  <a:moveTo>
                    <a:pt x="1757171" y="0"/>
                  </a:moveTo>
                  <a:lnTo>
                    <a:pt x="1757171" y="799513"/>
                  </a:lnTo>
                  <a:lnTo>
                    <a:pt x="878585" y="1230019"/>
                  </a:lnTo>
                  <a:lnTo>
                    <a:pt x="0" y="799513"/>
                  </a:lnTo>
                  <a:lnTo>
                    <a:pt x="0" y="0"/>
                  </a:lnTo>
                  <a:lnTo>
                    <a:pt x="878585" y="430507"/>
                  </a:lnTo>
                  <a:lnTo>
                    <a:pt x="175717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1" tIns="637870" rIns="22859" bIns="63786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200" b="1" i="0" kern="1200" dirty="0" smtClean="0"/>
                <a:t>1</a:t>
              </a:r>
              <a:endParaRPr lang="fr-FR" sz="3200" b="1" i="0" kern="1200" dirty="0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1214414" y="2044409"/>
              <a:ext cx="6842475" cy="1142162"/>
            </a:xfrm>
            <a:custGeom>
              <a:avLst/>
              <a:gdLst>
                <a:gd name="connsiteX0" fmla="*/ 190364 w 1142161"/>
                <a:gd name="connsiteY0" fmla="*/ 0 h 6842474"/>
                <a:gd name="connsiteX1" fmla="*/ 951797 w 1142161"/>
                <a:gd name="connsiteY1" fmla="*/ 0 h 6842474"/>
                <a:gd name="connsiteX2" fmla="*/ 1142161 w 1142161"/>
                <a:gd name="connsiteY2" fmla="*/ 190364 h 6842474"/>
                <a:gd name="connsiteX3" fmla="*/ 1142161 w 1142161"/>
                <a:gd name="connsiteY3" fmla="*/ 6842474 h 6842474"/>
                <a:gd name="connsiteX4" fmla="*/ 1142161 w 1142161"/>
                <a:gd name="connsiteY4" fmla="*/ 6842474 h 6842474"/>
                <a:gd name="connsiteX5" fmla="*/ 0 w 1142161"/>
                <a:gd name="connsiteY5" fmla="*/ 6842474 h 6842474"/>
                <a:gd name="connsiteX6" fmla="*/ 0 w 1142161"/>
                <a:gd name="connsiteY6" fmla="*/ 6842474 h 6842474"/>
                <a:gd name="connsiteX7" fmla="*/ 0 w 1142161"/>
                <a:gd name="connsiteY7" fmla="*/ 190364 h 6842474"/>
                <a:gd name="connsiteX8" fmla="*/ 190364 w 1142161"/>
                <a:gd name="connsiteY8" fmla="*/ 0 h 684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161" h="6842474">
                  <a:moveTo>
                    <a:pt x="1142161" y="1140437"/>
                  </a:moveTo>
                  <a:lnTo>
                    <a:pt x="1142161" y="5702037"/>
                  </a:lnTo>
                  <a:cubicBezTo>
                    <a:pt x="1142161" y="6331880"/>
                    <a:pt x="1127934" y="6842471"/>
                    <a:pt x="1110385" y="6842471"/>
                  </a:cubicBezTo>
                  <a:lnTo>
                    <a:pt x="0" y="6842471"/>
                  </a:lnTo>
                  <a:lnTo>
                    <a:pt x="0" y="684247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110385" y="3"/>
                  </a:lnTo>
                  <a:cubicBezTo>
                    <a:pt x="1127934" y="3"/>
                    <a:pt x="1142161" y="510594"/>
                    <a:pt x="1142161" y="114043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5" tIns="66551" rIns="66551" bIns="66552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b="1" i="0" kern="1200" dirty="0" smtClean="0"/>
                <a:t>Approbation des ordres d’entrées et de sorties des matières </a:t>
              </a:r>
              <a:endParaRPr lang="fr-FR" b="1" i="0" kern="1200" dirty="0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57158" y="3583176"/>
            <a:ext cx="7699732" cy="1790040"/>
            <a:chOff x="357158" y="3583176"/>
            <a:chExt cx="7699732" cy="1790040"/>
          </a:xfrm>
        </p:grpSpPr>
        <p:sp>
          <p:nvSpPr>
            <p:cNvPr id="6" name="Forme libre 5"/>
            <p:cNvSpPr/>
            <p:nvPr/>
          </p:nvSpPr>
          <p:spPr>
            <a:xfrm>
              <a:off x="357158" y="3616045"/>
              <a:ext cx="928694" cy="1757171"/>
            </a:xfrm>
            <a:custGeom>
              <a:avLst/>
              <a:gdLst>
                <a:gd name="connsiteX0" fmla="*/ 0 w 1757171"/>
                <a:gd name="connsiteY0" fmla="*/ 0 h 1230019"/>
                <a:gd name="connsiteX1" fmla="*/ 1142162 w 1757171"/>
                <a:gd name="connsiteY1" fmla="*/ 0 h 1230019"/>
                <a:gd name="connsiteX2" fmla="*/ 1757171 w 1757171"/>
                <a:gd name="connsiteY2" fmla="*/ 615010 h 1230019"/>
                <a:gd name="connsiteX3" fmla="*/ 1142162 w 1757171"/>
                <a:gd name="connsiteY3" fmla="*/ 1230019 h 1230019"/>
                <a:gd name="connsiteX4" fmla="*/ 0 w 1757171"/>
                <a:gd name="connsiteY4" fmla="*/ 1230019 h 1230019"/>
                <a:gd name="connsiteX5" fmla="*/ 615010 w 1757171"/>
                <a:gd name="connsiteY5" fmla="*/ 615010 h 1230019"/>
                <a:gd name="connsiteX6" fmla="*/ 0 w 1757171"/>
                <a:gd name="connsiteY6" fmla="*/ 0 h 123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57171" h="1230019">
                  <a:moveTo>
                    <a:pt x="1757171" y="0"/>
                  </a:moveTo>
                  <a:lnTo>
                    <a:pt x="1757171" y="799513"/>
                  </a:lnTo>
                  <a:lnTo>
                    <a:pt x="878585" y="1230019"/>
                  </a:lnTo>
                  <a:lnTo>
                    <a:pt x="0" y="799513"/>
                  </a:lnTo>
                  <a:lnTo>
                    <a:pt x="0" y="0"/>
                  </a:lnTo>
                  <a:lnTo>
                    <a:pt x="878585" y="430507"/>
                  </a:lnTo>
                  <a:lnTo>
                    <a:pt x="175717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1" tIns="637870" rIns="22859" bIns="63786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200" b="1" i="0" dirty="0" smtClean="0"/>
                <a:t>2</a:t>
              </a:r>
              <a:endParaRPr lang="fr-FR" sz="3200" b="1" i="0" kern="1200" dirty="0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214415" y="3583176"/>
              <a:ext cx="6842475" cy="1142162"/>
            </a:xfrm>
            <a:custGeom>
              <a:avLst/>
              <a:gdLst>
                <a:gd name="connsiteX0" fmla="*/ 190364 w 1142161"/>
                <a:gd name="connsiteY0" fmla="*/ 0 h 6842474"/>
                <a:gd name="connsiteX1" fmla="*/ 951797 w 1142161"/>
                <a:gd name="connsiteY1" fmla="*/ 0 h 6842474"/>
                <a:gd name="connsiteX2" fmla="*/ 1142161 w 1142161"/>
                <a:gd name="connsiteY2" fmla="*/ 190364 h 6842474"/>
                <a:gd name="connsiteX3" fmla="*/ 1142161 w 1142161"/>
                <a:gd name="connsiteY3" fmla="*/ 6842474 h 6842474"/>
                <a:gd name="connsiteX4" fmla="*/ 1142161 w 1142161"/>
                <a:gd name="connsiteY4" fmla="*/ 6842474 h 6842474"/>
                <a:gd name="connsiteX5" fmla="*/ 0 w 1142161"/>
                <a:gd name="connsiteY5" fmla="*/ 6842474 h 6842474"/>
                <a:gd name="connsiteX6" fmla="*/ 0 w 1142161"/>
                <a:gd name="connsiteY6" fmla="*/ 6842474 h 6842474"/>
                <a:gd name="connsiteX7" fmla="*/ 0 w 1142161"/>
                <a:gd name="connsiteY7" fmla="*/ 190364 h 6842474"/>
                <a:gd name="connsiteX8" fmla="*/ 190364 w 1142161"/>
                <a:gd name="connsiteY8" fmla="*/ 0 h 684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161" h="6842474">
                  <a:moveTo>
                    <a:pt x="1142161" y="1140437"/>
                  </a:moveTo>
                  <a:lnTo>
                    <a:pt x="1142161" y="5702037"/>
                  </a:lnTo>
                  <a:cubicBezTo>
                    <a:pt x="1142161" y="6331880"/>
                    <a:pt x="1127934" y="6842471"/>
                    <a:pt x="1110385" y="6842471"/>
                  </a:cubicBezTo>
                  <a:lnTo>
                    <a:pt x="0" y="6842471"/>
                  </a:lnTo>
                  <a:lnTo>
                    <a:pt x="0" y="684247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110385" y="3"/>
                  </a:lnTo>
                  <a:cubicBezTo>
                    <a:pt x="1127934" y="3"/>
                    <a:pt x="1142161" y="510594"/>
                    <a:pt x="1142161" y="114043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5" tIns="66551" rIns="66551" bIns="66552" numCol="1" spcCol="1270" anchor="ctr" anchorCtr="0">
              <a:noAutofit/>
            </a:bodyPr>
            <a:lstStyle/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fr-FR" b="1" i="0" dirty="0" smtClean="0"/>
                <a:t>Autorisation de l’utilisation, de la mutation, de l’affectation, de la mise en service du matériel.</a:t>
              </a:r>
              <a:endParaRPr lang="fr-FR" b="1" i="0" kern="1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85721" y="1268760"/>
            <a:ext cx="3919961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Attributions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538" y="1857364"/>
            <a:ext cx="6929486" cy="10001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000000"/>
                </a:solidFill>
              </a:rPr>
              <a:t>Ils sont subdivisés en deux catégories :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76" y="3643314"/>
            <a:ext cx="2428892" cy="100013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Les comptables matières principaux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9256" y="3571876"/>
            <a:ext cx="2428892" cy="1000132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comptables matières secondaires</a:t>
            </a:r>
          </a:p>
        </p:txBody>
      </p:sp>
      <p:sp>
        <p:nvSpPr>
          <p:cNvPr id="8" name="Flèche droite 7"/>
          <p:cNvSpPr/>
          <p:nvPr/>
        </p:nvSpPr>
        <p:spPr>
          <a:xfrm rot="5400000">
            <a:off x="2285984" y="2928934"/>
            <a:ext cx="500066" cy="71438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 rot="5400000">
            <a:off x="6536545" y="2893215"/>
            <a:ext cx="500066" cy="714380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928662" y="1285860"/>
            <a:ext cx="300039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Comptables matières</a:t>
            </a:r>
            <a:endParaRPr lang="fr-F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49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/>
          <p:nvPr/>
        </p:nvSpPr>
        <p:spPr>
          <a:xfrm>
            <a:off x="323528" y="2204864"/>
            <a:ext cx="4071966" cy="4071966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Forme libre 4"/>
          <p:cNvSpPr/>
          <p:nvPr/>
        </p:nvSpPr>
        <p:spPr>
          <a:xfrm>
            <a:off x="620392" y="2614247"/>
            <a:ext cx="7984056" cy="963910"/>
          </a:xfrm>
          <a:custGeom>
            <a:avLst/>
            <a:gdLst>
              <a:gd name="connsiteX0" fmla="*/ 0 w 6125014"/>
              <a:gd name="connsiteY0" fmla="*/ 160655 h 963910"/>
              <a:gd name="connsiteX1" fmla="*/ 160655 w 6125014"/>
              <a:gd name="connsiteY1" fmla="*/ 0 h 963910"/>
              <a:gd name="connsiteX2" fmla="*/ 5964359 w 6125014"/>
              <a:gd name="connsiteY2" fmla="*/ 0 h 963910"/>
              <a:gd name="connsiteX3" fmla="*/ 6125014 w 6125014"/>
              <a:gd name="connsiteY3" fmla="*/ 160655 h 963910"/>
              <a:gd name="connsiteX4" fmla="*/ 6125014 w 6125014"/>
              <a:gd name="connsiteY4" fmla="*/ 803255 h 963910"/>
              <a:gd name="connsiteX5" fmla="*/ 5964359 w 6125014"/>
              <a:gd name="connsiteY5" fmla="*/ 963910 h 963910"/>
              <a:gd name="connsiteX6" fmla="*/ 160655 w 6125014"/>
              <a:gd name="connsiteY6" fmla="*/ 963910 h 963910"/>
              <a:gd name="connsiteX7" fmla="*/ 0 w 6125014"/>
              <a:gd name="connsiteY7" fmla="*/ 803255 h 963910"/>
              <a:gd name="connsiteX8" fmla="*/ 0 w 6125014"/>
              <a:gd name="connsiteY8" fmla="*/ 160655 h 963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25014" h="963910">
                <a:moveTo>
                  <a:pt x="0" y="160655"/>
                </a:moveTo>
                <a:cubicBezTo>
                  <a:pt x="0" y="71928"/>
                  <a:pt x="71928" y="0"/>
                  <a:pt x="160655" y="0"/>
                </a:cubicBezTo>
                <a:lnTo>
                  <a:pt x="5964359" y="0"/>
                </a:lnTo>
                <a:cubicBezTo>
                  <a:pt x="6053086" y="0"/>
                  <a:pt x="6125014" y="71928"/>
                  <a:pt x="6125014" y="160655"/>
                </a:cubicBezTo>
                <a:lnTo>
                  <a:pt x="6125014" y="803255"/>
                </a:lnTo>
                <a:cubicBezTo>
                  <a:pt x="6125014" y="891982"/>
                  <a:pt x="6053086" y="963910"/>
                  <a:pt x="5964359" y="963910"/>
                </a:cubicBezTo>
                <a:lnTo>
                  <a:pt x="160655" y="963910"/>
                </a:lnTo>
                <a:cubicBezTo>
                  <a:pt x="71928" y="963910"/>
                  <a:pt x="0" y="891982"/>
                  <a:pt x="0" y="803255"/>
                </a:cubicBezTo>
                <a:lnTo>
                  <a:pt x="0" y="160655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634" tIns="115634" rIns="115634" bIns="115634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Aft>
                <a:spcPct val="35000"/>
              </a:spcAft>
            </a:pPr>
            <a:r>
              <a:rPr lang="fr-FR" b="1" i="0" dirty="0" smtClean="0"/>
              <a:t>Il s’agit en pratique du Directeur de la Comptabilité Matières pour </a:t>
            </a:r>
            <a:r>
              <a:rPr lang="fr-FR" b="1" i="0" dirty="0" smtClean="0"/>
              <a:t>l’Etat, des comptables des matières principaux </a:t>
            </a:r>
            <a:r>
              <a:rPr lang="fr-FR" b="1" i="0" dirty="0" smtClean="0"/>
              <a:t>et des Comptables Matières des EPE et des CT</a:t>
            </a:r>
          </a:p>
        </p:txBody>
      </p:sp>
      <p:sp>
        <p:nvSpPr>
          <p:cNvPr id="8" name="Forme libre 7"/>
          <p:cNvSpPr/>
          <p:nvPr/>
        </p:nvSpPr>
        <p:spPr>
          <a:xfrm>
            <a:off x="620392" y="3833242"/>
            <a:ext cx="7984056" cy="963910"/>
          </a:xfrm>
          <a:custGeom>
            <a:avLst/>
            <a:gdLst>
              <a:gd name="connsiteX0" fmla="*/ 0 w 6125014"/>
              <a:gd name="connsiteY0" fmla="*/ 160655 h 963910"/>
              <a:gd name="connsiteX1" fmla="*/ 160655 w 6125014"/>
              <a:gd name="connsiteY1" fmla="*/ 0 h 963910"/>
              <a:gd name="connsiteX2" fmla="*/ 5964359 w 6125014"/>
              <a:gd name="connsiteY2" fmla="*/ 0 h 963910"/>
              <a:gd name="connsiteX3" fmla="*/ 6125014 w 6125014"/>
              <a:gd name="connsiteY3" fmla="*/ 160655 h 963910"/>
              <a:gd name="connsiteX4" fmla="*/ 6125014 w 6125014"/>
              <a:gd name="connsiteY4" fmla="*/ 803255 h 963910"/>
              <a:gd name="connsiteX5" fmla="*/ 5964359 w 6125014"/>
              <a:gd name="connsiteY5" fmla="*/ 963910 h 963910"/>
              <a:gd name="connsiteX6" fmla="*/ 160655 w 6125014"/>
              <a:gd name="connsiteY6" fmla="*/ 963910 h 963910"/>
              <a:gd name="connsiteX7" fmla="*/ 0 w 6125014"/>
              <a:gd name="connsiteY7" fmla="*/ 803255 h 963910"/>
              <a:gd name="connsiteX8" fmla="*/ 0 w 6125014"/>
              <a:gd name="connsiteY8" fmla="*/ 160655 h 963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25014" h="963910">
                <a:moveTo>
                  <a:pt x="0" y="160655"/>
                </a:moveTo>
                <a:cubicBezTo>
                  <a:pt x="0" y="71928"/>
                  <a:pt x="71928" y="0"/>
                  <a:pt x="160655" y="0"/>
                </a:cubicBezTo>
                <a:lnTo>
                  <a:pt x="5964359" y="0"/>
                </a:lnTo>
                <a:cubicBezTo>
                  <a:pt x="6053086" y="0"/>
                  <a:pt x="6125014" y="71928"/>
                  <a:pt x="6125014" y="160655"/>
                </a:cubicBezTo>
                <a:lnTo>
                  <a:pt x="6125014" y="803255"/>
                </a:lnTo>
                <a:cubicBezTo>
                  <a:pt x="6125014" y="891982"/>
                  <a:pt x="6053086" y="963910"/>
                  <a:pt x="5964359" y="963910"/>
                </a:cubicBezTo>
                <a:lnTo>
                  <a:pt x="160655" y="963910"/>
                </a:lnTo>
                <a:cubicBezTo>
                  <a:pt x="71928" y="963910"/>
                  <a:pt x="0" y="891982"/>
                  <a:pt x="0" y="803255"/>
                </a:cubicBezTo>
                <a:lnTo>
                  <a:pt x="0" y="16065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2">
              <a:shade val="80000"/>
              <a:hueOff val="20520"/>
              <a:satOff val="-14968"/>
              <a:lumOff val="1585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634" tIns="115634" rIns="115634" bIns="115634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Aft>
                <a:spcPct val="35000"/>
              </a:spcAft>
            </a:pPr>
            <a:r>
              <a:rPr lang="fr-FR" b="1" i="0" dirty="0" smtClean="0"/>
              <a:t>Le Comptable </a:t>
            </a:r>
            <a:r>
              <a:rPr lang="fr-FR" b="1" i="0" dirty="0" smtClean="0"/>
              <a:t>des matières </a:t>
            </a:r>
            <a:r>
              <a:rPr lang="fr-FR" b="1" i="0" dirty="0"/>
              <a:t>p</a:t>
            </a:r>
            <a:r>
              <a:rPr lang="fr-FR" b="1" i="0" dirty="0" smtClean="0"/>
              <a:t>rincipal </a:t>
            </a:r>
            <a:r>
              <a:rPr lang="fr-FR" b="1" i="0" dirty="0" smtClean="0"/>
              <a:t>est assisté dans ses fonctions d’un fondé de pouvoirs</a:t>
            </a:r>
            <a:endParaRPr lang="fr-FR" i="0" dirty="0" smtClean="0"/>
          </a:p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endParaRPr lang="fr-FR" i="0" dirty="0"/>
          </a:p>
        </p:txBody>
      </p:sp>
      <p:sp>
        <p:nvSpPr>
          <p:cNvPr id="9" name="Forme libre 8"/>
          <p:cNvSpPr/>
          <p:nvPr/>
        </p:nvSpPr>
        <p:spPr>
          <a:xfrm>
            <a:off x="620392" y="5057378"/>
            <a:ext cx="7984056" cy="963910"/>
          </a:xfrm>
          <a:custGeom>
            <a:avLst/>
            <a:gdLst>
              <a:gd name="connsiteX0" fmla="*/ 0 w 6125014"/>
              <a:gd name="connsiteY0" fmla="*/ 160655 h 963910"/>
              <a:gd name="connsiteX1" fmla="*/ 160655 w 6125014"/>
              <a:gd name="connsiteY1" fmla="*/ 0 h 963910"/>
              <a:gd name="connsiteX2" fmla="*/ 5964359 w 6125014"/>
              <a:gd name="connsiteY2" fmla="*/ 0 h 963910"/>
              <a:gd name="connsiteX3" fmla="*/ 6125014 w 6125014"/>
              <a:gd name="connsiteY3" fmla="*/ 160655 h 963910"/>
              <a:gd name="connsiteX4" fmla="*/ 6125014 w 6125014"/>
              <a:gd name="connsiteY4" fmla="*/ 803255 h 963910"/>
              <a:gd name="connsiteX5" fmla="*/ 5964359 w 6125014"/>
              <a:gd name="connsiteY5" fmla="*/ 963910 h 963910"/>
              <a:gd name="connsiteX6" fmla="*/ 160655 w 6125014"/>
              <a:gd name="connsiteY6" fmla="*/ 963910 h 963910"/>
              <a:gd name="connsiteX7" fmla="*/ 0 w 6125014"/>
              <a:gd name="connsiteY7" fmla="*/ 803255 h 963910"/>
              <a:gd name="connsiteX8" fmla="*/ 0 w 6125014"/>
              <a:gd name="connsiteY8" fmla="*/ 160655 h 963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25014" h="963910">
                <a:moveTo>
                  <a:pt x="0" y="160655"/>
                </a:moveTo>
                <a:cubicBezTo>
                  <a:pt x="0" y="71928"/>
                  <a:pt x="71928" y="0"/>
                  <a:pt x="160655" y="0"/>
                </a:cubicBezTo>
                <a:lnTo>
                  <a:pt x="5964359" y="0"/>
                </a:lnTo>
                <a:cubicBezTo>
                  <a:pt x="6053086" y="0"/>
                  <a:pt x="6125014" y="71928"/>
                  <a:pt x="6125014" y="160655"/>
                </a:cubicBezTo>
                <a:lnTo>
                  <a:pt x="6125014" y="803255"/>
                </a:lnTo>
                <a:cubicBezTo>
                  <a:pt x="6125014" y="891982"/>
                  <a:pt x="6053086" y="963910"/>
                  <a:pt x="5964359" y="963910"/>
                </a:cubicBezTo>
                <a:lnTo>
                  <a:pt x="160655" y="963910"/>
                </a:lnTo>
                <a:cubicBezTo>
                  <a:pt x="71928" y="963910"/>
                  <a:pt x="0" y="891982"/>
                  <a:pt x="0" y="803255"/>
                </a:cubicBezTo>
                <a:lnTo>
                  <a:pt x="0" y="160655"/>
                </a:lnTo>
                <a:close/>
              </a:path>
            </a:pathLst>
          </a:custGeom>
          <a:solidFill>
            <a:schemeClr val="accent4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2">
              <a:shade val="80000"/>
              <a:hueOff val="41039"/>
              <a:satOff val="-29935"/>
              <a:lumOff val="3170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634" tIns="115634" rIns="115634" bIns="115634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Aft>
                <a:spcPct val="35000"/>
              </a:spcAft>
            </a:pPr>
            <a:endParaRPr lang="fr-FR" b="1" i="0" dirty="0" smtClean="0"/>
          </a:p>
          <a:p>
            <a:pPr defTabSz="800100">
              <a:lnSpc>
                <a:spcPct val="90000"/>
              </a:lnSpc>
              <a:spcAft>
                <a:spcPct val="35000"/>
              </a:spcAft>
            </a:pPr>
            <a:r>
              <a:rPr lang="fr-FR" b="1" i="0" dirty="0" smtClean="0"/>
              <a:t>Ils assurent la centralisation de toutes les opérations comptables de l’ensemble des biens durables, propriétés de l’État, et produit un compte de gestion à l’attention du juge des comptes</a:t>
            </a:r>
            <a:endParaRPr lang="fr-FR" i="0" dirty="0" smtClean="0"/>
          </a:p>
          <a:p>
            <a:pPr lvl="0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800" i="0" kern="1200" dirty="0"/>
          </a:p>
        </p:txBody>
      </p:sp>
      <p:sp>
        <p:nvSpPr>
          <p:cNvPr id="4" name="Rectangle 3"/>
          <p:cNvSpPr/>
          <p:nvPr/>
        </p:nvSpPr>
        <p:spPr>
          <a:xfrm>
            <a:off x="357158" y="1201882"/>
            <a:ext cx="5500726" cy="64294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000000"/>
                </a:solidFill>
              </a:rPr>
              <a:t>Les comptables matières principaux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60511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/>
          <p:nvPr/>
        </p:nvSpPr>
        <p:spPr>
          <a:xfrm>
            <a:off x="107504" y="2188029"/>
            <a:ext cx="3997516" cy="4482182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Forme libre 3"/>
          <p:cNvSpPr/>
          <p:nvPr/>
        </p:nvSpPr>
        <p:spPr>
          <a:xfrm>
            <a:off x="730172" y="2486490"/>
            <a:ext cx="7442227" cy="863390"/>
          </a:xfrm>
          <a:custGeom>
            <a:avLst/>
            <a:gdLst>
              <a:gd name="connsiteX0" fmla="*/ 0 w 5909722"/>
              <a:gd name="connsiteY0" fmla="*/ 143901 h 863390"/>
              <a:gd name="connsiteX1" fmla="*/ 143901 w 5909722"/>
              <a:gd name="connsiteY1" fmla="*/ 0 h 863390"/>
              <a:gd name="connsiteX2" fmla="*/ 5765821 w 5909722"/>
              <a:gd name="connsiteY2" fmla="*/ 0 h 863390"/>
              <a:gd name="connsiteX3" fmla="*/ 5909722 w 5909722"/>
              <a:gd name="connsiteY3" fmla="*/ 143901 h 863390"/>
              <a:gd name="connsiteX4" fmla="*/ 5909722 w 5909722"/>
              <a:gd name="connsiteY4" fmla="*/ 719489 h 863390"/>
              <a:gd name="connsiteX5" fmla="*/ 5765821 w 5909722"/>
              <a:gd name="connsiteY5" fmla="*/ 863390 h 863390"/>
              <a:gd name="connsiteX6" fmla="*/ 143901 w 5909722"/>
              <a:gd name="connsiteY6" fmla="*/ 863390 h 863390"/>
              <a:gd name="connsiteX7" fmla="*/ 0 w 5909722"/>
              <a:gd name="connsiteY7" fmla="*/ 719489 h 863390"/>
              <a:gd name="connsiteX8" fmla="*/ 0 w 5909722"/>
              <a:gd name="connsiteY8" fmla="*/ 143901 h 86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722" h="863390">
                <a:moveTo>
                  <a:pt x="0" y="143901"/>
                </a:moveTo>
                <a:cubicBezTo>
                  <a:pt x="0" y="64427"/>
                  <a:pt x="64427" y="0"/>
                  <a:pt x="143901" y="0"/>
                </a:cubicBezTo>
                <a:lnTo>
                  <a:pt x="5765821" y="0"/>
                </a:lnTo>
                <a:cubicBezTo>
                  <a:pt x="5845295" y="0"/>
                  <a:pt x="5909722" y="64427"/>
                  <a:pt x="5909722" y="143901"/>
                </a:cubicBezTo>
                <a:lnTo>
                  <a:pt x="5909722" y="719489"/>
                </a:lnTo>
                <a:cubicBezTo>
                  <a:pt x="5909722" y="798963"/>
                  <a:pt x="5845295" y="863390"/>
                  <a:pt x="5765821" y="863390"/>
                </a:cubicBezTo>
                <a:lnTo>
                  <a:pt x="143901" y="863390"/>
                </a:lnTo>
                <a:cubicBezTo>
                  <a:pt x="64427" y="863390"/>
                  <a:pt x="0" y="798963"/>
                  <a:pt x="0" y="719489"/>
                </a:cubicBezTo>
                <a:lnTo>
                  <a:pt x="0" y="143901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2157" tIns="122157" rIns="122157" bIns="122157" numCol="1" spcCol="1270" anchor="ctr" anchorCtr="0">
            <a:noAutofit/>
          </a:bodyPr>
          <a:lstStyle/>
          <a:p>
            <a:pPr lvl="0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i="0" kern="1200" dirty="0" smtClean="0"/>
              <a:t>Les chefs comptables matières;</a:t>
            </a:r>
            <a:endParaRPr lang="fr-FR" sz="2000" b="1" i="0" kern="1200" dirty="0"/>
          </a:p>
        </p:txBody>
      </p:sp>
      <p:sp>
        <p:nvSpPr>
          <p:cNvPr id="8" name="Forme libre 7"/>
          <p:cNvSpPr/>
          <p:nvPr/>
        </p:nvSpPr>
        <p:spPr>
          <a:xfrm>
            <a:off x="730172" y="3457805"/>
            <a:ext cx="7442227" cy="863390"/>
          </a:xfrm>
          <a:custGeom>
            <a:avLst/>
            <a:gdLst>
              <a:gd name="connsiteX0" fmla="*/ 0 w 5909722"/>
              <a:gd name="connsiteY0" fmla="*/ 143901 h 863390"/>
              <a:gd name="connsiteX1" fmla="*/ 143901 w 5909722"/>
              <a:gd name="connsiteY1" fmla="*/ 0 h 863390"/>
              <a:gd name="connsiteX2" fmla="*/ 5765821 w 5909722"/>
              <a:gd name="connsiteY2" fmla="*/ 0 h 863390"/>
              <a:gd name="connsiteX3" fmla="*/ 5909722 w 5909722"/>
              <a:gd name="connsiteY3" fmla="*/ 143901 h 863390"/>
              <a:gd name="connsiteX4" fmla="*/ 5909722 w 5909722"/>
              <a:gd name="connsiteY4" fmla="*/ 719489 h 863390"/>
              <a:gd name="connsiteX5" fmla="*/ 5765821 w 5909722"/>
              <a:gd name="connsiteY5" fmla="*/ 863390 h 863390"/>
              <a:gd name="connsiteX6" fmla="*/ 143901 w 5909722"/>
              <a:gd name="connsiteY6" fmla="*/ 863390 h 863390"/>
              <a:gd name="connsiteX7" fmla="*/ 0 w 5909722"/>
              <a:gd name="connsiteY7" fmla="*/ 719489 h 863390"/>
              <a:gd name="connsiteX8" fmla="*/ 0 w 5909722"/>
              <a:gd name="connsiteY8" fmla="*/ 143901 h 86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722" h="863390">
                <a:moveTo>
                  <a:pt x="0" y="143901"/>
                </a:moveTo>
                <a:cubicBezTo>
                  <a:pt x="0" y="64427"/>
                  <a:pt x="64427" y="0"/>
                  <a:pt x="143901" y="0"/>
                </a:cubicBezTo>
                <a:lnTo>
                  <a:pt x="5765821" y="0"/>
                </a:lnTo>
                <a:cubicBezTo>
                  <a:pt x="5845295" y="0"/>
                  <a:pt x="5909722" y="64427"/>
                  <a:pt x="5909722" y="143901"/>
                </a:cubicBezTo>
                <a:lnTo>
                  <a:pt x="5909722" y="719489"/>
                </a:lnTo>
                <a:cubicBezTo>
                  <a:pt x="5909722" y="798963"/>
                  <a:pt x="5845295" y="863390"/>
                  <a:pt x="5765821" y="863390"/>
                </a:cubicBezTo>
                <a:lnTo>
                  <a:pt x="143901" y="863390"/>
                </a:lnTo>
                <a:cubicBezTo>
                  <a:pt x="64427" y="863390"/>
                  <a:pt x="0" y="798963"/>
                  <a:pt x="0" y="719489"/>
                </a:cubicBezTo>
                <a:lnTo>
                  <a:pt x="0" y="14390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3">
              <a:hueOff val="2068422"/>
              <a:satOff val="-13066"/>
              <a:lumOff val="300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347" tIns="118347" rIns="118347" bIns="118347" numCol="1" spcCol="1270" anchor="ctr" anchorCtr="0">
            <a:noAutofit/>
          </a:bodyPr>
          <a:lstStyle/>
          <a:p>
            <a:pPr lvl="0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i="0" kern="1200" dirty="0" smtClean="0"/>
              <a:t>Les comptables matières des directions bénéficiant de crédits délégués;</a:t>
            </a:r>
            <a:endParaRPr lang="fr-FR" sz="2000" b="1" i="0" kern="1200" dirty="0"/>
          </a:p>
        </p:txBody>
      </p:sp>
      <p:sp>
        <p:nvSpPr>
          <p:cNvPr id="9" name="Forme libre 8"/>
          <p:cNvSpPr/>
          <p:nvPr/>
        </p:nvSpPr>
        <p:spPr>
          <a:xfrm>
            <a:off x="730172" y="4429120"/>
            <a:ext cx="7442227" cy="863390"/>
          </a:xfrm>
          <a:custGeom>
            <a:avLst/>
            <a:gdLst>
              <a:gd name="connsiteX0" fmla="*/ 0 w 5909722"/>
              <a:gd name="connsiteY0" fmla="*/ 143901 h 863390"/>
              <a:gd name="connsiteX1" fmla="*/ 143901 w 5909722"/>
              <a:gd name="connsiteY1" fmla="*/ 0 h 863390"/>
              <a:gd name="connsiteX2" fmla="*/ 5765821 w 5909722"/>
              <a:gd name="connsiteY2" fmla="*/ 0 h 863390"/>
              <a:gd name="connsiteX3" fmla="*/ 5909722 w 5909722"/>
              <a:gd name="connsiteY3" fmla="*/ 143901 h 863390"/>
              <a:gd name="connsiteX4" fmla="*/ 5909722 w 5909722"/>
              <a:gd name="connsiteY4" fmla="*/ 719489 h 863390"/>
              <a:gd name="connsiteX5" fmla="*/ 5765821 w 5909722"/>
              <a:gd name="connsiteY5" fmla="*/ 863390 h 863390"/>
              <a:gd name="connsiteX6" fmla="*/ 143901 w 5909722"/>
              <a:gd name="connsiteY6" fmla="*/ 863390 h 863390"/>
              <a:gd name="connsiteX7" fmla="*/ 0 w 5909722"/>
              <a:gd name="connsiteY7" fmla="*/ 719489 h 863390"/>
              <a:gd name="connsiteX8" fmla="*/ 0 w 5909722"/>
              <a:gd name="connsiteY8" fmla="*/ 143901 h 86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722" h="863390">
                <a:moveTo>
                  <a:pt x="0" y="143901"/>
                </a:moveTo>
                <a:cubicBezTo>
                  <a:pt x="0" y="64427"/>
                  <a:pt x="64427" y="0"/>
                  <a:pt x="143901" y="0"/>
                </a:cubicBezTo>
                <a:lnTo>
                  <a:pt x="5765821" y="0"/>
                </a:lnTo>
                <a:cubicBezTo>
                  <a:pt x="5845295" y="0"/>
                  <a:pt x="5909722" y="64427"/>
                  <a:pt x="5909722" y="143901"/>
                </a:cubicBezTo>
                <a:lnTo>
                  <a:pt x="5909722" y="719489"/>
                </a:lnTo>
                <a:cubicBezTo>
                  <a:pt x="5909722" y="798963"/>
                  <a:pt x="5845295" y="863390"/>
                  <a:pt x="5765821" y="863390"/>
                </a:cubicBezTo>
                <a:lnTo>
                  <a:pt x="143901" y="863390"/>
                </a:lnTo>
                <a:cubicBezTo>
                  <a:pt x="64427" y="863390"/>
                  <a:pt x="0" y="798963"/>
                  <a:pt x="0" y="719489"/>
                </a:cubicBezTo>
                <a:lnTo>
                  <a:pt x="0" y="14390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3">
              <a:hueOff val="4136843"/>
              <a:satOff val="-26132"/>
              <a:lumOff val="6013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537" tIns="114537" rIns="114537" bIns="114537" numCol="1" spcCol="1270" anchor="ctr" anchorCtr="0">
            <a:noAutofit/>
          </a:bodyPr>
          <a:lstStyle/>
          <a:p>
            <a:pPr lvl="0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i="0" kern="1200" dirty="0" smtClean="0"/>
              <a:t>Les comptables matières des directions bénéficiant de crédits spécifiques;</a:t>
            </a:r>
            <a:endParaRPr lang="fr-FR" sz="2000" b="1" i="0" kern="1200" dirty="0"/>
          </a:p>
        </p:txBody>
      </p:sp>
      <p:sp>
        <p:nvSpPr>
          <p:cNvPr id="10" name="Forme libre 9"/>
          <p:cNvSpPr/>
          <p:nvPr/>
        </p:nvSpPr>
        <p:spPr>
          <a:xfrm>
            <a:off x="730172" y="5400434"/>
            <a:ext cx="7442227" cy="863390"/>
          </a:xfrm>
          <a:custGeom>
            <a:avLst/>
            <a:gdLst>
              <a:gd name="connsiteX0" fmla="*/ 0 w 5909722"/>
              <a:gd name="connsiteY0" fmla="*/ 143901 h 863390"/>
              <a:gd name="connsiteX1" fmla="*/ 143901 w 5909722"/>
              <a:gd name="connsiteY1" fmla="*/ 0 h 863390"/>
              <a:gd name="connsiteX2" fmla="*/ 5765821 w 5909722"/>
              <a:gd name="connsiteY2" fmla="*/ 0 h 863390"/>
              <a:gd name="connsiteX3" fmla="*/ 5909722 w 5909722"/>
              <a:gd name="connsiteY3" fmla="*/ 143901 h 863390"/>
              <a:gd name="connsiteX4" fmla="*/ 5909722 w 5909722"/>
              <a:gd name="connsiteY4" fmla="*/ 719489 h 863390"/>
              <a:gd name="connsiteX5" fmla="*/ 5765821 w 5909722"/>
              <a:gd name="connsiteY5" fmla="*/ 863390 h 863390"/>
              <a:gd name="connsiteX6" fmla="*/ 143901 w 5909722"/>
              <a:gd name="connsiteY6" fmla="*/ 863390 h 863390"/>
              <a:gd name="connsiteX7" fmla="*/ 0 w 5909722"/>
              <a:gd name="connsiteY7" fmla="*/ 719489 h 863390"/>
              <a:gd name="connsiteX8" fmla="*/ 0 w 5909722"/>
              <a:gd name="connsiteY8" fmla="*/ 143901 h 86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722" h="863390">
                <a:moveTo>
                  <a:pt x="0" y="143901"/>
                </a:moveTo>
                <a:cubicBezTo>
                  <a:pt x="0" y="64427"/>
                  <a:pt x="64427" y="0"/>
                  <a:pt x="143901" y="0"/>
                </a:cubicBezTo>
                <a:lnTo>
                  <a:pt x="5765821" y="0"/>
                </a:lnTo>
                <a:cubicBezTo>
                  <a:pt x="5845295" y="0"/>
                  <a:pt x="5909722" y="64427"/>
                  <a:pt x="5909722" y="143901"/>
                </a:cubicBezTo>
                <a:lnTo>
                  <a:pt x="5909722" y="719489"/>
                </a:lnTo>
                <a:cubicBezTo>
                  <a:pt x="5909722" y="798963"/>
                  <a:pt x="5845295" y="863390"/>
                  <a:pt x="5765821" y="863390"/>
                </a:cubicBezTo>
                <a:lnTo>
                  <a:pt x="143901" y="863390"/>
                </a:lnTo>
                <a:cubicBezTo>
                  <a:pt x="64427" y="863390"/>
                  <a:pt x="0" y="798963"/>
                  <a:pt x="0" y="719489"/>
                </a:cubicBezTo>
                <a:lnTo>
                  <a:pt x="0" y="143901"/>
                </a:lnTo>
                <a:close/>
              </a:path>
            </a:pathLst>
          </a:cu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3">
              <a:hueOff val="6205264"/>
              <a:satOff val="-39198"/>
              <a:lumOff val="901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727" tIns="110727" rIns="110727" bIns="110727" numCol="1" spcCol="1270" anchor="ctr" anchorCtr="0">
            <a:noAutofit/>
          </a:bodyPr>
          <a:lstStyle/>
          <a:p>
            <a:pPr lvl="0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i="0" kern="1200" dirty="0" smtClean="0"/>
              <a:t>Les comptables matières des ambassades et consulats</a:t>
            </a:r>
            <a:endParaRPr lang="fr-FR" sz="2000" b="1" i="0" kern="1200" dirty="0"/>
          </a:p>
        </p:txBody>
      </p:sp>
      <p:sp>
        <p:nvSpPr>
          <p:cNvPr id="6" name="Rectangle 5"/>
          <p:cNvSpPr/>
          <p:nvPr/>
        </p:nvSpPr>
        <p:spPr>
          <a:xfrm>
            <a:off x="35496" y="1200742"/>
            <a:ext cx="4714908" cy="500066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Comptables matières secondaires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63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0"/>
          <p:cNvGrpSpPr/>
          <p:nvPr/>
        </p:nvGrpSpPr>
        <p:grpSpPr>
          <a:xfrm>
            <a:off x="642911" y="1782866"/>
            <a:ext cx="8072493" cy="1757171"/>
            <a:chOff x="642911" y="1398512"/>
            <a:chExt cx="8072493" cy="1757171"/>
          </a:xfrm>
        </p:grpSpPr>
        <p:sp>
          <p:nvSpPr>
            <p:cNvPr id="3" name="Forme libre 2"/>
            <p:cNvSpPr/>
            <p:nvPr/>
          </p:nvSpPr>
          <p:spPr>
            <a:xfrm>
              <a:off x="642911" y="1398512"/>
              <a:ext cx="1230019" cy="1757171"/>
            </a:xfrm>
            <a:custGeom>
              <a:avLst/>
              <a:gdLst>
                <a:gd name="connsiteX0" fmla="*/ 0 w 1757171"/>
                <a:gd name="connsiteY0" fmla="*/ 0 h 1230019"/>
                <a:gd name="connsiteX1" fmla="*/ 1142162 w 1757171"/>
                <a:gd name="connsiteY1" fmla="*/ 0 h 1230019"/>
                <a:gd name="connsiteX2" fmla="*/ 1757171 w 1757171"/>
                <a:gd name="connsiteY2" fmla="*/ 615010 h 1230019"/>
                <a:gd name="connsiteX3" fmla="*/ 1142162 w 1757171"/>
                <a:gd name="connsiteY3" fmla="*/ 1230019 h 1230019"/>
                <a:gd name="connsiteX4" fmla="*/ 0 w 1757171"/>
                <a:gd name="connsiteY4" fmla="*/ 1230019 h 1230019"/>
                <a:gd name="connsiteX5" fmla="*/ 615010 w 1757171"/>
                <a:gd name="connsiteY5" fmla="*/ 615010 h 1230019"/>
                <a:gd name="connsiteX6" fmla="*/ 0 w 1757171"/>
                <a:gd name="connsiteY6" fmla="*/ 0 h 123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57171" h="1230019">
                  <a:moveTo>
                    <a:pt x="1757171" y="0"/>
                  </a:moveTo>
                  <a:lnTo>
                    <a:pt x="1757171" y="799513"/>
                  </a:lnTo>
                  <a:lnTo>
                    <a:pt x="878585" y="1230019"/>
                  </a:lnTo>
                  <a:lnTo>
                    <a:pt x="0" y="799513"/>
                  </a:lnTo>
                  <a:lnTo>
                    <a:pt x="0" y="0"/>
                  </a:lnTo>
                  <a:lnTo>
                    <a:pt x="878585" y="430507"/>
                  </a:lnTo>
                  <a:lnTo>
                    <a:pt x="175717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1" tIns="637870" rIns="22859" bIns="63786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i="0" kern="1200" dirty="0" smtClean="0"/>
                <a:t>1</a:t>
              </a:r>
              <a:endParaRPr lang="fr-FR" sz="2800" b="1" i="0" kern="1200" dirty="0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1872929" y="1398513"/>
              <a:ext cx="6842475" cy="1142162"/>
            </a:xfrm>
            <a:custGeom>
              <a:avLst/>
              <a:gdLst>
                <a:gd name="connsiteX0" fmla="*/ 190364 w 1142161"/>
                <a:gd name="connsiteY0" fmla="*/ 0 h 6842474"/>
                <a:gd name="connsiteX1" fmla="*/ 951797 w 1142161"/>
                <a:gd name="connsiteY1" fmla="*/ 0 h 6842474"/>
                <a:gd name="connsiteX2" fmla="*/ 1142161 w 1142161"/>
                <a:gd name="connsiteY2" fmla="*/ 190364 h 6842474"/>
                <a:gd name="connsiteX3" fmla="*/ 1142161 w 1142161"/>
                <a:gd name="connsiteY3" fmla="*/ 6842474 h 6842474"/>
                <a:gd name="connsiteX4" fmla="*/ 1142161 w 1142161"/>
                <a:gd name="connsiteY4" fmla="*/ 6842474 h 6842474"/>
                <a:gd name="connsiteX5" fmla="*/ 0 w 1142161"/>
                <a:gd name="connsiteY5" fmla="*/ 6842474 h 6842474"/>
                <a:gd name="connsiteX6" fmla="*/ 0 w 1142161"/>
                <a:gd name="connsiteY6" fmla="*/ 6842474 h 6842474"/>
                <a:gd name="connsiteX7" fmla="*/ 0 w 1142161"/>
                <a:gd name="connsiteY7" fmla="*/ 190364 h 6842474"/>
                <a:gd name="connsiteX8" fmla="*/ 190364 w 1142161"/>
                <a:gd name="connsiteY8" fmla="*/ 0 h 684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161" h="6842474">
                  <a:moveTo>
                    <a:pt x="1142161" y="1140437"/>
                  </a:moveTo>
                  <a:lnTo>
                    <a:pt x="1142161" y="5702037"/>
                  </a:lnTo>
                  <a:cubicBezTo>
                    <a:pt x="1142161" y="6331880"/>
                    <a:pt x="1127934" y="6842471"/>
                    <a:pt x="1110385" y="6842471"/>
                  </a:cubicBezTo>
                  <a:lnTo>
                    <a:pt x="0" y="6842471"/>
                  </a:lnTo>
                  <a:lnTo>
                    <a:pt x="0" y="684247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110385" y="3"/>
                  </a:lnTo>
                  <a:cubicBezTo>
                    <a:pt x="1127934" y="3"/>
                    <a:pt x="1142161" y="510594"/>
                    <a:pt x="1142161" y="114043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5" tIns="66551" rIns="66551" bIns="66552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tenue de la comptabilité des matières  de son ressort ;</a:t>
              </a:r>
              <a:endParaRPr lang="fr-FR" sz="1700" b="1" i="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gestion des matières de l’Etat ou de ses démembrements ; </a:t>
              </a:r>
              <a:endParaRPr lang="fr-FR" sz="1700" b="1" i="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participation à la réception des commandes publiques </a:t>
              </a:r>
              <a:endParaRPr lang="fr-FR" sz="1700" b="1" i="0" kern="1200" dirty="0"/>
            </a:p>
          </p:txBody>
        </p:sp>
      </p:grpSp>
      <p:grpSp>
        <p:nvGrpSpPr>
          <p:cNvPr id="4" name="Groupe 11"/>
          <p:cNvGrpSpPr/>
          <p:nvPr/>
        </p:nvGrpSpPr>
        <p:grpSpPr>
          <a:xfrm>
            <a:off x="642911" y="3347528"/>
            <a:ext cx="8072493" cy="1757171"/>
            <a:chOff x="642911" y="2963174"/>
            <a:chExt cx="8072493" cy="1757171"/>
          </a:xfrm>
        </p:grpSpPr>
        <p:sp>
          <p:nvSpPr>
            <p:cNvPr id="7" name="Forme libre 6"/>
            <p:cNvSpPr/>
            <p:nvPr/>
          </p:nvSpPr>
          <p:spPr>
            <a:xfrm>
              <a:off x="642911" y="2963174"/>
              <a:ext cx="1230019" cy="1757171"/>
            </a:xfrm>
            <a:custGeom>
              <a:avLst/>
              <a:gdLst>
                <a:gd name="connsiteX0" fmla="*/ 0 w 1757171"/>
                <a:gd name="connsiteY0" fmla="*/ 0 h 1230019"/>
                <a:gd name="connsiteX1" fmla="*/ 1142162 w 1757171"/>
                <a:gd name="connsiteY1" fmla="*/ 0 h 1230019"/>
                <a:gd name="connsiteX2" fmla="*/ 1757171 w 1757171"/>
                <a:gd name="connsiteY2" fmla="*/ 615010 h 1230019"/>
                <a:gd name="connsiteX3" fmla="*/ 1142162 w 1757171"/>
                <a:gd name="connsiteY3" fmla="*/ 1230019 h 1230019"/>
                <a:gd name="connsiteX4" fmla="*/ 0 w 1757171"/>
                <a:gd name="connsiteY4" fmla="*/ 1230019 h 1230019"/>
                <a:gd name="connsiteX5" fmla="*/ 615010 w 1757171"/>
                <a:gd name="connsiteY5" fmla="*/ 615010 h 1230019"/>
                <a:gd name="connsiteX6" fmla="*/ 0 w 1757171"/>
                <a:gd name="connsiteY6" fmla="*/ 0 h 123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57171" h="1230019">
                  <a:moveTo>
                    <a:pt x="1757171" y="0"/>
                  </a:moveTo>
                  <a:lnTo>
                    <a:pt x="1757171" y="799513"/>
                  </a:lnTo>
                  <a:lnTo>
                    <a:pt x="878585" y="1230019"/>
                  </a:lnTo>
                  <a:lnTo>
                    <a:pt x="0" y="799513"/>
                  </a:lnTo>
                  <a:lnTo>
                    <a:pt x="0" y="0"/>
                  </a:lnTo>
                  <a:lnTo>
                    <a:pt x="878585" y="430507"/>
                  </a:lnTo>
                  <a:lnTo>
                    <a:pt x="175717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019310"/>
                <a:satOff val="-4687"/>
                <a:lumOff val="4903"/>
                <a:alphaOff val="0"/>
              </a:schemeClr>
            </a:lnRef>
            <a:fillRef idx="1">
              <a:schemeClr val="accent4">
                <a:hueOff val="-4019310"/>
                <a:satOff val="-4687"/>
                <a:lumOff val="4903"/>
                <a:alphaOff val="0"/>
              </a:schemeClr>
            </a:fillRef>
            <a:effectRef idx="0">
              <a:schemeClr val="accent4">
                <a:hueOff val="-4019310"/>
                <a:satOff val="-4687"/>
                <a:lumOff val="490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1" tIns="637870" rIns="22859" bIns="63786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i="0" kern="1200" dirty="0" smtClean="0"/>
                <a:t>2</a:t>
              </a:r>
              <a:endParaRPr lang="fr-FR" sz="2800" b="1" i="0" kern="1200" dirty="0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872929" y="2963174"/>
              <a:ext cx="6842475" cy="1142162"/>
            </a:xfrm>
            <a:custGeom>
              <a:avLst/>
              <a:gdLst>
                <a:gd name="connsiteX0" fmla="*/ 190364 w 1142161"/>
                <a:gd name="connsiteY0" fmla="*/ 0 h 6842474"/>
                <a:gd name="connsiteX1" fmla="*/ 951797 w 1142161"/>
                <a:gd name="connsiteY1" fmla="*/ 0 h 6842474"/>
                <a:gd name="connsiteX2" fmla="*/ 1142161 w 1142161"/>
                <a:gd name="connsiteY2" fmla="*/ 190364 h 6842474"/>
                <a:gd name="connsiteX3" fmla="*/ 1142161 w 1142161"/>
                <a:gd name="connsiteY3" fmla="*/ 6842474 h 6842474"/>
                <a:gd name="connsiteX4" fmla="*/ 1142161 w 1142161"/>
                <a:gd name="connsiteY4" fmla="*/ 6842474 h 6842474"/>
                <a:gd name="connsiteX5" fmla="*/ 0 w 1142161"/>
                <a:gd name="connsiteY5" fmla="*/ 6842474 h 6842474"/>
                <a:gd name="connsiteX6" fmla="*/ 0 w 1142161"/>
                <a:gd name="connsiteY6" fmla="*/ 6842474 h 6842474"/>
                <a:gd name="connsiteX7" fmla="*/ 0 w 1142161"/>
                <a:gd name="connsiteY7" fmla="*/ 190364 h 6842474"/>
                <a:gd name="connsiteX8" fmla="*/ 190364 w 1142161"/>
                <a:gd name="connsiteY8" fmla="*/ 0 h 684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161" h="6842474">
                  <a:moveTo>
                    <a:pt x="1142161" y="1140437"/>
                  </a:moveTo>
                  <a:lnTo>
                    <a:pt x="1142161" y="5702037"/>
                  </a:lnTo>
                  <a:cubicBezTo>
                    <a:pt x="1142161" y="6331880"/>
                    <a:pt x="1127934" y="6842471"/>
                    <a:pt x="1110385" y="6842471"/>
                  </a:cubicBezTo>
                  <a:lnTo>
                    <a:pt x="0" y="6842471"/>
                  </a:lnTo>
                  <a:lnTo>
                    <a:pt x="0" y="684247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110385" y="3"/>
                  </a:lnTo>
                  <a:cubicBezTo>
                    <a:pt x="1127934" y="3"/>
                    <a:pt x="1142161" y="510594"/>
                    <a:pt x="1142161" y="114043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-4019310"/>
                <a:satOff val="-4687"/>
                <a:lumOff val="490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5" tIns="66551" rIns="66551" bIns="66552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l’inventaire périodique ;</a:t>
              </a:r>
              <a:endParaRPr lang="fr-FR" sz="1700" b="1" i="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le contrôle et la conservation des biens meubles et immeubles dont il a la garde</a:t>
              </a:r>
              <a:endParaRPr lang="fr-FR" sz="1700" b="1" i="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participation à la réforme des matières ;</a:t>
              </a:r>
              <a:endParaRPr lang="fr-FR" sz="1700" b="1" i="0" kern="1200" dirty="0"/>
            </a:p>
          </p:txBody>
        </p:sp>
      </p:grpSp>
      <p:grpSp>
        <p:nvGrpSpPr>
          <p:cNvPr id="11" name="Groupe 12"/>
          <p:cNvGrpSpPr/>
          <p:nvPr/>
        </p:nvGrpSpPr>
        <p:grpSpPr>
          <a:xfrm>
            <a:off x="642911" y="4912188"/>
            <a:ext cx="8072493" cy="1757172"/>
            <a:chOff x="642911" y="4527834"/>
            <a:chExt cx="8072493" cy="1757172"/>
          </a:xfrm>
        </p:grpSpPr>
        <p:sp>
          <p:nvSpPr>
            <p:cNvPr id="9" name="Forme libre 8"/>
            <p:cNvSpPr/>
            <p:nvPr/>
          </p:nvSpPr>
          <p:spPr>
            <a:xfrm>
              <a:off x="642911" y="4527835"/>
              <a:ext cx="1230019" cy="1757171"/>
            </a:xfrm>
            <a:custGeom>
              <a:avLst/>
              <a:gdLst>
                <a:gd name="connsiteX0" fmla="*/ 0 w 1757171"/>
                <a:gd name="connsiteY0" fmla="*/ 0 h 1230019"/>
                <a:gd name="connsiteX1" fmla="*/ 1142162 w 1757171"/>
                <a:gd name="connsiteY1" fmla="*/ 0 h 1230019"/>
                <a:gd name="connsiteX2" fmla="*/ 1757171 w 1757171"/>
                <a:gd name="connsiteY2" fmla="*/ 615010 h 1230019"/>
                <a:gd name="connsiteX3" fmla="*/ 1142162 w 1757171"/>
                <a:gd name="connsiteY3" fmla="*/ 1230019 h 1230019"/>
                <a:gd name="connsiteX4" fmla="*/ 0 w 1757171"/>
                <a:gd name="connsiteY4" fmla="*/ 1230019 h 1230019"/>
                <a:gd name="connsiteX5" fmla="*/ 615010 w 1757171"/>
                <a:gd name="connsiteY5" fmla="*/ 615010 h 1230019"/>
                <a:gd name="connsiteX6" fmla="*/ 0 w 1757171"/>
                <a:gd name="connsiteY6" fmla="*/ 0 h 123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57171" h="1230019">
                  <a:moveTo>
                    <a:pt x="1757171" y="0"/>
                  </a:moveTo>
                  <a:lnTo>
                    <a:pt x="1757171" y="799513"/>
                  </a:lnTo>
                  <a:lnTo>
                    <a:pt x="878585" y="1230019"/>
                  </a:lnTo>
                  <a:lnTo>
                    <a:pt x="0" y="799513"/>
                  </a:lnTo>
                  <a:lnTo>
                    <a:pt x="0" y="0"/>
                  </a:lnTo>
                  <a:lnTo>
                    <a:pt x="878585" y="430507"/>
                  </a:lnTo>
                  <a:lnTo>
                    <a:pt x="175717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8038620"/>
                <a:satOff val="-9373"/>
                <a:lumOff val="9805"/>
                <a:alphaOff val="0"/>
              </a:schemeClr>
            </a:lnRef>
            <a:fillRef idx="1">
              <a:schemeClr val="accent4">
                <a:hueOff val="-8038620"/>
                <a:satOff val="-9373"/>
                <a:lumOff val="9805"/>
                <a:alphaOff val="0"/>
              </a:schemeClr>
            </a:fillRef>
            <a:effectRef idx="0">
              <a:schemeClr val="accent4">
                <a:hueOff val="-8038620"/>
                <a:satOff val="-9373"/>
                <a:lumOff val="980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1" tIns="637870" rIns="22859" bIns="63786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kern="1200" dirty="0" smtClean="0"/>
                <a:t>3</a:t>
              </a:r>
              <a:endParaRPr lang="fr-FR" sz="2400" kern="1200" dirty="0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1872929" y="4527834"/>
              <a:ext cx="6842475" cy="1517208"/>
            </a:xfrm>
            <a:custGeom>
              <a:avLst/>
              <a:gdLst>
                <a:gd name="connsiteX0" fmla="*/ 190364 w 1142161"/>
                <a:gd name="connsiteY0" fmla="*/ 0 h 6842474"/>
                <a:gd name="connsiteX1" fmla="*/ 951797 w 1142161"/>
                <a:gd name="connsiteY1" fmla="*/ 0 h 6842474"/>
                <a:gd name="connsiteX2" fmla="*/ 1142161 w 1142161"/>
                <a:gd name="connsiteY2" fmla="*/ 190364 h 6842474"/>
                <a:gd name="connsiteX3" fmla="*/ 1142161 w 1142161"/>
                <a:gd name="connsiteY3" fmla="*/ 6842474 h 6842474"/>
                <a:gd name="connsiteX4" fmla="*/ 1142161 w 1142161"/>
                <a:gd name="connsiteY4" fmla="*/ 6842474 h 6842474"/>
                <a:gd name="connsiteX5" fmla="*/ 0 w 1142161"/>
                <a:gd name="connsiteY5" fmla="*/ 6842474 h 6842474"/>
                <a:gd name="connsiteX6" fmla="*/ 0 w 1142161"/>
                <a:gd name="connsiteY6" fmla="*/ 6842474 h 6842474"/>
                <a:gd name="connsiteX7" fmla="*/ 0 w 1142161"/>
                <a:gd name="connsiteY7" fmla="*/ 190364 h 6842474"/>
                <a:gd name="connsiteX8" fmla="*/ 190364 w 1142161"/>
                <a:gd name="connsiteY8" fmla="*/ 0 h 684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161" h="6842474">
                  <a:moveTo>
                    <a:pt x="1142161" y="1140437"/>
                  </a:moveTo>
                  <a:lnTo>
                    <a:pt x="1142161" y="5702037"/>
                  </a:lnTo>
                  <a:cubicBezTo>
                    <a:pt x="1142161" y="6331880"/>
                    <a:pt x="1127934" y="6842471"/>
                    <a:pt x="1110385" y="6842471"/>
                  </a:cubicBezTo>
                  <a:lnTo>
                    <a:pt x="0" y="6842471"/>
                  </a:lnTo>
                  <a:lnTo>
                    <a:pt x="0" y="6842471"/>
                  </a:lnTo>
                  <a:lnTo>
                    <a:pt x="0" y="3"/>
                  </a:lnTo>
                  <a:lnTo>
                    <a:pt x="0" y="3"/>
                  </a:lnTo>
                  <a:lnTo>
                    <a:pt x="1110385" y="3"/>
                  </a:lnTo>
                  <a:cubicBezTo>
                    <a:pt x="1127934" y="3"/>
                    <a:pt x="1142161" y="510594"/>
                    <a:pt x="1142161" y="114043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-8038620"/>
                <a:satOff val="-9373"/>
                <a:lumOff val="98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5" tIns="66551" rIns="66551" bIns="66552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centralisation et la présentation dans leurs écritures des opérations exécutées par d’autres comptables pour leur compte</a:t>
              </a:r>
              <a:endParaRPr lang="fr-FR" sz="1700" b="1" i="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700" b="1" i="0" kern="1200" dirty="0" smtClean="0"/>
                <a:t>la conservation des documents et des pièces justificatives des opérations prises en compte.</a:t>
              </a:r>
              <a:endParaRPr lang="fr-FR" sz="1700" b="1" i="0" kern="1200" dirty="0"/>
            </a:p>
          </p:txBody>
        </p:sp>
      </p:grp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4- Acteurs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55576" y="1124744"/>
            <a:ext cx="353067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Attributions</a:t>
            </a:r>
            <a:endParaRPr lang="fr-F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2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03679"/>
            <a:ext cx="4392488" cy="353113"/>
          </a:xfr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defRPr/>
            </a:pPr>
            <a:r>
              <a:rPr lang="fr-FR" sz="1800" b="1" dirty="0" smtClean="0">
                <a:solidFill>
                  <a:srgbClr val="FF0000"/>
                </a:solidFill>
              </a:rPr>
              <a:t>Les </a:t>
            </a:r>
            <a:r>
              <a:rPr lang="fr-FR" sz="1800" dirty="0">
                <a:solidFill>
                  <a:srgbClr val="FF0000"/>
                </a:solidFill>
              </a:rPr>
              <a:t>m</a:t>
            </a:r>
            <a:r>
              <a:rPr lang="fr-FR" sz="1800" b="1" dirty="0" smtClean="0">
                <a:solidFill>
                  <a:srgbClr val="FF0000"/>
                </a:solidFill>
              </a:rPr>
              <a:t>agasiniers </a:t>
            </a:r>
            <a:r>
              <a:rPr lang="fr-FR" sz="1800" dirty="0">
                <a:solidFill>
                  <a:srgbClr val="FF0000"/>
                </a:solidFill>
              </a:rPr>
              <a:t>f</a:t>
            </a:r>
            <a:r>
              <a:rPr lang="fr-FR" sz="1800" b="1" dirty="0" smtClean="0">
                <a:solidFill>
                  <a:srgbClr val="FF0000"/>
                </a:solidFill>
              </a:rPr>
              <a:t>ichistes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187100"/>
              </p:ext>
            </p:extLst>
          </p:nvPr>
        </p:nvGraphicFramePr>
        <p:xfrm>
          <a:off x="214282" y="3503545"/>
          <a:ext cx="8786874" cy="3525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395536" y="1772816"/>
            <a:ext cx="8143932" cy="11430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Le magasinier fichiste est chargé de la conservation des matières entreposées dans les magasins en attendant leur affectation. Il relève toujours d’un comptable matières à qui, il rend compte.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3574983"/>
            <a:ext cx="300039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</a:rPr>
              <a:t>Attributions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012160" y="215899"/>
            <a:ext cx="3033192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r-FR" smtClean="0"/>
              <a:t>4-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12576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753"/>
            <a:ext cx="5436096" cy="4320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 eaLnBrk="1" hangingPunct="1">
              <a:defRPr/>
            </a:pPr>
            <a:r>
              <a:rPr lang="fr-FR" sz="2800" b="1" dirty="0" smtClean="0">
                <a:solidFill>
                  <a:schemeClr val="tx1"/>
                </a:solidFill>
              </a:rPr>
              <a:t>Le détenteur matières</a:t>
            </a:r>
          </a:p>
        </p:txBody>
      </p:sp>
      <p:sp>
        <p:nvSpPr>
          <p:cNvPr id="3" name="Flèche droite 2"/>
          <p:cNvSpPr/>
          <p:nvPr/>
        </p:nvSpPr>
        <p:spPr>
          <a:xfrm>
            <a:off x="1012755" y="2420888"/>
            <a:ext cx="6995160" cy="4061048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orme libre 5"/>
          <p:cNvSpPr/>
          <p:nvPr/>
        </p:nvSpPr>
        <p:spPr>
          <a:xfrm>
            <a:off x="590928" y="3639202"/>
            <a:ext cx="3819048" cy="1624419"/>
          </a:xfrm>
          <a:custGeom>
            <a:avLst/>
            <a:gdLst>
              <a:gd name="connsiteX0" fmla="*/ 0 w 3819048"/>
              <a:gd name="connsiteY0" fmla="*/ 270742 h 1624419"/>
              <a:gd name="connsiteX1" fmla="*/ 270742 w 3819048"/>
              <a:gd name="connsiteY1" fmla="*/ 0 h 1624419"/>
              <a:gd name="connsiteX2" fmla="*/ 3548306 w 3819048"/>
              <a:gd name="connsiteY2" fmla="*/ 0 h 1624419"/>
              <a:gd name="connsiteX3" fmla="*/ 3819048 w 3819048"/>
              <a:gd name="connsiteY3" fmla="*/ 270742 h 1624419"/>
              <a:gd name="connsiteX4" fmla="*/ 3819048 w 3819048"/>
              <a:gd name="connsiteY4" fmla="*/ 1353677 h 1624419"/>
              <a:gd name="connsiteX5" fmla="*/ 3548306 w 3819048"/>
              <a:gd name="connsiteY5" fmla="*/ 1624419 h 1624419"/>
              <a:gd name="connsiteX6" fmla="*/ 270742 w 3819048"/>
              <a:gd name="connsiteY6" fmla="*/ 1624419 h 1624419"/>
              <a:gd name="connsiteX7" fmla="*/ 0 w 3819048"/>
              <a:gd name="connsiteY7" fmla="*/ 1353677 h 1624419"/>
              <a:gd name="connsiteX8" fmla="*/ 0 w 3819048"/>
              <a:gd name="connsiteY8" fmla="*/ 270742 h 162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19048" h="1624419">
                <a:moveTo>
                  <a:pt x="0" y="270742"/>
                </a:moveTo>
                <a:cubicBezTo>
                  <a:pt x="0" y="121215"/>
                  <a:pt x="121215" y="0"/>
                  <a:pt x="270742" y="0"/>
                </a:cubicBezTo>
                <a:lnTo>
                  <a:pt x="3548306" y="0"/>
                </a:lnTo>
                <a:cubicBezTo>
                  <a:pt x="3697833" y="0"/>
                  <a:pt x="3819048" y="121215"/>
                  <a:pt x="3819048" y="270742"/>
                </a:cubicBezTo>
                <a:lnTo>
                  <a:pt x="3819048" y="1353677"/>
                </a:lnTo>
                <a:cubicBezTo>
                  <a:pt x="3819048" y="1503204"/>
                  <a:pt x="3697833" y="1624419"/>
                  <a:pt x="3548306" y="1624419"/>
                </a:cubicBezTo>
                <a:lnTo>
                  <a:pt x="270742" y="1624419"/>
                </a:lnTo>
                <a:cubicBezTo>
                  <a:pt x="121215" y="1624419"/>
                  <a:pt x="0" y="1503204"/>
                  <a:pt x="0" y="1353677"/>
                </a:cubicBezTo>
                <a:lnTo>
                  <a:pt x="0" y="27074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688" tIns="151688" rIns="151688" bIns="15168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kern="1200" dirty="0" smtClean="0">
                <a:solidFill>
                  <a:schemeClr val="tx1"/>
                </a:solidFill>
              </a:rPr>
              <a:t>Le détenteur des matières est le responsable de la direction ou du service utilisateur desdites matières. </a:t>
            </a:r>
            <a:endParaRPr lang="fr-FR" sz="1900" kern="1200" dirty="0">
              <a:solidFill>
                <a:schemeClr val="tx1"/>
              </a:solidFill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4500562" y="3714752"/>
            <a:ext cx="3819048" cy="1624419"/>
          </a:xfrm>
          <a:custGeom>
            <a:avLst/>
            <a:gdLst>
              <a:gd name="connsiteX0" fmla="*/ 0 w 3819048"/>
              <a:gd name="connsiteY0" fmla="*/ 270742 h 1624419"/>
              <a:gd name="connsiteX1" fmla="*/ 270742 w 3819048"/>
              <a:gd name="connsiteY1" fmla="*/ 0 h 1624419"/>
              <a:gd name="connsiteX2" fmla="*/ 3548306 w 3819048"/>
              <a:gd name="connsiteY2" fmla="*/ 0 h 1624419"/>
              <a:gd name="connsiteX3" fmla="*/ 3819048 w 3819048"/>
              <a:gd name="connsiteY3" fmla="*/ 270742 h 1624419"/>
              <a:gd name="connsiteX4" fmla="*/ 3819048 w 3819048"/>
              <a:gd name="connsiteY4" fmla="*/ 1353677 h 1624419"/>
              <a:gd name="connsiteX5" fmla="*/ 3548306 w 3819048"/>
              <a:gd name="connsiteY5" fmla="*/ 1624419 h 1624419"/>
              <a:gd name="connsiteX6" fmla="*/ 270742 w 3819048"/>
              <a:gd name="connsiteY6" fmla="*/ 1624419 h 1624419"/>
              <a:gd name="connsiteX7" fmla="*/ 0 w 3819048"/>
              <a:gd name="connsiteY7" fmla="*/ 1353677 h 1624419"/>
              <a:gd name="connsiteX8" fmla="*/ 0 w 3819048"/>
              <a:gd name="connsiteY8" fmla="*/ 270742 h 162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19048" h="1624419">
                <a:moveTo>
                  <a:pt x="0" y="270742"/>
                </a:moveTo>
                <a:cubicBezTo>
                  <a:pt x="0" y="121215"/>
                  <a:pt x="121215" y="0"/>
                  <a:pt x="270742" y="0"/>
                </a:cubicBezTo>
                <a:lnTo>
                  <a:pt x="3548306" y="0"/>
                </a:lnTo>
                <a:cubicBezTo>
                  <a:pt x="3697833" y="0"/>
                  <a:pt x="3819048" y="121215"/>
                  <a:pt x="3819048" y="270742"/>
                </a:cubicBezTo>
                <a:lnTo>
                  <a:pt x="3819048" y="1353677"/>
                </a:lnTo>
                <a:cubicBezTo>
                  <a:pt x="3819048" y="1503204"/>
                  <a:pt x="3697833" y="1624419"/>
                  <a:pt x="3548306" y="1624419"/>
                </a:cubicBezTo>
                <a:lnTo>
                  <a:pt x="270742" y="1624419"/>
                </a:lnTo>
                <a:cubicBezTo>
                  <a:pt x="121215" y="1624419"/>
                  <a:pt x="0" y="1503204"/>
                  <a:pt x="0" y="1353677"/>
                </a:cubicBezTo>
                <a:lnTo>
                  <a:pt x="0" y="27074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8038620"/>
              <a:satOff val="-9373"/>
              <a:lumOff val="9805"/>
              <a:alphaOff val="0"/>
            </a:schemeClr>
          </a:fillRef>
          <a:effectRef idx="0">
            <a:schemeClr val="accent4">
              <a:hueOff val="-8038620"/>
              <a:satOff val="-9373"/>
              <a:lumOff val="980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688" tIns="151688" rIns="151688" bIns="15168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kern="1200" dirty="0" smtClean="0">
                <a:solidFill>
                  <a:schemeClr val="tx1"/>
                </a:solidFill>
              </a:rPr>
              <a:t>Il est tenu d’informer  sans délai, le comptable des matières des pertes, avaries, destructions et autres altérations dont les biens ont été l’objet</a:t>
            </a:r>
            <a:endParaRPr lang="fr-FR" sz="1900" kern="1200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012160" y="215899"/>
            <a:ext cx="3033192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r-FR" smtClean="0"/>
              <a:t>4-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33067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7784" y="1"/>
            <a:ext cx="6417568" cy="1124743"/>
          </a:xfrm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I- Généralités sur la comptabilité matières</a:t>
            </a:r>
            <a:endParaRPr lang="fr-FR" sz="32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27584" y="1384383"/>
            <a:ext cx="7152456" cy="1078920"/>
            <a:chOff x="827584" y="1384383"/>
            <a:chExt cx="7152456" cy="1078920"/>
          </a:xfrm>
        </p:grpSpPr>
        <p:sp>
          <p:nvSpPr>
            <p:cNvPr id="11" name="Rectangle 10"/>
            <p:cNvSpPr/>
            <p:nvPr/>
          </p:nvSpPr>
          <p:spPr>
            <a:xfrm>
              <a:off x="827584" y="1782903"/>
              <a:ext cx="7152456" cy="680400"/>
            </a:xfrm>
            <a:prstGeom prst="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e libre 11"/>
            <p:cNvSpPr/>
            <p:nvPr/>
          </p:nvSpPr>
          <p:spPr>
            <a:xfrm>
              <a:off x="1185206" y="1384383"/>
              <a:ext cx="5006719" cy="797040"/>
            </a:xfrm>
            <a:custGeom>
              <a:avLst/>
              <a:gdLst>
                <a:gd name="connsiteX0" fmla="*/ 0 w 5006719"/>
                <a:gd name="connsiteY0" fmla="*/ 132843 h 797040"/>
                <a:gd name="connsiteX1" fmla="*/ 132843 w 5006719"/>
                <a:gd name="connsiteY1" fmla="*/ 0 h 797040"/>
                <a:gd name="connsiteX2" fmla="*/ 4873876 w 5006719"/>
                <a:gd name="connsiteY2" fmla="*/ 0 h 797040"/>
                <a:gd name="connsiteX3" fmla="*/ 5006719 w 5006719"/>
                <a:gd name="connsiteY3" fmla="*/ 132843 h 797040"/>
                <a:gd name="connsiteX4" fmla="*/ 5006719 w 5006719"/>
                <a:gd name="connsiteY4" fmla="*/ 664197 h 797040"/>
                <a:gd name="connsiteX5" fmla="*/ 4873876 w 5006719"/>
                <a:gd name="connsiteY5" fmla="*/ 797040 h 797040"/>
                <a:gd name="connsiteX6" fmla="*/ 132843 w 5006719"/>
                <a:gd name="connsiteY6" fmla="*/ 797040 h 797040"/>
                <a:gd name="connsiteX7" fmla="*/ 0 w 5006719"/>
                <a:gd name="connsiteY7" fmla="*/ 664197 h 797040"/>
                <a:gd name="connsiteX8" fmla="*/ 0 w 5006719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06719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4873876" y="0"/>
                  </a:lnTo>
                  <a:cubicBezTo>
                    <a:pt x="4947243" y="0"/>
                    <a:pt x="5006719" y="59476"/>
                    <a:pt x="5006719" y="132843"/>
                  </a:cubicBezTo>
                  <a:lnTo>
                    <a:pt x="5006719" y="664197"/>
                  </a:lnTo>
                  <a:cubicBezTo>
                    <a:pt x="5006719" y="737564"/>
                    <a:pt x="4947243" y="797040"/>
                    <a:pt x="4873876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150" tIns="38908" rIns="228150" bIns="38908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b="1" kern="1200" dirty="0" smtClean="0"/>
                <a:t>Fondements</a:t>
              </a:r>
              <a:endParaRPr lang="fr-FR" sz="2700" kern="1200" dirty="0"/>
            </a:p>
          </p:txBody>
        </p:sp>
        <p:sp>
          <p:nvSpPr>
            <p:cNvPr id="6" name="Ellipse 5"/>
            <p:cNvSpPr/>
            <p:nvPr/>
          </p:nvSpPr>
          <p:spPr bwMode="auto">
            <a:xfrm>
              <a:off x="4283968" y="1412776"/>
              <a:ext cx="720080" cy="7200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827584" y="2609103"/>
            <a:ext cx="7152456" cy="1078920"/>
            <a:chOff x="827584" y="2609103"/>
            <a:chExt cx="7152456" cy="1078920"/>
          </a:xfrm>
        </p:grpSpPr>
        <p:sp>
          <p:nvSpPr>
            <p:cNvPr id="13" name="Rectangle 12"/>
            <p:cNvSpPr/>
            <p:nvPr/>
          </p:nvSpPr>
          <p:spPr>
            <a:xfrm>
              <a:off x="827584" y="3007623"/>
              <a:ext cx="7152456" cy="680400"/>
            </a:xfrm>
            <a:prstGeom prst="rect">
              <a:avLst/>
            </a:prstGeom>
          </p:spPr>
          <p:style>
            <a:lnRef idx="2">
              <a:schemeClr val="accent5">
                <a:hueOff val="4393476"/>
                <a:satOff val="3095"/>
                <a:lumOff val="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e libre 13"/>
            <p:cNvSpPr/>
            <p:nvPr/>
          </p:nvSpPr>
          <p:spPr>
            <a:xfrm>
              <a:off x="1185206" y="2609103"/>
              <a:ext cx="5006719" cy="797040"/>
            </a:xfrm>
            <a:custGeom>
              <a:avLst/>
              <a:gdLst>
                <a:gd name="connsiteX0" fmla="*/ 0 w 5006719"/>
                <a:gd name="connsiteY0" fmla="*/ 132843 h 797040"/>
                <a:gd name="connsiteX1" fmla="*/ 132843 w 5006719"/>
                <a:gd name="connsiteY1" fmla="*/ 0 h 797040"/>
                <a:gd name="connsiteX2" fmla="*/ 4873876 w 5006719"/>
                <a:gd name="connsiteY2" fmla="*/ 0 h 797040"/>
                <a:gd name="connsiteX3" fmla="*/ 5006719 w 5006719"/>
                <a:gd name="connsiteY3" fmla="*/ 132843 h 797040"/>
                <a:gd name="connsiteX4" fmla="*/ 5006719 w 5006719"/>
                <a:gd name="connsiteY4" fmla="*/ 664197 h 797040"/>
                <a:gd name="connsiteX5" fmla="*/ 4873876 w 5006719"/>
                <a:gd name="connsiteY5" fmla="*/ 797040 h 797040"/>
                <a:gd name="connsiteX6" fmla="*/ 132843 w 5006719"/>
                <a:gd name="connsiteY6" fmla="*/ 797040 h 797040"/>
                <a:gd name="connsiteX7" fmla="*/ 0 w 5006719"/>
                <a:gd name="connsiteY7" fmla="*/ 664197 h 797040"/>
                <a:gd name="connsiteX8" fmla="*/ 0 w 5006719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06719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4873876" y="0"/>
                  </a:lnTo>
                  <a:cubicBezTo>
                    <a:pt x="4947243" y="0"/>
                    <a:pt x="5006719" y="59476"/>
                    <a:pt x="5006719" y="132843"/>
                  </a:cubicBezTo>
                  <a:lnTo>
                    <a:pt x="5006719" y="664197"/>
                  </a:lnTo>
                  <a:cubicBezTo>
                    <a:pt x="5006719" y="737564"/>
                    <a:pt x="4947243" y="797040"/>
                    <a:pt x="4873876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393476"/>
                <a:satOff val="3095"/>
                <a:lumOff val="2745"/>
                <a:alphaOff val="0"/>
              </a:schemeClr>
            </a:fillRef>
            <a:effectRef idx="0">
              <a:schemeClr val="accent5">
                <a:hueOff val="4393476"/>
                <a:satOff val="3095"/>
                <a:lumOff val="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150" tIns="38908" rIns="228150" bIns="38908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b="1" kern="1200" dirty="0" smtClean="0"/>
                <a:t>Définition</a:t>
              </a:r>
              <a:endParaRPr lang="fr-FR" sz="2700" kern="1200" dirty="0"/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4283968" y="2636912"/>
              <a:ext cx="720080" cy="7200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827584" y="3833823"/>
            <a:ext cx="7152456" cy="1078920"/>
            <a:chOff x="827584" y="3833823"/>
            <a:chExt cx="7152456" cy="1078920"/>
          </a:xfrm>
        </p:grpSpPr>
        <p:sp>
          <p:nvSpPr>
            <p:cNvPr id="15" name="Rectangle 14"/>
            <p:cNvSpPr/>
            <p:nvPr/>
          </p:nvSpPr>
          <p:spPr>
            <a:xfrm>
              <a:off x="827584" y="4232343"/>
              <a:ext cx="7152456" cy="680400"/>
            </a:xfrm>
            <a:prstGeom prst="rect">
              <a:avLst/>
            </a:prstGeom>
          </p:spPr>
          <p:style>
            <a:lnRef idx="2">
              <a:schemeClr val="accent5">
                <a:hueOff val="8786951"/>
                <a:satOff val="6190"/>
                <a:lumOff val="549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e libre 15"/>
            <p:cNvSpPr/>
            <p:nvPr/>
          </p:nvSpPr>
          <p:spPr>
            <a:xfrm>
              <a:off x="1185206" y="3833823"/>
              <a:ext cx="5006719" cy="797040"/>
            </a:xfrm>
            <a:custGeom>
              <a:avLst/>
              <a:gdLst>
                <a:gd name="connsiteX0" fmla="*/ 0 w 5006719"/>
                <a:gd name="connsiteY0" fmla="*/ 132843 h 797040"/>
                <a:gd name="connsiteX1" fmla="*/ 132843 w 5006719"/>
                <a:gd name="connsiteY1" fmla="*/ 0 h 797040"/>
                <a:gd name="connsiteX2" fmla="*/ 4873876 w 5006719"/>
                <a:gd name="connsiteY2" fmla="*/ 0 h 797040"/>
                <a:gd name="connsiteX3" fmla="*/ 5006719 w 5006719"/>
                <a:gd name="connsiteY3" fmla="*/ 132843 h 797040"/>
                <a:gd name="connsiteX4" fmla="*/ 5006719 w 5006719"/>
                <a:gd name="connsiteY4" fmla="*/ 664197 h 797040"/>
                <a:gd name="connsiteX5" fmla="*/ 4873876 w 5006719"/>
                <a:gd name="connsiteY5" fmla="*/ 797040 h 797040"/>
                <a:gd name="connsiteX6" fmla="*/ 132843 w 5006719"/>
                <a:gd name="connsiteY6" fmla="*/ 797040 h 797040"/>
                <a:gd name="connsiteX7" fmla="*/ 0 w 5006719"/>
                <a:gd name="connsiteY7" fmla="*/ 664197 h 797040"/>
                <a:gd name="connsiteX8" fmla="*/ 0 w 5006719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06719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4873876" y="0"/>
                  </a:lnTo>
                  <a:cubicBezTo>
                    <a:pt x="4947243" y="0"/>
                    <a:pt x="5006719" y="59476"/>
                    <a:pt x="5006719" y="132843"/>
                  </a:cubicBezTo>
                  <a:lnTo>
                    <a:pt x="5006719" y="664197"/>
                  </a:lnTo>
                  <a:cubicBezTo>
                    <a:pt x="5006719" y="737564"/>
                    <a:pt x="4947243" y="797040"/>
                    <a:pt x="4873876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786951"/>
                <a:satOff val="6190"/>
                <a:lumOff val="5490"/>
                <a:alphaOff val="0"/>
              </a:schemeClr>
            </a:fillRef>
            <a:effectRef idx="0">
              <a:schemeClr val="accent5">
                <a:hueOff val="8786951"/>
                <a:satOff val="6190"/>
                <a:lumOff val="549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150" tIns="38908" rIns="228150" bIns="38908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b="1" kern="1200" dirty="0" smtClean="0"/>
                <a:t>Objectifs</a:t>
              </a:r>
              <a:endParaRPr lang="fr-FR" sz="2700" kern="1200" dirty="0"/>
            </a:p>
          </p:txBody>
        </p:sp>
        <p:sp>
          <p:nvSpPr>
            <p:cNvPr id="8" name="Ellipse 7"/>
            <p:cNvSpPr/>
            <p:nvPr/>
          </p:nvSpPr>
          <p:spPr bwMode="auto">
            <a:xfrm>
              <a:off x="4283968" y="3861048"/>
              <a:ext cx="720080" cy="7200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827584" y="5058544"/>
            <a:ext cx="7152456" cy="1078920"/>
            <a:chOff x="827584" y="5058544"/>
            <a:chExt cx="7152456" cy="1078920"/>
          </a:xfrm>
        </p:grpSpPr>
        <p:sp>
          <p:nvSpPr>
            <p:cNvPr id="17" name="Rectangle 16"/>
            <p:cNvSpPr/>
            <p:nvPr/>
          </p:nvSpPr>
          <p:spPr>
            <a:xfrm>
              <a:off x="827584" y="5457064"/>
              <a:ext cx="7152456" cy="680400"/>
            </a:xfrm>
            <a:prstGeom prst="rect">
              <a:avLst/>
            </a:prstGeom>
          </p:spPr>
          <p:style>
            <a:lnRef idx="2">
              <a:schemeClr val="accent5">
                <a:hueOff val="13180427"/>
                <a:satOff val="9285"/>
                <a:lumOff val="823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e libre 17"/>
            <p:cNvSpPr/>
            <p:nvPr/>
          </p:nvSpPr>
          <p:spPr>
            <a:xfrm>
              <a:off x="1185206" y="5058544"/>
              <a:ext cx="5006719" cy="797040"/>
            </a:xfrm>
            <a:custGeom>
              <a:avLst/>
              <a:gdLst>
                <a:gd name="connsiteX0" fmla="*/ 0 w 5006719"/>
                <a:gd name="connsiteY0" fmla="*/ 132843 h 797040"/>
                <a:gd name="connsiteX1" fmla="*/ 132843 w 5006719"/>
                <a:gd name="connsiteY1" fmla="*/ 0 h 797040"/>
                <a:gd name="connsiteX2" fmla="*/ 4873876 w 5006719"/>
                <a:gd name="connsiteY2" fmla="*/ 0 h 797040"/>
                <a:gd name="connsiteX3" fmla="*/ 5006719 w 5006719"/>
                <a:gd name="connsiteY3" fmla="*/ 132843 h 797040"/>
                <a:gd name="connsiteX4" fmla="*/ 5006719 w 5006719"/>
                <a:gd name="connsiteY4" fmla="*/ 664197 h 797040"/>
                <a:gd name="connsiteX5" fmla="*/ 4873876 w 5006719"/>
                <a:gd name="connsiteY5" fmla="*/ 797040 h 797040"/>
                <a:gd name="connsiteX6" fmla="*/ 132843 w 5006719"/>
                <a:gd name="connsiteY6" fmla="*/ 797040 h 797040"/>
                <a:gd name="connsiteX7" fmla="*/ 0 w 5006719"/>
                <a:gd name="connsiteY7" fmla="*/ 664197 h 797040"/>
                <a:gd name="connsiteX8" fmla="*/ 0 w 5006719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06719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4873876" y="0"/>
                  </a:lnTo>
                  <a:cubicBezTo>
                    <a:pt x="4947243" y="0"/>
                    <a:pt x="5006719" y="59476"/>
                    <a:pt x="5006719" y="132843"/>
                  </a:cubicBezTo>
                  <a:lnTo>
                    <a:pt x="5006719" y="664197"/>
                  </a:lnTo>
                  <a:cubicBezTo>
                    <a:pt x="5006719" y="737564"/>
                    <a:pt x="4947243" y="797040"/>
                    <a:pt x="4873876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3180427"/>
                <a:satOff val="9285"/>
                <a:lumOff val="8235"/>
                <a:alphaOff val="0"/>
              </a:schemeClr>
            </a:fillRef>
            <a:effectRef idx="0">
              <a:schemeClr val="accent5">
                <a:hueOff val="13180427"/>
                <a:satOff val="9285"/>
                <a:lumOff val="823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150" tIns="38908" rIns="228150" bIns="38908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b="1" kern="1200" dirty="0" smtClean="0"/>
                <a:t>Acteurs</a:t>
              </a:r>
              <a:endParaRPr lang="fr-FR" sz="2700" kern="1200" dirty="0"/>
            </a:p>
          </p:txBody>
        </p:sp>
        <p:sp>
          <p:nvSpPr>
            <p:cNvPr id="9" name="Ellipse 8"/>
            <p:cNvSpPr/>
            <p:nvPr/>
          </p:nvSpPr>
          <p:spPr bwMode="auto">
            <a:xfrm>
              <a:off x="4283968" y="5085184"/>
              <a:ext cx="720080" cy="7200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5" y="1340768"/>
            <a:ext cx="3260521" cy="50405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 eaLnBrk="1" hangingPunct="1"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L’u</a:t>
            </a:r>
            <a:r>
              <a:rPr lang="fr-FR" sz="2800" b="1" dirty="0" smtClean="0">
                <a:solidFill>
                  <a:schemeClr val="tx1"/>
                </a:solidFill>
              </a:rPr>
              <a:t>tilisateur Final</a:t>
            </a:r>
          </a:p>
        </p:txBody>
      </p:sp>
      <p:sp>
        <p:nvSpPr>
          <p:cNvPr id="3" name="Flèche droite 2"/>
          <p:cNvSpPr/>
          <p:nvPr/>
        </p:nvSpPr>
        <p:spPr>
          <a:xfrm>
            <a:off x="1084763" y="2204864"/>
            <a:ext cx="6995160" cy="4061048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orme libre 5"/>
          <p:cNvSpPr/>
          <p:nvPr/>
        </p:nvSpPr>
        <p:spPr>
          <a:xfrm>
            <a:off x="471923" y="3423178"/>
            <a:ext cx="3943658" cy="1624419"/>
          </a:xfrm>
          <a:custGeom>
            <a:avLst/>
            <a:gdLst>
              <a:gd name="connsiteX0" fmla="*/ 0 w 3943658"/>
              <a:gd name="connsiteY0" fmla="*/ 270742 h 1624419"/>
              <a:gd name="connsiteX1" fmla="*/ 270742 w 3943658"/>
              <a:gd name="connsiteY1" fmla="*/ 0 h 1624419"/>
              <a:gd name="connsiteX2" fmla="*/ 3672916 w 3943658"/>
              <a:gd name="connsiteY2" fmla="*/ 0 h 1624419"/>
              <a:gd name="connsiteX3" fmla="*/ 3943658 w 3943658"/>
              <a:gd name="connsiteY3" fmla="*/ 270742 h 1624419"/>
              <a:gd name="connsiteX4" fmla="*/ 3943658 w 3943658"/>
              <a:gd name="connsiteY4" fmla="*/ 1353677 h 1624419"/>
              <a:gd name="connsiteX5" fmla="*/ 3672916 w 3943658"/>
              <a:gd name="connsiteY5" fmla="*/ 1624419 h 1624419"/>
              <a:gd name="connsiteX6" fmla="*/ 270742 w 3943658"/>
              <a:gd name="connsiteY6" fmla="*/ 1624419 h 1624419"/>
              <a:gd name="connsiteX7" fmla="*/ 0 w 3943658"/>
              <a:gd name="connsiteY7" fmla="*/ 1353677 h 1624419"/>
              <a:gd name="connsiteX8" fmla="*/ 0 w 3943658"/>
              <a:gd name="connsiteY8" fmla="*/ 270742 h 162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658" h="1624419">
                <a:moveTo>
                  <a:pt x="0" y="270742"/>
                </a:moveTo>
                <a:cubicBezTo>
                  <a:pt x="0" y="121215"/>
                  <a:pt x="121215" y="0"/>
                  <a:pt x="270742" y="0"/>
                </a:cubicBezTo>
                <a:lnTo>
                  <a:pt x="3672916" y="0"/>
                </a:lnTo>
                <a:cubicBezTo>
                  <a:pt x="3822443" y="0"/>
                  <a:pt x="3943658" y="121215"/>
                  <a:pt x="3943658" y="270742"/>
                </a:cubicBezTo>
                <a:lnTo>
                  <a:pt x="3943658" y="1353677"/>
                </a:lnTo>
                <a:cubicBezTo>
                  <a:pt x="3943658" y="1503204"/>
                  <a:pt x="3822443" y="1624419"/>
                  <a:pt x="3672916" y="1624419"/>
                </a:cubicBezTo>
                <a:lnTo>
                  <a:pt x="270742" y="1624419"/>
                </a:lnTo>
                <a:cubicBezTo>
                  <a:pt x="121215" y="1624419"/>
                  <a:pt x="0" y="1503204"/>
                  <a:pt x="0" y="1353677"/>
                </a:cubicBezTo>
                <a:lnTo>
                  <a:pt x="0" y="27074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5498" tIns="155498" rIns="155498" bIns="155498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kern="1200" dirty="0" smtClean="0">
                <a:solidFill>
                  <a:schemeClr val="tx1"/>
                </a:solidFill>
              </a:rPr>
              <a:t>L’utilisateur final est l’agent public qui utilise les matières qui lui sont affectées dans l’exercice de ses fonctions</a:t>
            </a:r>
            <a:r>
              <a:rPr lang="fr-FR" sz="2000" kern="1200" dirty="0" smtClean="0"/>
              <a:t>. </a:t>
            </a:r>
            <a:endParaRPr lang="fr-FR" sz="2000" kern="1200" dirty="0"/>
          </a:p>
        </p:txBody>
      </p:sp>
      <p:sp>
        <p:nvSpPr>
          <p:cNvPr id="7" name="Forme libre 6"/>
          <p:cNvSpPr/>
          <p:nvPr/>
        </p:nvSpPr>
        <p:spPr>
          <a:xfrm>
            <a:off x="4749105" y="3423178"/>
            <a:ext cx="3943658" cy="1624419"/>
          </a:xfrm>
          <a:custGeom>
            <a:avLst/>
            <a:gdLst>
              <a:gd name="connsiteX0" fmla="*/ 0 w 3943658"/>
              <a:gd name="connsiteY0" fmla="*/ 270742 h 1624419"/>
              <a:gd name="connsiteX1" fmla="*/ 270742 w 3943658"/>
              <a:gd name="connsiteY1" fmla="*/ 0 h 1624419"/>
              <a:gd name="connsiteX2" fmla="*/ 3672916 w 3943658"/>
              <a:gd name="connsiteY2" fmla="*/ 0 h 1624419"/>
              <a:gd name="connsiteX3" fmla="*/ 3943658 w 3943658"/>
              <a:gd name="connsiteY3" fmla="*/ 270742 h 1624419"/>
              <a:gd name="connsiteX4" fmla="*/ 3943658 w 3943658"/>
              <a:gd name="connsiteY4" fmla="*/ 1353677 h 1624419"/>
              <a:gd name="connsiteX5" fmla="*/ 3672916 w 3943658"/>
              <a:gd name="connsiteY5" fmla="*/ 1624419 h 1624419"/>
              <a:gd name="connsiteX6" fmla="*/ 270742 w 3943658"/>
              <a:gd name="connsiteY6" fmla="*/ 1624419 h 1624419"/>
              <a:gd name="connsiteX7" fmla="*/ 0 w 3943658"/>
              <a:gd name="connsiteY7" fmla="*/ 1353677 h 1624419"/>
              <a:gd name="connsiteX8" fmla="*/ 0 w 3943658"/>
              <a:gd name="connsiteY8" fmla="*/ 270742 h 162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658" h="1624419">
                <a:moveTo>
                  <a:pt x="0" y="270742"/>
                </a:moveTo>
                <a:cubicBezTo>
                  <a:pt x="0" y="121215"/>
                  <a:pt x="121215" y="0"/>
                  <a:pt x="270742" y="0"/>
                </a:cubicBezTo>
                <a:lnTo>
                  <a:pt x="3672916" y="0"/>
                </a:lnTo>
                <a:cubicBezTo>
                  <a:pt x="3822443" y="0"/>
                  <a:pt x="3943658" y="121215"/>
                  <a:pt x="3943658" y="270742"/>
                </a:cubicBezTo>
                <a:lnTo>
                  <a:pt x="3943658" y="1353677"/>
                </a:lnTo>
                <a:cubicBezTo>
                  <a:pt x="3943658" y="1503204"/>
                  <a:pt x="3822443" y="1624419"/>
                  <a:pt x="3672916" y="1624419"/>
                </a:cubicBezTo>
                <a:lnTo>
                  <a:pt x="270742" y="1624419"/>
                </a:lnTo>
                <a:cubicBezTo>
                  <a:pt x="121215" y="1624419"/>
                  <a:pt x="0" y="1503204"/>
                  <a:pt x="0" y="1353677"/>
                </a:cubicBezTo>
                <a:lnTo>
                  <a:pt x="0" y="27074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6383042"/>
              <a:satOff val="39250"/>
              <a:lumOff val="-1960"/>
              <a:alphaOff val="0"/>
            </a:schemeClr>
          </a:fillRef>
          <a:effectRef idx="0">
            <a:schemeClr val="accent2">
              <a:hueOff val="-6383042"/>
              <a:satOff val="39250"/>
              <a:lumOff val="-196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5498" tIns="155498" rIns="155498" bIns="155498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kern="1200" dirty="0" smtClean="0">
                <a:solidFill>
                  <a:schemeClr val="tx1"/>
                </a:solidFill>
              </a:rPr>
              <a:t>Il est tenu d’informer, par écrit et sans délai, le détenteur des matières des pertes, avaries, destructions et autres altérations dont les biens ont été l’objet</a:t>
            </a:r>
            <a:r>
              <a:rPr lang="fr-FR" sz="2000" kern="1200" dirty="0" smtClean="0"/>
              <a:t>.</a:t>
            </a:r>
            <a:endParaRPr lang="fr-FR" sz="2000" kern="12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012160" y="215899"/>
            <a:ext cx="3033192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r-FR" smtClean="0"/>
              <a:t>4-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1905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/>
          <p:cNvGrpSpPr/>
          <p:nvPr/>
        </p:nvGrpSpPr>
        <p:grpSpPr>
          <a:xfrm>
            <a:off x="142844" y="2786058"/>
            <a:ext cx="2747962" cy="1063625"/>
            <a:chOff x="142844" y="2786058"/>
            <a:chExt cx="2747962" cy="1063625"/>
          </a:xfrm>
        </p:grpSpPr>
        <p:sp>
          <p:nvSpPr>
            <p:cNvPr id="89090" name="Rectangle 2"/>
            <p:cNvSpPr>
              <a:spLocks noChangeArrowheads="1"/>
            </p:cNvSpPr>
            <p:nvPr/>
          </p:nvSpPr>
          <p:spPr bwMode="gray">
            <a:xfrm>
              <a:off x="142844" y="2786058"/>
              <a:ext cx="2747962" cy="1063625"/>
            </a:xfrm>
            <a:prstGeom prst="rect">
              <a:avLst/>
            </a:prstGeom>
            <a:solidFill>
              <a:schemeClr val="accent6">
                <a:lumMod val="75000"/>
                <a:alpha val="30000"/>
              </a:schemeClr>
            </a:solidFill>
            <a:ln w="19050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1" name="Rectangle 13"/>
            <p:cNvSpPr>
              <a:spLocks noChangeArrowheads="1"/>
            </p:cNvSpPr>
            <p:nvPr/>
          </p:nvSpPr>
          <p:spPr bwMode="black">
            <a:xfrm>
              <a:off x="198457" y="2979733"/>
              <a:ext cx="2689174" cy="634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Manque d’un système cohérent et harmonisé</a:t>
              </a:r>
              <a:endParaRPr lang="fr-FR" sz="1600" b="1" dirty="0">
                <a:cs typeface="Arial" charset="0"/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142844" y="3929066"/>
            <a:ext cx="2747962" cy="1099745"/>
            <a:chOff x="142844" y="3929066"/>
            <a:chExt cx="2747962" cy="1099745"/>
          </a:xfrm>
        </p:grpSpPr>
        <p:sp>
          <p:nvSpPr>
            <p:cNvPr id="89097" name="Rectangle 9"/>
            <p:cNvSpPr>
              <a:spLocks noChangeArrowheads="1"/>
            </p:cNvSpPr>
            <p:nvPr/>
          </p:nvSpPr>
          <p:spPr bwMode="gray">
            <a:xfrm>
              <a:off x="142844" y="3929066"/>
              <a:ext cx="2747962" cy="1063625"/>
            </a:xfrm>
            <a:prstGeom prst="rect">
              <a:avLst/>
            </a:prstGeom>
            <a:solidFill>
              <a:schemeClr val="accent6">
                <a:lumMod val="75000"/>
                <a:alpha val="20000"/>
              </a:schemeClr>
            </a:solidFill>
            <a:ln w="19050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2" name="Rectangle 14"/>
            <p:cNvSpPr>
              <a:spLocks noChangeArrowheads="1"/>
            </p:cNvSpPr>
            <p:nvPr/>
          </p:nvSpPr>
          <p:spPr bwMode="black">
            <a:xfrm>
              <a:off x="296661" y="4123948"/>
              <a:ext cx="2548334" cy="904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Absence d’un fichier de gestion et de suivi des immobilisations</a:t>
              </a:r>
              <a:endParaRPr lang="fr-FR" sz="1600" b="1" dirty="0">
                <a:cs typeface="Arial" charset="0"/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5643570" y="1428736"/>
            <a:ext cx="2854123" cy="952472"/>
            <a:chOff x="915988" y="5184775"/>
            <a:chExt cx="2854123" cy="1090857"/>
          </a:xfrm>
        </p:grpSpPr>
        <p:sp>
          <p:nvSpPr>
            <p:cNvPr id="89099" name="Rectangle 11"/>
            <p:cNvSpPr>
              <a:spLocks noChangeArrowheads="1"/>
            </p:cNvSpPr>
            <p:nvPr/>
          </p:nvSpPr>
          <p:spPr bwMode="gray">
            <a:xfrm>
              <a:off x="915988" y="5184775"/>
              <a:ext cx="2747962" cy="1063625"/>
            </a:xfrm>
            <a:prstGeom prst="rect">
              <a:avLst/>
            </a:prstGeom>
            <a:solidFill>
              <a:schemeClr val="folHlink">
                <a:alpha val="10001"/>
              </a:schemeClr>
            </a:solidFill>
            <a:ln w="190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3" name="Rectangle 15"/>
            <p:cNvSpPr>
              <a:spLocks noChangeArrowheads="1"/>
            </p:cNvSpPr>
            <p:nvPr/>
          </p:nvSpPr>
          <p:spPr bwMode="black">
            <a:xfrm>
              <a:off x="915988" y="5239300"/>
              <a:ext cx="2854123" cy="1036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Impossibilité de dresser une situation exacte du patrimoine de l’Etat</a:t>
              </a:r>
              <a:endParaRPr lang="fr-FR" sz="1600" b="1" dirty="0">
                <a:cs typeface="Arial" charset="0"/>
              </a:endParaRP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5643570" y="2428868"/>
            <a:ext cx="2747962" cy="1063625"/>
            <a:chOff x="5643570" y="2428868"/>
            <a:chExt cx="2747962" cy="1063625"/>
          </a:xfrm>
        </p:grpSpPr>
        <p:sp>
          <p:nvSpPr>
            <p:cNvPr id="89094" name="Rectangle 6"/>
            <p:cNvSpPr>
              <a:spLocks noChangeArrowheads="1"/>
            </p:cNvSpPr>
            <p:nvPr/>
          </p:nvSpPr>
          <p:spPr bwMode="gray">
            <a:xfrm>
              <a:off x="5643570" y="2428868"/>
              <a:ext cx="2747962" cy="1063625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 w="19050">
              <a:solidFill>
                <a:srgbClr val="E5823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4" name="Rectangle 16"/>
            <p:cNvSpPr>
              <a:spLocks noChangeArrowheads="1"/>
            </p:cNvSpPr>
            <p:nvPr/>
          </p:nvSpPr>
          <p:spPr bwMode="black">
            <a:xfrm>
              <a:off x="5715008" y="2500306"/>
              <a:ext cx="2636788" cy="904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Mauvaise répartition du matériel entre les structures</a:t>
              </a:r>
              <a:endParaRPr lang="fr-FR" sz="1600" b="1" dirty="0">
                <a:cs typeface="Arial" charset="0"/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5572132" y="3571876"/>
            <a:ext cx="2819400" cy="1012323"/>
            <a:chOff x="5572132" y="3571876"/>
            <a:chExt cx="2819400" cy="1012323"/>
          </a:xfrm>
        </p:grpSpPr>
        <p:sp>
          <p:nvSpPr>
            <p:cNvPr id="89100" name="Rectangle 12"/>
            <p:cNvSpPr>
              <a:spLocks noChangeArrowheads="1"/>
            </p:cNvSpPr>
            <p:nvPr/>
          </p:nvSpPr>
          <p:spPr bwMode="gray">
            <a:xfrm>
              <a:off x="5643570" y="3571876"/>
              <a:ext cx="2747962" cy="1012323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10001"/>
              </a:schemeClr>
            </a:solidFill>
            <a:ln w="19050">
              <a:solidFill>
                <a:srgbClr val="E5823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5" name="Rectangle 17"/>
            <p:cNvSpPr>
              <a:spLocks noChangeArrowheads="1"/>
            </p:cNvSpPr>
            <p:nvPr/>
          </p:nvSpPr>
          <p:spPr bwMode="black">
            <a:xfrm>
              <a:off x="5572132" y="3571876"/>
              <a:ext cx="2786082" cy="904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In</a:t>
              </a:r>
              <a:r>
                <a:rPr lang="fr-FR" sz="1600" b="1" dirty="0" smtClean="0"/>
                <a:t>sécurité liée à la non   maîtrise des mouvements de matériels </a:t>
              </a:r>
              <a:endParaRPr lang="fr-FR" sz="1600" b="1" dirty="0">
                <a:cs typeface="Arial" charset="0"/>
              </a:endParaRP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5643570" y="4643446"/>
            <a:ext cx="2786082" cy="1063625"/>
            <a:chOff x="5643570" y="4643446"/>
            <a:chExt cx="2786082" cy="1063625"/>
          </a:xfrm>
        </p:grpSpPr>
        <p:sp>
          <p:nvSpPr>
            <p:cNvPr id="89098" name="Rectangle 10"/>
            <p:cNvSpPr>
              <a:spLocks noChangeArrowheads="1"/>
            </p:cNvSpPr>
            <p:nvPr/>
          </p:nvSpPr>
          <p:spPr bwMode="gray">
            <a:xfrm>
              <a:off x="5643570" y="4643446"/>
              <a:ext cx="2747962" cy="1063625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20000"/>
              </a:schemeClr>
            </a:solidFill>
            <a:ln w="19050">
              <a:solidFill>
                <a:srgbClr val="E5823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6" name="Rectangle 18"/>
            <p:cNvSpPr>
              <a:spLocks noChangeArrowheads="1"/>
            </p:cNvSpPr>
            <p:nvPr/>
          </p:nvSpPr>
          <p:spPr bwMode="black">
            <a:xfrm>
              <a:off x="5715008" y="4786322"/>
              <a:ext cx="2714644" cy="634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fr-FR" sz="1600" b="1" dirty="0" smtClean="0">
                  <a:cs typeface="Arial" charset="0"/>
                </a:rPr>
                <a:t> M</a:t>
              </a:r>
              <a:r>
                <a:rPr lang="fr-FR" sz="1600" b="1" dirty="0" smtClean="0"/>
                <a:t>auvaise estimation des besoins de matériels</a:t>
              </a:r>
              <a:endParaRPr lang="fr-FR" sz="1600" b="1" dirty="0">
                <a:cs typeface="Arial" charset="0"/>
              </a:endParaRPr>
            </a:p>
          </p:txBody>
        </p:sp>
      </p:grpSp>
      <p:sp>
        <p:nvSpPr>
          <p:cNvPr id="2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182" y="188640"/>
            <a:ext cx="3867618" cy="914400"/>
          </a:xfrm>
        </p:spPr>
        <p:txBody>
          <a:bodyPr/>
          <a:lstStyle/>
          <a:p>
            <a:r>
              <a:rPr lang="fr-FR" dirty="0" smtClean="0"/>
              <a:t>1- Fondements </a:t>
            </a:r>
          </a:p>
        </p:txBody>
      </p:sp>
      <p:sp>
        <p:nvSpPr>
          <p:cNvPr id="31" name="Rectangle avec flèche vers le bas 30"/>
          <p:cNvSpPr/>
          <p:nvPr/>
        </p:nvSpPr>
        <p:spPr bwMode="auto">
          <a:xfrm>
            <a:off x="142844" y="1571612"/>
            <a:ext cx="3000396" cy="857256"/>
          </a:xfrm>
          <a:prstGeom prst="downArrowCallou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Diagnostic</a:t>
            </a:r>
          </a:p>
        </p:txBody>
      </p:sp>
      <p:grpSp>
        <p:nvGrpSpPr>
          <p:cNvPr id="36" name="Groupe 35"/>
          <p:cNvGrpSpPr/>
          <p:nvPr/>
        </p:nvGrpSpPr>
        <p:grpSpPr>
          <a:xfrm>
            <a:off x="3071802" y="2872954"/>
            <a:ext cx="2239973" cy="1857375"/>
            <a:chOff x="3071802" y="2872954"/>
            <a:chExt cx="2239973" cy="1857375"/>
          </a:xfrm>
        </p:grpSpPr>
        <p:sp>
          <p:nvSpPr>
            <p:cNvPr id="89092" name="AutoShape 4"/>
            <p:cNvSpPr>
              <a:spLocks noChangeArrowheads="1"/>
            </p:cNvSpPr>
            <p:nvPr/>
          </p:nvSpPr>
          <p:spPr bwMode="invGray">
            <a:xfrm>
              <a:off x="3071802" y="2872954"/>
              <a:ext cx="2239973" cy="1857375"/>
            </a:xfrm>
            <a:prstGeom prst="leftRightArrow">
              <a:avLst>
                <a:gd name="adj1" fmla="val 60037"/>
                <a:gd name="adj2" fmla="val 23801"/>
              </a:avLst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86116" y="3571876"/>
              <a:ext cx="1928826" cy="42862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Conséquences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863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182" y="188640"/>
            <a:ext cx="3867618" cy="914400"/>
          </a:xfrm>
        </p:spPr>
        <p:txBody>
          <a:bodyPr/>
          <a:lstStyle/>
          <a:p>
            <a:r>
              <a:rPr lang="fr-FR" dirty="0" smtClean="0"/>
              <a:t>1- Fondements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691680" y="3429000"/>
            <a:ext cx="5666402" cy="11521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i="0" dirty="0" smtClean="0">
                <a:latin typeface="Arial Black" pitchFamily="34" charset="0"/>
              </a:rPr>
              <a:t>Le Burkina Faso va entreprendre des actions entrant dans le cadre de la mise en place de bonnes pratiques en matière de gestion des biens</a:t>
            </a:r>
            <a:endParaRPr kumimoji="0" lang="fr-FR" sz="1800" b="1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750" y="1455206"/>
            <a:ext cx="1993642" cy="1102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5130774"/>
            <a:ext cx="2357422" cy="152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406" y="1571612"/>
            <a:ext cx="1777506" cy="118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5072074"/>
            <a:ext cx="2079948" cy="137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143512"/>
            <a:ext cx="1650412" cy="145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76" y="1484784"/>
            <a:ext cx="1473852" cy="10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10" descr="data:image/jpeg;base64,/9j/4AAQSkZJRgABAQAAAQABAAD/2wCEAAkGBxEHBhUTBxQUFBUWGRoUGBcVGBgYIRkeGBUaFxYiGRcaHyghIBolHBgbITIiJSkrLjM6HB8zODM4Nyk5OisBCgoKDg0OGhAQGywkICQ0LzArNjcsLSwtLTQ0LCw0LC04NTIsLDcsNC0sNDcsLSsrMjYsLCwsLC4sLCw0LCwsLP/AABEIAI0BZQMBIgACEQEDEQH/xAAcAAEAAwEBAQEBAAAAAAAAAAAABQYHBAMCAQj/xAA9EAACAQIEAwYDBwEGBwAAAAAAAQIDEQQFEiEGMUEHEyJRYXEygZEUI0JSYqGx8BUkcsLR8RYzQ4KSorL/xAAZAQEBAQEBAQAAAAAAAAAAAAAAAQIDBAX/xAAmEQEAAgIABAUFAAAAAAAAAAAAAQIDERIhMUEEIjJxsRNRgZHw/9oADAMBAAIRAxEAPwDcQAAAAAAAAAAAAAAAAAAAAAAAAAAAAAAAAAAAAAAAAAAAAAAAAAAAAAAAAAAAAAAAAAAAAAAAAAAAAAAAAAAAAAFdzvjChk2YdzXp15zspfd09Wz5b3XkR0uPYqnKdTD16VKMdWurCS1Ny0pJRTtu1u3be23ULmCr5ZxzhsdVcakK9KyXiq0pKN3bbUr779SepZlQrL7mrTl/hnF/wwOoFbzTjnL8trqFSvTlJuzUJatL3tdxuk7r8TXmTuDxdPG4dTwkozi91KLTT9mgPcAAAAAAAAAAAAAAAAAAAAAAAAAAAAAAAAAAAAAAAAAAAAAAAAFNzbtIweV5rOhWjVlKD0uUVC1+trzT/Y/ZdpWAjRUl3zv0jSk3+237gXEFQwfaPgMVWUdU43drySsvezdi00MXTxMb4ecJp/lkn/AHsfjWx+nBjs5w2AlbGVacX+VyWp+0Vu/oFrWbTqIfOYZcsb8ajqXw1IvTKPts7+z22TsZr2nZtKjgXh6/eQrScXKUHojWhZr72z2u+ib5WukyezvjutRxl8lod7Qgk6k5RqKXO0tMJKN7Kzvvz3slcp3HXGOG4kdFPD1U6Um7VNG8XbvIySd1dJWafuYm8PRXwuXccUaZ9Qr1K1XTh1Hx6IpRit25KMErdbu38m29nWGxWUYd0s1vBuatG1NrklL4Hzfnvy35meZri8PmLoK6trXeTa0qMW3dt7JO21k/w7GrZHi4wwzw1GSj3emFNyas47KOmS5u1vr9JhvOSvFMaYz4/p24dreCq8G5ZiMBWqvMk9TSUpXupyu3qXyZahjvN67mNMZKxW2onYADowAAAAAAAAAAAAAAAAAAAAAAAAAAAAAAAAAAAAAAAA+KtRUaTlVdkk235JK7KnX7Rcv0yWGqTlJXSapVXG9tryUbJFqxVBYrCyhUvacXF252krO3ruZBmmQ0uGMfKOCnXjB7zdV00rabNxklFaWud9tic3SsUmvPruPbXdUeJuH8U6ksRUjanN6lOWpJp8nqatZr1KxWw1SnUjGk1dLmpJK7e/ivboXLNszp4+UqWX166oTUNU5U4qNSUJOSc6cYLxbpXVvgje/SKxNBZbNywlR1FOm43utkm1aybVlZWXSxJtprHjm86hHQ+2RirWl0s505/RamfSqYmnPx0krtLV3UbXbsryUbLc5Z2rRipRbkndrZXVvCreb3/pnZTy+MpPXGcU+sb7Ppz6EnJrq64vDWyz5UzQzytg4uODnUm2rSk5TSdvywi1aPvz6o66PFEqGHjGGHp3StKUtlJ23bikl68yvU6s9VptbdbI+K+YToStBy99or6sxEVmesvXe3BXWoj+/CWwcpLAzqTbSs6dOS5yclpkk30UHK/ulfcjsS20tcnJ9Lu/8ASJfJ8tq59TnONaM+7heyjiKkurUUlT9Oa28r72tnD/Zcs1wka2LxMlqW9NUtLhLqm5Sd/orppmskcdt1rqEr4qtMPBa02me/2VnBy7zKXScowaU5XcdWqLptShJ2em6tJO20ot9Sz9lXEOHwEvs+aO9WVbu6VT4viTile+ybjZSS31JM4+JuF3wrmtKdX72hNxXVO8XqcdndOSulv1YzdUOHePKdbAU4/ZtVNra8VJUoSnp9e7qRmvWVzNJmsans5ZcX1bRaJ9UT+47NsBF/8RYPuXPv6ehc56vCvefJfNnbg8ZSx1HXgpwqRfKUJKS+q2Oz573AAAAAAAAAAAAAAAAAAAAAAAAAAAAAAAAAAAAAAAAAAAyLtVzpYrHOlV3o0N9HSdTzl5qL8Kj56m+SNXxVGVek1TnKF1a8dN17XTMd7Qsghhs7oUKVSpOVVyr1ZVNLdklGPwpdFPpzJKwqOS8NYniateKWne1+St5La9vkunoT9Xs9rVF3WBnCUoRk5K2lbTaVnvu5a1Z/l9dtGynDU8oydSa0KMXKX6YqEmk1feKj/JA8O8U4ehg5YjNKkYOpJ2UVJ+GLelW3s3Nynu+o1HRut71iZr7MazjB1sozOSxUbSTcJJrlZW6fJp/05b+06mIwkd042tbTHpb09F9F5EzxlVp5939eOpS1xilpv4LOMXJp7Suo295LyKth49xBJcnFSV3f+OXXb2JMzWN1+HXBNZv5/nukMttLMoKTjHUpRUpclJwkqbb6JT07n7PJlQwNSpmFOpRVOKi4VFaU6srR8PmlJX9jzw2V4jHzSw1Kc9na0JaXf1ta1j7zLL69COrPO9lGEG4XmpWknpSacnaO1naz8iUjUNeKyxkyTMJXszqLLuJ6VWpNUqaU1OU5KK0uDVt/16PmvQ3PKMZTxeLnLBzjOE4QmpQakm05Qk7rrZRXyP5zp4meY5dG7d6dqWleS/5furO135Nl07Ke/wALxZ4OU04VINaXoSclK1ualbfykzTyzDQu0ynSrcLTji5qDvGUJfllF3v7Wvf3Mk4lwFfDuMcM5u6pNK+pRVSDitPT4qei9ltGKfQme1DM5Z7xDDC4TdK219nu9N/TZzfpp8idp4L7PlNOONcmqa7uc0km6U/A5Lr4J2mvdMa23x2ivDvkzfD5VmFOPeUFWVr3lBNNW5+KDujvyfOsRhcTKeIVSM42csRRSVSNtl3nKNeP6Kl5Pe0i8cPZpPL686MEpTqzdlBK7d93GDaST3e9rJq6sju4k4RefZXLXJRqq84JO6cne6lK3jk7W1JK223mZmVg4P4ilm+H049JVFFSVSCl3daLvadNy3T2alTfii00/MshgfZ1xBU4f4iUMZKXd1JKlVjNvwu+mMrPk4vwv0b8kb4VJAAEAAAAAAAAAAAAAAAAAAAAAAAAAAAAAAAAAAAAAHnXrRw9PVXlGK85NJem7Mq4urxrdol9SaWHiotNdZ2dny6ml5vlVLOMMoY3XpT1Lu6tSk7pNfFTlFtbvZu3LyKPxRlWX5DUpRxf21qs3CMo1FVSkrWUnXk93fbmFh+9o854fIHTp6oqdoufSyTejbfU7eVrat+jyxQdfCuk3aKTlFyXVXlZL1NSwXDVPF4TXgMXiNHlOlhGk/aFOL5NdeqI/NeGI5fRVTFYvDQg9r1qOIgrtX+NV7J2T6GJrMzt2plitJpMM8oYh0qrstUXtKLfxL6H1UpUFONNVVp8Ktqe8ZTbevayktTVtrWXytk8phJ/3PFZbJfpxuh/SdKpv/3I+qPCOrBy+zxoVI3S1xqUJxh7yc47K/lffztZFZ7rbLWfTEQ7FiMRT8WUvS07XeqN+WlXXTZ7Hpxhl6zKH37tOUFr08nK7bt8zlyLLcdgMpqUoU++mnGMLTi7RbUndxctkut2/GiTy7I8S5J5tRqytZtKzUrdNbaauudkdNvPpmeGyavgszgsA5u7SkoxcnZTW1rO63sjb+Dsjo4ONSvTjWVaSdOUq0HTdkk/DB/h2W/oc+T5RUxWeU6qoRw1Gjd6bLVUm9ld/lSs0XOavBkXbC+G6f2riXE4itfRByip8orQ1C7k9rKEN/cu808VUdWaUaMl3bjp0pxlaGqEGrtJJXcrfDGytzpfDOLlhuIMRHFSvoqQSvy7uNSSSUVtptKLsrfU1bHUY1sLKNPnLlts3e/lty6CCWf1lLCV/uaapzjPTq0PxOKS+Jt6l4V5L0Vy8ZNmixtBuStNeGV79Lu69Gmnb/ci8LgqNCNVptupofdyVtDhFq9/a95+SXOx3ZElTcpVFaM2lFOyvpVr2fnvb2NMyy/tPy1YLidypKyrx129baZfVrV8zZuFsc8y4bw9WpvKdKDl/i0pS/e5mHbBNf2lh1Fcoyf/ALe/I0Ls8g6fBWF1fkv8pScl+zMtdliAAQAAAAAAAAAAAAAAAAAAAAAAAAAAAAAAAAAAAAACD4y4fjxLkU6MnaXx05flnH4fk7tP3JwAY5wxxJLKcZLD54u6qx8M4z2UnbZp8lK31vts1ps+b5vl+ZYRxzdQlThLVBT3Tejwy9GruNt+frtPcUcJYXiahbHxtNK0akdpR+fVej2KTHsZh3y7zGVHDyVOKf8A5XaX0C8lT4rzx8SY6GF4epLTe0IQio63vZtLZJL/AF9tg4K4bjw1w7Gg7Sk7zqyttKcvi+SSUV6JDhng7BcMtvLKfjls5zeqTXld8l6KxYAIStwlgK9u+w1GVm2rxXhcnqlp8rvd2O/K8qoZRQcMtpxpwb1aY7K9kr29kjsAQPHF0ZV6DjTm4N/ija687X6+p7ADHePeHI8MZlTxWGc5Uan3VZys2m1s9kuiT2/L6l14WzGOY4Fd+05wik+t1ZJSV+d/T081ew5vltPN8unRxqvCas/Tya9UY5isNjez/HWqqVTD3+7qR6b7K/8Alfydm7l6tajRVeUu8XW69HZb/VfyNf8AdvvbJrr0uv8AXyM+pdpVJ4fduLuvwO7StdW3W6Xn1IDiTjqvnkXSy+MoRls1FPVNN8lGN/bq/K13e7TTh4pxcuKOLdOA31SVGn672u7dL9fJXN7y/CRwGBp0qPw04xgvaKSX8FD7MuCJZS/tWbxtWatTpv8A6afNy/W1tbotubdtEIoAAgAAAAAAAAAAAAAAAAAAAAAAAAAAAAAAAAAAAAAAAAAAAAAAAAAAB5YjDwxVBwxMVOMlZxkrpp87pnqAKviOz7K6/wAWGSv+SdSH/wAyRJ5Jw5hMhhbKqMYect5SfvOTcn9SVAAAAAAAAAAAAAAAAAAAAAAAAAAAAAAAAAAAAAAAAAAAAAAAAAAAAAAAAAAAAAAAAAA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735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613" y="5130774"/>
            <a:ext cx="24288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ctangle à coins arrondis 21"/>
          <p:cNvSpPr/>
          <p:nvPr/>
        </p:nvSpPr>
        <p:spPr bwMode="auto">
          <a:xfrm>
            <a:off x="3388010" y="3212976"/>
            <a:ext cx="2264110" cy="1368152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à coins arrondis 22"/>
          <p:cNvSpPr/>
          <p:nvPr/>
        </p:nvSpPr>
        <p:spPr bwMode="auto">
          <a:xfrm>
            <a:off x="3388010" y="3275860"/>
            <a:ext cx="2079948" cy="1305267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54" y="1428736"/>
            <a:ext cx="1597934" cy="119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533" y="5072074"/>
            <a:ext cx="2079948" cy="137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351" y="5143512"/>
            <a:ext cx="1650412" cy="145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446" y="5072074"/>
            <a:ext cx="2079948" cy="137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Définition</a:t>
            </a:r>
            <a:endParaRPr lang="fr-FR" dirty="0"/>
          </a:p>
        </p:txBody>
      </p:sp>
      <p:sp>
        <p:nvSpPr>
          <p:cNvPr id="4" name="Forme libre 3"/>
          <p:cNvSpPr/>
          <p:nvPr/>
        </p:nvSpPr>
        <p:spPr>
          <a:xfrm>
            <a:off x="785786" y="2143116"/>
            <a:ext cx="7841207" cy="1926828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735" tIns="170735" rIns="170735" bIns="170735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000" b="1" kern="1200" dirty="0" smtClean="0">
                <a:solidFill>
                  <a:schemeClr val="tx1"/>
                </a:solidFill>
              </a:rPr>
              <a:t>Discipline de gestion des biens du patrimoine de toute organisation publique ou privée</a:t>
            </a:r>
            <a:endParaRPr lang="fr-FR" sz="3000" kern="1200" dirty="0"/>
          </a:p>
        </p:txBody>
      </p:sp>
      <p:sp>
        <p:nvSpPr>
          <p:cNvPr id="6" name="Forme libre 5"/>
          <p:cNvSpPr/>
          <p:nvPr/>
        </p:nvSpPr>
        <p:spPr>
          <a:xfrm>
            <a:off x="831416" y="4197044"/>
            <a:ext cx="7841207" cy="1926828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875" tIns="147875" rIns="147875" bIns="14787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400" b="1" kern="1200" dirty="0" smtClean="0">
                <a:solidFill>
                  <a:schemeClr val="tx1"/>
                </a:solidFill>
              </a:rPr>
              <a:t>Elle regroupe l’ensemble des règles juridiques et des procédures techniques qui gouvernent et retracent les opérations d’entrées, de circulation et de sorties des biens du patrimoine de la structure</a:t>
            </a:r>
            <a:endParaRPr lang="fr-FR" sz="2400" kern="1200" dirty="0"/>
          </a:p>
        </p:txBody>
      </p:sp>
    </p:spTree>
    <p:extLst>
      <p:ext uri="{BB962C8B-B14F-4D97-AF65-F5344CB8AC3E}">
        <p14:creationId xmlns:p14="http://schemas.microsoft.com/office/powerpoint/2010/main" val="67871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Définition</a:t>
            </a:r>
            <a:endParaRPr lang="fr-FR" dirty="0"/>
          </a:p>
        </p:txBody>
      </p:sp>
      <p:sp>
        <p:nvSpPr>
          <p:cNvPr id="4" name="Forme libre 3"/>
          <p:cNvSpPr/>
          <p:nvPr/>
        </p:nvSpPr>
        <p:spPr>
          <a:xfrm>
            <a:off x="785786" y="1268760"/>
            <a:ext cx="7841207" cy="2801184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735" tIns="170735" rIns="170735" bIns="170735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Aft>
                <a:spcPct val="35000"/>
              </a:spcAft>
            </a:pPr>
            <a:r>
              <a:rPr lang="fr-FR" sz="3200" b="1" dirty="0">
                <a:solidFill>
                  <a:schemeClr val="tx1"/>
                </a:solidFill>
              </a:rPr>
              <a:t>Selon l’article 2 du décret n°2016-603/PRES/PM/MINEFID du 08 juillet 2016 portant comptabilité des matières  de l’Etat et des autres organismes publics au Burkina Faso</a:t>
            </a:r>
          </a:p>
        </p:txBody>
      </p:sp>
      <p:sp>
        <p:nvSpPr>
          <p:cNvPr id="6" name="Forme libre 5"/>
          <p:cNvSpPr/>
          <p:nvPr/>
        </p:nvSpPr>
        <p:spPr>
          <a:xfrm>
            <a:off x="831416" y="4197044"/>
            <a:ext cx="7841207" cy="1926828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875" tIns="147875" rIns="147875" bIns="14787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fr-FR" sz="2800" dirty="0">
                <a:solidFill>
                  <a:schemeClr val="tx1"/>
                </a:solidFill>
              </a:rPr>
              <a:t>« la comptabilité matière est une comptabilité d’inventaire permanent, ayant pour objet la description des existants, des biens meubles et immeubles, des stocks, autres que les deniers et valeurs.</a:t>
            </a:r>
            <a:endParaRPr lang="fr-FR" sz="28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Définition</a:t>
            </a:r>
            <a:endParaRPr lang="fr-FR" dirty="0"/>
          </a:p>
        </p:txBody>
      </p:sp>
      <p:sp>
        <p:nvSpPr>
          <p:cNvPr id="4" name="Forme libre 3"/>
          <p:cNvSpPr/>
          <p:nvPr/>
        </p:nvSpPr>
        <p:spPr>
          <a:xfrm>
            <a:off x="785786" y="1196752"/>
            <a:ext cx="7841207" cy="1872208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735" tIns="170735" rIns="170735" bIns="170735" numCol="1" spcCol="1270" anchor="ctr" anchorCtr="0">
            <a:noAutofit/>
          </a:bodyPr>
          <a:lstStyle/>
          <a:p>
            <a:r>
              <a:rPr lang="fr-FR" sz="2800" dirty="0">
                <a:solidFill>
                  <a:schemeClr val="tx1"/>
                </a:solidFill>
              </a:rPr>
              <a:t>Elle a pour objet le suivi administratif et comptable du patrimoine de l’Etat et des autres organismes publics. Elle permet à cet effet :</a:t>
            </a:r>
          </a:p>
        </p:txBody>
      </p:sp>
      <p:sp>
        <p:nvSpPr>
          <p:cNvPr id="6" name="Forme libre 5"/>
          <p:cNvSpPr/>
          <p:nvPr/>
        </p:nvSpPr>
        <p:spPr>
          <a:xfrm>
            <a:off x="831416" y="3257650"/>
            <a:ext cx="7841207" cy="3339702"/>
          </a:xfrm>
          <a:custGeom>
            <a:avLst/>
            <a:gdLst>
              <a:gd name="connsiteX0" fmla="*/ 0 w 7841207"/>
              <a:gd name="connsiteY0" fmla="*/ 192683 h 1926828"/>
              <a:gd name="connsiteX1" fmla="*/ 192683 w 7841207"/>
              <a:gd name="connsiteY1" fmla="*/ 0 h 1926828"/>
              <a:gd name="connsiteX2" fmla="*/ 7648524 w 7841207"/>
              <a:gd name="connsiteY2" fmla="*/ 0 h 1926828"/>
              <a:gd name="connsiteX3" fmla="*/ 7841207 w 7841207"/>
              <a:gd name="connsiteY3" fmla="*/ 192683 h 1926828"/>
              <a:gd name="connsiteX4" fmla="*/ 7841207 w 7841207"/>
              <a:gd name="connsiteY4" fmla="*/ 1734145 h 1926828"/>
              <a:gd name="connsiteX5" fmla="*/ 7648524 w 7841207"/>
              <a:gd name="connsiteY5" fmla="*/ 1926828 h 1926828"/>
              <a:gd name="connsiteX6" fmla="*/ 192683 w 7841207"/>
              <a:gd name="connsiteY6" fmla="*/ 1926828 h 1926828"/>
              <a:gd name="connsiteX7" fmla="*/ 0 w 7841207"/>
              <a:gd name="connsiteY7" fmla="*/ 1734145 h 1926828"/>
              <a:gd name="connsiteX8" fmla="*/ 0 w 7841207"/>
              <a:gd name="connsiteY8" fmla="*/ 192683 h 192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207" h="1926828">
                <a:moveTo>
                  <a:pt x="0" y="192683"/>
                </a:moveTo>
                <a:cubicBezTo>
                  <a:pt x="0" y="86267"/>
                  <a:pt x="86267" y="0"/>
                  <a:pt x="192683" y="0"/>
                </a:cubicBezTo>
                <a:lnTo>
                  <a:pt x="7648524" y="0"/>
                </a:lnTo>
                <a:cubicBezTo>
                  <a:pt x="7754940" y="0"/>
                  <a:pt x="7841207" y="86267"/>
                  <a:pt x="7841207" y="192683"/>
                </a:cubicBezTo>
                <a:lnTo>
                  <a:pt x="7841207" y="1734145"/>
                </a:lnTo>
                <a:cubicBezTo>
                  <a:pt x="7841207" y="1840561"/>
                  <a:pt x="7754940" y="1926828"/>
                  <a:pt x="7648524" y="1926828"/>
                </a:cubicBezTo>
                <a:lnTo>
                  <a:pt x="192683" y="1926828"/>
                </a:lnTo>
                <a:cubicBezTo>
                  <a:pt x="86267" y="1926828"/>
                  <a:pt x="0" y="1840561"/>
                  <a:pt x="0" y="1734145"/>
                </a:cubicBezTo>
                <a:lnTo>
                  <a:pt x="0" y="1926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875" tIns="147875" rIns="147875" bIns="147875" numCol="1" spcCol="1270" anchor="ctr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la maîtrise du patrimoine mobilier et immobilier en quantité et en valeur </a:t>
            </a:r>
            <a:r>
              <a:rPr lang="fr-FR" sz="2800" dirty="0" smtClean="0">
                <a:solidFill>
                  <a:schemeClr val="tx1"/>
                </a:solidFill>
              </a:rPr>
              <a:t>;</a:t>
            </a:r>
            <a:endParaRPr lang="fr-FR" sz="280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la description, le suivi et le contrôle des mouvements des matières 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la fourniture de renseignements utiles à l’administration et à la gouvernance des matières. »</a:t>
            </a:r>
          </a:p>
        </p:txBody>
      </p:sp>
    </p:spTree>
    <p:extLst>
      <p:ext uri="{BB962C8B-B14F-4D97-AF65-F5344CB8AC3E}">
        <p14:creationId xmlns:p14="http://schemas.microsoft.com/office/powerpoint/2010/main" val="94601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7"/>
          <p:cNvGrpSpPr/>
          <p:nvPr/>
        </p:nvGrpSpPr>
        <p:grpSpPr>
          <a:xfrm>
            <a:off x="457200" y="1600754"/>
            <a:ext cx="8229600" cy="1491712"/>
            <a:chOff x="457200" y="1600754"/>
            <a:chExt cx="8229600" cy="1491712"/>
          </a:xfrm>
        </p:grpSpPr>
        <p:sp>
          <p:nvSpPr>
            <p:cNvPr id="8" name="Connecteur droit 7"/>
            <p:cNvSpPr/>
            <p:nvPr/>
          </p:nvSpPr>
          <p:spPr>
            <a:xfrm>
              <a:off x="457200" y="2097942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e libre 8"/>
            <p:cNvSpPr/>
            <p:nvPr/>
          </p:nvSpPr>
          <p:spPr>
            <a:xfrm>
              <a:off x="2596895" y="1600754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457200" y="1600754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01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457200" y="2097942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  description, le suivi et le contrôle des matières, objet du patrimoine de l’État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4" name="Groupe 18"/>
          <p:cNvGrpSpPr/>
          <p:nvPr/>
        </p:nvGrpSpPr>
        <p:grpSpPr>
          <a:xfrm>
            <a:off x="457200" y="3117325"/>
            <a:ext cx="8229600" cy="1491712"/>
            <a:chOff x="457200" y="3117325"/>
            <a:chExt cx="8229600" cy="1491712"/>
          </a:xfrm>
        </p:grpSpPr>
        <p:sp>
          <p:nvSpPr>
            <p:cNvPr id="7" name="Connecteur droit 6"/>
            <p:cNvSpPr/>
            <p:nvPr/>
          </p:nvSpPr>
          <p:spPr>
            <a:xfrm>
              <a:off x="457200" y="3614513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e libre 11"/>
            <p:cNvSpPr/>
            <p:nvPr/>
          </p:nvSpPr>
          <p:spPr>
            <a:xfrm>
              <a:off x="2596895" y="3117325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57200" y="3117325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2340759"/>
                <a:satOff val="-2919"/>
                <a:lumOff val="686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02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457200" y="3614513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centralisation de toutes les opérations comptables matières au niveau du ministre chargé des finances(besoins statistiques)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5" name="Groupe 19"/>
          <p:cNvGrpSpPr/>
          <p:nvPr/>
        </p:nvGrpSpPr>
        <p:grpSpPr>
          <a:xfrm>
            <a:off x="457200" y="4633896"/>
            <a:ext cx="8229600" cy="1491712"/>
            <a:chOff x="457200" y="4633896"/>
            <a:chExt cx="8229600" cy="1491712"/>
          </a:xfrm>
        </p:grpSpPr>
        <p:sp>
          <p:nvSpPr>
            <p:cNvPr id="6" name="Connecteur droit 5"/>
            <p:cNvSpPr/>
            <p:nvPr/>
          </p:nvSpPr>
          <p:spPr>
            <a:xfrm>
              <a:off x="457200" y="5131084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orme libre 14"/>
            <p:cNvSpPr/>
            <p:nvPr/>
          </p:nvSpPr>
          <p:spPr>
            <a:xfrm>
              <a:off x="2596895" y="4633896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457200" y="4633896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03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457200" y="5131084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mise en place de statistiques fiables sur les biens meubles et immeubles 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3- Objectifs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302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7"/>
          <p:cNvGrpSpPr/>
          <p:nvPr/>
        </p:nvGrpSpPr>
        <p:grpSpPr>
          <a:xfrm>
            <a:off x="457200" y="1600754"/>
            <a:ext cx="8229600" cy="1491712"/>
            <a:chOff x="457200" y="1600754"/>
            <a:chExt cx="8229600" cy="1491712"/>
          </a:xfrm>
        </p:grpSpPr>
        <p:sp>
          <p:nvSpPr>
            <p:cNvPr id="7" name="Connecteur droit 6"/>
            <p:cNvSpPr/>
            <p:nvPr/>
          </p:nvSpPr>
          <p:spPr>
            <a:xfrm>
              <a:off x="457200" y="2097942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orme libre 7"/>
            <p:cNvSpPr/>
            <p:nvPr/>
          </p:nvSpPr>
          <p:spPr>
            <a:xfrm>
              <a:off x="2596895" y="1600754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9" name="Forme libre 8"/>
            <p:cNvSpPr/>
            <p:nvPr/>
          </p:nvSpPr>
          <p:spPr>
            <a:xfrm>
              <a:off x="457200" y="1600754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04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457200" y="2097942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la maîtrise du Patrimoine en quantité et en valeur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4" name="Groupe 18"/>
          <p:cNvGrpSpPr/>
          <p:nvPr/>
        </p:nvGrpSpPr>
        <p:grpSpPr>
          <a:xfrm>
            <a:off x="457200" y="3117325"/>
            <a:ext cx="8229600" cy="1491712"/>
            <a:chOff x="457200" y="3117325"/>
            <a:chExt cx="8229600" cy="1491712"/>
          </a:xfrm>
        </p:grpSpPr>
        <p:sp>
          <p:nvSpPr>
            <p:cNvPr id="6" name="Connecteur droit 5"/>
            <p:cNvSpPr/>
            <p:nvPr/>
          </p:nvSpPr>
          <p:spPr>
            <a:xfrm>
              <a:off x="457200" y="3614513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e libre 10"/>
            <p:cNvSpPr/>
            <p:nvPr/>
          </p:nvSpPr>
          <p:spPr>
            <a:xfrm>
              <a:off x="2596895" y="3117325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57200" y="3117325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2340759"/>
                <a:satOff val="-2919"/>
                <a:lumOff val="686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05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57200" y="3614513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l’amélioration de la prévision budgétaire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grpSp>
        <p:nvGrpSpPr>
          <p:cNvPr id="17" name="Groupe 19"/>
          <p:cNvGrpSpPr/>
          <p:nvPr/>
        </p:nvGrpSpPr>
        <p:grpSpPr>
          <a:xfrm>
            <a:off x="457200" y="4633896"/>
            <a:ext cx="8229600" cy="1491712"/>
            <a:chOff x="457200" y="4633896"/>
            <a:chExt cx="8229600" cy="1491712"/>
          </a:xfrm>
        </p:grpSpPr>
        <p:sp>
          <p:nvSpPr>
            <p:cNvPr id="5" name="Connecteur droit 4"/>
            <p:cNvSpPr/>
            <p:nvPr/>
          </p:nvSpPr>
          <p:spPr>
            <a:xfrm>
              <a:off x="457200" y="5131084"/>
              <a:ext cx="82296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e libre 13"/>
            <p:cNvSpPr/>
            <p:nvPr/>
          </p:nvSpPr>
          <p:spPr>
            <a:xfrm>
              <a:off x="2596895" y="4633896"/>
              <a:ext cx="6089904" cy="497187"/>
            </a:xfrm>
            <a:custGeom>
              <a:avLst/>
              <a:gdLst>
                <a:gd name="connsiteX0" fmla="*/ 0 w 6089904"/>
                <a:gd name="connsiteY0" fmla="*/ 0 h 497187"/>
                <a:gd name="connsiteX1" fmla="*/ 6089904 w 6089904"/>
                <a:gd name="connsiteY1" fmla="*/ 0 h 497187"/>
                <a:gd name="connsiteX2" fmla="*/ 6089904 w 6089904"/>
                <a:gd name="connsiteY2" fmla="*/ 497187 h 497187"/>
                <a:gd name="connsiteX3" fmla="*/ 0 w 6089904"/>
                <a:gd name="connsiteY3" fmla="*/ 497187 h 497187"/>
                <a:gd name="connsiteX4" fmla="*/ 0 w 6089904"/>
                <a:gd name="connsiteY4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89904" h="497187">
                  <a:moveTo>
                    <a:pt x="0" y="0"/>
                  </a:moveTo>
                  <a:lnTo>
                    <a:pt x="6089904" y="0"/>
                  </a:lnTo>
                  <a:lnTo>
                    <a:pt x="6089904" y="497187"/>
                  </a:lnTo>
                  <a:lnTo>
                    <a:pt x="0" y="4971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b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endParaRPr lang="fr-FR" sz="26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457200" y="4633896"/>
              <a:ext cx="2139696" cy="497187"/>
            </a:xfrm>
            <a:custGeom>
              <a:avLst/>
              <a:gdLst>
                <a:gd name="connsiteX0" fmla="*/ 82881 w 2139696"/>
                <a:gd name="connsiteY0" fmla="*/ 0 h 497187"/>
                <a:gd name="connsiteX1" fmla="*/ 2056815 w 2139696"/>
                <a:gd name="connsiteY1" fmla="*/ 0 h 497187"/>
                <a:gd name="connsiteX2" fmla="*/ 2139696 w 2139696"/>
                <a:gd name="connsiteY2" fmla="*/ 82881 h 497187"/>
                <a:gd name="connsiteX3" fmla="*/ 2139696 w 2139696"/>
                <a:gd name="connsiteY3" fmla="*/ 497187 h 497187"/>
                <a:gd name="connsiteX4" fmla="*/ 2139696 w 2139696"/>
                <a:gd name="connsiteY4" fmla="*/ 497187 h 497187"/>
                <a:gd name="connsiteX5" fmla="*/ 0 w 2139696"/>
                <a:gd name="connsiteY5" fmla="*/ 497187 h 497187"/>
                <a:gd name="connsiteX6" fmla="*/ 0 w 2139696"/>
                <a:gd name="connsiteY6" fmla="*/ 497187 h 497187"/>
                <a:gd name="connsiteX7" fmla="*/ 0 w 2139696"/>
                <a:gd name="connsiteY7" fmla="*/ 82881 h 497187"/>
                <a:gd name="connsiteX8" fmla="*/ 82881 w 2139696"/>
                <a:gd name="connsiteY8" fmla="*/ 0 h 49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9696" h="497187">
                  <a:moveTo>
                    <a:pt x="82881" y="0"/>
                  </a:moveTo>
                  <a:lnTo>
                    <a:pt x="2056815" y="0"/>
                  </a:lnTo>
                  <a:cubicBezTo>
                    <a:pt x="2102589" y="0"/>
                    <a:pt x="2139696" y="37107"/>
                    <a:pt x="2139696" y="82881"/>
                  </a:cubicBezTo>
                  <a:lnTo>
                    <a:pt x="2139696" y="497187"/>
                  </a:lnTo>
                  <a:lnTo>
                    <a:pt x="2139696" y="497187"/>
                  </a:lnTo>
                  <a:lnTo>
                    <a:pt x="0" y="497187"/>
                  </a:lnTo>
                  <a:lnTo>
                    <a:pt x="0" y="497187"/>
                  </a:lnTo>
                  <a:lnTo>
                    <a:pt x="0" y="82881"/>
                  </a:lnTo>
                  <a:cubicBezTo>
                    <a:pt x="0" y="37107"/>
                    <a:pt x="37107" y="0"/>
                    <a:pt x="82881" y="0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4681519"/>
                <a:satOff val="-5839"/>
                <a:lumOff val="1373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805" tIns="73805" rIns="73805" bIns="4953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2600" i="0" dirty="0" smtClean="0">
                  <a:solidFill>
                    <a:srgbClr val="FFFFFF"/>
                  </a:solidFill>
                </a:rPr>
                <a:t>06</a:t>
              </a:r>
              <a:endParaRPr lang="fr-FR" sz="2600" i="0" dirty="0">
                <a:solidFill>
                  <a:srgbClr val="FFFFFF"/>
                </a:solidFill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457200" y="5131084"/>
              <a:ext cx="8229600" cy="994524"/>
            </a:xfrm>
            <a:custGeom>
              <a:avLst/>
              <a:gdLst>
                <a:gd name="connsiteX0" fmla="*/ 0 w 8229600"/>
                <a:gd name="connsiteY0" fmla="*/ 0 h 994524"/>
                <a:gd name="connsiteX1" fmla="*/ 8229600 w 8229600"/>
                <a:gd name="connsiteY1" fmla="*/ 0 h 994524"/>
                <a:gd name="connsiteX2" fmla="*/ 8229600 w 8229600"/>
                <a:gd name="connsiteY2" fmla="*/ 994524 h 994524"/>
                <a:gd name="connsiteX3" fmla="*/ 0 w 8229600"/>
                <a:gd name="connsiteY3" fmla="*/ 994524 h 994524"/>
                <a:gd name="connsiteX4" fmla="*/ 0 w 8229600"/>
                <a:gd name="connsiteY4" fmla="*/ 0 h 994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94524">
                  <a:moveTo>
                    <a:pt x="0" y="0"/>
                  </a:moveTo>
                  <a:lnTo>
                    <a:pt x="8229600" y="0"/>
                  </a:lnTo>
                  <a:lnTo>
                    <a:pt x="8229600" y="994524"/>
                  </a:lnTo>
                  <a:lnTo>
                    <a:pt x="0" y="9945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fr-FR" sz="2000" b="1" i="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</a:rPr>
                <a:t>le contrôle des existants et de leur utilisation </a:t>
              </a:r>
              <a:endParaRPr lang="fr-FR" sz="2000" i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endParaRP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6012160" y="215899"/>
            <a:ext cx="3033192" cy="792163"/>
          </a:xfrm>
        </p:spPr>
        <p:txBody>
          <a:bodyPr/>
          <a:lstStyle/>
          <a:p>
            <a:r>
              <a:rPr lang="fr-FR" dirty="0" smtClean="0"/>
              <a:t>3- Objectifs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9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925TGp_Utopia_light">
  <a:themeElements>
    <a:clrScheme name="Custom 11">
      <a:dk1>
        <a:srgbClr val="000000"/>
      </a:dk1>
      <a:lt1>
        <a:srgbClr val="FFFFFF"/>
      </a:lt1>
      <a:dk2>
        <a:srgbClr val="2E5CA8"/>
      </a:dk2>
      <a:lt2>
        <a:srgbClr val="DDDDDD"/>
      </a:lt2>
      <a:accent1>
        <a:srgbClr val="239FDD"/>
      </a:accent1>
      <a:accent2>
        <a:srgbClr val="2AA9AC"/>
      </a:accent2>
      <a:accent3>
        <a:srgbClr val="99CC00"/>
      </a:accent3>
      <a:accent4>
        <a:srgbClr val="31C9C5"/>
      </a:accent4>
      <a:accent5>
        <a:srgbClr val="CCB060"/>
      </a:accent5>
      <a:accent6>
        <a:srgbClr val="A178DE"/>
      </a:accent6>
      <a:hlink>
        <a:srgbClr val="8FA8C3"/>
      </a:hlink>
      <a:folHlink>
        <a:srgbClr val="E5823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2E5CA8"/>
        </a:dk2>
        <a:lt2>
          <a:srgbClr val="DDDDDD"/>
        </a:lt2>
        <a:accent1>
          <a:srgbClr val="239FDD"/>
        </a:accent1>
        <a:accent2>
          <a:srgbClr val="2AA9AC"/>
        </a:accent2>
        <a:accent3>
          <a:srgbClr val="FFFFFF"/>
        </a:accent3>
        <a:accent4>
          <a:srgbClr val="000000"/>
        </a:accent4>
        <a:accent5>
          <a:srgbClr val="ACCDEB"/>
        </a:accent5>
        <a:accent6>
          <a:srgbClr val="25999B"/>
        </a:accent6>
        <a:hlink>
          <a:srgbClr val="8FA8C3"/>
        </a:hlink>
        <a:folHlink>
          <a:srgbClr val="E582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1C5982"/>
        </a:dk2>
        <a:lt2>
          <a:srgbClr val="DDDDDD"/>
        </a:lt2>
        <a:accent1>
          <a:srgbClr val="32A1B0"/>
        </a:accent1>
        <a:accent2>
          <a:srgbClr val="6AC355"/>
        </a:accent2>
        <a:accent3>
          <a:srgbClr val="FFFFFF"/>
        </a:accent3>
        <a:accent4>
          <a:srgbClr val="000000"/>
        </a:accent4>
        <a:accent5>
          <a:srgbClr val="ADCDD4"/>
        </a:accent5>
        <a:accent6>
          <a:srgbClr val="5FB04C"/>
        </a:accent6>
        <a:hlink>
          <a:srgbClr val="497BDF"/>
        </a:hlink>
        <a:folHlink>
          <a:srgbClr val="A863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6E4230"/>
        </a:dk2>
        <a:lt2>
          <a:srgbClr val="C0C0C0"/>
        </a:lt2>
        <a:accent1>
          <a:srgbClr val="819C46"/>
        </a:accent1>
        <a:accent2>
          <a:srgbClr val="48A3B8"/>
        </a:accent2>
        <a:accent3>
          <a:srgbClr val="FFFFFF"/>
        </a:accent3>
        <a:accent4>
          <a:srgbClr val="000000"/>
        </a:accent4>
        <a:accent5>
          <a:srgbClr val="C1CBB0"/>
        </a:accent5>
        <a:accent6>
          <a:srgbClr val="4093A6"/>
        </a:accent6>
        <a:hlink>
          <a:srgbClr val="D58D45"/>
        </a:hlink>
        <a:folHlink>
          <a:srgbClr val="7785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925TGp_Utopia_light</Template>
  <TotalTime>4046</TotalTime>
  <Words>796</Words>
  <Application>Microsoft Office PowerPoint</Application>
  <PresentationFormat>Affichage à l'écran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Wingdings</vt:lpstr>
      <vt:lpstr>925TGp_Utopia_light</vt:lpstr>
      <vt:lpstr>GENERALITES SUR LA COMPTABILITE DES MATIERES</vt:lpstr>
      <vt:lpstr>I- Généralités sur la comptabilité matières</vt:lpstr>
      <vt:lpstr>1- Fondements </vt:lpstr>
      <vt:lpstr>1- Fondements </vt:lpstr>
      <vt:lpstr>2- Définition</vt:lpstr>
      <vt:lpstr>2- Définition</vt:lpstr>
      <vt:lpstr>2- Définition</vt:lpstr>
      <vt:lpstr>3- Objectifs</vt:lpstr>
      <vt:lpstr>3- Objectifs</vt:lpstr>
      <vt:lpstr>3- Objectifs</vt:lpstr>
      <vt:lpstr>4- Acteurs</vt:lpstr>
      <vt:lpstr>4- Acteurs</vt:lpstr>
      <vt:lpstr>4- Acteurs</vt:lpstr>
      <vt:lpstr>4- Acteurs</vt:lpstr>
      <vt:lpstr>4- Acteurs</vt:lpstr>
      <vt:lpstr>4- Acteurs</vt:lpstr>
      <vt:lpstr>4- Acteurs</vt:lpstr>
      <vt:lpstr>Les magasiniers fichistes</vt:lpstr>
      <vt:lpstr>Le détenteur matières</vt:lpstr>
      <vt:lpstr>L’utilisateur Final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Zakaria</dc:creator>
  <cp:lastModifiedBy>ZOUGOURI</cp:lastModifiedBy>
  <cp:revision>214</cp:revision>
  <dcterms:created xsi:type="dcterms:W3CDTF">2014-07-22T09:26:45Z</dcterms:created>
  <dcterms:modified xsi:type="dcterms:W3CDTF">2021-03-09T09:52:17Z</dcterms:modified>
</cp:coreProperties>
</file>