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70" d="100"/>
          <a:sy n="70" d="100"/>
        </p:scale>
        <p:origin x="738" y="72"/>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3/9/2021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3/9/2021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65161" y="736979"/>
            <a:ext cx="7908842" cy="4339988"/>
          </a:xfrm>
        </p:spPr>
        <p:txBody>
          <a:bodyPr/>
          <a:lstStyle/>
          <a:p>
            <a:pPr algn="ctr"/>
            <a:r>
              <a:rPr lang="fr-FR" sz="4400" b="1" dirty="0" smtClean="0"/>
              <a:t/>
            </a:r>
            <a:br>
              <a:rPr lang="fr-FR" sz="4400" b="1" dirty="0" smtClean="0"/>
            </a:br>
            <a:r>
              <a:rPr lang="fr-FR" sz="4400" b="1" dirty="0"/>
              <a:t/>
            </a:r>
            <a:br>
              <a:rPr lang="fr-FR" sz="4400" b="1" dirty="0"/>
            </a:br>
            <a:r>
              <a:rPr lang="fr-FR" sz="4400" b="1" dirty="0" smtClean="0"/>
              <a:t/>
            </a:r>
            <a:br>
              <a:rPr lang="fr-FR" sz="4400" b="1" dirty="0" smtClean="0"/>
            </a:br>
            <a:r>
              <a:rPr lang="fr-FR" sz="4400" b="1" dirty="0" smtClean="0"/>
              <a:t>LE CONTRÔLE DE L'EXECUTION </a:t>
            </a:r>
            <a:r>
              <a:rPr lang="fr-FR" sz="4400" b="1" dirty="0"/>
              <a:t>DES OPERATIONS BUDGETAIRES DE L'ETAT ET DES AUTRES ORGANISMES PUBLICS </a:t>
            </a:r>
            <a:r>
              <a:rPr lang="fr-FR" dirty="0"/>
              <a:t/>
            </a:r>
            <a:br>
              <a:rPr lang="fr-FR" dirty="0"/>
            </a:br>
            <a:endParaRPr lang="fr-FR" sz="4000" dirty="0"/>
          </a:p>
        </p:txBody>
      </p:sp>
    </p:spTree>
    <p:extLst>
      <p:ext uri="{BB962C8B-B14F-4D97-AF65-F5344CB8AC3E}">
        <p14:creationId xmlns:p14="http://schemas.microsoft.com/office/powerpoint/2010/main" val="4051858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96883"/>
            <a:ext cx="8596668" cy="1258065"/>
          </a:xfrm>
        </p:spPr>
        <p:txBody>
          <a:bodyPr>
            <a:normAutofit/>
          </a:bodyPr>
          <a:lstStyle/>
          <a:p>
            <a:pPr algn="ctr"/>
            <a:r>
              <a:rPr lang="fr-FR" dirty="0" smtClean="0"/>
              <a:t>LES </a:t>
            </a:r>
            <a:r>
              <a:rPr lang="fr-FR" dirty="0"/>
              <a:t>ATTRIBUTIONS DE LA COUR DES COMPTES</a:t>
            </a:r>
          </a:p>
        </p:txBody>
      </p:sp>
      <p:sp>
        <p:nvSpPr>
          <p:cNvPr id="3" name="Espace réservé du contenu 2"/>
          <p:cNvSpPr>
            <a:spLocks noGrp="1"/>
          </p:cNvSpPr>
          <p:nvPr>
            <p:ph idx="1"/>
          </p:nvPr>
        </p:nvSpPr>
        <p:spPr>
          <a:xfrm>
            <a:off x="677334" y="1554948"/>
            <a:ext cx="8596668" cy="3880773"/>
          </a:xfrm>
        </p:spPr>
        <p:txBody>
          <a:bodyPr>
            <a:normAutofit fontScale="77500" lnSpcReduction="20000"/>
          </a:bodyPr>
          <a:lstStyle/>
          <a:p>
            <a:pPr marL="0" indent="0">
              <a:buNone/>
            </a:pPr>
            <a:r>
              <a:rPr lang="fr-FR" sz="4000" dirty="0"/>
              <a:t>La mission </a:t>
            </a:r>
            <a:r>
              <a:rPr lang="fr-FR" sz="4000" dirty="0" smtClean="0"/>
              <a:t>juridictionnelle de </a:t>
            </a:r>
            <a:r>
              <a:rPr lang="fr-FR" sz="4000" dirty="0"/>
              <a:t>la Cour lui permet: </a:t>
            </a:r>
            <a:r>
              <a:rPr lang="fr-FR" sz="4000" dirty="0" smtClean="0"/>
              <a:t> </a:t>
            </a:r>
            <a:endParaRPr lang="fr-FR" sz="4000" dirty="0"/>
          </a:p>
          <a:p>
            <a:pPr lvl="0"/>
            <a:r>
              <a:rPr lang="fr-FR" sz="4000" dirty="0"/>
              <a:t>de statuer par voie d'arrêts sur les comptes des comptables publics;  </a:t>
            </a:r>
          </a:p>
          <a:p>
            <a:pPr lvl="0"/>
            <a:r>
              <a:rPr lang="fr-FR" sz="4000" dirty="0"/>
              <a:t>de prononcer des condamnations à l'amende ; </a:t>
            </a:r>
          </a:p>
          <a:p>
            <a:pPr lvl="0"/>
            <a:r>
              <a:rPr lang="fr-FR" sz="4000" dirty="0"/>
              <a:t>de déclarer et d'apurer les gestions de fait; </a:t>
            </a:r>
          </a:p>
          <a:p>
            <a:pPr lvl="0"/>
            <a:r>
              <a:rPr lang="fr-FR" sz="4000" dirty="0"/>
              <a:t>de sanctionner les fautes de gestion</a:t>
            </a:r>
          </a:p>
          <a:p>
            <a:pPr marL="0" indent="0">
              <a:buNone/>
            </a:pPr>
            <a:endParaRPr lang="fr-FR" sz="4000" dirty="0"/>
          </a:p>
        </p:txBody>
      </p:sp>
    </p:spTree>
    <p:extLst>
      <p:ext uri="{BB962C8B-B14F-4D97-AF65-F5344CB8AC3E}">
        <p14:creationId xmlns:p14="http://schemas.microsoft.com/office/powerpoint/2010/main" val="4555942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96883"/>
            <a:ext cx="8596668" cy="1258065"/>
          </a:xfrm>
        </p:spPr>
        <p:txBody>
          <a:bodyPr>
            <a:normAutofit/>
          </a:bodyPr>
          <a:lstStyle/>
          <a:p>
            <a:pPr algn="ctr"/>
            <a:r>
              <a:rPr lang="fr-FR" dirty="0" smtClean="0"/>
              <a:t>LES </a:t>
            </a:r>
            <a:r>
              <a:rPr lang="fr-FR" dirty="0"/>
              <a:t>ATTRIBUTIONS DE LA COUR DES COMPTES</a:t>
            </a:r>
          </a:p>
        </p:txBody>
      </p:sp>
      <p:sp>
        <p:nvSpPr>
          <p:cNvPr id="3" name="Espace réservé du contenu 2"/>
          <p:cNvSpPr>
            <a:spLocks noGrp="1"/>
          </p:cNvSpPr>
          <p:nvPr>
            <p:ph idx="1"/>
          </p:nvPr>
        </p:nvSpPr>
        <p:spPr>
          <a:xfrm>
            <a:off x="677334" y="1554947"/>
            <a:ext cx="8596668" cy="5146103"/>
          </a:xfrm>
        </p:spPr>
        <p:txBody>
          <a:bodyPr>
            <a:normAutofit fontScale="55000" lnSpcReduction="20000"/>
          </a:bodyPr>
          <a:lstStyle/>
          <a:p>
            <a:pPr marL="0" indent="0">
              <a:buNone/>
            </a:pPr>
            <a:r>
              <a:rPr lang="fr-FR" sz="5800" dirty="0" smtClean="0"/>
              <a:t>Mission de contrôle budgétaire et de gestion:</a:t>
            </a:r>
          </a:p>
          <a:p>
            <a:r>
              <a:rPr lang="fr-FR" sz="4400" dirty="0" smtClean="0"/>
              <a:t>d'établir </a:t>
            </a:r>
            <a:r>
              <a:rPr lang="fr-FR" sz="4400" dirty="0"/>
              <a:t>la conformité entre les comptes de gestion des comptables et les comptes administratifs des ordonnateurs; </a:t>
            </a:r>
            <a:endParaRPr lang="fr-FR" sz="4400" dirty="0" smtClean="0"/>
          </a:p>
          <a:p>
            <a:pPr lvl="0"/>
            <a:r>
              <a:rPr lang="fr-FR" sz="4400" dirty="0" smtClean="0"/>
              <a:t>de </a:t>
            </a:r>
            <a:r>
              <a:rPr lang="fr-FR" sz="4400" dirty="0"/>
              <a:t>notifier aux administrateurs, les </a:t>
            </a:r>
            <a:r>
              <a:rPr lang="fr-FR" sz="4400" dirty="0" smtClean="0"/>
              <a:t>observations, </a:t>
            </a:r>
            <a:r>
              <a:rPr lang="fr-FR" sz="4400" dirty="0"/>
              <a:t>les insuffisances et les </a:t>
            </a:r>
            <a:r>
              <a:rPr lang="fr-FR" sz="4400" dirty="0" smtClean="0"/>
              <a:t>irrégularités </a:t>
            </a:r>
            <a:r>
              <a:rPr lang="fr-FR" sz="4400" dirty="0"/>
              <a:t>constatées dans la gestion des services de l'Etat, des collectivités publiques et des </a:t>
            </a:r>
            <a:r>
              <a:rPr lang="fr-FR" sz="4400" dirty="0" smtClean="0"/>
              <a:t>organismes de </a:t>
            </a:r>
            <a:r>
              <a:rPr lang="fr-FR" sz="4400" dirty="0"/>
              <a:t>contrôle ; </a:t>
            </a:r>
          </a:p>
          <a:p>
            <a:pPr lvl="0"/>
            <a:r>
              <a:rPr lang="fr-FR" sz="4400" dirty="0"/>
              <a:t>de </a:t>
            </a:r>
            <a:r>
              <a:rPr lang="fr-FR" sz="4400" dirty="0" smtClean="0"/>
              <a:t>formuler ses </a:t>
            </a:r>
            <a:r>
              <a:rPr lang="fr-FR" sz="4400" dirty="0"/>
              <a:t>conclusions générales et particulières sur des lois de finances et l'emploi des deniers publics; </a:t>
            </a:r>
          </a:p>
          <a:p>
            <a:r>
              <a:rPr lang="fr-FR" sz="4400" dirty="0"/>
              <a:t>de procéder à des enquêtes, de formuler des avis à la demande du chef de l'Etat sur toutes questions d'ordre financier et comptable relevant de sa compétence et de suggérer toutes orientations de la politique de l'Etat en matière d'investissements</a:t>
            </a:r>
          </a:p>
        </p:txBody>
      </p:sp>
    </p:spTree>
    <p:extLst>
      <p:ext uri="{BB962C8B-B14F-4D97-AF65-F5344CB8AC3E}">
        <p14:creationId xmlns:p14="http://schemas.microsoft.com/office/powerpoint/2010/main" val="77091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174053"/>
            <a:ext cx="8596668" cy="1258065"/>
          </a:xfrm>
        </p:spPr>
        <p:txBody>
          <a:bodyPr>
            <a:normAutofit/>
          </a:bodyPr>
          <a:lstStyle/>
          <a:p>
            <a:r>
              <a:rPr lang="fr-FR" b="1" dirty="0" smtClean="0"/>
              <a:t>LES PERSONNES JUSTICIABLES DEVANT LA CHAMBRES DES COMPTES</a:t>
            </a:r>
            <a:endParaRPr lang="fr-FR" dirty="0"/>
          </a:p>
        </p:txBody>
      </p:sp>
      <p:sp>
        <p:nvSpPr>
          <p:cNvPr id="3" name="Espace réservé du contenu 2"/>
          <p:cNvSpPr>
            <a:spLocks noGrp="1"/>
          </p:cNvSpPr>
          <p:nvPr>
            <p:ph idx="1"/>
          </p:nvPr>
        </p:nvSpPr>
        <p:spPr>
          <a:xfrm>
            <a:off x="677334" y="1310185"/>
            <a:ext cx="8596668" cy="5240739"/>
          </a:xfrm>
        </p:spPr>
        <p:txBody>
          <a:bodyPr>
            <a:normAutofit fontScale="85000" lnSpcReduction="20000"/>
          </a:bodyPr>
          <a:lstStyle/>
          <a:p>
            <a:pPr marL="0" indent="0" algn="just">
              <a:buNone/>
            </a:pPr>
            <a:r>
              <a:rPr lang="fr-FR" sz="4000" dirty="0"/>
              <a:t>La cour des comptes est la juridiction supérieure de contrôle des finances publiques. A ce titre, elle a compétence pour juger les comptes de trois (3) catégories d'agents.</a:t>
            </a:r>
          </a:p>
          <a:p>
            <a:pPr algn="just"/>
            <a:r>
              <a:rPr lang="fr-FR" sz="4000" dirty="0" smtClean="0"/>
              <a:t>les </a:t>
            </a:r>
            <a:r>
              <a:rPr lang="fr-FR" sz="4000" dirty="0"/>
              <a:t>ordonnateurs;</a:t>
            </a:r>
          </a:p>
          <a:p>
            <a:pPr algn="just"/>
            <a:r>
              <a:rPr lang="fr-FR" sz="4000" dirty="0" smtClean="0"/>
              <a:t>les </a:t>
            </a:r>
            <a:r>
              <a:rPr lang="fr-FR" sz="4000" dirty="0"/>
              <a:t>comptables de faits;</a:t>
            </a:r>
          </a:p>
          <a:p>
            <a:pPr algn="just"/>
            <a:r>
              <a:rPr lang="fr-FR" sz="4000" dirty="0" smtClean="0"/>
              <a:t>les </a:t>
            </a:r>
            <a:r>
              <a:rPr lang="fr-FR" sz="4000" dirty="0"/>
              <a:t>comptables patents que sont les comptables principaux de l'Etat, des collectivités publiques, et des établissements publics de l’Etat.</a:t>
            </a:r>
          </a:p>
          <a:p>
            <a:pPr marL="0" lvl="0" indent="0">
              <a:buNone/>
            </a:pPr>
            <a:endParaRPr lang="fr-FR" sz="4000" dirty="0" smtClean="0"/>
          </a:p>
        </p:txBody>
      </p:sp>
    </p:spTree>
    <p:extLst>
      <p:ext uri="{BB962C8B-B14F-4D97-AF65-F5344CB8AC3E}">
        <p14:creationId xmlns:p14="http://schemas.microsoft.com/office/powerpoint/2010/main" val="26974389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96883"/>
            <a:ext cx="8596668" cy="1294411"/>
          </a:xfrm>
        </p:spPr>
        <p:txBody>
          <a:bodyPr>
            <a:normAutofit/>
          </a:bodyPr>
          <a:lstStyle/>
          <a:p>
            <a:pPr algn="ctr"/>
            <a:r>
              <a:rPr lang="fr-FR" dirty="0" smtClean="0"/>
              <a:t>Le contrôle parlementaire ou contrôle politique</a:t>
            </a:r>
            <a:endParaRPr lang="fr-FR" dirty="0"/>
          </a:p>
        </p:txBody>
      </p:sp>
      <p:sp>
        <p:nvSpPr>
          <p:cNvPr id="3" name="Espace réservé du contenu 2"/>
          <p:cNvSpPr>
            <a:spLocks noGrp="1"/>
          </p:cNvSpPr>
          <p:nvPr>
            <p:ph idx="1"/>
          </p:nvPr>
        </p:nvSpPr>
        <p:spPr>
          <a:xfrm>
            <a:off x="555036" y="1591294"/>
            <a:ext cx="8596668" cy="3880773"/>
          </a:xfrm>
        </p:spPr>
        <p:txBody>
          <a:bodyPr>
            <a:normAutofit/>
          </a:bodyPr>
          <a:lstStyle/>
          <a:p>
            <a:pPr marL="0" indent="0">
              <a:buNone/>
            </a:pPr>
            <a:r>
              <a:rPr lang="fr-FR" sz="4000" dirty="0"/>
              <a:t>Le contrôle politique de l'exécution du budget de l'Etat est exercé par le parlement. On distingue, le contrôle parlementaire en cours d'exécution et le contrôle parlementaire à posteriori.</a:t>
            </a:r>
          </a:p>
          <a:p>
            <a:pPr marL="0" lvl="0" indent="0">
              <a:buNone/>
            </a:pPr>
            <a:endParaRPr lang="fr-FR" sz="4000" dirty="0"/>
          </a:p>
        </p:txBody>
      </p:sp>
    </p:spTree>
    <p:extLst>
      <p:ext uri="{BB962C8B-B14F-4D97-AF65-F5344CB8AC3E}">
        <p14:creationId xmlns:p14="http://schemas.microsoft.com/office/powerpoint/2010/main" val="2839138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96884"/>
            <a:ext cx="8596668" cy="1122484"/>
          </a:xfrm>
        </p:spPr>
        <p:txBody>
          <a:bodyPr>
            <a:normAutofit fontScale="90000"/>
          </a:bodyPr>
          <a:lstStyle/>
          <a:p>
            <a:pPr algn="ctr"/>
            <a:r>
              <a:rPr lang="fr-FR" dirty="0" smtClean="0"/>
              <a:t>LE </a:t>
            </a:r>
            <a:r>
              <a:rPr lang="fr-FR" dirty="0"/>
              <a:t>CONTROLE PARLEMENTAIRE EN COURS D'EXECUTION</a:t>
            </a:r>
            <a:br>
              <a:rPr lang="fr-FR" dirty="0"/>
            </a:br>
            <a:r>
              <a:rPr lang="fr-FR" dirty="0"/>
              <a:t/>
            </a:r>
            <a:br>
              <a:rPr lang="fr-FR" dirty="0"/>
            </a:br>
            <a:endParaRPr lang="fr-FR" dirty="0"/>
          </a:p>
        </p:txBody>
      </p:sp>
      <p:sp>
        <p:nvSpPr>
          <p:cNvPr id="3" name="Espace réservé du contenu 2"/>
          <p:cNvSpPr>
            <a:spLocks noGrp="1"/>
          </p:cNvSpPr>
          <p:nvPr>
            <p:ph idx="1"/>
          </p:nvPr>
        </p:nvSpPr>
        <p:spPr>
          <a:xfrm>
            <a:off x="677334" y="1521724"/>
            <a:ext cx="8596668" cy="5076968"/>
          </a:xfrm>
        </p:spPr>
        <p:txBody>
          <a:bodyPr>
            <a:normAutofit lnSpcReduction="10000"/>
          </a:bodyPr>
          <a:lstStyle/>
          <a:p>
            <a:pPr marL="0" indent="0" algn="ctr">
              <a:buNone/>
            </a:pPr>
            <a:r>
              <a:rPr lang="fr-FR" sz="4000" dirty="0" smtClean="0"/>
              <a:t> </a:t>
            </a:r>
            <a:r>
              <a:rPr lang="fr-FR" sz="3200" b="1" dirty="0" smtClean="0"/>
              <a:t>Moyens de contrôle politique en cours d’exécution:</a:t>
            </a:r>
          </a:p>
          <a:p>
            <a:pPr marL="0" indent="0">
              <a:buNone/>
            </a:pPr>
            <a:r>
              <a:rPr lang="fr-FR" sz="3900" dirty="0"/>
              <a:t>Q</a:t>
            </a:r>
            <a:r>
              <a:rPr lang="fr-FR" sz="3900" dirty="0" smtClean="0"/>
              <a:t>uestions </a:t>
            </a:r>
            <a:r>
              <a:rPr lang="fr-FR" sz="3900" dirty="0"/>
              <a:t>orales et </a:t>
            </a:r>
            <a:r>
              <a:rPr lang="fr-FR" sz="3900" dirty="0" smtClean="0"/>
              <a:t>écrites (article </a:t>
            </a:r>
            <a:r>
              <a:rPr lang="fr-FR" sz="3900" dirty="0"/>
              <a:t>111 de la constitution du 2 juin </a:t>
            </a:r>
            <a:r>
              <a:rPr lang="fr-FR" sz="3900" dirty="0" smtClean="0"/>
              <a:t>1991)</a:t>
            </a:r>
          </a:p>
          <a:p>
            <a:pPr marL="0" indent="0">
              <a:buNone/>
            </a:pPr>
            <a:r>
              <a:rPr lang="fr-FR" sz="3900" dirty="0" smtClean="0"/>
              <a:t>Enquêtes parlementaires (article 113)</a:t>
            </a:r>
          </a:p>
          <a:p>
            <a:pPr marL="0" indent="0">
              <a:buNone/>
            </a:pPr>
            <a:r>
              <a:rPr lang="fr-FR" sz="4000" dirty="0" smtClean="0"/>
              <a:t>Débats </a:t>
            </a:r>
            <a:r>
              <a:rPr lang="fr-FR" sz="4000" dirty="0"/>
              <a:t>sur les projets de lois de finances rectificatives.</a:t>
            </a:r>
            <a:endParaRPr lang="fr-FR" sz="3900" dirty="0"/>
          </a:p>
        </p:txBody>
      </p:sp>
    </p:spTree>
    <p:extLst>
      <p:ext uri="{BB962C8B-B14F-4D97-AF65-F5344CB8AC3E}">
        <p14:creationId xmlns:p14="http://schemas.microsoft.com/office/powerpoint/2010/main" val="1781461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96883"/>
            <a:ext cx="8596668" cy="1633517"/>
          </a:xfrm>
        </p:spPr>
        <p:txBody>
          <a:bodyPr>
            <a:normAutofit fontScale="90000"/>
          </a:bodyPr>
          <a:lstStyle/>
          <a:p>
            <a:pPr algn="ctr"/>
            <a:r>
              <a:rPr lang="fr-FR" dirty="0" smtClean="0"/>
              <a:t>LE </a:t>
            </a:r>
            <a:r>
              <a:rPr lang="fr-FR" dirty="0"/>
              <a:t>CONTROLE PARLEMENTAIRE A POSTERIORI</a:t>
            </a:r>
            <a:br>
              <a:rPr lang="fr-FR" dirty="0"/>
            </a:br>
            <a:r>
              <a:rPr lang="fr-FR" dirty="0"/>
              <a:t/>
            </a:r>
            <a:br>
              <a:rPr lang="fr-FR" dirty="0"/>
            </a:br>
            <a:endParaRPr lang="fr-FR" dirty="0"/>
          </a:p>
        </p:txBody>
      </p:sp>
      <p:sp>
        <p:nvSpPr>
          <p:cNvPr id="3" name="Espace réservé du contenu 2"/>
          <p:cNvSpPr>
            <a:spLocks noGrp="1"/>
          </p:cNvSpPr>
          <p:nvPr>
            <p:ph idx="1"/>
          </p:nvPr>
        </p:nvSpPr>
        <p:spPr>
          <a:xfrm>
            <a:off x="677334" y="2136839"/>
            <a:ext cx="8596668" cy="3880773"/>
          </a:xfrm>
        </p:spPr>
        <p:txBody>
          <a:bodyPr>
            <a:normAutofit/>
          </a:bodyPr>
          <a:lstStyle/>
          <a:p>
            <a:pPr marL="0" indent="0">
              <a:buNone/>
            </a:pPr>
            <a:r>
              <a:rPr lang="fr-FR" sz="4000" dirty="0" smtClean="0"/>
              <a:t> Quels sont les moyens de contrôle parlementaire à posteriori?</a:t>
            </a:r>
            <a:endParaRPr lang="fr-FR" sz="3200" dirty="0"/>
          </a:p>
          <a:p>
            <a:pPr marL="0" indent="0">
              <a:buNone/>
            </a:pPr>
            <a:endParaRPr lang="fr-FR" sz="3200" dirty="0"/>
          </a:p>
        </p:txBody>
      </p:sp>
    </p:spTree>
    <p:extLst>
      <p:ext uri="{BB962C8B-B14F-4D97-AF65-F5344CB8AC3E}">
        <p14:creationId xmlns:p14="http://schemas.microsoft.com/office/powerpoint/2010/main" val="1581992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96884"/>
            <a:ext cx="8596668" cy="1026950"/>
          </a:xfrm>
        </p:spPr>
        <p:txBody>
          <a:bodyPr>
            <a:normAutofit fontScale="90000"/>
          </a:bodyPr>
          <a:lstStyle/>
          <a:p>
            <a:pPr algn="ctr"/>
            <a:r>
              <a:rPr lang="fr-FR" dirty="0" smtClean="0"/>
              <a:t>LE </a:t>
            </a:r>
            <a:r>
              <a:rPr lang="fr-FR" dirty="0"/>
              <a:t>CONTROLE PARLEMENTAIRE A POSTERIORI</a:t>
            </a:r>
            <a:br>
              <a:rPr lang="fr-FR" dirty="0"/>
            </a:br>
            <a:r>
              <a:rPr lang="fr-FR" dirty="0"/>
              <a:t/>
            </a:r>
            <a:br>
              <a:rPr lang="fr-FR" dirty="0"/>
            </a:br>
            <a:endParaRPr lang="fr-FR" dirty="0"/>
          </a:p>
        </p:txBody>
      </p:sp>
      <p:sp>
        <p:nvSpPr>
          <p:cNvPr id="3" name="Espace réservé du contenu 2"/>
          <p:cNvSpPr>
            <a:spLocks noGrp="1"/>
          </p:cNvSpPr>
          <p:nvPr>
            <p:ph idx="1"/>
          </p:nvPr>
        </p:nvSpPr>
        <p:spPr>
          <a:xfrm>
            <a:off x="677334" y="2088108"/>
            <a:ext cx="8596668" cy="4461767"/>
          </a:xfrm>
        </p:spPr>
        <p:txBody>
          <a:bodyPr>
            <a:normAutofit/>
          </a:bodyPr>
          <a:lstStyle/>
          <a:p>
            <a:pPr>
              <a:buFont typeface="Wingdings" panose="05000000000000000000" pitchFamily="2" charset="2"/>
              <a:buChar char="Ø"/>
            </a:pPr>
            <a:r>
              <a:rPr lang="fr-FR" sz="4000" dirty="0" smtClean="0"/>
              <a:t>Contrôle lors de l’examen de la loi de règlement</a:t>
            </a:r>
          </a:p>
          <a:p>
            <a:pPr marL="0" indent="0">
              <a:buNone/>
            </a:pPr>
            <a:endParaRPr lang="fr-FR" sz="4000" dirty="0" smtClean="0"/>
          </a:p>
          <a:p>
            <a:pPr>
              <a:buFont typeface="Wingdings" panose="05000000000000000000" pitchFamily="2" charset="2"/>
              <a:buChar char="Ø"/>
            </a:pPr>
            <a:r>
              <a:rPr lang="fr-FR" sz="4000" dirty="0" smtClean="0"/>
              <a:t>Assistance de la cour des comptes</a:t>
            </a:r>
          </a:p>
          <a:p>
            <a:pPr>
              <a:buFont typeface="Wingdings" panose="05000000000000000000" pitchFamily="2" charset="2"/>
              <a:buChar char="Ø"/>
            </a:pPr>
            <a:endParaRPr lang="fr-FR" sz="4000" dirty="0" smtClean="0"/>
          </a:p>
          <a:p>
            <a:pPr marL="0" indent="0">
              <a:buNone/>
            </a:pPr>
            <a:endParaRPr lang="fr-FR" sz="3200" dirty="0"/>
          </a:p>
          <a:p>
            <a:pPr marL="0" indent="0">
              <a:buNone/>
            </a:pPr>
            <a:endParaRPr lang="fr-FR" sz="3200" dirty="0"/>
          </a:p>
        </p:txBody>
      </p:sp>
    </p:spTree>
    <p:extLst>
      <p:ext uri="{BB962C8B-B14F-4D97-AF65-F5344CB8AC3E}">
        <p14:creationId xmlns:p14="http://schemas.microsoft.com/office/powerpoint/2010/main" val="3177963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96883"/>
            <a:ext cx="8596668" cy="1633517"/>
          </a:xfrm>
        </p:spPr>
        <p:txBody>
          <a:bodyPr>
            <a:normAutofit/>
          </a:bodyPr>
          <a:lstStyle/>
          <a:p>
            <a:pPr algn="ctr"/>
            <a:r>
              <a:rPr lang="fr-FR" dirty="0" smtClean="0"/>
              <a:t>INTRODUCTION</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marL="514350" indent="-514350">
              <a:buFont typeface="+mj-lt"/>
              <a:buAutoNum type="arabicPeriod"/>
            </a:pPr>
            <a:r>
              <a:rPr lang="fr-FR" sz="3200" b="1" dirty="0" smtClean="0"/>
              <a:t>Contrôle administratif</a:t>
            </a:r>
          </a:p>
          <a:p>
            <a:pPr marL="514350" indent="-514350">
              <a:buFont typeface="+mj-lt"/>
              <a:buAutoNum type="arabicPeriod"/>
            </a:pPr>
            <a:r>
              <a:rPr lang="fr-FR" sz="3200" b="1" dirty="0" smtClean="0"/>
              <a:t>Contrôle juridictionnel</a:t>
            </a:r>
          </a:p>
          <a:p>
            <a:pPr marL="514350" indent="-514350">
              <a:buFont typeface="+mj-lt"/>
              <a:buAutoNum type="arabicPeriod"/>
            </a:pPr>
            <a:r>
              <a:rPr lang="fr-FR" sz="3200" b="1" dirty="0" smtClean="0"/>
              <a:t>Contrôle parlementaire</a:t>
            </a:r>
            <a:endParaRPr lang="fr-FR" sz="2400" b="1" dirty="0"/>
          </a:p>
        </p:txBody>
      </p:sp>
    </p:spTree>
    <p:extLst>
      <p:ext uri="{BB962C8B-B14F-4D97-AF65-F5344CB8AC3E}">
        <p14:creationId xmlns:p14="http://schemas.microsoft.com/office/powerpoint/2010/main" val="1009054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96883"/>
            <a:ext cx="8596668" cy="1294411"/>
          </a:xfrm>
        </p:spPr>
        <p:txBody>
          <a:bodyPr>
            <a:normAutofit/>
          </a:bodyPr>
          <a:lstStyle/>
          <a:p>
            <a:pPr algn="ctr"/>
            <a:r>
              <a:rPr lang="fr-FR" dirty="0" smtClean="0"/>
              <a:t>Le contrôle administratif</a:t>
            </a:r>
            <a:endParaRPr lang="fr-FR" dirty="0"/>
          </a:p>
        </p:txBody>
      </p:sp>
      <p:sp>
        <p:nvSpPr>
          <p:cNvPr id="3" name="Espace réservé du contenu 2"/>
          <p:cNvSpPr>
            <a:spLocks noGrp="1"/>
          </p:cNvSpPr>
          <p:nvPr>
            <p:ph idx="1"/>
          </p:nvPr>
        </p:nvSpPr>
        <p:spPr>
          <a:xfrm>
            <a:off x="582331" y="1459945"/>
            <a:ext cx="8596668" cy="3880773"/>
          </a:xfrm>
        </p:spPr>
        <p:txBody>
          <a:bodyPr>
            <a:normAutofit/>
          </a:bodyPr>
          <a:lstStyle/>
          <a:p>
            <a:pPr lvl="0"/>
            <a:r>
              <a:rPr lang="fr-FR" sz="4000" dirty="0" smtClean="0"/>
              <a:t>Le contrôle hiérarchique</a:t>
            </a:r>
          </a:p>
          <a:p>
            <a:pPr marL="0" lvl="0" indent="0">
              <a:buNone/>
            </a:pPr>
            <a:endParaRPr lang="fr-FR" sz="4000" dirty="0" smtClean="0"/>
          </a:p>
          <a:p>
            <a:pPr lvl="0"/>
            <a:r>
              <a:rPr lang="fr-FR" sz="4000" dirty="0" smtClean="0"/>
              <a:t>Le contrôle fonctionnel</a:t>
            </a:r>
          </a:p>
          <a:p>
            <a:pPr marL="0" lvl="0" indent="0">
              <a:buNone/>
            </a:pPr>
            <a:endParaRPr lang="fr-FR" sz="4000" dirty="0" smtClean="0"/>
          </a:p>
          <a:p>
            <a:pPr lvl="0"/>
            <a:r>
              <a:rPr lang="fr-FR" sz="4000" dirty="0" smtClean="0"/>
              <a:t>Le contrôle organique</a:t>
            </a:r>
            <a:endParaRPr lang="fr-FR" sz="4000" dirty="0"/>
          </a:p>
        </p:txBody>
      </p:sp>
    </p:spTree>
    <p:extLst>
      <p:ext uri="{BB962C8B-B14F-4D97-AF65-F5344CB8AC3E}">
        <p14:creationId xmlns:p14="http://schemas.microsoft.com/office/powerpoint/2010/main" val="144395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96883"/>
            <a:ext cx="8596668" cy="1294411"/>
          </a:xfrm>
        </p:spPr>
        <p:txBody>
          <a:bodyPr>
            <a:normAutofit/>
          </a:bodyPr>
          <a:lstStyle/>
          <a:p>
            <a:pPr lvl="0"/>
            <a:r>
              <a:rPr lang="fr-FR" dirty="0" smtClean="0"/>
              <a:t>Le </a:t>
            </a:r>
            <a:r>
              <a:rPr lang="fr-FR" dirty="0"/>
              <a:t>contrôle </a:t>
            </a:r>
            <a:r>
              <a:rPr lang="fr-FR" dirty="0" smtClean="0"/>
              <a:t>administratif</a:t>
            </a:r>
            <a:endParaRPr lang="fr-FR" dirty="0"/>
          </a:p>
        </p:txBody>
      </p:sp>
      <p:sp>
        <p:nvSpPr>
          <p:cNvPr id="3" name="Espace réservé du contenu 2"/>
          <p:cNvSpPr>
            <a:spLocks noGrp="1"/>
          </p:cNvSpPr>
          <p:nvPr>
            <p:ph idx="1"/>
          </p:nvPr>
        </p:nvSpPr>
        <p:spPr>
          <a:xfrm>
            <a:off x="582331" y="1173707"/>
            <a:ext cx="8596668" cy="5076968"/>
          </a:xfrm>
        </p:spPr>
        <p:txBody>
          <a:bodyPr>
            <a:normAutofit lnSpcReduction="10000"/>
          </a:bodyPr>
          <a:lstStyle/>
          <a:p>
            <a:pPr marL="0" indent="0">
              <a:buNone/>
            </a:pPr>
            <a:endParaRPr lang="fr-FR" sz="2400" dirty="0" smtClean="0"/>
          </a:p>
          <a:p>
            <a:pPr marL="0" indent="0" algn="just">
              <a:buNone/>
            </a:pPr>
            <a:r>
              <a:rPr lang="fr-FR" sz="3200" dirty="0"/>
              <a:t>Le contrôle hiérarchique</a:t>
            </a:r>
          </a:p>
          <a:p>
            <a:pPr marL="0" indent="0" algn="just">
              <a:buNone/>
            </a:pPr>
            <a:r>
              <a:rPr lang="fr-FR" sz="3200" dirty="0" smtClean="0"/>
              <a:t>Il </a:t>
            </a:r>
            <a:r>
              <a:rPr lang="fr-FR" sz="3200" dirty="0"/>
              <a:t>résulte de la structure des services et des départements ministériels ou instructions. </a:t>
            </a:r>
          </a:p>
          <a:p>
            <a:pPr marL="0" indent="0" algn="just">
              <a:buNone/>
            </a:pPr>
            <a:r>
              <a:rPr lang="fr-FR" sz="3200" dirty="0"/>
              <a:t>De cette hiérarchie découle un pouvoir qui est exercé par les ordonnateurs et  les comptables supérieurs qui disposent d'un pouvoir général de contrôles sur les agents placés sous leur autorité et qui effectuent les opérations budgétaires en leurs </a:t>
            </a:r>
            <a:r>
              <a:rPr lang="fr-FR" sz="3200" dirty="0" smtClean="0"/>
              <a:t>noms.</a:t>
            </a:r>
          </a:p>
        </p:txBody>
      </p:sp>
    </p:spTree>
    <p:extLst>
      <p:ext uri="{BB962C8B-B14F-4D97-AF65-F5344CB8AC3E}">
        <p14:creationId xmlns:p14="http://schemas.microsoft.com/office/powerpoint/2010/main" val="3704554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96883"/>
            <a:ext cx="8596668" cy="1294411"/>
          </a:xfrm>
        </p:spPr>
        <p:txBody>
          <a:bodyPr>
            <a:normAutofit fontScale="90000"/>
          </a:bodyPr>
          <a:lstStyle/>
          <a:p>
            <a:pPr lvl="0" algn="ctr"/>
            <a:r>
              <a:rPr lang="fr-FR" dirty="0" smtClean="0"/>
              <a:t>Le </a:t>
            </a:r>
            <a:r>
              <a:rPr lang="fr-FR" dirty="0"/>
              <a:t>contrôle </a:t>
            </a:r>
            <a:r>
              <a:rPr lang="fr-FR" dirty="0" smtClean="0"/>
              <a:t>administratif</a:t>
            </a:r>
            <a:r>
              <a:rPr lang="fr-FR" dirty="0"/>
              <a:t/>
            </a:r>
            <a:br>
              <a:rPr lang="fr-FR" dirty="0"/>
            </a:br>
            <a:r>
              <a:rPr lang="fr-FR" dirty="0"/>
              <a:t/>
            </a:r>
            <a:br>
              <a:rPr lang="fr-FR" dirty="0"/>
            </a:br>
            <a:endParaRPr lang="fr-FR" dirty="0"/>
          </a:p>
        </p:txBody>
      </p:sp>
      <p:sp>
        <p:nvSpPr>
          <p:cNvPr id="3" name="Espace réservé du contenu 2"/>
          <p:cNvSpPr>
            <a:spLocks noGrp="1"/>
          </p:cNvSpPr>
          <p:nvPr>
            <p:ph idx="1"/>
          </p:nvPr>
        </p:nvSpPr>
        <p:spPr>
          <a:xfrm>
            <a:off x="582331" y="1459945"/>
            <a:ext cx="8596668" cy="5077333"/>
          </a:xfrm>
        </p:spPr>
        <p:txBody>
          <a:bodyPr>
            <a:normAutofit lnSpcReduction="10000"/>
          </a:bodyPr>
          <a:lstStyle/>
          <a:p>
            <a:pPr marL="0" indent="0" algn="just">
              <a:buNone/>
            </a:pPr>
            <a:r>
              <a:rPr lang="fr-FR" sz="3200" dirty="0"/>
              <a:t>Le contrôle </a:t>
            </a:r>
            <a:r>
              <a:rPr lang="fr-FR" sz="3200" dirty="0" smtClean="0"/>
              <a:t>fonctionnel</a:t>
            </a:r>
          </a:p>
          <a:p>
            <a:pPr marL="0" indent="0" algn="just">
              <a:buNone/>
            </a:pPr>
            <a:r>
              <a:rPr lang="fr-FR" sz="3200" dirty="0" smtClean="0"/>
              <a:t>Le </a:t>
            </a:r>
            <a:r>
              <a:rPr lang="fr-FR" sz="3200" dirty="0"/>
              <a:t>Président du Faso, le Premier ministre et les ministres peuvent charger tout fonctionnaire ou agent désigné, de missions particulières d'inspection ou de contrôle. Il résulte de la répartition des attributions entre le Président et les Ministres ou les Présidents d'institution, entre le Ministre chargé des finances et les autres Ministres et entre les administrateurs de crédits, les ordonnateurs et les comptables publics.</a:t>
            </a:r>
          </a:p>
          <a:p>
            <a:pPr marL="0" lvl="0" indent="0">
              <a:buNone/>
            </a:pPr>
            <a:endParaRPr lang="fr-FR" sz="2400" dirty="0" smtClean="0"/>
          </a:p>
        </p:txBody>
      </p:sp>
    </p:spTree>
    <p:extLst>
      <p:ext uri="{BB962C8B-B14F-4D97-AF65-F5344CB8AC3E}">
        <p14:creationId xmlns:p14="http://schemas.microsoft.com/office/powerpoint/2010/main" val="406565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96883"/>
            <a:ext cx="8596668" cy="1294411"/>
          </a:xfrm>
        </p:spPr>
        <p:txBody>
          <a:bodyPr>
            <a:normAutofit/>
          </a:bodyPr>
          <a:lstStyle/>
          <a:p>
            <a:pPr lvl="0" algn="ctr"/>
            <a:r>
              <a:rPr lang="fr-FR" dirty="0" smtClean="0"/>
              <a:t>Le </a:t>
            </a:r>
            <a:r>
              <a:rPr lang="fr-FR" dirty="0"/>
              <a:t>contrôle </a:t>
            </a:r>
            <a:r>
              <a:rPr lang="fr-FR" dirty="0" smtClean="0"/>
              <a:t>administratif</a:t>
            </a:r>
            <a:r>
              <a:rPr lang="fr-FR" dirty="0"/>
              <a:t/>
            </a:r>
            <a:br>
              <a:rPr lang="fr-FR" dirty="0"/>
            </a:br>
            <a:endParaRPr lang="fr-FR" dirty="0"/>
          </a:p>
        </p:txBody>
      </p:sp>
      <p:sp>
        <p:nvSpPr>
          <p:cNvPr id="3" name="Espace réservé du contenu 2"/>
          <p:cNvSpPr>
            <a:spLocks noGrp="1"/>
          </p:cNvSpPr>
          <p:nvPr>
            <p:ph idx="1"/>
          </p:nvPr>
        </p:nvSpPr>
        <p:spPr>
          <a:xfrm>
            <a:off x="582331" y="1459945"/>
            <a:ext cx="8596668" cy="3880773"/>
          </a:xfrm>
        </p:spPr>
        <p:txBody>
          <a:bodyPr>
            <a:normAutofit fontScale="92500" lnSpcReduction="10000"/>
          </a:bodyPr>
          <a:lstStyle/>
          <a:p>
            <a:pPr marL="0" indent="0">
              <a:buNone/>
            </a:pPr>
            <a:r>
              <a:rPr lang="fr-FR" sz="2400" dirty="0" smtClean="0"/>
              <a:t>Le contrôle organique</a:t>
            </a:r>
          </a:p>
          <a:p>
            <a:pPr marL="0" indent="0">
              <a:buNone/>
            </a:pPr>
            <a:r>
              <a:rPr lang="fr-FR" sz="2400" dirty="0" smtClean="0"/>
              <a:t>Il </a:t>
            </a:r>
            <a:r>
              <a:rPr lang="fr-FR" sz="2400" dirty="0"/>
              <a:t>s'agit du contrôle effectué par les hauts fonctionnaires et corps de contrôle que sont : </a:t>
            </a:r>
          </a:p>
          <a:p>
            <a:pPr lvl="0"/>
            <a:r>
              <a:rPr lang="fr-FR" sz="2400" dirty="0"/>
              <a:t>l'Autorité Supérieure de Contrôle </a:t>
            </a:r>
            <a:r>
              <a:rPr lang="fr-FR" sz="2400" dirty="0" smtClean="0"/>
              <a:t>d'Etat et de Lutte contre la Corruption (ASCE-LC) </a:t>
            </a:r>
            <a:r>
              <a:rPr lang="fr-FR" sz="2400" dirty="0"/>
              <a:t>; </a:t>
            </a:r>
          </a:p>
          <a:p>
            <a:pPr lvl="0"/>
            <a:r>
              <a:rPr lang="fr-FR" sz="2400" dirty="0"/>
              <a:t>L'Inspection Générale des Finances (IGF): </a:t>
            </a:r>
          </a:p>
          <a:p>
            <a:pPr lvl="0"/>
            <a:r>
              <a:rPr lang="fr-FR" sz="2400" dirty="0"/>
              <a:t>Le contrôle financier; </a:t>
            </a:r>
          </a:p>
          <a:p>
            <a:pPr lvl="0"/>
            <a:r>
              <a:rPr lang="fr-FR" sz="2400" dirty="0"/>
              <a:t>Les structures de contrôle du Trésor; </a:t>
            </a:r>
          </a:p>
          <a:p>
            <a:pPr lvl="0"/>
            <a:r>
              <a:rPr lang="fr-FR" sz="2400" dirty="0"/>
              <a:t>Les corps ou agents de contrôle des départements ministériels et </a:t>
            </a:r>
            <a:r>
              <a:rPr lang="fr-FR" sz="2400" dirty="0" smtClean="0"/>
              <a:t>institutions constitutionnelles</a:t>
            </a:r>
            <a:endParaRPr lang="fr-FR" sz="2400" dirty="0"/>
          </a:p>
          <a:p>
            <a:pPr marL="0" lvl="0" indent="0">
              <a:buNone/>
            </a:pPr>
            <a:endParaRPr lang="fr-FR" sz="2400" dirty="0" smtClean="0"/>
          </a:p>
        </p:txBody>
      </p:sp>
    </p:spTree>
    <p:extLst>
      <p:ext uri="{BB962C8B-B14F-4D97-AF65-F5344CB8AC3E}">
        <p14:creationId xmlns:p14="http://schemas.microsoft.com/office/powerpoint/2010/main" val="4088666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96883"/>
            <a:ext cx="8596668" cy="1294411"/>
          </a:xfrm>
        </p:spPr>
        <p:txBody>
          <a:bodyPr>
            <a:normAutofit/>
          </a:bodyPr>
          <a:lstStyle/>
          <a:p>
            <a:pPr algn="ctr"/>
            <a:r>
              <a:rPr lang="fr-FR" dirty="0" smtClean="0"/>
              <a:t>Le contrôle juridictionnel</a:t>
            </a:r>
            <a:endParaRPr lang="fr-FR" dirty="0"/>
          </a:p>
        </p:txBody>
      </p:sp>
      <p:sp>
        <p:nvSpPr>
          <p:cNvPr id="3" name="Espace réservé du contenu 2"/>
          <p:cNvSpPr>
            <a:spLocks noGrp="1"/>
          </p:cNvSpPr>
          <p:nvPr>
            <p:ph idx="1"/>
          </p:nvPr>
        </p:nvSpPr>
        <p:spPr>
          <a:xfrm>
            <a:off x="582331" y="1459945"/>
            <a:ext cx="8596668" cy="3880773"/>
          </a:xfrm>
        </p:spPr>
        <p:txBody>
          <a:bodyPr>
            <a:normAutofit lnSpcReduction="10000"/>
          </a:bodyPr>
          <a:lstStyle/>
          <a:p>
            <a:pPr marL="0" indent="0">
              <a:buNone/>
            </a:pPr>
            <a:r>
              <a:rPr lang="fr-FR" sz="4000" dirty="0"/>
              <a:t>Le contrôle juridictionnel: contrôle externe sur l’administration exercé par : </a:t>
            </a:r>
          </a:p>
          <a:p>
            <a:pPr>
              <a:buFont typeface="Wingdings" panose="05000000000000000000" pitchFamily="2" charset="2"/>
              <a:buChar char="Ø"/>
            </a:pPr>
            <a:r>
              <a:rPr lang="fr-FR" sz="4000" dirty="0"/>
              <a:t>la cour des comptes </a:t>
            </a:r>
          </a:p>
          <a:p>
            <a:pPr>
              <a:buFont typeface="Wingdings" panose="05000000000000000000" pitchFamily="2" charset="2"/>
              <a:buChar char="Ø"/>
            </a:pPr>
            <a:r>
              <a:rPr lang="fr-FR" sz="4000" dirty="0"/>
              <a:t>La cour des comptes de l’UEMOA. (art 82 de la LOLF)</a:t>
            </a:r>
          </a:p>
          <a:p>
            <a:pPr lvl="0"/>
            <a:endParaRPr lang="fr-FR" sz="4000" dirty="0"/>
          </a:p>
        </p:txBody>
      </p:sp>
    </p:spTree>
    <p:extLst>
      <p:ext uri="{BB962C8B-B14F-4D97-AF65-F5344CB8AC3E}">
        <p14:creationId xmlns:p14="http://schemas.microsoft.com/office/powerpoint/2010/main" val="2696881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96883"/>
            <a:ext cx="8596668" cy="958711"/>
          </a:xfrm>
        </p:spPr>
        <p:txBody>
          <a:bodyPr>
            <a:normAutofit fontScale="90000"/>
          </a:bodyPr>
          <a:lstStyle/>
          <a:p>
            <a:pPr algn="ctr"/>
            <a:r>
              <a:rPr lang="fr-FR" dirty="0"/>
              <a:t>Le contrôle juridictionnel</a:t>
            </a:r>
            <a:br>
              <a:rPr lang="fr-FR" dirty="0"/>
            </a:br>
            <a:endParaRPr lang="fr-FR" dirty="0"/>
          </a:p>
        </p:txBody>
      </p:sp>
      <p:sp>
        <p:nvSpPr>
          <p:cNvPr id="3" name="Espace réservé du contenu 2"/>
          <p:cNvSpPr>
            <a:spLocks noGrp="1"/>
          </p:cNvSpPr>
          <p:nvPr>
            <p:ph idx="1"/>
          </p:nvPr>
        </p:nvSpPr>
        <p:spPr>
          <a:xfrm>
            <a:off x="677334" y="1554948"/>
            <a:ext cx="8596668" cy="4804909"/>
          </a:xfrm>
        </p:spPr>
        <p:txBody>
          <a:bodyPr>
            <a:normAutofit/>
          </a:bodyPr>
          <a:lstStyle/>
          <a:p>
            <a:pPr marL="0" indent="0">
              <a:buNone/>
            </a:pPr>
            <a:r>
              <a:rPr lang="fr-FR" sz="3200" dirty="0"/>
              <a:t>Le contrôle juridictionnel de l'exécution des opérations budgétaires est exercé par la cour des comptes régie par la loi n° 014/2000/AN du 16 mai 2000 portant composition, attributions, organisation et fonctionnement de la cour des comptes et procédure applicable devant elle. </a:t>
            </a:r>
          </a:p>
        </p:txBody>
      </p:sp>
    </p:spTree>
    <p:extLst>
      <p:ext uri="{BB962C8B-B14F-4D97-AF65-F5344CB8AC3E}">
        <p14:creationId xmlns:p14="http://schemas.microsoft.com/office/powerpoint/2010/main" val="27932066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96883"/>
            <a:ext cx="8596668" cy="1258065"/>
          </a:xfrm>
        </p:spPr>
        <p:txBody>
          <a:bodyPr>
            <a:normAutofit/>
          </a:bodyPr>
          <a:lstStyle/>
          <a:p>
            <a:pPr algn="ctr"/>
            <a:r>
              <a:rPr lang="fr-FR" dirty="0" smtClean="0"/>
              <a:t>LES </a:t>
            </a:r>
            <a:r>
              <a:rPr lang="fr-FR" dirty="0"/>
              <a:t>ATTRIBUTIONS DE LA COUR DES COMPTES</a:t>
            </a:r>
          </a:p>
        </p:txBody>
      </p:sp>
      <p:sp>
        <p:nvSpPr>
          <p:cNvPr id="3" name="Espace réservé du contenu 2"/>
          <p:cNvSpPr>
            <a:spLocks noGrp="1"/>
          </p:cNvSpPr>
          <p:nvPr>
            <p:ph idx="1"/>
          </p:nvPr>
        </p:nvSpPr>
        <p:spPr>
          <a:xfrm>
            <a:off x="677334" y="1554948"/>
            <a:ext cx="8596668" cy="3880773"/>
          </a:xfrm>
        </p:spPr>
        <p:txBody>
          <a:bodyPr>
            <a:normAutofit/>
          </a:bodyPr>
          <a:lstStyle/>
          <a:p>
            <a:pPr marL="0" indent="0">
              <a:buNone/>
            </a:pPr>
            <a:r>
              <a:rPr lang="fr-FR" sz="4000" dirty="0"/>
              <a:t>La Cour des Comptes juge les comptes des comptables publics et exerce des missions de contrôle administratif. Elle a une mission juridictionnelle et une mission de contrôle et de gestion budgétaire. </a:t>
            </a:r>
          </a:p>
          <a:p>
            <a:pPr marL="0" indent="0">
              <a:buNone/>
            </a:pPr>
            <a:endParaRPr lang="fr-FR" sz="4000" dirty="0"/>
          </a:p>
        </p:txBody>
      </p:sp>
    </p:spTree>
    <p:extLst>
      <p:ext uri="{BB962C8B-B14F-4D97-AF65-F5344CB8AC3E}">
        <p14:creationId xmlns:p14="http://schemas.microsoft.com/office/powerpoint/2010/main" val="204080971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732</TotalTime>
  <Words>657</Words>
  <Application>Microsoft Office PowerPoint</Application>
  <PresentationFormat>Grand écran</PresentationFormat>
  <Paragraphs>66</Paragraphs>
  <Slides>16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Arial</vt:lpstr>
      <vt:lpstr>Trebuchet MS</vt:lpstr>
      <vt:lpstr>Wingdings</vt:lpstr>
      <vt:lpstr>Wingdings 3</vt:lpstr>
      <vt:lpstr>Facette</vt:lpstr>
      <vt:lpstr>   LE CONTRÔLE DE L'EXECUTION DES OPERATIONS BUDGETAIRES DE L'ETAT ET DES AUTRES ORGANISMES PUBLICS  </vt:lpstr>
      <vt:lpstr>INTRODUCTION </vt:lpstr>
      <vt:lpstr>Le contrôle administratif</vt:lpstr>
      <vt:lpstr>Le contrôle administratif</vt:lpstr>
      <vt:lpstr>Le contrôle administratif  </vt:lpstr>
      <vt:lpstr>Le contrôle administratif </vt:lpstr>
      <vt:lpstr>Le contrôle juridictionnel</vt:lpstr>
      <vt:lpstr>Le contrôle juridictionnel </vt:lpstr>
      <vt:lpstr>LES ATTRIBUTIONS DE LA COUR DES COMPTES</vt:lpstr>
      <vt:lpstr>LES ATTRIBUTIONS DE LA COUR DES COMPTES</vt:lpstr>
      <vt:lpstr>LES ATTRIBUTIONS DE LA COUR DES COMPTES</vt:lpstr>
      <vt:lpstr>LES PERSONNES JUSTICIABLES DEVANT LA CHAMBRES DES COMPTES</vt:lpstr>
      <vt:lpstr>Le contrôle parlementaire ou contrôle politique</vt:lpstr>
      <vt:lpstr>LE CONTROLE PARLEMENTAIRE EN COURS D'EXECUTION  </vt:lpstr>
      <vt:lpstr>LE CONTROLE PARLEMENTAIRE A POSTERIORI  </vt:lpstr>
      <vt:lpstr>LE CONTROLE PARLEMENTAIRE A POSTERIORI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PARTIE I : Les grands principes de la comptabilité publique</dc:title>
  <dc:creator>user</dc:creator>
  <cp:lastModifiedBy>ZOUGOURI</cp:lastModifiedBy>
  <cp:revision>52</cp:revision>
  <dcterms:created xsi:type="dcterms:W3CDTF">2015-04-21T22:42:01Z</dcterms:created>
  <dcterms:modified xsi:type="dcterms:W3CDTF">2021-03-09T09:54:38Z</dcterms:modified>
</cp:coreProperties>
</file>