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52" r:id="rId2"/>
    <p:sldId id="464" r:id="rId3"/>
    <p:sldId id="465" r:id="rId4"/>
    <p:sldId id="466" r:id="rId5"/>
    <p:sldId id="467" r:id="rId6"/>
    <p:sldId id="468" r:id="rId7"/>
    <p:sldId id="469" r:id="rId8"/>
    <p:sldId id="470" r:id="rId9"/>
    <p:sldId id="471" r:id="rId10"/>
    <p:sldId id="472" r:id="rId11"/>
    <p:sldId id="473" r:id="rId12"/>
  </p:sldIdLst>
  <p:sldSz cx="12192000" cy="6858000"/>
  <p:notesSz cx="7102475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1AAD13C-5519-43D9-B3BD-08F7E0AEB483}">
          <p14:sldIdLst>
            <p14:sldId id="452"/>
          </p14:sldIdLst>
        </p14:section>
        <p14:section name="Section sans titre" id="{703AB150-AB84-4AA4-94F5-C87D6EF5A4E2}">
          <p14:sldIdLst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ston SIWOU" initials="GS" lastIdx="1" clrIdx="0">
    <p:extLst>
      <p:ext uri="{19B8F6BF-5375-455C-9EA6-DF929625EA0E}">
        <p15:presenceInfo xmlns:p15="http://schemas.microsoft.com/office/powerpoint/2012/main" userId="0e20df42931ca5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7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508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585D9412-0F93-44E2-B2C0-0B4A04F88BC4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0248" y="4925407"/>
            <a:ext cx="5681980" cy="4029879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3092" y="9721107"/>
            <a:ext cx="3077739" cy="513507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094A571B-641D-4D70-A50D-B596C32F9E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16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1978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91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146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919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171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1513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7063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04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5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4338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64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2825F-5282-48AC-822E-AD70F122C816}" type="datetimeFigureOut">
              <a:rPr lang="fr-FR" smtClean="0"/>
              <a:t>09/03/2021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16E1F-5201-4884-BA14-AB56CB23E85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249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08629" y="0"/>
            <a:ext cx="10515600" cy="996287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800" b="1" cap="all" dirty="0" smtClean="0">
                <a:latin typeface="Adobe Caslon Pro Bold"/>
                <a:ea typeface="Calibri"/>
                <a:cs typeface="Times New Roman"/>
              </a:rPr>
              <a:t>institut </a:t>
            </a:r>
            <a:r>
              <a:rPr lang="fr-FR" sz="2800" b="1" cap="all" dirty="0">
                <a:latin typeface="Adobe Caslon Pro Bold"/>
                <a:ea typeface="Calibri"/>
                <a:cs typeface="Times New Roman"/>
              </a:rPr>
              <a:t>de formation et de recherche interdisciplinaire en sciences de la sante et de l’EDUCATION (IFRISSE)</a:t>
            </a:r>
            <a:endParaRPr lang="fr-FR" sz="2800" b="1" dirty="0">
              <a:latin typeface="Adobe Caslon Pro Bol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05719" y="1091821"/>
            <a:ext cx="9034818" cy="158313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/>
              </a:rPr>
              <a:t>Intitulé du cours:</a:t>
            </a:r>
          </a:p>
          <a:p>
            <a:pPr marL="0" indent="0" algn="ctr">
              <a:buNone/>
            </a:pPr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Caslon Pro Bold"/>
              </a:rPr>
              <a:t>Gestion financière et matière</a:t>
            </a:r>
            <a:endParaRPr lang="fr-FR" sz="3200" b="1" dirty="0">
              <a:latin typeface="Adobe Caslon Pro Bold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150124" y="3029802"/>
            <a:ext cx="11832609" cy="36439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i="1" dirty="0" smtClean="0">
                <a:solidFill>
                  <a:prstClr val="black"/>
                </a:solidFill>
                <a:latin typeface="Adobe Caslon Pro Bold"/>
              </a:rPr>
              <a:t>Chargé du cours:  Charles </a:t>
            </a:r>
            <a:r>
              <a:rPr lang="fr-FR" i="1" dirty="0">
                <a:solidFill>
                  <a:prstClr val="black"/>
                </a:solidFill>
                <a:latin typeface="Adobe Caslon Pro Bold"/>
              </a:rPr>
              <a:t>ZOUGOURI</a:t>
            </a:r>
          </a:p>
          <a:p>
            <a:pPr marL="0" indent="0" algn="ctr">
              <a:buNone/>
            </a:pPr>
            <a:r>
              <a:rPr lang="fr-FR" i="1" dirty="0">
                <a:solidFill>
                  <a:prstClr val="black"/>
                </a:solidFill>
                <a:latin typeface="Adobe Caslon Pro Bold"/>
              </a:rPr>
              <a:t>Economiste-Gestionnaire</a:t>
            </a:r>
          </a:p>
          <a:p>
            <a:pPr marL="0" indent="0" algn="ctr">
              <a:buNone/>
            </a:pPr>
            <a:r>
              <a:rPr lang="fr-FR" i="1" dirty="0">
                <a:solidFill>
                  <a:prstClr val="black"/>
                </a:solidFill>
                <a:latin typeface="Adobe Caslon Pro Bold"/>
              </a:rPr>
              <a:t>Administrateur des Hôpitaux et des services de santé</a:t>
            </a:r>
          </a:p>
          <a:p>
            <a:pPr marL="0" indent="0" algn="ctr">
              <a:buNone/>
            </a:pPr>
            <a:r>
              <a:rPr lang="fr-FR" i="1" dirty="0">
                <a:solidFill>
                  <a:prstClr val="black"/>
                </a:solidFill>
                <a:latin typeface="Adobe Caslon Pro Bold"/>
              </a:rPr>
              <a:t>Spécialiste en Ingénierie financière  et en gestion axée sur les résultats</a:t>
            </a:r>
          </a:p>
          <a:p>
            <a:pPr marL="0" indent="0" algn="ctr">
              <a:buNone/>
            </a:pPr>
            <a:r>
              <a:rPr lang="fr-FR" i="1" dirty="0">
                <a:solidFill>
                  <a:prstClr val="black"/>
                </a:solidFill>
                <a:latin typeface="Adobe Caslon Pro Bold"/>
              </a:rPr>
              <a:t>Tél mobile, +226 70  24 61 62</a:t>
            </a:r>
          </a:p>
          <a:p>
            <a:pPr marL="0" indent="0" algn="ctr">
              <a:buNone/>
            </a:pPr>
            <a:r>
              <a:rPr lang="fr-FR" sz="3200" i="1" dirty="0" smtClean="0">
                <a:solidFill>
                  <a:prstClr val="black"/>
                </a:solidFill>
                <a:latin typeface="Adobe Caslon Pro Bold"/>
              </a:rPr>
              <a:t>WhatsApp </a:t>
            </a:r>
            <a:r>
              <a:rPr lang="fr-FR" sz="3200" i="1" dirty="0">
                <a:solidFill>
                  <a:prstClr val="black"/>
                </a:solidFill>
                <a:latin typeface="Adobe Caslon Pro Bold"/>
              </a:rPr>
              <a:t>+226 78 72 31 03</a:t>
            </a:r>
          </a:p>
          <a:p>
            <a:pPr marL="0" indent="0" algn="ctr">
              <a:buNone/>
            </a:pPr>
            <a:r>
              <a:rPr lang="fr-FR" sz="3200" i="1" dirty="0">
                <a:solidFill>
                  <a:prstClr val="black"/>
                </a:solidFill>
                <a:latin typeface="Adobe Caslon Pro Bold"/>
              </a:rPr>
              <a:t>Email: zougcharles@yahoo.fr</a:t>
            </a:r>
            <a:endParaRPr lang="fr-FR" sz="3200" b="1" dirty="0">
              <a:latin typeface="Adobe Caslon Pro Bold"/>
            </a:endParaRPr>
          </a:p>
        </p:txBody>
      </p:sp>
    </p:spTree>
    <p:extLst>
      <p:ext uri="{BB962C8B-B14F-4D97-AF65-F5344CB8AC3E}">
        <p14:creationId xmlns:p14="http://schemas.microsoft.com/office/powerpoint/2010/main" val="253668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CONCEPTS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8267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 smtClean="0"/>
              <a:t>Comptabilité publique et comptabilité nationale?</a:t>
            </a:r>
          </a:p>
          <a:p>
            <a:pPr marL="0" indent="0" algn="just">
              <a:buNone/>
            </a:pPr>
            <a:endParaRPr lang="fr-FR" sz="4000" dirty="0" smtClean="0"/>
          </a:p>
          <a:p>
            <a:pPr marL="0" indent="0" algn="just">
              <a:buNone/>
            </a:pPr>
            <a:r>
              <a:rPr lang="fr-FR" sz="4000" dirty="0" smtClean="0"/>
              <a:t>Comptabilité publique et comptabilité analytique?</a:t>
            </a:r>
          </a:p>
          <a:p>
            <a:pPr marL="0" indent="0" algn="just">
              <a:buNone/>
            </a:pPr>
            <a:endParaRPr lang="fr-FR" sz="4000" dirty="0" smtClean="0"/>
          </a:p>
        </p:txBody>
      </p:sp>
    </p:spTree>
    <p:extLst>
      <p:ext uri="{BB962C8B-B14F-4D97-AF65-F5344CB8AC3E}">
        <p14:creationId xmlns:p14="http://schemas.microsoft.com/office/powerpoint/2010/main" val="76091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smtClean="0"/>
              <a:t>CONCEPTS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510426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fr-FR" sz="4000" dirty="0" smtClean="0"/>
              <a:t>Comptabilité publique = fonction de régulation financière, comptable et juridique au sien de l’administration publique</a:t>
            </a:r>
          </a:p>
          <a:p>
            <a:pPr marL="0" indent="0" algn="just">
              <a:buNone/>
            </a:pPr>
            <a:r>
              <a:rPr lang="fr-FR" sz="4000" dirty="0" smtClean="0"/>
              <a:t>Sources de la comptabilité publique</a:t>
            </a:r>
          </a:p>
          <a:p>
            <a:pPr marL="0" indent="0" algn="just">
              <a:buNone/>
            </a:pPr>
            <a:r>
              <a:rPr lang="fr-FR" sz="4000" dirty="0" smtClean="0"/>
              <a:t>Constitution;</a:t>
            </a:r>
          </a:p>
          <a:p>
            <a:pPr marL="0" indent="0" algn="just">
              <a:buNone/>
            </a:pPr>
            <a:r>
              <a:rPr lang="fr-FR" sz="4000" dirty="0" smtClean="0"/>
              <a:t>Lois;</a:t>
            </a:r>
          </a:p>
          <a:p>
            <a:pPr marL="0" indent="0" algn="just">
              <a:buNone/>
            </a:pPr>
            <a:r>
              <a:rPr lang="fr-FR" sz="4000" dirty="0" smtClean="0"/>
              <a:t>Textes communautaires;</a:t>
            </a:r>
          </a:p>
          <a:p>
            <a:pPr marL="0" indent="0" algn="just">
              <a:buNone/>
            </a:pPr>
            <a:r>
              <a:rPr lang="fr-FR" sz="4000" dirty="0" smtClean="0"/>
              <a:t>Décrets, arrêtés, et autres sources.</a:t>
            </a:r>
          </a:p>
        </p:txBody>
      </p:sp>
    </p:spTree>
    <p:extLst>
      <p:ext uri="{BB962C8B-B14F-4D97-AF65-F5344CB8AC3E}">
        <p14:creationId xmlns:p14="http://schemas.microsoft.com/office/powerpoint/2010/main" val="248450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97906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CONCEPTS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696037"/>
            <a:ext cx="8596668" cy="562287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sz="4000" dirty="0" smtClean="0"/>
              <a:t>En général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4000" dirty="0" smtClean="0"/>
              <a:t>Gestion des ressources publiques est régie par des règles de droit public.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4000" dirty="0" smtClean="0"/>
              <a:t>En particulier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4000" dirty="0" smtClean="0"/>
              <a:t>Gestion des biens publics est régie par les finances publiques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fr-FR" sz="4000" dirty="0" smtClean="0"/>
              <a:t>Mais qu’entend-on par finances publiques?</a:t>
            </a:r>
          </a:p>
          <a:p>
            <a:pPr marL="0" indent="0">
              <a:buNone/>
            </a:pP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583660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CONCEPTS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8267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4000" dirty="0" smtClean="0"/>
              <a:t>FINANCES PUBLIQUES</a:t>
            </a:r>
          </a:p>
          <a:p>
            <a:pPr marL="0" indent="0" algn="just">
              <a:buNone/>
            </a:pPr>
            <a:r>
              <a:rPr lang="fr-FR" sz="4000" b="1" u="sng" dirty="0" smtClean="0"/>
              <a:t>Définition libérale:</a:t>
            </a:r>
            <a:r>
              <a:rPr lang="fr-FR" sz="4000" b="1" dirty="0" smtClean="0"/>
              <a:t> </a:t>
            </a:r>
          </a:p>
          <a:p>
            <a:pPr marL="0" indent="0" algn="just">
              <a:buNone/>
            </a:pPr>
            <a:r>
              <a:rPr lang="fr-FR" sz="4000" b="1" dirty="0" smtClean="0"/>
              <a:t>« </a:t>
            </a:r>
            <a:r>
              <a:rPr lang="fr-FR" sz="4000" dirty="0" smtClean="0"/>
              <a:t>Les </a:t>
            </a:r>
            <a:r>
              <a:rPr lang="fr-FR" sz="4000" dirty="0"/>
              <a:t>finances publiques sont l’étude des moyens par lesquels l’Etat se procure les ressources nécessaires à la couverture des dépenses publiques et en réparti charge entre tous le </a:t>
            </a:r>
            <a:r>
              <a:rPr lang="fr-FR" sz="4000" dirty="0" smtClean="0"/>
              <a:t>citoyens ». 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133686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CONCEPTS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8267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4000" dirty="0" smtClean="0"/>
              <a:t>FINANCES PUBLIQUES</a:t>
            </a:r>
          </a:p>
          <a:p>
            <a:pPr marL="0" indent="0" algn="just">
              <a:buNone/>
            </a:pPr>
            <a:r>
              <a:rPr lang="fr-FR" sz="4000" dirty="0" smtClean="0"/>
              <a:t>Finances </a:t>
            </a:r>
            <a:r>
              <a:rPr lang="fr-FR" sz="4000" dirty="0"/>
              <a:t>publiques </a:t>
            </a:r>
            <a:r>
              <a:rPr lang="fr-FR" sz="4000" dirty="0" smtClean="0"/>
              <a:t>= instrument de réalisation </a:t>
            </a:r>
            <a:r>
              <a:rPr lang="fr-FR" sz="4000" dirty="0"/>
              <a:t>de l’activité publique. </a:t>
            </a:r>
            <a:endParaRPr lang="fr-FR" sz="4000" dirty="0" smtClean="0"/>
          </a:p>
          <a:p>
            <a:pPr marL="0" indent="0" algn="just">
              <a:buNone/>
            </a:pPr>
            <a:endParaRPr lang="fr-FR" sz="4000" dirty="0" smtClean="0"/>
          </a:p>
          <a:p>
            <a:pPr marL="0" indent="0" algn="just">
              <a:buNone/>
            </a:pPr>
            <a:r>
              <a:rPr lang="fr-FR" sz="4000" dirty="0" smtClean="0"/>
              <a:t>Le </a:t>
            </a:r>
            <a:r>
              <a:rPr lang="fr-FR" sz="4000" dirty="0"/>
              <a:t>budget n’est pas censé perturber les activités économiques privées</a:t>
            </a:r>
          </a:p>
        </p:txBody>
      </p:sp>
    </p:spTree>
    <p:extLst>
      <p:ext uri="{BB962C8B-B14F-4D97-AF65-F5344CB8AC3E}">
        <p14:creationId xmlns:p14="http://schemas.microsoft.com/office/powerpoint/2010/main" val="366139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CONCEPTS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8267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fr-FR" sz="4000" dirty="0" smtClean="0"/>
              <a:t>FINANCES PUBLIQUES</a:t>
            </a:r>
          </a:p>
          <a:p>
            <a:pPr marL="0" indent="0" algn="just">
              <a:buNone/>
            </a:pPr>
            <a:r>
              <a:rPr lang="fr-FR" sz="4000" b="1" u="sng" dirty="0"/>
              <a:t>Définition </a:t>
            </a:r>
            <a:r>
              <a:rPr lang="fr-FR" sz="4000" b="1" u="sng" dirty="0" smtClean="0"/>
              <a:t>néo-libérale:</a:t>
            </a:r>
            <a:r>
              <a:rPr lang="fr-FR" sz="4000" b="1" dirty="0" smtClean="0"/>
              <a:t> </a:t>
            </a:r>
          </a:p>
          <a:p>
            <a:pPr marL="0" indent="0" algn="just">
              <a:buNone/>
            </a:pPr>
            <a:r>
              <a:rPr lang="fr-FR" sz="4000" b="1" dirty="0" smtClean="0"/>
              <a:t>« </a:t>
            </a:r>
            <a:r>
              <a:rPr lang="fr-FR" sz="4000" dirty="0" smtClean="0"/>
              <a:t>Les </a:t>
            </a:r>
            <a:r>
              <a:rPr lang="fr-FR" sz="4000" dirty="0"/>
              <a:t>finances publiques sont l’étude des moyens par lesquels l’Etat cherche à réaliser des interventions dans le domaine économique et </a:t>
            </a:r>
            <a:r>
              <a:rPr lang="fr-FR" sz="4000" dirty="0" smtClean="0"/>
              <a:t>social »</a:t>
            </a:r>
          </a:p>
        </p:txBody>
      </p:sp>
    </p:spTree>
    <p:extLst>
      <p:ext uri="{BB962C8B-B14F-4D97-AF65-F5344CB8AC3E}">
        <p14:creationId xmlns:p14="http://schemas.microsoft.com/office/powerpoint/2010/main" val="49371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CONCEPTS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82671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fr-FR" sz="4000" dirty="0" smtClean="0"/>
              <a:t>FINANCES PUBLIQUES</a:t>
            </a:r>
          </a:p>
          <a:p>
            <a:pPr marL="0" indent="0" algn="just">
              <a:buNone/>
            </a:pPr>
            <a:r>
              <a:rPr lang="fr-FR" sz="4000" dirty="0" smtClean="0"/>
              <a:t>Finances </a:t>
            </a:r>
            <a:r>
              <a:rPr lang="fr-FR" sz="4000" dirty="0"/>
              <a:t>publiques </a:t>
            </a:r>
            <a:r>
              <a:rPr lang="fr-FR" sz="4000" dirty="0" smtClean="0"/>
              <a:t>agissant </a:t>
            </a:r>
            <a:r>
              <a:rPr lang="fr-FR" sz="4000" dirty="0"/>
              <a:t>dans la vie des citoyens. </a:t>
            </a:r>
            <a:endParaRPr lang="fr-FR" sz="4000" dirty="0" smtClean="0"/>
          </a:p>
        </p:txBody>
      </p:sp>
    </p:spTree>
    <p:extLst>
      <p:ext uri="{BB962C8B-B14F-4D97-AF65-F5344CB8AC3E}">
        <p14:creationId xmlns:p14="http://schemas.microsoft.com/office/powerpoint/2010/main" val="388828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CONCEPTS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8267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 smtClean="0"/>
              <a:t>Finances </a:t>
            </a:r>
            <a:r>
              <a:rPr lang="fr-FR" sz="4000" dirty="0"/>
              <a:t>publiques </a:t>
            </a:r>
            <a:r>
              <a:rPr lang="fr-FR" sz="4000" dirty="0" smtClean="0"/>
              <a:t>et comptabilité publique?</a:t>
            </a:r>
          </a:p>
          <a:p>
            <a:pPr marL="0" indent="0" algn="just">
              <a:buNone/>
            </a:pPr>
            <a:r>
              <a:rPr lang="fr-FR" sz="4000" dirty="0" smtClean="0"/>
              <a:t>Comptabilité publique = comptabilité des finances publiques:</a:t>
            </a:r>
          </a:p>
          <a:p>
            <a:pPr marL="0" indent="0" algn="just">
              <a:buNone/>
            </a:pPr>
            <a:r>
              <a:rPr lang="fr-FR" sz="4000" dirty="0" smtClean="0"/>
              <a:t>Mais qu’est-ce que la comptabilité?</a:t>
            </a:r>
          </a:p>
        </p:txBody>
      </p:sp>
    </p:spTree>
    <p:extLst>
      <p:ext uri="{BB962C8B-B14F-4D97-AF65-F5344CB8AC3E}">
        <p14:creationId xmlns:p14="http://schemas.microsoft.com/office/powerpoint/2010/main" val="34665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CONCEPTS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8267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 smtClean="0"/>
              <a:t>Aperçu courant</a:t>
            </a:r>
          </a:p>
          <a:p>
            <a:pPr marL="0" indent="0" algn="just">
              <a:buNone/>
            </a:pPr>
            <a:endParaRPr lang="fr-FR" sz="4000" dirty="0" smtClean="0"/>
          </a:p>
          <a:p>
            <a:pPr marL="0" indent="0" algn="just">
              <a:buNone/>
            </a:pPr>
            <a:r>
              <a:rPr lang="fr-FR" sz="4000" b="1" dirty="0" smtClean="0"/>
              <a:t>la comptabilité</a:t>
            </a:r>
            <a:r>
              <a:rPr lang="fr-FR" sz="4000" dirty="0" smtClean="0"/>
              <a:t> = mesure de l’activité des agents économiques.</a:t>
            </a:r>
          </a:p>
          <a:p>
            <a:pPr marL="0" indent="0" algn="just">
              <a:buNone/>
            </a:pPr>
            <a:endParaRPr lang="fr-FR" sz="4000" dirty="0" smtClean="0"/>
          </a:p>
          <a:p>
            <a:pPr marL="0" indent="0" algn="just">
              <a:buNone/>
            </a:pPr>
            <a:r>
              <a:rPr lang="fr-FR" sz="4000" dirty="0" smtClean="0"/>
              <a:t>= mesure de l’activité économique de l’Etat?</a:t>
            </a:r>
          </a:p>
        </p:txBody>
      </p:sp>
    </p:spTree>
    <p:extLst>
      <p:ext uri="{BB962C8B-B14F-4D97-AF65-F5344CB8AC3E}">
        <p14:creationId xmlns:p14="http://schemas.microsoft.com/office/powerpoint/2010/main" val="407700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9313" y="493690"/>
            <a:ext cx="9574249" cy="720961"/>
          </a:xfrm>
        </p:spPr>
        <p:txBody>
          <a:bodyPr>
            <a:noAutofit/>
          </a:bodyPr>
          <a:lstStyle/>
          <a:p>
            <a:pPr lvl="1" algn="ctr"/>
            <a:r>
              <a:rPr lang="fr-FR" sz="2400" b="1" dirty="0" smtClean="0"/>
              <a:t>INTRODUCTION GENERALE</a:t>
            </a:r>
            <a:endParaRPr lang="fr-FR" sz="2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214651"/>
            <a:ext cx="8596668" cy="48267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dirty="0" smtClean="0"/>
              <a:t>Comptabilité publique et comptabilité générale</a:t>
            </a:r>
            <a:r>
              <a:rPr lang="fr-FR" sz="4000" dirty="0" smtClean="0"/>
              <a:t>? </a:t>
            </a:r>
            <a:endParaRPr lang="fr-FR" sz="4000" dirty="0" smtClean="0"/>
          </a:p>
          <a:p>
            <a:pPr marL="0" indent="0" algn="just">
              <a:buNone/>
            </a:pPr>
            <a:r>
              <a:rPr lang="fr-FR" sz="4000" dirty="0"/>
              <a:t>La </a:t>
            </a:r>
            <a:r>
              <a:rPr lang="fr-FR" sz="4000" b="1" dirty="0"/>
              <a:t>comptabilité générale</a:t>
            </a:r>
            <a:r>
              <a:rPr lang="fr-FR" sz="4000" dirty="0"/>
              <a:t> est un système </a:t>
            </a:r>
            <a:r>
              <a:rPr lang="fr-FR" sz="4000" dirty="0" smtClean="0"/>
              <a:t>organisationnel traduisant des </a:t>
            </a:r>
            <a:r>
              <a:rPr lang="fr-FR" sz="4000" dirty="0"/>
              <a:t>flux et opérations </a:t>
            </a:r>
            <a:r>
              <a:rPr lang="fr-FR" sz="4000" dirty="0" smtClean="0"/>
              <a:t>en </a:t>
            </a:r>
            <a:r>
              <a:rPr lang="fr-FR" sz="4000" dirty="0"/>
              <a:t>termes financiers</a:t>
            </a:r>
            <a:r>
              <a:rPr lang="fr-FR" sz="4000" dirty="0" smtClean="0"/>
              <a:t>.</a:t>
            </a:r>
          </a:p>
          <a:p>
            <a:pPr marL="0" indent="0" algn="just">
              <a:buNone/>
            </a:pPr>
            <a:r>
              <a:rPr lang="fr-FR" sz="4000" dirty="0" smtClean="0"/>
              <a:t> Reflet du </a:t>
            </a:r>
            <a:r>
              <a:rPr lang="fr-FR" sz="4000" dirty="0"/>
              <a:t>patrimoine et </a:t>
            </a:r>
            <a:r>
              <a:rPr lang="fr-FR" sz="4000" dirty="0" smtClean="0"/>
              <a:t>des </a:t>
            </a:r>
            <a:r>
              <a:rPr lang="fr-FR" sz="4000" dirty="0"/>
              <a:t>performances d’une </a:t>
            </a:r>
            <a:r>
              <a:rPr lang="fr-FR" sz="4000" dirty="0" smtClean="0"/>
              <a:t>entreprise ou organisation</a:t>
            </a:r>
            <a:endParaRPr lang="fr-FR" sz="4000" dirty="0" smtClean="0"/>
          </a:p>
          <a:p>
            <a:pPr marL="0" indent="0" algn="just">
              <a:buNone/>
            </a:pPr>
            <a:endParaRPr lang="fr-FR" sz="4000" dirty="0" smtClean="0"/>
          </a:p>
        </p:txBody>
      </p:sp>
    </p:spTree>
    <p:extLst>
      <p:ext uri="{BB962C8B-B14F-4D97-AF65-F5344CB8AC3E}">
        <p14:creationId xmlns:p14="http://schemas.microsoft.com/office/powerpoint/2010/main" val="3584144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3230</TotalTime>
  <Words>255</Words>
  <Application>Microsoft Office PowerPoint</Application>
  <PresentationFormat>Grand écran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Adobe Caslon Pro Bold</vt:lpstr>
      <vt:lpstr>Arial</vt:lpstr>
      <vt:lpstr>Calibri</vt:lpstr>
      <vt:lpstr>Calibri Light</vt:lpstr>
      <vt:lpstr>Times New Roman</vt:lpstr>
      <vt:lpstr>Wingdings</vt:lpstr>
      <vt:lpstr>Thème Office</vt:lpstr>
      <vt:lpstr>institut de formation et de recherche interdisciplinaire en sciences de la sante et de l’EDUCATION (IFRISSE)</vt:lpstr>
      <vt:lpstr>CONCEPTS</vt:lpstr>
      <vt:lpstr>CONCEPTS</vt:lpstr>
      <vt:lpstr>CONCEPTS</vt:lpstr>
      <vt:lpstr>CONCEPTS</vt:lpstr>
      <vt:lpstr>CONCEPTS</vt:lpstr>
      <vt:lpstr>CONCEPTS</vt:lpstr>
      <vt:lpstr>CONCEPTS</vt:lpstr>
      <vt:lpstr>INTRODUCTION GENERALE</vt:lpstr>
      <vt:lpstr>CONCEPTS</vt:lpstr>
      <vt:lpstr>CONCEPTS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Gaston SIWOU</dc:creator>
  <cp:lastModifiedBy>ZOUGOURI</cp:lastModifiedBy>
  <cp:revision>468</cp:revision>
  <cp:lastPrinted>2020-10-01T12:45:10Z</cp:lastPrinted>
  <dcterms:created xsi:type="dcterms:W3CDTF">2014-04-08T09:39:22Z</dcterms:created>
  <dcterms:modified xsi:type="dcterms:W3CDTF">2021-03-09T09:11:06Z</dcterms:modified>
</cp:coreProperties>
</file>