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87" r:id="rId3"/>
    <p:sldId id="297" r:id="rId4"/>
    <p:sldId id="288" r:id="rId5"/>
    <p:sldId id="289" r:id="rId6"/>
    <p:sldId id="290" r:id="rId7"/>
    <p:sldId id="291" r:id="rId8"/>
    <p:sldId id="292" r:id="rId9"/>
    <p:sldId id="293" r:id="rId10"/>
    <p:sldId id="294" r:id="rId11"/>
    <p:sldId id="295" r:id="rId12"/>
    <p:sldId id="296" r:id="rId13"/>
    <p:sldId id="257" r:id="rId14"/>
    <p:sldId id="258" r:id="rId15"/>
    <p:sldId id="259" r:id="rId16"/>
    <p:sldId id="260" r:id="rId17"/>
    <p:sldId id="261" r:id="rId18"/>
    <p:sldId id="262" r:id="rId19"/>
    <p:sldId id="263" r:id="rId20"/>
    <p:sldId id="264" r:id="rId21"/>
    <p:sldId id="286" r:id="rId22"/>
    <p:sldId id="265" r:id="rId23"/>
    <p:sldId id="266" r:id="rId24"/>
    <p:sldId id="267" r:id="rId25"/>
    <p:sldId id="268" r:id="rId26"/>
    <p:sldId id="269" r:id="rId27"/>
    <p:sldId id="270" r:id="rId28"/>
    <p:sldId id="271" r:id="rId29"/>
    <p:sldId id="272" r:id="rId30"/>
    <p:sldId id="273" r:id="rId31"/>
    <p:sldId id="274" r:id="rId32"/>
    <p:sldId id="275" r:id="rId33"/>
    <p:sldId id="276" r:id="rId34"/>
    <p:sldId id="277" r:id="rId35"/>
    <p:sldId id="278" r:id="rId36"/>
    <p:sldId id="279" r:id="rId37"/>
    <p:sldId id="280" r:id="rId38"/>
    <p:sldId id="281" r:id="rId39"/>
    <p:sldId id="282" r:id="rId40"/>
    <p:sldId id="284" r:id="rId41"/>
    <p:sldId id="285" r:id="rId4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94434" autoAdjust="0"/>
  </p:normalViewPr>
  <p:slideViewPr>
    <p:cSldViewPr snapToGrid="0">
      <p:cViewPr varScale="1">
        <p:scale>
          <a:sx n="70" d="100"/>
          <a:sy n="70" d="100"/>
        </p:scale>
        <p:origin x="738" y="72"/>
      </p:cViewPr>
      <p:guideLst/>
    </p:cSldViewPr>
  </p:slideViewPr>
  <p:notesTextViewPr>
    <p:cViewPr>
      <p:scale>
        <a:sx n="3" d="2"/>
        <a:sy n="3" d="2"/>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fr-FR" smtClean="0"/>
              <a:t>Modifiez le style du titre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Modifiez le style des sous-titres du masque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3/9/2021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re et légende">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fr-FR" smtClean="0"/>
              <a:t>Modifiez le style du titre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B61BEF0D-F0BB-DE4B-95CE-6DB70DBA9567}" type="datetimeFigureOut">
              <a:rPr lang="en-US" dirty="0"/>
              <a:pPr/>
              <a:t>3/9/2021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tion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fr-FR" smtClean="0"/>
              <a:t>Modifiez le style du titre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smtClean="0"/>
              <a:t>Modifiez les styles du texte du masque</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B61BEF0D-F0BB-DE4B-95CE-6DB70DBA9567}" type="datetimeFigureOut">
              <a:rPr lang="en-US" dirty="0"/>
              <a:pPr/>
              <a:t>3/9/2021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arte nom">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fr-FR" smtClean="0"/>
              <a:t>Modifiez le style du titre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B61BEF0D-F0BB-DE4B-95CE-6DB70DBA9567}" type="datetimeFigureOut">
              <a:rPr lang="en-US" dirty="0"/>
              <a:pPr/>
              <a:t>3/9/2021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arte nom cita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fr-FR" smtClean="0"/>
              <a:t>Modifiez le style du titre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smtClean="0"/>
              <a:t>Modifiez les styles du texte du masque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B61BEF0D-F0BB-DE4B-95CE-6DB70DBA9567}" type="datetimeFigureOut">
              <a:rPr lang="en-US" dirty="0"/>
              <a:pPr/>
              <a:t>3/9/2021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rai ou faux">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fr-FR" smtClean="0"/>
              <a:t>Modifiez le style du titre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smtClean="0"/>
              <a:t>Modifiez les styles du texte du masque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B61BEF0D-F0BB-DE4B-95CE-6DB70DBA9567}" type="datetimeFigureOut">
              <a:rPr lang="en-US" dirty="0"/>
              <a:pPr/>
              <a:t>3/9/2021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3/9/2021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‹N°›</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fr-FR" smtClean="0"/>
              <a:t>Modifiez le style du titre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3/9/2021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fr-FR" smtClean="0"/>
              <a:t>Modifiez le style du titre</a:t>
            </a:r>
            <a:endParaRPr lang="en-US" dirty="0"/>
          </a:p>
        </p:txBody>
      </p:sp>
      <p:sp>
        <p:nvSpPr>
          <p:cNvPr id="3" name="Content Placeholder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3/9/2021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fr-FR" smtClean="0"/>
              <a:t>Modifiez le style du titre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B61BEF0D-F0BB-DE4B-95CE-6DB70DBA9567}" type="datetimeFigureOut">
              <a:rPr lang="en-US" dirty="0"/>
              <a:pPr/>
              <a:t>3/9/2021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dirty="0"/>
              <a:t>3/9/2021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dirty="0"/>
              <a:t>‹N°›</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fr-FR" smtClean="0"/>
              <a:t>Modifiez le style du titre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3/9/2021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fr-FR" smtClean="0"/>
              <a:t>Modifiez le style du titre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3/9/2021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3/9/2021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fr-FR" smtClean="0"/>
              <a:t>Modifiez le style du titre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42A54C80-263E-416B-A8E0-580EDEADCBDC}" type="datetimeFigureOut">
              <a:rPr lang="en-US" dirty="0"/>
              <a:t>3/9/2021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‹N°›</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fr-FR" smtClean="0"/>
              <a:t>Modifiez le style du titre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smtClean="0"/>
              <a:t>Cliquez sur l'icône pour ajouter une image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B61BEF0D-F0BB-DE4B-95CE-6DB70DBA9567}" type="datetimeFigureOut">
              <a:rPr lang="en-US" dirty="0"/>
              <a:pPr/>
              <a:t>3/9/2021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fr-FR" smtClean="0"/>
              <a:t>Modifiez le style du titre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3/9/2021</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‹N°›</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5" r:id="rId4"/>
    <p:sldLayoutId id="2147483653" r:id="rId5"/>
    <p:sldLayoutId id="2147483654" r:id="rId6"/>
    <p:sldLayoutId id="2147483655" r:id="rId7"/>
    <p:sldLayoutId id="2147483666" r:id="rId8"/>
    <p:sldLayoutId id="2147483657" r:id="rId9"/>
    <p:sldLayoutId id="2147483660" r:id="rId10"/>
    <p:sldLayoutId id="2147483661" r:id="rId11"/>
    <p:sldLayoutId id="2147483662" r:id="rId12"/>
    <p:sldLayoutId id="2147483663" r:id="rId13"/>
    <p:sldLayoutId id="2147483664" r:id="rId14"/>
    <p:sldLayoutId id="2147483667"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1324218" y="1751876"/>
            <a:ext cx="7908842" cy="4239491"/>
          </a:xfrm>
        </p:spPr>
        <p:txBody>
          <a:bodyPr/>
          <a:lstStyle/>
          <a:p>
            <a:pPr algn="ctr"/>
            <a:r>
              <a:rPr lang="fr-FR" sz="4400" b="1" dirty="0" smtClean="0"/>
              <a:t>L'EXECUTION </a:t>
            </a:r>
            <a:r>
              <a:rPr lang="fr-FR" sz="4400" b="1" dirty="0"/>
              <a:t>DES OPERATIONS BUDGETAIRES DE L'ETAT ET DES AUTRES ORGANISMES PUBLICS </a:t>
            </a:r>
            <a:r>
              <a:rPr lang="fr-FR" dirty="0"/>
              <a:t/>
            </a:r>
            <a:br>
              <a:rPr lang="fr-FR" dirty="0"/>
            </a:br>
            <a:endParaRPr lang="fr-FR" sz="4000" dirty="0"/>
          </a:p>
        </p:txBody>
      </p:sp>
    </p:spTree>
    <p:extLst>
      <p:ext uri="{BB962C8B-B14F-4D97-AF65-F5344CB8AC3E}">
        <p14:creationId xmlns:p14="http://schemas.microsoft.com/office/powerpoint/2010/main" val="40518580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77334" y="336644"/>
            <a:ext cx="8596668" cy="1587689"/>
          </a:xfrm>
        </p:spPr>
        <p:txBody>
          <a:bodyPr>
            <a:normAutofit fontScale="90000"/>
          </a:bodyPr>
          <a:lstStyle/>
          <a:p>
            <a:r>
              <a:rPr lang="fr-FR" dirty="0" smtClean="0"/>
              <a:t>REGLES </a:t>
            </a:r>
            <a:r>
              <a:rPr lang="fr-FR" dirty="0"/>
              <a:t>APPLICABLES A </a:t>
            </a:r>
            <a:r>
              <a:rPr lang="fr-FR" b="1" dirty="0"/>
              <a:t>L'EXECUTION DES </a:t>
            </a:r>
            <a:r>
              <a:rPr lang="fr-FR" b="1" dirty="0" smtClean="0"/>
              <a:t>DEPENSES </a:t>
            </a:r>
            <a:r>
              <a:rPr lang="fr-FR" b="1" dirty="0"/>
              <a:t>DE L'ETAT ET DES AUTRES ORGANISMES PUBLICS </a:t>
            </a:r>
            <a:endParaRPr lang="fr-FR" dirty="0"/>
          </a:p>
        </p:txBody>
      </p:sp>
      <p:sp>
        <p:nvSpPr>
          <p:cNvPr id="3" name="Espace réservé du contenu 2"/>
          <p:cNvSpPr>
            <a:spLocks noGrp="1"/>
          </p:cNvSpPr>
          <p:nvPr>
            <p:ph idx="1"/>
          </p:nvPr>
        </p:nvSpPr>
        <p:spPr>
          <a:xfrm>
            <a:off x="677334" y="1924333"/>
            <a:ext cx="8596668" cy="4694831"/>
          </a:xfrm>
        </p:spPr>
        <p:txBody>
          <a:bodyPr>
            <a:normAutofit fontScale="25000" lnSpcReduction="20000"/>
          </a:bodyPr>
          <a:lstStyle/>
          <a:p>
            <a:r>
              <a:rPr lang="fr-FR" sz="11200" b="1" dirty="0" smtClean="0"/>
              <a:t>Procédures de mise en paiement des dépenses publiques</a:t>
            </a:r>
          </a:p>
          <a:p>
            <a:pPr marL="0" indent="0" algn="ctr">
              <a:buNone/>
            </a:pPr>
            <a:r>
              <a:rPr lang="fr-FR" sz="11100" b="1" dirty="0" smtClean="0"/>
              <a:t>Contrôle </a:t>
            </a:r>
            <a:r>
              <a:rPr lang="fr-FR" sz="11100" b="1" dirty="0"/>
              <a:t>de la validité des </a:t>
            </a:r>
            <a:r>
              <a:rPr lang="fr-FR" sz="11100" b="1" dirty="0" smtClean="0"/>
              <a:t>créances</a:t>
            </a:r>
          </a:p>
          <a:p>
            <a:pPr>
              <a:buFont typeface="Wingdings" panose="05000000000000000000" pitchFamily="2" charset="2"/>
              <a:buChar char="Ø"/>
            </a:pPr>
            <a:r>
              <a:rPr lang="fr-FR" sz="11200" dirty="0" smtClean="0"/>
              <a:t>Qualité de l’ordonnateur</a:t>
            </a:r>
          </a:p>
          <a:p>
            <a:pPr>
              <a:buFont typeface="Wingdings" panose="05000000000000000000" pitchFamily="2" charset="2"/>
              <a:buChar char="Ø"/>
            </a:pPr>
            <a:r>
              <a:rPr lang="fr-FR" sz="11200" dirty="0" smtClean="0"/>
              <a:t>Disponibilité des crédits</a:t>
            </a:r>
          </a:p>
          <a:p>
            <a:pPr>
              <a:buFont typeface="Wingdings" panose="05000000000000000000" pitchFamily="2" charset="2"/>
              <a:buChar char="Ø"/>
            </a:pPr>
            <a:r>
              <a:rPr lang="fr-FR" sz="11200" dirty="0" smtClean="0"/>
              <a:t>Exactitude de la liquidation</a:t>
            </a:r>
          </a:p>
          <a:p>
            <a:pPr>
              <a:buFont typeface="Wingdings" panose="05000000000000000000" pitchFamily="2" charset="2"/>
              <a:buChar char="Ø"/>
            </a:pPr>
            <a:r>
              <a:rPr lang="fr-FR" sz="11200" dirty="0" smtClean="0"/>
              <a:t>Intervention préalables des contrôles règlementaires</a:t>
            </a:r>
          </a:p>
          <a:p>
            <a:pPr>
              <a:buFont typeface="Wingdings" panose="05000000000000000000" pitchFamily="2" charset="2"/>
              <a:buChar char="Ø"/>
            </a:pPr>
            <a:r>
              <a:rPr lang="fr-FR" sz="11200" dirty="0" smtClean="0"/>
              <a:t>Production des pièces justificatives</a:t>
            </a:r>
          </a:p>
          <a:p>
            <a:pPr>
              <a:buFont typeface="Wingdings" panose="05000000000000000000" pitchFamily="2" charset="2"/>
              <a:buChar char="Ø"/>
            </a:pPr>
            <a:r>
              <a:rPr lang="fr-FR" sz="11200" dirty="0" smtClean="0"/>
              <a:t>Caractère libératoire du règlement</a:t>
            </a:r>
            <a:endParaRPr lang="fr-FR" sz="11200" dirty="0"/>
          </a:p>
          <a:p>
            <a:endParaRPr lang="fr-FR" sz="3600" b="1" dirty="0" smtClean="0"/>
          </a:p>
          <a:p>
            <a:pPr marL="0" indent="0">
              <a:buNone/>
            </a:pPr>
            <a:r>
              <a:rPr lang="fr-FR" sz="3600" b="1" dirty="0" smtClean="0"/>
              <a:t> </a:t>
            </a:r>
          </a:p>
        </p:txBody>
      </p:sp>
    </p:spTree>
    <p:extLst>
      <p:ext uri="{BB962C8B-B14F-4D97-AF65-F5344CB8AC3E}">
        <p14:creationId xmlns:p14="http://schemas.microsoft.com/office/powerpoint/2010/main" val="39127945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77334" y="336644"/>
            <a:ext cx="8596668" cy="1587689"/>
          </a:xfrm>
        </p:spPr>
        <p:txBody>
          <a:bodyPr>
            <a:normAutofit fontScale="90000"/>
          </a:bodyPr>
          <a:lstStyle/>
          <a:p>
            <a:r>
              <a:rPr lang="fr-FR" dirty="0" smtClean="0"/>
              <a:t>REGLES </a:t>
            </a:r>
            <a:r>
              <a:rPr lang="fr-FR" dirty="0"/>
              <a:t>APPLICABLES A </a:t>
            </a:r>
            <a:r>
              <a:rPr lang="fr-FR" b="1" dirty="0"/>
              <a:t>L'EXECUTION DES </a:t>
            </a:r>
            <a:r>
              <a:rPr lang="fr-FR" b="1" dirty="0" smtClean="0"/>
              <a:t>DEPENSES </a:t>
            </a:r>
            <a:r>
              <a:rPr lang="fr-FR" b="1" dirty="0"/>
              <a:t>DE L'ETAT ET DES AUTRES ORGANISMES PUBLICS </a:t>
            </a:r>
            <a:endParaRPr lang="fr-FR" dirty="0"/>
          </a:p>
        </p:txBody>
      </p:sp>
      <p:sp>
        <p:nvSpPr>
          <p:cNvPr id="3" name="Espace réservé du contenu 2"/>
          <p:cNvSpPr>
            <a:spLocks noGrp="1"/>
          </p:cNvSpPr>
          <p:nvPr>
            <p:ph idx="1"/>
          </p:nvPr>
        </p:nvSpPr>
        <p:spPr>
          <a:xfrm>
            <a:off x="677334" y="1924333"/>
            <a:ext cx="8596668" cy="4694831"/>
          </a:xfrm>
        </p:spPr>
        <p:txBody>
          <a:bodyPr>
            <a:normAutofit/>
          </a:bodyPr>
          <a:lstStyle/>
          <a:p>
            <a:r>
              <a:rPr lang="fr-FR" sz="3600" b="1" dirty="0" smtClean="0"/>
              <a:t>Procédures de mise en paiement des dépenses publiques</a:t>
            </a:r>
          </a:p>
          <a:p>
            <a:pPr marL="0" indent="0" algn="ctr">
              <a:buNone/>
            </a:pPr>
            <a:r>
              <a:rPr lang="fr-FR" sz="3600" b="1" dirty="0" smtClean="0"/>
              <a:t>LA REQUISITION</a:t>
            </a:r>
          </a:p>
          <a:p>
            <a:pPr marL="0" indent="0">
              <a:buNone/>
            </a:pPr>
            <a:r>
              <a:rPr lang="fr-FR" sz="2400" b="1" dirty="0" smtClean="0"/>
              <a:t>Le droit de réquisition ne se joue pas dans les conditions suivantes</a:t>
            </a:r>
          </a:p>
          <a:p>
            <a:pPr>
              <a:buFont typeface="Wingdings" panose="05000000000000000000" pitchFamily="2" charset="2"/>
              <a:buChar char="Ø"/>
            </a:pPr>
            <a:r>
              <a:rPr lang="fr-FR" sz="2400" b="1" dirty="0" smtClean="0"/>
              <a:t>Absence, indisponibilité ou insuffisance de crédits</a:t>
            </a:r>
          </a:p>
          <a:p>
            <a:pPr>
              <a:buFont typeface="Wingdings" panose="05000000000000000000" pitchFamily="2" charset="2"/>
              <a:buChar char="Ø"/>
            </a:pPr>
            <a:r>
              <a:rPr lang="fr-FR" sz="2400" b="1" dirty="0" smtClean="0"/>
              <a:t>Défaut du caractère libératoire du règlement</a:t>
            </a:r>
          </a:p>
          <a:p>
            <a:pPr>
              <a:buFont typeface="Wingdings" panose="05000000000000000000" pitchFamily="2" charset="2"/>
              <a:buChar char="Ø"/>
            </a:pPr>
            <a:r>
              <a:rPr lang="fr-FR" sz="2400" b="1" dirty="0" smtClean="0"/>
              <a:t>Absence du visa préalable d’engagement</a:t>
            </a:r>
          </a:p>
        </p:txBody>
      </p:sp>
    </p:spTree>
    <p:extLst>
      <p:ext uri="{BB962C8B-B14F-4D97-AF65-F5344CB8AC3E}">
        <p14:creationId xmlns:p14="http://schemas.microsoft.com/office/powerpoint/2010/main" val="116960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77334" y="336644"/>
            <a:ext cx="8596668" cy="1587689"/>
          </a:xfrm>
        </p:spPr>
        <p:txBody>
          <a:bodyPr>
            <a:normAutofit fontScale="90000"/>
          </a:bodyPr>
          <a:lstStyle/>
          <a:p>
            <a:r>
              <a:rPr lang="fr-FR" dirty="0" smtClean="0"/>
              <a:t>REGLES </a:t>
            </a:r>
            <a:r>
              <a:rPr lang="fr-FR" dirty="0"/>
              <a:t>APPLICABLES A </a:t>
            </a:r>
            <a:r>
              <a:rPr lang="fr-FR" b="1" dirty="0"/>
              <a:t>L'EXECUTION DES </a:t>
            </a:r>
            <a:r>
              <a:rPr lang="fr-FR" b="1" dirty="0" smtClean="0"/>
              <a:t>DEPENSES </a:t>
            </a:r>
            <a:r>
              <a:rPr lang="fr-FR" b="1" dirty="0"/>
              <a:t>DE L'ETAT ET DES AUTRES ORGANISMES PUBLICS </a:t>
            </a:r>
            <a:endParaRPr lang="fr-FR" dirty="0"/>
          </a:p>
        </p:txBody>
      </p:sp>
      <p:sp>
        <p:nvSpPr>
          <p:cNvPr id="3" name="Espace réservé du contenu 2"/>
          <p:cNvSpPr>
            <a:spLocks noGrp="1"/>
          </p:cNvSpPr>
          <p:nvPr>
            <p:ph idx="1"/>
          </p:nvPr>
        </p:nvSpPr>
        <p:spPr>
          <a:xfrm>
            <a:off x="677334" y="1924333"/>
            <a:ext cx="8596668" cy="4694831"/>
          </a:xfrm>
        </p:spPr>
        <p:txBody>
          <a:bodyPr>
            <a:normAutofit/>
          </a:bodyPr>
          <a:lstStyle/>
          <a:p>
            <a:r>
              <a:rPr lang="fr-FR" sz="3600" b="1" dirty="0" smtClean="0"/>
              <a:t>Procédures d’apurement des dépenses publiques</a:t>
            </a:r>
          </a:p>
          <a:p>
            <a:r>
              <a:rPr lang="fr-FR" sz="3600" b="1" dirty="0" smtClean="0"/>
              <a:t>Le paiement</a:t>
            </a:r>
          </a:p>
          <a:p>
            <a:r>
              <a:rPr lang="fr-FR" sz="3600" b="1" dirty="0" smtClean="0"/>
              <a:t>La prescription ou la déchéance.</a:t>
            </a:r>
          </a:p>
        </p:txBody>
      </p:sp>
    </p:spTree>
    <p:extLst>
      <p:ext uri="{BB962C8B-B14F-4D97-AF65-F5344CB8AC3E}">
        <p14:creationId xmlns:p14="http://schemas.microsoft.com/office/powerpoint/2010/main" val="33151139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77334" y="241111"/>
            <a:ext cx="8596668" cy="2420202"/>
          </a:xfrm>
        </p:spPr>
        <p:txBody>
          <a:bodyPr>
            <a:normAutofit/>
          </a:bodyPr>
          <a:lstStyle/>
          <a:p>
            <a:pPr algn="ctr"/>
            <a:r>
              <a:rPr lang="fr-FR" b="1" dirty="0" smtClean="0"/>
              <a:t>L'EXECUTION </a:t>
            </a:r>
            <a:r>
              <a:rPr lang="fr-FR" b="1" dirty="0"/>
              <a:t>DES OPERATIONS BUDGETAIRES DE L'ETAT ET DES AUTRES ORGANISMES </a:t>
            </a:r>
            <a:r>
              <a:rPr lang="fr-FR" b="1" dirty="0" smtClean="0"/>
              <a:t>PUBLICS PAR LES ORDONNATEURS</a:t>
            </a:r>
            <a:endParaRPr lang="fr-FR" dirty="0"/>
          </a:p>
        </p:txBody>
      </p:sp>
      <p:sp>
        <p:nvSpPr>
          <p:cNvPr id="3" name="Espace réservé du contenu 2"/>
          <p:cNvSpPr>
            <a:spLocks noGrp="1"/>
          </p:cNvSpPr>
          <p:nvPr>
            <p:ph idx="1"/>
          </p:nvPr>
        </p:nvSpPr>
        <p:spPr>
          <a:xfrm>
            <a:off x="677334" y="2977227"/>
            <a:ext cx="8596668" cy="3880773"/>
          </a:xfrm>
        </p:spPr>
        <p:txBody>
          <a:bodyPr>
            <a:normAutofit fontScale="92500"/>
          </a:bodyPr>
          <a:lstStyle/>
          <a:p>
            <a:pPr marL="0" indent="0">
              <a:buNone/>
            </a:pPr>
            <a:r>
              <a:rPr lang="fr-FR" sz="2800" b="1" dirty="0" smtClean="0"/>
              <a:t>A. LES </a:t>
            </a:r>
            <a:r>
              <a:rPr lang="fr-FR" sz="2800" b="1" dirty="0"/>
              <a:t>DIFFERENTES CATEGORIES D'ORDONNATEURS</a:t>
            </a:r>
            <a:endParaRPr lang="fr-FR" sz="2800" dirty="0" smtClean="0"/>
          </a:p>
          <a:p>
            <a:pPr marL="0" indent="0">
              <a:buNone/>
            </a:pPr>
            <a:r>
              <a:rPr lang="fr-FR" sz="2800" dirty="0" smtClean="0"/>
              <a:t>Il </a:t>
            </a:r>
            <a:r>
              <a:rPr lang="fr-FR" sz="2800" dirty="0"/>
              <a:t>existe </a:t>
            </a:r>
            <a:r>
              <a:rPr lang="fr-FR" sz="2800" dirty="0" smtClean="0"/>
              <a:t>quatre (4) </a:t>
            </a:r>
            <a:r>
              <a:rPr lang="fr-FR" sz="2800" dirty="0"/>
              <a:t>catégories d'ordonnateurs qui sont : </a:t>
            </a:r>
          </a:p>
          <a:p>
            <a:pPr lvl="0"/>
            <a:r>
              <a:rPr lang="fr-FR" sz="2800" dirty="0"/>
              <a:t>les ordonnateurs principaux ou primaires;</a:t>
            </a:r>
          </a:p>
          <a:p>
            <a:pPr lvl="0"/>
            <a:r>
              <a:rPr lang="fr-FR" sz="2800" dirty="0"/>
              <a:t>les ordonnateurs secondaires ou sous </a:t>
            </a:r>
            <a:r>
              <a:rPr lang="fr-FR" sz="2800" dirty="0" smtClean="0"/>
              <a:t>ordonnateurs;</a:t>
            </a:r>
            <a:endParaRPr lang="fr-FR" sz="2800" dirty="0"/>
          </a:p>
          <a:p>
            <a:pPr lvl="0"/>
            <a:r>
              <a:rPr lang="fr-FR" sz="2800" dirty="0"/>
              <a:t>les ordonnateurs délégués. 	 </a:t>
            </a:r>
            <a:endParaRPr lang="fr-FR" sz="2800" dirty="0" smtClean="0"/>
          </a:p>
          <a:p>
            <a:pPr lvl="0"/>
            <a:r>
              <a:rPr lang="fr-FR" sz="2800" dirty="0" smtClean="0"/>
              <a:t>Les ordonnateurs suppléants</a:t>
            </a:r>
          </a:p>
          <a:p>
            <a:pPr marL="0" lvl="0" indent="0">
              <a:buNone/>
            </a:pPr>
            <a:endParaRPr lang="fr-FR" sz="2800" dirty="0"/>
          </a:p>
          <a:p>
            <a:pPr marL="0" indent="0">
              <a:buNone/>
            </a:pPr>
            <a:endParaRPr lang="fr-FR" sz="2800" dirty="0"/>
          </a:p>
        </p:txBody>
      </p:sp>
    </p:spTree>
    <p:extLst>
      <p:ext uri="{BB962C8B-B14F-4D97-AF65-F5344CB8AC3E}">
        <p14:creationId xmlns:p14="http://schemas.microsoft.com/office/powerpoint/2010/main" val="23918428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solidFill>
                  <a:schemeClr val="tx1"/>
                </a:solidFill>
              </a:rPr>
              <a:t>A. LES </a:t>
            </a:r>
            <a:r>
              <a:rPr lang="fr-FR" b="1" dirty="0">
                <a:solidFill>
                  <a:schemeClr val="tx1"/>
                </a:solidFill>
              </a:rPr>
              <a:t>DIFFERENTES CATEGORIES D'ORDONNATEURS </a:t>
            </a:r>
            <a:endParaRPr lang="fr-FR" dirty="0">
              <a:solidFill>
                <a:schemeClr val="tx1"/>
              </a:solidFill>
            </a:endParaRPr>
          </a:p>
        </p:txBody>
      </p:sp>
      <p:sp>
        <p:nvSpPr>
          <p:cNvPr id="3" name="Espace réservé du contenu 2"/>
          <p:cNvSpPr>
            <a:spLocks noGrp="1"/>
          </p:cNvSpPr>
          <p:nvPr>
            <p:ph idx="1"/>
          </p:nvPr>
        </p:nvSpPr>
        <p:spPr/>
        <p:txBody>
          <a:bodyPr>
            <a:normAutofit/>
          </a:bodyPr>
          <a:lstStyle/>
          <a:p>
            <a:pPr marL="0" indent="0">
              <a:buNone/>
            </a:pPr>
            <a:r>
              <a:rPr lang="fr-FR" sz="2800" dirty="0" smtClean="0"/>
              <a:t>Les ordonnateurs principaux de l’Etat et des autres organismes publics</a:t>
            </a:r>
          </a:p>
          <a:p>
            <a:pPr marL="0" indent="0">
              <a:buNone/>
            </a:pPr>
            <a:r>
              <a:rPr lang="fr-FR" sz="2800" dirty="0" smtClean="0"/>
              <a:t>Etat</a:t>
            </a:r>
          </a:p>
          <a:p>
            <a:pPr marL="0" indent="0">
              <a:buNone/>
            </a:pPr>
            <a:r>
              <a:rPr lang="fr-FR" sz="2800" dirty="0" smtClean="0"/>
              <a:t>EPE</a:t>
            </a:r>
          </a:p>
          <a:p>
            <a:pPr marL="0" indent="0">
              <a:buNone/>
            </a:pPr>
            <a:r>
              <a:rPr lang="fr-FR" sz="2800" dirty="0" smtClean="0"/>
              <a:t>Collectivités territoriales </a:t>
            </a:r>
            <a:endParaRPr lang="fr-FR" sz="2800" dirty="0"/>
          </a:p>
        </p:txBody>
      </p:sp>
    </p:spTree>
    <p:extLst>
      <p:ext uri="{BB962C8B-B14F-4D97-AF65-F5344CB8AC3E}">
        <p14:creationId xmlns:p14="http://schemas.microsoft.com/office/powerpoint/2010/main" val="17074059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solidFill>
                  <a:schemeClr val="tx1"/>
                </a:solidFill>
              </a:rPr>
              <a:t>LES ADMINISTRATEURS DE CREDITS</a:t>
            </a:r>
            <a:endParaRPr lang="fr-FR" dirty="0">
              <a:solidFill>
                <a:schemeClr val="tx1"/>
              </a:solidFill>
            </a:endParaRPr>
          </a:p>
        </p:txBody>
      </p:sp>
      <p:sp>
        <p:nvSpPr>
          <p:cNvPr id="3" name="Espace réservé du contenu 2"/>
          <p:cNvSpPr>
            <a:spLocks noGrp="1"/>
          </p:cNvSpPr>
          <p:nvPr>
            <p:ph idx="1"/>
          </p:nvPr>
        </p:nvSpPr>
        <p:spPr/>
        <p:txBody>
          <a:bodyPr>
            <a:normAutofit/>
          </a:bodyPr>
          <a:lstStyle/>
          <a:p>
            <a:pPr marL="0" indent="0">
              <a:buNone/>
            </a:pPr>
            <a:r>
              <a:rPr lang="fr-FR" sz="2800" dirty="0" smtClean="0"/>
              <a:t>Administrateurs de crédits principaux</a:t>
            </a:r>
          </a:p>
          <a:p>
            <a:pPr marL="0" indent="0">
              <a:buNone/>
            </a:pPr>
            <a:r>
              <a:rPr lang="fr-FR" sz="2800" dirty="0" smtClean="0"/>
              <a:t>Administrateurs de crédits secondaires</a:t>
            </a:r>
            <a:endParaRPr lang="fr-FR" sz="2800" dirty="0"/>
          </a:p>
        </p:txBody>
      </p:sp>
    </p:spTree>
    <p:extLst>
      <p:ext uri="{BB962C8B-B14F-4D97-AF65-F5344CB8AC3E}">
        <p14:creationId xmlns:p14="http://schemas.microsoft.com/office/powerpoint/2010/main" val="2726378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77334" y="327546"/>
            <a:ext cx="8596668" cy="1602854"/>
          </a:xfrm>
          <a:noFill/>
          <a:ln>
            <a:solidFill>
              <a:schemeClr val="tx1"/>
            </a:solidFill>
          </a:ln>
        </p:spPr>
        <p:txBody>
          <a:bodyPr>
            <a:normAutofit fontScale="90000"/>
          </a:bodyPr>
          <a:lstStyle/>
          <a:p>
            <a:r>
              <a:rPr lang="fr-FR" b="1" dirty="0" smtClean="0">
                <a:solidFill>
                  <a:schemeClr val="tx1"/>
                </a:solidFill>
              </a:rPr>
              <a:t>B. RESPONSABILITES DES ADMINISTRATEURS DE CREDITS ET DES ORDONATEURS</a:t>
            </a:r>
            <a:endParaRPr lang="fr-FR" dirty="0">
              <a:solidFill>
                <a:schemeClr val="tx1"/>
              </a:solidFill>
            </a:endParaRPr>
          </a:p>
        </p:txBody>
      </p:sp>
      <p:sp>
        <p:nvSpPr>
          <p:cNvPr id="3" name="Espace réservé du contenu 2"/>
          <p:cNvSpPr>
            <a:spLocks noGrp="1"/>
          </p:cNvSpPr>
          <p:nvPr>
            <p:ph idx="1"/>
          </p:nvPr>
        </p:nvSpPr>
        <p:spPr/>
        <p:txBody>
          <a:bodyPr>
            <a:normAutofit fontScale="85000" lnSpcReduction="20000"/>
          </a:bodyPr>
          <a:lstStyle/>
          <a:p>
            <a:pPr marL="0" indent="0">
              <a:buNone/>
            </a:pPr>
            <a:r>
              <a:rPr lang="fr-FR" sz="2800" dirty="0"/>
              <a:t>Les administrateurs de crédits et les ordonnateurs sont responsables de la légalité, de la régularité et de l’exactitude des certifications qu’ils délivrent. </a:t>
            </a:r>
          </a:p>
          <a:p>
            <a:r>
              <a:rPr lang="fr-FR" sz="2800" dirty="0"/>
              <a:t>Les membres du Gouvernement encourent à raison de l'exercice de leurs attributions, des responsabilités que prévoit la Constitution.</a:t>
            </a:r>
            <a:r>
              <a:rPr lang="fr-FR" sz="2800" b="1" dirty="0"/>
              <a:t> </a:t>
            </a:r>
            <a:endParaRPr lang="fr-FR" sz="2800" dirty="0"/>
          </a:p>
          <a:p>
            <a:r>
              <a:rPr lang="fr-FR" sz="2800" dirty="0"/>
              <a:t>Les autres administrateurs de crédits ou les ordonnateurs de l'Etat et des autres organismes publics encourent une responsabilité qui peut être disciplinaire, pénale ou civile sans préjudice qui peuvent leur être infligées par la juridiction des comptes à raison de leur faute de gestion.</a:t>
            </a:r>
          </a:p>
          <a:p>
            <a:pPr marL="0" indent="0">
              <a:buNone/>
            </a:pPr>
            <a:endParaRPr lang="fr-FR" sz="2800" dirty="0"/>
          </a:p>
        </p:txBody>
      </p:sp>
    </p:spTree>
    <p:extLst>
      <p:ext uri="{BB962C8B-B14F-4D97-AF65-F5344CB8AC3E}">
        <p14:creationId xmlns:p14="http://schemas.microsoft.com/office/powerpoint/2010/main" val="40905050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77334" y="327546"/>
            <a:ext cx="8596668" cy="1602854"/>
          </a:xfrm>
        </p:spPr>
        <p:txBody>
          <a:bodyPr>
            <a:normAutofit/>
          </a:bodyPr>
          <a:lstStyle/>
          <a:p>
            <a:r>
              <a:rPr lang="fr-FR" b="1" dirty="0" smtClean="0">
                <a:solidFill>
                  <a:schemeClr val="tx1"/>
                </a:solidFill>
              </a:rPr>
              <a:t>C. LA COMPTABILITE ADMINISTRATIVE DE L’ORDONATEUR</a:t>
            </a:r>
            <a:endParaRPr lang="fr-FR" dirty="0">
              <a:solidFill>
                <a:schemeClr val="tx1"/>
              </a:solidFill>
            </a:endParaRPr>
          </a:p>
        </p:txBody>
      </p:sp>
      <p:sp>
        <p:nvSpPr>
          <p:cNvPr id="3" name="Espace réservé du contenu 2"/>
          <p:cNvSpPr>
            <a:spLocks noGrp="1"/>
          </p:cNvSpPr>
          <p:nvPr>
            <p:ph idx="1"/>
          </p:nvPr>
        </p:nvSpPr>
        <p:spPr/>
        <p:txBody>
          <a:bodyPr>
            <a:normAutofit/>
          </a:bodyPr>
          <a:lstStyle/>
          <a:p>
            <a:pPr marL="0" indent="0" algn="ctr">
              <a:buNone/>
            </a:pPr>
            <a:endParaRPr lang="fr-FR" sz="4000" dirty="0" smtClean="0"/>
          </a:p>
          <a:p>
            <a:pPr marL="0" indent="0" algn="ctr">
              <a:buNone/>
            </a:pPr>
            <a:r>
              <a:rPr lang="fr-FR" sz="4000" dirty="0" smtClean="0"/>
              <a:t>Que produit l’ordonnateur en matière de comptabilité?</a:t>
            </a:r>
            <a:endParaRPr lang="fr-FR" sz="4000" dirty="0"/>
          </a:p>
        </p:txBody>
      </p:sp>
    </p:spTree>
    <p:extLst>
      <p:ext uri="{BB962C8B-B14F-4D97-AF65-F5344CB8AC3E}">
        <p14:creationId xmlns:p14="http://schemas.microsoft.com/office/powerpoint/2010/main" val="36120928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77334" y="327546"/>
            <a:ext cx="8596668" cy="1602854"/>
          </a:xfrm>
        </p:spPr>
        <p:txBody>
          <a:bodyPr>
            <a:normAutofit/>
          </a:bodyPr>
          <a:lstStyle/>
          <a:p>
            <a:r>
              <a:rPr lang="fr-FR" b="1" dirty="0" smtClean="0">
                <a:solidFill>
                  <a:schemeClr val="tx1"/>
                </a:solidFill>
              </a:rPr>
              <a:t>C. LA COMPTABILITE ADMINISTRATIVE DE L’ORDONATEUR</a:t>
            </a:r>
            <a:endParaRPr lang="fr-FR" dirty="0">
              <a:solidFill>
                <a:schemeClr val="tx1"/>
              </a:solidFill>
            </a:endParaRPr>
          </a:p>
        </p:txBody>
      </p:sp>
      <p:sp>
        <p:nvSpPr>
          <p:cNvPr id="3" name="Espace réservé du contenu 2"/>
          <p:cNvSpPr>
            <a:spLocks noGrp="1"/>
          </p:cNvSpPr>
          <p:nvPr>
            <p:ph idx="1"/>
          </p:nvPr>
        </p:nvSpPr>
        <p:spPr/>
        <p:txBody>
          <a:bodyPr>
            <a:normAutofit/>
          </a:bodyPr>
          <a:lstStyle/>
          <a:p>
            <a:pPr marL="0" indent="0">
              <a:buNone/>
            </a:pPr>
            <a:r>
              <a:rPr lang="fr-FR" sz="2800" dirty="0" smtClean="0"/>
              <a:t>1. Le compte administratif</a:t>
            </a:r>
          </a:p>
          <a:p>
            <a:pPr marL="0" indent="0">
              <a:buNone/>
            </a:pPr>
            <a:r>
              <a:rPr lang="fr-FR" sz="2800" dirty="0"/>
              <a:t>Le compte administratif est un des états de synthèse annuelle que doit produire l'ordonnateur de l'Etat ou des autres organismes </a:t>
            </a:r>
            <a:r>
              <a:rPr lang="fr-FR" sz="2800" dirty="0" smtClean="0"/>
              <a:t>publics. Tout comme le budget, le </a:t>
            </a:r>
            <a:r>
              <a:rPr lang="fr-FR" sz="2800" dirty="0"/>
              <a:t>compte administratif </a:t>
            </a:r>
            <a:r>
              <a:rPr lang="fr-FR" sz="2800" dirty="0" smtClean="0"/>
              <a:t>est un document </a:t>
            </a:r>
            <a:r>
              <a:rPr lang="fr-FR" sz="2800" dirty="0"/>
              <a:t>de base de la gestion financière annuelle de l'Etat ou des autres organismes </a:t>
            </a:r>
            <a:r>
              <a:rPr lang="fr-FR" sz="2800" dirty="0" smtClean="0"/>
              <a:t>publics.</a:t>
            </a:r>
            <a:endParaRPr lang="fr-FR" sz="2800" dirty="0"/>
          </a:p>
        </p:txBody>
      </p:sp>
    </p:spTree>
    <p:extLst>
      <p:ext uri="{BB962C8B-B14F-4D97-AF65-F5344CB8AC3E}">
        <p14:creationId xmlns:p14="http://schemas.microsoft.com/office/powerpoint/2010/main" val="4229571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77334" y="327546"/>
            <a:ext cx="8596668" cy="1602854"/>
          </a:xfrm>
        </p:spPr>
        <p:txBody>
          <a:bodyPr>
            <a:normAutofit/>
          </a:bodyPr>
          <a:lstStyle/>
          <a:p>
            <a:r>
              <a:rPr lang="fr-FR" b="1" dirty="0" smtClean="0">
                <a:solidFill>
                  <a:schemeClr val="tx1"/>
                </a:solidFill>
              </a:rPr>
              <a:t>C. LA COMPTABILITE ADMINISTRATIVE DE L’ORDONATEUR</a:t>
            </a:r>
            <a:endParaRPr lang="fr-FR" dirty="0">
              <a:solidFill>
                <a:schemeClr val="tx1"/>
              </a:solidFill>
            </a:endParaRPr>
          </a:p>
        </p:txBody>
      </p:sp>
      <p:sp>
        <p:nvSpPr>
          <p:cNvPr id="3" name="Espace réservé du contenu 2"/>
          <p:cNvSpPr>
            <a:spLocks noGrp="1"/>
          </p:cNvSpPr>
          <p:nvPr>
            <p:ph idx="1"/>
          </p:nvPr>
        </p:nvSpPr>
        <p:spPr/>
        <p:txBody>
          <a:bodyPr>
            <a:normAutofit lnSpcReduction="10000"/>
          </a:bodyPr>
          <a:lstStyle/>
          <a:p>
            <a:pPr marL="0" indent="0">
              <a:buNone/>
            </a:pPr>
            <a:r>
              <a:rPr lang="fr-FR" sz="2800" dirty="0" smtClean="0"/>
              <a:t>1. Le compte administratif</a:t>
            </a:r>
          </a:p>
          <a:p>
            <a:pPr marL="0" indent="0">
              <a:buNone/>
            </a:pPr>
            <a:r>
              <a:rPr lang="fr-FR" sz="2800" dirty="0" smtClean="0"/>
              <a:t>Décomposé en 3 sous comptes</a:t>
            </a:r>
          </a:p>
          <a:p>
            <a:pPr>
              <a:buFont typeface="Wingdings" panose="05000000000000000000" pitchFamily="2" charset="2"/>
              <a:buChar char="Ø"/>
            </a:pPr>
            <a:r>
              <a:rPr lang="fr-FR" sz="2800" dirty="0" smtClean="0"/>
              <a:t>La comptabilité des engagements</a:t>
            </a:r>
          </a:p>
          <a:p>
            <a:pPr>
              <a:buFont typeface="Wingdings" panose="05000000000000000000" pitchFamily="2" charset="2"/>
              <a:buChar char="Ø"/>
            </a:pPr>
            <a:r>
              <a:rPr lang="fr-FR" sz="2800" dirty="0"/>
              <a:t>La </a:t>
            </a:r>
            <a:r>
              <a:rPr lang="fr-FR" sz="2800" dirty="0" smtClean="0"/>
              <a:t>comptabilité des liquidations</a:t>
            </a:r>
          </a:p>
          <a:p>
            <a:pPr>
              <a:buFont typeface="Wingdings" panose="05000000000000000000" pitchFamily="2" charset="2"/>
              <a:buChar char="Ø"/>
            </a:pPr>
            <a:r>
              <a:rPr lang="fr-FR" sz="2800" dirty="0"/>
              <a:t>La </a:t>
            </a:r>
            <a:r>
              <a:rPr lang="fr-FR" sz="2800" dirty="0" smtClean="0"/>
              <a:t>comptabilité des ordonnancements</a:t>
            </a:r>
          </a:p>
          <a:p>
            <a:pPr marL="0" indent="0">
              <a:buNone/>
            </a:pPr>
            <a:r>
              <a:rPr lang="fr-FR" sz="2800" dirty="0"/>
              <a:t>Le compte administratif est transmis au juge des comptes conformément aux prescriptions de la comptabilité </a:t>
            </a:r>
            <a:r>
              <a:rPr lang="fr-FR" sz="2800" dirty="0" smtClean="0"/>
              <a:t>publique.</a:t>
            </a:r>
            <a:endParaRPr lang="fr-FR" sz="2800" dirty="0"/>
          </a:p>
        </p:txBody>
      </p:sp>
    </p:spTree>
    <p:extLst>
      <p:ext uri="{BB962C8B-B14F-4D97-AF65-F5344CB8AC3E}">
        <p14:creationId xmlns:p14="http://schemas.microsoft.com/office/powerpoint/2010/main" val="29036426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77334" y="336644"/>
            <a:ext cx="8596668" cy="1587689"/>
          </a:xfrm>
        </p:spPr>
        <p:txBody>
          <a:bodyPr>
            <a:normAutofit fontScale="90000"/>
          </a:bodyPr>
          <a:lstStyle/>
          <a:p>
            <a:r>
              <a:rPr lang="fr-FR" b="1" dirty="0"/>
              <a:t>L'EXECUTION DES OPERATIONS BUDGETAIRES DE L'ETAT ET DES AUTRES ORGANISMES PUBLICS</a:t>
            </a:r>
            <a:endParaRPr lang="fr-FR" dirty="0"/>
          </a:p>
        </p:txBody>
      </p:sp>
      <p:sp>
        <p:nvSpPr>
          <p:cNvPr id="3" name="Espace réservé du contenu 2"/>
          <p:cNvSpPr>
            <a:spLocks noGrp="1"/>
          </p:cNvSpPr>
          <p:nvPr>
            <p:ph idx="1"/>
          </p:nvPr>
        </p:nvSpPr>
        <p:spPr/>
        <p:txBody>
          <a:bodyPr>
            <a:normAutofit fontScale="92500" lnSpcReduction="20000"/>
          </a:bodyPr>
          <a:lstStyle/>
          <a:p>
            <a:pPr marL="742950" indent="-742950">
              <a:buAutoNum type="arabicPeriod"/>
            </a:pPr>
            <a:r>
              <a:rPr lang="fr-FR" sz="3600" b="1" dirty="0" smtClean="0"/>
              <a:t>Règles applicables à l’exécution des opérations budgétaires de l’Etat et des autres organismes publics;</a:t>
            </a:r>
          </a:p>
          <a:p>
            <a:pPr marL="742950" indent="-742950">
              <a:buAutoNum type="arabicPeriod"/>
            </a:pPr>
            <a:r>
              <a:rPr lang="fr-FR" sz="3600" b="1" dirty="0" smtClean="0"/>
              <a:t>L’exécution des opérations budgétaires par les agents de l’ordre administratif</a:t>
            </a:r>
          </a:p>
          <a:p>
            <a:pPr marL="742950" indent="-742950">
              <a:buAutoNum type="arabicPeriod"/>
            </a:pPr>
            <a:r>
              <a:rPr lang="fr-FR" sz="3600" b="1" dirty="0" smtClean="0"/>
              <a:t>L’exécution des opérations budgétaires par les comptables publics</a:t>
            </a:r>
            <a:endParaRPr lang="fr-FR" sz="3600" b="1" dirty="0" smtClean="0"/>
          </a:p>
        </p:txBody>
      </p:sp>
    </p:spTree>
    <p:extLst>
      <p:ext uri="{BB962C8B-B14F-4D97-AF65-F5344CB8AC3E}">
        <p14:creationId xmlns:p14="http://schemas.microsoft.com/office/powerpoint/2010/main" val="40734824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77334" y="327546"/>
            <a:ext cx="8596668" cy="1158354"/>
          </a:xfrm>
        </p:spPr>
        <p:txBody>
          <a:bodyPr>
            <a:normAutofit fontScale="90000"/>
          </a:bodyPr>
          <a:lstStyle/>
          <a:p>
            <a:r>
              <a:rPr lang="fr-FR" b="1" dirty="0" smtClean="0">
                <a:solidFill>
                  <a:schemeClr val="tx1"/>
                </a:solidFill>
              </a:rPr>
              <a:t>C. LA COMPTABILITE ADMINISTRATIVE DE L’ORDONATEUR</a:t>
            </a:r>
            <a:endParaRPr lang="fr-FR" dirty="0">
              <a:solidFill>
                <a:schemeClr val="tx1"/>
              </a:solidFill>
            </a:endParaRPr>
          </a:p>
        </p:txBody>
      </p:sp>
      <p:sp>
        <p:nvSpPr>
          <p:cNvPr id="3" name="Espace réservé du contenu 2"/>
          <p:cNvSpPr>
            <a:spLocks noGrp="1"/>
          </p:cNvSpPr>
          <p:nvPr>
            <p:ph idx="1"/>
          </p:nvPr>
        </p:nvSpPr>
        <p:spPr>
          <a:xfrm>
            <a:off x="677333" y="1574800"/>
            <a:ext cx="9326475" cy="4914899"/>
          </a:xfrm>
        </p:spPr>
        <p:txBody>
          <a:bodyPr>
            <a:normAutofit fontScale="47500" lnSpcReduction="20000"/>
          </a:bodyPr>
          <a:lstStyle/>
          <a:p>
            <a:pPr marL="0" indent="0">
              <a:buNone/>
            </a:pPr>
            <a:r>
              <a:rPr lang="fr-FR" sz="5900" dirty="0" smtClean="0"/>
              <a:t>2. Le compte général de l’administration des finances</a:t>
            </a:r>
          </a:p>
          <a:p>
            <a:pPr marL="0" indent="0">
              <a:buNone/>
            </a:pPr>
            <a:endParaRPr lang="fr-FR" sz="2800" dirty="0" smtClean="0"/>
          </a:p>
          <a:p>
            <a:pPr marL="0" indent="0">
              <a:buNone/>
            </a:pPr>
            <a:r>
              <a:rPr lang="fr-FR" sz="5000" dirty="0"/>
              <a:t>Le compte général de l'administration des finances est composé de :</a:t>
            </a:r>
          </a:p>
          <a:p>
            <a:pPr lvl="0"/>
            <a:r>
              <a:rPr lang="fr-FR" sz="5000" dirty="0"/>
              <a:t>la balance générale des comptes du Trésor ;</a:t>
            </a:r>
          </a:p>
          <a:p>
            <a:pPr lvl="0"/>
            <a:r>
              <a:rPr lang="fr-FR" sz="5000" dirty="0"/>
              <a:t>du développement des recettes budgétaires ; </a:t>
            </a:r>
          </a:p>
          <a:p>
            <a:pPr lvl="0"/>
            <a:r>
              <a:rPr lang="fr-FR" sz="5000" dirty="0"/>
              <a:t>du développement des dépenses budgétaires ;</a:t>
            </a:r>
          </a:p>
          <a:p>
            <a:pPr lvl="0"/>
            <a:r>
              <a:rPr lang="fr-FR" sz="5000" dirty="0"/>
              <a:t>du développement des opérations constatées aux comptes spéciaux du trésor; </a:t>
            </a:r>
          </a:p>
          <a:p>
            <a:pPr lvl="0"/>
            <a:r>
              <a:rPr lang="fr-FR" sz="5000" dirty="0"/>
              <a:t>du développement du compte de résultat; </a:t>
            </a:r>
          </a:p>
          <a:p>
            <a:pPr lvl="0"/>
            <a:r>
              <a:rPr lang="fr-FR" sz="5000" dirty="0"/>
              <a:t>de tous développements de nature à éclairer l'examen des faits relatifs à la gestion administrative et financière de l'année et à en compléter la justification</a:t>
            </a:r>
            <a:r>
              <a:rPr lang="fr-FR" sz="3400" dirty="0"/>
              <a:t>. </a:t>
            </a:r>
          </a:p>
        </p:txBody>
      </p:sp>
    </p:spTree>
    <p:extLst>
      <p:ext uri="{BB962C8B-B14F-4D97-AF65-F5344CB8AC3E}">
        <p14:creationId xmlns:p14="http://schemas.microsoft.com/office/powerpoint/2010/main" val="15635323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677333" y="1574800"/>
            <a:ext cx="9326475" cy="4914899"/>
          </a:xfrm>
        </p:spPr>
        <p:txBody>
          <a:bodyPr>
            <a:normAutofit/>
          </a:bodyPr>
          <a:lstStyle/>
          <a:p>
            <a:pPr marL="0" indent="0" algn="ctr">
              <a:buNone/>
            </a:pPr>
            <a:r>
              <a:rPr lang="fr-FR" sz="3600" b="1" dirty="0" smtClean="0"/>
              <a:t>II. </a:t>
            </a:r>
            <a:r>
              <a:rPr lang="fr-FR" sz="3600" b="1" dirty="0"/>
              <a:t>L'EXECUTION DES OPERATIONS BUDGETAIRES DE L'ETAT ET DES AUTRES ORGANISMES PUBLICS PAR LES </a:t>
            </a:r>
            <a:r>
              <a:rPr lang="fr-FR" sz="3600" b="1" dirty="0" smtClean="0"/>
              <a:t>COMPTABLES PUBLICS</a:t>
            </a:r>
            <a:endParaRPr lang="fr-FR" sz="3400" dirty="0"/>
          </a:p>
        </p:txBody>
      </p:sp>
    </p:spTree>
    <p:extLst>
      <p:ext uri="{BB962C8B-B14F-4D97-AF65-F5344CB8AC3E}">
        <p14:creationId xmlns:p14="http://schemas.microsoft.com/office/powerpoint/2010/main" val="1461682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77334" y="254758"/>
            <a:ext cx="8596668" cy="659642"/>
          </a:xfrm>
        </p:spPr>
        <p:txBody>
          <a:bodyPr/>
          <a:lstStyle/>
          <a:p>
            <a:r>
              <a:rPr lang="fr-FR" b="1" dirty="0" smtClean="0"/>
              <a:t>A. NOTION DE COMPTABLE PUBLIC</a:t>
            </a:r>
            <a:endParaRPr lang="fr-FR" dirty="0"/>
          </a:p>
        </p:txBody>
      </p:sp>
      <p:sp>
        <p:nvSpPr>
          <p:cNvPr id="3" name="Espace réservé du contenu 2"/>
          <p:cNvSpPr>
            <a:spLocks noGrp="1"/>
          </p:cNvSpPr>
          <p:nvPr>
            <p:ph idx="1"/>
          </p:nvPr>
        </p:nvSpPr>
        <p:spPr>
          <a:xfrm>
            <a:off x="677334" y="1009934"/>
            <a:ext cx="8596668" cy="5677469"/>
          </a:xfrm>
        </p:spPr>
        <p:txBody>
          <a:bodyPr>
            <a:normAutofit lnSpcReduction="10000"/>
          </a:bodyPr>
          <a:lstStyle/>
          <a:p>
            <a:pPr algn="just"/>
            <a:r>
              <a:rPr lang="fr-FR" sz="2400" dirty="0"/>
              <a:t>, « </a:t>
            </a:r>
            <a:r>
              <a:rPr lang="fr-FR" sz="2600" dirty="0"/>
              <a:t>est comptable public, tout agent public régulièrement habilité pour effectuer à titre exclusif au nom de l'Etat ou  d’un  autre organisme public, des opérations de recettes, de dépenses, de maniement de titres, ou de gestion de matières  soit au moyen des fonds et valeurs dont il a la garde; soit par virement interne d’écritures,  soit par l'intermédiaire d'autres comptables publics soit pour assurer la garde et la conservation des biens et des matières.</a:t>
            </a:r>
          </a:p>
          <a:p>
            <a:pPr algn="just"/>
            <a:r>
              <a:rPr lang="fr-FR" sz="2600" dirty="0"/>
              <a:t>Sont assimilés aux comptables publics toutes les personnes habilitées par les lois et règlements à exécuter des opérations dévolues aux </a:t>
            </a:r>
            <a:r>
              <a:rPr lang="fr-FR" sz="2600" dirty="0" smtClean="0"/>
              <a:t>comptables publics». </a:t>
            </a:r>
            <a:r>
              <a:rPr lang="fr-FR" sz="2600" b="1" dirty="0" smtClean="0"/>
              <a:t>Art 2,  décret  2016-599/PRES/PM/MINEFID portant régime juridique applicable aux comptables publics.</a:t>
            </a:r>
            <a:endParaRPr lang="fr-FR" sz="2600" b="1" dirty="0"/>
          </a:p>
          <a:p>
            <a:pPr marL="0" indent="0" algn="just">
              <a:buNone/>
            </a:pPr>
            <a:endParaRPr lang="fr-FR" sz="2600" dirty="0"/>
          </a:p>
        </p:txBody>
      </p:sp>
    </p:spTree>
    <p:extLst>
      <p:ext uri="{BB962C8B-B14F-4D97-AF65-F5344CB8AC3E}">
        <p14:creationId xmlns:p14="http://schemas.microsoft.com/office/powerpoint/2010/main" val="20084289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77334" y="609600"/>
            <a:ext cx="8596668" cy="891654"/>
          </a:xfrm>
        </p:spPr>
        <p:txBody>
          <a:bodyPr/>
          <a:lstStyle/>
          <a:p>
            <a:r>
              <a:rPr lang="fr-FR" b="1" dirty="0" smtClean="0"/>
              <a:t>A. NOTION DE COMPTABLE PUBLIC</a:t>
            </a:r>
            <a:endParaRPr lang="fr-FR" dirty="0"/>
          </a:p>
        </p:txBody>
      </p:sp>
      <p:sp>
        <p:nvSpPr>
          <p:cNvPr id="3" name="Espace réservé du contenu 2"/>
          <p:cNvSpPr>
            <a:spLocks noGrp="1"/>
          </p:cNvSpPr>
          <p:nvPr>
            <p:ph idx="1"/>
          </p:nvPr>
        </p:nvSpPr>
        <p:spPr>
          <a:xfrm>
            <a:off x="677334" y="1501254"/>
            <a:ext cx="8596668" cy="4790363"/>
          </a:xfrm>
        </p:spPr>
        <p:txBody>
          <a:bodyPr>
            <a:normAutofit/>
          </a:bodyPr>
          <a:lstStyle/>
          <a:p>
            <a:pPr marL="0" indent="0">
              <a:buNone/>
            </a:pPr>
            <a:r>
              <a:rPr lang="fr-FR" sz="2800" dirty="0" smtClean="0"/>
              <a:t>La définition permet de relever trois observations:</a:t>
            </a:r>
          </a:p>
          <a:p>
            <a:pPr>
              <a:buFont typeface="Wingdings" panose="05000000000000000000" pitchFamily="2" charset="2"/>
              <a:buChar char="Ø"/>
            </a:pPr>
            <a:r>
              <a:rPr lang="fr-FR" sz="2800" dirty="0" smtClean="0"/>
              <a:t>Comptable public,  agent particulier disposant d’une certaine qualité</a:t>
            </a:r>
          </a:p>
          <a:p>
            <a:pPr>
              <a:buFont typeface="Wingdings" panose="05000000000000000000" pitchFamily="2" charset="2"/>
              <a:buChar char="Ø"/>
            </a:pPr>
            <a:r>
              <a:rPr lang="fr-FR" sz="2800" dirty="0" smtClean="0"/>
              <a:t>L’exercice de la fonction de comptable public entraîne des obligations et des responsabilités</a:t>
            </a:r>
          </a:p>
          <a:p>
            <a:pPr>
              <a:buFont typeface="Wingdings" panose="05000000000000000000" pitchFamily="2" charset="2"/>
              <a:buChar char="Ø"/>
            </a:pPr>
            <a:r>
              <a:rPr lang="fr-FR" sz="2800" dirty="0" smtClean="0"/>
              <a:t>Les responsabilités d’un comptable public peuvent s’étendre aux opérations d’autres comptables placés sous son autorité. </a:t>
            </a:r>
          </a:p>
          <a:p>
            <a:pPr>
              <a:buFont typeface="Wingdings" panose="05000000000000000000" pitchFamily="2" charset="2"/>
              <a:buChar char="Ø"/>
            </a:pPr>
            <a:endParaRPr lang="fr-FR" sz="2800" dirty="0"/>
          </a:p>
        </p:txBody>
      </p:sp>
    </p:spTree>
    <p:extLst>
      <p:ext uri="{BB962C8B-B14F-4D97-AF65-F5344CB8AC3E}">
        <p14:creationId xmlns:p14="http://schemas.microsoft.com/office/powerpoint/2010/main" val="11587227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t>B. DESIGNATION DES COMPTABLES PUBLICS</a:t>
            </a:r>
            <a:endParaRPr lang="fr-FR" dirty="0"/>
          </a:p>
        </p:txBody>
      </p:sp>
      <p:sp>
        <p:nvSpPr>
          <p:cNvPr id="3" name="Espace réservé du contenu 2"/>
          <p:cNvSpPr>
            <a:spLocks noGrp="1"/>
          </p:cNvSpPr>
          <p:nvPr>
            <p:ph idx="1"/>
          </p:nvPr>
        </p:nvSpPr>
        <p:spPr/>
        <p:txBody>
          <a:bodyPr>
            <a:normAutofit/>
          </a:bodyPr>
          <a:lstStyle/>
          <a:p>
            <a:pPr marL="0" indent="0" algn="ctr">
              <a:buNone/>
            </a:pPr>
            <a:r>
              <a:rPr lang="fr-FR" sz="6000" dirty="0" smtClean="0"/>
              <a:t>Quelles sont les différentes catégories de comptables publics?</a:t>
            </a:r>
            <a:endParaRPr lang="fr-FR" sz="6000" dirty="0"/>
          </a:p>
        </p:txBody>
      </p:sp>
    </p:spTree>
    <p:extLst>
      <p:ext uri="{BB962C8B-B14F-4D97-AF65-F5344CB8AC3E}">
        <p14:creationId xmlns:p14="http://schemas.microsoft.com/office/powerpoint/2010/main" val="1210898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t>B. DESIGNATION DES COMPTABLES PUBLICS</a:t>
            </a:r>
            <a:endParaRPr lang="fr-FR" dirty="0"/>
          </a:p>
        </p:txBody>
      </p:sp>
      <p:sp>
        <p:nvSpPr>
          <p:cNvPr id="3" name="Espace réservé du contenu 2"/>
          <p:cNvSpPr>
            <a:spLocks noGrp="1"/>
          </p:cNvSpPr>
          <p:nvPr>
            <p:ph idx="1"/>
          </p:nvPr>
        </p:nvSpPr>
        <p:spPr/>
        <p:txBody>
          <a:bodyPr>
            <a:normAutofit/>
          </a:bodyPr>
          <a:lstStyle/>
          <a:p>
            <a:pPr marL="0" indent="0">
              <a:buNone/>
            </a:pPr>
            <a:r>
              <a:rPr lang="fr-FR" sz="2800" dirty="0" smtClean="0"/>
              <a:t>Les comptables publics peuvent être regroupés en trois catégories:</a:t>
            </a:r>
          </a:p>
          <a:p>
            <a:pPr lvl="0"/>
            <a:r>
              <a:rPr lang="fr-FR" sz="2800" dirty="0"/>
              <a:t>les comptables publics en </a:t>
            </a:r>
            <a:r>
              <a:rPr lang="fr-FR" sz="2800" dirty="0" smtClean="0"/>
              <a:t>deniers </a:t>
            </a:r>
            <a:r>
              <a:rPr lang="fr-FR" sz="2800" dirty="0"/>
              <a:t>ou valeurs, </a:t>
            </a:r>
          </a:p>
          <a:p>
            <a:pPr lvl="0"/>
            <a:r>
              <a:rPr lang="fr-FR" sz="2800" dirty="0"/>
              <a:t>les comptables matières; </a:t>
            </a:r>
          </a:p>
          <a:p>
            <a:pPr lvl="0"/>
            <a:r>
              <a:rPr lang="fr-FR" sz="2800" dirty="0"/>
              <a:t>les comptables d'ordre. </a:t>
            </a:r>
          </a:p>
        </p:txBody>
      </p:sp>
    </p:spTree>
    <p:extLst>
      <p:ext uri="{BB962C8B-B14F-4D97-AF65-F5344CB8AC3E}">
        <p14:creationId xmlns:p14="http://schemas.microsoft.com/office/powerpoint/2010/main" val="25193250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t>B. DESIGNATION DES COMPTABLES PUBLICS</a:t>
            </a:r>
            <a:endParaRPr lang="fr-FR" dirty="0"/>
          </a:p>
        </p:txBody>
      </p:sp>
      <p:sp>
        <p:nvSpPr>
          <p:cNvPr id="3" name="Espace réservé du contenu 2"/>
          <p:cNvSpPr>
            <a:spLocks noGrp="1"/>
          </p:cNvSpPr>
          <p:nvPr>
            <p:ph idx="1"/>
          </p:nvPr>
        </p:nvSpPr>
        <p:spPr/>
        <p:txBody>
          <a:bodyPr>
            <a:normAutofit/>
          </a:bodyPr>
          <a:lstStyle/>
          <a:p>
            <a:pPr marL="0" indent="0">
              <a:buNone/>
            </a:pPr>
            <a:r>
              <a:rPr lang="fr-FR" sz="2800" b="1" dirty="0" smtClean="0"/>
              <a:t>les </a:t>
            </a:r>
            <a:r>
              <a:rPr lang="fr-FR" sz="2800" b="1" dirty="0"/>
              <a:t>comptables publics en deniers ou </a:t>
            </a:r>
            <a:r>
              <a:rPr lang="fr-FR" sz="2800" b="1" dirty="0" smtClean="0"/>
              <a:t>valeurs</a:t>
            </a:r>
          </a:p>
          <a:p>
            <a:pPr marL="0" indent="0">
              <a:buNone/>
            </a:pPr>
            <a:r>
              <a:rPr lang="fr-FR" sz="2800" dirty="0"/>
              <a:t>C</a:t>
            </a:r>
            <a:r>
              <a:rPr lang="fr-FR" sz="2800" dirty="0" smtClean="0"/>
              <a:t>hargés </a:t>
            </a:r>
            <a:r>
              <a:rPr lang="fr-FR" sz="2800" dirty="0"/>
              <a:t>de manier les deniers ou valeurs appartenant à l'Etat et autres organismes </a:t>
            </a:r>
            <a:r>
              <a:rPr lang="fr-FR" sz="2800" dirty="0" smtClean="0"/>
              <a:t>publics, </a:t>
            </a:r>
            <a:r>
              <a:rPr lang="fr-FR" sz="2800" dirty="0"/>
              <a:t>i</a:t>
            </a:r>
            <a:r>
              <a:rPr lang="fr-FR" sz="2800" dirty="0" smtClean="0"/>
              <a:t>ls </a:t>
            </a:r>
            <a:r>
              <a:rPr lang="fr-FR" sz="2800" dirty="0"/>
              <a:t>se regroupent en trois (3) types qui sont : </a:t>
            </a:r>
          </a:p>
          <a:p>
            <a:r>
              <a:rPr lang="fr-FR" sz="2800" dirty="0" smtClean="0"/>
              <a:t>les </a:t>
            </a:r>
            <a:r>
              <a:rPr lang="fr-FR" sz="2800" dirty="0"/>
              <a:t>comptables directs du trésor; </a:t>
            </a:r>
          </a:p>
          <a:p>
            <a:r>
              <a:rPr lang="fr-FR" sz="2800" dirty="0" smtClean="0"/>
              <a:t>les </a:t>
            </a:r>
            <a:r>
              <a:rPr lang="fr-FR" sz="2800" dirty="0"/>
              <a:t>comptables spéciaux du Trésor ;</a:t>
            </a:r>
          </a:p>
          <a:p>
            <a:r>
              <a:rPr lang="fr-FR" sz="2800" dirty="0" smtClean="0"/>
              <a:t>les </a:t>
            </a:r>
            <a:r>
              <a:rPr lang="fr-FR" sz="2800" dirty="0"/>
              <a:t>agents comptables des établissements publics</a:t>
            </a:r>
          </a:p>
          <a:p>
            <a:pPr marL="0" indent="0">
              <a:buNone/>
            </a:pPr>
            <a:endParaRPr lang="fr-FR" sz="2800" dirty="0"/>
          </a:p>
        </p:txBody>
      </p:sp>
    </p:spTree>
    <p:extLst>
      <p:ext uri="{BB962C8B-B14F-4D97-AF65-F5344CB8AC3E}">
        <p14:creationId xmlns:p14="http://schemas.microsoft.com/office/powerpoint/2010/main" val="12229550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t>B. DESIGNATION DES COMPTABLES PUBLICS</a:t>
            </a:r>
            <a:endParaRPr lang="fr-FR" dirty="0"/>
          </a:p>
        </p:txBody>
      </p:sp>
      <p:sp>
        <p:nvSpPr>
          <p:cNvPr id="3" name="Espace réservé du contenu 2"/>
          <p:cNvSpPr>
            <a:spLocks noGrp="1"/>
          </p:cNvSpPr>
          <p:nvPr>
            <p:ph idx="1"/>
          </p:nvPr>
        </p:nvSpPr>
        <p:spPr/>
        <p:txBody>
          <a:bodyPr>
            <a:normAutofit/>
          </a:bodyPr>
          <a:lstStyle/>
          <a:p>
            <a:pPr marL="0" indent="0">
              <a:buNone/>
            </a:pPr>
            <a:r>
              <a:rPr lang="fr-FR" sz="2800" b="1" dirty="0" smtClean="0"/>
              <a:t>les </a:t>
            </a:r>
            <a:r>
              <a:rPr lang="fr-FR" sz="2800" b="1" dirty="0"/>
              <a:t>comptables publics en deniers ou </a:t>
            </a:r>
            <a:r>
              <a:rPr lang="fr-FR" sz="2800" b="1" dirty="0" smtClean="0"/>
              <a:t>valeurs</a:t>
            </a:r>
          </a:p>
          <a:p>
            <a:pPr marL="0" indent="0">
              <a:buNone/>
            </a:pPr>
            <a:r>
              <a:rPr lang="fr-FR" sz="2800" dirty="0" smtClean="0"/>
              <a:t>les </a:t>
            </a:r>
            <a:r>
              <a:rPr lang="fr-FR" sz="2800" dirty="0"/>
              <a:t>comptables spéciaux du Trésor </a:t>
            </a:r>
            <a:r>
              <a:rPr lang="fr-FR" sz="2800" dirty="0" smtClean="0"/>
              <a:t>sont:</a:t>
            </a:r>
            <a:endParaRPr lang="fr-FR" sz="2800" dirty="0"/>
          </a:p>
          <a:p>
            <a:pPr lvl="0"/>
            <a:r>
              <a:rPr lang="fr-FR" sz="2800" dirty="0"/>
              <a:t>Les receveurs des administrations financières ;</a:t>
            </a:r>
          </a:p>
          <a:p>
            <a:pPr lvl="0"/>
            <a:r>
              <a:rPr lang="fr-FR" sz="2800" dirty="0"/>
              <a:t>Les régisseurs de recettes et d’avances</a:t>
            </a:r>
          </a:p>
          <a:p>
            <a:pPr lvl="0"/>
            <a:r>
              <a:rPr lang="fr-FR" sz="2800" dirty="0"/>
              <a:t>Le receveur des créances diverses</a:t>
            </a:r>
          </a:p>
          <a:p>
            <a:pPr lvl="0"/>
            <a:r>
              <a:rPr lang="fr-FR" sz="2800" dirty="0"/>
              <a:t>Les officiers comptables</a:t>
            </a:r>
          </a:p>
          <a:p>
            <a:pPr lvl="0"/>
            <a:r>
              <a:rPr lang="fr-FR" sz="2800" dirty="0"/>
              <a:t>Les gestionnaires d’avances</a:t>
            </a:r>
          </a:p>
          <a:p>
            <a:pPr marL="0" indent="0">
              <a:buNone/>
            </a:pPr>
            <a:endParaRPr lang="fr-FR" sz="2800" dirty="0"/>
          </a:p>
        </p:txBody>
      </p:sp>
    </p:spTree>
    <p:extLst>
      <p:ext uri="{BB962C8B-B14F-4D97-AF65-F5344CB8AC3E}">
        <p14:creationId xmlns:p14="http://schemas.microsoft.com/office/powerpoint/2010/main" val="31538084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t>B. DESIGNATION DES COMPTABLES PUBLICS</a:t>
            </a:r>
            <a:endParaRPr lang="fr-FR" dirty="0"/>
          </a:p>
        </p:txBody>
      </p:sp>
      <p:sp>
        <p:nvSpPr>
          <p:cNvPr id="3" name="Espace réservé du contenu 2"/>
          <p:cNvSpPr>
            <a:spLocks noGrp="1"/>
          </p:cNvSpPr>
          <p:nvPr>
            <p:ph idx="1"/>
          </p:nvPr>
        </p:nvSpPr>
        <p:spPr/>
        <p:txBody>
          <a:bodyPr>
            <a:normAutofit/>
          </a:bodyPr>
          <a:lstStyle/>
          <a:p>
            <a:pPr marL="0" indent="0">
              <a:buNone/>
            </a:pPr>
            <a:r>
              <a:rPr lang="fr-FR" sz="2800" b="1" dirty="0" smtClean="0"/>
              <a:t>les </a:t>
            </a:r>
            <a:r>
              <a:rPr lang="fr-FR" sz="2800" b="1" dirty="0"/>
              <a:t>comptables </a:t>
            </a:r>
            <a:r>
              <a:rPr lang="fr-FR" sz="2800" b="1" dirty="0" smtClean="0"/>
              <a:t>matières</a:t>
            </a:r>
            <a:endParaRPr lang="fr-FR" sz="2800" b="1" dirty="0"/>
          </a:p>
          <a:p>
            <a:pPr marL="0" indent="0">
              <a:buNone/>
            </a:pPr>
            <a:r>
              <a:rPr lang="fr-FR" sz="2800" dirty="0"/>
              <a:t>chargées de la gestion des valeurs et titres, des matériels, objet mobiliers, appartenant ou confiés aux organismes publics et objets qui leurs sont remis en dépôt, ainsi que les formules, timbres ou vignettes destinés à l'émission ou à la vente. Ils assurent la garde et la conservation des matériels et matières en stocks.</a:t>
            </a:r>
          </a:p>
        </p:txBody>
      </p:sp>
    </p:spTree>
    <p:extLst>
      <p:ext uri="{BB962C8B-B14F-4D97-AF65-F5344CB8AC3E}">
        <p14:creationId xmlns:p14="http://schemas.microsoft.com/office/powerpoint/2010/main" val="13994516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t>B. DESIGNATION DES COMPTABLES PUBLICS</a:t>
            </a:r>
            <a:endParaRPr lang="fr-FR" dirty="0"/>
          </a:p>
        </p:txBody>
      </p:sp>
      <p:sp>
        <p:nvSpPr>
          <p:cNvPr id="3" name="Espace réservé du contenu 2"/>
          <p:cNvSpPr>
            <a:spLocks noGrp="1"/>
          </p:cNvSpPr>
          <p:nvPr>
            <p:ph idx="1"/>
          </p:nvPr>
        </p:nvSpPr>
        <p:spPr/>
        <p:txBody>
          <a:bodyPr>
            <a:normAutofit/>
          </a:bodyPr>
          <a:lstStyle/>
          <a:p>
            <a:pPr marL="0" indent="0">
              <a:buNone/>
            </a:pPr>
            <a:r>
              <a:rPr lang="fr-FR" sz="2800" b="1" dirty="0" smtClean="0"/>
              <a:t>les </a:t>
            </a:r>
            <a:r>
              <a:rPr lang="fr-FR" sz="2800" b="1" dirty="0"/>
              <a:t>comptables </a:t>
            </a:r>
            <a:r>
              <a:rPr lang="fr-FR" sz="2800" b="1" dirty="0" smtClean="0"/>
              <a:t>d’ordre</a:t>
            </a:r>
          </a:p>
          <a:p>
            <a:pPr marL="0" indent="0">
              <a:buNone/>
            </a:pPr>
            <a:r>
              <a:rPr lang="fr-FR" sz="2800" dirty="0"/>
              <a:t>sont des comptables </a:t>
            </a:r>
            <a:r>
              <a:rPr lang="fr-FR" sz="2800" dirty="0" smtClean="0"/>
              <a:t>qui, </a:t>
            </a:r>
            <a:r>
              <a:rPr lang="fr-FR" sz="2800" dirty="0"/>
              <a:t>sans exécuter eux-mêmes des opérations de recettes et de dépenses, centralisent et présentent dans leurs écritures et leurs comptes les opérations exécutées pour leur compte par d'autres comptables.  Leurs fonctions ne sont pas incompatibles avec celles de comptables en deniers ou valeurs. </a:t>
            </a:r>
          </a:p>
          <a:p>
            <a:pPr marL="0" indent="0">
              <a:buNone/>
            </a:pPr>
            <a:endParaRPr lang="fr-FR" sz="2800" dirty="0"/>
          </a:p>
        </p:txBody>
      </p:sp>
    </p:spTree>
    <p:extLst>
      <p:ext uri="{BB962C8B-B14F-4D97-AF65-F5344CB8AC3E}">
        <p14:creationId xmlns:p14="http://schemas.microsoft.com/office/powerpoint/2010/main" val="17643886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77334" y="336644"/>
            <a:ext cx="8596668" cy="1587689"/>
          </a:xfrm>
        </p:spPr>
        <p:txBody>
          <a:bodyPr>
            <a:normAutofit fontScale="90000"/>
          </a:bodyPr>
          <a:lstStyle/>
          <a:p>
            <a:r>
              <a:rPr lang="fr-FR" dirty="0" smtClean="0"/>
              <a:t>REGLES </a:t>
            </a:r>
            <a:r>
              <a:rPr lang="fr-FR" dirty="0"/>
              <a:t>APPLICABLES A </a:t>
            </a:r>
            <a:r>
              <a:rPr lang="fr-FR" b="1" dirty="0"/>
              <a:t>L'EXECUTION DES </a:t>
            </a:r>
            <a:r>
              <a:rPr lang="fr-FR" b="1" dirty="0" smtClean="0"/>
              <a:t>DEPENSES </a:t>
            </a:r>
            <a:r>
              <a:rPr lang="fr-FR" b="1" dirty="0"/>
              <a:t>DE L'ETAT ET DES AUTRES ORGANISMES PUBLICS </a:t>
            </a:r>
            <a:endParaRPr lang="fr-FR" dirty="0"/>
          </a:p>
        </p:txBody>
      </p:sp>
      <p:sp>
        <p:nvSpPr>
          <p:cNvPr id="3" name="Espace réservé du contenu 2"/>
          <p:cNvSpPr>
            <a:spLocks noGrp="1"/>
          </p:cNvSpPr>
          <p:nvPr>
            <p:ph idx="1"/>
          </p:nvPr>
        </p:nvSpPr>
        <p:spPr/>
        <p:txBody>
          <a:bodyPr>
            <a:normAutofit/>
          </a:bodyPr>
          <a:lstStyle/>
          <a:p>
            <a:r>
              <a:rPr lang="fr-FR" sz="3600" b="1" dirty="0" smtClean="0"/>
              <a:t>Conditions d’exécution des dépenses publiques</a:t>
            </a:r>
          </a:p>
          <a:p>
            <a:r>
              <a:rPr lang="fr-FR" sz="2400" b="1" dirty="0" smtClean="0"/>
              <a:t>Autorisation budgétaire: condition de forme</a:t>
            </a:r>
          </a:p>
          <a:p>
            <a:r>
              <a:rPr lang="fr-FR" sz="2400" b="1" dirty="0" smtClean="0"/>
              <a:t>Existence de dettes publiques: condition de fond.</a:t>
            </a:r>
            <a:endParaRPr lang="fr-FR" sz="2400" b="1" dirty="0"/>
          </a:p>
        </p:txBody>
      </p:sp>
    </p:spTree>
    <p:extLst>
      <p:ext uri="{BB962C8B-B14F-4D97-AF65-F5344CB8AC3E}">
        <p14:creationId xmlns:p14="http://schemas.microsoft.com/office/powerpoint/2010/main" val="40828413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t>C. RÔLES DES COMPTABLES PUBLICS</a:t>
            </a:r>
            <a:endParaRPr lang="fr-FR" dirty="0"/>
          </a:p>
        </p:txBody>
      </p:sp>
      <p:sp>
        <p:nvSpPr>
          <p:cNvPr id="3" name="Espace réservé du contenu 2"/>
          <p:cNvSpPr>
            <a:spLocks noGrp="1"/>
          </p:cNvSpPr>
          <p:nvPr>
            <p:ph idx="1"/>
          </p:nvPr>
        </p:nvSpPr>
        <p:spPr/>
        <p:txBody>
          <a:bodyPr>
            <a:normAutofit/>
          </a:bodyPr>
          <a:lstStyle/>
          <a:p>
            <a:pPr marL="0" indent="0">
              <a:buNone/>
            </a:pPr>
            <a:endParaRPr lang="fr-FR" sz="2800" dirty="0" smtClean="0"/>
          </a:p>
          <a:p>
            <a:pPr marL="0" indent="0">
              <a:buNone/>
            </a:pPr>
            <a:r>
              <a:rPr lang="fr-FR" sz="2800" dirty="0" smtClean="0"/>
              <a:t>Quels sont les rôles des comptables publics?</a:t>
            </a:r>
            <a:endParaRPr lang="fr-FR" sz="2800" dirty="0"/>
          </a:p>
        </p:txBody>
      </p:sp>
    </p:spTree>
    <p:extLst>
      <p:ext uri="{BB962C8B-B14F-4D97-AF65-F5344CB8AC3E}">
        <p14:creationId xmlns:p14="http://schemas.microsoft.com/office/powerpoint/2010/main" val="4084374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t>C. RÔLES DES COMPTABLES PUBLICS</a:t>
            </a:r>
            <a:endParaRPr lang="fr-FR" dirty="0"/>
          </a:p>
        </p:txBody>
      </p:sp>
      <p:sp>
        <p:nvSpPr>
          <p:cNvPr id="3" name="Espace réservé du contenu 2"/>
          <p:cNvSpPr>
            <a:spLocks noGrp="1"/>
          </p:cNvSpPr>
          <p:nvPr>
            <p:ph idx="1"/>
          </p:nvPr>
        </p:nvSpPr>
        <p:spPr/>
        <p:txBody>
          <a:bodyPr>
            <a:normAutofit fontScale="85000" lnSpcReduction="20000"/>
          </a:bodyPr>
          <a:lstStyle/>
          <a:p>
            <a:pPr lvl="0"/>
            <a:r>
              <a:rPr lang="fr-FR" sz="2800" dirty="0" smtClean="0"/>
              <a:t>la prise </a:t>
            </a:r>
            <a:r>
              <a:rPr lang="fr-FR" sz="2800" dirty="0"/>
              <a:t>en charge et le </a:t>
            </a:r>
            <a:r>
              <a:rPr lang="fr-FR" sz="2800" dirty="0" smtClean="0"/>
              <a:t>recouvrement</a:t>
            </a:r>
          </a:p>
          <a:p>
            <a:pPr lvl="0"/>
            <a:r>
              <a:rPr lang="fr-FR" sz="2800" dirty="0"/>
              <a:t>le visa, la prise en charge et le règlement des dépenses</a:t>
            </a:r>
            <a:endParaRPr lang="fr-FR" sz="2800" dirty="0" smtClean="0"/>
          </a:p>
          <a:p>
            <a:pPr lvl="0"/>
            <a:r>
              <a:rPr lang="fr-FR" sz="2800" dirty="0" smtClean="0"/>
              <a:t>la </a:t>
            </a:r>
            <a:r>
              <a:rPr lang="fr-FR" sz="2800" dirty="0"/>
              <a:t>garde et la conservation des fonds, valeurs et </a:t>
            </a:r>
            <a:r>
              <a:rPr lang="fr-FR" sz="2800" dirty="0" smtClean="0"/>
              <a:t>titres; </a:t>
            </a:r>
            <a:endParaRPr lang="fr-FR" sz="2800" dirty="0"/>
          </a:p>
          <a:p>
            <a:pPr lvl="0"/>
            <a:r>
              <a:rPr lang="fr-FR" sz="2800" dirty="0"/>
              <a:t>le maniement des fonds, les mouvements des comptes de disponibilités et l'exécution des opérations de trésorerie; </a:t>
            </a:r>
          </a:p>
          <a:p>
            <a:pPr lvl="0"/>
            <a:r>
              <a:rPr lang="fr-FR" sz="2800" dirty="0"/>
              <a:t>la conservation des pièces justificatives des opérations et des documents de comptabilité </a:t>
            </a:r>
            <a:r>
              <a:rPr lang="fr-FR" sz="2800" dirty="0" smtClean="0"/>
              <a:t>;</a:t>
            </a:r>
          </a:p>
          <a:p>
            <a:pPr lvl="0"/>
            <a:r>
              <a:rPr lang="fr-FR" sz="2800" dirty="0" smtClean="0"/>
              <a:t>La tenue de la comptabilité (y compris celles des comptables subordonnées)</a:t>
            </a:r>
          </a:p>
          <a:p>
            <a:pPr lvl="0"/>
            <a:r>
              <a:rPr lang="fr-FR" sz="2800" dirty="0" smtClean="0"/>
              <a:t>Garde et conservation du matériel et matière en stock</a:t>
            </a:r>
          </a:p>
          <a:p>
            <a:pPr marL="0" lvl="0" indent="0">
              <a:buNone/>
            </a:pPr>
            <a:endParaRPr lang="fr-FR" sz="2800" dirty="0"/>
          </a:p>
          <a:p>
            <a:pPr marL="0" indent="0">
              <a:buNone/>
            </a:pPr>
            <a:endParaRPr lang="fr-FR" sz="2800" dirty="0" smtClean="0"/>
          </a:p>
        </p:txBody>
      </p:sp>
    </p:spTree>
    <p:extLst>
      <p:ext uri="{BB962C8B-B14F-4D97-AF65-F5344CB8AC3E}">
        <p14:creationId xmlns:p14="http://schemas.microsoft.com/office/powerpoint/2010/main" val="13664821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77334" y="403761"/>
            <a:ext cx="8596668" cy="1526639"/>
          </a:xfrm>
        </p:spPr>
        <p:txBody>
          <a:bodyPr>
            <a:normAutofit fontScale="90000"/>
          </a:bodyPr>
          <a:lstStyle/>
          <a:p>
            <a:r>
              <a:rPr lang="fr-FR" b="1" dirty="0"/>
              <a:t>D</a:t>
            </a:r>
            <a:r>
              <a:rPr lang="fr-FR" b="1" dirty="0" smtClean="0"/>
              <a:t>. GARANTIES DE RESPONSABILITES ET AUTRES OBLIGATIONS  DES COMPTABLES PUBLICS</a:t>
            </a:r>
            <a:endParaRPr lang="fr-FR" dirty="0"/>
          </a:p>
        </p:txBody>
      </p:sp>
      <p:sp>
        <p:nvSpPr>
          <p:cNvPr id="3" name="Espace réservé du contenu 2"/>
          <p:cNvSpPr>
            <a:spLocks noGrp="1"/>
          </p:cNvSpPr>
          <p:nvPr>
            <p:ph idx="1"/>
          </p:nvPr>
        </p:nvSpPr>
        <p:spPr/>
        <p:txBody>
          <a:bodyPr>
            <a:normAutofit/>
          </a:bodyPr>
          <a:lstStyle/>
          <a:p>
            <a:pPr marL="0" lvl="0" indent="0">
              <a:buNone/>
            </a:pPr>
            <a:endParaRPr lang="fr-FR" sz="2800" dirty="0"/>
          </a:p>
          <a:p>
            <a:pPr marL="0" indent="0">
              <a:buNone/>
            </a:pPr>
            <a:r>
              <a:rPr lang="fr-FR" sz="2800" dirty="0" smtClean="0"/>
              <a:t> Les Garanties de responsabilités</a:t>
            </a:r>
          </a:p>
          <a:p>
            <a:pPr marL="0" indent="0" algn="ctr">
              <a:buNone/>
            </a:pPr>
            <a:r>
              <a:rPr lang="fr-FR" sz="4000" b="1" dirty="0" smtClean="0"/>
              <a:t>Quelles sont les garanties de responsabilités exigées aux comptables publics?</a:t>
            </a:r>
          </a:p>
        </p:txBody>
      </p:sp>
    </p:spTree>
    <p:extLst>
      <p:ext uri="{BB962C8B-B14F-4D97-AF65-F5344CB8AC3E}">
        <p14:creationId xmlns:p14="http://schemas.microsoft.com/office/powerpoint/2010/main" val="39614819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77334" y="403761"/>
            <a:ext cx="8596668" cy="1526639"/>
          </a:xfrm>
        </p:spPr>
        <p:txBody>
          <a:bodyPr>
            <a:normAutofit fontScale="90000"/>
          </a:bodyPr>
          <a:lstStyle/>
          <a:p>
            <a:r>
              <a:rPr lang="fr-FR" b="1" dirty="0" smtClean="0"/>
              <a:t>D. GARANTIES DE RESPONSABILITES ET AUTRES OBLIGATIONS  DES COMPTABLES PUBLICS</a:t>
            </a:r>
            <a:endParaRPr lang="fr-FR" dirty="0"/>
          </a:p>
        </p:txBody>
      </p:sp>
      <p:sp>
        <p:nvSpPr>
          <p:cNvPr id="3" name="Espace réservé du contenu 2"/>
          <p:cNvSpPr>
            <a:spLocks noGrp="1"/>
          </p:cNvSpPr>
          <p:nvPr>
            <p:ph idx="1"/>
          </p:nvPr>
        </p:nvSpPr>
        <p:spPr/>
        <p:txBody>
          <a:bodyPr>
            <a:normAutofit/>
          </a:bodyPr>
          <a:lstStyle/>
          <a:p>
            <a:pPr marL="0" lvl="0" indent="0">
              <a:buNone/>
            </a:pPr>
            <a:endParaRPr lang="fr-FR" sz="2800" dirty="0"/>
          </a:p>
          <a:p>
            <a:pPr marL="0" indent="0">
              <a:buNone/>
            </a:pPr>
            <a:r>
              <a:rPr lang="fr-FR" sz="2800" b="1" dirty="0" smtClean="0"/>
              <a:t>Les Garanties de responsabilités</a:t>
            </a:r>
          </a:p>
          <a:p>
            <a:pPr>
              <a:buFont typeface="Wingdings" panose="05000000000000000000" pitchFamily="2" charset="2"/>
              <a:buChar char="Ø"/>
            </a:pPr>
            <a:r>
              <a:rPr lang="fr-FR" sz="2800" dirty="0" smtClean="0"/>
              <a:t>La </a:t>
            </a:r>
            <a:r>
              <a:rPr lang="fr-FR" sz="2800" dirty="0"/>
              <a:t>g</a:t>
            </a:r>
            <a:r>
              <a:rPr lang="fr-FR" sz="2800" dirty="0" smtClean="0"/>
              <a:t>arantie d’ordre pécuniaire</a:t>
            </a:r>
          </a:p>
          <a:p>
            <a:pPr>
              <a:buFont typeface="Wingdings" panose="05000000000000000000" pitchFamily="2" charset="2"/>
              <a:buChar char="Ø"/>
            </a:pPr>
            <a:r>
              <a:rPr lang="fr-FR" sz="2800" dirty="0"/>
              <a:t>La garantie d’ordre </a:t>
            </a:r>
            <a:r>
              <a:rPr lang="fr-FR" sz="2800" dirty="0" smtClean="0"/>
              <a:t>moral</a:t>
            </a:r>
            <a:endParaRPr lang="fr-FR" sz="2800" dirty="0"/>
          </a:p>
          <a:p>
            <a:pPr>
              <a:buFont typeface="Wingdings" panose="05000000000000000000" pitchFamily="2" charset="2"/>
              <a:buChar char="Ø"/>
            </a:pPr>
            <a:endParaRPr lang="fr-FR" sz="2800" dirty="0" smtClean="0"/>
          </a:p>
        </p:txBody>
      </p:sp>
    </p:spTree>
    <p:extLst>
      <p:ext uri="{BB962C8B-B14F-4D97-AF65-F5344CB8AC3E}">
        <p14:creationId xmlns:p14="http://schemas.microsoft.com/office/powerpoint/2010/main" val="35998635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77334" y="403761"/>
            <a:ext cx="8596668" cy="1526639"/>
          </a:xfrm>
        </p:spPr>
        <p:txBody>
          <a:bodyPr>
            <a:normAutofit fontScale="90000"/>
          </a:bodyPr>
          <a:lstStyle/>
          <a:p>
            <a:r>
              <a:rPr lang="fr-FR" b="1" dirty="0" smtClean="0"/>
              <a:t>D. GARANTIES DE RESPONSABILITES ET AUTRES OBLIGATIONS  DES COMPTABLES PUBLICS</a:t>
            </a:r>
            <a:endParaRPr lang="fr-FR" dirty="0"/>
          </a:p>
        </p:txBody>
      </p:sp>
      <p:sp>
        <p:nvSpPr>
          <p:cNvPr id="3" name="Espace réservé du contenu 2"/>
          <p:cNvSpPr>
            <a:spLocks noGrp="1"/>
          </p:cNvSpPr>
          <p:nvPr>
            <p:ph idx="1"/>
          </p:nvPr>
        </p:nvSpPr>
        <p:spPr/>
        <p:txBody>
          <a:bodyPr>
            <a:normAutofit/>
          </a:bodyPr>
          <a:lstStyle/>
          <a:p>
            <a:pPr marL="0" lvl="0" indent="0">
              <a:buNone/>
            </a:pPr>
            <a:endParaRPr lang="fr-FR" sz="2800" dirty="0"/>
          </a:p>
          <a:p>
            <a:pPr marL="0" indent="0">
              <a:buNone/>
            </a:pPr>
            <a:r>
              <a:rPr lang="fr-FR" sz="2800" dirty="0" smtClean="0"/>
              <a:t>Les Garanties de responsabilités</a:t>
            </a:r>
          </a:p>
          <a:p>
            <a:pPr>
              <a:buFont typeface="Wingdings" panose="05000000000000000000" pitchFamily="2" charset="2"/>
              <a:buChar char="Ø"/>
            </a:pPr>
            <a:r>
              <a:rPr lang="fr-FR" sz="2800" dirty="0" smtClean="0"/>
              <a:t>La </a:t>
            </a:r>
            <a:r>
              <a:rPr lang="fr-FR" sz="2800" dirty="0"/>
              <a:t>g</a:t>
            </a:r>
            <a:r>
              <a:rPr lang="fr-FR" sz="2800" dirty="0" smtClean="0"/>
              <a:t>arantie d’ordre pécuniaire: le cautionnement.</a:t>
            </a:r>
          </a:p>
          <a:p>
            <a:pPr>
              <a:buFont typeface="Wingdings" panose="05000000000000000000" pitchFamily="2" charset="2"/>
              <a:buChar char="Ø"/>
            </a:pPr>
            <a:r>
              <a:rPr lang="fr-FR" sz="2800" dirty="0"/>
              <a:t>La garantie d’ordre </a:t>
            </a:r>
            <a:r>
              <a:rPr lang="fr-FR" sz="2800" dirty="0" smtClean="0"/>
              <a:t>moral: la prestation de serment.</a:t>
            </a:r>
            <a:endParaRPr lang="fr-FR" sz="2800" dirty="0"/>
          </a:p>
          <a:p>
            <a:pPr marL="0" indent="0">
              <a:buNone/>
            </a:pPr>
            <a:endParaRPr lang="fr-FR" sz="2800" dirty="0" smtClean="0"/>
          </a:p>
        </p:txBody>
      </p:sp>
    </p:spTree>
    <p:extLst>
      <p:ext uri="{BB962C8B-B14F-4D97-AF65-F5344CB8AC3E}">
        <p14:creationId xmlns:p14="http://schemas.microsoft.com/office/powerpoint/2010/main" val="29870094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77334" y="403761"/>
            <a:ext cx="8596668" cy="1526639"/>
          </a:xfrm>
        </p:spPr>
        <p:txBody>
          <a:bodyPr>
            <a:normAutofit fontScale="90000"/>
          </a:bodyPr>
          <a:lstStyle/>
          <a:p>
            <a:r>
              <a:rPr lang="fr-FR" b="1" dirty="0" smtClean="0"/>
              <a:t>D. GARANTIES DE RESPONSABILITES ET AUTRES OBLIGATIONS  DES COMPTABLES PUBLICS</a:t>
            </a:r>
            <a:endParaRPr lang="fr-FR" dirty="0"/>
          </a:p>
        </p:txBody>
      </p:sp>
      <p:sp>
        <p:nvSpPr>
          <p:cNvPr id="3" name="Espace réservé du contenu 2"/>
          <p:cNvSpPr>
            <a:spLocks noGrp="1"/>
          </p:cNvSpPr>
          <p:nvPr>
            <p:ph idx="1"/>
          </p:nvPr>
        </p:nvSpPr>
        <p:spPr/>
        <p:txBody>
          <a:bodyPr>
            <a:normAutofit/>
          </a:bodyPr>
          <a:lstStyle/>
          <a:p>
            <a:pPr marL="0" lvl="0" indent="0">
              <a:buNone/>
            </a:pPr>
            <a:endParaRPr lang="fr-FR" sz="2800" dirty="0"/>
          </a:p>
          <a:p>
            <a:pPr marL="0" indent="0">
              <a:buNone/>
            </a:pPr>
            <a:r>
              <a:rPr lang="fr-FR" sz="2800" dirty="0" smtClean="0"/>
              <a:t>Les Garanties de responsabilités</a:t>
            </a:r>
          </a:p>
          <a:p>
            <a:pPr>
              <a:buFont typeface="Wingdings" panose="05000000000000000000" pitchFamily="2" charset="2"/>
              <a:buChar char="Ø"/>
            </a:pPr>
            <a:r>
              <a:rPr lang="fr-FR" sz="2800" dirty="0" smtClean="0"/>
              <a:t>La </a:t>
            </a:r>
            <a:r>
              <a:rPr lang="fr-FR" sz="2800" dirty="0"/>
              <a:t>g</a:t>
            </a:r>
            <a:r>
              <a:rPr lang="fr-FR" sz="2800" dirty="0" smtClean="0"/>
              <a:t>arantie d’ordre pécuniaire: le cautionnement.</a:t>
            </a:r>
          </a:p>
          <a:p>
            <a:pPr marL="0" indent="0">
              <a:buNone/>
            </a:pPr>
            <a:r>
              <a:rPr lang="fr-FR" sz="2800" dirty="0" smtClean="0"/>
              <a:t>Comment constituer la caution du comptable public?</a:t>
            </a:r>
          </a:p>
          <a:p>
            <a:pPr marL="0" indent="0">
              <a:buNone/>
            </a:pPr>
            <a:r>
              <a:rPr lang="fr-FR" sz="2800" dirty="0" smtClean="0"/>
              <a:t>Comment libérer la caution du comptable public?</a:t>
            </a:r>
          </a:p>
          <a:p>
            <a:pPr marL="0" indent="0">
              <a:buNone/>
            </a:pPr>
            <a:endParaRPr lang="fr-FR" sz="2800" dirty="0" smtClean="0"/>
          </a:p>
        </p:txBody>
      </p:sp>
    </p:spTree>
    <p:extLst>
      <p:ext uri="{BB962C8B-B14F-4D97-AF65-F5344CB8AC3E}">
        <p14:creationId xmlns:p14="http://schemas.microsoft.com/office/powerpoint/2010/main" val="1832369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77334" y="403761"/>
            <a:ext cx="8596668" cy="1526639"/>
          </a:xfrm>
        </p:spPr>
        <p:txBody>
          <a:bodyPr>
            <a:normAutofit fontScale="90000"/>
          </a:bodyPr>
          <a:lstStyle/>
          <a:p>
            <a:r>
              <a:rPr lang="fr-FR" b="1" dirty="0" smtClean="0"/>
              <a:t>D. GARANTIES DE RESPONSABILITES ET AUTRES OBLIGATIONS  DES COMPTABLES PUBLICS</a:t>
            </a:r>
            <a:endParaRPr lang="fr-FR" dirty="0"/>
          </a:p>
        </p:txBody>
      </p:sp>
      <p:sp>
        <p:nvSpPr>
          <p:cNvPr id="3" name="Espace réservé du contenu 2"/>
          <p:cNvSpPr>
            <a:spLocks noGrp="1"/>
          </p:cNvSpPr>
          <p:nvPr>
            <p:ph idx="1"/>
          </p:nvPr>
        </p:nvSpPr>
        <p:spPr/>
        <p:txBody>
          <a:bodyPr>
            <a:normAutofit/>
          </a:bodyPr>
          <a:lstStyle/>
          <a:p>
            <a:pPr marL="0" lvl="0" indent="0">
              <a:buNone/>
            </a:pPr>
            <a:endParaRPr lang="fr-FR" sz="2800" dirty="0"/>
          </a:p>
          <a:p>
            <a:pPr marL="0" indent="0">
              <a:buNone/>
            </a:pPr>
            <a:r>
              <a:rPr lang="fr-FR" sz="2800" dirty="0" smtClean="0"/>
              <a:t> </a:t>
            </a:r>
            <a:r>
              <a:rPr lang="fr-FR" sz="2800" b="1" dirty="0" smtClean="0"/>
              <a:t>Les Garanties de responsabilités</a:t>
            </a:r>
          </a:p>
          <a:p>
            <a:pPr>
              <a:buFont typeface="Wingdings" panose="05000000000000000000" pitchFamily="2" charset="2"/>
              <a:buChar char="Ø"/>
            </a:pPr>
            <a:r>
              <a:rPr lang="fr-FR" sz="2800" dirty="0" smtClean="0"/>
              <a:t>La </a:t>
            </a:r>
            <a:r>
              <a:rPr lang="fr-FR" sz="2800" dirty="0"/>
              <a:t>g</a:t>
            </a:r>
            <a:r>
              <a:rPr lang="fr-FR" sz="2800" dirty="0" smtClean="0"/>
              <a:t>arantie d’ordre moral: la prestation de serment.</a:t>
            </a:r>
          </a:p>
          <a:p>
            <a:pPr marL="0" indent="0">
              <a:buNone/>
            </a:pPr>
            <a:endParaRPr lang="fr-FR" sz="2800" dirty="0" smtClean="0"/>
          </a:p>
        </p:txBody>
      </p:sp>
    </p:spTree>
    <p:extLst>
      <p:ext uri="{BB962C8B-B14F-4D97-AF65-F5344CB8AC3E}">
        <p14:creationId xmlns:p14="http://schemas.microsoft.com/office/powerpoint/2010/main" val="41401301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77334" y="403761"/>
            <a:ext cx="8596668" cy="1526639"/>
          </a:xfrm>
        </p:spPr>
        <p:txBody>
          <a:bodyPr>
            <a:normAutofit fontScale="90000"/>
          </a:bodyPr>
          <a:lstStyle/>
          <a:p>
            <a:r>
              <a:rPr lang="fr-FR" b="1" dirty="0" smtClean="0"/>
              <a:t>D. GARANTIES DE RESPONSABILITES ET AUTRES OBLIGATIONS  DES COMPTABLES PUBLICS</a:t>
            </a:r>
            <a:endParaRPr lang="fr-FR" dirty="0"/>
          </a:p>
        </p:txBody>
      </p:sp>
      <p:sp>
        <p:nvSpPr>
          <p:cNvPr id="3" name="Espace réservé du contenu 2"/>
          <p:cNvSpPr>
            <a:spLocks noGrp="1"/>
          </p:cNvSpPr>
          <p:nvPr>
            <p:ph idx="1"/>
          </p:nvPr>
        </p:nvSpPr>
        <p:spPr/>
        <p:txBody>
          <a:bodyPr>
            <a:normAutofit/>
          </a:bodyPr>
          <a:lstStyle/>
          <a:p>
            <a:pPr marL="0" lvl="0" indent="0">
              <a:buNone/>
            </a:pPr>
            <a:endParaRPr lang="fr-FR" sz="2800" dirty="0"/>
          </a:p>
          <a:p>
            <a:pPr marL="0" indent="0">
              <a:buNone/>
            </a:pPr>
            <a:r>
              <a:rPr lang="fr-FR" sz="2800" dirty="0" smtClean="0"/>
              <a:t>Les autres obligations du comptable public</a:t>
            </a:r>
          </a:p>
          <a:p>
            <a:pPr>
              <a:buFont typeface="Wingdings" panose="05000000000000000000" pitchFamily="2" charset="2"/>
              <a:buChar char="Ø"/>
            </a:pPr>
            <a:r>
              <a:rPr lang="fr-FR" sz="2800" dirty="0" smtClean="0"/>
              <a:t>L’installation;</a:t>
            </a:r>
          </a:p>
          <a:p>
            <a:pPr>
              <a:buFont typeface="Wingdings" panose="05000000000000000000" pitchFamily="2" charset="2"/>
              <a:buChar char="Ø"/>
            </a:pPr>
            <a:r>
              <a:rPr lang="fr-FR" sz="2800" dirty="0" smtClean="0"/>
              <a:t>L’accréditation.</a:t>
            </a:r>
          </a:p>
          <a:p>
            <a:pPr marL="0" indent="0">
              <a:buNone/>
            </a:pPr>
            <a:endParaRPr lang="fr-FR" sz="2800" dirty="0" smtClean="0"/>
          </a:p>
        </p:txBody>
      </p:sp>
    </p:spTree>
    <p:extLst>
      <p:ext uri="{BB962C8B-B14F-4D97-AF65-F5344CB8AC3E}">
        <p14:creationId xmlns:p14="http://schemas.microsoft.com/office/powerpoint/2010/main" val="40041045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77334" y="403761"/>
            <a:ext cx="8596668" cy="1526639"/>
          </a:xfrm>
        </p:spPr>
        <p:txBody>
          <a:bodyPr>
            <a:normAutofit/>
          </a:bodyPr>
          <a:lstStyle/>
          <a:p>
            <a:r>
              <a:rPr lang="fr-FR" b="1" dirty="0" smtClean="0"/>
              <a:t>E. RESPONSABILITE PERSONNELLE ET PECUNIAIRE DES COMPTABLES PUBLICS</a:t>
            </a:r>
            <a:endParaRPr lang="fr-FR" dirty="0"/>
          </a:p>
        </p:txBody>
      </p:sp>
      <p:sp>
        <p:nvSpPr>
          <p:cNvPr id="3" name="Espace réservé du contenu 2"/>
          <p:cNvSpPr>
            <a:spLocks noGrp="1"/>
          </p:cNvSpPr>
          <p:nvPr>
            <p:ph idx="1"/>
          </p:nvPr>
        </p:nvSpPr>
        <p:spPr/>
        <p:txBody>
          <a:bodyPr>
            <a:normAutofit fontScale="92500" lnSpcReduction="10000"/>
          </a:bodyPr>
          <a:lstStyle/>
          <a:p>
            <a:pPr marL="0" lvl="0" indent="0">
              <a:buNone/>
            </a:pPr>
            <a:endParaRPr lang="fr-FR" sz="2800" dirty="0"/>
          </a:p>
          <a:p>
            <a:pPr marL="0" indent="0">
              <a:buNone/>
            </a:pPr>
            <a:r>
              <a:rPr lang="fr-FR" sz="2800" dirty="0" smtClean="0"/>
              <a:t> </a:t>
            </a:r>
            <a:r>
              <a:rPr lang="fr-FR" sz="2800" b="1" dirty="0" smtClean="0"/>
              <a:t>L’étendu de la responsabilité</a:t>
            </a:r>
          </a:p>
          <a:p>
            <a:pPr>
              <a:buFont typeface="Wingdings" panose="05000000000000000000" pitchFamily="2" charset="2"/>
              <a:buChar char="Ø"/>
            </a:pPr>
            <a:r>
              <a:rPr lang="fr-FR" sz="2800" dirty="0" smtClean="0"/>
              <a:t>En matière de recettes</a:t>
            </a:r>
          </a:p>
          <a:p>
            <a:pPr>
              <a:buFont typeface="Wingdings" panose="05000000000000000000" pitchFamily="2" charset="2"/>
              <a:buChar char="Ø"/>
            </a:pPr>
            <a:r>
              <a:rPr lang="fr-FR" sz="2800" dirty="0" smtClean="0"/>
              <a:t>En matière de dépenses</a:t>
            </a:r>
          </a:p>
          <a:p>
            <a:pPr>
              <a:buFont typeface="Wingdings" panose="05000000000000000000" pitchFamily="2" charset="2"/>
              <a:buChar char="Ø"/>
            </a:pPr>
            <a:r>
              <a:rPr lang="fr-FR" sz="2800" dirty="0" smtClean="0"/>
              <a:t>En matière de la garde et de la conservation des biens et pièces justificatives</a:t>
            </a:r>
            <a:endParaRPr lang="fr-FR" sz="2800" dirty="0"/>
          </a:p>
          <a:p>
            <a:pPr>
              <a:buFont typeface="Wingdings" panose="05000000000000000000" pitchFamily="2" charset="2"/>
              <a:buChar char="Ø"/>
            </a:pPr>
            <a:r>
              <a:rPr lang="fr-FR" sz="2800" dirty="0" smtClean="0"/>
              <a:t>De la gestion des agents sous leur autorité</a:t>
            </a:r>
          </a:p>
          <a:p>
            <a:pPr>
              <a:buFont typeface="Wingdings" panose="05000000000000000000" pitchFamily="2" charset="2"/>
              <a:buChar char="Ø"/>
            </a:pPr>
            <a:r>
              <a:rPr lang="fr-FR" sz="2800" dirty="0" smtClean="0"/>
              <a:t>De la gestion de leur prédécesseur </a:t>
            </a:r>
          </a:p>
        </p:txBody>
      </p:sp>
    </p:spTree>
    <p:extLst>
      <p:ext uri="{BB962C8B-B14F-4D97-AF65-F5344CB8AC3E}">
        <p14:creationId xmlns:p14="http://schemas.microsoft.com/office/powerpoint/2010/main" val="42108027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77334" y="403761"/>
            <a:ext cx="8596668" cy="1526639"/>
          </a:xfrm>
        </p:spPr>
        <p:txBody>
          <a:bodyPr>
            <a:normAutofit/>
          </a:bodyPr>
          <a:lstStyle/>
          <a:p>
            <a:r>
              <a:rPr lang="fr-FR" b="1" dirty="0" smtClean="0"/>
              <a:t>E. RESPONSABILITE PERSONNELLE ET PECUNIAIRE DES COMPTABLES PUBLICS</a:t>
            </a:r>
            <a:endParaRPr lang="fr-FR" dirty="0"/>
          </a:p>
        </p:txBody>
      </p:sp>
      <p:sp>
        <p:nvSpPr>
          <p:cNvPr id="3" name="Espace réservé du contenu 2"/>
          <p:cNvSpPr>
            <a:spLocks noGrp="1"/>
          </p:cNvSpPr>
          <p:nvPr>
            <p:ph idx="1"/>
          </p:nvPr>
        </p:nvSpPr>
        <p:spPr/>
        <p:txBody>
          <a:bodyPr>
            <a:normAutofit/>
          </a:bodyPr>
          <a:lstStyle/>
          <a:p>
            <a:pPr marL="0" lvl="0" indent="0">
              <a:buNone/>
            </a:pPr>
            <a:endParaRPr lang="fr-FR" sz="2800" dirty="0"/>
          </a:p>
          <a:p>
            <a:pPr marL="0" indent="0">
              <a:buNone/>
            </a:pPr>
            <a:r>
              <a:rPr lang="fr-FR" sz="2800" b="1" dirty="0" smtClean="0"/>
              <a:t>L’étendu de la responsabilité</a:t>
            </a:r>
          </a:p>
          <a:p>
            <a:pPr marL="514350" indent="-514350">
              <a:buAutoNum type="alphaLcPeriod"/>
            </a:pPr>
            <a:r>
              <a:rPr lang="fr-FR" sz="2800" dirty="0" smtClean="0"/>
              <a:t>La mise en jeu de la responsabilité</a:t>
            </a:r>
          </a:p>
          <a:p>
            <a:pPr marL="514350" indent="-514350">
              <a:buAutoNum type="alphaLcPeriod"/>
            </a:pPr>
            <a:r>
              <a:rPr lang="fr-FR" sz="2800" dirty="0" smtClean="0"/>
              <a:t>Les assouplissements à la responsabilité personnelle et pécuniaire:</a:t>
            </a:r>
          </a:p>
          <a:p>
            <a:pPr>
              <a:buFont typeface="Wingdings" panose="05000000000000000000" pitchFamily="2" charset="2"/>
              <a:buChar char="Ø"/>
            </a:pPr>
            <a:r>
              <a:rPr lang="fr-FR" sz="2800" dirty="0" smtClean="0"/>
              <a:t> décharge de responsabilité</a:t>
            </a:r>
          </a:p>
          <a:p>
            <a:pPr>
              <a:buFont typeface="Wingdings" panose="05000000000000000000" pitchFamily="2" charset="2"/>
              <a:buChar char="Ø"/>
            </a:pPr>
            <a:r>
              <a:rPr lang="fr-FR" sz="2800" dirty="0" smtClean="0"/>
              <a:t> remise gracieuse.</a:t>
            </a:r>
          </a:p>
        </p:txBody>
      </p:sp>
    </p:spTree>
    <p:extLst>
      <p:ext uri="{BB962C8B-B14F-4D97-AF65-F5344CB8AC3E}">
        <p14:creationId xmlns:p14="http://schemas.microsoft.com/office/powerpoint/2010/main" val="37270049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77334" y="336644"/>
            <a:ext cx="8596668" cy="1587689"/>
          </a:xfrm>
        </p:spPr>
        <p:txBody>
          <a:bodyPr>
            <a:normAutofit fontScale="90000"/>
          </a:bodyPr>
          <a:lstStyle/>
          <a:p>
            <a:r>
              <a:rPr lang="fr-FR" dirty="0" smtClean="0"/>
              <a:t>REGLES </a:t>
            </a:r>
            <a:r>
              <a:rPr lang="fr-FR" dirty="0"/>
              <a:t>APPLICABLES A </a:t>
            </a:r>
            <a:r>
              <a:rPr lang="fr-FR" b="1" dirty="0"/>
              <a:t>L'EXECUTION DES </a:t>
            </a:r>
            <a:r>
              <a:rPr lang="fr-FR" b="1" dirty="0" smtClean="0"/>
              <a:t>DEPENSES </a:t>
            </a:r>
            <a:r>
              <a:rPr lang="fr-FR" b="1" dirty="0"/>
              <a:t>DE L'ETAT ET DES AUTRES ORGANISMES PUBLICS </a:t>
            </a:r>
            <a:endParaRPr lang="fr-FR" dirty="0"/>
          </a:p>
        </p:txBody>
      </p:sp>
      <p:sp>
        <p:nvSpPr>
          <p:cNvPr id="3" name="Espace réservé du contenu 2"/>
          <p:cNvSpPr>
            <a:spLocks noGrp="1"/>
          </p:cNvSpPr>
          <p:nvPr>
            <p:ph idx="1"/>
          </p:nvPr>
        </p:nvSpPr>
        <p:spPr/>
        <p:txBody>
          <a:bodyPr>
            <a:normAutofit/>
          </a:bodyPr>
          <a:lstStyle/>
          <a:p>
            <a:r>
              <a:rPr lang="fr-FR" sz="3600" b="1" dirty="0" smtClean="0"/>
              <a:t>Procédures de mise en paiement des dépenses publiques</a:t>
            </a:r>
          </a:p>
          <a:p>
            <a:pPr>
              <a:buFont typeface="Wingdings" panose="05000000000000000000" pitchFamily="2" charset="2"/>
              <a:buChar char="q"/>
            </a:pPr>
            <a:r>
              <a:rPr lang="fr-FR" sz="3600" b="1" dirty="0" smtClean="0"/>
              <a:t>Les opérations administratives</a:t>
            </a:r>
          </a:p>
          <a:p>
            <a:pPr>
              <a:buFont typeface="Wingdings" panose="05000000000000000000" pitchFamily="2" charset="2"/>
              <a:buChar char="q"/>
            </a:pPr>
            <a:r>
              <a:rPr lang="fr-FR" sz="3600" b="1" dirty="0" smtClean="0"/>
              <a:t>Les opérations de contrôles</a:t>
            </a:r>
          </a:p>
        </p:txBody>
      </p:sp>
    </p:spTree>
    <p:extLst>
      <p:ext uri="{BB962C8B-B14F-4D97-AF65-F5344CB8AC3E}">
        <p14:creationId xmlns:p14="http://schemas.microsoft.com/office/powerpoint/2010/main" val="14370944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77334" y="403761"/>
            <a:ext cx="8596668" cy="1526639"/>
          </a:xfrm>
        </p:spPr>
        <p:txBody>
          <a:bodyPr>
            <a:normAutofit/>
          </a:bodyPr>
          <a:lstStyle/>
          <a:p>
            <a:r>
              <a:rPr lang="fr-FR" b="1" dirty="0" smtClean="0"/>
              <a:t>F. LA COMPTABILITE DU COMPTABLE PUBLIC</a:t>
            </a:r>
            <a:endParaRPr lang="fr-FR" dirty="0"/>
          </a:p>
        </p:txBody>
      </p:sp>
      <p:sp>
        <p:nvSpPr>
          <p:cNvPr id="3" name="Espace réservé du contenu 2"/>
          <p:cNvSpPr>
            <a:spLocks noGrp="1"/>
          </p:cNvSpPr>
          <p:nvPr>
            <p:ph idx="1"/>
          </p:nvPr>
        </p:nvSpPr>
        <p:spPr/>
        <p:txBody>
          <a:bodyPr>
            <a:normAutofit/>
          </a:bodyPr>
          <a:lstStyle/>
          <a:p>
            <a:pPr marL="0" lvl="0" indent="0">
              <a:buNone/>
            </a:pPr>
            <a:r>
              <a:rPr lang="fr-FR" sz="2800" dirty="0" smtClean="0"/>
              <a:t>Quelle est la comptabilité du comptable public?</a:t>
            </a:r>
          </a:p>
        </p:txBody>
      </p:sp>
    </p:spTree>
    <p:extLst>
      <p:ext uri="{BB962C8B-B14F-4D97-AF65-F5344CB8AC3E}">
        <p14:creationId xmlns:p14="http://schemas.microsoft.com/office/powerpoint/2010/main" val="4827582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77334" y="199045"/>
            <a:ext cx="8596668" cy="1179379"/>
          </a:xfrm>
        </p:spPr>
        <p:txBody>
          <a:bodyPr>
            <a:normAutofit fontScale="90000"/>
          </a:bodyPr>
          <a:lstStyle/>
          <a:p>
            <a:r>
              <a:rPr lang="fr-FR" b="1" dirty="0" smtClean="0"/>
              <a:t>F. LA COMPTABILITE DU COMPTABLE PUBLIC</a:t>
            </a:r>
            <a:endParaRPr lang="fr-FR" dirty="0"/>
          </a:p>
        </p:txBody>
      </p:sp>
      <p:sp>
        <p:nvSpPr>
          <p:cNvPr id="3" name="Espace réservé du contenu 2"/>
          <p:cNvSpPr>
            <a:spLocks noGrp="1"/>
          </p:cNvSpPr>
          <p:nvPr>
            <p:ph idx="1"/>
          </p:nvPr>
        </p:nvSpPr>
        <p:spPr>
          <a:xfrm>
            <a:off x="677334" y="1269242"/>
            <a:ext cx="8596668" cy="5227091"/>
          </a:xfrm>
        </p:spPr>
        <p:txBody>
          <a:bodyPr>
            <a:normAutofit/>
          </a:bodyPr>
          <a:lstStyle/>
          <a:p>
            <a:pPr marL="0" indent="0" algn="ctr">
              <a:buNone/>
            </a:pPr>
            <a:r>
              <a:rPr lang="fr-FR" sz="2800" b="1" dirty="0" smtClean="0"/>
              <a:t>Raisons importantes du compte de gestion :</a:t>
            </a:r>
            <a:endParaRPr lang="fr-FR" sz="2800" b="1" dirty="0"/>
          </a:p>
          <a:p>
            <a:pPr algn="just"/>
            <a:r>
              <a:rPr lang="fr-FR" sz="2800" dirty="0" smtClean="0"/>
              <a:t>permettre </a:t>
            </a:r>
            <a:r>
              <a:rPr lang="fr-FR" sz="2800" dirty="0"/>
              <a:t>de rendre compte des actions menées pour le compte de l'Etat et des autres organismes publics;</a:t>
            </a:r>
          </a:p>
          <a:p>
            <a:pPr algn="just"/>
            <a:r>
              <a:rPr lang="fr-FR" sz="2800" dirty="0" smtClean="0"/>
              <a:t>permettre </a:t>
            </a:r>
            <a:r>
              <a:rPr lang="fr-FR" sz="2800" dirty="0"/>
              <a:t>également de justifier les utilisations des deniers  et les ressources reçues pour le compte de l'Etat et des autres organismes publics;</a:t>
            </a:r>
          </a:p>
          <a:p>
            <a:pPr algn="just"/>
            <a:r>
              <a:rPr lang="fr-FR" sz="2800" dirty="0" smtClean="0"/>
              <a:t>enfin </a:t>
            </a:r>
            <a:r>
              <a:rPr lang="fr-FR" sz="2800" dirty="0"/>
              <a:t>permettre à l'Etat et aux autres organismes publics de déterminer les résultats des actions et d'en analyser l’efficacité de leur politique.</a:t>
            </a:r>
          </a:p>
          <a:p>
            <a:pPr marL="0" lvl="0" indent="0">
              <a:buNone/>
            </a:pPr>
            <a:endParaRPr lang="fr-FR" sz="2800" dirty="0" smtClean="0"/>
          </a:p>
        </p:txBody>
      </p:sp>
    </p:spTree>
    <p:extLst>
      <p:ext uri="{BB962C8B-B14F-4D97-AF65-F5344CB8AC3E}">
        <p14:creationId xmlns:p14="http://schemas.microsoft.com/office/powerpoint/2010/main" val="2352421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77334" y="336644"/>
            <a:ext cx="8596668" cy="1587689"/>
          </a:xfrm>
        </p:spPr>
        <p:txBody>
          <a:bodyPr>
            <a:normAutofit fontScale="90000"/>
          </a:bodyPr>
          <a:lstStyle/>
          <a:p>
            <a:r>
              <a:rPr lang="fr-FR" dirty="0" smtClean="0"/>
              <a:t>REGLES </a:t>
            </a:r>
            <a:r>
              <a:rPr lang="fr-FR" dirty="0"/>
              <a:t>APPLICABLES A </a:t>
            </a:r>
            <a:r>
              <a:rPr lang="fr-FR" b="1" dirty="0"/>
              <a:t>L'EXECUTION DES </a:t>
            </a:r>
            <a:r>
              <a:rPr lang="fr-FR" b="1" dirty="0" smtClean="0"/>
              <a:t>DEPENSES </a:t>
            </a:r>
            <a:r>
              <a:rPr lang="fr-FR" b="1" dirty="0"/>
              <a:t>DE L'ETAT ET DES AUTRES ORGANISMES PUBLICS </a:t>
            </a:r>
            <a:endParaRPr lang="fr-FR" dirty="0"/>
          </a:p>
        </p:txBody>
      </p:sp>
      <p:sp>
        <p:nvSpPr>
          <p:cNvPr id="3" name="Espace réservé du contenu 2"/>
          <p:cNvSpPr>
            <a:spLocks noGrp="1"/>
          </p:cNvSpPr>
          <p:nvPr>
            <p:ph idx="1"/>
          </p:nvPr>
        </p:nvSpPr>
        <p:spPr/>
        <p:txBody>
          <a:bodyPr>
            <a:normAutofit/>
          </a:bodyPr>
          <a:lstStyle/>
          <a:p>
            <a:r>
              <a:rPr lang="fr-FR" sz="3600" b="1" dirty="0" smtClean="0"/>
              <a:t>Procédures de mise en paiement des dépenses publiques</a:t>
            </a:r>
          </a:p>
          <a:p>
            <a:pPr>
              <a:buFont typeface="Wingdings" panose="05000000000000000000" pitchFamily="2" charset="2"/>
              <a:buChar char="Ø"/>
            </a:pPr>
            <a:r>
              <a:rPr lang="fr-FR" sz="3600" b="1" dirty="0" smtClean="0"/>
              <a:t>Les opérations administratives: quelles sont ces opérations?</a:t>
            </a:r>
          </a:p>
        </p:txBody>
      </p:sp>
    </p:spTree>
    <p:extLst>
      <p:ext uri="{BB962C8B-B14F-4D97-AF65-F5344CB8AC3E}">
        <p14:creationId xmlns:p14="http://schemas.microsoft.com/office/powerpoint/2010/main" val="690962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77334" y="336644"/>
            <a:ext cx="8596668" cy="1587689"/>
          </a:xfrm>
        </p:spPr>
        <p:txBody>
          <a:bodyPr>
            <a:normAutofit fontScale="90000"/>
          </a:bodyPr>
          <a:lstStyle/>
          <a:p>
            <a:r>
              <a:rPr lang="fr-FR" dirty="0" smtClean="0"/>
              <a:t>REGLES </a:t>
            </a:r>
            <a:r>
              <a:rPr lang="fr-FR" dirty="0"/>
              <a:t>APPLICABLES A </a:t>
            </a:r>
            <a:r>
              <a:rPr lang="fr-FR" b="1" dirty="0"/>
              <a:t>L'EXECUTION DES </a:t>
            </a:r>
            <a:r>
              <a:rPr lang="fr-FR" b="1" dirty="0" smtClean="0"/>
              <a:t>DEPENSES </a:t>
            </a:r>
            <a:r>
              <a:rPr lang="fr-FR" b="1" dirty="0"/>
              <a:t>DE L'ETAT ET DES AUTRES ORGANISMES PUBLICS </a:t>
            </a:r>
            <a:endParaRPr lang="fr-FR" dirty="0"/>
          </a:p>
        </p:txBody>
      </p:sp>
      <p:sp>
        <p:nvSpPr>
          <p:cNvPr id="3" name="Espace réservé du contenu 2"/>
          <p:cNvSpPr>
            <a:spLocks noGrp="1"/>
          </p:cNvSpPr>
          <p:nvPr>
            <p:ph idx="1"/>
          </p:nvPr>
        </p:nvSpPr>
        <p:spPr/>
        <p:txBody>
          <a:bodyPr>
            <a:normAutofit fontScale="92500"/>
          </a:bodyPr>
          <a:lstStyle/>
          <a:p>
            <a:r>
              <a:rPr lang="fr-FR" sz="3600" b="1" dirty="0" smtClean="0"/>
              <a:t>Procédures de mise en paiement des dépenses publiques</a:t>
            </a:r>
          </a:p>
          <a:p>
            <a:pPr>
              <a:buFont typeface="Wingdings" panose="05000000000000000000" pitchFamily="2" charset="2"/>
              <a:buChar char="Ø"/>
            </a:pPr>
            <a:r>
              <a:rPr lang="fr-FR" sz="3600" b="1" dirty="0" smtClean="0"/>
              <a:t>Engagement : acte par lequel l’organisme public crée ou constate une obligation de nature à entraîner une charge. Il ne peut être pris que par l’ordonnateur en vertu de ses pouvoirs</a:t>
            </a:r>
          </a:p>
        </p:txBody>
      </p:sp>
    </p:spTree>
    <p:extLst>
      <p:ext uri="{BB962C8B-B14F-4D97-AF65-F5344CB8AC3E}">
        <p14:creationId xmlns:p14="http://schemas.microsoft.com/office/powerpoint/2010/main" val="22294340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77334" y="336644"/>
            <a:ext cx="8596668" cy="1587689"/>
          </a:xfrm>
        </p:spPr>
        <p:txBody>
          <a:bodyPr>
            <a:normAutofit fontScale="90000"/>
          </a:bodyPr>
          <a:lstStyle/>
          <a:p>
            <a:r>
              <a:rPr lang="fr-FR" dirty="0" smtClean="0"/>
              <a:t>REGLES </a:t>
            </a:r>
            <a:r>
              <a:rPr lang="fr-FR" dirty="0"/>
              <a:t>APPLICABLES A </a:t>
            </a:r>
            <a:r>
              <a:rPr lang="fr-FR" b="1" dirty="0"/>
              <a:t>L'EXECUTION DES </a:t>
            </a:r>
            <a:r>
              <a:rPr lang="fr-FR" b="1" dirty="0" smtClean="0"/>
              <a:t>DEPENSES </a:t>
            </a:r>
            <a:r>
              <a:rPr lang="fr-FR" b="1" dirty="0"/>
              <a:t>DE L'ETAT ET DES AUTRES ORGANISMES PUBLICS </a:t>
            </a:r>
            <a:endParaRPr lang="fr-FR" dirty="0"/>
          </a:p>
        </p:txBody>
      </p:sp>
      <p:sp>
        <p:nvSpPr>
          <p:cNvPr id="3" name="Espace réservé du contenu 2"/>
          <p:cNvSpPr>
            <a:spLocks noGrp="1"/>
          </p:cNvSpPr>
          <p:nvPr>
            <p:ph idx="1"/>
          </p:nvPr>
        </p:nvSpPr>
        <p:spPr>
          <a:xfrm>
            <a:off x="677334" y="2160589"/>
            <a:ext cx="8596668" cy="4431280"/>
          </a:xfrm>
        </p:spPr>
        <p:txBody>
          <a:bodyPr>
            <a:normAutofit/>
          </a:bodyPr>
          <a:lstStyle/>
          <a:p>
            <a:r>
              <a:rPr lang="fr-FR" sz="3600" b="1" dirty="0" smtClean="0"/>
              <a:t> Procédures de mise en paiement des dépenses publiques</a:t>
            </a:r>
          </a:p>
          <a:p>
            <a:pPr>
              <a:buFont typeface="Wingdings" panose="05000000000000000000" pitchFamily="2" charset="2"/>
              <a:buChar char="Ø"/>
            </a:pPr>
            <a:r>
              <a:rPr lang="fr-FR" sz="3600" b="1" dirty="0" smtClean="0"/>
              <a:t>Liquidation a pour objet de vérifier la réalité des dettes publiques et à en arrêter le montant.</a:t>
            </a:r>
          </a:p>
        </p:txBody>
      </p:sp>
    </p:spTree>
    <p:extLst>
      <p:ext uri="{BB962C8B-B14F-4D97-AF65-F5344CB8AC3E}">
        <p14:creationId xmlns:p14="http://schemas.microsoft.com/office/powerpoint/2010/main" val="4306697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77334" y="336644"/>
            <a:ext cx="8596668" cy="1587689"/>
          </a:xfrm>
        </p:spPr>
        <p:txBody>
          <a:bodyPr>
            <a:normAutofit fontScale="90000"/>
          </a:bodyPr>
          <a:lstStyle/>
          <a:p>
            <a:r>
              <a:rPr lang="fr-FR" dirty="0" smtClean="0"/>
              <a:t>REGLES </a:t>
            </a:r>
            <a:r>
              <a:rPr lang="fr-FR" dirty="0"/>
              <a:t>APPLICABLES A </a:t>
            </a:r>
            <a:r>
              <a:rPr lang="fr-FR" b="1" dirty="0"/>
              <a:t>L'EXECUTION DES </a:t>
            </a:r>
            <a:r>
              <a:rPr lang="fr-FR" b="1" dirty="0" smtClean="0"/>
              <a:t>DEPENSES </a:t>
            </a:r>
            <a:r>
              <a:rPr lang="fr-FR" b="1" dirty="0"/>
              <a:t>DE L'ETAT ET DES AUTRES ORGANISMES PUBLICS </a:t>
            </a:r>
            <a:endParaRPr lang="fr-FR" dirty="0"/>
          </a:p>
        </p:txBody>
      </p:sp>
      <p:sp>
        <p:nvSpPr>
          <p:cNvPr id="3" name="Espace réservé du contenu 2"/>
          <p:cNvSpPr>
            <a:spLocks noGrp="1"/>
          </p:cNvSpPr>
          <p:nvPr>
            <p:ph idx="1"/>
          </p:nvPr>
        </p:nvSpPr>
        <p:spPr>
          <a:xfrm>
            <a:off x="677334" y="2160589"/>
            <a:ext cx="8596668" cy="4144677"/>
          </a:xfrm>
        </p:spPr>
        <p:txBody>
          <a:bodyPr>
            <a:normAutofit/>
          </a:bodyPr>
          <a:lstStyle/>
          <a:p>
            <a:r>
              <a:rPr lang="fr-FR" sz="3600" b="1" dirty="0" smtClean="0"/>
              <a:t>Procédures de mise en paiement des dépenses publiques</a:t>
            </a:r>
          </a:p>
          <a:p>
            <a:pPr>
              <a:buFont typeface="Wingdings" panose="05000000000000000000" pitchFamily="2" charset="2"/>
              <a:buChar char="Ø"/>
            </a:pPr>
            <a:r>
              <a:rPr lang="fr-FR" sz="3600" b="1" dirty="0" smtClean="0"/>
              <a:t>L’ordonnancement est l’acte administratif donnant conformément aux résultats de la liquidation, l’ordre de payer les dettes des organismes publics.</a:t>
            </a:r>
          </a:p>
          <a:p>
            <a:pPr marL="0" indent="0">
              <a:buNone/>
            </a:pPr>
            <a:endParaRPr lang="fr-FR" sz="3600" b="1" dirty="0" smtClean="0"/>
          </a:p>
        </p:txBody>
      </p:sp>
    </p:spTree>
    <p:extLst>
      <p:ext uri="{BB962C8B-B14F-4D97-AF65-F5344CB8AC3E}">
        <p14:creationId xmlns:p14="http://schemas.microsoft.com/office/powerpoint/2010/main" val="38899264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77334" y="336644"/>
            <a:ext cx="8596668" cy="1587689"/>
          </a:xfrm>
        </p:spPr>
        <p:txBody>
          <a:bodyPr>
            <a:normAutofit fontScale="90000"/>
          </a:bodyPr>
          <a:lstStyle/>
          <a:p>
            <a:r>
              <a:rPr lang="fr-FR" dirty="0" smtClean="0"/>
              <a:t>REGLES </a:t>
            </a:r>
            <a:r>
              <a:rPr lang="fr-FR" dirty="0"/>
              <a:t>APPLICABLES A </a:t>
            </a:r>
            <a:r>
              <a:rPr lang="fr-FR" b="1" dirty="0"/>
              <a:t>L'EXECUTION DES </a:t>
            </a:r>
            <a:r>
              <a:rPr lang="fr-FR" b="1" dirty="0" smtClean="0"/>
              <a:t>DEPENSES </a:t>
            </a:r>
            <a:r>
              <a:rPr lang="fr-FR" b="1" dirty="0"/>
              <a:t>DE L'ETAT ET DES AUTRES ORGANISMES PUBLICS </a:t>
            </a:r>
            <a:endParaRPr lang="fr-FR" dirty="0"/>
          </a:p>
        </p:txBody>
      </p:sp>
      <p:sp>
        <p:nvSpPr>
          <p:cNvPr id="3" name="Espace réservé du contenu 2"/>
          <p:cNvSpPr>
            <a:spLocks noGrp="1"/>
          </p:cNvSpPr>
          <p:nvPr>
            <p:ph idx="1"/>
          </p:nvPr>
        </p:nvSpPr>
        <p:spPr>
          <a:xfrm>
            <a:off x="677334" y="2160589"/>
            <a:ext cx="8596668" cy="4199268"/>
          </a:xfrm>
        </p:spPr>
        <p:txBody>
          <a:bodyPr>
            <a:normAutofit/>
          </a:bodyPr>
          <a:lstStyle/>
          <a:p>
            <a:r>
              <a:rPr lang="fr-FR" sz="3600" b="1" dirty="0" smtClean="0"/>
              <a:t>Procédures de mise en paiement des dépenses publiques</a:t>
            </a:r>
          </a:p>
          <a:p>
            <a:r>
              <a:rPr lang="fr-FR" sz="3600" b="1" dirty="0" smtClean="0"/>
              <a:t>Les opérations de contrôle </a:t>
            </a:r>
          </a:p>
          <a:p>
            <a:pPr>
              <a:buFont typeface="Wingdings" panose="05000000000000000000" pitchFamily="2" charset="2"/>
              <a:buChar char="Ø"/>
            </a:pPr>
            <a:r>
              <a:rPr lang="fr-FR" sz="3600" b="1" dirty="0" smtClean="0"/>
              <a:t>Contrôle du CF</a:t>
            </a:r>
          </a:p>
          <a:p>
            <a:pPr>
              <a:buFont typeface="Wingdings" panose="05000000000000000000" pitchFamily="2" charset="2"/>
              <a:buChar char="Ø"/>
            </a:pPr>
            <a:r>
              <a:rPr lang="fr-FR" sz="3600" b="1" dirty="0" smtClean="0"/>
              <a:t>Contrôle de la validité des créances</a:t>
            </a:r>
          </a:p>
          <a:p>
            <a:pPr marL="0" indent="0">
              <a:buNone/>
            </a:pPr>
            <a:endParaRPr lang="fr-FR" sz="3600" b="1" dirty="0" smtClean="0"/>
          </a:p>
        </p:txBody>
      </p:sp>
    </p:spTree>
    <p:extLst>
      <p:ext uri="{BB962C8B-B14F-4D97-AF65-F5344CB8AC3E}">
        <p14:creationId xmlns:p14="http://schemas.microsoft.com/office/powerpoint/2010/main" val="13095769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theme/theme1.xml><?xml version="1.0" encoding="utf-8"?>
<a:theme xmlns:a="http://schemas.openxmlformats.org/drawingml/2006/main" name="Facette">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
  <TotalTime>792</TotalTime>
  <Words>1591</Words>
  <Application>Microsoft Office PowerPoint</Application>
  <PresentationFormat>Grand écran</PresentationFormat>
  <Paragraphs>192</Paragraphs>
  <Slides>41</Slides>
  <Notes>0</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41</vt:i4>
      </vt:variant>
    </vt:vector>
  </HeadingPairs>
  <TitlesOfParts>
    <vt:vector size="46" baseType="lpstr">
      <vt:lpstr>Arial</vt:lpstr>
      <vt:lpstr>Trebuchet MS</vt:lpstr>
      <vt:lpstr>Wingdings</vt:lpstr>
      <vt:lpstr>Wingdings 3</vt:lpstr>
      <vt:lpstr>Facette</vt:lpstr>
      <vt:lpstr>L'EXECUTION DES OPERATIONS BUDGETAIRES DE L'ETAT ET DES AUTRES ORGANISMES PUBLICS  </vt:lpstr>
      <vt:lpstr>L'EXECUTION DES OPERATIONS BUDGETAIRES DE L'ETAT ET DES AUTRES ORGANISMES PUBLICS</vt:lpstr>
      <vt:lpstr>REGLES APPLICABLES A L'EXECUTION DES DEPENSES DE L'ETAT ET DES AUTRES ORGANISMES PUBLICS </vt:lpstr>
      <vt:lpstr>REGLES APPLICABLES A L'EXECUTION DES DEPENSES DE L'ETAT ET DES AUTRES ORGANISMES PUBLICS </vt:lpstr>
      <vt:lpstr>REGLES APPLICABLES A L'EXECUTION DES DEPENSES DE L'ETAT ET DES AUTRES ORGANISMES PUBLICS </vt:lpstr>
      <vt:lpstr>REGLES APPLICABLES A L'EXECUTION DES DEPENSES DE L'ETAT ET DES AUTRES ORGANISMES PUBLICS </vt:lpstr>
      <vt:lpstr>REGLES APPLICABLES A L'EXECUTION DES DEPENSES DE L'ETAT ET DES AUTRES ORGANISMES PUBLICS </vt:lpstr>
      <vt:lpstr>REGLES APPLICABLES A L'EXECUTION DES DEPENSES DE L'ETAT ET DES AUTRES ORGANISMES PUBLICS </vt:lpstr>
      <vt:lpstr>REGLES APPLICABLES A L'EXECUTION DES DEPENSES DE L'ETAT ET DES AUTRES ORGANISMES PUBLICS </vt:lpstr>
      <vt:lpstr>REGLES APPLICABLES A L'EXECUTION DES DEPENSES DE L'ETAT ET DES AUTRES ORGANISMES PUBLICS </vt:lpstr>
      <vt:lpstr>REGLES APPLICABLES A L'EXECUTION DES DEPENSES DE L'ETAT ET DES AUTRES ORGANISMES PUBLICS </vt:lpstr>
      <vt:lpstr>REGLES APPLICABLES A L'EXECUTION DES DEPENSES DE L'ETAT ET DES AUTRES ORGANISMES PUBLICS </vt:lpstr>
      <vt:lpstr>L'EXECUTION DES OPERATIONS BUDGETAIRES DE L'ETAT ET DES AUTRES ORGANISMES PUBLICS PAR LES ORDONNATEURS</vt:lpstr>
      <vt:lpstr>A. LES DIFFERENTES CATEGORIES D'ORDONNATEURS </vt:lpstr>
      <vt:lpstr>LES ADMINISTRATEURS DE CREDITS</vt:lpstr>
      <vt:lpstr>B. RESPONSABILITES DES ADMINISTRATEURS DE CREDITS ET DES ORDONATEURS</vt:lpstr>
      <vt:lpstr>C. LA COMPTABILITE ADMINISTRATIVE DE L’ORDONATEUR</vt:lpstr>
      <vt:lpstr>C. LA COMPTABILITE ADMINISTRATIVE DE L’ORDONATEUR</vt:lpstr>
      <vt:lpstr>C. LA COMPTABILITE ADMINISTRATIVE DE L’ORDONATEUR</vt:lpstr>
      <vt:lpstr>C. LA COMPTABILITE ADMINISTRATIVE DE L’ORDONATEUR</vt:lpstr>
      <vt:lpstr>Présentation PowerPoint</vt:lpstr>
      <vt:lpstr>A. NOTION DE COMPTABLE PUBLIC</vt:lpstr>
      <vt:lpstr>A. NOTION DE COMPTABLE PUBLIC</vt:lpstr>
      <vt:lpstr>B. DESIGNATION DES COMPTABLES PUBLICS</vt:lpstr>
      <vt:lpstr>B. DESIGNATION DES COMPTABLES PUBLICS</vt:lpstr>
      <vt:lpstr>B. DESIGNATION DES COMPTABLES PUBLICS</vt:lpstr>
      <vt:lpstr>B. DESIGNATION DES COMPTABLES PUBLICS</vt:lpstr>
      <vt:lpstr>B. DESIGNATION DES COMPTABLES PUBLICS</vt:lpstr>
      <vt:lpstr>B. DESIGNATION DES COMPTABLES PUBLICS</vt:lpstr>
      <vt:lpstr>C. RÔLES DES COMPTABLES PUBLICS</vt:lpstr>
      <vt:lpstr>C. RÔLES DES COMPTABLES PUBLICS</vt:lpstr>
      <vt:lpstr>D. GARANTIES DE RESPONSABILITES ET AUTRES OBLIGATIONS  DES COMPTABLES PUBLICS</vt:lpstr>
      <vt:lpstr>D. GARANTIES DE RESPONSABILITES ET AUTRES OBLIGATIONS  DES COMPTABLES PUBLICS</vt:lpstr>
      <vt:lpstr>D. GARANTIES DE RESPONSABILITES ET AUTRES OBLIGATIONS  DES COMPTABLES PUBLICS</vt:lpstr>
      <vt:lpstr>D. GARANTIES DE RESPONSABILITES ET AUTRES OBLIGATIONS  DES COMPTABLES PUBLICS</vt:lpstr>
      <vt:lpstr>D. GARANTIES DE RESPONSABILITES ET AUTRES OBLIGATIONS  DES COMPTABLES PUBLICS</vt:lpstr>
      <vt:lpstr>D. GARANTIES DE RESPONSABILITES ET AUTRES OBLIGATIONS  DES COMPTABLES PUBLICS</vt:lpstr>
      <vt:lpstr>E. RESPONSABILITE PERSONNELLE ET PECUNIAIRE DES COMPTABLES PUBLICS</vt:lpstr>
      <vt:lpstr>E. RESPONSABILITE PERSONNELLE ET PECUNIAIRE DES COMPTABLES PUBLICS</vt:lpstr>
      <vt:lpstr>F. LA COMPTABILITE DU COMPTABLE PUBLIC</vt:lpstr>
      <vt:lpstr>F. LA COMPTABILITE DU COMPTABLE PUBLIC</vt:lpstr>
    </vt:vector>
  </TitlesOfParts>
  <Company>HP</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PARTIE I : Les grands principes de la comptabilité publique</dc:title>
  <dc:creator>user</dc:creator>
  <cp:lastModifiedBy>ZOUGOURI</cp:lastModifiedBy>
  <cp:revision>56</cp:revision>
  <dcterms:created xsi:type="dcterms:W3CDTF">2015-04-21T22:42:01Z</dcterms:created>
  <dcterms:modified xsi:type="dcterms:W3CDTF">2021-03-09T09:48:38Z</dcterms:modified>
</cp:coreProperties>
</file>