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3"/>
  </p:notesMasterIdLst>
  <p:sldIdLst>
    <p:sldId id="256" r:id="rId3"/>
    <p:sldId id="303" r:id="rId4"/>
    <p:sldId id="306" r:id="rId5"/>
    <p:sldId id="262" r:id="rId6"/>
    <p:sldId id="263" r:id="rId7"/>
    <p:sldId id="258" r:id="rId8"/>
    <p:sldId id="309" r:id="rId9"/>
    <p:sldId id="318" r:id="rId10"/>
    <p:sldId id="308" r:id="rId11"/>
    <p:sldId id="264" r:id="rId12"/>
    <p:sldId id="265" r:id="rId13"/>
    <p:sldId id="266" r:id="rId14"/>
    <p:sldId id="267" r:id="rId15"/>
    <p:sldId id="268" r:id="rId16"/>
    <p:sldId id="269" r:id="rId17"/>
    <p:sldId id="270" r:id="rId18"/>
    <p:sldId id="271" r:id="rId19"/>
    <p:sldId id="272" r:id="rId20"/>
    <p:sldId id="273" r:id="rId21"/>
    <p:sldId id="348" r:id="rId22"/>
    <p:sldId id="345" r:id="rId23"/>
    <p:sldId id="346" r:id="rId24"/>
    <p:sldId id="347" r:id="rId25"/>
    <p:sldId id="274" r:id="rId26"/>
    <p:sldId id="275" r:id="rId27"/>
    <p:sldId id="276" r:id="rId28"/>
    <p:sldId id="277" r:id="rId29"/>
    <p:sldId id="285" r:id="rId30"/>
    <p:sldId id="289" r:id="rId31"/>
    <p:sldId id="286" r:id="rId32"/>
    <p:sldId id="290" r:id="rId33"/>
    <p:sldId id="293" r:id="rId34"/>
    <p:sldId id="294" r:id="rId35"/>
    <p:sldId id="278" r:id="rId36"/>
    <p:sldId id="279" r:id="rId37"/>
    <p:sldId id="280" r:id="rId38"/>
    <p:sldId id="281" r:id="rId39"/>
    <p:sldId id="282" r:id="rId40"/>
    <p:sldId id="283" r:id="rId41"/>
    <p:sldId id="356" r:id="rId42"/>
    <p:sldId id="349" r:id="rId43"/>
    <p:sldId id="350" r:id="rId44"/>
    <p:sldId id="351" r:id="rId45"/>
    <p:sldId id="284" r:id="rId46"/>
    <p:sldId id="352" r:id="rId47"/>
    <p:sldId id="353" r:id="rId48"/>
    <p:sldId id="287" r:id="rId49"/>
    <p:sldId id="288" r:id="rId50"/>
    <p:sldId id="354" r:id="rId51"/>
    <p:sldId id="355" r:id="rId5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9871" autoAdjust="0"/>
  </p:normalViewPr>
  <p:slideViewPr>
    <p:cSldViewPr snapToGrid="0">
      <p:cViewPr>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BED3B-1B05-4856-8D17-8B335E246BD8}" type="datetimeFigureOut">
              <a:rPr lang="fr-FR" smtClean="0"/>
              <a:t>03/03/2021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E5055B-DCF4-4710-A79F-758918226EEC}" type="slidenum">
              <a:rPr lang="fr-FR" smtClean="0"/>
              <a:t>‹N°›</a:t>
            </a:fld>
            <a:endParaRPr lang="fr-FR"/>
          </a:p>
        </p:txBody>
      </p:sp>
    </p:spTree>
    <p:extLst>
      <p:ext uri="{BB962C8B-B14F-4D97-AF65-F5344CB8AC3E}">
        <p14:creationId xmlns:p14="http://schemas.microsoft.com/office/powerpoint/2010/main" val="24628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90000"/>
              </a:lnSpc>
            </a:pPr>
            <a:r>
              <a:rPr lang="fr-FR" altLang="en-US" sz="1400" dirty="0"/>
              <a:t>Infection hospitalière (trop « hospitalier » !),</a:t>
            </a:r>
            <a:r>
              <a:rPr lang="fr-FR" altLang="en-US" sz="1400" baseline="0" dirty="0"/>
              <a:t> et les autres établissements de soins ?</a:t>
            </a:r>
            <a:endParaRPr lang="fr-FR" altLang="en-US" sz="1400" dirty="0"/>
          </a:p>
          <a:p>
            <a:pPr>
              <a:lnSpc>
                <a:spcPct val="90000"/>
              </a:lnSpc>
            </a:pPr>
            <a:r>
              <a:rPr lang="fr-FR" altLang="en-US" sz="1400" dirty="0"/>
              <a:t>Infection nosocomiale : attachée à l’établissement de santé mais liée ou non aux soins</a:t>
            </a:r>
          </a:p>
          <a:p>
            <a:pPr>
              <a:lnSpc>
                <a:spcPct val="90000"/>
              </a:lnSpc>
            </a:pPr>
            <a:r>
              <a:rPr lang="fr-FR" altLang="en-US" sz="1400" dirty="0"/>
              <a:t>Infection liée aux soins = iatrogène , pas forcément attachée à l’établissement de santé  + IN</a:t>
            </a:r>
          </a:p>
          <a:p>
            <a:pPr>
              <a:lnSpc>
                <a:spcPct val="90000"/>
              </a:lnSpc>
              <a:buFont typeface="Wingdings" panose="05000000000000000000" pitchFamily="2" charset="2"/>
              <a:buNone/>
            </a:pPr>
            <a:r>
              <a:rPr lang="fr-FR" altLang="en-US" sz="1400" dirty="0"/>
              <a:t>                                         Vise le libéral , l’ambulatoire …</a:t>
            </a:r>
          </a:p>
          <a:p>
            <a:pPr>
              <a:lnSpc>
                <a:spcPct val="90000"/>
              </a:lnSpc>
            </a:pPr>
            <a:r>
              <a:rPr lang="fr-FR" altLang="en-US" sz="1400" dirty="0"/>
              <a:t>Infection associée aux soins (qui comprend les IN )=</a:t>
            </a:r>
            <a:r>
              <a:rPr lang="fr-FR" altLang="en-US" sz="1400" baseline="0" dirty="0"/>
              <a:t> </a:t>
            </a:r>
            <a:r>
              <a:rPr lang="fr-FR" altLang="en-US" sz="1400" dirty="0"/>
              <a:t>La définition qui n’oublie personne !!!</a:t>
            </a:r>
          </a:p>
        </p:txBody>
      </p:sp>
      <p:sp>
        <p:nvSpPr>
          <p:cNvPr id="4" name="Espace réservé du numéro de diapositive 3"/>
          <p:cNvSpPr>
            <a:spLocks noGrp="1"/>
          </p:cNvSpPr>
          <p:nvPr>
            <p:ph type="sldNum" sz="quarter" idx="10"/>
          </p:nvPr>
        </p:nvSpPr>
        <p:spPr/>
        <p:txBody>
          <a:bodyPr/>
          <a:lstStyle/>
          <a:p>
            <a:fld id="{04926192-22F1-42DA-980D-C3A4B3412831}" type="slidenum">
              <a:rPr lang="en-US" smtClean="0"/>
              <a:t>6</a:t>
            </a:fld>
            <a:endParaRPr lang="en-US"/>
          </a:p>
        </p:txBody>
      </p:sp>
    </p:spTree>
    <p:extLst>
      <p:ext uri="{BB962C8B-B14F-4D97-AF65-F5344CB8AC3E}">
        <p14:creationId xmlns:p14="http://schemas.microsoft.com/office/powerpoint/2010/main" val="1971212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Quels sont les risques pour le patient lors des soins ?</a:t>
            </a:r>
            <a:endParaRPr lang="en-US" dirty="0"/>
          </a:p>
        </p:txBody>
      </p:sp>
      <p:sp>
        <p:nvSpPr>
          <p:cNvPr id="4" name="Espace réservé du numéro de diapositive 3"/>
          <p:cNvSpPr>
            <a:spLocks noGrp="1"/>
          </p:cNvSpPr>
          <p:nvPr>
            <p:ph type="sldNum" sz="quarter" idx="10"/>
          </p:nvPr>
        </p:nvSpPr>
        <p:spPr/>
        <p:txBody>
          <a:bodyPr/>
          <a:lstStyle/>
          <a:p>
            <a:fld id="{ED2D882C-96B4-48F7-9B97-21EF2C398564}" type="slidenum">
              <a:rPr lang="fr-FR" smtClean="0"/>
              <a:t>9</a:t>
            </a:fld>
            <a:endParaRPr lang="fr-FR"/>
          </a:p>
        </p:txBody>
      </p:sp>
    </p:spTree>
    <p:extLst>
      <p:ext uri="{BB962C8B-B14F-4D97-AF65-F5344CB8AC3E}">
        <p14:creationId xmlns:p14="http://schemas.microsoft.com/office/powerpoint/2010/main" val="1094109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délai peut atteindre 1 an en cas de certaines</a:t>
            </a:r>
            <a:r>
              <a:rPr lang="fr-FR" baseline="0" dirty="0"/>
              <a:t>  prothèses telles ostéosynthèse, implants cardiaques</a:t>
            </a:r>
            <a:endParaRPr lang="fr-FR" dirty="0"/>
          </a:p>
        </p:txBody>
      </p:sp>
      <p:sp>
        <p:nvSpPr>
          <p:cNvPr id="4" name="Espace réservé du numéro de diapositive 3"/>
          <p:cNvSpPr>
            <a:spLocks noGrp="1"/>
          </p:cNvSpPr>
          <p:nvPr>
            <p:ph type="sldNum" sz="quarter" idx="10"/>
          </p:nvPr>
        </p:nvSpPr>
        <p:spPr/>
        <p:txBody>
          <a:bodyPr/>
          <a:lstStyle/>
          <a:p>
            <a:fld id="{FC6D9988-208D-42A5-A963-D126FC5272FF}" type="slidenum">
              <a:rPr lang="en-US" smtClean="0"/>
              <a:t>11</a:t>
            </a:fld>
            <a:endParaRPr lang="en-US"/>
          </a:p>
        </p:txBody>
      </p:sp>
    </p:spTree>
    <p:extLst>
      <p:ext uri="{BB962C8B-B14F-4D97-AF65-F5344CB8AC3E}">
        <p14:creationId xmlns:p14="http://schemas.microsoft.com/office/powerpoint/2010/main" val="1710452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D882C-96B4-48F7-9B97-21EF2C398564}" type="slidenum">
              <a:rPr lang="fr-FR" smtClean="0"/>
              <a:t>21</a:t>
            </a:fld>
            <a:endParaRPr lang="fr-FR"/>
          </a:p>
        </p:txBody>
      </p:sp>
    </p:spTree>
    <p:extLst>
      <p:ext uri="{BB962C8B-B14F-4D97-AF65-F5344CB8AC3E}">
        <p14:creationId xmlns:p14="http://schemas.microsoft.com/office/powerpoint/2010/main" val="3384915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ED2D882C-96B4-48F7-9B97-21EF2C398564}" type="slidenum">
              <a:rPr lang="fr-FR" smtClean="0"/>
              <a:t>23</a:t>
            </a:fld>
            <a:endParaRPr lang="fr-FR"/>
          </a:p>
        </p:txBody>
      </p:sp>
    </p:spTree>
    <p:extLst>
      <p:ext uri="{BB962C8B-B14F-4D97-AF65-F5344CB8AC3E}">
        <p14:creationId xmlns:p14="http://schemas.microsoft.com/office/powerpoint/2010/main" val="2267348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4A21BF9-F3E3-43AE-9B06-BF84AF372A31}" type="slidenum">
              <a:rPr lang="it-IT" altLang="fr-FR" smtClean="0">
                <a:latin typeface="Calibri" panose="020F0502020204030204" pitchFamily="34" charset="0"/>
                <a:cs typeface="Arial" panose="020B0604020202020204" pitchFamily="34" charset="0"/>
              </a:rPr>
              <a:pPr fontAlgn="base">
                <a:spcBef>
                  <a:spcPct val="0"/>
                </a:spcBef>
                <a:spcAft>
                  <a:spcPct val="0"/>
                </a:spcAft>
              </a:pPr>
              <a:t>25</a:t>
            </a:fld>
            <a:endParaRPr lang="it-IT" altLang="fr-FR">
              <a:latin typeface="Calibri" panose="020F0502020204030204" pitchFamily="34" charset="0"/>
              <a:cs typeface="Arial" panose="020B0604020202020204" pitchFamily="34" charset="0"/>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fr-FR"/>
          </a:p>
        </p:txBody>
      </p:sp>
    </p:spTree>
    <p:extLst>
      <p:ext uri="{BB962C8B-B14F-4D97-AF65-F5344CB8AC3E}">
        <p14:creationId xmlns:p14="http://schemas.microsoft.com/office/powerpoint/2010/main" val="2731680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D882C-96B4-48F7-9B97-21EF2C398564}" type="slidenum">
              <a:rPr lang="fr-FR" smtClean="0"/>
              <a:t>44</a:t>
            </a:fld>
            <a:endParaRPr lang="fr-FR"/>
          </a:p>
        </p:txBody>
      </p:sp>
    </p:spTree>
    <p:extLst>
      <p:ext uri="{BB962C8B-B14F-4D97-AF65-F5344CB8AC3E}">
        <p14:creationId xmlns:p14="http://schemas.microsoft.com/office/powerpoint/2010/main" val="2889153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WASH: Eau – hygiène et assainissement: Approvisionnement</a:t>
            </a:r>
            <a:r>
              <a:rPr lang="fr-FR" baseline="0" dirty="0"/>
              <a:t> en eau potable, </a:t>
            </a:r>
            <a:r>
              <a:rPr lang="fr-FR" baseline="0" dirty="0" err="1"/>
              <a:t>larines</a:t>
            </a:r>
            <a:r>
              <a:rPr lang="fr-FR" baseline="0" dirty="0"/>
              <a:t>, drainage des eaux pluviales, DLM…</a:t>
            </a:r>
            <a:endParaRPr lang="fr-FR" dirty="0"/>
          </a:p>
        </p:txBody>
      </p:sp>
      <p:sp>
        <p:nvSpPr>
          <p:cNvPr id="4" name="Espace réservé du numéro de diapositive 3"/>
          <p:cNvSpPr>
            <a:spLocks noGrp="1"/>
          </p:cNvSpPr>
          <p:nvPr>
            <p:ph type="sldNum" sz="quarter" idx="10"/>
          </p:nvPr>
        </p:nvSpPr>
        <p:spPr/>
        <p:txBody>
          <a:bodyPr/>
          <a:lstStyle/>
          <a:p>
            <a:fld id="{ED2D882C-96B4-48F7-9B97-21EF2C398564}" type="slidenum">
              <a:rPr lang="fr-FR" smtClean="0"/>
              <a:t>49</a:t>
            </a:fld>
            <a:endParaRPr lang="fr-FR"/>
          </a:p>
        </p:txBody>
      </p:sp>
    </p:spTree>
    <p:extLst>
      <p:ext uri="{BB962C8B-B14F-4D97-AF65-F5344CB8AC3E}">
        <p14:creationId xmlns:p14="http://schemas.microsoft.com/office/powerpoint/2010/main" val="28716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63040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75645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543202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86966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139786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877293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03/03/2021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380722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03/03/2021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889204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03/03/2021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270432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03/03/2021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875998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03/03/2021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98925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706579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03/03/2021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9138667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324990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62974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344559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F4389DD-D97D-4B6A-A533-2AF0A5A64B40}"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412682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F4389DD-D97D-4B6A-A533-2AF0A5A64B40}" type="datetimeFigureOut">
              <a:rPr lang="fr-FR" smtClean="0"/>
              <a:t>03/03/2021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985114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F4389DD-D97D-4B6A-A533-2AF0A5A64B40}" type="datetimeFigureOut">
              <a:rPr lang="fr-FR" smtClean="0"/>
              <a:t>03/03/2021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242518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4389DD-D97D-4B6A-A533-2AF0A5A64B40}" type="datetimeFigureOut">
              <a:rPr lang="fr-FR" smtClean="0"/>
              <a:t>03/03/2021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225827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F4389DD-D97D-4B6A-A533-2AF0A5A64B40}"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21361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F4389DD-D97D-4B6A-A533-2AF0A5A64B40}" type="datetimeFigureOut">
              <a:rPr lang="fr-FR" smtClean="0"/>
              <a:t>03/03/2021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BCC9E9-1F49-4973-8C16-EE7E31EF825B}" type="slidenum">
              <a:rPr lang="fr-FR" smtClean="0"/>
              <a:t>‹N°›</a:t>
            </a:fld>
            <a:endParaRPr lang="fr-FR"/>
          </a:p>
        </p:txBody>
      </p:sp>
    </p:spTree>
    <p:extLst>
      <p:ext uri="{BB962C8B-B14F-4D97-AF65-F5344CB8AC3E}">
        <p14:creationId xmlns:p14="http://schemas.microsoft.com/office/powerpoint/2010/main" val="174802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89DD-D97D-4B6A-A533-2AF0A5A64B40}" type="datetimeFigureOut">
              <a:rPr lang="fr-FR" smtClean="0"/>
              <a:t>03/03/2021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CC9E9-1F49-4973-8C16-EE7E31EF825B}" type="slidenum">
              <a:rPr lang="fr-FR" smtClean="0"/>
              <a:t>‹N°›</a:t>
            </a:fld>
            <a:endParaRPr lang="fr-FR"/>
          </a:p>
        </p:txBody>
      </p:sp>
    </p:spTree>
    <p:extLst>
      <p:ext uri="{BB962C8B-B14F-4D97-AF65-F5344CB8AC3E}">
        <p14:creationId xmlns:p14="http://schemas.microsoft.com/office/powerpoint/2010/main" val="3244451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03/03/2021</a:t>
            </a:fld>
            <a:endParaRPr lang="fr-BE"/>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extLst>
      <p:ext uri="{BB962C8B-B14F-4D97-AF65-F5344CB8AC3E}">
        <p14:creationId xmlns:p14="http://schemas.microsoft.com/office/powerpoint/2010/main" val="2000411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b="1" dirty="0"/>
              <a:t>LES INFECTIONS ASSOCIEES AUX SOINS (IAS)</a:t>
            </a:r>
          </a:p>
        </p:txBody>
      </p:sp>
      <p:sp>
        <p:nvSpPr>
          <p:cNvPr id="3" name="Sous-titre 2"/>
          <p:cNvSpPr>
            <a:spLocks noGrp="1"/>
          </p:cNvSpPr>
          <p:nvPr>
            <p:ph type="subTitle" idx="1"/>
          </p:nvPr>
        </p:nvSpPr>
        <p:spPr>
          <a:xfrm>
            <a:off x="6172199" y="5382490"/>
            <a:ext cx="5891645" cy="862445"/>
          </a:xfrm>
        </p:spPr>
        <p:txBody>
          <a:bodyPr/>
          <a:lstStyle/>
          <a:p>
            <a:r>
              <a:rPr lang="fr-FR" sz="2800" b="1" u="sng" dirty="0"/>
              <a:t>Dr K. Estelle TANKOANO</a:t>
            </a:r>
          </a:p>
          <a:p>
            <a:r>
              <a:rPr lang="fr-FR" sz="1800" i="1" dirty="0"/>
              <a:t>Pharmacien hygiéniste</a:t>
            </a:r>
          </a:p>
        </p:txBody>
      </p:sp>
    </p:spTree>
    <p:extLst>
      <p:ext uri="{BB962C8B-B14F-4D97-AF65-F5344CB8AC3E}">
        <p14:creationId xmlns:p14="http://schemas.microsoft.com/office/powerpoint/2010/main" val="399749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1" y="38554"/>
            <a:ext cx="11299371" cy="1325563"/>
          </a:xfrm>
        </p:spPr>
        <p:txBody>
          <a:bodyPr>
            <a:normAutofit/>
          </a:bodyPr>
          <a:lstStyle/>
          <a:p>
            <a:pPr algn="ctr"/>
            <a:r>
              <a:rPr lang="fr-FR" b="1" dirty="0">
                <a:latin typeface="Calibri" panose="020F0502020204030204" pitchFamily="34" charset="0"/>
                <a:cs typeface="Calibri" panose="020F0502020204030204" pitchFamily="34" charset="0"/>
              </a:rPr>
              <a:t>DÉFINITIONS 4/7</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679269" y="1153551"/>
            <a:ext cx="11299371" cy="5404003"/>
          </a:xfrm>
        </p:spPr>
        <p:txBody>
          <a:bodyPr>
            <a:normAutofit lnSpcReduction="10000"/>
          </a:bodyPr>
          <a:lstStyle/>
          <a:p>
            <a:pPr marL="0" indent="0">
              <a:lnSpc>
                <a:spcPct val="150000"/>
              </a:lnSpc>
              <a:buNone/>
            </a:pPr>
            <a:r>
              <a:rPr lang="fr-FR" sz="3200" b="1" dirty="0">
                <a:latin typeface="Calibri" panose="020F0502020204030204" pitchFamily="34" charset="0"/>
                <a:cs typeface="Calibri" panose="020F0502020204030204" pitchFamily="34" charset="0"/>
              </a:rPr>
              <a:t>Infection associée aux soins</a:t>
            </a:r>
            <a:r>
              <a:rPr lang="fr-FR" sz="3200" dirty="0">
                <a:latin typeface="Calibri" panose="020F0502020204030204" pitchFamily="34" charset="0"/>
                <a:cs typeface="Calibri" panose="020F0502020204030204" pitchFamily="34" charset="0"/>
              </a:rPr>
              <a:t> = infection </a:t>
            </a:r>
          </a:p>
          <a:p>
            <a:pPr algn="just">
              <a:lnSpc>
                <a:spcPct val="150000"/>
              </a:lnSpc>
              <a:defRPr/>
            </a:pPr>
            <a:r>
              <a:rPr lang="fr-FR" sz="3200" dirty="0">
                <a:latin typeface="Calibri" panose="020F0502020204030204" pitchFamily="34" charset="0"/>
                <a:cs typeface="Calibri" panose="020F0502020204030204" pitchFamily="34" charset="0"/>
              </a:rPr>
              <a:t>survient au cours ou au décours d’une prise en charge </a:t>
            </a:r>
            <a:r>
              <a:rPr lang="fr-FR" sz="3200" b="1" dirty="0">
                <a:latin typeface="Calibri" panose="020F0502020204030204" pitchFamily="34" charset="0"/>
                <a:cs typeface="Calibri" panose="020F0502020204030204" pitchFamily="34" charset="0"/>
              </a:rPr>
              <a:t>(diagnostique, thérapeutique, palliative, préventive ou éducative) </a:t>
            </a:r>
            <a:r>
              <a:rPr lang="fr-FR" sz="3200" dirty="0">
                <a:latin typeface="Calibri" panose="020F0502020204030204" pitchFamily="34" charset="0"/>
                <a:cs typeface="Calibri" panose="020F0502020204030204" pitchFamily="34" charset="0"/>
              </a:rPr>
              <a:t>d’un patient</a:t>
            </a:r>
          </a:p>
          <a:p>
            <a:pPr marL="0" indent="0" algn="just">
              <a:lnSpc>
                <a:spcPct val="150000"/>
              </a:lnSpc>
              <a:buNone/>
              <a:defRPr/>
            </a:pPr>
            <a:r>
              <a:rPr lang="fr-FR" sz="3200" dirty="0">
                <a:latin typeface="Calibri" panose="020F0502020204030204" pitchFamily="34" charset="0"/>
                <a:cs typeface="Calibri" panose="020F0502020204030204" pitchFamily="34" charset="0"/>
              </a:rPr>
              <a:t>		et</a:t>
            </a:r>
            <a:r>
              <a:rPr lang="fr-FR" sz="3200" dirty="0">
                <a:solidFill>
                  <a:srgbClr val="FF0000"/>
                </a:solidFill>
                <a:latin typeface="Calibri" panose="020F0502020204030204" pitchFamily="34" charset="0"/>
                <a:cs typeface="Calibri" panose="020F0502020204030204" pitchFamily="34" charset="0"/>
              </a:rPr>
              <a:t> </a:t>
            </a:r>
          </a:p>
          <a:p>
            <a:pPr algn="just">
              <a:lnSpc>
                <a:spcPct val="150000"/>
              </a:lnSpc>
              <a:defRPr/>
            </a:pPr>
            <a:r>
              <a:rPr lang="fr-FR" sz="3200" dirty="0">
                <a:latin typeface="Calibri" panose="020F0502020204030204" pitchFamily="34" charset="0"/>
                <a:cs typeface="Calibri" panose="020F0502020204030204" pitchFamily="34" charset="0"/>
              </a:rPr>
              <a:t>n’était ni présente, ni en incubation au début de la prise en charge </a:t>
            </a:r>
          </a:p>
        </p:txBody>
      </p:sp>
    </p:spTree>
    <p:extLst>
      <p:ext uri="{BB962C8B-B14F-4D97-AF65-F5344CB8AC3E}">
        <p14:creationId xmlns:p14="http://schemas.microsoft.com/office/powerpoint/2010/main" val="228734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1" y="215152"/>
            <a:ext cx="11299371" cy="977543"/>
          </a:xfrm>
        </p:spPr>
        <p:txBody>
          <a:bodyPr>
            <a:normAutofit/>
          </a:bodyPr>
          <a:lstStyle/>
          <a:p>
            <a:pPr algn="ctr"/>
            <a:r>
              <a:rPr lang="fr-FR" b="1" dirty="0">
                <a:latin typeface="Calibri" panose="020F0502020204030204" pitchFamily="34" charset="0"/>
                <a:cs typeface="Calibri" panose="020F0502020204030204" pitchFamily="34" charset="0"/>
              </a:rPr>
              <a:t>DÉFINITIONS 5/7</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569843" y="1313645"/>
            <a:ext cx="11408797" cy="4956091"/>
          </a:xfrm>
        </p:spPr>
        <p:txBody>
          <a:bodyPr>
            <a:noAutofit/>
          </a:bodyPr>
          <a:lstStyle/>
          <a:p>
            <a:pPr marL="0" indent="0">
              <a:lnSpc>
                <a:spcPct val="150000"/>
              </a:lnSpc>
              <a:buNone/>
            </a:pPr>
            <a:r>
              <a:rPr lang="fr-FR" sz="3200" b="1" dirty="0">
                <a:latin typeface="Calibri" panose="020F0502020204030204" pitchFamily="34" charset="0"/>
                <a:cs typeface="Calibri" panose="020F0502020204030204" pitchFamily="34" charset="0"/>
              </a:rPr>
              <a:t>Infection associée aux soins</a:t>
            </a:r>
          </a:p>
          <a:p>
            <a:pPr algn="just">
              <a:lnSpc>
                <a:spcPct val="150000"/>
              </a:lnSpc>
              <a:defRPr/>
            </a:pPr>
            <a:r>
              <a:rPr lang="fr-FR" sz="3200" dirty="0">
                <a:latin typeface="Calibri" panose="020F0502020204030204" pitchFamily="34" charset="0"/>
                <a:cs typeface="Calibri" panose="020F0502020204030204" pitchFamily="34" charset="0"/>
              </a:rPr>
              <a:t>Considérer, un </a:t>
            </a:r>
            <a:r>
              <a:rPr lang="fr-FR" sz="3200" b="1" dirty="0">
                <a:latin typeface="Calibri" panose="020F0502020204030204" pitchFamily="34" charset="0"/>
                <a:cs typeface="Calibri" panose="020F0502020204030204" pitchFamily="34" charset="0"/>
              </a:rPr>
              <a:t>délai d’au moins 48 heures ou un délai supérieur à la période d’incubation </a:t>
            </a:r>
            <a:r>
              <a:rPr lang="fr-FR" sz="3200" dirty="0">
                <a:latin typeface="Calibri" panose="020F0502020204030204" pitchFamily="34" charset="0"/>
                <a:cs typeface="Calibri" panose="020F0502020204030204" pitchFamily="34" charset="0"/>
              </a:rPr>
              <a:t>lorsque l’état infectieux au début de la prise en charge n’est pas connu précisément</a:t>
            </a:r>
            <a:endParaRPr lang="fr-FR" sz="1200" dirty="0">
              <a:latin typeface="Calibri" panose="020F0502020204030204" pitchFamily="34" charset="0"/>
              <a:cs typeface="Calibri" panose="020F0502020204030204" pitchFamily="34" charset="0"/>
            </a:endParaRPr>
          </a:p>
          <a:p>
            <a:pPr algn="just">
              <a:lnSpc>
                <a:spcPct val="150000"/>
              </a:lnSpc>
              <a:defRPr/>
            </a:pPr>
            <a:r>
              <a:rPr lang="fr-FR" sz="3200" dirty="0">
                <a:latin typeface="Calibri" panose="020F0502020204030204" pitchFamily="34" charset="0"/>
                <a:cs typeface="Calibri" panose="020F0502020204030204" pitchFamily="34" charset="0"/>
              </a:rPr>
              <a:t>1 mois en cas d’intervention chirurgicale</a:t>
            </a:r>
            <a:endParaRPr lang="fr-FR" sz="1050" dirty="0">
              <a:latin typeface="Calibri" panose="020F0502020204030204" pitchFamily="34" charset="0"/>
              <a:cs typeface="Calibri" panose="020F0502020204030204" pitchFamily="34" charset="0"/>
            </a:endParaRPr>
          </a:p>
          <a:p>
            <a:pPr algn="just">
              <a:lnSpc>
                <a:spcPct val="150000"/>
              </a:lnSpc>
              <a:defRPr/>
            </a:pPr>
            <a:r>
              <a:rPr lang="fr-FR" sz="3200" dirty="0">
                <a:solidFill>
                  <a:srgbClr val="FF0000"/>
                </a:solidFill>
                <a:latin typeface="Calibri" panose="020F0502020204030204" pitchFamily="34" charset="0"/>
                <a:cs typeface="Calibri" panose="020F0502020204030204" pitchFamily="34" charset="0"/>
              </a:rPr>
              <a:t>90 jours en cas de mise en place d’un matériel (prothèse)</a:t>
            </a:r>
          </a:p>
        </p:txBody>
      </p:sp>
    </p:spTree>
    <p:extLst>
      <p:ext uri="{BB962C8B-B14F-4D97-AF65-F5344CB8AC3E}">
        <p14:creationId xmlns:p14="http://schemas.microsoft.com/office/powerpoint/2010/main" val="1411288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1" y="38554"/>
            <a:ext cx="11299371" cy="737299"/>
          </a:xfrm>
        </p:spPr>
        <p:txBody>
          <a:bodyPr>
            <a:normAutofit/>
          </a:bodyPr>
          <a:lstStyle/>
          <a:p>
            <a:pPr algn="ctr"/>
            <a:r>
              <a:rPr lang="fr-FR" b="1" dirty="0">
                <a:latin typeface="Calibri" panose="020F0502020204030204" pitchFamily="34" charset="0"/>
                <a:cs typeface="Calibri" panose="020F0502020204030204" pitchFamily="34" charset="0"/>
              </a:rPr>
              <a:t>DÉFINITIONS 6/7</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18011" y="1094704"/>
            <a:ext cx="11560629" cy="5486400"/>
          </a:xfrm>
        </p:spPr>
        <p:txBody>
          <a:bodyPr>
            <a:normAutofit/>
          </a:bodyPr>
          <a:lstStyle/>
          <a:p>
            <a:pPr marL="0" indent="0">
              <a:lnSpc>
                <a:spcPct val="150000"/>
              </a:lnSpc>
              <a:buNone/>
            </a:pPr>
            <a:r>
              <a:rPr lang="fr-FR" sz="3200" b="1" dirty="0">
                <a:latin typeface="Calibri" panose="020F0502020204030204" pitchFamily="34" charset="0"/>
                <a:cs typeface="Calibri" panose="020F0502020204030204" pitchFamily="34" charset="0"/>
              </a:rPr>
              <a:t>Infection associée aux soins</a:t>
            </a:r>
          </a:p>
          <a:p>
            <a:pPr algn="just">
              <a:lnSpc>
                <a:spcPct val="150000"/>
              </a:lnSpc>
            </a:pPr>
            <a:r>
              <a:rPr lang="fr-FR" altLang="fr-FR" sz="3200" b="1" dirty="0">
                <a:latin typeface="Calibri" panose="020F0502020204030204" pitchFamily="34" charset="0"/>
                <a:cs typeface="Calibri" panose="020F0502020204030204" pitchFamily="34" charset="0"/>
              </a:rPr>
              <a:t>Critère principal = délivrance d’un acte ou d’une prise en charge de soins au sens large </a:t>
            </a:r>
          </a:p>
          <a:p>
            <a:pPr algn="just">
              <a:lnSpc>
                <a:spcPct val="150000"/>
              </a:lnSpc>
            </a:pPr>
            <a:r>
              <a:rPr lang="fr-FR" altLang="fr-FR" sz="2800" dirty="0">
                <a:latin typeface="Calibri" panose="020F0502020204030204" pitchFamily="34" charset="0"/>
                <a:cs typeface="Calibri" panose="020F0502020204030204" pitchFamily="34" charset="0"/>
              </a:rPr>
              <a:t>à visée diagnostique, thérapeutique, de dépistage ou de prévention primaire</a:t>
            </a:r>
          </a:p>
          <a:p>
            <a:pPr algn="just">
              <a:lnSpc>
                <a:spcPct val="150000"/>
              </a:lnSpc>
            </a:pPr>
            <a:r>
              <a:rPr lang="fr-FR" altLang="fr-FR" sz="2800" dirty="0">
                <a:latin typeface="Calibri" panose="020F0502020204030204" pitchFamily="34" charset="0"/>
                <a:cs typeface="Calibri" panose="020F0502020204030204" pitchFamily="34" charset="0"/>
              </a:rPr>
              <a:t> par un professionnel de santé ou le patient ou son entourage, encadrés par un professionnel de santé</a:t>
            </a:r>
          </a:p>
        </p:txBody>
      </p:sp>
    </p:spTree>
    <p:extLst>
      <p:ext uri="{BB962C8B-B14F-4D97-AF65-F5344CB8AC3E}">
        <p14:creationId xmlns:p14="http://schemas.microsoft.com/office/powerpoint/2010/main" val="60276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1" y="38554"/>
            <a:ext cx="11299371" cy="889097"/>
          </a:xfrm>
        </p:spPr>
        <p:txBody>
          <a:bodyPr>
            <a:normAutofit/>
          </a:bodyPr>
          <a:lstStyle/>
          <a:p>
            <a:pPr algn="ctr"/>
            <a:r>
              <a:rPr lang="fr-FR" b="1" dirty="0">
                <a:latin typeface="Calibri" panose="020F0502020204030204" pitchFamily="34" charset="0"/>
                <a:cs typeface="Calibri" panose="020F0502020204030204" pitchFamily="34" charset="0"/>
              </a:rPr>
              <a:t>DÉFINITIONS 7/7</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18011" y="1153551"/>
            <a:ext cx="11560629" cy="5404003"/>
          </a:xfrm>
        </p:spPr>
        <p:txBody>
          <a:bodyPr>
            <a:normAutofit/>
          </a:bodyPr>
          <a:lstStyle/>
          <a:p>
            <a:pPr marL="0" indent="0">
              <a:lnSpc>
                <a:spcPct val="150000"/>
              </a:lnSpc>
              <a:buNone/>
            </a:pPr>
            <a:r>
              <a:rPr lang="fr-FR" sz="3200" b="1" dirty="0">
                <a:latin typeface="Calibri" panose="020F0502020204030204" pitchFamily="34" charset="0"/>
                <a:cs typeface="Calibri" panose="020F0502020204030204" pitchFamily="34" charset="0"/>
              </a:rPr>
              <a:t>Infection associée aux soins </a:t>
            </a:r>
            <a:r>
              <a:rPr lang="fr-FR" sz="3200" dirty="0">
                <a:latin typeface="Calibri" panose="020F0502020204030204" pitchFamily="34" charset="0"/>
                <a:cs typeface="Calibri" panose="020F0502020204030204" pitchFamily="34" charset="0"/>
              </a:rPr>
              <a:t>atteignent :</a:t>
            </a:r>
          </a:p>
          <a:p>
            <a:pPr algn="just">
              <a:lnSpc>
                <a:spcPct val="150000"/>
              </a:lnSpc>
              <a:defRPr/>
            </a:pPr>
            <a:r>
              <a:rPr lang="fr-FR" sz="3200" dirty="0">
                <a:latin typeface="Calibri" panose="020F0502020204030204" pitchFamily="34" charset="0"/>
                <a:cs typeface="Calibri" panose="020F0502020204030204" pitchFamily="34" charset="0"/>
              </a:rPr>
              <a:t>Les clients, malades ou non, </a:t>
            </a:r>
          </a:p>
          <a:p>
            <a:pPr algn="just">
              <a:lnSpc>
                <a:spcPct val="150000"/>
              </a:lnSpc>
              <a:defRPr/>
            </a:pPr>
            <a:r>
              <a:rPr lang="fr-FR" sz="3200" dirty="0">
                <a:latin typeface="Calibri" panose="020F0502020204030204" pitchFamily="34" charset="0"/>
                <a:cs typeface="Calibri" panose="020F0502020204030204" pitchFamily="34" charset="0"/>
              </a:rPr>
              <a:t>mais également les professionnels de santé </a:t>
            </a:r>
          </a:p>
          <a:p>
            <a:pPr algn="just">
              <a:lnSpc>
                <a:spcPct val="150000"/>
              </a:lnSpc>
              <a:defRPr/>
            </a:pPr>
            <a:r>
              <a:rPr lang="fr-FR" sz="3200" dirty="0">
                <a:latin typeface="Calibri" panose="020F0502020204030204" pitchFamily="34" charset="0"/>
                <a:cs typeface="Calibri" panose="020F0502020204030204" pitchFamily="34" charset="0"/>
              </a:rPr>
              <a:t>et les visiteurs</a:t>
            </a:r>
            <a:endParaRPr lang="fr-FR" altLang="fr-F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191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94955" y="706438"/>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b="1" dirty="0"/>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237696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1" y="38554"/>
            <a:ext cx="11299371" cy="708421"/>
          </a:xfrm>
        </p:spPr>
        <p:txBody>
          <a:bodyPr>
            <a:normAutofit/>
          </a:bodyPr>
          <a:lstStyle/>
          <a:p>
            <a:pPr algn="ctr"/>
            <a:r>
              <a:rPr lang="fr-FR" b="1" dirty="0">
                <a:latin typeface="Calibri" panose="020F0502020204030204" pitchFamily="34" charset="0"/>
                <a:cs typeface="Calibri" panose="020F0502020204030204" pitchFamily="34" charset="0"/>
              </a:rPr>
              <a:t>AMPLEUR 1/3</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18011" y="1403796"/>
            <a:ext cx="11609866" cy="5153757"/>
          </a:xfrm>
        </p:spPr>
        <p:txBody>
          <a:bodyPr>
            <a:noAutofit/>
          </a:bodyPr>
          <a:lstStyle/>
          <a:p>
            <a:pPr>
              <a:lnSpc>
                <a:spcPct val="150000"/>
              </a:lnSpc>
            </a:pPr>
            <a:r>
              <a:rPr lang="fr-FR" sz="3100" dirty="0">
                <a:latin typeface="Calibri" panose="020F0502020204030204" pitchFamily="34" charset="0"/>
                <a:cs typeface="Calibri" panose="020F0502020204030204" pitchFamily="34" charset="0"/>
              </a:rPr>
              <a:t>cause majeure de complications dans le domaine des soins de santé</a:t>
            </a:r>
          </a:p>
          <a:p>
            <a:pPr>
              <a:lnSpc>
                <a:spcPct val="150000"/>
              </a:lnSpc>
            </a:pPr>
            <a:r>
              <a:rPr lang="fr-FR" sz="3100" dirty="0">
                <a:latin typeface="Calibri" panose="020F0502020204030204" pitchFamily="34" charset="0"/>
                <a:cs typeface="Calibri" panose="020F0502020204030204" pitchFamily="34" charset="0"/>
              </a:rPr>
              <a:t>2ème rang des accidents évitables après les erreurs médicamenteuses</a:t>
            </a:r>
          </a:p>
          <a:p>
            <a:pPr>
              <a:lnSpc>
                <a:spcPct val="150000"/>
              </a:lnSpc>
            </a:pPr>
            <a:r>
              <a:rPr lang="fr-FR" sz="3100" dirty="0">
                <a:latin typeface="Calibri" panose="020F0502020204030204" pitchFamily="34" charset="0"/>
                <a:cs typeface="Calibri" panose="020F0502020204030204" pitchFamily="34" charset="0"/>
              </a:rPr>
              <a:t>IAS : centaines de millions de personnes dans le monde </a:t>
            </a:r>
          </a:p>
          <a:p>
            <a:pPr marL="0" indent="0">
              <a:lnSpc>
                <a:spcPct val="150000"/>
              </a:lnSpc>
              <a:buNone/>
            </a:pPr>
            <a:r>
              <a:rPr lang="fr-FR" sz="3100" dirty="0">
                <a:latin typeface="Calibri" panose="020F0502020204030204" pitchFamily="34" charset="0"/>
                <a:cs typeface="Calibri" panose="020F0502020204030204" pitchFamily="34" charset="0"/>
              </a:rPr>
              <a:t>            un problème majeur pour la sécurité des patients</a:t>
            </a:r>
          </a:p>
        </p:txBody>
      </p:sp>
    </p:spTree>
    <p:extLst>
      <p:ext uri="{BB962C8B-B14F-4D97-AF65-F5344CB8AC3E}">
        <p14:creationId xmlns:p14="http://schemas.microsoft.com/office/powerpoint/2010/main" val="1685803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2539" y="256764"/>
            <a:ext cx="11299371" cy="824330"/>
          </a:xfrm>
        </p:spPr>
        <p:txBody>
          <a:bodyPr>
            <a:normAutofit/>
          </a:bodyPr>
          <a:lstStyle/>
          <a:p>
            <a:pPr algn="ctr"/>
            <a:r>
              <a:rPr lang="fr-FR" b="1" dirty="0">
                <a:latin typeface="Calibri" panose="020F0502020204030204" pitchFamily="34" charset="0"/>
                <a:cs typeface="Calibri" panose="020F0502020204030204" pitchFamily="34" charset="0"/>
              </a:rPr>
              <a:t>AMPLEUR 2/3</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18011" y="1209822"/>
            <a:ext cx="11299371" cy="5347732"/>
          </a:xfrm>
        </p:spPr>
        <p:txBody>
          <a:bodyPr>
            <a:noAutofit/>
          </a:bodyPr>
          <a:lstStyle/>
          <a:p>
            <a:pPr>
              <a:lnSpc>
                <a:spcPct val="150000"/>
              </a:lnSpc>
            </a:pPr>
            <a:r>
              <a:rPr lang="fr-FR" sz="3200" dirty="0">
                <a:latin typeface="Calibri" panose="020F0502020204030204" pitchFamily="34" charset="0"/>
                <a:cs typeface="Calibri" panose="020F0502020204030204" pitchFamily="34" charset="0"/>
              </a:rPr>
              <a:t>Etablissements de soins des pays développés : 5 à 10 % des patients contractent une ou plusieurs IAS (Pays en développement : risque X 2-20)</a:t>
            </a:r>
          </a:p>
          <a:p>
            <a:pPr>
              <a:lnSpc>
                <a:spcPct val="150000"/>
              </a:lnSpc>
            </a:pPr>
            <a:r>
              <a:rPr lang="fr-FR" sz="3200" dirty="0">
                <a:latin typeface="Calibri" panose="020F0502020204030204" pitchFamily="34" charset="0"/>
                <a:cs typeface="Calibri" panose="020F0502020204030204" pitchFamily="34" charset="0"/>
              </a:rPr>
              <a:t>Unités de soins intensifs : IAS touchent environ 30 % des patients et la mortalité associée peut atteindre 44 %</a:t>
            </a:r>
          </a:p>
        </p:txBody>
      </p:sp>
    </p:spTree>
    <p:extLst>
      <p:ext uri="{BB962C8B-B14F-4D97-AF65-F5344CB8AC3E}">
        <p14:creationId xmlns:p14="http://schemas.microsoft.com/office/powerpoint/2010/main" val="1898631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0" y="11752"/>
            <a:ext cx="11299371" cy="889396"/>
          </a:xfrm>
        </p:spPr>
        <p:txBody>
          <a:bodyPr>
            <a:normAutofit/>
          </a:bodyPr>
          <a:lstStyle/>
          <a:p>
            <a:pPr algn="ctr"/>
            <a:r>
              <a:rPr lang="fr-FR" b="1" dirty="0">
                <a:latin typeface="Calibri" panose="020F0502020204030204" pitchFamily="34" charset="0"/>
                <a:cs typeface="Calibri" panose="020F0502020204030204" pitchFamily="34" charset="0"/>
              </a:rPr>
              <a:t>AMPLEUR 3/3</a:t>
            </a:r>
            <a:endParaRPr lang="en-US" b="1"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18011" y="1364116"/>
            <a:ext cx="11299371" cy="5193437"/>
          </a:xfrm>
        </p:spPr>
        <p:txBody>
          <a:bodyPr>
            <a:noAutofit/>
          </a:bodyPr>
          <a:lstStyle/>
          <a:p>
            <a:pPr marL="0" indent="0">
              <a:lnSpc>
                <a:spcPts val="5000"/>
              </a:lnSpc>
              <a:buNone/>
              <a:defRPr/>
            </a:pPr>
            <a:r>
              <a:rPr lang="fr-FR" altLang="fr-FR" sz="3200" dirty="0">
                <a:latin typeface="Calibri" panose="020F0502020204030204" pitchFamily="34" charset="0"/>
                <a:cs typeface="Calibri" panose="020F0502020204030204" pitchFamily="34" charset="0"/>
              </a:rPr>
              <a:t>Au </a:t>
            </a:r>
            <a:r>
              <a:rPr lang="fr-FR" altLang="fr-FR" sz="3200" b="1" dirty="0">
                <a:latin typeface="Calibri" panose="020F0502020204030204" pitchFamily="34" charset="0"/>
                <a:cs typeface="Calibri" panose="020F0502020204030204" pitchFamily="34" charset="0"/>
              </a:rPr>
              <a:t>Burkina Faso</a:t>
            </a:r>
          </a:p>
          <a:p>
            <a:pPr>
              <a:lnSpc>
                <a:spcPts val="5000"/>
              </a:lnSpc>
              <a:defRPr/>
            </a:pPr>
            <a:r>
              <a:rPr lang="fr-FR" altLang="fr-FR" sz="3200" dirty="0">
                <a:latin typeface="Calibri" panose="020F0502020204030204" pitchFamily="34" charset="0"/>
                <a:cs typeface="Calibri" panose="020F0502020204030204" pitchFamily="34" charset="0"/>
              </a:rPr>
              <a:t>35,4 % de cas d’IAS au service d’urologie du CHUYO en 1999</a:t>
            </a:r>
          </a:p>
          <a:p>
            <a:pPr>
              <a:lnSpc>
                <a:spcPts val="5000"/>
              </a:lnSpc>
              <a:defRPr/>
            </a:pPr>
            <a:r>
              <a:rPr lang="fr-FR" altLang="fr-FR" sz="3200" dirty="0">
                <a:latin typeface="Calibri" panose="020F0502020204030204" pitchFamily="34" charset="0"/>
                <a:cs typeface="Calibri" panose="020F0502020204030204" pitchFamily="34" charset="0"/>
              </a:rPr>
              <a:t>57,3 % des patients hospitalisés service de l’urologie du CHUYO ont développé une IAS en 2012</a:t>
            </a:r>
          </a:p>
          <a:p>
            <a:pPr>
              <a:lnSpc>
                <a:spcPts val="5000"/>
              </a:lnSpc>
              <a:defRPr/>
            </a:pPr>
            <a:r>
              <a:rPr lang="fr-FR" altLang="fr-FR" sz="3000" dirty="0">
                <a:latin typeface="Calibri" panose="020F0502020204030204" pitchFamily="34" charset="0"/>
                <a:cs typeface="Calibri" panose="020F0502020204030204" pitchFamily="34" charset="0"/>
              </a:rPr>
              <a:t>66,7 %  IAS dans le service de néphrologie avec un taux de mortalité de 21,7 % au CHUYO 2015</a:t>
            </a:r>
          </a:p>
          <a:p>
            <a:pPr marL="0" indent="0">
              <a:lnSpc>
                <a:spcPts val="5000"/>
              </a:lnSpc>
              <a:buNone/>
            </a:pPr>
            <a:endParaRPr lang="fr-FR" sz="3200" b="1" dirty="0"/>
          </a:p>
        </p:txBody>
      </p:sp>
    </p:spTree>
    <p:extLst>
      <p:ext uri="{BB962C8B-B14F-4D97-AF65-F5344CB8AC3E}">
        <p14:creationId xmlns:p14="http://schemas.microsoft.com/office/powerpoint/2010/main" val="4064997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43000" y="716829"/>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b="1" dirty="0"/>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1769837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941" y="169831"/>
            <a:ext cx="11706896" cy="983076"/>
          </a:xfrm>
          <a:ln>
            <a:noFill/>
          </a:ln>
        </p:spPr>
        <p:txBody>
          <a:bodyPr>
            <a:normAutofit/>
          </a:bodyPr>
          <a:lstStyle/>
          <a:p>
            <a:pPr lvl="0" algn="ctr"/>
            <a:r>
              <a:rPr lang="fr-FR" b="1" dirty="0">
                <a:latin typeface="Calibri" panose="020F0502020204030204" pitchFamily="34" charset="0"/>
                <a:cs typeface="Calibri" panose="020F0502020204030204" pitchFamily="34" charset="0"/>
              </a:rPr>
              <a:t>FACTEURS FAVORISANTS DES IAS</a:t>
            </a:r>
            <a:endParaRPr lang="fr-FR"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218941" y="1558344"/>
            <a:ext cx="11706896" cy="5009881"/>
          </a:xfrm>
          <a:ln>
            <a:noFill/>
          </a:ln>
        </p:spPr>
        <p:txBody>
          <a:bodyPr>
            <a:normAutofit/>
          </a:bodyPr>
          <a:lstStyle/>
          <a:p>
            <a:pPr marL="0" indent="0">
              <a:buNone/>
            </a:pPr>
            <a:r>
              <a:rPr lang="fr-FR" sz="3200" dirty="0">
                <a:latin typeface="Calibri" panose="020F0502020204030204" pitchFamily="34" charset="0"/>
                <a:cs typeface="Calibri" panose="020F0502020204030204" pitchFamily="34" charset="0"/>
              </a:rPr>
              <a:t>L’infection peut être favorisée par :</a:t>
            </a:r>
          </a:p>
          <a:p>
            <a:pPr lvl="1">
              <a:lnSpc>
                <a:spcPct val="150000"/>
              </a:lnSpc>
              <a:buFont typeface="Wingdings" panose="05000000000000000000" pitchFamily="2" charset="2"/>
              <a:buChar char="ü"/>
            </a:pPr>
            <a:r>
              <a:rPr lang="fr-FR" sz="2800" dirty="0">
                <a:latin typeface="Calibri" panose="020F0502020204030204" pitchFamily="34" charset="0"/>
                <a:cs typeface="Calibri" panose="020F0502020204030204" pitchFamily="34" charset="0"/>
              </a:rPr>
              <a:t>les agents microbiens caractérisés par leur virulence, leur contagiosité, leur infectiosité, leur capacité de survie dans l’environnement et leur capacité de résistance aux anti-infectieux ;</a:t>
            </a:r>
          </a:p>
          <a:p>
            <a:pPr lvl="1">
              <a:lnSpc>
                <a:spcPct val="150000"/>
              </a:lnSpc>
              <a:buFont typeface="Wingdings" panose="05000000000000000000" pitchFamily="2" charset="2"/>
              <a:buChar char="ü"/>
            </a:pPr>
            <a:r>
              <a:rPr lang="fr-FR" sz="2800" dirty="0">
                <a:latin typeface="Calibri" panose="020F0502020204030204" pitchFamily="34" charset="0"/>
                <a:cs typeface="Calibri" panose="020F0502020204030204" pitchFamily="34" charset="0"/>
              </a:rPr>
              <a:t>la vulnérabilité du patient ;</a:t>
            </a:r>
          </a:p>
          <a:p>
            <a:pPr lvl="1">
              <a:lnSpc>
                <a:spcPct val="150000"/>
              </a:lnSpc>
              <a:buFont typeface="Wingdings" panose="05000000000000000000" pitchFamily="2" charset="2"/>
              <a:buChar char="ü"/>
            </a:pPr>
            <a:r>
              <a:rPr lang="fr-FR" sz="2800" dirty="0">
                <a:latin typeface="Calibri" panose="020F0502020204030204" pitchFamily="34" charset="0"/>
                <a:cs typeface="Calibri" panose="020F0502020204030204" pitchFamily="34" charset="0"/>
              </a:rPr>
              <a:t>les facteurs environnementaux;</a:t>
            </a:r>
          </a:p>
          <a:p>
            <a:pPr lvl="1">
              <a:lnSpc>
                <a:spcPct val="150000"/>
              </a:lnSpc>
              <a:buFont typeface="Wingdings" panose="05000000000000000000" pitchFamily="2" charset="2"/>
              <a:buChar char="ü"/>
            </a:pPr>
            <a:r>
              <a:rPr lang="fr-FR" sz="2800" dirty="0">
                <a:latin typeface="Calibri" panose="020F0502020204030204" pitchFamily="34" charset="0"/>
                <a:cs typeface="Calibri" panose="020F0502020204030204" pitchFamily="34" charset="0"/>
              </a:rPr>
              <a:t>les facteurs comportementaux.</a:t>
            </a:r>
          </a:p>
          <a:p>
            <a:endParaRPr lang="fr-FR" dirty="0"/>
          </a:p>
        </p:txBody>
      </p:sp>
    </p:spTree>
    <p:extLst>
      <p:ext uri="{BB962C8B-B14F-4D97-AF65-F5344CB8AC3E}">
        <p14:creationId xmlns:p14="http://schemas.microsoft.com/office/powerpoint/2010/main" val="203255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4E71D4-5318-45FD-9208-0ECF856A0CA3}"/>
              </a:ext>
            </a:extLst>
          </p:cNvPr>
          <p:cNvSpPr>
            <a:spLocks noGrp="1"/>
          </p:cNvSpPr>
          <p:nvPr>
            <p:ph idx="1"/>
          </p:nvPr>
        </p:nvSpPr>
        <p:spPr>
          <a:xfrm>
            <a:off x="1703512" y="1164328"/>
            <a:ext cx="8712968" cy="5072984"/>
          </a:xfrm>
          <a:ln>
            <a:solidFill>
              <a:schemeClr val="tx1"/>
            </a:solidFill>
          </a:ln>
        </p:spPr>
        <p:txBody>
          <a:bodyPr>
            <a:normAutofit/>
          </a:bodyPr>
          <a:lstStyle/>
          <a:p>
            <a:pPr marL="514350" indent="-514350" algn="just">
              <a:lnSpc>
                <a:spcPct val="150000"/>
              </a:lnSpc>
              <a:buFont typeface="+mj-lt"/>
              <a:buAutoNum type="arabicPeriod"/>
            </a:pPr>
            <a:r>
              <a:rPr lang="fr-FR" dirty="0"/>
              <a:t>Définir les concepts suivants :</a:t>
            </a:r>
          </a:p>
          <a:p>
            <a:pPr lvl="1" algn="just">
              <a:lnSpc>
                <a:spcPct val="110000"/>
              </a:lnSpc>
              <a:buFont typeface="Arial" panose="020B0604020202020204" pitchFamily="34" charset="0"/>
              <a:buChar char="•"/>
            </a:pPr>
            <a:r>
              <a:rPr lang="fr-FR" dirty="0"/>
              <a:t>Prévention et contrôle de l’infection (PCI) </a:t>
            </a:r>
          </a:p>
          <a:p>
            <a:pPr lvl="1" algn="just">
              <a:lnSpc>
                <a:spcPct val="110000"/>
              </a:lnSpc>
              <a:buFont typeface="Arial" panose="020B0604020202020204" pitchFamily="34" charset="0"/>
              <a:buChar char="•"/>
            </a:pPr>
            <a:r>
              <a:rPr lang="fr-FR" dirty="0"/>
              <a:t>infection associée aux soins (IAS)</a:t>
            </a:r>
          </a:p>
          <a:p>
            <a:pPr lvl="1" algn="just">
              <a:lnSpc>
                <a:spcPct val="110000"/>
              </a:lnSpc>
              <a:buFont typeface="Arial" panose="020B0604020202020204" pitchFamily="34" charset="0"/>
              <a:buChar char="•"/>
            </a:pPr>
            <a:r>
              <a:rPr lang="fr-FR" dirty="0"/>
              <a:t>sécurité du patient</a:t>
            </a:r>
          </a:p>
          <a:p>
            <a:pPr marL="514350" indent="-514350" algn="just">
              <a:lnSpc>
                <a:spcPct val="150000"/>
              </a:lnSpc>
              <a:buFont typeface="+mj-lt"/>
              <a:buAutoNum type="arabicPeriod"/>
            </a:pPr>
            <a:r>
              <a:rPr lang="fr-FR" dirty="0"/>
              <a:t>Décrire l’épidémiologie des IAS  (fréquence, germes, types d’IAS, conséquences)</a:t>
            </a:r>
          </a:p>
        </p:txBody>
      </p:sp>
      <p:sp>
        <p:nvSpPr>
          <p:cNvPr id="7" name="Titre 1">
            <a:extLst>
              <a:ext uri="{FF2B5EF4-FFF2-40B4-BE49-F238E27FC236}">
                <a16:creationId xmlns:a16="http://schemas.microsoft.com/office/drawing/2014/main" id="{565AE440-F487-4F95-BFC0-67E9BE0C41B9}"/>
              </a:ext>
            </a:extLst>
          </p:cNvPr>
          <p:cNvSpPr>
            <a:spLocks noGrp="1"/>
          </p:cNvSpPr>
          <p:nvPr>
            <p:ph type="title"/>
          </p:nvPr>
        </p:nvSpPr>
        <p:spPr>
          <a:xfrm>
            <a:off x="1703512" y="160338"/>
            <a:ext cx="8712968" cy="892399"/>
          </a:xfrm>
          <a:ln>
            <a:solidFill>
              <a:schemeClr val="tx1"/>
            </a:solidFill>
          </a:ln>
        </p:spPr>
        <p:txBody>
          <a:bodyPr/>
          <a:lstStyle/>
          <a:p>
            <a:r>
              <a:rPr lang="fr-FR" b="1" dirty="0">
                <a:latin typeface="Arial" panose="020B0604020202020204" pitchFamily="34" charset="0"/>
                <a:cs typeface="Arial" panose="020B0604020202020204" pitchFamily="34" charset="0"/>
              </a:rPr>
              <a:t>Objectifs</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6691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43000" y="716829"/>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b="1" dirty="0"/>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3599879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188640"/>
            <a:ext cx="8229600" cy="648072"/>
          </a:xfrm>
          <a:ln>
            <a:solidFill>
              <a:schemeClr val="accent1"/>
            </a:solidFill>
          </a:ln>
        </p:spPr>
        <p:txBody>
          <a:bodyPr>
            <a:noAutofit/>
          </a:bodyPr>
          <a:lstStyle/>
          <a:p>
            <a:pPr lvl="0" algn="ctr"/>
            <a:r>
              <a:rPr lang="fr-FR" sz="3200" b="1" dirty="0"/>
              <a:t>CHAINE DE TRANSMISSION DES INFECTIONS</a:t>
            </a:r>
            <a:endParaRPr lang="fr-FR" sz="3200" dirty="0"/>
          </a:p>
        </p:txBody>
      </p:sp>
      <p:sp>
        <p:nvSpPr>
          <p:cNvPr id="4" name="Espace réservé du contenu 3"/>
          <p:cNvSpPr>
            <a:spLocks noGrp="1"/>
          </p:cNvSpPr>
          <p:nvPr>
            <p:ph sz="half" idx="1"/>
          </p:nvPr>
        </p:nvSpPr>
        <p:spPr>
          <a:xfrm>
            <a:off x="1991544" y="980729"/>
            <a:ext cx="2520280" cy="5334091"/>
          </a:xfrm>
          <a:ln>
            <a:solidFill>
              <a:schemeClr val="accent1"/>
            </a:solidFill>
          </a:ln>
        </p:spPr>
        <p:txBody>
          <a:bodyPr anchor="ctr">
            <a:normAutofit lnSpcReduction="10000"/>
          </a:bodyPr>
          <a:lstStyle/>
          <a:p>
            <a:pPr marL="0" indent="0" algn="just">
              <a:buNone/>
            </a:pPr>
            <a:r>
              <a:rPr lang="fr-FR" sz="2600" b="1" dirty="0"/>
              <a:t>La transmission </a:t>
            </a:r>
            <a:r>
              <a:rPr lang="fr-FR" dirty="0"/>
              <a:t>se produit lorsque l'agent, dans le réservoir, en sort par une </a:t>
            </a:r>
            <a:r>
              <a:rPr lang="fr-FR" sz="2600" b="1" dirty="0">
                <a:solidFill>
                  <a:srgbClr val="FF0000"/>
                </a:solidFill>
              </a:rPr>
              <a:t>porte de sortie</a:t>
            </a:r>
            <a:r>
              <a:rPr lang="fr-FR" sz="2600" dirty="0"/>
              <a:t>, </a:t>
            </a:r>
            <a:r>
              <a:rPr lang="fr-FR" dirty="0"/>
              <a:t>se déplace par un mode de transmission et entre par une </a:t>
            </a:r>
            <a:r>
              <a:rPr lang="fr-FR" sz="2600" b="1" dirty="0">
                <a:solidFill>
                  <a:srgbClr val="FF0000"/>
                </a:solidFill>
              </a:rPr>
              <a:t>porte d'entrée </a:t>
            </a:r>
            <a:r>
              <a:rPr lang="fr-FR" dirty="0"/>
              <a:t>dans un hôte réceptif.</a:t>
            </a:r>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55840" y="980729"/>
            <a:ext cx="5616798" cy="53505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5375920" y="6314819"/>
            <a:ext cx="4528104" cy="369332"/>
          </a:xfrm>
          <a:prstGeom prst="rect">
            <a:avLst/>
          </a:prstGeom>
          <a:noFill/>
        </p:spPr>
        <p:txBody>
          <a:bodyPr wrap="square" rtlCol="0">
            <a:spAutoFit/>
          </a:bodyPr>
          <a:lstStyle/>
          <a:p>
            <a:r>
              <a:rPr lang="fr-FR" dirty="0"/>
              <a:t>La chaîne de transmission de l’infection </a:t>
            </a:r>
            <a:endParaRPr lang="fr-FR" i="1" dirty="0"/>
          </a:p>
        </p:txBody>
      </p:sp>
    </p:spTree>
    <p:extLst>
      <p:ext uri="{BB962C8B-B14F-4D97-AF65-F5344CB8AC3E}">
        <p14:creationId xmlns:p14="http://schemas.microsoft.com/office/powerpoint/2010/main" val="631811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2650" y="1772816"/>
            <a:ext cx="7886700" cy="3384376"/>
          </a:xfrm>
        </p:spPr>
        <p:txBody>
          <a:bodyPr>
            <a:normAutofit/>
          </a:bodyPr>
          <a:lstStyle/>
          <a:p>
            <a:pPr>
              <a:lnSpc>
                <a:spcPct val="150000"/>
              </a:lnSpc>
            </a:pPr>
            <a:r>
              <a:rPr lang="fr-FR" b="1" dirty="0"/>
              <a:t>Comment peut – on rompre la chaine de transmission des infections ?</a:t>
            </a:r>
          </a:p>
        </p:txBody>
      </p:sp>
    </p:spTree>
    <p:extLst>
      <p:ext uri="{BB962C8B-B14F-4D97-AF65-F5344CB8AC3E}">
        <p14:creationId xmlns:p14="http://schemas.microsoft.com/office/powerpoint/2010/main" val="3712723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116632"/>
            <a:ext cx="8229600" cy="504056"/>
          </a:xfrm>
          <a:ln>
            <a:solidFill>
              <a:schemeClr val="accent1"/>
            </a:solidFill>
          </a:ln>
        </p:spPr>
        <p:txBody>
          <a:bodyPr>
            <a:noAutofit/>
          </a:bodyPr>
          <a:lstStyle/>
          <a:p>
            <a:pPr algn="ctr"/>
            <a:r>
              <a:rPr lang="fr-FR" sz="3200" b="1" dirty="0">
                <a:solidFill>
                  <a:srgbClr val="FF0000"/>
                </a:solidFill>
                <a:effectLst>
                  <a:outerShdw blurRad="38100" dist="38100" dir="2700000" algn="tl">
                    <a:srgbClr val="000000">
                      <a:alpha val="43137"/>
                    </a:srgbClr>
                  </a:outerShdw>
                </a:effectLst>
              </a:rPr>
              <a:t>RUPTURE</a:t>
            </a:r>
            <a:r>
              <a:rPr lang="fr-FR" sz="3200" b="1" dirty="0">
                <a:effectLst>
                  <a:outerShdw blurRad="38100" dist="38100" dir="2700000" algn="tl">
                    <a:srgbClr val="000000">
                      <a:alpha val="43137"/>
                    </a:srgbClr>
                  </a:outerShdw>
                </a:effectLst>
              </a:rPr>
              <a:t> DE LA CHAINE DE TRANSMISSION</a:t>
            </a:r>
            <a:endParaRPr lang="fr-FR" sz="3200" dirty="0">
              <a:effectLst>
                <a:outerShdw blurRad="38100" dist="38100" dir="2700000" algn="tl">
                  <a:srgbClr val="000000">
                    <a:alpha val="43137"/>
                  </a:srgbClr>
                </a:outerShdw>
              </a:effectLst>
            </a:endParaRPr>
          </a:p>
        </p:txBody>
      </p:sp>
      <p:sp>
        <p:nvSpPr>
          <p:cNvPr id="3" name="Espace réservé du contenu 2"/>
          <p:cNvSpPr>
            <a:spLocks noGrp="1"/>
          </p:cNvSpPr>
          <p:nvPr>
            <p:ph sz="half" idx="1"/>
          </p:nvPr>
        </p:nvSpPr>
        <p:spPr>
          <a:xfrm>
            <a:off x="1847528" y="776402"/>
            <a:ext cx="2592288" cy="5864870"/>
          </a:xfrm>
          <a:ln>
            <a:noFill/>
          </a:ln>
        </p:spPr>
        <p:txBody>
          <a:bodyPr anchor="ctr">
            <a:noAutofit/>
          </a:bodyPr>
          <a:lstStyle/>
          <a:p>
            <a:pPr marL="0" indent="0" algn="just">
              <a:buNone/>
            </a:pPr>
            <a:r>
              <a:rPr lang="fr-FR" sz="1800" dirty="0"/>
              <a:t>La transmission peut être interrompue si :</a:t>
            </a:r>
          </a:p>
          <a:p>
            <a:pPr lvl="0" algn="just"/>
            <a:r>
              <a:rPr lang="fr-FR" sz="1800" b="1" dirty="0"/>
              <a:t>l'agen</a:t>
            </a:r>
            <a:r>
              <a:rPr lang="fr-FR" sz="1800" dirty="0"/>
              <a:t>t est éliminé ou inactivé;</a:t>
            </a:r>
          </a:p>
          <a:p>
            <a:pPr lvl="0" algn="just"/>
            <a:r>
              <a:rPr lang="fr-FR" sz="1800" b="1" dirty="0"/>
              <a:t>les portes de sortie </a:t>
            </a:r>
            <a:r>
              <a:rPr lang="fr-FR" sz="1800" dirty="0"/>
              <a:t>sont maîtrisées grâce à des pratiques sécuritaires;</a:t>
            </a:r>
          </a:p>
          <a:p>
            <a:pPr lvl="0" algn="just"/>
            <a:r>
              <a:rPr lang="fr-FR" sz="1800" b="1" dirty="0"/>
              <a:t>la transmission entre les objets ou les personnes </a:t>
            </a:r>
            <a:r>
              <a:rPr lang="fr-FR" sz="1800" dirty="0"/>
              <a:t>ne se produit pas en raison des barrières et (ou) des pratiques sécuritaires;</a:t>
            </a:r>
          </a:p>
          <a:p>
            <a:pPr lvl="0" algn="just"/>
            <a:r>
              <a:rPr lang="fr-FR" sz="1800" b="1" dirty="0"/>
              <a:t>les portes d'entrée </a:t>
            </a:r>
            <a:r>
              <a:rPr lang="fr-FR" sz="1800" dirty="0"/>
              <a:t>sont protégées;</a:t>
            </a:r>
          </a:p>
          <a:p>
            <a:pPr lvl="0" algn="just"/>
            <a:r>
              <a:rPr lang="fr-FR" sz="1800" b="1" dirty="0"/>
              <a:t>les hôtes </a:t>
            </a:r>
            <a:r>
              <a:rPr lang="fr-FR" sz="1800" dirty="0"/>
              <a:t>ne sont pas réceptifs.</a:t>
            </a:r>
          </a:p>
        </p:txBody>
      </p:sp>
      <p:pic>
        <p:nvPicPr>
          <p:cNvPr id="2050"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511824" y="764704"/>
            <a:ext cx="5832648" cy="569190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4871864" y="6456606"/>
            <a:ext cx="5122912" cy="369332"/>
          </a:xfrm>
          <a:prstGeom prst="rect">
            <a:avLst/>
          </a:prstGeom>
          <a:noFill/>
        </p:spPr>
        <p:txBody>
          <a:bodyPr wrap="square" rtlCol="0">
            <a:spAutoFit/>
          </a:bodyPr>
          <a:lstStyle/>
          <a:p>
            <a:r>
              <a:rPr lang="fr-FR" dirty="0"/>
              <a:t>Rupture de la chaîne de transmission</a:t>
            </a:r>
          </a:p>
        </p:txBody>
      </p:sp>
    </p:spTree>
    <p:extLst>
      <p:ext uri="{BB962C8B-B14F-4D97-AF65-F5344CB8AC3E}">
        <p14:creationId xmlns:p14="http://schemas.microsoft.com/office/powerpoint/2010/main" val="1904577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11828" y="820738"/>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b="1" dirty="0"/>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1343070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a:xfrm>
            <a:off x="155576" y="188913"/>
            <a:ext cx="10079038" cy="755650"/>
          </a:xfrm>
        </p:spPr>
        <p:txBody>
          <a:bodyPr>
            <a:normAutofit/>
          </a:bodyPr>
          <a:lstStyle/>
          <a:p>
            <a:pPr algn="ctr" eaLnBrk="1" hangingPunct="1"/>
            <a:r>
              <a:rPr lang="fr-FR" altLang="fr-FR" b="1" dirty="0">
                <a:latin typeface="Calibri" panose="020F0502020204030204" pitchFamily="34" charset="0"/>
                <a:cs typeface="Calibri" panose="020F0502020204030204" pitchFamily="34" charset="0"/>
              </a:rPr>
              <a:t>CONSÉQUENCES DES IAS</a:t>
            </a:r>
          </a:p>
        </p:txBody>
      </p:sp>
      <p:sp>
        <p:nvSpPr>
          <p:cNvPr id="26627" name="Rectangle 5"/>
          <p:cNvSpPr>
            <a:spLocks noGrp="1" noChangeArrowheads="1"/>
          </p:cNvSpPr>
          <p:nvPr>
            <p:ph idx="1"/>
          </p:nvPr>
        </p:nvSpPr>
        <p:spPr>
          <a:xfrm>
            <a:off x="155575" y="981075"/>
            <a:ext cx="11671300" cy="5359400"/>
          </a:xfrm>
        </p:spPr>
        <p:txBody>
          <a:bodyPr rtlCol="0">
            <a:normAutofit fontScale="85000" lnSpcReduction="10000"/>
          </a:bodyPr>
          <a:lstStyle/>
          <a:p>
            <a:pPr marL="0" indent="0" algn="just" eaLnBrk="1" fontAlgn="auto" hangingPunct="1">
              <a:lnSpc>
                <a:spcPct val="150000"/>
              </a:lnSpc>
              <a:spcAft>
                <a:spcPts val="0"/>
              </a:spcAft>
              <a:buFont typeface="Arial" panose="020B0604020202020204" pitchFamily="34" charset="0"/>
              <a:buNone/>
              <a:defRPr/>
            </a:pPr>
            <a:r>
              <a:rPr lang="fr-FR" altLang="fr-FR" sz="3500" dirty="0">
                <a:latin typeface="Calibri" panose="020F0502020204030204" pitchFamily="34" charset="0"/>
                <a:cs typeface="Calibri" panose="020F0502020204030204" pitchFamily="34" charset="0"/>
              </a:rPr>
              <a:t>Les IAS peuvent provoquer :</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Des maladies plus graves</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Un prolongement de la durée de séjour en établissement de soins</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Une invalidité à long terme</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Une mortalité excessive</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Des coûts élevés pour les patients et leurs familles</a:t>
            </a:r>
          </a:p>
          <a:p>
            <a:pPr lvl="1" algn="just" eaLnBrk="1" fontAlgn="auto" hangingPunct="1">
              <a:lnSpc>
                <a:spcPct val="150000"/>
              </a:lnSpc>
              <a:spcAft>
                <a:spcPts val="0"/>
              </a:spcAft>
              <a:buFont typeface="Arial" charset="0"/>
              <a:buChar char="–"/>
              <a:defRPr/>
            </a:pPr>
            <a:r>
              <a:rPr lang="fr-FR" altLang="fr-FR" sz="3500" dirty="0">
                <a:latin typeface="Calibri" panose="020F0502020204030204" pitchFamily="34" charset="0"/>
                <a:cs typeface="Calibri" panose="020F0502020204030204" pitchFamily="34" charset="0"/>
              </a:rPr>
              <a:t>résistance antimicrobienne</a:t>
            </a:r>
          </a:p>
          <a:p>
            <a:pPr marL="457200" lvl="1" indent="0" algn="just" eaLnBrk="1" fontAlgn="auto" hangingPunct="1">
              <a:lnSpc>
                <a:spcPct val="150000"/>
              </a:lnSpc>
              <a:spcAft>
                <a:spcPts val="0"/>
              </a:spcAft>
              <a:buFont typeface="Arial" panose="020B0604020202020204" pitchFamily="34" charset="0"/>
              <a:buNone/>
              <a:defRPr/>
            </a:pPr>
            <a:endParaRPr lang="fr-FR" altLang="fr-FR" sz="3200" dirty="0"/>
          </a:p>
          <a:p>
            <a:pPr marL="457200" lvl="1" indent="0" eaLnBrk="1" fontAlgn="auto" hangingPunct="1">
              <a:lnSpc>
                <a:spcPct val="150000"/>
              </a:lnSpc>
              <a:spcAft>
                <a:spcPts val="0"/>
              </a:spcAft>
              <a:buFont typeface="Arial" panose="020B0604020202020204" pitchFamily="34" charset="0"/>
              <a:buNone/>
              <a:defRPr/>
            </a:pPr>
            <a:endParaRPr lang="en-GB" altLang="fr-FR" sz="4000" dirty="0"/>
          </a:p>
        </p:txBody>
      </p:sp>
    </p:spTree>
    <p:extLst>
      <p:ext uri="{BB962C8B-B14F-4D97-AF65-F5344CB8AC3E}">
        <p14:creationId xmlns:p14="http://schemas.microsoft.com/office/powerpoint/2010/main" val="312832624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74173" y="664874"/>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b="1" dirty="0"/>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1194471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TYPES D’IAS (1/10)</a:t>
            </a:r>
            <a:endParaRPr lang="fr-FR" dirty="0"/>
          </a:p>
        </p:txBody>
      </p:sp>
      <p:sp>
        <p:nvSpPr>
          <p:cNvPr id="3" name="Espace réservé du contenu 2"/>
          <p:cNvSpPr>
            <a:spLocks noGrp="1"/>
          </p:cNvSpPr>
          <p:nvPr>
            <p:ph idx="1"/>
          </p:nvPr>
        </p:nvSpPr>
        <p:spPr>
          <a:xfrm>
            <a:off x="838200" y="1825625"/>
            <a:ext cx="10515600" cy="4741430"/>
          </a:xfrm>
        </p:spPr>
        <p:txBody>
          <a:bodyPr>
            <a:normAutofit/>
          </a:bodyPr>
          <a:lstStyle/>
          <a:p>
            <a:pPr>
              <a:lnSpc>
                <a:spcPct val="150000"/>
              </a:lnSpc>
            </a:pPr>
            <a:r>
              <a:rPr lang="fr-FR" dirty="0"/>
              <a:t>Infections urinaires</a:t>
            </a:r>
          </a:p>
          <a:p>
            <a:pPr>
              <a:lnSpc>
                <a:spcPct val="150000"/>
              </a:lnSpc>
            </a:pPr>
            <a:r>
              <a:rPr lang="fr-FR" dirty="0"/>
              <a:t> Bactériémies / septicémies</a:t>
            </a:r>
          </a:p>
          <a:p>
            <a:pPr>
              <a:lnSpc>
                <a:spcPct val="150000"/>
              </a:lnSpc>
            </a:pPr>
            <a:r>
              <a:rPr lang="fr-FR" dirty="0"/>
              <a:t> Pneumonies</a:t>
            </a:r>
          </a:p>
          <a:p>
            <a:pPr>
              <a:lnSpc>
                <a:spcPct val="150000"/>
              </a:lnSpc>
            </a:pPr>
            <a:r>
              <a:rPr lang="fr-FR" dirty="0"/>
              <a:t>Infections de site opératoire</a:t>
            </a:r>
          </a:p>
          <a:p>
            <a:pPr>
              <a:lnSpc>
                <a:spcPct val="150000"/>
              </a:lnSpc>
            </a:pPr>
            <a:r>
              <a:rPr lang="fr-FR" dirty="0"/>
              <a:t>Autres</a:t>
            </a:r>
          </a:p>
        </p:txBody>
      </p:sp>
    </p:spTree>
    <p:extLst>
      <p:ext uri="{BB962C8B-B14F-4D97-AF65-F5344CB8AC3E}">
        <p14:creationId xmlns:p14="http://schemas.microsoft.com/office/powerpoint/2010/main" val="1578515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3910"/>
            <a:ext cx="10515600" cy="976746"/>
          </a:xfrm>
        </p:spPr>
        <p:txBody>
          <a:bodyPr/>
          <a:lstStyle/>
          <a:p>
            <a:pPr algn="ctr"/>
            <a:r>
              <a:rPr lang="fr-FR" b="1" dirty="0"/>
              <a:t>TYPES D’IAS (2/10)</a:t>
            </a:r>
            <a:endParaRPr lang="fr-FR" dirty="0"/>
          </a:p>
        </p:txBody>
      </p:sp>
      <p:sp>
        <p:nvSpPr>
          <p:cNvPr id="3" name="Espace réservé du contenu 2"/>
          <p:cNvSpPr>
            <a:spLocks noGrp="1"/>
          </p:cNvSpPr>
          <p:nvPr>
            <p:ph idx="1"/>
          </p:nvPr>
        </p:nvSpPr>
        <p:spPr>
          <a:xfrm>
            <a:off x="838199" y="1080656"/>
            <a:ext cx="11194473" cy="5096307"/>
          </a:xfrm>
        </p:spPr>
        <p:txBody>
          <a:bodyPr>
            <a:normAutofit/>
          </a:bodyPr>
          <a:lstStyle/>
          <a:p>
            <a:pPr marL="0" indent="0" algn="just">
              <a:lnSpc>
                <a:spcPct val="150000"/>
              </a:lnSpc>
              <a:buNone/>
            </a:pPr>
            <a:r>
              <a:rPr lang="fr-FR" b="1" i="1" dirty="0">
                <a:solidFill>
                  <a:srgbClr val="FF0000"/>
                </a:solidFill>
              </a:rPr>
              <a:t>1. Infections urinaires</a:t>
            </a:r>
          </a:p>
          <a:p>
            <a:pPr algn="just">
              <a:lnSpc>
                <a:spcPct val="150000"/>
              </a:lnSpc>
              <a:buFontTx/>
              <a:buChar char="-"/>
            </a:pPr>
            <a:r>
              <a:rPr lang="fr-FR" dirty="0"/>
              <a:t>IAS les plus courantes; 80 % des infections sont liées a un sondage vésical a demeure. </a:t>
            </a:r>
          </a:p>
          <a:p>
            <a:pPr algn="just">
              <a:lnSpc>
                <a:spcPct val="150000"/>
              </a:lnSpc>
              <a:buFontTx/>
              <a:buChar char="-"/>
            </a:pPr>
            <a:r>
              <a:rPr lang="fr-FR" dirty="0"/>
              <a:t>Associées a une plus faible morbidité que les autres IAS, mais peuvent dans certains cas provoquer une bactériémie potentiellement mortelle. </a:t>
            </a:r>
          </a:p>
          <a:p>
            <a:pPr marL="0" indent="0" algn="just">
              <a:lnSpc>
                <a:spcPct val="150000"/>
              </a:lnSpc>
              <a:buNone/>
            </a:pPr>
            <a:r>
              <a:rPr lang="fr-FR" dirty="0"/>
              <a:t>- Les bactéries responsables proviennent de la flore intestinale du patient, normale (Escherichia coli) ou acquise à l’hôpital (</a:t>
            </a:r>
            <a:r>
              <a:rPr lang="fr-FR" i="1" dirty="0" err="1"/>
              <a:t>Klebsiella</a:t>
            </a:r>
            <a:r>
              <a:rPr lang="fr-FR" i="1" dirty="0"/>
              <a:t> </a:t>
            </a:r>
            <a:r>
              <a:rPr lang="fr-FR" i="1" dirty="0" err="1"/>
              <a:t>multirésistantes</a:t>
            </a:r>
            <a:r>
              <a:rPr lang="fr-FR" dirty="0"/>
              <a:t>).</a:t>
            </a:r>
          </a:p>
        </p:txBody>
      </p:sp>
    </p:spTree>
    <p:extLst>
      <p:ext uri="{BB962C8B-B14F-4D97-AF65-F5344CB8AC3E}">
        <p14:creationId xmlns:p14="http://schemas.microsoft.com/office/powerpoint/2010/main" val="460166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3227" y="114301"/>
            <a:ext cx="10515600" cy="779318"/>
          </a:xfrm>
        </p:spPr>
        <p:txBody>
          <a:bodyPr/>
          <a:lstStyle/>
          <a:p>
            <a:pPr algn="ctr"/>
            <a:r>
              <a:rPr lang="fr-FR" b="1" dirty="0"/>
              <a:t>TYPES D’IAS (3/10)</a:t>
            </a:r>
            <a:endParaRPr lang="fr-FR" dirty="0"/>
          </a:p>
        </p:txBody>
      </p:sp>
      <p:sp>
        <p:nvSpPr>
          <p:cNvPr id="3" name="Espace réservé du contenu 2"/>
          <p:cNvSpPr>
            <a:spLocks noGrp="1"/>
          </p:cNvSpPr>
          <p:nvPr>
            <p:ph idx="1"/>
          </p:nvPr>
        </p:nvSpPr>
        <p:spPr>
          <a:xfrm>
            <a:off x="218209" y="893620"/>
            <a:ext cx="11845636" cy="5860472"/>
          </a:xfrm>
        </p:spPr>
        <p:txBody>
          <a:bodyPr>
            <a:normAutofit fontScale="92500" lnSpcReduction="10000"/>
          </a:bodyPr>
          <a:lstStyle/>
          <a:p>
            <a:pPr marL="0" indent="0" algn="just">
              <a:lnSpc>
                <a:spcPct val="150000"/>
              </a:lnSpc>
              <a:buNone/>
            </a:pPr>
            <a:r>
              <a:rPr lang="fr-FR" b="1" i="1" dirty="0">
                <a:solidFill>
                  <a:srgbClr val="FF0000"/>
                </a:solidFill>
              </a:rPr>
              <a:t>2. Bactériémies nosocomiales</a:t>
            </a:r>
          </a:p>
          <a:p>
            <a:pPr marL="0" indent="0" algn="just">
              <a:lnSpc>
                <a:spcPct val="150000"/>
              </a:lnSpc>
              <a:buNone/>
            </a:pPr>
            <a:r>
              <a:rPr lang="fr-FR" dirty="0"/>
              <a:t>- Représentent une faible proportion des IAS (environ 5 %) mais possèdent un taux de létalité élevé (plus de 50 % pour certains micro-organismes). </a:t>
            </a:r>
          </a:p>
          <a:p>
            <a:pPr marL="0" indent="0" algn="just">
              <a:lnSpc>
                <a:spcPct val="150000"/>
              </a:lnSpc>
              <a:buNone/>
            </a:pPr>
            <a:r>
              <a:rPr lang="fr-FR" dirty="0"/>
              <a:t>- L’infection peut se développer au point d’insertion cutané d’un dispositif intravasculaire ou sur le trajet sous-cutané d’un cathéter (infection du tunnel). Les micro-organismes qui colonisent le cathéter à l’intérieur du vaisseau peuvent provoquer une bactériémie sans infection externe visible. L’infection prend sa source dans la flore cutanée résiduelle ou temporaire. Les principaux facteurs de risque sont la durée du cathétérisme, le niveau d’asepsie lors de l’insertion, et les soins continus une fois le cathéter en place.</a:t>
            </a:r>
          </a:p>
        </p:txBody>
      </p:sp>
    </p:spTree>
    <p:extLst>
      <p:ext uri="{BB962C8B-B14F-4D97-AF65-F5344CB8AC3E}">
        <p14:creationId xmlns:p14="http://schemas.microsoft.com/office/powerpoint/2010/main" val="197729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4E71D4-5318-45FD-9208-0ECF856A0CA3}"/>
              </a:ext>
            </a:extLst>
          </p:cNvPr>
          <p:cNvSpPr>
            <a:spLocks noGrp="1"/>
          </p:cNvSpPr>
          <p:nvPr>
            <p:ph idx="1"/>
          </p:nvPr>
        </p:nvSpPr>
        <p:spPr>
          <a:xfrm>
            <a:off x="1703512" y="1164328"/>
            <a:ext cx="8712968" cy="5072984"/>
          </a:xfrm>
          <a:ln>
            <a:solidFill>
              <a:schemeClr val="tx1"/>
            </a:solidFill>
          </a:ln>
        </p:spPr>
        <p:txBody>
          <a:bodyPr/>
          <a:lstStyle/>
          <a:p>
            <a:pPr marL="514350" indent="-514350" algn="just">
              <a:lnSpc>
                <a:spcPct val="150000"/>
              </a:lnSpc>
              <a:buFont typeface="+mj-lt"/>
              <a:buAutoNum type="arabicPeriod" startAt="3"/>
            </a:pPr>
            <a:r>
              <a:rPr lang="fr-FR" dirty="0"/>
              <a:t>Identifier les facteurs de risques des IAS</a:t>
            </a:r>
          </a:p>
          <a:p>
            <a:pPr marL="514350" indent="-514350" algn="just">
              <a:lnSpc>
                <a:spcPct val="150000"/>
              </a:lnSpc>
              <a:buFont typeface="+mj-lt"/>
              <a:buAutoNum type="arabicPeriod" startAt="3"/>
            </a:pPr>
            <a:r>
              <a:rPr lang="fr-FR" dirty="0"/>
              <a:t>Décrire la chaine de transmission des infections</a:t>
            </a:r>
          </a:p>
          <a:p>
            <a:pPr marL="514350" indent="-514350" algn="just">
              <a:lnSpc>
                <a:spcPct val="150000"/>
              </a:lnSpc>
              <a:buFont typeface="+mj-lt"/>
              <a:buAutoNum type="arabicPeriod" startAt="3"/>
            </a:pPr>
            <a:r>
              <a:rPr lang="fr-FR" dirty="0"/>
              <a:t>Enoncer les principes de rupture de la chaine de transmission</a:t>
            </a:r>
          </a:p>
          <a:p>
            <a:pPr marL="514350" indent="-514350" algn="just">
              <a:lnSpc>
                <a:spcPct val="150000"/>
              </a:lnSpc>
              <a:buFont typeface="+mj-lt"/>
              <a:buAutoNum type="arabicPeriod" startAt="3"/>
            </a:pPr>
            <a:r>
              <a:rPr lang="fr-FR" dirty="0"/>
              <a:t>Enumérer les lignes directrices de l’OMS sur les principales composantes de PCIAS</a:t>
            </a:r>
            <a:endParaRPr lang="en-US" dirty="0"/>
          </a:p>
        </p:txBody>
      </p:sp>
      <p:sp>
        <p:nvSpPr>
          <p:cNvPr id="7" name="Titre 1">
            <a:extLst>
              <a:ext uri="{FF2B5EF4-FFF2-40B4-BE49-F238E27FC236}">
                <a16:creationId xmlns:a16="http://schemas.microsoft.com/office/drawing/2014/main" id="{565AE440-F487-4F95-BFC0-67E9BE0C41B9}"/>
              </a:ext>
            </a:extLst>
          </p:cNvPr>
          <p:cNvSpPr>
            <a:spLocks noGrp="1"/>
          </p:cNvSpPr>
          <p:nvPr>
            <p:ph type="title"/>
          </p:nvPr>
        </p:nvSpPr>
        <p:spPr>
          <a:xfrm>
            <a:off x="1703512" y="160338"/>
            <a:ext cx="8712968" cy="892399"/>
          </a:xfrm>
          <a:ln>
            <a:solidFill>
              <a:schemeClr val="tx1"/>
            </a:solidFill>
          </a:ln>
        </p:spPr>
        <p:txBody>
          <a:bodyPr/>
          <a:lstStyle/>
          <a:p>
            <a:r>
              <a:rPr lang="fr-FR" b="1" dirty="0">
                <a:latin typeface="Arial" panose="020B0604020202020204" pitchFamily="34" charset="0"/>
                <a:cs typeface="Arial" panose="020B0604020202020204" pitchFamily="34" charset="0"/>
              </a:rPr>
              <a:t>Objectifs</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799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83127"/>
            <a:ext cx="10515600" cy="789709"/>
          </a:xfrm>
        </p:spPr>
        <p:txBody>
          <a:bodyPr/>
          <a:lstStyle/>
          <a:p>
            <a:pPr algn="ctr"/>
            <a:r>
              <a:rPr lang="fr-FR" b="1" dirty="0"/>
              <a:t>TYPES D’IAS (4/10)</a:t>
            </a:r>
            <a:endParaRPr lang="fr-FR" dirty="0"/>
          </a:p>
        </p:txBody>
      </p:sp>
      <p:sp>
        <p:nvSpPr>
          <p:cNvPr id="3" name="Espace réservé du contenu 2"/>
          <p:cNvSpPr>
            <a:spLocks noGrp="1"/>
          </p:cNvSpPr>
          <p:nvPr>
            <p:ph idx="1"/>
          </p:nvPr>
        </p:nvSpPr>
        <p:spPr>
          <a:xfrm>
            <a:off x="145473" y="976744"/>
            <a:ext cx="11928763" cy="5611091"/>
          </a:xfrm>
        </p:spPr>
        <p:txBody>
          <a:bodyPr>
            <a:normAutofit/>
          </a:bodyPr>
          <a:lstStyle/>
          <a:p>
            <a:pPr marL="0" indent="0">
              <a:buNone/>
            </a:pPr>
            <a:r>
              <a:rPr lang="fr-FR" b="1" i="1" dirty="0">
                <a:solidFill>
                  <a:srgbClr val="FF0000"/>
                </a:solidFill>
              </a:rPr>
              <a:t>3. Pneumopathies nosocomiales</a:t>
            </a:r>
          </a:p>
          <a:p>
            <a:pPr marL="0" indent="0" algn="just">
              <a:lnSpc>
                <a:spcPct val="150000"/>
              </a:lnSpc>
              <a:buNone/>
            </a:pPr>
            <a:r>
              <a:rPr lang="fr-FR" dirty="0"/>
              <a:t>Observée principalement chez les patients sous ventilation artificielle dans les unités de soins intensifs</a:t>
            </a:r>
          </a:p>
          <a:p>
            <a:pPr marL="0" indent="0" algn="just">
              <a:lnSpc>
                <a:spcPct val="150000"/>
              </a:lnSpc>
              <a:buNone/>
            </a:pPr>
            <a:r>
              <a:rPr lang="fr-FR" dirty="0"/>
              <a:t>La pneumopathie associée a la ventilation assistée possède un taux de létalité élevé, bien que le risque attribuable soit difficile a déterminer du fait de l’importance des comorbidités.</a:t>
            </a:r>
          </a:p>
          <a:p>
            <a:pPr marL="0" indent="0" algn="just">
              <a:lnSpc>
                <a:spcPct val="150000"/>
              </a:lnSpc>
              <a:buNone/>
            </a:pPr>
            <a:r>
              <a:rPr lang="fr-FR" dirty="0"/>
              <a:t> Les microorganismes colonisent l’estomac, les voies respiratoires supérieures et les bronches, et provoquent une infection pulmonaire (pneumopathie) ; </a:t>
            </a:r>
          </a:p>
        </p:txBody>
      </p:sp>
    </p:spTree>
    <p:extLst>
      <p:ext uri="{BB962C8B-B14F-4D97-AF65-F5344CB8AC3E}">
        <p14:creationId xmlns:p14="http://schemas.microsoft.com/office/powerpoint/2010/main" val="1279365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4692"/>
            <a:ext cx="10515600" cy="779318"/>
          </a:xfrm>
        </p:spPr>
        <p:txBody>
          <a:bodyPr/>
          <a:lstStyle/>
          <a:p>
            <a:pPr algn="ctr"/>
            <a:r>
              <a:rPr lang="fr-FR" b="1" dirty="0"/>
              <a:t>TYPES D’IAS (5/10)</a:t>
            </a:r>
            <a:endParaRPr lang="fr-FR" dirty="0"/>
          </a:p>
        </p:txBody>
      </p:sp>
      <p:sp>
        <p:nvSpPr>
          <p:cNvPr id="3" name="Espace réservé du contenu 2"/>
          <p:cNvSpPr>
            <a:spLocks noGrp="1"/>
          </p:cNvSpPr>
          <p:nvPr>
            <p:ph idx="1"/>
          </p:nvPr>
        </p:nvSpPr>
        <p:spPr>
          <a:xfrm>
            <a:off x="838200" y="1049482"/>
            <a:ext cx="10515600" cy="5413663"/>
          </a:xfrm>
        </p:spPr>
        <p:txBody>
          <a:bodyPr>
            <a:normAutofit/>
          </a:bodyPr>
          <a:lstStyle/>
          <a:p>
            <a:pPr marL="0" indent="0" algn="just">
              <a:lnSpc>
                <a:spcPct val="150000"/>
              </a:lnSpc>
              <a:buNone/>
            </a:pPr>
            <a:r>
              <a:rPr lang="fr-FR" b="1" i="1" dirty="0">
                <a:solidFill>
                  <a:srgbClr val="FF0000"/>
                </a:solidFill>
              </a:rPr>
              <a:t>4. Infections du site opératoire (ISO)</a:t>
            </a:r>
          </a:p>
          <a:p>
            <a:pPr marL="0" indent="0" algn="just">
              <a:lnSpc>
                <a:spcPct val="150000"/>
              </a:lnSpc>
              <a:buNone/>
            </a:pPr>
            <a:r>
              <a:rPr lang="fr-FR" dirty="0"/>
              <a:t>sont également fréquentes : leur incidence va de 0,5 % a 15 % selon le type d’intervention et l’état général du patient.</a:t>
            </a:r>
          </a:p>
          <a:p>
            <a:pPr marL="0" indent="0" algn="just">
              <a:lnSpc>
                <a:spcPct val="150000"/>
              </a:lnSpc>
              <a:buNone/>
            </a:pPr>
            <a:r>
              <a:rPr lang="fr-FR" dirty="0"/>
              <a:t>L’impact sur les couts hospitaliers et la durée du séjour postopératoire est considérable.</a:t>
            </a:r>
          </a:p>
        </p:txBody>
      </p:sp>
    </p:spTree>
    <p:extLst>
      <p:ext uri="{BB962C8B-B14F-4D97-AF65-F5344CB8AC3E}">
        <p14:creationId xmlns:p14="http://schemas.microsoft.com/office/powerpoint/2010/main" val="1026262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TYPES D’IAS (6/10)</a:t>
            </a:r>
            <a:endParaRPr lang="fr-FR" dirty="0"/>
          </a:p>
        </p:txBody>
      </p:sp>
      <p:sp>
        <p:nvSpPr>
          <p:cNvPr id="3" name="Espace réservé du contenu 2"/>
          <p:cNvSpPr>
            <a:spLocks noGrp="1"/>
          </p:cNvSpPr>
          <p:nvPr>
            <p:ph idx="1"/>
          </p:nvPr>
        </p:nvSpPr>
        <p:spPr>
          <a:xfrm>
            <a:off x="280555" y="1825625"/>
            <a:ext cx="11073245" cy="4866120"/>
          </a:xfrm>
        </p:spPr>
        <p:txBody>
          <a:bodyPr>
            <a:normAutofit/>
          </a:bodyPr>
          <a:lstStyle/>
          <a:p>
            <a:pPr marL="0" indent="0" algn="just">
              <a:lnSpc>
                <a:spcPct val="150000"/>
              </a:lnSpc>
              <a:buNone/>
            </a:pPr>
            <a:r>
              <a:rPr lang="fr-FR" b="1" i="1" dirty="0">
                <a:solidFill>
                  <a:srgbClr val="FF0000"/>
                </a:solidFill>
              </a:rPr>
              <a:t>5. Autres infections nosocomiales</a:t>
            </a:r>
          </a:p>
          <a:p>
            <a:pPr marL="0" indent="0" algn="just">
              <a:lnSpc>
                <a:spcPct val="150000"/>
              </a:lnSpc>
              <a:buNone/>
            </a:pPr>
            <a:r>
              <a:rPr lang="fr-FR" dirty="0"/>
              <a:t>Les infections décrites plus haut sont les quatre types les plus fréquents et les plus importants, mais il existe de nombreux autres sites potentiels d’infection, par exemple :</a:t>
            </a:r>
          </a:p>
          <a:p>
            <a:pPr marL="0" indent="0" algn="just">
              <a:lnSpc>
                <a:spcPct val="150000"/>
              </a:lnSpc>
              <a:buNone/>
            </a:pPr>
            <a:r>
              <a:rPr lang="fr-FR" b="1" dirty="0">
                <a:solidFill>
                  <a:schemeClr val="accent1">
                    <a:lumMod val="50000"/>
                  </a:schemeClr>
                </a:solidFill>
              </a:rPr>
              <a:t>Infections de la peau et des tissus mous</a:t>
            </a:r>
            <a:r>
              <a:rPr lang="fr-FR" dirty="0"/>
              <a:t> : les plaies ouvertes (ulcères, brulures, escarres) favorisent la colonisation bactérienne et peuvent conduire a une infection généralisée.</a:t>
            </a:r>
          </a:p>
        </p:txBody>
      </p:sp>
    </p:spTree>
    <p:extLst>
      <p:ext uri="{BB962C8B-B14F-4D97-AF65-F5344CB8AC3E}">
        <p14:creationId xmlns:p14="http://schemas.microsoft.com/office/powerpoint/2010/main" val="183593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24692"/>
            <a:ext cx="10515600" cy="841664"/>
          </a:xfrm>
        </p:spPr>
        <p:txBody>
          <a:bodyPr/>
          <a:lstStyle/>
          <a:p>
            <a:pPr algn="ctr"/>
            <a:r>
              <a:rPr lang="fr-FR" b="1" dirty="0"/>
              <a:t>TYPES D’IAS (7/10)</a:t>
            </a:r>
            <a:endParaRPr lang="fr-FR" dirty="0"/>
          </a:p>
        </p:txBody>
      </p:sp>
      <p:sp>
        <p:nvSpPr>
          <p:cNvPr id="3" name="Espace réservé du contenu 2"/>
          <p:cNvSpPr>
            <a:spLocks noGrp="1"/>
          </p:cNvSpPr>
          <p:nvPr>
            <p:ph idx="1"/>
          </p:nvPr>
        </p:nvSpPr>
        <p:spPr>
          <a:xfrm>
            <a:off x="207818" y="966356"/>
            <a:ext cx="11145982" cy="5210607"/>
          </a:xfrm>
        </p:spPr>
        <p:txBody>
          <a:bodyPr>
            <a:normAutofit lnSpcReduction="10000"/>
          </a:bodyPr>
          <a:lstStyle/>
          <a:p>
            <a:pPr marL="0" indent="0" algn="just">
              <a:lnSpc>
                <a:spcPct val="150000"/>
              </a:lnSpc>
              <a:buNone/>
            </a:pPr>
            <a:r>
              <a:rPr lang="fr-FR" b="1" dirty="0">
                <a:solidFill>
                  <a:schemeClr val="accent1">
                    <a:lumMod val="50000"/>
                  </a:schemeClr>
                </a:solidFill>
              </a:rPr>
              <a:t>La gastro-entérite</a:t>
            </a:r>
            <a:r>
              <a:rPr lang="fr-FR" dirty="0"/>
              <a:t> est l’infection nosocomiale la plus fréquente chez l’enfant, avec un </a:t>
            </a:r>
            <a:r>
              <a:rPr lang="fr-FR" dirty="0" err="1"/>
              <a:t>rotavirus</a:t>
            </a:r>
            <a:r>
              <a:rPr lang="fr-FR" dirty="0"/>
              <a:t> comme principal agent pathogène. Dans les pays développés, </a:t>
            </a:r>
            <a:r>
              <a:rPr lang="fr-FR" i="1" dirty="0"/>
              <a:t>Clostridium difficile </a:t>
            </a:r>
            <a:r>
              <a:rPr lang="fr-FR" dirty="0"/>
              <a:t>est la cause principale des gastro-entérites nosocomiales chez l’adulte.</a:t>
            </a:r>
          </a:p>
          <a:p>
            <a:pPr marL="0" indent="0" algn="just">
              <a:lnSpc>
                <a:spcPct val="150000"/>
              </a:lnSpc>
              <a:buNone/>
            </a:pPr>
            <a:r>
              <a:rPr lang="fr-FR" b="1" dirty="0">
                <a:solidFill>
                  <a:schemeClr val="accent1">
                    <a:lumMod val="50000"/>
                  </a:schemeClr>
                </a:solidFill>
              </a:rPr>
              <a:t>Sinusites, autres infections de la sphère ORL, infections de l’œil et de la conjonctive</a:t>
            </a:r>
            <a:r>
              <a:rPr lang="fr-FR" dirty="0"/>
              <a:t>.</a:t>
            </a:r>
          </a:p>
          <a:p>
            <a:pPr marL="0" indent="0" algn="just">
              <a:lnSpc>
                <a:spcPct val="150000"/>
              </a:lnSpc>
              <a:buNone/>
            </a:pPr>
            <a:r>
              <a:rPr lang="fr-FR" b="1" dirty="0">
                <a:solidFill>
                  <a:schemeClr val="accent1">
                    <a:lumMod val="50000"/>
                  </a:schemeClr>
                </a:solidFill>
              </a:rPr>
              <a:t>Endométrite et autres infections de l’appareil génital </a:t>
            </a:r>
            <a:r>
              <a:rPr lang="fr-FR" dirty="0"/>
              <a:t>après l’accouchement.</a:t>
            </a:r>
          </a:p>
        </p:txBody>
      </p:sp>
    </p:spTree>
    <p:extLst>
      <p:ext uri="{BB962C8B-B14F-4D97-AF65-F5344CB8AC3E}">
        <p14:creationId xmlns:p14="http://schemas.microsoft.com/office/powerpoint/2010/main" val="1608957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421" y="443322"/>
            <a:ext cx="10467492" cy="800978"/>
          </a:xfrm>
          <a:ln>
            <a:noFill/>
          </a:ln>
        </p:spPr>
        <p:txBody>
          <a:bodyPr>
            <a:noAutofit/>
          </a:bodyPr>
          <a:lstStyle/>
          <a:p>
            <a:pPr lvl="0" algn="ctr"/>
            <a:r>
              <a:rPr lang="fr-FR" b="1" dirty="0"/>
              <a:t>TYPES D’IAS (8/10)</a:t>
            </a:r>
            <a:r>
              <a:rPr lang="fr-FR" sz="4000" b="1" dirty="0"/>
              <a:t>	</a:t>
            </a:r>
            <a:endParaRPr lang="fr-FR" sz="4000" dirty="0"/>
          </a:p>
        </p:txBody>
      </p:sp>
      <p:sp>
        <p:nvSpPr>
          <p:cNvPr id="3" name="Espace réservé du contenu 2"/>
          <p:cNvSpPr>
            <a:spLocks noGrp="1"/>
          </p:cNvSpPr>
          <p:nvPr>
            <p:ph idx="1"/>
          </p:nvPr>
        </p:nvSpPr>
        <p:spPr>
          <a:xfrm>
            <a:off x="231819" y="1268761"/>
            <a:ext cx="11842417" cy="5428253"/>
          </a:xfrm>
          <a:ln>
            <a:noFill/>
          </a:ln>
        </p:spPr>
        <p:txBody>
          <a:bodyPr>
            <a:normAutofit/>
          </a:bodyPr>
          <a:lstStyle/>
          <a:p>
            <a:pPr algn="just">
              <a:lnSpc>
                <a:spcPct val="150000"/>
              </a:lnSpc>
            </a:pPr>
            <a:r>
              <a:rPr lang="fr-FR" sz="3200" dirty="0">
                <a:latin typeface="Calibri" panose="020F0502020204030204" pitchFamily="34" charset="0"/>
                <a:cs typeface="Calibri" panose="020F0502020204030204" pitchFamily="34" charset="0"/>
              </a:rPr>
              <a:t>L’infection peut être d’origine endogène ou exogène.</a:t>
            </a:r>
          </a:p>
          <a:p>
            <a:pPr algn="just">
              <a:lnSpc>
                <a:spcPct val="150000"/>
              </a:lnSpc>
              <a:buFont typeface="Wingdings" panose="05000000000000000000" pitchFamily="2" charset="2"/>
              <a:buChar char="Ø"/>
            </a:pPr>
            <a:r>
              <a:rPr lang="fr-FR" sz="3200" b="1" dirty="0">
                <a:solidFill>
                  <a:srgbClr val="FF0000"/>
                </a:solidFill>
                <a:latin typeface="Calibri" panose="020F0502020204030204" pitchFamily="34" charset="0"/>
                <a:cs typeface="Calibri" panose="020F0502020204030204" pitchFamily="34" charset="0"/>
              </a:rPr>
              <a:t>infection d’origine endogène</a:t>
            </a:r>
            <a:r>
              <a:rPr lang="fr-FR" sz="3200" b="1" dirty="0">
                <a:latin typeface="Calibri" panose="020F0502020204030204" pitchFamily="34" charset="0"/>
                <a:cs typeface="Calibri" panose="020F0502020204030204" pitchFamily="34" charset="0"/>
              </a:rPr>
              <a:t> :</a:t>
            </a:r>
            <a:r>
              <a:rPr lang="fr-FR" sz="3200" dirty="0">
                <a:latin typeface="Calibri" panose="020F0502020204030204" pitchFamily="34" charset="0"/>
                <a:cs typeface="Calibri" panose="020F0502020204030204" pitchFamily="34" charset="0"/>
              </a:rPr>
              <a:t> elle provient de la flore permanente ou temporaire du patient. Les agents pathogènes présents dans la flore normale provoquent des infections en cas de transmission vers d’autres sites que leur habitat naturel (voies urinaires), de lésions tissulaires (plaies) ou de traitement antibiotique inapproprié qui favorise leur prolifération (Clostridium difficile, levures)</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34</a:t>
            </a:fld>
            <a:endParaRPr lang="fr-BE"/>
          </a:p>
        </p:txBody>
      </p:sp>
    </p:spTree>
    <p:extLst>
      <p:ext uri="{BB962C8B-B14F-4D97-AF65-F5344CB8AC3E}">
        <p14:creationId xmlns:p14="http://schemas.microsoft.com/office/powerpoint/2010/main" val="1496913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4548" y="217331"/>
            <a:ext cx="10467492" cy="832152"/>
          </a:xfrm>
          <a:ln>
            <a:noFill/>
          </a:ln>
        </p:spPr>
        <p:txBody>
          <a:bodyPr>
            <a:noAutofit/>
          </a:bodyPr>
          <a:lstStyle/>
          <a:p>
            <a:pPr lvl="0" algn="ctr"/>
            <a:r>
              <a:rPr lang="fr-FR" b="1" dirty="0"/>
              <a:t>TYPES D’IAS (9/10)</a:t>
            </a:r>
            <a:r>
              <a:rPr lang="fr-FR" sz="4000" b="1" dirty="0"/>
              <a:t>	</a:t>
            </a:r>
            <a:endParaRPr lang="fr-FR" sz="4000" dirty="0"/>
          </a:p>
        </p:txBody>
      </p:sp>
      <p:sp>
        <p:nvSpPr>
          <p:cNvPr id="3" name="Espace réservé du contenu 2"/>
          <p:cNvSpPr>
            <a:spLocks noGrp="1"/>
          </p:cNvSpPr>
          <p:nvPr>
            <p:ph idx="1"/>
          </p:nvPr>
        </p:nvSpPr>
        <p:spPr>
          <a:xfrm>
            <a:off x="231819" y="935183"/>
            <a:ext cx="11800854" cy="5786292"/>
          </a:xfrm>
          <a:ln>
            <a:noFill/>
          </a:ln>
        </p:spPr>
        <p:txBody>
          <a:bodyPr>
            <a:noAutofit/>
          </a:bodyPr>
          <a:lstStyle/>
          <a:p>
            <a:pPr algn="just">
              <a:lnSpc>
                <a:spcPct val="150000"/>
              </a:lnSpc>
              <a:buFont typeface="Wingdings" panose="05000000000000000000" pitchFamily="2" charset="2"/>
              <a:buChar char="Ø"/>
            </a:pPr>
            <a:r>
              <a:rPr lang="fr-FR" sz="2700" b="1" dirty="0">
                <a:solidFill>
                  <a:srgbClr val="FF0000"/>
                </a:solidFill>
                <a:latin typeface="Calibri" panose="020F0502020204030204" pitchFamily="34" charset="0"/>
                <a:cs typeface="Calibri" panose="020F0502020204030204" pitchFamily="34" charset="0"/>
              </a:rPr>
              <a:t>infection d’origine exogène</a:t>
            </a:r>
            <a:r>
              <a:rPr lang="fr-FR" sz="2700" b="1" dirty="0">
                <a:latin typeface="Calibri" panose="020F0502020204030204" pitchFamily="34" charset="0"/>
                <a:cs typeface="Calibri" panose="020F0502020204030204" pitchFamily="34" charset="0"/>
              </a:rPr>
              <a:t> : </a:t>
            </a:r>
            <a:r>
              <a:rPr lang="fr-FR" sz="2700" dirty="0">
                <a:latin typeface="Calibri" panose="020F0502020204030204" pitchFamily="34" charset="0"/>
                <a:cs typeface="Calibri" panose="020F0502020204030204" pitchFamily="34" charset="0"/>
              </a:rPr>
              <a:t>elle peut être croisée ou environnementale.</a:t>
            </a:r>
          </a:p>
          <a:p>
            <a:pPr algn="just">
              <a:lnSpc>
                <a:spcPct val="150000"/>
              </a:lnSpc>
              <a:buFont typeface="Wingdings" panose="05000000000000000000" pitchFamily="2" charset="2"/>
              <a:buChar char="§"/>
            </a:pPr>
            <a:r>
              <a:rPr lang="fr-FR" sz="2700" b="1" dirty="0">
                <a:latin typeface="Calibri" panose="020F0502020204030204" pitchFamily="34" charset="0"/>
                <a:cs typeface="Calibri" panose="020F0502020204030204" pitchFamily="34" charset="0"/>
              </a:rPr>
              <a:t>Infection croisée :</a:t>
            </a:r>
            <a:r>
              <a:rPr lang="fr-FR" sz="2700" dirty="0">
                <a:latin typeface="Calibri" panose="020F0502020204030204" pitchFamily="34" charset="0"/>
                <a:cs typeface="Calibri" panose="020F0502020204030204" pitchFamily="34" charset="0"/>
              </a:rPr>
              <a:t> la transmission se fait d’un patient à l’autre ou d’un personnel de soins au patient de plusieurs façons : </a:t>
            </a:r>
          </a:p>
          <a:p>
            <a:pPr lvl="1" algn="just">
              <a:lnSpc>
                <a:spcPct val="150000"/>
              </a:lnSpc>
              <a:buFont typeface="Wingdings" panose="05000000000000000000" pitchFamily="2" charset="2"/>
              <a:buChar char="ü"/>
            </a:pPr>
            <a:r>
              <a:rPr lang="fr-FR" sz="2700" dirty="0">
                <a:latin typeface="Calibri" panose="020F0502020204030204" pitchFamily="34" charset="0"/>
                <a:cs typeface="Calibri" panose="020F0502020204030204" pitchFamily="34" charset="0"/>
              </a:rPr>
              <a:t>par contact direct entre patients ou par le personnel contaminé lors des soins aux patients (mains, vêtement) ;</a:t>
            </a:r>
          </a:p>
          <a:p>
            <a:pPr lvl="1" algn="just">
              <a:lnSpc>
                <a:spcPct val="150000"/>
              </a:lnSpc>
              <a:buFont typeface="Wingdings" panose="05000000000000000000" pitchFamily="2" charset="2"/>
              <a:buChar char="ü"/>
            </a:pPr>
            <a:r>
              <a:rPr lang="fr-FR" sz="2700" dirty="0">
                <a:latin typeface="Calibri" panose="020F0502020204030204" pitchFamily="34" charset="0"/>
                <a:cs typeface="Calibri" panose="020F0502020204030204" pitchFamily="34" charset="0"/>
              </a:rPr>
              <a:t> par l’air (gouttelettes ou poussières contaminées par les bactéries d’un patient); </a:t>
            </a:r>
          </a:p>
          <a:p>
            <a:pPr lvl="1" algn="just">
              <a:lnSpc>
                <a:spcPct val="150000"/>
              </a:lnSpc>
              <a:buFont typeface="Wingdings" panose="05000000000000000000" pitchFamily="2" charset="2"/>
              <a:buChar char="ü"/>
            </a:pPr>
            <a:r>
              <a:rPr lang="fr-FR" sz="2700" dirty="0">
                <a:latin typeface="Calibri" panose="020F0502020204030204" pitchFamily="34" charset="0"/>
                <a:cs typeface="Calibri" panose="020F0502020204030204" pitchFamily="34" charset="0"/>
              </a:rPr>
              <a:t>par des objets contaminés par le patient, les mains du personnel, les visiteurs ou d’autres sources environnementales.</a:t>
            </a:r>
            <a:endParaRPr lang="fr-FR" sz="27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35</a:t>
            </a:fld>
            <a:endParaRPr lang="fr-BE"/>
          </a:p>
        </p:txBody>
      </p:sp>
    </p:spTree>
    <p:extLst>
      <p:ext uri="{BB962C8B-B14F-4D97-AF65-F5344CB8AC3E}">
        <p14:creationId xmlns:p14="http://schemas.microsoft.com/office/powerpoint/2010/main" val="1546000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4699" y="349486"/>
            <a:ext cx="11269014" cy="911068"/>
          </a:xfrm>
          <a:ln>
            <a:noFill/>
          </a:ln>
        </p:spPr>
        <p:txBody>
          <a:bodyPr>
            <a:noAutofit/>
          </a:bodyPr>
          <a:lstStyle/>
          <a:p>
            <a:pPr lvl="0" algn="ctr"/>
            <a:r>
              <a:rPr lang="fr-FR" b="1" dirty="0"/>
              <a:t>TYPES D’IAS (10/10)</a:t>
            </a:r>
            <a:r>
              <a:rPr lang="fr-FR" b="1" dirty="0">
                <a:latin typeface="Calibri" panose="020F0502020204030204" pitchFamily="34" charset="0"/>
                <a:cs typeface="Calibri" panose="020F0502020204030204" pitchFamily="34" charset="0"/>
              </a:rPr>
              <a:t>	</a:t>
            </a:r>
            <a:endParaRPr lang="fr-FR" dirty="0">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244699" y="1412776"/>
            <a:ext cx="11359166" cy="5445224"/>
          </a:xfrm>
          <a:ln>
            <a:noFill/>
          </a:ln>
        </p:spPr>
        <p:txBody>
          <a:bodyPr>
            <a:normAutofit/>
          </a:bodyPr>
          <a:lstStyle/>
          <a:p>
            <a:pPr lvl="0" algn="just">
              <a:lnSpc>
                <a:spcPct val="150000"/>
              </a:lnSpc>
              <a:buFont typeface="Wingdings" panose="05000000000000000000" pitchFamily="2" charset="2"/>
              <a:buChar char="Ø"/>
            </a:pPr>
            <a:r>
              <a:rPr lang="fr-FR" sz="3200" dirty="0">
                <a:latin typeface="Calibri" panose="020F0502020204030204" pitchFamily="34" charset="0"/>
                <a:cs typeface="Calibri" panose="020F0502020204030204" pitchFamily="34" charset="0"/>
              </a:rPr>
              <a:t>Infection </a:t>
            </a:r>
            <a:r>
              <a:rPr lang="fr-FR" sz="3200" b="1" dirty="0">
                <a:latin typeface="Calibri" panose="020F0502020204030204" pitchFamily="34" charset="0"/>
                <a:cs typeface="Calibri" panose="020F0502020204030204" pitchFamily="34" charset="0"/>
              </a:rPr>
              <a:t>d’origine environnementale : </a:t>
            </a:r>
            <a:r>
              <a:rPr lang="fr-FR" sz="3200" dirty="0">
                <a:latin typeface="Calibri" panose="020F0502020204030204" pitchFamily="34" charset="0"/>
                <a:cs typeface="Calibri" panose="020F0502020204030204" pitchFamily="34" charset="0"/>
              </a:rPr>
              <a:t>se transmet par la flore présente dans l’environnement des soins (le matériel de soins, l’eau, les surfaces, l’alimentation, les déchets, l’air…)</a:t>
            </a:r>
          </a:p>
        </p:txBody>
      </p:sp>
    </p:spTree>
    <p:extLst>
      <p:ext uri="{BB962C8B-B14F-4D97-AF65-F5344CB8AC3E}">
        <p14:creationId xmlns:p14="http://schemas.microsoft.com/office/powerpoint/2010/main" val="2156722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22218" y="644093"/>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b="1" dirty="0"/>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2523301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MICROORGANISMES RESPONSABLES (1/2)</a:t>
            </a:r>
            <a:endParaRPr lang="fr-FR" dirty="0"/>
          </a:p>
        </p:txBody>
      </p:sp>
      <p:sp>
        <p:nvSpPr>
          <p:cNvPr id="3" name="Espace réservé du contenu 2"/>
          <p:cNvSpPr>
            <a:spLocks noGrp="1"/>
          </p:cNvSpPr>
          <p:nvPr>
            <p:ph idx="1"/>
          </p:nvPr>
        </p:nvSpPr>
        <p:spPr>
          <a:xfrm>
            <a:off x="103909" y="1825625"/>
            <a:ext cx="11991109" cy="4907684"/>
          </a:xfrm>
        </p:spPr>
        <p:txBody>
          <a:bodyPr>
            <a:noAutofit/>
          </a:bodyPr>
          <a:lstStyle/>
          <a:p>
            <a:pPr marL="0" indent="0">
              <a:buNone/>
            </a:pPr>
            <a:r>
              <a:rPr lang="fr-FR" sz="3200" dirty="0"/>
              <a:t>• </a:t>
            </a:r>
            <a:r>
              <a:rPr lang="fr-FR" sz="3200" b="1" dirty="0"/>
              <a:t>Bactéries :</a:t>
            </a:r>
          </a:p>
          <a:p>
            <a:pPr marL="0" indent="0">
              <a:lnSpc>
                <a:spcPct val="100000"/>
              </a:lnSpc>
              <a:buNone/>
            </a:pPr>
            <a:r>
              <a:rPr lang="fr-FR" dirty="0"/>
              <a:t>	- </a:t>
            </a:r>
            <a:r>
              <a:rPr lang="fr-FR" i="1" dirty="0"/>
              <a:t>Staphylococcus : Staphylococcus aureus</a:t>
            </a:r>
            <a:r>
              <a:rPr lang="fr-FR" dirty="0"/>
              <a:t>, </a:t>
            </a:r>
            <a:r>
              <a:rPr lang="fr-FR" i="1" dirty="0"/>
              <a:t>Staphylococcus </a:t>
            </a:r>
            <a:r>
              <a:rPr lang="fr-FR" dirty="0"/>
              <a:t>non-aureus</a:t>
            </a:r>
          </a:p>
          <a:p>
            <a:pPr marL="0" indent="0">
              <a:lnSpc>
                <a:spcPct val="100000"/>
              </a:lnSpc>
              <a:buNone/>
            </a:pPr>
            <a:r>
              <a:rPr lang="fr-FR" dirty="0"/>
              <a:t>	- </a:t>
            </a:r>
            <a:r>
              <a:rPr lang="fr-FR" dirty="0" err="1"/>
              <a:t>Enterobactéries</a:t>
            </a:r>
            <a:r>
              <a:rPr lang="fr-FR" dirty="0"/>
              <a:t>: </a:t>
            </a:r>
            <a:r>
              <a:rPr lang="fr-FR" i="1" dirty="0"/>
              <a:t>Escherichia coli, </a:t>
            </a:r>
            <a:r>
              <a:rPr lang="fr-FR" i="1" dirty="0" err="1"/>
              <a:t>Klebsiella</a:t>
            </a:r>
            <a:r>
              <a:rPr lang="fr-FR" i="1" dirty="0"/>
              <a:t>, </a:t>
            </a:r>
            <a:r>
              <a:rPr lang="fr-FR" i="1" dirty="0" err="1"/>
              <a:t>Enterobacter</a:t>
            </a:r>
            <a:endParaRPr lang="fr-FR" i="1" dirty="0"/>
          </a:p>
          <a:p>
            <a:pPr marL="0" indent="0">
              <a:lnSpc>
                <a:spcPct val="100000"/>
              </a:lnSpc>
              <a:buNone/>
            </a:pPr>
            <a:r>
              <a:rPr lang="fr-FR" dirty="0"/>
              <a:t>	- </a:t>
            </a:r>
            <a:r>
              <a:rPr lang="fr-FR" i="1" dirty="0"/>
              <a:t>Streptococcus </a:t>
            </a:r>
            <a:r>
              <a:rPr lang="fr-FR" dirty="0" err="1"/>
              <a:t>spp</a:t>
            </a:r>
            <a:r>
              <a:rPr lang="fr-FR" dirty="0"/>
              <a:t>.</a:t>
            </a:r>
          </a:p>
          <a:p>
            <a:pPr marL="0" indent="0">
              <a:lnSpc>
                <a:spcPct val="100000"/>
              </a:lnSpc>
              <a:buNone/>
            </a:pPr>
            <a:r>
              <a:rPr lang="fr-FR" dirty="0"/>
              <a:t>	- </a:t>
            </a:r>
            <a:r>
              <a:rPr lang="fr-FR" i="1" dirty="0" err="1"/>
              <a:t>Enteroccus</a:t>
            </a:r>
            <a:r>
              <a:rPr lang="fr-FR" i="1" dirty="0"/>
              <a:t> </a:t>
            </a:r>
            <a:r>
              <a:rPr lang="fr-FR" dirty="0" err="1"/>
              <a:t>spp</a:t>
            </a:r>
            <a:r>
              <a:rPr lang="fr-FR" dirty="0"/>
              <a:t>.</a:t>
            </a:r>
          </a:p>
          <a:p>
            <a:pPr marL="0" indent="0">
              <a:lnSpc>
                <a:spcPct val="100000"/>
              </a:lnSpc>
              <a:buNone/>
            </a:pPr>
            <a:r>
              <a:rPr lang="fr-FR" dirty="0"/>
              <a:t>	- </a:t>
            </a:r>
            <a:r>
              <a:rPr lang="fr-FR" i="1" dirty="0"/>
              <a:t>Pseudomonas </a:t>
            </a:r>
            <a:r>
              <a:rPr lang="fr-FR" i="1" dirty="0" err="1"/>
              <a:t>aeruginosa</a:t>
            </a:r>
            <a:r>
              <a:rPr lang="fr-FR" i="1" dirty="0"/>
              <a:t> </a:t>
            </a:r>
            <a:r>
              <a:rPr lang="fr-FR" dirty="0"/>
              <a:t>(bacille pyocyanique)</a:t>
            </a:r>
          </a:p>
          <a:p>
            <a:pPr marL="0" indent="0">
              <a:lnSpc>
                <a:spcPct val="100000"/>
              </a:lnSpc>
              <a:buNone/>
            </a:pPr>
            <a:r>
              <a:rPr lang="fr-FR" dirty="0"/>
              <a:t>	- </a:t>
            </a:r>
            <a:r>
              <a:rPr lang="fr-FR" i="1" dirty="0" err="1"/>
              <a:t>Legionella</a:t>
            </a:r>
            <a:r>
              <a:rPr lang="fr-FR" i="1" dirty="0"/>
              <a:t> </a:t>
            </a:r>
            <a:r>
              <a:rPr lang="fr-FR" i="1" dirty="0" err="1"/>
              <a:t>pneumophila</a:t>
            </a:r>
            <a:endParaRPr lang="fr-FR" i="1" dirty="0"/>
          </a:p>
          <a:p>
            <a:pPr marL="0" indent="0">
              <a:lnSpc>
                <a:spcPct val="100000"/>
              </a:lnSpc>
              <a:buNone/>
            </a:pPr>
            <a:r>
              <a:rPr lang="fr-FR" dirty="0"/>
              <a:t>	- </a:t>
            </a:r>
            <a:r>
              <a:rPr lang="fr-FR" i="1" dirty="0" err="1"/>
              <a:t>Mycobacterium</a:t>
            </a:r>
            <a:r>
              <a:rPr lang="fr-FR" i="1" dirty="0"/>
              <a:t> </a:t>
            </a:r>
            <a:r>
              <a:rPr lang="fr-FR" dirty="0" err="1"/>
              <a:t>spp</a:t>
            </a:r>
            <a:r>
              <a:rPr lang="fr-FR" dirty="0"/>
              <a:t>.</a:t>
            </a:r>
          </a:p>
          <a:p>
            <a:pPr marL="0" indent="0">
              <a:lnSpc>
                <a:spcPct val="100000"/>
              </a:lnSpc>
              <a:buNone/>
            </a:pPr>
            <a:r>
              <a:rPr lang="fr-FR" dirty="0"/>
              <a:t>	- </a:t>
            </a:r>
            <a:r>
              <a:rPr lang="fr-FR" i="1" dirty="0"/>
              <a:t>Aspergillus </a:t>
            </a:r>
            <a:r>
              <a:rPr lang="fr-FR" dirty="0" err="1"/>
              <a:t>spp</a:t>
            </a:r>
            <a:r>
              <a:rPr lang="fr-FR" dirty="0"/>
              <a:t>.</a:t>
            </a:r>
          </a:p>
        </p:txBody>
      </p:sp>
    </p:spTree>
    <p:extLst>
      <p:ext uri="{BB962C8B-B14F-4D97-AF65-F5344CB8AC3E}">
        <p14:creationId xmlns:p14="http://schemas.microsoft.com/office/powerpoint/2010/main" val="750402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MICROORGANISMES RESPONSABLES (2/2)</a:t>
            </a:r>
            <a:endParaRPr lang="fr-FR" dirty="0"/>
          </a:p>
        </p:txBody>
      </p:sp>
      <p:sp>
        <p:nvSpPr>
          <p:cNvPr id="3" name="Espace réservé du contenu 2"/>
          <p:cNvSpPr>
            <a:spLocks noGrp="1"/>
          </p:cNvSpPr>
          <p:nvPr>
            <p:ph idx="1"/>
          </p:nvPr>
        </p:nvSpPr>
        <p:spPr>
          <a:xfrm>
            <a:off x="270164" y="1825625"/>
            <a:ext cx="11083636" cy="4351338"/>
          </a:xfrm>
        </p:spPr>
        <p:txBody>
          <a:bodyPr>
            <a:noAutofit/>
          </a:bodyPr>
          <a:lstStyle/>
          <a:p>
            <a:pPr marL="0" indent="0">
              <a:buNone/>
            </a:pPr>
            <a:r>
              <a:rPr lang="fr-FR" sz="3200" dirty="0"/>
              <a:t>• </a:t>
            </a:r>
            <a:r>
              <a:rPr lang="fr-FR" sz="3200" b="1" dirty="0"/>
              <a:t>Virus :</a:t>
            </a:r>
          </a:p>
          <a:p>
            <a:pPr marL="0" indent="0">
              <a:buNone/>
            </a:pPr>
            <a:r>
              <a:rPr lang="fr-FR" sz="3200" dirty="0"/>
              <a:t>	- Respiratoires</a:t>
            </a:r>
          </a:p>
          <a:p>
            <a:pPr marL="0" indent="0">
              <a:buNone/>
            </a:pPr>
            <a:r>
              <a:rPr lang="fr-FR" sz="3200" dirty="0"/>
              <a:t>	- Entériques</a:t>
            </a:r>
          </a:p>
          <a:p>
            <a:pPr marL="0" indent="0">
              <a:buNone/>
            </a:pPr>
            <a:r>
              <a:rPr lang="fr-FR" sz="3200" dirty="0"/>
              <a:t>	- Sanguins</a:t>
            </a:r>
          </a:p>
          <a:p>
            <a:pPr marL="0" indent="0">
              <a:buNone/>
            </a:pPr>
            <a:r>
              <a:rPr lang="fr-FR" sz="3200" dirty="0"/>
              <a:t>• </a:t>
            </a:r>
            <a:r>
              <a:rPr lang="fr-FR" sz="3200" b="1" dirty="0"/>
              <a:t>Champignons microscopiques :</a:t>
            </a:r>
          </a:p>
          <a:p>
            <a:pPr marL="0" indent="0">
              <a:buNone/>
            </a:pPr>
            <a:r>
              <a:rPr lang="fr-FR" sz="3200" dirty="0"/>
              <a:t>	- </a:t>
            </a:r>
            <a:r>
              <a:rPr lang="fr-FR" sz="3200" i="1" dirty="0" err="1"/>
              <a:t>Candica</a:t>
            </a:r>
            <a:r>
              <a:rPr lang="fr-FR" sz="3200" i="1" dirty="0"/>
              <a:t> </a:t>
            </a:r>
            <a:r>
              <a:rPr lang="fr-FR" sz="3200" i="1" dirty="0" err="1"/>
              <a:t>albicans</a:t>
            </a:r>
            <a:endParaRPr lang="fr-FR" sz="3200" i="1" dirty="0"/>
          </a:p>
          <a:p>
            <a:pPr marL="0" indent="0">
              <a:buNone/>
            </a:pPr>
            <a:r>
              <a:rPr lang="fr-FR" sz="3200" dirty="0"/>
              <a:t>	- </a:t>
            </a:r>
            <a:r>
              <a:rPr lang="fr-FR" sz="3200" i="1" dirty="0"/>
              <a:t>Aspergillus </a:t>
            </a:r>
            <a:r>
              <a:rPr lang="fr-FR" sz="3200" dirty="0" err="1"/>
              <a:t>spp</a:t>
            </a:r>
            <a:r>
              <a:rPr lang="fr-FR" sz="3200" dirty="0"/>
              <a:t>.</a:t>
            </a:r>
          </a:p>
        </p:txBody>
      </p:sp>
    </p:spTree>
    <p:extLst>
      <p:ext uri="{BB962C8B-B14F-4D97-AF65-F5344CB8AC3E}">
        <p14:creationId xmlns:p14="http://schemas.microsoft.com/office/powerpoint/2010/main" val="274500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94962"/>
            <a:ext cx="10515600" cy="840220"/>
          </a:xfrm>
        </p:spPr>
        <p:txBody>
          <a:bodyPr/>
          <a:lstStyle/>
          <a:p>
            <a:pPr algn="ctr"/>
            <a:r>
              <a:rPr lang="fr-FR" b="1" dirty="0"/>
              <a:t>PLAN</a:t>
            </a:r>
          </a:p>
        </p:txBody>
      </p:sp>
      <p:sp>
        <p:nvSpPr>
          <p:cNvPr id="3" name="Espace réservé du contenu 2"/>
          <p:cNvSpPr>
            <a:spLocks noGrp="1"/>
          </p:cNvSpPr>
          <p:nvPr>
            <p:ph idx="1"/>
          </p:nvPr>
        </p:nvSpPr>
        <p:spPr>
          <a:xfrm>
            <a:off x="838200" y="935182"/>
            <a:ext cx="10515600" cy="5787736"/>
          </a:xfrm>
        </p:spPr>
        <p:txBody>
          <a:bodyPr>
            <a:normAutofit fontScale="92500" lnSpcReduction="20000"/>
          </a:bodyPr>
          <a:lstStyle/>
          <a:p>
            <a:pPr marL="571500" indent="-571500">
              <a:lnSpc>
                <a:spcPct val="150000"/>
              </a:lnSpc>
              <a:buFont typeface="+mj-lt"/>
              <a:buAutoNum type="romanUcPeriod"/>
            </a:pPr>
            <a:r>
              <a:rPr lang="fr-FR" b="1" dirty="0"/>
              <a:t>DEFINITION</a:t>
            </a:r>
          </a:p>
          <a:p>
            <a:pPr marL="571500" indent="-571500">
              <a:lnSpc>
                <a:spcPct val="150000"/>
              </a:lnSpc>
              <a:buFont typeface="+mj-lt"/>
              <a:buAutoNum type="romanUcPeriod"/>
            </a:pPr>
            <a:r>
              <a:rPr lang="fr-FR" b="1" dirty="0"/>
              <a:t>AMPLEUR</a:t>
            </a:r>
          </a:p>
          <a:p>
            <a:pPr marL="571500" indent="-571500">
              <a:lnSpc>
                <a:spcPct val="150000"/>
              </a:lnSpc>
              <a:buFont typeface="+mj-lt"/>
              <a:buAutoNum type="romanUcPeriod"/>
            </a:pPr>
            <a:r>
              <a:rPr lang="fr-FR" b="1" dirty="0"/>
              <a:t>FACTEURS FAVORISANTS</a:t>
            </a:r>
          </a:p>
          <a:p>
            <a:pPr marL="571500" indent="-571500">
              <a:lnSpc>
                <a:spcPct val="150000"/>
              </a:lnSpc>
              <a:buFont typeface="+mj-lt"/>
              <a:buAutoNum type="romanUcPeriod"/>
            </a:pPr>
            <a:r>
              <a:rPr lang="fr-FR" b="1" dirty="0"/>
              <a:t>CHAINE DE TRANSMISSION DES INFECTIONS</a:t>
            </a:r>
          </a:p>
          <a:p>
            <a:pPr marL="571500" indent="-571500">
              <a:lnSpc>
                <a:spcPct val="150000"/>
              </a:lnSpc>
              <a:buFont typeface="+mj-lt"/>
              <a:buAutoNum type="romanUcPeriod"/>
            </a:pPr>
            <a:r>
              <a:rPr lang="fr-FR" b="1" dirty="0"/>
              <a:t>CONSEQUENCES</a:t>
            </a:r>
          </a:p>
          <a:p>
            <a:pPr marL="571500" indent="-571500">
              <a:lnSpc>
                <a:spcPct val="150000"/>
              </a:lnSpc>
              <a:buFont typeface="+mj-lt"/>
              <a:buAutoNum type="romanUcPeriod"/>
            </a:pPr>
            <a:r>
              <a:rPr lang="fr-FR" b="1" dirty="0"/>
              <a:t>TYPES</a:t>
            </a:r>
          </a:p>
          <a:p>
            <a:pPr marL="571500" indent="-571500">
              <a:lnSpc>
                <a:spcPct val="150000"/>
              </a:lnSpc>
              <a:buFont typeface="+mj-lt"/>
              <a:buAutoNum type="romanUcPeriod"/>
            </a:pPr>
            <a:r>
              <a:rPr lang="fr-FR" b="1" dirty="0"/>
              <a:t>MICROORGANISMES RESPONSABLES</a:t>
            </a:r>
          </a:p>
          <a:p>
            <a:pPr marL="571500" indent="-571500">
              <a:lnSpc>
                <a:spcPct val="150000"/>
              </a:lnSpc>
              <a:buFont typeface="+mj-lt"/>
              <a:buAutoNum type="romanUcPeriod"/>
            </a:pPr>
            <a:r>
              <a:rPr lang="fr-FR" b="1" dirty="0"/>
              <a:t>LIGNES DIRECTRICES DE L’OMS SUR LES PRINCIPALES COMPOSANTES DE PCI</a:t>
            </a:r>
          </a:p>
        </p:txBody>
      </p:sp>
    </p:spTree>
    <p:extLst>
      <p:ext uri="{BB962C8B-B14F-4D97-AF65-F5344CB8AC3E}">
        <p14:creationId xmlns:p14="http://schemas.microsoft.com/office/powerpoint/2010/main" val="37678076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22218" y="644093"/>
            <a:ext cx="10515600" cy="5788025"/>
          </a:xfrm>
        </p:spPr>
        <p:txBody>
          <a:bodyPr>
            <a:normAutofit fontScale="92500" lnSpcReduction="20000"/>
          </a:bodyPr>
          <a:lstStyle/>
          <a:p>
            <a:pPr marL="571500" indent="-571500">
              <a:lnSpc>
                <a:spcPct val="150000"/>
              </a:lnSpc>
              <a:buFont typeface="+mj-lt"/>
              <a:buAutoNum type="romanUcPeriod"/>
            </a:pPr>
            <a:r>
              <a:rPr lang="fr-FR" dirty="0">
                <a:solidFill>
                  <a:schemeClr val="bg1">
                    <a:lumMod val="65000"/>
                  </a:schemeClr>
                </a:solidFill>
              </a:rPr>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b="1" dirty="0"/>
              <a:t>LIGNES DIRECTRICES DE L’OMS SUR LES PRINCIPALES COMPOSANTES DE PCI</a:t>
            </a:r>
          </a:p>
        </p:txBody>
      </p:sp>
    </p:spTree>
    <p:extLst>
      <p:ext uri="{BB962C8B-B14F-4D97-AF65-F5344CB8AC3E}">
        <p14:creationId xmlns:p14="http://schemas.microsoft.com/office/powerpoint/2010/main" val="42539275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64457" y="260648"/>
            <a:ext cx="11567886" cy="1047650"/>
          </a:xfrm>
          <a:ln>
            <a:solidFill>
              <a:schemeClr val="accent1"/>
            </a:solidFill>
          </a:ln>
        </p:spPr>
        <p:txBody>
          <a:bodyPr>
            <a:normAutofit/>
          </a:bodyPr>
          <a:lstStyle/>
          <a:p>
            <a:pPr algn="ctr"/>
            <a:r>
              <a:rPr lang="fr-FR" sz="3200" b="1" dirty="0">
                <a:effectLst>
                  <a:outerShdw blurRad="38100" dist="38100" dir="2700000" algn="tl">
                    <a:srgbClr val="000000">
                      <a:alpha val="43137"/>
                    </a:srgbClr>
                  </a:outerShdw>
                </a:effectLst>
                <a:cs typeface="Arial" pitchFamily="34" charset="0"/>
              </a:rPr>
              <a:t>Lignes directrices de l’OMS sur les principales composantes de PCI</a:t>
            </a:r>
          </a:p>
        </p:txBody>
      </p:sp>
      <p:sp>
        <p:nvSpPr>
          <p:cNvPr id="6" name="Espace réservé du contenu 5"/>
          <p:cNvSpPr>
            <a:spLocks noGrp="1"/>
          </p:cNvSpPr>
          <p:nvPr>
            <p:ph idx="1"/>
          </p:nvPr>
        </p:nvSpPr>
        <p:spPr>
          <a:xfrm>
            <a:off x="275771" y="1484785"/>
            <a:ext cx="11916229" cy="5112567"/>
          </a:xfrm>
          <a:ln>
            <a:solidFill>
              <a:schemeClr val="accent1"/>
            </a:solidFill>
          </a:ln>
        </p:spPr>
        <p:txBody>
          <a:bodyPr>
            <a:normAutofit lnSpcReduction="10000"/>
          </a:bodyPr>
          <a:lstStyle/>
          <a:p>
            <a:pPr algn="just"/>
            <a:endParaRPr lang="fr-FR" sz="2400" dirty="0"/>
          </a:p>
          <a:p>
            <a:pPr marL="0" indent="0" algn="just">
              <a:buNone/>
            </a:pPr>
            <a:r>
              <a:rPr lang="fr-FR" sz="3200" dirty="0"/>
              <a:t>L’OMS a adopté en 2017 des lignes directrices pour la mise en œuvre des programmes de PCI,</a:t>
            </a:r>
          </a:p>
          <a:p>
            <a:pPr marL="0" indent="0" algn="just">
              <a:buNone/>
            </a:pPr>
            <a:endParaRPr lang="fr-FR" sz="3200" dirty="0"/>
          </a:p>
          <a:p>
            <a:pPr marL="979488" algn="just">
              <a:lnSpc>
                <a:spcPct val="150000"/>
              </a:lnSpc>
              <a:buFont typeface="Wingdings" pitchFamily="2" charset="2"/>
              <a:buChar char="ü"/>
            </a:pPr>
            <a:r>
              <a:rPr lang="fr-FR" sz="3200" dirty="0"/>
              <a:t>dans les établissements sanitaires;</a:t>
            </a:r>
          </a:p>
          <a:p>
            <a:pPr marL="979488" algn="just">
              <a:lnSpc>
                <a:spcPct val="150000"/>
              </a:lnSpc>
              <a:buFont typeface="Wingdings" pitchFamily="2" charset="2"/>
              <a:buChar char="ü"/>
            </a:pPr>
            <a:r>
              <a:rPr lang="fr-FR" sz="3200" dirty="0"/>
              <a:t> et au niveau national.</a:t>
            </a:r>
          </a:p>
          <a:p>
            <a:pPr marL="0" indent="0" algn="just">
              <a:buNone/>
            </a:pPr>
            <a:endParaRPr lang="fr-FR" sz="3200" dirty="0"/>
          </a:p>
          <a:p>
            <a:pPr marL="0" indent="0" algn="just">
              <a:buNone/>
            </a:pPr>
            <a:r>
              <a:rPr lang="fr-FR" sz="3200" dirty="0"/>
              <a:t>Elles définissent huit (08) composantes principales et sont formulées sous forme de recommandations.</a:t>
            </a:r>
          </a:p>
        </p:txBody>
      </p:sp>
    </p:spTree>
    <p:extLst>
      <p:ext uri="{BB962C8B-B14F-4D97-AF65-F5344CB8AC3E}">
        <p14:creationId xmlns:p14="http://schemas.microsoft.com/office/powerpoint/2010/main" val="15457151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1257" y="365128"/>
            <a:ext cx="11640457" cy="903633"/>
          </a:xfrm>
          <a:ln>
            <a:solidFill>
              <a:schemeClr val="accent1"/>
            </a:solidFill>
          </a:ln>
        </p:spPr>
        <p:txBody>
          <a:bodyPr>
            <a:noAutofit/>
          </a:bodyPr>
          <a:lstStyle/>
          <a:p>
            <a:pPr algn="ctr"/>
            <a:r>
              <a:rPr lang="fr-FR" sz="3200" b="1" dirty="0">
                <a:effectLst>
                  <a:outerShdw blurRad="38100" dist="38100" dir="2700000" algn="tl">
                    <a:srgbClr val="000000">
                      <a:alpha val="43137"/>
                    </a:srgbClr>
                  </a:outerShdw>
                </a:effectLst>
                <a:latin typeface="+mn-lt"/>
                <a:cs typeface="Arial" pitchFamily="34" charset="0"/>
              </a:rPr>
              <a:t>Composante 1 : </a:t>
            </a:r>
            <a:r>
              <a:rPr lang="fr-FR" sz="3200" b="1" dirty="0">
                <a:solidFill>
                  <a:srgbClr val="00B0F0"/>
                </a:solidFill>
                <a:effectLst>
                  <a:outerShdw blurRad="38100" dist="38100" dir="2700000" algn="tl">
                    <a:srgbClr val="000000">
                      <a:alpha val="43137"/>
                    </a:srgbClr>
                  </a:outerShdw>
                </a:effectLst>
                <a:latin typeface="+mn-lt"/>
                <a:cs typeface="Arial" pitchFamily="34" charset="0"/>
              </a:rPr>
              <a:t>Programme de prévention et le contrôle des infections</a:t>
            </a:r>
          </a:p>
        </p:txBody>
      </p:sp>
      <p:sp>
        <p:nvSpPr>
          <p:cNvPr id="3" name="Espace réservé du contenu 2"/>
          <p:cNvSpPr>
            <a:spLocks noGrp="1"/>
          </p:cNvSpPr>
          <p:nvPr>
            <p:ph idx="1"/>
          </p:nvPr>
        </p:nvSpPr>
        <p:spPr>
          <a:xfrm>
            <a:off x="261257" y="1484785"/>
            <a:ext cx="11785600" cy="5264358"/>
          </a:xfrm>
          <a:ln>
            <a:solidFill>
              <a:schemeClr val="accent1"/>
            </a:solidFill>
          </a:ln>
        </p:spPr>
        <p:txBody>
          <a:bodyPr>
            <a:noAutofit/>
          </a:bodyPr>
          <a:lstStyle/>
          <a:p>
            <a:pPr marL="0" indent="0" algn="just">
              <a:buNone/>
            </a:pPr>
            <a:r>
              <a:rPr lang="fr-FR" b="1" dirty="0"/>
              <a:t>Au niveau des établissements sanitaires </a:t>
            </a:r>
            <a:r>
              <a:rPr lang="fr-FR" dirty="0"/>
              <a:t>: </a:t>
            </a:r>
          </a:p>
          <a:p>
            <a:pPr marL="541338" indent="-355600" algn="just">
              <a:buFont typeface="Wingdings" pitchFamily="2" charset="2"/>
              <a:buChar char="Ø"/>
            </a:pPr>
            <a:r>
              <a:rPr lang="fr-FR" dirty="0"/>
              <a:t>mettre en place </a:t>
            </a:r>
            <a:r>
              <a:rPr lang="fr-FR" b="1" dirty="0"/>
              <a:t>un programme de prévention et contrôle des infections (PCI) </a:t>
            </a:r>
            <a:r>
              <a:rPr lang="fr-FR" dirty="0"/>
              <a:t>dirigé par une équipe spécialisée suffisamment formée dans chaque établissement de soins dans le but de prévenir les IAS et de combattre la résistance aux antimicrobiens (RAM) par de bonnes pratiques de PCI</a:t>
            </a:r>
          </a:p>
          <a:p>
            <a:pPr algn="just"/>
            <a:endParaRPr lang="fr-FR" dirty="0"/>
          </a:p>
          <a:p>
            <a:pPr marL="0" indent="0" algn="just">
              <a:buNone/>
            </a:pPr>
            <a:r>
              <a:rPr lang="fr-FR" b="1" dirty="0"/>
              <a:t>Au niveau national :</a:t>
            </a:r>
          </a:p>
          <a:p>
            <a:pPr marL="0" indent="0" algn="just">
              <a:buNone/>
            </a:pPr>
            <a:endParaRPr lang="fr-FR" b="1" dirty="0"/>
          </a:p>
          <a:p>
            <a:pPr marL="542925" indent="-357188" algn="just">
              <a:buFont typeface="Wingdings" pitchFamily="2" charset="2"/>
              <a:buChar char="Ø"/>
            </a:pPr>
            <a:r>
              <a:rPr lang="fr-FR" dirty="0"/>
              <a:t>mettre en place </a:t>
            </a:r>
            <a:r>
              <a:rPr lang="fr-FR" b="1" dirty="0"/>
              <a:t>des programmes nationaux de PCI fonctionnels et autonomes </a:t>
            </a:r>
            <a:r>
              <a:rPr lang="fr-FR" dirty="0"/>
              <a:t>avec des objectifs clairement définis afin de prévenir les IAS et lutter contre la RAM par de bonnes pratiques de PCI</a:t>
            </a:r>
          </a:p>
        </p:txBody>
      </p:sp>
    </p:spTree>
    <p:extLst>
      <p:ext uri="{BB962C8B-B14F-4D97-AF65-F5344CB8AC3E}">
        <p14:creationId xmlns:p14="http://schemas.microsoft.com/office/powerpoint/2010/main" val="14359678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171" y="274638"/>
            <a:ext cx="11727543" cy="1498178"/>
          </a:xfrm>
          <a:ln>
            <a:solidFill>
              <a:schemeClr val="accent1"/>
            </a:solidFill>
          </a:ln>
        </p:spPr>
        <p:txBody>
          <a:bodyPr>
            <a:normAutofit/>
          </a:bodyPr>
          <a:lstStyle/>
          <a:p>
            <a:pPr algn="ctr"/>
            <a:r>
              <a:rPr lang="fr-FR" sz="3200" b="1" dirty="0">
                <a:effectLst>
                  <a:outerShdw blurRad="38100" dist="38100" dir="2700000" algn="tl">
                    <a:srgbClr val="000000">
                      <a:alpha val="43137"/>
                    </a:srgbClr>
                  </a:outerShdw>
                </a:effectLst>
                <a:latin typeface="+mn-lt"/>
                <a:cs typeface="Arial" pitchFamily="34" charset="0"/>
              </a:rPr>
              <a:t>Composante 2 : </a:t>
            </a:r>
            <a:r>
              <a:rPr lang="fr-FR" sz="3200" b="1" dirty="0">
                <a:solidFill>
                  <a:srgbClr val="00B0F0"/>
                </a:solidFill>
                <a:effectLst>
                  <a:outerShdw blurRad="38100" dist="38100" dir="2700000" algn="tl">
                    <a:srgbClr val="000000">
                      <a:alpha val="43137"/>
                    </a:srgbClr>
                  </a:outerShdw>
                </a:effectLst>
                <a:latin typeface="+mn-lt"/>
                <a:cs typeface="Arial" pitchFamily="34" charset="0"/>
              </a:rPr>
              <a:t>Lignes directrices sur la prévention et le contrôle des infections</a:t>
            </a:r>
          </a:p>
        </p:txBody>
      </p:sp>
      <p:sp>
        <p:nvSpPr>
          <p:cNvPr id="3" name="Espace réservé du contenu 2"/>
          <p:cNvSpPr>
            <a:spLocks noGrp="1"/>
          </p:cNvSpPr>
          <p:nvPr>
            <p:ph idx="1"/>
          </p:nvPr>
        </p:nvSpPr>
        <p:spPr>
          <a:xfrm>
            <a:off x="174171" y="2204865"/>
            <a:ext cx="12017829" cy="4195935"/>
          </a:xfrm>
          <a:ln>
            <a:solidFill>
              <a:schemeClr val="accent1"/>
            </a:solidFill>
          </a:ln>
        </p:spPr>
        <p:txBody>
          <a:bodyPr>
            <a:normAutofit/>
          </a:bodyPr>
          <a:lstStyle/>
          <a:p>
            <a:pPr algn="just"/>
            <a:endParaRPr lang="fr-FR" dirty="0"/>
          </a:p>
          <a:p>
            <a:pPr marL="0" indent="0" algn="just">
              <a:lnSpc>
                <a:spcPct val="150000"/>
              </a:lnSpc>
              <a:buNone/>
            </a:pPr>
            <a:endParaRPr lang="fr-FR" sz="2400" dirty="0"/>
          </a:p>
          <a:p>
            <a:pPr marL="0" indent="0" algn="just">
              <a:lnSpc>
                <a:spcPct val="150000"/>
              </a:lnSpc>
              <a:buNone/>
            </a:pPr>
            <a:r>
              <a:rPr lang="fr-FR" dirty="0"/>
              <a:t>Elaborer et mettre en œuvre des </a:t>
            </a:r>
            <a:r>
              <a:rPr lang="fr-FR" b="1" dirty="0"/>
              <a:t>lignes directrices (protocoles et standard)</a:t>
            </a:r>
            <a:r>
              <a:rPr lang="fr-FR" dirty="0"/>
              <a:t> fondées sur des preuves scientifiques en vue de réduire les IAS et la RAM</a:t>
            </a:r>
          </a:p>
        </p:txBody>
      </p:sp>
    </p:spTree>
    <p:extLst>
      <p:ext uri="{BB962C8B-B14F-4D97-AF65-F5344CB8AC3E}">
        <p14:creationId xmlns:p14="http://schemas.microsoft.com/office/powerpoint/2010/main" val="2170848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200" y="274638"/>
            <a:ext cx="11771086" cy="922114"/>
          </a:xfrm>
          <a:ln>
            <a:solidFill>
              <a:schemeClr val="accent1"/>
            </a:solidFill>
          </a:ln>
        </p:spPr>
        <p:txBody>
          <a:bodyPr>
            <a:noAutofit/>
          </a:bodyPr>
          <a:lstStyle/>
          <a:p>
            <a:pPr algn="ctr"/>
            <a:r>
              <a:rPr lang="fr-FR" sz="3200" b="1" dirty="0">
                <a:effectLst>
                  <a:outerShdw blurRad="38100" dist="38100" dir="2700000" algn="tl">
                    <a:srgbClr val="000000">
                      <a:alpha val="43137"/>
                    </a:srgbClr>
                  </a:outerShdw>
                </a:effectLst>
                <a:latin typeface="+mn-lt"/>
                <a:cs typeface="Arial" pitchFamily="34" charset="0"/>
              </a:rPr>
              <a:t>Composante 3 : </a:t>
            </a:r>
            <a:r>
              <a:rPr lang="fr-FR" sz="3200" b="1" dirty="0">
                <a:solidFill>
                  <a:srgbClr val="00B0F0"/>
                </a:solidFill>
                <a:effectLst>
                  <a:outerShdw blurRad="38100" dist="38100" dir="2700000" algn="tl">
                    <a:srgbClr val="000000">
                      <a:alpha val="43137"/>
                    </a:srgbClr>
                  </a:outerShdw>
                </a:effectLst>
                <a:latin typeface="+mn-lt"/>
                <a:cs typeface="Arial" pitchFamily="34" charset="0"/>
              </a:rPr>
              <a:t>Education et formation sur la prévention et le contrôle des infections</a:t>
            </a:r>
          </a:p>
        </p:txBody>
      </p:sp>
      <p:sp>
        <p:nvSpPr>
          <p:cNvPr id="3" name="Espace réservé du contenu 2"/>
          <p:cNvSpPr>
            <a:spLocks noGrp="1"/>
          </p:cNvSpPr>
          <p:nvPr>
            <p:ph idx="1"/>
          </p:nvPr>
        </p:nvSpPr>
        <p:spPr>
          <a:xfrm>
            <a:off x="203200" y="1556793"/>
            <a:ext cx="11872686" cy="5026569"/>
          </a:xfrm>
          <a:ln>
            <a:solidFill>
              <a:schemeClr val="accent1"/>
            </a:solidFill>
          </a:ln>
        </p:spPr>
        <p:txBody>
          <a:bodyPr>
            <a:normAutofit/>
          </a:bodyPr>
          <a:lstStyle/>
          <a:p>
            <a:pPr marL="0" indent="0" algn="just">
              <a:buNone/>
            </a:pPr>
            <a:endParaRPr lang="fr-FR" dirty="0"/>
          </a:p>
          <a:p>
            <a:pPr algn="just"/>
            <a:r>
              <a:rPr lang="fr-FR" sz="3200" dirty="0"/>
              <a:t>Mettre en place dans les établissements de soins </a:t>
            </a:r>
            <a:r>
              <a:rPr lang="fr-FR" sz="3200" b="1" dirty="0"/>
              <a:t>une formation à la PCI </a:t>
            </a:r>
            <a:r>
              <a:rPr lang="fr-FR" sz="3200" dirty="0"/>
              <a:t>pour tous les agents de santé par des stratégies participatives axées sur le travail d’équipe et sur les tâches, comprenant </a:t>
            </a:r>
            <a:r>
              <a:rPr lang="fr-FR" sz="3200" b="1" dirty="0"/>
              <a:t>une formation au chevet des patients et une formation en simulation</a:t>
            </a:r>
            <a:r>
              <a:rPr lang="fr-FR" sz="3200" dirty="0"/>
              <a:t> pour réduire le risque d’IAS et de RAM.</a:t>
            </a:r>
          </a:p>
          <a:p>
            <a:pPr algn="just"/>
            <a:endParaRPr lang="fr-FR" sz="3200" dirty="0"/>
          </a:p>
          <a:p>
            <a:pPr algn="just"/>
            <a:r>
              <a:rPr lang="fr-FR" sz="3200" dirty="0"/>
              <a:t>Les programmes nationaux de PCI devrait </a:t>
            </a:r>
            <a:r>
              <a:rPr lang="fr-FR" sz="3200" b="1" dirty="0"/>
              <a:t>promouvoir l’éducation et la formation du personnel de santé</a:t>
            </a:r>
            <a:r>
              <a:rPr lang="fr-FR" sz="3200" dirty="0"/>
              <a:t> comme l’une de ses principales fonctions.</a:t>
            </a:r>
          </a:p>
        </p:txBody>
      </p:sp>
    </p:spTree>
    <p:extLst>
      <p:ext uri="{BB962C8B-B14F-4D97-AF65-F5344CB8AC3E}">
        <p14:creationId xmlns:p14="http://schemas.microsoft.com/office/powerpoint/2010/main" val="7789194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7500" y="274638"/>
            <a:ext cx="11684000" cy="706090"/>
          </a:xfrm>
          <a:ln>
            <a:solidFill>
              <a:schemeClr val="accent1"/>
            </a:solidFill>
          </a:ln>
        </p:spPr>
        <p:txBody>
          <a:bodyPr>
            <a:normAutofit/>
          </a:bodyPr>
          <a:lstStyle/>
          <a:p>
            <a:pPr algn="ctr"/>
            <a:r>
              <a:rPr lang="fr-FR" sz="3200" b="1" dirty="0">
                <a:effectLst>
                  <a:outerShdw blurRad="38100" dist="38100" dir="2700000" algn="tl">
                    <a:srgbClr val="000000">
                      <a:alpha val="43137"/>
                    </a:srgbClr>
                  </a:outerShdw>
                </a:effectLst>
                <a:latin typeface="+mn-lt"/>
              </a:rPr>
              <a:t>Composante 4 : </a:t>
            </a:r>
            <a:r>
              <a:rPr lang="fr-FR" sz="3200" b="1" dirty="0">
                <a:solidFill>
                  <a:srgbClr val="00B0F0"/>
                </a:solidFill>
                <a:effectLst>
                  <a:outerShdw blurRad="38100" dist="38100" dir="2700000" algn="tl">
                    <a:srgbClr val="000000">
                      <a:alpha val="43137"/>
                    </a:srgbClr>
                  </a:outerShdw>
                </a:effectLst>
                <a:latin typeface="+mn-lt"/>
              </a:rPr>
              <a:t>Surveillance des IAS</a:t>
            </a:r>
          </a:p>
        </p:txBody>
      </p:sp>
      <p:sp>
        <p:nvSpPr>
          <p:cNvPr id="3" name="Espace réservé du contenu 2"/>
          <p:cNvSpPr>
            <a:spLocks noGrp="1"/>
          </p:cNvSpPr>
          <p:nvPr>
            <p:ph idx="1"/>
          </p:nvPr>
        </p:nvSpPr>
        <p:spPr>
          <a:xfrm>
            <a:off x="228600" y="1268760"/>
            <a:ext cx="11557000" cy="5314602"/>
          </a:xfrm>
          <a:ln>
            <a:solidFill>
              <a:schemeClr val="accent1"/>
            </a:solidFill>
          </a:ln>
        </p:spPr>
        <p:txBody>
          <a:bodyPr>
            <a:normAutofit lnSpcReduction="10000"/>
          </a:bodyPr>
          <a:lstStyle/>
          <a:p>
            <a:pPr marL="0" indent="0" algn="just">
              <a:buNone/>
            </a:pPr>
            <a:r>
              <a:rPr lang="fr-FR" b="1" dirty="0"/>
              <a:t>Au niveau des établissements de soins</a:t>
            </a:r>
            <a:r>
              <a:rPr lang="fr-FR" dirty="0"/>
              <a:t>:</a:t>
            </a:r>
          </a:p>
          <a:p>
            <a:pPr marL="0" indent="0" algn="just">
              <a:buNone/>
            </a:pPr>
            <a:endParaRPr lang="fr-FR" sz="1400" dirty="0"/>
          </a:p>
          <a:p>
            <a:pPr marL="541338" indent="-355600" algn="just">
              <a:buFont typeface="Wingdings" pitchFamily="2" charset="2"/>
              <a:buChar char="Ø"/>
            </a:pPr>
            <a:r>
              <a:rPr lang="fr-FR" b="1" dirty="0"/>
              <a:t>assurer la surveillance des IAS </a:t>
            </a:r>
            <a:r>
              <a:rPr lang="fr-FR" dirty="0"/>
              <a:t>en vue d’orienter les interventions de PCI et de détecter les épidémies, y compris la </a:t>
            </a:r>
            <a:r>
              <a:rPr lang="fr-FR" b="1" dirty="0"/>
              <a:t>surveillance des RAM</a:t>
            </a:r>
            <a:r>
              <a:rPr lang="fr-FR" dirty="0"/>
              <a:t> avec une communication rapide des résultats aux agents de santé et parties prenantes et sur les réseaux nationaux.</a:t>
            </a:r>
          </a:p>
          <a:p>
            <a:pPr algn="just"/>
            <a:endParaRPr lang="fr-FR" dirty="0"/>
          </a:p>
          <a:p>
            <a:pPr marL="0" indent="0" algn="just">
              <a:buNone/>
            </a:pPr>
            <a:r>
              <a:rPr lang="fr-FR" b="1" dirty="0"/>
              <a:t>Au niveau national:</a:t>
            </a:r>
          </a:p>
          <a:p>
            <a:pPr marL="0" indent="0" algn="just">
              <a:buNone/>
            </a:pPr>
            <a:endParaRPr lang="fr-FR" sz="1200" dirty="0"/>
          </a:p>
          <a:p>
            <a:pPr marL="541338" indent="-355600" algn="just">
              <a:buFont typeface="Wingdings" pitchFamily="2" charset="2"/>
              <a:buChar char="Ø"/>
            </a:pPr>
            <a:r>
              <a:rPr lang="fr-FR" dirty="0"/>
              <a:t>mettre en place </a:t>
            </a:r>
            <a:r>
              <a:rPr lang="fr-FR" b="1" dirty="0"/>
              <a:t>des programmes et des réseaux nationaux de surveillance des IAS</a:t>
            </a:r>
            <a:r>
              <a:rPr lang="fr-FR" dirty="0"/>
              <a:t> comprenant des dispositifs de restitution rapide des résultats et pouvant être utilisés pour une analyse comparative en vue de réduire les IAS et la RAM.</a:t>
            </a:r>
          </a:p>
        </p:txBody>
      </p:sp>
    </p:spTree>
    <p:extLst>
      <p:ext uri="{BB962C8B-B14F-4D97-AF65-F5344CB8AC3E}">
        <p14:creationId xmlns:p14="http://schemas.microsoft.com/office/powerpoint/2010/main" val="2624856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274638"/>
            <a:ext cx="11417300" cy="1066130"/>
          </a:xfrm>
          <a:ln>
            <a:solidFill>
              <a:schemeClr val="accent1"/>
            </a:solidFill>
          </a:ln>
        </p:spPr>
        <p:txBody>
          <a:bodyPr>
            <a:normAutofit/>
          </a:bodyPr>
          <a:lstStyle/>
          <a:p>
            <a:pPr algn="ctr"/>
            <a:r>
              <a:rPr lang="fr-FR" sz="2800" b="1" dirty="0">
                <a:effectLst>
                  <a:outerShdw blurRad="38100" dist="38100" dir="2700000" algn="tl">
                    <a:srgbClr val="000000">
                      <a:alpha val="43137"/>
                    </a:srgbClr>
                  </a:outerShdw>
                </a:effectLst>
                <a:latin typeface="Arial" pitchFamily="34" charset="0"/>
                <a:cs typeface="Arial" pitchFamily="34" charset="0"/>
              </a:rPr>
              <a:t>Composante 5: </a:t>
            </a:r>
            <a:r>
              <a:rPr lang="fr-FR" sz="2800" b="1" dirty="0">
                <a:solidFill>
                  <a:srgbClr val="00B0F0"/>
                </a:solidFill>
                <a:effectLst>
                  <a:outerShdw blurRad="38100" dist="38100" dir="2700000" algn="tl">
                    <a:srgbClr val="000000">
                      <a:alpha val="43137"/>
                    </a:srgbClr>
                  </a:outerShdw>
                </a:effectLst>
                <a:latin typeface="Arial" pitchFamily="34" charset="0"/>
                <a:cs typeface="Arial" pitchFamily="34" charset="0"/>
              </a:rPr>
              <a:t>Stratégies multimodales</a:t>
            </a:r>
          </a:p>
        </p:txBody>
      </p:sp>
      <p:sp>
        <p:nvSpPr>
          <p:cNvPr id="3" name="Espace réservé du contenu 2"/>
          <p:cNvSpPr>
            <a:spLocks noGrp="1"/>
          </p:cNvSpPr>
          <p:nvPr>
            <p:ph idx="1"/>
          </p:nvPr>
        </p:nvSpPr>
        <p:spPr>
          <a:xfrm>
            <a:off x="342900" y="1494428"/>
            <a:ext cx="11417300" cy="5088934"/>
          </a:xfrm>
          <a:ln>
            <a:solidFill>
              <a:schemeClr val="accent1"/>
            </a:solidFill>
          </a:ln>
        </p:spPr>
        <p:txBody>
          <a:bodyPr>
            <a:normAutofit fontScale="92500" lnSpcReduction="20000"/>
          </a:bodyPr>
          <a:lstStyle/>
          <a:p>
            <a:pPr marL="0" indent="0" algn="just">
              <a:buNone/>
            </a:pPr>
            <a:endParaRPr lang="fr-FR" b="1" dirty="0"/>
          </a:p>
          <a:p>
            <a:pPr marL="0" indent="0" algn="just">
              <a:buNone/>
            </a:pPr>
            <a:r>
              <a:rPr lang="fr-FR" sz="3200" b="1" dirty="0"/>
              <a:t>Au niveau des établissements de soins:</a:t>
            </a:r>
          </a:p>
          <a:p>
            <a:pPr marL="0" indent="0" algn="just">
              <a:buNone/>
            </a:pPr>
            <a:endParaRPr lang="fr-FR" sz="3200" b="1" dirty="0"/>
          </a:p>
          <a:p>
            <a:pPr marL="620713" indent="-355600" algn="just">
              <a:buFont typeface="Wingdings" pitchFamily="2" charset="2"/>
              <a:buChar char="Ø"/>
            </a:pPr>
            <a:r>
              <a:rPr lang="fr-FR" sz="3200" b="1" dirty="0"/>
              <a:t>mettre en œuvre des activités de PCI </a:t>
            </a:r>
            <a:r>
              <a:rPr lang="fr-FR" sz="3200" dirty="0"/>
              <a:t>en appliquant des stratégies multimodales destinées à améliorer les pratiques et à réduire les IAS et la RAM.</a:t>
            </a:r>
          </a:p>
          <a:p>
            <a:pPr algn="just"/>
            <a:endParaRPr lang="fr-FR" sz="3200" b="1" dirty="0"/>
          </a:p>
          <a:p>
            <a:pPr marL="0" indent="0" algn="just">
              <a:buNone/>
            </a:pPr>
            <a:r>
              <a:rPr lang="fr-FR" sz="3200" b="1" dirty="0"/>
              <a:t>Au niveau national: </a:t>
            </a:r>
          </a:p>
          <a:p>
            <a:pPr marL="0" indent="0" algn="just">
              <a:buNone/>
            </a:pPr>
            <a:endParaRPr lang="fr-FR" sz="3200" b="1" dirty="0"/>
          </a:p>
          <a:p>
            <a:pPr marL="622300" indent="-357188" algn="just">
              <a:buFont typeface="Wingdings" pitchFamily="2" charset="2"/>
              <a:buChar char="Ø"/>
            </a:pPr>
            <a:r>
              <a:rPr lang="fr-FR" sz="3200" dirty="0"/>
              <a:t>les </a:t>
            </a:r>
            <a:r>
              <a:rPr lang="fr-FR" sz="3200" b="1" dirty="0"/>
              <a:t>programmes nationaux de PCI doivent coordonner et favoriser la mise en place d’activités de PCI </a:t>
            </a:r>
            <a:r>
              <a:rPr lang="fr-FR" sz="3200" dirty="0"/>
              <a:t>en adoptant des stratégies multimodales à l’échelon ou infranational.</a:t>
            </a:r>
          </a:p>
        </p:txBody>
      </p:sp>
    </p:spTree>
    <p:extLst>
      <p:ext uri="{BB962C8B-B14F-4D97-AF65-F5344CB8AC3E}">
        <p14:creationId xmlns:p14="http://schemas.microsoft.com/office/powerpoint/2010/main" val="41657491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0200" y="116632"/>
            <a:ext cx="11455400" cy="792088"/>
          </a:xfrm>
          <a:ln>
            <a:solidFill>
              <a:schemeClr val="accent1"/>
            </a:solidFill>
          </a:ln>
        </p:spPr>
        <p:txBody>
          <a:bodyPr>
            <a:noAutofit/>
          </a:bodyPr>
          <a:lstStyle/>
          <a:p>
            <a:pPr algn="ctr"/>
            <a:r>
              <a:rPr lang="fr-FR" sz="3200" b="1" dirty="0">
                <a:latin typeface="+mn-lt"/>
              </a:rPr>
              <a:t>Composante 6: </a:t>
            </a:r>
            <a:r>
              <a:rPr lang="fr-FR" sz="3200" b="1" dirty="0">
                <a:solidFill>
                  <a:srgbClr val="00B0F0"/>
                </a:solidFill>
                <a:latin typeface="+mn-lt"/>
              </a:rPr>
              <a:t>Suivi-évaluation régulier des pratiques de PCI et restitution des résultats</a:t>
            </a:r>
          </a:p>
        </p:txBody>
      </p:sp>
      <p:sp>
        <p:nvSpPr>
          <p:cNvPr id="3" name="Espace réservé du contenu 2"/>
          <p:cNvSpPr>
            <a:spLocks noGrp="1"/>
          </p:cNvSpPr>
          <p:nvPr>
            <p:ph idx="1"/>
          </p:nvPr>
        </p:nvSpPr>
        <p:spPr>
          <a:xfrm>
            <a:off x="330200" y="1243783"/>
            <a:ext cx="11455400" cy="5271317"/>
          </a:xfrm>
          <a:ln>
            <a:solidFill>
              <a:schemeClr val="accent1"/>
            </a:solidFill>
          </a:ln>
        </p:spPr>
        <p:txBody>
          <a:bodyPr>
            <a:normAutofit fontScale="92500" lnSpcReduction="10000"/>
          </a:bodyPr>
          <a:lstStyle/>
          <a:p>
            <a:pPr marL="0" indent="0" algn="just">
              <a:buNone/>
            </a:pPr>
            <a:r>
              <a:rPr lang="fr-FR" b="1" dirty="0"/>
              <a:t>Au niveau des établissements de soins:</a:t>
            </a:r>
          </a:p>
          <a:p>
            <a:pPr marL="0" indent="0" algn="just">
              <a:buNone/>
            </a:pPr>
            <a:endParaRPr lang="fr-FR" sz="800" b="1" dirty="0"/>
          </a:p>
          <a:p>
            <a:pPr marL="542925" indent="-357188" algn="just">
              <a:buFont typeface="Wingdings" pitchFamily="2" charset="2"/>
              <a:buChar char="Ø"/>
            </a:pPr>
            <a:r>
              <a:rPr lang="fr-FR" b="1" dirty="0"/>
              <a:t>assurer une surveillance/contrôle régulier et une restitution rapide </a:t>
            </a:r>
            <a:r>
              <a:rPr lang="fr-FR" dirty="0"/>
              <a:t>des résultats sur les pratiques de soins conformément aux normes relatives à la PCI pour prévenir les IAS et la RAM.</a:t>
            </a:r>
          </a:p>
          <a:p>
            <a:pPr algn="just"/>
            <a:endParaRPr lang="fr-FR" dirty="0"/>
          </a:p>
          <a:p>
            <a:pPr marL="0" indent="0" algn="just">
              <a:buNone/>
            </a:pPr>
            <a:r>
              <a:rPr lang="fr-FR" b="1" dirty="0"/>
              <a:t>Au niveau national:</a:t>
            </a:r>
          </a:p>
          <a:p>
            <a:pPr marL="0" indent="0" algn="just">
              <a:buNone/>
            </a:pPr>
            <a:endParaRPr lang="fr-FR" sz="800" b="1" dirty="0"/>
          </a:p>
          <a:p>
            <a:pPr marL="622300" indent="-357188" algn="just">
              <a:buFont typeface="Wingdings" pitchFamily="2" charset="2"/>
              <a:buChar char="Ø"/>
            </a:pPr>
            <a:r>
              <a:rPr lang="fr-FR" b="1" dirty="0"/>
              <a:t>mettre en place un Plan national de suivi-évaluation de la PCI </a:t>
            </a:r>
            <a:r>
              <a:rPr lang="fr-FR" dirty="0"/>
              <a:t>afin d’évaluer dans quelle mesure les normes sont respectées et activités sont menées selon les buts et objectifs du programme. </a:t>
            </a:r>
          </a:p>
          <a:p>
            <a:pPr algn="just"/>
            <a:endParaRPr lang="fr-FR" dirty="0"/>
          </a:p>
          <a:p>
            <a:pPr marL="0" indent="0" algn="just">
              <a:buNone/>
            </a:pPr>
            <a:r>
              <a:rPr lang="fr-FR" dirty="0"/>
              <a:t>Le suivi de l’hygiène des mains avec restitution des résultats devrait être considéré comme </a:t>
            </a:r>
            <a:r>
              <a:rPr lang="fr-FR" b="1" dirty="0"/>
              <a:t>un indicateur de performance clé </a:t>
            </a:r>
            <a:r>
              <a:rPr lang="fr-FR" dirty="0"/>
              <a:t>au niveau national.</a:t>
            </a:r>
          </a:p>
        </p:txBody>
      </p:sp>
    </p:spTree>
    <p:extLst>
      <p:ext uri="{BB962C8B-B14F-4D97-AF65-F5344CB8AC3E}">
        <p14:creationId xmlns:p14="http://schemas.microsoft.com/office/powerpoint/2010/main" val="3609898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50" y="490538"/>
            <a:ext cx="11620500" cy="850106"/>
          </a:xfrm>
          <a:ln>
            <a:solidFill>
              <a:schemeClr val="accent1"/>
            </a:solidFill>
          </a:ln>
        </p:spPr>
        <p:txBody>
          <a:bodyPr>
            <a:noAutofit/>
          </a:bodyPr>
          <a:lstStyle/>
          <a:p>
            <a:pPr algn="ctr"/>
            <a:r>
              <a:rPr lang="fr-FR" sz="3200" b="1" dirty="0">
                <a:effectLst>
                  <a:outerShdw blurRad="38100" dist="38100" dir="2700000" algn="tl">
                    <a:srgbClr val="000000">
                      <a:alpha val="43137"/>
                    </a:srgbClr>
                  </a:outerShdw>
                </a:effectLst>
                <a:latin typeface="+mn-lt"/>
              </a:rPr>
              <a:t>Composante 7: </a:t>
            </a:r>
            <a:r>
              <a:rPr lang="fr-FR" sz="3200" b="1" dirty="0">
                <a:solidFill>
                  <a:srgbClr val="00B0F0"/>
                </a:solidFill>
                <a:effectLst>
                  <a:outerShdw blurRad="38100" dist="38100" dir="2700000" algn="tl">
                    <a:srgbClr val="000000">
                      <a:alpha val="43137"/>
                    </a:srgbClr>
                  </a:outerShdw>
                </a:effectLst>
                <a:latin typeface="+mn-lt"/>
              </a:rPr>
              <a:t>Charge de travail, dotation en personnel et occupation des lits</a:t>
            </a:r>
          </a:p>
        </p:txBody>
      </p:sp>
      <p:sp>
        <p:nvSpPr>
          <p:cNvPr id="3" name="Espace réservé du contenu 2"/>
          <p:cNvSpPr>
            <a:spLocks noGrp="1"/>
          </p:cNvSpPr>
          <p:nvPr>
            <p:ph idx="1"/>
          </p:nvPr>
        </p:nvSpPr>
        <p:spPr>
          <a:xfrm>
            <a:off x="342900" y="1675160"/>
            <a:ext cx="11849100" cy="4446240"/>
          </a:xfrm>
          <a:ln>
            <a:solidFill>
              <a:schemeClr val="accent1"/>
            </a:solidFill>
          </a:ln>
        </p:spPr>
        <p:txBody>
          <a:bodyPr>
            <a:normAutofit/>
          </a:bodyPr>
          <a:lstStyle/>
          <a:p>
            <a:pPr marL="0" indent="0" algn="just">
              <a:buNone/>
            </a:pPr>
            <a:endParaRPr lang="fr-FR" sz="900" dirty="0"/>
          </a:p>
          <a:p>
            <a:pPr marL="0" indent="0" algn="just">
              <a:buNone/>
            </a:pPr>
            <a:r>
              <a:rPr lang="fr-FR" sz="3200" dirty="0"/>
              <a:t>Dans le but de réduire les cas d’IAS et la propagation de la RAM :</a:t>
            </a:r>
          </a:p>
          <a:p>
            <a:pPr marL="0" indent="0" algn="just">
              <a:buNone/>
            </a:pPr>
            <a:endParaRPr lang="fr-FR" sz="3200" dirty="0"/>
          </a:p>
          <a:p>
            <a:pPr lvl="1" algn="just">
              <a:buFont typeface="Wingdings" panose="05000000000000000000" pitchFamily="2" charset="2"/>
              <a:buChar char="Ø"/>
            </a:pPr>
            <a:r>
              <a:rPr lang="fr-FR" sz="3200" dirty="0"/>
              <a:t>l’occupation des lits ne devrait pas être supérieure à la capacité théorique de l’établissement</a:t>
            </a:r>
          </a:p>
          <a:p>
            <a:pPr marL="342900" lvl="1" indent="0" algn="just">
              <a:buNone/>
            </a:pPr>
            <a:endParaRPr lang="fr-FR" sz="3200" dirty="0"/>
          </a:p>
          <a:p>
            <a:pPr marL="342900" lvl="1" indent="0" algn="just">
              <a:buNone/>
            </a:pPr>
            <a:endParaRPr lang="fr-FR" sz="3200" dirty="0"/>
          </a:p>
          <a:p>
            <a:pPr lvl="1" algn="just">
              <a:buFont typeface="Wingdings" panose="05000000000000000000" pitchFamily="2" charset="2"/>
              <a:buChar char="Ø"/>
            </a:pPr>
            <a:r>
              <a:rPr lang="fr-FR" sz="3200" dirty="0"/>
              <a:t>les niveaux de dotation en personnel soignant sont attribués de façon suffisante en fonction du nombre de patients</a:t>
            </a:r>
          </a:p>
        </p:txBody>
      </p:sp>
    </p:spTree>
    <p:extLst>
      <p:ext uri="{BB962C8B-B14F-4D97-AF65-F5344CB8AC3E}">
        <p14:creationId xmlns:p14="http://schemas.microsoft.com/office/powerpoint/2010/main" val="29854706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188640"/>
            <a:ext cx="11747500" cy="1152128"/>
          </a:xfrm>
          <a:ln>
            <a:solidFill>
              <a:schemeClr val="accent1"/>
            </a:solidFill>
          </a:ln>
        </p:spPr>
        <p:txBody>
          <a:bodyPr>
            <a:noAutofit/>
          </a:bodyPr>
          <a:lstStyle/>
          <a:p>
            <a:pPr algn="ctr"/>
            <a:r>
              <a:rPr lang="fr-FR" sz="3200" b="1" dirty="0">
                <a:latin typeface="+mn-lt"/>
              </a:rPr>
              <a:t>Composante 8 : </a:t>
            </a:r>
            <a:r>
              <a:rPr lang="fr-FR" sz="3200" b="1" dirty="0">
                <a:solidFill>
                  <a:srgbClr val="00B0F0"/>
                </a:solidFill>
                <a:latin typeface="+mn-lt"/>
              </a:rPr>
              <a:t>Environnement bâti, matériel et équipement pour la PCI au niveau des établissements</a:t>
            </a:r>
          </a:p>
        </p:txBody>
      </p:sp>
      <p:sp>
        <p:nvSpPr>
          <p:cNvPr id="3" name="Espace réservé du contenu 2"/>
          <p:cNvSpPr>
            <a:spLocks noGrp="1"/>
          </p:cNvSpPr>
          <p:nvPr>
            <p:ph idx="1"/>
          </p:nvPr>
        </p:nvSpPr>
        <p:spPr>
          <a:xfrm>
            <a:off x="482600" y="1556793"/>
            <a:ext cx="11442700" cy="4412207"/>
          </a:xfrm>
          <a:ln>
            <a:solidFill>
              <a:schemeClr val="accent1"/>
            </a:solidFill>
          </a:ln>
        </p:spPr>
        <p:txBody>
          <a:bodyPr>
            <a:normAutofit lnSpcReduction="10000"/>
          </a:bodyPr>
          <a:lstStyle/>
          <a:p>
            <a:pPr algn="just"/>
            <a:endParaRPr lang="fr-FR" sz="800" dirty="0"/>
          </a:p>
          <a:p>
            <a:pPr algn="just"/>
            <a:r>
              <a:rPr lang="fr-FR" sz="3200" dirty="0"/>
              <a:t>Les activités de soins aux patients doivent être effectuées dans un environnement propre et /ou hygiénique propice aux pratiques liées à la PCI et le contrôle des IAS et la RAM incluant tous les éléments autour de l’infrastructure et des services WASH et la disponibilité de matériel et d’équipement appropriés de PCI</a:t>
            </a:r>
          </a:p>
          <a:p>
            <a:pPr algn="just"/>
            <a:endParaRPr lang="fr-FR" sz="3200" dirty="0"/>
          </a:p>
          <a:p>
            <a:pPr algn="just"/>
            <a:r>
              <a:rPr lang="fr-FR" sz="3200" dirty="0"/>
              <a:t>Au niveau national le matériel et les équipements doivent être immédiatement disponibles pour observer les règles d’hygiène des mains sur le lieu des soins</a:t>
            </a:r>
          </a:p>
        </p:txBody>
      </p:sp>
    </p:spTree>
    <p:extLst>
      <p:ext uri="{BB962C8B-B14F-4D97-AF65-F5344CB8AC3E}">
        <p14:creationId xmlns:p14="http://schemas.microsoft.com/office/powerpoint/2010/main" val="271833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716973" y="612920"/>
            <a:ext cx="10515600" cy="5788025"/>
          </a:xfrm>
        </p:spPr>
        <p:txBody>
          <a:bodyPr>
            <a:normAutofit fontScale="92500" lnSpcReduction="20000"/>
          </a:bodyPr>
          <a:lstStyle/>
          <a:p>
            <a:pPr marL="571500" indent="-571500">
              <a:lnSpc>
                <a:spcPct val="150000"/>
              </a:lnSpc>
              <a:buFont typeface="+mj-lt"/>
              <a:buAutoNum type="romanUcPeriod"/>
            </a:pPr>
            <a:r>
              <a:rPr lang="fr-FR" b="1" dirty="0"/>
              <a:t>DEFINITION</a:t>
            </a:r>
          </a:p>
          <a:p>
            <a:pPr marL="571500" indent="-571500">
              <a:lnSpc>
                <a:spcPct val="150000"/>
              </a:lnSpc>
              <a:buFont typeface="+mj-lt"/>
              <a:buAutoNum type="romanUcPeriod"/>
            </a:pPr>
            <a:r>
              <a:rPr lang="fr-FR" dirty="0">
                <a:solidFill>
                  <a:schemeClr val="bg1">
                    <a:lumMod val="65000"/>
                  </a:schemeClr>
                </a:solidFill>
              </a:rPr>
              <a:t>AMPLEUR</a:t>
            </a:r>
          </a:p>
          <a:p>
            <a:pPr marL="571500" indent="-571500">
              <a:lnSpc>
                <a:spcPct val="150000"/>
              </a:lnSpc>
              <a:buFont typeface="+mj-lt"/>
              <a:buAutoNum type="romanUcPeriod"/>
            </a:pPr>
            <a:r>
              <a:rPr lang="fr-FR" dirty="0">
                <a:solidFill>
                  <a:schemeClr val="bg1">
                    <a:lumMod val="65000"/>
                  </a:schemeClr>
                </a:solidFill>
              </a:rPr>
              <a:t>FACTEURS FAVORISANTS</a:t>
            </a:r>
          </a:p>
          <a:p>
            <a:pPr marL="571500" indent="-571500">
              <a:lnSpc>
                <a:spcPct val="150000"/>
              </a:lnSpc>
              <a:buFont typeface="+mj-lt"/>
              <a:buAutoNum type="romanUcPeriod"/>
            </a:pPr>
            <a:r>
              <a:rPr lang="fr-FR" dirty="0">
                <a:solidFill>
                  <a:schemeClr val="bg1">
                    <a:lumMod val="65000"/>
                  </a:schemeClr>
                </a:solidFill>
              </a:rPr>
              <a:t>CHAINE DE TRANSMISSION DES INFECTIONS</a:t>
            </a:r>
          </a:p>
          <a:p>
            <a:pPr marL="571500" indent="-571500">
              <a:lnSpc>
                <a:spcPct val="150000"/>
              </a:lnSpc>
              <a:buFont typeface="+mj-lt"/>
              <a:buAutoNum type="romanUcPeriod"/>
            </a:pPr>
            <a:r>
              <a:rPr lang="fr-FR" dirty="0">
                <a:solidFill>
                  <a:schemeClr val="bg1">
                    <a:lumMod val="65000"/>
                  </a:schemeClr>
                </a:solidFill>
              </a:rPr>
              <a:t>CONSEQUENCES</a:t>
            </a:r>
          </a:p>
          <a:p>
            <a:pPr marL="571500" indent="-571500">
              <a:lnSpc>
                <a:spcPct val="150000"/>
              </a:lnSpc>
              <a:buFont typeface="+mj-lt"/>
              <a:buAutoNum type="romanUcPeriod"/>
            </a:pPr>
            <a:r>
              <a:rPr lang="fr-FR" dirty="0">
                <a:solidFill>
                  <a:schemeClr val="bg1">
                    <a:lumMod val="65000"/>
                  </a:schemeClr>
                </a:solidFill>
              </a:rPr>
              <a:t>TYPES</a:t>
            </a:r>
          </a:p>
          <a:p>
            <a:pPr marL="571500" indent="-571500">
              <a:lnSpc>
                <a:spcPct val="150000"/>
              </a:lnSpc>
              <a:buFont typeface="+mj-lt"/>
              <a:buAutoNum type="romanUcPeriod"/>
            </a:pPr>
            <a:r>
              <a:rPr lang="fr-FR" dirty="0">
                <a:solidFill>
                  <a:schemeClr val="bg1">
                    <a:lumMod val="65000"/>
                  </a:schemeClr>
                </a:solidFill>
              </a:rPr>
              <a:t>MICROORGANISMES RESPONSABLES</a:t>
            </a:r>
          </a:p>
          <a:p>
            <a:pPr marL="571500" indent="-571500">
              <a:lnSpc>
                <a:spcPct val="150000"/>
              </a:lnSpc>
              <a:buFont typeface="+mj-lt"/>
              <a:buAutoNum type="romanUcPeriod"/>
            </a:pPr>
            <a:r>
              <a:rPr lang="fr-FR" dirty="0">
                <a:solidFill>
                  <a:schemeClr val="bg1">
                    <a:lumMod val="65000"/>
                  </a:schemeClr>
                </a:solidFill>
              </a:rPr>
              <a:t>LIGNES DIRECTRICES DE L’OMS SUR LES PRINCIPALES COMPOSANTES DE PCI</a:t>
            </a:r>
          </a:p>
        </p:txBody>
      </p:sp>
    </p:spTree>
    <p:extLst>
      <p:ext uri="{BB962C8B-B14F-4D97-AF65-F5344CB8AC3E}">
        <p14:creationId xmlns:p14="http://schemas.microsoft.com/office/powerpoint/2010/main" val="3284910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03512" y="2564905"/>
            <a:ext cx="8964488"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rPr>
              <a:t>MERCI POUR VOTRE AIMABLE ATTENTION</a:t>
            </a:r>
          </a:p>
        </p:txBody>
      </p:sp>
    </p:spTree>
    <p:extLst>
      <p:ext uri="{BB962C8B-B14F-4D97-AF65-F5344CB8AC3E}">
        <p14:creationId xmlns:p14="http://schemas.microsoft.com/office/powerpoint/2010/main" val="363759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0"/>
            <a:ext cx="12192000" cy="6858000"/>
          </a:xfrm>
          <a:solidFill>
            <a:srgbClr val="0070C0"/>
          </a:solidFill>
          <a:ln>
            <a:solidFill>
              <a:srgbClr val="0070C0"/>
            </a:solidFill>
          </a:ln>
        </p:spPr>
        <p:txBody>
          <a:bodyPr/>
          <a:lstStyle/>
          <a:p>
            <a:endParaRPr lang="en-US" dirty="0"/>
          </a:p>
        </p:txBody>
      </p:sp>
      <p:sp>
        <p:nvSpPr>
          <p:cNvPr id="3" name="Rectangle 2"/>
          <p:cNvSpPr/>
          <p:nvPr/>
        </p:nvSpPr>
        <p:spPr>
          <a:xfrm>
            <a:off x="3103417" y="1357745"/>
            <a:ext cx="5237017" cy="70658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92D050"/>
                </a:solidFill>
              </a:rPr>
              <a:t>Infections nosocomiales</a:t>
            </a:r>
            <a:endParaRPr lang="en-US" sz="2800" b="1" dirty="0">
              <a:solidFill>
                <a:srgbClr val="92D050"/>
              </a:solidFill>
            </a:endParaRPr>
          </a:p>
        </p:txBody>
      </p:sp>
      <p:sp>
        <p:nvSpPr>
          <p:cNvPr id="5" name="Rectangle 4"/>
          <p:cNvSpPr/>
          <p:nvPr/>
        </p:nvSpPr>
        <p:spPr>
          <a:xfrm>
            <a:off x="3103418" y="4641273"/>
            <a:ext cx="5237017" cy="70658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92D050"/>
                </a:solidFill>
              </a:rPr>
              <a:t>Infections liées aux soins</a:t>
            </a:r>
            <a:endParaRPr lang="en-US" sz="2800" b="1" dirty="0">
              <a:solidFill>
                <a:srgbClr val="92D050"/>
              </a:solidFill>
            </a:endParaRPr>
          </a:p>
        </p:txBody>
      </p:sp>
      <p:sp>
        <p:nvSpPr>
          <p:cNvPr id="6" name="Rectangle 5"/>
          <p:cNvSpPr/>
          <p:nvPr/>
        </p:nvSpPr>
        <p:spPr>
          <a:xfrm>
            <a:off x="3103418" y="6096000"/>
            <a:ext cx="5237018" cy="70658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92D050"/>
                </a:solidFill>
              </a:rPr>
              <a:t>Infections associées aux soins</a:t>
            </a:r>
            <a:endParaRPr lang="en-US" sz="2800" b="1" dirty="0">
              <a:solidFill>
                <a:srgbClr val="92D050"/>
              </a:solidFill>
            </a:endParaRPr>
          </a:p>
        </p:txBody>
      </p:sp>
      <p:sp>
        <p:nvSpPr>
          <p:cNvPr id="7" name="Rectangle 6"/>
          <p:cNvSpPr/>
          <p:nvPr/>
        </p:nvSpPr>
        <p:spPr>
          <a:xfrm>
            <a:off x="3103418" y="0"/>
            <a:ext cx="5237018" cy="70658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92D050"/>
                </a:solidFill>
              </a:rPr>
              <a:t>Infections hospitalières</a:t>
            </a:r>
            <a:endParaRPr lang="en-US" sz="2800" b="1" dirty="0">
              <a:solidFill>
                <a:srgbClr val="92D050"/>
              </a:solidFill>
            </a:endParaRPr>
          </a:p>
        </p:txBody>
      </p:sp>
      <p:sp>
        <p:nvSpPr>
          <p:cNvPr id="8" name="Rectangle 7"/>
          <p:cNvSpPr/>
          <p:nvPr/>
        </p:nvSpPr>
        <p:spPr>
          <a:xfrm>
            <a:off x="-1" y="6151418"/>
            <a:ext cx="2369127" cy="706582"/>
          </a:xfrm>
          <a:prstGeom prst="rect">
            <a:avLst/>
          </a:prstGeom>
          <a:solidFill>
            <a:srgbClr val="F830E0"/>
          </a:solidFill>
          <a:ln>
            <a:solidFill>
              <a:srgbClr val="F830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2007</a:t>
            </a:r>
            <a:endParaRPr lang="en-US" sz="2800" b="1" dirty="0"/>
          </a:p>
        </p:txBody>
      </p:sp>
      <p:sp>
        <p:nvSpPr>
          <p:cNvPr id="9" name="Rectangle 8"/>
          <p:cNvSpPr/>
          <p:nvPr/>
        </p:nvSpPr>
        <p:spPr>
          <a:xfrm>
            <a:off x="0" y="4641273"/>
            <a:ext cx="2355272" cy="706582"/>
          </a:xfrm>
          <a:prstGeom prst="rect">
            <a:avLst/>
          </a:prstGeom>
          <a:solidFill>
            <a:srgbClr val="F830E0"/>
          </a:solidFill>
          <a:ln>
            <a:solidFill>
              <a:srgbClr val="F830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2003</a:t>
            </a:r>
            <a:endParaRPr lang="en-US" sz="2800" b="1" dirty="0"/>
          </a:p>
        </p:txBody>
      </p:sp>
      <p:sp>
        <p:nvSpPr>
          <p:cNvPr id="10" name="Rectangle 9"/>
          <p:cNvSpPr/>
          <p:nvPr/>
        </p:nvSpPr>
        <p:spPr>
          <a:xfrm>
            <a:off x="-1" y="1357745"/>
            <a:ext cx="2355272" cy="706582"/>
          </a:xfrm>
          <a:prstGeom prst="rect">
            <a:avLst/>
          </a:prstGeom>
          <a:solidFill>
            <a:srgbClr val="F830E0"/>
          </a:solidFill>
          <a:ln>
            <a:solidFill>
              <a:srgbClr val="F830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Années 80</a:t>
            </a:r>
            <a:endParaRPr lang="en-US" sz="2800" b="1" dirty="0"/>
          </a:p>
        </p:txBody>
      </p:sp>
      <p:sp>
        <p:nvSpPr>
          <p:cNvPr id="11" name="Rectangle 10"/>
          <p:cNvSpPr/>
          <p:nvPr/>
        </p:nvSpPr>
        <p:spPr>
          <a:xfrm>
            <a:off x="0" y="0"/>
            <a:ext cx="2355272" cy="706582"/>
          </a:xfrm>
          <a:prstGeom prst="rect">
            <a:avLst/>
          </a:prstGeom>
          <a:solidFill>
            <a:srgbClr val="F830E0"/>
          </a:solidFill>
          <a:ln>
            <a:solidFill>
              <a:srgbClr val="F830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Années 70</a:t>
            </a:r>
            <a:endParaRPr lang="en-US" sz="2800" b="1" dirty="0"/>
          </a:p>
        </p:txBody>
      </p:sp>
      <p:cxnSp>
        <p:nvCxnSpPr>
          <p:cNvPr id="13" name="Connecteur droit 12"/>
          <p:cNvCxnSpPr/>
          <p:nvPr/>
        </p:nvCxnSpPr>
        <p:spPr>
          <a:xfrm flipH="1">
            <a:off x="13854" y="706581"/>
            <a:ext cx="11722" cy="651164"/>
          </a:xfrm>
          <a:prstGeom prst="line">
            <a:avLst/>
          </a:prstGeom>
          <a:ln w="63500">
            <a:solidFill>
              <a:srgbClr val="F830E0"/>
            </a:solidFill>
          </a:ln>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a:off x="25576" y="2064327"/>
            <a:ext cx="0" cy="2576946"/>
          </a:xfrm>
          <a:prstGeom prst="line">
            <a:avLst/>
          </a:prstGeom>
          <a:ln w="63500">
            <a:solidFill>
              <a:srgbClr val="F830E0"/>
            </a:solidFill>
          </a:ln>
        </p:spPr>
        <p:style>
          <a:lnRef idx="1">
            <a:schemeClr val="dk1"/>
          </a:lnRef>
          <a:fillRef idx="0">
            <a:schemeClr val="dk1"/>
          </a:fillRef>
          <a:effectRef idx="0">
            <a:schemeClr val="dk1"/>
          </a:effectRef>
          <a:fontRef idx="minor">
            <a:schemeClr val="tx1"/>
          </a:fontRef>
        </p:style>
      </p:cxnSp>
      <p:cxnSp>
        <p:nvCxnSpPr>
          <p:cNvPr id="17" name="Connecteur droit 16"/>
          <p:cNvCxnSpPr/>
          <p:nvPr/>
        </p:nvCxnSpPr>
        <p:spPr>
          <a:xfrm>
            <a:off x="25576" y="5347855"/>
            <a:ext cx="0" cy="803563"/>
          </a:xfrm>
          <a:prstGeom prst="line">
            <a:avLst/>
          </a:prstGeom>
          <a:ln w="63500">
            <a:solidFill>
              <a:srgbClr val="F830E0"/>
            </a:solidFill>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2866183" y="3015175"/>
            <a:ext cx="5711483" cy="675249"/>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fr-FR" dirty="0"/>
              <a:t>↘ Multiplication des parcours de soins</a:t>
            </a:r>
          </a:p>
          <a:p>
            <a:r>
              <a:rPr lang="fr-FR" dirty="0"/>
              <a:t>↘ Multiplication des intervenants</a:t>
            </a:r>
            <a:endParaRPr lang="en-US" dirty="0"/>
          </a:p>
        </p:txBody>
      </p:sp>
      <p:sp>
        <p:nvSpPr>
          <p:cNvPr id="26" name="Rectangle 25"/>
          <p:cNvSpPr/>
          <p:nvPr/>
        </p:nvSpPr>
        <p:spPr>
          <a:xfrm>
            <a:off x="9045526" y="3429000"/>
            <a:ext cx="3146474" cy="757238"/>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Apanage des établissements de santé</a:t>
            </a:r>
            <a:endParaRPr lang="en-US" dirty="0"/>
          </a:p>
        </p:txBody>
      </p:sp>
      <p:sp>
        <p:nvSpPr>
          <p:cNvPr id="27" name="Rectangle 26"/>
          <p:cNvSpPr/>
          <p:nvPr/>
        </p:nvSpPr>
        <p:spPr>
          <a:xfrm>
            <a:off x="9045526" y="2514601"/>
            <a:ext cx="3146474" cy="777666"/>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Dichotomie nosocomial/communautaire difficile </a:t>
            </a:r>
            <a:endParaRPr lang="en-US" dirty="0"/>
          </a:p>
        </p:txBody>
      </p:sp>
      <p:sp>
        <p:nvSpPr>
          <p:cNvPr id="28" name="Rectangle 27"/>
          <p:cNvSpPr/>
          <p:nvPr/>
        </p:nvSpPr>
        <p:spPr>
          <a:xfrm>
            <a:off x="9088581" y="4641273"/>
            <a:ext cx="3103419" cy="675249"/>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Causalité ?</a:t>
            </a:r>
            <a:endParaRPr lang="en-US" dirty="0"/>
          </a:p>
        </p:txBody>
      </p:sp>
      <p:cxnSp>
        <p:nvCxnSpPr>
          <p:cNvPr id="30" name="Connecteur droit avec flèche 29"/>
          <p:cNvCxnSpPr/>
          <p:nvPr/>
        </p:nvCxnSpPr>
        <p:spPr>
          <a:xfrm>
            <a:off x="5715001" y="706581"/>
            <a:ext cx="0" cy="651164"/>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5715001" y="3690424"/>
            <a:ext cx="0" cy="950849"/>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5715001" y="2064327"/>
            <a:ext cx="0" cy="950848"/>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5715001" y="5347855"/>
            <a:ext cx="0" cy="803563"/>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endCxn id="28" idx="1"/>
          </p:cNvCxnSpPr>
          <p:nvPr/>
        </p:nvCxnSpPr>
        <p:spPr>
          <a:xfrm>
            <a:off x="8443913" y="4972050"/>
            <a:ext cx="644668" cy="6848"/>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42"/>
          <p:cNvCxnSpPr/>
          <p:nvPr/>
        </p:nvCxnSpPr>
        <p:spPr>
          <a:xfrm>
            <a:off x="8577666" y="3429000"/>
            <a:ext cx="194859" cy="0"/>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8766247" y="2914650"/>
            <a:ext cx="6278" cy="892969"/>
          </a:xfrm>
          <a:prstGeom prst="line">
            <a:avLst/>
          </a:prstGeom>
          <a:ln w="635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flipV="1">
            <a:off x="8766247" y="2914650"/>
            <a:ext cx="279279" cy="769"/>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8751959" y="3794238"/>
            <a:ext cx="339772" cy="13381"/>
          </a:xfrm>
          <a:prstGeom prst="straightConnector1">
            <a:avLst/>
          </a:pr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53" name="Ellipse 52"/>
          <p:cNvSpPr/>
          <p:nvPr/>
        </p:nvSpPr>
        <p:spPr>
          <a:xfrm>
            <a:off x="5340495" y="4814888"/>
            <a:ext cx="831706" cy="385762"/>
          </a:xfrm>
          <a:prstGeom prst="ellipse">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03843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50"/>
                                  </p:stCondLst>
                                  <p:childTnLst>
                                    <p:set>
                                      <p:cBhvr>
                                        <p:cTn id="21" dur="1" fill="hold">
                                          <p:stCondLst>
                                            <p:cond delay="0"/>
                                          </p:stCondLst>
                                        </p:cTn>
                                        <p:tgtEl>
                                          <p:spTgt spid="43"/>
                                        </p:tgtEl>
                                        <p:attrNameLst>
                                          <p:attrName>style.visibility</p:attrName>
                                        </p:attrNameLst>
                                      </p:cBhvr>
                                      <p:to>
                                        <p:strVal val="visible"/>
                                      </p:to>
                                    </p:set>
                                  </p:childTnLst>
                                </p:cTn>
                              </p:par>
                            </p:childTnLst>
                          </p:cTn>
                        </p:par>
                        <p:par>
                          <p:cTn id="22" fill="hold">
                            <p:stCondLst>
                              <p:cond delay="50"/>
                            </p:stCondLst>
                            <p:childTnLst>
                              <p:par>
                                <p:cTn id="23" presetID="1" presetClass="entr" presetSubtype="0" fill="hold" nodeType="afterEffect">
                                  <p:stCondLst>
                                    <p:cond delay="50"/>
                                  </p:stCondLst>
                                  <p:childTnLst>
                                    <p:set>
                                      <p:cBhvr>
                                        <p:cTn id="24" dur="1" fill="hold">
                                          <p:stCondLst>
                                            <p:cond delay="0"/>
                                          </p:stCondLst>
                                        </p:cTn>
                                        <p:tgtEl>
                                          <p:spTgt spid="45"/>
                                        </p:tgtEl>
                                        <p:attrNameLst>
                                          <p:attrName>style.visibility</p:attrName>
                                        </p:attrNameLst>
                                      </p:cBhvr>
                                      <p:to>
                                        <p:strVal val="visible"/>
                                      </p:to>
                                    </p:set>
                                  </p:childTnLst>
                                </p:cTn>
                              </p:par>
                            </p:childTnLst>
                          </p:cTn>
                        </p:par>
                        <p:par>
                          <p:cTn id="25" fill="hold">
                            <p:stCondLst>
                              <p:cond delay="100"/>
                            </p:stCondLst>
                            <p:childTnLst>
                              <p:par>
                                <p:cTn id="26" presetID="1" presetClass="entr" presetSubtype="0" fill="hold" nodeType="afterEffect">
                                  <p:stCondLst>
                                    <p:cond delay="50"/>
                                  </p:stCondLst>
                                  <p:childTnLst>
                                    <p:set>
                                      <p:cBhvr>
                                        <p:cTn id="27" dur="1" fill="hold">
                                          <p:stCondLst>
                                            <p:cond delay="0"/>
                                          </p:stCondLst>
                                        </p:cTn>
                                        <p:tgtEl>
                                          <p:spTgt spid="47"/>
                                        </p:tgtEl>
                                        <p:attrNameLst>
                                          <p:attrName>style.visibility</p:attrName>
                                        </p:attrNameLst>
                                      </p:cBhvr>
                                      <p:to>
                                        <p:strVal val="visible"/>
                                      </p:to>
                                    </p:set>
                                  </p:childTnLst>
                                </p:cTn>
                              </p:par>
                            </p:childTnLst>
                          </p:cTn>
                        </p:par>
                        <p:par>
                          <p:cTn id="28" fill="hold">
                            <p:stCondLst>
                              <p:cond delay="150"/>
                            </p:stCondLst>
                            <p:childTnLst>
                              <p:par>
                                <p:cTn id="29" presetID="1" presetClass="entr" presetSubtype="0" fill="hold" nodeType="afterEffect">
                                  <p:stCondLst>
                                    <p:cond delay="50"/>
                                  </p:stCondLst>
                                  <p:childTnLst>
                                    <p:set>
                                      <p:cBhvr>
                                        <p:cTn id="30" dur="1" fill="hold">
                                          <p:stCondLst>
                                            <p:cond delay="0"/>
                                          </p:stCondLst>
                                        </p:cTn>
                                        <p:tgtEl>
                                          <p:spTgt spid="48"/>
                                        </p:tgtEl>
                                        <p:attrNameLst>
                                          <p:attrName>style.visibility</p:attrName>
                                        </p:attrNameLst>
                                      </p:cBhvr>
                                      <p:to>
                                        <p:strVal val="visible"/>
                                      </p:to>
                                    </p:set>
                                  </p:childTnLst>
                                </p:cTn>
                              </p:par>
                            </p:childTnLst>
                          </p:cTn>
                        </p:par>
                        <p:par>
                          <p:cTn id="31" fill="hold">
                            <p:stCondLst>
                              <p:cond delay="200"/>
                            </p:stCondLst>
                            <p:childTnLst>
                              <p:par>
                                <p:cTn id="32" presetID="1" presetClass="entr" presetSubtype="0" fill="hold" grpId="0" nodeType="afterEffect">
                                  <p:stCondLst>
                                    <p:cond delay="50"/>
                                  </p:stCondLst>
                                  <p:childTnLst>
                                    <p:set>
                                      <p:cBhvr>
                                        <p:cTn id="33" dur="1" fill="hold">
                                          <p:stCondLst>
                                            <p:cond delay="0"/>
                                          </p:stCondLst>
                                        </p:cTn>
                                        <p:tgtEl>
                                          <p:spTgt spid="26"/>
                                        </p:tgtEl>
                                        <p:attrNameLst>
                                          <p:attrName>style.visibility</p:attrName>
                                        </p:attrNameLst>
                                      </p:cBhvr>
                                      <p:to>
                                        <p:strVal val="visible"/>
                                      </p:to>
                                    </p:set>
                                  </p:childTnLst>
                                </p:cTn>
                              </p:par>
                            </p:childTnLst>
                          </p:cTn>
                        </p:par>
                        <p:par>
                          <p:cTn id="34" fill="hold">
                            <p:stCondLst>
                              <p:cond delay="250"/>
                            </p:stCondLst>
                            <p:childTnLst>
                              <p:par>
                                <p:cTn id="35" presetID="1" presetClass="entr" presetSubtype="0" fill="hold" grpId="0" nodeType="afterEffect">
                                  <p:stCondLst>
                                    <p:cond delay="5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nodeType="afterEffect">
                                  <p:stCondLst>
                                    <p:cond delay="200"/>
                                  </p:stCondLst>
                                  <p:childTnLst>
                                    <p:set>
                                      <p:cBhvr>
                                        <p:cTn id="49" dur="1" fill="hold">
                                          <p:stCondLst>
                                            <p:cond delay="0"/>
                                          </p:stCondLst>
                                        </p:cTn>
                                        <p:tgtEl>
                                          <p:spTgt spid="40"/>
                                        </p:tgtEl>
                                        <p:attrNameLst>
                                          <p:attrName>style.visibility</p:attrName>
                                        </p:attrNameLst>
                                      </p:cBhvr>
                                      <p:to>
                                        <p:strVal val="visible"/>
                                      </p:to>
                                    </p:set>
                                  </p:childTnLst>
                                </p:cTn>
                              </p:par>
                            </p:childTnLst>
                          </p:cTn>
                        </p:par>
                        <p:par>
                          <p:cTn id="50" fill="hold">
                            <p:stCondLst>
                              <p:cond delay="200"/>
                            </p:stCondLst>
                            <p:childTnLst>
                              <p:par>
                                <p:cTn id="51" presetID="1" presetClass="entr" presetSubtype="0" fill="hold" grpId="0" nodeType="afterEffect">
                                  <p:stCondLst>
                                    <p:cond delay="20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25" grpId="0" animBg="1"/>
      <p:bldP spid="26" grpId="0" animBg="1"/>
      <p:bldP spid="27" grpId="0" animBg="1"/>
      <p:bldP spid="28"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4E71D4-5318-45FD-9208-0ECF856A0CA3}"/>
              </a:ext>
            </a:extLst>
          </p:cNvPr>
          <p:cNvSpPr>
            <a:spLocks noGrp="1"/>
          </p:cNvSpPr>
          <p:nvPr>
            <p:ph idx="1"/>
          </p:nvPr>
        </p:nvSpPr>
        <p:spPr>
          <a:xfrm>
            <a:off x="1703512" y="1164328"/>
            <a:ext cx="8712968" cy="5072984"/>
          </a:xfrm>
          <a:ln>
            <a:solidFill>
              <a:schemeClr val="tx1"/>
            </a:solidFill>
          </a:ln>
        </p:spPr>
        <p:txBody>
          <a:bodyPr>
            <a:normAutofit/>
          </a:bodyPr>
          <a:lstStyle/>
          <a:p>
            <a:pPr>
              <a:lnSpc>
                <a:spcPct val="150000"/>
              </a:lnSpc>
            </a:pPr>
            <a:r>
              <a:rPr lang="fr-FR" b="1" dirty="0">
                <a:latin typeface="Arial" panose="020B0604020202020204" pitchFamily="34" charset="0"/>
                <a:cs typeface="Arial" panose="020B0604020202020204" pitchFamily="34" charset="0"/>
              </a:rPr>
              <a:t>Prévention et  contrôle des infections (</a:t>
            </a:r>
            <a:r>
              <a:rPr lang="fr-FR" b="1" dirty="0"/>
              <a:t>PCI) </a:t>
            </a:r>
            <a:r>
              <a:rPr lang="fr-FR" dirty="0"/>
              <a:t>: </a:t>
            </a:r>
            <a:r>
              <a:rPr lang="fr-FR" b="1" dirty="0"/>
              <a:t>pratiques</a:t>
            </a:r>
            <a:r>
              <a:rPr lang="fr-FR" dirty="0"/>
              <a:t> et méthodes fondées sur des éléments probants qui, lorsqu'elles sont </a:t>
            </a:r>
            <a:r>
              <a:rPr lang="fr-FR" b="1" dirty="0"/>
              <a:t>appliquées systématiquement </a:t>
            </a:r>
            <a:r>
              <a:rPr lang="fr-FR" dirty="0"/>
              <a:t>dans l’administration des </a:t>
            </a:r>
            <a:r>
              <a:rPr lang="fr-FR" b="1" dirty="0"/>
              <a:t>soins</a:t>
            </a:r>
            <a:r>
              <a:rPr lang="fr-FR" dirty="0"/>
              <a:t> de santé, peuvent </a:t>
            </a:r>
            <a:r>
              <a:rPr lang="fr-FR" b="1" dirty="0"/>
              <a:t>prévenir ou réduire la transmission de micro-organismes</a:t>
            </a:r>
            <a:r>
              <a:rPr lang="fr-FR" dirty="0"/>
              <a:t> aux fournisseurs de soins de santé, aux autres clients/patients et aux visiteurs</a:t>
            </a:r>
            <a:endParaRPr lang="en-US" dirty="0"/>
          </a:p>
        </p:txBody>
      </p:sp>
      <p:sp>
        <p:nvSpPr>
          <p:cNvPr id="7" name="Titre 1">
            <a:extLst>
              <a:ext uri="{FF2B5EF4-FFF2-40B4-BE49-F238E27FC236}">
                <a16:creationId xmlns:a16="http://schemas.microsoft.com/office/drawing/2014/main" id="{565AE440-F487-4F95-BFC0-67E9BE0C41B9}"/>
              </a:ext>
            </a:extLst>
          </p:cNvPr>
          <p:cNvSpPr>
            <a:spLocks noGrp="1"/>
          </p:cNvSpPr>
          <p:nvPr>
            <p:ph type="title"/>
          </p:nvPr>
        </p:nvSpPr>
        <p:spPr>
          <a:xfrm>
            <a:off x="1703512" y="160338"/>
            <a:ext cx="8712968" cy="892399"/>
          </a:xfrm>
          <a:ln>
            <a:solidFill>
              <a:schemeClr val="tx1"/>
            </a:solidFill>
          </a:ln>
        </p:spPr>
        <p:txBody>
          <a:bodyPr>
            <a:noAutofit/>
          </a:bodyPr>
          <a:lstStyle/>
          <a:p>
            <a:pPr algn="ctr"/>
            <a:r>
              <a:rPr lang="fr-FR" sz="4000" b="1" dirty="0">
                <a:latin typeface="Calibri" panose="020F0502020204030204" pitchFamily="34" charset="0"/>
                <a:cs typeface="Calibri" panose="020F0502020204030204" pitchFamily="34" charset="0"/>
              </a:rPr>
              <a:t>DÉFINITIONS 1/7</a:t>
            </a:r>
            <a:endParaRPr lang="en-US" sz="3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635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4E71D4-5318-45FD-9208-0ECF856A0CA3}"/>
              </a:ext>
            </a:extLst>
          </p:cNvPr>
          <p:cNvSpPr>
            <a:spLocks noGrp="1"/>
          </p:cNvSpPr>
          <p:nvPr>
            <p:ph idx="1"/>
          </p:nvPr>
        </p:nvSpPr>
        <p:spPr>
          <a:xfrm>
            <a:off x="1703512" y="1164328"/>
            <a:ext cx="8712968" cy="5072984"/>
          </a:xfrm>
          <a:ln>
            <a:solidFill>
              <a:schemeClr val="tx1"/>
            </a:solidFill>
          </a:ln>
        </p:spPr>
        <p:txBody>
          <a:bodyPr>
            <a:normAutofit fontScale="92500" lnSpcReduction="20000"/>
          </a:bodyPr>
          <a:lstStyle/>
          <a:p>
            <a:pPr>
              <a:lnSpc>
                <a:spcPct val="150000"/>
              </a:lnSpc>
            </a:pPr>
            <a:r>
              <a:rPr lang="fr-FR" dirty="0"/>
              <a:t>Le contrôle de l’infection s’attaque aux facteurs de dissémination des infections </a:t>
            </a:r>
            <a:r>
              <a:rPr lang="fr-FR" sz="2400" dirty="0"/>
              <a:t>(patient à patient, patient à prestataire, prestataire à patient, entre prestataires)</a:t>
            </a:r>
            <a:endParaRPr lang="fr-FR" dirty="0"/>
          </a:p>
          <a:p>
            <a:pPr lvl="0">
              <a:lnSpc>
                <a:spcPct val="150000"/>
              </a:lnSpc>
            </a:pPr>
            <a:r>
              <a:rPr lang="fr-FR" dirty="0"/>
              <a:t>Il comprend aussi :</a:t>
            </a:r>
          </a:p>
          <a:p>
            <a:pPr lvl="1">
              <a:lnSpc>
                <a:spcPct val="150000"/>
              </a:lnSpc>
            </a:pPr>
            <a:r>
              <a:rPr lang="fr-FR" sz="3200" dirty="0"/>
              <a:t>la prévention </a:t>
            </a:r>
            <a:r>
              <a:rPr lang="fr-FR" dirty="0"/>
              <a:t>(par l’hygiène des main -   nettoyage, désinfection, stérilisation – vaccination – surveillance)</a:t>
            </a:r>
            <a:endParaRPr lang="fr-FR" sz="3500" dirty="0"/>
          </a:p>
          <a:p>
            <a:pPr lvl="1">
              <a:lnSpc>
                <a:spcPct val="150000"/>
              </a:lnSpc>
            </a:pPr>
            <a:r>
              <a:rPr lang="fr-FR" sz="3200" dirty="0"/>
              <a:t>le monitoring et l’investigation de cas d’IAS </a:t>
            </a:r>
            <a:r>
              <a:rPr lang="fr-FR" dirty="0"/>
              <a:t>(détection et investigation de flambées)</a:t>
            </a:r>
            <a:endParaRPr lang="fr-FR" sz="3200" dirty="0"/>
          </a:p>
          <a:p>
            <a:pPr lvl="1">
              <a:lnSpc>
                <a:spcPct val="150000"/>
              </a:lnSpc>
            </a:pPr>
            <a:r>
              <a:rPr lang="fr-FR" sz="3200" dirty="0"/>
              <a:t>la gestion des flambées</a:t>
            </a:r>
            <a:endParaRPr lang="en-US" dirty="0"/>
          </a:p>
        </p:txBody>
      </p:sp>
      <p:sp>
        <p:nvSpPr>
          <p:cNvPr id="7" name="Titre 1">
            <a:extLst>
              <a:ext uri="{FF2B5EF4-FFF2-40B4-BE49-F238E27FC236}">
                <a16:creationId xmlns:a16="http://schemas.microsoft.com/office/drawing/2014/main" id="{565AE440-F487-4F95-BFC0-67E9BE0C41B9}"/>
              </a:ext>
            </a:extLst>
          </p:cNvPr>
          <p:cNvSpPr>
            <a:spLocks noGrp="1"/>
          </p:cNvSpPr>
          <p:nvPr>
            <p:ph type="title"/>
          </p:nvPr>
        </p:nvSpPr>
        <p:spPr>
          <a:xfrm>
            <a:off x="1703512" y="160338"/>
            <a:ext cx="8712968" cy="892399"/>
          </a:xfrm>
          <a:ln>
            <a:solidFill>
              <a:schemeClr val="tx1"/>
            </a:solidFill>
          </a:ln>
        </p:spPr>
        <p:txBody>
          <a:bodyPr>
            <a:noAutofit/>
          </a:bodyPr>
          <a:lstStyle/>
          <a:p>
            <a:pPr algn="ctr"/>
            <a:r>
              <a:rPr lang="fr-FR" sz="4000" b="1" dirty="0">
                <a:latin typeface="Calibri" panose="020F0502020204030204" pitchFamily="34" charset="0"/>
                <a:cs typeface="Calibri" panose="020F0502020204030204" pitchFamily="34" charset="0"/>
              </a:rPr>
              <a:t>DÉFINITIONS 2/7</a:t>
            </a:r>
            <a:endParaRPr lang="en-US" sz="3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870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4E71D4-5318-45FD-9208-0ECF856A0CA3}"/>
              </a:ext>
            </a:extLst>
          </p:cNvPr>
          <p:cNvSpPr>
            <a:spLocks noGrp="1"/>
          </p:cNvSpPr>
          <p:nvPr>
            <p:ph idx="1"/>
          </p:nvPr>
        </p:nvSpPr>
        <p:spPr>
          <a:xfrm>
            <a:off x="1703512" y="1164328"/>
            <a:ext cx="8712968" cy="5072984"/>
          </a:xfrm>
          <a:ln>
            <a:solidFill>
              <a:schemeClr val="tx1"/>
            </a:solidFill>
          </a:ln>
        </p:spPr>
        <p:txBody>
          <a:bodyPr/>
          <a:lstStyle/>
          <a:p>
            <a:pPr marL="0" indent="0">
              <a:lnSpc>
                <a:spcPct val="150000"/>
              </a:lnSpc>
              <a:buNone/>
            </a:pPr>
            <a:r>
              <a:rPr lang="fr-FR" b="1" dirty="0">
                <a:latin typeface="Arial" panose="020B0604020202020204" pitchFamily="34" charset="0"/>
                <a:cs typeface="Arial" panose="020B0604020202020204" pitchFamily="34" charset="0"/>
              </a:rPr>
              <a:t>Sécurité du patient</a:t>
            </a:r>
            <a:endParaRPr lang="en-US" dirty="0">
              <a:latin typeface="Arial" panose="020B0604020202020204" pitchFamily="34" charset="0"/>
              <a:cs typeface="Arial" panose="020B0604020202020204" pitchFamily="34" charset="0"/>
            </a:endParaRPr>
          </a:p>
          <a:p>
            <a:pPr marL="0" indent="0">
              <a:lnSpc>
                <a:spcPct val="150000"/>
              </a:lnSpc>
              <a:buNone/>
            </a:pPr>
            <a:r>
              <a:rPr lang="fr-FR" dirty="0"/>
              <a:t>La sécurité du patient est une démarche qui vise à éviter à un usager tout préjudice évitable lié aux soins qui lui sont prodigués</a:t>
            </a:r>
          </a:p>
        </p:txBody>
      </p:sp>
      <p:sp>
        <p:nvSpPr>
          <p:cNvPr id="7" name="Titre 1">
            <a:extLst>
              <a:ext uri="{FF2B5EF4-FFF2-40B4-BE49-F238E27FC236}">
                <a16:creationId xmlns:a16="http://schemas.microsoft.com/office/drawing/2014/main" id="{565AE440-F487-4F95-BFC0-67E9BE0C41B9}"/>
              </a:ext>
            </a:extLst>
          </p:cNvPr>
          <p:cNvSpPr>
            <a:spLocks noGrp="1"/>
          </p:cNvSpPr>
          <p:nvPr>
            <p:ph type="title"/>
          </p:nvPr>
        </p:nvSpPr>
        <p:spPr>
          <a:xfrm>
            <a:off x="1703512" y="160338"/>
            <a:ext cx="8712968" cy="892399"/>
          </a:xfrm>
          <a:ln>
            <a:solidFill>
              <a:schemeClr val="tx1"/>
            </a:solidFill>
          </a:ln>
        </p:spPr>
        <p:txBody>
          <a:bodyPr/>
          <a:lstStyle/>
          <a:p>
            <a:pPr algn="ctr"/>
            <a:r>
              <a:rPr lang="fr-FR" b="1" dirty="0">
                <a:latin typeface="Calibri" panose="020F0502020204030204" pitchFamily="34" charset="0"/>
                <a:cs typeface="Calibri" panose="020F0502020204030204" pitchFamily="34" charset="0"/>
              </a:rPr>
              <a:t>DÉFINITIONS 3/7</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2853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2258</Words>
  <Application>Microsoft Office PowerPoint</Application>
  <PresentationFormat>Grand écran</PresentationFormat>
  <Paragraphs>314</Paragraphs>
  <Slides>50</Slides>
  <Notes>8</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50</vt:i4>
      </vt:variant>
    </vt:vector>
  </HeadingPairs>
  <TitlesOfParts>
    <vt:vector size="56" baseType="lpstr">
      <vt:lpstr>Arial</vt:lpstr>
      <vt:lpstr>Calibri</vt:lpstr>
      <vt:lpstr>Calibri Light</vt:lpstr>
      <vt:lpstr>Wingdings</vt:lpstr>
      <vt:lpstr>Thème Office</vt:lpstr>
      <vt:lpstr>1_Thème Office</vt:lpstr>
      <vt:lpstr>LES INFECTIONS ASSOCIEES AUX SOINS (IAS)</vt:lpstr>
      <vt:lpstr>Objectifs</vt:lpstr>
      <vt:lpstr>Objectifs</vt:lpstr>
      <vt:lpstr>PLAN</vt:lpstr>
      <vt:lpstr>Présentation PowerPoint</vt:lpstr>
      <vt:lpstr>Présentation PowerPoint</vt:lpstr>
      <vt:lpstr>DÉFINITIONS 1/7</vt:lpstr>
      <vt:lpstr>DÉFINITIONS 2/7</vt:lpstr>
      <vt:lpstr>DÉFINITIONS 3/7</vt:lpstr>
      <vt:lpstr>DÉFINITIONS 4/7</vt:lpstr>
      <vt:lpstr>DÉFINITIONS 5/7</vt:lpstr>
      <vt:lpstr>DÉFINITIONS 6/7</vt:lpstr>
      <vt:lpstr>DÉFINITIONS 7/7</vt:lpstr>
      <vt:lpstr>Présentation PowerPoint</vt:lpstr>
      <vt:lpstr>AMPLEUR 1/3</vt:lpstr>
      <vt:lpstr>AMPLEUR 2/3</vt:lpstr>
      <vt:lpstr>AMPLEUR 3/3</vt:lpstr>
      <vt:lpstr>Présentation PowerPoint</vt:lpstr>
      <vt:lpstr>FACTEURS FAVORISANTS DES IAS</vt:lpstr>
      <vt:lpstr>Présentation PowerPoint</vt:lpstr>
      <vt:lpstr>CHAINE DE TRANSMISSION DES INFECTIONS</vt:lpstr>
      <vt:lpstr>Comment peut – on rompre la chaine de transmission des infections ?</vt:lpstr>
      <vt:lpstr>RUPTURE DE LA CHAINE DE TRANSMISSION</vt:lpstr>
      <vt:lpstr>Présentation PowerPoint</vt:lpstr>
      <vt:lpstr>CONSÉQUENCES DES IAS</vt:lpstr>
      <vt:lpstr>Présentation PowerPoint</vt:lpstr>
      <vt:lpstr>TYPES D’IAS (1/10)</vt:lpstr>
      <vt:lpstr>TYPES D’IAS (2/10)</vt:lpstr>
      <vt:lpstr>TYPES D’IAS (3/10)</vt:lpstr>
      <vt:lpstr>TYPES D’IAS (4/10)</vt:lpstr>
      <vt:lpstr>TYPES D’IAS (5/10)</vt:lpstr>
      <vt:lpstr>TYPES D’IAS (6/10)</vt:lpstr>
      <vt:lpstr>TYPES D’IAS (7/10)</vt:lpstr>
      <vt:lpstr>TYPES D’IAS (8/10) </vt:lpstr>
      <vt:lpstr>TYPES D’IAS (9/10) </vt:lpstr>
      <vt:lpstr>TYPES D’IAS (10/10) </vt:lpstr>
      <vt:lpstr>Présentation PowerPoint</vt:lpstr>
      <vt:lpstr>MICROORGANISMES RESPONSABLES (1/2)</vt:lpstr>
      <vt:lpstr>MICROORGANISMES RESPONSABLES (2/2)</vt:lpstr>
      <vt:lpstr>Présentation PowerPoint</vt:lpstr>
      <vt:lpstr>Lignes directrices de l’OMS sur les principales composantes de PCI</vt:lpstr>
      <vt:lpstr>Composante 1 : Programme de prévention et le contrôle des infections</vt:lpstr>
      <vt:lpstr>Composante 2 : Lignes directrices sur la prévention et le contrôle des infections</vt:lpstr>
      <vt:lpstr>Composante 3 : Education et formation sur la prévention et le contrôle des infections</vt:lpstr>
      <vt:lpstr>Composante 4 : Surveillance des IAS</vt:lpstr>
      <vt:lpstr>Composante 5: Stratégies multimodales</vt:lpstr>
      <vt:lpstr>Composante 6: Suivi-évaluation régulier des pratiques de PCI et restitution des résultats</vt:lpstr>
      <vt:lpstr>Composante 7: Charge de travail, dotation en personnel et occupation des lits</vt:lpstr>
      <vt:lpstr>Composante 8 : Environnement bâti, matériel et équipement pour la PCI au niveau des établissements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ET CONTRÔLE DES INFECTIONS ASSOCIEES AUX SOINS</dc:title>
  <dc:creator>Estelle</dc:creator>
  <cp:lastModifiedBy>Estelle TANKOANO</cp:lastModifiedBy>
  <cp:revision>27</cp:revision>
  <dcterms:created xsi:type="dcterms:W3CDTF">2019-10-15T11:25:52Z</dcterms:created>
  <dcterms:modified xsi:type="dcterms:W3CDTF">2021-03-03T15:18:23Z</dcterms:modified>
</cp:coreProperties>
</file>