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56" r:id="rId2"/>
    <p:sldId id="257" r:id="rId3"/>
    <p:sldId id="265" r:id="rId4"/>
    <p:sldId id="258" r:id="rId5"/>
    <p:sldId id="259" r:id="rId6"/>
    <p:sldId id="261" r:id="rId7"/>
    <p:sldId id="262" r:id="rId8"/>
    <p:sldId id="266" r:id="rId9"/>
    <p:sldId id="263" r:id="rId10"/>
    <p:sldId id="264" r:id="rId11"/>
    <p:sldId id="267" r:id="rId12"/>
    <p:sldId id="268" r:id="rId13"/>
    <p:sldId id="269" r:id="rId14"/>
    <p:sldId id="270" r:id="rId15"/>
    <p:sldId id="271" r:id="rId16"/>
    <p:sldId id="272" r:id="rId17"/>
    <p:sldId id="290" r:id="rId18"/>
    <p:sldId id="273" r:id="rId19"/>
    <p:sldId id="274" r:id="rId20"/>
    <p:sldId id="275" r:id="rId21"/>
    <p:sldId id="288" r:id="rId22"/>
    <p:sldId id="276" r:id="rId23"/>
    <p:sldId id="277" r:id="rId24"/>
    <p:sldId id="289" r:id="rId25"/>
    <p:sldId id="278" r:id="rId26"/>
    <p:sldId id="280" r:id="rId27"/>
    <p:sldId id="279" r:id="rId28"/>
    <p:sldId id="281" r:id="rId29"/>
    <p:sldId id="282" r:id="rId30"/>
    <p:sldId id="293" r:id="rId31"/>
    <p:sldId id="294" r:id="rId32"/>
    <p:sldId id="295" r:id="rId33"/>
    <p:sldId id="296" r:id="rId34"/>
    <p:sldId id="297" r:id="rId35"/>
    <p:sldId id="292" r:id="rId36"/>
    <p:sldId id="283" r:id="rId37"/>
    <p:sldId id="284" r:id="rId38"/>
    <p:sldId id="285" r:id="rId39"/>
    <p:sldId id="286" r:id="rId40"/>
    <p:sldId id="287" r:id="rId41"/>
    <p:sldId id="291" r:id="rId42"/>
  </p:sldIdLst>
  <p:sldSz cx="9144000" cy="6858000" type="screen4x3"/>
  <p:notesSz cx="6858000" cy="9144000"/>
  <p:defaultText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86D836-031C-4C1A-887D-66FE9495BCF2}" type="datetimeFigureOut">
              <a:rPr lang="fr-FR" smtClean="0"/>
              <a:pPr/>
              <a:t>08/01/2021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8EBFF-7A81-4184-A0BC-6E088C4382F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r>
              <a:rPr lang="fr-FR" smtClean="0"/>
              <a:t>9/18/2006</a:t>
            </a:r>
            <a:endParaRPr lang="fr-FR"/>
          </a:p>
        </p:txBody>
      </p:sp>
      <p:sp>
        <p:nvSpPr>
          <p:cNvPr id="20" name="Espace réservé du pied de page 19"/>
          <p:cNvSpPr>
            <a:spLocks noGrp="1"/>
          </p:cNvSpPr>
          <p:nvPr>
            <p:ph type="ftr" sz="quarter" idx="11"/>
          </p:nvPr>
        </p:nvSpPr>
        <p:spPr/>
        <p:txBody>
          <a:bodyPr/>
          <a:lstStyle>
            <a:extLst/>
          </a:lstStyle>
          <a:p>
            <a:r>
              <a:rPr lang="fr-FR" smtClean="0"/>
              <a:t>IFRISSE – Janvier 2021</a:t>
            </a:r>
            <a:endParaRPr lang="fr-FR"/>
          </a:p>
        </p:txBody>
      </p:sp>
      <p:sp>
        <p:nvSpPr>
          <p:cNvPr id="10" name="Espace réservé du numéro de diapositive 9"/>
          <p:cNvSpPr>
            <a:spLocks noGrp="1"/>
          </p:cNvSpPr>
          <p:nvPr>
            <p:ph type="sldNum" sz="quarter" idx="12"/>
          </p:nvPr>
        </p:nvSpPr>
        <p:spPr/>
        <p:txBody>
          <a:bodyPr/>
          <a:lstStyle>
            <a:extLst/>
          </a:lstStyle>
          <a:p>
            <a:fld id="{B6F15528-21DE-4FAA-801E-634DDDAF4B2B}" type="slidenum">
              <a:rPr lang="fr-FR" smtClean="0"/>
              <a:pPr/>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r>
              <a:rPr lang="fr-FR" smtClean="0"/>
              <a:t>9/18/2006</a:t>
            </a:r>
            <a:endParaRPr lang="fr-FR"/>
          </a:p>
        </p:txBody>
      </p:sp>
      <p:sp>
        <p:nvSpPr>
          <p:cNvPr id="5" name="Espace réservé du pied de page 4"/>
          <p:cNvSpPr>
            <a:spLocks noGrp="1"/>
          </p:cNvSpPr>
          <p:nvPr>
            <p:ph type="ftr" sz="quarter" idx="11"/>
          </p:nvPr>
        </p:nvSpPr>
        <p:spPr/>
        <p:txBody>
          <a:bodyPr/>
          <a:lstStyle>
            <a:extLst/>
          </a:lstStyle>
          <a:p>
            <a:r>
              <a:rPr lang="fr-FR" smtClean="0"/>
              <a:t>IFRISSE – Janvier 2021</a:t>
            </a:r>
            <a:endParaRPr lang="fr-FR"/>
          </a:p>
        </p:txBody>
      </p:sp>
      <p:sp>
        <p:nvSpPr>
          <p:cNvPr id="6" name="Espace réservé du numéro de diapositive 5"/>
          <p:cNvSpPr>
            <a:spLocks noGrp="1"/>
          </p:cNvSpPr>
          <p:nvPr>
            <p:ph type="sldNum" sz="quarter" idx="12"/>
          </p:nvPr>
        </p:nvSpPr>
        <p:spPr/>
        <p:txBody>
          <a:bodyPr/>
          <a:lstStyle>
            <a:extLst/>
          </a:lstStyle>
          <a:p>
            <a:fld id="{B6F15528-21DE-4FAA-801E-634DDDAF4B2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r>
              <a:rPr lang="fr-FR" smtClean="0"/>
              <a:t>9/18/2006</a:t>
            </a:r>
            <a:endParaRPr lang="fr-FR"/>
          </a:p>
        </p:txBody>
      </p:sp>
      <p:sp>
        <p:nvSpPr>
          <p:cNvPr id="5" name="Espace réservé du pied de page 4"/>
          <p:cNvSpPr>
            <a:spLocks noGrp="1"/>
          </p:cNvSpPr>
          <p:nvPr>
            <p:ph type="ftr" sz="quarter" idx="11"/>
          </p:nvPr>
        </p:nvSpPr>
        <p:spPr/>
        <p:txBody>
          <a:bodyPr/>
          <a:lstStyle>
            <a:extLst/>
          </a:lstStyle>
          <a:p>
            <a:r>
              <a:rPr lang="fr-FR" smtClean="0"/>
              <a:t>IFRISSE – Janvier 2021</a:t>
            </a:r>
            <a:endParaRPr lang="fr-FR"/>
          </a:p>
        </p:txBody>
      </p:sp>
      <p:sp>
        <p:nvSpPr>
          <p:cNvPr id="6" name="Espace réservé du numéro de diapositive 5"/>
          <p:cNvSpPr>
            <a:spLocks noGrp="1"/>
          </p:cNvSpPr>
          <p:nvPr>
            <p:ph type="sldNum" sz="quarter" idx="12"/>
          </p:nvPr>
        </p:nvSpPr>
        <p:spPr/>
        <p:txBody>
          <a:bodyPr/>
          <a:lstStyle>
            <a:extLst/>
          </a:lstStyle>
          <a:p>
            <a:fld id="{B6F15528-21DE-4FAA-801E-634DDDAF4B2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r>
              <a:rPr lang="fr-FR" smtClean="0"/>
              <a:t>9/18/2006</a:t>
            </a:r>
            <a:endParaRPr lang="fr-FR"/>
          </a:p>
        </p:txBody>
      </p:sp>
      <p:sp>
        <p:nvSpPr>
          <p:cNvPr id="5" name="Espace réservé du pied de page 4"/>
          <p:cNvSpPr>
            <a:spLocks noGrp="1"/>
          </p:cNvSpPr>
          <p:nvPr>
            <p:ph type="ftr" sz="quarter" idx="11"/>
          </p:nvPr>
        </p:nvSpPr>
        <p:spPr/>
        <p:txBody>
          <a:bodyPr/>
          <a:lstStyle>
            <a:extLst/>
          </a:lstStyle>
          <a:p>
            <a:r>
              <a:rPr lang="fr-FR" smtClean="0"/>
              <a:t>IFRISSE – Janvier 2021</a:t>
            </a:r>
            <a:endParaRPr lang="fr-FR"/>
          </a:p>
        </p:txBody>
      </p:sp>
      <p:sp>
        <p:nvSpPr>
          <p:cNvPr id="6" name="Espace réservé du numéro de diapositive 5"/>
          <p:cNvSpPr>
            <a:spLocks noGrp="1"/>
          </p:cNvSpPr>
          <p:nvPr>
            <p:ph type="sldNum" sz="quarter" idx="12"/>
          </p:nvPr>
        </p:nvSpPr>
        <p:spPr/>
        <p:txBody>
          <a:bodyPr/>
          <a:lstStyle>
            <a:extLst/>
          </a:lstStyle>
          <a:p>
            <a:fld id="{B6F15528-21DE-4FAA-801E-634DDDAF4B2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r>
              <a:rPr lang="fr-FR" smtClean="0"/>
              <a:t>9/18/2006</a:t>
            </a:r>
            <a:endParaRPr lang="fr-FR"/>
          </a:p>
        </p:txBody>
      </p:sp>
      <p:sp>
        <p:nvSpPr>
          <p:cNvPr id="5" name="Espace réservé du pied de page 4"/>
          <p:cNvSpPr>
            <a:spLocks noGrp="1"/>
          </p:cNvSpPr>
          <p:nvPr>
            <p:ph type="ftr" sz="quarter" idx="11"/>
          </p:nvPr>
        </p:nvSpPr>
        <p:spPr/>
        <p:txBody>
          <a:bodyPr/>
          <a:lstStyle>
            <a:extLst/>
          </a:lstStyle>
          <a:p>
            <a:r>
              <a:rPr lang="fr-FR" smtClean="0"/>
              <a:t>IFRISSE – Janvier 2021</a:t>
            </a:r>
            <a:endParaRPr lang="fr-FR"/>
          </a:p>
        </p:txBody>
      </p:sp>
      <p:sp>
        <p:nvSpPr>
          <p:cNvPr id="6" name="Espace réservé du numéro de diapositive 5"/>
          <p:cNvSpPr>
            <a:spLocks noGrp="1"/>
          </p:cNvSpPr>
          <p:nvPr>
            <p:ph type="sldNum" sz="quarter" idx="12"/>
          </p:nvPr>
        </p:nvSpPr>
        <p:spPr/>
        <p:txBody>
          <a:bodyPr/>
          <a:lstStyle>
            <a:extLst/>
          </a:lstStyle>
          <a:p>
            <a:fld id="{B6F15528-21DE-4FAA-801E-634DDDAF4B2B}"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r>
              <a:rPr lang="fr-FR" smtClean="0"/>
              <a:t>9/18/2006</a:t>
            </a:r>
            <a:endParaRPr lang="fr-FR"/>
          </a:p>
        </p:txBody>
      </p:sp>
      <p:sp>
        <p:nvSpPr>
          <p:cNvPr id="6" name="Espace réservé du pied de page 5"/>
          <p:cNvSpPr>
            <a:spLocks noGrp="1"/>
          </p:cNvSpPr>
          <p:nvPr>
            <p:ph type="ftr" sz="quarter" idx="11"/>
          </p:nvPr>
        </p:nvSpPr>
        <p:spPr/>
        <p:txBody>
          <a:bodyPr/>
          <a:lstStyle>
            <a:extLst/>
          </a:lstStyle>
          <a:p>
            <a:r>
              <a:rPr lang="fr-FR" smtClean="0"/>
              <a:t>IFRISSE – Janvier 2021</a:t>
            </a:r>
            <a:endParaRPr lang="fr-FR"/>
          </a:p>
        </p:txBody>
      </p:sp>
      <p:sp>
        <p:nvSpPr>
          <p:cNvPr id="7" name="Espace réservé du numéro de diapositive 6"/>
          <p:cNvSpPr>
            <a:spLocks noGrp="1"/>
          </p:cNvSpPr>
          <p:nvPr>
            <p:ph type="sldNum" sz="quarter" idx="12"/>
          </p:nvPr>
        </p:nvSpPr>
        <p:spPr/>
        <p:txBody>
          <a:bodyPr/>
          <a:lstStyle>
            <a:extLst/>
          </a:lstStyle>
          <a:p>
            <a:fld id="{B6F15528-21DE-4FAA-801E-634DDDAF4B2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r>
              <a:rPr lang="fr-FR" smtClean="0"/>
              <a:t>9/18/2006</a:t>
            </a:r>
            <a:endParaRPr lang="fr-FR"/>
          </a:p>
        </p:txBody>
      </p:sp>
      <p:sp>
        <p:nvSpPr>
          <p:cNvPr id="8" name="Espace réservé du pied de page 7"/>
          <p:cNvSpPr>
            <a:spLocks noGrp="1"/>
          </p:cNvSpPr>
          <p:nvPr>
            <p:ph type="ftr" sz="quarter" idx="11"/>
          </p:nvPr>
        </p:nvSpPr>
        <p:spPr/>
        <p:txBody>
          <a:bodyPr/>
          <a:lstStyle>
            <a:extLst/>
          </a:lstStyle>
          <a:p>
            <a:r>
              <a:rPr lang="fr-FR" smtClean="0"/>
              <a:t>IFRISSE – Janvier 2021</a:t>
            </a:r>
            <a:endParaRPr lang="fr-FR"/>
          </a:p>
        </p:txBody>
      </p:sp>
      <p:sp>
        <p:nvSpPr>
          <p:cNvPr id="9" name="Espace réservé du numéro de diapositive 8"/>
          <p:cNvSpPr>
            <a:spLocks noGrp="1"/>
          </p:cNvSpPr>
          <p:nvPr>
            <p:ph type="sldNum" sz="quarter" idx="12"/>
          </p:nvPr>
        </p:nvSpPr>
        <p:spPr/>
        <p:txBody>
          <a:bodyPr/>
          <a:lstStyle>
            <a:extLst/>
          </a:lstStyle>
          <a:p>
            <a:fld id="{B6F15528-21DE-4FAA-801E-634DDDAF4B2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r>
              <a:rPr lang="fr-FR" smtClean="0"/>
              <a:t>9/18/2006</a:t>
            </a:r>
            <a:endParaRPr lang="fr-FR"/>
          </a:p>
        </p:txBody>
      </p:sp>
      <p:sp>
        <p:nvSpPr>
          <p:cNvPr id="4" name="Espace réservé du pied de page 3"/>
          <p:cNvSpPr>
            <a:spLocks noGrp="1"/>
          </p:cNvSpPr>
          <p:nvPr>
            <p:ph type="ftr" sz="quarter" idx="11"/>
          </p:nvPr>
        </p:nvSpPr>
        <p:spPr/>
        <p:txBody>
          <a:bodyPr/>
          <a:lstStyle>
            <a:extLst/>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extLst/>
          </a:lstStyle>
          <a:p>
            <a:fld id="{B6F15528-21DE-4FAA-801E-634DDDAF4B2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r>
              <a:rPr lang="fr-FR" smtClean="0"/>
              <a:t>9/18/2006</a:t>
            </a:r>
            <a:endParaRPr lang="fr-FR"/>
          </a:p>
        </p:txBody>
      </p:sp>
      <p:sp>
        <p:nvSpPr>
          <p:cNvPr id="3" name="Espace réservé du pied de page 2"/>
          <p:cNvSpPr>
            <a:spLocks noGrp="1"/>
          </p:cNvSpPr>
          <p:nvPr>
            <p:ph type="ftr" sz="quarter" idx="11"/>
          </p:nvPr>
        </p:nvSpPr>
        <p:spPr/>
        <p:txBody>
          <a:bodyPr/>
          <a:lstStyle>
            <a:extLst/>
          </a:lstStyle>
          <a:p>
            <a:r>
              <a:rPr lang="fr-FR" smtClean="0"/>
              <a:t>IFRISSE – Janvier 2021</a:t>
            </a:r>
            <a:endParaRPr lang="fr-FR"/>
          </a:p>
        </p:txBody>
      </p:sp>
      <p:sp>
        <p:nvSpPr>
          <p:cNvPr id="4" name="Espace réservé du numéro de diapositive 3"/>
          <p:cNvSpPr>
            <a:spLocks noGrp="1"/>
          </p:cNvSpPr>
          <p:nvPr>
            <p:ph type="sldNum" sz="quarter" idx="12"/>
          </p:nvPr>
        </p:nvSpPr>
        <p:spPr/>
        <p:txBody>
          <a:bodyPr/>
          <a:lstStyle>
            <a:extLst/>
          </a:lstStyle>
          <a:p>
            <a:fld id="{B6F15528-21DE-4FAA-801E-634DDDAF4B2B}" type="slidenum">
              <a:rPr lang="fr-FR" smtClean="0"/>
              <a:pPr/>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r>
              <a:rPr lang="fr-FR" smtClean="0"/>
              <a:t>9/18/2006</a:t>
            </a:r>
            <a:endParaRPr lang="fr-FR"/>
          </a:p>
        </p:txBody>
      </p:sp>
      <p:sp>
        <p:nvSpPr>
          <p:cNvPr id="6" name="Espace réservé du pied de page 5"/>
          <p:cNvSpPr>
            <a:spLocks noGrp="1"/>
          </p:cNvSpPr>
          <p:nvPr>
            <p:ph type="ftr" sz="quarter" idx="11"/>
          </p:nvPr>
        </p:nvSpPr>
        <p:spPr/>
        <p:txBody>
          <a:bodyPr/>
          <a:lstStyle>
            <a:extLst/>
          </a:lstStyle>
          <a:p>
            <a:r>
              <a:rPr lang="fr-FR" smtClean="0"/>
              <a:t>IFRISSE – Janvier 2021</a:t>
            </a:r>
            <a:endParaRPr lang="fr-FR"/>
          </a:p>
        </p:txBody>
      </p:sp>
      <p:sp>
        <p:nvSpPr>
          <p:cNvPr id="7" name="Espace réservé du numéro de diapositive 6"/>
          <p:cNvSpPr>
            <a:spLocks noGrp="1"/>
          </p:cNvSpPr>
          <p:nvPr>
            <p:ph type="sldNum" sz="quarter" idx="12"/>
          </p:nvPr>
        </p:nvSpPr>
        <p:spPr/>
        <p:txBody>
          <a:bodyPr/>
          <a:lstStyle>
            <a:extLst/>
          </a:lstStyle>
          <a:p>
            <a:fld id="{B6F15528-21DE-4FAA-801E-634DDDAF4B2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r>
              <a:rPr lang="fr-FR" smtClean="0"/>
              <a:t>9/18/2006</a:t>
            </a:r>
            <a:endParaRPr lang="fr-FR"/>
          </a:p>
        </p:txBody>
      </p:sp>
      <p:sp>
        <p:nvSpPr>
          <p:cNvPr id="6" name="Espace réservé du pied de page 5"/>
          <p:cNvSpPr>
            <a:spLocks noGrp="1"/>
          </p:cNvSpPr>
          <p:nvPr>
            <p:ph type="ftr" sz="quarter" idx="11"/>
          </p:nvPr>
        </p:nvSpPr>
        <p:spPr/>
        <p:txBody>
          <a:bodyPr/>
          <a:lstStyle>
            <a:extLst/>
          </a:lstStyle>
          <a:p>
            <a:r>
              <a:rPr lang="fr-FR" smtClean="0"/>
              <a:t>IFRISSE – Janvier 2021</a:t>
            </a:r>
            <a:endParaRPr lang="fr-FR"/>
          </a:p>
        </p:txBody>
      </p:sp>
      <p:sp>
        <p:nvSpPr>
          <p:cNvPr id="7" name="Espace réservé du numéro de diapositive 6"/>
          <p:cNvSpPr>
            <a:spLocks noGrp="1"/>
          </p:cNvSpPr>
          <p:nvPr>
            <p:ph type="sldNum" sz="quarter" idx="12"/>
          </p:nvPr>
        </p:nvSpPr>
        <p:spPr/>
        <p:txBody>
          <a:bodyPr/>
          <a:lstStyle>
            <a:extLst/>
          </a:lstStyle>
          <a:p>
            <a:fld id="{B6F15528-21DE-4FAA-801E-634DDDAF4B2B}" type="slidenum">
              <a:rPr lang="fr-FR" smtClean="0"/>
              <a:pPr/>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r>
              <a:rPr lang="fr-FR" smtClean="0"/>
              <a:t>9/18/2006</a:t>
            </a:r>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fr-FR" smtClean="0"/>
              <a:t>IFRISSE – Janvier 2021</a:t>
            </a:r>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fr-FR" smtClean="0"/>
              <a:pPr/>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95400" y="762000"/>
            <a:ext cx="7543800" cy="5257800"/>
          </a:xfrm>
        </p:spPr>
        <p:txBody>
          <a:bodyPr>
            <a:normAutofit/>
          </a:bodyPr>
          <a:lstStyle/>
          <a:p>
            <a:pPr algn="just"/>
            <a:r>
              <a:rPr lang="fr-FR" sz="2800" b="1" dirty="0" smtClean="0">
                <a:solidFill>
                  <a:schemeClr val="tx1"/>
                </a:solidFill>
              </a:rPr>
              <a:t>Norme ISO 22 000 : 2018</a:t>
            </a:r>
          </a:p>
          <a:p>
            <a:pPr algn="just"/>
            <a:r>
              <a:rPr lang="fr-FR" sz="2800" b="1" dirty="0" smtClean="0">
                <a:solidFill>
                  <a:schemeClr val="tx1"/>
                </a:solidFill>
              </a:rPr>
              <a:t>Systèmes de management de la sécurité des denrées alimentaires — Exigences pour tout organisme appartenant à la chaîne alimentaire </a:t>
            </a:r>
          </a:p>
          <a:p>
            <a:pPr algn="just"/>
            <a:endParaRPr lang="fr-FR" b="1" dirty="0" smtClean="0"/>
          </a:p>
          <a:p>
            <a:pPr algn="just"/>
            <a:endParaRPr lang="fr-FR" sz="1600" dirty="0" smtClean="0">
              <a:solidFill>
                <a:schemeClr val="tx1"/>
              </a:solidFill>
            </a:endParaRPr>
          </a:p>
          <a:p>
            <a:pPr algn="just"/>
            <a:endParaRPr lang="fr-FR" sz="1600" dirty="0" smtClean="0">
              <a:solidFill>
                <a:schemeClr val="tx1"/>
              </a:solidFill>
            </a:endParaRPr>
          </a:p>
          <a:p>
            <a:pPr algn="just"/>
            <a:r>
              <a:rPr lang="fr-FR" sz="1500" dirty="0" smtClean="0">
                <a:solidFill>
                  <a:schemeClr val="tx1"/>
                </a:solidFill>
              </a:rPr>
              <a:t>Simplice K. SANOU</a:t>
            </a:r>
          </a:p>
          <a:p>
            <a:pPr algn="just"/>
            <a:r>
              <a:rPr lang="fr-FR" sz="1500" dirty="0" smtClean="0">
                <a:solidFill>
                  <a:schemeClr val="tx1"/>
                </a:solidFill>
              </a:rPr>
              <a:t>Pharmacien, Msc AQCQ</a:t>
            </a:r>
          </a:p>
          <a:p>
            <a:pPr algn="just"/>
            <a:r>
              <a:rPr lang="fr-FR" sz="1500" dirty="0" smtClean="0">
                <a:solidFill>
                  <a:schemeClr val="tx1"/>
                </a:solidFill>
              </a:rPr>
              <a:t>DIU-VIH</a:t>
            </a:r>
          </a:p>
          <a:p>
            <a:pPr algn="just"/>
            <a:r>
              <a:rPr lang="fr-FR" sz="1500" dirty="0" smtClean="0">
                <a:solidFill>
                  <a:schemeClr val="tx1"/>
                </a:solidFill>
              </a:rPr>
              <a:t>Certificat DM</a:t>
            </a:r>
          </a:p>
          <a:p>
            <a:pPr algn="just"/>
            <a:r>
              <a:rPr lang="fr-FR" sz="1500" dirty="0" smtClean="0">
                <a:solidFill>
                  <a:schemeClr val="tx1"/>
                </a:solidFill>
              </a:rPr>
              <a:t>DSIEQ/Service de l’Evaluation et de la Qualité</a:t>
            </a:r>
          </a:p>
          <a:p>
            <a:r>
              <a:rPr lang="fr-FR" sz="1500" dirty="0" smtClean="0">
                <a:solidFill>
                  <a:schemeClr val="tx1"/>
                </a:solidFill>
              </a:rPr>
              <a:t>Institut National de Santé Publique</a:t>
            </a:r>
          </a:p>
          <a:p>
            <a:endParaRPr lang="fr-FR"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a:t>
            </a:fld>
            <a:endParaRPr lang="fr-FR"/>
          </a:p>
        </p:txBody>
      </p:sp>
      <p:sp>
        <p:nvSpPr>
          <p:cNvPr id="5" name="Espace réservé du pied de page 4"/>
          <p:cNvSpPr>
            <a:spLocks noGrp="1"/>
          </p:cNvSpPr>
          <p:nvPr>
            <p:ph type="ftr" sz="quarter" idx="11"/>
          </p:nvPr>
        </p:nvSpPr>
        <p:spPr/>
        <p:txBody>
          <a:bodyPr/>
          <a:lstStyle/>
          <a:p>
            <a:pPr algn="ctr"/>
            <a:r>
              <a:rPr lang="fr-FR" dirty="0" smtClean="0">
                <a:solidFill>
                  <a:schemeClr val="tx1"/>
                </a:solidFill>
                <a:latin typeface="Century Gothic" pitchFamily="34" charset="0"/>
              </a:rPr>
              <a:t>IFRISSE – Janvier 2021</a:t>
            </a:r>
            <a:endParaRPr lang="fr-FR" dirty="0">
              <a:solidFill>
                <a:schemeClr val="tx1"/>
              </a:solidFill>
              <a:latin typeface="Century Gothic"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 La genèse de la norme ISO 22 000 </a:t>
            </a:r>
            <a:r>
              <a:rPr lang="fr-FR" sz="1200" b="1" dirty="0" smtClean="0">
                <a:solidFill>
                  <a:schemeClr val="tx1"/>
                </a:solidFill>
              </a:rPr>
              <a:t>2</a:t>
            </a:r>
          </a:p>
        </p:txBody>
      </p:sp>
      <p:sp>
        <p:nvSpPr>
          <p:cNvPr id="3" name="Espace réservé du contenu 2"/>
          <p:cNvSpPr>
            <a:spLocks noGrp="1"/>
          </p:cNvSpPr>
          <p:nvPr>
            <p:ph idx="1"/>
          </p:nvPr>
        </p:nvSpPr>
        <p:spPr/>
        <p:txBody>
          <a:bodyPr>
            <a:normAutofit/>
          </a:bodyPr>
          <a:lstStyle/>
          <a:p>
            <a:pPr algn="just">
              <a:lnSpc>
                <a:spcPct val="110000"/>
              </a:lnSpc>
              <a:buNone/>
            </a:pPr>
            <a:endParaRPr lang="fr-FR" sz="2000" dirty="0" smtClean="0">
              <a:latin typeface="Century Gothic" pitchFamily="34" charset="0"/>
            </a:endParaRPr>
          </a:p>
          <a:p>
            <a:pPr lvl="0" algn="just">
              <a:buFontTx/>
              <a:buChar char="-"/>
            </a:pPr>
            <a:r>
              <a:rPr lang="fr-FR" sz="2000" dirty="0" smtClean="0">
                <a:latin typeface="Century Gothic" pitchFamily="34" charset="0"/>
              </a:rPr>
              <a:t>Référentiel BRC – Qualité et Sécurité des denrées alimentaires. (British Retail Consortium ou Consortium des Distributeurs Britanniques). Crée et publié  en 1998 ;</a:t>
            </a:r>
          </a:p>
          <a:p>
            <a:pPr lvl="0" algn="just">
              <a:buNone/>
            </a:pPr>
            <a:endParaRPr lang="fr-FR" sz="2000" dirty="0" smtClean="0">
              <a:latin typeface="Century Gothic" pitchFamily="34" charset="0"/>
            </a:endParaRPr>
          </a:p>
          <a:p>
            <a:pPr algn="just">
              <a:buFontTx/>
              <a:buChar char="-"/>
            </a:pPr>
            <a:r>
              <a:rPr lang="fr-FR" sz="2000" dirty="0" smtClean="0">
                <a:latin typeface="Century Gothic" pitchFamily="34" charset="0"/>
              </a:rPr>
              <a:t>IFS : International Featured Standard : référentiel d’audit crée en 2003 qui certifie les fournisseurs d’aliments des marques de distributeurs ;</a:t>
            </a:r>
          </a:p>
          <a:p>
            <a:pPr lvl="0" algn="just">
              <a:buFontTx/>
              <a:buChar char="-"/>
            </a:pPr>
            <a:endParaRPr lang="fr-FR" sz="2000" dirty="0" smtClean="0"/>
          </a:p>
          <a:p>
            <a:pPr algn="just">
              <a:buFontTx/>
              <a:buChar char="-"/>
            </a:pPr>
            <a:r>
              <a:rPr lang="fr-FR" sz="2000" dirty="0" smtClean="0">
                <a:latin typeface="Century Gothic" pitchFamily="34" charset="0"/>
              </a:rPr>
              <a:t>EurepGAP : ensemble de normes agricoles reconnues internationalement et axées sur les bonnes pratiques agricoles. La certification EurepGAP atteste que les aliments respectent les normes de sécurité et de qualité reconnues.</a:t>
            </a:r>
          </a:p>
          <a:p>
            <a:pPr lvl="0" algn="just">
              <a:buFontTx/>
              <a:buChar char="-"/>
            </a:pPr>
            <a:endParaRPr lang="fr-FR" sz="2000" dirty="0" smtClean="0"/>
          </a:p>
          <a:p>
            <a:endParaRPr lang="fr-FR" sz="2000" dirty="0" smtClean="0"/>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 La genèse de la norme ISO 22 000 </a:t>
            </a:r>
            <a:r>
              <a:rPr lang="fr-FR" sz="1200" b="1" dirty="0" smtClean="0">
                <a:solidFill>
                  <a:schemeClr val="tx1"/>
                </a:solidFill>
              </a:rPr>
              <a:t>3</a:t>
            </a:r>
          </a:p>
        </p:txBody>
      </p:sp>
      <p:sp>
        <p:nvSpPr>
          <p:cNvPr id="3" name="Espace réservé du contenu 2"/>
          <p:cNvSpPr>
            <a:spLocks noGrp="1"/>
          </p:cNvSpPr>
          <p:nvPr>
            <p:ph idx="1"/>
          </p:nvPr>
        </p:nvSpPr>
        <p:spPr/>
        <p:txBody>
          <a:bodyPr>
            <a:normAutofit/>
          </a:bodyPr>
          <a:lstStyle/>
          <a:p>
            <a:pPr algn="just">
              <a:buNone/>
            </a:pPr>
            <a:endParaRPr lang="fr-FR" sz="2000" dirty="0" smtClean="0">
              <a:latin typeface="Century Gothic" pitchFamily="34" charset="0"/>
            </a:endParaRPr>
          </a:p>
          <a:p>
            <a:pPr algn="just"/>
            <a:r>
              <a:rPr lang="fr-FR" sz="2000" dirty="0" smtClean="0">
                <a:latin typeface="Century Gothic" pitchFamily="34" charset="0"/>
              </a:rPr>
              <a:t>Cette multiplication des référentiels privés a engendré une certaine confusion auprès des entreprises et organismes de l’agroalimentaire. </a:t>
            </a:r>
          </a:p>
          <a:p>
            <a:pPr algn="just"/>
            <a:endParaRPr lang="fr-FR" sz="2000" dirty="0" smtClean="0">
              <a:latin typeface="Century Gothic" pitchFamily="34" charset="0"/>
            </a:endParaRPr>
          </a:p>
          <a:p>
            <a:pPr algn="just"/>
            <a:r>
              <a:rPr lang="fr-FR" sz="2000" dirty="0" smtClean="0">
                <a:latin typeface="Century Gothic" pitchFamily="34" charset="0"/>
              </a:rPr>
              <a:t>C’est dans un souci d’harmonisation que l’association danoise de normalisation (DS) a soumis en 2001 une proposition pour élaborer une norme internationale relative au système de management de la sécurité des aliments. </a:t>
            </a:r>
          </a:p>
          <a:p>
            <a:pPr algn="just"/>
            <a:endParaRPr lang="fr-FR" sz="2000" dirty="0" smtClean="0">
              <a:latin typeface="Century Gothic" pitchFamily="34" charset="0"/>
            </a:endParaRPr>
          </a:p>
          <a:p>
            <a:pPr algn="just"/>
            <a:r>
              <a:rPr lang="fr-FR" sz="2000" dirty="0" smtClean="0">
                <a:latin typeface="Century Gothic" pitchFamily="34" charset="0"/>
              </a:rPr>
              <a:t>Les travaux sur la norme ISO 22000 ont officiellement débuté en 2002 au sein de l’ISO/TC 34. </a:t>
            </a:r>
          </a:p>
          <a:p>
            <a:pPr algn="just"/>
            <a:endParaRPr lang="fr-FR" sz="2000" dirty="0" smtClean="0">
              <a:latin typeface="Century Gothic" pitchFamily="34" charset="0"/>
            </a:endParaRPr>
          </a:p>
          <a:p>
            <a:pPr lvl="0" algn="just">
              <a:lnSpc>
                <a:spcPct val="110000"/>
              </a:lnSpc>
              <a:buNone/>
            </a:pPr>
            <a:endParaRPr lang="fr-FR" sz="2000" dirty="0" smtClean="0">
              <a:latin typeface="Century Gothic" pitchFamily="34" charset="0"/>
            </a:endParaRPr>
          </a:p>
          <a:p>
            <a:pPr>
              <a:buNone/>
            </a:pPr>
            <a:endParaRPr lang="fr-FR" sz="2000" dirty="0" smtClean="0"/>
          </a:p>
          <a:p>
            <a:endParaRPr lang="fr-FR" sz="2000" dirty="0" smtClean="0"/>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 La genèse de la norme ISO 22 000 </a:t>
            </a:r>
            <a:r>
              <a:rPr lang="fr-FR" sz="1200" b="1" dirty="0" smtClean="0">
                <a:solidFill>
                  <a:schemeClr val="tx1"/>
                </a:solidFill>
              </a:rPr>
              <a:t>4</a:t>
            </a:r>
          </a:p>
        </p:txBody>
      </p:sp>
      <p:sp>
        <p:nvSpPr>
          <p:cNvPr id="3" name="Espace réservé du contenu 2"/>
          <p:cNvSpPr>
            <a:spLocks noGrp="1"/>
          </p:cNvSpPr>
          <p:nvPr>
            <p:ph idx="1"/>
          </p:nvPr>
        </p:nvSpPr>
        <p:spPr/>
        <p:txBody>
          <a:bodyPr>
            <a:normAutofit/>
          </a:bodyPr>
          <a:lstStyle/>
          <a:p>
            <a:pPr algn="just">
              <a:buNone/>
            </a:pPr>
            <a:endParaRPr lang="fr-FR" sz="2000" dirty="0" smtClean="0">
              <a:latin typeface="Century Gothic" pitchFamily="34" charset="0"/>
            </a:endParaRPr>
          </a:p>
          <a:p>
            <a:pPr algn="just"/>
            <a:r>
              <a:rPr lang="fr-FR" sz="2000" dirty="0" smtClean="0">
                <a:latin typeface="Century Gothic" pitchFamily="34" charset="0"/>
              </a:rPr>
              <a:t>45 pays les plus influents au niveau du commerce international de l’agroalimentaire ont participé à la publication de la norme ISO 22000 en septembre 2005.</a:t>
            </a:r>
          </a:p>
          <a:p>
            <a:pPr algn="just"/>
            <a:endParaRPr lang="fr-FR" sz="2000" dirty="0" smtClean="0">
              <a:latin typeface="Century Gothic" pitchFamily="34" charset="0"/>
            </a:endParaRPr>
          </a:p>
          <a:p>
            <a:pPr algn="just"/>
            <a:r>
              <a:rPr lang="fr-FR" sz="2000" dirty="0" smtClean="0">
                <a:latin typeface="Century Gothic" pitchFamily="34" charset="0"/>
              </a:rPr>
              <a:t>Elle représente le fruit d’une démarche collective ayant rassemblé les différentes catégories d’acteurs, privés et publics.</a:t>
            </a:r>
          </a:p>
          <a:p>
            <a:pPr lvl="0" algn="just">
              <a:lnSpc>
                <a:spcPct val="110000"/>
              </a:lnSpc>
              <a:buNone/>
            </a:pPr>
            <a:endParaRPr lang="fr-FR" sz="2000" dirty="0" smtClean="0">
              <a:latin typeface="Century Gothic" pitchFamily="34" charset="0"/>
            </a:endParaRPr>
          </a:p>
          <a:p>
            <a:pPr>
              <a:buNone/>
            </a:pPr>
            <a:endParaRPr lang="fr-FR" sz="2000" dirty="0" smtClean="0"/>
          </a:p>
          <a:p>
            <a:endParaRPr lang="fr-FR" sz="2000" dirty="0" smtClean="0"/>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1676400"/>
            <a:ext cx="7498080" cy="4572000"/>
          </a:xfrm>
        </p:spPr>
        <p:txBody>
          <a:bodyPr>
            <a:normAutofit/>
          </a:bodyPr>
          <a:lstStyle/>
          <a:p>
            <a:pPr algn="ctr">
              <a:buNone/>
            </a:pPr>
            <a:endParaRPr lang="fr-FR" dirty="0" smtClean="0"/>
          </a:p>
          <a:p>
            <a:pPr algn="ctr">
              <a:buNone/>
            </a:pPr>
            <a:endParaRPr lang="fr-FR" dirty="0" smtClean="0"/>
          </a:p>
          <a:p>
            <a:pPr algn="ctr">
              <a:buNone/>
            </a:pPr>
            <a:r>
              <a:rPr lang="fr-FR" sz="4000" b="1" dirty="0" smtClean="0">
                <a:latin typeface="Century Gothic" pitchFamily="34" charset="0"/>
              </a:rPr>
              <a:t>II. La norme ISO 22 000 </a:t>
            </a:r>
          </a:p>
          <a:p>
            <a:endParaRPr lang="fr-FR" dirty="0"/>
          </a:p>
        </p:txBody>
      </p:sp>
      <p:sp>
        <p:nvSpPr>
          <p:cNvPr id="4" name="Espace réservé du pied de page 3"/>
          <p:cNvSpPr>
            <a:spLocks noGrp="1"/>
          </p:cNvSpPr>
          <p:nvPr>
            <p:ph type="ftr" sz="quarter" idx="11"/>
          </p:nvPr>
        </p:nvSpPr>
        <p:spPr/>
        <p:txBody>
          <a:bodyPr/>
          <a:lstStyle/>
          <a:p>
            <a:r>
              <a:rPr lang="fr-FR" smtClean="0"/>
              <a:t>IFRISSE – Janvier 2021</a:t>
            </a:r>
            <a:endParaRPr lang="fr-FR" dirty="0"/>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II. La norme ISO 22 000 </a:t>
            </a:r>
            <a:r>
              <a:rPr lang="fr-FR" sz="1200" b="1" dirty="0" smtClean="0">
                <a:solidFill>
                  <a:schemeClr val="tx1"/>
                </a:solidFill>
              </a:rPr>
              <a:t>1</a:t>
            </a:r>
          </a:p>
        </p:txBody>
      </p:sp>
      <p:sp>
        <p:nvSpPr>
          <p:cNvPr id="3" name="Espace réservé du contenu 2"/>
          <p:cNvSpPr>
            <a:spLocks noGrp="1"/>
          </p:cNvSpPr>
          <p:nvPr>
            <p:ph idx="1"/>
          </p:nvPr>
        </p:nvSpPr>
        <p:spPr/>
        <p:txBody>
          <a:bodyPr>
            <a:normAutofit lnSpcReduction="10000"/>
          </a:bodyPr>
          <a:lstStyle/>
          <a:p>
            <a:pPr algn="just">
              <a:buNone/>
            </a:pPr>
            <a:r>
              <a:rPr lang="fr-FR" sz="2000" b="1" dirty="0" smtClean="0">
                <a:solidFill>
                  <a:srgbClr val="00B0F0"/>
                </a:solidFill>
                <a:latin typeface="Century Gothic" pitchFamily="34" charset="0"/>
              </a:rPr>
              <a:t>II.1 Bénéfices de l’application de la norme ISO 22000</a:t>
            </a:r>
            <a:endParaRPr lang="fr-FR" sz="2000" dirty="0" smtClean="0">
              <a:solidFill>
                <a:srgbClr val="00B0F0"/>
              </a:solidFill>
              <a:latin typeface="Century Gothic" pitchFamily="34" charset="0"/>
            </a:endParaRPr>
          </a:p>
          <a:p>
            <a:pPr algn="just">
              <a:buNone/>
            </a:pPr>
            <a:r>
              <a:rPr lang="fr-FR" sz="2000" dirty="0" smtClean="0">
                <a:latin typeface="Century Gothic" pitchFamily="34" charset="0"/>
              </a:rPr>
              <a:t> </a:t>
            </a:r>
          </a:p>
          <a:p>
            <a:pPr algn="just"/>
            <a:r>
              <a:rPr lang="fr-FR" sz="2000" dirty="0" smtClean="0">
                <a:latin typeface="Century Gothic" pitchFamily="34" charset="0"/>
              </a:rPr>
              <a:t>La norme ISO 22000 spécifie les exigences d’un système de management de la sécurité des aliments (SMSA) qui est un ensemble cohérent de processus destiné à permettre à la direction de l’entreprise de s’assurer de l’application efficace et effective de sa politique et de ses objectifs d’amélioration.</a:t>
            </a:r>
          </a:p>
          <a:p>
            <a:pPr algn="just"/>
            <a:endParaRPr lang="fr-FR" sz="2000" dirty="0" smtClean="0">
              <a:latin typeface="Century Gothic" pitchFamily="34" charset="0"/>
            </a:endParaRPr>
          </a:p>
          <a:p>
            <a:pPr algn="just">
              <a:lnSpc>
                <a:spcPct val="110000"/>
              </a:lnSpc>
            </a:pPr>
            <a:r>
              <a:rPr lang="fr-FR" sz="2000" dirty="0" smtClean="0">
                <a:latin typeface="Century Gothic" pitchFamily="34" charset="0"/>
              </a:rPr>
              <a:t>L’existence et la maîtrise d’un SMSA peuvent aider l’entreprise à donner confiance aux parties intéressées sur le fait qu’il existe un engagement du management pour mettre en oeuvre sa politique dans ses processus de décision et le système d’information et de mesure pour en juger.</a:t>
            </a:r>
          </a:p>
          <a:p>
            <a:pPr algn="just"/>
            <a:endParaRPr lang="fr-FR" sz="2000" dirty="0" smtClean="0">
              <a:latin typeface="Century Gothic" pitchFamily="34" charset="0"/>
            </a:endParaRPr>
          </a:p>
          <a:p>
            <a:pPr algn="just"/>
            <a:endParaRPr lang="fr-FR" sz="2000" dirty="0" smtClean="0">
              <a:latin typeface="Century Gothic" pitchFamily="34" charset="0"/>
            </a:endParaRPr>
          </a:p>
          <a:p>
            <a:pPr>
              <a:buNone/>
            </a:pPr>
            <a:endParaRPr lang="fr-FR" sz="2000" dirty="0" smtClean="0"/>
          </a:p>
          <a:p>
            <a:endParaRPr lang="fr-FR" sz="2000" dirty="0" smtClean="0"/>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II. La norme ISO 22 000 </a:t>
            </a:r>
            <a:r>
              <a:rPr lang="fr-FR" sz="1200" b="1" dirty="0" smtClean="0">
                <a:solidFill>
                  <a:schemeClr val="tx1"/>
                </a:solidFill>
              </a:rPr>
              <a:t>2</a:t>
            </a:r>
          </a:p>
        </p:txBody>
      </p:sp>
      <p:sp>
        <p:nvSpPr>
          <p:cNvPr id="3" name="Espace réservé du contenu 2"/>
          <p:cNvSpPr>
            <a:spLocks noGrp="1"/>
          </p:cNvSpPr>
          <p:nvPr>
            <p:ph idx="1"/>
          </p:nvPr>
        </p:nvSpPr>
        <p:spPr/>
        <p:txBody>
          <a:bodyPr>
            <a:normAutofit/>
          </a:bodyPr>
          <a:lstStyle/>
          <a:p>
            <a:pPr algn="just">
              <a:buNone/>
            </a:pPr>
            <a:endParaRPr lang="fr-FR" sz="2000" dirty="0" smtClean="0">
              <a:latin typeface="Century Gothic" pitchFamily="34" charset="0"/>
            </a:endParaRPr>
          </a:p>
          <a:p>
            <a:pPr algn="just"/>
            <a:r>
              <a:rPr lang="fr-FR" sz="2000" dirty="0" smtClean="0">
                <a:latin typeface="Century Gothic" pitchFamily="34" charset="0"/>
              </a:rPr>
              <a:t>Les bénéfices potentiels dégagés par la mise en place d’un système efficace de management de la sécurité des aliments sont, entre autres : </a:t>
            </a:r>
          </a:p>
          <a:p>
            <a:pPr lvl="0" algn="just"/>
            <a:endParaRPr lang="fr-FR" sz="2000" dirty="0" smtClean="0">
              <a:latin typeface="Century Gothic" pitchFamily="34" charset="0"/>
            </a:endParaRPr>
          </a:p>
          <a:p>
            <a:pPr lvl="0" algn="just">
              <a:buFontTx/>
              <a:buChar char="-"/>
            </a:pPr>
            <a:r>
              <a:rPr lang="fr-FR" sz="2000" dirty="0" smtClean="0">
                <a:latin typeface="Century Gothic" pitchFamily="34" charset="0"/>
              </a:rPr>
              <a:t>l’assurance apportée aux différents acteurs de la chaîne alimentaire d’une maîtrise plus efficace et plus dynamique des dangers liés à la sécurité des aliments ;</a:t>
            </a:r>
          </a:p>
          <a:p>
            <a:pPr lvl="0" algn="just">
              <a:buFontTx/>
              <a:buChar char="-"/>
            </a:pPr>
            <a:endParaRPr lang="fr-FR" sz="2000" dirty="0" smtClean="0">
              <a:latin typeface="Century Gothic" pitchFamily="34" charset="0"/>
            </a:endParaRPr>
          </a:p>
          <a:p>
            <a:pPr lvl="0" algn="just">
              <a:buFontTx/>
              <a:buChar char="-"/>
            </a:pPr>
            <a:r>
              <a:rPr lang="fr-FR" sz="2000" dirty="0" smtClean="0">
                <a:latin typeface="Century Gothic" pitchFamily="34" charset="0"/>
              </a:rPr>
              <a:t>l’aptitude à fournir en permanence des produits finis sûrs satisfaisant à la fois aux exigences des clients ayant fait l’objet d’un accord et aux exigences réglementaires en matière de sécurité des aliments ;</a:t>
            </a:r>
          </a:p>
          <a:p>
            <a:pPr algn="just"/>
            <a:endParaRPr lang="fr-FR" sz="2000" dirty="0" smtClean="0">
              <a:latin typeface="Century Gothic" pitchFamily="34" charset="0"/>
            </a:endParaRPr>
          </a:p>
          <a:p>
            <a:pPr algn="just"/>
            <a:endParaRPr lang="fr-FR" sz="2000" dirty="0" smtClean="0">
              <a:latin typeface="Century Gothic" pitchFamily="34" charset="0"/>
            </a:endParaRPr>
          </a:p>
          <a:p>
            <a:pPr>
              <a:buNone/>
            </a:pPr>
            <a:endParaRPr lang="fr-FR" sz="2000" dirty="0" smtClean="0"/>
          </a:p>
          <a:p>
            <a:endParaRPr lang="fr-FR" sz="2000" dirty="0" smtClean="0"/>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II. La norme ISO 22 000 </a:t>
            </a:r>
            <a:r>
              <a:rPr lang="fr-FR" sz="1200" b="1" dirty="0" smtClean="0">
                <a:solidFill>
                  <a:schemeClr val="tx1"/>
                </a:solidFill>
              </a:rPr>
              <a:t>3</a:t>
            </a:r>
          </a:p>
        </p:txBody>
      </p:sp>
      <p:sp>
        <p:nvSpPr>
          <p:cNvPr id="3" name="Espace réservé du contenu 2"/>
          <p:cNvSpPr>
            <a:spLocks noGrp="1"/>
          </p:cNvSpPr>
          <p:nvPr>
            <p:ph idx="1"/>
          </p:nvPr>
        </p:nvSpPr>
        <p:spPr/>
        <p:txBody>
          <a:bodyPr>
            <a:normAutofit/>
          </a:bodyPr>
          <a:lstStyle/>
          <a:p>
            <a:pPr lvl="0" algn="just">
              <a:buFontTx/>
              <a:buChar char="-"/>
            </a:pPr>
            <a:r>
              <a:rPr lang="fr-FR" sz="2000" dirty="0" smtClean="0">
                <a:latin typeface="Century Gothic" pitchFamily="34" charset="0"/>
              </a:rPr>
              <a:t>l’assurance apportée aux parties intéressées de la transparence dans sa communication organisée et ciblée entre les partenaires ;</a:t>
            </a:r>
          </a:p>
          <a:p>
            <a:pPr lvl="0" algn="just">
              <a:buFontTx/>
              <a:buChar char="-"/>
            </a:pPr>
            <a:endParaRPr lang="fr-FR" sz="2000" dirty="0" smtClean="0">
              <a:latin typeface="Century Gothic" pitchFamily="34" charset="0"/>
            </a:endParaRPr>
          </a:p>
          <a:p>
            <a:pPr lvl="0" algn="just">
              <a:buFontTx/>
              <a:buChar char="-"/>
            </a:pPr>
            <a:r>
              <a:rPr lang="fr-FR" sz="2000" dirty="0" smtClean="0">
                <a:latin typeface="Century Gothic" pitchFamily="34" charset="0"/>
              </a:rPr>
              <a:t>la mise en oeuvre d’une démarche structurée qui implique l’ensemble du personnel dans un processus d’amélioration continue.</a:t>
            </a:r>
          </a:p>
          <a:p>
            <a:pPr algn="just">
              <a:buNone/>
            </a:pPr>
            <a:endParaRPr lang="fr-FR" sz="2000" dirty="0" smtClean="0">
              <a:latin typeface="Century Gothic" pitchFamily="34" charset="0"/>
            </a:endParaRPr>
          </a:p>
          <a:p>
            <a:pPr algn="just"/>
            <a:r>
              <a:rPr lang="fr-FR" sz="2000" dirty="0" smtClean="0">
                <a:latin typeface="Century Gothic" pitchFamily="34" charset="0"/>
              </a:rPr>
              <a:t>La norme ISO 22000 concerne tous les acteurs de la chaîne alimentaire : les organismes directement impliqués (producteurs / transformateurs / distributeurs), mais aussi ceux indirectement impliqués dans la chaîne (fournisseurs de matériaux d’emballages / produits de nettoyage…).</a:t>
            </a:r>
          </a:p>
          <a:p>
            <a:pPr algn="just"/>
            <a:endParaRPr lang="fr-FR" sz="2000" dirty="0" smtClean="0">
              <a:latin typeface="Century Gothic" pitchFamily="34" charset="0"/>
            </a:endParaRPr>
          </a:p>
          <a:p>
            <a:pPr>
              <a:buNone/>
            </a:pPr>
            <a:endParaRPr lang="fr-FR" sz="2000" dirty="0" smtClean="0"/>
          </a:p>
          <a:p>
            <a:endParaRPr lang="fr-FR" sz="2000" dirty="0" smtClean="0"/>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II. La norme ISO 22 000 </a:t>
            </a:r>
            <a:r>
              <a:rPr lang="fr-FR" sz="1200" b="1" dirty="0" smtClean="0">
                <a:solidFill>
                  <a:schemeClr val="tx1"/>
                </a:solidFill>
              </a:rPr>
              <a:t>4</a:t>
            </a:r>
          </a:p>
        </p:txBody>
      </p:sp>
      <p:sp>
        <p:nvSpPr>
          <p:cNvPr id="3" name="Espace réservé du contenu 2"/>
          <p:cNvSpPr>
            <a:spLocks noGrp="1"/>
          </p:cNvSpPr>
          <p:nvPr>
            <p:ph idx="1"/>
          </p:nvPr>
        </p:nvSpPr>
        <p:spPr/>
        <p:txBody>
          <a:bodyPr>
            <a:noAutofit/>
          </a:bodyPr>
          <a:lstStyle/>
          <a:p>
            <a:pPr algn="just">
              <a:lnSpc>
                <a:spcPct val="120000"/>
              </a:lnSpc>
              <a:buNone/>
            </a:pPr>
            <a:r>
              <a:rPr lang="fr-FR" sz="2000" dirty="0" smtClean="0">
                <a:latin typeface="Century Gothic" pitchFamily="34" charset="0"/>
              </a:rPr>
              <a:t>L’on retiendra que la norme ISO 22000 : </a:t>
            </a:r>
            <a:endParaRPr lang="fr-FR" sz="2000" dirty="0" smtClean="0">
              <a:latin typeface="Century Gothic" pitchFamily="34" charset="0"/>
            </a:endParaRPr>
          </a:p>
          <a:p>
            <a:pPr algn="just">
              <a:lnSpc>
                <a:spcPct val="120000"/>
              </a:lnSpc>
              <a:buNone/>
            </a:pPr>
            <a:endParaRPr lang="fr-FR" sz="2000" dirty="0" smtClean="0">
              <a:latin typeface="Century Gothic" pitchFamily="34" charset="0"/>
            </a:endParaRPr>
          </a:p>
          <a:p>
            <a:pPr algn="just"/>
            <a:r>
              <a:rPr lang="fr-FR" sz="2000" dirty="0" smtClean="0">
                <a:latin typeface="Century Gothic" pitchFamily="34" charset="0"/>
              </a:rPr>
              <a:t>Définit la marche à suivre par un organisme pour </a:t>
            </a:r>
            <a:r>
              <a:rPr lang="fr-FR" sz="2000" dirty="0" smtClean="0">
                <a:solidFill>
                  <a:srgbClr val="00B0F0"/>
                </a:solidFill>
                <a:latin typeface="Century Gothic" pitchFamily="34" charset="0"/>
              </a:rPr>
              <a:t>démontrer son aptitude à maîtriser les dangers </a:t>
            </a:r>
            <a:r>
              <a:rPr lang="fr-FR" sz="2000" dirty="0" smtClean="0">
                <a:latin typeface="Century Gothic" pitchFamily="34" charset="0"/>
              </a:rPr>
              <a:t>liés à la production des aliments afin de </a:t>
            </a:r>
            <a:r>
              <a:rPr lang="fr-FR" sz="2000" dirty="0" smtClean="0">
                <a:solidFill>
                  <a:srgbClr val="00B0F0"/>
                </a:solidFill>
                <a:latin typeface="Century Gothic" pitchFamily="34" charset="0"/>
              </a:rPr>
              <a:t>garantir que les denrées alimentaires peuvent être consommées en toute sécurité </a:t>
            </a:r>
            <a:r>
              <a:rPr lang="fr-FR" sz="2000" dirty="0" smtClean="0">
                <a:latin typeface="Century Gothic" pitchFamily="34" charset="0"/>
              </a:rPr>
              <a:t>;</a:t>
            </a:r>
          </a:p>
          <a:p>
            <a:pPr algn="just"/>
            <a:endParaRPr lang="fr-FR" sz="2000" dirty="0" smtClean="0">
              <a:latin typeface="Century Gothic" pitchFamily="34" charset="0"/>
            </a:endParaRPr>
          </a:p>
          <a:p>
            <a:pPr algn="just"/>
            <a:r>
              <a:rPr lang="fr-FR" sz="2000" dirty="0" smtClean="0">
                <a:latin typeface="Century Gothic" pitchFamily="34" charset="0"/>
              </a:rPr>
              <a:t>Elle est conçue pour être utilisée de manière autonome ou intégrée dans les processus de management existants d’un organisme, la norme adopte la même structure – cadre que d’autres normes de systèmes de management ISO, telles qu’ISO 9001 (management de la qualité).</a:t>
            </a: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17</a:t>
            </a:fld>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II. La norme ISO 22 000 </a:t>
            </a:r>
            <a:r>
              <a:rPr lang="fr-FR" sz="1200" b="1" dirty="0" smtClean="0">
                <a:solidFill>
                  <a:schemeClr val="tx1"/>
                </a:solidFill>
              </a:rPr>
              <a:t>5</a:t>
            </a:r>
          </a:p>
        </p:txBody>
      </p:sp>
      <p:sp>
        <p:nvSpPr>
          <p:cNvPr id="3" name="Espace réservé du contenu 2"/>
          <p:cNvSpPr>
            <a:spLocks noGrp="1"/>
          </p:cNvSpPr>
          <p:nvPr>
            <p:ph idx="1"/>
          </p:nvPr>
        </p:nvSpPr>
        <p:spPr/>
        <p:txBody>
          <a:bodyPr>
            <a:normAutofit lnSpcReduction="10000"/>
          </a:bodyPr>
          <a:lstStyle/>
          <a:p>
            <a:pPr algn="just">
              <a:buNone/>
            </a:pPr>
            <a:r>
              <a:rPr lang="fr-FR" sz="2000" b="1" dirty="0" smtClean="0">
                <a:solidFill>
                  <a:srgbClr val="00B0F0"/>
                </a:solidFill>
                <a:latin typeface="Century Gothic" pitchFamily="34" charset="0"/>
              </a:rPr>
              <a:t>II.2 Le cycle PDCA</a:t>
            </a:r>
            <a:endParaRPr lang="fr-FR" sz="2000" dirty="0" smtClean="0">
              <a:solidFill>
                <a:srgbClr val="00B0F0"/>
              </a:solidFill>
              <a:latin typeface="Century Gothic" pitchFamily="34" charset="0"/>
            </a:endParaRPr>
          </a:p>
          <a:p>
            <a:pPr algn="just">
              <a:buNone/>
            </a:pPr>
            <a:r>
              <a:rPr lang="fr-FR" sz="2000" dirty="0" smtClean="0">
                <a:latin typeface="Century Gothic" pitchFamily="34" charset="0"/>
              </a:rPr>
              <a:t> </a:t>
            </a:r>
          </a:p>
          <a:p>
            <a:pPr algn="just"/>
            <a:r>
              <a:rPr lang="fr-FR" sz="2000" dirty="0" smtClean="0">
                <a:latin typeface="Century Gothic" pitchFamily="34" charset="0"/>
              </a:rPr>
              <a:t>La norme ISO 22000 s’appuie sur le principe de la roue de Deming et sa boucle d’amélioration continue de type PDCA (Plan, Do, Check, Act) qui est aujourd’hui reconnue comme un principe de conduite managérial simple et universel. </a:t>
            </a:r>
          </a:p>
          <a:p>
            <a:pPr>
              <a:buNone/>
            </a:pPr>
            <a:r>
              <a:rPr lang="fr-FR" sz="2000" dirty="0" smtClean="0"/>
              <a:t> </a:t>
            </a:r>
          </a:p>
          <a:p>
            <a:pPr algn="just"/>
            <a:r>
              <a:rPr lang="fr-FR" sz="2000" dirty="0" smtClean="0">
                <a:latin typeface="Century Gothic" pitchFamily="34" charset="0"/>
              </a:rPr>
              <a:t>Le cycle PDCA est décrit comme suit :</a:t>
            </a:r>
          </a:p>
          <a:p>
            <a:pPr algn="just"/>
            <a:endParaRPr lang="fr-FR" sz="2000" dirty="0" smtClean="0">
              <a:latin typeface="Century Gothic" pitchFamily="34" charset="0"/>
            </a:endParaRPr>
          </a:p>
          <a:p>
            <a:pPr lvl="0" algn="just">
              <a:lnSpc>
                <a:spcPct val="110000"/>
              </a:lnSpc>
              <a:buNone/>
            </a:pPr>
            <a:r>
              <a:rPr lang="fr-FR" sz="2000" dirty="0" smtClean="0">
                <a:latin typeface="Century Gothic" pitchFamily="34" charset="0"/>
              </a:rPr>
              <a:t>- Planifier</a:t>
            </a:r>
            <a:r>
              <a:rPr lang="fr-FR" sz="2000" dirty="0" smtClean="0"/>
              <a:t> </a:t>
            </a:r>
            <a:r>
              <a:rPr lang="fr-FR" sz="2000" dirty="0" smtClean="0">
                <a:latin typeface="Century Gothic" pitchFamily="34" charset="0"/>
              </a:rPr>
              <a:t>(Plan) : établir les objectifs du système et ses processus, fournir les ressources nécessaires pour obtenir les résultats, et identifier et traiter les risques et opportunités ;</a:t>
            </a:r>
          </a:p>
          <a:p>
            <a:pPr algn="just"/>
            <a:endParaRPr lang="fr-FR" sz="2000" dirty="0" smtClean="0">
              <a:latin typeface="Century Gothic" pitchFamily="34" charset="0"/>
            </a:endParaRPr>
          </a:p>
          <a:p>
            <a:pPr>
              <a:buNone/>
            </a:pPr>
            <a:endParaRPr lang="fr-FR" sz="2000" dirty="0" smtClean="0"/>
          </a:p>
          <a:p>
            <a:endParaRPr lang="fr-FR" sz="2000" dirty="0" smtClean="0"/>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II. La norme ISO 22 000 </a:t>
            </a:r>
            <a:r>
              <a:rPr lang="fr-FR" sz="1200" b="1" dirty="0" smtClean="0">
                <a:solidFill>
                  <a:schemeClr val="tx1"/>
                </a:solidFill>
              </a:rPr>
              <a:t>6</a:t>
            </a:r>
          </a:p>
        </p:txBody>
      </p:sp>
      <p:sp>
        <p:nvSpPr>
          <p:cNvPr id="3" name="Espace réservé du contenu 2"/>
          <p:cNvSpPr>
            <a:spLocks noGrp="1"/>
          </p:cNvSpPr>
          <p:nvPr>
            <p:ph idx="1"/>
          </p:nvPr>
        </p:nvSpPr>
        <p:spPr/>
        <p:txBody>
          <a:bodyPr>
            <a:normAutofit/>
          </a:bodyPr>
          <a:lstStyle/>
          <a:p>
            <a:pPr algn="just">
              <a:buNone/>
            </a:pPr>
            <a:endParaRPr lang="fr-FR" sz="2000" dirty="0" smtClean="0">
              <a:latin typeface="Century Gothic" pitchFamily="34" charset="0"/>
            </a:endParaRPr>
          </a:p>
          <a:p>
            <a:pPr lvl="0" algn="just">
              <a:buFontTx/>
              <a:buChar char="-"/>
            </a:pPr>
            <a:r>
              <a:rPr lang="fr-FR" sz="2000" dirty="0" smtClean="0">
                <a:latin typeface="Century Gothic" pitchFamily="34" charset="0"/>
              </a:rPr>
              <a:t>Réaliser (Do) : mettre en oeuvre ce qui a été planifié ; </a:t>
            </a:r>
          </a:p>
          <a:p>
            <a:pPr lvl="0" algn="just">
              <a:buFontTx/>
              <a:buChar char="-"/>
            </a:pPr>
            <a:endParaRPr lang="fr-FR" sz="2000" dirty="0" smtClean="0">
              <a:latin typeface="Century Gothic" pitchFamily="34" charset="0"/>
            </a:endParaRPr>
          </a:p>
          <a:p>
            <a:pPr lvl="0" algn="just">
              <a:buFontTx/>
              <a:buChar char="-"/>
            </a:pPr>
            <a:r>
              <a:rPr lang="fr-FR" sz="2000" dirty="0" smtClean="0">
                <a:latin typeface="Century Gothic" pitchFamily="34" charset="0"/>
              </a:rPr>
              <a:t>Vérifier (Check) : surveiller et (le cas échéant) mesurer les processus et les produits et services qui en résultent, analyser et évaluer les informations et les données issues des activités de surveillance, de mesure et de vérification, et rendre compte des résultats ;</a:t>
            </a:r>
          </a:p>
          <a:p>
            <a:pPr lvl="0" algn="just">
              <a:buFontTx/>
              <a:buChar char="-"/>
            </a:pPr>
            <a:endParaRPr lang="fr-FR" sz="2000" dirty="0" smtClean="0">
              <a:latin typeface="Century Gothic" pitchFamily="34" charset="0"/>
            </a:endParaRPr>
          </a:p>
          <a:p>
            <a:pPr lvl="0" algn="just">
              <a:buFontTx/>
              <a:buChar char="-"/>
            </a:pPr>
            <a:r>
              <a:rPr lang="fr-FR" sz="2000" dirty="0" smtClean="0">
                <a:latin typeface="Century Gothic" pitchFamily="34" charset="0"/>
              </a:rPr>
              <a:t>Agir (Act) : entreprendre les actions pour améliorer les performances, en tant que besoin. </a:t>
            </a:r>
          </a:p>
          <a:p>
            <a:pPr lvl="0" algn="just">
              <a:buNone/>
            </a:pPr>
            <a:endParaRPr lang="fr-FR" sz="2000" dirty="0" smtClean="0">
              <a:latin typeface="Century Gothic" pitchFamily="34" charset="0"/>
            </a:endParaRPr>
          </a:p>
          <a:p>
            <a:pPr algn="just"/>
            <a:endParaRPr lang="fr-FR" sz="2000" dirty="0" smtClean="0">
              <a:latin typeface="Century Gothic" pitchFamily="34" charset="0"/>
            </a:endParaRPr>
          </a:p>
          <a:p>
            <a:pPr>
              <a:buNone/>
            </a:pPr>
            <a:endParaRPr lang="fr-FR" sz="2000" dirty="0" smtClean="0"/>
          </a:p>
          <a:p>
            <a:endParaRPr lang="fr-FR" sz="2000" dirty="0" smtClean="0"/>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PLAN</a:t>
            </a:r>
            <a:endParaRPr lang="fr-FR" sz="3200" b="1" dirty="0">
              <a:solidFill>
                <a:schemeClr val="tx1"/>
              </a:solidFill>
            </a:endParaRPr>
          </a:p>
        </p:txBody>
      </p:sp>
      <p:sp>
        <p:nvSpPr>
          <p:cNvPr id="3" name="Espace réservé du contenu 2"/>
          <p:cNvSpPr>
            <a:spLocks noGrp="1"/>
          </p:cNvSpPr>
          <p:nvPr>
            <p:ph idx="1"/>
          </p:nvPr>
        </p:nvSpPr>
        <p:spPr>
          <a:xfrm>
            <a:off x="1435608" y="1676400"/>
            <a:ext cx="7498080" cy="4572000"/>
          </a:xfrm>
        </p:spPr>
        <p:txBody>
          <a:bodyPr>
            <a:normAutofit/>
          </a:bodyPr>
          <a:lstStyle/>
          <a:p>
            <a:pPr algn="just"/>
            <a:r>
              <a:rPr lang="fr-FR" sz="2800" dirty="0" smtClean="0">
                <a:latin typeface="Century Gothic" pitchFamily="34" charset="0"/>
              </a:rPr>
              <a:t>INTRODUCTION </a:t>
            </a:r>
          </a:p>
          <a:p>
            <a:pPr algn="just"/>
            <a:r>
              <a:rPr lang="fr-FR" sz="2800" dirty="0" smtClean="0">
                <a:latin typeface="Century Gothic" pitchFamily="34" charset="0"/>
              </a:rPr>
              <a:t>I. La genèse de la norme ISO 22000</a:t>
            </a:r>
          </a:p>
          <a:p>
            <a:pPr algn="just"/>
            <a:r>
              <a:rPr lang="fr-FR" sz="2800" dirty="0" smtClean="0">
                <a:latin typeface="Century Gothic" pitchFamily="34" charset="0"/>
              </a:rPr>
              <a:t>II. La norme ISO 22000</a:t>
            </a:r>
          </a:p>
          <a:p>
            <a:pPr algn="just"/>
            <a:r>
              <a:rPr lang="fr-FR" sz="2800" dirty="0" smtClean="0">
                <a:latin typeface="Century Gothic" pitchFamily="34" charset="0"/>
              </a:rPr>
              <a:t>III. Articulation entre ISO 22000, BRC et IFS</a:t>
            </a:r>
          </a:p>
          <a:p>
            <a:pPr algn="just"/>
            <a:r>
              <a:rPr lang="fr-FR" sz="2800" dirty="0" smtClean="0">
                <a:latin typeface="Century Gothic" pitchFamily="34" charset="0"/>
              </a:rPr>
              <a:t>IV. Lien de l’ISO 22000 avec le Codex Alimentarius et le système HACCP</a:t>
            </a:r>
          </a:p>
          <a:p>
            <a:pPr algn="just"/>
            <a:r>
              <a:rPr lang="fr-FR" sz="2800" dirty="0" smtClean="0">
                <a:latin typeface="Century Gothic" pitchFamily="34" charset="0"/>
              </a:rPr>
              <a:t>V. La certification ISO 22000</a:t>
            </a:r>
          </a:p>
          <a:p>
            <a:pPr algn="just"/>
            <a:r>
              <a:rPr lang="fr-FR" sz="2800" dirty="0" smtClean="0">
                <a:latin typeface="Century Gothic" pitchFamily="34" charset="0"/>
              </a:rPr>
              <a:t>CONCLUSION</a:t>
            </a:r>
          </a:p>
          <a:p>
            <a:endParaRPr lang="fr-FR" dirty="0"/>
          </a:p>
        </p:txBody>
      </p:sp>
      <p:sp>
        <p:nvSpPr>
          <p:cNvPr id="4" name="Espace réservé du pied de page 3"/>
          <p:cNvSpPr>
            <a:spLocks noGrp="1"/>
          </p:cNvSpPr>
          <p:nvPr>
            <p:ph type="ftr" sz="quarter" idx="11"/>
          </p:nvPr>
        </p:nvSpPr>
        <p:spPr/>
        <p:txBody>
          <a:bodyPr/>
          <a:lstStyle/>
          <a:p>
            <a:r>
              <a:rPr lang="fr-FR" smtClean="0"/>
              <a:t>IFRISSE – Janvier 2021</a:t>
            </a:r>
            <a:endParaRPr lang="fr-FR" dirty="0"/>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II. La norme ISO 22 000 </a:t>
            </a:r>
            <a:r>
              <a:rPr lang="fr-FR" sz="1200" b="1" dirty="0" smtClean="0">
                <a:solidFill>
                  <a:schemeClr val="tx1"/>
                </a:solidFill>
              </a:rPr>
              <a:t>7</a:t>
            </a:r>
          </a:p>
        </p:txBody>
      </p:sp>
      <p:sp>
        <p:nvSpPr>
          <p:cNvPr id="3" name="Espace réservé du contenu 2"/>
          <p:cNvSpPr>
            <a:spLocks noGrp="1"/>
          </p:cNvSpPr>
          <p:nvPr>
            <p:ph idx="1"/>
          </p:nvPr>
        </p:nvSpPr>
        <p:spPr/>
        <p:txBody>
          <a:bodyPr>
            <a:normAutofit lnSpcReduction="10000"/>
          </a:bodyPr>
          <a:lstStyle/>
          <a:p>
            <a:pPr algn="just">
              <a:buNone/>
            </a:pPr>
            <a:r>
              <a:rPr lang="fr-FR" sz="2000" b="1" dirty="0" smtClean="0">
                <a:solidFill>
                  <a:srgbClr val="00B0F0"/>
                </a:solidFill>
                <a:latin typeface="Century Gothic" pitchFamily="34" charset="0"/>
              </a:rPr>
              <a:t>II.3 Structuration de la norme ISO 22000</a:t>
            </a:r>
          </a:p>
          <a:p>
            <a:pPr algn="just">
              <a:buNone/>
            </a:pPr>
            <a:endParaRPr lang="fr-FR" sz="2000" dirty="0" smtClean="0"/>
          </a:p>
          <a:p>
            <a:pPr algn="just"/>
            <a:r>
              <a:rPr lang="fr-FR" sz="2000" dirty="0" smtClean="0">
                <a:latin typeface="Century Gothic" pitchFamily="34" charset="0"/>
              </a:rPr>
              <a:t>La structure de la norme ISO 22000 tient compte des dispositions contenues dans la norme ISO 9001 : 2015 afin de permettre une parfaite compatibilité et complémentarité avec les différents référentiels de management couramment utilisés par les entreprises. </a:t>
            </a:r>
          </a:p>
          <a:p>
            <a:pPr algn="just"/>
            <a:endParaRPr lang="fr-FR" sz="2000" dirty="0" smtClean="0">
              <a:latin typeface="Century Gothic" pitchFamily="34" charset="0"/>
            </a:endParaRPr>
          </a:p>
          <a:p>
            <a:pPr algn="just"/>
            <a:r>
              <a:rPr lang="fr-FR" sz="2000" dirty="0" smtClean="0">
                <a:latin typeface="Century Gothic" pitchFamily="34" charset="0"/>
              </a:rPr>
              <a:t>Elle repose sur quatre (04) blocs principaux étroitement liés :</a:t>
            </a:r>
          </a:p>
          <a:p>
            <a:pPr lvl="0" algn="just">
              <a:buFontTx/>
              <a:buChar char="-"/>
            </a:pPr>
            <a:r>
              <a:rPr lang="fr-FR" sz="2000" dirty="0" smtClean="0">
                <a:latin typeface="Century Gothic" pitchFamily="34" charset="0"/>
              </a:rPr>
              <a:t>La responsabilité de la direction ;</a:t>
            </a:r>
          </a:p>
          <a:p>
            <a:pPr lvl="0" algn="just">
              <a:buFontTx/>
              <a:buChar char="-"/>
            </a:pPr>
            <a:r>
              <a:rPr lang="fr-FR" sz="2000" dirty="0" smtClean="0">
                <a:latin typeface="Century Gothic" pitchFamily="34" charset="0"/>
              </a:rPr>
              <a:t>Le management des ressources ;</a:t>
            </a:r>
          </a:p>
          <a:p>
            <a:pPr lvl="0" algn="just">
              <a:buFontTx/>
              <a:buChar char="-"/>
            </a:pPr>
            <a:r>
              <a:rPr lang="fr-FR" sz="2000" dirty="0" smtClean="0">
                <a:latin typeface="Century Gothic" pitchFamily="34" charset="0"/>
              </a:rPr>
              <a:t>La planification et la réalisation de produits sûrs ;</a:t>
            </a:r>
          </a:p>
          <a:p>
            <a:pPr lvl="0" algn="just">
              <a:buFontTx/>
              <a:buChar char="-"/>
            </a:pPr>
            <a:r>
              <a:rPr lang="fr-FR" sz="2000" dirty="0" smtClean="0">
                <a:latin typeface="Century Gothic" pitchFamily="34" charset="0"/>
              </a:rPr>
              <a:t>La validation, la vérification, et l’amélioration du SMSA.</a:t>
            </a:r>
          </a:p>
          <a:p>
            <a:pPr algn="just"/>
            <a:endParaRPr lang="fr-FR" sz="2000" dirty="0" smtClean="0">
              <a:latin typeface="Century Gothic" pitchFamily="34" charset="0"/>
            </a:endParaRPr>
          </a:p>
          <a:p>
            <a:pPr>
              <a:buNone/>
            </a:pPr>
            <a:endParaRPr lang="fr-FR" sz="2000" dirty="0" smtClean="0"/>
          </a:p>
          <a:p>
            <a:endParaRPr lang="fr-FR" sz="2000" dirty="0" smtClean="0"/>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20</a:t>
            </a:fld>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II. La norme ISO 22 000 </a:t>
            </a:r>
            <a:r>
              <a:rPr lang="fr-FR" sz="1200" b="1" dirty="0" smtClean="0">
                <a:solidFill>
                  <a:schemeClr val="tx1"/>
                </a:solidFill>
              </a:rPr>
              <a:t>8</a:t>
            </a:r>
          </a:p>
        </p:txBody>
      </p:sp>
      <p:sp>
        <p:nvSpPr>
          <p:cNvPr id="3" name="Espace réservé du contenu 2"/>
          <p:cNvSpPr>
            <a:spLocks noGrp="1"/>
          </p:cNvSpPr>
          <p:nvPr>
            <p:ph idx="1"/>
          </p:nvPr>
        </p:nvSpPr>
        <p:spPr/>
        <p:txBody>
          <a:bodyPr>
            <a:normAutofit/>
          </a:bodyPr>
          <a:lstStyle/>
          <a:p>
            <a:pPr algn="just">
              <a:buNone/>
            </a:pPr>
            <a:endParaRPr lang="fr-FR" sz="2000" dirty="0" smtClean="0"/>
          </a:p>
          <a:p>
            <a:pPr algn="just">
              <a:lnSpc>
                <a:spcPct val="150000"/>
              </a:lnSpc>
            </a:pPr>
            <a:r>
              <a:rPr lang="fr-FR" sz="2000" b="1" dirty="0" smtClean="0">
                <a:latin typeface="Century Gothic" pitchFamily="34" charset="0"/>
              </a:rPr>
              <a:t>Figure 1 </a:t>
            </a:r>
            <a:r>
              <a:rPr lang="fr-FR" sz="2000" dirty="0" smtClean="0">
                <a:latin typeface="Century Gothic" pitchFamily="34" charset="0"/>
              </a:rPr>
              <a:t>: Illustration du modèle de l’approche de l’ISO 22000 autour des quatre (04) blocs principaux</a:t>
            </a:r>
          </a:p>
          <a:p>
            <a:pPr>
              <a:buNone/>
            </a:pPr>
            <a:endParaRPr lang="fr-FR" sz="2000" dirty="0" smtClean="0"/>
          </a:p>
          <a:p>
            <a:endParaRPr lang="fr-FR" sz="2000" dirty="0" smtClean="0"/>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II. La norme ISO 22 000 </a:t>
            </a:r>
            <a:r>
              <a:rPr lang="fr-FR" sz="1200" b="1" dirty="0" smtClean="0">
                <a:solidFill>
                  <a:schemeClr val="tx1"/>
                </a:solidFill>
              </a:rPr>
              <a:t>9</a:t>
            </a:r>
          </a:p>
        </p:txBody>
      </p:sp>
      <p:sp>
        <p:nvSpPr>
          <p:cNvPr id="3" name="Espace réservé du contenu 2"/>
          <p:cNvSpPr>
            <a:spLocks noGrp="1"/>
          </p:cNvSpPr>
          <p:nvPr>
            <p:ph idx="1"/>
          </p:nvPr>
        </p:nvSpPr>
        <p:spPr/>
        <p:txBody>
          <a:bodyPr>
            <a:normAutofit fontScale="92500" lnSpcReduction="10000"/>
          </a:bodyPr>
          <a:lstStyle/>
          <a:p>
            <a:pPr algn="just">
              <a:buNone/>
            </a:pPr>
            <a:endParaRPr lang="fr-FR" sz="2000" dirty="0" smtClean="0"/>
          </a:p>
          <a:p>
            <a:pPr algn="just">
              <a:buFont typeface="Wingdings" pitchFamily="2" charset="2"/>
              <a:buChar char="Ø"/>
            </a:pPr>
            <a:r>
              <a:rPr lang="fr-FR" sz="2000" i="1" dirty="0" smtClean="0">
                <a:solidFill>
                  <a:srgbClr val="00B0F0"/>
                </a:solidFill>
                <a:latin typeface="Century Gothic" pitchFamily="34" charset="0"/>
              </a:rPr>
              <a:t>Chapitre 1 Domaine d’application </a:t>
            </a:r>
          </a:p>
          <a:p>
            <a:pPr algn="just">
              <a:buNone/>
            </a:pPr>
            <a:endParaRPr lang="fr-FR" sz="2000" i="1" dirty="0" smtClean="0">
              <a:latin typeface="Century Gothic" pitchFamily="34" charset="0"/>
            </a:endParaRPr>
          </a:p>
          <a:p>
            <a:pPr algn="just">
              <a:buNone/>
            </a:pPr>
            <a:r>
              <a:rPr lang="fr-FR" sz="2000" dirty="0" smtClean="0">
                <a:latin typeface="Century Gothic" pitchFamily="34" charset="0"/>
              </a:rPr>
              <a:t>La présente norme spécifie les exigences relatives à un système de management de la sécurité des denrées alimentaires (SMSDA) (…)</a:t>
            </a:r>
          </a:p>
          <a:p>
            <a:endParaRPr lang="fr-FR" sz="2000" dirty="0" smtClean="0"/>
          </a:p>
          <a:p>
            <a:pPr algn="just">
              <a:buFont typeface="Wingdings" pitchFamily="2" charset="2"/>
              <a:buChar char="Ø"/>
            </a:pPr>
            <a:r>
              <a:rPr lang="fr-FR" sz="2000" i="1" dirty="0" smtClean="0">
                <a:solidFill>
                  <a:srgbClr val="00B0F0"/>
                </a:solidFill>
                <a:latin typeface="Century Gothic" pitchFamily="34" charset="0"/>
              </a:rPr>
              <a:t>Chapitre 2 Références normatives </a:t>
            </a:r>
          </a:p>
          <a:p>
            <a:pPr algn="just">
              <a:buNone/>
            </a:pPr>
            <a:endParaRPr lang="fr-FR" sz="2000" dirty="0" smtClean="0">
              <a:latin typeface="Century Gothic" pitchFamily="34" charset="0"/>
            </a:endParaRPr>
          </a:p>
          <a:p>
            <a:pPr algn="just">
              <a:buNone/>
            </a:pPr>
            <a:r>
              <a:rPr lang="fr-FR" sz="2000" dirty="0" smtClean="0">
                <a:latin typeface="Century Gothic" pitchFamily="34" charset="0"/>
              </a:rPr>
              <a:t>NA. </a:t>
            </a:r>
          </a:p>
          <a:p>
            <a:pPr algn="just"/>
            <a:endParaRPr lang="fr-FR" sz="2000" dirty="0" smtClean="0">
              <a:latin typeface="Century Gothic" pitchFamily="34" charset="0"/>
            </a:endParaRPr>
          </a:p>
          <a:p>
            <a:pPr algn="just">
              <a:lnSpc>
                <a:spcPct val="110000"/>
              </a:lnSpc>
              <a:buFont typeface="Wingdings" pitchFamily="2" charset="2"/>
              <a:buChar char="Ø"/>
            </a:pPr>
            <a:r>
              <a:rPr lang="fr-FR" sz="2000" i="1" dirty="0" smtClean="0">
                <a:solidFill>
                  <a:srgbClr val="00B0F0"/>
                </a:solidFill>
                <a:latin typeface="Century Gothic" pitchFamily="34" charset="0"/>
              </a:rPr>
              <a:t>Chapitre 3 Termes et définitions</a:t>
            </a:r>
          </a:p>
          <a:p>
            <a:pPr algn="just">
              <a:lnSpc>
                <a:spcPct val="110000"/>
              </a:lnSpc>
              <a:buNone/>
            </a:pPr>
            <a:endParaRPr lang="fr-FR" sz="2000" dirty="0" smtClean="0">
              <a:latin typeface="Century Gothic" pitchFamily="34" charset="0"/>
            </a:endParaRPr>
          </a:p>
          <a:p>
            <a:pPr algn="just">
              <a:lnSpc>
                <a:spcPct val="110000"/>
              </a:lnSpc>
              <a:buNone/>
            </a:pPr>
            <a:r>
              <a:rPr lang="fr-FR" sz="2000" dirty="0" smtClean="0">
                <a:latin typeface="Century Gothic" pitchFamily="34" charset="0"/>
              </a:rPr>
              <a:t>Voir la liste des terminologies</a:t>
            </a:r>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22</a:t>
            </a:fld>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II. La norme ISO 22 000 </a:t>
            </a:r>
            <a:r>
              <a:rPr lang="fr-FR" sz="1200" b="1" dirty="0" smtClean="0">
                <a:solidFill>
                  <a:schemeClr val="tx1"/>
                </a:solidFill>
              </a:rPr>
              <a:t>10</a:t>
            </a:r>
          </a:p>
        </p:txBody>
      </p:sp>
      <p:sp>
        <p:nvSpPr>
          <p:cNvPr id="3" name="Espace réservé du contenu 2"/>
          <p:cNvSpPr>
            <a:spLocks noGrp="1"/>
          </p:cNvSpPr>
          <p:nvPr>
            <p:ph idx="1"/>
          </p:nvPr>
        </p:nvSpPr>
        <p:spPr/>
        <p:txBody>
          <a:bodyPr>
            <a:normAutofit fontScale="92500" lnSpcReduction="10000"/>
          </a:bodyPr>
          <a:lstStyle/>
          <a:p>
            <a:pPr algn="just">
              <a:buNone/>
            </a:pPr>
            <a:endParaRPr lang="fr-FR" sz="2200" dirty="0" smtClean="0"/>
          </a:p>
          <a:p>
            <a:pPr algn="just">
              <a:buFont typeface="Wingdings" pitchFamily="2" charset="2"/>
              <a:buChar char="Ø"/>
            </a:pPr>
            <a:r>
              <a:rPr lang="fr-FR" sz="2200" i="1" dirty="0" smtClean="0">
                <a:solidFill>
                  <a:srgbClr val="00B0F0"/>
                </a:solidFill>
                <a:latin typeface="Century Gothic" pitchFamily="34" charset="0"/>
              </a:rPr>
              <a:t>Chapitre 4 Contexte de l’organisme</a:t>
            </a:r>
          </a:p>
          <a:p>
            <a:pPr>
              <a:buNone/>
            </a:pPr>
            <a:endParaRPr lang="fr-FR" sz="2200" i="1" dirty="0" smtClean="0">
              <a:solidFill>
                <a:srgbClr val="00B0F0"/>
              </a:solidFill>
              <a:latin typeface="Century Gothic" pitchFamily="34" charset="0"/>
            </a:endParaRPr>
          </a:p>
          <a:p>
            <a:pPr algn="just">
              <a:buFont typeface="Wingdings" pitchFamily="2" charset="2"/>
              <a:buChar char="Ø"/>
            </a:pPr>
            <a:r>
              <a:rPr lang="fr-FR" sz="2200" i="1" dirty="0" smtClean="0">
                <a:solidFill>
                  <a:srgbClr val="00B0F0"/>
                </a:solidFill>
                <a:latin typeface="Century Gothic" pitchFamily="34" charset="0"/>
              </a:rPr>
              <a:t>Chapitre 5 Leadership – Engagement – Responsabilité de la direction</a:t>
            </a:r>
          </a:p>
          <a:p>
            <a:pPr algn="just">
              <a:buNone/>
            </a:pPr>
            <a:endParaRPr lang="fr-FR" sz="2200" dirty="0" smtClean="0">
              <a:latin typeface="Century Gothic" pitchFamily="34" charset="0"/>
            </a:endParaRPr>
          </a:p>
          <a:p>
            <a:pPr algn="just">
              <a:lnSpc>
                <a:spcPct val="120000"/>
              </a:lnSpc>
              <a:buNone/>
            </a:pPr>
            <a:r>
              <a:rPr lang="fr-FR" sz="2200" dirty="0" smtClean="0">
                <a:latin typeface="Century Gothic" pitchFamily="34" charset="0"/>
              </a:rPr>
              <a:t>Le chapitre 5 de l’ISO 22000 traite de la responsabilité de la direction. L’engagement de la direction ne doit pas se limiter à un seul acte écrit ou oral mais se traduire par une implication forte et concrète sur le terrain. L’engagement de la direction et son implication est un critère important pour l’amélioration de la performance de l’entreprise.</a:t>
            </a:r>
          </a:p>
          <a:p>
            <a:pPr algn="just">
              <a:buFont typeface="Wingdings" pitchFamily="2" charset="2"/>
              <a:buChar char="Ø"/>
            </a:pPr>
            <a:endParaRPr lang="fr-FR" sz="2000" i="1" dirty="0" smtClean="0">
              <a:latin typeface="Century Gothic" pitchFamily="34" charset="0"/>
            </a:endParaRPr>
          </a:p>
          <a:p>
            <a:pPr algn="just">
              <a:lnSpc>
                <a:spcPct val="110000"/>
              </a:lnSpc>
              <a:buNone/>
            </a:pPr>
            <a:endParaRPr lang="fr-FR" sz="2000" i="1" dirty="0" smtClean="0">
              <a:latin typeface="Century Gothic" pitchFamily="34" charset="0"/>
            </a:endParaRPr>
          </a:p>
          <a:p>
            <a:pPr algn="just">
              <a:lnSpc>
                <a:spcPct val="110000"/>
              </a:lnSpc>
              <a:buNone/>
            </a:pPr>
            <a:endParaRPr lang="fr-FR" sz="2000" dirty="0" smtClean="0">
              <a:latin typeface="Century Gothic" pitchFamily="34" charset="0"/>
            </a:endParaRPr>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23</a:t>
            </a:fld>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II. La norme ISO 22 000 </a:t>
            </a:r>
            <a:r>
              <a:rPr lang="fr-FR" sz="1200" b="1" dirty="0" smtClean="0">
                <a:solidFill>
                  <a:schemeClr val="tx1"/>
                </a:solidFill>
              </a:rPr>
              <a:t>11</a:t>
            </a:r>
          </a:p>
        </p:txBody>
      </p:sp>
      <p:sp>
        <p:nvSpPr>
          <p:cNvPr id="3" name="Espace réservé du contenu 2"/>
          <p:cNvSpPr>
            <a:spLocks noGrp="1"/>
          </p:cNvSpPr>
          <p:nvPr>
            <p:ph idx="1"/>
          </p:nvPr>
        </p:nvSpPr>
        <p:spPr/>
        <p:txBody>
          <a:bodyPr>
            <a:normAutofit/>
          </a:bodyPr>
          <a:lstStyle/>
          <a:p>
            <a:pPr algn="just">
              <a:lnSpc>
                <a:spcPct val="150000"/>
              </a:lnSpc>
              <a:buNone/>
            </a:pPr>
            <a:endParaRPr lang="fr-FR" sz="2000" dirty="0" smtClean="0">
              <a:latin typeface="Century Gothic" pitchFamily="34" charset="0"/>
            </a:endParaRPr>
          </a:p>
          <a:p>
            <a:pPr algn="just">
              <a:lnSpc>
                <a:spcPct val="150000"/>
              </a:lnSpc>
            </a:pPr>
            <a:r>
              <a:rPr lang="fr-FR" sz="2000" b="1" dirty="0" smtClean="0">
                <a:latin typeface="Century Gothic" pitchFamily="34" charset="0"/>
              </a:rPr>
              <a:t>Figure 2</a:t>
            </a:r>
            <a:r>
              <a:rPr lang="fr-FR" sz="2000" dirty="0" smtClean="0">
                <a:latin typeface="Century Gothic" pitchFamily="34" charset="0"/>
              </a:rPr>
              <a:t> : La communication interactive entre les différents acteurs à tous les niveaux de la chaîne de production alimentaire</a:t>
            </a:r>
          </a:p>
          <a:p>
            <a:endParaRPr lang="fr-FR" sz="2000" dirty="0" smtClean="0"/>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24</a:t>
            </a:fld>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II. La norme ISO 22 000 </a:t>
            </a:r>
            <a:r>
              <a:rPr lang="fr-FR" sz="1200" b="1" dirty="0" smtClean="0">
                <a:solidFill>
                  <a:schemeClr val="tx1"/>
                </a:solidFill>
              </a:rPr>
              <a:t>12</a:t>
            </a:r>
          </a:p>
        </p:txBody>
      </p:sp>
      <p:sp>
        <p:nvSpPr>
          <p:cNvPr id="3" name="Espace réservé du contenu 2"/>
          <p:cNvSpPr>
            <a:spLocks noGrp="1"/>
          </p:cNvSpPr>
          <p:nvPr>
            <p:ph idx="1"/>
          </p:nvPr>
        </p:nvSpPr>
        <p:spPr/>
        <p:txBody>
          <a:bodyPr>
            <a:normAutofit/>
          </a:bodyPr>
          <a:lstStyle/>
          <a:p>
            <a:pPr algn="just">
              <a:buNone/>
            </a:pPr>
            <a:endParaRPr lang="fr-FR" sz="2200" dirty="0" smtClean="0"/>
          </a:p>
          <a:p>
            <a:pPr algn="just">
              <a:buFont typeface="Wingdings" pitchFamily="2" charset="2"/>
              <a:buChar char="Ø"/>
            </a:pPr>
            <a:r>
              <a:rPr lang="fr-FR" sz="2200" i="1" dirty="0" smtClean="0">
                <a:solidFill>
                  <a:srgbClr val="00B0F0"/>
                </a:solidFill>
                <a:latin typeface="Century Gothic" pitchFamily="34" charset="0"/>
              </a:rPr>
              <a:t>Chapitre 6 Planification </a:t>
            </a:r>
            <a:endParaRPr lang="fr-FR" sz="2000" i="1" dirty="0" smtClean="0">
              <a:latin typeface="Century Gothic" pitchFamily="34" charset="0"/>
            </a:endParaRPr>
          </a:p>
          <a:p>
            <a:pPr algn="just">
              <a:buFont typeface="Wingdings" pitchFamily="2" charset="2"/>
              <a:buChar char="Ø"/>
            </a:pPr>
            <a:endParaRPr lang="fr-FR" sz="2000" i="1" dirty="0" smtClean="0">
              <a:solidFill>
                <a:srgbClr val="00B0F0"/>
              </a:solidFill>
              <a:latin typeface="Century Gothic" pitchFamily="34" charset="0"/>
            </a:endParaRPr>
          </a:p>
          <a:p>
            <a:pPr algn="just">
              <a:buFont typeface="Wingdings" pitchFamily="2" charset="2"/>
              <a:buChar char="Ø"/>
            </a:pPr>
            <a:r>
              <a:rPr lang="fr-FR" sz="2000" i="1" dirty="0" smtClean="0">
                <a:solidFill>
                  <a:srgbClr val="00B0F0"/>
                </a:solidFill>
                <a:latin typeface="Century Gothic" pitchFamily="34" charset="0"/>
              </a:rPr>
              <a:t>Chapitre 7 Supports – Management des ressources</a:t>
            </a:r>
          </a:p>
          <a:p>
            <a:pPr algn="just">
              <a:buNone/>
            </a:pPr>
            <a:endParaRPr lang="fr-FR" sz="2000" b="1" dirty="0" smtClean="0"/>
          </a:p>
          <a:p>
            <a:pPr algn="just">
              <a:buFont typeface="Wingdings" pitchFamily="2" charset="2"/>
              <a:buChar char="Ø"/>
            </a:pPr>
            <a:r>
              <a:rPr lang="fr-FR" sz="2000" i="1" dirty="0" smtClean="0">
                <a:solidFill>
                  <a:srgbClr val="00B0F0"/>
                </a:solidFill>
                <a:latin typeface="Century Gothic" pitchFamily="34" charset="0"/>
              </a:rPr>
              <a:t>Chapitre 8 Réalisation des activités opérationnelles</a:t>
            </a:r>
          </a:p>
          <a:p>
            <a:pPr algn="just">
              <a:buFont typeface="Wingdings" pitchFamily="2" charset="2"/>
              <a:buChar char="Ø"/>
            </a:pPr>
            <a:endParaRPr lang="fr-FR" sz="2000" i="1" dirty="0" smtClean="0">
              <a:solidFill>
                <a:srgbClr val="00B0F0"/>
              </a:solidFill>
              <a:latin typeface="Century Gothic" pitchFamily="34" charset="0"/>
            </a:endParaRPr>
          </a:p>
          <a:p>
            <a:pPr algn="just">
              <a:buFont typeface="Wingdings" pitchFamily="2" charset="2"/>
              <a:buChar char="Ø"/>
            </a:pPr>
            <a:r>
              <a:rPr lang="fr-FR" sz="2000" i="1" dirty="0" smtClean="0">
                <a:solidFill>
                  <a:srgbClr val="00B0F0"/>
                </a:solidFill>
                <a:latin typeface="Century Gothic" pitchFamily="34" charset="0"/>
              </a:rPr>
              <a:t>Chapitre 9 Evaluation des performances</a:t>
            </a:r>
          </a:p>
          <a:p>
            <a:pPr algn="just">
              <a:buNone/>
            </a:pPr>
            <a:endParaRPr lang="fr-FR" sz="2000" i="1" dirty="0" smtClean="0">
              <a:solidFill>
                <a:srgbClr val="00B0F0"/>
              </a:solidFill>
              <a:latin typeface="Century Gothic" pitchFamily="34" charset="0"/>
            </a:endParaRPr>
          </a:p>
          <a:p>
            <a:pPr algn="just">
              <a:buFont typeface="Wingdings" pitchFamily="2" charset="2"/>
              <a:buChar char="Ø"/>
            </a:pPr>
            <a:r>
              <a:rPr lang="fr-FR" sz="2000" i="1" dirty="0" smtClean="0">
                <a:solidFill>
                  <a:srgbClr val="00B0F0"/>
                </a:solidFill>
                <a:latin typeface="Century Gothic" pitchFamily="34" charset="0"/>
              </a:rPr>
              <a:t>Chapitre 10 Amélioration</a:t>
            </a:r>
          </a:p>
          <a:p>
            <a:pPr algn="just">
              <a:buFont typeface="Wingdings" pitchFamily="2" charset="2"/>
              <a:buChar char="Ø"/>
            </a:pPr>
            <a:endParaRPr lang="fr-FR" sz="2000" i="1" dirty="0" smtClean="0">
              <a:solidFill>
                <a:srgbClr val="00B0F0"/>
              </a:solidFill>
              <a:latin typeface="Century Gothic" pitchFamily="34" charset="0"/>
            </a:endParaRPr>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25</a:t>
            </a:fld>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1676400"/>
            <a:ext cx="7498080" cy="4572000"/>
          </a:xfrm>
        </p:spPr>
        <p:txBody>
          <a:bodyPr>
            <a:normAutofit/>
          </a:bodyPr>
          <a:lstStyle/>
          <a:p>
            <a:pPr algn="ctr">
              <a:buNone/>
            </a:pPr>
            <a:endParaRPr lang="fr-FR" dirty="0" smtClean="0"/>
          </a:p>
          <a:p>
            <a:pPr algn="ctr">
              <a:buNone/>
            </a:pPr>
            <a:endParaRPr lang="fr-FR" dirty="0" smtClean="0"/>
          </a:p>
          <a:p>
            <a:pPr algn="ctr">
              <a:buNone/>
            </a:pPr>
            <a:r>
              <a:rPr lang="fr-FR" sz="4000" b="1" dirty="0" smtClean="0">
                <a:latin typeface="Century Gothic" pitchFamily="34" charset="0"/>
              </a:rPr>
              <a:t>III. Articulation entre ISO 22000, BRC et IFS</a:t>
            </a:r>
          </a:p>
          <a:p>
            <a:endParaRPr lang="fr-FR" dirty="0"/>
          </a:p>
        </p:txBody>
      </p:sp>
      <p:sp>
        <p:nvSpPr>
          <p:cNvPr id="4" name="Espace réservé du pied de page 3"/>
          <p:cNvSpPr>
            <a:spLocks noGrp="1"/>
          </p:cNvSpPr>
          <p:nvPr>
            <p:ph type="ftr" sz="quarter" idx="11"/>
          </p:nvPr>
        </p:nvSpPr>
        <p:spPr/>
        <p:txBody>
          <a:bodyPr/>
          <a:lstStyle/>
          <a:p>
            <a:r>
              <a:rPr lang="fr-FR" smtClean="0"/>
              <a:t>IFRISSE – Janvier 2021</a:t>
            </a:r>
            <a:endParaRPr lang="fr-FR" dirty="0"/>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26</a:t>
            </a:fld>
            <a:endParaRPr lang="fr-F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latin typeface="Century Gothic" pitchFamily="34" charset="0"/>
              </a:rPr>
              <a:t>III. Articulation entre ISO 22000, BRC et IFS </a:t>
            </a:r>
            <a:r>
              <a:rPr lang="fr-FR" sz="1200" b="1" dirty="0" smtClean="0">
                <a:solidFill>
                  <a:schemeClr val="tx1"/>
                </a:solidFill>
              </a:rPr>
              <a:t>1</a:t>
            </a:r>
          </a:p>
        </p:txBody>
      </p:sp>
      <p:sp>
        <p:nvSpPr>
          <p:cNvPr id="3" name="Espace réservé du contenu 2"/>
          <p:cNvSpPr>
            <a:spLocks noGrp="1"/>
          </p:cNvSpPr>
          <p:nvPr>
            <p:ph idx="1"/>
          </p:nvPr>
        </p:nvSpPr>
        <p:spPr/>
        <p:txBody>
          <a:bodyPr>
            <a:normAutofit/>
          </a:bodyPr>
          <a:lstStyle/>
          <a:p>
            <a:pPr algn="just">
              <a:buNone/>
            </a:pPr>
            <a:endParaRPr lang="fr-FR" sz="2000" dirty="0" smtClean="0">
              <a:latin typeface="Century Gothic" pitchFamily="34" charset="0"/>
            </a:endParaRPr>
          </a:p>
          <a:p>
            <a:pPr algn="just"/>
            <a:r>
              <a:rPr lang="fr-FR" sz="2000" dirty="0" smtClean="0">
                <a:latin typeface="Century Gothic" pitchFamily="34" charset="0"/>
              </a:rPr>
              <a:t>Certains distributeurs européens exigent de leurs fournisseurs une certification BRC ou IFS pour les produits de marque distributeurs.</a:t>
            </a:r>
          </a:p>
          <a:p>
            <a:pPr algn="just"/>
            <a:endParaRPr lang="fr-FR" sz="2000" dirty="0" smtClean="0">
              <a:latin typeface="Century Gothic" pitchFamily="34" charset="0"/>
            </a:endParaRPr>
          </a:p>
          <a:p>
            <a:pPr algn="just"/>
            <a:r>
              <a:rPr lang="fr-FR" sz="2000" dirty="0" smtClean="0">
                <a:latin typeface="Century Gothic" pitchFamily="34" charset="0"/>
              </a:rPr>
              <a:t>Pour ce qui concerne le référentiel IFS, il a été développé par des distributeurs allemands et français dans un souci de transparence pour l’ensemble de la chaîne d’approvisionnement et avec pour objectif affiché de diminuer les coûts d’audits.</a:t>
            </a:r>
          </a:p>
          <a:p>
            <a:pPr algn="just">
              <a:buNone/>
            </a:pPr>
            <a:endParaRPr lang="fr-FR" sz="2200" dirty="0" smtClean="0"/>
          </a:p>
          <a:p>
            <a:pPr algn="just">
              <a:buFont typeface="Wingdings" pitchFamily="2" charset="2"/>
              <a:buChar char="Ø"/>
            </a:pPr>
            <a:endParaRPr lang="fr-FR" sz="2000" i="1" dirty="0" smtClean="0">
              <a:solidFill>
                <a:srgbClr val="00B0F0"/>
              </a:solidFill>
              <a:latin typeface="Century Gothic" pitchFamily="34" charset="0"/>
            </a:endParaRPr>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27</a:t>
            </a:fld>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latin typeface="Century Gothic" pitchFamily="34" charset="0"/>
              </a:rPr>
              <a:t>III. Articulation entre ISO 22000, BRC et IFS </a:t>
            </a:r>
            <a:r>
              <a:rPr lang="fr-FR" sz="1200" b="1" dirty="0" smtClean="0">
                <a:solidFill>
                  <a:schemeClr val="tx1"/>
                </a:solidFill>
              </a:rPr>
              <a:t>2</a:t>
            </a:r>
          </a:p>
        </p:txBody>
      </p:sp>
      <p:sp>
        <p:nvSpPr>
          <p:cNvPr id="3" name="Espace réservé du contenu 2"/>
          <p:cNvSpPr>
            <a:spLocks noGrp="1"/>
          </p:cNvSpPr>
          <p:nvPr>
            <p:ph idx="1"/>
          </p:nvPr>
        </p:nvSpPr>
        <p:spPr/>
        <p:txBody>
          <a:bodyPr>
            <a:normAutofit/>
          </a:bodyPr>
          <a:lstStyle/>
          <a:p>
            <a:pPr algn="just">
              <a:buNone/>
            </a:pPr>
            <a:endParaRPr lang="fr-FR" sz="2000" dirty="0" smtClean="0">
              <a:latin typeface="Century Gothic" pitchFamily="34" charset="0"/>
            </a:endParaRPr>
          </a:p>
          <a:p>
            <a:pPr algn="just"/>
            <a:r>
              <a:rPr lang="fr-FR" sz="2000" dirty="0" smtClean="0">
                <a:latin typeface="Century Gothic" pitchFamily="34" charset="0"/>
              </a:rPr>
              <a:t>Contrairement à la plupart des référentiels privés aujourd’hui disponibles, la norme ISO 22000 est une norme de système de management. Les référentiels IFS ou BRC s’apparentent davantage à des référentiels d’audit.</a:t>
            </a:r>
          </a:p>
          <a:p>
            <a:pPr algn="just"/>
            <a:endParaRPr lang="fr-FR" sz="2000" dirty="0" smtClean="0">
              <a:latin typeface="Century Gothic" pitchFamily="34" charset="0"/>
            </a:endParaRPr>
          </a:p>
          <a:p>
            <a:pPr algn="just"/>
            <a:r>
              <a:rPr lang="fr-FR" sz="2000" dirty="0" smtClean="0">
                <a:latin typeface="Century Gothic" pitchFamily="34" charset="0"/>
              </a:rPr>
              <a:t>La norme ISO 22000 fixe en effet des exigences de résultats comme toute norme de système de management sans fixer les exigences de moyens alors que ces référentiels d’audit ont pour objet de préciser les moyens à mettre en oeuvre.</a:t>
            </a:r>
            <a:endParaRPr lang="fr-FR" sz="2000" i="1" dirty="0" smtClean="0">
              <a:solidFill>
                <a:srgbClr val="00B0F0"/>
              </a:solidFill>
              <a:latin typeface="Century Gothic" pitchFamily="34" charset="0"/>
            </a:endParaRPr>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28</a:t>
            </a:fld>
            <a:endParaRPr lang="fr-F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1676400"/>
            <a:ext cx="7498080" cy="4572000"/>
          </a:xfrm>
        </p:spPr>
        <p:txBody>
          <a:bodyPr>
            <a:normAutofit/>
          </a:bodyPr>
          <a:lstStyle/>
          <a:p>
            <a:pPr algn="ctr">
              <a:buNone/>
            </a:pPr>
            <a:endParaRPr lang="fr-FR" dirty="0" smtClean="0"/>
          </a:p>
          <a:p>
            <a:pPr algn="ctr">
              <a:buNone/>
            </a:pPr>
            <a:endParaRPr lang="fr-FR" dirty="0" smtClean="0"/>
          </a:p>
          <a:p>
            <a:pPr algn="ctr">
              <a:buNone/>
            </a:pPr>
            <a:r>
              <a:rPr lang="fr-FR" sz="4000" b="1" dirty="0" smtClean="0">
                <a:latin typeface="Century Gothic" pitchFamily="34" charset="0"/>
              </a:rPr>
              <a:t>IV. Lien de l’ISO 22000 avec le Codex Alimentarius et le système HACCP</a:t>
            </a:r>
          </a:p>
          <a:p>
            <a:endParaRPr lang="fr-FR" dirty="0"/>
          </a:p>
        </p:txBody>
      </p:sp>
      <p:sp>
        <p:nvSpPr>
          <p:cNvPr id="4" name="Espace réservé du pied de page 3"/>
          <p:cNvSpPr>
            <a:spLocks noGrp="1"/>
          </p:cNvSpPr>
          <p:nvPr>
            <p:ph type="ftr" sz="quarter" idx="11"/>
          </p:nvPr>
        </p:nvSpPr>
        <p:spPr/>
        <p:txBody>
          <a:bodyPr/>
          <a:lstStyle/>
          <a:p>
            <a:r>
              <a:rPr lang="fr-FR" smtClean="0"/>
              <a:t>IFRISSE – Janvier 2021</a:t>
            </a:r>
            <a:endParaRPr lang="fr-FR" dirty="0"/>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29</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1676400"/>
            <a:ext cx="7498080" cy="4572000"/>
          </a:xfrm>
        </p:spPr>
        <p:txBody>
          <a:bodyPr>
            <a:normAutofit/>
          </a:bodyPr>
          <a:lstStyle/>
          <a:p>
            <a:pPr algn="ctr">
              <a:buNone/>
            </a:pPr>
            <a:endParaRPr lang="fr-FR" dirty="0" smtClean="0"/>
          </a:p>
          <a:p>
            <a:pPr algn="ctr">
              <a:buNone/>
            </a:pPr>
            <a:endParaRPr lang="fr-FR" dirty="0" smtClean="0"/>
          </a:p>
          <a:p>
            <a:pPr algn="ctr">
              <a:buNone/>
            </a:pPr>
            <a:r>
              <a:rPr lang="fr-FR" sz="4000" b="1" dirty="0" smtClean="0"/>
              <a:t>Introduction</a:t>
            </a:r>
            <a:r>
              <a:rPr lang="fr-FR" dirty="0" smtClean="0"/>
              <a:t> </a:t>
            </a:r>
          </a:p>
          <a:p>
            <a:endParaRPr lang="fr-FR" dirty="0"/>
          </a:p>
        </p:txBody>
      </p:sp>
      <p:sp>
        <p:nvSpPr>
          <p:cNvPr id="4" name="Espace réservé du pied de page 3"/>
          <p:cNvSpPr>
            <a:spLocks noGrp="1"/>
          </p:cNvSpPr>
          <p:nvPr>
            <p:ph type="ftr" sz="quarter" idx="11"/>
          </p:nvPr>
        </p:nvSpPr>
        <p:spPr/>
        <p:txBody>
          <a:bodyPr/>
          <a:lstStyle/>
          <a:p>
            <a:r>
              <a:rPr lang="fr-FR" smtClean="0"/>
              <a:t>IFRISSE – Janvier 2021</a:t>
            </a:r>
            <a:endParaRPr lang="fr-FR" dirty="0"/>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3</a:t>
            </a:fld>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3200" b="1" dirty="0" smtClean="0">
                <a:solidFill>
                  <a:schemeClr val="tx1"/>
                </a:solidFill>
                <a:latin typeface="Century Gothic" pitchFamily="34" charset="0"/>
              </a:rPr>
              <a:t>IV. Lien de l’ISO 22000 avec le Codex Alimentarius et le système HACCP </a:t>
            </a:r>
            <a:r>
              <a:rPr lang="fr-FR" sz="1200" b="1" dirty="0" smtClean="0">
                <a:solidFill>
                  <a:schemeClr val="tx1"/>
                </a:solidFill>
              </a:rPr>
              <a:t>1</a:t>
            </a:r>
          </a:p>
        </p:txBody>
      </p:sp>
      <p:sp>
        <p:nvSpPr>
          <p:cNvPr id="3" name="Espace réservé du contenu 2"/>
          <p:cNvSpPr>
            <a:spLocks noGrp="1"/>
          </p:cNvSpPr>
          <p:nvPr>
            <p:ph idx="1"/>
          </p:nvPr>
        </p:nvSpPr>
        <p:spPr/>
        <p:txBody>
          <a:bodyPr>
            <a:normAutofit/>
          </a:bodyPr>
          <a:lstStyle/>
          <a:p>
            <a:pPr algn="just">
              <a:buNone/>
            </a:pPr>
            <a:r>
              <a:rPr lang="fr-FR" sz="2000" b="1" dirty="0" smtClean="0">
                <a:solidFill>
                  <a:srgbClr val="00B0F0"/>
                </a:solidFill>
                <a:latin typeface="Century Gothic" pitchFamily="34" charset="0"/>
              </a:rPr>
              <a:t>Rappels :</a:t>
            </a:r>
          </a:p>
          <a:p>
            <a:pPr algn="just">
              <a:buNone/>
            </a:pPr>
            <a:endParaRPr lang="fr-FR" sz="2000" dirty="0" smtClean="0">
              <a:latin typeface="Century Gothic" pitchFamily="34" charset="0"/>
            </a:endParaRPr>
          </a:p>
          <a:p>
            <a:pPr algn="just">
              <a:buNone/>
            </a:pPr>
            <a:r>
              <a:rPr lang="fr-FR" sz="2000" b="1" dirty="0" smtClean="0">
                <a:solidFill>
                  <a:srgbClr val="00B0F0"/>
                </a:solidFill>
                <a:latin typeface="Century Gothic" pitchFamily="34" charset="0"/>
              </a:rPr>
              <a:t>Le Codex Alimentarius :</a:t>
            </a:r>
            <a:r>
              <a:rPr lang="fr-FR" sz="2000" b="1" dirty="0" smtClean="0">
                <a:latin typeface="Century Gothic" pitchFamily="34" charset="0"/>
              </a:rPr>
              <a:t> </a:t>
            </a:r>
          </a:p>
          <a:p>
            <a:pPr algn="just">
              <a:buNone/>
            </a:pPr>
            <a:endParaRPr lang="fr-FR" sz="2000" dirty="0" smtClean="0">
              <a:latin typeface="Century Gothic" pitchFamily="34" charset="0"/>
            </a:endParaRPr>
          </a:p>
          <a:p>
            <a:pPr algn="just"/>
            <a:r>
              <a:rPr lang="fr-FR" sz="2000" dirty="0" smtClean="0">
                <a:latin typeface="Century Gothic" pitchFamily="34" charset="0"/>
              </a:rPr>
              <a:t>Le Codex Alimentarius, ou « Code alimentaire », est un ensemble de normes, de lignes directrices et de codes d’usages reconnus à l’échelon international et cités en référence dans la législation de nombreux pays. </a:t>
            </a:r>
          </a:p>
          <a:p>
            <a:pPr algn="just"/>
            <a:endParaRPr lang="fr-FR" sz="2000" dirty="0" smtClean="0">
              <a:latin typeface="Century Gothic" pitchFamily="34" charset="0"/>
            </a:endParaRPr>
          </a:p>
          <a:p>
            <a:pPr algn="just"/>
            <a:r>
              <a:rPr lang="fr-FR" sz="2000" dirty="0" smtClean="0">
                <a:latin typeface="Century Gothic" pitchFamily="34" charset="0"/>
              </a:rPr>
              <a:t>Ce Code alimentaire instaure des bases destinées aux autorités nationales pour leur permettre d’assurer la sécurité sanitaire des aliments offerts aux consommateurs</a:t>
            </a:r>
            <a:endParaRPr lang="fr-FR" sz="2000" i="1" dirty="0" smtClean="0">
              <a:solidFill>
                <a:srgbClr val="00B0F0"/>
              </a:solidFill>
              <a:latin typeface="Century Gothic" pitchFamily="34" charset="0"/>
            </a:endParaRPr>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30</a:t>
            </a:fld>
            <a:endParaRPr lang="fr-F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3200" b="1" dirty="0" smtClean="0">
                <a:solidFill>
                  <a:schemeClr val="tx1"/>
                </a:solidFill>
                <a:latin typeface="Century Gothic" pitchFamily="34" charset="0"/>
              </a:rPr>
              <a:t>IV. Lien de l’ISO 22000 avec le Codex Alimentarius et le système HACCP </a:t>
            </a:r>
            <a:r>
              <a:rPr lang="fr-FR" sz="1200" b="1" dirty="0" smtClean="0">
                <a:solidFill>
                  <a:schemeClr val="tx1"/>
                </a:solidFill>
              </a:rPr>
              <a:t>2</a:t>
            </a:r>
          </a:p>
        </p:txBody>
      </p:sp>
      <p:sp>
        <p:nvSpPr>
          <p:cNvPr id="3" name="Espace réservé du contenu 2"/>
          <p:cNvSpPr>
            <a:spLocks noGrp="1"/>
          </p:cNvSpPr>
          <p:nvPr>
            <p:ph idx="1"/>
          </p:nvPr>
        </p:nvSpPr>
        <p:spPr/>
        <p:txBody>
          <a:bodyPr>
            <a:normAutofit/>
          </a:bodyPr>
          <a:lstStyle/>
          <a:p>
            <a:pPr algn="just">
              <a:buNone/>
            </a:pPr>
            <a:endParaRPr lang="fr-FR" sz="2000" i="1" dirty="0" smtClean="0">
              <a:solidFill>
                <a:srgbClr val="00B0F0"/>
              </a:solidFill>
              <a:latin typeface="Century Gothic" pitchFamily="34" charset="0"/>
            </a:endParaRPr>
          </a:p>
          <a:p>
            <a:pPr algn="just"/>
            <a:r>
              <a:rPr lang="fr-FR" sz="2000" dirty="0" smtClean="0">
                <a:latin typeface="Century Gothic" pitchFamily="34" charset="0"/>
              </a:rPr>
              <a:t>L’ISO 22000 repose sur les principes du Codex Alimentarius en matière d’hygiène alimentaire, ce qui permet aux autorités de se référer à ISO 22000 dans les exigences nationales et lors des inspections menées par les pouvoirs publics afin de garantir le respect des critères en matière de sécurité des denrées alimentaires.</a:t>
            </a:r>
          </a:p>
          <a:p>
            <a:pPr algn="just">
              <a:buNone/>
            </a:pPr>
            <a:endParaRPr lang="fr-FR" sz="2000" dirty="0" smtClean="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31</a:t>
            </a:fld>
            <a:endParaRPr lang="fr-F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3200" b="1" dirty="0" smtClean="0">
                <a:solidFill>
                  <a:schemeClr val="tx1"/>
                </a:solidFill>
                <a:latin typeface="Century Gothic" pitchFamily="34" charset="0"/>
              </a:rPr>
              <a:t>IV. Lien de l’ISO 22000 avec le Codex Alimentarius et le système HACCP </a:t>
            </a:r>
            <a:r>
              <a:rPr lang="fr-FR" sz="1200" b="1" dirty="0" smtClean="0">
                <a:solidFill>
                  <a:schemeClr val="tx1"/>
                </a:solidFill>
              </a:rPr>
              <a:t>3</a:t>
            </a:r>
          </a:p>
        </p:txBody>
      </p:sp>
      <p:sp>
        <p:nvSpPr>
          <p:cNvPr id="3" name="Espace réservé du contenu 2"/>
          <p:cNvSpPr>
            <a:spLocks noGrp="1"/>
          </p:cNvSpPr>
          <p:nvPr>
            <p:ph idx="1"/>
          </p:nvPr>
        </p:nvSpPr>
        <p:spPr/>
        <p:txBody>
          <a:bodyPr>
            <a:normAutofit/>
          </a:bodyPr>
          <a:lstStyle/>
          <a:p>
            <a:pPr algn="just">
              <a:buNone/>
            </a:pPr>
            <a:endParaRPr lang="fr-FR" sz="2000" b="1" dirty="0" smtClean="0">
              <a:solidFill>
                <a:srgbClr val="00B0F0"/>
              </a:solidFill>
              <a:latin typeface="Century Gothic" pitchFamily="34" charset="0"/>
            </a:endParaRPr>
          </a:p>
          <a:p>
            <a:pPr algn="just">
              <a:buNone/>
            </a:pPr>
            <a:r>
              <a:rPr lang="fr-FR" sz="2000" b="1" dirty="0" smtClean="0">
                <a:solidFill>
                  <a:srgbClr val="00B0F0"/>
                </a:solidFill>
                <a:latin typeface="Century Gothic" pitchFamily="34" charset="0"/>
              </a:rPr>
              <a:t>Le système HACCP</a:t>
            </a:r>
            <a:endParaRPr lang="fr-FR" sz="2000" dirty="0" smtClean="0">
              <a:latin typeface="Century Gothic" pitchFamily="34" charset="0"/>
            </a:endParaRPr>
          </a:p>
          <a:p>
            <a:pPr algn="just"/>
            <a:endParaRPr lang="fr-FR" sz="2000" b="1" dirty="0" smtClean="0">
              <a:solidFill>
                <a:srgbClr val="00B0F0"/>
              </a:solidFill>
              <a:latin typeface="Century Gothic" pitchFamily="34" charset="0"/>
            </a:endParaRPr>
          </a:p>
          <a:p>
            <a:pPr algn="just"/>
            <a:r>
              <a:rPr lang="fr-FR" sz="2000" dirty="0" smtClean="0">
                <a:latin typeface="Century Gothic" pitchFamily="34" charset="0"/>
              </a:rPr>
              <a:t>Dans un contexte d’échanges internationaux de denrées alimentaires – nouvelles techniques de production des aliments – propagation des maladies liées au aliments – concurrence accrue – exigences croissantes des consommateurs, les entreprises agroalimentaires ont le souci d’assurer la sécurité alimentaire de leurs produits. </a:t>
            </a:r>
          </a:p>
          <a:p>
            <a:pPr algn="just"/>
            <a:endParaRPr lang="fr-FR" sz="2000" dirty="0" smtClean="0">
              <a:latin typeface="Century Gothic" pitchFamily="34" charset="0"/>
            </a:endParaRPr>
          </a:p>
          <a:p>
            <a:pPr algn="just"/>
            <a:r>
              <a:rPr lang="fr-FR" sz="2000" dirty="0" smtClean="0">
                <a:latin typeface="Century Gothic" pitchFamily="34" charset="0"/>
              </a:rPr>
              <a:t>Afin d’accroître la sécurité des aliments, il est recommandé d'utiliser chaque fois que possible le système HACCP.</a:t>
            </a:r>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32</a:t>
            </a:fld>
            <a:endParaRPr lang="fr-F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3200" b="1" dirty="0" smtClean="0">
                <a:solidFill>
                  <a:schemeClr val="tx1"/>
                </a:solidFill>
                <a:latin typeface="Century Gothic" pitchFamily="34" charset="0"/>
              </a:rPr>
              <a:t>IV. Lien de l’ISO 22000 avec le Codex Alimentarius et le système HACCP </a:t>
            </a:r>
            <a:r>
              <a:rPr lang="fr-FR" sz="1200" b="1" dirty="0" smtClean="0">
                <a:solidFill>
                  <a:schemeClr val="tx1"/>
                </a:solidFill>
              </a:rPr>
              <a:t>4</a:t>
            </a:r>
          </a:p>
        </p:txBody>
      </p:sp>
      <p:sp>
        <p:nvSpPr>
          <p:cNvPr id="3" name="Espace réservé du contenu 2"/>
          <p:cNvSpPr>
            <a:spLocks noGrp="1"/>
          </p:cNvSpPr>
          <p:nvPr>
            <p:ph idx="1"/>
          </p:nvPr>
        </p:nvSpPr>
        <p:spPr/>
        <p:txBody>
          <a:bodyPr>
            <a:normAutofit/>
          </a:bodyPr>
          <a:lstStyle/>
          <a:p>
            <a:pPr algn="just"/>
            <a:endParaRPr lang="fr-FR" sz="2000" b="1" dirty="0" smtClean="0">
              <a:solidFill>
                <a:srgbClr val="00B0F0"/>
              </a:solidFill>
              <a:latin typeface="Century Gothic" pitchFamily="34" charset="0"/>
            </a:endParaRPr>
          </a:p>
          <a:p>
            <a:pPr algn="just">
              <a:buNone/>
            </a:pPr>
            <a:r>
              <a:rPr lang="fr-FR" sz="2000" dirty="0" smtClean="0">
                <a:latin typeface="Century Gothic" pitchFamily="34" charset="0"/>
              </a:rPr>
              <a:t>HACCP </a:t>
            </a:r>
            <a:r>
              <a:rPr lang="fr-FR" sz="2000" b="1" dirty="0" smtClean="0">
                <a:latin typeface="Century Gothic" pitchFamily="34" charset="0"/>
              </a:rPr>
              <a:t>: </a:t>
            </a:r>
            <a:r>
              <a:rPr lang="fr-FR" sz="2000" dirty="0" smtClean="0">
                <a:latin typeface="Century Gothic" pitchFamily="34" charset="0"/>
              </a:rPr>
              <a:t>Hazard Analysis Critical Control Point  ou Analyse des dangers, Points Critiques pour leur Maîtrise.</a:t>
            </a:r>
          </a:p>
          <a:p>
            <a:pPr algn="just">
              <a:buNone/>
            </a:pPr>
            <a:r>
              <a:rPr lang="fr-FR" sz="2000" dirty="0" smtClean="0">
                <a:latin typeface="Century Gothic" pitchFamily="34" charset="0"/>
              </a:rPr>
              <a:t> </a:t>
            </a:r>
          </a:p>
          <a:p>
            <a:pPr algn="just">
              <a:buNone/>
            </a:pPr>
            <a:r>
              <a:rPr lang="fr-FR" sz="2000" dirty="0" smtClean="0">
                <a:latin typeface="Century Gothic" pitchFamily="34" charset="0"/>
              </a:rPr>
              <a:t>« Est une approche systématique permettant d‘identifier et d’évaluer les dangers et les risques associés à la fabrication, à la distribution et à l’utilisation d’une denrée alimentaire et de définir les moyens nécessaires à leur maîtrise. »</a:t>
            </a:r>
          </a:p>
          <a:p>
            <a:pPr algn="just">
              <a:buNone/>
            </a:pPr>
            <a:endParaRPr lang="fr-FR" sz="2000" dirty="0" smtClean="0">
              <a:latin typeface="Century Gothic" pitchFamily="34" charset="0"/>
            </a:endParaRPr>
          </a:p>
          <a:p>
            <a:pPr algn="just">
              <a:buNone/>
            </a:pPr>
            <a:r>
              <a:rPr lang="fr-FR" sz="2000" dirty="0" smtClean="0">
                <a:latin typeface="Century Gothic" pitchFamily="34" charset="0"/>
              </a:rPr>
              <a:t>Cette démarche établie par le Codex Alimentarius et exigé par la norme ISO 22000 a pour</a:t>
            </a:r>
            <a:r>
              <a:rPr lang="fr-FR" sz="2000" i="1" dirty="0" smtClean="0">
                <a:latin typeface="Century Gothic" pitchFamily="34" charset="0"/>
              </a:rPr>
              <a:t> </a:t>
            </a:r>
            <a:r>
              <a:rPr lang="fr-FR" sz="2000" dirty="0" smtClean="0">
                <a:latin typeface="Century Gothic" pitchFamily="34" charset="0"/>
              </a:rPr>
              <a:t>objectif de maîtriser tous les dangers alimentaires et par conséquent diminuer les risques des</a:t>
            </a:r>
            <a:r>
              <a:rPr lang="fr-FR" sz="2000" i="1" dirty="0" smtClean="0">
                <a:latin typeface="Century Gothic" pitchFamily="34" charset="0"/>
              </a:rPr>
              <a:t> </a:t>
            </a:r>
            <a:r>
              <a:rPr lang="fr-FR" sz="2000" dirty="0" smtClean="0">
                <a:latin typeface="Century Gothic" pitchFamily="34" charset="0"/>
              </a:rPr>
              <a:t>contaminations.</a:t>
            </a:r>
          </a:p>
          <a:p>
            <a:pPr algn="just">
              <a:buNone/>
            </a:pPr>
            <a:endParaRPr lang="fr-FR" sz="2000" dirty="0" smtClean="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33</a:t>
            </a:fld>
            <a:endParaRPr lang="fr-F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3200" b="1" dirty="0" smtClean="0">
                <a:solidFill>
                  <a:schemeClr val="tx1"/>
                </a:solidFill>
                <a:latin typeface="Century Gothic" pitchFamily="34" charset="0"/>
              </a:rPr>
              <a:t>IV. Lien de l’ISO 22000 avec le Codex Alimentarius et le système HACCP </a:t>
            </a:r>
            <a:r>
              <a:rPr lang="fr-FR" sz="1200" b="1" dirty="0" smtClean="0">
                <a:solidFill>
                  <a:schemeClr val="tx1"/>
                </a:solidFill>
              </a:rPr>
              <a:t>5</a:t>
            </a:r>
          </a:p>
        </p:txBody>
      </p:sp>
      <p:sp>
        <p:nvSpPr>
          <p:cNvPr id="3" name="Espace réservé du contenu 2"/>
          <p:cNvSpPr>
            <a:spLocks noGrp="1"/>
          </p:cNvSpPr>
          <p:nvPr>
            <p:ph idx="1"/>
          </p:nvPr>
        </p:nvSpPr>
        <p:spPr/>
        <p:txBody>
          <a:bodyPr>
            <a:normAutofit lnSpcReduction="10000"/>
          </a:bodyPr>
          <a:lstStyle/>
          <a:p>
            <a:pPr algn="just"/>
            <a:endParaRPr lang="fr-FR" sz="2000" dirty="0" smtClean="0">
              <a:latin typeface="Century Gothic" pitchFamily="34" charset="0"/>
            </a:endParaRPr>
          </a:p>
          <a:p>
            <a:pPr algn="just"/>
            <a:r>
              <a:rPr lang="fr-FR" sz="2000" dirty="0" smtClean="0">
                <a:solidFill>
                  <a:srgbClr val="00B0F0"/>
                </a:solidFill>
                <a:latin typeface="Century Gothic" pitchFamily="34" charset="0"/>
              </a:rPr>
              <a:t>7 principes du système HACCP </a:t>
            </a:r>
            <a:r>
              <a:rPr lang="fr-FR" sz="2000" dirty="0" smtClean="0">
                <a:latin typeface="Century Gothic" pitchFamily="34" charset="0"/>
              </a:rPr>
              <a:t>:</a:t>
            </a:r>
          </a:p>
          <a:p>
            <a:pPr algn="just">
              <a:buNone/>
            </a:pPr>
            <a:endParaRPr lang="fr-FR" sz="2000" dirty="0" smtClean="0">
              <a:latin typeface="Century Gothic" pitchFamily="34" charset="0"/>
            </a:endParaRPr>
          </a:p>
          <a:p>
            <a:pPr marL="539496" indent="-457200" algn="just">
              <a:buAutoNum type="arabicPeriod"/>
            </a:pPr>
            <a:r>
              <a:rPr lang="fr-FR" sz="2000" i="1" dirty="0" smtClean="0">
                <a:latin typeface="Century Gothic" pitchFamily="34" charset="0"/>
              </a:rPr>
              <a:t>Analyser </a:t>
            </a:r>
            <a:r>
              <a:rPr lang="fr-FR" sz="2000" i="1" dirty="0" smtClean="0">
                <a:latin typeface="Century Gothic" pitchFamily="34" charset="0"/>
              </a:rPr>
              <a:t>des dangers ;</a:t>
            </a:r>
            <a:endParaRPr lang="fr-FR" sz="2000" dirty="0" smtClean="0">
              <a:latin typeface="Century Gothic" pitchFamily="34" charset="0"/>
            </a:endParaRPr>
          </a:p>
          <a:p>
            <a:pPr marL="539496" indent="-457200" algn="just">
              <a:buAutoNum type="arabicPeriod"/>
            </a:pPr>
            <a:r>
              <a:rPr lang="fr-FR" sz="2000" i="1" dirty="0" smtClean="0">
                <a:latin typeface="Century Gothic" pitchFamily="34" charset="0"/>
              </a:rPr>
              <a:t>Déterminer les </a:t>
            </a:r>
            <a:r>
              <a:rPr lang="fr-FR" sz="2000" i="1" dirty="0" smtClean="0">
                <a:latin typeface="Century Gothic" pitchFamily="34" charset="0"/>
              </a:rPr>
              <a:t>points critiques pour la maîtrise des dangers (CCP) ;</a:t>
            </a:r>
          </a:p>
          <a:p>
            <a:pPr marL="539496" indent="-457200" algn="just">
              <a:buAutoNum type="arabicPeriod"/>
            </a:pPr>
            <a:r>
              <a:rPr lang="fr-FR" sz="2000" i="1" dirty="0" smtClean="0">
                <a:latin typeface="Century Gothic" pitchFamily="34" charset="0"/>
              </a:rPr>
              <a:t>Établir des limites critiques ; </a:t>
            </a:r>
          </a:p>
          <a:p>
            <a:pPr marL="539496" indent="-457200" algn="just">
              <a:buAutoNum type="arabicPeriod"/>
            </a:pPr>
            <a:r>
              <a:rPr lang="fr-FR" sz="2000" i="1" dirty="0" smtClean="0">
                <a:latin typeface="Century Gothic" pitchFamily="34" charset="0"/>
              </a:rPr>
              <a:t>Établir un système de surveillance des CCP ;</a:t>
            </a:r>
          </a:p>
          <a:p>
            <a:pPr marL="539496" indent="-457200" algn="just">
              <a:buAutoNum type="arabicPeriod"/>
            </a:pPr>
            <a:r>
              <a:rPr lang="fr-FR" sz="2000" i="1" dirty="0" smtClean="0">
                <a:latin typeface="Century Gothic" pitchFamily="34" charset="0"/>
              </a:rPr>
              <a:t>Établir les actions correctives ;</a:t>
            </a:r>
          </a:p>
          <a:p>
            <a:pPr marL="539496" indent="-457200" algn="just">
              <a:buFont typeface="Wingdings 2"/>
              <a:buAutoNum type="arabicPeriod"/>
            </a:pPr>
            <a:r>
              <a:rPr lang="fr-FR" sz="2000" i="1" dirty="0" smtClean="0">
                <a:latin typeface="Century Gothic" pitchFamily="34" charset="0"/>
              </a:rPr>
              <a:t>Établir des procédures de vérification ;</a:t>
            </a:r>
          </a:p>
          <a:p>
            <a:pPr marL="539496" indent="-457200" algn="just">
              <a:buFont typeface="Wingdings 2"/>
              <a:buAutoNum type="arabicPeriod"/>
            </a:pPr>
            <a:r>
              <a:rPr lang="fr-FR" sz="2000" i="1" dirty="0" smtClean="0">
                <a:latin typeface="Century Gothic" pitchFamily="34" charset="0"/>
              </a:rPr>
              <a:t>Établir un système documentaire.</a:t>
            </a:r>
          </a:p>
          <a:p>
            <a:pPr marL="539496" indent="-457200" algn="just">
              <a:buFont typeface="Wingdings 2"/>
              <a:buAutoNum type="arabicPeriod"/>
            </a:pPr>
            <a:endParaRPr lang="fr-FR" sz="2000" i="1" dirty="0" smtClean="0">
              <a:latin typeface="Century Gothic" pitchFamily="34" charset="0"/>
            </a:endParaRPr>
          </a:p>
          <a:p>
            <a:pPr marL="539496" indent="-457200" algn="just">
              <a:buNone/>
            </a:pPr>
            <a:r>
              <a:rPr lang="fr-FR" sz="2000" dirty="0" smtClean="0">
                <a:latin typeface="Century Gothic" pitchFamily="34" charset="0"/>
              </a:rPr>
              <a:t>12 étapes du système HACCP.</a:t>
            </a: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34</a:t>
            </a:fld>
            <a:endParaRPr lang="fr-F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1676400"/>
            <a:ext cx="7498080" cy="4572000"/>
          </a:xfrm>
        </p:spPr>
        <p:txBody>
          <a:bodyPr>
            <a:normAutofit/>
          </a:bodyPr>
          <a:lstStyle/>
          <a:p>
            <a:pPr algn="ctr">
              <a:buNone/>
            </a:pPr>
            <a:endParaRPr lang="fr-FR" dirty="0" smtClean="0"/>
          </a:p>
          <a:p>
            <a:pPr algn="ctr">
              <a:buNone/>
            </a:pPr>
            <a:endParaRPr lang="fr-FR" dirty="0" smtClean="0"/>
          </a:p>
          <a:p>
            <a:pPr algn="ctr">
              <a:buNone/>
            </a:pPr>
            <a:r>
              <a:rPr lang="fr-FR" sz="4000" b="1" dirty="0" smtClean="0">
                <a:latin typeface="Century Gothic" pitchFamily="34" charset="0"/>
              </a:rPr>
              <a:t>V. La certification ISO 22000</a:t>
            </a:r>
          </a:p>
          <a:p>
            <a:endParaRPr lang="fr-FR" dirty="0"/>
          </a:p>
        </p:txBody>
      </p:sp>
      <p:sp>
        <p:nvSpPr>
          <p:cNvPr id="4" name="Espace réservé du pied de page 3"/>
          <p:cNvSpPr>
            <a:spLocks noGrp="1"/>
          </p:cNvSpPr>
          <p:nvPr>
            <p:ph type="ftr" sz="quarter" idx="11"/>
          </p:nvPr>
        </p:nvSpPr>
        <p:spPr/>
        <p:txBody>
          <a:bodyPr/>
          <a:lstStyle/>
          <a:p>
            <a:r>
              <a:rPr lang="fr-FR" smtClean="0"/>
              <a:t>IFRISSE – Janvier 2021</a:t>
            </a:r>
            <a:endParaRPr lang="fr-FR" dirty="0"/>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35</a:t>
            </a:fld>
            <a:endParaRPr lang="fr-F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latin typeface="Century Gothic" pitchFamily="34" charset="0"/>
              </a:rPr>
              <a:t>V. La certification ISO 22000 </a:t>
            </a:r>
            <a:r>
              <a:rPr lang="fr-FR" sz="1200" b="1" dirty="0" smtClean="0">
                <a:solidFill>
                  <a:schemeClr val="tx1"/>
                </a:solidFill>
              </a:rPr>
              <a:t>1</a:t>
            </a:r>
          </a:p>
        </p:txBody>
      </p:sp>
      <p:sp>
        <p:nvSpPr>
          <p:cNvPr id="3" name="Espace réservé du contenu 2"/>
          <p:cNvSpPr>
            <a:spLocks noGrp="1"/>
          </p:cNvSpPr>
          <p:nvPr>
            <p:ph idx="1"/>
          </p:nvPr>
        </p:nvSpPr>
        <p:spPr/>
        <p:txBody>
          <a:bodyPr>
            <a:normAutofit/>
          </a:bodyPr>
          <a:lstStyle/>
          <a:p>
            <a:pPr algn="just">
              <a:buNone/>
            </a:pPr>
            <a:endParaRPr lang="fr-FR" sz="2000" dirty="0" smtClean="0">
              <a:latin typeface="Century Gothic" pitchFamily="34" charset="0"/>
            </a:endParaRPr>
          </a:p>
          <a:p>
            <a:pPr algn="just"/>
            <a:r>
              <a:rPr lang="fr-FR" sz="2000" dirty="0" smtClean="0">
                <a:latin typeface="Century Gothic" pitchFamily="34" charset="0"/>
              </a:rPr>
              <a:t>Le domaine d’application de la norme ISO 22000 souligne que les exigences sont définies pour permettre à un organisme de faire certifier son système de management de la sécurité des aliments par un organisme extérieur, ou effectuer une auto-évaluation/auto-déclaration de conformité à la norme internationale.</a:t>
            </a:r>
          </a:p>
          <a:p>
            <a:pPr algn="just">
              <a:buFont typeface="Wingdings" pitchFamily="2" charset="2"/>
              <a:buChar char="Ø"/>
            </a:pPr>
            <a:endParaRPr lang="fr-FR" sz="2000" i="1" dirty="0" smtClean="0">
              <a:solidFill>
                <a:srgbClr val="00B0F0"/>
              </a:solidFill>
              <a:latin typeface="Century Gothic" pitchFamily="34" charset="0"/>
            </a:endParaRPr>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36</a:t>
            </a:fld>
            <a:endParaRPr lang="fr-F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latin typeface="Century Gothic" pitchFamily="34" charset="0"/>
              </a:rPr>
              <a:t>V. La certification ISO 22000 </a:t>
            </a:r>
            <a:r>
              <a:rPr lang="fr-FR" sz="1200" b="1" dirty="0" smtClean="0">
                <a:solidFill>
                  <a:schemeClr val="tx1"/>
                </a:solidFill>
              </a:rPr>
              <a:t>2</a:t>
            </a:r>
          </a:p>
        </p:txBody>
      </p:sp>
      <p:sp>
        <p:nvSpPr>
          <p:cNvPr id="3" name="Espace réservé du contenu 2"/>
          <p:cNvSpPr>
            <a:spLocks noGrp="1"/>
          </p:cNvSpPr>
          <p:nvPr>
            <p:ph idx="1"/>
          </p:nvPr>
        </p:nvSpPr>
        <p:spPr/>
        <p:txBody>
          <a:bodyPr>
            <a:normAutofit/>
          </a:bodyPr>
          <a:lstStyle/>
          <a:p>
            <a:pPr algn="just">
              <a:buNone/>
            </a:pPr>
            <a:endParaRPr lang="fr-FR" sz="2000" dirty="0" smtClean="0">
              <a:latin typeface="Century Gothic" pitchFamily="34" charset="0"/>
            </a:endParaRPr>
          </a:p>
          <a:p>
            <a:pPr algn="just"/>
            <a:r>
              <a:rPr lang="fr-FR" sz="2000" dirty="0" smtClean="0">
                <a:latin typeface="Century Gothic" pitchFamily="34" charset="0"/>
              </a:rPr>
              <a:t>La certification ISO 22000 est la procédure par laquelle une tierce partie, et compétente, atteste que le système de management de la sécurité des aliments est conforme aux exigences de la norme. </a:t>
            </a:r>
          </a:p>
          <a:p>
            <a:pPr algn="just"/>
            <a:endParaRPr lang="fr-FR" sz="2000" dirty="0" smtClean="0">
              <a:latin typeface="Century Gothic" pitchFamily="34" charset="0"/>
            </a:endParaRPr>
          </a:p>
          <a:p>
            <a:pPr algn="just"/>
            <a:r>
              <a:rPr lang="fr-FR" sz="2000" dirty="0" smtClean="0">
                <a:latin typeface="Century Gothic" pitchFamily="34" charset="0"/>
              </a:rPr>
              <a:t>Cette certification ne porte pas sur les produits délivrés par une entreprise mais sur son mode de travail et sa façon de répondre aux exigences des parties intéressées.</a:t>
            </a:r>
          </a:p>
          <a:p>
            <a:pPr algn="just"/>
            <a:endParaRPr lang="fr-FR" sz="2000" dirty="0" smtClean="0">
              <a:latin typeface="Century Gothic" pitchFamily="34" charset="0"/>
            </a:endParaRPr>
          </a:p>
          <a:p>
            <a:pPr algn="just"/>
            <a:r>
              <a:rPr lang="fr-FR" sz="2000" dirty="0" smtClean="0">
                <a:latin typeface="Century Gothic" pitchFamily="34" charset="0"/>
              </a:rPr>
              <a:t>La certification ISO 22000 apporte la garantie de la conformité du système de management de la sécurité sanitaire des aliments.</a:t>
            </a:r>
          </a:p>
          <a:p>
            <a:pPr algn="just">
              <a:buFont typeface="Wingdings" pitchFamily="2" charset="2"/>
              <a:buChar char="Ø"/>
            </a:pPr>
            <a:endParaRPr lang="fr-FR" sz="2000" i="1" dirty="0" smtClean="0">
              <a:solidFill>
                <a:srgbClr val="00B0F0"/>
              </a:solidFill>
              <a:latin typeface="Century Gothic" pitchFamily="34" charset="0"/>
            </a:endParaRPr>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37</a:t>
            </a:fld>
            <a:endParaRPr lang="fr-F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1676400"/>
            <a:ext cx="7498080" cy="4572000"/>
          </a:xfrm>
        </p:spPr>
        <p:txBody>
          <a:bodyPr>
            <a:normAutofit/>
          </a:bodyPr>
          <a:lstStyle/>
          <a:p>
            <a:pPr algn="ctr">
              <a:buNone/>
            </a:pPr>
            <a:endParaRPr lang="fr-FR" dirty="0" smtClean="0"/>
          </a:p>
          <a:p>
            <a:pPr algn="ctr">
              <a:buNone/>
            </a:pPr>
            <a:endParaRPr lang="fr-FR" dirty="0" smtClean="0"/>
          </a:p>
          <a:p>
            <a:pPr algn="ctr">
              <a:buNone/>
            </a:pPr>
            <a:r>
              <a:rPr lang="fr-FR" sz="4000" b="1" dirty="0" smtClean="0">
                <a:latin typeface="Century Gothic" pitchFamily="34" charset="0"/>
              </a:rPr>
              <a:t>Conclusion</a:t>
            </a:r>
          </a:p>
          <a:p>
            <a:endParaRPr lang="fr-FR" dirty="0"/>
          </a:p>
        </p:txBody>
      </p:sp>
      <p:sp>
        <p:nvSpPr>
          <p:cNvPr id="4" name="Espace réservé du pied de page 3"/>
          <p:cNvSpPr>
            <a:spLocks noGrp="1"/>
          </p:cNvSpPr>
          <p:nvPr>
            <p:ph type="ftr" sz="quarter" idx="11"/>
          </p:nvPr>
        </p:nvSpPr>
        <p:spPr/>
        <p:txBody>
          <a:bodyPr/>
          <a:lstStyle/>
          <a:p>
            <a:r>
              <a:rPr lang="fr-FR" smtClean="0"/>
              <a:t>IFRISSE – Janvier 2021</a:t>
            </a:r>
            <a:endParaRPr lang="fr-FR" dirty="0"/>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38</a:t>
            </a:fld>
            <a:endParaRPr lang="fr-F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latin typeface="Century Gothic" pitchFamily="34" charset="0"/>
              </a:rPr>
              <a:t>Conclusion </a:t>
            </a:r>
            <a:r>
              <a:rPr lang="fr-FR" sz="1200" b="1" dirty="0" smtClean="0">
                <a:solidFill>
                  <a:schemeClr val="tx1"/>
                </a:solidFill>
              </a:rPr>
              <a:t>1</a:t>
            </a:r>
          </a:p>
        </p:txBody>
      </p:sp>
      <p:sp>
        <p:nvSpPr>
          <p:cNvPr id="3" name="Espace réservé du contenu 2"/>
          <p:cNvSpPr>
            <a:spLocks noGrp="1"/>
          </p:cNvSpPr>
          <p:nvPr>
            <p:ph idx="1"/>
          </p:nvPr>
        </p:nvSpPr>
        <p:spPr/>
        <p:txBody>
          <a:bodyPr>
            <a:normAutofit/>
          </a:bodyPr>
          <a:lstStyle/>
          <a:p>
            <a:pPr algn="just">
              <a:buNone/>
            </a:pPr>
            <a:endParaRPr lang="fr-FR" sz="2000" dirty="0" smtClean="0">
              <a:latin typeface="Century Gothic" pitchFamily="34" charset="0"/>
            </a:endParaRPr>
          </a:p>
          <a:p>
            <a:pPr algn="just"/>
            <a:r>
              <a:rPr lang="fr-FR" sz="2000" dirty="0" smtClean="0">
                <a:latin typeface="Century Gothic" pitchFamily="34" charset="0"/>
              </a:rPr>
              <a:t>La mise en oeuvre de la norme ISO 22000 a pour but d’aider une entreprise à intégrer les exigences de ses clients et de la réglementation en matière de sécurité des aliments dans une approche globale.</a:t>
            </a:r>
          </a:p>
          <a:p>
            <a:pPr algn="just"/>
            <a:endParaRPr lang="fr-FR" sz="2000" dirty="0" smtClean="0">
              <a:latin typeface="Century Gothic" pitchFamily="34" charset="0"/>
            </a:endParaRPr>
          </a:p>
          <a:p>
            <a:pPr algn="just"/>
            <a:r>
              <a:rPr lang="fr-FR" sz="2000" dirty="0" smtClean="0">
                <a:latin typeface="Century Gothic" pitchFamily="34" charset="0"/>
              </a:rPr>
              <a:t>Le système de management dédié à la sécurité des aliments tel qu’il est décrit dans l’ISO 22000 repose sur le principe d’amélioration continue et sur la capacité de l’entreprise à identifier, évaluer et maîtriser les dangers liés à la sécurité des aliments. </a:t>
            </a:r>
          </a:p>
          <a:p>
            <a:pPr algn="just"/>
            <a:endParaRPr lang="fr-FR" sz="2000" dirty="0" smtClean="0">
              <a:latin typeface="Century Gothic" pitchFamily="34" charset="0"/>
            </a:endParaRPr>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39</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Introduction </a:t>
            </a:r>
            <a:r>
              <a:rPr lang="fr-FR" sz="1200" b="1" dirty="0" smtClean="0">
                <a:solidFill>
                  <a:schemeClr val="tx1"/>
                </a:solidFill>
              </a:rPr>
              <a:t>1</a:t>
            </a:r>
            <a:endParaRPr lang="fr-FR" sz="1200" b="1" dirty="0">
              <a:solidFill>
                <a:schemeClr val="tx1"/>
              </a:solidFill>
            </a:endParaRPr>
          </a:p>
        </p:txBody>
      </p:sp>
      <p:sp>
        <p:nvSpPr>
          <p:cNvPr id="3" name="Espace réservé du contenu 2"/>
          <p:cNvSpPr>
            <a:spLocks noGrp="1"/>
          </p:cNvSpPr>
          <p:nvPr>
            <p:ph idx="1"/>
          </p:nvPr>
        </p:nvSpPr>
        <p:spPr/>
        <p:txBody>
          <a:bodyPr>
            <a:normAutofit/>
          </a:bodyPr>
          <a:lstStyle/>
          <a:p>
            <a:pPr algn="just">
              <a:buNone/>
            </a:pPr>
            <a:r>
              <a:rPr lang="fr-FR" sz="2000" b="1" dirty="0" smtClean="0">
                <a:solidFill>
                  <a:srgbClr val="00B0F0"/>
                </a:solidFill>
                <a:latin typeface="Century Gothic" pitchFamily="34" charset="0"/>
              </a:rPr>
              <a:t>Rappel</a:t>
            </a:r>
            <a:r>
              <a:rPr lang="fr-FR" sz="2000" dirty="0" smtClean="0">
                <a:latin typeface="Century Gothic" pitchFamily="34" charset="0"/>
              </a:rPr>
              <a:t> : </a:t>
            </a:r>
          </a:p>
          <a:p>
            <a:pPr algn="just">
              <a:buNone/>
            </a:pPr>
            <a:r>
              <a:rPr lang="fr-FR" sz="2000" dirty="0" smtClean="0">
                <a:latin typeface="Century Gothic" pitchFamily="34" charset="0"/>
              </a:rPr>
              <a:t>L’ISO (Organisation internationale de normalisation) est une fédération mondiale d'organismes nationaux de normalisation. Créé en 1946. Siège à Genève (Suisse). Par ses membres, l’organisation réunit des experts qui mettent en commun leurs connaissances pour élaborer des normes internationales d’application volontaire.</a:t>
            </a:r>
          </a:p>
          <a:p>
            <a:pPr algn="just">
              <a:buNone/>
            </a:pPr>
            <a:endParaRPr lang="fr-FR" sz="2000" b="1" dirty="0" smtClean="0">
              <a:solidFill>
                <a:srgbClr val="00B0F0"/>
              </a:solidFill>
              <a:latin typeface="Century Gothic" pitchFamily="34" charset="0"/>
            </a:endParaRPr>
          </a:p>
          <a:p>
            <a:pPr algn="just">
              <a:buNone/>
            </a:pPr>
            <a:r>
              <a:rPr lang="fr-FR" sz="2000" b="1" dirty="0" smtClean="0">
                <a:solidFill>
                  <a:srgbClr val="00B0F0"/>
                </a:solidFill>
                <a:latin typeface="Century Gothic" pitchFamily="34" charset="0"/>
              </a:rPr>
              <a:t>Nombreuses normes ISO élaborées </a:t>
            </a:r>
            <a:r>
              <a:rPr lang="fr-FR" sz="2000" dirty="0" smtClean="0">
                <a:latin typeface="Century Gothic" pitchFamily="34" charset="0"/>
              </a:rPr>
              <a:t>: </a:t>
            </a:r>
          </a:p>
          <a:p>
            <a:pPr algn="just">
              <a:buFontTx/>
              <a:buChar char="-"/>
            </a:pPr>
            <a:r>
              <a:rPr lang="fr-FR" sz="2000" dirty="0" smtClean="0">
                <a:latin typeface="Century Gothic" pitchFamily="34" charset="0"/>
              </a:rPr>
              <a:t>ISO 9000 : 2015 Système de management de la Qualité – Principes essentiels et vocabulaire.</a:t>
            </a:r>
          </a:p>
          <a:p>
            <a:pPr algn="just">
              <a:buFontTx/>
              <a:buChar char="-"/>
            </a:pPr>
            <a:r>
              <a:rPr lang="fr-FR" sz="2000" dirty="0" smtClean="0">
                <a:latin typeface="Century Gothic" pitchFamily="34" charset="0"/>
              </a:rPr>
              <a:t>ISO 9000 : 2015 Système de management de la Qualité – Exigences.</a:t>
            </a:r>
          </a:p>
          <a:p>
            <a:endParaRPr lang="fr-FR" dirty="0"/>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4</a:t>
            </a:fld>
            <a:endParaRPr lang="fr-F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latin typeface="Century Gothic" pitchFamily="34" charset="0"/>
              </a:rPr>
              <a:t>Conclusion </a:t>
            </a:r>
            <a:r>
              <a:rPr lang="fr-FR" sz="1200" b="1" dirty="0" smtClean="0">
                <a:solidFill>
                  <a:schemeClr val="tx1"/>
                </a:solidFill>
              </a:rPr>
              <a:t>2</a:t>
            </a:r>
          </a:p>
        </p:txBody>
      </p:sp>
      <p:sp>
        <p:nvSpPr>
          <p:cNvPr id="3" name="Espace réservé du contenu 2"/>
          <p:cNvSpPr>
            <a:spLocks noGrp="1"/>
          </p:cNvSpPr>
          <p:nvPr>
            <p:ph idx="1"/>
          </p:nvPr>
        </p:nvSpPr>
        <p:spPr/>
        <p:txBody>
          <a:bodyPr>
            <a:normAutofit/>
          </a:bodyPr>
          <a:lstStyle/>
          <a:p>
            <a:pPr algn="just">
              <a:buNone/>
            </a:pPr>
            <a:endParaRPr lang="fr-FR" sz="2000" dirty="0" smtClean="0">
              <a:latin typeface="Century Gothic" pitchFamily="34" charset="0"/>
            </a:endParaRPr>
          </a:p>
          <a:p>
            <a:pPr algn="just"/>
            <a:r>
              <a:rPr lang="fr-FR" sz="2000" dirty="0" smtClean="0">
                <a:latin typeface="Century Gothic" pitchFamily="34" charset="0"/>
              </a:rPr>
              <a:t>La mise en oeuvre le la norme correspondant à une démarche structurée et s’appuie sur la culture de l’entreprise en matière de système de management.</a:t>
            </a:r>
          </a:p>
          <a:p>
            <a:pPr algn="just">
              <a:buNone/>
            </a:pPr>
            <a:endParaRPr lang="fr-FR" sz="2000" dirty="0" smtClean="0">
              <a:latin typeface="Century Gothic" pitchFamily="34" charset="0"/>
            </a:endParaRPr>
          </a:p>
          <a:p>
            <a:pPr algn="just"/>
            <a:r>
              <a:rPr lang="fr-FR" sz="2000" dirty="0" smtClean="0">
                <a:latin typeface="Century Gothic" pitchFamily="34" charset="0"/>
              </a:rPr>
              <a:t>L’ISO 22000 s’adresse à chacun des acteurs intervenants à tous les stades de la chaîne alimentaire et devrait bénéficier lors de son adoption finale d’un large accord international. Elle représente un vecteur d’intégration et constituera vraisemblablement une réponse satisfaisante aux attentes des acteurs.</a:t>
            </a:r>
          </a:p>
          <a:p>
            <a:pPr algn="just"/>
            <a:endParaRPr lang="fr-FR" sz="2000" dirty="0" smtClean="0">
              <a:latin typeface="Century Gothic" pitchFamily="34" charset="0"/>
            </a:endParaRPr>
          </a:p>
          <a:p>
            <a:pPr algn="just"/>
            <a:endParaRPr lang="fr-FR" sz="2000" dirty="0" smtClean="0">
              <a:latin typeface="Century Gothic" pitchFamily="34" charset="0"/>
            </a:endParaRPr>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40</a:t>
            </a:fld>
            <a:endParaRPr lang="fr-F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41</a:t>
            </a:fld>
            <a:endParaRPr lang="fr-FR"/>
          </a:p>
        </p:txBody>
      </p:sp>
      <p:pic>
        <p:nvPicPr>
          <p:cNvPr id="1026" name="Picture 2"/>
          <p:cNvPicPr>
            <a:picLocks noGrp="1" noChangeAspect="1" noChangeArrowheads="1"/>
          </p:cNvPicPr>
          <p:nvPr>
            <p:ph idx="1"/>
          </p:nvPr>
        </p:nvPicPr>
        <p:blipFill>
          <a:blip r:embed="rId2" cstate="print"/>
          <a:srcRect/>
          <a:stretch>
            <a:fillRect/>
          </a:stretch>
        </p:blipFill>
        <p:spPr bwMode="auto">
          <a:xfrm>
            <a:off x="2514600" y="609600"/>
            <a:ext cx="5143568" cy="4863646"/>
          </a:xfrm>
          <a:prstGeom prst="rect">
            <a:avLst/>
          </a:prstGeom>
          <a:noFill/>
          <a:ln w="9525">
            <a:noFill/>
            <a:miter lim="800000"/>
            <a:headEnd/>
            <a:tailEnd/>
          </a:ln>
        </p:spPr>
      </p:pic>
      <p:sp>
        <p:nvSpPr>
          <p:cNvPr id="7" name="Titre 6"/>
          <p:cNvSpPr>
            <a:spLocks noGrp="1"/>
          </p:cNvSpPr>
          <p:nvPr>
            <p:ph type="title"/>
          </p:nvPr>
        </p:nvSpPr>
        <p:spPr>
          <a:xfrm>
            <a:off x="1295400" y="5486400"/>
            <a:ext cx="7498080" cy="1143000"/>
          </a:xfrm>
        </p:spPr>
        <p:txBody>
          <a:bodyPr>
            <a:normAutofit/>
          </a:bodyPr>
          <a:lstStyle/>
          <a:p>
            <a:pPr algn="ctr"/>
            <a:r>
              <a:rPr lang="fr-FR" sz="4000" b="1" dirty="0" smtClean="0">
                <a:solidFill>
                  <a:schemeClr val="tx1"/>
                </a:solidFill>
                <a:latin typeface="Century Gothic" pitchFamily="34" charset="0"/>
              </a:rPr>
              <a:t>Je vous remercie!</a:t>
            </a:r>
            <a:endParaRPr lang="fr-FR" sz="4000" b="1" dirty="0">
              <a:solidFill>
                <a:schemeClr val="tx1"/>
              </a:solidFill>
              <a:latin typeface="Century Gothic"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Introduction </a:t>
            </a:r>
            <a:r>
              <a:rPr lang="fr-FR" sz="1200" b="1" dirty="0" smtClean="0">
                <a:solidFill>
                  <a:schemeClr val="tx1"/>
                </a:solidFill>
              </a:rPr>
              <a:t>2</a:t>
            </a:r>
            <a:endParaRPr lang="fr-FR" sz="1200" b="1" dirty="0">
              <a:solidFill>
                <a:schemeClr val="tx1"/>
              </a:solidFill>
            </a:endParaRPr>
          </a:p>
        </p:txBody>
      </p:sp>
      <p:sp>
        <p:nvSpPr>
          <p:cNvPr id="3" name="Espace réservé du contenu 2"/>
          <p:cNvSpPr>
            <a:spLocks noGrp="1"/>
          </p:cNvSpPr>
          <p:nvPr>
            <p:ph idx="1"/>
          </p:nvPr>
        </p:nvSpPr>
        <p:spPr/>
        <p:txBody>
          <a:bodyPr>
            <a:normAutofit/>
          </a:bodyPr>
          <a:lstStyle/>
          <a:p>
            <a:pPr algn="just">
              <a:buFontTx/>
              <a:buChar char="-"/>
            </a:pPr>
            <a:r>
              <a:rPr lang="fr-FR" sz="2000" dirty="0" smtClean="0">
                <a:latin typeface="Century Gothic" pitchFamily="34" charset="0"/>
              </a:rPr>
              <a:t>ISO 14001 : 2015 Système de management environnemental  - Exigences et lignes directrices pour son utilisation ;</a:t>
            </a:r>
          </a:p>
          <a:p>
            <a:pPr algn="just">
              <a:buFontTx/>
              <a:buChar char="-"/>
            </a:pPr>
            <a:r>
              <a:rPr lang="fr-FR" sz="2000" dirty="0" smtClean="0">
                <a:latin typeface="Century Gothic" pitchFamily="34" charset="0"/>
              </a:rPr>
              <a:t>ISO 31000 : 2018 Management du risque - Lignes directrices ;</a:t>
            </a:r>
          </a:p>
          <a:p>
            <a:pPr algn="just">
              <a:buFontTx/>
              <a:buChar char="-"/>
            </a:pPr>
            <a:r>
              <a:rPr lang="fr-FR" sz="2000" dirty="0" smtClean="0">
                <a:latin typeface="Century Gothic" pitchFamily="34" charset="0"/>
              </a:rPr>
              <a:t>ISO  19011 : 2018 Lignes directrices pour l’audit des systèmes de management de la Qualité ;</a:t>
            </a:r>
          </a:p>
          <a:p>
            <a:pPr algn="just">
              <a:buFontTx/>
              <a:buChar char="-"/>
            </a:pPr>
            <a:r>
              <a:rPr lang="fr-FR" sz="2000" dirty="0" smtClean="0">
                <a:latin typeface="Century Gothic" pitchFamily="34" charset="0"/>
              </a:rPr>
              <a:t>ISO  45001 : 2018 Systèmes de management de la santé et de la sécurité au travail – Exigences et lignes directrices pour leur utilisation ;</a:t>
            </a:r>
          </a:p>
          <a:p>
            <a:pPr algn="just">
              <a:buFontTx/>
              <a:buChar char="-"/>
            </a:pPr>
            <a:r>
              <a:rPr lang="fr-FR" sz="2000" dirty="0" smtClean="0">
                <a:latin typeface="Century Gothic" pitchFamily="34" charset="0"/>
              </a:rPr>
              <a:t>ISO 15189 : 2012 Laboratoires de biologie médicale - Exigences concernant la qualité et la compétence ;</a:t>
            </a:r>
          </a:p>
          <a:p>
            <a:pPr algn="just">
              <a:buFontTx/>
              <a:buChar char="-"/>
            </a:pPr>
            <a:r>
              <a:rPr lang="fr-FR" sz="2000" dirty="0" smtClean="0">
                <a:latin typeface="Century Gothic" pitchFamily="34" charset="0"/>
              </a:rPr>
              <a:t>ISO 17025 : 2017 Exigences générales concernant la compétence des laboratoires d’étalonnage et d’essai.</a:t>
            </a:r>
          </a:p>
          <a:p>
            <a:pPr algn="just">
              <a:buNone/>
            </a:pPr>
            <a:endParaRPr lang="fr-FR" sz="2000" dirty="0" smtClean="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Introduction </a:t>
            </a:r>
            <a:r>
              <a:rPr lang="fr-FR" sz="1200" b="1" dirty="0" smtClean="0">
                <a:solidFill>
                  <a:schemeClr val="tx1"/>
                </a:solidFill>
              </a:rPr>
              <a:t>3</a:t>
            </a:r>
            <a:endParaRPr lang="fr-FR" sz="1200" b="1" dirty="0">
              <a:solidFill>
                <a:schemeClr val="tx1"/>
              </a:solidFill>
            </a:endParaRPr>
          </a:p>
        </p:txBody>
      </p:sp>
      <p:sp>
        <p:nvSpPr>
          <p:cNvPr id="3" name="Espace réservé du contenu 2"/>
          <p:cNvSpPr>
            <a:spLocks noGrp="1"/>
          </p:cNvSpPr>
          <p:nvPr>
            <p:ph idx="1"/>
          </p:nvPr>
        </p:nvSpPr>
        <p:spPr/>
        <p:txBody>
          <a:bodyPr>
            <a:normAutofit/>
          </a:bodyPr>
          <a:lstStyle/>
          <a:p>
            <a:pPr algn="just">
              <a:buNone/>
            </a:pPr>
            <a:r>
              <a:rPr lang="fr-FR" sz="2000" b="1" dirty="0" smtClean="0">
                <a:solidFill>
                  <a:srgbClr val="00B0F0"/>
                </a:solidFill>
                <a:latin typeface="Century Gothic" pitchFamily="34" charset="0"/>
              </a:rPr>
              <a:t>Importance de la normalisation  - Démarche pour la maîtrise de la sécurité des aliments</a:t>
            </a:r>
          </a:p>
          <a:p>
            <a:pPr algn="just">
              <a:buNone/>
            </a:pPr>
            <a:endParaRPr lang="fr-FR" sz="2000" dirty="0" smtClean="0">
              <a:latin typeface="Century Gothic" pitchFamily="34" charset="0"/>
            </a:endParaRPr>
          </a:p>
          <a:p>
            <a:pPr algn="just"/>
            <a:r>
              <a:rPr lang="fr-FR" sz="2000" dirty="0" smtClean="0">
                <a:latin typeface="Century Gothic" pitchFamily="34" charset="0"/>
              </a:rPr>
              <a:t>L’évolution des règles du commerce international et les exigences croissantes des consommateurs ont fait de la sécurité des aliments une préoccupation majeure des acteurs de la filière alimentaire. La maîtrise de la sécurité alimentaire devient un enjeu essentiel. </a:t>
            </a:r>
          </a:p>
          <a:p>
            <a:pPr algn="just">
              <a:buNone/>
            </a:pPr>
            <a:endParaRPr lang="fr-FR" sz="2000" dirty="0" smtClean="0">
              <a:latin typeface="Century Gothic" pitchFamily="34" charset="0"/>
            </a:endParaRPr>
          </a:p>
          <a:p>
            <a:pPr algn="just"/>
            <a:r>
              <a:rPr lang="fr-FR" sz="2000" dirty="0" smtClean="0">
                <a:latin typeface="Century Gothic" pitchFamily="34" charset="0"/>
              </a:rPr>
              <a:t>Les nombreuses crises alimentaires dans le secteur de l’agroalimentaire au cours de ces dernières années ont contribué au renforcement des exigences de transparence et de confiance des consommateurs.</a:t>
            </a:r>
          </a:p>
          <a:p>
            <a:pPr algn="just"/>
            <a:endParaRPr lang="fr-FR" sz="2000" dirty="0" smtClean="0">
              <a:latin typeface="Century Gothic" pitchFamily="34" charset="0"/>
            </a:endParaRPr>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Introduction </a:t>
            </a:r>
            <a:r>
              <a:rPr lang="fr-FR" sz="1200" b="1" dirty="0" smtClean="0">
                <a:solidFill>
                  <a:schemeClr val="tx1"/>
                </a:solidFill>
              </a:rPr>
              <a:t>4</a:t>
            </a:r>
            <a:endParaRPr lang="fr-FR" sz="1200" b="1" dirty="0">
              <a:solidFill>
                <a:schemeClr val="tx1"/>
              </a:solidFill>
            </a:endParaRPr>
          </a:p>
        </p:txBody>
      </p:sp>
      <p:sp>
        <p:nvSpPr>
          <p:cNvPr id="3" name="Espace réservé du contenu 2"/>
          <p:cNvSpPr>
            <a:spLocks noGrp="1"/>
          </p:cNvSpPr>
          <p:nvPr>
            <p:ph idx="1"/>
          </p:nvPr>
        </p:nvSpPr>
        <p:spPr/>
        <p:txBody>
          <a:bodyPr>
            <a:normAutofit/>
          </a:bodyPr>
          <a:lstStyle/>
          <a:p>
            <a:pPr algn="just">
              <a:buNone/>
            </a:pPr>
            <a:endParaRPr lang="fr-FR" sz="2000" dirty="0" smtClean="0">
              <a:latin typeface="Century Gothic" pitchFamily="34" charset="0"/>
            </a:endParaRPr>
          </a:p>
          <a:p>
            <a:pPr algn="just"/>
            <a:r>
              <a:rPr lang="fr-FR" sz="2000" dirty="0" smtClean="0">
                <a:latin typeface="Century Gothic" pitchFamily="34" charset="0"/>
              </a:rPr>
              <a:t>Les dangers liés à la sécurité des aliments peuvent intervenir à n’importe quel stade de la chaîne alimentaire et </a:t>
            </a:r>
            <a:r>
              <a:rPr lang="fr-FR" sz="2000" dirty="0" smtClean="0">
                <a:latin typeface="Century Gothic" pitchFamily="34" charset="0"/>
              </a:rPr>
              <a:t>nécessitent </a:t>
            </a:r>
            <a:r>
              <a:rPr lang="fr-FR" sz="2000" dirty="0" smtClean="0">
                <a:latin typeface="Century Gothic" pitchFamily="34" charset="0"/>
              </a:rPr>
              <a:t>par conséquent une maîtrise sur l’ensemble de la chaîne. </a:t>
            </a:r>
          </a:p>
          <a:p>
            <a:pPr algn="just"/>
            <a:endParaRPr lang="fr-FR" sz="2000" dirty="0" smtClean="0">
              <a:latin typeface="Century Gothic" pitchFamily="34" charset="0"/>
            </a:endParaRPr>
          </a:p>
          <a:p>
            <a:pPr algn="just"/>
            <a:r>
              <a:rPr lang="fr-FR" sz="2000" dirty="0" smtClean="0">
                <a:latin typeface="Century Gothic" pitchFamily="34" charset="0"/>
              </a:rPr>
              <a:t>La sécurité des aliments devient ainsi une responsabilité partagée entre tous les acteurs participant à cette chaîne. Ceux-ci doivent mettre en place des dispositions assurant la maîtrise de la sécurité des aliments.</a:t>
            </a:r>
          </a:p>
          <a:p>
            <a:endParaRPr lang="fr-FR" sz="2000" dirty="0" smtClean="0"/>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1676400"/>
            <a:ext cx="7498080" cy="4572000"/>
          </a:xfrm>
        </p:spPr>
        <p:txBody>
          <a:bodyPr>
            <a:normAutofit/>
          </a:bodyPr>
          <a:lstStyle/>
          <a:p>
            <a:pPr algn="ctr">
              <a:buNone/>
            </a:pPr>
            <a:endParaRPr lang="fr-FR" dirty="0" smtClean="0"/>
          </a:p>
          <a:p>
            <a:pPr algn="ctr">
              <a:buNone/>
            </a:pPr>
            <a:endParaRPr lang="fr-FR" dirty="0" smtClean="0"/>
          </a:p>
          <a:p>
            <a:pPr algn="ctr">
              <a:buNone/>
            </a:pPr>
            <a:r>
              <a:rPr lang="fr-FR" sz="4000" b="1" dirty="0" smtClean="0">
                <a:latin typeface="Century Gothic" pitchFamily="34" charset="0"/>
              </a:rPr>
              <a:t>I. Genèse de la norme ISO 22 000 </a:t>
            </a:r>
          </a:p>
          <a:p>
            <a:endParaRPr lang="fr-FR" dirty="0"/>
          </a:p>
        </p:txBody>
      </p:sp>
      <p:sp>
        <p:nvSpPr>
          <p:cNvPr id="4" name="Espace réservé du pied de page 3"/>
          <p:cNvSpPr>
            <a:spLocks noGrp="1"/>
          </p:cNvSpPr>
          <p:nvPr>
            <p:ph type="ftr" sz="quarter" idx="11"/>
          </p:nvPr>
        </p:nvSpPr>
        <p:spPr/>
        <p:txBody>
          <a:bodyPr/>
          <a:lstStyle/>
          <a:p>
            <a:r>
              <a:rPr lang="fr-FR" smtClean="0"/>
              <a:t>IFRISSE – Janvier 2021</a:t>
            </a:r>
            <a:endParaRPr lang="fr-FR" dirty="0"/>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chemeClr val="tx1"/>
                </a:solidFill>
              </a:rPr>
              <a:t>I. La genèse de la norme ISO 22 000 </a:t>
            </a:r>
            <a:r>
              <a:rPr lang="fr-FR" sz="1200" b="1" dirty="0" smtClean="0">
                <a:solidFill>
                  <a:schemeClr val="tx1"/>
                </a:solidFill>
              </a:rPr>
              <a:t>1</a:t>
            </a:r>
          </a:p>
        </p:txBody>
      </p:sp>
      <p:sp>
        <p:nvSpPr>
          <p:cNvPr id="3" name="Espace réservé du contenu 2"/>
          <p:cNvSpPr>
            <a:spLocks noGrp="1"/>
          </p:cNvSpPr>
          <p:nvPr>
            <p:ph idx="1"/>
          </p:nvPr>
        </p:nvSpPr>
        <p:spPr/>
        <p:txBody>
          <a:bodyPr>
            <a:normAutofit/>
          </a:bodyPr>
          <a:lstStyle/>
          <a:p>
            <a:pPr algn="just">
              <a:buNone/>
            </a:pPr>
            <a:endParaRPr lang="fr-FR" sz="2000" dirty="0" smtClean="0">
              <a:latin typeface="Century Gothic" pitchFamily="34" charset="0"/>
            </a:endParaRPr>
          </a:p>
          <a:p>
            <a:pPr algn="just"/>
            <a:r>
              <a:rPr lang="fr-FR" sz="2000" dirty="0" smtClean="0">
                <a:latin typeface="Century Gothic" pitchFamily="34" charset="0"/>
              </a:rPr>
              <a:t>Face à une demande de plus en plus importante des clients, des initiatives se sont multipliées en vue d’établir des règles et démontrer l’aptitude à identifier et maîtriser les dangers liés à la sécurité des aliments.</a:t>
            </a:r>
          </a:p>
          <a:p>
            <a:pPr algn="just"/>
            <a:endParaRPr lang="fr-FR" sz="2000" dirty="0" smtClean="0">
              <a:latin typeface="Century Gothic" pitchFamily="34" charset="0"/>
            </a:endParaRPr>
          </a:p>
          <a:p>
            <a:pPr algn="just"/>
            <a:r>
              <a:rPr lang="fr-FR" sz="2000" dirty="0" smtClean="0">
                <a:latin typeface="Century Gothic" pitchFamily="34" charset="0"/>
              </a:rPr>
              <a:t>Des pays comme le Danemark, les Pays-Bas, l’Irlande, l’Australie, le Brésil, ont élaboré des normes nationales ou standard d’audit concernant le management de la sécurité des aliments. On observe également l’initiative de groupements d’acteurs qui a conduit à l’émergence de référentiels privés : </a:t>
            </a:r>
          </a:p>
          <a:p>
            <a:pPr algn="just">
              <a:lnSpc>
                <a:spcPct val="110000"/>
              </a:lnSpc>
              <a:buNone/>
            </a:pPr>
            <a:endParaRPr lang="fr-FR" sz="2000" dirty="0" smtClean="0">
              <a:latin typeface="Century Gothic" pitchFamily="34" charset="0"/>
            </a:endParaRPr>
          </a:p>
          <a:p>
            <a:pPr lvl="0" algn="just">
              <a:lnSpc>
                <a:spcPct val="110000"/>
              </a:lnSpc>
              <a:buNone/>
            </a:pPr>
            <a:endParaRPr lang="fr-FR" sz="2000" dirty="0" smtClean="0">
              <a:latin typeface="Century Gothic" pitchFamily="34" charset="0"/>
            </a:endParaRPr>
          </a:p>
          <a:p>
            <a:pPr>
              <a:buNone/>
            </a:pPr>
            <a:endParaRPr lang="fr-FR" sz="2000" dirty="0" smtClean="0"/>
          </a:p>
          <a:p>
            <a:endParaRPr lang="fr-FR" sz="2000" dirty="0" smtClean="0"/>
          </a:p>
          <a:p>
            <a:pPr algn="just"/>
            <a:endParaRPr lang="fr-FR" sz="2000" dirty="0">
              <a:latin typeface="Century Gothic" pitchFamily="34" charset="0"/>
            </a:endParaRPr>
          </a:p>
        </p:txBody>
      </p:sp>
      <p:sp>
        <p:nvSpPr>
          <p:cNvPr id="4" name="Espace réservé du pied de page 3"/>
          <p:cNvSpPr>
            <a:spLocks noGrp="1"/>
          </p:cNvSpPr>
          <p:nvPr>
            <p:ph type="ftr" sz="quarter" idx="11"/>
          </p:nvPr>
        </p:nvSpPr>
        <p:spPr/>
        <p:txBody>
          <a:bodyPr/>
          <a:lstStyle/>
          <a:p>
            <a:r>
              <a:rPr lang="fr-FR" smtClean="0"/>
              <a:t>IFRISSE – Janvier 2021</a:t>
            </a:r>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9</a:t>
            </a:fld>
            <a:endParaRPr 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1152</TotalTime>
  <Words>1909</Words>
  <Application>Microsoft Office PowerPoint</Application>
  <PresentationFormat>Affichage à l'écran (4:3)</PresentationFormat>
  <Paragraphs>356</Paragraphs>
  <Slides>41</Slides>
  <Notes>0</Notes>
  <HiddenSlides>0</HiddenSlides>
  <MMClips>0</MMClips>
  <ScaleCrop>false</ScaleCrop>
  <HeadingPairs>
    <vt:vector size="4" baseType="variant">
      <vt:variant>
        <vt:lpstr>Thème</vt:lpstr>
      </vt:variant>
      <vt:variant>
        <vt:i4>1</vt:i4>
      </vt:variant>
      <vt:variant>
        <vt:lpstr>Titres des diapositives</vt:lpstr>
      </vt:variant>
      <vt:variant>
        <vt:i4>41</vt:i4>
      </vt:variant>
    </vt:vector>
  </HeadingPairs>
  <TitlesOfParts>
    <vt:vector size="42" baseType="lpstr">
      <vt:lpstr>Solstice</vt:lpstr>
      <vt:lpstr>Diapositive 1</vt:lpstr>
      <vt:lpstr>PLAN</vt:lpstr>
      <vt:lpstr>Diapositive 3</vt:lpstr>
      <vt:lpstr>Introduction 1</vt:lpstr>
      <vt:lpstr>Introduction 2</vt:lpstr>
      <vt:lpstr>Introduction 3</vt:lpstr>
      <vt:lpstr>Introduction 4</vt:lpstr>
      <vt:lpstr>Diapositive 8</vt:lpstr>
      <vt:lpstr>I. La genèse de la norme ISO 22 000 1</vt:lpstr>
      <vt:lpstr>I. La genèse de la norme ISO 22 000 2</vt:lpstr>
      <vt:lpstr>I. La genèse de la norme ISO 22 000 3</vt:lpstr>
      <vt:lpstr>I. La genèse de la norme ISO 22 000 4</vt:lpstr>
      <vt:lpstr>Diapositive 13</vt:lpstr>
      <vt:lpstr>II. La norme ISO 22 000 1</vt:lpstr>
      <vt:lpstr>II. La norme ISO 22 000 2</vt:lpstr>
      <vt:lpstr>II. La norme ISO 22 000 3</vt:lpstr>
      <vt:lpstr>II. La norme ISO 22 000 4</vt:lpstr>
      <vt:lpstr>II. La norme ISO 22 000 5</vt:lpstr>
      <vt:lpstr>II. La norme ISO 22 000 6</vt:lpstr>
      <vt:lpstr>II. La norme ISO 22 000 7</vt:lpstr>
      <vt:lpstr>II. La norme ISO 22 000 8</vt:lpstr>
      <vt:lpstr>II. La norme ISO 22 000 9</vt:lpstr>
      <vt:lpstr>II. La norme ISO 22 000 10</vt:lpstr>
      <vt:lpstr>II. La norme ISO 22 000 11</vt:lpstr>
      <vt:lpstr>II. La norme ISO 22 000 12</vt:lpstr>
      <vt:lpstr>Diapositive 26</vt:lpstr>
      <vt:lpstr>III. Articulation entre ISO 22000, BRC et IFS 1</vt:lpstr>
      <vt:lpstr>III. Articulation entre ISO 22000, BRC et IFS 2</vt:lpstr>
      <vt:lpstr>Diapositive 29</vt:lpstr>
      <vt:lpstr>IV. Lien de l’ISO 22000 avec le Codex Alimentarius et le système HACCP 1</vt:lpstr>
      <vt:lpstr>IV. Lien de l’ISO 22000 avec le Codex Alimentarius et le système HACCP 2</vt:lpstr>
      <vt:lpstr>IV. Lien de l’ISO 22000 avec le Codex Alimentarius et le système HACCP 3</vt:lpstr>
      <vt:lpstr>IV. Lien de l’ISO 22000 avec le Codex Alimentarius et le système HACCP 4</vt:lpstr>
      <vt:lpstr>IV. Lien de l’ISO 22000 avec le Codex Alimentarius et le système HACCP 5</vt:lpstr>
      <vt:lpstr>Diapositive 35</vt:lpstr>
      <vt:lpstr>V. La certification ISO 22000 1</vt:lpstr>
      <vt:lpstr>V. La certification ISO 22000 2</vt:lpstr>
      <vt:lpstr>Diapositive 38</vt:lpstr>
      <vt:lpstr>Conclusion 1</vt:lpstr>
      <vt:lpstr>Conclusion 2</vt:lpstr>
      <vt:lpstr>Je vous remercie!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simplice</dc:creator>
  <cp:lastModifiedBy>user</cp:lastModifiedBy>
  <cp:revision>41</cp:revision>
  <dcterms:created xsi:type="dcterms:W3CDTF">2006-08-16T00:00:00Z</dcterms:created>
  <dcterms:modified xsi:type="dcterms:W3CDTF">2021-01-08T17:25:28Z</dcterms:modified>
</cp:coreProperties>
</file>