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87" r:id="rId10"/>
    <p:sldId id="288" r:id="rId11"/>
    <p:sldId id="290" r:id="rId12"/>
    <p:sldId id="291" r:id="rId13"/>
    <p:sldId id="289"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92" r:id="rId37"/>
    <p:sldId id="293" r:id="rId38"/>
    <p:sldId id="294" r:id="rId39"/>
    <p:sldId id="295" r:id="rId4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CF3B4-75BC-40B5-863C-298AB4C0FC9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42ED13E-2406-449B-8FF1-40B4047208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DEE634C-C199-4FFC-A740-7824C470D89E}"/>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50116749-813D-44EE-97D2-9BBAA65017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0AF295C-33F0-488C-84B6-1ACE4B60961A}"/>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423132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00F20A-99B8-434B-A021-B4602EC86F5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5270DBE-FC51-40AE-BB38-0A0F90F21AC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AF10A3F-E2B2-45B9-8342-2529B194DB8E}"/>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5176957B-9635-41DA-B30C-3A7C546971F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A1C7E25-1CC4-4503-AC1F-02A0B3DF396B}"/>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3403251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F018A01-ABE6-4764-B01D-5F373D13CE0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28DE620-89D7-4585-A862-66D32DBFC93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0AF8B61-0613-41BE-8397-F5FF9EFADF24}"/>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2FE2EE53-6DE1-468D-9765-EE7C974DDCD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FA5A164-C2C7-4457-BAF1-6868305F8289}"/>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1861265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2FC079-CB59-4F4E-BEF3-4E5536ABF83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6F2B632-F627-4C22-AFBB-C1D208EBC8C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2FDDD2F-FCB4-4EE5-9927-1CBC81AE4AE1}"/>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B02634F5-6DF4-483B-AF94-1931405EA2C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6A7CDE2-5A56-461B-BD49-716222D2B975}"/>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426948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4D108F-5A37-4D9F-B8E0-0CBD6BA4B46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853E627-FBF8-4788-9B08-1F70272F20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822A2E3-DA65-4A63-9BFA-5AFBF14F7AB8}"/>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CE5D64D1-D5EA-4B34-9F1B-359BB4D6822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A3A44BB-982F-424D-9BF6-027A689ACCEA}"/>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3177591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324BD4-74B7-4D4C-A1E4-9721346AFB3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13F2B45-5098-426B-8B9A-015896192F1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3703A4D-730A-4CA5-BF17-7A8F0436E86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FFA2904-F19D-4C25-B3A6-8D1548852A45}"/>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6" name="Espace réservé du pied de page 5">
            <a:extLst>
              <a:ext uri="{FF2B5EF4-FFF2-40B4-BE49-F238E27FC236}">
                <a16:creationId xmlns:a16="http://schemas.microsoft.com/office/drawing/2014/main" id="{9E2E9E1D-1FCD-4520-87F0-143A3B922B4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8E9F58B-1CA4-40BA-8C21-5927649D473B}"/>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399006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A01E02-36B8-4D73-85E2-FE1AA508E99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14EA8C0-B977-4828-BC21-83D8D4434B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CE9D48D-FAF5-4045-BD04-A5AEFCC81FA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F839D00-750A-4B61-9AC9-83B6F42E41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D6A61E2-649B-495A-82F9-C99298AAFA1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7460A19-A803-4EAD-917D-477130D604E4}"/>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8" name="Espace réservé du pied de page 7">
            <a:extLst>
              <a:ext uri="{FF2B5EF4-FFF2-40B4-BE49-F238E27FC236}">
                <a16:creationId xmlns:a16="http://schemas.microsoft.com/office/drawing/2014/main" id="{39A8CE7B-DE3E-4DB6-A850-6E5830BAA27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816A6FA-2D45-4A66-9C7F-060654F1738C}"/>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215779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F8F0E5-891E-4A43-8B10-7DFD43C681C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F7272E0-E3F2-4FBF-877A-C1A9B16EC490}"/>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4" name="Espace réservé du pied de page 3">
            <a:extLst>
              <a:ext uri="{FF2B5EF4-FFF2-40B4-BE49-F238E27FC236}">
                <a16:creationId xmlns:a16="http://schemas.microsoft.com/office/drawing/2014/main" id="{DB888814-2898-42BE-945B-244A155DF59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5A0DB7C-5B77-48AD-9D4A-36246411E19C}"/>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1131915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0DDF2B4-2AFC-4BF7-B7BD-687308F0D557}"/>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3" name="Espace réservé du pied de page 2">
            <a:extLst>
              <a:ext uri="{FF2B5EF4-FFF2-40B4-BE49-F238E27FC236}">
                <a16:creationId xmlns:a16="http://schemas.microsoft.com/office/drawing/2014/main" id="{8D40EADB-FC8C-49ED-AA84-6497252DC35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65F7489-F3CE-4803-9CC9-1AF81DEB41C5}"/>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353749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1FF8FB-EEAC-4DF3-BA8A-CC15340DB64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6FAAD16-23F3-47B8-8F99-A2E7222CEA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9BAE698-213E-4F57-8829-9D3AF4D05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1F6B4CC-C957-4870-9639-27E67E757A5A}"/>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6" name="Espace réservé du pied de page 5">
            <a:extLst>
              <a:ext uri="{FF2B5EF4-FFF2-40B4-BE49-F238E27FC236}">
                <a16:creationId xmlns:a16="http://schemas.microsoft.com/office/drawing/2014/main" id="{144BBB41-51CE-471D-B464-5024F249CAE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FE042E2-2D6E-4786-9BBE-E97BCA620BE1}"/>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128602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56402F-1C16-4BAC-9867-70CCA2DDF69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11C0794-CEBE-489E-858E-4A13431369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28E3009-6B06-487D-89D9-373BD16C79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7CD5CAC-EE25-43FD-94D1-210094530011}"/>
              </a:ext>
            </a:extLst>
          </p:cNvPr>
          <p:cNvSpPr>
            <a:spLocks noGrp="1"/>
          </p:cNvSpPr>
          <p:nvPr>
            <p:ph type="dt" sz="half" idx="10"/>
          </p:nvPr>
        </p:nvSpPr>
        <p:spPr/>
        <p:txBody>
          <a:bodyPr/>
          <a:lstStyle/>
          <a:p>
            <a:fld id="{17FE7D73-5097-4CAE-A388-82F25D961150}" type="datetimeFigureOut">
              <a:rPr lang="fr-FR" smtClean="0"/>
              <a:t>14/12/2020</a:t>
            </a:fld>
            <a:endParaRPr lang="fr-FR"/>
          </a:p>
        </p:txBody>
      </p:sp>
      <p:sp>
        <p:nvSpPr>
          <p:cNvPr id="6" name="Espace réservé du pied de page 5">
            <a:extLst>
              <a:ext uri="{FF2B5EF4-FFF2-40B4-BE49-F238E27FC236}">
                <a16:creationId xmlns:a16="http://schemas.microsoft.com/office/drawing/2014/main" id="{705ECB2A-E855-4686-8843-8AC28825C21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E53EBE1-5795-4411-8822-F234EF8B3F75}"/>
              </a:ext>
            </a:extLst>
          </p:cNvPr>
          <p:cNvSpPr>
            <a:spLocks noGrp="1"/>
          </p:cNvSpPr>
          <p:nvPr>
            <p:ph type="sldNum" sz="quarter" idx="12"/>
          </p:nvPr>
        </p:nvSpPr>
        <p:spPr/>
        <p:txBody>
          <a:bodyPr/>
          <a:lstStyle/>
          <a:p>
            <a:fld id="{2AD9414E-1665-4978-8F1B-9A96D675D98B}" type="slidenum">
              <a:rPr lang="fr-FR" smtClean="0"/>
              <a:t>‹N°›</a:t>
            </a:fld>
            <a:endParaRPr lang="fr-FR"/>
          </a:p>
        </p:txBody>
      </p:sp>
    </p:spTree>
    <p:extLst>
      <p:ext uri="{BB962C8B-B14F-4D97-AF65-F5344CB8AC3E}">
        <p14:creationId xmlns:p14="http://schemas.microsoft.com/office/powerpoint/2010/main" val="378894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9426C45-7B8A-484B-BC73-10E8F1BB4E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331F400-D69E-4454-80B3-4C568C959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D4CD160-73DB-4611-9CA0-E408720D34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E7D73-5097-4CAE-A388-82F25D961150}" type="datetimeFigureOut">
              <a:rPr lang="fr-FR" smtClean="0"/>
              <a:t>14/12/2020</a:t>
            </a:fld>
            <a:endParaRPr lang="fr-FR"/>
          </a:p>
        </p:txBody>
      </p:sp>
      <p:sp>
        <p:nvSpPr>
          <p:cNvPr id="5" name="Espace réservé du pied de page 4">
            <a:extLst>
              <a:ext uri="{FF2B5EF4-FFF2-40B4-BE49-F238E27FC236}">
                <a16:creationId xmlns:a16="http://schemas.microsoft.com/office/drawing/2014/main" id="{4FF5C785-F5A7-4BF3-8B70-B5C4A5F22F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B0D3082-77A4-4177-AEA3-04DE28BDA4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9414E-1665-4978-8F1B-9A96D675D98B}" type="slidenum">
              <a:rPr lang="fr-FR" smtClean="0"/>
              <a:t>‹N°›</a:t>
            </a:fld>
            <a:endParaRPr lang="fr-FR"/>
          </a:p>
        </p:txBody>
      </p:sp>
    </p:spTree>
    <p:extLst>
      <p:ext uri="{BB962C8B-B14F-4D97-AF65-F5344CB8AC3E}">
        <p14:creationId xmlns:p14="http://schemas.microsoft.com/office/powerpoint/2010/main" val="430593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95D3E6-C890-441C-838C-E3FB0ED9D981}"/>
              </a:ext>
            </a:extLst>
          </p:cNvPr>
          <p:cNvSpPr>
            <a:spLocks noGrp="1"/>
          </p:cNvSpPr>
          <p:nvPr>
            <p:ph type="ctrTitle"/>
          </p:nvPr>
        </p:nvSpPr>
        <p:spPr/>
        <p:txBody>
          <a:bodyPr/>
          <a:lstStyle/>
          <a:p>
            <a:r>
              <a:rPr lang="fr-FR" b="1" dirty="0"/>
              <a:t>INGENIERIE DE FORMATION</a:t>
            </a:r>
          </a:p>
        </p:txBody>
      </p:sp>
      <p:sp>
        <p:nvSpPr>
          <p:cNvPr id="3" name="Sous-titre 2">
            <a:extLst>
              <a:ext uri="{FF2B5EF4-FFF2-40B4-BE49-F238E27FC236}">
                <a16:creationId xmlns:a16="http://schemas.microsoft.com/office/drawing/2014/main" id="{138A993B-5350-47EF-B566-1339C3C349CC}"/>
              </a:ext>
            </a:extLst>
          </p:cNvPr>
          <p:cNvSpPr>
            <a:spLocks noGrp="1"/>
          </p:cNvSpPr>
          <p:nvPr>
            <p:ph type="subTitle" idx="1"/>
          </p:nvPr>
        </p:nvSpPr>
        <p:spPr/>
        <p:txBody>
          <a:bodyPr>
            <a:normAutofit/>
          </a:bodyPr>
          <a:lstStyle/>
          <a:p>
            <a:endParaRPr lang="fr-FR" sz="2000" b="1" dirty="0"/>
          </a:p>
        </p:txBody>
      </p:sp>
    </p:spTree>
    <p:extLst>
      <p:ext uri="{BB962C8B-B14F-4D97-AF65-F5344CB8AC3E}">
        <p14:creationId xmlns:p14="http://schemas.microsoft.com/office/powerpoint/2010/main" val="3825095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B025EB-940B-4FE6-8A20-8CB12DEF2DBB}"/>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4FE98E4A-2C26-4B4B-A8B0-EC11CC324A98}"/>
              </a:ext>
            </a:extLst>
          </p:cNvPr>
          <p:cNvSpPr>
            <a:spLocks noGrp="1"/>
          </p:cNvSpPr>
          <p:nvPr>
            <p:ph idx="1"/>
          </p:nvPr>
        </p:nvSpPr>
        <p:spPr/>
        <p:txBody>
          <a:bodyPr>
            <a:normAutofit fontScale="25000" lnSpcReduction="20000"/>
          </a:bodyPr>
          <a:lstStyle/>
          <a:p>
            <a:pPr algn="just">
              <a:lnSpc>
                <a:spcPct val="150000"/>
              </a:lnSpc>
              <a:spcAft>
                <a:spcPts val="800"/>
              </a:spcAft>
            </a:pPr>
            <a:r>
              <a:rPr lang="fr-FR" sz="9600" b="1" dirty="0">
                <a:effectLst/>
                <a:latin typeface="Arial" panose="020B0604020202020204" pitchFamily="34" charset="0"/>
                <a:ea typeface="Calibri" panose="020F0502020204030204" pitchFamily="34" charset="0"/>
                <a:cs typeface="Times New Roman" panose="02020603050405020304" pitchFamily="18" charset="0"/>
              </a:rPr>
              <a:t>Yvon Minvielle (1994).</a:t>
            </a:r>
            <a:r>
              <a:rPr lang="fr-FR" sz="9600" dirty="0">
                <a:effectLst/>
                <a:latin typeface="Arial" panose="020B0604020202020204" pitchFamily="34" charset="0"/>
                <a:ea typeface="Calibri" panose="020F0502020204030204" pitchFamily="34" charset="0"/>
                <a:cs typeface="Times New Roman" panose="02020603050405020304" pitchFamily="18" charset="0"/>
              </a:rPr>
              <a:t> L’ingénierie de la formation est en évidence l’architecture de dispositif d’action allant de la simple séquence cours, au système de formation complet en passant par des programmes et des programmations plus ou moins définis et définitifs.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b="1" dirty="0" err="1">
                <a:effectLst/>
                <a:latin typeface="Arial" panose="020B0604020202020204" pitchFamily="34" charset="0"/>
                <a:ea typeface="Calibri" panose="020F0502020204030204" pitchFamily="34" charset="0"/>
                <a:cs typeface="Times New Roman" panose="02020603050405020304" pitchFamily="18" charset="0"/>
              </a:rPr>
              <a:t>Favry</a:t>
            </a:r>
            <a:r>
              <a:rPr lang="fr-FR" sz="9600" b="1" dirty="0">
                <a:effectLst/>
                <a:latin typeface="Arial" panose="020B0604020202020204" pitchFamily="34" charset="0"/>
                <a:ea typeface="Calibri" panose="020F0502020204030204" pitchFamily="34" charset="0"/>
                <a:cs typeface="Times New Roman" panose="02020603050405020304" pitchFamily="18" charset="0"/>
              </a:rPr>
              <a:t> J. (1995</a:t>
            </a:r>
            <a:r>
              <a:rPr lang="fr-FR" sz="9600" b="1" i="1" dirty="0">
                <a:effectLst/>
                <a:latin typeface="Arial" panose="020B0604020202020204" pitchFamily="34" charset="0"/>
                <a:ea typeface="Calibri" panose="020F0502020204030204" pitchFamily="34" charset="0"/>
                <a:cs typeface="Times New Roman" panose="02020603050405020304" pitchFamily="18" charset="0"/>
              </a:rPr>
              <a:t>). La formation au service de ses clients</a:t>
            </a:r>
            <a:r>
              <a:rPr lang="fr-FR" sz="9600" b="1" dirty="0">
                <a:effectLst/>
                <a:latin typeface="Arial" panose="020B0604020202020204" pitchFamily="34" charset="0"/>
                <a:ea typeface="Calibri" panose="020F0502020204030204" pitchFamily="34" charset="0"/>
                <a:cs typeface="Times New Roman" panose="02020603050405020304" pitchFamily="18" charset="0"/>
              </a:rPr>
              <a:t>. Paris : ESKA</a:t>
            </a:r>
            <a:r>
              <a:rPr lang="fr-FR" sz="9600" dirty="0">
                <a:effectLst/>
                <a:latin typeface="Arial" panose="020B0604020202020204" pitchFamily="34" charset="0"/>
                <a:ea typeface="Calibri" panose="020F0502020204030204" pitchFamily="34" charset="0"/>
                <a:cs typeface="Times New Roman" panose="02020603050405020304" pitchFamily="18" charset="0"/>
              </a:rPr>
              <a:t> : L’ingénierie de formation : regroupe les méthodes techniques et outils qui servent à préparer le matériau pour montrer une action de formation. Cela peut aller d’une étude de motivation à la méthode de composition d’une action de formation. L’ingénierie pédagogique : méthodes et outils de la conception de l’action. La pédagogie par objectifs est l’exemple historique de cette ingénierie.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886523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757105-2EBB-407F-B8CD-389E644FBE5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BE719F1-D91A-4A9D-8A8A-1677D81E0C8C}"/>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1682349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6E35CF-8219-4F96-BFCF-350D85B4E7C5}"/>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BC6FD94C-DB80-4FCC-8CE9-23372FB800FF}"/>
              </a:ext>
            </a:extLst>
          </p:cNvPr>
          <p:cNvSpPr>
            <a:spLocks noGrp="1"/>
          </p:cNvSpPr>
          <p:nvPr>
            <p:ph idx="1"/>
          </p:nvPr>
        </p:nvSpPr>
        <p:spPr/>
        <p:txBody>
          <a:bodyPr/>
          <a:lstStyle/>
          <a:p>
            <a:endParaRPr lang="fr-FR"/>
          </a:p>
        </p:txBody>
      </p:sp>
      <p:sp>
        <p:nvSpPr>
          <p:cNvPr id="5" name="ZoneTexte 4">
            <a:extLst>
              <a:ext uri="{FF2B5EF4-FFF2-40B4-BE49-F238E27FC236}">
                <a16:creationId xmlns:a16="http://schemas.microsoft.com/office/drawing/2014/main" id="{F8C8B7ED-342D-4445-A6A6-91EAE4B6F26C}"/>
              </a:ext>
            </a:extLst>
          </p:cNvPr>
          <p:cNvSpPr txBox="1"/>
          <p:nvPr/>
        </p:nvSpPr>
        <p:spPr>
          <a:xfrm>
            <a:off x="1097280" y="2613660"/>
            <a:ext cx="10012680" cy="3459280"/>
          </a:xfrm>
          <a:prstGeom prst="rect">
            <a:avLst/>
          </a:prstGeom>
          <a:noFill/>
        </p:spPr>
        <p:txBody>
          <a:bodyPr wrap="square">
            <a:spAutoFit/>
          </a:bodyPr>
          <a:lstStyle/>
          <a:p>
            <a:pPr algn="just">
              <a:lnSpc>
                <a:spcPct val="150000"/>
              </a:lnSpc>
              <a:spcAft>
                <a:spcPts val="800"/>
              </a:spcAft>
            </a:pPr>
            <a:r>
              <a:rPr lang="fr-FR" sz="2400" b="1" dirty="0">
                <a:effectLst/>
                <a:latin typeface="Arial" panose="020B0604020202020204" pitchFamily="34" charset="0"/>
                <a:ea typeface="Calibri" panose="020F0502020204030204" pitchFamily="34" charset="0"/>
                <a:cs typeface="Times New Roman" panose="02020603050405020304" pitchFamily="18" charset="0"/>
              </a:rPr>
              <a:t>P. </a:t>
            </a:r>
            <a:r>
              <a:rPr lang="fr-FR" sz="2400" b="1" dirty="0" err="1">
                <a:effectLst/>
                <a:latin typeface="Arial" panose="020B0604020202020204" pitchFamily="34" charset="0"/>
                <a:ea typeface="Calibri" panose="020F0502020204030204" pitchFamily="34" charset="0"/>
                <a:cs typeface="Times New Roman" panose="02020603050405020304" pitchFamily="18" charset="0"/>
              </a:rPr>
              <a:t>Gauttier</a:t>
            </a:r>
            <a:r>
              <a:rPr lang="fr-FR" sz="2400" b="1" dirty="0">
                <a:effectLst/>
                <a:latin typeface="Arial" panose="020B0604020202020204" pitchFamily="34" charset="0"/>
                <a:ea typeface="Calibri" panose="020F0502020204030204" pitchFamily="34" charset="0"/>
                <a:cs typeface="Times New Roman" panose="02020603050405020304" pitchFamily="18" charset="0"/>
              </a:rPr>
              <a:t>-Moulin et F. Gerard (1998).</a:t>
            </a:r>
            <a:r>
              <a:rPr lang="fr-FR" sz="2400" dirty="0">
                <a:effectLst/>
                <a:latin typeface="Arial" panose="020B0604020202020204" pitchFamily="34" charset="0"/>
                <a:ea typeface="Calibri" panose="020F0502020204030204" pitchFamily="34" charset="0"/>
                <a:cs typeface="Times New Roman" panose="02020603050405020304" pitchFamily="18" charset="0"/>
              </a:rPr>
              <a:t> Les activités et les fonctions de la formation, Guide technique, Centre Info, Paris : </a:t>
            </a:r>
          </a:p>
          <a:p>
            <a:pPr algn="just">
              <a:lnSpc>
                <a:spcPct val="150000"/>
              </a:lnSpc>
              <a:spcAft>
                <a:spcPts val="800"/>
              </a:spcAft>
            </a:pPr>
            <a:r>
              <a:rPr lang="fr-FR" sz="2400" dirty="0">
                <a:latin typeface="Arial" panose="020B0604020202020204" pitchFamily="34" charset="0"/>
                <a:ea typeface="Calibri" panose="020F0502020204030204" pitchFamily="34" charset="0"/>
                <a:cs typeface="Times New Roman" panose="02020603050405020304" pitchFamily="18" charset="0"/>
              </a:rPr>
              <a:t>« </a:t>
            </a:r>
            <a:r>
              <a:rPr lang="fr-FR" sz="2400" dirty="0">
                <a:effectLst/>
                <a:latin typeface="Arial" panose="020B0604020202020204" pitchFamily="34" charset="0"/>
                <a:ea typeface="Calibri" panose="020F0502020204030204" pitchFamily="34" charset="0"/>
                <a:cs typeface="Times New Roman" panose="02020603050405020304" pitchFamily="18" charset="0"/>
              </a:rPr>
              <a:t>On appelle ingénierie de formation, l’activité globale qui recouvre l’architecture d’un système de formation, de l’amont à l’aval, et nécessite des compétences politiques, organisationnelles et pédagogiques pour réaliser l’ensemble de ces activités »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3979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E8C099-C6F6-4941-9DA3-29E6B143E6D2}"/>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BAD3344E-556E-4065-A616-8BED78BD1D6B}"/>
              </a:ext>
            </a:extLst>
          </p:cNvPr>
          <p:cNvSpPr>
            <a:spLocks noGrp="1"/>
          </p:cNvSpPr>
          <p:nvPr>
            <p:ph idx="1"/>
          </p:nvPr>
        </p:nvSpPr>
        <p:spPr/>
        <p:txBody>
          <a:bodyPr>
            <a:normAutofit fontScale="92500"/>
          </a:bodyPr>
          <a:lstStyle/>
          <a:p>
            <a:pPr marL="0" indent="0" algn="just">
              <a:lnSpc>
                <a:spcPct val="150000"/>
              </a:lnSpc>
              <a:spcAft>
                <a:spcPts val="800"/>
              </a:spcAft>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b="1" dirty="0">
                <a:effectLst/>
                <a:latin typeface="Arial" panose="020B0604020202020204" pitchFamily="34" charset="0"/>
                <a:ea typeface="Calibri" panose="020F0502020204030204" pitchFamily="34" charset="0"/>
                <a:cs typeface="Times New Roman" panose="02020603050405020304" pitchFamily="18" charset="0"/>
              </a:rPr>
              <a:t>Ardouin (2003)</a:t>
            </a:r>
            <a:r>
              <a:rPr lang="fr-FR" sz="2400" dirty="0">
                <a:effectLst/>
                <a:latin typeface="Arial" panose="020B0604020202020204" pitchFamily="34" charset="0"/>
                <a:ea typeface="Calibri" panose="020F0502020204030204" pitchFamily="34" charset="0"/>
                <a:cs typeface="Times New Roman" panose="02020603050405020304" pitchFamily="18" charset="0"/>
              </a:rPr>
              <a:t> « l'ingénierie de formation comme une démarche socioprofessionnelle où l'ingénieur-formation a, par des méthodologies appropriées, à Analyser, Concevoir, Réaliser et Évaluer des actions, dispositifs et/ou système de formation en tenant compte de l’environnement et des acteurs professionnels. L'ingénierie de formation (niveau organisationnel) se trouve à l'interface de l’ingénierie des politiques (niveau stratégique et décisionnel) et de l'ingénierie pédagogique (niveau pédagogique). Ardouin, 2003)</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706228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5B843D-9353-4C4F-8F30-7CFEF058E1C5}"/>
              </a:ext>
            </a:extLst>
          </p:cNvPr>
          <p:cNvSpPr>
            <a:spLocks noGrp="1"/>
          </p:cNvSpPr>
          <p:nvPr>
            <p:ph type="title"/>
          </p:nvPr>
        </p:nvSpPr>
        <p:spPr/>
        <p:txBody>
          <a:bodyPr>
            <a:normAutofit/>
          </a:bodyPr>
          <a:lstStyle/>
          <a:p>
            <a:r>
              <a:rPr lang="fr-FR" sz="2800" b="1" dirty="0">
                <a:effectLst/>
                <a:latin typeface="Arial" panose="020B0604020202020204" pitchFamily="34" charset="0"/>
                <a:ea typeface="Calibri" panose="020F0502020204030204" pitchFamily="34" charset="0"/>
              </a:rPr>
              <a:t>Finalités, acteurs et outils de l’ingénierie</a:t>
            </a:r>
            <a:endParaRPr lang="fr-FR" sz="2800" dirty="0"/>
          </a:p>
        </p:txBody>
      </p:sp>
      <p:sp>
        <p:nvSpPr>
          <p:cNvPr id="3" name="Espace réservé du contenu 2">
            <a:extLst>
              <a:ext uri="{FF2B5EF4-FFF2-40B4-BE49-F238E27FC236}">
                <a16:creationId xmlns:a16="http://schemas.microsoft.com/office/drawing/2014/main" id="{F86DA578-BE4A-4161-9996-C41F3D296F63}"/>
              </a:ext>
            </a:extLst>
          </p:cNvPr>
          <p:cNvSpPr>
            <a:spLocks noGrp="1"/>
          </p:cNvSpPr>
          <p:nvPr>
            <p:ph idx="1"/>
          </p:nvPr>
        </p:nvSpPr>
        <p:spPr>
          <a:xfrm>
            <a:off x="838199" y="1825625"/>
            <a:ext cx="10666863" cy="4667250"/>
          </a:xfrm>
        </p:spPr>
        <p:txBody>
          <a:bodyPr>
            <a:noAutofit/>
          </a:bodyPr>
          <a:lstStyle/>
          <a:p>
            <a:pPr marL="342900" lvl="0" indent="-342900" algn="just">
              <a:lnSpc>
                <a:spcPct val="150000"/>
              </a:lnSpc>
              <a:spcAft>
                <a:spcPts val="800"/>
              </a:spcAft>
              <a:buFont typeface="+mj-lt"/>
              <a:buAutoNum type="romanUcPeriod"/>
            </a:pPr>
            <a:r>
              <a:rPr lang="fr-FR" b="1" dirty="0">
                <a:effectLst/>
                <a:latin typeface="Arial" panose="020B0604020202020204" pitchFamily="34" charset="0"/>
                <a:ea typeface="Calibri" panose="020F0502020204030204" pitchFamily="34" charset="0"/>
                <a:cs typeface="Times New Roman" panose="02020603050405020304" pitchFamily="18" charset="0"/>
              </a:rPr>
              <a:t>Finalités de l’ingénierie de la formation</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fr-FR" dirty="0">
                <a:effectLst/>
                <a:latin typeface="Arial" panose="020B0604020202020204" pitchFamily="34" charset="0"/>
                <a:ea typeface="Calibri" panose="020F0502020204030204" pitchFamily="34" charset="0"/>
              </a:rPr>
              <a:t>Il ressort assez clairement que la finalité première d’une démarche d’ingénierie, quel que soit le domaine, est la recherche d’une optimisation de l’investissement. </a:t>
            </a:r>
          </a:p>
          <a:p>
            <a:pPr algn="just">
              <a:lnSpc>
                <a:spcPct val="150000"/>
              </a:lnSpc>
            </a:pPr>
            <a:r>
              <a:rPr lang="fr-FR" dirty="0">
                <a:effectLst/>
                <a:latin typeface="Arial" panose="020B0604020202020204" pitchFamily="34" charset="0"/>
                <a:ea typeface="Calibri" panose="020F0502020204030204" pitchFamily="34" charset="0"/>
              </a:rPr>
              <a:t>Les objectifs, du point de vue de l'ingénierie en général, se situent dans une logique de renforcement de l'efficacité de l'action, voire de rentabilité</a:t>
            </a:r>
          </a:p>
        </p:txBody>
      </p:sp>
    </p:spTree>
    <p:extLst>
      <p:ext uri="{BB962C8B-B14F-4D97-AF65-F5344CB8AC3E}">
        <p14:creationId xmlns:p14="http://schemas.microsoft.com/office/powerpoint/2010/main" val="2885925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3FA79F-9663-4652-9295-17165D54ED9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65EF509-8019-491D-823C-3D30DEA48630}"/>
              </a:ext>
            </a:extLst>
          </p:cNvPr>
          <p:cNvSpPr>
            <a:spLocks noGrp="1"/>
          </p:cNvSpPr>
          <p:nvPr>
            <p:ph idx="1"/>
          </p:nvPr>
        </p:nvSpPr>
        <p:spPr/>
        <p:txBody>
          <a:bodyPr/>
          <a:lstStyle/>
          <a:p>
            <a:endParaRPr lang="fr-FR" dirty="0"/>
          </a:p>
        </p:txBody>
      </p:sp>
      <p:sp>
        <p:nvSpPr>
          <p:cNvPr id="5" name="ZoneTexte 4">
            <a:extLst>
              <a:ext uri="{FF2B5EF4-FFF2-40B4-BE49-F238E27FC236}">
                <a16:creationId xmlns:a16="http://schemas.microsoft.com/office/drawing/2014/main" id="{1CA56253-97B4-4FE1-870B-89B7334CAA68}"/>
              </a:ext>
            </a:extLst>
          </p:cNvPr>
          <p:cNvSpPr txBox="1"/>
          <p:nvPr/>
        </p:nvSpPr>
        <p:spPr>
          <a:xfrm>
            <a:off x="941696" y="2369877"/>
            <a:ext cx="10412104" cy="2608086"/>
          </a:xfrm>
          <a:prstGeom prst="rect">
            <a:avLst/>
          </a:prstGeom>
          <a:noFill/>
        </p:spPr>
        <p:txBody>
          <a:bodyPr wrap="square">
            <a:spAutoFit/>
          </a:bodyPr>
          <a:lstStyle/>
          <a:p>
            <a:pPr algn="just">
              <a:lnSpc>
                <a:spcPct val="150000"/>
              </a:lnSpc>
            </a:pPr>
            <a:r>
              <a:rPr lang="fr-FR" sz="2800" dirty="0">
                <a:effectLst/>
                <a:latin typeface="Arial" panose="020B0604020202020204" pitchFamily="34" charset="0"/>
                <a:ea typeface="Calibri" panose="020F0502020204030204" pitchFamily="34" charset="0"/>
              </a:rPr>
              <a:t>L'ingénierie de la formation apparaît ici comme le moyen de réaliser cette finalité. Elle permet à la fois l'"architecture de la formation" et de donner du sens à l'action de formation en la resituant dans un contexte socioprofessionnel plus large.</a:t>
            </a:r>
            <a:endParaRPr lang="fr-FR" sz="2800" dirty="0"/>
          </a:p>
        </p:txBody>
      </p:sp>
    </p:spTree>
    <p:extLst>
      <p:ext uri="{BB962C8B-B14F-4D97-AF65-F5344CB8AC3E}">
        <p14:creationId xmlns:p14="http://schemas.microsoft.com/office/powerpoint/2010/main" val="303337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71267C-4FE2-4D99-BAE4-EA805876B18D}"/>
              </a:ext>
            </a:extLst>
          </p:cNvPr>
          <p:cNvSpPr>
            <a:spLocks noGrp="1"/>
          </p:cNvSpPr>
          <p:nvPr>
            <p:ph type="title"/>
          </p:nvPr>
        </p:nvSpPr>
        <p:spPr/>
        <p:txBody>
          <a:bodyPr>
            <a:normAutofit/>
          </a:bodyPr>
          <a:lstStyle/>
          <a:p>
            <a:pPr algn="ctr"/>
            <a:r>
              <a:rPr lang="fr-FR" sz="2800" b="1" dirty="0">
                <a:effectLst/>
                <a:latin typeface="Arial" panose="020B0604020202020204" pitchFamily="34" charset="0"/>
                <a:ea typeface="Calibri" panose="020F0502020204030204" pitchFamily="34" charset="0"/>
                <a:cs typeface="Times New Roman" panose="02020603050405020304" pitchFamily="18" charset="0"/>
              </a:rPr>
              <a:t>Les Acteurs de l’ingénierie de la formation</a:t>
            </a:r>
            <a:br>
              <a:rPr lang="fr-FR" sz="2800" dirty="0">
                <a:effectLst/>
                <a:latin typeface="Calibri" panose="020F0502020204030204" pitchFamily="34" charset="0"/>
                <a:ea typeface="Calibri" panose="020F0502020204030204" pitchFamily="34" charset="0"/>
                <a:cs typeface="Times New Roman" panose="02020603050405020304" pitchFamily="18" charset="0"/>
              </a:rPr>
            </a:br>
            <a:endParaRPr lang="fr-FR" sz="2800" dirty="0"/>
          </a:p>
        </p:txBody>
      </p:sp>
      <p:sp>
        <p:nvSpPr>
          <p:cNvPr id="3" name="Espace réservé du contenu 2">
            <a:extLst>
              <a:ext uri="{FF2B5EF4-FFF2-40B4-BE49-F238E27FC236}">
                <a16:creationId xmlns:a16="http://schemas.microsoft.com/office/drawing/2014/main" id="{FFDA4F98-B9BD-42F6-9C84-A7E3B40F2B89}"/>
              </a:ext>
            </a:extLst>
          </p:cNvPr>
          <p:cNvSpPr>
            <a:spLocks noGrp="1"/>
          </p:cNvSpPr>
          <p:nvPr>
            <p:ph idx="1"/>
          </p:nvPr>
        </p:nvSpPr>
        <p:spPr/>
        <p:txBody>
          <a:bodyPr/>
          <a:lstStyle/>
          <a:p>
            <a:pPr algn="just">
              <a:lnSpc>
                <a:spcPct val="150000"/>
              </a:lnSpc>
            </a:pPr>
            <a:r>
              <a:rPr lang="fr-FR" dirty="0">
                <a:effectLst/>
                <a:latin typeface="Arial" panose="020B0604020202020204" pitchFamily="34" charset="0"/>
                <a:ea typeface="Calibri" panose="020F0502020204030204" pitchFamily="34" charset="0"/>
                <a:cs typeface="Times New Roman" panose="02020603050405020304" pitchFamily="18" charset="0"/>
              </a:rPr>
              <a:t>La démarche d'ingénierie nécessite, de coordonner un grand nombre d'acteurs, individuels ou institutionnels. L’ingénieur de la formation devra travailler avec différents acteurs, qu'il soit en entreprise, en centre de formation ou dans une structure institutionnelle, etc.</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680886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5D1B92-8D5F-457D-A721-5DE7F7CE08D1}"/>
              </a:ext>
            </a:extLst>
          </p:cNvPr>
          <p:cNvSpPr>
            <a:spLocks noGrp="1"/>
          </p:cNvSpPr>
          <p:nvPr>
            <p:ph type="title"/>
          </p:nvPr>
        </p:nvSpPr>
        <p:spPr>
          <a:xfrm>
            <a:off x="966788" y="281813"/>
            <a:ext cx="10515600" cy="1325563"/>
          </a:xfrm>
        </p:spPr>
        <p:txBody>
          <a:bodyPr/>
          <a:lstStyle/>
          <a:p>
            <a:endParaRPr lang="fr-FR" dirty="0"/>
          </a:p>
        </p:txBody>
      </p:sp>
      <p:graphicFrame>
        <p:nvGraphicFramePr>
          <p:cNvPr id="4" name="Espace réservé du contenu 3">
            <a:extLst>
              <a:ext uri="{FF2B5EF4-FFF2-40B4-BE49-F238E27FC236}">
                <a16:creationId xmlns:a16="http://schemas.microsoft.com/office/drawing/2014/main" id="{6914BED3-88DD-46C0-9556-343F9D6AC697}"/>
              </a:ext>
            </a:extLst>
          </p:cNvPr>
          <p:cNvGraphicFramePr>
            <a:graphicFrameLocks noGrp="1"/>
          </p:cNvGraphicFramePr>
          <p:nvPr>
            <p:ph idx="1"/>
            <p:extLst>
              <p:ext uri="{D42A27DB-BD31-4B8C-83A1-F6EECF244321}">
                <p14:modId xmlns:p14="http://schemas.microsoft.com/office/powerpoint/2010/main" val="511083795"/>
              </p:ext>
            </p:extLst>
          </p:nvPr>
        </p:nvGraphicFramePr>
        <p:xfrm>
          <a:off x="709613" y="1607377"/>
          <a:ext cx="12549187" cy="17480724"/>
        </p:xfrm>
        <a:graphic>
          <a:graphicData uri="http://schemas.openxmlformats.org/drawingml/2006/table">
            <a:tbl>
              <a:tblPr firstRow="1" firstCol="1" bandRow="1">
                <a:tableStyleId>{5C22544A-7EE6-4342-B048-85BDC9FD1C3A}</a:tableStyleId>
              </a:tblPr>
              <a:tblGrid>
                <a:gridCol w="2579134">
                  <a:extLst>
                    <a:ext uri="{9D8B030D-6E8A-4147-A177-3AD203B41FA5}">
                      <a16:colId xmlns:a16="http://schemas.microsoft.com/office/drawing/2014/main" val="3669167297"/>
                    </a:ext>
                  </a:extLst>
                </a:gridCol>
                <a:gridCol w="3321614">
                  <a:extLst>
                    <a:ext uri="{9D8B030D-6E8A-4147-A177-3AD203B41FA5}">
                      <a16:colId xmlns:a16="http://schemas.microsoft.com/office/drawing/2014/main" val="3975245972"/>
                    </a:ext>
                  </a:extLst>
                </a:gridCol>
                <a:gridCol w="3325522">
                  <a:extLst>
                    <a:ext uri="{9D8B030D-6E8A-4147-A177-3AD203B41FA5}">
                      <a16:colId xmlns:a16="http://schemas.microsoft.com/office/drawing/2014/main" val="1616643343"/>
                    </a:ext>
                  </a:extLst>
                </a:gridCol>
                <a:gridCol w="3322917">
                  <a:extLst>
                    <a:ext uri="{9D8B030D-6E8A-4147-A177-3AD203B41FA5}">
                      <a16:colId xmlns:a16="http://schemas.microsoft.com/office/drawing/2014/main" val="1757318421"/>
                    </a:ext>
                  </a:extLst>
                </a:gridCol>
              </a:tblGrid>
              <a:tr h="250376">
                <a:tc gridSpan="4">
                  <a:txBody>
                    <a:bodyPr/>
                    <a:lstStyle/>
                    <a:p>
                      <a:pPr algn="ctr">
                        <a:lnSpc>
                          <a:spcPct val="150000"/>
                        </a:lnSpc>
                        <a:spcAft>
                          <a:spcPts val="800"/>
                        </a:spcAft>
                      </a:pPr>
                      <a:r>
                        <a:rPr lang="fr-FR" sz="1200">
                          <a:effectLst/>
                        </a:rPr>
                        <a:t>Acteurs et ingénierie de formation</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424821605"/>
                  </a:ext>
                </a:extLst>
              </a:tr>
              <a:tr h="1412165">
                <a:tc>
                  <a:txBody>
                    <a:bodyPr/>
                    <a:lstStyle/>
                    <a:p>
                      <a:pPr algn="just">
                        <a:lnSpc>
                          <a:spcPct val="150000"/>
                        </a:lnSpc>
                        <a:spcAft>
                          <a:spcPts val="800"/>
                        </a:spcAft>
                      </a:pPr>
                      <a:r>
                        <a:rPr lang="fr-FR" sz="3200" dirty="0">
                          <a:effectLst/>
                        </a:rPr>
                        <a:t>Niveaux</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2800" dirty="0">
                          <a:effectLst/>
                        </a:rPr>
                        <a:t>Acteurs externes</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Organisation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Acteurs externes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extLst>
                  <a:ext uri="{0D108BD9-81ED-4DB2-BD59-A6C34878D82A}">
                    <a16:rowId xmlns:a16="http://schemas.microsoft.com/office/drawing/2014/main" val="2031941528"/>
                  </a:ext>
                </a:extLst>
              </a:tr>
              <a:tr h="3749184">
                <a:tc>
                  <a:txBody>
                    <a:bodyPr/>
                    <a:lstStyle/>
                    <a:p>
                      <a:pPr algn="just">
                        <a:lnSpc>
                          <a:spcPct val="150000"/>
                        </a:lnSpc>
                        <a:spcAft>
                          <a:spcPts val="800"/>
                        </a:spcAft>
                      </a:pPr>
                      <a:r>
                        <a:rPr lang="fr-FR" sz="3200" dirty="0">
                          <a:effectLst/>
                        </a:rPr>
                        <a:t>Ingénierie politiques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2800" dirty="0">
                          <a:effectLst/>
                        </a:rPr>
                        <a:t>Etat, Région Branches professionnelles</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Direction Générale</a:t>
                      </a:r>
                    </a:p>
                    <a:p>
                      <a:pPr algn="just">
                        <a:lnSpc>
                          <a:spcPct val="150000"/>
                        </a:lnSpc>
                        <a:spcAft>
                          <a:spcPts val="800"/>
                        </a:spcAft>
                      </a:pPr>
                      <a:r>
                        <a:rPr lang="fr-FR" sz="3200" dirty="0">
                          <a:effectLst/>
                        </a:rPr>
                        <a:t>Direction des Ressources Humaines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Comité d'Entreprise Syndicats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extLst>
                  <a:ext uri="{0D108BD9-81ED-4DB2-BD59-A6C34878D82A}">
                    <a16:rowId xmlns:a16="http://schemas.microsoft.com/office/drawing/2014/main" val="396815288"/>
                  </a:ext>
                </a:extLst>
              </a:tr>
              <a:tr h="7575278">
                <a:tc>
                  <a:txBody>
                    <a:bodyPr/>
                    <a:lstStyle/>
                    <a:p>
                      <a:pPr algn="just">
                        <a:lnSpc>
                          <a:spcPct val="150000"/>
                        </a:lnSpc>
                        <a:spcAft>
                          <a:spcPts val="800"/>
                        </a:spcAft>
                      </a:pPr>
                      <a:r>
                        <a:rPr lang="fr-FR" sz="3200" dirty="0">
                          <a:effectLst/>
                        </a:rPr>
                        <a:t>Ingénierie formation</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2800" dirty="0">
                          <a:effectLst/>
                        </a:rPr>
                        <a:t>Organismes de Formation</a:t>
                      </a:r>
                    </a:p>
                    <a:p>
                      <a:pPr algn="just">
                        <a:lnSpc>
                          <a:spcPct val="150000"/>
                        </a:lnSpc>
                        <a:spcAft>
                          <a:spcPts val="800"/>
                        </a:spcAft>
                      </a:pPr>
                      <a:r>
                        <a:rPr lang="fr-FR" sz="2800" dirty="0">
                          <a:effectLst/>
                        </a:rPr>
                        <a:t>Prestataires de services</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Responsable de Formation </a:t>
                      </a:r>
                    </a:p>
                    <a:p>
                      <a:pPr algn="just">
                        <a:lnSpc>
                          <a:spcPct val="150000"/>
                        </a:lnSpc>
                        <a:spcAft>
                          <a:spcPts val="800"/>
                        </a:spcAft>
                      </a:pPr>
                      <a:r>
                        <a:rPr lang="fr-FR" sz="3200" dirty="0">
                          <a:effectLst/>
                        </a:rPr>
                        <a:t>Ingénieur-Formation</a:t>
                      </a:r>
                    </a:p>
                    <a:p>
                      <a:pPr algn="just">
                        <a:lnSpc>
                          <a:spcPct val="150000"/>
                        </a:lnSpc>
                        <a:spcAft>
                          <a:spcPts val="800"/>
                        </a:spcAft>
                      </a:pPr>
                      <a:r>
                        <a:rPr lang="fr-FR" sz="3200" dirty="0">
                          <a:effectLst/>
                        </a:rPr>
                        <a:t>Collaborateurs et assistants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Cadres et responsables de services</a:t>
                      </a:r>
                    </a:p>
                    <a:p>
                      <a:pPr algn="just">
                        <a:lnSpc>
                          <a:spcPct val="150000"/>
                        </a:lnSpc>
                        <a:spcAft>
                          <a:spcPts val="800"/>
                        </a:spcAft>
                      </a:pPr>
                      <a:r>
                        <a:rPr lang="fr-FR" sz="3200" dirty="0">
                          <a:effectLst/>
                        </a:rPr>
                        <a:t>Directions administratives et Fonctionnelles</a:t>
                      </a:r>
                    </a:p>
                    <a:p>
                      <a:pPr algn="just">
                        <a:lnSpc>
                          <a:spcPct val="150000"/>
                        </a:lnSpc>
                        <a:spcAft>
                          <a:spcPts val="800"/>
                        </a:spcAft>
                      </a:pPr>
                      <a:r>
                        <a:rPr lang="fr-FR" sz="3200" dirty="0">
                          <a:effectLst/>
                        </a:rPr>
                        <a:t>Personnels, salariés, public cible</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extLst>
                  <a:ext uri="{0D108BD9-81ED-4DB2-BD59-A6C34878D82A}">
                    <a16:rowId xmlns:a16="http://schemas.microsoft.com/office/drawing/2014/main" val="1129031346"/>
                  </a:ext>
                </a:extLst>
              </a:tr>
              <a:tr h="4493721">
                <a:tc>
                  <a:txBody>
                    <a:bodyPr/>
                    <a:lstStyle/>
                    <a:p>
                      <a:pPr algn="just">
                        <a:lnSpc>
                          <a:spcPct val="150000"/>
                        </a:lnSpc>
                        <a:spcAft>
                          <a:spcPts val="800"/>
                        </a:spcAft>
                      </a:pPr>
                      <a:r>
                        <a:rPr lang="fr-FR" sz="3200" dirty="0">
                          <a:effectLst/>
                        </a:rPr>
                        <a:t>Ingénierie pédagogique</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2800" dirty="0">
                          <a:effectLst/>
                        </a:rPr>
                        <a:t>Formateurs</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Formateurs internes</a:t>
                      </a:r>
                    </a:p>
                    <a:p>
                      <a:pPr algn="just">
                        <a:lnSpc>
                          <a:spcPct val="150000"/>
                        </a:lnSpc>
                        <a:spcAft>
                          <a:spcPts val="800"/>
                        </a:spcAft>
                      </a:pPr>
                      <a:r>
                        <a:rPr lang="fr-FR" sz="3200" dirty="0">
                          <a:effectLst/>
                        </a:rPr>
                        <a:t>Autres établissements Autres responsables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tc>
                  <a:txBody>
                    <a:bodyPr/>
                    <a:lstStyle/>
                    <a:p>
                      <a:pPr algn="just">
                        <a:lnSpc>
                          <a:spcPct val="150000"/>
                        </a:lnSpc>
                        <a:spcAft>
                          <a:spcPts val="800"/>
                        </a:spcAft>
                      </a:pPr>
                      <a:r>
                        <a:rPr lang="fr-FR" sz="3200" dirty="0">
                          <a:effectLst/>
                        </a:rPr>
                        <a:t>Apprenants stagiaires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56539" marR="56539" marT="0" marB="0"/>
                </a:tc>
                <a:extLst>
                  <a:ext uri="{0D108BD9-81ED-4DB2-BD59-A6C34878D82A}">
                    <a16:rowId xmlns:a16="http://schemas.microsoft.com/office/drawing/2014/main" val="2925817620"/>
                  </a:ext>
                </a:extLst>
              </a:tr>
            </a:tbl>
          </a:graphicData>
        </a:graphic>
      </p:graphicFrame>
      <p:sp>
        <p:nvSpPr>
          <p:cNvPr id="5" name="Rectangle 1">
            <a:extLst>
              <a:ext uri="{FF2B5EF4-FFF2-40B4-BE49-F238E27FC236}">
                <a16:creationId xmlns:a16="http://schemas.microsoft.com/office/drawing/2014/main" id="{92FEF8B4-8655-4E66-ACC7-AF86A3D7E47D}"/>
              </a:ext>
            </a:extLst>
          </p:cNvPr>
          <p:cNvSpPr>
            <a:spLocks noChangeArrowheads="1"/>
          </p:cNvSpPr>
          <p:nvPr/>
        </p:nvSpPr>
        <p:spPr bwMode="auto">
          <a:xfrm>
            <a:off x="-5902059" y="4814"/>
            <a:ext cx="23441783"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institutionnelle, etc.</a:t>
            </a:r>
            <a:endParaRPr kumimoji="0" lang="fr-FR" altLang="fr-FR"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8160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0CEBF9-A057-4629-807C-7EEAFED2281C}"/>
              </a:ext>
            </a:extLst>
          </p:cNvPr>
          <p:cNvSpPr>
            <a:spLocks noGrp="1"/>
          </p:cNvSpPr>
          <p:nvPr>
            <p:ph type="title"/>
          </p:nvPr>
        </p:nvSpPr>
        <p:spPr>
          <a:xfrm>
            <a:off x="838200" y="354843"/>
            <a:ext cx="10515600" cy="1335846"/>
          </a:xfrm>
        </p:spPr>
        <p:txBody>
          <a:bodyPr>
            <a:normAutofit fontScale="90000"/>
          </a:bodyPr>
          <a:lstStyle/>
          <a:p>
            <a:r>
              <a:rPr lang="fr-FR" sz="4800" b="1" dirty="0">
                <a:effectLst/>
                <a:latin typeface="Arial" panose="020B0604020202020204" pitchFamily="34" charset="0"/>
                <a:ea typeface="Calibri" panose="020F0502020204030204" pitchFamily="34" charset="0"/>
                <a:cs typeface="Times New Roman" panose="02020603050405020304" pitchFamily="18" charset="0"/>
              </a:rPr>
              <a:t>Outils de l’ingénierie de la formation</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D5DB8B13-353C-4A52-9527-E2F0E7EA591B}"/>
              </a:ext>
            </a:extLst>
          </p:cNvPr>
          <p:cNvSpPr>
            <a:spLocks noGrp="1"/>
          </p:cNvSpPr>
          <p:nvPr>
            <p:ph idx="1"/>
          </p:nvPr>
        </p:nvSpPr>
        <p:spPr/>
        <p:txBody>
          <a:bodyPr>
            <a:noAutofit/>
          </a:bodyPr>
          <a:lstStyle/>
          <a:p>
            <a:pPr algn="just">
              <a:lnSpc>
                <a:spcPct val="150000"/>
              </a:lnSpc>
            </a:pPr>
            <a:r>
              <a:rPr lang="fr-FR" dirty="0">
                <a:effectLst/>
                <a:latin typeface="Arial" panose="020B0604020202020204" pitchFamily="34" charset="0"/>
                <a:ea typeface="Calibri" panose="020F0502020204030204" pitchFamily="34" charset="0"/>
              </a:rPr>
              <a:t>Par "outil", il faut entendre les moyens, documents, supports de tous types (informatiques, papiers, communicationnels) et les matériels. Le tableau de synthèse que nous vous proposons est là encore à adapter à chaque organisation, chaque situation de formation. Vous trouverez donc, en utilisant le principe du tableau précédent sur les attentes des acteurs entre eux vis-à-vis de la formation, les outils correspondants aux interrelations entre ces mêmes acteurs.</a:t>
            </a:r>
            <a:endParaRPr lang="fr-FR" dirty="0"/>
          </a:p>
        </p:txBody>
      </p:sp>
    </p:spTree>
    <p:extLst>
      <p:ext uri="{BB962C8B-B14F-4D97-AF65-F5344CB8AC3E}">
        <p14:creationId xmlns:p14="http://schemas.microsoft.com/office/powerpoint/2010/main" val="2678599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B5DC68-CC14-4DC2-930B-121B5D658FA7}"/>
              </a:ext>
            </a:extLst>
          </p:cNvPr>
          <p:cNvSpPr>
            <a:spLocks noGrp="1"/>
          </p:cNvSpPr>
          <p:nvPr>
            <p:ph type="title"/>
          </p:nvPr>
        </p:nvSpPr>
        <p:spPr/>
        <p:txBody>
          <a:bodyPr>
            <a:normAutofit/>
          </a:bodyPr>
          <a:lstStyle/>
          <a:p>
            <a:pPr algn="ctr"/>
            <a:r>
              <a:rPr lang="fr-FR" sz="2800" b="1" dirty="0">
                <a:effectLst/>
                <a:latin typeface="Arial" panose="020B0604020202020204" pitchFamily="34" charset="0"/>
                <a:ea typeface="Calibri" panose="020F0502020204030204" pitchFamily="34" charset="0"/>
              </a:rPr>
              <a:t>La démarche d’ingénierie de la formation</a:t>
            </a:r>
            <a:endParaRPr lang="fr-FR" sz="2800" dirty="0"/>
          </a:p>
        </p:txBody>
      </p:sp>
      <p:sp>
        <p:nvSpPr>
          <p:cNvPr id="3" name="Espace réservé du contenu 2">
            <a:extLst>
              <a:ext uri="{FF2B5EF4-FFF2-40B4-BE49-F238E27FC236}">
                <a16:creationId xmlns:a16="http://schemas.microsoft.com/office/drawing/2014/main" id="{93BF56E5-7CAE-4AD2-8292-43249EDE0132}"/>
              </a:ext>
            </a:extLst>
          </p:cNvPr>
          <p:cNvSpPr>
            <a:spLocks noGrp="1"/>
          </p:cNvSpPr>
          <p:nvPr>
            <p:ph idx="1"/>
          </p:nvPr>
        </p:nvSpPr>
        <p:spPr/>
        <p:txBody>
          <a:bodyPr/>
          <a:lstStyle/>
          <a:p>
            <a:endParaRPr lang="fr-FR" dirty="0"/>
          </a:p>
        </p:txBody>
      </p:sp>
      <p:sp>
        <p:nvSpPr>
          <p:cNvPr id="5" name="ZoneTexte 4">
            <a:extLst>
              <a:ext uri="{FF2B5EF4-FFF2-40B4-BE49-F238E27FC236}">
                <a16:creationId xmlns:a16="http://schemas.microsoft.com/office/drawing/2014/main" id="{A042F4DF-AD57-465E-92D2-F4937EBB1516}"/>
              </a:ext>
            </a:extLst>
          </p:cNvPr>
          <p:cNvSpPr txBox="1"/>
          <p:nvPr/>
        </p:nvSpPr>
        <p:spPr>
          <a:xfrm>
            <a:off x="1064525" y="2693747"/>
            <a:ext cx="10099344" cy="2246769"/>
          </a:xfrm>
          <a:prstGeom prst="rect">
            <a:avLst/>
          </a:prstGeom>
          <a:noFill/>
        </p:spPr>
        <p:txBody>
          <a:bodyPr wrap="square">
            <a:spAutoFit/>
          </a:bodyPr>
          <a:lstStyle/>
          <a:p>
            <a:pPr algn="just"/>
            <a:r>
              <a:rPr lang="fr-FR" sz="2800" dirty="0">
                <a:effectLst/>
                <a:latin typeface="Arial" panose="020B0604020202020204" pitchFamily="34" charset="0"/>
                <a:ea typeface="Calibri" panose="020F0502020204030204" pitchFamily="34" charset="0"/>
              </a:rPr>
              <a:t>L’ingénierie de formation est une démarche socioprofessionnelle qui consiste à analyser, concevoir, réaliser et évaluer des actions, dispositifs et/ou système de formation en tenant compte de l'environnement et des acteurs professionnels. </a:t>
            </a:r>
            <a:endParaRPr lang="fr-FR" sz="2800" dirty="0"/>
          </a:p>
        </p:txBody>
      </p:sp>
    </p:spTree>
    <p:extLst>
      <p:ext uri="{BB962C8B-B14F-4D97-AF65-F5344CB8AC3E}">
        <p14:creationId xmlns:p14="http://schemas.microsoft.com/office/powerpoint/2010/main" val="226013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7D08FD-D96D-41BA-9C9B-4D2FCC71F7E9}"/>
              </a:ext>
            </a:extLst>
          </p:cNvPr>
          <p:cNvSpPr>
            <a:spLocks noGrp="1"/>
          </p:cNvSpPr>
          <p:nvPr>
            <p:ph type="title"/>
          </p:nvPr>
        </p:nvSpPr>
        <p:spPr/>
        <p:txBody>
          <a:bodyPr>
            <a:noAutofit/>
          </a:bodyPr>
          <a:lstStyle/>
          <a:p>
            <a:pPr algn="ctr"/>
            <a:r>
              <a:rPr lang="fr-FR" sz="5400" b="1" dirty="0"/>
              <a:t>PREMIERE PARTIE: </a:t>
            </a:r>
            <a:br>
              <a:rPr lang="fr-FR" sz="5400" b="1" dirty="0"/>
            </a:br>
            <a:r>
              <a:rPr lang="fr-FR" sz="5400" b="1" dirty="0"/>
              <a:t>GÉNÉRALITÉS SUR L’INGÉNIERIE</a:t>
            </a:r>
          </a:p>
        </p:txBody>
      </p:sp>
      <p:sp>
        <p:nvSpPr>
          <p:cNvPr id="3" name="Espace réservé du contenu 2">
            <a:extLst>
              <a:ext uri="{FF2B5EF4-FFF2-40B4-BE49-F238E27FC236}">
                <a16:creationId xmlns:a16="http://schemas.microsoft.com/office/drawing/2014/main" id="{2880469F-2304-4BA0-B2AE-3A22EF464B57}"/>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2481539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201CDF-C151-4B3D-9C7D-E54B3EFD83AA}"/>
              </a:ext>
            </a:extLst>
          </p:cNvPr>
          <p:cNvSpPr>
            <a:spLocks noGrp="1"/>
          </p:cNvSpPr>
          <p:nvPr>
            <p:ph type="title"/>
          </p:nvPr>
        </p:nvSpPr>
        <p:spPr/>
        <p:txBody>
          <a:bodyPr/>
          <a:lstStyle/>
          <a:p>
            <a:pPr algn="ctr"/>
            <a:r>
              <a:rPr lang="fr-FR" dirty="0">
                <a:effectLst/>
                <a:latin typeface="Arial" panose="020B0604020202020204" pitchFamily="34" charset="0"/>
                <a:ea typeface="Calibri" panose="020F0502020204030204" pitchFamily="34" charset="0"/>
                <a:cs typeface="Times New Roman" panose="02020603050405020304" pitchFamily="18" charset="0"/>
              </a:rPr>
              <a:t>L'ingénierie de formation : niveau organisationnel</a:t>
            </a:r>
            <a:endParaRPr lang="fr-FR" dirty="0"/>
          </a:p>
        </p:txBody>
      </p:sp>
      <p:sp>
        <p:nvSpPr>
          <p:cNvPr id="3" name="Espace réservé du contenu 2">
            <a:extLst>
              <a:ext uri="{FF2B5EF4-FFF2-40B4-BE49-F238E27FC236}">
                <a16:creationId xmlns:a16="http://schemas.microsoft.com/office/drawing/2014/main" id="{6F82D19D-D922-4AD5-8FD6-ACDF31E9859C}"/>
              </a:ext>
            </a:extLst>
          </p:cNvPr>
          <p:cNvSpPr>
            <a:spLocks noGrp="1"/>
          </p:cNvSpPr>
          <p:nvPr>
            <p:ph idx="1"/>
          </p:nvPr>
        </p:nvSpPr>
        <p:spPr/>
        <p:txBody>
          <a:bodyPr>
            <a:normAutofit fontScale="92500" lnSpcReduction="10000"/>
          </a:bodyPr>
          <a:lstStyle/>
          <a:p>
            <a:endParaRPr lang="fr-FR" sz="1800" dirty="0">
              <a:effectLst/>
              <a:latin typeface="Arial" panose="020B0604020202020204" pitchFamily="34" charset="0"/>
              <a:ea typeface="Calibri" panose="020F0502020204030204" pitchFamily="34" charset="0"/>
              <a:cs typeface="Times New Roman" panose="02020603050405020304" pitchFamily="18" charset="0"/>
            </a:endParaRPr>
          </a:p>
          <a:p>
            <a:endParaRPr lang="fr-FR" sz="18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fr-FR" dirty="0">
                <a:effectLst/>
                <a:latin typeface="Arial" panose="020B0604020202020204" pitchFamily="34" charset="0"/>
                <a:ea typeface="Calibri" panose="020F0502020204030204" pitchFamily="34" charset="0"/>
                <a:cs typeface="Times New Roman" panose="02020603050405020304" pitchFamily="18" charset="0"/>
              </a:rPr>
              <a:t>L'ingénierie de formation (niveau organisationnel) se trouve à l'interface de l'ingénierie des politiques (niveau stratégique et décisionnel) et de l'ingénierie pédagogique (niveau pédagogique). L'ingénieur de la formation a donc à </a:t>
            </a:r>
            <a:r>
              <a:rPr lang="fr-FR" b="1" dirty="0">
                <a:effectLst/>
                <a:latin typeface="Arial" panose="020B0604020202020204" pitchFamily="34" charset="0"/>
                <a:ea typeface="Calibri" panose="020F0502020204030204" pitchFamily="34" charset="0"/>
                <a:cs typeface="Times New Roman" panose="02020603050405020304" pitchFamily="18" charset="0"/>
              </a:rPr>
              <a:t>COORDONNER </a:t>
            </a:r>
            <a:r>
              <a:rPr lang="fr-FR" dirty="0">
                <a:effectLst/>
                <a:latin typeface="Arial" panose="020B0604020202020204" pitchFamily="34" charset="0"/>
                <a:ea typeface="Calibri" panose="020F0502020204030204" pitchFamily="34" charset="0"/>
                <a:cs typeface="Times New Roman" panose="02020603050405020304" pitchFamily="18" charset="0"/>
              </a:rPr>
              <a:t>et </a:t>
            </a:r>
            <a:r>
              <a:rPr lang="fr-FR" b="1" dirty="0">
                <a:effectLst/>
                <a:latin typeface="Arial" panose="020B0604020202020204" pitchFamily="34" charset="0"/>
                <a:ea typeface="Calibri" panose="020F0502020204030204" pitchFamily="34" charset="0"/>
                <a:cs typeface="Times New Roman" panose="02020603050405020304" pitchFamily="18" charset="0"/>
              </a:rPr>
              <a:t>PILOTER</a:t>
            </a:r>
            <a:r>
              <a:rPr lang="fr-FR" dirty="0">
                <a:effectLst/>
                <a:latin typeface="Arial" panose="020B0604020202020204" pitchFamily="34" charset="0"/>
                <a:ea typeface="Calibri" panose="020F0502020204030204" pitchFamily="34" charset="0"/>
                <a:cs typeface="Times New Roman" panose="02020603050405020304" pitchFamily="18" charset="0"/>
              </a:rPr>
              <a:t> quatre étapes principales dans la démarche d'ingénierie dans deux grandes phases : </a:t>
            </a:r>
            <a:r>
              <a:rPr lang="fr-FR" b="1" dirty="0">
                <a:effectLst/>
                <a:latin typeface="Arial" panose="020B0604020202020204" pitchFamily="34" charset="0"/>
                <a:ea typeface="Calibri" panose="020F0502020204030204" pitchFamily="34" charset="0"/>
                <a:cs typeface="Times New Roman" panose="02020603050405020304" pitchFamily="18" charset="0"/>
              </a:rPr>
              <a:t>ACRE</a:t>
            </a:r>
            <a:endParaRPr lang="fr-FR" b="1"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908642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793F17-CF50-496A-A5D2-61B81BB59FB0}"/>
              </a:ext>
            </a:extLst>
          </p:cNvPr>
          <p:cNvSpPr>
            <a:spLocks noGrp="1"/>
          </p:cNvSpPr>
          <p:nvPr>
            <p:ph type="title"/>
          </p:nvPr>
        </p:nvSpPr>
        <p:spPr/>
        <p:txBody>
          <a:bodyPr/>
          <a:lstStyle/>
          <a:p>
            <a:pPr algn="ctr"/>
            <a:r>
              <a:rPr lang="fr-FR" b="1" dirty="0">
                <a:latin typeface="Arial" panose="020B0604020202020204" pitchFamily="34" charset="0"/>
                <a:cs typeface="Arial" panose="020B0604020202020204" pitchFamily="34" charset="0"/>
              </a:rPr>
              <a:t>ANALYSER</a:t>
            </a:r>
          </a:p>
        </p:txBody>
      </p:sp>
      <p:sp>
        <p:nvSpPr>
          <p:cNvPr id="3" name="Espace réservé du contenu 2">
            <a:extLst>
              <a:ext uri="{FF2B5EF4-FFF2-40B4-BE49-F238E27FC236}">
                <a16:creationId xmlns:a16="http://schemas.microsoft.com/office/drawing/2014/main" id="{3F0EF0FF-C41C-495F-9642-48318A3139BD}"/>
              </a:ext>
            </a:extLst>
          </p:cNvPr>
          <p:cNvSpPr>
            <a:spLocks noGrp="1"/>
          </p:cNvSpPr>
          <p:nvPr>
            <p:ph idx="1"/>
          </p:nvPr>
        </p:nvSpPr>
        <p:spPr/>
        <p:txBody>
          <a:bodyPr>
            <a:normAutofit fontScale="62500" lnSpcReduction="20000"/>
          </a:bodyPr>
          <a:lstStyle/>
          <a:p>
            <a:pPr algn="just">
              <a:lnSpc>
                <a:spcPct val="150000"/>
              </a:lnSpc>
              <a:spcAft>
                <a:spcPts val="800"/>
              </a:spcAft>
            </a:pPr>
            <a:r>
              <a:rPr lang="fr-FR" sz="3600" dirty="0">
                <a:effectLst/>
                <a:latin typeface="Arial" panose="020B0604020202020204" pitchFamily="34" charset="0"/>
                <a:ea typeface="Calibri" panose="020F0502020204030204" pitchFamily="34" charset="0"/>
                <a:cs typeface="Times New Roman" panose="02020603050405020304" pitchFamily="18" charset="0"/>
              </a:rPr>
              <a:t>C’est une démarche seulement basée sur l’offre de formation et la déclinaison de l’action. Le passage par cette étape est une condition essentielle de la réussite de la démarche. Il s’agit de l’analyse de la demande et de son contexte. C’est une compréhension fine de l’environnement, du cadre socioprofessionnel dans lequel on se situe et des enjeux ou objectifs des commanditaires. Il faut rappeler ici que les besoins de formation n’existent pas en soi. Ils sont constitués par </a:t>
            </a:r>
            <a:r>
              <a:rPr lang="fr-FR" sz="3600" b="1" dirty="0">
                <a:effectLst/>
                <a:latin typeface="Arial" panose="020B0604020202020204" pitchFamily="34" charset="0"/>
                <a:ea typeface="Calibri" panose="020F0502020204030204" pitchFamily="34" charset="0"/>
                <a:cs typeface="Times New Roman" panose="02020603050405020304" pitchFamily="18" charset="0"/>
              </a:rPr>
              <a:t>l’écart existant entre un profil professionnel requis ou souhaité, et un profit réel.</a:t>
            </a:r>
            <a:endParaRPr lang="fr-FR"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145079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C1A254-F6A4-4D0F-8EDE-738AD61BE3C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92C685D-D4F8-4CF0-A1F6-2D74193A83C1}"/>
              </a:ext>
            </a:extLst>
          </p:cNvPr>
          <p:cNvSpPr>
            <a:spLocks noGrp="1"/>
          </p:cNvSpPr>
          <p:nvPr>
            <p:ph idx="1"/>
          </p:nvPr>
        </p:nvSpPr>
        <p:spPr/>
        <p:txBody>
          <a:bodyPr/>
          <a:lstStyle/>
          <a:p>
            <a:endParaRPr lang="fr-FR" sz="1800" dirty="0">
              <a:effectLst/>
              <a:latin typeface="Arial" panose="020B0604020202020204" pitchFamily="34" charset="0"/>
              <a:ea typeface="Calibri" panose="020F0502020204030204" pitchFamily="34" charset="0"/>
            </a:endParaRPr>
          </a:p>
          <a:p>
            <a:endParaRPr lang="fr-FR" sz="1800" dirty="0">
              <a:latin typeface="Arial" panose="020B0604020202020204" pitchFamily="34" charset="0"/>
              <a:ea typeface="Calibri" panose="020F0502020204030204" pitchFamily="34" charset="0"/>
            </a:endParaRPr>
          </a:p>
          <a:p>
            <a:pPr algn="just">
              <a:lnSpc>
                <a:spcPct val="150000"/>
              </a:lnSpc>
            </a:pPr>
            <a:r>
              <a:rPr lang="fr-FR" sz="2400" dirty="0">
                <a:effectLst/>
                <a:latin typeface="Arial" panose="020B0604020202020204" pitchFamily="34" charset="0"/>
                <a:ea typeface="Calibri" panose="020F0502020204030204" pitchFamily="34" charset="0"/>
              </a:rPr>
              <a:t>L'analyse doit chercher à être la plus complète possible dans une approche systémique. L'analyse s’appuie sur un ensemble de questionnements et de confrontations-vérifications qui permet, comme pour toute intervention de conseil, de circonscrire l'objet et les moyens d'y répondre.</a:t>
            </a:r>
            <a:endParaRPr lang="fr-FR" sz="2400" dirty="0"/>
          </a:p>
        </p:txBody>
      </p:sp>
    </p:spTree>
    <p:extLst>
      <p:ext uri="{BB962C8B-B14F-4D97-AF65-F5344CB8AC3E}">
        <p14:creationId xmlns:p14="http://schemas.microsoft.com/office/powerpoint/2010/main" val="1758007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051C89-9FC6-48CB-A04D-4EE822F4D0E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6A7D56C-557E-4415-B056-259974A6DCA3}"/>
              </a:ext>
            </a:extLst>
          </p:cNvPr>
          <p:cNvSpPr>
            <a:spLocks noGrp="1"/>
          </p:cNvSpPr>
          <p:nvPr>
            <p:ph idx="1"/>
          </p:nvPr>
        </p:nvSpPr>
        <p:spPr/>
        <p:txBody>
          <a:bodyPr>
            <a:normAutofit/>
          </a:bodyPr>
          <a:lstStyle/>
          <a:p>
            <a:pPr algn="just">
              <a:lnSpc>
                <a:spcPct val="150000"/>
              </a:lnSpc>
            </a:pPr>
            <a:r>
              <a:rPr lang="fr-FR" sz="2400" dirty="0">
                <a:effectLst/>
                <a:latin typeface="Arial" panose="020B0604020202020204" pitchFamily="34" charset="0"/>
                <a:ea typeface="Calibri" panose="020F0502020204030204" pitchFamily="34" charset="0"/>
              </a:rPr>
              <a:t>On s'attachera donc à comprendre l'organisation, son fonctionnement, les acteurs et leurs enjeux, les objectifs déclinés, voire les objectifs sous-jacents ou cachés. On tâchera aussi de repérer le climat social, le mode de management et le système de gestion des ressources humaines Ce questionnement à l’égard de l’organisation et du conteste nous permet de prolonger notre investigation sur les conditions de travail et les relations sociales.</a:t>
            </a:r>
            <a:endParaRPr lang="fr-FR" sz="2400" dirty="0"/>
          </a:p>
        </p:txBody>
      </p:sp>
    </p:spTree>
    <p:extLst>
      <p:ext uri="{BB962C8B-B14F-4D97-AF65-F5344CB8AC3E}">
        <p14:creationId xmlns:p14="http://schemas.microsoft.com/office/powerpoint/2010/main" val="3366055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720FC3-B9F7-4344-8110-569BBD477F0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636CEFF-BB73-47F2-8E11-C6E59DF40700}"/>
              </a:ext>
            </a:extLst>
          </p:cNvPr>
          <p:cNvSpPr>
            <a:spLocks noGrp="1"/>
          </p:cNvSpPr>
          <p:nvPr>
            <p:ph idx="1"/>
          </p:nvPr>
        </p:nvSpPr>
        <p:spPr>
          <a:xfrm>
            <a:off x="1143000" y="1825624"/>
            <a:ext cx="10210800" cy="5634356"/>
          </a:xfrm>
        </p:spPr>
        <p:txBody>
          <a:bodyPr>
            <a:normAutofit fontScale="25000" lnSpcReduction="20000"/>
          </a:bodyPr>
          <a:lstStyle/>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Suite à l'analyse et à son diagnostic, l'ingénieur-formation est alors en mesure de définir les objectifs opératoires attendus et de les formuler en termes de résultats attendus. Un avant-projet se dessine alors. On trouvera notamment dans ces avant-projets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l'identification du contexte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les grandes orientations du projet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la présentation des différentes étapes et leur planification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la logique d'organisation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la définition des moyens humains, techniques, matériels et financiers. </a:t>
            </a:r>
          </a:p>
          <a:p>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0432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B07B8-098E-4E56-9B0B-DFA2FA9F4D6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E7C8F89-8B37-4368-B17C-6A434217B3B0}"/>
              </a:ext>
            </a:extLst>
          </p:cNvPr>
          <p:cNvSpPr>
            <a:spLocks noGrp="1"/>
          </p:cNvSpPr>
          <p:nvPr>
            <p:ph idx="1"/>
          </p:nvPr>
        </p:nvSpPr>
        <p:spPr/>
        <p:txBody>
          <a:bodyPr/>
          <a:lstStyle/>
          <a:p>
            <a:endParaRPr lang="fr-FR"/>
          </a:p>
        </p:txBody>
      </p:sp>
      <p:sp>
        <p:nvSpPr>
          <p:cNvPr id="5" name="ZoneTexte 4">
            <a:extLst>
              <a:ext uri="{FF2B5EF4-FFF2-40B4-BE49-F238E27FC236}">
                <a16:creationId xmlns:a16="http://schemas.microsoft.com/office/drawing/2014/main" id="{B41D2D17-3FC4-4961-8971-ABD71E623B6B}"/>
              </a:ext>
            </a:extLst>
          </p:cNvPr>
          <p:cNvSpPr txBox="1"/>
          <p:nvPr/>
        </p:nvSpPr>
        <p:spPr>
          <a:xfrm>
            <a:off x="1005840" y="2577484"/>
            <a:ext cx="8138160" cy="2597827"/>
          </a:xfrm>
          <a:prstGeom prst="rect">
            <a:avLst/>
          </a:prstGeom>
          <a:noFill/>
        </p:spPr>
        <p:txBody>
          <a:bodyPr wrap="square">
            <a:spAutoFit/>
          </a:bodyPr>
          <a:lstStyle/>
          <a:p>
            <a:pPr algn="just">
              <a:lnSpc>
                <a:spcPct val="150000"/>
              </a:lnSpc>
              <a:spcAft>
                <a:spcPts val="800"/>
              </a:spcAft>
            </a:pPr>
            <a:r>
              <a:rPr lang="fr-FR" sz="2800" dirty="0">
                <a:effectLst/>
                <a:latin typeface="Arial" panose="020B0604020202020204" pitchFamily="34" charset="0"/>
                <a:ea typeface="Calibri" panose="020F0502020204030204" pitchFamily="34" charset="0"/>
                <a:cs typeface="Arial" panose="020B0604020202020204" pitchFamily="34" charset="0"/>
              </a:rPr>
              <a:t>Ces éléments serviront d’ailleurs à l’évaluation en cours et en fin de formation en utilisant un cahier des charges de l’action. La deuxième étape peut alors être mise en œuvre.</a:t>
            </a:r>
          </a:p>
        </p:txBody>
      </p:sp>
    </p:spTree>
    <p:extLst>
      <p:ext uri="{BB962C8B-B14F-4D97-AF65-F5344CB8AC3E}">
        <p14:creationId xmlns:p14="http://schemas.microsoft.com/office/powerpoint/2010/main" val="6578838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73E0A0-4C0D-427E-AD1A-D4AC27457891}"/>
              </a:ext>
            </a:extLst>
          </p:cNvPr>
          <p:cNvSpPr>
            <a:spLocks noGrp="1"/>
          </p:cNvSpPr>
          <p:nvPr>
            <p:ph type="title"/>
          </p:nvPr>
        </p:nvSpPr>
        <p:spPr/>
        <p:txBody>
          <a:bodyPr>
            <a:normAutofit/>
          </a:bodyPr>
          <a:lstStyle/>
          <a:p>
            <a:pPr algn="ctr"/>
            <a:r>
              <a:rPr lang="fr-FR" b="1" i="1" dirty="0">
                <a:effectLst/>
                <a:latin typeface="Arial" panose="020B0604020202020204" pitchFamily="34" charset="0"/>
                <a:ea typeface="Calibri" panose="020F0502020204030204" pitchFamily="34" charset="0"/>
                <a:cs typeface="Arial" panose="020B0604020202020204" pitchFamily="34" charset="0"/>
              </a:rPr>
              <a:t>CONCEVOIR</a:t>
            </a:r>
            <a:br>
              <a:rPr lang="fr-FR" dirty="0">
                <a:effectLst/>
                <a:latin typeface="Arial" panose="020B0604020202020204" pitchFamily="34" charset="0"/>
                <a:ea typeface="Calibri" panose="020F050202020403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D1C7AA72-DCE9-429B-8C65-F56AF29C337A}"/>
              </a:ext>
            </a:extLst>
          </p:cNvPr>
          <p:cNvSpPr>
            <a:spLocks noGrp="1"/>
          </p:cNvSpPr>
          <p:nvPr>
            <p:ph idx="1"/>
          </p:nvPr>
        </p:nvSpPr>
        <p:spPr/>
        <p:txBody>
          <a:bodyPr>
            <a:normAutofit fontScale="92500" lnSpcReduction="20000"/>
          </a:bodyPr>
          <a:lstStyle/>
          <a:p>
            <a:endParaRPr lang="fr-FR" sz="1800" dirty="0">
              <a:effectLst/>
              <a:latin typeface="Arial" panose="020B0604020202020204" pitchFamily="34" charset="0"/>
              <a:ea typeface="Calibri" panose="020F0502020204030204" pitchFamily="34" charset="0"/>
            </a:endParaRPr>
          </a:p>
          <a:p>
            <a:pPr algn="just">
              <a:lnSpc>
                <a:spcPct val="150000"/>
              </a:lnSpc>
            </a:pPr>
            <a:r>
              <a:rPr lang="fr-FR" sz="2600" dirty="0">
                <a:effectLst/>
                <a:latin typeface="Arial" panose="020B0604020202020204" pitchFamily="34" charset="0"/>
                <a:ea typeface="Calibri" panose="020F0502020204030204" pitchFamily="34" charset="0"/>
              </a:rPr>
              <a:t>Cette étape de conception doit permettre d'imaginer des dispositifs innovants, de créer des actions spécifiques et adaptées à l'environnement étudié précédemment. Cette étape, et les différents éléments de réflexion et de construction, est négociée avec le commanditaire par le biais d'avant-projets. Il s'agit pour l'ingénieur de formation d'expérimenter, d'imaginer des dispositifs innovants ou spécifiques, de proposer des réponses adaptées, de formuler les objectifs, d'expérimenter, d'accompagner les décisions, de planifier et coordonner le projet.</a:t>
            </a:r>
            <a:endParaRPr lang="fr-FR" sz="2600" dirty="0"/>
          </a:p>
        </p:txBody>
      </p:sp>
    </p:spTree>
    <p:extLst>
      <p:ext uri="{BB962C8B-B14F-4D97-AF65-F5344CB8AC3E}">
        <p14:creationId xmlns:p14="http://schemas.microsoft.com/office/powerpoint/2010/main" val="3498002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BFDD66-CA96-45AC-9476-C66EDCB1744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E9D0B34-E663-4BFD-983E-4B250336B12E}"/>
              </a:ext>
            </a:extLst>
          </p:cNvPr>
          <p:cNvSpPr>
            <a:spLocks noGrp="1"/>
          </p:cNvSpPr>
          <p:nvPr>
            <p:ph idx="1"/>
          </p:nvPr>
        </p:nvSpPr>
        <p:spPr/>
        <p:txBody>
          <a:bodyPr>
            <a:normAutofit/>
          </a:bodyPr>
          <a:lstStyle/>
          <a:p>
            <a:endParaRPr lang="fr-FR" sz="2400" dirty="0">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11C8FB88-025F-475D-AB4E-519A11433606}"/>
              </a:ext>
            </a:extLst>
          </p:cNvPr>
          <p:cNvSpPr txBox="1"/>
          <p:nvPr/>
        </p:nvSpPr>
        <p:spPr>
          <a:xfrm>
            <a:off x="1135380" y="2574215"/>
            <a:ext cx="9875520" cy="2248693"/>
          </a:xfrm>
          <a:prstGeom prst="rect">
            <a:avLst/>
          </a:prstGeom>
          <a:noFill/>
        </p:spPr>
        <p:txBody>
          <a:bodyPr wrap="square">
            <a:spAutoFit/>
          </a:bodyPr>
          <a:lstStyle/>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L'ingénieur-formation fournira un projet d'action, finalisé à partir du ou des avant-projets rédigés et discutés. Cette étape de conception et de formalisation du projet permet ainsi d'aboutir au projet final qui sera mis en œuvre.</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8716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6BB706-6BF8-4D75-80B2-BDA5FB50E65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F1BCBBE-EEB7-44C5-8CCB-18C00C257C8F}"/>
              </a:ext>
            </a:extLst>
          </p:cNvPr>
          <p:cNvSpPr>
            <a:spLocks noGrp="1"/>
          </p:cNvSpPr>
          <p:nvPr>
            <p:ph idx="1"/>
          </p:nvPr>
        </p:nvSpPr>
        <p:spPr>
          <a:xfrm>
            <a:off x="632460" y="1825624"/>
            <a:ext cx="10721340" cy="7927976"/>
          </a:xfrm>
        </p:spPr>
        <p:txBody>
          <a:bodyPr>
            <a:normAutofit fontScale="25000" lnSpcReduction="20000"/>
          </a:bodyPr>
          <a:lstStyle/>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Cette étape de conception et de formalisation du projet permet ainsi d’aboutir au projet final qui sera mis en œuvre.</a:t>
            </a:r>
          </a:p>
          <a:p>
            <a:pPr algn="just">
              <a:lnSpc>
                <a:spcPct val="150000"/>
              </a:lnSpc>
              <a:spcAft>
                <a:spcPts val="800"/>
              </a:spcAft>
            </a:pPr>
            <a:r>
              <a:rPr lang="fr-FR" sz="9600" b="1" dirty="0">
                <a:effectLst/>
                <a:latin typeface="Arial" panose="020B0604020202020204" pitchFamily="34" charset="0"/>
                <a:ea typeface="Calibri" panose="020F0502020204030204" pitchFamily="34" charset="0"/>
                <a:cs typeface="Arial" panose="020B0604020202020204" pitchFamily="34" charset="0"/>
              </a:rPr>
              <a:t>Le projet comprendra </a:t>
            </a:r>
            <a:r>
              <a:rPr lang="fr-FR" sz="96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les objectifs généraux et opérationnels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les acteurs concernés par le projet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l'organisation générale de l'action ou du dispositif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 calendrier et délais de réalisation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les moyens, disponibles et nécessaires, à mettre en œuvre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les résultats attendus (quantitatifs et qualitatifs)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le dispositif d'évaluation aux différentes étapes avec les critères et les modalités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l'évaluation finale.</a:t>
            </a:r>
          </a:p>
          <a:p>
            <a:endParaRPr lang="fr-FR" dirty="0"/>
          </a:p>
        </p:txBody>
      </p:sp>
    </p:spTree>
    <p:extLst>
      <p:ext uri="{BB962C8B-B14F-4D97-AF65-F5344CB8AC3E}">
        <p14:creationId xmlns:p14="http://schemas.microsoft.com/office/powerpoint/2010/main" val="27459013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417C09-B672-47F1-802C-9E878E00D07A}"/>
              </a:ext>
            </a:extLst>
          </p:cNvPr>
          <p:cNvSpPr>
            <a:spLocks noGrp="1"/>
          </p:cNvSpPr>
          <p:nvPr>
            <p:ph type="title"/>
          </p:nvPr>
        </p:nvSpPr>
        <p:spPr/>
        <p:txBody>
          <a:bodyPr>
            <a:normAutofit/>
          </a:bodyPr>
          <a:lstStyle/>
          <a:p>
            <a:pPr algn="ctr"/>
            <a:r>
              <a:rPr lang="fr-FR" b="1" i="1" dirty="0">
                <a:effectLst/>
                <a:latin typeface="Arial" panose="020B0604020202020204" pitchFamily="34" charset="0"/>
                <a:ea typeface="Calibri" panose="020F0502020204030204" pitchFamily="34" charset="0"/>
                <a:cs typeface="Arial" panose="020B0604020202020204" pitchFamily="34" charset="0"/>
              </a:rPr>
              <a:t>RÉALISER</a:t>
            </a:r>
            <a:br>
              <a:rPr lang="fr-FR" dirty="0">
                <a:effectLst/>
                <a:latin typeface="Arial" panose="020B0604020202020204" pitchFamily="34" charset="0"/>
                <a:ea typeface="Calibri" panose="020F050202020403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A10CF810-9972-49FC-A93B-38175AE68A81}"/>
              </a:ext>
            </a:extLst>
          </p:cNvPr>
          <p:cNvSpPr>
            <a:spLocks noGrp="1"/>
          </p:cNvSpPr>
          <p:nvPr>
            <p:ph idx="1"/>
          </p:nvPr>
        </p:nvSpPr>
        <p:spPr>
          <a:xfrm>
            <a:off x="464820" y="1825624"/>
            <a:ext cx="10888980" cy="7066916"/>
          </a:xfrm>
        </p:spPr>
        <p:txBody>
          <a:bodyPr>
            <a:normAutofit fontScale="32500" lnSpcReduction="20000"/>
          </a:bodyPr>
          <a:lstStyle/>
          <a:p>
            <a:pPr marL="0" indent="0" algn="just">
              <a:lnSpc>
                <a:spcPct val="150000"/>
              </a:lnSpc>
              <a:spcAft>
                <a:spcPts val="800"/>
              </a:spcAft>
              <a:buNone/>
            </a:pPr>
            <a:r>
              <a:rPr lang="fr-FR" sz="9600" dirty="0">
                <a:effectLst/>
                <a:latin typeface="Arial" panose="020B0604020202020204" pitchFamily="34" charset="0"/>
                <a:ea typeface="Calibri" panose="020F0502020204030204" pitchFamily="34" charset="0"/>
                <a:cs typeface="Arial" panose="020B0604020202020204" pitchFamily="34" charset="0"/>
              </a:rPr>
              <a:t>Durant cette étape, le responsable de l'ingénierie de la formation devra assurer trois grandes activités : l’animation, le pilotage et la communication.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L’ingénieur de formation assurera en effet l’animation du dispositif par un ensemble de fonctions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la mise en œuvre les partenariats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le recrutement, la mobilisation et l'animation d'une équipe </a:t>
            </a:r>
            <a:r>
              <a:rPr lang="fr-FR" sz="9600" dirty="0" err="1">
                <a:effectLst/>
                <a:latin typeface="Arial" panose="020B0604020202020204" pitchFamily="34" charset="0"/>
                <a:ea typeface="Calibri" panose="020F0502020204030204" pitchFamily="34" charset="0"/>
                <a:cs typeface="Arial" panose="020B0604020202020204" pitchFamily="34" charset="0"/>
              </a:rPr>
              <a:t>pluri-disciplinaire</a:t>
            </a:r>
            <a:r>
              <a:rPr lang="fr-FR" sz="9600" dirty="0">
                <a:effectLst/>
                <a:latin typeface="Arial" panose="020B0604020202020204" pitchFamily="34" charset="0"/>
                <a:ea typeface="Calibri" panose="020F0502020204030204" pitchFamily="34" charset="0"/>
                <a:cs typeface="Arial" panose="020B0604020202020204" pitchFamily="34" charset="0"/>
              </a:rPr>
              <a:t>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la coordination des différentes parties du projet. </a:t>
            </a:r>
          </a:p>
          <a:p>
            <a:endParaRPr lang="fr-FR" dirty="0"/>
          </a:p>
        </p:txBody>
      </p:sp>
    </p:spTree>
    <p:extLst>
      <p:ext uri="{BB962C8B-B14F-4D97-AF65-F5344CB8AC3E}">
        <p14:creationId xmlns:p14="http://schemas.microsoft.com/office/powerpoint/2010/main" val="3888544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2FC78C-7E70-4236-A0F0-288D55EDA47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382652A-C310-482F-8FEE-05F2470FB10A}"/>
              </a:ext>
            </a:extLst>
          </p:cNvPr>
          <p:cNvSpPr>
            <a:spLocks noGrp="1"/>
          </p:cNvSpPr>
          <p:nvPr>
            <p:ph idx="1"/>
          </p:nvPr>
        </p:nvSpPr>
        <p:spPr/>
        <p:txBody>
          <a:bodyPr>
            <a:normAutofit fontScale="77500" lnSpcReduction="20000"/>
          </a:bodyPr>
          <a:lstStyle/>
          <a:p>
            <a:pPr algn="just">
              <a:lnSpc>
                <a:spcPct val="150000"/>
              </a:lnSpc>
            </a:pPr>
            <a:r>
              <a:rPr lang="fr-FR" dirty="0">
                <a:effectLst/>
                <a:latin typeface="Arial" panose="020B0604020202020204" pitchFamily="34" charset="0"/>
                <a:ea typeface="Calibri" panose="020F0502020204030204" pitchFamily="34" charset="0"/>
              </a:rPr>
              <a:t>L’ingénierie de formation est apparue au début des années 1980, dans le but de rendre la formation professionnelle plus efficace et efficiente. </a:t>
            </a:r>
          </a:p>
          <a:p>
            <a:pPr algn="just">
              <a:lnSpc>
                <a:spcPct val="150000"/>
              </a:lnSpc>
            </a:pPr>
            <a:r>
              <a:rPr lang="fr-FR" dirty="0">
                <a:latin typeface="Arial" panose="020B0604020202020204" pitchFamily="34" charset="0"/>
                <a:ea typeface="Calibri" panose="020F0502020204030204" pitchFamily="34" charset="0"/>
                <a:cs typeface="Times New Roman" panose="02020603050405020304" pitchFamily="18" charset="0"/>
              </a:rPr>
              <a:t>O</a:t>
            </a:r>
            <a:r>
              <a:rPr lang="fr-FR" dirty="0">
                <a:effectLst/>
                <a:latin typeface="Arial" panose="020B0604020202020204" pitchFamily="34" charset="0"/>
                <a:ea typeface="Calibri" panose="020F0502020204030204" pitchFamily="34" charset="0"/>
                <a:cs typeface="Times New Roman" panose="02020603050405020304" pitchFamily="18" charset="0"/>
              </a:rPr>
              <a:t>n ne saurait concevoir et mettre en œuvre une action de formation efficace, sans tenir compte de plusieurs facteurs, depuis le recueil et l’analyse des besoins, jusqu'à l’évaluation finale de l’action de formation, en passant par le choix des modalités pédagogiques, des prestataires éventuels ainsi que les aspects budgétaires et organisationnels, etc.  Rien ne doit être négligé afin d’offrir des formations qui respectent les critères de qualité, de coût et de délai fixés.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fr-FR" dirty="0"/>
          </a:p>
        </p:txBody>
      </p:sp>
    </p:spTree>
    <p:extLst>
      <p:ext uri="{BB962C8B-B14F-4D97-AF65-F5344CB8AC3E}">
        <p14:creationId xmlns:p14="http://schemas.microsoft.com/office/powerpoint/2010/main" val="3800244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8A3920-7350-4A43-9561-D8EAC0A2648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57D3FA9-D22A-4589-9A58-FCE5AF05F3C3}"/>
              </a:ext>
            </a:extLst>
          </p:cNvPr>
          <p:cNvSpPr>
            <a:spLocks noGrp="1"/>
          </p:cNvSpPr>
          <p:nvPr>
            <p:ph idx="1"/>
          </p:nvPr>
        </p:nvSpPr>
        <p:spPr>
          <a:xfrm>
            <a:off x="838200" y="1825624"/>
            <a:ext cx="10515600" cy="4552315"/>
          </a:xfrm>
        </p:spPr>
        <p:txBody>
          <a:bodyPr>
            <a:normAutofit fontScale="25000" lnSpcReduction="20000"/>
          </a:bodyPr>
          <a:lstStyle/>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Il assurera aussi le pilotage du projet par la gestion, le contrôle et la régulation de celui-ci, notamment par : </a:t>
            </a:r>
          </a:p>
          <a:p>
            <a:pPr algn="just">
              <a:lnSpc>
                <a:spcPct val="150000"/>
              </a:lnSpc>
              <a:spcAft>
                <a:spcPts val="800"/>
              </a:spcAft>
            </a:pPr>
            <a:r>
              <a:rPr lang="fr-FR" sz="9600" dirty="0">
                <a:latin typeface="Arial" panose="020B0604020202020204" pitchFamily="34" charset="0"/>
                <a:ea typeface="Calibri" panose="020F0502020204030204" pitchFamily="34" charset="0"/>
                <a:cs typeface="Arial" panose="020B0604020202020204" pitchFamily="34" charset="0"/>
              </a:rPr>
              <a:t>l</a:t>
            </a:r>
            <a:r>
              <a:rPr lang="fr-FR" sz="9600" dirty="0">
                <a:effectLst/>
                <a:latin typeface="Arial" panose="020B0604020202020204" pitchFamily="34" charset="0"/>
                <a:ea typeface="Calibri" panose="020F0502020204030204" pitchFamily="34" charset="0"/>
                <a:cs typeface="Arial" panose="020B0604020202020204" pitchFamily="34" charset="0"/>
              </a:rPr>
              <a:t>’ajustement régulier des moyens aux buts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 la logistique matérielle et humaine ; </a:t>
            </a:r>
          </a:p>
          <a:p>
            <a:pPr algn="just">
              <a:lnSpc>
                <a:spcPct val="150000"/>
              </a:lnSpc>
              <a:spcAft>
                <a:spcPts val="800"/>
              </a:spcAft>
            </a:pPr>
            <a:r>
              <a:rPr lang="fr-FR" sz="9600" dirty="0">
                <a:latin typeface="Arial" panose="020B0604020202020204" pitchFamily="34" charset="0"/>
                <a:ea typeface="Calibri" panose="020F0502020204030204" pitchFamily="34" charset="0"/>
                <a:cs typeface="Arial" panose="020B0604020202020204" pitchFamily="34" charset="0"/>
              </a:rPr>
              <a:t>l</a:t>
            </a:r>
            <a:r>
              <a:rPr lang="fr-FR" sz="9600" dirty="0">
                <a:effectLst/>
                <a:latin typeface="Arial" panose="020B0604020202020204" pitchFamily="34" charset="0"/>
                <a:ea typeface="Calibri" panose="020F0502020204030204" pitchFamily="34" charset="0"/>
                <a:cs typeface="Arial" panose="020B0604020202020204" pitchFamily="34" charset="0"/>
              </a:rPr>
              <a:t>’optimisation de méthodes de travail et l’enchaînement des actions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la création et l’utilisation de tableaux de bord ; </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le suivi pédagogique, organisationnel et financier. </a:t>
            </a:r>
          </a:p>
          <a:p>
            <a:endParaRPr lang="fr-FR" dirty="0"/>
          </a:p>
        </p:txBody>
      </p:sp>
    </p:spTree>
    <p:extLst>
      <p:ext uri="{BB962C8B-B14F-4D97-AF65-F5344CB8AC3E}">
        <p14:creationId xmlns:p14="http://schemas.microsoft.com/office/powerpoint/2010/main" val="30924346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B2CB92-495D-4C0F-9B88-532B8C6833D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13FB2E8-C7F7-4F00-BB8A-F510D9E4B945}"/>
              </a:ext>
            </a:extLst>
          </p:cNvPr>
          <p:cNvSpPr>
            <a:spLocks noGrp="1"/>
          </p:cNvSpPr>
          <p:nvPr>
            <p:ph idx="1"/>
          </p:nvPr>
        </p:nvSpPr>
        <p:spPr>
          <a:xfrm>
            <a:off x="838200" y="1825624"/>
            <a:ext cx="10622280" cy="5032375"/>
          </a:xfrm>
        </p:spPr>
        <p:txBody>
          <a:bodyPr>
            <a:normAutofit fontScale="25000" lnSpcReduction="20000"/>
          </a:bodyPr>
          <a:lstStyle/>
          <a:p>
            <a:endParaRPr lang="fr-FR"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fr-FR" sz="9600" dirty="0">
                <a:effectLst/>
                <a:latin typeface="Arial" panose="020B0604020202020204" pitchFamily="34" charset="0"/>
                <a:ea typeface="Calibri" panose="020F0502020204030204" pitchFamily="34" charset="0"/>
                <a:cs typeface="Times New Roman" panose="02020603050405020304" pitchFamily="18" charset="0"/>
              </a:rPr>
              <a:t>Enfin, la fonction communication a un rôle important dans la réalisation du projet. L’ingénierie ne doit pas être considérée comme une mise en œuvre technocratique et déshumanisée de décisions dirigistes. </a:t>
            </a:r>
          </a:p>
          <a:p>
            <a:pPr algn="just">
              <a:lnSpc>
                <a:spcPct val="150000"/>
              </a:lnSpc>
            </a:pPr>
            <a:r>
              <a:rPr lang="fr-FR" sz="9600" dirty="0">
                <a:effectLst/>
                <a:latin typeface="Arial" panose="020B0604020202020204" pitchFamily="34" charset="0"/>
                <a:ea typeface="Calibri" panose="020F0502020204030204" pitchFamily="34" charset="0"/>
                <a:cs typeface="Times New Roman" panose="02020603050405020304" pitchFamily="18" charset="0"/>
              </a:rPr>
              <a:t>Les participants ne sont pas de simples objets d’une planification fonctionnaliste mais des acteurs, partie prenante, du projet. Il est souvent intéressant, voire nécessaire, de mettre en place un comité de pilotage, ou groupe de suivi. Le responsable en est alors souvent le conseiller technique. Par ce groupe et son travail personnel, le responsable de l’ingénierie de formation, organisera la circulation de l'information. Cet ensemble d'activités amènera à l'évaluation du, et dans, le dispositif.</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1943480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4FA04E-5640-4518-93D5-52E3AE030A36}"/>
              </a:ext>
            </a:extLst>
          </p:cNvPr>
          <p:cNvSpPr>
            <a:spLocks noGrp="1"/>
          </p:cNvSpPr>
          <p:nvPr>
            <p:ph type="title"/>
          </p:nvPr>
        </p:nvSpPr>
        <p:spPr/>
        <p:txBody>
          <a:bodyPr>
            <a:normAutofit/>
          </a:bodyPr>
          <a:lstStyle/>
          <a:p>
            <a:pPr algn="ctr"/>
            <a:r>
              <a:rPr lang="fr-FR" b="1" i="1" dirty="0">
                <a:effectLst/>
                <a:latin typeface="Arial" panose="020B0604020202020204" pitchFamily="34" charset="0"/>
                <a:ea typeface="Calibri" panose="020F0502020204030204" pitchFamily="34" charset="0"/>
                <a:cs typeface="Arial" panose="020B0604020202020204" pitchFamily="34" charset="0"/>
              </a:rPr>
              <a:t>Évaluer</a:t>
            </a:r>
            <a:br>
              <a:rPr lang="fr-FR" dirty="0">
                <a:effectLst/>
                <a:latin typeface="Arial" panose="020B0604020202020204" pitchFamily="34" charset="0"/>
                <a:ea typeface="Calibri" panose="020F050202020403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9ADF372C-29AF-4ECC-B5C1-278CE24046F2}"/>
              </a:ext>
            </a:extLst>
          </p:cNvPr>
          <p:cNvSpPr>
            <a:spLocks noGrp="1"/>
          </p:cNvSpPr>
          <p:nvPr>
            <p:ph idx="1"/>
          </p:nvPr>
        </p:nvSpPr>
        <p:spPr>
          <a:xfrm>
            <a:off x="160020" y="1825624"/>
            <a:ext cx="11193780" cy="5664835"/>
          </a:xfrm>
        </p:spPr>
        <p:txBody>
          <a:bodyPr>
            <a:normAutofit fontScale="25000" lnSpcReduction="20000"/>
          </a:bodyPr>
          <a:lstStyle/>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L’évaluation peut se trouver pendant l’action dans le cadre d’une évaluation-régulation, c’est l'évaluation en formation. Et en fin d'action pour l'évaluation-contrôle, c'est l’évaluation de la formation. De même, l’évaluation peut être tournée vers les personnes, le groupe, les objectifs ou vers le dispositif. L’évaluation peut être qualitative et/ou quantitative.</a:t>
            </a: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Arial" panose="020B0604020202020204" pitchFamily="34" charset="0"/>
              </a:rPr>
              <a:t>L'évaluation permet la comparaison ou la confrontation entre les résultats attendus ou prévus et ceux effectivement atteints, en cours ou en fin de formation. Cette analyse des écarts constatés intéresse à la fois à l’entreprise et le responsable de la formation. L’entreprise peut apporter les ajustements nécessaires, en cours de formation, et les améliorations à moyen ou long terme dans la reconduction des formations. </a:t>
            </a:r>
          </a:p>
          <a:p>
            <a:endParaRPr lang="fr-FR" dirty="0"/>
          </a:p>
        </p:txBody>
      </p:sp>
    </p:spTree>
    <p:extLst>
      <p:ext uri="{BB962C8B-B14F-4D97-AF65-F5344CB8AC3E}">
        <p14:creationId xmlns:p14="http://schemas.microsoft.com/office/powerpoint/2010/main" val="3407115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174887-4F46-4FCF-914A-ED5DBFC04F8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8432FED-9D41-49B7-9337-7E18F56F9DDC}"/>
              </a:ext>
            </a:extLst>
          </p:cNvPr>
          <p:cNvSpPr>
            <a:spLocks noGrp="1"/>
          </p:cNvSpPr>
          <p:nvPr>
            <p:ph idx="1"/>
          </p:nvPr>
        </p:nvSpPr>
        <p:spPr/>
        <p:txBody>
          <a:bodyPr/>
          <a:lstStyle/>
          <a:p>
            <a:endParaRPr lang="fr-FR"/>
          </a:p>
        </p:txBody>
      </p:sp>
      <p:sp>
        <p:nvSpPr>
          <p:cNvPr id="5" name="ZoneTexte 4">
            <a:extLst>
              <a:ext uri="{FF2B5EF4-FFF2-40B4-BE49-F238E27FC236}">
                <a16:creationId xmlns:a16="http://schemas.microsoft.com/office/drawing/2014/main" id="{C1F7A642-321B-4E11-839B-15124171D1F6}"/>
              </a:ext>
            </a:extLst>
          </p:cNvPr>
          <p:cNvSpPr txBox="1"/>
          <p:nvPr/>
        </p:nvSpPr>
        <p:spPr>
          <a:xfrm>
            <a:off x="838200" y="2526189"/>
            <a:ext cx="9966960" cy="2342436"/>
          </a:xfrm>
          <a:prstGeom prst="rect">
            <a:avLst/>
          </a:prstGeom>
          <a:noFill/>
        </p:spPr>
        <p:txBody>
          <a:bodyPr wrap="square">
            <a:spAutoFit/>
          </a:bodyPr>
          <a:lstStyle/>
          <a:p>
            <a:pPr algn="just">
              <a:lnSpc>
                <a:spcPct val="150000"/>
              </a:lnSpc>
              <a:spcAft>
                <a:spcPts val="800"/>
              </a:spcAft>
            </a:pPr>
            <a:r>
              <a:rPr lang="fr-FR" sz="2400" dirty="0">
                <a:effectLst/>
                <a:latin typeface="Arial" panose="020B0604020202020204" pitchFamily="34" charset="0"/>
                <a:ea typeface="Calibri" panose="020F0502020204030204" pitchFamily="34" charset="0"/>
                <a:cs typeface="Arial" panose="020B0604020202020204" pitchFamily="34" charset="0"/>
              </a:rPr>
              <a:t>L’ingénieur de la formation analyse et capitalise les données et son expérience renforçant par la même son professionnalisme et ses compétences.</a:t>
            </a:r>
          </a:p>
          <a:p>
            <a:pPr marL="0" indent="0" algn="just">
              <a:lnSpc>
                <a:spcPct val="150000"/>
              </a:lnSpc>
              <a:spcAft>
                <a:spcPts val="800"/>
              </a:spcAft>
              <a:buNone/>
            </a:pPr>
            <a:r>
              <a:rPr lang="fr-FR" sz="2400" dirty="0">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32844873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29A0C-1249-40B4-8119-384EC9A826B4}"/>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8A7E4692-C346-4DEC-B73C-CE99DA91C6F1}"/>
              </a:ext>
            </a:extLst>
          </p:cNvPr>
          <p:cNvSpPr>
            <a:spLocks noGrp="1"/>
          </p:cNvSpPr>
          <p:nvPr>
            <p:ph idx="1"/>
          </p:nvPr>
        </p:nvSpPr>
        <p:spPr/>
        <p:txBody>
          <a:bodyPr/>
          <a:lstStyle/>
          <a:p>
            <a:pPr algn="just">
              <a:lnSpc>
                <a:spcPct val="150000"/>
              </a:lnSpc>
            </a:pPr>
            <a:r>
              <a:rPr lang="fr-FR" sz="2400" dirty="0">
                <a:effectLst/>
                <a:latin typeface="Arial" panose="020B0604020202020204" pitchFamily="34" charset="0"/>
                <a:ea typeface="Calibri" panose="020F0502020204030204" pitchFamily="34" charset="0"/>
                <a:cs typeface="Times New Roman" panose="02020603050405020304" pitchFamily="18" charset="0"/>
              </a:rPr>
              <a:t>L’ingénierie de la formation est un ensemble de démarches méthodiques et articulées qui s’appliquent à la conception d’actions de formation pour atteindre les objectifs fixés. Elle prend en compte l’analyse des besoins de formation, l’élaboration d’un plan de formation, la conduite des actions de formation et l’évaluation de ses effets. </a:t>
            </a:r>
          </a:p>
          <a:p>
            <a:pPr algn="just">
              <a:lnSpc>
                <a:spcPct val="150000"/>
              </a:lnSpc>
            </a:pPr>
            <a:r>
              <a:rPr lang="fr-FR" sz="2400" dirty="0">
                <a:effectLst/>
                <a:latin typeface="Arial" panose="020B0604020202020204" pitchFamily="34" charset="0"/>
                <a:ea typeface="Calibri" panose="020F0502020204030204" pitchFamily="34" charset="0"/>
                <a:cs typeface="Times New Roman" panose="02020603050405020304" pitchFamily="18" charset="0"/>
              </a:rPr>
              <a:t>En somme, l’ingénierie de formation est une démarche systémique qui va de la conception et à l’évaluation d’une action de formation.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6188689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D28543-CB9F-47BD-B976-A715F7A705F4}"/>
              </a:ext>
            </a:extLst>
          </p:cNvPr>
          <p:cNvSpPr>
            <a:spLocks noGrp="1"/>
          </p:cNvSpPr>
          <p:nvPr>
            <p:ph type="title"/>
          </p:nvPr>
        </p:nvSpPr>
        <p:spPr/>
        <p:txBody>
          <a:bodyPr/>
          <a:lstStyle/>
          <a:p>
            <a:pPr algn="ctr"/>
            <a:r>
              <a:rPr lang="fr-FR" b="1" dirty="0"/>
              <a:t>BIBLIOGRAPHIE</a:t>
            </a:r>
          </a:p>
        </p:txBody>
      </p:sp>
      <p:sp>
        <p:nvSpPr>
          <p:cNvPr id="3" name="Espace réservé du contenu 2">
            <a:extLst>
              <a:ext uri="{FF2B5EF4-FFF2-40B4-BE49-F238E27FC236}">
                <a16:creationId xmlns:a16="http://schemas.microsoft.com/office/drawing/2014/main" id="{8B20D638-22BC-425A-B6D5-E850286C2E37}"/>
              </a:ext>
            </a:extLst>
          </p:cNvPr>
          <p:cNvSpPr>
            <a:spLocks noGrp="1"/>
          </p:cNvSpPr>
          <p:nvPr>
            <p:ph idx="1"/>
          </p:nvPr>
        </p:nvSpPr>
        <p:spPr>
          <a:xfrm>
            <a:off x="60960" y="1825624"/>
            <a:ext cx="11292840" cy="8507096"/>
          </a:xfrm>
        </p:spPr>
        <p:txBody>
          <a:bodyPr>
            <a:normAutofit fontScale="25000" lnSpcReduction="20000"/>
          </a:bodyPr>
          <a:lstStyle/>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ARDOUIN T. (2003). L’ingénierie de formation pour l’entreprise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FRÉTIGNÉ Cédric (2013). Ce que former des adultes veut dire. Editions </a:t>
            </a:r>
            <a:r>
              <a:rPr lang="fr-FR" sz="9600" dirty="0" err="1">
                <a:effectLst/>
                <a:latin typeface="Arial" panose="020B0604020202020204" pitchFamily="34" charset="0"/>
                <a:ea typeface="Calibri" panose="020F0502020204030204" pitchFamily="34" charset="0"/>
                <a:cs typeface="Times New Roman" panose="02020603050405020304" pitchFamily="18" charset="0"/>
              </a:rPr>
              <a:t>Publibook</a:t>
            </a:r>
            <a:r>
              <a:rPr lang="fr-FR" sz="9600" dirty="0">
                <a:effectLst/>
                <a:latin typeface="Arial" panose="020B0604020202020204" pitchFamily="34" charset="0"/>
                <a:ea typeface="Calibri" panose="020F0502020204030204" pitchFamily="34" charset="0"/>
                <a:cs typeface="Times New Roman" panose="02020603050405020304" pitchFamily="18" charset="0"/>
              </a:rPr>
              <a:t>. Paris.</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LE BOTERF Guy (1990). L’ingénierie et l'évaluation de la formation, Editions d'organisation. Fiches 24, 25, 26 : "la formation dans l'entreprise".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MEIGNANT Alain (1991), Manager la formation, Editions Liaisons</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VINCENT Charles (1990). La formation, relais de la stratégie d'entreprise, Editions d'organisation. Le chapitre 4 : « préparer le changement et identifier les résistances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SAINT SAUVEUR Annick (1990). Le plan de formation dans les PME – PMI, Editions d'organisation. Le chapitre 1 : "A quoi sert aujourd'hui la Formation Professionnelle dans mon entreprise ?".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9600" dirty="0">
                <a:effectLst/>
                <a:latin typeface="Arial" panose="020B0604020202020204" pitchFamily="34" charset="0"/>
                <a:ea typeface="Calibri" panose="020F0502020204030204" pitchFamily="34" charset="0"/>
                <a:cs typeface="Times New Roman" panose="02020603050405020304" pitchFamily="18" charset="0"/>
              </a:rPr>
              <a:t>THEVENET Maurice (1986), Audit de la culture d'entreprise, Editions d'organisation.</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96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96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96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96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96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18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800"/>
              </a:spcAft>
            </a:pPr>
            <a:r>
              <a:rPr lang="fr-FR" sz="18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40061213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98288F-EB0A-430E-94E3-A16945335A47}"/>
              </a:ext>
            </a:extLst>
          </p:cNvPr>
          <p:cNvSpPr>
            <a:spLocks noGrp="1"/>
          </p:cNvSpPr>
          <p:nvPr>
            <p:ph type="title"/>
          </p:nvPr>
        </p:nvSpPr>
        <p:spPr/>
        <p:txBody>
          <a:bodyPr/>
          <a:lstStyle/>
          <a:p>
            <a:r>
              <a:rPr lang="fr-FR" b="1" dirty="0"/>
              <a:t>DEUXIEME PARTIE: CONCEVOIR UN MODULE DE FORMATION</a:t>
            </a:r>
          </a:p>
        </p:txBody>
      </p:sp>
      <p:sp>
        <p:nvSpPr>
          <p:cNvPr id="3" name="Espace réservé du contenu 2">
            <a:extLst>
              <a:ext uri="{FF2B5EF4-FFF2-40B4-BE49-F238E27FC236}">
                <a16:creationId xmlns:a16="http://schemas.microsoft.com/office/drawing/2014/main" id="{8C1380FD-0332-4DE8-B937-449A28E77111}"/>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24855466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A48ACF-CD05-4732-AC3F-9EEF7E160305}"/>
              </a:ext>
            </a:extLst>
          </p:cNvPr>
          <p:cNvSpPr>
            <a:spLocks noGrp="1"/>
          </p:cNvSpPr>
          <p:nvPr>
            <p:ph type="title"/>
          </p:nvPr>
        </p:nvSpPr>
        <p:spPr/>
        <p:txBody>
          <a:bodyPr/>
          <a:lstStyle/>
          <a:p>
            <a:r>
              <a:rPr lang="fr-FR" b="1" dirty="0"/>
              <a:t>INTRODUCTION</a:t>
            </a:r>
          </a:p>
        </p:txBody>
      </p:sp>
      <p:sp>
        <p:nvSpPr>
          <p:cNvPr id="3" name="Espace réservé du contenu 2">
            <a:extLst>
              <a:ext uri="{FF2B5EF4-FFF2-40B4-BE49-F238E27FC236}">
                <a16:creationId xmlns:a16="http://schemas.microsoft.com/office/drawing/2014/main" id="{F8AA8F77-6B9C-4837-ACCF-6F7EEC855079}"/>
              </a:ext>
            </a:extLst>
          </p:cNvPr>
          <p:cNvSpPr>
            <a:spLocks noGrp="1"/>
          </p:cNvSpPr>
          <p:nvPr>
            <p:ph idx="1"/>
          </p:nvPr>
        </p:nvSpPr>
        <p:spPr/>
        <p:txBody>
          <a:bodyPr>
            <a:normAutofit fontScale="25000" lnSpcReduction="20000"/>
          </a:bodyPr>
          <a:lstStyle/>
          <a:p>
            <a:pPr marL="0" indent="0">
              <a:lnSpc>
                <a:spcPct val="107000"/>
              </a:lnSpc>
              <a:spcAft>
                <a:spcPts val="800"/>
              </a:spcAft>
              <a:buNone/>
            </a:pPr>
            <a:r>
              <a:rPr lang="fr-FR" sz="1800" b="1" dirty="0" err="1">
                <a:solidFill>
                  <a:srgbClr val="FFFFFF"/>
                </a:solidFill>
                <a:effectLst/>
                <a:latin typeface="Arial" panose="020B0604020202020204" pitchFamily="34" charset="0"/>
                <a:ea typeface="Calibri" panose="020F0502020204030204" pitchFamily="34" charset="0"/>
                <a:cs typeface="Times New Roman" panose="02020603050405020304" pitchFamily="18" charset="0"/>
              </a:rPr>
              <a:t>ntroduction</a:t>
            </a:r>
            <a:r>
              <a:rPr lang="fr-FR" sz="18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7400" dirty="0">
                <a:effectLst/>
                <a:latin typeface="Arial" panose="020B0604020202020204" pitchFamily="34" charset="0"/>
                <a:ea typeface="Calibri" panose="020F0502020204030204" pitchFamily="34" charset="0"/>
                <a:cs typeface="Times New Roman" panose="02020603050405020304" pitchFamily="18" charset="0"/>
              </a:rPr>
              <a:t>Pour caractériser l’organisation pédagogique d’une formation, on fait souvent référence à la notion de « module ». On parle de « formation modulaire », de « cours modulaire » ou encore de « modularisation des contenus ». </a:t>
            </a:r>
            <a:r>
              <a:rPr lang="fr-FR" sz="74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Un module est une unité autonome d’une action de formation, qui répond à un ensemble d’objectifs pédagogiques abordés conjointement. </a:t>
            </a:r>
            <a:r>
              <a:rPr lang="fr-FR" sz="7400" dirty="0">
                <a:effectLst/>
                <a:latin typeface="Arial" panose="020B0604020202020204" pitchFamily="34" charset="0"/>
                <a:ea typeface="Calibri" panose="020F0502020204030204" pitchFamily="34" charset="0"/>
                <a:cs typeface="Times New Roman" panose="02020603050405020304" pitchFamily="18" charset="0"/>
              </a:rPr>
              <a:t>Un module est constitué par un ensemble de situations d’apprentissage organisées comme un tout cohérent, incluant à la fois les objectifs poursuivis et la stratégie pédagogique mise en œuvre. On considère généralement que pour pouvoir être qualifié de modulaire, cet ensemble de situations d’apprentissage doit être organisé d’une manière telle qu’elle constitue un tout à la fois indépendant et susceptible d’être aisément intégré dans un ensemble de formation plus vaste (le parcours). </a:t>
            </a:r>
            <a:endParaRPr lang="fr-FR" sz="74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8563770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B75F68-353C-40B1-8D32-218A4C8A3BA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013CEAC-1C94-4730-903E-31EE5265F90C}"/>
              </a:ext>
            </a:extLst>
          </p:cNvPr>
          <p:cNvSpPr>
            <a:spLocks noGrp="1"/>
          </p:cNvSpPr>
          <p:nvPr>
            <p:ph idx="1"/>
          </p:nvPr>
        </p:nvSpPr>
        <p:spPr/>
        <p:txBody>
          <a:bodyPr>
            <a:normAutofit fontScale="70000" lnSpcReduction="20000"/>
          </a:bodyPr>
          <a:lstStyle/>
          <a:p>
            <a:pPr algn="just">
              <a:lnSpc>
                <a:spcPct val="150000"/>
              </a:lnSpc>
              <a:spcAft>
                <a:spcPts val="800"/>
              </a:spcAft>
            </a:pPr>
            <a:r>
              <a:rPr lang="fr-FR" sz="2800" dirty="0">
                <a:effectLst/>
                <a:latin typeface="Arial" panose="020B0604020202020204" pitchFamily="34" charset="0"/>
                <a:ea typeface="Calibri" panose="020F0502020204030204" pitchFamily="34" charset="0"/>
                <a:cs typeface="Times New Roman" panose="02020603050405020304" pitchFamily="18" charset="0"/>
              </a:rPr>
              <a:t>La réalisation d’un module de formation se fait en trois grandes phases ou étapes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600"/>
              </a:spcBef>
              <a:spcAft>
                <a:spcPts val="500"/>
              </a:spcAft>
              <a:buFont typeface="Arial" panose="020B0604020202020204" pitchFamily="34" charset="0"/>
              <a:buChar char="-"/>
            </a:pPr>
            <a:r>
              <a:rPr lang="fr-FR" sz="2800" dirty="0">
                <a:solidFill>
                  <a:srgbClr val="000000"/>
                </a:solidFill>
                <a:effectLst/>
                <a:latin typeface="Arial" panose="020B0604020202020204" pitchFamily="34" charset="0"/>
                <a:ea typeface="Times New Roman" panose="02020603050405020304" pitchFamily="18" charset="0"/>
              </a:rPr>
              <a:t>Une phase d’évaluation initiale (Diagnostique) ; Elle permet d’apprécier les connaissances préalables des apprenants à partir d’une série de tests. Elle vise à s’assurer que les apprenants maîtrisent les </a:t>
            </a:r>
            <a:r>
              <a:rPr lang="fr-FR" sz="2800" dirty="0" err="1">
                <a:solidFill>
                  <a:srgbClr val="000000"/>
                </a:solidFill>
                <a:effectLst/>
                <a:latin typeface="Arial" panose="020B0604020202020204" pitchFamily="34" charset="0"/>
                <a:ea typeface="Times New Roman" panose="02020603050405020304" pitchFamily="18" charset="0"/>
              </a:rPr>
              <a:t>pré-requis</a:t>
            </a:r>
            <a:r>
              <a:rPr lang="fr-FR" sz="2800" dirty="0">
                <a:solidFill>
                  <a:srgbClr val="000000"/>
                </a:solidFill>
                <a:effectLst/>
                <a:latin typeface="Arial" panose="020B0604020202020204" pitchFamily="34" charset="0"/>
                <a:ea typeface="Times New Roman" panose="02020603050405020304" pitchFamily="18" charset="0"/>
              </a:rPr>
              <a:t> ;</a:t>
            </a:r>
            <a:endParaRPr lang="fr-FR" sz="2800" dirty="0">
              <a:effectLst/>
              <a:latin typeface="Times New Roman" panose="02020603050405020304" pitchFamily="18" charset="0"/>
              <a:ea typeface="Times New Roman" panose="02020603050405020304" pitchFamily="18" charset="0"/>
            </a:endParaRPr>
          </a:p>
          <a:p>
            <a:pPr marL="342900" lvl="0" indent="-342900" algn="just">
              <a:lnSpc>
                <a:spcPct val="150000"/>
              </a:lnSpc>
              <a:spcBef>
                <a:spcPts val="600"/>
              </a:spcBef>
              <a:spcAft>
                <a:spcPts val="500"/>
              </a:spcAft>
              <a:buFont typeface="Arial" panose="020B0604020202020204" pitchFamily="34" charset="0"/>
              <a:buChar char="-"/>
            </a:pPr>
            <a:r>
              <a:rPr lang="fr-FR" sz="2800" dirty="0">
                <a:solidFill>
                  <a:srgbClr val="000000"/>
                </a:solidFill>
                <a:effectLst/>
                <a:latin typeface="Arial" panose="020B0604020202020204" pitchFamily="34" charset="0"/>
                <a:ea typeface="Times New Roman" panose="02020603050405020304" pitchFamily="18" charset="0"/>
              </a:rPr>
              <a:t>Une phase d’apprentissage (basée sur de unités d’enseignement) qui permet d’apporter des éléments de contenus aux apprenants dans le but de leur permettre d’acquérir des connaissances ou développer des compétences ;</a:t>
            </a:r>
            <a:endParaRPr lang="fr-FR" sz="2800" dirty="0">
              <a:effectLst/>
              <a:latin typeface="Times New Roman" panose="02020603050405020304" pitchFamily="18" charset="0"/>
              <a:ea typeface="Times New Roman" panose="02020603050405020304" pitchFamily="18" charset="0"/>
            </a:endParaRPr>
          </a:p>
          <a:p>
            <a:pPr marL="342900" lvl="0" indent="-342900" algn="just">
              <a:lnSpc>
                <a:spcPct val="150000"/>
              </a:lnSpc>
              <a:spcBef>
                <a:spcPts val="600"/>
              </a:spcBef>
              <a:spcAft>
                <a:spcPts val="500"/>
              </a:spcAft>
              <a:buFont typeface="Arial" panose="020B0604020202020204" pitchFamily="34" charset="0"/>
              <a:buChar char="-"/>
            </a:pPr>
            <a:r>
              <a:rPr lang="fr-FR" sz="2800" dirty="0">
                <a:solidFill>
                  <a:srgbClr val="000000"/>
                </a:solidFill>
                <a:effectLst/>
                <a:latin typeface="Arial" panose="020B0604020202020204" pitchFamily="34" charset="0"/>
                <a:ea typeface="Times New Roman" panose="02020603050405020304" pitchFamily="18" charset="0"/>
              </a:rPr>
              <a:t>Une phase d’évaluation finale qui permet de mesurer les savoirs assimilés ou les compétences acquises.</a:t>
            </a:r>
            <a:endParaRPr lang="fr-FR" sz="2800" dirty="0">
              <a:effectLst/>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21218084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61BE81-ADF4-45BB-A6BB-204B6A23F876}"/>
              </a:ext>
            </a:extLst>
          </p:cNvPr>
          <p:cNvSpPr>
            <a:spLocks noGrp="1"/>
          </p:cNvSpPr>
          <p:nvPr>
            <p:ph type="title"/>
          </p:nvPr>
        </p:nvSpPr>
        <p:spPr/>
        <p:txBody>
          <a:bodyPr/>
          <a:lstStyle/>
          <a:p>
            <a:r>
              <a:rPr lang="fr-FR" sz="1800" b="1" dirty="0" err="1">
                <a:solidFill>
                  <a:srgbClr val="FFFFFF"/>
                </a:solidFill>
                <a:effectLst/>
                <a:latin typeface="Arial" panose="020B0604020202020204" pitchFamily="34" charset="0"/>
                <a:ea typeface="Calibri" panose="020F0502020204030204" pitchFamily="34" charset="0"/>
              </a:rPr>
              <a:t>SSn</a:t>
            </a:r>
            <a:r>
              <a:rPr lang="fr-FR" sz="1800" b="1" dirty="0">
                <a:solidFill>
                  <a:srgbClr val="FFFFFF"/>
                </a:solidFill>
                <a:effectLst/>
                <a:latin typeface="Arial" panose="020B0604020202020204" pitchFamily="34" charset="0"/>
                <a:ea typeface="Calibri" panose="020F0502020204030204" pitchFamily="34" charset="0"/>
              </a:rPr>
              <a:t> donner les principales caractéristiques  </a:t>
            </a:r>
            <a:endParaRPr lang="fr-FR" dirty="0"/>
          </a:p>
        </p:txBody>
      </p:sp>
      <p:sp>
        <p:nvSpPr>
          <p:cNvPr id="3" name="Espace réservé du contenu 2">
            <a:extLst>
              <a:ext uri="{FF2B5EF4-FFF2-40B4-BE49-F238E27FC236}">
                <a16:creationId xmlns:a16="http://schemas.microsoft.com/office/drawing/2014/main" id="{3F8799F1-5396-4FB6-A009-2655D4E5DE91}"/>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1363920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CEF90-4D5F-4668-89D9-FF4DAEB0ED1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D808883-788F-4D02-8B70-02845D1CBA25}"/>
              </a:ext>
            </a:extLst>
          </p:cNvPr>
          <p:cNvSpPr>
            <a:spLocks noGrp="1"/>
          </p:cNvSpPr>
          <p:nvPr>
            <p:ph idx="1"/>
          </p:nvPr>
        </p:nvSpPr>
        <p:spPr/>
        <p:txBody>
          <a:bodyPr/>
          <a:lstStyle/>
          <a:p>
            <a:endParaRPr lang="fr-FR"/>
          </a:p>
        </p:txBody>
      </p:sp>
      <p:sp>
        <p:nvSpPr>
          <p:cNvPr id="5" name="ZoneTexte 4">
            <a:extLst>
              <a:ext uri="{FF2B5EF4-FFF2-40B4-BE49-F238E27FC236}">
                <a16:creationId xmlns:a16="http://schemas.microsoft.com/office/drawing/2014/main" id="{B5965D00-E493-47F3-ACAF-7CC3B84D899C}"/>
              </a:ext>
            </a:extLst>
          </p:cNvPr>
          <p:cNvSpPr txBox="1"/>
          <p:nvPr/>
        </p:nvSpPr>
        <p:spPr>
          <a:xfrm>
            <a:off x="1132764" y="2369878"/>
            <a:ext cx="10221036" cy="3254417"/>
          </a:xfrm>
          <a:prstGeom prst="rect">
            <a:avLst/>
          </a:prstGeom>
          <a:noFill/>
        </p:spPr>
        <p:txBody>
          <a:bodyPr wrap="square">
            <a:spAutoFit/>
          </a:bodyPr>
          <a:lstStyle/>
          <a:p>
            <a:pPr algn="just">
              <a:lnSpc>
                <a:spcPct val="150000"/>
              </a:lnSpc>
              <a:spcAft>
                <a:spcPts val="800"/>
              </a:spcAft>
            </a:pPr>
            <a:r>
              <a:rPr lang="fr-FR" sz="2800" dirty="0">
                <a:effectLst/>
                <a:latin typeface="Arial" panose="020B0604020202020204" pitchFamily="34" charset="0"/>
                <a:ea typeface="Calibri" panose="020F0502020204030204" pitchFamily="34" charset="0"/>
                <a:cs typeface="Times New Roman" panose="02020603050405020304" pitchFamily="18" charset="0"/>
              </a:rPr>
              <a:t>Ce module d’ingénierie de formation vise à aborder les éléments théoriques et pratiques de l’ingénierie de formation dans le but de permettre enseignants de </a:t>
            </a:r>
            <a:r>
              <a:rPr lang="fr-FR" sz="2800" dirty="0" err="1">
                <a:effectLst/>
                <a:latin typeface="Arial" panose="020B0604020202020204" pitchFamily="34" charset="0"/>
                <a:ea typeface="Calibri" panose="020F0502020204030204" pitchFamily="34" charset="0"/>
                <a:cs typeface="Times New Roman" panose="02020603050405020304" pitchFamily="18" charset="0"/>
              </a:rPr>
              <a:t>Matroukou</a:t>
            </a:r>
            <a:r>
              <a:rPr lang="fr-FR" sz="2800" dirty="0">
                <a:effectLst/>
                <a:latin typeface="Arial" panose="020B0604020202020204" pitchFamily="34" charset="0"/>
                <a:ea typeface="Calibri" panose="020F0502020204030204" pitchFamily="34" charset="0"/>
                <a:cs typeface="Times New Roman" panose="02020603050405020304" pitchFamily="18" charset="0"/>
              </a:rPr>
              <a:t> d’être imprégnés des concepts, des théories et des démarches de formation structurées selon les étapes.</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9749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71DFF6-FBD3-4DBD-8B38-B407F3AC80C0}"/>
              </a:ext>
            </a:extLst>
          </p:cNvPr>
          <p:cNvSpPr>
            <a:spLocks noGrp="1"/>
          </p:cNvSpPr>
          <p:nvPr>
            <p:ph type="title"/>
          </p:nvPr>
        </p:nvSpPr>
        <p:spPr/>
        <p:txBody>
          <a:bodyPr/>
          <a:lstStyle/>
          <a:p>
            <a:r>
              <a:rPr lang="fr-FR" b="1" dirty="0"/>
              <a:t>Objectifs poursuivis</a:t>
            </a:r>
          </a:p>
        </p:txBody>
      </p:sp>
      <p:sp>
        <p:nvSpPr>
          <p:cNvPr id="3" name="Espace réservé du contenu 2">
            <a:extLst>
              <a:ext uri="{FF2B5EF4-FFF2-40B4-BE49-F238E27FC236}">
                <a16:creationId xmlns:a16="http://schemas.microsoft.com/office/drawing/2014/main" id="{09DE221C-A8E1-4334-A40E-CDAF828BF0ED}"/>
              </a:ext>
            </a:extLst>
          </p:cNvPr>
          <p:cNvSpPr>
            <a:spLocks noGrp="1"/>
          </p:cNvSpPr>
          <p:nvPr>
            <p:ph idx="1"/>
          </p:nvPr>
        </p:nvSpPr>
        <p:spPr/>
        <p:txBody>
          <a:bodyPr>
            <a:normAutofit fontScale="25000" lnSpcReduction="20000"/>
          </a:bodyPr>
          <a:lstStyle/>
          <a:p>
            <a:pPr marL="342900" lvl="0" indent="-342900" algn="just">
              <a:lnSpc>
                <a:spcPct val="150000"/>
              </a:lnSpc>
              <a:spcBef>
                <a:spcPts val="480"/>
              </a:spcBef>
              <a:spcAft>
                <a:spcPts val="480"/>
              </a:spcAft>
              <a:buSzPts val="1000"/>
              <a:buFont typeface="Symbol" panose="05050102010706020507" pitchFamily="18" charset="2"/>
              <a:buChar char=""/>
              <a:tabLst>
                <a:tab pos="457200" algn="l"/>
              </a:tabLst>
            </a:pPr>
            <a:r>
              <a:rPr lang="fr-FR" sz="11200" dirty="0">
                <a:effectLst/>
                <a:latin typeface="Arial" panose="020B0604020202020204" pitchFamily="34" charset="0"/>
                <a:ea typeface="Times New Roman" panose="02020603050405020304" pitchFamily="18" charset="0"/>
                <a:cs typeface="Times New Roman" panose="02020603050405020304" pitchFamily="18" charset="0"/>
              </a:rPr>
              <a:t>Acquérir les fondamentaux conceptuels et théoriques de l’ingénierie de formation et de l’ingénierie pédagogique (</a:t>
            </a:r>
            <a:r>
              <a:rPr lang="fr-FR" sz="11200" dirty="0">
                <a:effectLst/>
                <a:latin typeface="Arial" panose="020B0604020202020204" pitchFamily="34" charset="0"/>
                <a:ea typeface="Calibri" panose="020F0502020204030204" pitchFamily="34" charset="0"/>
                <a:cs typeface="Times New Roman" panose="02020603050405020304" pitchFamily="18" charset="0"/>
              </a:rPr>
              <a:t>définir l’ingénierie clarifier les principaux concepts de l’ingénierie de formation) </a:t>
            </a:r>
          </a:p>
          <a:p>
            <a:pPr marL="342900" lvl="0" indent="-342900" algn="just">
              <a:lnSpc>
                <a:spcPct val="150000"/>
              </a:lnSpc>
              <a:spcBef>
                <a:spcPts val="480"/>
              </a:spcBef>
              <a:spcAft>
                <a:spcPts val="480"/>
              </a:spcAft>
              <a:buSzPts val="1000"/>
              <a:buFont typeface="Symbol" panose="05050102010706020507" pitchFamily="18" charset="2"/>
              <a:buChar char=""/>
              <a:tabLst>
                <a:tab pos="457200" algn="l"/>
              </a:tabLst>
            </a:pPr>
            <a:r>
              <a:rPr lang="fr-FR" sz="11200" dirty="0">
                <a:effectLst/>
                <a:latin typeface="Arial" panose="020B0604020202020204" pitchFamily="34" charset="0"/>
                <a:ea typeface="Times New Roman" panose="02020603050405020304" pitchFamily="18" charset="0"/>
                <a:cs typeface="Times New Roman" panose="02020603050405020304" pitchFamily="18" charset="0"/>
              </a:rPr>
              <a:t>Acquérir la démarche méthodologique de l’ingénierie : analyser concevoir un projet de formation efficace et cohérent (</a:t>
            </a:r>
            <a:r>
              <a:rPr lang="fr-FR" sz="11200" dirty="0">
                <a:effectLst/>
                <a:latin typeface="Arial" panose="020B0604020202020204" pitchFamily="34" charset="0"/>
                <a:ea typeface="Calibri" panose="020F0502020204030204" pitchFamily="34" charset="0"/>
                <a:cs typeface="Times New Roman" panose="02020603050405020304" pitchFamily="18" charset="0"/>
              </a:rPr>
              <a:t>Décrire les principales étapes du processus de construction d'un programme de formation d’ingénierie)</a:t>
            </a:r>
            <a:r>
              <a:rPr lang="fr-FR" sz="1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fr-FR" sz="1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480"/>
              </a:spcBef>
              <a:spcAft>
                <a:spcPts val="480"/>
              </a:spcAft>
              <a:buSzPts val="1000"/>
              <a:buFont typeface="Symbol" panose="05050102010706020507" pitchFamily="18" charset="2"/>
              <a:buChar char=""/>
              <a:tabLst>
                <a:tab pos="457200" algn="l"/>
              </a:tabLst>
            </a:pPr>
            <a:endParaRPr lang="fr-FR" sz="1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8600" dirty="0">
                <a:effectLst/>
                <a:latin typeface="Arial" panose="020B0604020202020204" pitchFamily="34" charset="0"/>
                <a:ea typeface="Calibri" panose="020F0502020204030204" pitchFamily="34" charset="0"/>
                <a:cs typeface="Times New Roman" panose="02020603050405020304" pitchFamily="18" charset="0"/>
              </a:rPr>
              <a:t> </a:t>
            </a:r>
            <a:endParaRPr lang="fr-FR" sz="8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27760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7B8DEE-664D-4BBC-9948-592CF0C8F505}"/>
              </a:ext>
            </a:extLst>
          </p:cNvPr>
          <p:cNvSpPr>
            <a:spLocks noGrp="1"/>
          </p:cNvSpPr>
          <p:nvPr>
            <p:ph type="title"/>
          </p:nvPr>
        </p:nvSpPr>
        <p:spPr/>
        <p:txBody>
          <a:bodyPr/>
          <a:lstStyle/>
          <a:p>
            <a:r>
              <a:rPr lang="fr-FR" dirty="0"/>
              <a:t>Objectifs (suite)</a:t>
            </a:r>
          </a:p>
        </p:txBody>
      </p:sp>
      <p:sp>
        <p:nvSpPr>
          <p:cNvPr id="3" name="Espace réservé du contenu 2">
            <a:extLst>
              <a:ext uri="{FF2B5EF4-FFF2-40B4-BE49-F238E27FC236}">
                <a16:creationId xmlns:a16="http://schemas.microsoft.com/office/drawing/2014/main" id="{12A44570-D80C-40C3-8AAA-C69EC045D1F9}"/>
              </a:ext>
            </a:extLst>
          </p:cNvPr>
          <p:cNvSpPr>
            <a:spLocks noGrp="1"/>
          </p:cNvSpPr>
          <p:nvPr>
            <p:ph idx="1"/>
          </p:nvPr>
        </p:nvSpPr>
        <p:spPr/>
        <p:txBody>
          <a:bodyPr/>
          <a:lstStyle/>
          <a:p>
            <a:pPr marL="0" indent="0">
              <a:lnSpc>
                <a:spcPct val="150000"/>
              </a:lnSpc>
              <a:buNone/>
            </a:pPr>
            <a:endParaRPr lang="fr-FR" sz="2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50000"/>
              </a:lnSpc>
              <a:buNone/>
            </a:pPr>
            <a:r>
              <a:rPr lang="fr-FR" sz="2800" dirty="0">
                <a:effectLst/>
                <a:latin typeface="Arial" panose="020B0604020202020204" pitchFamily="34" charset="0"/>
                <a:ea typeface="Times New Roman" panose="02020603050405020304" pitchFamily="18" charset="0"/>
                <a:cs typeface="Times New Roman" panose="02020603050405020304" pitchFamily="18" charset="0"/>
              </a:rPr>
              <a:t>Développer des compétences en formation de la conception des séquences pédagogiques à l'évaluation de la formation.</a:t>
            </a:r>
            <a:endParaRPr lang="fr-FR" dirty="0"/>
          </a:p>
        </p:txBody>
      </p:sp>
    </p:spTree>
    <p:extLst>
      <p:ext uri="{BB962C8B-B14F-4D97-AF65-F5344CB8AC3E}">
        <p14:creationId xmlns:p14="http://schemas.microsoft.com/office/powerpoint/2010/main" val="477745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56A72A-77B7-4931-AB40-D8CC400F9A27}"/>
              </a:ext>
            </a:extLst>
          </p:cNvPr>
          <p:cNvSpPr>
            <a:spLocks noGrp="1"/>
          </p:cNvSpPr>
          <p:nvPr>
            <p:ph type="title"/>
          </p:nvPr>
        </p:nvSpPr>
        <p:spPr/>
        <p:txBody>
          <a:bodyPr/>
          <a:lstStyle/>
          <a:p>
            <a:r>
              <a:rPr lang="fr-FR" dirty="0"/>
              <a:t>ACTIVITE 1</a:t>
            </a:r>
          </a:p>
        </p:txBody>
      </p:sp>
      <p:sp>
        <p:nvSpPr>
          <p:cNvPr id="3" name="Espace réservé du contenu 2">
            <a:extLst>
              <a:ext uri="{FF2B5EF4-FFF2-40B4-BE49-F238E27FC236}">
                <a16:creationId xmlns:a16="http://schemas.microsoft.com/office/drawing/2014/main" id="{0352361C-626F-4E3E-AA80-D0BFC3D1F2CD}"/>
              </a:ext>
            </a:extLst>
          </p:cNvPr>
          <p:cNvSpPr>
            <a:spLocks noGrp="1"/>
          </p:cNvSpPr>
          <p:nvPr>
            <p:ph idx="1"/>
          </p:nvPr>
        </p:nvSpPr>
        <p:spPr/>
        <p:txBody>
          <a:bodyPr/>
          <a:lstStyle/>
          <a:p>
            <a:pPr algn="just">
              <a:lnSpc>
                <a:spcPct val="150000"/>
              </a:lnSpc>
              <a:spcAft>
                <a:spcPts val="800"/>
              </a:spcAft>
            </a:pPr>
            <a:r>
              <a:rPr lang="fr-FR" b="1" dirty="0">
                <a:effectLst/>
                <a:latin typeface="Arial" panose="020B0604020202020204" pitchFamily="34" charset="0"/>
                <a:ea typeface="Calibri" panose="020F0502020204030204" pitchFamily="34" charset="0"/>
                <a:cs typeface="Times New Roman" panose="02020603050405020304" pitchFamily="18" charset="0"/>
              </a:rPr>
              <a:t>ACTIVITÉ I</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dirty="0">
                <a:effectLst/>
                <a:latin typeface="Arial Black" panose="020B0A04020102020204" pitchFamily="34" charset="0"/>
                <a:ea typeface="Calibri" panose="020F0502020204030204" pitchFamily="34" charset="0"/>
                <a:cs typeface="Times New Roman" panose="02020603050405020304" pitchFamily="18" charset="0"/>
              </a:rPr>
              <a:t>Quelles sont les étapes que vous suivez quand vous avez à offrir une formation. Si vous suivez des étapes et une méthodologie formalisée. Décrivez-les.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265591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658500-6214-40E7-ADD9-955768868AB4}"/>
              </a:ext>
            </a:extLst>
          </p:cNvPr>
          <p:cNvSpPr>
            <a:spLocks noGrp="1"/>
          </p:cNvSpPr>
          <p:nvPr>
            <p:ph type="title"/>
          </p:nvPr>
        </p:nvSpPr>
        <p:spPr/>
        <p:txBody>
          <a:bodyPr/>
          <a:lstStyle/>
          <a:p>
            <a:r>
              <a:rPr lang="fr-FR" dirty="0"/>
              <a:t>REPRESENTATIONS</a:t>
            </a:r>
          </a:p>
        </p:txBody>
      </p:sp>
      <p:graphicFrame>
        <p:nvGraphicFramePr>
          <p:cNvPr id="4" name="Espace réservé du contenu 3">
            <a:extLst>
              <a:ext uri="{FF2B5EF4-FFF2-40B4-BE49-F238E27FC236}">
                <a16:creationId xmlns:a16="http://schemas.microsoft.com/office/drawing/2014/main" id="{360168A4-71E6-4B48-9812-49224BBA5BC3}"/>
              </a:ext>
            </a:extLst>
          </p:cNvPr>
          <p:cNvGraphicFramePr>
            <a:graphicFrameLocks noGrp="1"/>
          </p:cNvGraphicFramePr>
          <p:nvPr>
            <p:ph idx="1"/>
            <p:extLst>
              <p:ext uri="{D42A27DB-BD31-4B8C-83A1-F6EECF244321}">
                <p14:modId xmlns:p14="http://schemas.microsoft.com/office/powerpoint/2010/main" val="876359818"/>
              </p:ext>
            </p:extLst>
          </p:nvPr>
        </p:nvGraphicFramePr>
        <p:xfrm>
          <a:off x="3739487" y="1419366"/>
          <a:ext cx="6277968" cy="5438632"/>
        </p:xfrm>
        <a:graphic>
          <a:graphicData uri="http://schemas.openxmlformats.org/drawingml/2006/table">
            <a:tbl>
              <a:tblPr firstRow="1" firstCol="1" bandRow="1">
                <a:tableStyleId>{5C22544A-7EE6-4342-B048-85BDC9FD1C3A}</a:tableStyleId>
              </a:tblPr>
              <a:tblGrid>
                <a:gridCol w="2092194">
                  <a:extLst>
                    <a:ext uri="{9D8B030D-6E8A-4147-A177-3AD203B41FA5}">
                      <a16:colId xmlns:a16="http://schemas.microsoft.com/office/drawing/2014/main" val="2904011016"/>
                    </a:ext>
                  </a:extLst>
                </a:gridCol>
                <a:gridCol w="2092887">
                  <a:extLst>
                    <a:ext uri="{9D8B030D-6E8A-4147-A177-3AD203B41FA5}">
                      <a16:colId xmlns:a16="http://schemas.microsoft.com/office/drawing/2014/main" val="2676496593"/>
                    </a:ext>
                  </a:extLst>
                </a:gridCol>
                <a:gridCol w="2092887">
                  <a:extLst>
                    <a:ext uri="{9D8B030D-6E8A-4147-A177-3AD203B41FA5}">
                      <a16:colId xmlns:a16="http://schemas.microsoft.com/office/drawing/2014/main" val="4027374076"/>
                    </a:ext>
                  </a:extLst>
                </a:gridCol>
              </a:tblGrid>
              <a:tr h="243089">
                <a:tc>
                  <a:txBody>
                    <a:bodyPr/>
                    <a:lstStyle/>
                    <a:p>
                      <a:pPr>
                        <a:lnSpc>
                          <a:spcPct val="150000"/>
                        </a:lnSpc>
                        <a:spcAft>
                          <a:spcPts val="800"/>
                        </a:spcAft>
                      </a:pPr>
                      <a:r>
                        <a:rPr lang="fr-FR" sz="1000">
                          <a:effectLst/>
                        </a:rPr>
                        <a:t>Mots</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1000">
                          <a:effectLst/>
                        </a:rPr>
                        <a:t>Idée 1</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1000">
                          <a:effectLst/>
                        </a:rPr>
                        <a:t>Idée 2</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1645876094"/>
                  </a:ext>
                </a:extLst>
              </a:tr>
              <a:tr h="583248">
                <a:tc>
                  <a:txBody>
                    <a:bodyPr/>
                    <a:lstStyle/>
                    <a:p>
                      <a:pPr>
                        <a:lnSpc>
                          <a:spcPct val="150000"/>
                        </a:lnSpc>
                        <a:spcAft>
                          <a:spcPts val="800"/>
                        </a:spcAft>
                      </a:pPr>
                      <a:r>
                        <a:rPr lang="fr-FR" sz="900" dirty="0">
                          <a:effectLst/>
                        </a:rPr>
                        <a:t>Formation</a:t>
                      </a:r>
                      <a:endParaRPr lang="fr-F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endParaRPr>
                    </a:p>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1374212819"/>
                  </a:ext>
                </a:extLst>
              </a:tr>
              <a:tr h="583248">
                <a:tc>
                  <a:txBody>
                    <a:bodyPr/>
                    <a:lstStyle/>
                    <a:p>
                      <a:pPr>
                        <a:lnSpc>
                          <a:spcPct val="150000"/>
                        </a:lnSpc>
                        <a:spcAft>
                          <a:spcPts val="800"/>
                        </a:spcAft>
                      </a:pPr>
                      <a:r>
                        <a:rPr lang="fr-FR" sz="900">
                          <a:effectLst/>
                        </a:rPr>
                        <a:t>Ingénierie</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endParaRPr>
                    </a:p>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2199784314"/>
                  </a:ext>
                </a:extLst>
              </a:tr>
              <a:tr h="439465">
                <a:tc>
                  <a:txBody>
                    <a:bodyPr/>
                    <a:lstStyle/>
                    <a:p>
                      <a:pPr>
                        <a:lnSpc>
                          <a:spcPct val="150000"/>
                        </a:lnSpc>
                        <a:spcAft>
                          <a:spcPts val="800"/>
                        </a:spcAft>
                      </a:pPr>
                      <a:r>
                        <a:rPr lang="fr-FR" sz="900">
                          <a:effectLst/>
                        </a:rPr>
                        <a:t>Ingénierie de la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1240144451"/>
                  </a:ext>
                </a:extLst>
              </a:tr>
              <a:tr h="583248">
                <a:tc>
                  <a:txBody>
                    <a:bodyPr/>
                    <a:lstStyle/>
                    <a:p>
                      <a:pPr>
                        <a:lnSpc>
                          <a:spcPct val="150000"/>
                        </a:lnSpc>
                        <a:spcAft>
                          <a:spcPts val="800"/>
                        </a:spcAft>
                      </a:pPr>
                      <a:r>
                        <a:rPr lang="fr-FR" sz="900">
                          <a:effectLst/>
                        </a:rPr>
                        <a:t>Plan de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endParaRPr>
                    </a:p>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2039644550"/>
                  </a:ext>
                </a:extLst>
              </a:tr>
              <a:tr h="583248">
                <a:tc>
                  <a:txBody>
                    <a:bodyPr/>
                    <a:lstStyle/>
                    <a:p>
                      <a:pPr>
                        <a:lnSpc>
                          <a:spcPct val="150000"/>
                        </a:lnSpc>
                        <a:spcAft>
                          <a:spcPts val="800"/>
                        </a:spcAft>
                      </a:pPr>
                      <a:r>
                        <a:rPr lang="fr-FR" sz="900">
                          <a:effectLst/>
                        </a:rPr>
                        <a:t>Audit de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endParaRPr>
                    </a:p>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4251684920"/>
                  </a:ext>
                </a:extLst>
              </a:tr>
              <a:tr h="439465">
                <a:tc>
                  <a:txBody>
                    <a:bodyPr/>
                    <a:lstStyle/>
                    <a:p>
                      <a:pPr>
                        <a:lnSpc>
                          <a:spcPct val="150000"/>
                        </a:lnSpc>
                        <a:spcAft>
                          <a:spcPts val="800"/>
                        </a:spcAft>
                      </a:pPr>
                      <a:r>
                        <a:rPr lang="fr-FR" sz="900">
                          <a:effectLst/>
                        </a:rPr>
                        <a:t>Métiers de la formation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878936162"/>
                  </a:ext>
                </a:extLst>
              </a:tr>
              <a:tr h="439465">
                <a:tc>
                  <a:txBody>
                    <a:bodyPr/>
                    <a:lstStyle/>
                    <a:p>
                      <a:pPr>
                        <a:lnSpc>
                          <a:spcPct val="150000"/>
                        </a:lnSpc>
                        <a:spcAft>
                          <a:spcPts val="800"/>
                        </a:spcAft>
                      </a:pPr>
                      <a:r>
                        <a:rPr lang="fr-FR" sz="900">
                          <a:effectLst/>
                        </a:rPr>
                        <a:t>Dispositifs de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2253581311"/>
                  </a:ext>
                </a:extLst>
              </a:tr>
              <a:tr h="583248">
                <a:tc>
                  <a:txBody>
                    <a:bodyPr/>
                    <a:lstStyle/>
                    <a:p>
                      <a:pPr>
                        <a:lnSpc>
                          <a:spcPct val="150000"/>
                        </a:lnSpc>
                        <a:spcAft>
                          <a:spcPts val="800"/>
                        </a:spcAft>
                      </a:pPr>
                      <a:r>
                        <a:rPr lang="fr-FR" sz="900">
                          <a:effectLst/>
                        </a:rPr>
                        <a:t>Besoins de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endParaRPr>
                    </a:p>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9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3645391868"/>
                  </a:ext>
                </a:extLst>
              </a:tr>
              <a:tr h="480454">
                <a:tc>
                  <a:txBody>
                    <a:bodyPr/>
                    <a:lstStyle/>
                    <a:p>
                      <a:pPr>
                        <a:lnSpc>
                          <a:spcPct val="150000"/>
                        </a:lnSpc>
                        <a:spcAft>
                          <a:spcPts val="800"/>
                        </a:spcAft>
                      </a:pPr>
                      <a:r>
                        <a:rPr lang="fr-FR" sz="900">
                          <a:effectLst/>
                        </a:rPr>
                        <a:t>Projet de formation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700">
                          <a:effectLst/>
                        </a:rPr>
                        <a:t> </a:t>
                      </a:r>
                    </a:p>
                    <a:p>
                      <a:pPr>
                        <a:lnSpc>
                          <a:spcPct val="150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175408621"/>
                  </a:ext>
                </a:extLst>
              </a:tr>
              <a:tr h="480454">
                <a:tc>
                  <a:txBody>
                    <a:bodyPr/>
                    <a:lstStyle/>
                    <a:p>
                      <a:pPr>
                        <a:lnSpc>
                          <a:spcPct val="150000"/>
                        </a:lnSpc>
                        <a:spcAft>
                          <a:spcPts val="800"/>
                        </a:spcAft>
                      </a:pPr>
                      <a:r>
                        <a:rPr lang="fr-FR" sz="900">
                          <a:effectLst/>
                        </a:rPr>
                        <a:t>Evaluation</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700">
                          <a:effectLst/>
                        </a:rPr>
                        <a:t> </a:t>
                      </a:r>
                    </a:p>
                    <a:p>
                      <a:pPr>
                        <a:lnSpc>
                          <a:spcPct val="150000"/>
                        </a:lnSpc>
                        <a:spcAft>
                          <a:spcPts val="800"/>
                        </a:spcAft>
                      </a:pPr>
                      <a:r>
                        <a:rPr lang="fr-FR" sz="700">
                          <a:effectLst/>
                        </a:rPr>
                        <a:t> </a:t>
                      </a:r>
                      <a:endParaRPr lang="fr-FR" sz="70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tc>
                  <a:txBody>
                    <a:bodyPr/>
                    <a:lstStyle/>
                    <a:p>
                      <a:pPr>
                        <a:lnSpc>
                          <a:spcPct val="150000"/>
                        </a:lnSpc>
                        <a:spcAft>
                          <a:spcPts val="800"/>
                        </a:spcAft>
                      </a:pPr>
                      <a:r>
                        <a:rPr lang="fr-FR" sz="700" dirty="0">
                          <a:effectLst/>
                        </a:rPr>
                        <a:t> </a:t>
                      </a:r>
                      <a:endParaRPr lang="fr-F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3642" marR="43642" marT="0" marB="0"/>
                </a:tc>
                <a:extLst>
                  <a:ext uri="{0D108BD9-81ED-4DB2-BD59-A6C34878D82A}">
                    <a16:rowId xmlns:a16="http://schemas.microsoft.com/office/drawing/2014/main" val="1154199012"/>
                  </a:ext>
                </a:extLst>
              </a:tr>
            </a:tbl>
          </a:graphicData>
        </a:graphic>
      </p:graphicFrame>
      <p:sp>
        <p:nvSpPr>
          <p:cNvPr id="5" name="Rectangle 1">
            <a:extLst>
              <a:ext uri="{FF2B5EF4-FFF2-40B4-BE49-F238E27FC236}">
                <a16:creationId xmlns:a16="http://schemas.microsoft.com/office/drawing/2014/main" id="{2A28D068-D94A-46D2-8D50-E56B30516025}"/>
              </a:ext>
            </a:extLst>
          </p:cNvPr>
          <p:cNvSpPr>
            <a:spLocks noChangeArrowheads="1"/>
          </p:cNvSpPr>
          <p:nvPr/>
        </p:nvSpPr>
        <p:spPr bwMode="auto">
          <a:xfrm>
            <a:off x="0" y="-72668"/>
            <a:ext cx="16244146" cy="529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261978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19954F-0699-448D-98C4-9FE0609042B8}"/>
              </a:ext>
            </a:extLst>
          </p:cNvPr>
          <p:cNvSpPr>
            <a:spLocks noGrp="1"/>
          </p:cNvSpPr>
          <p:nvPr>
            <p:ph type="title"/>
          </p:nvPr>
        </p:nvSpPr>
        <p:spPr/>
        <p:txBody>
          <a:bodyPr/>
          <a:lstStyle/>
          <a:p>
            <a:r>
              <a:rPr lang="fr-FR" b="1" dirty="0"/>
              <a:t>INGENIERIE: QUELQUES DEFINITIONS</a:t>
            </a:r>
          </a:p>
        </p:txBody>
      </p:sp>
      <p:sp>
        <p:nvSpPr>
          <p:cNvPr id="3" name="Espace réservé du contenu 2">
            <a:extLst>
              <a:ext uri="{FF2B5EF4-FFF2-40B4-BE49-F238E27FC236}">
                <a16:creationId xmlns:a16="http://schemas.microsoft.com/office/drawing/2014/main" id="{0145A503-BE1F-43A4-86AF-373B790043C6}"/>
              </a:ext>
            </a:extLst>
          </p:cNvPr>
          <p:cNvSpPr>
            <a:spLocks noGrp="1"/>
          </p:cNvSpPr>
          <p:nvPr>
            <p:ph idx="1"/>
          </p:nvPr>
        </p:nvSpPr>
        <p:spPr/>
        <p:txBody>
          <a:bodyPr>
            <a:normAutofit fontScale="85000" lnSpcReduction="10000"/>
          </a:bodyPr>
          <a:lstStyle/>
          <a:p>
            <a:pPr algn="just">
              <a:lnSpc>
                <a:spcPct val="150000"/>
              </a:lnSpc>
              <a:spcAft>
                <a:spcPts val="800"/>
              </a:spcAft>
            </a:pPr>
            <a:r>
              <a:rPr lang="fr-FR" sz="2400" b="1" dirty="0">
                <a:effectLst/>
                <a:latin typeface="Arial" panose="020B0604020202020204" pitchFamily="34" charset="0"/>
                <a:ea typeface="Calibri" panose="020F0502020204030204" pitchFamily="34" charset="0"/>
                <a:cs typeface="Times New Roman" panose="02020603050405020304" pitchFamily="18" charset="0"/>
              </a:rPr>
              <a:t>LE BOTERF Guy (1990</a:t>
            </a:r>
            <a:r>
              <a:rPr lang="fr-FR" sz="2400" dirty="0">
                <a:effectLst/>
                <a:latin typeface="Arial" panose="020B0604020202020204" pitchFamily="34" charset="0"/>
                <a:ea typeface="Calibri" panose="020F0502020204030204" pitchFamily="34" charset="0"/>
                <a:cs typeface="Times New Roman" panose="02020603050405020304" pitchFamily="18" charset="0"/>
              </a:rPr>
              <a:t>).  </a:t>
            </a:r>
            <a:r>
              <a:rPr lang="fr-FR" sz="2400" i="1" dirty="0">
                <a:effectLst/>
                <a:latin typeface="Arial" panose="020B0604020202020204" pitchFamily="34" charset="0"/>
                <a:ea typeface="Calibri" panose="020F0502020204030204" pitchFamily="34" charset="0"/>
                <a:cs typeface="Times New Roman" panose="02020603050405020304" pitchFamily="18" charset="0"/>
              </a:rPr>
              <a:t>L’ingénierie et l’évaluation de la formation</a:t>
            </a:r>
            <a:r>
              <a:rPr lang="fr-FR" sz="2400" dirty="0">
                <a:effectLst/>
                <a:latin typeface="Arial" panose="020B0604020202020204" pitchFamily="34" charset="0"/>
                <a:ea typeface="Calibri" panose="020F0502020204030204" pitchFamily="34" charset="0"/>
                <a:cs typeface="Times New Roman" panose="02020603050405020304" pitchFamily="18" charset="0"/>
              </a:rPr>
              <a:t>. Les éditions d’Organisation.</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i="1" dirty="0">
                <a:effectLst/>
                <a:latin typeface="Arial" panose="020B0604020202020204" pitchFamily="34" charset="0"/>
                <a:ea typeface="Calibri" panose="020F0502020204030204" pitchFamily="34" charset="0"/>
                <a:cs typeface="Times New Roman" panose="02020603050405020304" pitchFamily="18" charset="0"/>
              </a:rPr>
              <a:t>« L'ingénierie, comme l’ensemble coordonné des activités permettant de maîtriser et de synthétiser les informations nécessaires à la conception et à la réalisation d'un ouvrage (unité de production, bâtiment, système de formation, réseaux de télécommunication), en vue :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i="1" dirty="0">
                <a:effectLst/>
                <a:latin typeface="Arial" panose="020B0604020202020204" pitchFamily="34" charset="0"/>
                <a:ea typeface="Calibri" panose="020F0502020204030204" pitchFamily="34" charset="0"/>
                <a:cs typeface="Times New Roman" panose="02020603050405020304" pitchFamily="18" charset="0"/>
              </a:rPr>
              <a:t>– d’optimiser l'investissement qu'il contient ;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2400" i="1" dirty="0">
                <a:effectLst/>
                <a:latin typeface="Arial" panose="020B0604020202020204" pitchFamily="34" charset="0"/>
                <a:ea typeface="Calibri" panose="020F0502020204030204" pitchFamily="34" charset="0"/>
                <a:cs typeface="Times New Roman" panose="02020603050405020304" pitchFamily="18" charset="0"/>
              </a:rPr>
              <a:t>– d’assurer les conditions de sa viabilité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71458204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726</TotalTime>
  <Words>2547</Words>
  <Application>Microsoft Office PowerPoint</Application>
  <PresentationFormat>Grand écran</PresentationFormat>
  <Paragraphs>181</Paragraphs>
  <Slides>39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39</vt:i4>
      </vt:variant>
    </vt:vector>
  </HeadingPairs>
  <TitlesOfParts>
    <vt:vector size="46" baseType="lpstr">
      <vt:lpstr>Arial</vt:lpstr>
      <vt:lpstr>Arial Black</vt:lpstr>
      <vt:lpstr>Calibri</vt:lpstr>
      <vt:lpstr>Calibri Light</vt:lpstr>
      <vt:lpstr>Symbol</vt:lpstr>
      <vt:lpstr>Times New Roman</vt:lpstr>
      <vt:lpstr>Thème Office</vt:lpstr>
      <vt:lpstr>INGENIERIE DE FORMATION</vt:lpstr>
      <vt:lpstr>PREMIERE PARTIE:  GÉNÉRALITÉS SUR L’INGÉNIERIE</vt:lpstr>
      <vt:lpstr>Présentation PowerPoint</vt:lpstr>
      <vt:lpstr>Présentation PowerPoint</vt:lpstr>
      <vt:lpstr>Objectifs poursuivis</vt:lpstr>
      <vt:lpstr>Objectifs (suite)</vt:lpstr>
      <vt:lpstr>ACTIVITE 1</vt:lpstr>
      <vt:lpstr>REPRESENTATIONS</vt:lpstr>
      <vt:lpstr>INGENIERIE: QUELQUES DEFINITIONS</vt:lpstr>
      <vt:lpstr>Présentation PowerPoint</vt:lpstr>
      <vt:lpstr>Présentation PowerPoint</vt:lpstr>
      <vt:lpstr>Présentation PowerPoint</vt:lpstr>
      <vt:lpstr>Présentation PowerPoint</vt:lpstr>
      <vt:lpstr>Finalités, acteurs et outils de l’ingénierie</vt:lpstr>
      <vt:lpstr>Présentation PowerPoint</vt:lpstr>
      <vt:lpstr>Les Acteurs de l’ingénierie de la formation </vt:lpstr>
      <vt:lpstr>Présentation PowerPoint</vt:lpstr>
      <vt:lpstr>Outils de l’ingénierie de la formation </vt:lpstr>
      <vt:lpstr>La démarche d’ingénierie de la formation</vt:lpstr>
      <vt:lpstr>L'ingénierie de formation : niveau organisationnel</vt:lpstr>
      <vt:lpstr>ANALYSER</vt:lpstr>
      <vt:lpstr>Présentation PowerPoint</vt:lpstr>
      <vt:lpstr>Présentation PowerPoint</vt:lpstr>
      <vt:lpstr>Présentation PowerPoint</vt:lpstr>
      <vt:lpstr>Présentation PowerPoint</vt:lpstr>
      <vt:lpstr>CONCEVOIR </vt:lpstr>
      <vt:lpstr>Présentation PowerPoint</vt:lpstr>
      <vt:lpstr>Présentation PowerPoint</vt:lpstr>
      <vt:lpstr>RÉALISER </vt:lpstr>
      <vt:lpstr>Présentation PowerPoint</vt:lpstr>
      <vt:lpstr>Présentation PowerPoint</vt:lpstr>
      <vt:lpstr>Évaluer </vt:lpstr>
      <vt:lpstr>Présentation PowerPoint</vt:lpstr>
      <vt:lpstr>CONCLUSION</vt:lpstr>
      <vt:lpstr>BIBLIOGRAPHIE</vt:lpstr>
      <vt:lpstr>DEUXIEME PARTIE: CONCEVOIR UN MODULE DE FORMATION</vt:lpstr>
      <vt:lpstr>INTRODUCTION</vt:lpstr>
      <vt:lpstr>Présentation PowerPoint</vt:lpstr>
      <vt:lpstr>SSn donner les principales caractéristiques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INGENIERIE DE FORMATION</dc:title>
  <dc:creator>OUEDRAOGO Innocents</dc:creator>
  <cp:lastModifiedBy>OUEDRAOGO Innocents</cp:lastModifiedBy>
  <cp:revision>52</cp:revision>
  <dcterms:created xsi:type="dcterms:W3CDTF">2020-09-08T03:03:41Z</dcterms:created>
  <dcterms:modified xsi:type="dcterms:W3CDTF">2020-12-14T18:19:29Z</dcterms:modified>
</cp:coreProperties>
</file>