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0"/>
  </p:notesMasterIdLst>
  <p:sldIdLst>
    <p:sldId id="256" r:id="rId2"/>
    <p:sldId id="288" r:id="rId3"/>
    <p:sldId id="282" r:id="rId4"/>
    <p:sldId id="277" r:id="rId5"/>
    <p:sldId id="302" r:id="rId6"/>
    <p:sldId id="260" r:id="rId7"/>
    <p:sldId id="275" r:id="rId8"/>
    <p:sldId id="273" r:id="rId9"/>
    <p:sldId id="283" r:id="rId10"/>
    <p:sldId id="314" r:id="rId11"/>
    <p:sldId id="280" r:id="rId12"/>
    <p:sldId id="315" r:id="rId13"/>
    <p:sldId id="284" r:id="rId14"/>
    <p:sldId id="293" r:id="rId15"/>
    <p:sldId id="294" r:id="rId16"/>
    <p:sldId id="296" r:id="rId17"/>
    <p:sldId id="316" r:id="rId18"/>
    <p:sldId id="297" r:id="rId19"/>
    <p:sldId id="299" r:id="rId20"/>
    <p:sldId id="286" r:id="rId21"/>
    <p:sldId id="287" r:id="rId22"/>
    <p:sldId id="298" r:id="rId23"/>
    <p:sldId id="300" r:id="rId24"/>
    <p:sldId id="301" r:id="rId25"/>
    <p:sldId id="303" r:id="rId26"/>
    <p:sldId id="290" r:id="rId27"/>
    <p:sldId id="292" r:id="rId28"/>
    <p:sldId id="291" r:id="rId29"/>
    <p:sldId id="304" r:id="rId30"/>
    <p:sldId id="289" r:id="rId31"/>
    <p:sldId id="311" r:id="rId32"/>
    <p:sldId id="310" r:id="rId33"/>
    <p:sldId id="309" r:id="rId34"/>
    <p:sldId id="308" r:id="rId35"/>
    <p:sldId id="312" r:id="rId36"/>
    <p:sldId id="313" r:id="rId37"/>
    <p:sldId id="307" r:id="rId38"/>
    <p:sldId id="278" r:id="rId39"/>
  </p:sldIdLst>
  <p:sldSz cx="9144000" cy="6858000" type="screen4x3"/>
  <p:notesSz cx="6761163" cy="99425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RoiJVIUza/0MJFgA1hFtXw==" hashData="ruOuIK7z5Ft7vRT2QYISnVkoZWY="/>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1666"/>
    <a:srgbClr val="FDE2C9"/>
    <a:srgbClr val="FDC9FD"/>
    <a:srgbClr val="F8CE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1" autoAdjust="0"/>
    <p:restoredTop sz="94660"/>
  </p:normalViewPr>
  <p:slideViewPr>
    <p:cSldViewPr>
      <p:cViewPr varScale="1">
        <p:scale>
          <a:sx n="77" d="100"/>
          <a:sy n="77" d="100"/>
        </p:scale>
        <p:origin x="1109"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29837" cy="49712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29762" y="1"/>
            <a:ext cx="2929837" cy="497125"/>
          </a:xfrm>
          <a:prstGeom prst="rect">
            <a:avLst/>
          </a:prstGeom>
        </p:spPr>
        <p:txBody>
          <a:bodyPr vert="horz" lIns="91440" tIns="45720" rIns="91440" bIns="45720" rtlCol="0"/>
          <a:lstStyle>
            <a:lvl1pPr algn="r">
              <a:defRPr sz="1200"/>
            </a:lvl1pPr>
          </a:lstStyle>
          <a:p>
            <a:fld id="{089D6BA9-2EE9-4F75-9157-A8508C52817E}" type="datetimeFigureOut">
              <a:rPr lang="fr-FR" smtClean="0"/>
              <a:t>06/01/2021</a:t>
            </a:fld>
            <a:endParaRPr lang="fr-FR"/>
          </a:p>
        </p:txBody>
      </p:sp>
      <p:sp>
        <p:nvSpPr>
          <p:cNvPr id="4" name="Espace réservé de l'image des diapositives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6117" y="4722694"/>
            <a:ext cx="5408930" cy="4474131"/>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43663"/>
            <a:ext cx="2929837" cy="49712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29762" y="9443663"/>
            <a:ext cx="2929837" cy="497125"/>
          </a:xfrm>
          <a:prstGeom prst="rect">
            <a:avLst/>
          </a:prstGeom>
        </p:spPr>
        <p:txBody>
          <a:bodyPr vert="horz" lIns="91440" tIns="45720" rIns="91440" bIns="45720" rtlCol="0" anchor="b"/>
          <a:lstStyle>
            <a:lvl1pPr algn="r">
              <a:defRPr sz="1200"/>
            </a:lvl1pPr>
          </a:lstStyle>
          <a:p>
            <a:fld id="{DE2EF1B4-ADDC-4A11-A009-32E7C126CF73}" type="slidenum">
              <a:rPr lang="fr-FR" smtClean="0"/>
              <a:t>‹N°›</a:t>
            </a:fld>
            <a:endParaRPr lang="fr-FR"/>
          </a:p>
        </p:txBody>
      </p:sp>
    </p:spTree>
    <p:extLst>
      <p:ext uri="{BB962C8B-B14F-4D97-AF65-F5344CB8AC3E}">
        <p14:creationId xmlns:p14="http://schemas.microsoft.com/office/powerpoint/2010/main" val="2214945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CC97D69F-DEFD-4C5E-8BCB-6028AE4FFD6A}" type="datetime1">
              <a:rPr lang="fr-FR" smtClean="0"/>
              <a:t>06/01/2021</a:t>
            </a:fld>
            <a:endParaRPr lang="fr-FR"/>
          </a:p>
        </p:txBody>
      </p:sp>
      <p:sp>
        <p:nvSpPr>
          <p:cNvPr id="19" name="Footer Placeholder 18"/>
          <p:cNvSpPr>
            <a:spLocks noGrp="1"/>
          </p:cNvSpPr>
          <p:nvPr>
            <p:ph type="ftr" sz="quarter" idx="11"/>
          </p:nvPr>
        </p:nvSpPr>
        <p:spPr/>
        <p:txBody>
          <a:bodyPr/>
          <a:lstStyle/>
          <a:p>
            <a:r>
              <a:rPr lang="fr-FR" smtClean="0"/>
              <a:t>pieresimon@gmail.com</a:t>
            </a:r>
            <a:endParaRPr lang="fr-FR"/>
          </a:p>
        </p:txBody>
      </p:sp>
      <p:sp>
        <p:nvSpPr>
          <p:cNvPr id="27" name="Slide Number Placeholder 26"/>
          <p:cNvSpPr>
            <a:spLocks noGrp="1"/>
          </p:cNvSpPr>
          <p:nvPr>
            <p:ph type="sldNum" sz="quarter" idx="12"/>
          </p:nvPr>
        </p:nvSpPr>
        <p:spPr/>
        <p:txBody>
          <a:bodyPr/>
          <a:lstStyle/>
          <a:p>
            <a:fld id="{C0B01F40-112C-44DE-BCEF-D8C51ECF0E9C}"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A2869633-0EE3-4F7C-AD03-026658579BA0}" type="datetime1">
              <a:rPr lang="fr-FR" smtClean="0"/>
              <a:t>06/01/2021</a:t>
            </a:fld>
            <a:endParaRPr lang="fr-FR"/>
          </a:p>
        </p:txBody>
      </p:sp>
      <p:sp>
        <p:nvSpPr>
          <p:cNvPr id="5" name="Footer Placeholder 4"/>
          <p:cNvSpPr>
            <a:spLocks noGrp="1"/>
          </p:cNvSpPr>
          <p:nvPr>
            <p:ph type="ftr" sz="quarter" idx="11"/>
          </p:nvPr>
        </p:nvSpPr>
        <p:spPr/>
        <p:txBody>
          <a:bodyPr/>
          <a:lstStyle/>
          <a:p>
            <a:r>
              <a:rPr lang="fr-FR" smtClean="0"/>
              <a:t>pieresimon@gmail.com</a:t>
            </a:r>
            <a:endParaRPr lang="fr-FR"/>
          </a:p>
        </p:txBody>
      </p:sp>
      <p:sp>
        <p:nvSpPr>
          <p:cNvPr id="6" name="Slide Number Placeholder 5"/>
          <p:cNvSpPr>
            <a:spLocks noGrp="1"/>
          </p:cNvSpPr>
          <p:nvPr>
            <p:ph type="sldNum" sz="quarter" idx="12"/>
          </p:nvPr>
        </p:nvSpPr>
        <p:spPr/>
        <p:txBody>
          <a:bodyPr/>
          <a:lstStyle/>
          <a:p>
            <a:fld id="{C0B01F40-112C-44DE-BCEF-D8C51ECF0E9C}"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62ADA98-26F2-45A6-BC1E-7F9ACBA7EF22}" type="datetime1">
              <a:rPr lang="fr-FR" smtClean="0"/>
              <a:t>06/01/2021</a:t>
            </a:fld>
            <a:endParaRPr lang="fr-FR"/>
          </a:p>
        </p:txBody>
      </p:sp>
      <p:sp>
        <p:nvSpPr>
          <p:cNvPr id="5" name="Footer Placeholder 4"/>
          <p:cNvSpPr>
            <a:spLocks noGrp="1"/>
          </p:cNvSpPr>
          <p:nvPr>
            <p:ph type="ftr" sz="quarter" idx="11"/>
          </p:nvPr>
        </p:nvSpPr>
        <p:spPr/>
        <p:txBody>
          <a:bodyPr/>
          <a:lstStyle/>
          <a:p>
            <a:r>
              <a:rPr lang="fr-FR" smtClean="0"/>
              <a:t>pieresimon@gmail.com</a:t>
            </a:r>
            <a:endParaRPr lang="fr-FR"/>
          </a:p>
        </p:txBody>
      </p:sp>
      <p:sp>
        <p:nvSpPr>
          <p:cNvPr id="6" name="Slide Number Placeholder 5"/>
          <p:cNvSpPr>
            <a:spLocks noGrp="1"/>
          </p:cNvSpPr>
          <p:nvPr>
            <p:ph type="sldNum" sz="quarter" idx="12"/>
          </p:nvPr>
        </p:nvSpPr>
        <p:spPr/>
        <p:txBody>
          <a:bodyPr/>
          <a:lstStyle/>
          <a:p>
            <a:fld id="{C0B01F40-112C-44DE-BCEF-D8C51ECF0E9C}"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D9F4158D-AF4B-4108-B5BB-DAC390F98A7B}" type="datetime1">
              <a:rPr lang="fr-FR" smtClean="0"/>
              <a:t>06/01/2021</a:t>
            </a:fld>
            <a:endParaRPr lang="fr-FR"/>
          </a:p>
        </p:txBody>
      </p:sp>
      <p:sp>
        <p:nvSpPr>
          <p:cNvPr id="5" name="Footer Placeholder 4"/>
          <p:cNvSpPr>
            <a:spLocks noGrp="1"/>
          </p:cNvSpPr>
          <p:nvPr>
            <p:ph type="ftr" sz="quarter" idx="11"/>
          </p:nvPr>
        </p:nvSpPr>
        <p:spPr/>
        <p:txBody>
          <a:bodyPr/>
          <a:lstStyle/>
          <a:p>
            <a:r>
              <a:rPr lang="fr-FR" smtClean="0"/>
              <a:t>pieresimon@gmail.com</a:t>
            </a:r>
            <a:endParaRPr lang="fr-FR"/>
          </a:p>
        </p:txBody>
      </p:sp>
      <p:sp>
        <p:nvSpPr>
          <p:cNvPr id="6" name="Slide Number Placeholder 5"/>
          <p:cNvSpPr>
            <a:spLocks noGrp="1"/>
          </p:cNvSpPr>
          <p:nvPr>
            <p:ph type="sldNum" sz="quarter" idx="12"/>
          </p:nvPr>
        </p:nvSpPr>
        <p:spPr/>
        <p:txBody>
          <a:bodyPr/>
          <a:lstStyle/>
          <a:p>
            <a:fld id="{C0B01F40-112C-44DE-BCEF-D8C51ECF0E9C}"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49926999-F003-4D30-BF27-5D8F42DD568F}" type="datetime1">
              <a:rPr lang="fr-FR" smtClean="0"/>
              <a:t>06/01/2021</a:t>
            </a:fld>
            <a:endParaRPr lang="fr-FR"/>
          </a:p>
        </p:txBody>
      </p:sp>
      <p:sp>
        <p:nvSpPr>
          <p:cNvPr id="5" name="Footer Placeholder 4"/>
          <p:cNvSpPr>
            <a:spLocks noGrp="1"/>
          </p:cNvSpPr>
          <p:nvPr>
            <p:ph type="ftr" sz="quarter" idx="11"/>
          </p:nvPr>
        </p:nvSpPr>
        <p:spPr/>
        <p:txBody>
          <a:bodyPr/>
          <a:lstStyle/>
          <a:p>
            <a:r>
              <a:rPr lang="fr-FR" smtClean="0"/>
              <a:t>pieresimon@gmail.com</a:t>
            </a:r>
            <a:endParaRPr lang="fr-FR"/>
          </a:p>
        </p:txBody>
      </p:sp>
      <p:sp>
        <p:nvSpPr>
          <p:cNvPr id="6" name="Slide Number Placeholder 5"/>
          <p:cNvSpPr>
            <a:spLocks noGrp="1"/>
          </p:cNvSpPr>
          <p:nvPr>
            <p:ph type="sldNum" sz="quarter" idx="12"/>
          </p:nvPr>
        </p:nvSpPr>
        <p:spPr/>
        <p:txBody>
          <a:bodyPr/>
          <a:lstStyle/>
          <a:p>
            <a:fld id="{C0B01F40-112C-44DE-BCEF-D8C51ECF0E9C}"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EBBEF75F-31A2-466A-9019-F00F1B3154D2}" type="datetime1">
              <a:rPr lang="fr-FR" smtClean="0"/>
              <a:t>06/01/2021</a:t>
            </a:fld>
            <a:endParaRPr lang="fr-FR"/>
          </a:p>
        </p:txBody>
      </p:sp>
      <p:sp>
        <p:nvSpPr>
          <p:cNvPr id="6" name="Footer Placeholder 5"/>
          <p:cNvSpPr>
            <a:spLocks noGrp="1"/>
          </p:cNvSpPr>
          <p:nvPr>
            <p:ph type="ftr" sz="quarter" idx="11"/>
          </p:nvPr>
        </p:nvSpPr>
        <p:spPr/>
        <p:txBody>
          <a:bodyPr/>
          <a:lstStyle/>
          <a:p>
            <a:r>
              <a:rPr lang="fr-FR" smtClean="0"/>
              <a:t>pieresimon@gmail.com</a:t>
            </a:r>
            <a:endParaRPr lang="fr-FR"/>
          </a:p>
        </p:txBody>
      </p:sp>
      <p:sp>
        <p:nvSpPr>
          <p:cNvPr id="7" name="Slide Number Placeholder 6"/>
          <p:cNvSpPr>
            <a:spLocks noGrp="1"/>
          </p:cNvSpPr>
          <p:nvPr>
            <p:ph type="sldNum" sz="quarter" idx="12"/>
          </p:nvPr>
        </p:nvSpPr>
        <p:spPr/>
        <p:txBody>
          <a:bodyPr/>
          <a:lstStyle/>
          <a:p>
            <a:fld id="{C0B01F40-112C-44DE-BCEF-D8C51ECF0E9C}"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8DF7F32F-D756-4D79-8D54-AB785E0CAE75}" type="datetime1">
              <a:rPr lang="fr-FR" smtClean="0"/>
              <a:t>06/01/2021</a:t>
            </a:fld>
            <a:endParaRPr lang="fr-FR"/>
          </a:p>
        </p:txBody>
      </p:sp>
      <p:sp>
        <p:nvSpPr>
          <p:cNvPr id="8" name="Footer Placeholder 7"/>
          <p:cNvSpPr>
            <a:spLocks noGrp="1"/>
          </p:cNvSpPr>
          <p:nvPr>
            <p:ph type="ftr" sz="quarter" idx="11"/>
          </p:nvPr>
        </p:nvSpPr>
        <p:spPr/>
        <p:txBody>
          <a:bodyPr/>
          <a:lstStyle/>
          <a:p>
            <a:r>
              <a:rPr lang="fr-FR" smtClean="0"/>
              <a:t>pieresimon@gmail.com</a:t>
            </a:r>
            <a:endParaRPr lang="fr-FR"/>
          </a:p>
        </p:txBody>
      </p:sp>
      <p:sp>
        <p:nvSpPr>
          <p:cNvPr id="9" name="Slide Number Placeholder 8"/>
          <p:cNvSpPr>
            <a:spLocks noGrp="1"/>
          </p:cNvSpPr>
          <p:nvPr>
            <p:ph type="sldNum" sz="quarter" idx="12"/>
          </p:nvPr>
        </p:nvSpPr>
        <p:spPr/>
        <p:txBody>
          <a:bodyPr/>
          <a:lstStyle/>
          <a:p>
            <a:fld id="{C0B01F40-112C-44DE-BCEF-D8C51ECF0E9C}"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93A6234D-6529-4F59-881D-62AF297BA01A}" type="datetime1">
              <a:rPr lang="fr-FR" smtClean="0"/>
              <a:t>06/01/2021</a:t>
            </a:fld>
            <a:endParaRPr lang="fr-FR"/>
          </a:p>
        </p:txBody>
      </p:sp>
      <p:sp>
        <p:nvSpPr>
          <p:cNvPr id="4" name="Footer Placeholder 3"/>
          <p:cNvSpPr>
            <a:spLocks noGrp="1"/>
          </p:cNvSpPr>
          <p:nvPr>
            <p:ph type="ftr" sz="quarter" idx="11"/>
          </p:nvPr>
        </p:nvSpPr>
        <p:spPr/>
        <p:txBody>
          <a:bodyPr/>
          <a:lstStyle/>
          <a:p>
            <a:r>
              <a:rPr lang="fr-FR" smtClean="0"/>
              <a:t>pieresimon@gmail.com</a:t>
            </a:r>
            <a:endParaRPr lang="fr-FR"/>
          </a:p>
        </p:txBody>
      </p:sp>
      <p:sp>
        <p:nvSpPr>
          <p:cNvPr id="5" name="Slide Number Placeholder 4"/>
          <p:cNvSpPr>
            <a:spLocks noGrp="1"/>
          </p:cNvSpPr>
          <p:nvPr>
            <p:ph type="sldNum" sz="quarter" idx="12"/>
          </p:nvPr>
        </p:nvSpPr>
        <p:spPr/>
        <p:txBody>
          <a:bodyPr/>
          <a:lstStyle/>
          <a:p>
            <a:fld id="{C0B01F40-112C-44DE-BCEF-D8C51ECF0E9C}"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3190D-8FEA-46CD-B5A3-00D3AA15A931}" type="datetime1">
              <a:rPr lang="fr-FR" smtClean="0"/>
              <a:t>06/01/2021</a:t>
            </a:fld>
            <a:endParaRPr lang="fr-FR"/>
          </a:p>
        </p:txBody>
      </p:sp>
      <p:sp>
        <p:nvSpPr>
          <p:cNvPr id="3" name="Footer Placeholder 2"/>
          <p:cNvSpPr>
            <a:spLocks noGrp="1"/>
          </p:cNvSpPr>
          <p:nvPr>
            <p:ph type="ftr" sz="quarter" idx="11"/>
          </p:nvPr>
        </p:nvSpPr>
        <p:spPr/>
        <p:txBody>
          <a:bodyPr/>
          <a:lstStyle/>
          <a:p>
            <a:r>
              <a:rPr lang="fr-FR" smtClean="0"/>
              <a:t>pieresimon@gmail.com</a:t>
            </a:r>
            <a:endParaRPr lang="fr-FR"/>
          </a:p>
        </p:txBody>
      </p:sp>
      <p:sp>
        <p:nvSpPr>
          <p:cNvPr id="4" name="Slide Number Placeholder 3"/>
          <p:cNvSpPr>
            <a:spLocks noGrp="1"/>
          </p:cNvSpPr>
          <p:nvPr>
            <p:ph type="sldNum" sz="quarter" idx="12"/>
          </p:nvPr>
        </p:nvSpPr>
        <p:spPr/>
        <p:txBody>
          <a:bodyPr/>
          <a:lstStyle/>
          <a:p>
            <a:fld id="{C0B01F40-112C-44DE-BCEF-D8C51ECF0E9C}"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81DE252C-EE3F-481A-8426-755638F67267}" type="datetime1">
              <a:rPr lang="fr-FR" smtClean="0"/>
              <a:t>06/01/2021</a:t>
            </a:fld>
            <a:endParaRPr lang="fr-FR"/>
          </a:p>
        </p:txBody>
      </p:sp>
      <p:sp>
        <p:nvSpPr>
          <p:cNvPr id="6" name="Footer Placeholder 5"/>
          <p:cNvSpPr>
            <a:spLocks noGrp="1"/>
          </p:cNvSpPr>
          <p:nvPr>
            <p:ph type="ftr" sz="quarter" idx="11"/>
          </p:nvPr>
        </p:nvSpPr>
        <p:spPr/>
        <p:txBody>
          <a:bodyPr/>
          <a:lstStyle/>
          <a:p>
            <a:r>
              <a:rPr lang="fr-FR" smtClean="0"/>
              <a:t>pieresimon@gmail.com</a:t>
            </a:r>
            <a:endParaRPr lang="fr-FR"/>
          </a:p>
        </p:txBody>
      </p:sp>
      <p:sp>
        <p:nvSpPr>
          <p:cNvPr id="7" name="Slide Number Placeholder 6"/>
          <p:cNvSpPr>
            <a:spLocks noGrp="1"/>
          </p:cNvSpPr>
          <p:nvPr>
            <p:ph type="sldNum" sz="quarter" idx="12"/>
          </p:nvPr>
        </p:nvSpPr>
        <p:spPr/>
        <p:txBody>
          <a:bodyPr/>
          <a:lstStyle/>
          <a:p>
            <a:fld id="{C0B01F40-112C-44DE-BCEF-D8C51ECF0E9C}" type="slidenum">
              <a:rPr lang="fr-FR" smtClean="0"/>
              <a:t>‹N°›</a:t>
            </a:fld>
            <a:endParaRPr lang="fr-F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A9E159CC-7251-42AF-9447-2F6B55771F89}" type="datetime1">
              <a:rPr lang="fr-FR" smtClean="0"/>
              <a:t>06/01/2021</a:t>
            </a:fld>
            <a:endParaRPr lang="fr-FR"/>
          </a:p>
        </p:txBody>
      </p:sp>
      <p:sp>
        <p:nvSpPr>
          <p:cNvPr id="6" name="Footer Placeholder 5"/>
          <p:cNvSpPr>
            <a:spLocks noGrp="1"/>
          </p:cNvSpPr>
          <p:nvPr>
            <p:ph type="ftr" sz="quarter" idx="11"/>
          </p:nvPr>
        </p:nvSpPr>
        <p:spPr/>
        <p:txBody>
          <a:bodyPr/>
          <a:lstStyle/>
          <a:p>
            <a:r>
              <a:rPr lang="fr-FR" smtClean="0"/>
              <a:t>pieresimon@gmail.com</a:t>
            </a:r>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C0B01F40-112C-44DE-BCEF-D8C51ECF0E9C}"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B00D778-2DF6-45B5-A83B-8A2B14ABCFF2}" type="datetime1">
              <a:rPr lang="fr-FR" smtClean="0"/>
              <a:t>06/01/2021</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pieresimon@gmail.com</a:t>
            </a:r>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0B01F40-112C-44DE-BCEF-D8C51ECF0E9C}"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youtube.com/watch?v=hfRGYhJFdQI"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youtube.com/watch?v=P2mFTry-1r4"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rot="20979971">
            <a:off x="169717" y="3030394"/>
            <a:ext cx="8803947" cy="2416232"/>
          </a:xfrm>
          <a:solidFill>
            <a:schemeClr val="tx1"/>
          </a:solidFill>
          <a:ln w="57150">
            <a:solidFill>
              <a:srgbClr val="FFC000"/>
            </a:solidFill>
            <a:prstDash val="dashDot"/>
          </a:ln>
        </p:spPr>
        <p:txBody>
          <a:bodyPr>
            <a:noAutofit/>
          </a:bodyPr>
          <a:lstStyle/>
          <a:p>
            <a:pPr algn="ctr"/>
            <a:r>
              <a:rPr lang="fr-FR" sz="4000" dirty="0" smtClean="0">
                <a:solidFill>
                  <a:schemeClr val="bg1"/>
                </a:solidFill>
              </a:rPr>
              <a:t>Simon Pierre TIBIRI</a:t>
            </a:r>
          </a:p>
          <a:p>
            <a:pPr algn="ctr"/>
            <a:r>
              <a:rPr lang="fr-FR" sz="2400" dirty="0" smtClean="0">
                <a:solidFill>
                  <a:schemeClr val="bg1"/>
                </a:solidFill>
              </a:rPr>
              <a:t>Maître assistant en Sciences de l’éducation/Andragogie</a:t>
            </a:r>
          </a:p>
          <a:p>
            <a:pPr algn="ctr"/>
            <a:r>
              <a:rPr lang="fr-FR" sz="2400" dirty="0" smtClean="0">
                <a:solidFill>
                  <a:schemeClr val="bg1"/>
                </a:solidFill>
              </a:rPr>
              <a:t>ENSK &amp; CPU Université Norbert Zongo</a:t>
            </a:r>
          </a:p>
          <a:p>
            <a:pPr algn="ctr"/>
            <a:r>
              <a:rPr lang="fr-FR" sz="2400" dirty="0" smtClean="0">
                <a:solidFill>
                  <a:schemeClr val="bg1"/>
                </a:solidFill>
              </a:rPr>
              <a:t>Phone: (+226)70144616/79660160</a:t>
            </a:r>
          </a:p>
          <a:p>
            <a:pPr algn="ctr"/>
            <a:r>
              <a:rPr lang="fr-FR" sz="2400" dirty="0" smtClean="0">
                <a:solidFill>
                  <a:schemeClr val="bg1"/>
                </a:solidFill>
              </a:rPr>
              <a:t>Mail: pieresimon@gmail.com</a:t>
            </a:r>
            <a:endParaRPr lang="fr-FR" sz="2400" dirty="0">
              <a:solidFill>
                <a:schemeClr val="bg1"/>
              </a:solidFill>
            </a:endParaRPr>
          </a:p>
        </p:txBody>
      </p:sp>
      <p:sp>
        <p:nvSpPr>
          <p:cNvPr id="4" name="Espace réservé de la date 3"/>
          <p:cNvSpPr>
            <a:spLocks noGrp="1"/>
          </p:cNvSpPr>
          <p:nvPr>
            <p:ph type="dt" sz="half" idx="10"/>
          </p:nvPr>
        </p:nvSpPr>
        <p:spPr/>
        <p:txBody>
          <a:bodyPr/>
          <a:lstStyle/>
          <a:p>
            <a:fld id="{0A5DE936-4F50-4F89-894D-4300C737FFD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a:t>
            </a:fld>
            <a:endParaRPr lang="fr-FR"/>
          </a:p>
        </p:txBody>
      </p:sp>
      <p:sp>
        <p:nvSpPr>
          <p:cNvPr id="8" name="Rectangle à coins arrondis 7"/>
          <p:cNvSpPr/>
          <p:nvPr/>
        </p:nvSpPr>
        <p:spPr>
          <a:xfrm>
            <a:off x="24404" y="188640"/>
            <a:ext cx="9119596" cy="2054599"/>
          </a:xfrm>
          <a:prstGeom prst="roundRect">
            <a:avLst/>
          </a:prstGeom>
          <a:solidFill>
            <a:schemeClr val="tx1"/>
          </a:solidFill>
          <a:ln w="7620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solidFill>
                  <a:schemeClr val="bg1"/>
                </a:solidFill>
              </a:rPr>
              <a:t>PÉDAGOGIE UNIVERSITAIRE</a:t>
            </a:r>
          </a:p>
          <a:p>
            <a:pPr algn="ctr"/>
            <a:r>
              <a:rPr lang="fr-FR" sz="3200" b="1" dirty="0" smtClean="0">
                <a:solidFill>
                  <a:srgbClr val="C00000"/>
                </a:solidFill>
              </a:rPr>
              <a:t>CONCEPTS ET ENJEUX</a:t>
            </a:r>
          </a:p>
          <a:p>
            <a:pPr algn="ctr"/>
            <a:r>
              <a:rPr lang="fr-FR" sz="3200" b="1" dirty="0" smtClean="0">
                <a:solidFill>
                  <a:srgbClr val="FFC000"/>
                </a:solidFill>
              </a:rPr>
              <a:t>MASTER IFRISSE</a:t>
            </a:r>
            <a:endParaRPr lang="fr-FR" sz="3200" b="1" dirty="0" smtClean="0">
              <a:solidFill>
                <a:srgbClr val="FFC000"/>
              </a:solidFill>
            </a:endParaRPr>
          </a:p>
          <a:p>
            <a:pPr algn="ctr"/>
            <a:r>
              <a:rPr lang="fr-FR" sz="3200" b="1" dirty="0" smtClean="0">
                <a:solidFill>
                  <a:schemeClr val="bg1"/>
                </a:solidFill>
              </a:rPr>
              <a:t>Janvier 2021</a:t>
            </a:r>
            <a:endParaRPr lang="fr-FR" sz="3200" b="1" dirty="0">
              <a:solidFill>
                <a:schemeClr val="bg1"/>
              </a:solidFill>
            </a:endParaRPr>
          </a:p>
        </p:txBody>
      </p:sp>
      <p:sp>
        <p:nvSpPr>
          <p:cNvPr id="7" name="Étoile à 5 branches 6"/>
          <p:cNvSpPr/>
          <p:nvPr/>
        </p:nvSpPr>
        <p:spPr>
          <a:xfrm>
            <a:off x="30033" y="2060848"/>
            <a:ext cx="2483768" cy="1944216"/>
          </a:xfrm>
          <a:prstGeom prst="star5">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8373094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810344"/>
          </a:xfrm>
        </p:spPr>
        <p:txBody>
          <a:bodyPr>
            <a:normAutofit/>
          </a:bodyPr>
          <a:lstStyle/>
          <a:p>
            <a:pPr algn="ctr"/>
            <a:r>
              <a:rPr lang="fr-FR" b="1" dirty="0">
                <a:solidFill>
                  <a:schemeClr val="tx1"/>
                </a:solidFill>
              </a:rPr>
              <a:t>I Définition et champ d’application</a:t>
            </a:r>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10</a:t>
            </a:fld>
            <a:endParaRPr lang="fr-FR"/>
          </a:p>
        </p:txBody>
      </p:sp>
      <p:sp>
        <p:nvSpPr>
          <p:cNvPr id="8" name="Rectangle 7"/>
          <p:cNvSpPr/>
          <p:nvPr/>
        </p:nvSpPr>
        <p:spPr>
          <a:xfrm>
            <a:off x="107504" y="5836438"/>
            <a:ext cx="8928992" cy="57606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rPr>
              <a:t>Source: Le champ de la pédagogie universitaire: un  système aux interactions multiples (De De </a:t>
            </a:r>
            <a:r>
              <a:rPr lang="fr-FR" sz="1600" b="1" dirty="0" err="1" smtClean="0">
                <a:solidFill>
                  <a:schemeClr val="tx1"/>
                </a:solidFill>
              </a:rPr>
              <a:t>Ketele</a:t>
            </a:r>
            <a:r>
              <a:rPr lang="fr-FR" sz="1600" b="1" dirty="0" smtClean="0">
                <a:solidFill>
                  <a:schemeClr val="tx1"/>
                </a:solidFill>
              </a:rPr>
              <a:t> (2010). La pédagogie universitaire: un courant en plein développement)</a:t>
            </a:r>
            <a:endParaRPr lang="fr-FR" sz="1600" b="1" dirty="0">
              <a:solidFill>
                <a:schemeClr val="tx1"/>
              </a:solidFill>
            </a:endParaRPr>
          </a:p>
        </p:txBody>
      </p:sp>
      <p:sp>
        <p:nvSpPr>
          <p:cNvPr id="3" name="Espace réservé du contenu 2"/>
          <p:cNvSpPr>
            <a:spLocks noGrp="1"/>
          </p:cNvSpPr>
          <p:nvPr>
            <p:ph idx="1"/>
          </p:nvPr>
        </p:nvSpPr>
        <p:spPr>
          <a:xfrm>
            <a:off x="179512" y="844617"/>
            <a:ext cx="8507288" cy="5479983"/>
          </a:xfrm>
        </p:spPr>
        <p:txBody>
          <a:bodyPr/>
          <a:lstStyle/>
          <a:p>
            <a:r>
              <a:rPr lang="fr-FR" dirty="0" smtClean="0"/>
              <a:t> </a:t>
            </a:r>
            <a:endParaRPr lang="fr-FR" dirty="0"/>
          </a:p>
        </p:txBody>
      </p:sp>
      <p:sp>
        <p:nvSpPr>
          <p:cNvPr id="10" name="Ellipse 9"/>
          <p:cNvSpPr/>
          <p:nvPr/>
        </p:nvSpPr>
        <p:spPr>
          <a:xfrm>
            <a:off x="6615336" y="5010077"/>
            <a:ext cx="2448272" cy="79208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Dimension </a:t>
            </a:r>
            <a:r>
              <a:rPr lang="fr-FR" b="1" dirty="0" smtClean="0">
                <a:solidFill>
                  <a:schemeClr val="tx1"/>
                </a:solidFill>
              </a:rPr>
              <a:t>diachronique </a:t>
            </a:r>
            <a:endParaRPr lang="fr-FR" b="1" dirty="0">
              <a:solidFill>
                <a:schemeClr val="tx1"/>
              </a:solidFill>
            </a:endParaRPr>
          </a:p>
        </p:txBody>
      </p:sp>
      <p:sp>
        <p:nvSpPr>
          <p:cNvPr id="11" name="Espace réservé du contenu 2"/>
          <p:cNvSpPr txBox="1">
            <a:spLocks/>
          </p:cNvSpPr>
          <p:nvPr/>
        </p:nvSpPr>
        <p:spPr>
          <a:xfrm>
            <a:off x="331912" y="997017"/>
            <a:ext cx="8507288" cy="5479983"/>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fr-FR" smtClean="0"/>
              <a:t> </a:t>
            </a:r>
            <a:endParaRPr lang="fr-FR" dirty="0"/>
          </a:p>
        </p:txBody>
      </p:sp>
      <p:sp>
        <p:nvSpPr>
          <p:cNvPr id="12" name="Ellipse 11"/>
          <p:cNvSpPr/>
          <p:nvPr/>
        </p:nvSpPr>
        <p:spPr>
          <a:xfrm rot="16200000">
            <a:off x="-614536" y="1673188"/>
            <a:ext cx="2448272" cy="79208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Dimension synchronique </a:t>
            </a:r>
          </a:p>
        </p:txBody>
      </p:sp>
      <p:sp>
        <p:nvSpPr>
          <p:cNvPr id="13" name="Flèche vers le haut 12"/>
          <p:cNvSpPr/>
          <p:nvPr/>
        </p:nvSpPr>
        <p:spPr>
          <a:xfrm>
            <a:off x="395536" y="3293368"/>
            <a:ext cx="423664" cy="229859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droite 13"/>
          <p:cNvSpPr/>
          <p:nvPr/>
        </p:nvSpPr>
        <p:spPr>
          <a:xfrm>
            <a:off x="690970" y="5252669"/>
            <a:ext cx="5832648" cy="4228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à coins arrondis 14"/>
          <p:cNvSpPr/>
          <p:nvPr/>
        </p:nvSpPr>
        <p:spPr>
          <a:xfrm>
            <a:off x="880840" y="4383692"/>
            <a:ext cx="1661356" cy="500957"/>
          </a:xfrm>
          <a:prstGeom prst="roundRect">
            <a:avLst/>
          </a:prstGeom>
          <a:solidFill>
            <a:srgbClr val="F8C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Curriculum </a:t>
            </a:r>
            <a:endParaRPr lang="fr-FR" b="1" dirty="0">
              <a:solidFill>
                <a:schemeClr val="tx1"/>
              </a:solidFill>
            </a:endParaRPr>
          </a:p>
        </p:txBody>
      </p:sp>
      <p:sp>
        <p:nvSpPr>
          <p:cNvPr id="16" name="Rectangle à coins arrondis 15"/>
          <p:cNvSpPr/>
          <p:nvPr/>
        </p:nvSpPr>
        <p:spPr>
          <a:xfrm>
            <a:off x="3131840" y="4401565"/>
            <a:ext cx="2808312" cy="500957"/>
          </a:xfrm>
          <a:prstGeom prst="roundRect">
            <a:avLst/>
          </a:prstGeom>
          <a:solidFill>
            <a:srgbClr val="F8C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Activités pédagogiques </a:t>
            </a:r>
            <a:endParaRPr lang="fr-FR" b="1" dirty="0">
              <a:solidFill>
                <a:schemeClr val="tx1"/>
              </a:solidFill>
            </a:endParaRPr>
          </a:p>
        </p:txBody>
      </p:sp>
      <p:sp>
        <p:nvSpPr>
          <p:cNvPr id="17" name="Rectangle à coins arrondis 16"/>
          <p:cNvSpPr/>
          <p:nvPr/>
        </p:nvSpPr>
        <p:spPr>
          <a:xfrm>
            <a:off x="6591436" y="4409589"/>
            <a:ext cx="1661356" cy="500957"/>
          </a:xfrm>
          <a:prstGeom prst="roundRect">
            <a:avLst/>
          </a:prstGeom>
          <a:solidFill>
            <a:srgbClr val="F8C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rPr>
              <a:t>Résultats </a:t>
            </a:r>
            <a:r>
              <a:rPr lang="fr-FR" dirty="0" smtClean="0"/>
              <a:t> </a:t>
            </a:r>
            <a:endParaRPr lang="fr-FR" dirty="0"/>
          </a:p>
        </p:txBody>
      </p:sp>
      <p:sp>
        <p:nvSpPr>
          <p:cNvPr id="18" name="Flèche droite rayée 17"/>
          <p:cNvSpPr/>
          <p:nvPr/>
        </p:nvSpPr>
        <p:spPr>
          <a:xfrm>
            <a:off x="2694596" y="4409589"/>
            <a:ext cx="365236" cy="387563"/>
          </a:xfrm>
          <a:prstGeom prst="strip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droite rayée 18"/>
          <p:cNvSpPr/>
          <p:nvPr/>
        </p:nvSpPr>
        <p:spPr>
          <a:xfrm>
            <a:off x="6097465" y="4475580"/>
            <a:ext cx="365236" cy="387563"/>
          </a:xfrm>
          <a:prstGeom prst="strip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1101315" y="1435658"/>
            <a:ext cx="7935181" cy="1800200"/>
          </a:xfrm>
          <a:prstGeom prst="rect">
            <a:avLst/>
          </a:prstGeom>
          <a:ln w="57150">
            <a:solidFill>
              <a:srgbClr val="F6166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1" name="Pentagone 20"/>
          <p:cNvSpPr/>
          <p:nvPr/>
        </p:nvSpPr>
        <p:spPr>
          <a:xfrm>
            <a:off x="1173814" y="1515857"/>
            <a:ext cx="2448272" cy="689878"/>
          </a:xfrm>
          <a:prstGeom prst="homePlate">
            <a:avLst/>
          </a:prstGeom>
          <a:ln w="38100">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t>Facteurs externes</a:t>
            </a:r>
            <a:endParaRPr lang="fr-FR" sz="2000" b="1" dirty="0"/>
          </a:p>
        </p:txBody>
      </p:sp>
      <p:sp>
        <p:nvSpPr>
          <p:cNvPr id="22" name="Pentagone 21"/>
          <p:cNvSpPr/>
          <p:nvPr/>
        </p:nvSpPr>
        <p:spPr>
          <a:xfrm>
            <a:off x="1173814" y="2405958"/>
            <a:ext cx="2448272" cy="689878"/>
          </a:xfrm>
          <a:prstGeom prst="homePlate">
            <a:avLst/>
          </a:prstGeom>
          <a:ln w="38100">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sz="2000" b="1" dirty="0" smtClean="0"/>
              <a:t>Facteurs internes</a:t>
            </a:r>
            <a:endParaRPr lang="fr-FR" sz="2000" b="1" dirty="0"/>
          </a:p>
        </p:txBody>
      </p:sp>
      <p:sp>
        <p:nvSpPr>
          <p:cNvPr id="23" name="Flèche droite rayée 22"/>
          <p:cNvSpPr/>
          <p:nvPr/>
        </p:nvSpPr>
        <p:spPr>
          <a:xfrm>
            <a:off x="3637845" y="1614067"/>
            <a:ext cx="5273363" cy="590797"/>
          </a:xfrm>
          <a:prstGeom prst="stripedRightArrow">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Politiques, sociaux, culturels, économiques… </a:t>
            </a:r>
            <a:endParaRPr lang="fr-FR" b="1" dirty="0">
              <a:solidFill>
                <a:schemeClr val="tx1"/>
              </a:solidFill>
            </a:endParaRPr>
          </a:p>
        </p:txBody>
      </p:sp>
      <p:sp>
        <p:nvSpPr>
          <p:cNvPr id="24" name="Flèche droite rayée 23"/>
          <p:cNvSpPr/>
          <p:nvPr/>
        </p:nvSpPr>
        <p:spPr>
          <a:xfrm>
            <a:off x="3618133" y="2284596"/>
            <a:ext cx="5312785" cy="590797"/>
          </a:xfrm>
          <a:prstGeom prst="stripedRightArrow">
            <a:avLst/>
          </a:prstGeom>
          <a:solidFill>
            <a:srgbClr val="FDE2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Contexte académique</a:t>
            </a:r>
            <a:endParaRPr lang="fr-FR" b="1" dirty="0">
              <a:solidFill>
                <a:schemeClr val="tx1"/>
              </a:solidFill>
            </a:endParaRPr>
          </a:p>
        </p:txBody>
      </p:sp>
      <p:sp>
        <p:nvSpPr>
          <p:cNvPr id="25" name="Flèche droite rayée 24"/>
          <p:cNvSpPr/>
          <p:nvPr/>
        </p:nvSpPr>
        <p:spPr>
          <a:xfrm>
            <a:off x="3611251" y="2656960"/>
            <a:ext cx="5280738" cy="590797"/>
          </a:xfrm>
          <a:prstGeom prst="stripedRightArrow">
            <a:avLst/>
          </a:prstGeom>
          <a:solidFill>
            <a:srgbClr val="FDE2C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Contexte étudiant</a:t>
            </a:r>
            <a:endParaRPr lang="fr-FR" b="1" dirty="0">
              <a:solidFill>
                <a:schemeClr val="tx1"/>
              </a:solidFill>
            </a:endParaRPr>
          </a:p>
        </p:txBody>
      </p:sp>
      <p:sp>
        <p:nvSpPr>
          <p:cNvPr id="30" name="Flèche vers le bas 29"/>
          <p:cNvSpPr/>
          <p:nvPr/>
        </p:nvSpPr>
        <p:spPr>
          <a:xfrm>
            <a:off x="4427984" y="3325637"/>
            <a:ext cx="469032" cy="999728"/>
          </a:xfrm>
          <a:prstGeom prst="downArrow">
            <a:avLst/>
          </a:prstGeom>
          <a:ln>
            <a:solidFill>
              <a:srgbClr val="F61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vers le bas 30"/>
          <p:cNvSpPr/>
          <p:nvPr/>
        </p:nvSpPr>
        <p:spPr>
          <a:xfrm rot="3284594">
            <a:off x="2635136" y="2975638"/>
            <a:ext cx="360559" cy="1657439"/>
          </a:xfrm>
          <a:prstGeom prst="downArrow">
            <a:avLst/>
          </a:prstGeom>
          <a:ln>
            <a:solidFill>
              <a:srgbClr val="F61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vers le bas 31"/>
          <p:cNvSpPr/>
          <p:nvPr/>
        </p:nvSpPr>
        <p:spPr>
          <a:xfrm rot="18819088">
            <a:off x="6666043" y="3091885"/>
            <a:ext cx="363225" cy="1479592"/>
          </a:xfrm>
          <a:prstGeom prst="downArrow">
            <a:avLst/>
          </a:prstGeom>
          <a:ln>
            <a:solidFill>
              <a:srgbClr val="F61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1317119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9392"/>
            <a:ext cx="9144000" cy="1143000"/>
          </a:xfrm>
        </p:spPr>
        <p:txBody>
          <a:bodyPr>
            <a:normAutofit/>
          </a:bodyPr>
          <a:lstStyle/>
          <a:p>
            <a:pPr algn="ctr"/>
            <a:r>
              <a:rPr lang="fr-FR" sz="3200" b="1" dirty="0" smtClean="0"/>
              <a:t>DEFINITION ET CHAMP </a:t>
            </a:r>
            <a:br>
              <a:rPr lang="fr-FR" sz="3200" b="1" dirty="0" smtClean="0"/>
            </a:br>
            <a:r>
              <a:rPr lang="fr-FR" sz="3200" b="1" dirty="0" smtClean="0"/>
              <a:t>DE LA PEDAGOGIE UNIVERSITAIRE</a:t>
            </a:r>
            <a:endParaRPr lang="fr-FR" sz="3200" b="1" dirty="0"/>
          </a:p>
        </p:txBody>
      </p:sp>
      <p:sp>
        <p:nvSpPr>
          <p:cNvPr id="3" name="Espace réservé du contenu 2"/>
          <p:cNvSpPr>
            <a:spLocks noGrp="1"/>
          </p:cNvSpPr>
          <p:nvPr>
            <p:ph idx="1"/>
          </p:nvPr>
        </p:nvSpPr>
        <p:spPr>
          <a:xfrm>
            <a:off x="107504" y="1043608"/>
            <a:ext cx="8928992" cy="5814392"/>
          </a:xfrm>
        </p:spPr>
        <p:txBody>
          <a:bodyPr>
            <a:normAutofit fontScale="92500" lnSpcReduction="20000"/>
          </a:bodyPr>
          <a:lstStyle/>
          <a:p>
            <a:pPr algn="just"/>
            <a:r>
              <a:rPr lang="fr-FR" b="1" dirty="0" smtClean="0">
                <a:latin typeface="Times New Roman" panose="02020603050405020304" pitchFamily="18" charset="0"/>
                <a:cs typeface="Times New Roman" panose="02020603050405020304" pitchFamily="18" charset="0"/>
              </a:rPr>
              <a:t>Dimension synchronique</a:t>
            </a:r>
            <a:r>
              <a:rPr lang="fr-FR" dirty="0" smtClean="0">
                <a:latin typeface="Times New Roman" panose="02020603050405020304" pitchFamily="18" charset="0"/>
                <a:cs typeface="Times New Roman" panose="02020603050405020304" pitchFamily="18" charset="0"/>
              </a:rPr>
              <a:t>: facteurs </a:t>
            </a:r>
            <a:r>
              <a:rPr lang="fr-FR" dirty="0">
                <a:latin typeface="Times New Roman" panose="02020603050405020304" pitchFamily="18" charset="0"/>
                <a:cs typeface="Times New Roman" panose="02020603050405020304" pitchFamily="18" charset="0"/>
              </a:rPr>
              <a:t>de contexte externe et interne qui </a:t>
            </a:r>
            <a:r>
              <a:rPr lang="fr-FR" dirty="0" smtClean="0">
                <a:latin typeface="Times New Roman" panose="02020603050405020304" pitchFamily="18" charset="0"/>
                <a:cs typeface="Times New Roman" panose="02020603050405020304" pitchFamily="18" charset="0"/>
              </a:rPr>
              <a:t>déterminent sous </a:t>
            </a:r>
            <a:r>
              <a:rPr lang="fr-FR" dirty="0">
                <a:latin typeface="Times New Roman" panose="02020603050405020304" pitchFamily="18" charset="0"/>
                <a:cs typeface="Times New Roman" panose="02020603050405020304" pitchFamily="18" charset="0"/>
              </a:rPr>
              <a:t>certains aspects le curriculum, son </a:t>
            </a:r>
            <a:r>
              <a:rPr lang="fr-FR" dirty="0" smtClean="0">
                <a:latin typeface="Times New Roman" panose="02020603050405020304" pitchFamily="18" charset="0"/>
                <a:cs typeface="Times New Roman" panose="02020603050405020304" pitchFamily="18" charset="0"/>
              </a:rPr>
              <a:t>implantation et </a:t>
            </a:r>
            <a:r>
              <a:rPr lang="fr-FR" dirty="0">
                <a:latin typeface="Times New Roman" panose="02020603050405020304" pitchFamily="18" charset="0"/>
                <a:cs typeface="Times New Roman" panose="02020603050405020304" pitchFamily="18" charset="0"/>
              </a:rPr>
              <a:t>même les résultats des actes pédagogiques</a:t>
            </a:r>
            <a:endParaRPr lang="fr-FR" dirty="0" smtClean="0">
              <a:latin typeface="Times New Roman" panose="02020603050405020304" pitchFamily="18" charset="0"/>
              <a:cs typeface="Times New Roman" panose="02020603050405020304" pitchFamily="18" charset="0"/>
            </a:endParaRPr>
          </a:p>
          <a:p>
            <a:pPr algn="just"/>
            <a:r>
              <a:rPr lang="fr-FR" b="1" dirty="0" smtClean="0">
                <a:latin typeface="Times New Roman" panose="02020603050405020304" pitchFamily="18" charset="0"/>
                <a:cs typeface="Times New Roman" panose="02020603050405020304" pitchFamily="18" charset="0"/>
              </a:rPr>
              <a:t>Dimension diachronique</a:t>
            </a:r>
            <a:r>
              <a:rPr lang="fr-FR" dirty="0" smtClean="0">
                <a:latin typeface="Times New Roman" panose="02020603050405020304" pitchFamily="18" charset="0"/>
                <a:cs typeface="Times New Roman" panose="02020603050405020304" pitchFamily="18" charset="0"/>
              </a:rPr>
              <a:t>:  déroulement effectif du </a:t>
            </a:r>
            <a:r>
              <a:rPr lang="fr-FR" dirty="0">
                <a:latin typeface="Times New Roman" panose="02020603050405020304" pitchFamily="18" charset="0"/>
                <a:cs typeface="Times New Roman" panose="02020603050405020304" pitchFamily="18" charset="0"/>
              </a:rPr>
              <a:t>processus de </a:t>
            </a:r>
            <a:r>
              <a:rPr lang="fr-FR" dirty="0" smtClean="0">
                <a:latin typeface="Times New Roman" panose="02020603050405020304" pitchFamily="18" charset="0"/>
                <a:cs typeface="Times New Roman" panose="02020603050405020304" pitchFamily="18" charset="0"/>
              </a:rPr>
              <a:t>formation (</a:t>
            </a:r>
            <a:r>
              <a:rPr lang="fr-FR" dirty="0">
                <a:latin typeface="Times New Roman" panose="02020603050405020304" pitchFamily="18" charset="0"/>
                <a:cs typeface="Times New Roman" panose="02020603050405020304" pitchFamily="18" charset="0"/>
              </a:rPr>
              <a:t>enseignement-apprentissage), à savoir du </a:t>
            </a:r>
            <a:r>
              <a:rPr lang="fr-FR" dirty="0" smtClean="0">
                <a:latin typeface="Times New Roman" panose="02020603050405020304" pitchFamily="18" charset="0"/>
                <a:cs typeface="Times New Roman" panose="02020603050405020304" pitchFamily="18" charset="0"/>
              </a:rPr>
              <a:t>curriculum </a:t>
            </a:r>
            <a:r>
              <a:rPr lang="fr-FR" dirty="0">
                <a:latin typeface="Times New Roman" panose="02020603050405020304" pitchFamily="18" charset="0"/>
                <a:cs typeface="Times New Roman" panose="02020603050405020304" pitchFamily="18" charset="0"/>
              </a:rPr>
              <a:t>aux résultats en passant par les activités </a:t>
            </a:r>
            <a:r>
              <a:rPr lang="fr-FR" dirty="0" smtClean="0">
                <a:latin typeface="Times New Roman" panose="02020603050405020304" pitchFamily="18" charset="0"/>
                <a:cs typeface="Times New Roman" panose="02020603050405020304" pitchFamily="18" charset="0"/>
              </a:rPr>
              <a:t> déployées</a:t>
            </a:r>
            <a:r>
              <a:rPr lang="fr-FR" dirty="0">
                <a:latin typeface="Times New Roman" panose="02020603050405020304" pitchFamily="18" charset="0"/>
                <a:cs typeface="Times New Roman" panose="02020603050405020304" pitchFamily="18" charset="0"/>
              </a:rPr>
              <a:t>.</a:t>
            </a:r>
            <a:endParaRPr lang="fr-FR" dirty="0" smtClean="0">
              <a:latin typeface="Times New Roman" panose="02020603050405020304" pitchFamily="18" charset="0"/>
              <a:cs typeface="Times New Roman" panose="02020603050405020304" pitchFamily="18" charset="0"/>
            </a:endParaRPr>
          </a:p>
          <a:p>
            <a:pPr algn="just"/>
            <a:r>
              <a:rPr lang="fr-FR" b="1" dirty="0" smtClean="0">
                <a:latin typeface="Times New Roman" panose="02020603050405020304" pitchFamily="18" charset="0"/>
                <a:cs typeface="Times New Roman" panose="02020603050405020304" pitchFamily="18" charset="0"/>
              </a:rPr>
              <a:t>Facteurs externes</a:t>
            </a:r>
            <a:r>
              <a:rPr lang="fr-FR" dirty="0" smtClean="0">
                <a:latin typeface="Times New Roman" panose="02020603050405020304" pitchFamily="18" charset="0"/>
                <a:cs typeface="Times New Roman" panose="02020603050405020304" pitchFamily="18" charset="0"/>
              </a:rPr>
              <a:t>: politiques</a:t>
            </a:r>
            <a:r>
              <a:rPr lang="fr-FR" dirty="0">
                <a:latin typeface="Times New Roman" panose="02020603050405020304" pitchFamily="18" charset="0"/>
                <a:cs typeface="Times New Roman" panose="02020603050405020304" pitchFamily="18" charset="0"/>
              </a:rPr>
              <a:t>, sociaux, culturels, économiques</a:t>
            </a:r>
            <a:endParaRPr lang="fr-FR" dirty="0" smtClean="0">
              <a:latin typeface="Times New Roman" panose="02020603050405020304" pitchFamily="18" charset="0"/>
              <a:cs typeface="Times New Roman" panose="02020603050405020304" pitchFamily="18" charset="0"/>
            </a:endParaRPr>
          </a:p>
          <a:p>
            <a:pPr algn="just"/>
            <a:r>
              <a:rPr lang="fr-FR" b="1" dirty="0" smtClean="0">
                <a:latin typeface="Times New Roman" panose="02020603050405020304" pitchFamily="18" charset="0"/>
                <a:cs typeface="Times New Roman" panose="02020603050405020304" pitchFamily="18" charset="0"/>
              </a:rPr>
              <a:t>Contexte académique</a:t>
            </a:r>
            <a:r>
              <a:rPr lang="fr-FR" dirty="0" smtClean="0">
                <a:latin typeface="Times New Roman" panose="02020603050405020304" pitchFamily="18" charset="0"/>
                <a:cs typeface="Times New Roman" panose="02020603050405020304" pitchFamily="18" charset="0"/>
              </a:rPr>
              <a:t>: adhésion à une démarche qualité, pratique de l’évaluation des enseignants par les étudiants, accès des étudiants à des facilités pour étudier…</a:t>
            </a:r>
          </a:p>
          <a:p>
            <a:pPr algn="just"/>
            <a:r>
              <a:rPr lang="fr-FR" b="1" dirty="0" smtClean="0">
                <a:latin typeface="Times New Roman" panose="02020603050405020304" pitchFamily="18" charset="0"/>
                <a:cs typeface="Times New Roman" panose="02020603050405020304" pitchFamily="18" charset="0"/>
              </a:rPr>
              <a:t>Contexte étudiant</a:t>
            </a:r>
            <a:r>
              <a:rPr lang="fr-FR" dirty="0" smtClean="0">
                <a:latin typeface="Times New Roman" panose="02020603050405020304" pitchFamily="18" charset="0"/>
                <a:cs typeface="Times New Roman" panose="02020603050405020304" pitchFamily="18" charset="0"/>
              </a:rPr>
              <a:t>: ses « </a:t>
            </a:r>
            <a:r>
              <a:rPr lang="fr-FR" b="1" i="1" dirty="0" smtClean="0">
                <a:latin typeface="Times New Roman" panose="02020603050405020304" pitchFamily="18" charset="0"/>
                <a:cs typeface="Times New Roman" panose="02020603050405020304" pitchFamily="18" charset="0"/>
              </a:rPr>
              <a:t>aptitudes académiques </a:t>
            </a:r>
            <a:r>
              <a:rPr lang="fr-FR" b="1" i="1" dirty="0">
                <a:latin typeface="Times New Roman" panose="02020603050405020304" pitchFamily="18" charset="0"/>
                <a:cs typeface="Times New Roman" panose="02020603050405020304" pitchFamily="18" charset="0"/>
              </a:rPr>
              <a:t>de départ </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les </a:t>
            </a:r>
            <a:r>
              <a:rPr lang="fr-FR" dirty="0" smtClean="0">
                <a:latin typeface="Times New Roman" panose="02020603050405020304" pitchFamily="18" charset="0"/>
                <a:cs typeface="Times New Roman" panose="02020603050405020304" pitchFamily="18" charset="0"/>
              </a:rPr>
              <a:t>performances antérieures</a:t>
            </a:r>
            <a:r>
              <a:rPr lang="fr-FR" dirty="0">
                <a:latin typeface="Times New Roman" panose="02020603050405020304" pitchFamily="18" charset="0"/>
                <a:cs typeface="Times New Roman" panose="02020603050405020304" pitchFamily="18" charset="0"/>
              </a:rPr>
              <a:t>, les résultats des examens </a:t>
            </a:r>
            <a:r>
              <a:rPr lang="fr-FR" dirty="0" smtClean="0">
                <a:latin typeface="Times New Roman" panose="02020603050405020304" pitchFamily="18" charset="0"/>
                <a:cs typeface="Times New Roman" panose="02020603050405020304" pitchFamily="18" charset="0"/>
              </a:rPr>
              <a:t>à l’entrée </a:t>
            </a:r>
            <a:r>
              <a:rPr lang="fr-FR" dirty="0">
                <a:latin typeface="Times New Roman" panose="02020603050405020304" pitchFamily="18" charset="0"/>
                <a:cs typeface="Times New Roman" panose="02020603050405020304" pitchFamily="18" charset="0"/>
              </a:rPr>
              <a:t>à l’université, la maîtrise de la langue d’apprentissage</a:t>
            </a:r>
            <a:r>
              <a:rPr lang="fr-FR" dirty="0" smtClean="0">
                <a:latin typeface="Times New Roman" panose="02020603050405020304" pitchFamily="18" charset="0"/>
                <a:cs typeface="Times New Roman" panose="02020603050405020304" pitchFamily="18" charset="0"/>
              </a:rPr>
              <a:t>, les </a:t>
            </a:r>
            <a:r>
              <a:rPr lang="fr-FR" dirty="0">
                <a:latin typeface="Times New Roman" panose="02020603050405020304" pitchFamily="18" charset="0"/>
                <a:cs typeface="Times New Roman" panose="02020603050405020304" pitchFamily="18" charset="0"/>
              </a:rPr>
              <a:t>compétences cognitives et </a:t>
            </a:r>
            <a:r>
              <a:rPr lang="fr-FR" dirty="0" smtClean="0">
                <a:latin typeface="Times New Roman" panose="02020603050405020304" pitchFamily="18" charset="0"/>
                <a:cs typeface="Times New Roman" panose="02020603050405020304" pitchFamily="18" charset="0"/>
              </a:rPr>
              <a:t>méthodologiques de </a:t>
            </a:r>
            <a:r>
              <a:rPr lang="fr-FR" dirty="0">
                <a:latin typeface="Times New Roman" panose="02020603050405020304" pitchFamily="18" charset="0"/>
                <a:cs typeface="Times New Roman" panose="02020603050405020304" pitchFamily="18" charset="0"/>
              </a:rPr>
              <a:t>base</a:t>
            </a:r>
            <a:r>
              <a:rPr lang="fr-FR" dirty="0" smtClean="0">
                <a:latin typeface="Times New Roman" panose="02020603050405020304" pitchFamily="18" charset="0"/>
                <a:cs typeface="Times New Roman" panose="02020603050405020304" pitchFamily="18" charset="0"/>
              </a:rPr>
              <a:t> ), </a:t>
            </a:r>
            <a:r>
              <a:rPr lang="fr-FR" dirty="0">
                <a:latin typeface="Times New Roman" panose="02020603050405020304" pitchFamily="18" charset="0"/>
                <a:cs typeface="Times New Roman" panose="02020603050405020304" pitchFamily="18" charset="0"/>
              </a:rPr>
              <a:t>la </a:t>
            </a:r>
            <a:r>
              <a:rPr lang="fr-FR" b="1" i="1" dirty="0">
                <a:latin typeface="Times New Roman" panose="02020603050405020304" pitchFamily="18" charset="0"/>
                <a:cs typeface="Times New Roman" panose="02020603050405020304" pitchFamily="18" charset="0"/>
              </a:rPr>
              <a:t>dynamique </a:t>
            </a:r>
            <a:r>
              <a:rPr lang="fr-FR" b="1" i="1" dirty="0" smtClean="0">
                <a:latin typeface="Times New Roman" panose="02020603050405020304" pitchFamily="18" charset="0"/>
                <a:cs typeface="Times New Roman" panose="02020603050405020304" pitchFamily="18" charset="0"/>
              </a:rPr>
              <a:t>motivationnelle</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intérêt pour la filière d’étude, </a:t>
            </a:r>
            <a:r>
              <a:rPr lang="fr-FR" dirty="0" smtClean="0">
                <a:latin typeface="Times New Roman" panose="02020603050405020304" pitchFamily="18" charset="0"/>
                <a:cs typeface="Times New Roman" panose="02020603050405020304" pitchFamily="18" charset="0"/>
              </a:rPr>
              <a:t>engagement dans </a:t>
            </a:r>
            <a:r>
              <a:rPr lang="fr-FR" dirty="0">
                <a:latin typeface="Times New Roman" panose="02020603050405020304" pitchFamily="18" charset="0"/>
                <a:cs typeface="Times New Roman" panose="02020603050405020304" pitchFamily="18" charset="0"/>
              </a:rPr>
              <a:t>les études, engagement institutionnel</a:t>
            </a:r>
            <a:r>
              <a:rPr lang="fr-FR" dirty="0" smtClean="0">
                <a:latin typeface="Times New Roman" panose="02020603050405020304" pitchFamily="18" charset="0"/>
                <a:cs typeface="Times New Roman" panose="02020603050405020304" pitchFamily="18" charset="0"/>
              </a:rPr>
              <a:t>) et  la </a:t>
            </a:r>
            <a:r>
              <a:rPr lang="fr-FR" b="1" i="1" dirty="0">
                <a:latin typeface="Times New Roman" panose="02020603050405020304" pitchFamily="18" charset="0"/>
                <a:cs typeface="Times New Roman" panose="02020603050405020304" pitchFamily="18" charset="0"/>
              </a:rPr>
              <a:t>gestion du temps de </a:t>
            </a:r>
            <a:r>
              <a:rPr lang="fr-FR" b="1" i="1" dirty="0" smtClean="0">
                <a:latin typeface="Times New Roman" panose="02020603050405020304" pitchFamily="18" charset="0"/>
                <a:cs typeface="Times New Roman" panose="02020603050405020304" pitchFamily="18" charset="0"/>
              </a:rPr>
              <a:t>l’étudiant</a:t>
            </a:r>
            <a:r>
              <a:rPr lang="fr-FR" dirty="0" smtClean="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notamment à l’équilibre entre le temps </a:t>
            </a:r>
            <a:r>
              <a:rPr lang="fr-FR" dirty="0" smtClean="0">
                <a:latin typeface="Times New Roman" panose="02020603050405020304" pitchFamily="18" charset="0"/>
                <a:cs typeface="Times New Roman" panose="02020603050405020304" pitchFamily="18" charset="0"/>
              </a:rPr>
              <a:t>d’étude et </a:t>
            </a:r>
            <a:r>
              <a:rPr lang="fr-FR" dirty="0">
                <a:latin typeface="Times New Roman" panose="02020603050405020304" pitchFamily="18" charset="0"/>
                <a:cs typeface="Times New Roman" panose="02020603050405020304" pitchFamily="18" charset="0"/>
              </a:rPr>
              <a:t>les loisirs</a:t>
            </a:r>
            <a:r>
              <a:rPr lang="fr-FR" dirty="0" smtClean="0">
                <a:latin typeface="Times New Roman" panose="02020603050405020304" pitchFamily="18" charset="0"/>
                <a:cs typeface="Times New Roman" panose="02020603050405020304" pitchFamily="18" charset="0"/>
              </a:rPr>
              <a:t>); </a:t>
            </a:r>
          </a:p>
          <a:p>
            <a:endParaRPr lang="fr-FR" dirty="0" smtClean="0"/>
          </a:p>
          <a:p>
            <a:endParaRPr lang="fr-FR" dirty="0" smtClean="0"/>
          </a:p>
          <a:p>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11</a:t>
            </a:fld>
            <a:endParaRPr lang="fr-FR"/>
          </a:p>
        </p:txBody>
      </p:sp>
    </p:spTree>
    <p:extLst>
      <p:ext uri="{BB962C8B-B14F-4D97-AF65-F5344CB8AC3E}">
        <p14:creationId xmlns:p14="http://schemas.microsoft.com/office/powerpoint/2010/main" val="196895417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9392"/>
            <a:ext cx="9144000" cy="1143000"/>
          </a:xfrm>
        </p:spPr>
        <p:txBody>
          <a:bodyPr>
            <a:normAutofit/>
          </a:bodyPr>
          <a:lstStyle/>
          <a:p>
            <a:pPr algn="ctr"/>
            <a:r>
              <a:rPr lang="fr-FR" sz="3200" b="1" dirty="0" smtClean="0"/>
              <a:t>DEFINITION ET CHAMP </a:t>
            </a:r>
            <a:br>
              <a:rPr lang="fr-FR" sz="3200" b="1" dirty="0" smtClean="0"/>
            </a:br>
            <a:r>
              <a:rPr lang="fr-FR" sz="3200" b="1" dirty="0" smtClean="0"/>
              <a:t>DE LA PEDAGOGIE UNIVERSITAIRE</a:t>
            </a:r>
            <a:endParaRPr lang="fr-FR" sz="3200" b="1" dirty="0"/>
          </a:p>
        </p:txBody>
      </p:sp>
      <p:sp>
        <p:nvSpPr>
          <p:cNvPr id="3" name="Espace réservé du contenu 2"/>
          <p:cNvSpPr>
            <a:spLocks noGrp="1"/>
          </p:cNvSpPr>
          <p:nvPr>
            <p:ph idx="1"/>
          </p:nvPr>
        </p:nvSpPr>
        <p:spPr>
          <a:xfrm>
            <a:off x="107504" y="980728"/>
            <a:ext cx="8928992" cy="5877272"/>
          </a:xfrm>
        </p:spPr>
        <p:txBody>
          <a:bodyPr>
            <a:normAutofit fontScale="92500"/>
          </a:bodyPr>
          <a:lstStyle/>
          <a:p>
            <a:pPr algn="just"/>
            <a:r>
              <a:rPr lang="fr-FR" b="1" dirty="0" smtClean="0">
                <a:latin typeface="Times New Roman" panose="02020603050405020304" pitchFamily="18" charset="0"/>
                <a:cs typeface="Times New Roman" panose="02020603050405020304" pitchFamily="18" charset="0"/>
              </a:rPr>
              <a:t>Curriculum</a:t>
            </a:r>
            <a:r>
              <a:rPr lang="fr-FR" dirty="0" smtClean="0">
                <a:latin typeface="Times New Roman" panose="02020603050405020304" pitchFamily="18" charset="0"/>
                <a:cs typeface="Times New Roman" panose="02020603050405020304" pitchFamily="18" charset="0"/>
              </a:rPr>
              <a:t>: il « </a:t>
            </a:r>
            <a:r>
              <a:rPr lang="fr-FR" dirty="0">
                <a:latin typeface="Times New Roman" panose="02020603050405020304" pitchFamily="18" charset="0"/>
                <a:cs typeface="Times New Roman" panose="02020603050405020304" pitchFamily="18" charset="0"/>
              </a:rPr>
              <a:t>comprend, outre les composantes classiques du programme</a:t>
            </a:r>
            <a:r>
              <a:rPr lang="fr-FR" dirty="0" smtClean="0">
                <a:latin typeface="Times New Roman" panose="02020603050405020304" pitchFamily="18" charset="0"/>
                <a:cs typeface="Times New Roman" panose="02020603050405020304" pitchFamily="18" charset="0"/>
              </a:rPr>
              <a:t>, les </a:t>
            </a:r>
            <a:r>
              <a:rPr lang="fr-FR" dirty="0">
                <a:latin typeface="Times New Roman" panose="02020603050405020304" pitchFamily="18" charset="0"/>
                <a:cs typeface="Times New Roman" panose="02020603050405020304" pitchFamily="18" charset="0"/>
              </a:rPr>
              <a:t>finalités, les enjeux, le profil de sortie </a:t>
            </a:r>
            <a:r>
              <a:rPr lang="fr-FR" dirty="0" smtClean="0">
                <a:latin typeface="Times New Roman" panose="02020603050405020304" pitchFamily="18" charset="0"/>
                <a:cs typeface="Times New Roman" panose="02020603050405020304" pitchFamily="18" charset="0"/>
              </a:rPr>
              <a:t>et sa </a:t>
            </a:r>
            <a:r>
              <a:rPr lang="fr-FR" dirty="0">
                <a:latin typeface="Times New Roman" panose="02020603050405020304" pitchFamily="18" charset="0"/>
                <a:cs typeface="Times New Roman" panose="02020603050405020304" pitchFamily="18" charset="0"/>
              </a:rPr>
              <a:t>déclinaison en compétences et ressources requises</a:t>
            </a:r>
            <a:r>
              <a:rPr lang="fr-FR" dirty="0" smtClean="0">
                <a:latin typeface="Times New Roman" panose="02020603050405020304" pitchFamily="18" charset="0"/>
                <a:cs typeface="Times New Roman" panose="02020603050405020304" pitchFamily="18" charset="0"/>
              </a:rPr>
              <a:t>, les </a:t>
            </a:r>
            <a:r>
              <a:rPr lang="fr-FR" dirty="0">
                <a:latin typeface="Times New Roman" panose="02020603050405020304" pitchFamily="18" charset="0"/>
                <a:cs typeface="Times New Roman" panose="02020603050405020304" pitchFamily="18" charset="0"/>
              </a:rPr>
              <a:t>choix méthodologiques, la description des </a:t>
            </a:r>
            <a:r>
              <a:rPr lang="fr-FR" dirty="0" smtClean="0">
                <a:latin typeface="Times New Roman" panose="02020603050405020304" pitchFamily="18" charset="0"/>
                <a:cs typeface="Times New Roman" panose="02020603050405020304" pitchFamily="18" charset="0"/>
              </a:rPr>
              <a:t>dispo</a:t>
            </a:r>
            <a:r>
              <a:rPr lang="fr-FR" dirty="0">
                <a:latin typeface="Times New Roman" panose="02020603050405020304" pitchFamily="18" charset="0"/>
                <a:cs typeface="Times New Roman" panose="02020603050405020304" pitchFamily="18" charset="0"/>
              </a:rPr>
              <a:t>sitifs d’évaluation et, surtout, la cohérence entre </a:t>
            </a:r>
            <a:r>
              <a:rPr lang="fr-FR" dirty="0" smtClean="0">
                <a:latin typeface="Times New Roman" panose="02020603050405020304" pitchFamily="18" charset="0"/>
                <a:cs typeface="Times New Roman" panose="02020603050405020304" pitchFamily="18" charset="0"/>
              </a:rPr>
              <a:t>tous ces éléments » (De </a:t>
            </a:r>
            <a:r>
              <a:rPr lang="fr-FR" dirty="0" err="1" smtClean="0">
                <a:latin typeface="Times New Roman" panose="02020603050405020304" pitchFamily="18" charset="0"/>
                <a:cs typeface="Times New Roman" panose="02020603050405020304" pitchFamily="18" charset="0"/>
              </a:rPr>
              <a:t>Ketele</a:t>
            </a:r>
            <a:r>
              <a:rPr lang="fr-FR" dirty="0" smtClean="0">
                <a:latin typeface="Times New Roman" panose="02020603050405020304" pitchFamily="18" charset="0"/>
                <a:cs typeface="Times New Roman" panose="02020603050405020304" pitchFamily="18" charset="0"/>
              </a:rPr>
              <a:t>, 2010, p.8) </a:t>
            </a:r>
          </a:p>
          <a:p>
            <a:pPr algn="just"/>
            <a:r>
              <a:rPr lang="fr-FR" b="1" dirty="0" smtClean="0">
                <a:latin typeface="Times New Roman" panose="02020603050405020304" pitchFamily="18" charset="0"/>
                <a:cs typeface="Times New Roman" panose="02020603050405020304" pitchFamily="18" charset="0"/>
              </a:rPr>
              <a:t>Activités pédagogiques</a:t>
            </a:r>
            <a:r>
              <a:rPr lang="fr-FR" dirty="0" smtClean="0">
                <a:latin typeface="Times New Roman" panose="02020603050405020304" pitchFamily="18" charset="0"/>
                <a:cs typeface="Times New Roman" panose="02020603050405020304" pitchFamily="18" charset="0"/>
              </a:rPr>
              <a:t>: étude des interactions entre enseignants et étudiants lors du processus d’enseignement-apprentissage; identification des </a:t>
            </a:r>
            <a:r>
              <a:rPr lang="fr-FR" dirty="0">
                <a:latin typeface="Times New Roman" panose="02020603050405020304" pitchFamily="18" charset="0"/>
                <a:cs typeface="Times New Roman" panose="02020603050405020304" pitchFamily="18" charset="0"/>
              </a:rPr>
              <a:t>styles </a:t>
            </a:r>
            <a:r>
              <a:rPr lang="fr-FR" dirty="0" smtClean="0">
                <a:latin typeface="Times New Roman" panose="02020603050405020304" pitchFamily="18" charset="0"/>
                <a:cs typeface="Times New Roman" panose="02020603050405020304" pitchFamily="18" charset="0"/>
              </a:rPr>
              <a:t>d’enseignement des </a:t>
            </a:r>
            <a:r>
              <a:rPr lang="fr-FR" dirty="0">
                <a:latin typeface="Times New Roman" panose="02020603050405020304" pitchFamily="18" charset="0"/>
                <a:cs typeface="Times New Roman" panose="02020603050405020304" pitchFamily="18" charset="0"/>
              </a:rPr>
              <a:t>enseignants universitaires et </a:t>
            </a:r>
            <a:r>
              <a:rPr lang="fr-FR" dirty="0" smtClean="0">
                <a:latin typeface="Times New Roman" panose="02020603050405020304" pitchFamily="18" charset="0"/>
                <a:cs typeface="Times New Roman" panose="02020603050405020304" pitchFamily="18" charset="0"/>
              </a:rPr>
              <a:t>des styles d’apprentissage </a:t>
            </a:r>
            <a:r>
              <a:rPr lang="fr-FR" dirty="0">
                <a:latin typeface="Times New Roman" panose="02020603050405020304" pitchFamily="18" charset="0"/>
                <a:cs typeface="Times New Roman" panose="02020603050405020304" pitchFamily="18" charset="0"/>
              </a:rPr>
              <a:t>de leurs </a:t>
            </a:r>
            <a:r>
              <a:rPr lang="fr-FR" dirty="0" smtClean="0">
                <a:latin typeface="Times New Roman" panose="02020603050405020304" pitchFamily="18" charset="0"/>
                <a:cs typeface="Times New Roman" panose="02020603050405020304" pitchFamily="18" charset="0"/>
              </a:rPr>
              <a:t>étudiants; analyse de la congruence </a:t>
            </a:r>
            <a:r>
              <a:rPr lang="fr-FR" dirty="0">
                <a:latin typeface="Times New Roman" panose="02020603050405020304" pitchFamily="18" charset="0"/>
                <a:cs typeface="Times New Roman" panose="02020603050405020304" pitchFamily="18" charset="0"/>
              </a:rPr>
              <a:t>entre </a:t>
            </a:r>
            <a:r>
              <a:rPr lang="fr-FR" dirty="0" smtClean="0">
                <a:latin typeface="Times New Roman" panose="02020603050405020304" pitchFamily="18" charset="0"/>
                <a:cs typeface="Times New Roman" panose="02020603050405020304" pitchFamily="18" charset="0"/>
              </a:rPr>
              <a:t>styles d’enseignement des enseignants et styles d’apprentissage ainsi </a:t>
            </a:r>
            <a:r>
              <a:rPr lang="fr-FR" dirty="0">
                <a:latin typeface="Times New Roman" panose="02020603050405020304" pitchFamily="18" charset="0"/>
                <a:cs typeface="Times New Roman" panose="02020603050405020304" pitchFamily="18" charset="0"/>
              </a:rPr>
              <a:t>que leur impact sur les </a:t>
            </a:r>
            <a:r>
              <a:rPr lang="fr-FR" dirty="0" smtClean="0">
                <a:latin typeface="Times New Roman" panose="02020603050405020304" pitchFamily="18" charset="0"/>
                <a:cs typeface="Times New Roman" panose="02020603050405020304" pitchFamily="18" charset="0"/>
              </a:rPr>
              <a:t>performances académiques des étudiants</a:t>
            </a:r>
          </a:p>
          <a:p>
            <a:pPr algn="just"/>
            <a:r>
              <a:rPr lang="fr-FR" b="1" dirty="0" smtClean="0">
                <a:latin typeface="Times New Roman" panose="02020603050405020304" pitchFamily="18" charset="0"/>
                <a:cs typeface="Times New Roman" panose="02020603050405020304" pitchFamily="18" charset="0"/>
              </a:rPr>
              <a:t>Résultats</a:t>
            </a:r>
            <a:r>
              <a:rPr lang="fr-FR" dirty="0" smtClean="0">
                <a:latin typeface="Times New Roman" panose="02020603050405020304" pitchFamily="18" charset="0"/>
                <a:cs typeface="Times New Roman" panose="02020603050405020304" pitchFamily="18" charset="0"/>
              </a:rPr>
              <a:t>: succès vs échec; effectivité et qualité des apprentissages, capacité d’insertion professionnelle, capacité à réinvestir les acquis de la formation</a:t>
            </a:r>
          </a:p>
          <a:p>
            <a:endParaRPr lang="fr-FR" dirty="0" smtClean="0"/>
          </a:p>
          <a:p>
            <a:endParaRPr lang="fr-FR" dirty="0" smtClean="0"/>
          </a:p>
          <a:p>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12</a:t>
            </a:fld>
            <a:endParaRPr lang="fr-FR"/>
          </a:p>
        </p:txBody>
      </p:sp>
    </p:spTree>
    <p:extLst>
      <p:ext uri="{BB962C8B-B14F-4D97-AF65-F5344CB8AC3E}">
        <p14:creationId xmlns:p14="http://schemas.microsoft.com/office/powerpoint/2010/main" val="67517320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9036496" cy="720080"/>
          </a:xfrm>
        </p:spPr>
        <p:txBody>
          <a:bodyPr>
            <a:normAutofit fontScale="90000"/>
          </a:bodyPr>
          <a:lstStyle/>
          <a:p>
            <a:pPr algn="ct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b="1" dirty="0">
                <a:latin typeface="Times New Roman" panose="02020603050405020304" pitchFamily="18" charset="0"/>
                <a:cs typeface="Times New Roman" panose="02020603050405020304" pitchFamily="18" charset="0"/>
              </a:rPr>
              <a:t>II De la « tour d’ivoire » à l’université en crise</a:t>
            </a:r>
            <a:endParaRPr lang="fr-FR" b="1" dirty="0"/>
          </a:p>
        </p:txBody>
      </p:sp>
      <p:sp>
        <p:nvSpPr>
          <p:cNvPr id="3" name="Espace réservé du contenu 2"/>
          <p:cNvSpPr>
            <a:spLocks noGrp="1"/>
          </p:cNvSpPr>
          <p:nvPr>
            <p:ph idx="1"/>
          </p:nvPr>
        </p:nvSpPr>
        <p:spPr>
          <a:xfrm>
            <a:off x="107504" y="908719"/>
            <a:ext cx="8928992" cy="5812755"/>
          </a:xfrm>
        </p:spPr>
        <p:txBody>
          <a:bodyPr>
            <a:normAutofit fontScale="92500" lnSpcReduction="20000"/>
          </a:bodyPr>
          <a:lstStyle/>
          <a:p>
            <a:pPr algn="just"/>
            <a:r>
              <a:rPr lang="fr-FR" b="1" dirty="0" smtClean="0"/>
              <a:t>La mission première de l’université classique est la production et la diffusion du savoir.</a:t>
            </a:r>
            <a:r>
              <a:rPr lang="fr-FR" dirty="0" smtClean="0"/>
              <a:t> Ainsi, dans </a:t>
            </a:r>
            <a:r>
              <a:rPr lang="fr-FR" dirty="0"/>
              <a:t>le premier cycle universitaire, la préoccupation </a:t>
            </a:r>
            <a:r>
              <a:rPr lang="fr-FR" dirty="0" smtClean="0"/>
              <a:t>est </a:t>
            </a:r>
            <a:r>
              <a:rPr lang="fr-FR" dirty="0"/>
              <a:t>surtout l’enseignement tandis qu’au 2</a:t>
            </a:r>
            <a:r>
              <a:rPr lang="fr-FR" baseline="30000" dirty="0"/>
              <a:t>nd</a:t>
            </a:r>
            <a:r>
              <a:rPr lang="fr-FR" dirty="0"/>
              <a:t> et </a:t>
            </a:r>
            <a:r>
              <a:rPr lang="fr-FR" dirty="0" smtClean="0"/>
              <a:t> surtout au 3</a:t>
            </a:r>
            <a:r>
              <a:rPr lang="fr-FR" baseline="30000" dirty="0" smtClean="0"/>
              <a:t>e</a:t>
            </a:r>
            <a:r>
              <a:rPr lang="fr-FR" dirty="0" smtClean="0"/>
              <a:t> </a:t>
            </a:r>
            <a:r>
              <a:rPr lang="fr-FR" dirty="0"/>
              <a:t>cycle, </a:t>
            </a:r>
            <a:r>
              <a:rPr lang="fr-FR" dirty="0" smtClean="0"/>
              <a:t>c’est </a:t>
            </a:r>
            <a:r>
              <a:rPr lang="fr-FR" dirty="0"/>
              <a:t>la formation à la recherche</a:t>
            </a:r>
            <a:r>
              <a:rPr lang="fr-FR" dirty="0" smtClean="0"/>
              <a:t>.</a:t>
            </a:r>
            <a:endParaRPr lang="fr-FR" b="1" dirty="0" smtClean="0"/>
          </a:p>
          <a:p>
            <a:pPr algn="just"/>
            <a:r>
              <a:rPr lang="fr-FR" b="1" dirty="0" smtClean="0"/>
              <a:t>Types </a:t>
            </a:r>
            <a:r>
              <a:rPr lang="fr-FR" b="1" dirty="0"/>
              <a:t>d’enseignants à l’université</a:t>
            </a:r>
            <a:r>
              <a:rPr lang="fr-FR" dirty="0"/>
              <a:t>: </a:t>
            </a:r>
          </a:p>
          <a:p>
            <a:pPr algn="just">
              <a:buFont typeface="Wingdings" pitchFamily="2" charset="2"/>
              <a:buChar char="ü"/>
            </a:pPr>
            <a:r>
              <a:rPr lang="fr-FR" i="1" dirty="0"/>
              <a:t>les enseignants non chercheurs (contribution à la diffusion du savoir), </a:t>
            </a:r>
          </a:p>
          <a:p>
            <a:pPr algn="just">
              <a:buFont typeface="Wingdings" pitchFamily="2" charset="2"/>
              <a:buChar char="ü"/>
            </a:pPr>
            <a:r>
              <a:rPr lang="fr-FR" i="1" dirty="0"/>
              <a:t>les enseignants-chercheurs (diffusion et production du savoir) , </a:t>
            </a:r>
          </a:p>
          <a:p>
            <a:pPr algn="just">
              <a:buFont typeface="Wingdings" pitchFamily="2" charset="2"/>
              <a:buChar char="ü"/>
            </a:pPr>
            <a:r>
              <a:rPr lang="fr-FR" i="1" dirty="0"/>
              <a:t>les chercheurs enseignants (production et diffusion éventuellement du savoir).</a:t>
            </a:r>
          </a:p>
          <a:p>
            <a:pPr algn="just"/>
            <a:r>
              <a:rPr lang="fr-FR" b="1" dirty="0" smtClean="0"/>
              <a:t>Primauté </a:t>
            </a:r>
            <a:r>
              <a:rPr lang="fr-FR" b="1" dirty="0"/>
              <a:t>de la recherche sur l’enseignement</a:t>
            </a:r>
            <a:r>
              <a:rPr lang="fr-FR" dirty="0"/>
              <a:t>: « </a:t>
            </a:r>
            <a:r>
              <a:rPr lang="fr-FR" dirty="0" err="1"/>
              <a:t>publish</a:t>
            </a:r>
            <a:r>
              <a:rPr lang="fr-FR" dirty="0"/>
              <a:t> or </a:t>
            </a:r>
            <a:r>
              <a:rPr lang="fr-FR" dirty="0" err="1"/>
              <a:t>perish</a:t>
            </a:r>
            <a:r>
              <a:rPr lang="fr-FR" dirty="0"/>
              <a:t> »; « </a:t>
            </a:r>
            <a:r>
              <a:rPr lang="fr-FR" i="1" dirty="0"/>
              <a:t>son prestige – et son avancement- ainsi que le prestige de sa faculté et le statut académique de sa discipline, dépendent beaucoup plus de son efficacité et de sa productivité comme chercheur que de sa qualité d’éducateur ou d’enseignant, ou même de la performance de ses étudiants</a:t>
            </a:r>
            <a:r>
              <a:rPr lang="fr-FR" dirty="0"/>
              <a:t>» (Moray, cité par Dreyfus, 1996, p.75) </a:t>
            </a:r>
          </a:p>
          <a:p>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13</a:t>
            </a:fld>
            <a:endParaRPr lang="fr-FR"/>
          </a:p>
        </p:txBody>
      </p:sp>
    </p:spTree>
    <p:extLst>
      <p:ext uri="{BB962C8B-B14F-4D97-AF65-F5344CB8AC3E}">
        <p14:creationId xmlns:p14="http://schemas.microsoft.com/office/powerpoint/2010/main" val="1274182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109" y="2209"/>
            <a:ext cx="9036496" cy="720080"/>
          </a:xfrm>
        </p:spPr>
        <p:txBody>
          <a:bodyPr>
            <a:normAutofit fontScale="90000"/>
          </a:bodyPr>
          <a:lstStyle/>
          <a:p>
            <a:pPr algn="ct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b="1" dirty="0">
                <a:latin typeface="Times New Roman" panose="02020603050405020304" pitchFamily="18" charset="0"/>
                <a:cs typeface="Times New Roman" panose="02020603050405020304" pitchFamily="18" charset="0"/>
              </a:rPr>
              <a:t>II De la « tour d’ivoire » à l’université en crise</a:t>
            </a:r>
            <a:endParaRPr lang="fr-FR" b="1" dirty="0"/>
          </a:p>
        </p:txBody>
      </p:sp>
      <p:sp>
        <p:nvSpPr>
          <p:cNvPr id="3" name="Espace réservé du contenu 2"/>
          <p:cNvSpPr>
            <a:spLocks noGrp="1"/>
          </p:cNvSpPr>
          <p:nvPr>
            <p:ph idx="1"/>
          </p:nvPr>
        </p:nvSpPr>
        <p:spPr>
          <a:xfrm>
            <a:off x="35496" y="722289"/>
            <a:ext cx="9001000" cy="5999185"/>
          </a:xfrm>
        </p:spPr>
        <p:txBody>
          <a:bodyPr>
            <a:normAutofit fontScale="85000" lnSpcReduction="10000"/>
          </a:bodyPr>
          <a:lstStyle/>
          <a:p>
            <a:pPr algn="just"/>
            <a:r>
              <a:rPr lang="fr-FR" b="1" dirty="0"/>
              <a:t>La pédagogie à l’université? Un paradoxe: </a:t>
            </a:r>
            <a:r>
              <a:rPr lang="fr-FR" dirty="0"/>
              <a:t>« </a:t>
            </a:r>
            <a:r>
              <a:rPr lang="fr-FR" i="1" dirty="0"/>
              <a:t>dans la tradition académique, l’interrogation pédagogique n’est pas du ressort de l’universitaire</a:t>
            </a:r>
            <a:r>
              <a:rPr lang="fr-FR" dirty="0"/>
              <a:t> »(</a:t>
            </a:r>
            <a:r>
              <a:rPr lang="fr-FR" dirty="0" err="1"/>
              <a:t>Albéro</a:t>
            </a:r>
            <a:r>
              <a:rPr lang="fr-FR" dirty="0"/>
              <a:t>, 2011) dans la mesure où généralement l’enseignant-chercheur se soucie plus de la production et de la fidélité au savoir que de sa transmission ou de sa réception par l’étudiant. N’est-ce pas pour cela que l’on parle de temple du savoir? </a:t>
            </a:r>
          </a:p>
          <a:p>
            <a:pPr algn="just"/>
            <a:r>
              <a:rPr lang="fr-FR" b="1" dirty="0"/>
              <a:t>Valorisation du cours magistral et des approches transmissives </a:t>
            </a:r>
            <a:r>
              <a:rPr lang="fr-FR" dirty="0" smtClean="0"/>
              <a:t>«</a:t>
            </a:r>
            <a:r>
              <a:rPr lang="fr-FR" dirty="0"/>
              <a:t> </a:t>
            </a:r>
            <a:r>
              <a:rPr lang="fr-FR" i="1" dirty="0"/>
              <a:t>Le cours magistral a un passé. </a:t>
            </a:r>
            <a:r>
              <a:rPr lang="fr-FR" i="1" dirty="0" smtClean="0"/>
              <a:t>[…] Il </a:t>
            </a:r>
            <a:r>
              <a:rPr lang="fr-FR" i="1" dirty="0"/>
              <a:t>est le symbole du savoir universitaire et de la pédagogie universitaire. Ce serait trop long d'en refaire l'histoire. Mais il était justifié au départ par le fait que seul le professeur possédait le livre du savoir à acquérir. Donc les élèves ne pouvaient que s'efforcer de retenir et de noter, quand ils le pouvaient. Antiquité, Moyen-âge, Renaissance, Modernité, toutes les formes universitaires sont marquées par la tradition de l'habitus transmissif autour des pratiques du « proférer » et du « réciter ». […] D'ailleurs l'imprimerie, qui permet enfin aux élèves de disposer du livre du maître, aurait dû mettre à mal le cours magistral ; mais il n'en sera rien </a:t>
            </a:r>
            <a:r>
              <a:rPr lang="fr-FR" i="1" dirty="0" smtClean="0"/>
              <a:t>[…]. </a:t>
            </a:r>
            <a:r>
              <a:rPr lang="fr-FR" i="1" dirty="0"/>
              <a:t>Qu'en est-il aujourd'hui ? La supériorité du cours magistral est inscrite dans L'ADN universitaire</a:t>
            </a:r>
            <a:r>
              <a:rPr lang="fr-FR" dirty="0"/>
              <a:t> » (</a:t>
            </a:r>
            <a:r>
              <a:rPr lang="fr-FR" dirty="0" err="1" smtClean="0"/>
              <a:t>Wallet</a:t>
            </a:r>
            <a:r>
              <a:rPr lang="fr-FR" dirty="0" smtClean="0"/>
              <a:t>, </a:t>
            </a:r>
            <a:r>
              <a:rPr lang="fr-FR" dirty="0"/>
              <a:t>2016, p.5</a:t>
            </a:r>
            <a:r>
              <a:rPr lang="fr-FR" dirty="0" smtClean="0"/>
              <a:t>)</a:t>
            </a:r>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14</a:t>
            </a:fld>
            <a:endParaRPr lang="fr-FR"/>
          </a:p>
        </p:txBody>
      </p:sp>
    </p:spTree>
    <p:extLst>
      <p:ext uri="{BB962C8B-B14F-4D97-AF65-F5344CB8AC3E}">
        <p14:creationId xmlns:p14="http://schemas.microsoft.com/office/powerpoint/2010/main" val="390183301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9036496" cy="720080"/>
          </a:xfrm>
        </p:spPr>
        <p:txBody>
          <a:bodyPr>
            <a:normAutofit fontScale="90000"/>
          </a:bodyPr>
          <a:lstStyle/>
          <a:p>
            <a:pPr algn="ct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b="1" dirty="0">
                <a:latin typeface="Times New Roman" panose="02020603050405020304" pitchFamily="18" charset="0"/>
                <a:cs typeface="Times New Roman" panose="02020603050405020304" pitchFamily="18" charset="0"/>
              </a:rPr>
              <a:t>II De la « tour d’ivoire » à l’université en crise</a:t>
            </a:r>
            <a:endParaRPr lang="fr-FR" b="1" dirty="0"/>
          </a:p>
        </p:txBody>
      </p:sp>
      <p:sp>
        <p:nvSpPr>
          <p:cNvPr id="3" name="Espace réservé du contenu 2"/>
          <p:cNvSpPr>
            <a:spLocks noGrp="1"/>
          </p:cNvSpPr>
          <p:nvPr>
            <p:ph idx="1"/>
          </p:nvPr>
        </p:nvSpPr>
        <p:spPr>
          <a:xfrm>
            <a:off x="107504" y="908719"/>
            <a:ext cx="8928992" cy="5812755"/>
          </a:xfrm>
        </p:spPr>
        <p:txBody>
          <a:bodyPr>
            <a:normAutofit fontScale="92500" lnSpcReduction="20000"/>
          </a:bodyPr>
          <a:lstStyle/>
          <a:p>
            <a:pPr algn="just"/>
            <a:r>
              <a:rPr lang="fr-FR" sz="2800" b="1" dirty="0" smtClean="0">
                <a:latin typeface="Times New Roman" panose="02020603050405020304" pitchFamily="18" charset="0"/>
                <a:cs typeface="Times New Roman" panose="02020603050405020304" pitchFamily="18" charset="0"/>
              </a:rPr>
              <a:t>L’université, temple du savoir</a:t>
            </a:r>
            <a:r>
              <a:rPr lang="fr-FR" sz="2800" dirty="0" smtClean="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 </a:t>
            </a:r>
            <a:r>
              <a:rPr lang="fr-FR" sz="2800" i="1" dirty="0">
                <a:latin typeface="Times New Roman" panose="02020603050405020304" pitchFamily="18" charset="0"/>
                <a:cs typeface="Times New Roman" panose="02020603050405020304" pitchFamily="18" charset="0"/>
              </a:rPr>
              <a:t>étant donné que tout enseignement tend à communiquer de la connaissance à des élèves, on peut nommer enseignement supérieur celui qui fait passer avant tout la considération de la connaissance, et enseignement primaire celui qui fait passer avant tout la considération des élèves (…). L’enseignement supérieur ne reçoit aucun commandement; il se commande à lui-même; ou plutôt il n’est commandé que par le réel dont il cherche la connaissance vraie, il ne tend qu’à la recherche de la vérité dans la philosophie et dans les sciences (…) à la limite et rigoureusement,  il n’a pas à se préoccuper des élèves (…). Ils viennent à lui comme au Dieu d’Aristote, suivent son cours, l’entendent de leur mieux, travaillent, au besoin se préparent à l’écouter. Normalement, il n’a pas à se préoccuper de leur insuffisance. Mais c’est à eux d’y pourvoir. Parlant rigoureusement, on peut dire qu’ils sont faits pour le cours, et que le cours n’est pas fait pour eux, puisqu’il est fait pour l’objet du cours</a:t>
            </a:r>
            <a:r>
              <a:rPr lang="fr-FR" sz="2800" dirty="0">
                <a:latin typeface="Times New Roman" panose="02020603050405020304" pitchFamily="18" charset="0"/>
                <a:cs typeface="Times New Roman" panose="02020603050405020304" pitchFamily="18" charset="0"/>
              </a:rPr>
              <a:t> ». [</a:t>
            </a:r>
            <a:r>
              <a:rPr lang="fr-FR" sz="2800" b="1" dirty="0">
                <a:solidFill>
                  <a:srgbClr val="C00000"/>
                </a:solidFill>
                <a:latin typeface="Times New Roman" panose="02020603050405020304" pitchFamily="18" charset="0"/>
                <a:cs typeface="Times New Roman" panose="02020603050405020304" pitchFamily="18" charset="0"/>
              </a:rPr>
              <a:t>source: vidéo de B. </a:t>
            </a:r>
            <a:r>
              <a:rPr lang="fr-FR" sz="2800" b="1" dirty="0" err="1">
                <a:solidFill>
                  <a:srgbClr val="C00000"/>
                </a:solidFill>
                <a:latin typeface="Times New Roman" panose="02020603050405020304" pitchFamily="18" charset="0"/>
                <a:cs typeface="Times New Roman" panose="02020603050405020304" pitchFamily="18" charset="0"/>
              </a:rPr>
              <a:t>Albéro</a:t>
            </a:r>
            <a:r>
              <a:rPr lang="fr-FR" sz="2800" b="1" dirty="0">
                <a:solidFill>
                  <a:srgbClr val="C00000"/>
                </a:solidFill>
                <a:latin typeface="Times New Roman" panose="02020603050405020304" pitchFamily="18" charset="0"/>
                <a:cs typeface="Times New Roman" panose="02020603050405020304" pitchFamily="18" charset="0"/>
              </a:rPr>
              <a:t>, 2011</a:t>
            </a:r>
            <a:r>
              <a:rPr lang="fr-FR" sz="2800" dirty="0">
                <a:latin typeface="Times New Roman" panose="02020603050405020304" pitchFamily="18" charset="0"/>
                <a:cs typeface="Times New Roman" panose="02020603050405020304" pitchFamily="18" charset="0"/>
              </a:rPr>
              <a:t>]</a:t>
            </a:r>
          </a:p>
          <a:p>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15</a:t>
            </a:fld>
            <a:endParaRPr lang="fr-FR"/>
          </a:p>
        </p:txBody>
      </p:sp>
    </p:spTree>
    <p:extLst>
      <p:ext uri="{BB962C8B-B14F-4D97-AF65-F5344CB8AC3E}">
        <p14:creationId xmlns:p14="http://schemas.microsoft.com/office/powerpoint/2010/main" val="356081893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9036496" cy="720080"/>
          </a:xfrm>
        </p:spPr>
        <p:txBody>
          <a:bodyPr>
            <a:normAutofit fontScale="90000"/>
          </a:bodyPr>
          <a:lstStyle/>
          <a:p>
            <a:pPr algn="ct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b="1" dirty="0" smtClean="0">
                <a:latin typeface="Times New Roman" panose="02020603050405020304" pitchFamily="18" charset="0"/>
                <a:cs typeface="Times New Roman" panose="02020603050405020304" pitchFamily="18" charset="0"/>
              </a:rPr>
              <a:t>II De la « tour d’ivoire » à </a:t>
            </a:r>
            <a:r>
              <a:rPr lang="fr-FR" sz="3600" b="1" dirty="0">
                <a:latin typeface="Times New Roman" panose="02020603050405020304" pitchFamily="18" charset="0"/>
                <a:cs typeface="Times New Roman" panose="02020603050405020304" pitchFamily="18" charset="0"/>
              </a:rPr>
              <a:t>l’université </a:t>
            </a:r>
            <a:r>
              <a:rPr lang="fr-FR" sz="3600" b="1" dirty="0" smtClean="0">
                <a:latin typeface="Times New Roman" panose="02020603050405020304" pitchFamily="18" charset="0"/>
                <a:cs typeface="Times New Roman" panose="02020603050405020304" pitchFamily="18" charset="0"/>
              </a:rPr>
              <a:t>en crise</a:t>
            </a:r>
            <a:r>
              <a:rPr lang="fr-FR" sz="5400" b="1" dirty="0" smtClean="0">
                <a:latin typeface="Times New Roman" panose="02020603050405020304" pitchFamily="18" charset="0"/>
                <a:cs typeface="Times New Roman" panose="02020603050405020304" pitchFamily="18" charset="0"/>
              </a:rPr>
              <a:t> </a:t>
            </a:r>
            <a:endParaRPr lang="fr-FR" b="1" dirty="0"/>
          </a:p>
        </p:txBody>
      </p:sp>
      <p:sp>
        <p:nvSpPr>
          <p:cNvPr id="3" name="Espace réservé du contenu 2"/>
          <p:cNvSpPr>
            <a:spLocks noGrp="1"/>
          </p:cNvSpPr>
          <p:nvPr>
            <p:ph idx="1"/>
          </p:nvPr>
        </p:nvSpPr>
        <p:spPr>
          <a:xfrm>
            <a:off x="107504" y="908719"/>
            <a:ext cx="8928992" cy="5812755"/>
          </a:xfrm>
        </p:spPr>
        <p:txBody>
          <a:bodyPr>
            <a:normAutofit/>
          </a:bodyPr>
          <a:lstStyle/>
          <a:p>
            <a:pPr algn="just"/>
            <a:r>
              <a:rPr lang="fr-FR" b="1" dirty="0" smtClean="0">
                <a:solidFill>
                  <a:srgbClr val="C00000"/>
                </a:solidFill>
              </a:rPr>
              <a:t>L’université, moyen </a:t>
            </a:r>
            <a:r>
              <a:rPr lang="fr-FR" b="1" dirty="0">
                <a:solidFill>
                  <a:srgbClr val="C00000"/>
                </a:solidFill>
              </a:rPr>
              <a:t>de réparation des injustices </a:t>
            </a:r>
            <a:r>
              <a:rPr lang="fr-FR" b="1" dirty="0" smtClean="0">
                <a:solidFill>
                  <a:srgbClr val="C00000"/>
                </a:solidFill>
              </a:rPr>
              <a:t>sociales</a:t>
            </a:r>
            <a:r>
              <a:rPr lang="fr-FR" dirty="0" smtClean="0"/>
              <a:t>: suite à la généralisation de l’enseignement primaire puis de l’enseignement secondaire, l’université s’est à son tour ouverte à des couches de la population qui n’y avait pas accès avant. </a:t>
            </a:r>
          </a:p>
          <a:p>
            <a:pPr algn="just"/>
            <a:r>
              <a:rPr lang="fr-FR" sz="2400" dirty="0" smtClean="0"/>
              <a:t>La </a:t>
            </a:r>
            <a:r>
              <a:rPr lang="fr-FR" sz="2400" dirty="0"/>
              <a:t>population </a:t>
            </a:r>
            <a:r>
              <a:rPr lang="fr-FR" sz="2400" dirty="0" smtClean="0"/>
              <a:t>d’étudiants est </a:t>
            </a:r>
            <a:r>
              <a:rPr lang="fr-FR" sz="2400" dirty="0"/>
              <a:t>composée d’étudiants à temps plein et de salariés. Cette massification a contribué à entrainer l’université dans la crise dans la mesure ou elle s’est déroulée durant une période de réduction des dépenses publiques. « </a:t>
            </a:r>
            <a:r>
              <a:rPr lang="fr-FR" sz="2400" b="1" i="1" dirty="0">
                <a:solidFill>
                  <a:srgbClr val="C00000"/>
                </a:solidFill>
              </a:rPr>
              <a:t>L’expansion considérable des effectifs est sans conteste l’évolution la plus marquante de l’enseignement supérieur au cours de la dernière moitié de ce siècle. […] à l’échelle mondiale, les chiffres sont [tout aussi] éloquents: 13 millions d’étudiants en 1960; 82 en 1985 et 100 millions prévus en 2025</a:t>
            </a:r>
            <a:r>
              <a:rPr lang="fr-FR" sz="2400" i="1" dirty="0"/>
              <a:t> </a:t>
            </a:r>
            <a:r>
              <a:rPr lang="fr-FR" sz="2400" dirty="0"/>
              <a:t>» (Romainville, 2000, pp.8-9</a:t>
            </a:r>
            <a:r>
              <a:rPr lang="fr-FR" sz="2400" dirty="0" smtClean="0"/>
              <a:t>)</a:t>
            </a:r>
            <a:endParaRPr lang="fr-FR" dirty="0" smtClean="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16</a:t>
            </a:fld>
            <a:endParaRPr lang="fr-FR"/>
          </a:p>
        </p:txBody>
      </p:sp>
    </p:spTree>
    <p:extLst>
      <p:ext uri="{BB962C8B-B14F-4D97-AF65-F5344CB8AC3E}">
        <p14:creationId xmlns:p14="http://schemas.microsoft.com/office/powerpoint/2010/main" val="190835894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16632"/>
            <a:ext cx="9036496" cy="720080"/>
          </a:xfrm>
        </p:spPr>
        <p:txBody>
          <a:bodyPr>
            <a:normAutofit fontScale="90000"/>
          </a:bodyPr>
          <a:lstStyle/>
          <a:p>
            <a:pPr algn="ct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b="1" dirty="0" smtClean="0">
                <a:latin typeface="Times New Roman" panose="02020603050405020304" pitchFamily="18" charset="0"/>
                <a:cs typeface="Times New Roman" panose="02020603050405020304" pitchFamily="18" charset="0"/>
              </a:rPr>
              <a:t>II De la « tour d’ivoire » à </a:t>
            </a:r>
            <a:r>
              <a:rPr lang="fr-FR" sz="3600" b="1" dirty="0">
                <a:latin typeface="Times New Roman" panose="02020603050405020304" pitchFamily="18" charset="0"/>
                <a:cs typeface="Times New Roman" panose="02020603050405020304" pitchFamily="18" charset="0"/>
              </a:rPr>
              <a:t>l’université </a:t>
            </a:r>
            <a:r>
              <a:rPr lang="fr-FR" sz="3600" b="1" dirty="0" smtClean="0">
                <a:latin typeface="Times New Roman" panose="02020603050405020304" pitchFamily="18" charset="0"/>
                <a:cs typeface="Times New Roman" panose="02020603050405020304" pitchFamily="18" charset="0"/>
              </a:rPr>
              <a:t>en crise</a:t>
            </a:r>
            <a:r>
              <a:rPr lang="fr-FR" sz="5400" b="1" dirty="0" smtClean="0">
                <a:latin typeface="Times New Roman" panose="02020603050405020304" pitchFamily="18" charset="0"/>
                <a:cs typeface="Times New Roman" panose="02020603050405020304" pitchFamily="18" charset="0"/>
              </a:rPr>
              <a:t> </a:t>
            </a:r>
            <a:endParaRPr lang="fr-FR" b="1" dirty="0"/>
          </a:p>
        </p:txBody>
      </p:sp>
      <p:sp>
        <p:nvSpPr>
          <p:cNvPr id="3" name="Espace réservé du contenu 2"/>
          <p:cNvSpPr>
            <a:spLocks noGrp="1"/>
          </p:cNvSpPr>
          <p:nvPr>
            <p:ph idx="1"/>
          </p:nvPr>
        </p:nvSpPr>
        <p:spPr>
          <a:xfrm>
            <a:off x="107504" y="908719"/>
            <a:ext cx="8928992" cy="5812755"/>
          </a:xfrm>
        </p:spPr>
        <p:txBody>
          <a:bodyPr>
            <a:normAutofit fontScale="92500" lnSpcReduction="10000"/>
          </a:bodyPr>
          <a:lstStyle/>
          <a:p>
            <a:pPr marL="0" indent="0" algn="just">
              <a:buNone/>
            </a:pPr>
            <a:r>
              <a:rPr lang="fr-FR" b="1" dirty="0" smtClean="0"/>
              <a:t>Les études supérieures</a:t>
            </a:r>
            <a:r>
              <a:rPr lang="fr-FR" b="1" dirty="0" smtClean="0">
                <a:solidFill>
                  <a:srgbClr val="C00000"/>
                </a:solidFill>
              </a:rPr>
              <a:t>: </a:t>
            </a:r>
            <a:r>
              <a:rPr lang="fr-FR" b="1" dirty="0">
                <a:solidFill>
                  <a:srgbClr val="C00000"/>
                </a:solidFill>
              </a:rPr>
              <a:t>un  </a:t>
            </a:r>
            <a:r>
              <a:rPr lang="fr-FR" b="1" dirty="0" smtClean="0">
                <a:solidFill>
                  <a:srgbClr val="C00000"/>
                </a:solidFill>
              </a:rPr>
              <a:t>investissement lourd de sens pour la société et pour les individus.</a:t>
            </a:r>
            <a:endParaRPr lang="fr-FR" dirty="0" smtClean="0"/>
          </a:p>
          <a:p>
            <a:pPr algn="just"/>
            <a:r>
              <a:rPr lang="fr-FR" b="1" dirty="0" smtClean="0">
                <a:solidFill>
                  <a:srgbClr val="C00000"/>
                </a:solidFill>
              </a:rPr>
              <a:t>Pour la société</a:t>
            </a:r>
            <a:r>
              <a:rPr lang="fr-FR" dirty="0" smtClean="0"/>
              <a:t>, à l’ère de l’économie du savoir, il était impérieux de disposer de citoyens hautement qualifiés pour rester compétitifs [cas de la Corée du Sud]. Pour cela, il ne fallait plus se limiter à former une élite.</a:t>
            </a:r>
            <a:r>
              <a:rPr lang="fr-FR" dirty="0"/>
              <a:t> Ainsi, « </a:t>
            </a:r>
            <a:r>
              <a:rPr lang="fr-FR" b="1" dirty="0">
                <a:solidFill>
                  <a:srgbClr val="C00000"/>
                </a:solidFill>
              </a:rPr>
              <a:t>aller à l’université n’est plus réservé à certains, c’est devenu une chance, voire une condition sine qua non , qui doit être accordée au plus grand nombre, d’obtenir un emploi dans une société du savoir</a:t>
            </a:r>
            <a:r>
              <a:rPr lang="fr-FR" dirty="0"/>
              <a:t> » (Romainville, 2000, p.18). </a:t>
            </a:r>
            <a:endParaRPr lang="fr-FR" dirty="0" smtClean="0"/>
          </a:p>
          <a:p>
            <a:pPr algn="just"/>
            <a:r>
              <a:rPr lang="fr-FR" b="1" dirty="0" smtClean="0">
                <a:solidFill>
                  <a:srgbClr val="C00000"/>
                </a:solidFill>
              </a:rPr>
              <a:t>Pour les individus</a:t>
            </a:r>
            <a:r>
              <a:rPr lang="fr-FR" dirty="0" smtClean="0"/>
              <a:t>, «l’investissement que réalise un étudiant pour l’obtention d’un diplôme du supérieur lui rapporte les bénéfices escomptés […] </a:t>
            </a:r>
            <a:r>
              <a:rPr lang="fr-FR" b="1" dirty="0" smtClean="0">
                <a:solidFill>
                  <a:srgbClr val="C00000"/>
                </a:solidFill>
              </a:rPr>
              <a:t>les études supérieures constituent encore une très bonne protection contre le chômage, même si cet effet protecteur est variable selon la filière</a:t>
            </a:r>
            <a:r>
              <a:rPr lang="fr-FR" dirty="0" smtClean="0"/>
              <a:t> </a:t>
            </a:r>
            <a:r>
              <a:rPr lang="fr-FR" dirty="0"/>
              <a:t>» (Romainville, 2000, p.18).</a:t>
            </a:r>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17</a:t>
            </a:fld>
            <a:endParaRPr lang="fr-FR"/>
          </a:p>
        </p:txBody>
      </p:sp>
    </p:spTree>
    <p:extLst>
      <p:ext uri="{BB962C8B-B14F-4D97-AF65-F5344CB8AC3E}">
        <p14:creationId xmlns:p14="http://schemas.microsoft.com/office/powerpoint/2010/main" val="205376767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289168"/>
            <a:ext cx="9036496" cy="720080"/>
          </a:xfrm>
        </p:spPr>
        <p:txBody>
          <a:bodyPr>
            <a:normAutofit fontScale="90000"/>
          </a:bodyPr>
          <a:lstStyle/>
          <a:p>
            <a:pPr algn="ct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b="1" dirty="0" smtClean="0">
                <a:latin typeface="Times New Roman" panose="02020603050405020304" pitchFamily="18" charset="0"/>
                <a:cs typeface="Times New Roman" panose="02020603050405020304" pitchFamily="18" charset="0"/>
              </a:rPr>
              <a:t>II De la « tour d’ivoire » à </a:t>
            </a:r>
            <a:r>
              <a:rPr lang="fr-FR" sz="3600" b="1" dirty="0">
                <a:latin typeface="Times New Roman" panose="02020603050405020304" pitchFamily="18" charset="0"/>
                <a:cs typeface="Times New Roman" panose="02020603050405020304" pitchFamily="18" charset="0"/>
              </a:rPr>
              <a:t>l’université </a:t>
            </a:r>
            <a:r>
              <a:rPr lang="fr-FR" sz="3600" b="1" dirty="0" smtClean="0">
                <a:latin typeface="Times New Roman" panose="02020603050405020304" pitchFamily="18" charset="0"/>
                <a:cs typeface="Times New Roman" panose="02020603050405020304" pitchFamily="18" charset="0"/>
              </a:rPr>
              <a:t>en crise</a:t>
            </a:r>
            <a:r>
              <a:rPr lang="fr-FR" sz="5400" b="1" dirty="0" smtClean="0">
                <a:latin typeface="Times New Roman" panose="02020603050405020304" pitchFamily="18" charset="0"/>
                <a:cs typeface="Times New Roman" panose="02020603050405020304" pitchFamily="18" charset="0"/>
              </a:rPr>
              <a:t> </a:t>
            </a:r>
            <a:endParaRPr lang="fr-FR" b="1" dirty="0"/>
          </a:p>
        </p:txBody>
      </p:sp>
      <p:sp>
        <p:nvSpPr>
          <p:cNvPr id="3" name="Espace réservé du contenu 2"/>
          <p:cNvSpPr>
            <a:spLocks noGrp="1"/>
          </p:cNvSpPr>
          <p:nvPr>
            <p:ph idx="1"/>
          </p:nvPr>
        </p:nvSpPr>
        <p:spPr>
          <a:xfrm>
            <a:off x="3488" y="1044632"/>
            <a:ext cx="8928992" cy="5472608"/>
          </a:xfrm>
        </p:spPr>
        <p:txBody>
          <a:bodyPr>
            <a:normAutofit/>
          </a:bodyPr>
          <a:lstStyle/>
          <a:p>
            <a:pPr algn="just"/>
            <a:r>
              <a:rPr lang="fr-FR" sz="2800" dirty="0" smtClean="0"/>
              <a:t>En portant les aspirations des sociétés et des individus, l’université ne pouvait plus se consacrer exclusivement à la contemplation du savoir. Elle devait prendre en compte des enjeux plus pragmatiques d’autant plus que « </a:t>
            </a:r>
            <a:r>
              <a:rPr lang="fr-FR" sz="2800" b="1" i="1" dirty="0" smtClean="0">
                <a:solidFill>
                  <a:srgbClr val="C00000"/>
                </a:solidFill>
              </a:rPr>
              <a:t>les dépenses d’éducation sont en définitive des investissements: l’éducation contribue directement à la croissance du revenu national en améliorant les qualifications et les capacités productives de la force du travail. […] Augmenter le niveau général de qualification de l’ensemble de la population est dès lors un objectif partagé par de nombreux pays</a:t>
            </a:r>
            <a:r>
              <a:rPr lang="fr-FR" sz="2800" dirty="0" smtClean="0"/>
              <a:t> » (Romainville, 2000, p.21)</a:t>
            </a:r>
          </a:p>
          <a:p>
            <a:pPr marL="0" indent="0" algn="just">
              <a:buNone/>
            </a:pPr>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18</a:t>
            </a:fld>
            <a:endParaRPr lang="fr-FR"/>
          </a:p>
        </p:txBody>
      </p:sp>
    </p:spTree>
    <p:extLst>
      <p:ext uri="{BB962C8B-B14F-4D97-AF65-F5344CB8AC3E}">
        <p14:creationId xmlns:p14="http://schemas.microsoft.com/office/powerpoint/2010/main" val="367333480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392"/>
            <a:ext cx="9036496" cy="720080"/>
          </a:xfrm>
        </p:spPr>
        <p:txBody>
          <a:bodyPr>
            <a:normAutofit fontScale="90000"/>
          </a:bodyPr>
          <a:lstStyle/>
          <a:p>
            <a:pPr algn="ct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dirty="0" smtClean="0">
                <a:latin typeface="Times New Roman" panose="02020603050405020304" pitchFamily="18" charset="0"/>
                <a:cs typeface="Times New Roman" panose="02020603050405020304" pitchFamily="18" charset="0"/>
              </a:rPr>
              <a:t/>
            </a:r>
            <a:br>
              <a:rPr lang="fr-FR" sz="3600" dirty="0" smtClean="0">
                <a:latin typeface="Times New Roman" panose="02020603050405020304" pitchFamily="18" charset="0"/>
                <a:cs typeface="Times New Roman" panose="02020603050405020304" pitchFamily="18" charset="0"/>
              </a:rPr>
            </a:br>
            <a:r>
              <a:rPr lang="fr-FR" sz="3600" b="1" dirty="0" smtClean="0">
                <a:latin typeface="Times New Roman" panose="02020603050405020304" pitchFamily="18" charset="0"/>
                <a:cs typeface="Times New Roman" panose="02020603050405020304" pitchFamily="18" charset="0"/>
              </a:rPr>
              <a:t>II De la « tour d’ivoire » à </a:t>
            </a:r>
            <a:r>
              <a:rPr lang="fr-FR" sz="3600" b="1" dirty="0">
                <a:latin typeface="Times New Roman" panose="02020603050405020304" pitchFamily="18" charset="0"/>
                <a:cs typeface="Times New Roman" panose="02020603050405020304" pitchFamily="18" charset="0"/>
              </a:rPr>
              <a:t>l’université </a:t>
            </a:r>
            <a:r>
              <a:rPr lang="fr-FR" sz="3600" b="1" dirty="0" smtClean="0">
                <a:latin typeface="Times New Roman" panose="02020603050405020304" pitchFamily="18" charset="0"/>
                <a:cs typeface="Times New Roman" panose="02020603050405020304" pitchFamily="18" charset="0"/>
              </a:rPr>
              <a:t>en crise</a:t>
            </a:r>
            <a:r>
              <a:rPr lang="fr-FR" sz="5400" b="1" dirty="0" smtClean="0">
                <a:latin typeface="Times New Roman" panose="02020603050405020304" pitchFamily="18" charset="0"/>
                <a:cs typeface="Times New Roman" panose="02020603050405020304" pitchFamily="18" charset="0"/>
              </a:rPr>
              <a:t> </a:t>
            </a:r>
            <a:endParaRPr lang="fr-FR" b="1" dirty="0"/>
          </a:p>
        </p:txBody>
      </p:sp>
      <p:sp>
        <p:nvSpPr>
          <p:cNvPr id="3" name="Espace réservé du contenu 2"/>
          <p:cNvSpPr>
            <a:spLocks noGrp="1"/>
          </p:cNvSpPr>
          <p:nvPr>
            <p:ph idx="1"/>
          </p:nvPr>
        </p:nvSpPr>
        <p:spPr>
          <a:xfrm>
            <a:off x="107504" y="836712"/>
            <a:ext cx="9001000" cy="5884763"/>
          </a:xfrm>
        </p:spPr>
        <p:txBody>
          <a:bodyPr>
            <a:normAutofit fontScale="92500" lnSpcReduction="10000"/>
          </a:bodyPr>
          <a:lstStyle/>
          <a:p>
            <a:pPr algn="just"/>
            <a:r>
              <a:rPr lang="fr-FR" sz="3200" dirty="0" smtClean="0"/>
              <a:t>«</a:t>
            </a:r>
            <a:r>
              <a:rPr lang="fr-FR" sz="3200" b="1" i="1" dirty="0" smtClean="0">
                <a:solidFill>
                  <a:srgbClr val="C00000"/>
                </a:solidFill>
              </a:rPr>
              <a:t>L’échec est donc devenu socialement plus intolérable parce qu’il touche une plus grande part de la population, en attente d’enseignement supérieur. […] L’échec coûte cher. […] Dans une société de plus en plus scolarisée qui connait un accroissement considérable des budgets consacrés à l’éducation, les échecs massifs au premier cycle deviennent économiquement intolérables</a:t>
            </a:r>
            <a:r>
              <a:rPr lang="fr-FR" sz="3200" dirty="0" smtClean="0"/>
              <a:t> » (Romainville, p.20). </a:t>
            </a:r>
            <a:endParaRPr lang="fr-FR" sz="3200" dirty="0" smtClean="0"/>
          </a:p>
          <a:p>
            <a:pPr algn="just"/>
            <a:r>
              <a:rPr lang="fr-FR" sz="3200" dirty="0" smtClean="0"/>
              <a:t>Compte tenu de la force de ces attentes, la pédagogie universitaire se devait de changer, de sortir de sa « tour d’ivoire ».</a:t>
            </a:r>
            <a:endParaRPr lang="fr-FR" sz="3200" dirty="0" smtClean="0"/>
          </a:p>
          <a:p>
            <a:pPr marL="0" indent="0" algn="just">
              <a:buNone/>
            </a:pPr>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19</a:t>
            </a:fld>
            <a:endParaRPr lang="fr-FR"/>
          </a:p>
        </p:txBody>
      </p:sp>
    </p:spTree>
    <p:extLst>
      <p:ext uri="{BB962C8B-B14F-4D97-AF65-F5344CB8AC3E}">
        <p14:creationId xmlns:p14="http://schemas.microsoft.com/office/powerpoint/2010/main" val="212101935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0"/>
            <a:ext cx="8229600" cy="782960"/>
          </a:xfrm>
        </p:spPr>
        <p:txBody>
          <a:bodyPr>
            <a:normAutofit fontScale="90000"/>
          </a:bodyPr>
          <a:lstStyle/>
          <a:p>
            <a:pPr algn="ctr"/>
            <a:r>
              <a:rPr lang="fr-FR" dirty="0" smtClean="0"/>
              <a:t>BIBLIOGRAPHIE </a:t>
            </a:r>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a:t>
            </a:fld>
            <a:endParaRPr lang="fr-FR"/>
          </a:p>
        </p:txBody>
      </p:sp>
      <p:sp>
        <p:nvSpPr>
          <p:cNvPr id="7" name="Rectangle 1"/>
          <p:cNvSpPr>
            <a:spLocks noGrp="1" noChangeArrowheads="1"/>
          </p:cNvSpPr>
          <p:nvPr>
            <p:ph idx="1"/>
          </p:nvPr>
        </p:nvSpPr>
        <p:spPr bwMode="auto">
          <a:xfrm>
            <a:off x="215008" y="531423"/>
            <a:ext cx="8928992" cy="6278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algn="just">
              <a:buClrTx/>
              <a:buSzTx/>
              <a:buNone/>
            </a:pPr>
            <a:r>
              <a:rPr lang="fr-FR" sz="2400" b="1" dirty="0">
                <a:latin typeface="Comic Sans MS" panose="030F0702030302020204" pitchFamily="66" charset="0"/>
              </a:rPr>
              <a:t>De </a:t>
            </a:r>
            <a:r>
              <a:rPr lang="fr-FR" sz="2400" b="1" dirty="0" err="1" smtClean="0">
                <a:latin typeface="Comic Sans MS" panose="030F0702030302020204" pitchFamily="66" charset="0"/>
              </a:rPr>
              <a:t>Ketele</a:t>
            </a:r>
            <a:r>
              <a:rPr lang="fr-FR" sz="2400" b="1" dirty="0" smtClean="0">
                <a:latin typeface="Comic Sans MS" panose="030F0702030302020204" pitchFamily="66" charset="0"/>
              </a:rPr>
              <a:t>, J.-M. </a:t>
            </a:r>
            <a:r>
              <a:rPr lang="fr-FR" sz="2400" b="1" dirty="0">
                <a:latin typeface="Comic Sans MS" panose="030F0702030302020204" pitchFamily="66" charset="0"/>
              </a:rPr>
              <a:t>(2010). </a:t>
            </a:r>
            <a:r>
              <a:rPr lang="fr-FR" sz="2400" dirty="0">
                <a:latin typeface="Comic Sans MS" panose="030F0702030302020204" pitchFamily="66" charset="0"/>
              </a:rPr>
              <a:t>La pédagogie universitaire: un courant en plein </a:t>
            </a:r>
            <a:r>
              <a:rPr lang="fr-FR" sz="2400" dirty="0" smtClean="0">
                <a:latin typeface="Comic Sans MS" panose="030F0702030302020204" pitchFamily="66" charset="0"/>
              </a:rPr>
              <a:t>développement. </a:t>
            </a:r>
            <a:r>
              <a:rPr lang="fr-FR" sz="2400" i="1" dirty="0">
                <a:latin typeface="Comic Sans MS" panose="030F0702030302020204" pitchFamily="66" charset="0"/>
              </a:rPr>
              <a:t>Revue française de pédagogie </a:t>
            </a:r>
            <a:r>
              <a:rPr lang="fr-FR" sz="2400" dirty="0">
                <a:latin typeface="Comic Sans MS" panose="030F0702030302020204" pitchFamily="66" charset="0"/>
              </a:rPr>
              <a:t>| 172 </a:t>
            </a:r>
            <a:r>
              <a:rPr lang="fr-FR" sz="2400" dirty="0" smtClean="0">
                <a:latin typeface="Comic Sans MS" panose="030F0702030302020204" pitchFamily="66" charset="0"/>
              </a:rPr>
              <a:t>|, pp.5-13</a:t>
            </a:r>
            <a:endParaRPr kumimoji="0" lang="fr-FR" altLang="fr-FR" sz="24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Donnay, J., &amp; Romainville, M. </a:t>
            </a:r>
            <a:r>
              <a:rPr kumimoji="0" lang="fr-FR" altLang="fr-FR" sz="24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(1996). </a:t>
            </a:r>
            <a:r>
              <a:rPr kumimoji="0" lang="fr-FR" altLang="fr-FR" sz="2400" b="0" i="1"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Enseigner à l'Université: un métier qui s'apprend?</a:t>
            </a:r>
            <a:r>
              <a:rPr kumimoji="0" lang="fr-FR" altLang="fr-FR" sz="24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Bruxelles: De Boeck &amp; </a:t>
            </a:r>
            <a:r>
              <a:rPr kumimoji="0" lang="fr-FR" altLang="fr-FR" sz="2400" b="0" i="0" u="none" strike="noStrike" cap="none" normalizeH="0" baseline="0" dirty="0" err="1"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Larcier</a:t>
            </a:r>
            <a:r>
              <a:rPr kumimoji="0" lang="fr-FR" altLang="fr-FR" sz="24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a:t>
            </a:r>
          </a:p>
          <a:p>
            <a:pPr marL="0" lvl="0" indent="0" algn="just">
              <a:buClrTx/>
              <a:buSzTx/>
              <a:buNone/>
            </a:pPr>
            <a:r>
              <a:rPr lang="fr-FR" sz="2400" b="1" dirty="0">
                <a:latin typeface="Comic Sans MS" panose="030F0702030302020204" pitchFamily="66" charset="0"/>
              </a:rPr>
              <a:t>Hesse, F. </a:t>
            </a:r>
            <a:r>
              <a:rPr lang="fr-FR" sz="2400" dirty="0">
                <a:latin typeface="Comic Sans MS" panose="030F0702030302020204" pitchFamily="66" charset="0"/>
              </a:rPr>
              <a:t>(2002). Enjeux cognitifs et nouvelles stratégies de traitement de l'information. Dans R. </a:t>
            </a:r>
            <a:r>
              <a:rPr lang="fr-FR" sz="2400" dirty="0" err="1">
                <a:latin typeface="Comic Sans MS" panose="030F0702030302020204" pitchFamily="66" charset="0"/>
              </a:rPr>
              <a:t>Guir</a:t>
            </a:r>
            <a:r>
              <a:rPr lang="fr-FR" sz="2400" dirty="0">
                <a:latin typeface="Comic Sans MS" panose="030F0702030302020204" pitchFamily="66" charset="0"/>
              </a:rPr>
              <a:t>, </a:t>
            </a:r>
            <a:r>
              <a:rPr lang="fr-FR" sz="2400" i="1" dirty="0">
                <a:latin typeface="Comic Sans MS" panose="030F0702030302020204" pitchFamily="66" charset="0"/>
              </a:rPr>
              <a:t>Pratiquer les TICE. Former les enseignants et les formateurs à de nouveaux usages </a:t>
            </a:r>
            <a:r>
              <a:rPr lang="fr-FR" sz="2400" dirty="0">
                <a:latin typeface="Comic Sans MS" panose="030F0702030302020204" pitchFamily="66" charset="0"/>
              </a:rPr>
              <a:t>(pp. 49-62). Bruxelles: De Boeck.</a:t>
            </a:r>
            <a:endParaRPr kumimoji="0" lang="fr-FR" altLang="fr-FR" sz="24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a:p>
            <a:pPr marL="0" lvl="0" indent="0" algn="just">
              <a:buClrTx/>
              <a:buSzTx/>
              <a:buNone/>
            </a:pPr>
            <a:r>
              <a:rPr lang="fr-FR" sz="2400" b="1" dirty="0" err="1" smtClean="0">
                <a:latin typeface="Comic Sans MS" panose="030F0702030302020204" pitchFamily="66" charset="0"/>
              </a:rPr>
              <a:t>Mucchielli</a:t>
            </a:r>
            <a:r>
              <a:rPr lang="fr-FR" sz="2400" b="1" dirty="0" smtClean="0">
                <a:latin typeface="Comic Sans MS" panose="030F0702030302020204" pitchFamily="66" charset="0"/>
              </a:rPr>
              <a:t>, R. </a:t>
            </a:r>
            <a:r>
              <a:rPr lang="fr-FR" sz="2400" dirty="0">
                <a:latin typeface="Comic Sans MS" panose="030F0702030302020204" pitchFamily="66" charset="0"/>
              </a:rPr>
              <a:t>(1998, p.28) </a:t>
            </a:r>
            <a:r>
              <a:rPr lang="fr-FR" sz="2400" i="1" dirty="0">
                <a:latin typeface="Comic Sans MS" panose="030F0702030302020204" pitchFamily="66" charset="0"/>
              </a:rPr>
              <a:t>Les méthodes actives dans la pédagogie des adultes</a:t>
            </a:r>
            <a:r>
              <a:rPr lang="fr-FR" sz="2400" dirty="0">
                <a:latin typeface="Comic Sans MS" panose="030F0702030302020204" pitchFamily="66" charset="0"/>
              </a:rPr>
              <a:t>. Paris: ESF).</a:t>
            </a:r>
            <a:endParaRPr kumimoji="0" lang="fr-FR" altLang="fr-FR"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400" b="1"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Romainville, M. </a:t>
            </a:r>
            <a:r>
              <a:rPr kumimoji="0" lang="fr-FR" altLang="fr-FR" sz="24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(2000). </a:t>
            </a:r>
            <a:r>
              <a:rPr kumimoji="0" lang="fr-FR" altLang="fr-FR" sz="2400" b="0" i="1"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L'échec dans l'université de masse.</a:t>
            </a:r>
            <a:r>
              <a:rPr kumimoji="0" lang="fr-FR" altLang="fr-FR" sz="2400" b="0" i="0" u="none" strike="noStrike" cap="none" normalizeH="0" baseline="0" dirty="0" smtClean="0">
                <a:ln>
                  <a:noFill/>
                </a:ln>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Paris: L'Harmattan.</a:t>
            </a:r>
          </a:p>
          <a:p>
            <a:pPr marL="0" lvl="0" indent="0" algn="just">
              <a:buClrTx/>
              <a:buSzTx/>
              <a:buNone/>
            </a:pPr>
            <a:r>
              <a:rPr lang="fr-FR" sz="2400" b="1" dirty="0" err="1" smtClean="0">
                <a:latin typeface="Comic Sans MS" panose="030F0702030302020204" pitchFamily="66" charset="0"/>
              </a:rPr>
              <a:t>Wallet</a:t>
            </a:r>
            <a:r>
              <a:rPr lang="fr-FR" sz="2400" b="1" dirty="0" smtClean="0">
                <a:latin typeface="Comic Sans MS" panose="030F0702030302020204" pitchFamily="66" charset="0"/>
              </a:rPr>
              <a:t>, J</a:t>
            </a:r>
            <a:r>
              <a:rPr lang="fr-FR" sz="2400" dirty="0" smtClean="0">
                <a:latin typeface="Comic Sans MS" panose="030F0702030302020204" pitchFamily="66" charset="0"/>
              </a:rPr>
              <a:t>.(</a:t>
            </a:r>
            <a:r>
              <a:rPr lang="fr-FR" sz="2400" dirty="0">
                <a:latin typeface="Comic Sans MS" panose="030F0702030302020204" pitchFamily="66" charset="0"/>
              </a:rPr>
              <a:t>2016). La pédagogie </a:t>
            </a:r>
            <a:r>
              <a:rPr lang="fr-FR" sz="2400" dirty="0" smtClean="0">
                <a:latin typeface="Comic Sans MS" panose="030F0702030302020204" pitchFamily="66" charset="0"/>
              </a:rPr>
              <a:t>universitaire: une </a:t>
            </a:r>
            <a:r>
              <a:rPr lang="fr-FR" sz="2400" dirty="0">
                <a:latin typeface="Comic Sans MS" panose="030F0702030302020204" pitchFamily="66" charset="0"/>
              </a:rPr>
              <a:t>interview de </a:t>
            </a:r>
            <a:r>
              <a:rPr lang="fr-FR" sz="2400" dirty="0" smtClean="0">
                <a:latin typeface="Comic Sans MS" panose="030F0702030302020204" pitchFamily="66" charset="0"/>
              </a:rPr>
              <a:t>Jean </a:t>
            </a:r>
            <a:r>
              <a:rPr lang="fr-FR" sz="2400" dirty="0" err="1" smtClean="0">
                <a:latin typeface="Comic Sans MS" panose="030F0702030302020204" pitchFamily="66" charset="0"/>
              </a:rPr>
              <a:t>Houssaye</a:t>
            </a:r>
            <a:r>
              <a:rPr lang="fr-FR" sz="2400" dirty="0" smtClean="0">
                <a:latin typeface="Comic Sans MS" panose="030F0702030302020204" pitchFamily="66" charset="0"/>
              </a:rPr>
              <a:t>.</a:t>
            </a:r>
            <a:endParaRPr kumimoji="0" lang="fr-FR" altLang="fr-FR" sz="2400" b="0" i="0" u="none" strike="noStrike" cap="none" normalizeH="0" baseline="0" dirty="0" smtClean="0">
              <a:ln>
                <a:noFill/>
              </a:ln>
              <a:solidFill>
                <a:schemeClr val="tx1"/>
              </a:solidFill>
              <a:effectLst/>
              <a:latin typeface="Comic Sans MS" panose="030F0702030302020204"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1921830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05105"/>
            <a:ext cx="9144000" cy="631607"/>
          </a:xfrm>
        </p:spPr>
        <p:txBody>
          <a:bodyPr>
            <a:noAutofit/>
          </a:bodyPr>
          <a:lstStyle/>
          <a:p>
            <a:pPr algn="ctr"/>
            <a:r>
              <a:rPr lang="fr-FR" sz="4000" b="1" dirty="0" smtClean="0">
                <a:latin typeface="Times New Roman" panose="02020603050405020304" pitchFamily="18" charset="0"/>
                <a:cs typeface="Times New Roman" panose="02020603050405020304" pitchFamily="18" charset="0"/>
              </a:rPr>
              <a:t/>
            </a:r>
            <a:br>
              <a:rPr lang="fr-FR" sz="4000" b="1" dirty="0" smtClean="0">
                <a:latin typeface="Times New Roman" panose="02020603050405020304" pitchFamily="18" charset="0"/>
                <a:cs typeface="Times New Roman" panose="02020603050405020304" pitchFamily="18" charset="0"/>
              </a:rPr>
            </a:br>
            <a:r>
              <a:rPr lang="fr-FR" sz="4000" b="1" dirty="0">
                <a:latin typeface="Times New Roman" panose="02020603050405020304" pitchFamily="18" charset="0"/>
                <a:cs typeface="Times New Roman" panose="02020603050405020304" pitchFamily="18" charset="0"/>
              </a:rPr>
              <a:t/>
            </a:r>
            <a:br>
              <a:rPr lang="fr-FR" sz="4000" b="1" dirty="0">
                <a:latin typeface="Times New Roman" panose="02020603050405020304" pitchFamily="18" charset="0"/>
                <a:cs typeface="Times New Roman" panose="02020603050405020304" pitchFamily="18" charset="0"/>
              </a:rPr>
            </a:br>
            <a:r>
              <a:rPr lang="fr-FR" sz="3600" b="1" dirty="0" smtClean="0">
                <a:latin typeface="Times New Roman" panose="02020603050405020304" pitchFamily="18" charset="0"/>
                <a:cs typeface="Times New Roman" panose="02020603050405020304" pitchFamily="18" charset="0"/>
              </a:rPr>
              <a:t>II </a:t>
            </a:r>
            <a:r>
              <a:rPr lang="fr-FR" sz="3600" b="1" dirty="0">
                <a:latin typeface="Times New Roman" panose="02020603050405020304" pitchFamily="18" charset="0"/>
                <a:cs typeface="Times New Roman" panose="02020603050405020304" pitchFamily="18" charset="0"/>
              </a:rPr>
              <a:t>De la « tour d’ivoire » à l’université en crise</a:t>
            </a:r>
            <a:endParaRPr lang="fr-FR" sz="3600" b="1" dirty="0"/>
          </a:p>
        </p:txBody>
      </p:sp>
      <p:sp>
        <p:nvSpPr>
          <p:cNvPr id="3" name="Espace réservé du contenu 2"/>
          <p:cNvSpPr>
            <a:spLocks noGrp="1"/>
          </p:cNvSpPr>
          <p:nvPr>
            <p:ph idx="1"/>
          </p:nvPr>
        </p:nvSpPr>
        <p:spPr>
          <a:xfrm>
            <a:off x="107504" y="1124744"/>
            <a:ext cx="8928992" cy="5524723"/>
          </a:xfrm>
        </p:spPr>
        <p:txBody>
          <a:bodyPr>
            <a:normAutofit fontScale="85000" lnSpcReduction="20000"/>
          </a:bodyPr>
          <a:lstStyle/>
          <a:p>
            <a:pPr algn="just">
              <a:lnSpc>
                <a:spcPct val="110000"/>
              </a:lnSpc>
              <a:spcBef>
                <a:spcPts val="0"/>
              </a:spcBef>
            </a:pPr>
            <a:r>
              <a:rPr lang="fr-FR" sz="3500" dirty="0" smtClean="0"/>
              <a:t>« </a:t>
            </a:r>
            <a:r>
              <a:rPr lang="fr-FR" sz="3500" b="1" dirty="0" smtClean="0"/>
              <a:t>L’université de l’an 2000 n’est plus une tour d’ivoire. Les professeurs ont été priés d’en descendre et de rendre des comptes. Le concept de liberté académique a laissé la place à celui de responsabilité, voire d’imputabilité. Le rendement de l’université est mis en cause, elle doit de plus en plus souvent se justifier. Ceux qui la financent exigent des évaluations de sa « qualité ». </a:t>
            </a:r>
            <a:r>
              <a:rPr lang="fr-FR" sz="3500" b="1" dirty="0" smtClean="0">
                <a:solidFill>
                  <a:srgbClr val="C00000"/>
                </a:solidFill>
              </a:rPr>
              <a:t>Les « nouveaux étudiants » […] ont contraint l’université à s’interroger sur un certain nombre de ses pratiques et à redéfinir ses missions</a:t>
            </a:r>
            <a:r>
              <a:rPr lang="fr-FR" sz="3500" b="1" dirty="0" smtClean="0"/>
              <a:t>. L’université est en crise</a:t>
            </a:r>
            <a:r>
              <a:rPr lang="fr-FR" sz="3500" dirty="0" smtClean="0"/>
              <a:t> » (Romainville, 2000, p.7)</a:t>
            </a:r>
            <a:r>
              <a:rPr lang="fr-FR" dirty="0" smtClean="0"/>
              <a:t> </a:t>
            </a:r>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20</a:t>
            </a:fld>
            <a:endParaRPr lang="fr-FR"/>
          </a:p>
        </p:txBody>
      </p:sp>
    </p:spTree>
    <p:extLst>
      <p:ext uri="{BB962C8B-B14F-4D97-AF65-F5344CB8AC3E}">
        <p14:creationId xmlns:p14="http://schemas.microsoft.com/office/powerpoint/2010/main" val="43312896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419803"/>
            <a:ext cx="8605464" cy="1215162"/>
          </a:xfrm>
        </p:spPr>
        <p:txBody>
          <a:bodyPr>
            <a:noAutofit/>
          </a:bodyPr>
          <a:lstStyle/>
          <a:p>
            <a:pPr algn="ctr"/>
            <a:r>
              <a:rPr lang="fr-FR" sz="4000" b="1" dirty="0" smtClean="0"/>
              <a:t>III La nécessité du changement </a:t>
            </a:r>
            <a:br>
              <a:rPr lang="fr-FR" sz="4000" b="1" dirty="0" smtClean="0"/>
            </a:br>
            <a:r>
              <a:rPr lang="fr-FR" sz="4000" b="1" dirty="0" smtClean="0"/>
              <a:t>en pédagogie universitaire </a:t>
            </a:r>
            <a:endParaRPr lang="fr-FR" sz="4000" b="1" dirty="0"/>
          </a:p>
        </p:txBody>
      </p:sp>
      <p:sp>
        <p:nvSpPr>
          <p:cNvPr id="3" name="Espace réservé du contenu 2"/>
          <p:cNvSpPr>
            <a:spLocks noGrp="1"/>
          </p:cNvSpPr>
          <p:nvPr>
            <p:ph idx="1"/>
          </p:nvPr>
        </p:nvSpPr>
        <p:spPr>
          <a:xfrm>
            <a:off x="35496" y="1700807"/>
            <a:ext cx="9108504" cy="4996707"/>
          </a:xfrm>
        </p:spPr>
        <p:txBody>
          <a:bodyPr>
            <a:normAutofit fontScale="62500" lnSpcReduction="20000"/>
          </a:bodyPr>
          <a:lstStyle/>
          <a:p>
            <a:pPr marL="0" indent="0" algn="just">
              <a:lnSpc>
                <a:spcPct val="120000"/>
              </a:lnSpc>
              <a:spcBef>
                <a:spcPts val="0"/>
              </a:spcBef>
              <a:buNone/>
            </a:pPr>
            <a:r>
              <a:rPr lang="fr-FR" sz="4400" dirty="0" smtClean="0">
                <a:latin typeface="Times New Roman" panose="02020603050405020304" pitchFamily="18" charset="0"/>
                <a:cs typeface="Times New Roman" panose="02020603050405020304" pitchFamily="18" charset="0"/>
              </a:rPr>
              <a:t>La perte </a:t>
            </a:r>
            <a:r>
              <a:rPr lang="fr-FR" sz="4400" dirty="0">
                <a:latin typeface="Times New Roman" panose="02020603050405020304" pitchFamily="18" charset="0"/>
                <a:cs typeface="Times New Roman" panose="02020603050405020304" pitchFamily="18" charset="0"/>
              </a:rPr>
              <a:t>de la « liberté académique » au profit de </a:t>
            </a:r>
            <a:r>
              <a:rPr lang="fr-FR" sz="4400" dirty="0" smtClean="0">
                <a:latin typeface="Times New Roman" panose="02020603050405020304" pitchFamily="18" charset="0"/>
                <a:cs typeface="Times New Roman" panose="02020603050405020304" pitchFamily="18" charset="0"/>
              </a:rPr>
              <a:t>plus de pragmatisme due </a:t>
            </a:r>
            <a:r>
              <a:rPr lang="fr-FR" sz="4400" dirty="0">
                <a:latin typeface="Times New Roman" panose="02020603050405020304" pitchFamily="18" charset="0"/>
                <a:cs typeface="Times New Roman" panose="02020603050405020304" pitchFamily="18" charset="0"/>
              </a:rPr>
              <a:t>à l’imposition de la rigueur budgétaire dès la décennie </a:t>
            </a:r>
            <a:r>
              <a:rPr lang="fr-FR" sz="4400" dirty="0" smtClean="0">
                <a:latin typeface="Times New Roman" panose="02020603050405020304" pitchFamily="18" charset="0"/>
                <a:cs typeface="Times New Roman" panose="02020603050405020304" pitchFamily="18" charset="0"/>
              </a:rPr>
              <a:t>1980 se traduit notamment par:</a:t>
            </a:r>
          </a:p>
          <a:p>
            <a:pPr algn="just">
              <a:lnSpc>
                <a:spcPct val="120000"/>
              </a:lnSpc>
              <a:spcBef>
                <a:spcPts val="0"/>
              </a:spcBef>
            </a:pPr>
            <a:r>
              <a:rPr lang="fr-FR" sz="4400" b="1" dirty="0" smtClean="0">
                <a:solidFill>
                  <a:srgbClr val="C00000"/>
                </a:solidFill>
                <a:latin typeface="Times New Roman" panose="02020603050405020304" pitchFamily="18" charset="0"/>
                <a:cs typeface="Times New Roman" panose="02020603050405020304" pitchFamily="18" charset="0"/>
              </a:rPr>
              <a:t>L’incitation à la professionnalisation de certaines filières</a:t>
            </a:r>
            <a:r>
              <a:rPr lang="fr-FR" sz="4400" dirty="0" smtClean="0">
                <a:latin typeface="Times New Roman" panose="02020603050405020304" pitchFamily="18" charset="0"/>
                <a:cs typeface="Times New Roman" panose="02020603050405020304" pitchFamily="18" charset="0"/>
              </a:rPr>
              <a:t>: ainsi l’université « </a:t>
            </a:r>
            <a:r>
              <a:rPr lang="fr-FR" sz="4400" b="1" i="1" dirty="0" smtClean="0">
                <a:latin typeface="Times New Roman" panose="02020603050405020304" pitchFamily="18" charset="0"/>
                <a:cs typeface="Times New Roman" panose="02020603050405020304" pitchFamily="18" charset="0"/>
              </a:rPr>
              <a:t>est invitée à réaliser un volte-face complet en se rapprochant des milieux industriels pour participer activement au développement de la compétitivité du pays</a:t>
            </a:r>
            <a:r>
              <a:rPr lang="fr-FR" sz="4400" dirty="0" smtClean="0">
                <a:latin typeface="Times New Roman" panose="02020603050405020304" pitchFamily="18" charset="0"/>
                <a:cs typeface="Times New Roman" panose="02020603050405020304" pitchFamily="18" charset="0"/>
              </a:rPr>
              <a:t> » (Romainville, 2000, pp.7-8). D’où une professionnalisation de certaines filières et l’établissement de relations avec les entreprises (IUT; EFTP; VP-PRUE…)</a:t>
            </a:r>
          </a:p>
          <a:p>
            <a:pPr marL="0" indent="0" algn="just">
              <a:buNone/>
            </a:pPr>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21</a:t>
            </a:fld>
            <a:endParaRPr lang="fr-FR"/>
          </a:p>
        </p:txBody>
      </p:sp>
    </p:spTree>
    <p:extLst>
      <p:ext uri="{BB962C8B-B14F-4D97-AF65-F5344CB8AC3E}">
        <p14:creationId xmlns:p14="http://schemas.microsoft.com/office/powerpoint/2010/main" val="346573428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8712968" cy="1083254"/>
          </a:xfrm>
        </p:spPr>
        <p:txBody>
          <a:bodyPr>
            <a:noAutofit/>
          </a:bodyPr>
          <a:lstStyle/>
          <a:p>
            <a:pPr algn="ctr"/>
            <a:r>
              <a:rPr lang="fr-FR" sz="4000" b="1" dirty="0" smtClean="0"/>
              <a:t>III La nécessité du changement </a:t>
            </a:r>
            <a:br>
              <a:rPr lang="fr-FR" sz="4000" b="1" dirty="0" smtClean="0"/>
            </a:br>
            <a:r>
              <a:rPr lang="fr-FR" sz="4000" b="1" dirty="0" smtClean="0"/>
              <a:t>en pédagogie universitaire </a:t>
            </a:r>
            <a:endParaRPr lang="fr-FR" sz="4000" b="1" dirty="0"/>
          </a:p>
        </p:txBody>
      </p:sp>
      <p:sp>
        <p:nvSpPr>
          <p:cNvPr id="3" name="Espace réservé du contenu 2"/>
          <p:cNvSpPr>
            <a:spLocks noGrp="1"/>
          </p:cNvSpPr>
          <p:nvPr>
            <p:ph idx="1"/>
          </p:nvPr>
        </p:nvSpPr>
        <p:spPr>
          <a:xfrm>
            <a:off x="-23944" y="1196752"/>
            <a:ext cx="9001000" cy="5560195"/>
          </a:xfrm>
        </p:spPr>
        <p:txBody>
          <a:bodyPr>
            <a:normAutofit fontScale="47500" lnSpcReduction="20000"/>
          </a:bodyPr>
          <a:lstStyle/>
          <a:p>
            <a:pPr algn="just">
              <a:lnSpc>
                <a:spcPct val="120000"/>
              </a:lnSpc>
              <a:spcBef>
                <a:spcPts val="0"/>
              </a:spcBef>
            </a:pPr>
            <a:r>
              <a:rPr lang="fr-FR" sz="5500" b="1" dirty="0" smtClean="0">
                <a:solidFill>
                  <a:srgbClr val="C00000"/>
                </a:solidFill>
                <a:latin typeface="Times New Roman" panose="02020603050405020304" pitchFamily="18" charset="0"/>
                <a:cs typeface="Times New Roman" panose="02020603050405020304" pitchFamily="18" charset="0"/>
              </a:rPr>
              <a:t>La nécessité de rendre compte de sa gestion</a:t>
            </a:r>
            <a:r>
              <a:rPr lang="fr-FR" sz="5500" dirty="0" smtClean="0">
                <a:latin typeface="Times New Roman" panose="02020603050405020304" pitchFamily="18" charset="0"/>
                <a:cs typeface="Times New Roman" panose="02020603050405020304" pitchFamily="18" charset="0"/>
              </a:rPr>
              <a:t>: « </a:t>
            </a:r>
            <a:r>
              <a:rPr lang="fr-FR" sz="5500" b="1" i="1" dirty="0" smtClean="0">
                <a:latin typeface="Times New Roman" panose="02020603050405020304" pitchFamily="18" charset="0"/>
                <a:cs typeface="Times New Roman" panose="02020603050405020304" pitchFamily="18" charset="0"/>
              </a:rPr>
              <a:t>Bénéficier d’un financement public revient  […] à s’engager à rendre compte de son utilisation. Si l’État veut contrôler plus, c’est en définitive pour investir moins</a:t>
            </a:r>
            <a:r>
              <a:rPr lang="fr-FR" sz="5500" dirty="0" smtClean="0">
                <a:latin typeface="Times New Roman" panose="02020603050405020304" pitchFamily="18" charset="0"/>
                <a:cs typeface="Times New Roman" panose="02020603050405020304" pitchFamily="18" charset="0"/>
              </a:rPr>
              <a:t>» (Romainville , p.8)</a:t>
            </a:r>
          </a:p>
          <a:p>
            <a:pPr algn="just">
              <a:lnSpc>
                <a:spcPct val="120000"/>
              </a:lnSpc>
              <a:spcBef>
                <a:spcPts val="0"/>
              </a:spcBef>
            </a:pPr>
            <a:r>
              <a:rPr lang="fr-FR" sz="5500" b="1" dirty="0" smtClean="0">
                <a:solidFill>
                  <a:srgbClr val="C00000"/>
                </a:solidFill>
                <a:latin typeface="Times New Roman" panose="02020603050405020304" pitchFamily="18" charset="0"/>
                <a:cs typeface="Times New Roman" panose="02020603050405020304" pitchFamily="18" charset="0"/>
              </a:rPr>
              <a:t>Crise de confiance vis-à-vis du monde universitaire</a:t>
            </a:r>
            <a:r>
              <a:rPr lang="fr-FR" sz="5500" dirty="0" smtClean="0">
                <a:latin typeface="Times New Roman" panose="02020603050405020304" pitchFamily="18" charset="0"/>
                <a:cs typeface="Times New Roman" panose="02020603050405020304" pitchFamily="18" charset="0"/>
              </a:rPr>
              <a:t>: « </a:t>
            </a:r>
            <a:r>
              <a:rPr lang="fr-FR" sz="5500" b="1" i="1" dirty="0" smtClean="0">
                <a:latin typeface="Times New Roman" panose="02020603050405020304" pitchFamily="18" charset="0"/>
                <a:cs typeface="Times New Roman" panose="02020603050405020304" pitchFamily="18" charset="0"/>
              </a:rPr>
              <a:t>Des doutes s’expriment de plus en plus souvent quant à sa capacité à agir conformément à ce que la société attend d’elle […] on observe une crise de confiance vis-à-vis du monde universitaire […] le risque est grand d’y échouer et la plus-value en termes d’emploi est perçue comme hypothétique. Bref, la société doute de son université</a:t>
            </a:r>
            <a:r>
              <a:rPr lang="fr-FR" sz="5500" dirty="0" smtClean="0">
                <a:latin typeface="Times New Roman" panose="02020603050405020304" pitchFamily="18" charset="0"/>
                <a:cs typeface="Times New Roman" panose="02020603050405020304" pitchFamily="18" charset="0"/>
              </a:rPr>
              <a:t> » (Romainville, 2000, p.8).</a:t>
            </a:r>
          </a:p>
          <a:p>
            <a:pPr algn="just"/>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22</a:t>
            </a:fld>
            <a:endParaRPr lang="fr-FR"/>
          </a:p>
        </p:txBody>
      </p:sp>
    </p:spTree>
    <p:extLst>
      <p:ext uri="{BB962C8B-B14F-4D97-AF65-F5344CB8AC3E}">
        <p14:creationId xmlns:p14="http://schemas.microsoft.com/office/powerpoint/2010/main" val="101691136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4088" y="-3384"/>
            <a:ext cx="8712968" cy="1083254"/>
          </a:xfrm>
        </p:spPr>
        <p:txBody>
          <a:bodyPr>
            <a:noAutofit/>
          </a:bodyPr>
          <a:lstStyle/>
          <a:p>
            <a:pPr algn="ctr"/>
            <a:r>
              <a:rPr lang="fr-FR" sz="4000" b="1" dirty="0" smtClean="0"/>
              <a:t>III La nécessité du changement </a:t>
            </a:r>
            <a:br>
              <a:rPr lang="fr-FR" sz="4000" b="1" dirty="0" smtClean="0"/>
            </a:br>
            <a:r>
              <a:rPr lang="fr-FR" sz="4000" b="1" dirty="0" smtClean="0"/>
              <a:t>en pédagogie universitaire </a:t>
            </a:r>
            <a:endParaRPr lang="fr-FR" sz="4000" b="1" dirty="0"/>
          </a:p>
        </p:txBody>
      </p:sp>
      <p:sp>
        <p:nvSpPr>
          <p:cNvPr id="3" name="Espace réservé du contenu 2"/>
          <p:cNvSpPr>
            <a:spLocks noGrp="1"/>
          </p:cNvSpPr>
          <p:nvPr>
            <p:ph idx="1"/>
          </p:nvPr>
        </p:nvSpPr>
        <p:spPr>
          <a:xfrm>
            <a:off x="0" y="978717"/>
            <a:ext cx="9036496" cy="5742758"/>
          </a:xfrm>
        </p:spPr>
        <p:txBody>
          <a:bodyPr>
            <a:noAutofit/>
          </a:bodyPr>
          <a:lstStyle/>
          <a:p>
            <a:pPr algn="just">
              <a:spcBef>
                <a:spcPts val="0"/>
              </a:spcBef>
            </a:pPr>
            <a:r>
              <a:rPr lang="fr-FR" sz="2500" dirty="0" smtClean="0">
                <a:latin typeface="Times New Roman" panose="02020603050405020304" pitchFamily="18" charset="0"/>
                <a:cs typeface="Times New Roman" panose="02020603050405020304" pitchFamily="18" charset="0"/>
              </a:rPr>
              <a:t>« </a:t>
            </a:r>
            <a:r>
              <a:rPr lang="fr-FR" sz="2500" b="1" i="1" dirty="0" smtClean="0">
                <a:latin typeface="Times New Roman" panose="02020603050405020304" pitchFamily="18" charset="0"/>
                <a:cs typeface="Times New Roman" panose="02020603050405020304" pitchFamily="18" charset="0"/>
              </a:rPr>
              <a:t>L’échec peut être défini de manière générale comme le résultat négatif, d’une certaine gravité, d’une activité humaine, il est donc fondamentalement lié aux aspirations, aux projets, à ce qu’on estime souhaitable qu’il advienne</a:t>
            </a:r>
            <a:r>
              <a:rPr lang="fr-FR" sz="2500" dirty="0" smtClean="0">
                <a:latin typeface="Times New Roman" panose="02020603050405020304" pitchFamily="18" charset="0"/>
                <a:cs typeface="Times New Roman" panose="02020603050405020304" pitchFamily="18" charset="0"/>
              </a:rPr>
              <a:t> » (Romainville, 2000, p.11). </a:t>
            </a:r>
            <a:r>
              <a:rPr lang="fr-FR" sz="2500" b="1" dirty="0" smtClean="0">
                <a:solidFill>
                  <a:srgbClr val="C00000"/>
                </a:solidFill>
                <a:latin typeface="Times New Roman" panose="02020603050405020304" pitchFamily="18" charset="0"/>
                <a:cs typeface="Times New Roman" panose="02020603050405020304" pitchFamily="18" charset="0"/>
              </a:rPr>
              <a:t>L’échec est un phénomène complexe </a:t>
            </a:r>
            <a:r>
              <a:rPr lang="fr-FR" sz="2500" dirty="0" smtClean="0">
                <a:latin typeface="Times New Roman" panose="02020603050405020304" pitchFamily="18" charset="0"/>
                <a:cs typeface="Times New Roman" panose="02020603050405020304" pitchFamily="18" charset="0"/>
              </a:rPr>
              <a:t>qui nécessite des analyses systémiques. Il se traduit notamment par: </a:t>
            </a:r>
          </a:p>
          <a:p>
            <a:pPr algn="just">
              <a:spcBef>
                <a:spcPts val="0"/>
              </a:spcBef>
            </a:pPr>
            <a:r>
              <a:rPr lang="fr-FR" sz="2500" b="1" dirty="0" smtClean="0">
                <a:solidFill>
                  <a:srgbClr val="C00000"/>
                </a:solidFill>
                <a:latin typeface="Times New Roman" panose="02020603050405020304" pitchFamily="18" charset="0"/>
                <a:cs typeface="Times New Roman" panose="02020603050405020304" pitchFamily="18" charset="0"/>
              </a:rPr>
              <a:t>la faiblesse du taux des étudiants qui obtiennent le diplôme escompté</a:t>
            </a:r>
            <a:r>
              <a:rPr lang="fr-FR" sz="2500" dirty="0" smtClean="0">
                <a:latin typeface="Times New Roman" panose="02020603050405020304" pitchFamily="18" charset="0"/>
                <a:cs typeface="Times New Roman" panose="02020603050405020304" pitchFamily="18" charset="0"/>
              </a:rPr>
              <a:t>, notamment au 1</a:t>
            </a:r>
            <a:r>
              <a:rPr lang="fr-FR" sz="2500" baseline="30000" dirty="0" smtClean="0">
                <a:latin typeface="Times New Roman" panose="02020603050405020304" pitchFamily="18" charset="0"/>
                <a:cs typeface="Times New Roman" panose="02020603050405020304" pitchFamily="18" charset="0"/>
              </a:rPr>
              <a:t>er</a:t>
            </a:r>
            <a:r>
              <a:rPr lang="fr-FR" sz="2500" dirty="0" smtClean="0">
                <a:latin typeface="Times New Roman" panose="02020603050405020304" pitchFamily="18" charset="0"/>
                <a:cs typeface="Times New Roman" panose="02020603050405020304" pitchFamily="18" charset="0"/>
              </a:rPr>
              <a:t> cycle;</a:t>
            </a:r>
          </a:p>
          <a:p>
            <a:pPr algn="just">
              <a:spcBef>
                <a:spcPts val="0"/>
              </a:spcBef>
            </a:pPr>
            <a:r>
              <a:rPr lang="fr-FR" sz="2500" dirty="0" smtClean="0">
                <a:latin typeface="Times New Roman" panose="02020603050405020304" pitchFamily="18" charset="0"/>
                <a:cs typeface="Times New Roman" panose="02020603050405020304" pitchFamily="18" charset="0"/>
              </a:rPr>
              <a:t>« </a:t>
            </a:r>
            <a:r>
              <a:rPr lang="fr-FR" sz="2500" b="1" dirty="0" smtClean="0">
                <a:solidFill>
                  <a:srgbClr val="C00000"/>
                </a:solidFill>
                <a:latin typeface="Times New Roman" panose="02020603050405020304" pitchFamily="18" charset="0"/>
                <a:cs typeface="Times New Roman" panose="02020603050405020304" pitchFamily="18" charset="0"/>
              </a:rPr>
              <a:t>l’échec de l’université à doter les étudiants </a:t>
            </a:r>
            <a:r>
              <a:rPr lang="fr-FR" sz="2500" dirty="0" smtClean="0">
                <a:latin typeface="Times New Roman" panose="02020603050405020304" pitchFamily="18" charset="0"/>
                <a:cs typeface="Times New Roman" panose="02020603050405020304" pitchFamily="18" charset="0"/>
              </a:rPr>
              <a:t>qui y réussissent </a:t>
            </a:r>
            <a:r>
              <a:rPr lang="fr-FR" sz="2500" b="1" dirty="0" smtClean="0">
                <a:solidFill>
                  <a:srgbClr val="C00000"/>
                </a:solidFill>
                <a:latin typeface="Times New Roman" panose="02020603050405020304" pitchFamily="18" charset="0"/>
                <a:cs typeface="Times New Roman" panose="02020603050405020304" pitchFamily="18" charset="0"/>
              </a:rPr>
              <a:t>de capacités transférables, adaptables</a:t>
            </a:r>
            <a:r>
              <a:rPr lang="fr-FR" sz="2500" dirty="0" smtClean="0">
                <a:latin typeface="Times New Roman" panose="02020603050405020304" pitchFamily="18" charset="0"/>
                <a:cs typeface="Times New Roman" panose="02020603050405020304" pitchFamily="18" charset="0"/>
              </a:rPr>
              <a:t>, désormais réclamées par une société du savoir et de l’apprentissage » </a:t>
            </a:r>
            <a:r>
              <a:rPr lang="fr-FR" sz="2400" dirty="0" smtClean="0">
                <a:latin typeface="Times New Roman" panose="02020603050405020304" pitchFamily="18" charset="0"/>
                <a:cs typeface="Times New Roman" panose="02020603050405020304" pitchFamily="18" charset="0"/>
              </a:rPr>
              <a:t>(Romainville, p. 11);</a:t>
            </a:r>
          </a:p>
          <a:p>
            <a:pPr algn="just">
              <a:spcBef>
                <a:spcPts val="0"/>
              </a:spcBef>
            </a:pPr>
            <a:r>
              <a:rPr lang="fr-FR" sz="2500" b="1" dirty="0" smtClean="0">
                <a:solidFill>
                  <a:srgbClr val="C00000"/>
                </a:solidFill>
                <a:latin typeface="Times New Roman" panose="02020603050405020304" pitchFamily="18" charset="0"/>
                <a:cs typeface="Times New Roman" panose="02020603050405020304" pitchFamily="18" charset="0"/>
              </a:rPr>
              <a:t>la surproduction de certains diplômes</a:t>
            </a:r>
            <a:r>
              <a:rPr lang="fr-FR" sz="2500" dirty="0" smtClean="0">
                <a:latin typeface="Times New Roman" panose="02020603050405020304" pitchFamily="18" charset="0"/>
                <a:cs typeface="Times New Roman" panose="02020603050405020304" pitchFamily="18" charset="0"/>
              </a:rPr>
              <a:t>;</a:t>
            </a:r>
          </a:p>
          <a:p>
            <a:pPr algn="just">
              <a:spcBef>
                <a:spcPts val="0"/>
              </a:spcBef>
            </a:pPr>
            <a:r>
              <a:rPr lang="fr-FR" sz="2500" b="1" dirty="0" smtClean="0">
                <a:solidFill>
                  <a:srgbClr val="C00000"/>
                </a:solidFill>
                <a:latin typeface="Times New Roman" panose="02020603050405020304" pitchFamily="18" charset="0"/>
                <a:cs typeface="Times New Roman" panose="02020603050405020304" pitchFamily="18" charset="0"/>
              </a:rPr>
              <a:t>l’adaptation difficile des modes d’organisation universitaire à la massification et à tirer profit des technologies numériques.</a:t>
            </a:r>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23</a:t>
            </a:fld>
            <a:endParaRPr lang="fr-FR"/>
          </a:p>
        </p:txBody>
      </p:sp>
    </p:spTree>
    <p:extLst>
      <p:ext uri="{BB962C8B-B14F-4D97-AF65-F5344CB8AC3E}">
        <p14:creationId xmlns:p14="http://schemas.microsoft.com/office/powerpoint/2010/main" val="99700214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8712968" cy="1083254"/>
          </a:xfrm>
        </p:spPr>
        <p:txBody>
          <a:bodyPr>
            <a:noAutofit/>
          </a:bodyPr>
          <a:lstStyle/>
          <a:p>
            <a:pPr algn="ctr"/>
            <a:r>
              <a:rPr lang="fr-FR" sz="4000" b="1" dirty="0" smtClean="0"/>
              <a:t>III La nécessité du changement </a:t>
            </a:r>
            <a:br>
              <a:rPr lang="fr-FR" sz="4000" b="1" dirty="0" smtClean="0"/>
            </a:br>
            <a:r>
              <a:rPr lang="fr-FR" sz="4000" b="1" dirty="0" smtClean="0"/>
              <a:t>en pédagogie universitaire </a:t>
            </a:r>
            <a:endParaRPr lang="fr-FR" sz="4000" b="1" dirty="0"/>
          </a:p>
        </p:txBody>
      </p:sp>
      <p:sp>
        <p:nvSpPr>
          <p:cNvPr id="3" name="Espace réservé du contenu 2"/>
          <p:cNvSpPr>
            <a:spLocks noGrp="1"/>
          </p:cNvSpPr>
          <p:nvPr>
            <p:ph idx="1"/>
          </p:nvPr>
        </p:nvSpPr>
        <p:spPr>
          <a:xfrm>
            <a:off x="-23944" y="1196752"/>
            <a:ext cx="9001000" cy="5560195"/>
          </a:xfrm>
        </p:spPr>
        <p:txBody>
          <a:bodyPr>
            <a:normAutofit fontScale="77500" lnSpcReduction="20000"/>
          </a:bodyPr>
          <a:lstStyle/>
          <a:p>
            <a:pPr marL="0" lvl="0" indent="0" algn="just">
              <a:buNone/>
            </a:pPr>
            <a:r>
              <a:rPr lang="fr-FR" sz="3600" dirty="0" smtClean="0"/>
              <a:t>En somme, le changement s’impose car il est indispensable de:</a:t>
            </a:r>
            <a:endParaRPr lang="fr-FR" sz="3600" dirty="0"/>
          </a:p>
          <a:p>
            <a:pPr lvl="0" algn="just"/>
            <a:r>
              <a:rPr lang="fr-FR" sz="3600" dirty="0" smtClean="0"/>
              <a:t>réduire </a:t>
            </a:r>
            <a:r>
              <a:rPr lang="fr-FR" sz="3600" dirty="0"/>
              <a:t>le taux d’échec au niveau des études supérieures dû notamment à l’inadaptation des méthodes d’enseignement et à la massification des </a:t>
            </a:r>
            <a:r>
              <a:rPr lang="fr-FR" sz="3600" dirty="0" smtClean="0"/>
              <a:t>effectifs</a:t>
            </a:r>
          </a:p>
          <a:p>
            <a:pPr lvl="0" algn="just"/>
            <a:r>
              <a:rPr lang="fr-FR" sz="3600" dirty="0" smtClean="0"/>
              <a:t>passer </a:t>
            </a:r>
            <a:r>
              <a:rPr lang="fr-FR" sz="3600" dirty="0"/>
              <a:t>d’une approche « push » à une approche « pull » de l’éducation </a:t>
            </a:r>
            <a:r>
              <a:rPr lang="fr-FR" sz="3600" dirty="0" smtClean="0"/>
              <a:t>suite à l’avènement des technologies numériques(F</a:t>
            </a:r>
            <a:r>
              <a:rPr lang="fr-FR" sz="3600" dirty="0"/>
              <a:t>. HESSE)</a:t>
            </a:r>
          </a:p>
          <a:p>
            <a:pPr marL="0" indent="0" algn="just">
              <a:buNone/>
            </a:pPr>
            <a:r>
              <a:rPr lang="fr-FR" sz="3600" dirty="0" smtClean="0"/>
              <a:t>La formation en pédagogie universitaire devient indispensable d’autant plus que </a:t>
            </a:r>
            <a:r>
              <a:rPr lang="fr-FR" sz="3600" dirty="0"/>
              <a:t>l’enseignement nécessite des savoirs, savoir-faire et savoir-être spécifiques. </a:t>
            </a:r>
            <a:r>
              <a:rPr lang="fr-FR" sz="3600" dirty="0" smtClean="0"/>
              <a:t>Ainsi, savoir </a:t>
            </a:r>
            <a:r>
              <a:rPr lang="fr-FR" sz="3600" dirty="0"/>
              <a:t>ou être un expert dans un domaine est une condition pour enseigner à l’université mais cela ne suffit pas toujours pour être un bon </a:t>
            </a:r>
            <a:r>
              <a:rPr lang="fr-FR" sz="3600" dirty="0" smtClean="0"/>
              <a:t>enseignant. </a:t>
            </a:r>
            <a:endParaRPr lang="fr-FR" sz="3600" dirty="0"/>
          </a:p>
          <a:p>
            <a:pPr algn="just"/>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24</a:t>
            </a:fld>
            <a:endParaRPr lang="fr-FR"/>
          </a:p>
        </p:txBody>
      </p:sp>
    </p:spTree>
    <p:extLst>
      <p:ext uri="{BB962C8B-B14F-4D97-AF65-F5344CB8AC3E}">
        <p14:creationId xmlns:p14="http://schemas.microsoft.com/office/powerpoint/2010/main" val="108629954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8712968" cy="1083254"/>
          </a:xfrm>
        </p:spPr>
        <p:txBody>
          <a:bodyPr>
            <a:noAutofit/>
          </a:bodyPr>
          <a:lstStyle/>
          <a:p>
            <a:pPr algn="ctr"/>
            <a:r>
              <a:rPr lang="fr-FR" sz="4000" b="1" dirty="0" smtClean="0"/>
              <a:t>III La nécessité du changement </a:t>
            </a:r>
            <a:br>
              <a:rPr lang="fr-FR" sz="4000" b="1" dirty="0" smtClean="0"/>
            </a:br>
            <a:r>
              <a:rPr lang="fr-FR" sz="4000" b="1" dirty="0" smtClean="0"/>
              <a:t>en pédagogie universitaire </a:t>
            </a:r>
            <a:endParaRPr lang="fr-FR" sz="4000" b="1" dirty="0"/>
          </a:p>
        </p:txBody>
      </p:sp>
      <p:sp>
        <p:nvSpPr>
          <p:cNvPr id="3" name="Espace réservé du contenu 2"/>
          <p:cNvSpPr>
            <a:spLocks noGrp="1"/>
          </p:cNvSpPr>
          <p:nvPr>
            <p:ph idx="1"/>
          </p:nvPr>
        </p:nvSpPr>
        <p:spPr>
          <a:xfrm>
            <a:off x="-23944" y="1196752"/>
            <a:ext cx="9001000" cy="5560195"/>
          </a:xfrm>
        </p:spPr>
        <p:txBody>
          <a:bodyPr>
            <a:normAutofit fontScale="70000" lnSpcReduction="20000"/>
          </a:bodyPr>
          <a:lstStyle/>
          <a:p>
            <a:pPr marL="0" lvl="0" indent="0" algn="just">
              <a:buNone/>
            </a:pPr>
            <a:r>
              <a:rPr lang="fr-FR" sz="3400" dirty="0" smtClean="0">
                <a:latin typeface="Times New Roman" panose="02020603050405020304" pitchFamily="18" charset="0"/>
                <a:cs typeface="Times New Roman" panose="02020603050405020304" pitchFamily="18" charset="0"/>
              </a:rPr>
              <a:t>Avec Dreyfus (1996), nous convenons que savoir suffit rarement pour être un bon enseignant car l’enseignement doit être considéré comme une profession et non un métier.</a:t>
            </a:r>
          </a:p>
          <a:p>
            <a:pPr marL="0" lvl="0" indent="0" algn="just">
              <a:buNone/>
            </a:pPr>
            <a:r>
              <a:rPr lang="fr-FR" sz="3400" dirty="0" smtClean="0">
                <a:latin typeface="Times New Roman" panose="02020603050405020304" pitchFamily="18" charset="0"/>
                <a:cs typeface="Times New Roman" panose="02020603050405020304" pitchFamily="18" charset="0"/>
              </a:rPr>
              <a:t>«</a:t>
            </a:r>
            <a:r>
              <a:rPr lang="fr-FR" sz="3400" dirty="0">
                <a:latin typeface="Times New Roman" panose="02020603050405020304" pitchFamily="18" charset="0"/>
                <a:cs typeface="Times New Roman" panose="02020603050405020304" pitchFamily="18" charset="0"/>
              </a:rPr>
              <a:t> </a:t>
            </a:r>
            <a:r>
              <a:rPr lang="fr-FR" sz="3400" i="1" dirty="0">
                <a:latin typeface="Times New Roman" pitchFamily="18" charset="0"/>
                <a:cs typeface="Times New Roman" pitchFamily="18" charset="0"/>
              </a:rPr>
              <a:t>certains chercheurs sont des enseignants naturels dont la performance est très appréciée et que d’autres, par contre, sont lamentables et n’ont jamais maîtrisé (ou n’ont jamais essayé de maîtriser) les habiletés de base d’un enseignant. Le problème est que les moins bons auront souvent une tendance à éviter l’engagement dans un domaine qui ne les présente pas sous leur meilleur aspect (ils sont éventuellement des savants respectés). D’autres refuseront d’admettre qu’ils sont de mauvais enseignants. Mais même parmi les meilleurs, beaucoup trouvent qu’ils sont très bien comme ça et qu’ils </a:t>
            </a:r>
            <a:r>
              <a:rPr lang="fr-FR" sz="3400" i="1" dirty="0" smtClean="0">
                <a:latin typeface="Times New Roman" pitchFamily="18" charset="0"/>
                <a:cs typeface="Times New Roman" pitchFamily="18" charset="0"/>
              </a:rPr>
              <a:t>n’ont </a:t>
            </a:r>
            <a:r>
              <a:rPr lang="fr-FR" sz="3400" i="1" dirty="0">
                <a:latin typeface="Times New Roman" pitchFamily="18" charset="0"/>
                <a:cs typeface="Times New Roman" pitchFamily="18" charset="0"/>
              </a:rPr>
              <a:t>nullement besoin de s’améliorer. Souvent, les chercheurs […] refusent de conférer à la pédagogie le statut d’un vrai corpus de connaissances théoriques. L’éducation est donc pour eux un métier que toute personne raisonnablement douée peut acquérir par expérience, et non une profession</a:t>
            </a:r>
            <a:r>
              <a:rPr lang="fr-FR" sz="3400" dirty="0">
                <a:latin typeface="Times New Roman" panose="02020603050405020304" pitchFamily="18" charset="0"/>
                <a:cs typeface="Times New Roman" panose="02020603050405020304" pitchFamily="18" charset="0"/>
              </a:rPr>
              <a:t> »</a:t>
            </a:r>
            <a:r>
              <a:rPr lang="fr-FR" sz="3100" dirty="0"/>
              <a:t> </a:t>
            </a:r>
            <a:r>
              <a:rPr lang="fr-FR" sz="2800" dirty="0"/>
              <a:t>(Dreyfus, 1996; p.81)</a:t>
            </a:r>
          </a:p>
          <a:p>
            <a:pPr algn="just"/>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25</a:t>
            </a:fld>
            <a:endParaRPr lang="fr-FR"/>
          </a:p>
        </p:txBody>
      </p:sp>
    </p:spTree>
    <p:extLst>
      <p:ext uri="{BB962C8B-B14F-4D97-AF65-F5344CB8AC3E}">
        <p14:creationId xmlns:p14="http://schemas.microsoft.com/office/powerpoint/2010/main" val="230795783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
            <a:ext cx="9144000" cy="1124744"/>
          </a:xfrm>
        </p:spPr>
        <p:txBody>
          <a:bodyPr>
            <a:noAutofit/>
          </a:bodyPr>
          <a:lstStyle/>
          <a:p>
            <a:pPr algn="ctr"/>
            <a:r>
              <a:rPr lang="fr-FR" sz="4000" b="1" dirty="0" smtClean="0"/>
              <a:t/>
            </a:r>
            <a:br>
              <a:rPr lang="fr-FR" sz="4000" b="1" dirty="0" smtClean="0"/>
            </a:br>
            <a:r>
              <a:rPr lang="fr-FR" sz="4000" b="1" dirty="0"/>
              <a:t/>
            </a:r>
            <a:br>
              <a:rPr lang="fr-FR" sz="4000" b="1" dirty="0"/>
            </a:br>
            <a:r>
              <a:rPr lang="fr-FR" sz="4000" b="1" dirty="0" smtClean="0"/>
              <a:t>III La nécessité du changement en   </a:t>
            </a:r>
            <a:r>
              <a:rPr lang="fr-FR" sz="4000" b="1" dirty="0" smtClean="0"/>
              <a:t>pédagogie universitaire </a:t>
            </a:r>
            <a:endParaRPr lang="fr-FR" sz="4000" b="1" dirty="0"/>
          </a:p>
        </p:txBody>
      </p:sp>
      <p:sp>
        <p:nvSpPr>
          <p:cNvPr id="3" name="Espace réservé du contenu 2"/>
          <p:cNvSpPr>
            <a:spLocks noGrp="1"/>
          </p:cNvSpPr>
          <p:nvPr>
            <p:ph idx="1"/>
          </p:nvPr>
        </p:nvSpPr>
        <p:spPr>
          <a:xfrm>
            <a:off x="35496" y="1124744"/>
            <a:ext cx="9001000" cy="5524723"/>
          </a:xfrm>
        </p:spPr>
        <p:txBody>
          <a:bodyPr>
            <a:normAutofit fontScale="77500" lnSpcReduction="20000"/>
          </a:bodyPr>
          <a:lstStyle/>
          <a:p>
            <a:pPr algn="just"/>
            <a:r>
              <a:rPr lang="fr-FR" sz="2800" dirty="0" smtClean="0"/>
              <a:t>Toutefois, la </a:t>
            </a:r>
            <a:r>
              <a:rPr lang="fr-FR" sz="2800" dirty="0" smtClean="0"/>
              <a:t>formation des enseignants nécessite un«</a:t>
            </a:r>
            <a:r>
              <a:rPr lang="fr-FR" sz="2800" dirty="0"/>
              <a:t> changement réel et sincère d’attitudes et de convictions, non seulement en ce qui concerne le rôle de l’enseignant, mais aussi en ce qui concerne le statut des savoirs pédagogiques sous-jacents à l’activité de l’enseignant professionnel » (Dreyfus, 1996, p.82). </a:t>
            </a:r>
            <a:r>
              <a:rPr lang="fr-FR" sz="2800" dirty="0" smtClean="0"/>
              <a:t>En effet: </a:t>
            </a:r>
            <a:endParaRPr lang="fr-FR" sz="2800" dirty="0"/>
          </a:p>
          <a:p>
            <a:pPr marL="0" indent="0" algn="just">
              <a:buNone/>
            </a:pPr>
            <a:r>
              <a:rPr lang="fr-FR" sz="2800" i="1" dirty="0"/>
              <a:t>« la plus importante [difficulté] vient de la mentalité même des enseignants. Rares sont ceux qui pensent sincèrement avoir quelque chose à apprendre en pédagogie. Malgré les aimables déclarations verbales sur l’intérêt a priori qu’ils ont pour un perfectionnement pédagogique, ils ont la plus grande certitude intime de leur valeur d’enseignants, et considèrent in petto l’idée même de perfectionnement comme un affront. La surestime de soi, le sentiment vif de leur puissance absolue sur « leur classe », la confiance dans leur savoir et dans leur savoir-faire croît géométriquement par rapport à leurs années de pratique pédagogique.  De ce fait, plus l’enseignant est ancien dans son métier, moins il acceptera l’idée d’un perfectionnement. La force des habitudes acquises joue comme renforçatrice de l’orgueil inhérent à la fonction, et la mise en question de ses méthodes sera proprement insupportable à tout enseignant non débutant » </a:t>
            </a:r>
            <a:r>
              <a:rPr lang="fr-FR" sz="2800" dirty="0"/>
              <a:t>(Roger MUCCHIELLI (1998, p.28) </a:t>
            </a:r>
            <a:r>
              <a:rPr lang="fr-FR" sz="2800" b="1" i="1" dirty="0"/>
              <a:t>Les méthodes actives dans la pédagogie des adultes</a:t>
            </a:r>
            <a:r>
              <a:rPr lang="fr-FR" sz="2800" dirty="0"/>
              <a:t>. Paris: ESF).</a:t>
            </a:r>
          </a:p>
          <a:p>
            <a:pPr algn="just"/>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26</a:t>
            </a:fld>
            <a:endParaRPr lang="fr-FR"/>
          </a:p>
        </p:txBody>
      </p:sp>
    </p:spTree>
    <p:extLst>
      <p:ext uri="{BB962C8B-B14F-4D97-AF65-F5344CB8AC3E}">
        <p14:creationId xmlns:p14="http://schemas.microsoft.com/office/powerpoint/2010/main" val="253025082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05105"/>
            <a:ext cx="9144000" cy="919639"/>
          </a:xfrm>
        </p:spPr>
        <p:txBody>
          <a:bodyPr>
            <a:noAutofit/>
          </a:bodyPr>
          <a:lstStyle/>
          <a:p>
            <a:pPr algn="ctr"/>
            <a:r>
              <a:rPr lang="fr-FR" sz="3200" b="1" dirty="0" smtClean="0"/>
              <a:t>IV </a:t>
            </a:r>
            <a:r>
              <a:rPr lang="fr-FR" sz="3200" b="1" dirty="0" smtClean="0"/>
              <a:t>Structures, thématiques </a:t>
            </a:r>
            <a:r>
              <a:rPr lang="fr-FR" sz="3200" b="1" dirty="0" smtClean="0"/>
              <a:t>et conditions de réussite</a:t>
            </a:r>
            <a:br>
              <a:rPr lang="fr-FR" sz="3200" b="1" dirty="0" smtClean="0"/>
            </a:br>
            <a:r>
              <a:rPr lang="fr-FR" sz="3200" b="1" dirty="0" smtClean="0"/>
              <a:t>de la  pédagogie universitaire </a:t>
            </a:r>
            <a:endParaRPr lang="fr-FR" sz="3200" b="1" dirty="0"/>
          </a:p>
        </p:txBody>
      </p:sp>
      <p:sp>
        <p:nvSpPr>
          <p:cNvPr id="3" name="Espace réservé du contenu 2"/>
          <p:cNvSpPr>
            <a:spLocks noGrp="1"/>
          </p:cNvSpPr>
          <p:nvPr>
            <p:ph idx="1"/>
          </p:nvPr>
        </p:nvSpPr>
        <p:spPr>
          <a:xfrm>
            <a:off x="35496" y="1124744"/>
            <a:ext cx="9001000" cy="5524723"/>
          </a:xfrm>
        </p:spPr>
        <p:txBody>
          <a:bodyPr>
            <a:normAutofit fontScale="92500"/>
          </a:bodyPr>
          <a:lstStyle/>
          <a:p>
            <a:pPr algn="just"/>
            <a:r>
              <a:rPr lang="fr-FR" sz="2800" b="1" dirty="0"/>
              <a:t>Structures</a:t>
            </a:r>
            <a:r>
              <a:rPr lang="fr-FR" sz="2800" dirty="0"/>
              <a:t>: Centre de Pédagogie Universitaire; Centre de Pédagogie et de Didactique Universitaire; Service de Pédagogie Universitaire, Centre Universitaire de </a:t>
            </a:r>
            <a:r>
              <a:rPr lang="fr-FR" sz="2800" dirty="0" smtClean="0"/>
              <a:t>Pédagogie; la Direction des Innovations pédagogiques...</a:t>
            </a:r>
            <a:endParaRPr lang="fr-FR" sz="2800" dirty="0"/>
          </a:p>
          <a:p>
            <a:pPr algn="just"/>
            <a:r>
              <a:rPr lang="fr-FR" sz="2800" b="1" dirty="0"/>
              <a:t>Moment de la formation</a:t>
            </a:r>
            <a:r>
              <a:rPr lang="fr-FR" sz="2800" dirty="0"/>
              <a:t>: formation en cours d’emploi. « alors que les enseignants secondaires bénéficient presque partout d’une formation pédagogique initiale, théorique et pratique, la formation des enseignants du tertiaire se fait plutôt (si elle existe) en service et sur une base volontaire […] Cette formation ne touche pas tous les enseignants, elle est rare et </a:t>
            </a:r>
            <a:r>
              <a:rPr lang="fr-FR" sz="2800" dirty="0" smtClean="0"/>
              <a:t>épisodique (Dreyfus, 1996).</a:t>
            </a:r>
            <a:endParaRPr lang="fr-FR" sz="2800" dirty="0"/>
          </a:p>
          <a:p>
            <a:pPr algn="just"/>
            <a:r>
              <a:rPr lang="fr-FR" sz="2800" b="1" dirty="0"/>
              <a:t>Stratégies</a:t>
            </a:r>
            <a:r>
              <a:rPr lang="fr-FR" sz="2800" dirty="0"/>
              <a:t>: formation, observation de pratiques, prix d’excellence.</a:t>
            </a:r>
          </a:p>
          <a:p>
            <a:pPr marL="0" indent="0" algn="just">
              <a:buNone/>
            </a:pPr>
            <a:endParaRPr lang="fr-FR" dirty="0"/>
          </a:p>
          <a:p>
            <a:pPr marL="0" indent="0" algn="just">
              <a:buNone/>
            </a:pPr>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27</a:t>
            </a:fld>
            <a:endParaRPr lang="fr-FR"/>
          </a:p>
        </p:txBody>
      </p:sp>
    </p:spTree>
    <p:extLst>
      <p:ext uri="{BB962C8B-B14F-4D97-AF65-F5344CB8AC3E}">
        <p14:creationId xmlns:p14="http://schemas.microsoft.com/office/powerpoint/2010/main" val="258479398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05105"/>
            <a:ext cx="9144000" cy="919639"/>
          </a:xfrm>
        </p:spPr>
        <p:txBody>
          <a:bodyPr>
            <a:noAutofit/>
          </a:bodyPr>
          <a:lstStyle/>
          <a:p>
            <a:pPr algn="ctr"/>
            <a:r>
              <a:rPr lang="fr-FR" sz="3200" b="1" dirty="0"/>
              <a:t>IV Structures, thématiques et conditions de réussite de la  </a:t>
            </a:r>
            <a:r>
              <a:rPr lang="fr-FR" sz="3200" b="1" dirty="0" smtClean="0"/>
              <a:t>en </a:t>
            </a:r>
            <a:r>
              <a:rPr lang="fr-FR" sz="3200" b="1" dirty="0"/>
              <a:t>pédagogie universitaire </a:t>
            </a:r>
            <a:endParaRPr lang="fr-FR" sz="3200" b="1" dirty="0"/>
          </a:p>
        </p:txBody>
      </p:sp>
      <p:sp>
        <p:nvSpPr>
          <p:cNvPr id="3" name="Espace réservé du contenu 2"/>
          <p:cNvSpPr>
            <a:spLocks noGrp="1"/>
          </p:cNvSpPr>
          <p:nvPr>
            <p:ph idx="1"/>
          </p:nvPr>
        </p:nvSpPr>
        <p:spPr>
          <a:xfrm>
            <a:off x="35496" y="1124744"/>
            <a:ext cx="9001000" cy="5524723"/>
          </a:xfrm>
        </p:spPr>
        <p:txBody>
          <a:bodyPr>
            <a:normAutofit/>
          </a:bodyPr>
          <a:lstStyle/>
          <a:p>
            <a:pPr algn="just"/>
            <a:r>
              <a:rPr lang="fr-FR" dirty="0" smtClean="0"/>
              <a:t>L’efficacité </a:t>
            </a:r>
            <a:r>
              <a:rPr lang="fr-FR" dirty="0"/>
              <a:t>d’un système de formation des enseignants-chercheurs dépend de leur bonne volonté et de leurs attitudes. De ce fait, il convient de concevoir à leur intention des offres de formation individuelles, personnalisées, coopératives et adaptées à leur réalité spécifique;</a:t>
            </a:r>
          </a:p>
          <a:p>
            <a:pPr algn="just"/>
            <a:r>
              <a:rPr lang="fr-FR" dirty="0"/>
              <a:t>La formation peut être suscitée par les </a:t>
            </a:r>
            <a:r>
              <a:rPr lang="fr-FR" dirty="0" smtClean="0"/>
              <a:t>enseignants. Si non,  </a:t>
            </a:r>
            <a:r>
              <a:rPr lang="fr-FR" dirty="0"/>
              <a:t>les formateurs </a:t>
            </a:r>
            <a:r>
              <a:rPr lang="fr-FR" dirty="0" smtClean="0"/>
              <a:t>doivent réussir </a:t>
            </a:r>
            <a:r>
              <a:rPr lang="fr-FR" dirty="0"/>
              <a:t>à faire prendre conscience aux enseignants de la nécessité de la formation. Cela est d’autant plus logique que l’on ne peut obliger un adulte à se former</a:t>
            </a:r>
          </a:p>
          <a:p>
            <a:pPr algn="just"/>
            <a:r>
              <a:rPr lang="fr-FR" dirty="0"/>
              <a:t>Initier les doctorants en pédagogie </a:t>
            </a:r>
            <a:r>
              <a:rPr lang="fr-FR" dirty="0" smtClean="0"/>
              <a:t>universitaire: ainsi, avant même leur soutenance, ceux-ci doivent être sensibilisés aux défis et aux enjeux de la vie universitaire.</a:t>
            </a:r>
            <a:endParaRPr lang="fr-FR" dirty="0"/>
          </a:p>
          <a:p>
            <a:pPr marL="0" indent="0" algn="just">
              <a:buNone/>
            </a:pPr>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28</a:t>
            </a:fld>
            <a:endParaRPr lang="fr-FR"/>
          </a:p>
        </p:txBody>
      </p:sp>
    </p:spTree>
    <p:extLst>
      <p:ext uri="{BB962C8B-B14F-4D97-AF65-F5344CB8AC3E}">
        <p14:creationId xmlns:p14="http://schemas.microsoft.com/office/powerpoint/2010/main" val="17056874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7504" y="188640"/>
            <a:ext cx="8712968" cy="864096"/>
          </a:xfrm>
        </p:spPr>
        <p:txBody>
          <a:bodyPr>
            <a:noAutofit/>
          </a:bodyPr>
          <a:lstStyle/>
          <a:p>
            <a:pPr algn="ctr"/>
            <a:r>
              <a:rPr lang="fr-FR" sz="2800" b="1" dirty="0" smtClean="0"/>
              <a:t>IV Structures, thématiques et conditions de réussite de la  </a:t>
            </a:r>
            <a:r>
              <a:rPr lang="fr-FR" sz="2800" b="1" dirty="0" smtClean="0"/>
              <a:t/>
            </a:r>
            <a:br>
              <a:rPr lang="fr-FR" sz="2800" b="1" dirty="0" smtClean="0"/>
            </a:br>
            <a:r>
              <a:rPr lang="fr-FR" sz="2800" b="1" dirty="0" smtClean="0"/>
              <a:t>en pédagogie universitaire </a:t>
            </a:r>
            <a:endParaRPr lang="fr-FR" sz="2800" b="1" dirty="0"/>
          </a:p>
        </p:txBody>
      </p:sp>
      <p:sp>
        <p:nvSpPr>
          <p:cNvPr id="3" name="Espace réservé du contenu 2"/>
          <p:cNvSpPr>
            <a:spLocks noGrp="1"/>
          </p:cNvSpPr>
          <p:nvPr>
            <p:ph idx="1"/>
          </p:nvPr>
        </p:nvSpPr>
        <p:spPr>
          <a:xfrm>
            <a:off x="-23944" y="1052736"/>
            <a:ext cx="9001000" cy="5704211"/>
          </a:xfrm>
        </p:spPr>
        <p:txBody>
          <a:bodyPr>
            <a:normAutofit fontScale="70000" lnSpcReduction="20000"/>
          </a:bodyPr>
          <a:lstStyle/>
          <a:p>
            <a:pPr marL="0" indent="0" algn="just">
              <a:spcBef>
                <a:spcPts val="0"/>
              </a:spcBef>
              <a:buNone/>
            </a:pPr>
            <a:r>
              <a:rPr lang="fr-FR" sz="2800" dirty="0" smtClean="0">
                <a:latin typeface="Times New Roman" panose="02020603050405020304" pitchFamily="18" charset="0"/>
                <a:cs typeface="Times New Roman" panose="02020603050405020304" pitchFamily="18" charset="0"/>
              </a:rPr>
              <a:t>« Le Centre </a:t>
            </a:r>
            <a:r>
              <a:rPr lang="fr-FR" sz="2800" dirty="0">
                <a:latin typeface="Times New Roman" panose="02020603050405020304" pitchFamily="18" charset="0"/>
                <a:cs typeface="Times New Roman" panose="02020603050405020304" pitchFamily="18" charset="0"/>
              </a:rPr>
              <a:t>de Pédagogie </a:t>
            </a:r>
            <a:r>
              <a:rPr lang="fr-FR" sz="2800" dirty="0" smtClean="0">
                <a:latin typeface="Times New Roman" panose="02020603050405020304" pitchFamily="18" charset="0"/>
                <a:cs typeface="Times New Roman" panose="02020603050405020304" pitchFamily="18" charset="0"/>
              </a:rPr>
              <a:t>universitaire […] a pour mission le développement des pratiques pédagogiques au sein de l’université, dans le but d’accroître la qualité l’enseignement supérieur et de développer l’excellence dans ce cadre » (Article 2 Arrêté N° 2015-407/MESS/SG/UK/P portant création, organisation et fonctionnement d’un CPU de l’UK).</a:t>
            </a:r>
          </a:p>
          <a:p>
            <a:pPr marL="0" indent="0" algn="just">
              <a:spcBef>
                <a:spcPts val="0"/>
              </a:spcBef>
              <a:buNone/>
            </a:pPr>
            <a:r>
              <a:rPr lang="fr-FR" sz="2800" dirty="0" smtClean="0">
                <a:latin typeface="Times New Roman" panose="02020603050405020304" pitchFamily="18" charset="0"/>
                <a:cs typeface="Times New Roman" panose="02020603050405020304" pitchFamily="18" charset="0"/>
              </a:rPr>
              <a:t>Ce CPU a pour objectifs (article 3): </a:t>
            </a:r>
            <a:endParaRPr lang="fr-FR" sz="2800" dirty="0">
              <a:latin typeface="Times New Roman" panose="02020603050405020304" pitchFamily="18" charset="0"/>
              <a:cs typeface="Times New Roman" panose="02020603050405020304" pitchFamily="18" charset="0"/>
            </a:endParaRPr>
          </a:p>
          <a:p>
            <a:pPr algn="just">
              <a:spcBef>
                <a:spcPts val="0"/>
              </a:spcBef>
              <a:buFont typeface="Wingdings" panose="05000000000000000000" pitchFamily="2" charset="2"/>
              <a:buChar char="ü"/>
            </a:pPr>
            <a:r>
              <a:rPr lang="fr-FR" sz="2800" dirty="0">
                <a:latin typeface="Times New Roman" panose="02020603050405020304" pitchFamily="18" charset="0"/>
                <a:cs typeface="Times New Roman" panose="02020603050405020304" pitchFamily="18" charset="0"/>
              </a:rPr>
              <a:t>de réfléchir autour de diverses problématiques du champ pédagogique;</a:t>
            </a:r>
          </a:p>
          <a:p>
            <a:pPr algn="just">
              <a:spcBef>
                <a:spcPts val="0"/>
              </a:spcBef>
              <a:buFont typeface="Wingdings" panose="05000000000000000000" pitchFamily="2" charset="2"/>
              <a:buChar char="ü"/>
            </a:pPr>
            <a:r>
              <a:rPr lang="fr-FR" sz="2800" dirty="0">
                <a:latin typeface="Times New Roman" panose="02020603050405020304" pitchFamily="18" charset="0"/>
                <a:cs typeface="Times New Roman" panose="02020603050405020304" pitchFamily="18" charset="0"/>
              </a:rPr>
              <a:t>d’accueillir les nouveaux enseignants en les introduisant dans le métier à travers une information et une formation sur l’enseignement supérieur universitaire;</a:t>
            </a:r>
          </a:p>
          <a:p>
            <a:pPr algn="just">
              <a:spcBef>
                <a:spcPts val="0"/>
              </a:spcBef>
              <a:buFont typeface="Wingdings" panose="05000000000000000000" pitchFamily="2" charset="2"/>
              <a:buChar char="ü"/>
            </a:pPr>
            <a:r>
              <a:rPr lang="fr-FR" sz="2800" dirty="0">
                <a:latin typeface="Times New Roman" panose="02020603050405020304" pitchFamily="18" charset="0"/>
                <a:cs typeface="Times New Roman" panose="02020603050405020304" pitchFamily="18" charset="0"/>
              </a:rPr>
              <a:t>d’identifier et partager les bonnes pratiques en matière d’enseignement universitaire;</a:t>
            </a:r>
          </a:p>
          <a:p>
            <a:pPr algn="just">
              <a:spcBef>
                <a:spcPts val="0"/>
              </a:spcBef>
              <a:buFont typeface="Wingdings" panose="05000000000000000000" pitchFamily="2" charset="2"/>
              <a:buChar char="ü"/>
            </a:pPr>
            <a:r>
              <a:rPr lang="fr-FR" sz="2800" dirty="0">
                <a:latin typeface="Times New Roman" panose="02020603050405020304" pitchFamily="18" charset="0"/>
                <a:cs typeface="Times New Roman" panose="02020603050405020304" pitchFamily="18" charset="0"/>
              </a:rPr>
              <a:t>de stimuler la créativité dans les pratiques pédagogiques et de diffuser les pratiques innovantes;</a:t>
            </a:r>
          </a:p>
          <a:p>
            <a:pPr algn="just">
              <a:spcBef>
                <a:spcPts val="0"/>
              </a:spcBef>
              <a:buFont typeface="Wingdings" panose="05000000000000000000" pitchFamily="2" charset="2"/>
              <a:buChar char="ü"/>
            </a:pPr>
            <a:r>
              <a:rPr lang="fr-FR" sz="2800" dirty="0">
                <a:latin typeface="Times New Roman" panose="02020603050405020304" pitchFamily="18" charset="0"/>
                <a:cs typeface="Times New Roman" panose="02020603050405020304" pitchFamily="18" charset="0"/>
              </a:rPr>
              <a:t>de promouvoir une formation continue des enseignants en fonction des besoins identifiés;</a:t>
            </a:r>
          </a:p>
          <a:p>
            <a:pPr algn="just">
              <a:spcBef>
                <a:spcPts val="0"/>
              </a:spcBef>
              <a:buFont typeface="Wingdings" panose="05000000000000000000" pitchFamily="2" charset="2"/>
              <a:buChar char="ü"/>
            </a:pPr>
            <a:r>
              <a:rPr lang="fr-FR" sz="2800" dirty="0">
                <a:latin typeface="Times New Roman" panose="02020603050405020304" pitchFamily="18" charset="0"/>
                <a:cs typeface="Times New Roman" panose="02020603050405020304" pitchFamily="18" charset="0"/>
              </a:rPr>
              <a:t>de mettre à la disposition des enseignants un cadre d’échanges, des ressources humaines et matérielles susceptibles de répondre à leurs besoins de renforcement de compétences en matière d’enseignement universitaire;</a:t>
            </a:r>
          </a:p>
          <a:p>
            <a:pPr algn="just">
              <a:spcBef>
                <a:spcPts val="0"/>
              </a:spcBef>
              <a:buFont typeface="Wingdings" panose="05000000000000000000" pitchFamily="2" charset="2"/>
              <a:buChar char="ü"/>
            </a:pPr>
            <a:r>
              <a:rPr lang="fr-FR" sz="2800" dirty="0">
                <a:latin typeface="Times New Roman" panose="02020603050405020304" pitchFamily="18" charset="0"/>
                <a:cs typeface="Times New Roman" panose="02020603050405020304" pitchFamily="18" charset="0"/>
              </a:rPr>
              <a:t>de stimuler la création d’équipes de recherche sur des problèmes que vit l’enseignement universitaire;</a:t>
            </a:r>
          </a:p>
          <a:p>
            <a:pPr algn="just">
              <a:spcBef>
                <a:spcPts val="0"/>
              </a:spcBef>
              <a:buFont typeface="Wingdings" panose="05000000000000000000" pitchFamily="2" charset="2"/>
              <a:buChar char="ü"/>
            </a:pPr>
            <a:r>
              <a:rPr lang="fr-FR" sz="2800" dirty="0">
                <a:latin typeface="Times New Roman" panose="02020603050405020304" pitchFamily="18" charset="0"/>
                <a:cs typeface="Times New Roman" panose="02020603050405020304" pitchFamily="18" charset="0"/>
              </a:rPr>
              <a:t>de valoriser les résultats de la recherche. </a:t>
            </a:r>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29</a:t>
            </a:fld>
            <a:endParaRPr lang="fr-FR"/>
          </a:p>
        </p:txBody>
      </p:sp>
    </p:spTree>
    <p:extLst>
      <p:ext uri="{BB962C8B-B14F-4D97-AF65-F5344CB8AC3E}">
        <p14:creationId xmlns:p14="http://schemas.microsoft.com/office/powerpoint/2010/main" val="178206032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8373616" cy="720080"/>
          </a:xfrm>
          <a:solidFill>
            <a:schemeClr val="bg1"/>
          </a:solidFill>
        </p:spPr>
        <p:txBody>
          <a:bodyPr>
            <a:normAutofit fontScale="90000"/>
          </a:bodyPr>
          <a:lstStyle/>
          <a:p>
            <a:pPr algn="ctr"/>
            <a:r>
              <a:rPr lang="fr-FR" dirty="0" smtClean="0"/>
              <a:t>CHRONOGRAMME DES ACTIVITÉS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287784170"/>
              </p:ext>
            </p:extLst>
          </p:nvPr>
        </p:nvGraphicFramePr>
        <p:xfrm>
          <a:off x="23868" y="908720"/>
          <a:ext cx="9012627" cy="5756856"/>
        </p:xfrm>
        <a:graphic>
          <a:graphicData uri="http://schemas.openxmlformats.org/drawingml/2006/table">
            <a:tbl>
              <a:tblPr firstRow="1" bandRow="1">
                <a:tableStyleId>{5C22544A-7EE6-4342-B048-85BDC9FD1C3A}</a:tableStyleId>
              </a:tblPr>
              <a:tblGrid>
                <a:gridCol w="1163756"/>
                <a:gridCol w="1440160"/>
                <a:gridCol w="4896544"/>
                <a:gridCol w="1512167"/>
              </a:tblGrid>
              <a:tr h="841252">
                <a:tc>
                  <a:txBody>
                    <a:bodyPr/>
                    <a:lstStyle/>
                    <a:p>
                      <a:r>
                        <a:rPr lang="fr-FR" sz="1900" dirty="0" smtClean="0">
                          <a:latin typeface="Times New Roman" panose="02020603050405020304" pitchFamily="18" charset="0"/>
                          <a:cs typeface="Times New Roman" panose="02020603050405020304" pitchFamily="18" charset="0"/>
                        </a:rPr>
                        <a:t>JOUR</a:t>
                      </a:r>
                      <a:endParaRPr lang="fr-FR" sz="1900" dirty="0">
                        <a:latin typeface="Times New Roman" panose="02020603050405020304" pitchFamily="18" charset="0"/>
                        <a:cs typeface="Times New Roman" panose="02020603050405020304" pitchFamily="18" charset="0"/>
                      </a:endParaRPr>
                    </a:p>
                  </a:txBody>
                  <a:tcPr/>
                </a:tc>
                <a:tc>
                  <a:txBody>
                    <a:bodyPr/>
                    <a:lstStyle/>
                    <a:p>
                      <a:r>
                        <a:rPr lang="fr-FR" sz="1900" dirty="0" smtClean="0">
                          <a:latin typeface="Times New Roman" panose="02020603050405020304" pitchFamily="18" charset="0"/>
                          <a:cs typeface="Times New Roman" panose="02020603050405020304" pitchFamily="18" charset="0"/>
                        </a:rPr>
                        <a:t>HORAIRE</a:t>
                      </a:r>
                      <a:endParaRPr lang="fr-FR" sz="1900" dirty="0">
                        <a:latin typeface="Times New Roman" panose="02020603050405020304" pitchFamily="18" charset="0"/>
                        <a:cs typeface="Times New Roman" panose="02020603050405020304" pitchFamily="18" charset="0"/>
                      </a:endParaRPr>
                    </a:p>
                  </a:txBody>
                  <a:tcPr/>
                </a:tc>
                <a:tc>
                  <a:txBody>
                    <a:bodyPr/>
                    <a:lstStyle/>
                    <a:p>
                      <a:r>
                        <a:rPr lang="fr-FR" sz="1900" dirty="0" smtClean="0">
                          <a:latin typeface="Times New Roman" panose="02020603050405020304" pitchFamily="18" charset="0"/>
                          <a:cs typeface="Times New Roman" panose="02020603050405020304" pitchFamily="18" charset="0"/>
                        </a:rPr>
                        <a:t>CONTENU</a:t>
                      </a:r>
                      <a:endParaRPr lang="fr-FR" sz="1900" dirty="0">
                        <a:latin typeface="Times New Roman" panose="02020603050405020304" pitchFamily="18" charset="0"/>
                        <a:cs typeface="Times New Roman" panose="02020603050405020304" pitchFamily="18" charset="0"/>
                      </a:endParaRPr>
                    </a:p>
                  </a:txBody>
                  <a:tcPr/>
                </a:tc>
                <a:tc>
                  <a:txBody>
                    <a:bodyPr/>
                    <a:lstStyle/>
                    <a:p>
                      <a:r>
                        <a:rPr lang="fr-FR" sz="1900" dirty="0" smtClean="0">
                          <a:latin typeface="Times New Roman" panose="02020603050405020304" pitchFamily="18" charset="0"/>
                          <a:cs typeface="Times New Roman" panose="02020603050405020304" pitchFamily="18" charset="0"/>
                        </a:rPr>
                        <a:t>RESPONSABLE(S)</a:t>
                      </a:r>
                      <a:endParaRPr lang="fr-FR" sz="1900" dirty="0">
                        <a:latin typeface="Times New Roman" panose="02020603050405020304" pitchFamily="18" charset="0"/>
                        <a:cs typeface="Times New Roman" panose="02020603050405020304" pitchFamily="18" charset="0"/>
                      </a:endParaRPr>
                    </a:p>
                  </a:txBody>
                  <a:tcPr/>
                </a:tc>
              </a:tr>
              <a:tr h="1204520">
                <a:tc>
                  <a:txBody>
                    <a:bodyPr/>
                    <a:lstStyle/>
                    <a:p>
                      <a:r>
                        <a:rPr lang="fr-FR" sz="1900" dirty="0" smtClean="0">
                          <a:latin typeface="Times New Roman" panose="02020603050405020304" pitchFamily="18" charset="0"/>
                          <a:cs typeface="Times New Roman" panose="02020603050405020304" pitchFamily="18" charset="0"/>
                        </a:rPr>
                        <a:t>5/01/2021</a:t>
                      </a:r>
                      <a:endParaRPr lang="fr-FR" sz="1900" dirty="0">
                        <a:latin typeface="Times New Roman" panose="02020603050405020304" pitchFamily="18" charset="0"/>
                        <a:cs typeface="Times New Roman" panose="02020603050405020304" pitchFamily="18" charset="0"/>
                      </a:endParaRPr>
                    </a:p>
                  </a:txBody>
                  <a:tcPr>
                    <a:solidFill>
                      <a:schemeClr val="accent3"/>
                    </a:solidFill>
                  </a:tcPr>
                </a:tc>
                <a:tc>
                  <a:txBody>
                    <a:bodyPr/>
                    <a:lstStyle/>
                    <a:p>
                      <a:r>
                        <a:rPr lang="fr-FR" sz="1900" dirty="0" smtClean="0">
                          <a:latin typeface="Times New Roman" panose="02020603050405020304" pitchFamily="18" charset="0"/>
                          <a:cs typeface="Times New Roman" panose="02020603050405020304" pitchFamily="18" charset="0"/>
                        </a:rPr>
                        <a:t>18H-22H</a:t>
                      </a:r>
                      <a:endParaRPr lang="fr-FR" sz="1900" dirty="0">
                        <a:latin typeface="Times New Roman" panose="02020603050405020304" pitchFamily="18" charset="0"/>
                        <a:cs typeface="Times New Roman" panose="02020603050405020304" pitchFamily="18" charset="0"/>
                      </a:endParaRPr>
                    </a:p>
                  </a:txBody>
                  <a:tcPr/>
                </a:tc>
                <a:tc>
                  <a:txBody>
                    <a:bodyPr/>
                    <a:lstStyle/>
                    <a:p>
                      <a:pPr algn="just">
                        <a:lnSpc>
                          <a:spcPct val="100000"/>
                        </a:lnSpc>
                        <a:spcBef>
                          <a:spcPts val="0"/>
                        </a:spcBef>
                        <a:spcAft>
                          <a:spcPts val="0"/>
                        </a:spcAft>
                      </a:pPr>
                      <a:r>
                        <a:rPr lang="fr-FR" sz="2000" dirty="0" smtClean="0">
                          <a:latin typeface="Times New Roman" panose="02020603050405020304" pitchFamily="18" charset="0"/>
                          <a:cs typeface="Times New Roman" panose="02020603050405020304" pitchFamily="18" charset="0"/>
                        </a:rPr>
                        <a:t>Activités de lancement: exploitation</a:t>
                      </a:r>
                      <a:r>
                        <a:rPr lang="fr-FR" sz="2000" baseline="0" dirty="0" smtClean="0">
                          <a:latin typeface="Times New Roman" panose="02020603050405020304" pitchFamily="18" charset="0"/>
                          <a:cs typeface="Times New Roman" panose="02020603050405020304" pitchFamily="18" charset="0"/>
                        </a:rPr>
                        <a:t> des articles de </a:t>
                      </a:r>
                      <a:r>
                        <a:rPr lang="fr-FR" sz="2000" baseline="0" dirty="0" err="1" smtClean="0">
                          <a:latin typeface="Times New Roman" panose="02020603050405020304" pitchFamily="18" charset="0"/>
                          <a:cs typeface="Times New Roman" panose="02020603050405020304" pitchFamily="18" charset="0"/>
                        </a:rPr>
                        <a:t>Wallet</a:t>
                      </a:r>
                      <a:r>
                        <a:rPr lang="fr-FR" sz="2000" baseline="0" dirty="0" smtClean="0">
                          <a:latin typeface="Times New Roman" panose="02020603050405020304" pitchFamily="18" charset="0"/>
                          <a:cs typeface="Times New Roman" panose="02020603050405020304" pitchFamily="18" charset="0"/>
                        </a:rPr>
                        <a:t> et de De </a:t>
                      </a:r>
                      <a:r>
                        <a:rPr lang="fr-FR" sz="2000" baseline="0" dirty="0" err="1" smtClean="0">
                          <a:latin typeface="Times New Roman" panose="02020603050405020304" pitchFamily="18" charset="0"/>
                          <a:cs typeface="Times New Roman" panose="02020603050405020304" pitchFamily="18" charset="0"/>
                        </a:rPr>
                        <a:t>Ketele</a:t>
                      </a:r>
                      <a:r>
                        <a:rPr lang="fr-FR" sz="2000" baseline="0" dirty="0" smtClean="0">
                          <a:latin typeface="Times New Roman" panose="02020603050405020304" pitchFamily="18" charset="0"/>
                          <a:cs typeface="Times New Roman" panose="02020603050405020304" pitchFamily="18" charset="0"/>
                        </a:rPr>
                        <a:t> pour répondre à des questions relatives à la pédagogie universitaire</a:t>
                      </a:r>
                      <a:endParaRPr lang="fr-FR" sz="2000" dirty="0">
                        <a:latin typeface="Times New Roman" panose="02020603050405020304" pitchFamily="18" charset="0"/>
                        <a:cs typeface="Times New Roman" panose="02020603050405020304"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900" dirty="0" smtClean="0">
                          <a:latin typeface="Times New Roman" panose="02020603050405020304" pitchFamily="18" charset="0"/>
                          <a:cs typeface="Times New Roman" panose="02020603050405020304" pitchFamily="18" charset="0"/>
                        </a:rPr>
                        <a:t>Dr S P TIBIRI &amp;</a:t>
                      </a:r>
                      <a:r>
                        <a:rPr lang="fr-FR" sz="1900" baseline="0" dirty="0" smtClean="0">
                          <a:latin typeface="Times New Roman" panose="02020603050405020304" pitchFamily="18" charset="0"/>
                          <a:cs typeface="Times New Roman" panose="02020603050405020304" pitchFamily="18" charset="0"/>
                        </a:rPr>
                        <a:t> étudiants</a:t>
                      </a:r>
                      <a:endParaRPr lang="fr-FR" sz="1900" dirty="0" smtClean="0">
                        <a:latin typeface="Times New Roman" panose="02020603050405020304" pitchFamily="18" charset="0"/>
                        <a:cs typeface="Times New Roman" panose="02020603050405020304" pitchFamily="18" charset="0"/>
                      </a:endParaRPr>
                    </a:p>
                  </a:txBody>
                  <a:tcPr/>
                </a:tc>
              </a:tr>
              <a:tr h="1204520">
                <a:tc>
                  <a:txBody>
                    <a:bodyPr/>
                    <a:lstStyle/>
                    <a:p>
                      <a:r>
                        <a:rPr lang="fr-FR" sz="1900" dirty="0" smtClean="0">
                          <a:latin typeface="Times New Roman" panose="02020603050405020304" pitchFamily="18" charset="0"/>
                          <a:cs typeface="Times New Roman" panose="02020603050405020304" pitchFamily="18" charset="0"/>
                        </a:rPr>
                        <a:t>6/01/2021</a:t>
                      </a:r>
                      <a:endParaRPr lang="fr-FR" sz="1900" dirty="0">
                        <a:latin typeface="Times New Roman" panose="02020603050405020304" pitchFamily="18" charset="0"/>
                        <a:cs typeface="Times New Roman" panose="02020603050405020304" pitchFamily="18" charset="0"/>
                      </a:endParaRPr>
                    </a:p>
                  </a:txBody>
                  <a:tcPr>
                    <a:solidFill>
                      <a:schemeClr val="accent3"/>
                    </a:solidFill>
                  </a:tcPr>
                </a:tc>
                <a:tc>
                  <a:txBody>
                    <a:bodyPr/>
                    <a:lstStyle/>
                    <a:p>
                      <a:r>
                        <a:rPr lang="fr-FR" sz="1900" dirty="0" smtClean="0">
                          <a:latin typeface="Times New Roman" panose="02020603050405020304" pitchFamily="18" charset="0"/>
                          <a:cs typeface="Times New Roman" panose="02020603050405020304" pitchFamily="18" charset="0"/>
                        </a:rPr>
                        <a:t>18h-21h</a:t>
                      </a:r>
                      <a:endParaRPr lang="fr-FR" sz="1900" dirty="0">
                        <a:latin typeface="Times New Roman" panose="02020603050405020304" pitchFamily="18" charset="0"/>
                        <a:cs typeface="Times New Roman" panose="02020603050405020304" pitchFamily="18" charset="0"/>
                      </a:endParaRPr>
                    </a:p>
                  </a:txBody>
                  <a:tcPr/>
                </a:tc>
                <a:tc>
                  <a:txBody>
                    <a:bodyPr/>
                    <a:lstStyle/>
                    <a:p>
                      <a:pPr algn="just">
                        <a:lnSpc>
                          <a:spcPct val="100000"/>
                        </a:lnSpc>
                        <a:spcBef>
                          <a:spcPts val="0"/>
                        </a:spcBef>
                        <a:spcAft>
                          <a:spcPts val="0"/>
                        </a:spcAft>
                      </a:pPr>
                      <a:r>
                        <a:rPr lang="fr-FR" sz="2000" dirty="0" smtClean="0">
                          <a:latin typeface="Times New Roman" panose="02020603050405020304" pitchFamily="18" charset="0"/>
                          <a:cs typeface="Times New Roman" panose="02020603050405020304" pitchFamily="18" charset="0"/>
                        </a:rPr>
                        <a:t>La</a:t>
                      </a:r>
                      <a:r>
                        <a:rPr lang="fr-FR" sz="2000" baseline="0" dirty="0" smtClean="0">
                          <a:latin typeface="Times New Roman" panose="02020603050405020304" pitchFamily="18" charset="0"/>
                          <a:cs typeface="Times New Roman" panose="02020603050405020304" pitchFamily="18" charset="0"/>
                        </a:rPr>
                        <a:t> pédagogie universitaire:</a:t>
                      </a:r>
                    </a:p>
                    <a:p>
                      <a:pPr algn="just">
                        <a:lnSpc>
                          <a:spcPct val="100000"/>
                        </a:lnSpc>
                        <a:spcBef>
                          <a:spcPts val="0"/>
                        </a:spcBef>
                        <a:spcAft>
                          <a:spcPts val="0"/>
                        </a:spcAft>
                      </a:pPr>
                      <a:r>
                        <a:rPr lang="fr-FR" sz="2000" baseline="0" dirty="0" smtClean="0">
                          <a:latin typeface="Times New Roman" panose="02020603050405020304" pitchFamily="18" charset="0"/>
                          <a:cs typeface="Times New Roman" panose="02020603050405020304" pitchFamily="18" charset="0"/>
                        </a:rPr>
                        <a:t>I Définition et champ d’application</a:t>
                      </a:r>
                    </a:p>
                    <a:p>
                      <a:pPr algn="just">
                        <a:lnSpc>
                          <a:spcPct val="100000"/>
                        </a:lnSpc>
                        <a:spcBef>
                          <a:spcPts val="0"/>
                        </a:spcBef>
                        <a:spcAft>
                          <a:spcPts val="0"/>
                        </a:spcAft>
                      </a:pPr>
                      <a:r>
                        <a:rPr lang="fr-FR" sz="2000" baseline="0" dirty="0" smtClean="0">
                          <a:latin typeface="Times New Roman" panose="02020603050405020304" pitchFamily="18" charset="0"/>
                          <a:cs typeface="Times New Roman" panose="02020603050405020304" pitchFamily="18" charset="0"/>
                        </a:rPr>
                        <a:t>II De la « tour d’ivoire » à l’université en crise</a:t>
                      </a:r>
                    </a:p>
                  </a:txBody>
                  <a:tcPr/>
                </a:tc>
                <a:tc>
                  <a:txBody>
                    <a:bodyPr/>
                    <a:lstStyle/>
                    <a:p>
                      <a:pPr algn="just"/>
                      <a:r>
                        <a:rPr lang="fr-FR" sz="1900" dirty="0" smtClean="0">
                          <a:latin typeface="Times New Roman" panose="02020603050405020304" pitchFamily="18" charset="0"/>
                          <a:cs typeface="Times New Roman" panose="02020603050405020304" pitchFamily="18" charset="0"/>
                        </a:rPr>
                        <a:t>Enseignant &amp; </a:t>
                      </a:r>
                      <a:r>
                        <a:rPr lang="fr-FR" sz="1900" dirty="0" smtClean="0">
                          <a:latin typeface="Times New Roman" panose="02020603050405020304" pitchFamily="18" charset="0"/>
                          <a:cs typeface="Times New Roman" panose="02020603050405020304" pitchFamily="18" charset="0"/>
                        </a:rPr>
                        <a:t>étudiants</a:t>
                      </a:r>
                      <a:endParaRPr lang="fr-FR" sz="1900" dirty="0">
                        <a:latin typeface="Times New Roman" panose="02020603050405020304" pitchFamily="18" charset="0"/>
                        <a:cs typeface="Times New Roman" panose="02020603050405020304" pitchFamily="18" charset="0"/>
                      </a:endParaRPr>
                    </a:p>
                  </a:txBody>
                  <a:tcPr/>
                </a:tc>
              </a:tr>
              <a:tr h="2294324">
                <a:tc>
                  <a:txBody>
                    <a:bodyPr/>
                    <a:lstStyle/>
                    <a:p>
                      <a:r>
                        <a:rPr lang="fr-FR" sz="1900" dirty="0" smtClean="0">
                          <a:latin typeface="Times New Roman" panose="02020603050405020304" pitchFamily="18" charset="0"/>
                          <a:cs typeface="Times New Roman" panose="02020603050405020304" pitchFamily="18" charset="0"/>
                        </a:rPr>
                        <a:t>7/01/2021</a:t>
                      </a:r>
                      <a:endParaRPr lang="fr-FR" sz="1900" dirty="0">
                        <a:latin typeface="Times New Roman" panose="02020603050405020304" pitchFamily="18" charset="0"/>
                        <a:cs typeface="Times New Roman" panose="02020603050405020304" pitchFamily="18" charset="0"/>
                      </a:endParaRPr>
                    </a:p>
                  </a:txBody>
                  <a:tcPr>
                    <a:solidFill>
                      <a:schemeClr val="bg2">
                        <a:lumMod val="90000"/>
                      </a:schemeClr>
                    </a:solidFill>
                  </a:tcPr>
                </a:tc>
                <a:tc>
                  <a:txBody>
                    <a:bodyPr/>
                    <a:lstStyle/>
                    <a:p>
                      <a:r>
                        <a:rPr lang="fr-FR" sz="1900" dirty="0" smtClean="0">
                          <a:latin typeface="Times New Roman" panose="02020603050405020304" pitchFamily="18" charset="0"/>
                          <a:cs typeface="Times New Roman" panose="02020603050405020304" pitchFamily="18" charset="0"/>
                        </a:rPr>
                        <a:t>18h-21h</a:t>
                      </a:r>
                      <a:endParaRPr lang="fr-FR" sz="1900" dirty="0">
                        <a:latin typeface="Times New Roman" panose="02020603050405020304" pitchFamily="18" charset="0"/>
                        <a:cs typeface="Times New Roman" panose="020206030504050203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000" baseline="0" dirty="0" smtClean="0">
                          <a:latin typeface="Times New Roman" panose="02020603050405020304" pitchFamily="18" charset="0"/>
                          <a:cs typeface="Times New Roman" panose="02020603050405020304" pitchFamily="18" charset="0"/>
                        </a:rPr>
                        <a:t>III La nécessité de changements en pédagogie universitaire</a:t>
                      </a:r>
                      <a:endParaRPr lang="fr-FR" sz="2000" dirty="0" smtClean="0">
                        <a:latin typeface="Times New Roman" panose="02020603050405020304" pitchFamily="18" charset="0"/>
                        <a:cs typeface="Times New Roman" panose="02020603050405020304" pitchFamily="18" charset="0"/>
                      </a:endParaRPr>
                    </a:p>
                    <a:p>
                      <a:pPr algn="just">
                        <a:lnSpc>
                          <a:spcPct val="100000"/>
                        </a:lnSpc>
                        <a:spcBef>
                          <a:spcPts val="0"/>
                        </a:spcBef>
                        <a:spcAft>
                          <a:spcPts val="0"/>
                        </a:spcAft>
                      </a:pPr>
                      <a:r>
                        <a:rPr lang="fr-FR" sz="2000" dirty="0" smtClean="0">
                          <a:latin typeface="Times New Roman" panose="02020603050405020304" pitchFamily="18" charset="0"/>
                          <a:cs typeface="Times New Roman" panose="02020603050405020304" pitchFamily="18" charset="0"/>
                        </a:rPr>
                        <a:t>IV</a:t>
                      </a:r>
                      <a:r>
                        <a:rPr lang="fr-FR" sz="2000" baseline="0" dirty="0" smtClean="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Thématiques et conditions de réussite</a:t>
                      </a:r>
                      <a:r>
                        <a:rPr lang="fr-FR" sz="2000" baseline="0" dirty="0" smtClean="0">
                          <a:latin typeface="Times New Roman" panose="02020603050405020304" pitchFamily="18" charset="0"/>
                          <a:cs typeface="Times New Roman" panose="02020603050405020304" pitchFamily="18" charset="0"/>
                        </a:rPr>
                        <a:t> de la pédagogie universitaire</a:t>
                      </a:r>
                    </a:p>
                    <a:p>
                      <a:pPr algn="just">
                        <a:lnSpc>
                          <a:spcPct val="100000"/>
                        </a:lnSpc>
                        <a:spcBef>
                          <a:spcPts val="0"/>
                        </a:spcBef>
                        <a:spcAft>
                          <a:spcPts val="0"/>
                        </a:spcAft>
                      </a:pPr>
                      <a:r>
                        <a:rPr lang="fr-FR" sz="2000" baseline="0" dirty="0" smtClean="0">
                          <a:latin typeface="Times New Roman" panose="02020603050405020304" pitchFamily="18" charset="0"/>
                          <a:cs typeface="Times New Roman" panose="02020603050405020304" pitchFamily="18" charset="0"/>
                        </a:rPr>
                        <a:t>V Pistes d’action pour améliorer les apprentissages en pédagogie universitaire</a:t>
                      </a:r>
                      <a:endParaRPr lang="fr-FR" sz="2000" dirty="0">
                        <a:latin typeface="Times New Roman" panose="02020603050405020304" pitchFamily="18" charset="0"/>
                        <a:cs typeface="Times New Roman" panose="02020603050405020304" pitchFamily="18"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900" dirty="0" smtClean="0">
                          <a:latin typeface="Times New Roman" panose="02020603050405020304" pitchFamily="18" charset="0"/>
                          <a:cs typeface="Times New Roman" panose="02020603050405020304" pitchFamily="18" charset="0"/>
                        </a:rPr>
                        <a:t>Enseignant &amp; </a:t>
                      </a:r>
                      <a:r>
                        <a:rPr lang="fr-FR" sz="1900" dirty="0" smtClean="0">
                          <a:latin typeface="Times New Roman" panose="02020603050405020304" pitchFamily="18" charset="0"/>
                          <a:cs typeface="Times New Roman" panose="02020603050405020304" pitchFamily="18" charset="0"/>
                        </a:rPr>
                        <a:t>étudiants</a:t>
                      </a:r>
                      <a:endParaRPr lang="fr-FR" sz="1900" dirty="0" smtClean="0">
                        <a:latin typeface="Times New Roman" panose="02020603050405020304" pitchFamily="18" charset="0"/>
                        <a:cs typeface="Times New Roman" panose="02020603050405020304" pitchFamily="18" charset="0"/>
                      </a:endParaRPr>
                    </a:p>
                    <a:p>
                      <a:pPr algn="just"/>
                      <a:endParaRPr lang="fr-FR" sz="1900" dirty="0">
                        <a:latin typeface="Times New Roman" panose="02020603050405020304" pitchFamily="18" charset="0"/>
                        <a:cs typeface="Times New Roman" panose="02020603050405020304" pitchFamily="18" charset="0"/>
                      </a:endParaRPr>
                    </a:p>
                  </a:txBody>
                  <a:tcPr/>
                </a:tc>
              </a:tr>
            </a:tbl>
          </a:graphicData>
        </a:graphic>
      </p:graphicFrame>
      <p:sp>
        <p:nvSpPr>
          <p:cNvPr id="3" name="Espace réservé de la date 2"/>
          <p:cNvSpPr>
            <a:spLocks noGrp="1"/>
          </p:cNvSpPr>
          <p:nvPr>
            <p:ph type="dt" sz="half" idx="10"/>
          </p:nvPr>
        </p:nvSpPr>
        <p:spPr/>
        <p:txBody>
          <a:bodyPr/>
          <a:lstStyle/>
          <a:p>
            <a:fld id="{BBCB59B3-C4EF-4F5E-AC34-3A740D3EBFD8}"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3</a:t>
            </a:fld>
            <a:endParaRPr lang="fr-FR"/>
          </a:p>
        </p:txBody>
      </p:sp>
    </p:spTree>
    <p:extLst>
      <p:ext uri="{BB962C8B-B14F-4D97-AF65-F5344CB8AC3E}">
        <p14:creationId xmlns:p14="http://schemas.microsoft.com/office/powerpoint/2010/main" val="293477072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05105"/>
            <a:ext cx="9144000" cy="919639"/>
          </a:xfrm>
        </p:spPr>
        <p:txBody>
          <a:bodyPr>
            <a:noAutofit/>
          </a:bodyPr>
          <a:lstStyle/>
          <a:p>
            <a:pPr algn="ctr"/>
            <a:r>
              <a:rPr lang="fr-FR" sz="3200" b="1" dirty="0"/>
              <a:t>IV Structures, thématiques et conditions de réussite de la  </a:t>
            </a:r>
            <a:r>
              <a:rPr lang="fr-FR" sz="3200" b="1" dirty="0" smtClean="0"/>
              <a:t>en </a:t>
            </a:r>
            <a:r>
              <a:rPr lang="fr-FR" sz="3200" b="1" dirty="0"/>
              <a:t>pédagogie universitaire </a:t>
            </a:r>
            <a:endParaRPr lang="fr-FR" sz="3200" b="1" dirty="0"/>
          </a:p>
        </p:txBody>
      </p:sp>
      <p:sp>
        <p:nvSpPr>
          <p:cNvPr id="3" name="Espace réservé du contenu 2"/>
          <p:cNvSpPr>
            <a:spLocks noGrp="1"/>
          </p:cNvSpPr>
          <p:nvPr>
            <p:ph idx="1"/>
          </p:nvPr>
        </p:nvSpPr>
        <p:spPr>
          <a:xfrm>
            <a:off x="35496" y="1124744"/>
            <a:ext cx="9001000" cy="5524723"/>
          </a:xfrm>
        </p:spPr>
        <p:txBody>
          <a:bodyPr>
            <a:normAutofit fontScale="85000" lnSpcReduction="10000"/>
          </a:bodyPr>
          <a:lstStyle/>
          <a:p>
            <a:pPr>
              <a:buFont typeface="Wingdings" pitchFamily="2" charset="2"/>
              <a:buChar char="Ø"/>
            </a:pPr>
            <a:r>
              <a:rPr lang="fr-FR" b="1" dirty="0" smtClean="0"/>
              <a:t>Introduction </a:t>
            </a:r>
            <a:r>
              <a:rPr lang="fr-FR" b="1" dirty="0"/>
              <a:t>à la pédagogie/andragogie</a:t>
            </a:r>
          </a:p>
          <a:p>
            <a:pPr>
              <a:buFont typeface="Wingdings" pitchFamily="2" charset="2"/>
              <a:buChar char="Ø"/>
            </a:pPr>
            <a:r>
              <a:rPr lang="fr-FR" b="1" dirty="0"/>
              <a:t>Psychologie des adolescents/des adultes</a:t>
            </a:r>
          </a:p>
          <a:p>
            <a:pPr>
              <a:buFont typeface="Wingdings" pitchFamily="2" charset="2"/>
              <a:buChar char="Ø"/>
            </a:pPr>
            <a:r>
              <a:rPr lang="fr-FR" b="1" dirty="0"/>
              <a:t>Communication pédagogique</a:t>
            </a:r>
          </a:p>
          <a:p>
            <a:pPr>
              <a:buFont typeface="Wingdings" pitchFamily="2" charset="2"/>
              <a:buChar char="Ø"/>
            </a:pPr>
            <a:r>
              <a:rPr lang="fr-FR" b="1" dirty="0"/>
              <a:t>Mesure et évaluation des apprentissages</a:t>
            </a:r>
          </a:p>
          <a:p>
            <a:pPr>
              <a:buFont typeface="Wingdings" pitchFamily="2" charset="2"/>
              <a:buChar char="Ø"/>
            </a:pPr>
            <a:r>
              <a:rPr lang="fr-FR" b="1" dirty="0"/>
              <a:t>Pédagogie universitaire à l’ère des grands groupes</a:t>
            </a:r>
          </a:p>
          <a:p>
            <a:pPr>
              <a:buFont typeface="Wingdings" pitchFamily="2" charset="2"/>
              <a:buChar char="Ø"/>
            </a:pPr>
            <a:r>
              <a:rPr lang="fr-FR" b="1" dirty="0"/>
              <a:t>Droits et devoirs de l’enseignant-chercheur</a:t>
            </a:r>
          </a:p>
          <a:p>
            <a:pPr>
              <a:buFont typeface="Wingdings" pitchFamily="2" charset="2"/>
              <a:buChar char="Ø"/>
            </a:pPr>
            <a:r>
              <a:rPr lang="fr-FR" b="1" dirty="0"/>
              <a:t>Utilisation des technologies numériques pour l’élaboration d’articles scientifiques</a:t>
            </a:r>
          </a:p>
          <a:p>
            <a:pPr>
              <a:buFont typeface="Wingdings" pitchFamily="2" charset="2"/>
              <a:buChar char="Ø"/>
            </a:pPr>
            <a:r>
              <a:rPr lang="fr-FR" b="1" dirty="0"/>
              <a:t>Utilisation du numérique pour l’évaluation des grands groupes</a:t>
            </a:r>
          </a:p>
          <a:p>
            <a:pPr>
              <a:buFont typeface="Wingdings" pitchFamily="2" charset="2"/>
              <a:buChar char="Ø"/>
            </a:pPr>
            <a:r>
              <a:rPr lang="fr-FR" b="1" dirty="0"/>
              <a:t>La mise en ligne de cours</a:t>
            </a:r>
          </a:p>
          <a:p>
            <a:pPr>
              <a:buFont typeface="Wingdings" pitchFamily="2" charset="2"/>
              <a:buChar char="Ø"/>
            </a:pPr>
            <a:r>
              <a:rPr lang="fr-FR" b="1" dirty="0"/>
              <a:t>L’enseignement présentiel enrichi</a:t>
            </a:r>
          </a:p>
          <a:p>
            <a:pPr>
              <a:buFont typeface="Wingdings" pitchFamily="2" charset="2"/>
              <a:buChar char="Ø"/>
            </a:pPr>
            <a:r>
              <a:rPr lang="fr-FR" b="1" dirty="0"/>
              <a:t>Didactique des disciplines</a:t>
            </a:r>
          </a:p>
          <a:p>
            <a:pPr>
              <a:buFont typeface="Wingdings" pitchFamily="2" charset="2"/>
              <a:buChar char="Ø"/>
            </a:pPr>
            <a:r>
              <a:rPr lang="fr-FR" b="1" dirty="0"/>
              <a:t>Initiation à l’analyse de pratiques pour le développement </a:t>
            </a:r>
            <a:r>
              <a:rPr lang="fr-FR" b="1" dirty="0" smtClean="0"/>
              <a:t>professionnel</a:t>
            </a:r>
          </a:p>
          <a:p>
            <a:pPr>
              <a:buFont typeface="Wingdings" pitchFamily="2" charset="2"/>
              <a:buChar char="Ø"/>
            </a:pPr>
            <a:r>
              <a:rPr lang="fr-FR" b="1" dirty="0" smtClean="0"/>
              <a:t>Initiation à la production de vidéo pour l’enseignement</a:t>
            </a:r>
            <a:endParaRPr lang="fr-FR" b="1" dirty="0"/>
          </a:p>
          <a:p>
            <a:pPr algn="just"/>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30</a:t>
            </a:fld>
            <a:endParaRPr lang="fr-FR"/>
          </a:p>
        </p:txBody>
      </p:sp>
    </p:spTree>
    <p:extLst>
      <p:ext uri="{BB962C8B-B14F-4D97-AF65-F5344CB8AC3E}">
        <p14:creationId xmlns:p14="http://schemas.microsoft.com/office/powerpoint/2010/main" val="359284995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7"/>
            <a:ext cx="9144000" cy="539169"/>
          </a:xfrm>
          <a:solidFill>
            <a:schemeClr val="accent4">
              <a:lumMod val="20000"/>
              <a:lumOff val="80000"/>
            </a:schemeClr>
          </a:solidFill>
        </p:spPr>
        <p:txBody>
          <a:bodyPr>
            <a:noAutofit/>
          </a:bodyPr>
          <a:lstStyle/>
          <a:p>
            <a:pPr algn="ctr"/>
            <a:r>
              <a:rPr lang="fr-FR" sz="3200" b="1" dirty="0" smtClean="0">
                <a:solidFill>
                  <a:schemeClr val="tx1"/>
                </a:solidFill>
              </a:rPr>
              <a:t>V Pistes d’action pour améliorer les apprentissages</a:t>
            </a:r>
            <a:endParaRPr lang="fr-FR" sz="3200" b="1" dirty="0">
              <a:solidFill>
                <a:schemeClr val="tx1"/>
              </a:solidFill>
            </a:endParaRPr>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31</a:t>
            </a:fld>
            <a:endParaRPr lang="fr-FR"/>
          </a:p>
        </p:txBody>
      </p:sp>
      <p:pic>
        <p:nvPicPr>
          <p:cNvPr id="7" name="Espace réservé du contenu 6"/>
          <p:cNvPicPr>
            <a:picLocks noGrp="1"/>
          </p:cNvPicPr>
          <p:nvPr>
            <p:ph idx="1"/>
          </p:nvPr>
        </p:nvPicPr>
        <p:blipFill>
          <a:blip r:embed="rId2"/>
          <a:stretch>
            <a:fillRect/>
          </a:stretch>
        </p:blipFill>
        <p:spPr>
          <a:xfrm>
            <a:off x="-11191" y="938212"/>
            <a:ext cx="5447287" cy="5783263"/>
          </a:xfrm>
          <a:prstGeom prst="rect">
            <a:avLst/>
          </a:prstGeom>
        </p:spPr>
      </p:pic>
      <p:sp>
        <p:nvSpPr>
          <p:cNvPr id="8" name="Ellipse 7"/>
          <p:cNvSpPr/>
          <p:nvPr/>
        </p:nvSpPr>
        <p:spPr>
          <a:xfrm>
            <a:off x="5652120" y="849824"/>
            <a:ext cx="3491881" cy="4061861"/>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chemeClr val="tx1"/>
                </a:solidFill>
              </a:rPr>
              <a:t>Que retenir du cône d’apprentissage de Dale? Pourquoi? Quelles implications?</a:t>
            </a:r>
            <a:endParaRPr lang="fr-FR" sz="2800" b="1" dirty="0">
              <a:solidFill>
                <a:schemeClr val="tx1"/>
              </a:solidFill>
            </a:endParaRPr>
          </a:p>
        </p:txBody>
      </p:sp>
      <p:sp>
        <p:nvSpPr>
          <p:cNvPr id="9" name="Rectangle à coins arrondis 8"/>
          <p:cNvSpPr/>
          <p:nvPr/>
        </p:nvSpPr>
        <p:spPr>
          <a:xfrm>
            <a:off x="5436096" y="4509120"/>
            <a:ext cx="3996249" cy="2252364"/>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Font typeface="Wingdings" panose="05000000000000000000" pitchFamily="2" charset="2"/>
              <a:buChar char="ü"/>
            </a:pPr>
            <a:r>
              <a:rPr lang="fr-FR" sz="2400" b="1" dirty="0">
                <a:solidFill>
                  <a:schemeClr val="tx1"/>
                </a:solidFill>
              </a:rPr>
              <a:t>varier les formules pédagogiques </a:t>
            </a:r>
            <a:endParaRPr lang="fr-FR" sz="2400" b="1" dirty="0" smtClean="0">
              <a:solidFill>
                <a:schemeClr val="tx1"/>
              </a:solidFill>
            </a:endParaRPr>
          </a:p>
          <a:p>
            <a:pPr marL="342900" indent="-342900" algn="ctr">
              <a:buFont typeface="Wingdings" panose="05000000000000000000" pitchFamily="2" charset="2"/>
              <a:buChar char="ü"/>
            </a:pPr>
            <a:r>
              <a:rPr lang="fr-FR" sz="2400" b="1" dirty="0" smtClean="0">
                <a:solidFill>
                  <a:schemeClr val="tx1"/>
                </a:solidFill>
              </a:rPr>
              <a:t>mettre </a:t>
            </a:r>
            <a:r>
              <a:rPr lang="fr-FR" sz="2400" b="1" dirty="0">
                <a:solidFill>
                  <a:schemeClr val="tx1"/>
                </a:solidFill>
              </a:rPr>
              <a:t>les </a:t>
            </a:r>
            <a:r>
              <a:rPr lang="fr-FR" sz="2400" b="1" dirty="0" smtClean="0">
                <a:solidFill>
                  <a:schemeClr val="tx1"/>
                </a:solidFill>
              </a:rPr>
              <a:t>étudiants </a:t>
            </a:r>
            <a:r>
              <a:rPr lang="fr-FR" sz="2400" b="1" dirty="0">
                <a:solidFill>
                  <a:schemeClr val="tx1"/>
                </a:solidFill>
              </a:rPr>
              <a:t>en activité autant que faire se peut</a:t>
            </a:r>
          </a:p>
        </p:txBody>
      </p:sp>
    </p:spTree>
    <p:extLst>
      <p:ext uri="{BB962C8B-B14F-4D97-AF65-F5344CB8AC3E}">
        <p14:creationId xmlns:p14="http://schemas.microsoft.com/office/powerpoint/2010/main" val="379616933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anim calcmode="lin" valueType="num">
                                      <p:cBhvr>
                                        <p:cTn id="17" dur="1000" fill="hold"/>
                                        <p:tgtEl>
                                          <p:spTgt spid="9"/>
                                        </p:tgtEl>
                                        <p:attrNameLst>
                                          <p:attrName>ppt_x</p:attrName>
                                        </p:attrNameLst>
                                      </p:cBhvr>
                                      <p:tavLst>
                                        <p:tav tm="0">
                                          <p:val>
                                            <p:strVal val="#ppt_x"/>
                                          </p:val>
                                        </p:tav>
                                        <p:tav tm="100000">
                                          <p:val>
                                            <p:strVal val="#ppt_x"/>
                                          </p:val>
                                        </p:tav>
                                      </p:tavLst>
                                    </p:anim>
                                    <p:anim calcmode="lin" valueType="num">
                                      <p:cBhvr>
                                        <p:cTn id="1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7"/>
            <a:ext cx="9144000" cy="539169"/>
          </a:xfrm>
          <a:solidFill>
            <a:schemeClr val="accent4">
              <a:lumMod val="20000"/>
              <a:lumOff val="80000"/>
            </a:schemeClr>
          </a:solidFill>
        </p:spPr>
        <p:txBody>
          <a:bodyPr>
            <a:noAutofit/>
          </a:bodyPr>
          <a:lstStyle/>
          <a:p>
            <a:pPr algn="ctr"/>
            <a:r>
              <a:rPr lang="fr-FR" sz="3200" b="1" dirty="0" smtClean="0">
                <a:solidFill>
                  <a:schemeClr val="tx1"/>
                </a:solidFill>
              </a:rPr>
              <a:t>V Pistes d’action pour améliorer les apprentissages</a:t>
            </a:r>
            <a:endParaRPr lang="fr-FR" sz="3200" b="1" dirty="0">
              <a:solidFill>
                <a:schemeClr val="tx1"/>
              </a:solidFill>
            </a:endParaRPr>
          </a:p>
        </p:txBody>
      </p:sp>
      <p:sp>
        <p:nvSpPr>
          <p:cNvPr id="3" name="Espace réservé du contenu 2"/>
          <p:cNvSpPr>
            <a:spLocks noGrp="1"/>
          </p:cNvSpPr>
          <p:nvPr>
            <p:ph idx="1"/>
          </p:nvPr>
        </p:nvSpPr>
        <p:spPr>
          <a:xfrm>
            <a:off x="0" y="885217"/>
            <a:ext cx="9036496" cy="5784143"/>
          </a:xfrm>
        </p:spPr>
        <p:txBody>
          <a:bodyPr>
            <a:normAutofit/>
          </a:bodyPr>
          <a:lstStyle/>
          <a:p>
            <a:pPr algn="just">
              <a:buFont typeface="Wingdings" panose="05000000000000000000" pitchFamily="2" charset="2"/>
              <a:buChar char="ü"/>
            </a:pPr>
            <a:r>
              <a:rPr lang="fr-FR" sz="3600" b="1" dirty="0" smtClean="0">
                <a:solidFill>
                  <a:srgbClr val="C00000"/>
                </a:solidFill>
              </a:rPr>
              <a:t>Le rôle de l’enseignant</a:t>
            </a:r>
            <a:r>
              <a:rPr lang="fr-FR" sz="3600" dirty="0" smtClean="0"/>
              <a:t>: </a:t>
            </a:r>
          </a:p>
          <a:p>
            <a:pPr marL="0" indent="0" algn="just">
              <a:buNone/>
            </a:pPr>
            <a:r>
              <a:rPr lang="fr-FR" sz="3600" b="1" dirty="0" smtClean="0"/>
              <a:t>«</a:t>
            </a:r>
            <a:r>
              <a:rPr lang="fr-FR" sz="3600" b="1" dirty="0"/>
              <a:t> </a:t>
            </a:r>
            <a:r>
              <a:rPr lang="fr-FR" sz="3600" b="1" i="1" dirty="0"/>
              <a:t>L’enseignant, le formateur sont des technologues de l’apprentissage, des constructeurs de situations éducatives. […] à proprement parler, le savoir ne se transmet pas, il s’acquiert, il se construit. Avec les moyens dont il dispose, l’enseignant ne peut qu’instituer des contextes d’apprentissage</a:t>
            </a:r>
            <a:r>
              <a:rPr lang="fr-FR" sz="3600" b="1" dirty="0"/>
              <a:t> » (</a:t>
            </a:r>
            <a:r>
              <a:rPr lang="fr-FR" sz="3600" b="1" dirty="0" err="1"/>
              <a:t>Mottet</a:t>
            </a:r>
            <a:r>
              <a:rPr lang="fr-FR" sz="3600" b="1" dirty="0"/>
              <a:t>, 1983, pp.8-9). </a:t>
            </a:r>
          </a:p>
          <a:p>
            <a:pPr marL="0" indent="0">
              <a:buNone/>
            </a:pPr>
            <a:endParaRPr lang="fr-FR" sz="2000"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32</a:t>
            </a:fld>
            <a:endParaRPr lang="fr-FR"/>
          </a:p>
        </p:txBody>
      </p:sp>
    </p:spTree>
    <p:extLst>
      <p:ext uri="{BB962C8B-B14F-4D97-AF65-F5344CB8AC3E}">
        <p14:creationId xmlns:p14="http://schemas.microsoft.com/office/powerpoint/2010/main" val="362323951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7"/>
            <a:ext cx="9144000" cy="539169"/>
          </a:xfrm>
          <a:solidFill>
            <a:schemeClr val="accent4">
              <a:lumMod val="20000"/>
              <a:lumOff val="80000"/>
            </a:schemeClr>
          </a:solidFill>
        </p:spPr>
        <p:txBody>
          <a:bodyPr>
            <a:noAutofit/>
          </a:bodyPr>
          <a:lstStyle/>
          <a:p>
            <a:pPr algn="ctr"/>
            <a:r>
              <a:rPr lang="fr-FR" sz="3200" b="1" dirty="0" smtClean="0">
                <a:solidFill>
                  <a:schemeClr val="tx1"/>
                </a:solidFill>
              </a:rPr>
              <a:t>V Pistes d’action pour améliorer les apprentissages</a:t>
            </a:r>
            <a:endParaRPr lang="fr-FR" sz="3200" b="1" dirty="0">
              <a:solidFill>
                <a:schemeClr val="tx1"/>
              </a:solidFill>
            </a:endParaRPr>
          </a:p>
        </p:txBody>
      </p:sp>
      <p:sp>
        <p:nvSpPr>
          <p:cNvPr id="3" name="Espace réservé du contenu 2"/>
          <p:cNvSpPr>
            <a:spLocks noGrp="1"/>
          </p:cNvSpPr>
          <p:nvPr>
            <p:ph idx="1"/>
          </p:nvPr>
        </p:nvSpPr>
        <p:spPr>
          <a:xfrm>
            <a:off x="0" y="885217"/>
            <a:ext cx="9036496" cy="5784143"/>
          </a:xfrm>
        </p:spPr>
        <p:txBody>
          <a:bodyPr>
            <a:normAutofit fontScale="92500"/>
          </a:bodyPr>
          <a:lstStyle/>
          <a:p>
            <a:pPr algn="just">
              <a:spcBef>
                <a:spcPts val="0"/>
              </a:spcBef>
              <a:buFont typeface="Wingdings" panose="05000000000000000000" pitchFamily="2" charset="2"/>
              <a:buChar char="ü"/>
            </a:pPr>
            <a:r>
              <a:rPr lang="fr-FR" sz="3000" b="1" dirty="0" smtClean="0">
                <a:solidFill>
                  <a:srgbClr val="C00000"/>
                </a:solidFill>
                <a:latin typeface="Times New Roman" panose="02020603050405020304" pitchFamily="18" charset="0"/>
                <a:cs typeface="Times New Roman" panose="02020603050405020304" pitchFamily="18" charset="0"/>
              </a:rPr>
              <a:t>L’enseignement présentiel enrichi, une alternative</a:t>
            </a:r>
          </a:p>
          <a:p>
            <a:pPr marL="0" indent="0" algn="just">
              <a:spcBef>
                <a:spcPts val="0"/>
              </a:spcBef>
              <a:buNone/>
            </a:pPr>
            <a:r>
              <a:rPr lang="fr-FR" sz="2800" dirty="0">
                <a:latin typeface="Times New Roman" panose="02020603050405020304" pitchFamily="18" charset="0"/>
                <a:cs typeface="Times New Roman" panose="02020603050405020304" pitchFamily="18" charset="0"/>
              </a:rPr>
              <a:t>L’enseignement présentiel enrichi peut être appréhendé comme une formation  présentielle où des ressources multimédias sont utilisées pour réaliser les objectifs d’apprentissage  (</a:t>
            </a:r>
            <a:r>
              <a:rPr lang="fr-FR" sz="2800" dirty="0" err="1">
                <a:latin typeface="Times New Roman" panose="02020603050405020304" pitchFamily="18" charset="0"/>
                <a:cs typeface="Times New Roman" panose="02020603050405020304" pitchFamily="18" charset="0"/>
              </a:rPr>
              <a:t>Appolearn</a:t>
            </a:r>
            <a:r>
              <a:rPr lang="fr-FR" sz="2800" dirty="0">
                <a:latin typeface="Times New Roman" panose="02020603050405020304" pitchFamily="18" charset="0"/>
                <a:cs typeface="Times New Roman" panose="02020603050405020304" pitchFamily="18" charset="0"/>
              </a:rPr>
              <a:t>, 2019). Ainsi, l’enrichissement concerne: </a:t>
            </a:r>
          </a:p>
          <a:p>
            <a:pPr lvl="0" algn="just">
              <a:spcBef>
                <a:spcPts val="0"/>
              </a:spcBef>
            </a:pPr>
            <a:r>
              <a:rPr lang="fr-FR" sz="2800" dirty="0">
                <a:latin typeface="Times New Roman" panose="02020603050405020304" pitchFamily="18" charset="0"/>
                <a:cs typeface="Times New Roman" panose="02020603050405020304" pitchFamily="18" charset="0"/>
              </a:rPr>
              <a:t>la salle où le cours se déroule: équipement en ordinateurs, </a:t>
            </a:r>
            <a:r>
              <a:rPr lang="fr-FR" sz="2800" dirty="0" err="1">
                <a:latin typeface="Times New Roman" panose="02020603050405020304" pitchFamily="18" charset="0"/>
                <a:cs typeface="Times New Roman" panose="02020603050405020304" pitchFamily="18" charset="0"/>
              </a:rPr>
              <a:t>smartboard</a:t>
            </a:r>
            <a:r>
              <a:rPr lang="fr-FR" sz="2800" dirty="0">
                <a:latin typeface="Times New Roman" panose="02020603050405020304" pitchFamily="18" charset="0"/>
                <a:cs typeface="Times New Roman" panose="02020603050405020304" pitchFamily="18" charset="0"/>
              </a:rPr>
              <a:t>, outil de projection, sonorisation; </a:t>
            </a:r>
          </a:p>
          <a:p>
            <a:pPr lvl="0" algn="just">
              <a:spcBef>
                <a:spcPts val="0"/>
              </a:spcBef>
            </a:pPr>
            <a:r>
              <a:rPr lang="fr-FR" sz="2800" dirty="0">
                <a:latin typeface="Times New Roman" panose="02020603050405020304" pitchFamily="18" charset="0"/>
                <a:cs typeface="Times New Roman" panose="02020603050405020304" pitchFamily="18" charset="0"/>
              </a:rPr>
              <a:t>les supports didactiques utilisés: films, vidéos, sites internet, bande audio, CD… </a:t>
            </a:r>
          </a:p>
          <a:p>
            <a:pPr marL="0" indent="0" algn="just">
              <a:spcBef>
                <a:spcPts val="0"/>
              </a:spcBef>
              <a:buNone/>
            </a:pPr>
            <a:r>
              <a:rPr lang="fr-FR" sz="2800" dirty="0">
                <a:latin typeface="Times New Roman" panose="02020603050405020304" pitchFamily="18" charset="0"/>
                <a:cs typeface="Times New Roman" panose="02020603050405020304" pitchFamily="18" charset="0"/>
              </a:rPr>
              <a:t>L’enrichissement de cours peut se justifier principalement par le souci de: </a:t>
            </a:r>
          </a:p>
          <a:p>
            <a:pPr lvl="0" algn="just">
              <a:spcBef>
                <a:spcPts val="0"/>
              </a:spcBef>
            </a:pPr>
            <a:r>
              <a:rPr lang="fr-FR" sz="2800" dirty="0">
                <a:latin typeface="Times New Roman" panose="02020603050405020304" pitchFamily="18" charset="0"/>
                <a:cs typeface="Times New Roman" panose="02020603050405020304" pitchFamily="18" charset="0"/>
              </a:rPr>
              <a:t>accroître les connaissances des étudiants; </a:t>
            </a:r>
          </a:p>
          <a:p>
            <a:pPr lvl="0" algn="just">
              <a:spcBef>
                <a:spcPts val="0"/>
              </a:spcBef>
            </a:pPr>
            <a:r>
              <a:rPr lang="fr-FR" sz="2800" dirty="0">
                <a:latin typeface="Times New Roman" panose="02020603050405020304" pitchFamily="18" charset="0"/>
                <a:cs typeface="Times New Roman" panose="02020603050405020304" pitchFamily="18" charset="0"/>
              </a:rPr>
              <a:t>développer les compétences des étudiants;</a:t>
            </a:r>
          </a:p>
          <a:p>
            <a:pPr lvl="0" algn="just">
              <a:spcBef>
                <a:spcPts val="0"/>
              </a:spcBef>
            </a:pPr>
            <a:r>
              <a:rPr lang="fr-FR" sz="2800" dirty="0">
                <a:latin typeface="Times New Roman" panose="02020603050405020304" pitchFamily="18" charset="0"/>
                <a:cs typeface="Times New Roman" panose="02020603050405020304" pitchFamily="18" charset="0"/>
              </a:rPr>
              <a:t>dynamiser un cours en le rendant plus interactif.</a:t>
            </a:r>
          </a:p>
          <a:p>
            <a:pPr marL="0" indent="0">
              <a:buNone/>
            </a:pPr>
            <a:endParaRPr lang="fr-FR" sz="2000"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33</a:t>
            </a:fld>
            <a:endParaRPr lang="fr-FR"/>
          </a:p>
        </p:txBody>
      </p:sp>
    </p:spTree>
    <p:extLst>
      <p:ext uri="{BB962C8B-B14F-4D97-AF65-F5344CB8AC3E}">
        <p14:creationId xmlns:p14="http://schemas.microsoft.com/office/powerpoint/2010/main" val="294502464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352" y="4616"/>
            <a:ext cx="9144000" cy="539169"/>
          </a:xfrm>
          <a:solidFill>
            <a:schemeClr val="accent4">
              <a:lumMod val="20000"/>
              <a:lumOff val="80000"/>
            </a:schemeClr>
          </a:solidFill>
        </p:spPr>
        <p:txBody>
          <a:bodyPr>
            <a:noAutofit/>
          </a:bodyPr>
          <a:lstStyle/>
          <a:p>
            <a:pPr algn="ctr"/>
            <a:r>
              <a:rPr lang="fr-FR" sz="3200" b="1" dirty="0" smtClean="0">
                <a:solidFill>
                  <a:schemeClr val="tx1"/>
                </a:solidFill>
              </a:rPr>
              <a:t>V Pistes d’action pour améliorer les apprentissages</a:t>
            </a:r>
            <a:endParaRPr lang="fr-FR" sz="3200" b="1" dirty="0">
              <a:solidFill>
                <a:schemeClr val="tx1"/>
              </a:solidFill>
            </a:endParaRPr>
          </a:p>
        </p:txBody>
      </p:sp>
      <p:sp>
        <p:nvSpPr>
          <p:cNvPr id="3" name="Espace réservé du contenu 2"/>
          <p:cNvSpPr>
            <a:spLocks noGrp="1"/>
          </p:cNvSpPr>
          <p:nvPr>
            <p:ph idx="1"/>
          </p:nvPr>
        </p:nvSpPr>
        <p:spPr>
          <a:xfrm>
            <a:off x="0" y="543785"/>
            <a:ext cx="9108504" cy="6125575"/>
          </a:xfrm>
        </p:spPr>
        <p:txBody>
          <a:bodyPr>
            <a:normAutofit fontScale="92500" lnSpcReduction="20000"/>
          </a:bodyPr>
          <a:lstStyle/>
          <a:p>
            <a:pPr>
              <a:buFont typeface="Wingdings" panose="05000000000000000000" pitchFamily="2" charset="2"/>
              <a:buChar char="ü"/>
            </a:pPr>
            <a:r>
              <a:rPr lang="fr-FR" sz="4000" b="1" dirty="0" smtClean="0">
                <a:solidFill>
                  <a:srgbClr val="C00000"/>
                </a:solidFill>
              </a:rPr>
              <a:t>Le scénario pédagogique </a:t>
            </a:r>
          </a:p>
          <a:p>
            <a:pPr algn="just">
              <a:lnSpc>
                <a:spcPct val="110000"/>
              </a:lnSpc>
              <a:spcBef>
                <a:spcPts val="0"/>
              </a:spcBef>
            </a:pPr>
            <a:r>
              <a:rPr lang="fr-FR" sz="2500" dirty="0">
                <a:latin typeface="Times New Roman" panose="02020603050405020304" pitchFamily="18" charset="0"/>
                <a:cs typeface="Times New Roman" panose="02020603050405020304" pitchFamily="18" charset="0"/>
              </a:rPr>
              <a:t>Le scénario pédagogique présente de manière détaillée le déroulement des activités d’une séance d’apprentissage. Il explicite le déroulement d’une séquence. Il peut comprendre: </a:t>
            </a:r>
          </a:p>
          <a:p>
            <a:pPr lvl="0" algn="just">
              <a:lnSpc>
                <a:spcPct val="110000"/>
              </a:lnSpc>
              <a:spcBef>
                <a:spcPts val="0"/>
              </a:spcBef>
              <a:buFont typeface="Wingdings" panose="05000000000000000000" pitchFamily="2" charset="2"/>
              <a:buChar char="ü"/>
            </a:pPr>
            <a:r>
              <a:rPr lang="fr-FR" sz="2500" b="1" dirty="0">
                <a:latin typeface="Times New Roman" panose="02020603050405020304" pitchFamily="18" charset="0"/>
                <a:cs typeface="Times New Roman" panose="02020603050405020304" pitchFamily="18" charset="0"/>
              </a:rPr>
              <a:t>l’indication des horaires</a:t>
            </a:r>
            <a:r>
              <a:rPr lang="fr-FR" sz="2500" dirty="0">
                <a:latin typeface="Times New Roman" panose="02020603050405020304" pitchFamily="18" charset="0"/>
                <a:cs typeface="Times New Roman" panose="02020603050405020304" pitchFamily="18" charset="0"/>
              </a:rPr>
              <a:t> pour faciliter la gestion du temps;</a:t>
            </a:r>
          </a:p>
          <a:p>
            <a:pPr lvl="0" algn="just">
              <a:lnSpc>
                <a:spcPct val="110000"/>
              </a:lnSpc>
              <a:spcBef>
                <a:spcPts val="0"/>
              </a:spcBef>
              <a:buFont typeface="Wingdings" panose="05000000000000000000" pitchFamily="2" charset="2"/>
              <a:buChar char="ü"/>
            </a:pPr>
            <a:r>
              <a:rPr lang="fr-FR" sz="2500" b="1" dirty="0">
                <a:latin typeface="Times New Roman" panose="02020603050405020304" pitchFamily="18" charset="0"/>
                <a:cs typeface="Times New Roman" panose="02020603050405020304" pitchFamily="18" charset="0"/>
              </a:rPr>
              <a:t>les objectifs pédagogiques (jalons)</a:t>
            </a:r>
            <a:r>
              <a:rPr lang="fr-FR" sz="2500" dirty="0">
                <a:latin typeface="Times New Roman" panose="02020603050405020304" pitchFamily="18" charset="0"/>
                <a:cs typeface="Times New Roman" panose="02020603050405020304" pitchFamily="18" charset="0"/>
              </a:rPr>
              <a:t> pour préciser la progression et l’apprentissage à réaliser. NB: ne jamais mettre 2 jalons/objectifs ensemble;</a:t>
            </a:r>
          </a:p>
          <a:p>
            <a:pPr lvl="0" algn="just">
              <a:lnSpc>
                <a:spcPct val="110000"/>
              </a:lnSpc>
              <a:spcBef>
                <a:spcPts val="0"/>
              </a:spcBef>
              <a:buFont typeface="Wingdings" panose="05000000000000000000" pitchFamily="2" charset="2"/>
              <a:buChar char="ü"/>
            </a:pPr>
            <a:r>
              <a:rPr lang="fr-FR" sz="2500" b="1" dirty="0">
                <a:latin typeface="Times New Roman" panose="02020603050405020304" pitchFamily="18" charset="0"/>
                <a:cs typeface="Times New Roman" panose="02020603050405020304" pitchFamily="18" charset="0"/>
              </a:rPr>
              <a:t>le processus pédagogique</a:t>
            </a:r>
            <a:r>
              <a:rPr lang="fr-FR" sz="2500" dirty="0">
                <a:latin typeface="Times New Roman" panose="02020603050405020304" pitchFamily="18" charset="0"/>
                <a:cs typeface="Times New Roman" panose="02020603050405020304" pitchFamily="18" charset="0"/>
              </a:rPr>
              <a:t> pour décrit et précise de ce que feront les participants et les formateurs lors de chaque séance;</a:t>
            </a:r>
          </a:p>
          <a:p>
            <a:pPr algn="just">
              <a:lnSpc>
                <a:spcPct val="110000"/>
              </a:lnSpc>
              <a:spcBef>
                <a:spcPts val="0"/>
              </a:spcBef>
              <a:buFont typeface="Wingdings" panose="05000000000000000000" pitchFamily="2" charset="2"/>
              <a:buChar char="ü"/>
            </a:pPr>
            <a:r>
              <a:rPr lang="fr-FR" sz="2500" b="1" dirty="0">
                <a:latin typeface="Times New Roman" panose="02020603050405020304" pitchFamily="18" charset="0"/>
                <a:cs typeface="Times New Roman" panose="02020603050405020304" pitchFamily="18" charset="0"/>
              </a:rPr>
              <a:t>les supports didactiques </a:t>
            </a:r>
            <a:r>
              <a:rPr lang="fr-FR" sz="2500" dirty="0">
                <a:latin typeface="Times New Roman" panose="02020603050405020304" pitchFamily="18" charset="0"/>
                <a:cs typeface="Times New Roman" panose="02020603050405020304" pitchFamily="18" charset="0"/>
              </a:rPr>
              <a:t>que les stagiaires doivent utiliser lors de la formation.</a:t>
            </a:r>
          </a:p>
          <a:p>
            <a:pPr algn="just">
              <a:lnSpc>
                <a:spcPct val="110000"/>
              </a:lnSpc>
              <a:spcBef>
                <a:spcPts val="0"/>
              </a:spcBef>
              <a:buFont typeface="Wingdings" panose="05000000000000000000" pitchFamily="2" charset="2"/>
              <a:buChar char="ü"/>
            </a:pPr>
            <a:r>
              <a:rPr lang="fr-FR" sz="2500" b="1" dirty="0">
                <a:latin typeface="Times New Roman" panose="02020603050405020304" pitchFamily="18" charset="0"/>
                <a:cs typeface="Times New Roman" panose="02020603050405020304" pitchFamily="18" charset="0"/>
              </a:rPr>
              <a:t>les techniques pédagogiques</a:t>
            </a:r>
            <a:r>
              <a:rPr lang="fr-FR" sz="2500" dirty="0">
                <a:latin typeface="Times New Roman" panose="02020603050405020304" pitchFamily="18" charset="0"/>
                <a:cs typeface="Times New Roman" panose="02020603050405020304" pitchFamily="18" charset="0"/>
              </a:rPr>
              <a:t>: le souci doit être l’optimisation de l’implication des stagiaires car plus l’apprenant adulte est impliqué et actif, mieux il apprend. En conséquence, évitons les approches magistrales autant que possible. La pédagogie inversée, les approches coactives (pédagogie de groupe), l’enseignement présentiel enrichi, les simulations peuvent y contribuer.</a:t>
            </a:r>
          </a:p>
          <a:p>
            <a:pPr>
              <a:buFont typeface="Wingdings" panose="05000000000000000000" pitchFamily="2" charset="2"/>
              <a:buChar char="ü"/>
            </a:pPr>
            <a:endParaRPr lang="fr-FR" sz="2000"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34</a:t>
            </a:fld>
            <a:endParaRPr lang="fr-FR"/>
          </a:p>
        </p:txBody>
      </p:sp>
    </p:spTree>
    <p:extLst>
      <p:ext uri="{BB962C8B-B14F-4D97-AF65-F5344CB8AC3E}">
        <p14:creationId xmlns:p14="http://schemas.microsoft.com/office/powerpoint/2010/main" val="214126626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352" y="4616"/>
            <a:ext cx="9144000" cy="539169"/>
          </a:xfrm>
          <a:solidFill>
            <a:schemeClr val="accent4">
              <a:lumMod val="20000"/>
              <a:lumOff val="80000"/>
            </a:schemeClr>
          </a:solidFill>
        </p:spPr>
        <p:txBody>
          <a:bodyPr>
            <a:noAutofit/>
          </a:bodyPr>
          <a:lstStyle/>
          <a:p>
            <a:pPr algn="ctr"/>
            <a:r>
              <a:rPr lang="fr-FR" sz="3200" b="1" dirty="0" smtClean="0">
                <a:solidFill>
                  <a:schemeClr val="tx1"/>
                </a:solidFill>
              </a:rPr>
              <a:t>V Pistes d’action pour améliorer les apprentissages</a:t>
            </a:r>
            <a:endParaRPr lang="fr-FR" sz="3200" b="1" dirty="0">
              <a:solidFill>
                <a:schemeClr val="tx1"/>
              </a:solidFill>
            </a:endParaRPr>
          </a:p>
        </p:txBody>
      </p:sp>
      <p:sp>
        <p:nvSpPr>
          <p:cNvPr id="3" name="Espace réservé du contenu 2"/>
          <p:cNvSpPr>
            <a:spLocks noGrp="1"/>
          </p:cNvSpPr>
          <p:nvPr>
            <p:ph idx="1"/>
          </p:nvPr>
        </p:nvSpPr>
        <p:spPr>
          <a:xfrm>
            <a:off x="0" y="543785"/>
            <a:ext cx="9108504" cy="6125575"/>
          </a:xfrm>
        </p:spPr>
        <p:txBody>
          <a:bodyPr>
            <a:normAutofit fontScale="85000" lnSpcReduction="10000"/>
          </a:bodyPr>
          <a:lstStyle/>
          <a:p>
            <a:pPr>
              <a:buFont typeface="Wingdings" panose="05000000000000000000" pitchFamily="2" charset="2"/>
              <a:buChar char="ü"/>
            </a:pPr>
            <a:r>
              <a:rPr lang="fr-FR" sz="4000" b="1" dirty="0" smtClean="0">
                <a:solidFill>
                  <a:srgbClr val="C00000"/>
                </a:solidFill>
              </a:rPr>
              <a:t>Le scénario pédagogique (illustration en technologie de l’éducation)</a:t>
            </a:r>
          </a:p>
          <a:p>
            <a:pPr algn="just">
              <a:lnSpc>
                <a:spcPct val="110000"/>
              </a:lnSpc>
              <a:spcBef>
                <a:spcPts val="0"/>
              </a:spcBef>
            </a:pPr>
            <a:r>
              <a:rPr lang="fr-FR" sz="2400" b="1" dirty="0"/>
              <a:t>PRÉ-REQUIS: </a:t>
            </a:r>
            <a:r>
              <a:rPr lang="fr-FR" sz="2400" dirty="0"/>
              <a:t>savoir  ce qu’est Hot </a:t>
            </a:r>
            <a:r>
              <a:rPr lang="fr-FR" sz="2400" dirty="0" err="1"/>
              <a:t>Potatoes</a:t>
            </a:r>
            <a:r>
              <a:rPr lang="fr-FR" sz="2400" dirty="0"/>
              <a:t> , avoir installé Hot </a:t>
            </a:r>
            <a:r>
              <a:rPr lang="fr-FR" sz="2400" dirty="0" err="1"/>
              <a:t>Potatoes</a:t>
            </a:r>
            <a:r>
              <a:rPr lang="fr-FR" sz="2400" dirty="0"/>
              <a:t>(version 6) sur son ordinateur, avoir conçu un quiz ou un QCM sur du papier</a:t>
            </a:r>
          </a:p>
          <a:p>
            <a:pPr algn="just">
              <a:lnSpc>
                <a:spcPct val="110000"/>
              </a:lnSpc>
              <a:spcBef>
                <a:spcPts val="0"/>
              </a:spcBef>
            </a:pPr>
            <a:r>
              <a:rPr lang="fr-FR" sz="2400" b="1" dirty="0"/>
              <a:t>HORAIRE: </a:t>
            </a:r>
            <a:r>
              <a:rPr lang="fr-FR" sz="2400" dirty="0"/>
              <a:t>10h à 12h </a:t>
            </a:r>
          </a:p>
          <a:p>
            <a:pPr algn="just">
              <a:lnSpc>
                <a:spcPct val="110000"/>
              </a:lnSpc>
              <a:spcBef>
                <a:spcPts val="0"/>
              </a:spcBef>
            </a:pPr>
            <a:r>
              <a:rPr lang="fr-FR" sz="2400" b="1" dirty="0"/>
              <a:t>OBJECTIF: </a:t>
            </a:r>
            <a:r>
              <a:rPr lang="fr-FR" sz="2400" dirty="0"/>
              <a:t>Créer un quiz avec Hot </a:t>
            </a:r>
            <a:r>
              <a:rPr lang="fr-FR" sz="2400" dirty="0" err="1"/>
              <a:t>Potatoes</a:t>
            </a:r>
            <a:r>
              <a:rPr lang="fr-FR" sz="2400" dirty="0"/>
              <a:t> (logiciel de création d’exercices)</a:t>
            </a:r>
          </a:p>
          <a:p>
            <a:pPr algn="just">
              <a:lnSpc>
                <a:spcPct val="110000"/>
              </a:lnSpc>
              <a:spcBef>
                <a:spcPts val="0"/>
              </a:spcBef>
            </a:pPr>
            <a:r>
              <a:rPr lang="fr-FR" sz="2400" b="1" dirty="0"/>
              <a:t>METHODES/TECHNIQUES PEDAGOGIQUES:</a:t>
            </a:r>
            <a:r>
              <a:rPr lang="fr-FR" sz="2400" dirty="0"/>
              <a:t> Méthode démonstrative</a:t>
            </a:r>
          </a:p>
          <a:p>
            <a:pPr algn="just">
              <a:lnSpc>
                <a:spcPct val="110000"/>
              </a:lnSpc>
              <a:spcBef>
                <a:spcPts val="0"/>
              </a:spcBef>
            </a:pPr>
            <a:r>
              <a:rPr lang="fr-FR" sz="2400" b="1" dirty="0"/>
              <a:t>PROCESSUS PEDAGOGIQUE: </a:t>
            </a:r>
          </a:p>
          <a:p>
            <a:pPr algn="just">
              <a:lnSpc>
                <a:spcPct val="110000"/>
              </a:lnSpc>
              <a:spcBef>
                <a:spcPts val="0"/>
              </a:spcBef>
              <a:buFont typeface="Wingdings" panose="05000000000000000000" pitchFamily="2" charset="2"/>
              <a:buChar char="Ø"/>
            </a:pPr>
            <a:r>
              <a:rPr lang="fr-FR" sz="2400" i="1" dirty="0"/>
              <a:t>l’enseignant présente les consignes aux apprenants et s’assurent que la tâche à réaliser est bien comprise et met à leur disposition la vidéo;</a:t>
            </a:r>
          </a:p>
          <a:p>
            <a:pPr algn="just">
              <a:lnSpc>
                <a:spcPct val="110000"/>
              </a:lnSpc>
              <a:spcBef>
                <a:spcPts val="0"/>
              </a:spcBef>
              <a:buFont typeface="Wingdings" panose="05000000000000000000" pitchFamily="2" charset="2"/>
              <a:buChar char="Ø"/>
            </a:pPr>
            <a:r>
              <a:rPr lang="fr-FR" sz="2400" i="1" dirty="0"/>
              <a:t>Sur un ordinateur portable ou un smartphone, les apprenants individuellement ou en binôme visionnent la vidéo et y cherchent les réponses aux questions posées;</a:t>
            </a:r>
          </a:p>
          <a:p>
            <a:pPr algn="just">
              <a:lnSpc>
                <a:spcPct val="110000"/>
              </a:lnSpc>
              <a:spcBef>
                <a:spcPts val="0"/>
              </a:spcBef>
              <a:buFont typeface="Wingdings" panose="05000000000000000000" pitchFamily="2" charset="2"/>
              <a:buChar char="Ø"/>
            </a:pPr>
            <a:r>
              <a:rPr lang="fr-FR" sz="2400" i="1" dirty="0"/>
              <a:t>Le professeur supervise l’activité et apporte son aide, si besoin est, aux apprenants qui en ont besoin </a:t>
            </a:r>
          </a:p>
          <a:p>
            <a:pPr algn="just">
              <a:lnSpc>
                <a:spcPct val="110000"/>
              </a:lnSpc>
              <a:spcBef>
                <a:spcPts val="0"/>
              </a:spcBef>
            </a:pPr>
            <a:r>
              <a:rPr lang="fr-FR" sz="2400" b="1" dirty="0"/>
              <a:t>SUPPORT</a:t>
            </a:r>
            <a:r>
              <a:rPr lang="fr-FR" sz="2400" dirty="0"/>
              <a:t>: Les consignes et la vidéo «Créer des Quiz avec Hot </a:t>
            </a:r>
            <a:r>
              <a:rPr lang="fr-FR" sz="2400" dirty="0" err="1"/>
              <a:t>Potatoes</a:t>
            </a:r>
            <a:r>
              <a:rPr lang="fr-FR" sz="2400" dirty="0"/>
              <a:t> Vidéo2»   disponible sur</a:t>
            </a:r>
            <a:r>
              <a:rPr lang="fr-FR" sz="2000" dirty="0"/>
              <a:t>    </a:t>
            </a:r>
            <a:r>
              <a:rPr lang="fr-FR" sz="2400" dirty="0">
                <a:hlinkClick r:id="rId2"/>
              </a:rPr>
              <a:t>https://www.youtube.com/watch?v=hfRGYhJFdQI</a:t>
            </a:r>
            <a:endParaRPr lang="fr-FR" sz="2400" dirty="0"/>
          </a:p>
          <a:p>
            <a:pPr marL="0" indent="0" algn="just">
              <a:lnSpc>
                <a:spcPct val="110000"/>
              </a:lnSpc>
              <a:spcBef>
                <a:spcPts val="0"/>
              </a:spcBef>
              <a:buNone/>
            </a:pPr>
            <a:endParaRPr lang="fr-FR" sz="25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fr-FR" sz="2000"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35</a:t>
            </a:fld>
            <a:endParaRPr lang="fr-FR"/>
          </a:p>
        </p:txBody>
      </p:sp>
    </p:spTree>
    <p:extLst>
      <p:ext uri="{BB962C8B-B14F-4D97-AF65-F5344CB8AC3E}">
        <p14:creationId xmlns:p14="http://schemas.microsoft.com/office/powerpoint/2010/main" val="428107611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352" y="4616"/>
            <a:ext cx="9144000" cy="539169"/>
          </a:xfrm>
          <a:solidFill>
            <a:schemeClr val="accent4">
              <a:lumMod val="20000"/>
              <a:lumOff val="80000"/>
            </a:schemeClr>
          </a:solidFill>
        </p:spPr>
        <p:txBody>
          <a:bodyPr>
            <a:noAutofit/>
          </a:bodyPr>
          <a:lstStyle/>
          <a:p>
            <a:pPr algn="ctr"/>
            <a:r>
              <a:rPr lang="fr-FR" sz="3200" b="1" dirty="0" smtClean="0">
                <a:solidFill>
                  <a:schemeClr val="tx1"/>
                </a:solidFill>
              </a:rPr>
              <a:t>V Pistes d’action pour améliorer les apprentissages</a:t>
            </a:r>
            <a:endParaRPr lang="fr-FR" sz="3200" b="1" dirty="0">
              <a:solidFill>
                <a:schemeClr val="tx1"/>
              </a:solidFill>
            </a:endParaRPr>
          </a:p>
        </p:txBody>
      </p:sp>
      <p:sp>
        <p:nvSpPr>
          <p:cNvPr id="3" name="Espace réservé du contenu 2"/>
          <p:cNvSpPr>
            <a:spLocks noGrp="1"/>
          </p:cNvSpPr>
          <p:nvPr>
            <p:ph idx="1"/>
          </p:nvPr>
        </p:nvSpPr>
        <p:spPr>
          <a:xfrm>
            <a:off x="0" y="543785"/>
            <a:ext cx="9108504" cy="6125575"/>
          </a:xfrm>
        </p:spPr>
        <p:txBody>
          <a:bodyPr>
            <a:normAutofit fontScale="77500" lnSpcReduction="20000"/>
          </a:bodyPr>
          <a:lstStyle/>
          <a:p>
            <a:pPr>
              <a:buFont typeface="Wingdings" panose="05000000000000000000" pitchFamily="2" charset="2"/>
              <a:buChar char="ü"/>
            </a:pPr>
            <a:r>
              <a:rPr lang="fr-FR" sz="4000" b="1" dirty="0" smtClean="0">
                <a:solidFill>
                  <a:srgbClr val="C00000"/>
                </a:solidFill>
              </a:rPr>
              <a:t>Le scénario pédagogique (illustration en droit public)</a:t>
            </a:r>
          </a:p>
          <a:p>
            <a:pPr algn="just">
              <a:lnSpc>
                <a:spcPct val="110000"/>
              </a:lnSpc>
              <a:spcBef>
                <a:spcPts val="0"/>
              </a:spcBef>
            </a:pPr>
            <a:r>
              <a:rPr lang="fr-FR" sz="2800" b="1" dirty="0"/>
              <a:t>PRÉ-REQUIS</a:t>
            </a:r>
            <a:r>
              <a:rPr lang="fr-FR" sz="2800" dirty="0"/>
              <a:t>: à préciser par l’enseignant</a:t>
            </a:r>
          </a:p>
          <a:p>
            <a:pPr algn="just">
              <a:lnSpc>
                <a:spcPct val="110000"/>
              </a:lnSpc>
              <a:spcBef>
                <a:spcPts val="0"/>
              </a:spcBef>
            </a:pPr>
            <a:r>
              <a:rPr lang="fr-FR" sz="2800" b="1" dirty="0"/>
              <a:t>HORAIRE</a:t>
            </a:r>
            <a:r>
              <a:rPr lang="fr-FR" sz="2800" dirty="0"/>
              <a:t>: 9h à 10h </a:t>
            </a:r>
          </a:p>
          <a:p>
            <a:pPr algn="just">
              <a:lnSpc>
                <a:spcPct val="110000"/>
              </a:lnSpc>
              <a:spcBef>
                <a:spcPts val="0"/>
              </a:spcBef>
            </a:pPr>
            <a:r>
              <a:rPr lang="fr-FR" sz="2800" b="1" dirty="0"/>
              <a:t>OBJECTIF</a:t>
            </a:r>
            <a:r>
              <a:rPr lang="fr-FR" sz="2800" dirty="0"/>
              <a:t>: en vous fondant sur la vidéo, expliquez en vos propres termes l’importance de la constitution dans un pays de droit </a:t>
            </a:r>
          </a:p>
          <a:p>
            <a:pPr algn="just">
              <a:lnSpc>
                <a:spcPct val="110000"/>
              </a:lnSpc>
              <a:spcBef>
                <a:spcPts val="0"/>
              </a:spcBef>
            </a:pPr>
            <a:r>
              <a:rPr lang="fr-FR" sz="2800" b="1" dirty="0"/>
              <a:t>METHODES/TECHNIQUES PEDAGOGIQUES</a:t>
            </a:r>
            <a:r>
              <a:rPr lang="fr-FR" sz="2800" dirty="0"/>
              <a:t>: Méthode de découverte</a:t>
            </a:r>
          </a:p>
          <a:p>
            <a:pPr algn="just">
              <a:lnSpc>
                <a:spcPct val="110000"/>
              </a:lnSpc>
              <a:spcBef>
                <a:spcPts val="0"/>
              </a:spcBef>
            </a:pPr>
            <a:r>
              <a:rPr lang="fr-FR" sz="2800" b="1" dirty="0"/>
              <a:t>PROCESSUS PEDAGOGIQUE</a:t>
            </a:r>
            <a:r>
              <a:rPr lang="fr-FR" sz="2800" dirty="0"/>
              <a:t>: </a:t>
            </a:r>
          </a:p>
          <a:p>
            <a:pPr algn="just">
              <a:lnSpc>
                <a:spcPct val="110000"/>
              </a:lnSpc>
              <a:spcBef>
                <a:spcPts val="0"/>
              </a:spcBef>
              <a:buFont typeface="Wingdings" panose="05000000000000000000" pitchFamily="2" charset="2"/>
              <a:buChar char="Ø"/>
            </a:pPr>
            <a:r>
              <a:rPr lang="fr-FR" sz="2800" i="1" dirty="0"/>
              <a:t>l’enseignant présente les consignes aux apprenants, s’assure que la tâche à réaliser est bien comprise et met à leur disposition la vidéo;</a:t>
            </a:r>
          </a:p>
          <a:p>
            <a:pPr algn="just">
              <a:lnSpc>
                <a:spcPct val="110000"/>
              </a:lnSpc>
              <a:spcBef>
                <a:spcPts val="0"/>
              </a:spcBef>
              <a:buFont typeface="Wingdings" panose="05000000000000000000" pitchFamily="2" charset="2"/>
              <a:buChar char="Ø"/>
            </a:pPr>
            <a:r>
              <a:rPr lang="fr-FR" sz="2800" i="1" dirty="0"/>
              <a:t>Sur un ordinateur portable ou un smartphone, les apprenants individuellement ou en binôme visionnent la vidéo, y cherchent les réponses aux questions posées et les reformulent en leurs propres termes;</a:t>
            </a:r>
          </a:p>
          <a:p>
            <a:pPr algn="just">
              <a:lnSpc>
                <a:spcPct val="110000"/>
              </a:lnSpc>
              <a:spcBef>
                <a:spcPts val="0"/>
              </a:spcBef>
              <a:buFont typeface="Wingdings" panose="05000000000000000000" pitchFamily="2" charset="2"/>
              <a:buChar char="Ø"/>
            </a:pPr>
            <a:r>
              <a:rPr lang="fr-FR" sz="2800" i="1" dirty="0"/>
              <a:t>le professeur supervise l’activité et apporte son aide, si besoin est, aux apprenants qui en ont besoin </a:t>
            </a:r>
          </a:p>
          <a:p>
            <a:pPr algn="just">
              <a:lnSpc>
                <a:spcPct val="110000"/>
              </a:lnSpc>
              <a:spcBef>
                <a:spcPts val="0"/>
              </a:spcBef>
            </a:pPr>
            <a:r>
              <a:rPr lang="fr-FR" sz="2800" b="1" dirty="0"/>
              <a:t>SUPPORT</a:t>
            </a:r>
            <a:r>
              <a:rPr lang="fr-FR" sz="2800" dirty="0"/>
              <a:t>: Vidéo « Droit public: la constitution »   disponible sur</a:t>
            </a:r>
            <a:r>
              <a:rPr lang="fr-FR" sz="2400" dirty="0"/>
              <a:t>    </a:t>
            </a:r>
            <a:r>
              <a:rPr lang="fr-FR" sz="2400" dirty="0">
                <a:hlinkClick r:id="rId2"/>
              </a:rPr>
              <a:t>https://www.youtube.com/watch?v=P2mFTry-1r4</a:t>
            </a:r>
            <a:endParaRPr lang="fr-FR" sz="25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fr-FR" sz="2000"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36</a:t>
            </a:fld>
            <a:endParaRPr lang="fr-FR"/>
          </a:p>
        </p:txBody>
      </p:sp>
    </p:spTree>
    <p:extLst>
      <p:ext uri="{BB962C8B-B14F-4D97-AF65-F5344CB8AC3E}">
        <p14:creationId xmlns:p14="http://schemas.microsoft.com/office/powerpoint/2010/main" val="367420016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7"/>
            <a:ext cx="9144000" cy="539169"/>
          </a:xfrm>
          <a:solidFill>
            <a:schemeClr val="accent4">
              <a:lumMod val="20000"/>
              <a:lumOff val="80000"/>
            </a:schemeClr>
          </a:solidFill>
        </p:spPr>
        <p:txBody>
          <a:bodyPr>
            <a:noAutofit/>
          </a:bodyPr>
          <a:lstStyle/>
          <a:p>
            <a:pPr algn="ctr"/>
            <a:r>
              <a:rPr lang="fr-FR" sz="3200" b="1" dirty="0" smtClean="0">
                <a:solidFill>
                  <a:schemeClr val="tx1"/>
                </a:solidFill>
              </a:rPr>
              <a:t>V Pistes d’action pour améliorer les apprentissages</a:t>
            </a:r>
            <a:endParaRPr lang="fr-FR" sz="3200" b="1" dirty="0">
              <a:solidFill>
                <a:schemeClr val="tx1"/>
              </a:solidFill>
            </a:endParaRPr>
          </a:p>
        </p:txBody>
      </p:sp>
      <p:sp>
        <p:nvSpPr>
          <p:cNvPr id="3" name="Espace réservé du contenu 2"/>
          <p:cNvSpPr>
            <a:spLocks noGrp="1"/>
          </p:cNvSpPr>
          <p:nvPr>
            <p:ph idx="1"/>
          </p:nvPr>
        </p:nvSpPr>
        <p:spPr>
          <a:xfrm>
            <a:off x="0" y="885217"/>
            <a:ext cx="9036496" cy="5784143"/>
          </a:xfrm>
        </p:spPr>
        <p:txBody>
          <a:bodyPr>
            <a:normAutofit lnSpcReduction="10000"/>
          </a:bodyPr>
          <a:lstStyle/>
          <a:p>
            <a:pPr algn="just">
              <a:lnSpc>
                <a:spcPct val="110000"/>
              </a:lnSpc>
              <a:spcBef>
                <a:spcPts val="0"/>
              </a:spcBef>
            </a:pPr>
            <a:r>
              <a:rPr lang="fr-FR" sz="2800" b="1" dirty="0" smtClean="0"/>
              <a:t>CONSIGNES D’UN TD POUR LA </a:t>
            </a:r>
            <a:r>
              <a:rPr lang="fr-FR" sz="2800" b="1" dirty="0" err="1" smtClean="0"/>
              <a:t>RéALISATION</a:t>
            </a:r>
            <a:r>
              <a:rPr lang="fr-FR" sz="2800" b="1" dirty="0" smtClean="0"/>
              <a:t> D’UN SCENARIO PEDAGOGIQUE</a:t>
            </a:r>
          </a:p>
          <a:p>
            <a:pPr algn="just">
              <a:lnSpc>
                <a:spcPct val="110000"/>
              </a:lnSpc>
              <a:spcBef>
                <a:spcPts val="0"/>
              </a:spcBef>
            </a:pPr>
            <a:r>
              <a:rPr lang="fr-FR" sz="3600" b="1" dirty="0" smtClean="0"/>
              <a:t>Modalités</a:t>
            </a:r>
            <a:r>
              <a:rPr lang="fr-FR" sz="3600" dirty="0" smtClean="0"/>
              <a:t> </a:t>
            </a:r>
            <a:r>
              <a:rPr lang="fr-FR" sz="3600" dirty="0"/>
              <a:t>: individuellement ou en binômes</a:t>
            </a:r>
          </a:p>
          <a:p>
            <a:pPr algn="just">
              <a:lnSpc>
                <a:spcPct val="110000"/>
              </a:lnSpc>
              <a:spcBef>
                <a:spcPts val="0"/>
              </a:spcBef>
            </a:pPr>
            <a:r>
              <a:rPr lang="fr-FR" sz="3600" b="1" dirty="0"/>
              <a:t>Tâche</a:t>
            </a:r>
            <a:r>
              <a:rPr lang="fr-FR" sz="3600" dirty="0"/>
              <a:t>: concevez un scénario d’apprentissage pour une séance de 2 heures. Vous utiliserez une vidéo comme support didactique, dans la logique de l’enseignement présentiel enrichi. </a:t>
            </a:r>
          </a:p>
          <a:p>
            <a:pPr algn="just">
              <a:lnSpc>
                <a:spcPct val="110000"/>
              </a:lnSpc>
              <a:spcBef>
                <a:spcPts val="0"/>
              </a:spcBef>
            </a:pPr>
            <a:r>
              <a:rPr lang="fr-FR" sz="3600" b="1" dirty="0"/>
              <a:t>Durée</a:t>
            </a:r>
            <a:r>
              <a:rPr lang="fr-FR" sz="3600" dirty="0"/>
              <a:t>: 45 mn</a:t>
            </a:r>
          </a:p>
          <a:p>
            <a:pPr>
              <a:buFont typeface="Wingdings" panose="05000000000000000000" pitchFamily="2" charset="2"/>
              <a:buChar char="ü"/>
            </a:pPr>
            <a:endParaRPr lang="fr-FR" sz="2000"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dirty="0"/>
          </a:p>
        </p:txBody>
      </p:sp>
      <p:sp>
        <p:nvSpPr>
          <p:cNvPr id="5" name="Espace réservé du pied de page 4"/>
          <p:cNvSpPr>
            <a:spLocks noGrp="1"/>
          </p:cNvSpPr>
          <p:nvPr>
            <p:ph type="ftr" sz="quarter" idx="11"/>
          </p:nvPr>
        </p:nvSpPr>
        <p:spPr/>
        <p:txBody>
          <a:bodyPr/>
          <a:lstStyle/>
          <a:p>
            <a:r>
              <a:rPr lang="fr-FR" dirty="0" smtClean="0"/>
              <a:t>pieresimon@gmail.com</a:t>
            </a:r>
            <a:endParaRPr lang="fr-FR" dirty="0"/>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37</a:t>
            </a:fld>
            <a:endParaRPr lang="fr-FR"/>
          </a:p>
        </p:txBody>
      </p:sp>
    </p:spTree>
    <p:extLst>
      <p:ext uri="{BB962C8B-B14F-4D97-AF65-F5344CB8AC3E}">
        <p14:creationId xmlns:p14="http://schemas.microsoft.com/office/powerpoint/2010/main" val="260003814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0" y="15874"/>
            <a:ext cx="9144000" cy="1268760"/>
          </a:xfrm>
          <a:solidFill>
            <a:srgbClr val="FFC000"/>
          </a:solidFill>
        </p:spPr>
        <p:txBody>
          <a:bodyPr>
            <a:normAutofit fontScale="90000"/>
          </a:bodyPr>
          <a:lstStyle/>
          <a:p>
            <a:pPr algn="ctr"/>
            <a:r>
              <a:rPr lang="fr-FR" b="1" dirty="0" smtClean="0"/>
              <a:t>CONCLUSION</a:t>
            </a:r>
            <a:br>
              <a:rPr lang="fr-FR" b="1" dirty="0" smtClean="0"/>
            </a:br>
            <a:r>
              <a:rPr lang="fr-FR" b="1" dirty="0" smtClean="0"/>
              <a:t> </a:t>
            </a:r>
            <a:endParaRPr lang="fr-FR" b="1" dirty="0"/>
          </a:p>
        </p:txBody>
      </p:sp>
      <p:sp>
        <p:nvSpPr>
          <p:cNvPr id="9" name="Espace réservé du contenu 8"/>
          <p:cNvSpPr>
            <a:spLocks noGrp="1"/>
          </p:cNvSpPr>
          <p:nvPr>
            <p:ph idx="1"/>
          </p:nvPr>
        </p:nvSpPr>
        <p:spPr>
          <a:xfrm>
            <a:off x="457200" y="3258896"/>
            <a:ext cx="8229600" cy="3065704"/>
          </a:xfrm>
        </p:spPr>
        <p:txBody>
          <a:bodyPr/>
          <a:lstStyle/>
          <a:p>
            <a:endParaRPr lang="fr-FR" dirty="0" smtClean="0"/>
          </a:p>
          <a:p>
            <a:endParaRPr lang="fr-FR" dirty="0"/>
          </a:p>
          <a:p>
            <a:endParaRPr lang="fr-FR" dirty="0" smtClean="0"/>
          </a:p>
          <a:p>
            <a:endParaRPr lang="fr-FR" dirty="0"/>
          </a:p>
        </p:txBody>
      </p:sp>
      <p:sp>
        <p:nvSpPr>
          <p:cNvPr id="5" name="Espace réservé de la date 4"/>
          <p:cNvSpPr>
            <a:spLocks noGrp="1"/>
          </p:cNvSpPr>
          <p:nvPr>
            <p:ph type="dt" sz="half" idx="10"/>
          </p:nvPr>
        </p:nvSpPr>
        <p:spPr/>
        <p:txBody>
          <a:bodyPr/>
          <a:lstStyle/>
          <a:p>
            <a:fld id="{EBBEF75F-31A2-466A-9019-F00F1B3154D2}" type="datetime1">
              <a:rPr lang="fr-FR" smtClean="0"/>
              <a:t>06/01/2021</a:t>
            </a:fld>
            <a:endParaRPr lang="fr-FR"/>
          </a:p>
        </p:txBody>
      </p:sp>
      <p:sp>
        <p:nvSpPr>
          <p:cNvPr id="6" name="Espace réservé du pied de page 5"/>
          <p:cNvSpPr>
            <a:spLocks noGrp="1"/>
          </p:cNvSpPr>
          <p:nvPr>
            <p:ph type="ftr" sz="quarter" idx="11"/>
          </p:nvPr>
        </p:nvSpPr>
        <p:spPr/>
        <p:txBody>
          <a:bodyPr/>
          <a:lstStyle/>
          <a:p>
            <a:r>
              <a:rPr lang="fr-FR" smtClean="0"/>
              <a:t>pieresimon@gmail.com</a:t>
            </a:r>
            <a:endParaRPr lang="fr-FR"/>
          </a:p>
        </p:txBody>
      </p:sp>
      <p:sp>
        <p:nvSpPr>
          <p:cNvPr id="7" name="Espace réservé du numéro de diapositive 6"/>
          <p:cNvSpPr>
            <a:spLocks noGrp="1"/>
          </p:cNvSpPr>
          <p:nvPr>
            <p:ph type="sldNum" sz="quarter" idx="12"/>
          </p:nvPr>
        </p:nvSpPr>
        <p:spPr/>
        <p:txBody>
          <a:bodyPr/>
          <a:lstStyle/>
          <a:p>
            <a:fld id="{C0B01F40-112C-44DE-BCEF-D8C51ECF0E9C}" type="slidenum">
              <a:rPr lang="fr-FR" smtClean="0"/>
              <a:t>38</a:t>
            </a:fld>
            <a:endParaRPr lang="fr-FR"/>
          </a:p>
        </p:txBody>
      </p:sp>
      <p:sp>
        <p:nvSpPr>
          <p:cNvPr id="11" name="Rectangle à coins arrondis 10"/>
          <p:cNvSpPr/>
          <p:nvPr/>
        </p:nvSpPr>
        <p:spPr>
          <a:xfrm>
            <a:off x="107504" y="650254"/>
            <a:ext cx="8928992" cy="587509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3600" dirty="0" smtClean="0">
                <a:solidFill>
                  <a:schemeClr val="tx1"/>
                </a:solidFill>
                <a:latin typeface="Times New Roman" panose="02020603050405020304" pitchFamily="18" charset="0"/>
                <a:cs typeface="Times New Roman" panose="02020603050405020304" pitchFamily="18" charset="0"/>
              </a:rPr>
              <a:t>À la lumière de la « déclaration de Qingdao » (UNESCO, 2015), </a:t>
            </a:r>
            <a:r>
              <a:rPr lang="fr-FR" sz="3600" dirty="0" smtClean="0">
                <a:solidFill>
                  <a:schemeClr val="tx1"/>
                </a:solidFill>
                <a:latin typeface="Times New Roman" panose="02020603050405020304" pitchFamily="18" charset="0"/>
                <a:cs typeface="Times New Roman" panose="02020603050405020304" pitchFamily="18" charset="0"/>
              </a:rPr>
              <a:t>la </a:t>
            </a:r>
            <a:r>
              <a:rPr lang="fr-FR" sz="3600" dirty="0" smtClean="0">
                <a:solidFill>
                  <a:schemeClr val="tx1"/>
                </a:solidFill>
                <a:latin typeface="Times New Roman" panose="02020603050405020304" pitchFamily="18" charset="0"/>
                <a:cs typeface="Times New Roman" panose="02020603050405020304" pitchFamily="18" charset="0"/>
              </a:rPr>
              <a:t>pédagogie universitaire se doit de tirer profit du potentiel des technologies numériques pour contribuer à la formation du capital humain dont </a:t>
            </a:r>
            <a:r>
              <a:rPr lang="fr-FR" sz="3600" dirty="0" smtClean="0">
                <a:solidFill>
                  <a:schemeClr val="tx1"/>
                </a:solidFill>
                <a:latin typeface="Times New Roman" panose="02020603050405020304" pitchFamily="18" charset="0"/>
                <a:cs typeface="Times New Roman" panose="02020603050405020304" pitchFamily="18" charset="0"/>
              </a:rPr>
              <a:t>chaque pays en voie de développement a </a:t>
            </a:r>
            <a:r>
              <a:rPr lang="fr-FR" sz="3600" dirty="0" smtClean="0">
                <a:solidFill>
                  <a:schemeClr val="tx1"/>
                </a:solidFill>
                <a:latin typeface="Times New Roman" panose="02020603050405020304" pitchFamily="18" charset="0"/>
                <a:cs typeface="Times New Roman" panose="02020603050405020304" pitchFamily="18" charset="0"/>
              </a:rPr>
              <a:t>besoin pour surmonter les défis contemporains. </a:t>
            </a:r>
            <a:r>
              <a:rPr lang="fr-FR" sz="3600" dirty="0" smtClean="0">
                <a:solidFill>
                  <a:schemeClr val="tx1"/>
                </a:solidFill>
                <a:latin typeface="Times New Roman" panose="02020603050405020304" pitchFamily="18" charset="0"/>
                <a:cs typeface="Times New Roman" panose="02020603050405020304" pitchFamily="18" charset="0"/>
              </a:rPr>
              <a:t>Dans cette perspective, le numérique n’est-il pas encore un filon dont la richesse reste peu connue en Afrique?</a:t>
            </a:r>
            <a:endParaRPr lang="fr-FR"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278776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720080"/>
          </a:xfrm>
        </p:spPr>
        <p:txBody>
          <a:bodyPr>
            <a:normAutofit fontScale="90000"/>
          </a:bodyPr>
          <a:lstStyle/>
          <a:p>
            <a:pPr algn="ctr"/>
            <a:r>
              <a:rPr lang="fr-FR" b="1" dirty="0" smtClean="0"/>
              <a:t>INTRODUCTION</a:t>
            </a:r>
            <a:endParaRPr lang="fr-FR" b="1" dirty="0"/>
          </a:p>
        </p:txBody>
      </p:sp>
      <p:sp>
        <p:nvSpPr>
          <p:cNvPr id="3" name="Espace réservé du contenu 2"/>
          <p:cNvSpPr>
            <a:spLocks noGrp="1"/>
          </p:cNvSpPr>
          <p:nvPr>
            <p:ph idx="1"/>
          </p:nvPr>
        </p:nvSpPr>
        <p:spPr>
          <a:xfrm>
            <a:off x="81844" y="908720"/>
            <a:ext cx="8954652" cy="5616624"/>
          </a:xfrm>
        </p:spPr>
        <p:txBody>
          <a:bodyPr>
            <a:normAutofit fontScale="92500"/>
          </a:bodyPr>
          <a:lstStyle/>
          <a:p>
            <a:pPr algn="just">
              <a:spcBef>
                <a:spcPts val="0"/>
              </a:spcBef>
            </a:pPr>
            <a:r>
              <a:rPr lang="fr-FR" sz="3000" dirty="0" smtClean="0">
                <a:latin typeface="Times New Roman" panose="02020603050405020304" pitchFamily="18" charset="0"/>
                <a:cs typeface="Times New Roman" panose="02020603050405020304" pitchFamily="18" charset="0"/>
              </a:rPr>
              <a:t>Ceux qui font </a:t>
            </a:r>
            <a:r>
              <a:rPr lang="fr-FR" sz="3000" dirty="0" smtClean="0">
                <a:latin typeface="Times New Roman" panose="02020603050405020304" pitchFamily="18" charset="0"/>
                <a:cs typeface="Times New Roman" panose="02020603050405020304" pitchFamily="18" charset="0"/>
              </a:rPr>
              <a:t>des études de 3</a:t>
            </a:r>
            <a:r>
              <a:rPr lang="fr-FR" sz="3000" baseline="30000" dirty="0" smtClean="0">
                <a:latin typeface="Times New Roman" panose="02020603050405020304" pitchFamily="18" charset="0"/>
                <a:cs typeface="Times New Roman" panose="02020603050405020304" pitchFamily="18" charset="0"/>
              </a:rPr>
              <a:t>e</a:t>
            </a:r>
            <a:r>
              <a:rPr lang="fr-FR" sz="3000" dirty="0" smtClean="0">
                <a:latin typeface="Times New Roman" panose="02020603050405020304" pitchFamily="18" charset="0"/>
                <a:cs typeface="Times New Roman" panose="02020603050405020304" pitchFamily="18" charset="0"/>
              </a:rPr>
              <a:t> cycle (Master, Doctorat) aspirent </a:t>
            </a:r>
            <a:r>
              <a:rPr lang="fr-FR" sz="3000" dirty="0" smtClean="0">
                <a:latin typeface="Times New Roman" panose="02020603050405020304" pitchFamily="18" charset="0"/>
                <a:cs typeface="Times New Roman" panose="02020603050405020304" pitchFamily="18" charset="0"/>
              </a:rPr>
              <a:t>principalement à devenir </a:t>
            </a:r>
            <a:r>
              <a:rPr lang="fr-FR" sz="3000" dirty="0" smtClean="0">
                <a:latin typeface="Times New Roman" panose="02020603050405020304" pitchFamily="18" charset="0"/>
                <a:cs typeface="Times New Roman" panose="02020603050405020304" pitchFamily="18" charset="0"/>
              </a:rPr>
              <a:t>enseignants, chercheurs, consultants </a:t>
            </a:r>
            <a:r>
              <a:rPr lang="fr-FR" sz="3000" dirty="0" smtClean="0">
                <a:latin typeface="Times New Roman" panose="02020603050405020304" pitchFamily="18" charset="0"/>
                <a:cs typeface="Times New Roman" panose="02020603050405020304" pitchFamily="18" charset="0"/>
              </a:rPr>
              <a:t>ou </a:t>
            </a:r>
            <a:r>
              <a:rPr lang="fr-FR" sz="3000" dirty="0" smtClean="0">
                <a:latin typeface="Times New Roman" panose="02020603050405020304" pitchFamily="18" charset="0"/>
                <a:cs typeface="Times New Roman" panose="02020603050405020304" pitchFamily="18" charset="0"/>
              </a:rPr>
              <a:t>enseignants-chercheurs. D’autres exercent déjà dans des structures d’enseignement post-secondaire ou d’enseignement supérieur. </a:t>
            </a:r>
          </a:p>
          <a:p>
            <a:pPr algn="just">
              <a:spcBef>
                <a:spcPts val="0"/>
              </a:spcBef>
            </a:pPr>
            <a:r>
              <a:rPr lang="fr-FR" sz="3000" dirty="0" smtClean="0">
                <a:latin typeface="Times New Roman" panose="02020603050405020304" pitchFamily="18" charset="0"/>
                <a:cs typeface="Times New Roman" panose="02020603050405020304" pitchFamily="18" charset="0"/>
              </a:rPr>
              <a:t>L’inexistence de formations spécifiques et systématiques préparant à ces fonctions/professions peut justifier la mise en œuvre du « DU Psychopédagogie, Andragogie et Pédagogie universitaire » par l’IFRISSE. </a:t>
            </a:r>
          </a:p>
          <a:p>
            <a:pPr algn="just">
              <a:spcBef>
                <a:spcPts val="0"/>
              </a:spcBef>
            </a:pPr>
            <a:r>
              <a:rPr lang="fr-FR" sz="3000" dirty="0" smtClean="0">
                <a:latin typeface="Times New Roman" panose="02020603050405020304" pitchFamily="18" charset="0"/>
                <a:cs typeface="Times New Roman" panose="02020603050405020304" pitchFamily="18" charset="0"/>
              </a:rPr>
              <a:t>L’objectif principal est </a:t>
            </a:r>
            <a:r>
              <a:rPr lang="fr-FR" sz="3000" dirty="0" smtClean="0">
                <a:latin typeface="Times New Roman" panose="02020603050405020304" pitchFamily="18" charset="0"/>
                <a:cs typeface="Times New Roman" panose="02020603050405020304" pitchFamily="18" charset="0"/>
              </a:rPr>
              <a:t>de </a:t>
            </a:r>
            <a:r>
              <a:rPr lang="fr-FR" sz="3000" dirty="0" smtClean="0">
                <a:latin typeface="Times New Roman" panose="02020603050405020304" pitchFamily="18" charset="0"/>
                <a:cs typeface="Times New Roman" panose="02020603050405020304" pitchFamily="18" charset="0"/>
              </a:rPr>
              <a:t>rendre </a:t>
            </a:r>
            <a:r>
              <a:rPr lang="fr-FR" sz="3000" dirty="0" smtClean="0">
                <a:latin typeface="Times New Roman" panose="02020603050405020304" pitchFamily="18" charset="0"/>
                <a:cs typeface="Times New Roman" panose="02020603050405020304" pitchFamily="18" charset="0"/>
              </a:rPr>
              <a:t>les participants capables </a:t>
            </a:r>
            <a:r>
              <a:rPr lang="fr-FR" sz="3000" dirty="0" smtClean="0">
                <a:latin typeface="Times New Roman" panose="02020603050405020304" pitchFamily="18" charset="0"/>
                <a:cs typeface="Times New Roman" panose="02020603050405020304" pitchFamily="18" charset="0"/>
              </a:rPr>
              <a:t>d’analyser les défis et les enjeux spécifiques à </a:t>
            </a:r>
            <a:r>
              <a:rPr lang="fr-FR" sz="3000" dirty="0" smtClean="0">
                <a:latin typeface="Times New Roman" panose="02020603050405020304" pitchFamily="18" charset="0"/>
                <a:cs typeface="Times New Roman" panose="02020603050405020304" pitchFamily="18" charset="0"/>
              </a:rPr>
              <a:t>la pédagogie universitaire. </a:t>
            </a:r>
            <a:r>
              <a:rPr lang="fr-FR" sz="2800" dirty="0" smtClean="0"/>
              <a:t> </a:t>
            </a:r>
            <a:endParaRPr lang="fr-FR" sz="2800" dirty="0" smtClean="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4</a:t>
            </a:fld>
            <a:endParaRPr lang="fr-FR"/>
          </a:p>
        </p:txBody>
      </p:sp>
    </p:spTree>
    <p:extLst>
      <p:ext uri="{BB962C8B-B14F-4D97-AF65-F5344CB8AC3E}">
        <p14:creationId xmlns:p14="http://schemas.microsoft.com/office/powerpoint/2010/main" val="7480255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548680"/>
            <a:ext cx="8229600" cy="720080"/>
          </a:xfrm>
        </p:spPr>
        <p:txBody>
          <a:bodyPr>
            <a:normAutofit fontScale="90000"/>
          </a:bodyPr>
          <a:lstStyle/>
          <a:p>
            <a:pPr algn="ctr"/>
            <a:r>
              <a:rPr lang="fr-FR" b="1" dirty="0" smtClean="0"/>
              <a:t>INTRODUCTION</a:t>
            </a:r>
            <a:endParaRPr lang="fr-FR" b="1" dirty="0"/>
          </a:p>
        </p:txBody>
      </p:sp>
      <p:sp>
        <p:nvSpPr>
          <p:cNvPr id="3" name="Espace réservé du contenu 2"/>
          <p:cNvSpPr>
            <a:spLocks noGrp="1"/>
          </p:cNvSpPr>
          <p:nvPr>
            <p:ph idx="1"/>
          </p:nvPr>
        </p:nvSpPr>
        <p:spPr>
          <a:xfrm>
            <a:off x="107504" y="1340768"/>
            <a:ext cx="8856984" cy="5380706"/>
          </a:xfrm>
        </p:spPr>
        <p:txBody>
          <a:bodyPr>
            <a:noAutofit/>
          </a:bodyPr>
          <a:lstStyle/>
          <a:p>
            <a:pPr algn="just">
              <a:spcBef>
                <a:spcPts val="0"/>
              </a:spcBef>
            </a:pPr>
            <a:r>
              <a:rPr lang="fr-FR" sz="3000" dirty="0" smtClean="0">
                <a:latin typeface="Times New Roman" panose="02020603050405020304" pitchFamily="18" charset="0"/>
                <a:cs typeface="Times New Roman" panose="02020603050405020304" pitchFamily="18" charset="0"/>
              </a:rPr>
              <a:t>Dans ce cadre, le cours « pédagogie universitaire: concepts et enjeux » est </a:t>
            </a:r>
            <a:r>
              <a:rPr lang="fr-FR" sz="3000" dirty="0" smtClean="0">
                <a:latin typeface="Times New Roman" panose="02020603050405020304" pitchFamily="18" charset="0"/>
                <a:cs typeface="Times New Roman" panose="02020603050405020304" pitchFamily="18" charset="0"/>
              </a:rPr>
              <a:t>structuré autour des points suivants:</a:t>
            </a:r>
          </a:p>
          <a:p>
            <a:pPr algn="just">
              <a:spcBef>
                <a:spcPts val="0"/>
              </a:spcBef>
              <a:buFont typeface="Wingdings" panose="05000000000000000000" pitchFamily="2" charset="2"/>
              <a:buChar char="Ø"/>
            </a:pPr>
            <a:r>
              <a:rPr lang="fr-FR" sz="3000" dirty="0" smtClean="0">
                <a:latin typeface="Times New Roman" panose="02020603050405020304" pitchFamily="18" charset="0"/>
                <a:cs typeface="Times New Roman" panose="02020603050405020304" pitchFamily="18" charset="0"/>
              </a:rPr>
              <a:t>définition et champ d’application de la pédagogie universitaire;</a:t>
            </a:r>
          </a:p>
          <a:p>
            <a:pPr algn="just">
              <a:spcBef>
                <a:spcPts val="0"/>
              </a:spcBef>
              <a:buFont typeface="Wingdings" panose="05000000000000000000" pitchFamily="2" charset="2"/>
              <a:buChar char="Ø"/>
            </a:pPr>
            <a:r>
              <a:rPr lang="fr-FR" sz="3000" dirty="0" smtClean="0">
                <a:latin typeface="Times New Roman" panose="02020603050405020304" pitchFamily="18" charset="0"/>
                <a:cs typeface="Times New Roman" panose="02020603050405020304" pitchFamily="18" charset="0"/>
              </a:rPr>
              <a:t>de l’université « tour d’ivoire » à l’université en crise »;</a:t>
            </a:r>
          </a:p>
          <a:p>
            <a:pPr algn="just">
              <a:spcBef>
                <a:spcPts val="0"/>
              </a:spcBef>
              <a:buFont typeface="Wingdings" panose="05000000000000000000" pitchFamily="2" charset="2"/>
              <a:buChar char="Ø"/>
            </a:pPr>
            <a:r>
              <a:rPr lang="fr-FR" sz="3000" dirty="0" smtClean="0">
                <a:latin typeface="Times New Roman" panose="02020603050405020304" pitchFamily="18" charset="0"/>
                <a:cs typeface="Times New Roman" panose="02020603050405020304" pitchFamily="18" charset="0"/>
              </a:rPr>
              <a:t>de la nécessité du changement en pédagogie universitaire</a:t>
            </a:r>
          </a:p>
          <a:p>
            <a:pPr algn="just">
              <a:spcBef>
                <a:spcPts val="0"/>
              </a:spcBef>
              <a:buFont typeface="Wingdings" panose="05000000000000000000" pitchFamily="2" charset="2"/>
              <a:buChar char="Ø"/>
            </a:pPr>
            <a:r>
              <a:rPr lang="fr-FR" sz="3000" dirty="0" smtClean="0">
                <a:latin typeface="Times New Roman" panose="02020603050405020304" pitchFamily="18" charset="0"/>
                <a:cs typeface="Times New Roman" panose="02020603050405020304" pitchFamily="18" charset="0"/>
              </a:rPr>
              <a:t>thématiques et conditions de mise en œuvre;</a:t>
            </a:r>
          </a:p>
          <a:p>
            <a:pPr algn="just">
              <a:spcBef>
                <a:spcPts val="0"/>
              </a:spcBef>
              <a:buFont typeface="Wingdings" panose="05000000000000000000" pitchFamily="2" charset="2"/>
              <a:buChar char="Ø"/>
            </a:pPr>
            <a:r>
              <a:rPr lang="fr-FR" sz="3000" dirty="0" smtClean="0">
                <a:latin typeface="Times New Roman" panose="02020603050405020304" pitchFamily="18" charset="0"/>
                <a:cs typeface="Times New Roman" panose="02020603050405020304" pitchFamily="18" charset="0"/>
              </a:rPr>
              <a:t>pistes d’action pour améliorer les apprentissages. </a:t>
            </a:r>
            <a:endParaRPr lang="fr-FR" sz="3000" dirty="0">
              <a:latin typeface="Times New Roman" panose="02020603050405020304" pitchFamily="18" charset="0"/>
              <a:cs typeface="Times New Roman" panose="02020603050405020304" pitchFamily="18" charset="0"/>
            </a:endParaRPr>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5</a:t>
            </a:fld>
            <a:endParaRPr lang="fr-FR"/>
          </a:p>
        </p:txBody>
      </p:sp>
    </p:spTree>
    <p:extLst>
      <p:ext uri="{BB962C8B-B14F-4D97-AF65-F5344CB8AC3E}">
        <p14:creationId xmlns:p14="http://schemas.microsoft.com/office/powerpoint/2010/main" val="358204188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036496" cy="720080"/>
          </a:xfrm>
          <a:solidFill>
            <a:schemeClr val="accent4">
              <a:lumMod val="20000"/>
              <a:lumOff val="80000"/>
            </a:schemeClr>
          </a:solidFill>
        </p:spPr>
        <p:txBody>
          <a:bodyPr>
            <a:normAutofit fontScale="90000"/>
          </a:bodyPr>
          <a:lstStyle/>
          <a:p>
            <a:pPr algn="ctr"/>
            <a:r>
              <a:rPr lang="fr-FR" b="1" dirty="0" smtClean="0">
                <a:solidFill>
                  <a:schemeClr val="tx1"/>
                </a:solidFill>
              </a:rPr>
              <a:t>I Définition et champ d’application</a:t>
            </a:r>
            <a:endParaRPr lang="fr-FR" b="1" dirty="0">
              <a:solidFill>
                <a:schemeClr val="tx1"/>
              </a:solidFill>
            </a:endParaRPr>
          </a:p>
        </p:txBody>
      </p:sp>
      <p:sp>
        <p:nvSpPr>
          <p:cNvPr id="3" name="Espace réservé du contenu 2"/>
          <p:cNvSpPr>
            <a:spLocks noGrp="1"/>
          </p:cNvSpPr>
          <p:nvPr>
            <p:ph idx="1"/>
          </p:nvPr>
        </p:nvSpPr>
        <p:spPr>
          <a:xfrm>
            <a:off x="0" y="620688"/>
            <a:ext cx="9036496" cy="6120680"/>
          </a:xfrm>
        </p:spPr>
        <p:txBody>
          <a:bodyPr>
            <a:normAutofit/>
          </a:bodyPr>
          <a:lstStyle/>
          <a:p>
            <a:pPr algn="just"/>
            <a:r>
              <a:rPr lang="fr-FR" sz="2800" dirty="0"/>
              <a:t>De nos jours, « </a:t>
            </a:r>
            <a:r>
              <a:rPr lang="fr-FR" sz="2800" i="1" dirty="0"/>
              <a:t>la notion de pédagogie […] continue de désigner- exclusivement mais légitimement- l’étude de l’éducation, non scolaire aussi bien que scolaire, de l’enfant, et toute étude de l’éducation de celui-ci</a:t>
            </a:r>
            <a:r>
              <a:rPr lang="fr-FR" sz="2800" dirty="0"/>
              <a:t> » (</a:t>
            </a:r>
            <a:r>
              <a:rPr lang="fr-FR" sz="2800" dirty="0" err="1"/>
              <a:t>Avanzini</a:t>
            </a:r>
            <a:r>
              <a:rPr lang="fr-FR" sz="2800" dirty="0"/>
              <a:t>, 1997, p.20). </a:t>
            </a:r>
            <a:endParaRPr lang="fr-FR" sz="2800" dirty="0" smtClean="0"/>
          </a:p>
          <a:p>
            <a:pPr algn="just"/>
            <a:r>
              <a:rPr lang="fr-FR" sz="2800" dirty="0" smtClean="0"/>
              <a:t>Toutefois</a:t>
            </a:r>
            <a:r>
              <a:rPr lang="fr-FR" sz="2800" dirty="0"/>
              <a:t>, en dépit des restrictions à l’enfant que peut induire l’étymologie </a:t>
            </a:r>
            <a:r>
              <a:rPr lang="fr-FR" sz="2800" dirty="0" smtClean="0"/>
              <a:t>de ce </a:t>
            </a:r>
            <a:r>
              <a:rPr lang="fr-FR" sz="2800" dirty="0"/>
              <a:t>mot, la pédagogie se veut « </a:t>
            </a:r>
            <a:r>
              <a:rPr lang="fr-FR" sz="2800" i="1" dirty="0"/>
              <a:t>un art de l’initiation puisque tout l’enjeu y est de faire accéder quelqu’un à un savoir qui lui est encore inconnu</a:t>
            </a:r>
            <a:r>
              <a:rPr lang="fr-FR" sz="2800" dirty="0"/>
              <a:t> </a:t>
            </a:r>
            <a:r>
              <a:rPr lang="fr-FR" sz="2800" dirty="0"/>
              <a:t>» </a:t>
            </a:r>
            <a:r>
              <a:rPr lang="fr-FR" sz="1800" dirty="0"/>
              <a:t>(https://</a:t>
            </a:r>
            <a:r>
              <a:rPr lang="fr-FR" sz="1800" dirty="0" smtClean="0"/>
              <a:t>www.maieusthesie.com/nouveautes/article/pedagogie.htm). </a:t>
            </a:r>
            <a:r>
              <a:rPr lang="fr-FR" sz="2800" dirty="0" smtClean="0"/>
              <a:t>C’est dans ce sens que l’on peut parler de pédagogie universitaire</a:t>
            </a:r>
            <a:r>
              <a:rPr lang="fr-FR" sz="2800" dirty="0" smtClean="0"/>
              <a:t>. Sa finalité est de d’améliorer la qualité des enseignements-apprentissage et de diminuer les échecs.</a:t>
            </a:r>
            <a:endParaRPr lang="fr-FR" sz="2800" dirty="0" smtClean="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6</a:t>
            </a:fld>
            <a:endParaRPr lang="fr-FR"/>
          </a:p>
        </p:txBody>
      </p:sp>
    </p:spTree>
    <p:extLst>
      <p:ext uri="{BB962C8B-B14F-4D97-AF65-F5344CB8AC3E}">
        <p14:creationId xmlns:p14="http://schemas.microsoft.com/office/powerpoint/2010/main" val="360008467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ouble flèche horizontale 13"/>
          <p:cNvSpPr/>
          <p:nvPr/>
        </p:nvSpPr>
        <p:spPr>
          <a:xfrm rot="16200000">
            <a:off x="3206479" y="2940116"/>
            <a:ext cx="3379115" cy="1590419"/>
          </a:xfrm>
          <a:prstGeom prst="leftRightArrow">
            <a:avLst/>
          </a:prstGeom>
          <a:solidFill>
            <a:srgbClr val="F8CE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PEDAGOGIE UNIVERSITAIRE</a:t>
            </a:r>
            <a:endParaRPr lang="fr-FR" sz="2400" b="1" dirty="0">
              <a:solidFill>
                <a:schemeClr val="tx1"/>
              </a:solidFill>
            </a:endParaRPr>
          </a:p>
        </p:txBody>
      </p:sp>
      <p:sp>
        <p:nvSpPr>
          <p:cNvPr id="2" name="Titre 1"/>
          <p:cNvSpPr>
            <a:spLocks noGrp="1"/>
          </p:cNvSpPr>
          <p:nvPr>
            <p:ph type="title"/>
          </p:nvPr>
        </p:nvSpPr>
        <p:spPr>
          <a:xfrm>
            <a:off x="107504" y="0"/>
            <a:ext cx="8928992" cy="720080"/>
          </a:xfrm>
          <a:solidFill>
            <a:schemeClr val="accent4">
              <a:lumMod val="20000"/>
              <a:lumOff val="80000"/>
            </a:schemeClr>
          </a:solidFill>
        </p:spPr>
        <p:txBody>
          <a:bodyPr>
            <a:normAutofit fontScale="90000"/>
          </a:bodyPr>
          <a:lstStyle/>
          <a:p>
            <a:pPr algn="ctr"/>
            <a:r>
              <a:rPr lang="fr-FR" b="1" dirty="0">
                <a:solidFill>
                  <a:schemeClr val="tx1"/>
                </a:solidFill>
              </a:rPr>
              <a:t>I Définition et champ d’application</a:t>
            </a:r>
          </a:p>
        </p:txBody>
      </p:sp>
      <p:sp>
        <p:nvSpPr>
          <p:cNvPr id="3" name="Espace réservé du contenu 2"/>
          <p:cNvSpPr>
            <a:spLocks noGrp="1"/>
          </p:cNvSpPr>
          <p:nvPr>
            <p:ph idx="1"/>
          </p:nvPr>
        </p:nvSpPr>
        <p:spPr>
          <a:xfrm>
            <a:off x="0" y="764704"/>
            <a:ext cx="9036496" cy="5976664"/>
          </a:xfrm>
        </p:spPr>
        <p:txBody>
          <a:bodyPr>
            <a:normAutofit/>
          </a:bodyPr>
          <a:lstStyle/>
          <a:p>
            <a:pPr algn="just"/>
            <a:r>
              <a:rPr lang="fr-FR" b="1" dirty="0" smtClean="0"/>
              <a:t>   </a:t>
            </a:r>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7</a:t>
            </a:fld>
            <a:endParaRPr lang="fr-FR"/>
          </a:p>
        </p:txBody>
      </p:sp>
      <p:sp>
        <p:nvSpPr>
          <p:cNvPr id="8" name="Double flèche horizontale 7"/>
          <p:cNvSpPr/>
          <p:nvPr/>
        </p:nvSpPr>
        <p:spPr>
          <a:xfrm>
            <a:off x="3203848" y="2906358"/>
            <a:ext cx="3384376" cy="1590419"/>
          </a:xfrm>
          <a:prstGeom prst="lef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rPr>
              <a:t>PEDAGOGIE UNIVERSITAIRE</a:t>
            </a:r>
            <a:endParaRPr lang="fr-FR" sz="2400" b="1" dirty="0">
              <a:solidFill>
                <a:schemeClr val="tx1"/>
              </a:solidFill>
            </a:endParaRPr>
          </a:p>
        </p:txBody>
      </p:sp>
      <p:sp>
        <p:nvSpPr>
          <p:cNvPr id="10" name="Rectangle à coins arrondis 9"/>
          <p:cNvSpPr/>
          <p:nvPr/>
        </p:nvSpPr>
        <p:spPr>
          <a:xfrm>
            <a:off x="196534" y="901468"/>
            <a:ext cx="8839962" cy="106763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fr-FR" sz="2400" b="1" dirty="0">
                <a:solidFill>
                  <a:srgbClr val="C00000"/>
                </a:solidFill>
              </a:rPr>
              <a:t>Enseignement destiné à un public </a:t>
            </a:r>
            <a:r>
              <a:rPr lang="fr-FR" sz="2400" b="1" dirty="0">
                <a:solidFill>
                  <a:schemeClr val="tx1"/>
                </a:solidFill>
              </a:rPr>
              <a:t>ayant déjà acquis un savoir scientifique dans une discipline donnée et </a:t>
            </a:r>
            <a:r>
              <a:rPr lang="fr-FR" sz="2400" b="1" dirty="0">
                <a:solidFill>
                  <a:srgbClr val="C00000"/>
                </a:solidFill>
              </a:rPr>
              <a:t>qui se destine plus ou moins à l’enseignement supérieur</a:t>
            </a:r>
          </a:p>
        </p:txBody>
      </p:sp>
      <p:sp>
        <p:nvSpPr>
          <p:cNvPr id="11" name="Rectangle à coins arrondis 10"/>
          <p:cNvSpPr/>
          <p:nvPr/>
        </p:nvSpPr>
        <p:spPr>
          <a:xfrm>
            <a:off x="196534" y="5605127"/>
            <a:ext cx="8839962" cy="9361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rPr>
              <a:t>« </a:t>
            </a:r>
            <a:r>
              <a:rPr lang="fr-FR" sz="2400" b="1" dirty="0">
                <a:solidFill>
                  <a:srgbClr val="C00000"/>
                </a:solidFill>
              </a:rPr>
              <a:t>Pédagogie à l'université</a:t>
            </a:r>
            <a:r>
              <a:rPr lang="fr-FR" sz="2400" b="1" dirty="0">
                <a:solidFill>
                  <a:schemeClr val="tx1"/>
                </a:solidFill>
              </a:rPr>
              <a:t> ou </a:t>
            </a:r>
            <a:r>
              <a:rPr lang="fr-FR" sz="2400" b="1" dirty="0">
                <a:solidFill>
                  <a:srgbClr val="C00000"/>
                </a:solidFill>
              </a:rPr>
              <a:t>formation pédagogique à l'université</a:t>
            </a:r>
            <a:r>
              <a:rPr lang="fr-FR" sz="2400" b="1" dirty="0">
                <a:solidFill>
                  <a:schemeClr val="tx1"/>
                </a:solidFill>
              </a:rPr>
              <a:t> </a:t>
            </a:r>
            <a:r>
              <a:rPr lang="fr-FR" sz="2400" b="1" dirty="0" smtClean="0">
                <a:solidFill>
                  <a:schemeClr val="tx1"/>
                </a:solidFill>
              </a:rPr>
              <a:t> »  (Jean </a:t>
            </a:r>
            <a:r>
              <a:rPr lang="fr-FR" sz="2400" b="1" dirty="0" err="1" smtClean="0">
                <a:solidFill>
                  <a:schemeClr val="tx1"/>
                </a:solidFill>
              </a:rPr>
              <a:t>Houssaye</a:t>
            </a:r>
            <a:r>
              <a:rPr lang="fr-FR" sz="2400" b="1" dirty="0">
                <a:solidFill>
                  <a:schemeClr val="tx1"/>
                </a:solidFill>
              </a:rPr>
              <a:t>)</a:t>
            </a:r>
          </a:p>
        </p:txBody>
      </p:sp>
      <p:sp>
        <p:nvSpPr>
          <p:cNvPr id="12" name="Rectangle 11"/>
          <p:cNvSpPr/>
          <p:nvPr/>
        </p:nvSpPr>
        <p:spPr>
          <a:xfrm>
            <a:off x="196534" y="2283444"/>
            <a:ext cx="2880320" cy="31683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400" b="1" dirty="0" smtClean="0">
                <a:solidFill>
                  <a:schemeClr val="tx1"/>
                </a:solidFill>
              </a:rPr>
              <a:t>Travaux </a:t>
            </a:r>
            <a:r>
              <a:rPr lang="fr-FR" sz="2400" b="1" dirty="0">
                <a:solidFill>
                  <a:schemeClr val="tx1"/>
                </a:solidFill>
              </a:rPr>
              <a:t>de recherche et  d’innovation qui se préoccupe de la qualité de l’</a:t>
            </a:r>
            <a:r>
              <a:rPr lang="fr-FR" sz="2400" b="1" dirty="0">
                <a:solidFill>
                  <a:srgbClr val="C00000"/>
                </a:solidFill>
              </a:rPr>
              <a:t>enseignement</a:t>
            </a:r>
            <a:r>
              <a:rPr lang="fr-FR" sz="2400" b="1" dirty="0">
                <a:solidFill>
                  <a:schemeClr val="tx1"/>
                </a:solidFill>
              </a:rPr>
              <a:t> </a:t>
            </a:r>
            <a:r>
              <a:rPr lang="fr-FR" sz="2400" b="1" dirty="0" smtClean="0">
                <a:solidFill>
                  <a:srgbClr val="C00000"/>
                </a:solidFill>
              </a:rPr>
              <a:t>post-secondaire</a:t>
            </a:r>
            <a:r>
              <a:rPr lang="fr-FR" sz="2400" b="1" dirty="0" smtClean="0">
                <a:solidFill>
                  <a:schemeClr val="tx1"/>
                </a:solidFill>
              </a:rPr>
              <a:t> (</a:t>
            </a:r>
            <a:r>
              <a:rPr lang="fr-FR" sz="2400" dirty="0" smtClean="0">
                <a:solidFill>
                  <a:schemeClr val="tx1"/>
                </a:solidFill>
              </a:rPr>
              <a:t>Chaire </a:t>
            </a:r>
            <a:r>
              <a:rPr lang="fr-FR" sz="2400" dirty="0">
                <a:solidFill>
                  <a:schemeClr val="tx1"/>
                </a:solidFill>
              </a:rPr>
              <a:t>UNESCO de </a:t>
            </a:r>
            <a:r>
              <a:rPr lang="fr-FR" sz="2000" dirty="0">
                <a:solidFill>
                  <a:schemeClr val="tx1"/>
                </a:solidFill>
              </a:rPr>
              <a:t>pédagogie </a:t>
            </a:r>
            <a:r>
              <a:rPr lang="fr-FR" sz="2000" dirty="0" smtClean="0">
                <a:solidFill>
                  <a:schemeClr val="tx1"/>
                </a:solidFill>
              </a:rPr>
              <a:t>universitaire)</a:t>
            </a:r>
            <a:endParaRPr lang="fr-FR" sz="2000" b="1" dirty="0">
              <a:solidFill>
                <a:schemeClr val="tx1"/>
              </a:solidFill>
            </a:endParaRPr>
          </a:p>
        </p:txBody>
      </p:sp>
      <p:sp>
        <p:nvSpPr>
          <p:cNvPr id="13" name="Rectangle 12"/>
          <p:cNvSpPr/>
          <p:nvPr/>
        </p:nvSpPr>
        <p:spPr>
          <a:xfrm>
            <a:off x="6616918" y="2280272"/>
            <a:ext cx="2448272" cy="32074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400" b="1" dirty="0" smtClean="0">
                <a:solidFill>
                  <a:schemeClr val="tx1"/>
                </a:solidFill>
              </a:rPr>
              <a:t>Analyse </a:t>
            </a:r>
            <a:r>
              <a:rPr lang="fr-FR" sz="2400" b="1" dirty="0">
                <a:solidFill>
                  <a:schemeClr val="tx1"/>
                </a:solidFill>
              </a:rPr>
              <a:t>et réflexion sur la qualité de l’</a:t>
            </a:r>
            <a:r>
              <a:rPr lang="fr-FR" sz="2400" b="1" dirty="0">
                <a:solidFill>
                  <a:srgbClr val="C00000"/>
                </a:solidFill>
              </a:rPr>
              <a:t>enseignement</a:t>
            </a:r>
            <a:r>
              <a:rPr lang="fr-FR" sz="2400" dirty="0">
                <a:solidFill>
                  <a:schemeClr val="tx1"/>
                </a:solidFill>
              </a:rPr>
              <a:t> </a:t>
            </a:r>
            <a:r>
              <a:rPr lang="fr-FR" sz="2400" b="1" dirty="0">
                <a:solidFill>
                  <a:srgbClr val="C00000"/>
                </a:solidFill>
              </a:rPr>
              <a:t>universitaire</a:t>
            </a:r>
          </a:p>
        </p:txBody>
      </p:sp>
    </p:spTree>
    <p:extLst>
      <p:ext uri="{BB962C8B-B14F-4D97-AF65-F5344CB8AC3E}">
        <p14:creationId xmlns:p14="http://schemas.microsoft.com/office/powerpoint/2010/main" val="412115719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720080"/>
          </a:xfrm>
        </p:spPr>
        <p:txBody>
          <a:bodyPr>
            <a:normAutofit fontScale="90000"/>
          </a:bodyPr>
          <a:lstStyle/>
          <a:p>
            <a:pPr algn="ctr"/>
            <a:r>
              <a:rPr lang="fr-FR" b="1" dirty="0">
                <a:solidFill>
                  <a:schemeClr val="tx1"/>
                </a:solidFill>
              </a:rPr>
              <a:t>I Définition et champ d’application</a:t>
            </a:r>
            <a:endParaRPr lang="fr-FR" dirty="0"/>
          </a:p>
        </p:txBody>
      </p:sp>
      <p:sp>
        <p:nvSpPr>
          <p:cNvPr id="3" name="Espace réservé du contenu 2"/>
          <p:cNvSpPr>
            <a:spLocks noGrp="1"/>
          </p:cNvSpPr>
          <p:nvPr>
            <p:ph idx="1"/>
          </p:nvPr>
        </p:nvSpPr>
        <p:spPr>
          <a:xfrm>
            <a:off x="-36512" y="720080"/>
            <a:ext cx="9073008" cy="6021288"/>
          </a:xfrm>
        </p:spPr>
        <p:txBody>
          <a:bodyPr>
            <a:normAutofit/>
          </a:bodyPr>
          <a:lstStyle/>
          <a:p>
            <a:pPr algn="just"/>
            <a:r>
              <a:rPr lang="fr-FR" dirty="0" smtClean="0"/>
              <a:t>« </a:t>
            </a:r>
            <a:r>
              <a:rPr lang="fr-FR" i="1" dirty="0"/>
              <a:t>Pédagogie à l'université ou formation pédagogique à l'université seraient plus adaptées. Or ils ne font pas référence : on parle bien de pédagogie universitaire. Comme si, en fait, on avançait qu'il y a bien une spécificité de la pédagogie à l'université, qui établit une différence aussi bien avec la formation des adultes ou la formation des enseignants qu'avec la pédagogie dans le primaire ou dans le secondaire. Parler de pédagogie universitaire, c'est donc sous-entendre qu'il y a une pédagogie spécifique à l'université, qui fait que l'université ne rentre pas dans le champ commun de la pédagogie (auquel cas on pourrait parler de pédagogie à l'université, comme on parle de pédagogie au primaire et au secondaire), mais qu'elle génère une pédagogie spécifique, différente, </a:t>
            </a:r>
            <a:r>
              <a:rPr lang="fr-FR" i="1" dirty="0" smtClean="0"/>
              <a:t>autre</a:t>
            </a:r>
            <a:r>
              <a:rPr lang="fr-FR" dirty="0" smtClean="0"/>
              <a:t> » (</a:t>
            </a:r>
            <a:r>
              <a:rPr lang="fr-FR" dirty="0" err="1" smtClean="0"/>
              <a:t>Wallet</a:t>
            </a:r>
            <a:r>
              <a:rPr lang="fr-FR" dirty="0" smtClean="0"/>
              <a:t> &amp; </a:t>
            </a:r>
            <a:r>
              <a:rPr lang="fr-FR" dirty="0" err="1" smtClean="0"/>
              <a:t>Houssaye</a:t>
            </a:r>
            <a:r>
              <a:rPr lang="fr-FR" dirty="0" smtClean="0"/>
              <a:t>, 2016)</a:t>
            </a:r>
          </a:p>
          <a:p>
            <a:pPr algn="just"/>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8</a:t>
            </a:fld>
            <a:endParaRPr lang="fr-FR"/>
          </a:p>
        </p:txBody>
      </p:sp>
    </p:spTree>
    <p:extLst>
      <p:ext uri="{BB962C8B-B14F-4D97-AF65-F5344CB8AC3E}">
        <p14:creationId xmlns:p14="http://schemas.microsoft.com/office/powerpoint/2010/main" val="101889356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8"/>
            <a:ext cx="9073008" cy="1080120"/>
          </a:xfrm>
        </p:spPr>
        <p:txBody>
          <a:bodyPr>
            <a:normAutofit fontScale="90000"/>
          </a:bodyPr>
          <a:lstStyle/>
          <a:p>
            <a:pPr algn="ctr"/>
            <a:r>
              <a:rPr lang="fr-FR" b="1" dirty="0">
                <a:solidFill>
                  <a:schemeClr val="tx1"/>
                </a:solidFill>
              </a:rPr>
              <a:t>I Définition et champ d’application</a:t>
            </a:r>
            <a:endParaRPr lang="fr-FR" dirty="0"/>
          </a:p>
        </p:txBody>
      </p:sp>
      <p:sp>
        <p:nvSpPr>
          <p:cNvPr id="3" name="Espace réservé du contenu 2"/>
          <p:cNvSpPr>
            <a:spLocks noGrp="1"/>
          </p:cNvSpPr>
          <p:nvPr>
            <p:ph idx="1"/>
          </p:nvPr>
        </p:nvSpPr>
        <p:spPr>
          <a:xfrm>
            <a:off x="0" y="1340768"/>
            <a:ext cx="9073008" cy="5572000"/>
          </a:xfrm>
        </p:spPr>
        <p:txBody>
          <a:bodyPr>
            <a:normAutofit/>
          </a:bodyPr>
          <a:lstStyle/>
          <a:p>
            <a:pPr algn="just"/>
            <a:r>
              <a:rPr lang="fr-FR" b="1" dirty="0" smtClean="0"/>
              <a:t>Le champ de la pédagogie universitaire</a:t>
            </a:r>
            <a:r>
              <a:rPr lang="fr-FR" dirty="0" smtClean="0"/>
              <a:t>: dans </a:t>
            </a:r>
            <a:r>
              <a:rPr lang="fr-FR" dirty="0"/>
              <a:t>les </a:t>
            </a:r>
            <a:r>
              <a:rPr lang="fr-FR" dirty="0" smtClean="0"/>
              <a:t>premiers temps</a:t>
            </a:r>
            <a:r>
              <a:rPr lang="fr-FR" dirty="0"/>
              <a:t>, l’accent a été </a:t>
            </a:r>
            <a:r>
              <a:rPr lang="fr-FR" dirty="0" smtClean="0"/>
              <a:t>mis  sur les </a:t>
            </a:r>
            <a:r>
              <a:rPr lang="fr-FR" dirty="0"/>
              <a:t>activités pédagogiques au sein des </a:t>
            </a:r>
            <a:r>
              <a:rPr lang="fr-FR" dirty="0" smtClean="0"/>
              <a:t>universités  (activités </a:t>
            </a:r>
            <a:r>
              <a:rPr lang="fr-FR" dirty="0"/>
              <a:t>d’enseignement </a:t>
            </a:r>
            <a:r>
              <a:rPr lang="fr-FR" dirty="0" smtClean="0"/>
              <a:t>et activités d’apprentissage), mais il </a:t>
            </a:r>
            <a:r>
              <a:rPr lang="fr-FR" dirty="0"/>
              <a:t>est apparu </a:t>
            </a:r>
            <a:r>
              <a:rPr lang="fr-FR" dirty="0" smtClean="0"/>
              <a:t>que celles-ci ne </a:t>
            </a:r>
            <a:r>
              <a:rPr lang="fr-FR" dirty="0"/>
              <a:t>pouvaient </a:t>
            </a:r>
            <a:r>
              <a:rPr lang="fr-FR" dirty="0" smtClean="0"/>
              <a:t>guère être étudiées </a:t>
            </a:r>
            <a:r>
              <a:rPr lang="fr-FR" dirty="0"/>
              <a:t>isolément</a:t>
            </a:r>
            <a:r>
              <a:rPr lang="fr-FR" dirty="0" smtClean="0"/>
              <a:t>,  tellement le </a:t>
            </a:r>
            <a:r>
              <a:rPr lang="fr-FR" dirty="0"/>
              <a:t>jeu des </a:t>
            </a:r>
            <a:r>
              <a:rPr lang="fr-FR" dirty="0" smtClean="0"/>
              <a:t>relations avec d’autres composantes était important (De </a:t>
            </a:r>
            <a:r>
              <a:rPr lang="fr-FR" dirty="0" err="1" smtClean="0"/>
              <a:t>Ketele</a:t>
            </a:r>
            <a:r>
              <a:rPr lang="fr-FR" dirty="0" smtClean="0"/>
              <a:t>, 2010).</a:t>
            </a:r>
          </a:p>
          <a:p>
            <a:pPr algn="just"/>
            <a:r>
              <a:rPr lang="fr-FR" dirty="0" smtClean="0"/>
              <a:t>Les autres composantes sont: les facteurs externes </a:t>
            </a:r>
            <a:r>
              <a:rPr lang="fr-FR" b="1" dirty="0"/>
              <a:t>(politiques, sociaux, culturels, économiques</a:t>
            </a:r>
            <a:r>
              <a:rPr lang="fr-FR" b="1" dirty="0" smtClean="0"/>
              <a:t>) </a:t>
            </a:r>
            <a:r>
              <a:rPr lang="fr-FR" dirty="0" smtClean="0"/>
              <a:t>et les facteurs internes notamment le contexte académique et le contexte de l’étudiant. </a:t>
            </a:r>
            <a:r>
              <a:rPr lang="fr-FR" dirty="0" smtClean="0"/>
              <a:t>[voir figure diapositive suivante]</a:t>
            </a:r>
            <a:endParaRPr lang="fr-FR" dirty="0" smtClean="0"/>
          </a:p>
          <a:p>
            <a:pPr algn="just"/>
            <a:endParaRPr lang="fr-FR" dirty="0"/>
          </a:p>
        </p:txBody>
      </p:sp>
      <p:sp>
        <p:nvSpPr>
          <p:cNvPr id="4" name="Espace réservé de la date 3"/>
          <p:cNvSpPr>
            <a:spLocks noGrp="1"/>
          </p:cNvSpPr>
          <p:nvPr>
            <p:ph type="dt" sz="half" idx="10"/>
          </p:nvPr>
        </p:nvSpPr>
        <p:spPr/>
        <p:txBody>
          <a:bodyPr/>
          <a:lstStyle/>
          <a:p>
            <a:fld id="{D9F4158D-AF4B-4108-B5BB-DAC390F98A7B}"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fr-FR" smtClean="0"/>
              <a:t>pieresimon@gmail.com</a:t>
            </a:r>
            <a:endParaRPr lang="fr-FR"/>
          </a:p>
        </p:txBody>
      </p:sp>
      <p:sp>
        <p:nvSpPr>
          <p:cNvPr id="6" name="Espace réservé du numéro de diapositive 5"/>
          <p:cNvSpPr>
            <a:spLocks noGrp="1"/>
          </p:cNvSpPr>
          <p:nvPr>
            <p:ph type="sldNum" sz="quarter" idx="12"/>
          </p:nvPr>
        </p:nvSpPr>
        <p:spPr/>
        <p:txBody>
          <a:bodyPr/>
          <a:lstStyle/>
          <a:p>
            <a:fld id="{C0B01F40-112C-44DE-BCEF-D8C51ECF0E9C}" type="slidenum">
              <a:rPr lang="fr-FR" smtClean="0"/>
              <a:t>9</a:t>
            </a:fld>
            <a:endParaRPr lang="fr-FR"/>
          </a:p>
        </p:txBody>
      </p:sp>
    </p:spTree>
    <p:extLst>
      <p:ext uri="{BB962C8B-B14F-4D97-AF65-F5344CB8AC3E}">
        <p14:creationId xmlns:p14="http://schemas.microsoft.com/office/powerpoint/2010/main" val="2680427097"/>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3010</TotalTime>
  <Words>2259</Words>
  <Application>Microsoft Office PowerPoint</Application>
  <PresentationFormat>Affichage à l'écran (4:3)</PresentationFormat>
  <Paragraphs>342</Paragraphs>
  <Slides>38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38</vt:i4>
      </vt:variant>
    </vt:vector>
  </HeadingPairs>
  <TitlesOfParts>
    <vt:vector size="46" baseType="lpstr">
      <vt:lpstr>Arial</vt:lpstr>
      <vt:lpstr>Calibri</vt:lpstr>
      <vt:lpstr>Comic Sans MS</vt:lpstr>
      <vt:lpstr>Constantia</vt:lpstr>
      <vt:lpstr>Times New Roman</vt:lpstr>
      <vt:lpstr>Wingdings</vt:lpstr>
      <vt:lpstr>Wingdings 2</vt:lpstr>
      <vt:lpstr>Débit</vt:lpstr>
      <vt:lpstr>Présentation PowerPoint</vt:lpstr>
      <vt:lpstr>BIBLIOGRAPHIE </vt:lpstr>
      <vt:lpstr>CHRONOGRAMME DES ACTIVITÉS</vt:lpstr>
      <vt:lpstr>INTRODUCTION</vt:lpstr>
      <vt:lpstr>INTRODUCTION</vt:lpstr>
      <vt:lpstr>I Définition et champ d’application</vt:lpstr>
      <vt:lpstr>I Définition et champ d’application</vt:lpstr>
      <vt:lpstr>I Définition et champ d’application</vt:lpstr>
      <vt:lpstr>I Définition et champ d’application</vt:lpstr>
      <vt:lpstr>I Définition et champ d’application</vt:lpstr>
      <vt:lpstr>DEFINITION ET CHAMP  DE LA PEDAGOGIE UNIVERSITAIRE</vt:lpstr>
      <vt:lpstr>DEFINITION ET CHAMP  DE LA PEDAGOGIE UNIVERSITAIRE</vt:lpstr>
      <vt:lpstr>  II De la « tour d’ivoire » à l’université en crise</vt:lpstr>
      <vt:lpstr>  II De la « tour d’ivoire » à l’université en crise</vt:lpstr>
      <vt:lpstr>  II De la « tour d’ivoire » à l’université en crise</vt:lpstr>
      <vt:lpstr>  II De la « tour d’ivoire » à l’université en crise </vt:lpstr>
      <vt:lpstr>  II De la « tour d’ivoire » à l’université en crise </vt:lpstr>
      <vt:lpstr>  II De la « tour d’ivoire » à l’université en crise </vt:lpstr>
      <vt:lpstr>  II De la « tour d’ivoire » à l’université en crise </vt:lpstr>
      <vt:lpstr>  II De la « tour d’ivoire » à l’université en crise</vt:lpstr>
      <vt:lpstr>III La nécessité du changement  en pédagogie universitaire </vt:lpstr>
      <vt:lpstr>III La nécessité du changement  en pédagogie universitaire </vt:lpstr>
      <vt:lpstr>III La nécessité du changement  en pédagogie universitaire </vt:lpstr>
      <vt:lpstr>III La nécessité du changement  en pédagogie universitaire </vt:lpstr>
      <vt:lpstr>III La nécessité du changement  en pédagogie universitaire </vt:lpstr>
      <vt:lpstr>  III La nécessité du changement en   pédagogie universitaire </vt:lpstr>
      <vt:lpstr>IV Structures, thématiques et conditions de réussite de la  pédagogie universitaire </vt:lpstr>
      <vt:lpstr>IV Structures, thématiques et conditions de réussite de la  en pédagogie universitaire </vt:lpstr>
      <vt:lpstr>IV Structures, thématiques et conditions de réussite de la   en pédagogie universitaire </vt:lpstr>
      <vt:lpstr>IV Structures, thématiques et conditions de réussite de la  en pédagogie universitaire </vt:lpstr>
      <vt:lpstr>V Pistes d’action pour améliorer les apprentissages</vt:lpstr>
      <vt:lpstr>V Pistes d’action pour améliorer les apprentissages</vt:lpstr>
      <vt:lpstr>V Pistes d’action pour améliorer les apprentissages</vt:lpstr>
      <vt:lpstr>V Pistes d’action pour améliorer les apprentissages</vt:lpstr>
      <vt:lpstr>V Pistes d’action pour améliorer les apprentissages</vt:lpstr>
      <vt:lpstr>V Pistes d’action pour améliorer les apprentissages</vt:lpstr>
      <vt:lpstr>V Pistes d’action pour améliorer les apprentissages</vt:lpstr>
      <vt:lpstr>CONCLUSION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PEDAGOGIE UNIVERSITAIRE</dc:title>
  <dc:creator>PST</dc:creator>
  <cp:lastModifiedBy>PST</cp:lastModifiedBy>
  <cp:revision>189</cp:revision>
  <cp:lastPrinted>2021-01-04T16:29:06Z</cp:lastPrinted>
  <dcterms:created xsi:type="dcterms:W3CDTF">2019-07-29T06:31:30Z</dcterms:created>
  <dcterms:modified xsi:type="dcterms:W3CDTF">2021-01-06T15:45:11Z</dcterms:modified>
</cp:coreProperties>
</file>