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228"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D44548-09A0-46BA-8F89-07F87CA8651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CB939448-7713-4D66-AA76-D1B9CCD91F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14B8A82-F2B6-46FB-8E55-8F9327643CCC}"/>
              </a:ext>
            </a:extLst>
          </p:cNvPr>
          <p:cNvSpPr>
            <a:spLocks noGrp="1"/>
          </p:cNvSpPr>
          <p:nvPr>
            <p:ph type="dt" sz="half" idx="10"/>
          </p:nvPr>
        </p:nvSpPr>
        <p:spPr/>
        <p:txBody>
          <a:bodyPr/>
          <a:lstStyle/>
          <a:p>
            <a:fld id="{6F5059C0-CC85-442B-9084-ABA2FDBA4FE7}" type="datetimeFigureOut">
              <a:rPr lang="fr-FR" smtClean="0"/>
              <a:t>02/02/2021</a:t>
            </a:fld>
            <a:endParaRPr lang="fr-FR"/>
          </a:p>
        </p:txBody>
      </p:sp>
      <p:sp>
        <p:nvSpPr>
          <p:cNvPr id="5" name="Espace réservé du pied de page 4">
            <a:extLst>
              <a:ext uri="{FF2B5EF4-FFF2-40B4-BE49-F238E27FC236}">
                <a16:creationId xmlns:a16="http://schemas.microsoft.com/office/drawing/2014/main" id="{E3A2E727-2ED1-4868-BD94-17B3CE80B36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A320A73-8138-495D-ADE6-EBB6836AF3FF}"/>
              </a:ext>
            </a:extLst>
          </p:cNvPr>
          <p:cNvSpPr>
            <a:spLocks noGrp="1"/>
          </p:cNvSpPr>
          <p:nvPr>
            <p:ph type="sldNum" sz="quarter" idx="12"/>
          </p:nvPr>
        </p:nvSpPr>
        <p:spPr/>
        <p:txBody>
          <a:bodyPr/>
          <a:lstStyle/>
          <a:p>
            <a:fld id="{48355351-AD5A-4F8E-85EA-3F0B1FDCB492}" type="slidenum">
              <a:rPr lang="fr-FR" smtClean="0"/>
              <a:t>‹N°›</a:t>
            </a:fld>
            <a:endParaRPr lang="fr-FR"/>
          </a:p>
        </p:txBody>
      </p:sp>
    </p:spTree>
    <p:extLst>
      <p:ext uri="{BB962C8B-B14F-4D97-AF65-F5344CB8AC3E}">
        <p14:creationId xmlns:p14="http://schemas.microsoft.com/office/powerpoint/2010/main" val="319340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BB6CF0-7002-4CF3-9F2D-873E7E47448C}"/>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146D9197-3864-4180-9164-9604336DFAD9}"/>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3052702-BD6C-4E1F-B742-D12C22CA2843}"/>
              </a:ext>
            </a:extLst>
          </p:cNvPr>
          <p:cNvSpPr>
            <a:spLocks noGrp="1"/>
          </p:cNvSpPr>
          <p:nvPr>
            <p:ph type="dt" sz="half" idx="10"/>
          </p:nvPr>
        </p:nvSpPr>
        <p:spPr/>
        <p:txBody>
          <a:bodyPr/>
          <a:lstStyle/>
          <a:p>
            <a:fld id="{6F5059C0-CC85-442B-9084-ABA2FDBA4FE7}" type="datetimeFigureOut">
              <a:rPr lang="fr-FR" smtClean="0"/>
              <a:t>02/02/2021</a:t>
            </a:fld>
            <a:endParaRPr lang="fr-FR"/>
          </a:p>
        </p:txBody>
      </p:sp>
      <p:sp>
        <p:nvSpPr>
          <p:cNvPr id="5" name="Espace réservé du pied de page 4">
            <a:extLst>
              <a:ext uri="{FF2B5EF4-FFF2-40B4-BE49-F238E27FC236}">
                <a16:creationId xmlns:a16="http://schemas.microsoft.com/office/drawing/2014/main" id="{2B5351F1-4CE0-48FD-889C-5D1E67D8CED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A65498D-C1CB-46D3-8FE7-8B3F61F5B8D5}"/>
              </a:ext>
            </a:extLst>
          </p:cNvPr>
          <p:cNvSpPr>
            <a:spLocks noGrp="1"/>
          </p:cNvSpPr>
          <p:nvPr>
            <p:ph type="sldNum" sz="quarter" idx="12"/>
          </p:nvPr>
        </p:nvSpPr>
        <p:spPr/>
        <p:txBody>
          <a:bodyPr/>
          <a:lstStyle/>
          <a:p>
            <a:fld id="{48355351-AD5A-4F8E-85EA-3F0B1FDCB492}" type="slidenum">
              <a:rPr lang="fr-FR" smtClean="0"/>
              <a:t>‹N°›</a:t>
            </a:fld>
            <a:endParaRPr lang="fr-FR"/>
          </a:p>
        </p:txBody>
      </p:sp>
    </p:spTree>
    <p:extLst>
      <p:ext uri="{BB962C8B-B14F-4D97-AF65-F5344CB8AC3E}">
        <p14:creationId xmlns:p14="http://schemas.microsoft.com/office/powerpoint/2010/main" val="998211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7ED13BC-DA55-481B-8A3C-F83891C4BFB4}"/>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25ED1DA2-8574-4284-B6A6-CA4008C39F89}"/>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88A1264-CEA9-468A-8D27-C3FF6270FDED}"/>
              </a:ext>
            </a:extLst>
          </p:cNvPr>
          <p:cNvSpPr>
            <a:spLocks noGrp="1"/>
          </p:cNvSpPr>
          <p:nvPr>
            <p:ph type="dt" sz="half" idx="10"/>
          </p:nvPr>
        </p:nvSpPr>
        <p:spPr/>
        <p:txBody>
          <a:bodyPr/>
          <a:lstStyle/>
          <a:p>
            <a:fld id="{6F5059C0-CC85-442B-9084-ABA2FDBA4FE7}" type="datetimeFigureOut">
              <a:rPr lang="fr-FR" smtClean="0"/>
              <a:t>02/02/2021</a:t>
            </a:fld>
            <a:endParaRPr lang="fr-FR"/>
          </a:p>
        </p:txBody>
      </p:sp>
      <p:sp>
        <p:nvSpPr>
          <p:cNvPr id="5" name="Espace réservé du pied de page 4">
            <a:extLst>
              <a:ext uri="{FF2B5EF4-FFF2-40B4-BE49-F238E27FC236}">
                <a16:creationId xmlns:a16="http://schemas.microsoft.com/office/drawing/2014/main" id="{B304A416-FF81-4D0C-AE30-1014659AAFE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440E208-7054-451C-91B6-5A09D33079E7}"/>
              </a:ext>
            </a:extLst>
          </p:cNvPr>
          <p:cNvSpPr>
            <a:spLocks noGrp="1"/>
          </p:cNvSpPr>
          <p:nvPr>
            <p:ph type="sldNum" sz="quarter" idx="12"/>
          </p:nvPr>
        </p:nvSpPr>
        <p:spPr/>
        <p:txBody>
          <a:bodyPr/>
          <a:lstStyle/>
          <a:p>
            <a:fld id="{48355351-AD5A-4F8E-85EA-3F0B1FDCB492}" type="slidenum">
              <a:rPr lang="fr-FR" smtClean="0"/>
              <a:t>‹N°›</a:t>
            </a:fld>
            <a:endParaRPr lang="fr-FR"/>
          </a:p>
        </p:txBody>
      </p:sp>
    </p:spTree>
    <p:extLst>
      <p:ext uri="{BB962C8B-B14F-4D97-AF65-F5344CB8AC3E}">
        <p14:creationId xmlns:p14="http://schemas.microsoft.com/office/powerpoint/2010/main" val="876995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A1C262-9A01-4F20-9484-37BD844A0F3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3BF54D0-1840-4FB8-BF85-0213973F8F10}"/>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550CA3A-44B2-4714-86AE-7DEFECC3F0BB}"/>
              </a:ext>
            </a:extLst>
          </p:cNvPr>
          <p:cNvSpPr>
            <a:spLocks noGrp="1"/>
          </p:cNvSpPr>
          <p:nvPr>
            <p:ph type="dt" sz="half" idx="10"/>
          </p:nvPr>
        </p:nvSpPr>
        <p:spPr/>
        <p:txBody>
          <a:bodyPr/>
          <a:lstStyle/>
          <a:p>
            <a:fld id="{6F5059C0-CC85-442B-9084-ABA2FDBA4FE7}" type="datetimeFigureOut">
              <a:rPr lang="fr-FR" smtClean="0"/>
              <a:t>02/02/2021</a:t>
            </a:fld>
            <a:endParaRPr lang="fr-FR"/>
          </a:p>
        </p:txBody>
      </p:sp>
      <p:sp>
        <p:nvSpPr>
          <p:cNvPr id="5" name="Espace réservé du pied de page 4">
            <a:extLst>
              <a:ext uri="{FF2B5EF4-FFF2-40B4-BE49-F238E27FC236}">
                <a16:creationId xmlns:a16="http://schemas.microsoft.com/office/drawing/2014/main" id="{21238D96-AA06-4F62-9FC2-E9DF94665A5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544F3CE-8B8D-485F-862F-3FE0C0B6C4EE}"/>
              </a:ext>
            </a:extLst>
          </p:cNvPr>
          <p:cNvSpPr>
            <a:spLocks noGrp="1"/>
          </p:cNvSpPr>
          <p:nvPr>
            <p:ph type="sldNum" sz="quarter" idx="12"/>
          </p:nvPr>
        </p:nvSpPr>
        <p:spPr/>
        <p:txBody>
          <a:bodyPr/>
          <a:lstStyle/>
          <a:p>
            <a:fld id="{48355351-AD5A-4F8E-85EA-3F0B1FDCB492}" type="slidenum">
              <a:rPr lang="fr-FR" smtClean="0"/>
              <a:t>‹N°›</a:t>
            </a:fld>
            <a:endParaRPr lang="fr-FR"/>
          </a:p>
        </p:txBody>
      </p:sp>
    </p:spTree>
    <p:extLst>
      <p:ext uri="{BB962C8B-B14F-4D97-AF65-F5344CB8AC3E}">
        <p14:creationId xmlns:p14="http://schemas.microsoft.com/office/powerpoint/2010/main" val="2816555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886B73-D8CD-48F3-B5C6-5475EF158CB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01764243-AFFA-47E6-9EA1-2F29C21C0F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60EB324B-69C0-41B9-9514-DCC5F502089B}"/>
              </a:ext>
            </a:extLst>
          </p:cNvPr>
          <p:cNvSpPr>
            <a:spLocks noGrp="1"/>
          </p:cNvSpPr>
          <p:nvPr>
            <p:ph type="dt" sz="half" idx="10"/>
          </p:nvPr>
        </p:nvSpPr>
        <p:spPr/>
        <p:txBody>
          <a:bodyPr/>
          <a:lstStyle/>
          <a:p>
            <a:fld id="{6F5059C0-CC85-442B-9084-ABA2FDBA4FE7}" type="datetimeFigureOut">
              <a:rPr lang="fr-FR" smtClean="0"/>
              <a:t>02/02/2021</a:t>
            </a:fld>
            <a:endParaRPr lang="fr-FR"/>
          </a:p>
        </p:txBody>
      </p:sp>
      <p:sp>
        <p:nvSpPr>
          <p:cNvPr id="5" name="Espace réservé du pied de page 4">
            <a:extLst>
              <a:ext uri="{FF2B5EF4-FFF2-40B4-BE49-F238E27FC236}">
                <a16:creationId xmlns:a16="http://schemas.microsoft.com/office/drawing/2014/main" id="{9CF90EE6-C27E-4F11-AACE-FF25D657A9E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E0EECF1-A84E-4BC2-8DF5-D6E421B356BF}"/>
              </a:ext>
            </a:extLst>
          </p:cNvPr>
          <p:cNvSpPr>
            <a:spLocks noGrp="1"/>
          </p:cNvSpPr>
          <p:nvPr>
            <p:ph type="sldNum" sz="quarter" idx="12"/>
          </p:nvPr>
        </p:nvSpPr>
        <p:spPr/>
        <p:txBody>
          <a:bodyPr/>
          <a:lstStyle/>
          <a:p>
            <a:fld id="{48355351-AD5A-4F8E-85EA-3F0B1FDCB492}" type="slidenum">
              <a:rPr lang="fr-FR" smtClean="0"/>
              <a:t>‹N°›</a:t>
            </a:fld>
            <a:endParaRPr lang="fr-FR"/>
          </a:p>
        </p:txBody>
      </p:sp>
    </p:spTree>
    <p:extLst>
      <p:ext uri="{BB962C8B-B14F-4D97-AF65-F5344CB8AC3E}">
        <p14:creationId xmlns:p14="http://schemas.microsoft.com/office/powerpoint/2010/main" val="1970833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D8D16D-903F-485A-A953-F7E4D5CEE62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CA69677-7832-4CDD-87CA-548A79A0087C}"/>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53961C1C-2B58-4CEB-B70D-41DF6AF61FC7}"/>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02C6DA1E-EE63-469A-8C1C-5F87A37C0D86}"/>
              </a:ext>
            </a:extLst>
          </p:cNvPr>
          <p:cNvSpPr>
            <a:spLocks noGrp="1"/>
          </p:cNvSpPr>
          <p:nvPr>
            <p:ph type="dt" sz="half" idx="10"/>
          </p:nvPr>
        </p:nvSpPr>
        <p:spPr/>
        <p:txBody>
          <a:bodyPr/>
          <a:lstStyle/>
          <a:p>
            <a:fld id="{6F5059C0-CC85-442B-9084-ABA2FDBA4FE7}" type="datetimeFigureOut">
              <a:rPr lang="fr-FR" smtClean="0"/>
              <a:t>02/02/2021</a:t>
            </a:fld>
            <a:endParaRPr lang="fr-FR"/>
          </a:p>
        </p:txBody>
      </p:sp>
      <p:sp>
        <p:nvSpPr>
          <p:cNvPr id="6" name="Espace réservé du pied de page 5">
            <a:extLst>
              <a:ext uri="{FF2B5EF4-FFF2-40B4-BE49-F238E27FC236}">
                <a16:creationId xmlns:a16="http://schemas.microsoft.com/office/drawing/2014/main" id="{1D7AFE95-A39C-463C-BB70-87302AE9932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8CC449D-19A6-47B6-A32F-2FC58CA20837}"/>
              </a:ext>
            </a:extLst>
          </p:cNvPr>
          <p:cNvSpPr>
            <a:spLocks noGrp="1"/>
          </p:cNvSpPr>
          <p:nvPr>
            <p:ph type="sldNum" sz="quarter" idx="12"/>
          </p:nvPr>
        </p:nvSpPr>
        <p:spPr/>
        <p:txBody>
          <a:bodyPr/>
          <a:lstStyle/>
          <a:p>
            <a:fld id="{48355351-AD5A-4F8E-85EA-3F0B1FDCB492}" type="slidenum">
              <a:rPr lang="fr-FR" smtClean="0"/>
              <a:t>‹N°›</a:t>
            </a:fld>
            <a:endParaRPr lang="fr-FR"/>
          </a:p>
        </p:txBody>
      </p:sp>
    </p:spTree>
    <p:extLst>
      <p:ext uri="{BB962C8B-B14F-4D97-AF65-F5344CB8AC3E}">
        <p14:creationId xmlns:p14="http://schemas.microsoft.com/office/powerpoint/2010/main" val="232019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A7360F-C1A3-45BD-9537-FBA9A581731C}"/>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17AD45EB-297A-49EC-A089-86A87FFFDA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57A8D93B-3BB6-4CD9-873B-357F737368EF}"/>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4CF9639C-4B16-4303-B50A-37AC111215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F8ACD165-6411-44EF-A2B2-80F565312F23}"/>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77D8A240-EDEF-469C-968F-ACC102923A38}"/>
              </a:ext>
            </a:extLst>
          </p:cNvPr>
          <p:cNvSpPr>
            <a:spLocks noGrp="1"/>
          </p:cNvSpPr>
          <p:nvPr>
            <p:ph type="dt" sz="half" idx="10"/>
          </p:nvPr>
        </p:nvSpPr>
        <p:spPr/>
        <p:txBody>
          <a:bodyPr/>
          <a:lstStyle/>
          <a:p>
            <a:fld id="{6F5059C0-CC85-442B-9084-ABA2FDBA4FE7}" type="datetimeFigureOut">
              <a:rPr lang="fr-FR" smtClean="0"/>
              <a:t>02/02/2021</a:t>
            </a:fld>
            <a:endParaRPr lang="fr-FR"/>
          </a:p>
        </p:txBody>
      </p:sp>
      <p:sp>
        <p:nvSpPr>
          <p:cNvPr id="8" name="Espace réservé du pied de page 7">
            <a:extLst>
              <a:ext uri="{FF2B5EF4-FFF2-40B4-BE49-F238E27FC236}">
                <a16:creationId xmlns:a16="http://schemas.microsoft.com/office/drawing/2014/main" id="{13F29318-B233-41D0-AF98-3FBD49F0C4FA}"/>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610A6B5A-B16F-4EFD-993E-52AEAAD87C01}"/>
              </a:ext>
            </a:extLst>
          </p:cNvPr>
          <p:cNvSpPr>
            <a:spLocks noGrp="1"/>
          </p:cNvSpPr>
          <p:nvPr>
            <p:ph type="sldNum" sz="quarter" idx="12"/>
          </p:nvPr>
        </p:nvSpPr>
        <p:spPr/>
        <p:txBody>
          <a:bodyPr/>
          <a:lstStyle/>
          <a:p>
            <a:fld id="{48355351-AD5A-4F8E-85EA-3F0B1FDCB492}" type="slidenum">
              <a:rPr lang="fr-FR" smtClean="0"/>
              <a:t>‹N°›</a:t>
            </a:fld>
            <a:endParaRPr lang="fr-FR"/>
          </a:p>
        </p:txBody>
      </p:sp>
    </p:spTree>
    <p:extLst>
      <p:ext uri="{BB962C8B-B14F-4D97-AF65-F5344CB8AC3E}">
        <p14:creationId xmlns:p14="http://schemas.microsoft.com/office/powerpoint/2010/main" val="2109209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D8F80A-A106-4BF8-B4AC-848305E21808}"/>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FFCC58A1-F432-49E3-BB08-B14E5848D1BF}"/>
              </a:ext>
            </a:extLst>
          </p:cNvPr>
          <p:cNvSpPr>
            <a:spLocks noGrp="1"/>
          </p:cNvSpPr>
          <p:nvPr>
            <p:ph type="dt" sz="half" idx="10"/>
          </p:nvPr>
        </p:nvSpPr>
        <p:spPr/>
        <p:txBody>
          <a:bodyPr/>
          <a:lstStyle/>
          <a:p>
            <a:fld id="{6F5059C0-CC85-442B-9084-ABA2FDBA4FE7}" type="datetimeFigureOut">
              <a:rPr lang="fr-FR" smtClean="0"/>
              <a:t>02/02/2021</a:t>
            </a:fld>
            <a:endParaRPr lang="fr-FR"/>
          </a:p>
        </p:txBody>
      </p:sp>
      <p:sp>
        <p:nvSpPr>
          <p:cNvPr id="4" name="Espace réservé du pied de page 3">
            <a:extLst>
              <a:ext uri="{FF2B5EF4-FFF2-40B4-BE49-F238E27FC236}">
                <a16:creationId xmlns:a16="http://schemas.microsoft.com/office/drawing/2014/main" id="{B1BB28B7-063E-4E03-A072-DA2A4BC0ABBC}"/>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853AE819-DC33-442E-BBF9-CE1207081148}"/>
              </a:ext>
            </a:extLst>
          </p:cNvPr>
          <p:cNvSpPr>
            <a:spLocks noGrp="1"/>
          </p:cNvSpPr>
          <p:nvPr>
            <p:ph type="sldNum" sz="quarter" idx="12"/>
          </p:nvPr>
        </p:nvSpPr>
        <p:spPr/>
        <p:txBody>
          <a:bodyPr/>
          <a:lstStyle/>
          <a:p>
            <a:fld id="{48355351-AD5A-4F8E-85EA-3F0B1FDCB492}" type="slidenum">
              <a:rPr lang="fr-FR" smtClean="0"/>
              <a:t>‹N°›</a:t>
            </a:fld>
            <a:endParaRPr lang="fr-FR"/>
          </a:p>
        </p:txBody>
      </p:sp>
    </p:spTree>
    <p:extLst>
      <p:ext uri="{BB962C8B-B14F-4D97-AF65-F5344CB8AC3E}">
        <p14:creationId xmlns:p14="http://schemas.microsoft.com/office/powerpoint/2010/main" val="1856935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CE072C6-A9C3-4D14-B25F-307EDFC852AD}"/>
              </a:ext>
            </a:extLst>
          </p:cNvPr>
          <p:cNvSpPr>
            <a:spLocks noGrp="1"/>
          </p:cNvSpPr>
          <p:nvPr>
            <p:ph type="dt" sz="half" idx="10"/>
          </p:nvPr>
        </p:nvSpPr>
        <p:spPr/>
        <p:txBody>
          <a:bodyPr/>
          <a:lstStyle/>
          <a:p>
            <a:fld id="{6F5059C0-CC85-442B-9084-ABA2FDBA4FE7}" type="datetimeFigureOut">
              <a:rPr lang="fr-FR" smtClean="0"/>
              <a:t>02/02/2021</a:t>
            </a:fld>
            <a:endParaRPr lang="fr-FR"/>
          </a:p>
        </p:txBody>
      </p:sp>
      <p:sp>
        <p:nvSpPr>
          <p:cNvPr id="3" name="Espace réservé du pied de page 2">
            <a:extLst>
              <a:ext uri="{FF2B5EF4-FFF2-40B4-BE49-F238E27FC236}">
                <a16:creationId xmlns:a16="http://schemas.microsoft.com/office/drawing/2014/main" id="{6A27B76F-CD8D-4CF8-B95D-1552F138AA33}"/>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1783142F-014A-4BD9-9780-600A89BDFF83}"/>
              </a:ext>
            </a:extLst>
          </p:cNvPr>
          <p:cNvSpPr>
            <a:spLocks noGrp="1"/>
          </p:cNvSpPr>
          <p:nvPr>
            <p:ph type="sldNum" sz="quarter" idx="12"/>
          </p:nvPr>
        </p:nvSpPr>
        <p:spPr/>
        <p:txBody>
          <a:bodyPr/>
          <a:lstStyle/>
          <a:p>
            <a:fld id="{48355351-AD5A-4F8E-85EA-3F0B1FDCB492}" type="slidenum">
              <a:rPr lang="fr-FR" smtClean="0"/>
              <a:t>‹N°›</a:t>
            </a:fld>
            <a:endParaRPr lang="fr-FR"/>
          </a:p>
        </p:txBody>
      </p:sp>
    </p:spTree>
    <p:extLst>
      <p:ext uri="{BB962C8B-B14F-4D97-AF65-F5344CB8AC3E}">
        <p14:creationId xmlns:p14="http://schemas.microsoft.com/office/powerpoint/2010/main" val="156869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F85C68-E152-4CB7-939F-179B872B641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E77A7C55-D7CE-4988-B0F4-B641AE8543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97841D0-901F-49E1-8BE5-059C25A6E2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A449D54A-5297-43A1-92EF-B9DB79D82D1A}"/>
              </a:ext>
            </a:extLst>
          </p:cNvPr>
          <p:cNvSpPr>
            <a:spLocks noGrp="1"/>
          </p:cNvSpPr>
          <p:nvPr>
            <p:ph type="dt" sz="half" idx="10"/>
          </p:nvPr>
        </p:nvSpPr>
        <p:spPr/>
        <p:txBody>
          <a:bodyPr/>
          <a:lstStyle/>
          <a:p>
            <a:fld id="{6F5059C0-CC85-442B-9084-ABA2FDBA4FE7}" type="datetimeFigureOut">
              <a:rPr lang="fr-FR" smtClean="0"/>
              <a:t>02/02/2021</a:t>
            </a:fld>
            <a:endParaRPr lang="fr-FR"/>
          </a:p>
        </p:txBody>
      </p:sp>
      <p:sp>
        <p:nvSpPr>
          <p:cNvPr id="6" name="Espace réservé du pied de page 5">
            <a:extLst>
              <a:ext uri="{FF2B5EF4-FFF2-40B4-BE49-F238E27FC236}">
                <a16:creationId xmlns:a16="http://schemas.microsoft.com/office/drawing/2014/main" id="{D95B63F2-1B50-4712-8B6C-638B796AEE7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2922DA8-350A-468C-8F49-71321E112E21}"/>
              </a:ext>
            </a:extLst>
          </p:cNvPr>
          <p:cNvSpPr>
            <a:spLocks noGrp="1"/>
          </p:cNvSpPr>
          <p:nvPr>
            <p:ph type="sldNum" sz="quarter" idx="12"/>
          </p:nvPr>
        </p:nvSpPr>
        <p:spPr/>
        <p:txBody>
          <a:bodyPr/>
          <a:lstStyle/>
          <a:p>
            <a:fld id="{48355351-AD5A-4F8E-85EA-3F0B1FDCB492}" type="slidenum">
              <a:rPr lang="fr-FR" smtClean="0"/>
              <a:t>‹N°›</a:t>
            </a:fld>
            <a:endParaRPr lang="fr-FR"/>
          </a:p>
        </p:txBody>
      </p:sp>
    </p:spTree>
    <p:extLst>
      <p:ext uri="{BB962C8B-B14F-4D97-AF65-F5344CB8AC3E}">
        <p14:creationId xmlns:p14="http://schemas.microsoft.com/office/powerpoint/2010/main" val="2213387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EE54EB-9D93-4D79-B5EC-EE229BA1B2B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22CF61DA-ED81-4239-9E49-89FA5449B6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9E3F652-2BF5-441F-BBBF-0506E473EA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D684A648-CE93-4642-9CFD-879F2030D54A}"/>
              </a:ext>
            </a:extLst>
          </p:cNvPr>
          <p:cNvSpPr>
            <a:spLocks noGrp="1"/>
          </p:cNvSpPr>
          <p:nvPr>
            <p:ph type="dt" sz="half" idx="10"/>
          </p:nvPr>
        </p:nvSpPr>
        <p:spPr/>
        <p:txBody>
          <a:bodyPr/>
          <a:lstStyle/>
          <a:p>
            <a:fld id="{6F5059C0-CC85-442B-9084-ABA2FDBA4FE7}" type="datetimeFigureOut">
              <a:rPr lang="fr-FR" smtClean="0"/>
              <a:t>02/02/2021</a:t>
            </a:fld>
            <a:endParaRPr lang="fr-FR"/>
          </a:p>
        </p:txBody>
      </p:sp>
      <p:sp>
        <p:nvSpPr>
          <p:cNvPr id="6" name="Espace réservé du pied de page 5">
            <a:extLst>
              <a:ext uri="{FF2B5EF4-FFF2-40B4-BE49-F238E27FC236}">
                <a16:creationId xmlns:a16="http://schemas.microsoft.com/office/drawing/2014/main" id="{C2A458C8-3C24-4B41-AE46-46083D1A964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7F53061-18D4-436A-81CA-79AA748E071B}"/>
              </a:ext>
            </a:extLst>
          </p:cNvPr>
          <p:cNvSpPr>
            <a:spLocks noGrp="1"/>
          </p:cNvSpPr>
          <p:nvPr>
            <p:ph type="sldNum" sz="quarter" idx="12"/>
          </p:nvPr>
        </p:nvSpPr>
        <p:spPr/>
        <p:txBody>
          <a:bodyPr/>
          <a:lstStyle/>
          <a:p>
            <a:fld id="{48355351-AD5A-4F8E-85EA-3F0B1FDCB492}" type="slidenum">
              <a:rPr lang="fr-FR" smtClean="0"/>
              <a:t>‹N°›</a:t>
            </a:fld>
            <a:endParaRPr lang="fr-FR"/>
          </a:p>
        </p:txBody>
      </p:sp>
    </p:spTree>
    <p:extLst>
      <p:ext uri="{BB962C8B-B14F-4D97-AF65-F5344CB8AC3E}">
        <p14:creationId xmlns:p14="http://schemas.microsoft.com/office/powerpoint/2010/main" val="2133123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98A356D-4B2F-4F01-893B-3D270255E7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7586932-1322-4DCA-9461-05683B507A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870AA47-9E8E-4413-A828-3C21FB766C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5059C0-CC85-442B-9084-ABA2FDBA4FE7}" type="datetimeFigureOut">
              <a:rPr lang="fr-FR" smtClean="0"/>
              <a:t>02/02/2021</a:t>
            </a:fld>
            <a:endParaRPr lang="fr-FR"/>
          </a:p>
        </p:txBody>
      </p:sp>
      <p:sp>
        <p:nvSpPr>
          <p:cNvPr id="5" name="Espace réservé du pied de page 4">
            <a:extLst>
              <a:ext uri="{FF2B5EF4-FFF2-40B4-BE49-F238E27FC236}">
                <a16:creationId xmlns:a16="http://schemas.microsoft.com/office/drawing/2014/main" id="{8A558A3C-4C32-4276-9E22-CD40463318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7759C0D2-E683-407D-8234-35346767D1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355351-AD5A-4F8E-85EA-3F0B1FDCB492}" type="slidenum">
              <a:rPr lang="fr-FR" smtClean="0"/>
              <a:t>‹N°›</a:t>
            </a:fld>
            <a:endParaRPr lang="fr-FR"/>
          </a:p>
        </p:txBody>
      </p:sp>
    </p:spTree>
    <p:extLst>
      <p:ext uri="{BB962C8B-B14F-4D97-AF65-F5344CB8AC3E}">
        <p14:creationId xmlns:p14="http://schemas.microsoft.com/office/powerpoint/2010/main" val="4209474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DF75E0-CCE2-4E06-8340-24B9809BC465}"/>
              </a:ext>
            </a:extLst>
          </p:cNvPr>
          <p:cNvSpPr>
            <a:spLocks noGrp="1"/>
          </p:cNvSpPr>
          <p:nvPr>
            <p:ph type="ctrTitle"/>
          </p:nvPr>
        </p:nvSpPr>
        <p:spPr/>
        <p:txBody>
          <a:bodyPr/>
          <a:lstStyle/>
          <a:p>
            <a:r>
              <a:rPr lang="fr-FR" dirty="0"/>
              <a:t>TD 020221</a:t>
            </a:r>
          </a:p>
        </p:txBody>
      </p:sp>
    </p:spTree>
    <p:extLst>
      <p:ext uri="{BB962C8B-B14F-4D97-AF65-F5344CB8AC3E}">
        <p14:creationId xmlns:p14="http://schemas.microsoft.com/office/powerpoint/2010/main" val="3915943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94E3A1-136D-4DCE-9206-46A860AD54DC}"/>
              </a:ext>
            </a:extLst>
          </p:cNvPr>
          <p:cNvSpPr>
            <a:spLocks noGrp="1"/>
          </p:cNvSpPr>
          <p:nvPr>
            <p:ph type="title"/>
          </p:nvPr>
        </p:nvSpPr>
        <p:spPr>
          <a:xfrm>
            <a:off x="838200" y="365126"/>
            <a:ext cx="10515600" cy="933588"/>
          </a:xfrm>
          <a:ln>
            <a:solidFill>
              <a:schemeClr val="accent1"/>
            </a:solidFill>
          </a:ln>
        </p:spPr>
        <p:txBody>
          <a:bodyPr/>
          <a:lstStyle/>
          <a:p>
            <a:r>
              <a:rPr lang="fr-FR" dirty="0"/>
              <a:t>Question 2</a:t>
            </a:r>
          </a:p>
        </p:txBody>
      </p:sp>
      <p:sp>
        <p:nvSpPr>
          <p:cNvPr id="3" name="Espace réservé du contenu 2">
            <a:extLst>
              <a:ext uri="{FF2B5EF4-FFF2-40B4-BE49-F238E27FC236}">
                <a16:creationId xmlns:a16="http://schemas.microsoft.com/office/drawing/2014/main" id="{EF7BBE0A-91DF-4B42-9600-E58AE6A6C742}"/>
              </a:ext>
            </a:extLst>
          </p:cNvPr>
          <p:cNvSpPr>
            <a:spLocks noGrp="1"/>
          </p:cNvSpPr>
          <p:nvPr>
            <p:ph idx="1"/>
          </p:nvPr>
        </p:nvSpPr>
        <p:spPr>
          <a:xfrm>
            <a:off x="838200" y="1626843"/>
            <a:ext cx="10515600" cy="4351338"/>
          </a:xfrm>
          <a:ln>
            <a:solidFill>
              <a:schemeClr val="accent1"/>
            </a:solidFill>
          </a:ln>
        </p:spPr>
        <p:txBody>
          <a:bodyPr>
            <a:normAutofit fontScale="85000" lnSpcReduction="20000"/>
          </a:bodyPr>
          <a:lstStyle/>
          <a:p>
            <a:pPr>
              <a:lnSpc>
                <a:spcPct val="200000"/>
              </a:lnSpc>
            </a:pPr>
            <a:r>
              <a:rPr lang="fr-FR" b="1" dirty="0"/>
              <a:t>Une valeur p de &lt;0,05 signifie :Sélectionnez une option : </a:t>
            </a:r>
          </a:p>
          <a:p>
            <a:pPr>
              <a:lnSpc>
                <a:spcPct val="200000"/>
              </a:lnSpc>
            </a:pPr>
            <a:r>
              <a:rPr lang="fr-FR" b="1" dirty="0"/>
              <a:t>a. Il y a 5 % de chances que votre résultat soit une coïncidence et 95 % de chances que votre résultat soit vrai </a:t>
            </a:r>
          </a:p>
          <a:p>
            <a:pPr>
              <a:lnSpc>
                <a:spcPct val="200000"/>
              </a:lnSpc>
            </a:pPr>
            <a:r>
              <a:rPr lang="fr-FR" b="1" dirty="0"/>
              <a:t>b. Il y a 95 % de chances que votre résultat soit une coïncidence et 5 % de chances que votre résultat soit vrai </a:t>
            </a:r>
          </a:p>
          <a:p>
            <a:pPr>
              <a:lnSpc>
                <a:spcPct val="200000"/>
              </a:lnSpc>
            </a:pPr>
            <a:r>
              <a:rPr lang="fr-FR" b="1" dirty="0"/>
              <a:t>c. Question piège, les valeurs P ne sont pas mesurées en chiffres</a:t>
            </a:r>
          </a:p>
        </p:txBody>
      </p:sp>
    </p:spTree>
    <p:extLst>
      <p:ext uri="{BB962C8B-B14F-4D97-AF65-F5344CB8AC3E}">
        <p14:creationId xmlns:p14="http://schemas.microsoft.com/office/powerpoint/2010/main" val="388869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CAE64B-0F78-40D3-8116-3549E9466DE5}"/>
              </a:ext>
            </a:extLst>
          </p:cNvPr>
          <p:cNvSpPr/>
          <p:nvPr/>
        </p:nvSpPr>
        <p:spPr>
          <a:xfrm>
            <a:off x="901148" y="2517914"/>
            <a:ext cx="9925878" cy="3682226"/>
          </a:xfrm>
          <a:prstGeom prst="rect">
            <a:avLst/>
          </a:prstGeom>
          <a:ln>
            <a:solidFill>
              <a:schemeClr val="accent1"/>
            </a:solidFill>
          </a:ln>
        </p:spPr>
        <p:txBody>
          <a:bodyPr wrap="square">
            <a:spAutoFit/>
          </a:bodyPr>
          <a:lstStyle/>
          <a:p>
            <a:pPr>
              <a:lnSpc>
                <a:spcPct val="200000"/>
              </a:lnSpc>
            </a:pPr>
            <a:r>
              <a:rPr lang="fr-FR" sz="2400" b="1" dirty="0"/>
              <a:t>Le laboratoire d'Anne Brunet a réussi à prolonger la vie du ver </a:t>
            </a:r>
            <a:r>
              <a:rPr lang="fr-FR" sz="2400" b="1" i="1" dirty="0"/>
              <a:t>C. elegans </a:t>
            </a:r>
            <a:r>
              <a:rPr lang="fr-FR" sz="2400" b="1" dirty="0"/>
              <a:t>en diminuant l'expression de certains membres de quel type de gène ?</a:t>
            </a:r>
          </a:p>
          <a:p>
            <a:pPr>
              <a:lnSpc>
                <a:spcPct val="200000"/>
              </a:lnSpc>
            </a:pPr>
            <a:r>
              <a:rPr lang="fr-FR" sz="2400" b="1" dirty="0"/>
              <a:t>Sélectionnez un type : </a:t>
            </a:r>
          </a:p>
          <a:p>
            <a:pPr marL="342900" indent="-342900">
              <a:lnSpc>
                <a:spcPct val="200000"/>
              </a:lnSpc>
              <a:buAutoNum type="alphaLcPeriod"/>
            </a:pPr>
            <a:r>
              <a:rPr lang="fr-FR" sz="2400" b="1" dirty="0"/>
              <a:t>Histone 4, lysine 3 méthylases </a:t>
            </a:r>
          </a:p>
          <a:p>
            <a:pPr marL="342900" indent="-342900">
              <a:lnSpc>
                <a:spcPct val="200000"/>
              </a:lnSpc>
              <a:buAutoNum type="alphaLcPeriod"/>
            </a:pPr>
            <a:r>
              <a:rPr lang="fr-FR" sz="2400" b="1" dirty="0"/>
              <a:t>Histone 3, lysine 4 triple méthylases</a:t>
            </a:r>
          </a:p>
        </p:txBody>
      </p:sp>
      <p:sp>
        <p:nvSpPr>
          <p:cNvPr id="3" name="ZoneTexte 2">
            <a:extLst>
              <a:ext uri="{FF2B5EF4-FFF2-40B4-BE49-F238E27FC236}">
                <a16:creationId xmlns:a16="http://schemas.microsoft.com/office/drawing/2014/main" id="{6C876E2B-EF7D-48BE-AD24-BAE02518CECF}"/>
              </a:ext>
            </a:extLst>
          </p:cNvPr>
          <p:cNvSpPr txBox="1"/>
          <p:nvPr/>
        </p:nvSpPr>
        <p:spPr>
          <a:xfrm>
            <a:off x="1060173" y="1311965"/>
            <a:ext cx="7275444" cy="523220"/>
          </a:xfrm>
          <a:prstGeom prst="rect">
            <a:avLst/>
          </a:prstGeom>
          <a:noFill/>
          <a:ln>
            <a:solidFill>
              <a:schemeClr val="accent1"/>
            </a:solidFill>
          </a:ln>
        </p:spPr>
        <p:txBody>
          <a:bodyPr wrap="square" rtlCol="0">
            <a:spAutoFit/>
          </a:bodyPr>
          <a:lstStyle/>
          <a:p>
            <a:r>
              <a:rPr lang="fr-FR" sz="2800" dirty="0"/>
              <a:t>Question 3</a:t>
            </a:r>
          </a:p>
        </p:txBody>
      </p:sp>
    </p:spTree>
    <p:extLst>
      <p:ext uri="{BB962C8B-B14F-4D97-AF65-F5344CB8AC3E}">
        <p14:creationId xmlns:p14="http://schemas.microsoft.com/office/powerpoint/2010/main" val="693297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AAF6F7A-30CD-43EE-B5E9-9CC85EF416CF}"/>
              </a:ext>
            </a:extLst>
          </p:cNvPr>
          <p:cNvSpPr/>
          <p:nvPr/>
        </p:nvSpPr>
        <p:spPr>
          <a:xfrm>
            <a:off x="993913" y="1391477"/>
            <a:ext cx="10933043" cy="4549835"/>
          </a:xfrm>
          <a:prstGeom prst="rect">
            <a:avLst/>
          </a:prstGeom>
          <a:ln>
            <a:solidFill>
              <a:schemeClr val="accent1"/>
            </a:solidFill>
          </a:ln>
        </p:spPr>
        <p:txBody>
          <a:bodyPr wrap="square">
            <a:spAutoFit/>
          </a:bodyPr>
          <a:lstStyle/>
          <a:p>
            <a:pPr>
              <a:lnSpc>
                <a:spcPct val="150000"/>
              </a:lnSpc>
            </a:pPr>
            <a:r>
              <a:rPr lang="fr-FR" sz="2800" b="1" dirty="0"/>
              <a:t>Que sont les arbres phylogénétiques ?Sélectionnez une </a:t>
            </a:r>
            <a:r>
              <a:rPr lang="fr-FR" sz="2800" b="1" dirty="0" err="1"/>
              <a:t>reponse</a:t>
            </a:r>
            <a:r>
              <a:rPr lang="fr-FR" sz="2800" b="1" dirty="0"/>
              <a:t>: </a:t>
            </a:r>
          </a:p>
          <a:p>
            <a:pPr marL="514350" indent="-514350">
              <a:lnSpc>
                <a:spcPct val="150000"/>
              </a:lnSpc>
              <a:buAutoNum type="alphaLcPeriod"/>
            </a:pPr>
            <a:r>
              <a:rPr lang="fr-FR" sz="2800" b="1" dirty="0"/>
              <a:t>Surnom d'une technique de séquençage utilisée pour l'étude de la régulation de la chromatine. </a:t>
            </a:r>
          </a:p>
          <a:p>
            <a:pPr marL="514350" indent="-514350">
              <a:lnSpc>
                <a:spcPct val="150000"/>
              </a:lnSpc>
              <a:buAutoNum type="alphaLcPeriod"/>
            </a:pPr>
            <a:r>
              <a:rPr lang="fr-FR" sz="2800" b="1" dirty="0"/>
              <a:t>b. Un programme informatique développé dans le laboratoire de Sherlock. </a:t>
            </a:r>
          </a:p>
          <a:p>
            <a:pPr marL="514350" indent="-514350">
              <a:lnSpc>
                <a:spcPct val="150000"/>
              </a:lnSpc>
              <a:buAutoNum type="alphaLcPeriod"/>
            </a:pPr>
            <a:r>
              <a:rPr lang="fr-FR" sz="2800" b="1" dirty="0"/>
              <a:t>Une méthode pour visualiser les relations entre différentes populations</a:t>
            </a:r>
          </a:p>
        </p:txBody>
      </p:sp>
      <p:sp>
        <p:nvSpPr>
          <p:cNvPr id="3" name="ZoneTexte 2">
            <a:extLst>
              <a:ext uri="{FF2B5EF4-FFF2-40B4-BE49-F238E27FC236}">
                <a16:creationId xmlns:a16="http://schemas.microsoft.com/office/drawing/2014/main" id="{1BEC4CA8-6A15-46FC-9233-09DD3DC991A7}"/>
              </a:ext>
            </a:extLst>
          </p:cNvPr>
          <p:cNvSpPr txBox="1"/>
          <p:nvPr/>
        </p:nvSpPr>
        <p:spPr>
          <a:xfrm>
            <a:off x="993913" y="649356"/>
            <a:ext cx="1806072" cy="523220"/>
          </a:xfrm>
          <a:prstGeom prst="rect">
            <a:avLst/>
          </a:prstGeom>
          <a:noFill/>
          <a:ln>
            <a:solidFill>
              <a:schemeClr val="accent1"/>
            </a:solidFill>
          </a:ln>
        </p:spPr>
        <p:txBody>
          <a:bodyPr wrap="none" rtlCol="0">
            <a:spAutoFit/>
          </a:bodyPr>
          <a:lstStyle/>
          <a:p>
            <a:r>
              <a:rPr lang="fr-FR" sz="2800" b="1" dirty="0"/>
              <a:t>Question 4</a:t>
            </a:r>
          </a:p>
        </p:txBody>
      </p:sp>
    </p:spTree>
    <p:extLst>
      <p:ext uri="{BB962C8B-B14F-4D97-AF65-F5344CB8AC3E}">
        <p14:creationId xmlns:p14="http://schemas.microsoft.com/office/powerpoint/2010/main" val="4194161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AAF6F7A-30CD-43EE-B5E9-9CC85EF416CF}"/>
              </a:ext>
            </a:extLst>
          </p:cNvPr>
          <p:cNvSpPr/>
          <p:nvPr/>
        </p:nvSpPr>
        <p:spPr>
          <a:xfrm>
            <a:off x="993913" y="1298712"/>
            <a:ext cx="10933043" cy="5142305"/>
          </a:xfrm>
          <a:prstGeom prst="rect">
            <a:avLst/>
          </a:prstGeom>
          <a:ln>
            <a:solidFill>
              <a:schemeClr val="accent1"/>
            </a:solidFill>
          </a:ln>
        </p:spPr>
        <p:txBody>
          <a:bodyPr wrap="square">
            <a:spAutoFit/>
          </a:bodyPr>
          <a:lstStyle/>
          <a:p>
            <a:pPr>
              <a:lnSpc>
                <a:spcPct val="200000"/>
              </a:lnSpc>
            </a:pPr>
            <a:r>
              <a:rPr lang="fr-FR" sz="2800" b="1" dirty="0"/>
              <a:t>Lequel des énoncés suivants décrit le mieux le dogme central de la biologie ?Choisissez : </a:t>
            </a:r>
          </a:p>
          <a:p>
            <a:pPr>
              <a:lnSpc>
                <a:spcPct val="200000"/>
              </a:lnSpc>
            </a:pPr>
            <a:r>
              <a:rPr lang="fr-FR" sz="2800" b="1" dirty="0"/>
              <a:t>a. ADN -&gt; ARN -&gt; Protéine </a:t>
            </a:r>
          </a:p>
          <a:p>
            <a:pPr>
              <a:lnSpc>
                <a:spcPct val="200000"/>
              </a:lnSpc>
            </a:pPr>
            <a:r>
              <a:rPr lang="fr-FR" sz="2800" b="1" dirty="0"/>
              <a:t>b. ARN -&gt; Protéine -&gt; ADN </a:t>
            </a:r>
          </a:p>
          <a:p>
            <a:pPr>
              <a:lnSpc>
                <a:spcPct val="200000"/>
              </a:lnSpc>
            </a:pPr>
            <a:r>
              <a:rPr lang="fr-FR" sz="2800" b="1" dirty="0"/>
              <a:t>c. Gène -&gt; ARN </a:t>
            </a:r>
          </a:p>
          <a:p>
            <a:pPr>
              <a:lnSpc>
                <a:spcPct val="200000"/>
              </a:lnSpc>
            </a:pPr>
            <a:r>
              <a:rPr lang="fr-FR" sz="2800" b="1" dirty="0"/>
              <a:t>d. Protéine -&gt; ARN -&gt; ADN</a:t>
            </a:r>
          </a:p>
        </p:txBody>
      </p:sp>
      <p:sp>
        <p:nvSpPr>
          <p:cNvPr id="3" name="ZoneTexte 2">
            <a:extLst>
              <a:ext uri="{FF2B5EF4-FFF2-40B4-BE49-F238E27FC236}">
                <a16:creationId xmlns:a16="http://schemas.microsoft.com/office/drawing/2014/main" id="{1BEC4CA8-6A15-46FC-9233-09DD3DC991A7}"/>
              </a:ext>
            </a:extLst>
          </p:cNvPr>
          <p:cNvSpPr txBox="1"/>
          <p:nvPr/>
        </p:nvSpPr>
        <p:spPr>
          <a:xfrm>
            <a:off x="993913" y="649356"/>
            <a:ext cx="1806072" cy="523220"/>
          </a:xfrm>
          <a:prstGeom prst="rect">
            <a:avLst/>
          </a:prstGeom>
          <a:noFill/>
          <a:ln>
            <a:solidFill>
              <a:schemeClr val="accent1"/>
            </a:solidFill>
          </a:ln>
        </p:spPr>
        <p:txBody>
          <a:bodyPr wrap="none" rtlCol="0">
            <a:spAutoFit/>
          </a:bodyPr>
          <a:lstStyle/>
          <a:p>
            <a:r>
              <a:rPr lang="fr-FR" sz="2800" b="1" dirty="0"/>
              <a:t>Question 5</a:t>
            </a:r>
          </a:p>
        </p:txBody>
      </p:sp>
    </p:spTree>
    <p:extLst>
      <p:ext uri="{BB962C8B-B14F-4D97-AF65-F5344CB8AC3E}">
        <p14:creationId xmlns:p14="http://schemas.microsoft.com/office/powerpoint/2010/main" val="2854100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AAF6F7A-30CD-43EE-B5E9-9CC85EF416CF}"/>
              </a:ext>
            </a:extLst>
          </p:cNvPr>
          <p:cNvSpPr/>
          <p:nvPr/>
        </p:nvSpPr>
        <p:spPr>
          <a:xfrm>
            <a:off x="993913" y="1298712"/>
            <a:ext cx="10933043" cy="4315027"/>
          </a:xfrm>
          <a:prstGeom prst="rect">
            <a:avLst/>
          </a:prstGeom>
          <a:ln>
            <a:solidFill>
              <a:schemeClr val="accent1"/>
            </a:solidFill>
          </a:ln>
        </p:spPr>
        <p:txBody>
          <a:bodyPr wrap="square">
            <a:spAutoFit/>
          </a:bodyPr>
          <a:lstStyle/>
          <a:p>
            <a:pPr>
              <a:lnSpc>
                <a:spcPct val="200000"/>
              </a:lnSpc>
            </a:pPr>
            <a:r>
              <a:rPr lang="fr-FR" sz="2000" b="1" dirty="0"/>
              <a:t>Un gène peut devenir plus actif si ses histones sont moins étroitement liées. Une histone désacétylase entraîne souvent une diminution de l'expression d'un gène parce que (n'oubliez pas que les groupes ADN et acétyle ont tous deux une charge négative) :Sélectionnez un gène : </a:t>
            </a:r>
          </a:p>
          <a:p>
            <a:pPr marL="457200" indent="-457200">
              <a:lnSpc>
                <a:spcPct val="200000"/>
              </a:lnSpc>
              <a:buAutoNum type="alphaLcPeriod"/>
            </a:pPr>
            <a:r>
              <a:rPr lang="fr-FR" sz="2000" b="1" dirty="0"/>
              <a:t>L'ajout d'un groupe acétyle à une histone rend la liaison de l'histone plus serrée </a:t>
            </a:r>
          </a:p>
          <a:p>
            <a:pPr marL="457200" indent="-457200">
              <a:lnSpc>
                <a:spcPct val="200000"/>
              </a:lnSpc>
              <a:buAutoNum type="alphaLcPeriod"/>
            </a:pPr>
            <a:r>
              <a:rPr lang="fr-FR" sz="2000" b="1" dirty="0"/>
              <a:t>L'ajout d'un groupe acétyle rend la liaison des histones moins étroite </a:t>
            </a:r>
          </a:p>
          <a:p>
            <a:pPr marL="457200" indent="-457200">
              <a:lnSpc>
                <a:spcPct val="200000"/>
              </a:lnSpc>
              <a:buAutoNum type="alphaLcPeriod"/>
            </a:pPr>
            <a:r>
              <a:rPr lang="fr-FR" sz="2000" b="1" dirty="0"/>
              <a:t>L'élimination d'un groupe acétyle d'une histone rend la liaison de l'histone plus étroite </a:t>
            </a:r>
          </a:p>
          <a:p>
            <a:pPr marL="457200" indent="-457200">
              <a:lnSpc>
                <a:spcPct val="200000"/>
              </a:lnSpc>
              <a:buAutoNum type="alphaLcPeriod"/>
            </a:pPr>
            <a:r>
              <a:rPr lang="fr-FR" sz="2000" b="1" dirty="0"/>
              <a:t>L'élimination d'un groupe acétyle rend la liaison des histones moins étroite</a:t>
            </a:r>
          </a:p>
        </p:txBody>
      </p:sp>
      <p:sp>
        <p:nvSpPr>
          <p:cNvPr id="3" name="ZoneTexte 2">
            <a:extLst>
              <a:ext uri="{FF2B5EF4-FFF2-40B4-BE49-F238E27FC236}">
                <a16:creationId xmlns:a16="http://schemas.microsoft.com/office/drawing/2014/main" id="{1BEC4CA8-6A15-46FC-9233-09DD3DC991A7}"/>
              </a:ext>
            </a:extLst>
          </p:cNvPr>
          <p:cNvSpPr txBox="1"/>
          <p:nvPr/>
        </p:nvSpPr>
        <p:spPr>
          <a:xfrm>
            <a:off x="993913" y="649356"/>
            <a:ext cx="1806072" cy="523220"/>
          </a:xfrm>
          <a:prstGeom prst="rect">
            <a:avLst/>
          </a:prstGeom>
          <a:noFill/>
          <a:ln>
            <a:solidFill>
              <a:schemeClr val="accent1"/>
            </a:solidFill>
          </a:ln>
        </p:spPr>
        <p:txBody>
          <a:bodyPr wrap="none" rtlCol="0">
            <a:spAutoFit/>
          </a:bodyPr>
          <a:lstStyle/>
          <a:p>
            <a:r>
              <a:rPr lang="fr-FR" sz="2800" b="1" dirty="0"/>
              <a:t>Question 6</a:t>
            </a:r>
          </a:p>
        </p:txBody>
      </p:sp>
    </p:spTree>
    <p:extLst>
      <p:ext uri="{BB962C8B-B14F-4D97-AF65-F5344CB8AC3E}">
        <p14:creationId xmlns:p14="http://schemas.microsoft.com/office/powerpoint/2010/main" val="215727542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TotalTime>
  <Words>317</Words>
  <Application>Microsoft Office PowerPoint</Application>
  <PresentationFormat>Grand écran</PresentationFormat>
  <Paragraphs>28</Paragraphs>
  <Slides>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6</vt:i4>
      </vt:variant>
    </vt:vector>
  </HeadingPairs>
  <TitlesOfParts>
    <vt:vector size="10" baseType="lpstr">
      <vt:lpstr>Arial</vt:lpstr>
      <vt:lpstr>Calibri</vt:lpstr>
      <vt:lpstr>Calibri Light</vt:lpstr>
      <vt:lpstr>Thème Office</vt:lpstr>
      <vt:lpstr>TD 020221</vt:lpstr>
      <vt:lpstr>Question 2</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 080720</dc:title>
  <dc:creator>HP</dc:creator>
  <cp:lastModifiedBy>hp</cp:lastModifiedBy>
  <cp:revision>8</cp:revision>
  <dcterms:created xsi:type="dcterms:W3CDTF">2020-07-07T23:51:36Z</dcterms:created>
  <dcterms:modified xsi:type="dcterms:W3CDTF">2021-02-02T19:34:32Z</dcterms:modified>
</cp:coreProperties>
</file>