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Economica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Average"/>
      <p:regular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Average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conomica-bold.fntdata"/><Relationship Id="rId12" Type="http://schemas.openxmlformats.org/officeDocument/2006/relationships/font" Target="fonts/Economica-regular.fntdata"/><Relationship Id="rId15" Type="http://schemas.openxmlformats.org/officeDocument/2006/relationships/font" Target="fonts/Economica-boldItalic.fntdata"/><Relationship Id="rId14" Type="http://schemas.openxmlformats.org/officeDocument/2006/relationships/font" Target="fonts/Economica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87997393_0_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87997393_0_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b6273059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b6273059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87997393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f87997393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87997393_0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87997393_0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b6273059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b6273059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87997393_0_1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87997393_0_1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5" Type="http://schemas.openxmlformats.org/officeDocument/2006/relationships/slide" Target="/ppt/slides/slide4.xml"/><Relationship Id="rId6" Type="http://schemas.openxmlformats.org/officeDocument/2006/relationships/slide" Target="/ppt/slides/slide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4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5" Type="http://schemas.openxmlformats.org/officeDocument/2006/relationships/slide" Target="/ppt/slides/slide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/ppt/slides/slide4.xml"/><Relationship Id="rId3" Type="http://schemas.openxmlformats.org/officeDocument/2006/relationships/slide" Target="/ppt/slides/slide4.xml"/><Relationship Id="rId4" Type="http://schemas.openxmlformats.org/officeDocument/2006/relationships/slide" Target="/ppt/slides/slide4.xml"/><Relationship Id="rId5" Type="http://schemas.openxmlformats.org/officeDocument/2006/relationships/slide" Target="/ppt/slides/slide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0" name="Google Shape;60;p1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3">
  <p:cSld name="TITLE_AND_BODY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ffset_comp_343059.jpg" id="81" name="Google Shape;81;p14"/>
          <p:cNvPicPr preferRelativeResize="0"/>
          <p:nvPr/>
        </p:nvPicPr>
        <p:blipFill rotWithShape="1">
          <a:blip r:embed="rId2">
            <a:alphaModFix amt="80000"/>
          </a:blip>
          <a:srcRect b="25870" l="30474" r="30474" t="11955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fmla="val 50343" name="adj"/>
            </a:avLst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5" name="Google Shape;85;p14">
            <a:hlinkClick action="ppaction://hlinksldjump"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>
            <a:hlinkClick action="ppaction://hlinksldjump" r:id="rId4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>
            <a:hlinkClick action="ppaction://hlinksldjump" r:id="rId5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>
            <a:hlinkClick action="ppaction://hlinksldjump" r:id="rId6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0" name="Google Shape;90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1">
  <p:cSld name="TITLE_AND_BODY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5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1" name="Google Shape;101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5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_alt2">
  <p:cSld name="TITLE_AND_BODY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" name="Google Shape;107;p16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>
            <a:hlinkClick action="ppaction://hlinksldjump"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>
            <a:hlinkClick action="ppaction://hlinksldjump"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>
            <a:hlinkClick action="ppaction://hlinksldjump" r:id="rId4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>
            <a:hlinkClick action="ppaction://hlinksldjump" r:id="rId5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3" name="Google Shape;113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6"/>
          <p:cNvSpPr txBox="1"/>
          <p:nvPr>
            <p:ph idx="2" type="title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forms/d/e/1FAIpQLScSxQwyID3GW0cNAh0hOqrZm9g2j_lcVdCvTku5gBjMAWc8og/viewform?usp=sf_link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Big Data</a:t>
            </a:r>
            <a:endParaRPr/>
          </a:p>
        </p:txBody>
      </p:sp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3173325" y="2837325"/>
            <a:ext cx="3639600" cy="3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Master Informatique médicale et science des données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300" y="117750"/>
            <a:ext cx="3159398" cy="1139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210550" y="3624525"/>
            <a:ext cx="38877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>
                <a:latin typeface="Open Sans"/>
                <a:ea typeface="Open Sans"/>
                <a:cs typeface="Open Sans"/>
                <a:sym typeface="Open Sans"/>
              </a:rPr>
              <a:t>Animé par:</a:t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GUIGUEMDÉ Rodrigue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KALMOGO Roland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animateurs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11700" y="1225225"/>
            <a:ext cx="8520600" cy="17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GUIGUEMDÉ Rodrigue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1812250" y="1834825"/>
            <a:ext cx="4917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DG ...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311700" y="2977825"/>
            <a:ext cx="8520600" cy="16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KALMOGO Roland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1812250" y="3459075"/>
            <a:ext cx="49179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Ingénieur Logiciel  chez Rakuten Ready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fr">
                <a:latin typeface="Open Sans"/>
                <a:ea typeface="Open Sans"/>
                <a:cs typeface="Open Sans"/>
                <a:sym typeface="Open Sans"/>
              </a:rPr>
              <a:t>Master en informatique Université Laval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sondage </a:t>
            </a:r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1297500" y="17436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highlight>
                <a:srgbClr val="434343"/>
              </a:highlight>
            </a:endParaRPr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3558875" y="2552450"/>
            <a:ext cx="41844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Lien pour accéder au sondage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297500" y="2658481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1484875" y="3914088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</a:rPr>
              <a:t>Nous vous invitons à remplir le sondage afin que nous puissions rendre le contenu profitable à tous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297500" y="3573344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2030400" y="3573363"/>
            <a:ext cx="5877300" cy="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3525" y="1513675"/>
            <a:ext cx="1749474" cy="224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Objectifs du cours</a:t>
            </a:r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4443275" y="2064600"/>
            <a:ext cx="2506500" cy="2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Introduction : Insérez votre texte ici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Version classique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Version mobile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Mode Paysage sur mobile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Appareils portables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Tablettes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Mode Paysage sur tablette</a:t>
            </a:r>
            <a:endParaRPr sz="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Appareils portables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Calendrier du projet</a:t>
            </a:r>
            <a:endParaRPr sz="1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1233675" y="2552850"/>
            <a:ext cx="5451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94A"/>
              </a:buClr>
              <a:buSzPts val="1400"/>
              <a:buFont typeface="Montserrat"/>
              <a:buChar char="●"/>
            </a:pPr>
            <a:r>
              <a:rPr lang="fr">
                <a:solidFill>
                  <a:srgbClr val="11294A"/>
                </a:solidFill>
                <a:latin typeface="Montserrat"/>
                <a:ea typeface="Montserrat"/>
                <a:cs typeface="Montserrat"/>
                <a:sym typeface="Montserrat"/>
              </a:rPr>
              <a:t>Comprendre la terminologie liée au BIG DATA</a:t>
            </a:r>
            <a:endParaRPr sz="1800">
              <a:solidFill>
                <a:srgbClr val="11294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94A"/>
              </a:buClr>
              <a:buSzPts val="1400"/>
              <a:buFont typeface="Montserrat"/>
              <a:buChar char="●"/>
            </a:pPr>
            <a:r>
              <a:rPr lang="fr">
                <a:solidFill>
                  <a:srgbClr val="11294A"/>
                </a:solidFill>
                <a:latin typeface="Montserrat"/>
                <a:ea typeface="Montserrat"/>
                <a:cs typeface="Montserrat"/>
                <a:sym typeface="Montserrat"/>
              </a:rPr>
              <a:t>Apprivoiser les outils </a:t>
            </a:r>
            <a:endParaRPr sz="1800">
              <a:solidFill>
                <a:srgbClr val="11294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294A"/>
              </a:buClr>
              <a:buSzPts val="1400"/>
              <a:buFont typeface="Montserrat"/>
              <a:buChar char="●"/>
            </a:pPr>
            <a:r>
              <a:rPr lang="fr">
                <a:solidFill>
                  <a:srgbClr val="11294A"/>
                </a:solidFill>
                <a:latin typeface="Montserrat"/>
                <a:ea typeface="Montserrat"/>
                <a:cs typeface="Montserrat"/>
                <a:sym typeface="Montserrat"/>
              </a:rPr>
              <a:t>Appliquer les techniques du big data dans la santé</a:t>
            </a:r>
            <a:endParaRPr sz="1800">
              <a:solidFill>
                <a:srgbClr val="11294A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 sz="1800">
              <a:solidFill>
                <a:srgbClr val="11294A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</a:t>
            </a:r>
            <a:endParaRPr/>
          </a:p>
        </p:txBody>
      </p:sp>
      <p:sp>
        <p:nvSpPr>
          <p:cNvPr id="159" name="Google Shape;159;p21"/>
          <p:cNvSpPr txBox="1"/>
          <p:nvPr>
            <p:ph idx="2" type="body"/>
          </p:nvPr>
        </p:nvSpPr>
        <p:spPr>
          <a:xfrm>
            <a:off x="4693225" y="724200"/>
            <a:ext cx="4083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Introduction au Big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Bref aperçu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Quelques techniques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La modélisation prédictive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méthodes de classification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 phénotypage informatique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Quelques outils pratique (Spark)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L’ontologie médicale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Quelques applications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L’analyse des graphes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La similarité des patients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"/>
              <a:t>Les réseaux de neurones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Questions?</a:t>
            </a:r>
            <a:endParaRPr/>
          </a:p>
        </p:txBody>
      </p:sp>
      <p:cxnSp>
        <p:nvCxnSpPr>
          <p:cNvPr id="165" name="Google Shape;165;p22"/>
          <p:cNvCxnSpPr/>
          <p:nvPr/>
        </p:nvCxnSpPr>
        <p:spPr>
          <a:xfrm>
            <a:off x="1761628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2"/>
          <p:cNvSpPr/>
          <p:nvPr/>
        </p:nvSpPr>
        <p:spPr>
          <a:xfrm flipH="1">
            <a:off x="1228048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1227675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68" name="Google Shape;168;p22"/>
          <p:cNvCxnSpPr/>
          <p:nvPr/>
        </p:nvCxnSpPr>
        <p:spPr>
          <a:xfrm>
            <a:off x="285528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2"/>
          <p:cNvSpPr/>
          <p:nvPr/>
        </p:nvSpPr>
        <p:spPr>
          <a:xfrm flipH="1">
            <a:off x="2321705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999999"/>
                </a:solidFill>
              </a:rPr>
              <a:t>  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2321332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3949490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2"/>
          <p:cNvSpPr/>
          <p:nvPr/>
        </p:nvSpPr>
        <p:spPr>
          <a:xfrm flipH="1">
            <a:off x="3415911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3415538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74" name="Google Shape;174;p22"/>
          <p:cNvCxnSpPr/>
          <p:nvPr/>
        </p:nvCxnSpPr>
        <p:spPr>
          <a:xfrm>
            <a:off x="5041054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2"/>
          <p:cNvSpPr/>
          <p:nvPr/>
        </p:nvSpPr>
        <p:spPr>
          <a:xfrm flipH="1">
            <a:off x="4507474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4507101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77" name="Google Shape;177;p22"/>
          <p:cNvCxnSpPr/>
          <p:nvPr/>
        </p:nvCxnSpPr>
        <p:spPr>
          <a:xfrm>
            <a:off x="6129352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22"/>
          <p:cNvSpPr/>
          <p:nvPr/>
        </p:nvSpPr>
        <p:spPr>
          <a:xfrm flipH="1">
            <a:off x="5595772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559540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cxnSp>
        <p:nvCxnSpPr>
          <p:cNvPr id="180" name="Google Shape;180;p22"/>
          <p:cNvCxnSpPr/>
          <p:nvPr/>
        </p:nvCxnSpPr>
        <p:spPr>
          <a:xfrm>
            <a:off x="7221273" y="2076708"/>
            <a:ext cx="639000" cy="6600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22"/>
          <p:cNvSpPr/>
          <p:nvPr/>
        </p:nvSpPr>
        <p:spPr>
          <a:xfrm flipH="1">
            <a:off x="6687693" y="261570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6687320" y="2757288"/>
            <a:ext cx="1185000" cy="1281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1158086" y="3307024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 </a:t>
            </a: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ici.</a:t>
            </a: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23024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343890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5726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5703050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1158086" y="2928564"/>
            <a:ext cx="116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2302396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43890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4572659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5703047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6837184" y="2930350"/>
            <a:ext cx="1136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Insérez votre texte ici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6837175" y="3307025"/>
            <a:ext cx="1166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Insérez votre texte ici Insérez votre texte ici Insérez votre texte ici. 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195078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JAN.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2275607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FÉVR.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3412146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448254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AVR.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5584953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6662762" y="1900925"/>
            <a:ext cx="538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JUIN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F5B83C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