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9"/>
  </p:notesMasterIdLst>
  <p:sldIdLst>
    <p:sldId id="256" r:id="rId2"/>
    <p:sldId id="314" r:id="rId3"/>
    <p:sldId id="258" r:id="rId4"/>
    <p:sldId id="260" r:id="rId5"/>
    <p:sldId id="262" r:id="rId6"/>
    <p:sldId id="264" r:id="rId7"/>
    <p:sldId id="266" r:id="rId8"/>
    <p:sldId id="269" r:id="rId9"/>
    <p:sldId id="268" r:id="rId10"/>
    <p:sldId id="315" r:id="rId11"/>
    <p:sldId id="316" r:id="rId12"/>
    <p:sldId id="274" r:id="rId13"/>
    <p:sldId id="317" r:id="rId14"/>
    <p:sldId id="319" r:id="rId15"/>
    <p:sldId id="276" r:id="rId16"/>
    <p:sldId id="278" r:id="rId17"/>
    <p:sldId id="280" r:id="rId18"/>
    <p:sldId id="282" r:id="rId19"/>
    <p:sldId id="284" r:id="rId20"/>
    <p:sldId id="322" r:id="rId21"/>
    <p:sldId id="320" r:id="rId22"/>
    <p:sldId id="321" r:id="rId23"/>
    <p:sldId id="324" r:id="rId24"/>
    <p:sldId id="323" r:id="rId25"/>
    <p:sldId id="326" r:id="rId26"/>
    <p:sldId id="328" r:id="rId27"/>
    <p:sldId id="330" r:id="rId28"/>
    <p:sldId id="333" r:id="rId29"/>
    <p:sldId id="334" r:id="rId30"/>
    <p:sldId id="335" r:id="rId31"/>
    <p:sldId id="336" r:id="rId32"/>
    <p:sldId id="341" r:id="rId33"/>
    <p:sldId id="289" r:id="rId34"/>
    <p:sldId id="291" r:id="rId35"/>
    <p:sldId id="293" r:id="rId36"/>
    <p:sldId id="311" r:id="rId37"/>
    <p:sldId id="313" r:id="rId38"/>
    <p:sldId id="337" r:id="rId39"/>
    <p:sldId id="338" r:id="rId40"/>
    <p:sldId id="339" r:id="rId41"/>
    <p:sldId id="342" r:id="rId42"/>
    <p:sldId id="343" r:id="rId43"/>
    <p:sldId id="346" r:id="rId44"/>
    <p:sldId id="303" r:id="rId45"/>
    <p:sldId id="309" r:id="rId46"/>
    <p:sldId id="305" r:id="rId47"/>
    <p:sldId id="307" r:id="rId4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560"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0E3962-2034-4C9E-ACC4-BB3E4F7AEF15}" type="datetimeFigureOut">
              <a:rPr lang="fr-FR" smtClean="0"/>
              <a:t>22/07/2022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8C8A48-0E19-4E52-98A7-442F9DAE18F4}" type="slidenum">
              <a:rPr lang="fr-FR" smtClean="0"/>
              <a:t>‹N°›</a:t>
            </a:fld>
            <a:endParaRPr lang="fr-FR"/>
          </a:p>
        </p:txBody>
      </p:sp>
    </p:spTree>
    <p:extLst>
      <p:ext uri="{BB962C8B-B14F-4D97-AF65-F5344CB8AC3E}">
        <p14:creationId xmlns:p14="http://schemas.microsoft.com/office/powerpoint/2010/main" val="3515343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dirty="0" smtClean="0"/>
          </a:p>
        </p:txBody>
      </p:sp>
      <p:sp>
        <p:nvSpPr>
          <p:cNvPr id="4" name="Espace réservé du numéro de diapositive 3"/>
          <p:cNvSpPr>
            <a:spLocks noGrp="1"/>
          </p:cNvSpPr>
          <p:nvPr>
            <p:ph type="sldNum" sz="quarter" idx="5"/>
          </p:nvPr>
        </p:nvSpPr>
        <p:spPr/>
        <p:txBody>
          <a:bodyPr/>
          <a:lstStyle/>
          <a:p>
            <a:pPr>
              <a:defRPr/>
            </a:pPr>
            <a:fld id="{1DAFFCB5-32CD-4168-A9FC-A8A158DCDD15}" type="slidenum">
              <a:rPr lang="fr-FR" smtClean="0"/>
              <a:pPr>
                <a:defRPr/>
              </a:pPr>
              <a:t>27</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E3551A2-E525-4BF4-B5CA-F605B00B7E0F}" type="slidenum">
              <a:rPr lang="fr-FR" smtClean="0"/>
              <a:t>34</a:t>
            </a:fld>
            <a:endParaRPr lang="fr-FR"/>
          </a:p>
        </p:txBody>
      </p:sp>
    </p:spTree>
    <p:extLst>
      <p:ext uri="{BB962C8B-B14F-4D97-AF65-F5344CB8AC3E}">
        <p14:creationId xmlns:p14="http://schemas.microsoft.com/office/powerpoint/2010/main" val="3446044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p:txBody>
          <a:bodyPr/>
          <a:lstStyle/>
          <a:p>
            <a:fld id="{E122FAD9-5A54-4312-9B59-F7052B2343E3}" type="datetimeFigureOut">
              <a:rPr lang="fr-FR" smtClean="0"/>
              <a:t>22/07/2022</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A8B61958-8EE1-47FB-99E8-EC53C292886F}" type="slidenum">
              <a:rPr lang="fr-FR" smtClean="0"/>
              <a:t>‹N°›</a:t>
            </a:fld>
            <a:endParaRPr lang="fr-F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122FAD9-5A54-4312-9B59-F7052B2343E3}" type="datetimeFigureOut">
              <a:rPr lang="fr-FR" smtClean="0"/>
              <a:t>22/07/2022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B61958-8EE1-47FB-99E8-EC53C292886F}"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122FAD9-5A54-4312-9B59-F7052B2343E3}" type="datetimeFigureOut">
              <a:rPr lang="fr-FR" smtClean="0"/>
              <a:t>22/07/2022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B61958-8EE1-47FB-99E8-EC53C292886F}"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E122FAD9-5A54-4312-9B59-F7052B2343E3}" type="datetimeFigureOut">
              <a:rPr lang="fr-FR" smtClean="0"/>
              <a:t>22/07/2022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B61958-8EE1-47FB-99E8-EC53C292886F}" type="slidenum">
              <a:rPr lang="fr-FR" smtClean="0"/>
              <a:t>‹N°›</a:t>
            </a:fld>
            <a:endParaRPr lang="fr-FR"/>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E122FAD9-5A54-4312-9B59-F7052B2343E3}" type="datetimeFigureOut">
              <a:rPr lang="fr-FR" smtClean="0"/>
              <a:t>22/07/2022</a:t>
            </a:fld>
            <a:endParaRPr lang="fr-FR"/>
          </a:p>
        </p:txBody>
      </p:sp>
      <p:sp>
        <p:nvSpPr>
          <p:cNvPr id="5" name="Espace réservé du pied de page 4"/>
          <p:cNvSpPr>
            <a:spLocks noGrp="1"/>
          </p:cNvSpPr>
          <p:nvPr>
            <p:ph type="ftr" sz="quarter" idx="11"/>
          </p:nvPr>
        </p:nvSpPr>
        <p:spPr>
          <a:xfrm>
            <a:off x="800100" y="6172200"/>
            <a:ext cx="4000500" cy="457200"/>
          </a:xfrm>
        </p:spPr>
        <p:txBody>
          <a:bodyPr/>
          <a:lstStyle/>
          <a:p>
            <a:endParaRPr lang="fr-F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A8B61958-8EE1-47FB-99E8-EC53C292886F}"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fld id="{E122FAD9-5A54-4312-9B59-F7052B2343E3}" type="datetimeFigureOut">
              <a:rPr lang="fr-FR" smtClean="0"/>
              <a:t>22/07/2022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B61958-8EE1-47FB-99E8-EC53C292886F}" type="slidenum">
              <a:rPr lang="fr-FR" smtClean="0"/>
              <a:t>‹N°›</a:t>
            </a:fld>
            <a:endParaRPr lang="fr-FR"/>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7" name="Espace réservé de la date 6"/>
          <p:cNvSpPr>
            <a:spLocks noGrp="1"/>
          </p:cNvSpPr>
          <p:nvPr>
            <p:ph type="dt" sz="half" idx="10"/>
          </p:nvPr>
        </p:nvSpPr>
        <p:spPr/>
        <p:txBody>
          <a:bodyPr/>
          <a:lstStyle/>
          <a:p>
            <a:fld id="{E122FAD9-5A54-4312-9B59-F7052B2343E3}" type="datetimeFigureOut">
              <a:rPr lang="fr-FR" smtClean="0"/>
              <a:t>22/07/2022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8B61958-8EE1-47FB-99E8-EC53C292886F}" type="slidenum">
              <a:rPr lang="fr-FR" smtClean="0"/>
              <a:t>‹N°›</a:t>
            </a:fld>
            <a:endParaRPr lang="fr-FR"/>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E122FAD9-5A54-4312-9B59-F7052B2343E3}" type="datetimeFigureOut">
              <a:rPr lang="fr-FR" smtClean="0"/>
              <a:t>22/07/2022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8B61958-8EE1-47FB-99E8-EC53C292886F}"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122FAD9-5A54-4312-9B59-F7052B2343E3}" type="datetimeFigureOut">
              <a:rPr lang="fr-FR" smtClean="0"/>
              <a:t>22/07/2022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8B61958-8EE1-47FB-99E8-EC53C292886F}"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E122FAD9-5A54-4312-9B59-F7052B2343E3}" type="datetimeFigureOut">
              <a:rPr lang="fr-FR" smtClean="0"/>
              <a:t>22/07/2022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B61958-8EE1-47FB-99E8-EC53C292886F}" type="slidenum">
              <a:rPr lang="fr-FR" smtClean="0"/>
              <a:t>‹N°›</a:t>
            </a:fld>
            <a:endParaRPr lang="fr-F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Modifiez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E122FAD9-5A54-4312-9B59-F7052B2343E3}" type="datetimeFigureOut">
              <a:rPr lang="fr-FR" smtClean="0"/>
              <a:t>22/07/2022</a:t>
            </a:fld>
            <a:endParaRPr lang="fr-FR"/>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a:p>
        </p:txBody>
      </p:sp>
      <p:sp>
        <p:nvSpPr>
          <p:cNvPr id="7" name="Espace réservé du numéro de diapositive 6"/>
          <p:cNvSpPr>
            <a:spLocks noGrp="1"/>
          </p:cNvSpPr>
          <p:nvPr>
            <p:ph type="sldNum" sz="quarter" idx="12"/>
          </p:nvPr>
        </p:nvSpPr>
        <p:spPr>
          <a:xfrm>
            <a:off x="146304" y="6208776"/>
            <a:ext cx="457200" cy="457200"/>
          </a:xfrm>
        </p:spPr>
        <p:txBody>
          <a:bodyPr/>
          <a:lstStyle/>
          <a:p>
            <a:fld id="{A8B61958-8EE1-47FB-99E8-EC53C292886F}" type="slidenum">
              <a:rPr lang="fr-FR" smtClean="0"/>
              <a:t>‹N°›</a:t>
            </a:fld>
            <a:endParaRPr lang="fr-F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122FAD9-5A54-4312-9B59-F7052B2343E3}" type="datetimeFigureOut">
              <a:rPr lang="fr-FR" smtClean="0"/>
              <a:t>22/07/2022</a:t>
            </a:fld>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8B61958-8EE1-47FB-99E8-EC53C292886F}"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normAutofit fontScale="70000" lnSpcReduction="20000"/>
          </a:bodyPr>
          <a:lstStyle/>
          <a:p>
            <a:endParaRPr lang="fr-FR" b="1" dirty="0" smtClean="0"/>
          </a:p>
          <a:p>
            <a:endParaRPr lang="fr-FR" sz="1800" b="1" dirty="0" smtClean="0">
              <a:latin typeface="Arial Black" pitchFamily="34" charset="0"/>
            </a:endParaRPr>
          </a:p>
          <a:p>
            <a:endParaRPr lang="fr-FR" sz="1800" b="1" dirty="0">
              <a:latin typeface="Arial Black" pitchFamily="34" charset="0"/>
            </a:endParaRPr>
          </a:p>
          <a:p>
            <a:endParaRPr lang="fr-FR" sz="1800" b="1" dirty="0" smtClean="0">
              <a:latin typeface="Arial Black" pitchFamily="34" charset="0"/>
            </a:endParaRPr>
          </a:p>
          <a:p>
            <a:endParaRPr lang="fr-FR" sz="1800" b="1">
              <a:latin typeface="Arial Black" pitchFamily="34" charset="0"/>
            </a:endParaRPr>
          </a:p>
          <a:p>
            <a:r>
              <a:rPr lang="fr-FR" sz="1800" b="1" smtClean="0">
                <a:latin typeface="Arial Black" pitchFamily="34" charset="0"/>
              </a:rPr>
              <a:t>Enseignante </a:t>
            </a:r>
            <a:r>
              <a:rPr lang="fr-FR" sz="1800" b="1" dirty="0" smtClean="0">
                <a:latin typeface="Arial Black" pitchFamily="34" charset="0"/>
              </a:rPr>
              <a:t>: OUOBA Clémentine OUEDRAOGO</a:t>
            </a:r>
            <a:r>
              <a:rPr lang="fr-FR" dirty="0" smtClean="0"/>
              <a:t>/</a:t>
            </a:r>
            <a:endParaRPr lang="fr-FR" dirty="0"/>
          </a:p>
        </p:txBody>
      </p:sp>
      <p:sp>
        <p:nvSpPr>
          <p:cNvPr id="2" name="Titre 1"/>
          <p:cNvSpPr>
            <a:spLocks noGrp="1"/>
          </p:cNvSpPr>
          <p:nvPr>
            <p:ph type="ctrTitle"/>
          </p:nvPr>
        </p:nvSpPr>
        <p:spPr>
          <a:xfrm>
            <a:off x="457200" y="260648"/>
            <a:ext cx="8229600" cy="2448273"/>
          </a:xfrm>
        </p:spPr>
        <p:txBody>
          <a:bodyPr/>
          <a:lstStyle/>
          <a:p>
            <a:r>
              <a:rPr lang="fr-FR" b="1" dirty="0" smtClean="0"/>
              <a:t/>
            </a:r>
            <a:br>
              <a:rPr lang="fr-FR" b="1" dirty="0" smtClean="0"/>
            </a:br>
            <a:r>
              <a:rPr lang="fr-FR" b="1" dirty="0"/>
              <a:t/>
            </a:r>
            <a:br>
              <a:rPr lang="fr-FR" b="1" dirty="0"/>
            </a:br>
            <a:r>
              <a:rPr lang="fr-FR" b="1" dirty="0" smtClean="0"/>
              <a:t>Ifrisse3  généralités sur le genre </a:t>
            </a:r>
            <a:endParaRPr lang="fr-FR" dirty="0"/>
          </a:p>
        </p:txBody>
      </p:sp>
      <p:pic>
        <p:nvPicPr>
          <p:cNvPr id="11" name="image2.png" descr="Afficher l'image d'origine"/>
          <p:cNvPicPr/>
          <p:nvPr/>
        </p:nvPicPr>
        <p:blipFill>
          <a:blip r:embed="rId2"/>
          <a:srcRect/>
          <a:stretch>
            <a:fillRect/>
          </a:stretch>
        </p:blipFill>
        <p:spPr>
          <a:xfrm>
            <a:off x="3426142" y="2352357"/>
            <a:ext cx="2291715" cy="2153285"/>
          </a:xfrm>
          <a:prstGeom prst="rect">
            <a:avLst/>
          </a:prstGeom>
          <a:ln/>
        </p:spPr>
      </p:pic>
    </p:spTree>
    <p:extLst>
      <p:ext uri="{BB962C8B-B14F-4D97-AF65-F5344CB8AC3E}">
        <p14:creationId xmlns:p14="http://schemas.microsoft.com/office/powerpoint/2010/main" val="1632039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tx1"/>
                </a:solidFill>
                <a:latin typeface="Arial Narrow" pitchFamily="34" charset="0"/>
              </a:rPr>
              <a:t>Les rôles selon le genre</a:t>
            </a:r>
            <a:endParaRPr lang="fr-FR" dirty="0"/>
          </a:p>
        </p:txBody>
      </p:sp>
      <p:sp>
        <p:nvSpPr>
          <p:cNvPr id="3" name="Espace réservé du contenu 2"/>
          <p:cNvSpPr>
            <a:spLocks noGrp="1"/>
          </p:cNvSpPr>
          <p:nvPr>
            <p:ph sz="quarter" idx="1"/>
          </p:nvPr>
        </p:nvSpPr>
        <p:spPr/>
        <p:txBody>
          <a:bodyPr/>
          <a:lstStyle/>
          <a:p>
            <a:r>
              <a:rPr lang="fr-FR" sz="2400" b="1" dirty="0">
                <a:latin typeface="Arial Narrow" pitchFamily="34" charset="0"/>
              </a:rPr>
              <a:t>Ce sont les rôles déterminés par le sexe mais selon une classification sociale (Cf. Iman, 18).</a:t>
            </a:r>
          </a:p>
          <a:p>
            <a:endParaRPr lang="fr-FR" sz="2400" b="1" dirty="0">
              <a:latin typeface="Arial Narrow" pitchFamily="34" charset="0"/>
            </a:endParaRPr>
          </a:p>
          <a:p>
            <a:r>
              <a:rPr lang="fr-FR" sz="2400" b="1" dirty="0">
                <a:latin typeface="Arial Narrow" pitchFamily="34" charset="0"/>
              </a:rPr>
              <a:t>Ces rôles sont définis dans les domaines économique, social, juridique, politique, environnemental, psychologique.  Ainsi  des contenus spécifiques sont définis dans chaque société et chaque culture, du fait d’être un homme ou une femme, selon chaque époque</a:t>
            </a:r>
            <a:endParaRPr lang="fr-FR" b="1" dirty="0"/>
          </a:p>
        </p:txBody>
      </p:sp>
    </p:spTree>
    <p:extLst>
      <p:ext uri="{BB962C8B-B14F-4D97-AF65-F5344CB8AC3E}">
        <p14:creationId xmlns:p14="http://schemas.microsoft.com/office/powerpoint/2010/main" val="2290966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latin typeface="Arial Narrow" pitchFamily="34" charset="0"/>
              </a:rPr>
              <a:t>Les besoins de genre</a:t>
            </a:r>
            <a:r>
              <a:rPr lang="fr-FR" dirty="0">
                <a:latin typeface="Arial Narrow" pitchFamily="34" charset="0"/>
              </a:rPr>
              <a:t/>
            </a:r>
            <a:br>
              <a:rPr lang="fr-FR" dirty="0">
                <a:latin typeface="Arial Narrow" pitchFamily="34" charset="0"/>
              </a:rPr>
            </a:br>
            <a:r>
              <a:rPr lang="fr-FR" dirty="0"/>
              <a:t> </a:t>
            </a:r>
          </a:p>
        </p:txBody>
      </p:sp>
      <p:sp>
        <p:nvSpPr>
          <p:cNvPr id="3" name="Espace réservé du contenu 2"/>
          <p:cNvSpPr>
            <a:spLocks noGrp="1"/>
          </p:cNvSpPr>
          <p:nvPr>
            <p:ph sz="quarter" idx="1"/>
          </p:nvPr>
        </p:nvSpPr>
        <p:spPr/>
        <p:txBody>
          <a:bodyPr/>
          <a:lstStyle/>
          <a:p>
            <a:r>
              <a:rPr lang="fr-FR" sz="2400" b="1" dirty="0">
                <a:latin typeface="Arial Narrow" pitchFamily="34" charset="0"/>
              </a:rPr>
              <a:t>Les besoins de genre proviennent des rôles de genre, de l’accès différentiel aux ressources selon le genre. Parce qu’ils ont différents rôles à jouer dans la société, n’ont pas les mêmes accès aux ressources, les femmes et les hommes ont des besoins différents </a:t>
            </a:r>
          </a:p>
          <a:p>
            <a:pPr>
              <a:buFont typeface="Wingdings" pitchFamily="2" charset="2"/>
              <a:buNone/>
            </a:pPr>
            <a:endParaRPr lang="fr-FR" sz="2400" b="1" dirty="0"/>
          </a:p>
          <a:p>
            <a:endParaRPr lang="fr-FR" dirty="0"/>
          </a:p>
        </p:txBody>
      </p:sp>
    </p:spTree>
    <p:extLst>
      <p:ext uri="{BB962C8B-B14F-4D97-AF65-F5344CB8AC3E}">
        <p14:creationId xmlns:p14="http://schemas.microsoft.com/office/powerpoint/2010/main" val="2367776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sp>
        <p:nvSpPr>
          <p:cNvPr id="3" name="Espace réservé du contenu 2"/>
          <p:cNvSpPr>
            <a:spLocks noGrp="1"/>
          </p:cNvSpPr>
          <p:nvPr>
            <p:ph sz="quarter" idx="1"/>
          </p:nvPr>
        </p:nvSpPr>
        <p:spPr>
          <a:xfrm>
            <a:off x="457200" y="764704"/>
            <a:ext cx="8229600" cy="5361459"/>
          </a:xfrm>
        </p:spPr>
        <p:txBody>
          <a:bodyPr>
            <a:normAutofit lnSpcReduction="10000"/>
          </a:bodyPr>
          <a:lstStyle/>
          <a:p>
            <a:r>
              <a:rPr lang="fr-FR" b="1" dirty="0">
                <a:latin typeface="Arial Black" pitchFamily="34" charset="0"/>
              </a:rPr>
              <a:t>Les rapports sociaux de genre sont des rapports de pouvoir</a:t>
            </a:r>
          </a:p>
          <a:p>
            <a:endParaRPr lang="fr-FR" b="1" dirty="0"/>
          </a:p>
          <a:p>
            <a:pPr>
              <a:buFont typeface="Wingdings" pitchFamily="2" charset="2"/>
              <a:buNone/>
            </a:pPr>
            <a:r>
              <a:rPr lang="fr-FR" b="1" dirty="0"/>
              <a:t>   </a:t>
            </a:r>
            <a:r>
              <a:rPr lang="fr-FR" b="1" dirty="0">
                <a:latin typeface="Arial Black" pitchFamily="34" charset="0"/>
              </a:rPr>
              <a:t>Qu'elles soient privées (famille, mariage, etc.) ou publiques (religion, école, marché du travail, etc.), les institutions reflètent et contribuent à maintenir les rapports sociaux hommes-femmes</a:t>
            </a:r>
            <a:r>
              <a:rPr lang="fr-FR" dirty="0">
                <a:latin typeface="Arial Black" pitchFamily="34" charset="0"/>
              </a:rPr>
              <a:t>.</a:t>
            </a:r>
          </a:p>
          <a:p>
            <a:pPr>
              <a:buFont typeface="Wingdings" pitchFamily="2" charset="2"/>
              <a:buNone/>
            </a:pPr>
            <a:r>
              <a:rPr lang="fr-FR" dirty="0">
                <a:latin typeface="Arial Black" pitchFamily="34" charset="0"/>
              </a:rPr>
              <a:t>   </a:t>
            </a:r>
            <a:r>
              <a:rPr lang="fr-FR" b="1" dirty="0">
                <a:latin typeface="Arial Black" pitchFamily="34" charset="0"/>
              </a:rPr>
              <a:t>C'est pourquoi les tentatives visant à modifier ces rapports, en vue d'instaurer l'égalité, sont souvent perçues comme des menaces pour les «traditions» et pour la culture</a:t>
            </a:r>
          </a:p>
          <a:p>
            <a:endParaRPr lang="fr-FR" dirty="0"/>
          </a:p>
        </p:txBody>
      </p:sp>
    </p:spTree>
    <p:extLst>
      <p:ext uri="{BB962C8B-B14F-4D97-AF65-F5344CB8AC3E}">
        <p14:creationId xmlns:p14="http://schemas.microsoft.com/office/powerpoint/2010/main" val="1102341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sp>
        <p:nvSpPr>
          <p:cNvPr id="3" name="Espace réservé du contenu 2"/>
          <p:cNvSpPr>
            <a:spLocks noGrp="1"/>
          </p:cNvSpPr>
          <p:nvPr>
            <p:ph sz="quarter" idx="1"/>
          </p:nvPr>
        </p:nvSpPr>
        <p:spPr/>
        <p:txBody>
          <a:bodyPr>
            <a:normAutofit lnSpcReduction="10000"/>
          </a:bodyPr>
          <a:lstStyle/>
          <a:p>
            <a:pPr>
              <a:lnSpc>
                <a:spcPct val="90000"/>
              </a:lnSpc>
            </a:pPr>
            <a:r>
              <a:rPr lang="fr-FR" b="1" dirty="0">
                <a:latin typeface="Arial Black" pitchFamily="34" charset="0"/>
              </a:rPr>
              <a:t>Les rapports de genre</a:t>
            </a:r>
            <a:r>
              <a:rPr lang="fr-FR" dirty="0">
                <a:latin typeface="Arial Black" pitchFamily="34" charset="0"/>
              </a:rPr>
              <a:t> qui ne sont pas universels car basés sur les normes,  la tradition, la culture, les religions, d’une société donnée, à un moment donné.</a:t>
            </a:r>
          </a:p>
          <a:p>
            <a:pPr>
              <a:lnSpc>
                <a:spcPct val="90000"/>
              </a:lnSpc>
            </a:pPr>
            <a:endParaRPr lang="fr-FR" dirty="0">
              <a:latin typeface="Arial Black" pitchFamily="34" charset="0"/>
            </a:endParaRPr>
          </a:p>
          <a:p>
            <a:pPr marL="0" indent="0" algn="just">
              <a:lnSpc>
                <a:spcPct val="90000"/>
              </a:lnSpc>
              <a:buNone/>
            </a:pPr>
            <a:r>
              <a:rPr lang="fr-FR" b="1" dirty="0">
                <a:latin typeface="Arial Black" pitchFamily="34" charset="0"/>
              </a:rPr>
              <a:t>Ils sont dynamiques ; changent dans le temps et sont liés à d’autres variables tels que l’âge, la classe sociale, la profession, le niveau d’instruction, la situation matrimoniale, la religion, l’ethnie, les aptitudes (physiques et psychiques etc. </a:t>
            </a:r>
            <a:r>
              <a:rPr lang="fr-FR" dirty="0">
                <a:latin typeface="Arial Black" pitchFamily="34" charset="0"/>
              </a:rPr>
              <a:t>(Cf. Définitions DDC; Iman, 17)</a:t>
            </a:r>
            <a:r>
              <a:rPr lang="fr-FR" b="1" dirty="0">
                <a:latin typeface="Arial Black" pitchFamily="34" charset="0"/>
              </a:rPr>
              <a:t>. </a:t>
            </a:r>
            <a:r>
              <a:rPr lang="fr-FR" b="1" dirty="0" err="1">
                <a:latin typeface="Arial Black" pitchFamily="34" charset="0"/>
              </a:rPr>
              <a:t>Intersectionnalité</a:t>
            </a:r>
            <a:endParaRPr lang="fr-FR" b="1" dirty="0">
              <a:latin typeface="Arial Black" pitchFamily="34" charset="0"/>
            </a:endParaRPr>
          </a:p>
          <a:p>
            <a:pPr marL="0" indent="0" algn="just">
              <a:buNone/>
            </a:pPr>
            <a:endParaRPr lang="fr-FR" b="1" dirty="0">
              <a:latin typeface="Arial Black" pitchFamily="34" charset="0"/>
            </a:endParaRPr>
          </a:p>
          <a:p>
            <a:endParaRPr lang="fr-FR" dirty="0"/>
          </a:p>
        </p:txBody>
      </p:sp>
    </p:spTree>
    <p:extLst>
      <p:ext uri="{BB962C8B-B14F-4D97-AF65-F5344CB8AC3E}">
        <p14:creationId xmlns:p14="http://schemas.microsoft.com/office/powerpoint/2010/main" val="2623043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t>
            </a:r>
          </a:p>
        </p:txBody>
      </p:sp>
      <p:sp>
        <p:nvSpPr>
          <p:cNvPr id="3" name="Espace réservé du contenu 2"/>
          <p:cNvSpPr>
            <a:spLocks noGrp="1"/>
          </p:cNvSpPr>
          <p:nvPr>
            <p:ph sz="quarter" idx="1"/>
          </p:nvPr>
        </p:nvSpPr>
        <p:spPr/>
        <p:txBody>
          <a:bodyPr/>
          <a:lstStyle/>
          <a:p>
            <a:pPr>
              <a:buFont typeface="Wingdings" pitchFamily="2" charset="2"/>
              <a:buChar char="§"/>
            </a:pPr>
            <a:r>
              <a:rPr lang="fr-FR" b="1" dirty="0" smtClean="0">
                <a:latin typeface="Arial Narrow" pitchFamily="34" charset="0"/>
              </a:rPr>
              <a:t>Les </a:t>
            </a:r>
            <a:r>
              <a:rPr lang="fr-FR" b="1" dirty="0">
                <a:latin typeface="Arial Narrow" pitchFamily="34" charset="0"/>
              </a:rPr>
              <a:t>femmes ne sont pas toutes égales et les hommes ne sont pas tous égaux: l'âge, la classe sociale, l'appartenance ethnique, la religion et les aptitudes (physiques et psychiques) déterminent les activités et les responsabilités des femmes et des hommes, ainsi que leur statut, leurs chances et les contraintes </a:t>
            </a:r>
            <a:r>
              <a:rPr lang="fr-FR" dirty="0">
                <a:latin typeface="Arial Narrow" pitchFamily="34" charset="0"/>
              </a:rPr>
              <a:t>auxquelles</a:t>
            </a:r>
            <a:r>
              <a:rPr lang="fr-FR" b="1" dirty="0">
                <a:latin typeface="Arial Narrow" pitchFamily="34" charset="0"/>
              </a:rPr>
              <a:t> ils/elles doivent faire face</a:t>
            </a:r>
            <a:endParaRPr lang="fr-FR" dirty="0">
              <a:solidFill>
                <a:srgbClr val="0070C0"/>
              </a:solidFill>
              <a:latin typeface="Arial Narrow" pitchFamily="34" charset="0"/>
            </a:endParaRPr>
          </a:p>
          <a:p>
            <a:pPr>
              <a:buFont typeface="Wingdings" pitchFamily="2" charset="2"/>
              <a:buNone/>
            </a:pPr>
            <a:endParaRPr lang="fr-FR" dirty="0"/>
          </a:p>
          <a:p>
            <a:endParaRPr lang="fr-FR" dirty="0"/>
          </a:p>
        </p:txBody>
      </p:sp>
    </p:spTree>
    <p:extLst>
      <p:ext uri="{BB962C8B-B14F-4D97-AF65-F5344CB8AC3E}">
        <p14:creationId xmlns:p14="http://schemas.microsoft.com/office/powerpoint/2010/main" val="1233217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a:t>
            </a:r>
            <a:endParaRPr lang="fr-FR" dirty="0"/>
          </a:p>
        </p:txBody>
      </p:sp>
      <p:sp>
        <p:nvSpPr>
          <p:cNvPr id="44036" name="Espace réservé de la date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D1AFF15-4D92-4925-889A-95D82523A214}" type="datetime1">
              <a:rPr lang="fr-FR" smtClean="0">
                <a:solidFill>
                  <a:schemeClr val="tx2"/>
                </a:solidFill>
              </a:rPr>
              <a:pPr eaLnBrk="1" hangingPunct="1"/>
              <a:t>22/07/2022</a:t>
            </a:fld>
            <a:endParaRPr lang="fr-FR" dirty="0" smtClean="0">
              <a:solidFill>
                <a:schemeClr val="tx2"/>
              </a:solidFill>
            </a:endParaRPr>
          </a:p>
        </p:txBody>
      </p:sp>
      <p:sp>
        <p:nvSpPr>
          <p:cNvPr id="44037"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A5410F-09F4-4DC7-91EF-AE4AB7E48CD5}" type="slidenum">
              <a:rPr lang="fr-FR" smtClean="0">
                <a:solidFill>
                  <a:srgbClr val="FFFFFF"/>
                </a:solidFill>
              </a:rPr>
              <a:pPr eaLnBrk="1" hangingPunct="1"/>
              <a:t>15</a:t>
            </a:fld>
            <a:endParaRPr lang="fr-FR" smtClean="0">
              <a:solidFill>
                <a:srgbClr val="FFFFFF"/>
              </a:solidFill>
            </a:endParaRPr>
          </a:p>
        </p:txBody>
      </p:sp>
      <p:sp>
        <p:nvSpPr>
          <p:cNvPr id="3" name="Espace réservé du contenu 2"/>
          <p:cNvSpPr>
            <a:spLocks noGrp="1"/>
          </p:cNvSpPr>
          <p:nvPr>
            <p:ph sz="quarter" idx="1"/>
          </p:nvPr>
        </p:nvSpPr>
        <p:spPr>
          <a:ln>
            <a:miter lim="800000"/>
            <a:headEnd/>
            <a:tailEnd/>
          </a:ln>
          <a:extLst/>
        </p:spPr>
        <p:txBody>
          <a:bodyPr/>
          <a:lstStyle/>
          <a:p>
            <a:pPr>
              <a:defRPr/>
            </a:pPr>
            <a:endParaRPr lang="fr-FR" dirty="0" smtClean="0">
              <a:solidFill>
                <a:srgbClr val="0070C0"/>
              </a:solidFill>
              <a:effectLst>
                <a:glow rad="101600">
                  <a:schemeClr val="accent2">
                    <a:satMod val="175000"/>
                    <a:alpha val="40000"/>
                  </a:schemeClr>
                </a:glow>
              </a:effectLst>
            </a:endParaRPr>
          </a:p>
          <a:p>
            <a:pPr>
              <a:defRPr/>
            </a:pPr>
            <a:endParaRPr lang="fr-FR" dirty="0" smtClean="0">
              <a:solidFill>
                <a:srgbClr val="0070C0"/>
              </a:solidFill>
              <a:effectLst>
                <a:glow rad="101600">
                  <a:schemeClr val="accent2">
                    <a:satMod val="175000"/>
                    <a:alpha val="40000"/>
                  </a:schemeClr>
                </a:glow>
              </a:effectLst>
            </a:endParaRPr>
          </a:p>
          <a:p>
            <a:pPr algn="ctr">
              <a:buFont typeface="Wingdings" pitchFamily="2" charset="2"/>
              <a:buNone/>
              <a:defRPr/>
            </a:pPr>
            <a:r>
              <a:rPr lang="fr-FR" sz="3600" dirty="0" smtClean="0">
                <a:solidFill>
                  <a:srgbClr val="0070C0"/>
                </a:solidFill>
                <a:effectLst>
                  <a:glow rad="101600">
                    <a:schemeClr val="accent2">
                      <a:satMod val="175000"/>
                      <a:alpha val="40000"/>
                    </a:schemeClr>
                  </a:glow>
                </a:effectLst>
              </a:rPr>
              <a:t>GENRE DANS LES APPROCHES DE </a:t>
            </a:r>
            <a:r>
              <a:rPr lang="fr-FR" sz="3600" b="1" dirty="0" smtClean="0"/>
              <a:t> </a:t>
            </a:r>
            <a:r>
              <a:rPr lang="fr-FR" sz="3600" dirty="0" smtClean="0">
                <a:solidFill>
                  <a:srgbClr val="0070C0"/>
                </a:solidFill>
                <a:effectLst>
                  <a:glow rad="101600">
                    <a:schemeClr val="accent2">
                      <a:satMod val="175000"/>
                      <a:alpha val="40000"/>
                    </a:schemeClr>
                  </a:glow>
                </a:effectLst>
              </a:rPr>
              <a:t> DEVELOPPEMENT</a:t>
            </a:r>
          </a:p>
          <a:p>
            <a:pPr>
              <a:defRPr/>
            </a:pPr>
            <a:endParaRPr lang="fr-FR" sz="3600" dirty="0"/>
          </a:p>
        </p:txBody>
      </p:sp>
    </p:spTree>
    <p:extLst>
      <p:ext uri="{BB962C8B-B14F-4D97-AF65-F5344CB8AC3E}">
        <p14:creationId xmlns:p14="http://schemas.microsoft.com/office/powerpoint/2010/main" val="1036871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a:t>
            </a:r>
            <a:endParaRPr lang="fr-FR" dirty="0"/>
          </a:p>
        </p:txBody>
      </p:sp>
      <p:sp>
        <p:nvSpPr>
          <p:cNvPr id="52228" name="Espace réservé de la date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2548E9F-FF88-43C1-A723-47D51040B35F}" type="datetime1">
              <a:rPr lang="fr-FR" smtClean="0">
                <a:solidFill>
                  <a:schemeClr val="tx2"/>
                </a:solidFill>
              </a:rPr>
              <a:pPr eaLnBrk="1" hangingPunct="1"/>
              <a:t>22/07/2022</a:t>
            </a:fld>
            <a:endParaRPr lang="fr-FR" smtClean="0">
              <a:solidFill>
                <a:schemeClr val="tx2"/>
              </a:solidFill>
            </a:endParaRPr>
          </a:p>
        </p:txBody>
      </p:sp>
      <p:sp>
        <p:nvSpPr>
          <p:cNvPr id="52229"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EF77891-F6C6-47DC-AB0D-AF94248B11B5}" type="slidenum">
              <a:rPr lang="fr-FR" smtClean="0">
                <a:solidFill>
                  <a:srgbClr val="FFFFFF"/>
                </a:solidFill>
              </a:rPr>
              <a:pPr eaLnBrk="1" hangingPunct="1"/>
              <a:t>16</a:t>
            </a:fld>
            <a:endParaRPr lang="fr-FR" smtClean="0">
              <a:solidFill>
                <a:srgbClr val="FFFFFF"/>
              </a:solidFill>
            </a:endParaRPr>
          </a:p>
        </p:txBody>
      </p:sp>
      <p:sp>
        <p:nvSpPr>
          <p:cNvPr id="52227" name="Espace réservé du contenu 2"/>
          <p:cNvSpPr>
            <a:spLocks noGrp="1"/>
          </p:cNvSpPr>
          <p:nvPr>
            <p:ph sz="quarter" idx="1"/>
          </p:nvPr>
        </p:nvSpPr>
        <p:spPr>
          <a:xfrm>
            <a:off x="457200" y="1600200"/>
            <a:ext cx="7467600" cy="4873625"/>
          </a:xfrm>
        </p:spPr>
        <p:txBody>
          <a:bodyPr/>
          <a:lstStyle/>
          <a:p>
            <a:r>
              <a:rPr lang="fr-FR" b="1" dirty="0" smtClean="0">
                <a:latin typeface="Arial Black" pitchFamily="34" charset="0"/>
              </a:rPr>
              <a:t>La reconnaissance de la femme comme partie intégrante de la société et la nécessité de promouvoir sa participation pleine et égale au développement résultent d’un long processus historique avec le système des Nations Unies : conférences internationales sur les femmes </a:t>
            </a:r>
            <a:r>
              <a:rPr lang="fr-FR" b="1" dirty="0" smtClean="0"/>
              <a:t>‘PM’ </a:t>
            </a:r>
            <a:r>
              <a:rPr lang="fr-FR" sz="2800" b="1" dirty="0" smtClean="0"/>
              <a:t>.</a:t>
            </a:r>
          </a:p>
        </p:txBody>
      </p:sp>
    </p:spTree>
    <p:extLst>
      <p:ext uri="{BB962C8B-B14F-4D97-AF65-F5344CB8AC3E}">
        <p14:creationId xmlns:p14="http://schemas.microsoft.com/office/powerpoint/2010/main" val="1813200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38138"/>
          </a:xfrm>
        </p:spPr>
        <p:txBody>
          <a:bodyPr>
            <a:normAutofit fontScale="90000"/>
          </a:bodyPr>
          <a:lstStyle/>
          <a:p>
            <a:r>
              <a:rPr lang="fr-FR" sz="3100" b="1" dirty="0" smtClean="0">
                <a:solidFill>
                  <a:srgbClr val="0070C0"/>
                </a:solidFill>
                <a:effectLst>
                  <a:outerShdw blurRad="38100" dist="38100" dir="2700000" algn="tl">
                    <a:srgbClr val="000000">
                      <a:alpha val="43137"/>
                    </a:srgbClr>
                  </a:outerShdw>
                </a:effectLst>
              </a:rPr>
              <a:t/>
            </a:r>
            <a:br>
              <a:rPr lang="fr-FR" sz="3100" b="1" dirty="0" smtClean="0">
                <a:solidFill>
                  <a:srgbClr val="0070C0"/>
                </a:solidFill>
                <a:effectLst>
                  <a:outerShdw blurRad="38100" dist="38100" dir="2700000" algn="tl">
                    <a:srgbClr val="000000">
                      <a:alpha val="43137"/>
                    </a:srgbClr>
                  </a:outerShdw>
                </a:effectLst>
              </a:rPr>
            </a:br>
            <a:r>
              <a:rPr lang="fr-FR" sz="3100" b="1" dirty="0">
                <a:solidFill>
                  <a:srgbClr val="0070C0"/>
                </a:solidFill>
                <a:effectLst>
                  <a:outerShdw blurRad="38100" dist="38100" dir="2700000" algn="tl">
                    <a:srgbClr val="000000">
                      <a:alpha val="43137"/>
                    </a:srgbClr>
                  </a:outerShdw>
                </a:effectLst>
              </a:rPr>
              <a:t/>
            </a:r>
            <a:br>
              <a:rPr lang="fr-FR" sz="3100" b="1" dirty="0">
                <a:solidFill>
                  <a:srgbClr val="0070C0"/>
                </a:solidFill>
                <a:effectLst>
                  <a:outerShdw blurRad="38100" dist="38100" dir="2700000" algn="tl">
                    <a:srgbClr val="000000">
                      <a:alpha val="43137"/>
                    </a:srgbClr>
                  </a:outerShdw>
                </a:effectLst>
              </a:rPr>
            </a:br>
            <a:r>
              <a:rPr lang="fr-FR" sz="3100" b="1" dirty="0" smtClean="0">
                <a:solidFill>
                  <a:srgbClr val="0070C0"/>
                </a:solidFill>
                <a:effectLst>
                  <a:outerShdw blurRad="38100" dist="38100" dir="2700000" algn="tl">
                    <a:srgbClr val="000000">
                      <a:alpha val="43137"/>
                    </a:srgbClr>
                  </a:outerShdw>
                </a:effectLst>
              </a:rPr>
              <a:t/>
            </a:r>
            <a:br>
              <a:rPr lang="fr-FR" sz="3100" b="1" dirty="0" smtClean="0">
                <a:solidFill>
                  <a:srgbClr val="0070C0"/>
                </a:solidFill>
                <a:effectLst>
                  <a:outerShdw blurRad="38100" dist="38100" dir="2700000" algn="tl">
                    <a:srgbClr val="000000">
                      <a:alpha val="43137"/>
                    </a:srgbClr>
                  </a:outerShdw>
                </a:effectLst>
              </a:rPr>
            </a:br>
            <a:r>
              <a:rPr lang="fr-FR" sz="3100" b="1" dirty="0">
                <a:solidFill>
                  <a:srgbClr val="0070C0"/>
                </a:solidFill>
                <a:effectLst>
                  <a:outerShdw blurRad="38100" dist="38100" dir="2700000" algn="tl">
                    <a:srgbClr val="000000">
                      <a:alpha val="43137"/>
                    </a:srgbClr>
                  </a:outerShdw>
                </a:effectLst>
              </a:rPr>
              <a:t/>
            </a:r>
            <a:br>
              <a:rPr lang="fr-FR" sz="3100" b="1" dirty="0">
                <a:solidFill>
                  <a:srgbClr val="0070C0"/>
                </a:solidFill>
                <a:effectLst>
                  <a:outerShdw blurRad="38100" dist="38100" dir="2700000" algn="tl">
                    <a:srgbClr val="000000">
                      <a:alpha val="43137"/>
                    </a:srgbClr>
                  </a:outerShdw>
                </a:effectLst>
              </a:rPr>
            </a:br>
            <a:r>
              <a:rPr lang="fr-FR" sz="3100" b="1" dirty="0" smtClean="0">
                <a:solidFill>
                  <a:srgbClr val="0070C0"/>
                </a:solidFill>
                <a:effectLst>
                  <a:outerShdw blurRad="38100" dist="38100" dir="2700000" algn="tl">
                    <a:srgbClr val="000000">
                      <a:alpha val="43137"/>
                    </a:srgbClr>
                  </a:outerShdw>
                </a:effectLst>
              </a:rPr>
              <a:t/>
            </a:r>
            <a:br>
              <a:rPr lang="fr-FR" sz="3100" b="1" dirty="0" smtClean="0">
                <a:solidFill>
                  <a:srgbClr val="0070C0"/>
                </a:solidFill>
                <a:effectLst>
                  <a:outerShdw blurRad="38100" dist="38100" dir="2700000" algn="tl">
                    <a:srgbClr val="000000">
                      <a:alpha val="43137"/>
                    </a:srgbClr>
                  </a:outerShdw>
                </a:effectLst>
              </a:rPr>
            </a:br>
            <a:r>
              <a:rPr lang="fr-FR" sz="3100" b="1" dirty="0" smtClean="0">
                <a:solidFill>
                  <a:srgbClr val="0070C0"/>
                </a:solidFill>
                <a:effectLst>
                  <a:outerShdw blurRad="38100" dist="38100" dir="2700000" algn="tl">
                    <a:srgbClr val="000000">
                      <a:alpha val="43137"/>
                    </a:srgbClr>
                  </a:outerShdw>
                </a:effectLst>
              </a:rPr>
              <a:t>Approche </a:t>
            </a:r>
            <a:r>
              <a:rPr lang="fr-FR" sz="3100" b="1" i="1" dirty="0">
                <a:solidFill>
                  <a:srgbClr val="0070C0"/>
                </a:solidFill>
                <a:effectLst>
                  <a:outerShdw blurRad="38100" dist="38100" dir="2700000" algn="tl">
                    <a:srgbClr val="000000">
                      <a:alpha val="43137"/>
                    </a:srgbClr>
                  </a:outerShdw>
                </a:effectLst>
              </a:rPr>
              <a:t>Intégration de la femme au développement </a:t>
            </a:r>
            <a:r>
              <a:rPr lang="fr-FR" b="1" dirty="0">
                <a:solidFill>
                  <a:srgbClr val="0070C0"/>
                </a:solidFill>
                <a:effectLst>
                  <a:outerShdw blurRad="38100" dist="38100" dir="2700000" algn="tl">
                    <a:srgbClr val="000000">
                      <a:alpha val="43137"/>
                    </a:srgbClr>
                  </a:outerShdw>
                </a:effectLst>
              </a:rPr>
              <a:t>(IFD)</a:t>
            </a:r>
            <a:br>
              <a:rPr lang="fr-FR" b="1" dirty="0">
                <a:solidFill>
                  <a:srgbClr val="0070C0"/>
                </a:solidFill>
                <a:effectLst>
                  <a:outerShdw blurRad="38100" dist="38100" dir="2700000" algn="tl">
                    <a:srgbClr val="000000">
                      <a:alpha val="43137"/>
                    </a:srgbClr>
                  </a:outerShdw>
                </a:effectLst>
              </a:rPr>
            </a:br>
            <a:r>
              <a:rPr lang="fr-FR" dirty="0" smtClean="0"/>
              <a:t>.</a:t>
            </a:r>
            <a:endParaRPr lang="fr-FR" dirty="0"/>
          </a:p>
        </p:txBody>
      </p:sp>
      <p:sp>
        <p:nvSpPr>
          <p:cNvPr id="3" name="Espace réservé du contenu 2"/>
          <p:cNvSpPr>
            <a:spLocks noGrp="1"/>
          </p:cNvSpPr>
          <p:nvPr>
            <p:ph sz="quarter" idx="1"/>
          </p:nvPr>
        </p:nvSpPr>
        <p:spPr>
          <a:xfrm>
            <a:off x="457200" y="980728"/>
            <a:ext cx="8229600" cy="5145435"/>
          </a:xfrm>
        </p:spPr>
        <p:txBody>
          <a:bodyPr>
            <a:normAutofit fontScale="92500" lnSpcReduction="10000"/>
          </a:bodyPr>
          <a:lstStyle/>
          <a:p>
            <a:pPr marL="0" indent="0" algn="just">
              <a:buClr>
                <a:schemeClr val="accent3"/>
              </a:buClr>
              <a:buNone/>
              <a:defRPr/>
            </a:pPr>
            <a:r>
              <a:rPr lang="fr-FR" dirty="0" smtClean="0">
                <a:latin typeface="Arial Black" pitchFamily="34" charset="0"/>
              </a:rPr>
              <a:t>Adoptée </a:t>
            </a:r>
            <a:r>
              <a:rPr lang="fr-FR" dirty="0">
                <a:latin typeface="Arial Black" pitchFamily="34" charset="0"/>
              </a:rPr>
              <a:t>à partir de </a:t>
            </a:r>
            <a:r>
              <a:rPr lang="fr-FR" b="1" dirty="0">
                <a:latin typeface="Arial Black" pitchFamily="34" charset="0"/>
              </a:rPr>
              <a:t>1976</a:t>
            </a:r>
            <a:r>
              <a:rPr lang="fr-FR" dirty="0">
                <a:latin typeface="Arial Black" pitchFamily="34" charset="0"/>
              </a:rPr>
              <a:t>, afin que les femmes soient à la fois des </a:t>
            </a:r>
            <a:r>
              <a:rPr lang="fr-FR" b="1" dirty="0">
                <a:latin typeface="Arial Black" pitchFamily="34" charset="0"/>
              </a:rPr>
              <a:t>participantes</a:t>
            </a:r>
            <a:r>
              <a:rPr lang="fr-FR" dirty="0">
                <a:latin typeface="Arial Black" pitchFamily="34" charset="0"/>
              </a:rPr>
              <a:t> et des </a:t>
            </a:r>
            <a:r>
              <a:rPr lang="fr-FR" b="1" dirty="0">
                <a:latin typeface="Arial Black" pitchFamily="34" charset="0"/>
              </a:rPr>
              <a:t>bénéficiaires</a:t>
            </a:r>
            <a:r>
              <a:rPr lang="fr-FR" dirty="0">
                <a:latin typeface="Arial Black" pitchFamily="34" charset="0"/>
              </a:rPr>
              <a:t> de l’aide au développement et des initiatives de développement. </a:t>
            </a:r>
          </a:p>
          <a:p>
            <a:pPr marL="274320" indent="-274320" algn="just" fontAlgn="auto">
              <a:spcAft>
                <a:spcPts val="0"/>
              </a:spcAft>
              <a:buClr>
                <a:schemeClr val="accent3"/>
              </a:buClr>
              <a:buFont typeface="Wingdings 2"/>
              <a:buNone/>
              <a:defRPr/>
            </a:pPr>
            <a:endParaRPr lang="fr-FR" dirty="0">
              <a:latin typeface="Arial Black" pitchFamily="34" charset="0"/>
            </a:endParaRPr>
          </a:p>
          <a:p>
            <a:pPr marL="274320" indent="-274320" algn="just">
              <a:buClr>
                <a:schemeClr val="accent3"/>
              </a:buClr>
              <a:defRPr/>
            </a:pPr>
            <a:r>
              <a:rPr lang="fr-FR" dirty="0">
                <a:latin typeface="Arial Black" pitchFamily="34" charset="0"/>
              </a:rPr>
              <a:t>Met l’accent sur la </a:t>
            </a:r>
            <a:r>
              <a:rPr lang="fr-FR" b="1" dirty="0">
                <a:latin typeface="Arial Black" pitchFamily="34" charset="0"/>
              </a:rPr>
              <a:t>productivité </a:t>
            </a:r>
            <a:r>
              <a:rPr lang="fr-FR" dirty="0">
                <a:latin typeface="Arial Black" pitchFamily="34" charset="0"/>
              </a:rPr>
              <a:t>de la femme </a:t>
            </a:r>
            <a:r>
              <a:rPr lang="fr-FR" b="1" dirty="0">
                <a:latin typeface="Arial Black" pitchFamily="34" charset="0"/>
              </a:rPr>
              <a:t>seule</a:t>
            </a:r>
            <a:r>
              <a:rPr lang="fr-FR" dirty="0">
                <a:latin typeface="Arial Black" pitchFamily="34" charset="0"/>
              </a:rPr>
              <a:t>.</a:t>
            </a:r>
            <a:r>
              <a:rPr lang="fr-FR" sz="3600" dirty="0">
                <a:latin typeface="Arial Black" pitchFamily="34" charset="0"/>
              </a:rPr>
              <a:t> </a:t>
            </a:r>
          </a:p>
          <a:p>
            <a:pPr marL="0" indent="0" algn="just">
              <a:buClr>
                <a:schemeClr val="accent3"/>
              </a:buClr>
              <a:buNone/>
              <a:defRPr/>
            </a:pPr>
            <a:r>
              <a:rPr lang="fr-FR" b="1" dirty="0">
                <a:latin typeface="Arial Black" pitchFamily="34" charset="0"/>
              </a:rPr>
              <a:t>Les projets axés sur l’intégration des femmes au développement sont le résultat de la prise de conscience mondiale que les contributions des femmes n’étaient pas reconnues et que cela provoquait l’échec de nombreuses initiatives de développement.</a:t>
            </a:r>
            <a:endParaRPr lang="fr-FR" dirty="0">
              <a:latin typeface="Arial Black" pitchFamily="34" charset="0"/>
            </a:endParaRPr>
          </a:p>
          <a:p>
            <a:endParaRPr lang="fr-FR" dirty="0">
              <a:latin typeface="Arial Black" pitchFamily="34" charset="0"/>
            </a:endParaRPr>
          </a:p>
        </p:txBody>
      </p:sp>
    </p:spTree>
    <p:extLst>
      <p:ext uri="{BB962C8B-B14F-4D97-AF65-F5344CB8AC3E}">
        <p14:creationId xmlns:p14="http://schemas.microsoft.com/office/powerpoint/2010/main" val="102382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8229600" cy="1143000"/>
          </a:xfrm>
        </p:spPr>
        <p:txBody>
          <a:bodyPr>
            <a:normAutofit/>
          </a:bodyPr>
          <a:lstStyle/>
          <a:p>
            <a:r>
              <a:rPr lang="fr-FR" sz="3200" dirty="0" smtClean="0">
                <a:latin typeface="Arial Black" pitchFamily="34" charset="0"/>
              </a:rPr>
              <a:t>IFD</a:t>
            </a:r>
            <a:endParaRPr lang="fr-FR" sz="3200" dirty="0">
              <a:latin typeface="Arial Black" pitchFamily="34" charset="0"/>
            </a:endParaRPr>
          </a:p>
        </p:txBody>
      </p:sp>
      <p:sp>
        <p:nvSpPr>
          <p:cNvPr id="3" name="Espace réservé du contenu 2"/>
          <p:cNvSpPr>
            <a:spLocks noGrp="1"/>
          </p:cNvSpPr>
          <p:nvPr>
            <p:ph sz="quarter" idx="1"/>
          </p:nvPr>
        </p:nvSpPr>
        <p:spPr>
          <a:xfrm>
            <a:off x="457200" y="1052736"/>
            <a:ext cx="8229600" cy="5073427"/>
          </a:xfrm>
        </p:spPr>
        <p:txBody>
          <a:bodyPr>
            <a:normAutofit lnSpcReduction="10000"/>
          </a:bodyPr>
          <a:lstStyle/>
          <a:p>
            <a:pPr marL="0" indent="0">
              <a:buNone/>
            </a:pPr>
            <a:endParaRPr lang="fr-FR" b="1" dirty="0"/>
          </a:p>
          <a:p>
            <a:pPr>
              <a:buFont typeface="Arial" charset="0"/>
              <a:buChar char="•"/>
            </a:pPr>
            <a:r>
              <a:rPr lang="fr-FR" b="1" dirty="0" smtClean="0">
                <a:latin typeface="Arial Black" pitchFamily="34" charset="0"/>
              </a:rPr>
              <a:t>vise </a:t>
            </a:r>
            <a:r>
              <a:rPr lang="fr-FR" b="1" dirty="0">
                <a:latin typeface="Arial Black" pitchFamily="34" charset="0"/>
              </a:rPr>
              <a:t>à </a:t>
            </a:r>
            <a:r>
              <a:rPr lang="fr-FR" b="1" i="1" dirty="0">
                <a:latin typeface="Arial Black" pitchFamily="34" charset="0"/>
              </a:rPr>
              <a:t>intégrer </a:t>
            </a:r>
            <a:r>
              <a:rPr lang="fr-FR" b="1" dirty="0">
                <a:latin typeface="Arial Black" pitchFamily="34" charset="0"/>
              </a:rPr>
              <a:t>les femmes au processus de développement, sans pour autant remettre en question le modèle de développement dans lequel on voulait les intégrer. </a:t>
            </a:r>
            <a:endParaRPr lang="fr-FR" b="1" dirty="0" smtClean="0">
              <a:latin typeface="Arial Black" pitchFamily="34" charset="0"/>
            </a:endParaRPr>
          </a:p>
          <a:p>
            <a:pPr marL="0" indent="0">
              <a:buNone/>
            </a:pPr>
            <a:endParaRPr lang="fr-FR" b="1" dirty="0">
              <a:latin typeface="Arial Black" pitchFamily="34" charset="0"/>
            </a:endParaRPr>
          </a:p>
          <a:p>
            <a:pPr marL="0" indent="0">
              <a:buNone/>
            </a:pPr>
            <a:r>
              <a:rPr lang="fr-FR" b="1" dirty="0">
                <a:latin typeface="Arial Black" pitchFamily="34" charset="0"/>
              </a:rPr>
              <a:t>*est liée à « l’approche anti-pauvreté » qui, reconnaissant le rôle de production des femmes, vise à améliorer leurs conditions de vie à travers de petits projets générateurs de revenus, en lien avec leur rôle traditionnel.</a:t>
            </a:r>
            <a:endParaRPr lang="fr-FR" dirty="0">
              <a:latin typeface="Arial Black" pitchFamily="34" charset="0"/>
            </a:endParaRPr>
          </a:p>
          <a:p>
            <a:endParaRPr lang="fr-FR" dirty="0"/>
          </a:p>
        </p:txBody>
      </p:sp>
    </p:spTree>
    <p:extLst>
      <p:ext uri="{BB962C8B-B14F-4D97-AF65-F5344CB8AC3E}">
        <p14:creationId xmlns:p14="http://schemas.microsoft.com/office/powerpoint/2010/main" val="32806923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95536" y="260648"/>
            <a:ext cx="8229600" cy="6120680"/>
          </a:xfrm>
        </p:spPr>
        <p:txBody>
          <a:bodyPr>
            <a:normAutofit fontScale="25000" lnSpcReduction="20000"/>
          </a:bodyPr>
          <a:lstStyle/>
          <a:p>
            <a:pPr marL="0" indent="0" algn="just">
              <a:buNone/>
            </a:pPr>
            <a:endParaRPr lang="fr-FR" b="1" dirty="0" smtClean="0"/>
          </a:p>
          <a:p>
            <a:pPr marL="0" indent="0" algn="just">
              <a:buNone/>
            </a:pPr>
            <a:endParaRPr lang="fr-FR" sz="11200" b="1" dirty="0"/>
          </a:p>
          <a:p>
            <a:pPr algn="just"/>
            <a:r>
              <a:rPr lang="fr-FR" sz="11200" b="1" dirty="0" smtClean="0">
                <a:latin typeface="Arial Black" pitchFamily="34" charset="0"/>
              </a:rPr>
              <a:t>Évaluation </a:t>
            </a:r>
            <a:r>
              <a:rPr lang="fr-FR" sz="11200" b="1" dirty="0">
                <a:latin typeface="Arial Black" pitchFamily="34" charset="0"/>
              </a:rPr>
              <a:t>de la </a:t>
            </a:r>
            <a:r>
              <a:rPr lang="fr-FR" sz="11200" b="1" dirty="0">
                <a:solidFill>
                  <a:srgbClr val="C00000"/>
                </a:solidFill>
                <a:latin typeface="Arial Black" pitchFamily="34" charset="0"/>
              </a:rPr>
              <a:t>décennie (</a:t>
            </a:r>
            <a:r>
              <a:rPr lang="fr-FR" sz="11200" b="1" dirty="0">
                <a:latin typeface="Arial Black" pitchFamily="34" charset="0"/>
              </a:rPr>
              <a:t>1975-1985)</a:t>
            </a:r>
            <a:r>
              <a:rPr lang="fr-FR" sz="11200" b="1" dirty="0">
                <a:solidFill>
                  <a:srgbClr val="C00000"/>
                </a:solidFill>
                <a:latin typeface="Arial Black" pitchFamily="34" charset="0"/>
              </a:rPr>
              <a:t> de la femme </a:t>
            </a:r>
            <a:r>
              <a:rPr lang="fr-FR" sz="11200" b="1" dirty="0">
                <a:latin typeface="Arial Black" pitchFamily="34" charset="0"/>
              </a:rPr>
              <a:t>instituée par les Nations Unies à Mexico en 1975,  pour " Égalité, Paix Développement" basée sur </a:t>
            </a:r>
            <a:r>
              <a:rPr lang="fr-FR" sz="11200" b="1" dirty="0" smtClean="0">
                <a:latin typeface="Arial Black" pitchFamily="34" charset="0"/>
              </a:rPr>
              <a:t>IFD</a:t>
            </a:r>
          </a:p>
          <a:p>
            <a:pPr marL="0" indent="0" algn="just">
              <a:buNone/>
            </a:pPr>
            <a:endParaRPr lang="fr-FR" sz="11200" b="1" dirty="0">
              <a:latin typeface="Arial Black" pitchFamily="34" charset="0"/>
            </a:endParaRPr>
          </a:p>
          <a:p>
            <a:pPr marL="274320" indent="-274320" algn="just">
              <a:buClr>
                <a:schemeClr val="accent3"/>
              </a:buClr>
              <a:defRPr/>
            </a:pPr>
            <a:r>
              <a:rPr lang="fr-FR" sz="11200" b="1" dirty="0">
                <a:latin typeface="Arial Black" pitchFamily="34" charset="0"/>
              </a:rPr>
              <a:t>En 1985 à Nairobi: </a:t>
            </a:r>
            <a:r>
              <a:rPr lang="fr-FR" sz="11200" b="1" dirty="0">
                <a:solidFill>
                  <a:srgbClr val="C00000"/>
                </a:solidFill>
                <a:latin typeface="Arial Black" pitchFamily="34" charset="0"/>
              </a:rPr>
              <a:t>Bilan négatif </a:t>
            </a:r>
            <a:r>
              <a:rPr lang="fr-FR" sz="11200" b="1" dirty="0">
                <a:latin typeface="Arial Black" pitchFamily="34" charset="0"/>
              </a:rPr>
              <a:t>de l’application de l’approche IFD </a:t>
            </a:r>
            <a:r>
              <a:rPr lang="fr-FR" sz="11200" b="1" dirty="0">
                <a:solidFill>
                  <a:srgbClr val="C00000"/>
                </a:solidFill>
                <a:latin typeface="Arial Black" pitchFamily="34" charset="0"/>
              </a:rPr>
              <a:t>après 10 ans </a:t>
            </a:r>
          </a:p>
          <a:p>
            <a:pPr marL="274320" indent="-274320" algn="just" fontAlgn="auto">
              <a:spcAft>
                <a:spcPts val="0"/>
              </a:spcAft>
              <a:buClr>
                <a:schemeClr val="accent3"/>
              </a:buClr>
              <a:buFont typeface="Wingdings 2"/>
              <a:buNone/>
              <a:defRPr/>
            </a:pPr>
            <a:endParaRPr lang="fr-FR" sz="11200" b="1" dirty="0">
              <a:solidFill>
                <a:srgbClr val="C00000"/>
              </a:solidFill>
              <a:latin typeface="Arial Black" pitchFamily="34" charset="0"/>
            </a:endParaRPr>
          </a:p>
          <a:p>
            <a:pPr marL="274320" indent="-274320" algn="just">
              <a:buClr>
                <a:schemeClr val="accent3"/>
              </a:buClr>
              <a:defRPr/>
            </a:pPr>
            <a:r>
              <a:rPr lang="fr-FR" sz="11200" b="1" dirty="0">
                <a:solidFill>
                  <a:srgbClr val="C00000"/>
                </a:solidFill>
                <a:latin typeface="Arial Black" pitchFamily="34" charset="0"/>
              </a:rPr>
              <a:t>Femmes encore marginalisées, pauvres , subordonnées et faiblement instruites et formées</a:t>
            </a:r>
          </a:p>
          <a:p>
            <a:pPr marL="274320" indent="-274320" algn="just">
              <a:buClr>
                <a:schemeClr val="accent3"/>
              </a:buClr>
              <a:defRPr/>
            </a:pPr>
            <a:endParaRPr lang="fr-FR" sz="11200" b="1" dirty="0">
              <a:solidFill>
                <a:srgbClr val="C00000"/>
              </a:solidFill>
              <a:latin typeface="Arial Black" pitchFamily="34" charset="0"/>
            </a:endParaRPr>
          </a:p>
          <a:p>
            <a:pPr marL="274320" indent="-274320" algn="just">
              <a:lnSpc>
                <a:spcPct val="90000"/>
              </a:lnSpc>
              <a:buClr>
                <a:schemeClr val="accent3"/>
              </a:buClr>
              <a:defRPr/>
            </a:pPr>
            <a:r>
              <a:rPr lang="fr-FR" sz="11200" b="1" dirty="0">
                <a:latin typeface="Arial Black" pitchFamily="34" charset="0"/>
              </a:rPr>
              <a:t>Adoption de l’approche Genre et Développement (GED) à travers des stratégies </a:t>
            </a:r>
            <a:r>
              <a:rPr lang="fr-FR" sz="11200" dirty="0">
                <a:latin typeface="Arial Black" pitchFamily="34" charset="0"/>
              </a:rPr>
              <a:t>prospectives</a:t>
            </a:r>
          </a:p>
          <a:p>
            <a:pPr marL="274320" indent="-274320" algn="just" fontAlgn="auto">
              <a:lnSpc>
                <a:spcPct val="90000"/>
              </a:lnSpc>
              <a:spcAft>
                <a:spcPts val="0"/>
              </a:spcAft>
              <a:buClr>
                <a:schemeClr val="accent3"/>
              </a:buClr>
              <a:buFont typeface="Wingdings 2"/>
              <a:buNone/>
              <a:defRPr/>
            </a:pPr>
            <a:endParaRPr lang="fr-FR" sz="11200" b="1" dirty="0"/>
          </a:p>
        </p:txBody>
      </p:sp>
      <p:sp>
        <p:nvSpPr>
          <p:cNvPr id="2" name="Titre 1"/>
          <p:cNvSpPr>
            <a:spLocks noGrp="1"/>
          </p:cNvSpPr>
          <p:nvPr>
            <p:ph type="title"/>
          </p:nvPr>
        </p:nvSpPr>
        <p:spPr>
          <a:xfrm>
            <a:off x="457200" y="485800"/>
            <a:ext cx="8229600" cy="1143000"/>
          </a:xfrm>
        </p:spPr>
        <p:txBody>
          <a:bodyPr/>
          <a:lstStyle/>
          <a:p>
            <a:r>
              <a:rPr lang="fr-FR" dirty="0" smtClean="0"/>
              <a:t>.</a:t>
            </a:r>
            <a:endParaRPr lang="fr-FR" dirty="0"/>
          </a:p>
        </p:txBody>
      </p:sp>
    </p:spTree>
    <p:extLst>
      <p:ext uri="{BB962C8B-B14F-4D97-AF65-F5344CB8AC3E}">
        <p14:creationId xmlns:p14="http://schemas.microsoft.com/office/powerpoint/2010/main" val="2829142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FF0000"/>
                </a:solidFill>
                <a:latin typeface="Arial Narrow" pitchFamily="34" charset="0"/>
              </a:rPr>
              <a:t>Objectifs pédagogiques</a:t>
            </a:r>
            <a:br>
              <a:rPr lang="fr-FR" b="1" dirty="0">
                <a:solidFill>
                  <a:srgbClr val="FF0000"/>
                </a:solidFill>
                <a:latin typeface="Arial Narrow" pitchFamily="34" charset="0"/>
              </a:rPr>
            </a:br>
            <a:endParaRPr lang="fr-FR" dirty="0"/>
          </a:p>
        </p:txBody>
      </p:sp>
      <p:sp>
        <p:nvSpPr>
          <p:cNvPr id="3" name="Espace réservé du contenu 2"/>
          <p:cNvSpPr>
            <a:spLocks noGrp="1"/>
          </p:cNvSpPr>
          <p:nvPr>
            <p:ph sz="quarter" idx="1"/>
          </p:nvPr>
        </p:nvSpPr>
        <p:spPr>
          <a:xfrm>
            <a:off x="914400" y="1268760"/>
            <a:ext cx="7772400" cy="4751040"/>
          </a:xfrm>
        </p:spPr>
        <p:txBody>
          <a:bodyPr/>
          <a:lstStyle/>
          <a:p>
            <a:pPr lvl="1"/>
            <a:r>
              <a:rPr lang="fr-FR" sz="2800" b="1" dirty="0">
                <a:latin typeface="Arial Black" pitchFamily="34" charset="0"/>
              </a:rPr>
              <a:t>Éveiller l’intérêt et sensibiliser les participant e s à l’importance et l’utilité d’une approche genre dans leur pratique professionnelle.</a:t>
            </a:r>
          </a:p>
          <a:p>
            <a:pPr lvl="1"/>
            <a:endParaRPr lang="en-US" sz="2800" b="1" dirty="0">
              <a:latin typeface="Arial Black" pitchFamily="34" charset="0"/>
            </a:endParaRPr>
          </a:p>
          <a:p>
            <a:pPr lvl="1"/>
            <a:r>
              <a:rPr lang="fr-FR" sz="2800" b="1" dirty="0">
                <a:latin typeface="Arial Black" pitchFamily="34" charset="0"/>
              </a:rPr>
              <a:t>Faciliter aux participant e s la compréhension et l’application de l’approche genre, dans le domaine du développement.</a:t>
            </a:r>
            <a:endParaRPr lang="en-US" sz="2800" b="1" dirty="0">
              <a:latin typeface="Arial Black" pitchFamily="34" charset="0"/>
            </a:endParaRPr>
          </a:p>
          <a:p>
            <a:pPr algn="just"/>
            <a:endParaRPr lang="fr-FR" sz="2800" b="1" dirty="0">
              <a:latin typeface="Arial Black" pitchFamily="34" charset="0"/>
            </a:endParaRPr>
          </a:p>
          <a:p>
            <a:endParaRPr lang="fr-FR" dirty="0"/>
          </a:p>
        </p:txBody>
      </p:sp>
    </p:spTree>
    <p:extLst>
      <p:ext uri="{BB962C8B-B14F-4D97-AF65-F5344CB8AC3E}">
        <p14:creationId xmlns:p14="http://schemas.microsoft.com/office/powerpoint/2010/main" val="611593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sp>
        <p:nvSpPr>
          <p:cNvPr id="3" name="Espace réservé du contenu 2"/>
          <p:cNvSpPr>
            <a:spLocks noGrp="1"/>
          </p:cNvSpPr>
          <p:nvPr>
            <p:ph sz="quarter" idx="1"/>
          </p:nvPr>
        </p:nvSpPr>
        <p:spPr/>
        <p:txBody>
          <a:bodyPr/>
          <a:lstStyle/>
          <a:p>
            <a:r>
              <a:rPr lang="fr-FR" sz="2800" b="1" dirty="0">
                <a:latin typeface="Arial Black" pitchFamily="34" charset="0"/>
              </a:rPr>
              <a:t>En 1995: à Beijing, la systématisation de GED a été </a:t>
            </a:r>
            <a:r>
              <a:rPr lang="fr-FR" sz="2800" b="1" dirty="0" smtClean="0">
                <a:latin typeface="Arial Black" pitchFamily="34" charset="0"/>
              </a:rPr>
              <a:t>recommandée</a:t>
            </a:r>
          </a:p>
          <a:p>
            <a:endParaRPr lang="fr-FR" sz="2800" b="1" dirty="0">
              <a:latin typeface="Arial Black" pitchFamily="34" charset="0"/>
            </a:endParaRPr>
          </a:p>
          <a:p>
            <a:r>
              <a:rPr lang="fr-FR" sz="2800" b="1" dirty="0" smtClean="0">
                <a:latin typeface="Arial Black" pitchFamily="34" charset="0"/>
              </a:rPr>
              <a:t>PM programme d’action en 12 domaines</a:t>
            </a:r>
            <a:endParaRPr lang="fr-FR" sz="2800" b="1" dirty="0">
              <a:latin typeface="Arial Black" pitchFamily="34" charset="0"/>
            </a:endParaRPr>
          </a:p>
          <a:p>
            <a:endParaRPr lang="fr-FR" dirty="0">
              <a:latin typeface="Arial Black" pitchFamily="34" charset="0"/>
            </a:endParaRPr>
          </a:p>
          <a:p>
            <a:endParaRPr lang="fr-FR" dirty="0"/>
          </a:p>
        </p:txBody>
      </p:sp>
    </p:spTree>
    <p:extLst>
      <p:ext uri="{BB962C8B-B14F-4D97-AF65-F5344CB8AC3E}">
        <p14:creationId xmlns:p14="http://schemas.microsoft.com/office/powerpoint/2010/main" val="1726817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0070C0"/>
                </a:solidFill>
                <a:effectLst>
                  <a:glow rad="101600">
                    <a:schemeClr val="accent2">
                      <a:satMod val="175000"/>
                      <a:alpha val="40000"/>
                    </a:schemeClr>
                  </a:glow>
                </a:effectLst>
                <a:latin typeface="Arial Narrow" pitchFamily="34" charset="0"/>
              </a:rPr>
              <a:t>.</a:t>
            </a:r>
            <a:br>
              <a:rPr lang="fr-FR" b="1" dirty="0">
                <a:solidFill>
                  <a:srgbClr val="0070C0"/>
                </a:solidFill>
                <a:effectLst>
                  <a:glow rad="101600">
                    <a:schemeClr val="accent2">
                      <a:satMod val="175000"/>
                      <a:alpha val="40000"/>
                    </a:schemeClr>
                  </a:glow>
                </a:effectLst>
                <a:latin typeface="Arial Narrow" pitchFamily="34" charset="0"/>
              </a:rPr>
            </a:br>
            <a:endParaRPr lang="fr-FR" dirty="0">
              <a:latin typeface="Arial Black" pitchFamily="34" charset="0"/>
            </a:endParaRPr>
          </a:p>
        </p:txBody>
      </p:sp>
      <p:sp>
        <p:nvSpPr>
          <p:cNvPr id="3" name="Espace réservé du contenu 2"/>
          <p:cNvSpPr>
            <a:spLocks noGrp="1"/>
          </p:cNvSpPr>
          <p:nvPr>
            <p:ph sz="quarter" idx="1"/>
          </p:nvPr>
        </p:nvSpPr>
        <p:spPr/>
        <p:txBody>
          <a:bodyPr/>
          <a:lstStyle/>
          <a:p>
            <a:endParaRPr lang="fr-FR" dirty="0" smtClean="0"/>
          </a:p>
          <a:p>
            <a:endParaRPr lang="fr-FR" dirty="0"/>
          </a:p>
          <a:p>
            <a:r>
              <a:rPr lang="fr-FR" b="1" dirty="0">
                <a:solidFill>
                  <a:srgbClr val="0070C0"/>
                </a:solidFill>
                <a:effectLst>
                  <a:glow rad="101600">
                    <a:schemeClr val="accent2">
                      <a:satMod val="175000"/>
                      <a:alpha val="40000"/>
                    </a:schemeClr>
                  </a:glow>
                </a:effectLst>
                <a:latin typeface="Arial Narrow" pitchFamily="34" charset="0"/>
              </a:rPr>
              <a:t>L’APPROCHE GENRE ET DEVELOPPEMENT</a:t>
            </a:r>
          </a:p>
          <a:p>
            <a:endParaRPr lang="fr-FR" dirty="0"/>
          </a:p>
        </p:txBody>
      </p:sp>
    </p:spTree>
    <p:extLst>
      <p:ext uri="{BB962C8B-B14F-4D97-AF65-F5344CB8AC3E}">
        <p14:creationId xmlns:p14="http://schemas.microsoft.com/office/powerpoint/2010/main" val="2365573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70C0"/>
                </a:solidFill>
                <a:effectLst>
                  <a:outerShdw blurRad="38100" dist="38100" dir="2700000" algn="tl">
                    <a:srgbClr val="000000">
                      <a:alpha val="43137"/>
                    </a:srgbClr>
                  </a:outerShdw>
                </a:effectLst>
                <a:latin typeface="Arial Narrow" pitchFamily="34" charset="0"/>
                <a:cs typeface="Arial" pitchFamily="34" charset="0"/>
              </a:rPr>
              <a:t>Concept de développement</a:t>
            </a:r>
            <a:endParaRPr lang="fr-FR" dirty="0"/>
          </a:p>
        </p:txBody>
      </p:sp>
      <p:sp>
        <p:nvSpPr>
          <p:cNvPr id="3" name="Espace réservé du contenu 2"/>
          <p:cNvSpPr>
            <a:spLocks noGrp="1"/>
          </p:cNvSpPr>
          <p:nvPr>
            <p:ph sz="quarter" idx="1"/>
          </p:nvPr>
        </p:nvSpPr>
        <p:spPr/>
        <p:txBody>
          <a:bodyPr>
            <a:normAutofit fontScale="85000" lnSpcReduction="20000"/>
          </a:bodyPr>
          <a:lstStyle/>
          <a:p>
            <a:pPr algn="just">
              <a:buFontTx/>
              <a:buNone/>
            </a:pPr>
            <a:r>
              <a:rPr lang="fr-FR" sz="2800" b="1" dirty="0">
                <a:latin typeface="Arial Black" pitchFamily="34" charset="0"/>
              </a:rPr>
              <a:t>C’est un </a:t>
            </a:r>
            <a:r>
              <a:rPr lang="fr-FR" sz="2800" b="1" dirty="0">
                <a:solidFill>
                  <a:srgbClr val="6600FF"/>
                </a:solidFill>
                <a:latin typeface="Arial Black" pitchFamily="34" charset="0"/>
              </a:rPr>
              <a:t>processus </a:t>
            </a:r>
            <a:r>
              <a:rPr lang="fr-FR" sz="2800" b="1" dirty="0">
                <a:latin typeface="Arial Black" pitchFamily="34" charset="0"/>
              </a:rPr>
              <a:t>(phases, étapes) qui vise </a:t>
            </a:r>
            <a:r>
              <a:rPr lang="fr-FR" sz="2800" b="1" dirty="0" smtClean="0">
                <a:latin typeface="Arial Black" pitchFamily="34" charset="0"/>
              </a:rPr>
              <a:t>:</a:t>
            </a:r>
            <a:endParaRPr lang="fr-FR" sz="2800" b="1" dirty="0">
              <a:latin typeface="Arial Black" pitchFamily="34" charset="0"/>
            </a:endParaRPr>
          </a:p>
          <a:p>
            <a:pPr algn="just"/>
            <a:r>
              <a:rPr lang="fr-FR" sz="2800" b="1" dirty="0">
                <a:latin typeface="Arial Black" pitchFamily="34" charset="0"/>
              </a:rPr>
              <a:t>l’ </a:t>
            </a:r>
            <a:r>
              <a:rPr lang="fr-FR" sz="2800" b="1" dirty="0">
                <a:solidFill>
                  <a:srgbClr val="6600FF"/>
                </a:solidFill>
                <a:latin typeface="Arial Black" pitchFamily="34" charset="0"/>
              </a:rPr>
              <a:t>amélioration durable</a:t>
            </a:r>
            <a:r>
              <a:rPr lang="fr-FR" sz="2800" b="1" dirty="0">
                <a:latin typeface="Arial Black" pitchFamily="34" charset="0"/>
              </a:rPr>
              <a:t> d’une économie et de son fonctionnement </a:t>
            </a:r>
          </a:p>
          <a:p>
            <a:pPr algn="just"/>
            <a:r>
              <a:rPr lang="fr-FR" sz="2800" b="1" dirty="0">
                <a:latin typeface="Arial Black" pitchFamily="34" charset="0"/>
              </a:rPr>
              <a:t>la </a:t>
            </a:r>
            <a:r>
              <a:rPr lang="fr-FR" sz="2800" b="1" dirty="0">
                <a:solidFill>
                  <a:srgbClr val="6600FF"/>
                </a:solidFill>
                <a:latin typeface="Arial Black" pitchFamily="34" charset="0"/>
              </a:rPr>
              <a:t>réalisation du bien – être individuel et collectif. </a:t>
            </a:r>
          </a:p>
          <a:p>
            <a:r>
              <a:rPr lang="fr-FR" sz="2800" b="1" dirty="0">
                <a:latin typeface="Arial Black" pitchFamily="34" charset="0"/>
              </a:rPr>
              <a:t>Il intègre les </a:t>
            </a:r>
            <a:r>
              <a:rPr lang="fr-FR" sz="2800" b="1" dirty="0">
                <a:solidFill>
                  <a:srgbClr val="6600FF"/>
                </a:solidFill>
                <a:latin typeface="Arial Black" pitchFamily="34" charset="0"/>
              </a:rPr>
              <a:t>dimensions </a:t>
            </a:r>
            <a:r>
              <a:rPr lang="fr-FR" sz="2800" b="1" dirty="0">
                <a:latin typeface="Arial Black" pitchFamily="34" charset="0"/>
              </a:rPr>
              <a:t>politique, sociologique, ethnologique, juridique, culturelle, économique… </a:t>
            </a:r>
          </a:p>
          <a:p>
            <a:r>
              <a:rPr lang="fr-FR" sz="2800" b="1" dirty="0">
                <a:latin typeface="Arial Black" pitchFamily="34" charset="0"/>
              </a:rPr>
              <a:t>Se réfère à la </a:t>
            </a:r>
            <a:r>
              <a:rPr lang="fr-FR" sz="2800" b="1" dirty="0">
                <a:solidFill>
                  <a:srgbClr val="6600FF"/>
                </a:solidFill>
                <a:latin typeface="Arial Black" pitchFamily="34" charset="0"/>
              </a:rPr>
              <a:t>notion de projet de société</a:t>
            </a:r>
            <a:r>
              <a:rPr lang="fr-FR" sz="2800" b="1" dirty="0">
                <a:latin typeface="Arial Black" pitchFamily="34" charset="0"/>
              </a:rPr>
              <a:t> = vision du groupe, de la communauté concernée. (consensus autour des besoins prioritaires)</a:t>
            </a:r>
            <a:endParaRPr lang="fr-FR" sz="2800" b="1" dirty="0">
              <a:solidFill>
                <a:srgbClr val="6600FF"/>
              </a:solidFill>
              <a:latin typeface="Arial Black" pitchFamily="34" charset="0"/>
            </a:endParaRPr>
          </a:p>
          <a:p>
            <a:endParaRPr lang="fr-FR" dirty="0">
              <a:latin typeface="Arial Black" pitchFamily="34" charset="0"/>
            </a:endParaRPr>
          </a:p>
        </p:txBody>
      </p:sp>
    </p:spTree>
    <p:extLst>
      <p:ext uri="{BB962C8B-B14F-4D97-AF65-F5344CB8AC3E}">
        <p14:creationId xmlns:p14="http://schemas.microsoft.com/office/powerpoint/2010/main" val="3468943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188640"/>
            <a:ext cx="7772400" cy="1143000"/>
          </a:xfrm>
        </p:spPr>
        <p:txBody>
          <a:bodyPr/>
          <a:lstStyle/>
          <a:p>
            <a:r>
              <a:rPr lang="fr-FR" dirty="0" smtClean="0"/>
              <a:t> </a:t>
            </a:r>
            <a:r>
              <a:rPr lang="fr-FR" sz="2400" b="1" dirty="0" err="1" smtClean="0"/>
              <a:t>autremt</a:t>
            </a:r>
            <a:endParaRPr lang="fr-FR" sz="2400" b="1" dirty="0"/>
          </a:p>
        </p:txBody>
      </p:sp>
      <p:sp>
        <p:nvSpPr>
          <p:cNvPr id="3" name="Espace réservé du contenu 2"/>
          <p:cNvSpPr>
            <a:spLocks noGrp="1"/>
          </p:cNvSpPr>
          <p:nvPr>
            <p:ph sz="quarter" idx="1"/>
          </p:nvPr>
        </p:nvSpPr>
        <p:spPr>
          <a:xfrm>
            <a:off x="899592" y="1268760"/>
            <a:ext cx="7772400" cy="4572000"/>
          </a:xfrm>
        </p:spPr>
        <p:txBody>
          <a:bodyPr>
            <a:normAutofit fontScale="77500" lnSpcReduction="20000"/>
          </a:bodyPr>
          <a:lstStyle/>
          <a:p>
            <a:r>
              <a:rPr lang="fr-FR" sz="2800" b="1" dirty="0">
                <a:latin typeface="Arial Black" pitchFamily="34" charset="0"/>
              </a:rPr>
              <a:t>Processus complexe impliquant l'amélioration sociale, économique, politique et culturelle des individus et de la société elle-même. Par amélioration, nous entendons ici l'aptitude de la société à répondre aux besoins de la population au plan physique, émotif et créatif, un niveau acceptable du point de vue historique et à libérer les humains de l'éternelle routine liée à la production des besoins essentiels. Elle comporte donc l'amélioration du niveau de vie et implique une forme de société qui permet la distribution égale de la richesse sociale, tout en respectant l'environnement et la solidarité générationnelle (</a:t>
            </a:r>
            <a:r>
              <a:rPr lang="fr-FR" sz="2800" b="1" dirty="0" err="1">
                <a:latin typeface="Arial Black" pitchFamily="34" charset="0"/>
              </a:rPr>
              <a:t>Rathgeber</a:t>
            </a:r>
            <a:r>
              <a:rPr lang="fr-FR" sz="2800" b="1" dirty="0">
                <a:latin typeface="Arial Black" pitchFamily="34" charset="0"/>
              </a:rPr>
              <a:t>, dans </a:t>
            </a:r>
            <a:r>
              <a:rPr lang="fr-FR" sz="2800" b="1" dirty="0" err="1">
                <a:latin typeface="Arial Black" pitchFamily="34" charset="0"/>
              </a:rPr>
              <a:t>Dagenais</a:t>
            </a:r>
            <a:r>
              <a:rPr lang="fr-FR" sz="2800" b="1" dirty="0">
                <a:latin typeface="Arial Black" pitchFamily="34" charset="0"/>
              </a:rPr>
              <a:t> et </a:t>
            </a:r>
            <a:r>
              <a:rPr lang="fr-FR" sz="2800" b="1" dirty="0" err="1">
                <a:latin typeface="Arial Black" pitchFamily="34" charset="0"/>
              </a:rPr>
              <a:t>Piche</a:t>
            </a:r>
            <a:r>
              <a:rPr lang="fr-FR" sz="2800" b="1" dirty="0">
                <a:latin typeface="Arial Black" pitchFamily="34" charset="0"/>
              </a:rPr>
              <a:t>, 1994: 90)</a:t>
            </a:r>
          </a:p>
          <a:p>
            <a:r>
              <a:rPr lang="fr-FR" b="1" dirty="0">
                <a:latin typeface="Arial Narrow" pitchFamily="34" charset="0"/>
              </a:rPr>
              <a:t> </a:t>
            </a:r>
          </a:p>
          <a:p>
            <a:endParaRPr lang="fr-FR" dirty="0"/>
          </a:p>
        </p:txBody>
      </p:sp>
    </p:spTree>
    <p:extLst>
      <p:ext uri="{BB962C8B-B14F-4D97-AF65-F5344CB8AC3E}">
        <p14:creationId xmlns:p14="http://schemas.microsoft.com/office/powerpoint/2010/main" val="467362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0070C0"/>
                </a:solidFill>
                <a:effectLst>
                  <a:outerShdw blurRad="38100" dist="38100" dir="2700000" algn="tl">
                    <a:srgbClr val="000000">
                      <a:alpha val="43137"/>
                    </a:srgbClr>
                  </a:outerShdw>
                </a:effectLst>
                <a:latin typeface="Arial Narrow" pitchFamily="34" charset="0"/>
                <a:cs typeface="Arial" charset="0"/>
              </a:rPr>
              <a:t>Concept de développement humain </a:t>
            </a:r>
            <a:r>
              <a:rPr lang="fr-FR" sz="3100" b="1" dirty="0">
                <a:solidFill>
                  <a:srgbClr val="0070C0"/>
                </a:solidFill>
                <a:effectLst>
                  <a:outerShdw blurRad="38100" dist="38100" dir="2700000" algn="tl">
                    <a:srgbClr val="000000">
                      <a:alpha val="43137"/>
                    </a:srgbClr>
                  </a:outerShdw>
                </a:effectLst>
                <a:latin typeface="Arial Narrow" pitchFamily="34" charset="0"/>
                <a:cs typeface="Arial" charset="0"/>
              </a:rPr>
              <a:t>durable</a:t>
            </a:r>
            <a:endParaRPr lang="fr-FR" sz="3100" dirty="0"/>
          </a:p>
        </p:txBody>
      </p:sp>
      <p:sp>
        <p:nvSpPr>
          <p:cNvPr id="3" name="Espace réservé du contenu 2"/>
          <p:cNvSpPr>
            <a:spLocks noGrp="1"/>
          </p:cNvSpPr>
          <p:nvPr>
            <p:ph sz="quarter" idx="1"/>
          </p:nvPr>
        </p:nvSpPr>
        <p:spPr/>
        <p:txBody>
          <a:bodyPr>
            <a:noAutofit/>
          </a:bodyPr>
          <a:lstStyle/>
          <a:p>
            <a:r>
              <a:rPr lang="fr-FR" sz="2400" b="1" dirty="0">
                <a:latin typeface="Arial Narrow" pitchFamily="34" charset="0"/>
              </a:rPr>
              <a:t>Conçu dans les années 1990 par les Nations Unies (PNUD</a:t>
            </a:r>
            <a:r>
              <a:rPr lang="fr-FR" sz="2400" b="1" dirty="0" smtClean="0">
                <a:latin typeface="Arial Narrow" pitchFamily="34" charset="0"/>
              </a:rPr>
              <a:t>)</a:t>
            </a:r>
            <a:endParaRPr lang="fr-FR" sz="2400" b="1" dirty="0">
              <a:latin typeface="Arial Narrow" pitchFamily="34" charset="0"/>
            </a:endParaRPr>
          </a:p>
          <a:p>
            <a:r>
              <a:rPr lang="fr-FR" sz="2400" b="1" dirty="0">
                <a:latin typeface="Arial Narrow" pitchFamily="34" charset="0"/>
              </a:rPr>
              <a:t>C’est un processus visant à créer un cadre de vie offrant  les </a:t>
            </a:r>
            <a:r>
              <a:rPr lang="fr-FR" sz="2400" b="1" dirty="0">
                <a:solidFill>
                  <a:srgbClr val="6600FF"/>
                </a:solidFill>
                <a:latin typeface="Arial Narrow" pitchFamily="34" charset="0"/>
              </a:rPr>
              <a:t>meilleures opportunités d’épanouissement</a:t>
            </a:r>
            <a:r>
              <a:rPr lang="fr-FR" sz="2400" b="1" dirty="0">
                <a:latin typeface="Arial Narrow" pitchFamily="34" charset="0"/>
              </a:rPr>
              <a:t> de développement individuel et collectif.</a:t>
            </a:r>
          </a:p>
          <a:p>
            <a:endParaRPr lang="fr-FR" sz="2400" b="1" dirty="0">
              <a:latin typeface="Arial Narrow" pitchFamily="34" charset="0"/>
            </a:endParaRPr>
          </a:p>
          <a:p>
            <a:r>
              <a:rPr lang="fr-FR" sz="2400" b="1" dirty="0">
                <a:latin typeface="Arial Narrow" pitchFamily="34" charset="0"/>
              </a:rPr>
              <a:t>Vise le bien-être global et durable des individus grâce à la croissance économique, </a:t>
            </a:r>
          </a:p>
          <a:p>
            <a:r>
              <a:rPr lang="fr-FR" sz="2400" b="1" dirty="0">
                <a:latin typeface="Arial Narrow" pitchFamily="34" charset="0"/>
              </a:rPr>
              <a:t>intégrant au lieu de marginaliser les populations, </a:t>
            </a:r>
          </a:p>
          <a:p>
            <a:r>
              <a:rPr lang="fr-FR" sz="2400" b="1" dirty="0">
                <a:latin typeface="Arial Narrow" pitchFamily="34" charset="0"/>
              </a:rPr>
              <a:t>créant des emplois </a:t>
            </a:r>
          </a:p>
          <a:p>
            <a:r>
              <a:rPr lang="fr-FR" sz="2400" b="1" dirty="0">
                <a:latin typeface="Arial Narrow" pitchFamily="34" charset="0"/>
              </a:rPr>
              <a:t>assurant une distribution équitable des revenus</a:t>
            </a:r>
          </a:p>
          <a:p>
            <a:endParaRPr lang="fr-FR" sz="2400" dirty="0"/>
          </a:p>
        </p:txBody>
      </p:sp>
    </p:spTree>
    <p:extLst>
      <p:ext uri="{BB962C8B-B14F-4D97-AF65-F5344CB8AC3E}">
        <p14:creationId xmlns:p14="http://schemas.microsoft.com/office/powerpoint/2010/main" val="2320308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a:t>
            </a:r>
            <a:endParaRPr lang="fr-FR" dirty="0"/>
          </a:p>
        </p:txBody>
      </p:sp>
      <p:sp>
        <p:nvSpPr>
          <p:cNvPr id="3" name="Espace réservé du contenu 2"/>
          <p:cNvSpPr>
            <a:spLocks noGrp="1"/>
          </p:cNvSpPr>
          <p:nvPr>
            <p:ph sz="quarter" idx="1"/>
          </p:nvPr>
        </p:nvSpPr>
        <p:spPr>
          <a:xfrm>
            <a:off x="457200" y="1600200"/>
            <a:ext cx="7467600" cy="4873625"/>
          </a:xfrm>
        </p:spPr>
        <p:txBody>
          <a:bodyPr/>
          <a:lstStyle/>
          <a:p>
            <a:pPr>
              <a:buFont typeface="Wingdings" pitchFamily="2" charset="2"/>
              <a:buNone/>
              <a:defRPr/>
            </a:pPr>
            <a:endParaRPr lang="fr-FR" b="1" dirty="0" smtClean="0">
              <a:solidFill>
                <a:srgbClr val="0070C0"/>
              </a:solidFill>
              <a:effectLst>
                <a:outerShdw blurRad="38100" dist="38100" dir="2700000" algn="tl">
                  <a:srgbClr val="000000">
                    <a:alpha val="43137"/>
                  </a:srgbClr>
                </a:outerShdw>
              </a:effectLst>
            </a:endParaRPr>
          </a:p>
          <a:p>
            <a:pPr>
              <a:defRPr/>
            </a:pPr>
            <a:endParaRPr lang="fr-FR" b="1" dirty="0" smtClean="0">
              <a:solidFill>
                <a:srgbClr val="0070C0"/>
              </a:solidFill>
              <a:effectLst>
                <a:outerShdw blurRad="38100" dist="38100" dir="2700000" algn="tl">
                  <a:srgbClr val="000000">
                    <a:alpha val="43137"/>
                  </a:srgbClr>
                </a:outerShdw>
              </a:effectLst>
            </a:endParaRPr>
          </a:p>
          <a:p>
            <a:pPr>
              <a:defRPr/>
            </a:pPr>
            <a:endParaRPr lang="fr-FR" b="1" dirty="0" smtClean="0">
              <a:solidFill>
                <a:srgbClr val="0070C0"/>
              </a:solidFill>
              <a:effectLst>
                <a:outerShdw blurRad="38100" dist="38100" dir="2700000" algn="tl">
                  <a:srgbClr val="000000">
                    <a:alpha val="43137"/>
                  </a:srgbClr>
                </a:outerShdw>
              </a:effectLst>
            </a:endParaRPr>
          </a:p>
          <a:p>
            <a:pPr algn="ctr">
              <a:buFont typeface="Wingdings" pitchFamily="2" charset="2"/>
              <a:buNone/>
              <a:defRPr/>
            </a:pPr>
            <a:r>
              <a:rPr lang="fr-FR" b="1" dirty="0" smtClean="0">
                <a:solidFill>
                  <a:srgbClr val="0070C0"/>
                </a:solidFill>
                <a:effectLst>
                  <a:outerShdw blurRad="38100" dist="38100" dir="2700000" algn="tl">
                    <a:srgbClr val="000000">
                      <a:alpha val="43137"/>
                    </a:srgbClr>
                  </a:outerShdw>
                </a:effectLst>
                <a:latin typeface="Arial Narrow" pitchFamily="34" charset="0"/>
              </a:rPr>
              <a:t>LES APPROCHES LIÉES AU GENRE</a:t>
            </a:r>
            <a:endParaRPr lang="fr-FR" dirty="0">
              <a:latin typeface="Arial Narrow" pitchFamily="34" charset="0"/>
            </a:endParaRPr>
          </a:p>
        </p:txBody>
      </p:sp>
      <p:sp>
        <p:nvSpPr>
          <p:cNvPr id="49156" name="Espace réservé de la date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ACA897D6-87C1-4CE5-8637-3D239EE1358F}" type="datetime1">
              <a:rPr lang="fr-FR" smtClean="0">
                <a:solidFill>
                  <a:schemeClr val="tx2"/>
                </a:solidFill>
              </a:rPr>
              <a:pPr eaLnBrk="1" hangingPunct="1">
                <a:defRPr/>
              </a:pPr>
              <a:t>22/07/2022</a:t>
            </a:fld>
            <a:endParaRPr lang="fr-FR" smtClean="0">
              <a:solidFill>
                <a:schemeClr val="tx2"/>
              </a:solidFill>
            </a:endParaRPr>
          </a:p>
        </p:txBody>
      </p:sp>
      <p:sp>
        <p:nvSpPr>
          <p:cNvPr id="49157" name="Espace réservé du numéro de diapositive 4"/>
          <p:cNvSpPr>
            <a:spLocks noGrp="1"/>
          </p:cNvSpPr>
          <p:nvPr>
            <p:ph type="sldNum"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408F476-3465-44C7-9209-6E4EA1CCABB3}" type="slidenum">
              <a:rPr lang="fr-FR" smtClean="0">
                <a:solidFill>
                  <a:srgbClr val="FFFFFF"/>
                </a:solidFill>
              </a:rPr>
              <a:pPr eaLnBrk="1" hangingPunct="1">
                <a:defRPr/>
              </a:pPr>
              <a:t>25</a:t>
            </a:fld>
            <a:endParaRPr lang="fr-FR" smtClean="0">
              <a:solidFill>
                <a:srgbClr val="FFFFFF"/>
              </a:solidFill>
            </a:endParaRPr>
          </a:p>
        </p:txBody>
      </p:sp>
    </p:spTree>
    <p:extLst>
      <p:ext uri="{BB962C8B-B14F-4D97-AF65-F5344CB8AC3E}">
        <p14:creationId xmlns:p14="http://schemas.microsoft.com/office/powerpoint/2010/main" val="36273879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313" y="549275"/>
            <a:ext cx="8229600" cy="938213"/>
          </a:xfrm>
        </p:spPr>
        <p:txBody>
          <a:bodyPr/>
          <a:lstStyle/>
          <a:p>
            <a:pPr>
              <a:defRPr/>
            </a:pPr>
            <a:r>
              <a:rPr lang="fr-FR" sz="4000" b="1" dirty="0" smtClean="0">
                <a:solidFill>
                  <a:srgbClr val="0070C0"/>
                </a:solidFill>
                <a:latin typeface="Arial Narrow" pitchFamily="34" charset="0"/>
              </a:rPr>
              <a:t>Nuances entre concept et approche</a:t>
            </a:r>
          </a:p>
        </p:txBody>
      </p:sp>
      <p:sp>
        <p:nvSpPr>
          <p:cNvPr id="3" name="Espace réservé du texte 2"/>
          <p:cNvSpPr>
            <a:spLocks noGrp="1"/>
          </p:cNvSpPr>
          <p:nvPr>
            <p:ph type="body" idx="1"/>
          </p:nvPr>
        </p:nvSpPr>
        <p:spPr>
          <a:xfrm>
            <a:off x="457200" y="1855788"/>
            <a:ext cx="4040188" cy="658812"/>
          </a:xfrm>
        </p:spPr>
        <p:txBody>
          <a:bodyPr/>
          <a:lstStyle/>
          <a:p>
            <a:pPr algn="ctr"/>
            <a:r>
              <a:rPr lang="fr-FR" sz="3200" smtClean="0">
                <a:solidFill>
                  <a:srgbClr val="CC00CC"/>
                </a:solidFill>
                <a:latin typeface="Arial Narrow" pitchFamily="34" charset="0"/>
              </a:rPr>
              <a:t>Concept</a:t>
            </a:r>
          </a:p>
        </p:txBody>
      </p:sp>
      <p:sp>
        <p:nvSpPr>
          <p:cNvPr id="5" name="Espace réservé du texte 4"/>
          <p:cNvSpPr>
            <a:spLocks noGrp="1"/>
          </p:cNvSpPr>
          <p:nvPr>
            <p:ph type="body" sz="half" idx="3"/>
          </p:nvPr>
        </p:nvSpPr>
        <p:spPr>
          <a:xfrm>
            <a:off x="4643438" y="1916113"/>
            <a:ext cx="4041775" cy="654050"/>
          </a:xfrm>
        </p:spPr>
        <p:txBody>
          <a:bodyPr>
            <a:normAutofit/>
          </a:bodyPr>
          <a:lstStyle/>
          <a:p>
            <a:pPr algn="ctr" fontAlgn="auto">
              <a:spcAft>
                <a:spcPts val="0"/>
              </a:spcAft>
              <a:buClr>
                <a:schemeClr val="accent3"/>
              </a:buClr>
              <a:buFont typeface="Arial" pitchFamily="34" charset="0"/>
              <a:buNone/>
              <a:defRPr/>
            </a:pPr>
            <a:r>
              <a:rPr lang="fr-FR" sz="3200" dirty="0" smtClean="0">
                <a:solidFill>
                  <a:schemeClr val="accent6">
                    <a:lumMod val="50000"/>
                  </a:schemeClr>
                </a:solidFill>
                <a:latin typeface="Arial Narrow" pitchFamily="34" charset="0"/>
              </a:rPr>
              <a:t>Approche</a:t>
            </a:r>
            <a:endParaRPr lang="fr-FR" sz="3200" dirty="0">
              <a:solidFill>
                <a:schemeClr val="accent6">
                  <a:lumMod val="50000"/>
                </a:schemeClr>
              </a:solidFill>
              <a:latin typeface="Arial Narrow" pitchFamily="34" charset="0"/>
            </a:endParaRPr>
          </a:p>
        </p:txBody>
      </p:sp>
      <p:sp>
        <p:nvSpPr>
          <p:cNvPr id="4" name="Espace réservé du contenu 3"/>
          <p:cNvSpPr>
            <a:spLocks noGrp="1"/>
          </p:cNvSpPr>
          <p:nvPr>
            <p:ph sz="quarter" idx="2"/>
          </p:nvPr>
        </p:nvSpPr>
        <p:spPr>
          <a:xfrm>
            <a:off x="468313" y="2492375"/>
            <a:ext cx="4040187" cy="3846513"/>
          </a:xfrm>
        </p:spPr>
        <p:txBody>
          <a:bodyPr/>
          <a:lstStyle/>
          <a:p>
            <a:pPr algn="just"/>
            <a:r>
              <a:rPr lang="fr-FR" sz="2800" smtClean="0"/>
              <a:t>= </a:t>
            </a:r>
            <a:r>
              <a:rPr lang="fr-FR" sz="2800" smtClean="0">
                <a:latin typeface="Arial Narrow" pitchFamily="34" charset="0"/>
              </a:rPr>
              <a:t>contenu, </a:t>
            </a:r>
          </a:p>
          <a:p>
            <a:r>
              <a:rPr lang="fr-FR" sz="2800" smtClean="0">
                <a:latin typeface="Arial Narrow" pitchFamily="34" charset="0"/>
              </a:rPr>
              <a:t>=définition d’un thème, d’un mot, d’une pensée formulée</a:t>
            </a:r>
          </a:p>
        </p:txBody>
      </p:sp>
      <p:sp>
        <p:nvSpPr>
          <p:cNvPr id="6" name="Espace réservé du contenu 5"/>
          <p:cNvSpPr>
            <a:spLocks noGrp="1"/>
          </p:cNvSpPr>
          <p:nvPr>
            <p:ph sz="quarter" idx="4"/>
          </p:nvPr>
        </p:nvSpPr>
        <p:spPr>
          <a:xfrm>
            <a:off x="4645025" y="2514600"/>
            <a:ext cx="4041775" cy="3846513"/>
          </a:xfrm>
        </p:spPr>
        <p:txBody>
          <a:bodyPr/>
          <a:lstStyle/>
          <a:p>
            <a:pPr algn="just"/>
            <a:r>
              <a:rPr lang="fr-FR" sz="2800" smtClean="0">
                <a:latin typeface="Arial Narrow" pitchFamily="34" charset="0"/>
              </a:rPr>
              <a:t>Démarche pour la mise en œuvre du concept avec  des outils</a:t>
            </a:r>
          </a:p>
          <a:p>
            <a:pPr algn="just"/>
            <a:r>
              <a:rPr lang="fr-FR" sz="2800" smtClean="0">
                <a:latin typeface="Arial Narrow" pitchFamily="34" charset="0"/>
              </a:rPr>
              <a:t>A une finalité (idéal)</a:t>
            </a:r>
          </a:p>
          <a:p>
            <a:pPr algn="just"/>
            <a:r>
              <a:rPr lang="fr-FR" sz="2800" smtClean="0">
                <a:latin typeface="Arial Narrow" pitchFamily="34" charset="0"/>
              </a:rPr>
              <a:t>Se centre  sur un problème </a:t>
            </a:r>
          </a:p>
          <a:p>
            <a:pPr algn="just"/>
            <a:r>
              <a:rPr lang="fr-FR" sz="2800" smtClean="0">
                <a:latin typeface="Arial Narrow" pitchFamily="34" charset="0"/>
              </a:rPr>
              <a:t>Propose une ou des stratégies</a:t>
            </a:r>
          </a:p>
          <a:p>
            <a:pPr algn="just"/>
            <a:endParaRPr lang="fr-FR" sz="2800" smtClean="0"/>
          </a:p>
        </p:txBody>
      </p:sp>
      <p:sp>
        <p:nvSpPr>
          <p:cNvPr id="8" name="Espace réservé du numéro de diapositive 7"/>
          <p:cNvSpPr>
            <a:spLocks noGrp="1"/>
          </p:cNvSpPr>
          <p:nvPr>
            <p:ph type="sldNum" sz="quarter" idx="12"/>
          </p:nvPr>
        </p:nvSpPr>
        <p:spPr/>
        <p:txBody>
          <a:bodyPr/>
          <a:lstStyle/>
          <a:p>
            <a:pPr>
              <a:defRPr/>
            </a:pPr>
            <a:fld id="{021FC6F2-9E9E-4CCA-BD70-D30ECC32D98D}" type="slidenum">
              <a:rPr lang="fr-FR"/>
              <a:pPr>
                <a:defRPr/>
              </a:pPr>
              <a:t>26</a:t>
            </a:fld>
            <a:endParaRPr lang="fr-FR"/>
          </a:p>
        </p:txBody>
      </p:sp>
    </p:spTree>
    <p:extLst>
      <p:ext uri="{BB962C8B-B14F-4D97-AF65-F5344CB8AC3E}">
        <p14:creationId xmlns:p14="http://schemas.microsoft.com/office/powerpoint/2010/main" val="409540572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2000"/>
                                        <p:tgtEl>
                                          <p:spTgt spid="5">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2000"/>
                                        <p:tgtEl>
                                          <p:spTgt spid="4">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2000"/>
                                        <p:tgtEl>
                                          <p:spTgt spid="4">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fade">
                                      <p:cBhvr>
                                        <p:cTn id="33" dur="2000"/>
                                        <p:tgtEl>
                                          <p:spTgt spid="6">
                                            <p:txEl>
                                              <p:pRg st="0" end="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fade">
                                      <p:cBhvr>
                                        <p:cTn id="38" dur="2000"/>
                                        <p:tgtEl>
                                          <p:spTgt spid="6">
                                            <p:txEl>
                                              <p:pRg st="1" end="1"/>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fade">
                                      <p:cBhvr>
                                        <p:cTn id="43" dur="2000"/>
                                        <p:tgtEl>
                                          <p:spTgt spid="6">
                                            <p:txEl>
                                              <p:pRg st="2" end="2"/>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Effect transition="in" filter="fade">
                                      <p:cBhvr>
                                        <p:cTn id="48"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P spid="4" grpId="0" build="p"/>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ChangeArrowheads="1"/>
          </p:cNvSpPr>
          <p:nvPr/>
        </p:nvSpPr>
        <p:spPr bwMode="auto">
          <a:xfrm>
            <a:off x="2771775" y="-1588"/>
            <a:ext cx="3068638" cy="55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fr-FR" sz="1200" b="1">
                <a:latin typeface="Arial Narrow" pitchFamily="34" charset="0"/>
                <a:cs typeface="Times New Roman" pitchFamily="18" charset="0"/>
              </a:rPr>
              <a:t>Vue synoptique des approches IFD, FED et GED</a:t>
            </a:r>
            <a:endParaRPr lang="fr-FR" sz="1100">
              <a:latin typeface="Arial Narrow" pitchFamily="34" charset="0"/>
            </a:endParaRPr>
          </a:p>
          <a:p>
            <a:pPr eaLnBrk="0" hangingPunct="0"/>
            <a:endParaRPr lang="fr-FR"/>
          </a:p>
        </p:txBody>
      </p:sp>
      <p:graphicFrame>
        <p:nvGraphicFramePr>
          <p:cNvPr id="8358" name="Group 166"/>
          <p:cNvGraphicFramePr>
            <a:graphicFrameLocks noGrp="1"/>
          </p:cNvGraphicFramePr>
          <p:nvPr/>
        </p:nvGraphicFramePr>
        <p:xfrm>
          <a:off x="250825" y="549275"/>
          <a:ext cx="8713788" cy="6129337"/>
        </p:xfrm>
        <a:graphic>
          <a:graphicData uri="http://schemas.openxmlformats.org/drawingml/2006/table">
            <a:tbl>
              <a:tblPr/>
              <a:tblGrid>
                <a:gridCol w="1179513"/>
                <a:gridCol w="2411412"/>
                <a:gridCol w="2420938"/>
                <a:gridCol w="2701925"/>
              </a:tblGrid>
              <a:tr h="743027">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fr-FR" sz="2800" b="1" i="0" u="none" strike="noStrike" cap="none" normalizeH="0" baseline="0" dirty="0" smtClean="0">
                        <a:ln>
                          <a:noFill/>
                        </a:ln>
                        <a:solidFill>
                          <a:schemeClr val="tx1"/>
                        </a:solidFill>
                        <a:effectLst/>
                        <a:latin typeface="Arial Narrow"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Narrow" pitchFamily="34" charset="0"/>
                          <a:cs typeface="Times New Roman" pitchFamily="18" charset="0"/>
                        </a:rPr>
                        <a:t>FEMMES ET DVELOPPEMENT</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Narrow" pitchFamily="34" charset="0"/>
                          <a:cs typeface="Times New Roman" pitchFamily="18" charset="0"/>
                        </a:rPr>
                        <a:t>(FED)</a:t>
                      </a:r>
                      <a:endParaRPr kumimoji="0" lang="fr-FR" sz="1800" b="1" i="0" u="none" strike="noStrike" cap="none" normalizeH="0" baseline="0" smtClean="0">
                        <a:ln>
                          <a:noFill/>
                        </a:ln>
                        <a:solidFill>
                          <a:schemeClr val="tx1"/>
                        </a:solidFill>
                        <a:effectLst/>
                        <a:latin typeface="Arial Narrow"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Narrow" pitchFamily="34" charset="0"/>
                          <a:cs typeface="Times New Roman" pitchFamily="18" charset="0"/>
                        </a:rPr>
                        <a:t>INTEGRATION DES FEMMES AU DEVELOPPEMENT</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Narrow" pitchFamily="34" charset="0"/>
                          <a:cs typeface="Times New Roman" pitchFamily="18" charset="0"/>
                        </a:rPr>
                        <a:t>(IFD)</a:t>
                      </a:r>
                      <a:endParaRPr kumimoji="0" lang="fr-FR" sz="1800" b="1" i="0" u="none" strike="noStrike" cap="none" normalizeH="0" baseline="0" smtClean="0">
                        <a:ln>
                          <a:noFill/>
                        </a:ln>
                        <a:solidFill>
                          <a:schemeClr val="tx1"/>
                        </a:solidFill>
                        <a:effectLst/>
                        <a:latin typeface="Arial Narrow"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Narrow" pitchFamily="34" charset="0"/>
                          <a:cs typeface="Times New Roman" pitchFamily="18" charset="0"/>
                        </a:rPr>
                        <a:t>GENRE ET DEVELOPPEMENT</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Narrow" pitchFamily="34" charset="0"/>
                          <a:cs typeface="Times New Roman" pitchFamily="18" charset="0"/>
                        </a:rPr>
                        <a:t>(GED)</a:t>
                      </a:r>
                      <a:endParaRPr kumimoji="0" lang="fr-FR" sz="1800" b="1" i="0" u="none" strike="noStrike" cap="none" normalizeH="0" baseline="0" smtClean="0">
                        <a:ln>
                          <a:noFill/>
                        </a:ln>
                        <a:solidFill>
                          <a:schemeClr val="tx1"/>
                        </a:solidFill>
                        <a:effectLst/>
                        <a:latin typeface="Arial Narrow"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5101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chemeClr val="tx1"/>
                          </a:solidFill>
                          <a:effectLst/>
                          <a:latin typeface="Arial Narrow" pitchFamily="34" charset="0"/>
                          <a:cs typeface="Times New Roman" pitchFamily="18" charset="0"/>
                        </a:rPr>
                        <a:t>Approche</a:t>
                      </a:r>
                      <a:endParaRPr kumimoji="0" lang="fr-FR" sz="1800" b="1" i="0" u="none" strike="noStrike" cap="none" normalizeH="0" baseline="0" dirty="0" smtClean="0">
                        <a:ln>
                          <a:noFill/>
                        </a:ln>
                        <a:solidFill>
                          <a:schemeClr val="tx1"/>
                        </a:solidFill>
                        <a:effectLst/>
                        <a:latin typeface="Arial Narrow"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1000" b="1" i="0" u="none" strike="noStrike" cap="none" normalizeH="0" baseline="0" smtClean="0">
                        <a:ln>
                          <a:noFill/>
                        </a:ln>
                        <a:solidFill>
                          <a:schemeClr val="tx1"/>
                        </a:solidFill>
                        <a:effectLst/>
                        <a:latin typeface="Arial Narrow"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pPr>
                      <a:r>
                        <a:rPr kumimoji="0" lang="fr-FR" sz="1000" b="1" i="0" u="none" strike="noStrike" cap="none" normalizeH="0" baseline="0" smtClean="0">
                          <a:ln>
                            <a:noFill/>
                          </a:ln>
                          <a:solidFill>
                            <a:schemeClr val="tx1"/>
                          </a:solidFill>
                          <a:effectLst/>
                          <a:latin typeface="Arial Narrow" pitchFamily="34" charset="0"/>
                          <a:cs typeface="Times New Roman" pitchFamily="18" charset="0"/>
                        </a:rPr>
                        <a:t>Femmes ont toujours fait partie du processus de développement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1000" b="1" i="0" u="none" strike="noStrike" cap="none" normalizeH="0" baseline="0" smtClean="0">
                        <a:ln>
                          <a:noFill/>
                        </a:ln>
                        <a:solidFill>
                          <a:schemeClr val="tx1"/>
                        </a:solidFill>
                        <a:effectLst/>
                        <a:latin typeface="Arial Narrow"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pPr>
                      <a:r>
                        <a:rPr kumimoji="0" lang="fr-FR" sz="1000" b="1" i="0" u="none" strike="noStrike" cap="none" normalizeH="0" baseline="0" smtClean="0">
                          <a:ln>
                            <a:noFill/>
                          </a:ln>
                          <a:solidFill>
                            <a:schemeClr val="tx1"/>
                          </a:solidFill>
                          <a:effectLst/>
                          <a:latin typeface="Arial Narrow" pitchFamily="34" charset="0"/>
                          <a:ea typeface="Times New Roman" pitchFamily="18" charset="0"/>
                          <a:cs typeface="Arial" charset="0"/>
                        </a:rPr>
                        <a:t>Chercher à intégrer les femmes au processus de développement</a:t>
                      </a:r>
                      <a:r>
                        <a:rPr kumimoji="0" lang="fr-FR" sz="1000" b="1" i="0" u="none" strike="noStrike" cap="none" normalizeH="0" baseline="0" smtClean="0">
                          <a:ln>
                            <a:noFill/>
                          </a:ln>
                          <a:solidFill>
                            <a:schemeClr val="tx1"/>
                          </a:solidFill>
                          <a:effectLst/>
                          <a:latin typeface="Arial Narrow" pitchFamily="34" charset="0"/>
                          <a:cs typeface="Times New Roman" pitchFamily="18" charset="0"/>
                        </a:rPr>
                        <a:t> </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1000" b="1" i="0" u="none" strike="noStrike" cap="none" normalizeH="0" baseline="0" smtClean="0">
                        <a:ln>
                          <a:noFill/>
                        </a:ln>
                        <a:solidFill>
                          <a:schemeClr val="tx1"/>
                        </a:solidFill>
                        <a:effectLst/>
                        <a:latin typeface="Arial Narrow"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pPr>
                      <a:r>
                        <a:rPr kumimoji="0" lang="fr-FR" sz="1000" b="1" i="0" u="none" strike="noStrike" cap="none" normalizeH="0" baseline="0" smtClean="0">
                          <a:ln>
                            <a:noFill/>
                          </a:ln>
                          <a:solidFill>
                            <a:schemeClr val="tx1"/>
                          </a:solidFill>
                          <a:effectLst/>
                          <a:latin typeface="Arial Narrow" pitchFamily="34" charset="0"/>
                          <a:ea typeface="Times New Roman" pitchFamily="18" charset="0"/>
                          <a:cs typeface="Arial" charset="0"/>
                        </a:rPr>
                        <a:t>Chercher à renforcer l’autonomie des femmes et à transformer les relations inégales entre femmes et hommes</a:t>
                      </a:r>
                      <a:endParaRPr kumimoji="0" lang="fr-FR" sz="1000" b="1" i="0" u="none" strike="noStrike" cap="none" normalizeH="0" baseline="0" smtClean="0">
                        <a:ln>
                          <a:noFill/>
                        </a:ln>
                        <a:solidFill>
                          <a:schemeClr val="tx1"/>
                        </a:solidFill>
                        <a:effectLst/>
                        <a:latin typeface="Arial Narrow" pitchFamily="34" charset="0"/>
                        <a:cs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9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chemeClr val="tx1"/>
                          </a:solidFill>
                          <a:effectLst/>
                          <a:latin typeface="Arial Narrow" pitchFamily="34" charset="0"/>
                          <a:cs typeface="Times New Roman" pitchFamily="18" charset="0"/>
                        </a:rPr>
                        <a:t>Cible</a:t>
                      </a:r>
                      <a:endParaRPr kumimoji="0" lang="fr-FR" sz="1800" b="1" i="0" u="none" strike="noStrike" cap="none" normalizeH="0" baseline="0" dirty="0" smtClean="0">
                        <a:ln>
                          <a:noFill/>
                        </a:ln>
                        <a:solidFill>
                          <a:schemeClr val="tx1"/>
                        </a:solidFill>
                        <a:effectLst/>
                        <a:latin typeface="Arial Narrow"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1000" b="1" i="0" u="none" strike="noStrike" cap="none" normalizeH="0" baseline="0" smtClean="0">
                        <a:ln>
                          <a:noFill/>
                        </a:ln>
                        <a:solidFill>
                          <a:schemeClr val="tx1"/>
                        </a:solidFill>
                        <a:effectLst/>
                        <a:latin typeface="Arial Narrow"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pPr>
                      <a:r>
                        <a:rPr kumimoji="0" lang="fr-FR" sz="1000" b="1" i="0" u="none" strike="noStrike" cap="none" normalizeH="0" baseline="0" smtClean="0">
                          <a:ln>
                            <a:noFill/>
                          </a:ln>
                          <a:solidFill>
                            <a:schemeClr val="tx1"/>
                          </a:solidFill>
                          <a:effectLst/>
                          <a:latin typeface="Arial Narrow" pitchFamily="34" charset="0"/>
                          <a:cs typeface="Times New Roman" pitchFamily="18" charset="0"/>
                        </a:rPr>
                        <a:t>Les femmes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1000" b="1" i="0" u="none" strike="noStrike" cap="none" normalizeH="0" baseline="0" smtClean="0">
                        <a:ln>
                          <a:noFill/>
                        </a:ln>
                        <a:solidFill>
                          <a:schemeClr val="tx1"/>
                        </a:solidFill>
                        <a:effectLst/>
                        <a:latin typeface="Arial Narrow"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pPr>
                      <a:r>
                        <a:rPr kumimoji="0" lang="fr-FR" sz="1000" b="1" i="0" u="none" strike="noStrike" cap="none" normalizeH="0" baseline="0" smtClean="0">
                          <a:ln>
                            <a:noFill/>
                          </a:ln>
                          <a:solidFill>
                            <a:schemeClr val="tx1"/>
                          </a:solidFill>
                          <a:effectLst/>
                          <a:latin typeface="Arial Narrow" pitchFamily="34" charset="0"/>
                          <a:cs typeface="Times New Roman" pitchFamily="18" charset="0"/>
                        </a:rPr>
                        <a:t>Les femmes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1000" b="1" i="0" u="none" strike="noStrike" cap="none" normalizeH="0" baseline="0" smtClean="0">
                        <a:ln>
                          <a:noFill/>
                        </a:ln>
                        <a:solidFill>
                          <a:schemeClr val="tx1"/>
                        </a:solidFill>
                        <a:effectLst/>
                        <a:latin typeface="Arial Narrow"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pPr>
                      <a:r>
                        <a:rPr kumimoji="0" lang="fr-FR" sz="1000" b="1" i="0" u="none" strike="noStrike" cap="none" normalizeH="0" baseline="0" smtClean="0">
                          <a:ln>
                            <a:noFill/>
                          </a:ln>
                          <a:solidFill>
                            <a:schemeClr val="tx1"/>
                          </a:solidFill>
                          <a:effectLst/>
                          <a:latin typeface="Arial Narrow" pitchFamily="34" charset="0"/>
                          <a:ea typeface="Times New Roman" pitchFamily="18" charset="0"/>
                          <a:cs typeface="Arial" charset="0"/>
                        </a:rPr>
                        <a:t>Relations/rapports entre hommes et femmes</a:t>
                      </a:r>
                      <a:endParaRPr kumimoji="0" lang="fr-FR" sz="1000" b="1" i="0" u="none" strike="noStrike" cap="none" normalizeH="0" baseline="0" smtClean="0">
                        <a:ln>
                          <a:noFill/>
                        </a:ln>
                        <a:solidFill>
                          <a:schemeClr val="tx1"/>
                        </a:solidFill>
                        <a:effectLst/>
                        <a:latin typeface="Arial Narrow" pitchFamily="34" charset="0"/>
                        <a:cs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5101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chemeClr val="tx1"/>
                          </a:solidFill>
                          <a:effectLst/>
                          <a:latin typeface="Arial Narrow" pitchFamily="34" charset="0"/>
                          <a:cs typeface="Times New Roman" pitchFamily="18" charset="0"/>
                        </a:rPr>
                        <a:t>Problème</a:t>
                      </a:r>
                      <a:endParaRPr kumimoji="0" lang="fr-FR" sz="1800" b="1" i="0" u="none" strike="noStrike" cap="none" normalizeH="0" baseline="0" dirty="0" smtClean="0">
                        <a:ln>
                          <a:noFill/>
                        </a:ln>
                        <a:solidFill>
                          <a:schemeClr val="tx1"/>
                        </a:solidFill>
                        <a:effectLst/>
                        <a:latin typeface="Arial Narrow"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1000" b="1" i="0" u="none" strike="noStrike" cap="none" normalizeH="0" baseline="0" smtClean="0">
                        <a:ln>
                          <a:noFill/>
                        </a:ln>
                        <a:solidFill>
                          <a:schemeClr val="tx1"/>
                        </a:solidFill>
                        <a:effectLst/>
                        <a:latin typeface="Arial Narrow"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pPr>
                      <a:r>
                        <a:rPr kumimoji="0" lang="fr-FR" sz="1000" b="1" i="0" u="none" strike="noStrike" cap="none" normalizeH="0" baseline="0" smtClean="0">
                          <a:ln>
                            <a:noFill/>
                          </a:ln>
                          <a:solidFill>
                            <a:schemeClr val="tx1"/>
                          </a:solidFill>
                          <a:effectLst/>
                          <a:latin typeface="Arial Narrow" pitchFamily="34" charset="0"/>
                          <a:cs typeface="Times New Roman" pitchFamily="18" charset="0"/>
                        </a:rPr>
                        <a:t>Exclusion des femmes du processus de développement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1000" b="1" i="0" u="none" strike="noStrike" cap="none" normalizeH="0" baseline="0" smtClean="0">
                        <a:ln>
                          <a:noFill/>
                        </a:ln>
                        <a:solidFill>
                          <a:schemeClr val="tx1"/>
                        </a:solidFill>
                        <a:effectLst/>
                        <a:latin typeface="Arial Narrow"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pPr>
                      <a:r>
                        <a:rPr kumimoji="0" lang="fr-FR" sz="1000" b="1" i="0" u="none" strike="noStrike" cap="none" normalizeH="0" baseline="0" smtClean="0">
                          <a:ln>
                            <a:noFill/>
                          </a:ln>
                          <a:solidFill>
                            <a:schemeClr val="tx1"/>
                          </a:solidFill>
                          <a:effectLst/>
                          <a:latin typeface="Arial Narrow" pitchFamily="34" charset="0"/>
                          <a:cs typeface="Times New Roman" pitchFamily="18" charset="0"/>
                        </a:rPr>
                        <a:t>Sous représentation des femmes au sein des structures économiques,  politiques et sociales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1000" b="1" i="0" u="none" strike="noStrike" cap="none" normalizeH="0" baseline="0" smtClean="0">
                        <a:ln>
                          <a:noFill/>
                        </a:ln>
                        <a:solidFill>
                          <a:schemeClr val="tx1"/>
                        </a:solidFill>
                        <a:effectLst/>
                        <a:latin typeface="Arial Narrow"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pPr>
                      <a:r>
                        <a:rPr kumimoji="0" lang="fr-FR" sz="1000" b="1" i="0" u="none" strike="noStrike" cap="none" normalizeH="0" baseline="0" smtClean="0">
                          <a:ln>
                            <a:noFill/>
                          </a:ln>
                          <a:solidFill>
                            <a:schemeClr val="tx1"/>
                          </a:solidFill>
                          <a:effectLst/>
                          <a:latin typeface="Arial Narrow" pitchFamily="34" charset="0"/>
                          <a:ea typeface="Times New Roman" pitchFamily="18" charset="0"/>
                          <a:cs typeface="Arial" charset="0"/>
                        </a:rPr>
                        <a:t>Relations de pouvoir inégales qui empêchent le développement équitable et la pleine participation des femmes</a:t>
                      </a:r>
                      <a:endParaRPr kumimoji="0" lang="fr-FR" sz="1000" b="1" i="0" u="none" strike="noStrike" cap="none" normalizeH="0" baseline="0" smtClean="0">
                        <a:ln>
                          <a:noFill/>
                        </a:ln>
                        <a:solidFill>
                          <a:schemeClr val="tx1"/>
                        </a:solidFill>
                        <a:effectLst/>
                        <a:latin typeface="Arial Narrow" pitchFamily="34" charset="0"/>
                        <a:cs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942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chemeClr val="tx1"/>
                          </a:solidFill>
                          <a:effectLst/>
                          <a:latin typeface="Arial Narrow" pitchFamily="34" charset="0"/>
                          <a:cs typeface="Times New Roman" pitchFamily="18" charset="0"/>
                        </a:rPr>
                        <a:t>But</a:t>
                      </a:r>
                      <a:endParaRPr kumimoji="0" lang="fr-FR" sz="1800" b="1" i="0" u="none" strike="noStrike" cap="none" normalizeH="0" baseline="0" dirty="0" smtClean="0">
                        <a:ln>
                          <a:noFill/>
                        </a:ln>
                        <a:solidFill>
                          <a:schemeClr val="tx1"/>
                        </a:solidFill>
                        <a:effectLst/>
                        <a:latin typeface="Arial Narrow"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1000" b="1" i="0" u="none" strike="noStrike" cap="none" normalizeH="0" baseline="0" dirty="0" smtClean="0">
                        <a:ln>
                          <a:noFill/>
                        </a:ln>
                        <a:solidFill>
                          <a:schemeClr val="tx1"/>
                        </a:solidFill>
                        <a:effectLst/>
                        <a:latin typeface="Arial Narrow"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pPr>
                      <a:r>
                        <a:rPr kumimoji="0" lang="fr-FR" sz="1000" b="1" i="0" u="none" strike="noStrike" cap="none" normalizeH="0" baseline="0" dirty="0" smtClean="0">
                          <a:ln>
                            <a:noFill/>
                          </a:ln>
                          <a:solidFill>
                            <a:schemeClr val="tx1"/>
                          </a:solidFill>
                          <a:effectLst/>
                          <a:latin typeface="Arial Narrow" pitchFamily="34" charset="0"/>
                          <a:cs typeface="Times New Roman" pitchFamily="18" charset="0"/>
                        </a:rPr>
                        <a:t>Relation entre les femmes et le processus de développement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1000" b="1" i="0" u="none" strike="noStrike" cap="none" normalizeH="0" baseline="0" smtClean="0">
                        <a:ln>
                          <a:noFill/>
                        </a:ln>
                        <a:solidFill>
                          <a:schemeClr val="tx1"/>
                        </a:solidFill>
                        <a:effectLst/>
                        <a:latin typeface="Arial Narrow"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pPr>
                      <a:r>
                        <a:rPr kumimoji="0" lang="fr-FR" sz="1000" b="1" i="0" u="none" strike="noStrike" cap="none" normalizeH="0" baseline="0" smtClean="0">
                          <a:ln>
                            <a:noFill/>
                          </a:ln>
                          <a:solidFill>
                            <a:schemeClr val="tx1"/>
                          </a:solidFill>
                          <a:effectLst/>
                          <a:latin typeface="Arial Narrow" pitchFamily="34" charset="0"/>
                          <a:cs typeface="Times New Roman" pitchFamily="18" charset="0"/>
                        </a:rPr>
                        <a:t>Un développement plus efficace et plus performant </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1000" b="1" i="0" u="none" strike="noStrike" cap="none" normalizeH="0" baseline="0" smtClean="0">
                        <a:ln>
                          <a:noFill/>
                        </a:ln>
                        <a:solidFill>
                          <a:schemeClr val="tx1"/>
                        </a:solidFill>
                        <a:effectLst/>
                        <a:latin typeface="Arial Narrow"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pPr>
                      <a:r>
                        <a:rPr kumimoji="0" lang="fr-FR" sz="1000" b="1" i="0" u="none" strike="noStrike" cap="none" normalizeH="0" baseline="0" smtClean="0">
                          <a:ln>
                            <a:noFill/>
                          </a:ln>
                          <a:solidFill>
                            <a:schemeClr val="tx1"/>
                          </a:solidFill>
                          <a:effectLst/>
                          <a:latin typeface="Arial Narrow" pitchFamily="34" charset="0"/>
                          <a:ea typeface="Times New Roman" pitchFamily="18" charset="0"/>
                          <a:cs typeface="Arial" charset="0"/>
                        </a:rPr>
                        <a:t>Développement équitable et durable </a:t>
                      </a:r>
                      <a:endParaRPr kumimoji="0" lang="fr-FR" sz="1000" b="1" i="0" u="none" strike="noStrike" cap="none" normalizeH="0" baseline="0" smtClean="0">
                        <a:ln>
                          <a:noFill/>
                        </a:ln>
                        <a:solidFill>
                          <a:schemeClr val="tx1"/>
                        </a:solidFill>
                        <a:effectLst/>
                        <a:latin typeface="Arial Narrow"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pPr>
                      <a:r>
                        <a:rPr kumimoji="0" lang="fr-FR" sz="1000" b="1" i="0" u="none" strike="noStrike" cap="none" normalizeH="0" baseline="0" smtClean="0">
                          <a:ln>
                            <a:noFill/>
                          </a:ln>
                          <a:solidFill>
                            <a:schemeClr val="tx1"/>
                          </a:solidFill>
                          <a:effectLst/>
                          <a:latin typeface="Arial Narrow" pitchFamily="34" charset="0"/>
                          <a:cs typeface="Times New Roman" pitchFamily="18" charset="0"/>
                        </a:rPr>
                        <a:t>Partager de la prise de décision et  du pouvoir entre femmes et hommes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616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Narrow" pitchFamily="34" charset="0"/>
                          <a:cs typeface="Times New Roman" pitchFamily="18" charset="0"/>
                        </a:rPr>
                        <a:t>Stratégie</a:t>
                      </a:r>
                      <a:endParaRPr kumimoji="0" lang="fr-FR" sz="1800" b="1" i="0" u="none" strike="noStrike" cap="none" normalizeH="0" baseline="0" smtClean="0">
                        <a:ln>
                          <a:noFill/>
                        </a:ln>
                        <a:solidFill>
                          <a:schemeClr val="tx1"/>
                        </a:solidFill>
                        <a:effectLst/>
                        <a:latin typeface="Arial Narrow"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1000" b="1" i="0" u="none" strike="noStrike" cap="none" normalizeH="0" baseline="0" dirty="0" smtClean="0">
                        <a:ln>
                          <a:noFill/>
                        </a:ln>
                        <a:solidFill>
                          <a:schemeClr val="tx1"/>
                        </a:solidFill>
                        <a:effectLst/>
                        <a:latin typeface="Arial Narrow"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pPr>
                      <a:r>
                        <a:rPr kumimoji="0" lang="fr-FR" sz="1000" b="1" i="0" u="none" strike="noStrike" cap="none" normalizeH="0" baseline="0" dirty="0" smtClean="0">
                          <a:ln>
                            <a:noFill/>
                          </a:ln>
                          <a:solidFill>
                            <a:schemeClr val="tx1"/>
                          </a:solidFill>
                          <a:effectLst/>
                          <a:latin typeface="Arial Narrow" pitchFamily="34" charset="0"/>
                          <a:cs typeface="Times New Roman" pitchFamily="18" charset="0"/>
                        </a:rPr>
                        <a:t>Développement d’activités génératrices de revenus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1000" b="1" i="0" u="none" strike="noStrike" cap="none" normalizeH="0" baseline="0" dirty="0" smtClean="0">
                        <a:ln>
                          <a:noFill/>
                        </a:ln>
                        <a:solidFill>
                          <a:schemeClr val="tx1"/>
                        </a:solidFill>
                        <a:effectLst/>
                        <a:latin typeface="Arial Narrow"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pPr>
                      <a:r>
                        <a:rPr kumimoji="0" lang="fr-FR" sz="1000" b="1" i="0" u="none" strike="noStrike" cap="none" normalizeH="0" baseline="0" dirty="0" smtClean="0">
                          <a:ln>
                            <a:noFill/>
                          </a:ln>
                          <a:solidFill>
                            <a:schemeClr val="tx1"/>
                          </a:solidFill>
                          <a:effectLst/>
                          <a:latin typeface="Arial Narrow" pitchFamily="34" charset="0"/>
                          <a:ea typeface="Times New Roman" pitchFamily="18" charset="0"/>
                          <a:cs typeface="Arial" charset="0"/>
                        </a:rPr>
                        <a:t>Exécution des projets ou des volets de projets s’adressant aux femmes, ainsi que des projets intégrés</a:t>
                      </a:r>
                      <a:endParaRPr kumimoji="0" lang="fr-FR" sz="1200" b="1" i="0" u="none" strike="noStrike" cap="none" normalizeH="0" baseline="0" dirty="0" smtClean="0">
                        <a:ln>
                          <a:noFill/>
                        </a:ln>
                        <a:solidFill>
                          <a:schemeClr val="tx1"/>
                        </a:solidFill>
                        <a:effectLst/>
                        <a:latin typeface="Arial Narrow"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pPr>
                      <a:r>
                        <a:rPr kumimoji="0" lang="fr-FR" sz="1000" b="1" i="0" u="none" strike="noStrike" cap="none" normalizeH="0" baseline="0" dirty="0" smtClean="0">
                          <a:ln>
                            <a:noFill/>
                          </a:ln>
                          <a:solidFill>
                            <a:schemeClr val="tx1"/>
                          </a:solidFill>
                          <a:effectLst/>
                          <a:latin typeface="Arial Narrow" pitchFamily="34" charset="0"/>
                          <a:cs typeface="Times New Roman" pitchFamily="18" charset="0"/>
                        </a:rPr>
                        <a:t>Augmentation de la productivité et les revenus des femmes</a:t>
                      </a:r>
                      <a:endParaRPr kumimoji="0" lang="fr-FR" sz="1200" b="1" i="0" u="none" strike="noStrike" cap="none" normalizeH="0" baseline="0" dirty="0" smtClean="0">
                        <a:ln>
                          <a:noFill/>
                        </a:ln>
                        <a:solidFill>
                          <a:schemeClr val="tx1"/>
                        </a:solidFill>
                        <a:effectLst/>
                        <a:latin typeface="Arial Narrow"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pPr>
                      <a:r>
                        <a:rPr kumimoji="0" lang="fr-FR" sz="1000" b="1" i="0" u="none" strike="noStrike" cap="none" normalizeH="0" baseline="0" dirty="0" smtClean="0">
                          <a:ln>
                            <a:noFill/>
                          </a:ln>
                          <a:solidFill>
                            <a:schemeClr val="tx1"/>
                          </a:solidFill>
                          <a:effectLst/>
                          <a:latin typeface="Arial Narrow" pitchFamily="34" charset="0"/>
                          <a:cs typeface="Times New Roman" pitchFamily="18" charset="0"/>
                        </a:rPr>
                        <a:t>Amélioration de l’aptitude des femmes à gérer leur ménage</a:t>
                      </a: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pPr>
                      <a:r>
                        <a:rPr kumimoji="0" lang="fr-FR" sz="1000" b="1" i="0" u="none" strike="noStrike" cap="none" normalizeH="0" baseline="0" dirty="0" smtClean="0">
                          <a:ln>
                            <a:noFill/>
                          </a:ln>
                          <a:solidFill>
                            <a:schemeClr val="tx1"/>
                          </a:solidFill>
                          <a:effectLst/>
                          <a:latin typeface="Arial Narrow" pitchFamily="34" charset="0"/>
                          <a:cs typeface="Times New Roman" pitchFamily="18" charset="0"/>
                        </a:rPr>
                        <a:t>Allégement des tâches quotidiennes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1000" b="1" i="0" u="none" strike="noStrike" cap="none" normalizeH="0" baseline="0" dirty="0" smtClean="0">
                        <a:ln>
                          <a:noFill/>
                        </a:ln>
                        <a:solidFill>
                          <a:schemeClr val="tx1"/>
                        </a:solidFill>
                        <a:effectLst/>
                        <a:latin typeface="Arial Narrow"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pPr>
                      <a:r>
                        <a:rPr kumimoji="0" lang="fr-FR" sz="1000" b="1" i="0" u="none" strike="noStrike" cap="none" normalizeH="0" baseline="0" dirty="0" smtClean="0">
                          <a:ln>
                            <a:noFill/>
                          </a:ln>
                          <a:solidFill>
                            <a:schemeClr val="tx1"/>
                          </a:solidFill>
                          <a:effectLst/>
                          <a:latin typeface="Arial Narrow" pitchFamily="34" charset="0"/>
                          <a:ea typeface="Times New Roman" pitchFamily="18" charset="0"/>
                          <a:cs typeface="Arial" charset="0"/>
                        </a:rPr>
                        <a:t>Identifier et aborder les besoins à court terme déterminés par les femmes et les hommes en vue d’améliorer leur situation</a:t>
                      </a:r>
                      <a:endParaRPr kumimoji="0" lang="fr-FR" sz="1000" b="1" i="0" u="none" strike="noStrike" cap="none" normalizeH="0" baseline="0" dirty="0" smtClean="0">
                        <a:ln>
                          <a:noFill/>
                        </a:ln>
                        <a:solidFill>
                          <a:schemeClr val="tx1"/>
                        </a:solidFill>
                        <a:effectLst/>
                        <a:latin typeface="Arial Narrow"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pPr>
                      <a:r>
                        <a:rPr kumimoji="0" lang="fr-FR" sz="1000" b="1" i="0" u="none" strike="noStrike" cap="none" normalizeH="0" baseline="0" dirty="0" smtClean="0">
                          <a:ln>
                            <a:noFill/>
                          </a:ln>
                          <a:solidFill>
                            <a:schemeClr val="tx1"/>
                          </a:solidFill>
                          <a:effectLst/>
                          <a:latin typeface="Arial Narrow" pitchFamily="34" charset="0"/>
                          <a:cs typeface="Times New Roman" pitchFamily="18" charset="0"/>
                        </a:rPr>
                        <a:t>Identifier et aborder les intérêts à plus long terme des femmes et des hommes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2264" name="Rectangle 160"/>
          <p:cNvSpPr>
            <a:spLocks noChangeArrowheads="1"/>
          </p:cNvSpPr>
          <p:nvPr/>
        </p:nvSpPr>
        <p:spPr bwMode="auto">
          <a:xfrm>
            <a:off x="0" y="6642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spTree>
    <p:extLst>
      <p:ext uri="{BB962C8B-B14F-4D97-AF65-F5344CB8AC3E}">
        <p14:creationId xmlns:p14="http://schemas.microsoft.com/office/powerpoint/2010/main" val="17044130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201612"/>
          </a:xfrm>
        </p:spPr>
        <p:txBody>
          <a:bodyPr>
            <a:normAutofit fontScale="90000"/>
          </a:bodyPr>
          <a:lstStyle/>
          <a:p>
            <a:pPr>
              <a:defRPr/>
            </a:pPr>
            <a:r>
              <a:rPr lang="fr-FR" dirty="0" smtClean="0"/>
              <a:t>,</a:t>
            </a:r>
            <a:endParaRPr lang="fr-FR" dirty="0"/>
          </a:p>
        </p:txBody>
      </p:sp>
      <p:sp>
        <p:nvSpPr>
          <p:cNvPr id="54275" name="Espace réservé du contenu 2"/>
          <p:cNvSpPr>
            <a:spLocks noGrp="1"/>
          </p:cNvSpPr>
          <p:nvPr>
            <p:ph sz="quarter" idx="1"/>
          </p:nvPr>
        </p:nvSpPr>
        <p:spPr>
          <a:xfrm>
            <a:off x="467544" y="188640"/>
            <a:ext cx="7467600" cy="6357292"/>
          </a:xfrm>
        </p:spPr>
        <p:txBody>
          <a:bodyPr/>
          <a:lstStyle/>
          <a:p>
            <a:r>
              <a:rPr lang="fr-FR" b="1" dirty="0" smtClean="0">
                <a:latin typeface="Arial Black" pitchFamily="34" charset="0"/>
              </a:rPr>
              <a:t>Pourquoi genre dans le </a:t>
            </a:r>
            <a:r>
              <a:rPr lang="fr-FR" b="1" dirty="0" err="1" smtClean="0">
                <a:latin typeface="Arial Black" pitchFamily="34" charset="0"/>
              </a:rPr>
              <a:t>dévlpmt</a:t>
            </a:r>
            <a:r>
              <a:rPr lang="fr-FR" b="1" dirty="0" smtClean="0">
                <a:latin typeface="Arial Black" pitchFamily="34" charset="0"/>
              </a:rPr>
              <a:t> Constats</a:t>
            </a:r>
            <a:r>
              <a:rPr lang="fr-FR" b="1" dirty="0" smtClean="0"/>
              <a:t> </a:t>
            </a:r>
          </a:p>
          <a:p>
            <a:r>
              <a:rPr lang="fr-FR" dirty="0" smtClean="0">
                <a:latin typeface="Arial Narrow" pitchFamily="34" charset="0"/>
              </a:rPr>
              <a:t>Le fait que dans toute société </a:t>
            </a:r>
            <a:r>
              <a:rPr lang="fr-FR" b="1" dirty="0" smtClean="0">
                <a:latin typeface="Arial Narrow" pitchFamily="34" charset="0"/>
              </a:rPr>
              <a:t>les femmes forment un groupe désavantagé</a:t>
            </a:r>
            <a:r>
              <a:rPr lang="fr-FR" dirty="0" smtClean="0">
                <a:latin typeface="Arial Narrow" pitchFamily="34" charset="0"/>
              </a:rPr>
              <a:t> </a:t>
            </a:r>
            <a:r>
              <a:rPr lang="fr-FR" b="1" dirty="0" smtClean="0">
                <a:latin typeface="Arial Narrow" pitchFamily="34" charset="0"/>
              </a:rPr>
              <a:t>par rapport aux hommes</a:t>
            </a:r>
            <a:r>
              <a:rPr lang="fr-FR" dirty="0" smtClean="0">
                <a:latin typeface="Arial Narrow" pitchFamily="34" charset="0"/>
              </a:rPr>
              <a:t>, en terme de bien être (éducation, santé, revenu, etc.), en terme d’accès et de contrôle des moyens de production et en terme de pouvoir ;</a:t>
            </a:r>
          </a:p>
          <a:p>
            <a:r>
              <a:rPr lang="fr-FR" dirty="0" smtClean="0">
                <a:latin typeface="Arial Narrow" pitchFamily="34" charset="0"/>
              </a:rPr>
              <a:t> Le fait que dans toute société </a:t>
            </a:r>
            <a:r>
              <a:rPr lang="fr-FR" b="1" dirty="0" smtClean="0">
                <a:latin typeface="Arial Narrow" pitchFamily="34" charset="0"/>
              </a:rPr>
              <a:t>les femmes et les hommes ont des besoins et des opportunités différentes</a:t>
            </a:r>
            <a:r>
              <a:rPr lang="fr-FR" dirty="0" smtClean="0">
                <a:latin typeface="Arial Narrow" pitchFamily="34" charset="0"/>
              </a:rPr>
              <a:t>, compte tenu de leurs rôles et responsabilités distinctes, et compte tenu de l’inégalité dans l’accès et le contrôle des ressources ;</a:t>
            </a:r>
          </a:p>
          <a:p>
            <a:r>
              <a:rPr lang="fr-FR" dirty="0" smtClean="0">
                <a:latin typeface="Arial Narrow" pitchFamily="34" charset="0"/>
              </a:rPr>
              <a:t> Le fait que </a:t>
            </a:r>
            <a:r>
              <a:rPr lang="fr-FR" b="1" dirty="0" smtClean="0">
                <a:latin typeface="Arial Narrow" pitchFamily="34" charset="0"/>
              </a:rPr>
              <a:t>cette situation d’infériorité constitue un obstacle au développement</a:t>
            </a:r>
            <a:r>
              <a:rPr lang="fr-FR" dirty="0" smtClean="0">
                <a:latin typeface="Arial Narrow" pitchFamily="34" charset="0"/>
              </a:rPr>
              <a:t>, puisqu’elle limite les chances et les opportunités </a:t>
            </a:r>
          </a:p>
        </p:txBody>
      </p:sp>
      <p:sp>
        <p:nvSpPr>
          <p:cNvPr id="54276" name="Espace réservé de la date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2A082498-B9F3-4565-BE1A-1B2C87F93153}" type="datetime1">
              <a:rPr lang="fr-FR" smtClean="0">
                <a:solidFill>
                  <a:schemeClr val="tx2"/>
                </a:solidFill>
              </a:rPr>
              <a:pPr eaLnBrk="1" hangingPunct="1">
                <a:defRPr/>
              </a:pPr>
              <a:t>22/07/2022</a:t>
            </a:fld>
            <a:endParaRPr lang="fr-FR" smtClean="0">
              <a:solidFill>
                <a:schemeClr val="tx2"/>
              </a:solidFill>
            </a:endParaRPr>
          </a:p>
        </p:txBody>
      </p:sp>
      <p:sp>
        <p:nvSpPr>
          <p:cNvPr id="54277" name="Espace réservé du numéro de diapositive 4"/>
          <p:cNvSpPr>
            <a:spLocks noGrp="1"/>
          </p:cNvSpPr>
          <p:nvPr>
            <p:ph type="sldNum"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201328A5-7106-46FB-B0E7-4CFC56B34C64}" type="slidenum">
              <a:rPr lang="fr-FR" smtClean="0">
                <a:solidFill>
                  <a:srgbClr val="FFFFFF"/>
                </a:solidFill>
              </a:rPr>
              <a:pPr eaLnBrk="1" hangingPunct="1">
                <a:defRPr/>
              </a:pPr>
              <a:t>28</a:t>
            </a:fld>
            <a:endParaRPr lang="fr-FR" smtClean="0">
              <a:solidFill>
                <a:srgbClr val="FFFFFF"/>
              </a:solidFill>
            </a:endParaRPr>
          </a:p>
        </p:txBody>
      </p:sp>
    </p:spTree>
    <p:extLst>
      <p:ext uri="{BB962C8B-B14F-4D97-AF65-F5344CB8AC3E}">
        <p14:creationId xmlns:p14="http://schemas.microsoft.com/office/powerpoint/2010/main" val="21631470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t>Des Fondamentaux de GED</a:t>
            </a:r>
            <a:endParaRPr lang="fr-FR" sz="3200" b="1" dirty="0"/>
          </a:p>
        </p:txBody>
      </p:sp>
      <p:sp>
        <p:nvSpPr>
          <p:cNvPr id="3" name="Espace réservé du contenu 2"/>
          <p:cNvSpPr>
            <a:spLocks noGrp="1"/>
          </p:cNvSpPr>
          <p:nvPr>
            <p:ph sz="quarter" idx="1"/>
          </p:nvPr>
        </p:nvSpPr>
        <p:spPr>
          <a:xfrm>
            <a:off x="395536" y="980728"/>
            <a:ext cx="8229600" cy="5400600"/>
          </a:xfrm>
        </p:spPr>
        <p:txBody>
          <a:bodyPr>
            <a:normAutofit/>
          </a:bodyPr>
          <a:lstStyle/>
          <a:p>
            <a:pPr marL="0" indent="0">
              <a:buNone/>
            </a:pPr>
            <a:endParaRPr lang="fr-FR" b="1" dirty="0">
              <a:latin typeface="Arial Narrow" pitchFamily="34" charset="0"/>
            </a:endParaRPr>
          </a:p>
          <a:p>
            <a:pPr marL="0" indent="0">
              <a:buNone/>
            </a:pPr>
            <a:r>
              <a:rPr lang="fr-FR" b="1" dirty="0" smtClean="0">
                <a:latin typeface="Arial Narrow" pitchFamily="34" charset="0"/>
              </a:rPr>
              <a:t>GED , une philosophie, une vision d’un </a:t>
            </a:r>
            <a:r>
              <a:rPr lang="fr-FR" b="1" dirty="0">
                <a:latin typeface="Arial Narrow" pitchFamily="34" charset="0"/>
              </a:rPr>
              <a:t>meilleur équilibre social, et un développement durable, équitable et </a:t>
            </a:r>
            <a:r>
              <a:rPr lang="fr-FR" b="1" dirty="0" smtClean="0">
                <a:latin typeface="Arial Narrow" pitchFamily="34" charset="0"/>
              </a:rPr>
              <a:t>participatif.</a:t>
            </a:r>
          </a:p>
          <a:p>
            <a:pPr marL="0" indent="0">
              <a:buNone/>
            </a:pPr>
            <a:endParaRPr lang="fr-FR" b="1" dirty="0" smtClean="0">
              <a:latin typeface="Arial Narrow" pitchFamily="34" charset="0"/>
            </a:endParaRPr>
          </a:p>
          <a:p>
            <a:r>
              <a:rPr lang="fr-FR" b="1" dirty="0">
                <a:latin typeface="Arial Narrow" pitchFamily="34" charset="0"/>
              </a:rPr>
              <a:t>La remise en cause du déterminisme </a:t>
            </a:r>
            <a:r>
              <a:rPr lang="fr-FR" b="1" dirty="0" smtClean="0">
                <a:latin typeface="Arial Narrow" pitchFamily="34" charset="0"/>
              </a:rPr>
              <a:t>biologique</a:t>
            </a:r>
            <a:endParaRPr lang="fr-FR" b="1" dirty="0">
              <a:latin typeface="Arial Narrow" pitchFamily="34" charset="0"/>
            </a:endParaRPr>
          </a:p>
          <a:p>
            <a:pPr marL="0" indent="0">
              <a:buNone/>
            </a:pPr>
            <a:endParaRPr lang="fr-FR" b="1" dirty="0" smtClean="0">
              <a:latin typeface="Arial Narrow" pitchFamily="34" charset="0"/>
            </a:endParaRPr>
          </a:p>
          <a:p>
            <a:r>
              <a:rPr lang="fr-FR" b="1" dirty="0" smtClean="0">
                <a:latin typeface="Arial Narrow" pitchFamily="34" charset="0"/>
              </a:rPr>
              <a:t>L’égalité des sexes/l’équité entre les femmes et les hommes du souci d’équité, d’inclusion afin que hommes et femmes jouissent équitablement des fruits du développement;</a:t>
            </a:r>
          </a:p>
          <a:p>
            <a:pPr marL="0" indent="0">
              <a:buNone/>
            </a:pPr>
            <a:endParaRPr lang="fr-FR" dirty="0" smtClean="0">
              <a:latin typeface="Arial Narrow" pitchFamily="34" charset="0"/>
            </a:endParaRPr>
          </a:p>
          <a:p>
            <a:r>
              <a:rPr lang="fr-FR" b="1" dirty="0" smtClean="0">
                <a:latin typeface="Arial Narrow" pitchFamily="34" charset="0"/>
              </a:rPr>
              <a:t>La participation de tous, hommes comme femmes à la prise de décision, au pouvoir</a:t>
            </a:r>
            <a:r>
              <a:rPr lang="fr-FR" b="1" dirty="0" smtClean="0"/>
              <a:t>.</a:t>
            </a:r>
            <a:endParaRPr lang="fr-FR" dirty="0" smtClean="0"/>
          </a:p>
          <a:p>
            <a:endParaRPr lang="fr-FR" dirty="0"/>
          </a:p>
        </p:txBody>
      </p:sp>
    </p:spTree>
    <p:extLst>
      <p:ext uri="{BB962C8B-B14F-4D97-AF65-F5344CB8AC3E}">
        <p14:creationId xmlns:p14="http://schemas.microsoft.com/office/powerpoint/2010/main" val="1155955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r>
              <a:rPr lang="fr-FR" dirty="0" smtClean="0"/>
              <a:t>/</a:t>
            </a:r>
            <a:endParaRPr lang="fr-FR" dirty="0"/>
          </a:p>
        </p:txBody>
      </p:sp>
      <p:sp>
        <p:nvSpPr>
          <p:cNvPr id="2" name="Titre 1"/>
          <p:cNvSpPr>
            <a:spLocks noGrp="1"/>
          </p:cNvSpPr>
          <p:nvPr>
            <p:ph type="ctrTitle"/>
          </p:nvPr>
        </p:nvSpPr>
        <p:spPr/>
        <p:txBody>
          <a:bodyPr/>
          <a:lstStyle/>
          <a:p>
            <a:r>
              <a:rPr lang="fr-FR" dirty="0" smtClean="0"/>
              <a:t>Illustrations</a:t>
            </a:r>
            <a:endParaRPr lang="fr-FR" dirty="0"/>
          </a:p>
        </p:txBody>
      </p:sp>
    </p:spTree>
    <p:extLst>
      <p:ext uri="{BB962C8B-B14F-4D97-AF65-F5344CB8AC3E}">
        <p14:creationId xmlns:p14="http://schemas.microsoft.com/office/powerpoint/2010/main" val="4814718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44624"/>
            <a:ext cx="7772400" cy="1143000"/>
          </a:xfrm>
        </p:spPr>
        <p:txBody>
          <a:bodyPr>
            <a:normAutofit fontScale="90000"/>
          </a:bodyPr>
          <a:lstStyle/>
          <a:p>
            <a:r>
              <a:rPr lang="fr-FR" b="1" dirty="0">
                <a:latin typeface="Arial Black" pitchFamily="34" charset="0"/>
              </a:rPr>
              <a:t>Le but de l’approche genre</a:t>
            </a:r>
            <a:r>
              <a:rPr lang="fr-FR" dirty="0">
                <a:latin typeface="Arial Black" pitchFamily="34" charset="0"/>
              </a:rPr>
              <a:t/>
            </a:r>
            <a:br>
              <a:rPr lang="fr-FR" dirty="0">
                <a:latin typeface="Arial Black" pitchFamily="34" charset="0"/>
              </a:rPr>
            </a:br>
            <a:endParaRPr lang="fr-FR" dirty="0">
              <a:latin typeface="Arial Black" pitchFamily="34" charset="0"/>
            </a:endParaRPr>
          </a:p>
        </p:txBody>
      </p:sp>
      <p:sp>
        <p:nvSpPr>
          <p:cNvPr id="3" name="Espace réservé du contenu 2"/>
          <p:cNvSpPr>
            <a:spLocks noGrp="1"/>
          </p:cNvSpPr>
          <p:nvPr>
            <p:ph sz="quarter" idx="1"/>
          </p:nvPr>
        </p:nvSpPr>
        <p:spPr>
          <a:xfrm>
            <a:off x="899592" y="908720"/>
            <a:ext cx="7772400" cy="4572000"/>
          </a:xfrm>
        </p:spPr>
        <p:txBody>
          <a:bodyPr>
            <a:normAutofit lnSpcReduction="10000"/>
          </a:bodyPr>
          <a:lstStyle/>
          <a:p>
            <a:pPr lvl="0"/>
            <a:r>
              <a:rPr lang="fr-FR" b="1" dirty="0" smtClean="0">
                <a:latin typeface="Arial Black" pitchFamily="34" charset="0"/>
              </a:rPr>
              <a:t>Amener </a:t>
            </a:r>
            <a:r>
              <a:rPr lang="fr-FR" b="1" dirty="0">
                <a:latin typeface="Arial Black" pitchFamily="34" charset="0"/>
              </a:rPr>
              <a:t>les sociétés … à respecter, promouvoir et mettre en </a:t>
            </a:r>
            <a:r>
              <a:rPr lang="fr-FR" b="1" dirty="0" err="1">
                <a:latin typeface="Arial Black" pitchFamily="34" charset="0"/>
              </a:rPr>
              <a:t>oeuvre</a:t>
            </a:r>
            <a:r>
              <a:rPr lang="fr-FR" b="1" dirty="0">
                <a:latin typeface="Arial Black" pitchFamily="34" charset="0"/>
              </a:rPr>
              <a:t> les droits Humains de tous les citoyens, quel que soit leur sexe et leur genre</a:t>
            </a:r>
            <a:endParaRPr lang="fr-FR" dirty="0">
              <a:latin typeface="Arial Black" pitchFamily="34" charset="0"/>
            </a:endParaRPr>
          </a:p>
          <a:p>
            <a:pPr lvl="0"/>
            <a:r>
              <a:rPr lang="fr-FR" b="1" dirty="0">
                <a:latin typeface="Arial Black" pitchFamily="34" charset="0"/>
              </a:rPr>
              <a:t>… à reconnaitre l’égalité des femmes et des hommes (formelle et réelle) dans tous les domaines (familial, social, économique, politique, culturel etc.)</a:t>
            </a:r>
            <a:endParaRPr lang="fr-FR" dirty="0">
              <a:latin typeface="Arial Black" pitchFamily="34" charset="0"/>
            </a:endParaRPr>
          </a:p>
          <a:p>
            <a:pPr lvl="0"/>
            <a:r>
              <a:rPr lang="fr-FR" b="1" dirty="0">
                <a:latin typeface="Arial Black" pitchFamily="34" charset="0"/>
              </a:rPr>
              <a:t> … à répondre aux besoins et intérêts des femmes et des hommes, dans leur </a:t>
            </a:r>
            <a:r>
              <a:rPr lang="fr-FR" b="1" dirty="0" smtClean="0">
                <a:latin typeface="Arial Black" pitchFamily="34" charset="0"/>
              </a:rPr>
              <a:t>diversité.</a:t>
            </a:r>
            <a:endParaRPr lang="fr-FR" dirty="0">
              <a:latin typeface="Arial Black" pitchFamily="34" charset="0"/>
            </a:endParaRPr>
          </a:p>
          <a:p>
            <a:endParaRPr lang="fr-FR" dirty="0">
              <a:latin typeface="Arial Black" pitchFamily="34" charset="0"/>
            </a:endParaRPr>
          </a:p>
          <a:p>
            <a:endParaRPr lang="fr-FR" dirty="0"/>
          </a:p>
        </p:txBody>
      </p:sp>
    </p:spTree>
    <p:extLst>
      <p:ext uri="{BB962C8B-B14F-4D97-AF65-F5344CB8AC3E}">
        <p14:creationId xmlns:p14="http://schemas.microsoft.com/office/powerpoint/2010/main" val="21613143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latin typeface="Arial Narrow" pitchFamily="34" charset="0"/>
                <a:cs typeface="Arial" charset="0"/>
              </a:rPr>
              <a:t>Son contenu</a:t>
            </a:r>
            <a:endParaRPr lang="fr-FR" dirty="0"/>
          </a:p>
        </p:txBody>
      </p:sp>
      <p:sp>
        <p:nvSpPr>
          <p:cNvPr id="3" name="Espace réservé du contenu 2"/>
          <p:cNvSpPr>
            <a:spLocks noGrp="1"/>
          </p:cNvSpPr>
          <p:nvPr>
            <p:ph sz="quarter" idx="1"/>
          </p:nvPr>
        </p:nvSpPr>
        <p:spPr/>
        <p:txBody>
          <a:bodyPr>
            <a:normAutofit fontScale="92500"/>
          </a:bodyPr>
          <a:lstStyle/>
          <a:p>
            <a:endParaRPr lang="fr-FR" dirty="0" smtClean="0"/>
          </a:p>
          <a:p>
            <a:pPr algn="just"/>
            <a:r>
              <a:rPr lang="fr-FR" sz="3200" b="1" dirty="0">
                <a:latin typeface="Arial Narrow" pitchFamily="34" charset="0"/>
              </a:rPr>
              <a:t>GED = Philosophie, Vision</a:t>
            </a:r>
          </a:p>
          <a:p>
            <a:pPr algn="just">
              <a:buFont typeface="Wingdings 2" pitchFamily="18" charset="2"/>
              <a:buNone/>
            </a:pPr>
            <a:endParaRPr lang="fr-FR" sz="3200" b="1" dirty="0">
              <a:solidFill>
                <a:srgbClr val="0070C0"/>
              </a:solidFill>
              <a:latin typeface="Arial Narrow" pitchFamily="34" charset="0"/>
            </a:endParaRPr>
          </a:p>
          <a:p>
            <a:pPr algn="just"/>
            <a:r>
              <a:rPr lang="fr-FR" sz="3200" b="1" dirty="0">
                <a:latin typeface="Arial Narrow" pitchFamily="34" charset="0"/>
              </a:rPr>
              <a:t>elle considère les conditions socio- économiques des groupes défavorisés, notamment les femmes;</a:t>
            </a:r>
          </a:p>
          <a:p>
            <a:pPr algn="just">
              <a:buFont typeface="Wingdings 2" pitchFamily="18" charset="2"/>
              <a:buNone/>
            </a:pPr>
            <a:r>
              <a:rPr lang="fr-FR" sz="3200" b="1" dirty="0">
                <a:latin typeface="Arial Narrow" pitchFamily="34" charset="0"/>
              </a:rPr>
              <a:t> </a:t>
            </a:r>
          </a:p>
          <a:p>
            <a:pPr algn="just"/>
            <a:r>
              <a:rPr lang="fr-FR" sz="3200" b="1" dirty="0">
                <a:latin typeface="Arial Narrow" pitchFamily="34" charset="0"/>
              </a:rPr>
              <a:t>elle vise un meilleur équilibre social, et un développement durable, équitable et participatif;</a:t>
            </a:r>
          </a:p>
          <a:p>
            <a:endParaRPr lang="fr-FR" dirty="0">
              <a:latin typeface="Arial Narrow" pitchFamily="34" charset="0"/>
            </a:endParaRPr>
          </a:p>
          <a:p>
            <a:endParaRPr lang="fr-FR" dirty="0"/>
          </a:p>
        </p:txBody>
      </p:sp>
    </p:spTree>
    <p:extLst>
      <p:ext uri="{BB962C8B-B14F-4D97-AF65-F5344CB8AC3E}">
        <p14:creationId xmlns:p14="http://schemas.microsoft.com/office/powerpoint/2010/main" val="1512593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sz="1800" b="1" dirty="0" smtClean="0">
                <a:solidFill>
                  <a:srgbClr val="0070C0"/>
                </a:solidFill>
                <a:latin typeface="Arial Narrow" pitchFamily="34" charset="0"/>
              </a:rPr>
              <a:t>Son contenu (suite</a:t>
            </a:r>
            <a:r>
              <a:rPr lang="fr-FR" dirty="0" smtClean="0"/>
              <a:t>)</a:t>
            </a:r>
            <a:endParaRPr lang="fr-FR" dirty="0"/>
          </a:p>
        </p:txBody>
      </p:sp>
      <p:sp>
        <p:nvSpPr>
          <p:cNvPr id="61443" name="Espace réservé du contenu 2"/>
          <p:cNvSpPr>
            <a:spLocks noGrp="1"/>
          </p:cNvSpPr>
          <p:nvPr>
            <p:ph sz="quarter" idx="1"/>
          </p:nvPr>
        </p:nvSpPr>
        <p:spPr>
          <a:xfrm>
            <a:off x="457200" y="1600200"/>
            <a:ext cx="7467600" cy="4873625"/>
          </a:xfrm>
        </p:spPr>
        <p:txBody>
          <a:bodyPr/>
          <a:lstStyle/>
          <a:p>
            <a:r>
              <a:rPr lang="fr-FR" sz="2800" b="1" smtClean="0">
                <a:latin typeface="Arial Narrow" pitchFamily="34" charset="0"/>
              </a:rPr>
              <a:t>Interroge les </a:t>
            </a:r>
            <a:r>
              <a:rPr lang="fr-FR" sz="2800" b="1" smtClean="0">
                <a:solidFill>
                  <a:srgbClr val="C00000"/>
                </a:solidFill>
                <a:latin typeface="Arial Narrow" pitchFamily="34" charset="0"/>
              </a:rPr>
              <a:t>réalités sociologiques </a:t>
            </a:r>
            <a:r>
              <a:rPr lang="fr-FR" sz="2800" b="1" smtClean="0">
                <a:latin typeface="Arial Narrow" pitchFamily="34" charset="0"/>
              </a:rPr>
              <a:t>pour mieux comprendre la division du travail, l'accès aux ressources et aux bénéfices, leur contrôle et les facteurs d'influence;</a:t>
            </a:r>
          </a:p>
          <a:p>
            <a:pPr>
              <a:buFont typeface="Wingdings 2" pitchFamily="18" charset="2"/>
              <a:buNone/>
            </a:pPr>
            <a:endParaRPr lang="fr-FR" sz="2800" b="1" smtClean="0">
              <a:latin typeface="Arial Narrow" pitchFamily="34" charset="0"/>
            </a:endParaRPr>
          </a:p>
          <a:p>
            <a:r>
              <a:rPr lang="fr-FR" sz="2800" b="1" smtClean="0">
                <a:solidFill>
                  <a:srgbClr val="C00000"/>
                </a:solidFill>
                <a:latin typeface="Arial Narrow" pitchFamily="34" charset="0"/>
              </a:rPr>
              <a:t>Renvoie à une prise de conscience de la réalité sociologique genre; </a:t>
            </a:r>
          </a:p>
          <a:p>
            <a:pPr>
              <a:buFont typeface="Wingdings 2" pitchFamily="18" charset="2"/>
              <a:buNone/>
            </a:pPr>
            <a:endParaRPr lang="fr-FR" sz="2800" b="1" smtClean="0">
              <a:solidFill>
                <a:srgbClr val="C00000"/>
              </a:solidFill>
              <a:latin typeface="Arial Narrow" pitchFamily="34" charset="0"/>
            </a:endParaRPr>
          </a:p>
          <a:p>
            <a:r>
              <a:rPr lang="fr-FR" sz="2800" b="1" smtClean="0">
                <a:solidFill>
                  <a:srgbClr val="C00000"/>
                </a:solidFill>
                <a:latin typeface="Arial Narrow" pitchFamily="34" charset="0"/>
              </a:rPr>
              <a:t>Met en exergue les inégalités H/F</a:t>
            </a:r>
            <a:r>
              <a:rPr lang="fr-FR" sz="2800" b="1" smtClean="0">
                <a:solidFill>
                  <a:srgbClr val="C00000"/>
                </a:solidFill>
              </a:rPr>
              <a:t>.</a:t>
            </a:r>
          </a:p>
        </p:txBody>
      </p:sp>
      <p:sp>
        <p:nvSpPr>
          <p:cNvPr id="61444" name="Espace réservé de la date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8AAB2788-F3DC-4CAC-92E0-D1A9BB0F8651}" type="datetime1">
              <a:rPr lang="fr-FR" smtClean="0">
                <a:solidFill>
                  <a:schemeClr val="tx2"/>
                </a:solidFill>
              </a:rPr>
              <a:pPr eaLnBrk="1" hangingPunct="1">
                <a:defRPr/>
              </a:pPr>
              <a:t>22/07/2022</a:t>
            </a:fld>
            <a:endParaRPr lang="fr-FR" smtClean="0">
              <a:solidFill>
                <a:schemeClr val="tx2"/>
              </a:solidFill>
            </a:endParaRPr>
          </a:p>
        </p:txBody>
      </p:sp>
      <p:sp>
        <p:nvSpPr>
          <p:cNvPr id="61445" name="Espace réservé du numéro de diapositive 4"/>
          <p:cNvSpPr>
            <a:spLocks noGrp="1"/>
          </p:cNvSpPr>
          <p:nvPr>
            <p:ph type="sldNum"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032C4263-4011-459C-92AF-E3057A8C89B1}" type="slidenum">
              <a:rPr lang="fr-FR" smtClean="0">
                <a:solidFill>
                  <a:srgbClr val="FFFFFF"/>
                </a:solidFill>
              </a:rPr>
              <a:pPr eaLnBrk="1" hangingPunct="1">
                <a:defRPr/>
              </a:pPr>
              <a:t>32</a:t>
            </a:fld>
            <a:endParaRPr lang="fr-FR" smtClean="0">
              <a:solidFill>
                <a:srgbClr val="FFFFFF"/>
              </a:solidFill>
            </a:endParaRPr>
          </a:p>
        </p:txBody>
      </p:sp>
    </p:spTree>
    <p:extLst>
      <p:ext uri="{BB962C8B-B14F-4D97-AF65-F5344CB8AC3E}">
        <p14:creationId xmlns:p14="http://schemas.microsoft.com/office/powerpoint/2010/main" val="41186349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Arial Black" pitchFamily="34" charset="0"/>
              </a:rPr>
              <a:t>Concepts clés de GED</a:t>
            </a:r>
            <a:endParaRPr lang="fr-FR" dirty="0">
              <a:latin typeface="Arial Black" pitchFamily="34" charset="0"/>
            </a:endParaRPr>
          </a:p>
        </p:txBody>
      </p:sp>
      <p:sp>
        <p:nvSpPr>
          <p:cNvPr id="3" name="Espace réservé du contenu 2"/>
          <p:cNvSpPr>
            <a:spLocks noGrp="1"/>
          </p:cNvSpPr>
          <p:nvPr>
            <p:ph sz="quarter" idx="1"/>
          </p:nvPr>
        </p:nvSpPr>
        <p:spPr/>
        <p:txBody>
          <a:bodyPr/>
          <a:lstStyle/>
          <a:p>
            <a:pPr>
              <a:lnSpc>
                <a:spcPct val="90000"/>
              </a:lnSpc>
            </a:pPr>
            <a:r>
              <a:rPr lang="fr-FR" b="1" dirty="0" smtClean="0">
                <a:latin typeface="Arial Black" pitchFamily="34" charset="0"/>
              </a:rPr>
              <a:t>Equité</a:t>
            </a:r>
          </a:p>
          <a:p>
            <a:pPr>
              <a:lnSpc>
                <a:spcPct val="90000"/>
              </a:lnSpc>
            </a:pPr>
            <a:r>
              <a:rPr lang="fr-FR" b="1" dirty="0" smtClean="0">
                <a:latin typeface="Arial Black" pitchFamily="34" charset="0"/>
              </a:rPr>
              <a:t>Egalité</a:t>
            </a:r>
          </a:p>
          <a:p>
            <a:pPr>
              <a:lnSpc>
                <a:spcPct val="90000"/>
              </a:lnSpc>
            </a:pPr>
            <a:r>
              <a:rPr lang="fr-FR" b="1" dirty="0" smtClean="0">
                <a:latin typeface="Arial Black" pitchFamily="34" charset="0"/>
              </a:rPr>
              <a:t>Participation</a:t>
            </a:r>
          </a:p>
          <a:p>
            <a:pPr>
              <a:lnSpc>
                <a:spcPct val="90000"/>
              </a:lnSpc>
            </a:pPr>
            <a:r>
              <a:rPr lang="fr-FR" b="1" dirty="0" smtClean="0">
                <a:latin typeface="Arial Black" pitchFamily="34" charset="0"/>
              </a:rPr>
              <a:t>Pouvoir</a:t>
            </a:r>
          </a:p>
          <a:p>
            <a:pPr>
              <a:lnSpc>
                <a:spcPct val="90000"/>
              </a:lnSpc>
            </a:pPr>
            <a:r>
              <a:rPr lang="fr-FR" b="1" dirty="0" smtClean="0">
                <a:latin typeface="Arial Black" pitchFamily="34" charset="0"/>
              </a:rPr>
              <a:t>Accès et contrôle des ressources et bénéfices</a:t>
            </a:r>
          </a:p>
          <a:p>
            <a:pPr>
              <a:lnSpc>
                <a:spcPct val="90000"/>
              </a:lnSpc>
            </a:pPr>
            <a:r>
              <a:rPr lang="fr-FR" b="1" dirty="0" smtClean="0">
                <a:latin typeface="Arial Black" pitchFamily="34" charset="0"/>
              </a:rPr>
              <a:t>Besoins pratiques</a:t>
            </a:r>
          </a:p>
          <a:p>
            <a:pPr>
              <a:lnSpc>
                <a:spcPct val="90000"/>
              </a:lnSpc>
            </a:pPr>
            <a:r>
              <a:rPr lang="fr-FR" b="1" dirty="0" smtClean="0">
                <a:latin typeface="Arial Black" pitchFamily="34" charset="0"/>
              </a:rPr>
              <a:t>Intérêts stratégiques</a:t>
            </a:r>
          </a:p>
          <a:p>
            <a:r>
              <a:rPr lang="fr-FR" b="1" dirty="0" smtClean="0">
                <a:latin typeface="Arial Black" pitchFamily="34" charset="0"/>
              </a:rPr>
              <a:t>Développement</a:t>
            </a:r>
            <a:endParaRPr lang="fr-FR" b="1" dirty="0">
              <a:latin typeface="Arial Black" pitchFamily="34" charset="0"/>
            </a:endParaRPr>
          </a:p>
        </p:txBody>
      </p:sp>
    </p:spTree>
    <p:extLst>
      <p:ext uri="{BB962C8B-B14F-4D97-AF65-F5344CB8AC3E}">
        <p14:creationId xmlns:p14="http://schemas.microsoft.com/office/powerpoint/2010/main" val="2599314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562074"/>
          </a:xfrm>
        </p:spPr>
        <p:txBody>
          <a:bodyPr>
            <a:normAutofit fontScale="90000"/>
          </a:bodyPr>
          <a:lstStyle/>
          <a:p>
            <a:r>
              <a:rPr lang="en-US" sz="3600" b="1" dirty="0"/>
              <a:t>/</a:t>
            </a:r>
          </a:p>
        </p:txBody>
      </p:sp>
      <p:sp>
        <p:nvSpPr>
          <p:cNvPr id="3" name="Espace réservé du contenu 2"/>
          <p:cNvSpPr>
            <a:spLocks noGrp="1"/>
          </p:cNvSpPr>
          <p:nvPr>
            <p:ph sz="quarter" idx="1"/>
          </p:nvPr>
        </p:nvSpPr>
        <p:spPr>
          <a:xfrm>
            <a:off x="4041213" y="956776"/>
            <a:ext cx="4835769" cy="5904656"/>
          </a:xfrm>
        </p:spPr>
        <p:txBody>
          <a:bodyPr>
            <a:normAutofit fontScale="85000" lnSpcReduction="20000"/>
          </a:bodyPr>
          <a:lstStyle/>
          <a:p>
            <a:pPr lvl="0" algn="just">
              <a:buFont typeface="Wingdings" pitchFamily="2" charset="2"/>
              <a:buChar char="v"/>
            </a:pPr>
            <a:r>
              <a:rPr lang="fr-FR" sz="2600" b="1" dirty="0">
                <a:solidFill>
                  <a:srgbClr val="00B0F0"/>
                </a:solidFill>
                <a:latin typeface="Arial Black" pitchFamily="34" charset="0"/>
              </a:rPr>
              <a:t>L’égalité de genre</a:t>
            </a:r>
            <a:endParaRPr lang="en-US" sz="2600" b="1" dirty="0">
              <a:solidFill>
                <a:srgbClr val="00B0F0"/>
              </a:solidFill>
              <a:latin typeface="Arial Black" pitchFamily="34" charset="0"/>
            </a:endParaRPr>
          </a:p>
          <a:p>
            <a:pPr algn="just"/>
            <a:r>
              <a:rPr lang="fr-FR" sz="2600" dirty="0">
                <a:latin typeface="Book Antiqua" pitchFamily="18" charset="0"/>
              </a:rPr>
              <a:t>Les femmes et les hommes ont le même statut, ils jouissent des mêmes conditions pour réaliser pleinement leurs droits humains et des mêmes aptitudes pour contribuer au développement national, politique, économique, social,  culturel et bénéficier des résultats.</a:t>
            </a:r>
            <a:endParaRPr lang="en-US" sz="2600" dirty="0">
              <a:latin typeface="Book Antiqua" pitchFamily="18" charset="0"/>
            </a:endParaRPr>
          </a:p>
          <a:p>
            <a:pPr algn="just"/>
            <a:r>
              <a:rPr lang="fr-FR" sz="2600" dirty="0">
                <a:latin typeface="Book Antiqua" pitchFamily="18" charset="0"/>
              </a:rPr>
              <a:t>L’égalité de genre fait référence à l’égalité de chances, de droits, et d’opportunités entre hommes et femmes, dans l’accès et le contrôle des ressources disponibles et des bénéfices du développement. L’égalité entre l’homme et la femme, n’est pas une égalité mathématique.</a:t>
            </a:r>
            <a:endParaRPr lang="en-US" sz="2600" dirty="0">
              <a:latin typeface="Book Antiqua" pitchFamily="18" charset="0"/>
            </a:endParaRPr>
          </a:p>
          <a:p>
            <a:endParaRPr lang="en-US" dirty="0"/>
          </a:p>
        </p:txBody>
      </p:sp>
      <p:pic>
        <p:nvPicPr>
          <p:cNvPr id="4" name="Image 3">
            <a:extLst>
              <a:ext uri="{FF2B5EF4-FFF2-40B4-BE49-F238E27FC236}">
                <a16:creationId xmlns:a16="http://schemas.microsoft.com/office/drawing/2014/main" xmlns="" id="{D1252892-61D8-4051-8DB1-CACD976EDCC0}"/>
              </a:ext>
            </a:extLst>
          </p:cNvPr>
          <p:cNvPicPr>
            <a:picLocks noChangeAspect="1"/>
          </p:cNvPicPr>
          <p:nvPr/>
        </p:nvPicPr>
        <p:blipFill>
          <a:blip r:embed="rId3"/>
          <a:stretch>
            <a:fillRect/>
          </a:stretch>
        </p:blipFill>
        <p:spPr>
          <a:xfrm>
            <a:off x="595489" y="2072054"/>
            <a:ext cx="3445724" cy="3258963"/>
          </a:xfrm>
          <a:prstGeom prst="rect">
            <a:avLst/>
          </a:prstGeom>
        </p:spPr>
      </p:pic>
    </p:spTree>
    <p:extLst>
      <p:ext uri="{BB962C8B-B14F-4D97-AF65-F5344CB8AC3E}">
        <p14:creationId xmlns:p14="http://schemas.microsoft.com/office/powerpoint/2010/main" val="7007627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457200"/>
            <a:ext cx="8686800" cy="307504"/>
          </a:xfrm>
        </p:spPr>
        <p:txBody>
          <a:bodyPr>
            <a:normAutofit fontScale="90000"/>
          </a:bodyPr>
          <a:lstStyle/>
          <a:p>
            <a:pPr algn="ctr"/>
            <a:r>
              <a:rPr lang="en-US" sz="3600" b="1" dirty="0" smtClean="0">
                <a:latin typeface="Book Antiqua" pitchFamily="18" charset="0"/>
              </a:rPr>
              <a:t>.</a:t>
            </a:r>
            <a:endParaRPr lang="en-US" sz="3600" b="1" dirty="0">
              <a:latin typeface="Book Antiqua" pitchFamily="18" charset="0"/>
            </a:endParaRPr>
          </a:p>
        </p:txBody>
      </p:sp>
      <p:sp>
        <p:nvSpPr>
          <p:cNvPr id="3" name="Espace réservé du contenu 2"/>
          <p:cNvSpPr>
            <a:spLocks noGrp="1"/>
          </p:cNvSpPr>
          <p:nvPr>
            <p:ph sz="quarter" idx="1"/>
          </p:nvPr>
        </p:nvSpPr>
        <p:spPr>
          <a:xfrm>
            <a:off x="304800" y="1052736"/>
            <a:ext cx="8686800" cy="5027389"/>
          </a:xfrm>
        </p:spPr>
        <p:txBody>
          <a:bodyPr>
            <a:normAutofit/>
          </a:bodyPr>
          <a:lstStyle/>
          <a:p>
            <a:pPr lvl="0" algn="just">
              <a:buFont typeface="Wingdings" pitchFamily="2" charset="2"/>
              <a:buChar char="v"/>
            </a:pPr>
            <a:r>
              <a:rPr lang="fr-FR" sz="2400" b="1" dirty="0">
                <a:latin typeface="Arial Black" pitchFamily="34" charset="0"/>
              </a:rPr>
              <a:t>L’équité entre les genres</a:t>
            </a:r>
            <a:r>
              <a:rPr lang="fr-FR" sz="2400" b="1" dirty="0">
                <a:latin typeface="Book Antiqua" pitchFamily="18" charset="0"/>
              </a:rPr>
              <a:t> :</a:t>
            </a:r>
            <a:endParaRPr lang="en-US" sz="2400" b="1" dirty="0">
              <a:latin typeface="Book Antiqua" pitchFamily="18" charset="0"/>
            </a:endParaRPr>
          </a:p>
          <a:p>
            <a:pPr algn="just"/>
            <a:r>
              <a:rPr lang="fr-FR" sz="2400" dirty="0">
                <a:latin typeface="Book Antiqua" pitchFamily="18" charset="0"/>
              </a:rPr>
              <a:t>Prise en compte des spécificités et des besoins de chacun et de la position défavorable d'un groupe d'individus afin d'assurer l'accès aux ressources et la participation maximale de chacun(e) au développement.</a:t>
            </a:r>
            <a:endParaRPr lang="en-US" sz="2400" dirty="0">
              <a:latin typeface="Book Antiqua" pitchFamily="18" charset="0"/>
            </a:endParaRPr>
          </a:p>
          <a:p>
            <a:pPr algn="just"/>
            <a:r>
              <a:rPr lang="fr-FR" sz="2400" dirty="0">
                <a:latin typeface="Book Antiqua" pitchFamily="18" charset="0"/>
              </a:rPr>
              <a:t>L’égalité n’a son sens que si elle est accompagnée de la notion d’équité, c’est dire une égalité qui tient compte de la spécificité de chaque genre. Elle vise une justice sociale en vue d’une harmonie sociale. </a:t>
            </a:r>
            <a:endParaRPr lang="en-US" sz="2400" dirty="0">
              <a:latin typeface="Book Antiqua" pitchFamily="18" charset="0"/>
            </a:endParaRPr>
          </a:p>
          <a:p>
            <a:pPr algn="just"/>
            <a:r>
              <a:rPr lang="fr-FR" sz="2400" dirty="0">
                <a:latin typeface="Book Antiqua" pitchFamily="18" charset="0"/>
              </a:rPr>
              <a:t>En matière de genre il est donc question d’égalité de chance et d’équité d’impact.</a:t>
            </a:r>
            <a:endParaRPr lang="en-US" sz="2400" dirty="0">
              <a:latin typeface="Book Antiqua" pitchFamily="18" charset="0"/>
            </a:endParaRPr>
          </a:p>
        </p:txBody>
      </p:sp>
    </p:spTree>
    <p:extLst>
      <p:ext uri="{BB962C8B-B14F-4D97-AF65-F5344CB8AC3E}">
        <p14:creationId xmlns:p14="http://schemas.microsoft.com/office/powerpoint/2010/main" val="23518551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259632" y="620688"/>
            <a:ext cx="7416824" cy="5916860"/>
          </a:xfrm>
        </p:spPr>
        <p:txBody>
          <a:bodyPr/>
          <a:lstStyle/>
          <a:p>
            <a:r>
              <a:rPr lang="fr-FR" dirty="0" smtClean="0"/>
              <a:t>.</a:t>
            </a:r>
            <a:endParaRPr lang="fr-FR" dirty="0"/>
          </a:p>
        </p:txBody>
      </p:sp>
      <p:sp>
        <p:nvSpPr>
          <p:cNvPr id="2" name="Titre 1"/>
          <p:cNvSpPr>
            <a:spLocks noGrp="1"/>
          </p:cNvSpPr>
          <p:nvPr>
            <p:ph type="ctrTitle"/>
          </p:nvPr>
        </p:nvSpPr>
        <p:spPr/>
        <p:txBody>
          <a:bodyPr/>
          <a:lstStyle/>
          <a:p>
            <a:endParaRPr lang="fr-FR" dirty="0"/>
          </a:p>
        </p:txBody>
      </p:sp>
      <p:pic>
        <p:nvPicPr>
          <p:cNvPr id="1026" name="Picture 2" descr="Résultat d’images pour illustration sur equ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748464"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1067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sp>
        <p:nvSpPr>
          <p:cNvPr id="3" name="Espace réservé du contenu 2"/>
          <p:cNvSpPr>
            <a:spLocks noGrp="1"/>
          </p:cNvSpPr>
          <p:nvPr>
            <p:ph idx="1"/>
          </p:nvPr>
        </p:nvSpPr>
        <p:spPr/>
        <p:txBody>
          <a:bodyPr/>
          <a:lstStyle/>
          <a:p>
            <a:r>
              <a:rPr lang="fr-FR" dirty="0" smtClean="0"/>
              <a:t>?</a:t>
            </a:r>
            <a:endParaRPr lang="fr-FR" dirty="0"/>
          </a:p>
        </p:txBody>
      </p:sp>
      <p:pic>
        <p:nvPicPr>
          <p:cNvPr id="2050" name="Picture 2" descr="Afficher l’image sou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792" y="1844824"/>
            <a:ext cx="8208912" cy="4455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977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202034"/>
          </a:xfrm>
        </p:spPr>
        <p:txBody>
          <a:bodyPr>
            <a:normAutofit fontScale="90000"/>
          </a:bodyPr>
          <a:lstStyle/>
          <a:p>
            <a:r>
              <a:rPr lang="fr-FR" dirty="0"/>
              <a:t>.</a:t>
            </a:r>
          </a:p>
        </p:txBody>
      </p:sp>
      <p:sp>
        <p:nvSpPr>
          <p:cNvPr id="3" name="Espace réservé du contenu 2"/>
          <p:cNvSpPr>
            <a:spLocks noGrp="1"/>
          </p:cNvSpPr>
          <p:nvPr>
            <p:ph sz="quarter" idx="1"/>
          </p:nvPr>
        </p:nvSpPr>
        <p:spPr>
          <a:xfrm>
            <a:off x="914400" y="476672"/>
            <a:ext cx="7772400" cy="5543128"/>
          </a:xfrm>
        </p:spPr>
        <p:txBody>
          <a:bodyPr>
            <a:normAutofit fontScale="92500" lnSpcReduction="10000"/>
          </a:bodyPr>
          <a:lstStyle/>
          <a:p>
            <a:pPr lvl="0">
              <a:buFont typeface="Wingdings" pitchFamily="2" charset="2"/>
              <a:buChar char="v"/>
            </a:pPr>
            <a:r>
              <a:rPr lang="fr-FR" sz="2800" b="1" dirty="0">
                <a:latin typeface="Book Antiqua" pitchFamily="18" charset="0"/>
              </a:rPr>
              <a:t>Le  concept de pouvoir</a:t>
            </a:r>
            <a:endParaRPr lang="en-US" sz="2800" b="1" dirty="0">
              <a:latin typeface="Book Antiqua" pitchFamily="18" charset="0"/>
            </a:endParaRPr>
          </a:p>
          <a:p>
            <a:pPr>
              <a:buNone/>
            </a:pPr>
            <a:r>
              <a:rPr lang="fr-FR" sz="2800" dirty="0">
                <a:latin typeface="Book Antiqua" pitchFamily="18" charset="0"/>
              </a:rPr>
              <a:t>On distingue quatre (4) types de pouvoir :</a:t>
            </a:r>
            <a:endParaRPr lang="en-US" sz="2800" dirty="0">
              <a:latin typeface="Book Antiqua" pitchFamily="18" charset="0"/>
            </a:endParaRPr>
          </a:p>
          <a:p>
            <a:pPr lvl="0"/>
            <a:r>
              <a:rPr lang="fr-FR" sz="2800" b="1" dirty="0">
                <a:latin typeface="Book Antiqua" pitchFamily="18" charset="0"/>
              </a:rPr>
              <a:t>le pouvoir qui s’exerce sur</a:t>
            </a:r>
            <a:r>
              <a:rPr lang="fr-FR" sz="2800" dirty="0">
                <a:latin typeface="Book Antiqua" pitchFamily="18" charset="0"/>
              </a:rPr>
              <a:t> : ce type de pouvoir repose sur les rapports de domination et de subordination, sur la violence et l’intimidation ;</a:t>
            </a:r>
            <a:endParaRPr lang="en-US" sz="2800" dirty="0">
              <a:latin typeface="Book Antiqua" pitchFamily="18" charset="0"/>
            </a:endParaRPr>
          </a:p>
          <a:p>
            <a:pPr lvl="0"/>
            <a:endParaRPr lang="fr-FR" sz="2800" b="1" dirty="0" smtClean="0">
              <a:latin typeface="Book Antiqua" pitchFamily="18" charset="0"/>
            </a:endParaRPr>
          </a:p>
          <a:p>
            <a:pPr lvl="0"/>
            <a:r>
              <a:rPr lang="fr-FR" sz="2800" b="1" dirty="0" smtClean="0">
                <a:latin typeface="Book Antiqua" pitchFamily="18" charset="0"/>
              </a:rPr>
              <a:t>le </a:t>
            </a:r>
            <a:r>
              <a:rPr lang="fr-FR" sz="2800" b="1" dirty="0">
                <a:latin typeface="Book Antiqua" pitchFamily="18" charset="0"/>
              </a:rPr>
              <a:t>pouvoir qui s’exerce avec </a:t>
            </a:r>
            <a:r>
              <a:rPr lang="fr-FR" sz="2800" dirty="0">
                <a:latin typeface="Book Antiqua" pitchFamily="18" charset="0"/>
              </a:rPr>
              <a:t>: c’est le cas de personnes qui s’organisent en groupe pour travailler ou défendre leurs intérêts communs ; </a:t>
            </a:r>
            <a:endParaRPr lang="en-US" sz="2800" dirty="0">
              <a:latin typeface="Book Antiqua" pitchFamily="18" charset="0"/>
            </a:endParaRPr>
          </a:p>
          <a:p>
            <a:pPr lvl="0"/>
            <a:endParaRPr lang="fr-FR" sz="2800" b="1" dirty="0" smtClean="0">
              <a:latin typeface="Book Antiqua" pitchFamily="18" charset="0"/>
            </a:endParaRPr>
          </a:p>
          <a:p>
            <a:pPr lvl="0"/>
            <a:r>
              <a:rPr lang="fr-FR" sz="2800" b="1" dirty="0" smtClean="0">
                <a:latin typeface="Book Antiqua" pitchFamily="18" charset="0"/>
              </a:rPr>
              <a:t>le </a:t>
            </a:r>
            <a:r>
              <a:rPr lang="fr-FR" sz="2800" b="1" dirty="0">
                <a:latin typeface="Book Antiqua" pitchFamily="18" charset="0"/>
              </a:rPr>
              <a:t>pouvoir de, ou « </a:t>
            </a:r>
            <a:r>
              <a:rPr lang="fr-FR" sz="2800" b="1" dirty="0" err="1">
                <a:latin typeface="Book Antiqua" pitchFamily="18" charset="0"/>
              </a:rPr>
              <a:t>Emporwerment</a:t>
            </a:r>
            <a:r>
              <a:rPr lang="fr-FR" sz="2800" b="1" dirty="0">
                <a:latin typeface="Book Antiqua" pitchFamily="18" charset="0"/>
              </a:rPr>
              <a:t> » </a:t>
            </a:r>
            <a:r>
              <a:rPr lang="fr-FR" sz="2800" dirty="0">
                <a:latin typeface="Book Antiqua" pitchFamily="18" charset="0"/>
              </a:rPr>
              <a:t>: il peut être considéré comme la faculté d’appréhender, de comprendre, d’analyser. Ce pouvoir est créateur</a:t>
            </a:r>
            <a:endParaRPr lang="fr-FR" dirty="0"/>
          </a:p>
        </p:txBody>
      </p:sp>
    </p:spTree>
    <p:extLst>
      <p:ext uri="{BB962C8B-B14F-4D97-AF65-F5344CB8AC3E}">
        <p14:creationId xmlns:p14="http://schemas.microsoft.com/office/powerpoint/2010/main" val="4084988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315416"/>
            <a:ext cx="7772400" cy="1143000"/>
          </a:xfrm>
        </p:spPr>
        <p:txBody>
          <a:bodyPr/>
          <a:lstStyle/>
          <a:p>
            <a:r>
              <a:rPr lang="fr-FR" dirty="0" smtClean="0"/>
              <a:t>.</a:t>
            </a:r>
            <a:endParaRPr lang="fr-FR" dirty="0"/>
          </a:p>
        </p:txBody>
      </p:sp>
      <p:sp>
        <p:nvSpPr>
          <p:cNvPr id="3" name="Espace réservé du contenu 2"/>
          <p:cNvSpPr>
            <a:spLocks noGrp="1"/>
          </p:cNvSpPr>
          <p:nvPr>
            <p:ph sz="quarter" idx="1"/>
          </p:nvPr>
        </p:nvSpPr>
        <p:spPr>
          <a:xfrm>
            <a:off x="914400" y="980728"/>
            <a:ext cx="7772400" cy="5039072"/>
          </a:xfrm>
        </p:spPr>
        <p:txBody>
          <a:bodyPr>
            <a:normAutofit fontScale="92500"/>
          </a:bodyPr>
          <a:lstStyle/>
          <a:p>
            <a:pPr lvl="0" algn="just">
              <a:buNone/>
            </a:pPr>
            <a:r>
              <a:rPr lang="fr-FR" sz="1400" dirty="0">
                <a:latin typeface="Book Antiqua" pitchFamily="18" charset="0"/>
              </a:rPr>
              <a:t> </a:t>
            </a:r>
            <a:r>
              <a:rPr lang="fr-FR" sz="2800" dirty="0">
                <a:latin typeface="Book Antiqua" pitchFamily="18" charset="0"/>
              </a:rPr>
              <a:t>Il renvoie au renforcement des capacités d’un homme ou d’une femme, à identifier et vaincre ses propres difficultés et à prendre ses propres décisions en ce qui concerne les activités de développement.</a:t>
            </a:r>
            <a:endParaRPr lang="en-US" sz="2800" dirty="0">
              <a:latin typeface="Book Antiqua" pitchFamily="18" charset="0"/>
            </a:endParaRPr>
          </a:p>
          <a:p>
            <a:pPr lvl="0" algn="just"/>
            <a:r>
              <a:rPr lang="fr-FR" sz="2800" b="1" dirty="0">
                <a:latin typeface="Book Antiqua" pitchFamily="18" charset="0"/>
              </a:rPr>
              <a:t>le pouvoir intérieur</a:t>
            </a:r>
            <a:r>
              <a:rPr lang="fr-FR" sz="2800" dirty="0">
                <a:latin typeface="Book Antiqua" pitchFamily="18" charset="0"/>
              </a:rPr>
              <a:t> : l’image de soi, la confiance en soi, l’estime de soi, l’identité, la conviction (religieuse) et la force psychologique (savoir être) sont des éléments clés. La force spirituelle et le caractère unique de chacun qui rend véritablement humain. Il se fonde sur l’acceptation de soi même et le respect des autres.</a:t>
            </a:r>
            <a:endParaRPr lang="en-US" sz="2800" dirty="0">
              <a:latin typeface="Book Antiqua" pitchFamily="18" charset="0"/>
            </a:endParaRPr>
          </a:p>
          <a:p>
            <a:endParaRPr lang="fr-FR" dirty="0"/>
          </a:p>
        </p:txBody>
      </p:sp>
    </p:spTree>
    <p:extLst>
      <p:ext uri="{BB962C8B-B14F-4D97-AF65-F5344CB8AC3E}">
        <p14:creationId xmlns:p14="http://schemas.microsoft.com/office/powerpoint/2010/main" val="256683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0"/>
          <p:cNvPicPr>
            <a:picLocks noChangeAspect="1" noChangeArrowheads="1"/>
          </p:cNvPicPr>
          <p:nvPr/>
        </p:nvPicPr>
        <p:blipFill>
          <a:blip r:embed="rId2" cstate="print"/>
          <a:srcRect/>
          <a:stretch>
            <a:fillRect/>
          </a:stretch>
        </p:blipFill>
        <p:spPr bwMode="auto">
          <a:xfrm>
            <a:off x="3390900" y="6477000"/>
            <a:ext cx="5753100" cy="381000"/>
          </a:xfrm>
          <a:prstGeom prst="rect">
            <a:avLst/>
          </a:prstGeom>
          <a:noFill/>
          <a:ln w="9525">
            <a:noFill/>
            <a:miter lim="800000"/>
            <a:headEnd/>
            <a:tailEnd/>
          </a:ln>
        </p:spPr>
      </p:pic>
      <p:pic>
        <p:nvPicPr>
          <p:cNvPr id="5123" name="Picture 19"/>
          <p:cNvPicPr>
            <a:picLocks noChangeAspect="1" noChangeArrowheads="1"/>
          </p:cNvPicPr>
          <p:nvPr/>
        </p:nvPicPr>
        <p:blipFill>
          <a:blip r:embed="rId2" cstate="print"/>
          <a:srcRect/>
          <a:stretch>
            <a:fillRect/>
          </a:stretch>
        </p:blipFill>
        <p:spPr bwMode="auto">
          <a:xfrm>
            <a:off x="0" y="6477000"/>
            <a:ext cx="5753100" cy="381000"/>
          </a:xfrm>
          <a:prstGeom prst="rect">
            <a:avLst/>
          </a:prstGeom>
          <a:noFill/>
          <a:ln w="9525">
            <a:noFill/>
            <a:miter lim="800000"/>
            <a:headEnd/>
            <a:tailEnd/>
          </a:ln>
        </p:spPr>
      </p:pic>
      <p:sp>
        <p:nvSpPr>
          <p:cNvPr id="7" name="Rectangle 2"/>
          <p:cNvSpPr>
            <a:spLocks noGrp="1" noChangeArrowheads="1"/>
          </p:cNvSpPr>
          <p:nvPr>
            <p:ph type="title"/>
          </p:nvPr>
        </p:nvSpPr>
        <p:spPr>
          <a:xfrm>
            <a:off x="480060" y="148590"/>
            <a:ext cx="8378190" cy="573722"/>
          </a:xfrm>
          <a:noFill/>
          <a:ln>
            <a:noFill/>
          </a:ln>
        </p:spPr>
        <p:style>
          <a:lnRef idx="1">
            <a:schemeClr val="accent6"/>
          </a:lnRef>
          <a:fillRef idx="2">
            <a:schemeClr val="accent6"/>
          </a:fillRef>
          <a:effectRef idx="1">
            <a:schemeClr val="accent6"/>
          </a:effectRef>
          <a:fontRef idx="minor">
            <a:schemeClr val="dk1"/>
          </a:fontRef>
        </p:style>
        <p:txBody>
          <a:bodyPr>
            <a:normAutofit fontScale="90000"/>
          </a:bodyPr>
          <a:lstStyle/>
          <a:p>
            <a:pPr marL="0" indent="0">
              <a:spcAft>
                <a:spcPts val="600"/>
              </a:spcAft>
            </a:pPr>
            <a:r>
              <a:rPr lang="fr-FR" sz="2800" b="1" dirty="0" smtClean="0"/>
              <a:t/>
            </a:r>
            <a:br>
              <a:rPr lang="fr-FR" sz="2800" b="1" dirty="0" smtClean="0"/>
            </a:br>
            <a:r>
              <a:rPr lang="fr-FR" sz="2800" b="1" dirty="0"/>
              <a:t/>
            </a:r>
            <a:br>
              <a:rPr lang="fr-FR" sz="2800" b="1" dirty="0"/>
            </a:br>
            <a:r>
              <a:rPr lang="fr-FR" sz="2800" b="1" dirty="0" smtClean="0"/>
              <a:t>Sexe ou Genre ?</a:t>
            </a:r>
            <a:r>
              <a:rPr lang="fr-FR" sz="2800" dirty="0" smtClean="0"/>
              <a:t/>
            </a:r>
            <a:br>
              <a:rPr lang="fr-FR" sz="2800" dirty="0" smtClean="0"/>
            </a:br>
            <a:r>
              <a:rPr lang="fr-FR" sz="2800" dirty="0" smtClean="0"/>
              <a:t/>
            </a:r>
            <a:br>
              <a:rPr lang="fr-FR" sz="2800" dirty="0" smtClean="0"/>
            </a:br>
            <a:endParaRPr lang="fr-FR" sz="2800" b="1" dirty="0">
              <a:solidFill>
                <a:srgbClr val="00B0F0"/>
              </a:solidFill>
              <a:latin typeface="Verdana" pitchFamily="34" charset="0"/>
              <a:ea typeface="Verdana" pitchFamily="34" charset="0"/>
              <a:cs typeface="Verdana" pitchFamily="34" charset="0"/>
            </a:endParaRPr>
          </a:p>
        </p:txBody>
      </p:sp>
      <p:sp>
        <p:nvSpPr>
          <p:cNvPr id="3078" name="Rectangle 3"/>
          <p:cNvSpPr>
            <a:spLocks noGrp="1" noChangeArrowheads="1"/>
          </p:cNvSpPr>
          <p:nvPr>
            <p:ph sz="quarter" idx="1"/>
          </p:nvPr>
        </p:nvSpPr>
        <p:spPr>
          <a:xfrm>
            <a:off x="212718" y="838398"/>
            <a:ext cx="8629650" cy="5265221"/>
          </a:xfrm>
        </p:spPr>
        <p:txBody>
          <a:bodyPr/>
          <a:lstStyle/>
          <a:p>
            <a:pPr marL="0" indent="0">
              <a:spcAft>
                <a:spcPts val="600"/>
              </a:spcAft>
              <a:buNone/>
            </a:pPr>
            <a:r>
              <a:rPr lang="fr-FR" sz="2400" b="1" dirty="0" smtClean="0"/>
              <a:t>Le terme genre semble complexe, la distinction entre “genre” et “sexe” peut nous aider à mieux comprendre ce terme </a:t>
            </a:r>
          </a:p>
          <a:p>
            <a:pPr marL="0" indent="0" algn="just">
              <a:spcAft>
                <a:spcPts val="600"/>
              </a:spcAft>
              <a:buNone/>
            </a:pPr>
            <a:r>
              <a:rPr lang="fr-FR" sz="2400" b="1" dirty="0" smtClean="0"/>
              <a:t> </a:t>
            </a:r>
          </a:p>
        </p:txBody>
      </p:sp>
      <p:pic>
        <p:nvPicPr>
          <p:cNvPr id="27651" name="Picture 3"/>
          <p:cNvPicPr>
            <a:picLocks noChangeAspect="1" noChangeArrowheads="1"/>
          </p:cNvPicPr>
          <p:nvPr/>
        </p:nvPicPr>
        <p:blipFill>
          <a:blip r:embed="rId3" cstate="print"/>
          <a:srcRect/>
          <a:stretch>
            <a:fillRect/>
          </a:stretch>
        </p:blipFill>
        <p:spPr bwMode="auto">
          <a:xfrm>
            <a:off x="3069908" y="1872472"/>
            <a:ext cx="2752725" cy="4162425"/>
          </a:xfrm>
          <a:prstGeom prst="rect">
            <a:avLst/>
          </a:prstGeom>
          <a:noFill/>
          <a:ln w="9525">
            <a:noFill/>
            <a:miter lim="800000"/>
            <a:headEnd/>
            <a:tailEnd/>
          </a:ln>
          <a:effectLst/>
        </p:spPr>
      </p:pic>
      <p:pic>
        <p:nvPicPr>
          <p:cNvPr id="27652" name="Image 2" descr="Mam a Kanner zu Timia"/>
          <p:cNvPicPr>
            <a:picLocks noChangeAspect="1" noChangeArrowheads="1"/>
          </p:cNvPicPr>
          <p:nvPr/>
        </p:nvPicPr>
        <p:blipFill>
          <a:blip r:embed="rId4" cstate="print"/>
          <a:srcRect l="75807" t="25035" r="7968" b="43004"/>
          <a:stretch>
            <a:fillRect/>
          </a:stretch>
        </p:blipFill>
        <p:spPr bwMode="auto">
          <a:xfrm>
            <a:off x="5852160" y="1874520"/>
            <a:ext cx="2543175" cy="4133850"/>
          </a:xfrm>
          <a:prstGeom prst="rect">
            <a:avLst/>
          </a:prstGeom>
          <a:noFill/>
          <a:ln w="9525">
            <a:noFill/>
            <a:miter lim="800000"/>
            <a:headEnd/>
            <a:tailEnd/>
          </a:ln>
        </p:spPr>
      </p:pic>
    </p:spTree>
    <p:extLst>
      <p:ext uri="{BB962C8B-B14F-4D97-AF65-F5344CB8AC3E}">
        <p14:creationId xmlns:p14="http://schemas.microsoft.com/office/powerpoint/2010/main" val="28103088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sp>
        <p:nvSpPr>
          <p:cNvPr id="3" name="Espace réservé du contenu 2"/>
          <p:cNvSpPr>
            <a:spLocks noGrp="1"/>
          </p:cNvSpPr>
          <p:nvPr>
            <p:ph sz="quarter" idx="1"/>
          </p:nvPr>
        </p:nvSpPr>
        <p:spPr/>
        <p:txBody>
          <a:bodyPr/>
          <a:lstStyle/>
          <a:p>
            <a:pPr algn="just">
              <a:buNone/>
            </a:pPr>
            <a:r>
              <a:rPr lang="fr-FR" sz="2800" dirty="0">
                <a:latin typeface="Book Antiqua" pitchFamily="18" charset="0"/>
              </a:rPr>
              <a:t>S’il y a retenir parmi ces quatre pouvoirs, l’option est faite  pour les </a:t>
            </a:r>
            <a:r>
              <a:rPr lang="fr-FR" sz="2800" b="1" dirty="0">
                <a:latin typeface="Book Antiqua" pitchFamily="18" charset="0"/>
              </a:rPr>
              <a:t>trois (3) derniers pouvoirs</a:t>
            </a:r>
            <a:r>
              <a:rPr lang="fr-FR" sz="2800" dirty="0">
                <a:latin typeface="Book Antiqua" pitchFamily="18" charset="0"/>
              </a:rPr>
              <a:t> à savoir </a:t>
            </a:r>
            <a:r>
              <a:rPr lang="fr-FR" sz="2800" dirty="0" smtClean="0">
                <a:latin typeface="Book Antiqua" pitchFamily="18" charset="0"/>
              </a:rPr>
              <a:t>:</a:t>
            </a:r>
          </a:p>
          <a:p>
            <a:pPr algn="just">
              <a:buNone/>
            </a:pPr>
            <a:endParaRPr lang="en-US" sz="2800" dirty="0">
              <a:latin typeface="Book Antiqua" pitchFamily="18" charset="0"/>
            </a:endParaRPr>
          </a:p>
          <a:p>
            <a:pPr lvl="0" algn="just"/>
            <a:r>
              <a:rPr lang="fr-FR" sz="2800" b="1" i="1" dirty="0">
                <a:latin typeface="Arial Black" pitchFamily="34" charset="0"/>
              </a:rPr>
              <a:t>le pouvoir qui s’exerce avec ;</a:t>
            </a:r>
            <a:endParaRPr lang="en-US" sz="2800" b="1" dirty="0">
              <a:latin typeface="Arial Black" pitchFamily="34" charset="0"/>
            </a:endParaRPr>
          </a:p>
          <a:p>
            <a:pPr lvl="0" algn="just"/>
            <a:r>
              <a:rPr lang="fr-FR" sz="2800" b="1" i="1" dirty="0">
                <a:latin typeface="Arial Black" pitchFamily="34" charset="0"/>
              </a:rPr>
              <a:t>le pouvoir de, ou « </a:t>
            </a:r>
            <a:r>
              <a:rPr lang="fr-FR" sz="2800" b="1" i="1" dirty="0" err="1">
                <a:latin typeface="Arial Black" pitchFamily="34" charset="0"/>
              </a:rPr>
              <a:t>Empowerment</a:t>
            </a:r>
            <a:r>
              <a:rPr lang="fr-FR" sz="2800" b="1" i="1" dirty="0">
                <a:latin typeface="Arial Black" pitchFamily="34" charset="0"/>
              </a:rPr>
              <a:t> » ;</a:t>
            </a:r>
            <a:endParaRPr lang="en-US" sz="2800" b="1" dirty="0">
              <a:latin typeface="Arial Black" pitchFamily="34" charset="0"/>
            </a:endParaRPr>
          </a:p>
          <a:p>
            <a:pPr algn="just"/>
            <a:r>
              <a:rPr lang="en-US" sz="2800" b="1" i="1" dirty="0">
                <a:latin typeface="Arial Black" pitchFamily="34" charset="0"/>
              </a:rPr>
              <a:t>le </a:t>
            </a:r>
            <a:r>
              <a:rPr lang="en-US" sz="2800" b="1" i="1" dirty="0" err="1" smtClean="0">
                <a:latin typeface="Arial Black" pitchFamily="34" charset="0"/>
              </a:rPr>
              <a:t>pouvoir</a:t>
            </a:r>
            <a:r>
              <a:rPr lang="en-US" sz="2800" b="1" i="1" dirty="0" smtClean="0">
                <a:latin typeface="Arial Black" pitchFamily="34" charset="0"/>
              </a:rPr>
              <a:t> </a:t>
            </a:r>
            <a:r>
              <a:rPr lang="en-US" sz="2800" b="1" i="1" dirty="0" err="1">
                <a:latin typeface="Arial Black" pitchFamily="34" charset="0"/>
              </a:rPr>
              <a:t>intérieur</a:t>
            </a:r>
            <a:r>
              <a:rPr lang="en-US" sz="2800" b="1" dirty="0">
                <a:latin typeface="Arial Black" pitchFamily="34" charset="0"/>
              </a:rPr>
              <a:t>.</a:t>
            </a:r>
          </a:p>
          <a:p>
            <a:pPr lvl="0" algn="just"/>
            <a:endParaRPr lang="fr-FR" dirty="0"/>
          </a:p>
        </p:txBody>
      </p:sp>
    </p:spTree>
    <p:extLst>
      <p:ext uri="{BB962C8B-B14F-4D97-AF65-F5344CB8AC3E}">
        <p14:creationId xmlns:p14="http://schemas.microsoft.com/office/powerpoint/2010/main" val="3879474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Arial Black" pitchFamily="34" charset="0"/>
              </a:rPr>
              <a:t>Besoins pratiques et intérêts stratégiques</a:t>
            </a:r>
            <a:endParaRPr lang="fr-FR" sz="2400" dirty="0">
              <a:latin typeface="Arial Black" pitchFamily="34" charset="0"/>
            </a:endParaRPr>
          </a:p>
        </p:txBody>
      </p:sp>
      <p:sp>
        <p:nvSpPr>
          <p:cNvPr id="3" name="Espace réservé du contenu 2"/>
          <p:cNvSpPr>
            <a:spLocks noGrp="1"/>
          </p:cNvSpPr>
          <p:nvPr>
            <p:ph sz="quarter" idx="1"/>
          </p:nvPr>
        </p:nvSpPr>
        <p:spPr/>
        <p:txBody>
          <a:bodyPr/>
          <a:lstStyle/>
          <a:p>
            <a:r>
              <a:rPr lang="fr-FR" b="1" dirty="0">
                <a:latin typeface="Arial Black" pitchFamily="34" charset="0"/>
              </a:rPr>
              <a:t>Les besoins pratiques concernent les besoins immédiats. Ils ont tendance à être à court terme et sont faciles à identifier.</a:t>
            </a:r>
            <a:endParaRPr lang="fr-FR" dirty="0">
              <a:latin typeface="Arial Black" pitchFamily="34" charset="0"/>
            </a:endParaRPr>
          </a:p>
          <a:p>
            <a:pPr marL="0" indent="0">
              <a:buNone/>
            </a:pPr>
            <a:r>
              <a:rPr lang="fr-FR" b="1" dirty="0">
                <a:latin typeface="Arial Black" pitchFamily="34" charset="0"/>
              </a:rPr>
              <a:t> </a:t>
            </a:r>
            <a:endParaRPr lang="fr-FR" dirty="0">
              <a:latin typeface="Arial Black" pitchFamily="34" charset="0"/>
            </a:endParaRPr>
          </a:p>
          <a:p>
            <a:r>
              <a:rPr lang="fr-FR" b="1" dirty="0">
                <a:latin typeface="Arial Black" pitchFamily="34" charset="0"/>
              </a:rPr>
              <a:t>Les intérêts stratégiques de genre sont les besoins des femmes et des hommes à cause de leurs relations inégales de genre. </a:t>
            </a:r>
            <a:endParaRPr lang="fr-FR" dirty="0">
              <a:latin typeface="Arial Black" pitchFamily="34" charset="0"/>
            </a:endParaRPr>
          </a:p>
          <a:p>
            <a:endParaRPr lang="fr-FR" dirty="0">
              <a:latin typeface="Arial Black" pitchFamily="34" charset="0"/>
            </a:endParaRPr>
          </a:p>
        </p:txBody>
      </p:sp>
    </p:spTree>
    <p:extLst>
      <p:ext uri="{BB962C8B-B14F-4D97-AF65-F5344CB8AC3E}">
        <p14:creationId xmlns:p14="http://schemas.microsoft.com/office/powerpoint/2010/main" val="30013989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Arial Black" pitchFamily="34" charset="0"/>
              </a:rPr>
              <a:t>P</a:t>
            </a:r>
            <a:r>
              <a:rPr lang="fr-FR" dirty="0" smtClean="0">
                <a:latin typeface="Arial Black" pitchFamily="34" charset="0"/>
              </a:rPr>
              <a:t>articipation</a:t>
            </a:r>
            <a:endParaRPr lang="fr-FR" dirty="0">
              <a:latin typeface="Arial Black" pitchFamily="34" charset="0"/>
            </a:endParaRPr>
          </a:p>
        </p:txBody>
      </p:sp>
      <p:sp>
        <p:nvSpPr>
          <p:cNvPr id="3" name="Espace réservé du contenu 2"/>
          <p:cNvSpPr>
            <a:spLocks noGrp="1"/>
          </p:cNvSpPr>
          <p:nvPr>
            <p:ph sz="quarter" idx="1"/>
          </p:nvPr>
        </p:nvSpPr>
        <p:spPr/>
        <p:txBody>
          <a:bodyPr/>
          <a:lstStyle/>
          <a:p>
            <a:endParaRPr lang="fr-FR" dirty="0" smtClean="0"/>
          </a:p>
          <a:p>
            <a:r>
              <a:rPr lang="fr-FR" dirty="0" err="1" smtClean="0"/>
              <a:t>Braistorming</a:t>
            </a:r>
            <a:r>
              <a:rPr lang="fr-FR" dirty="0" smtClean="0"/>
              <a:t> avec les étudiant e s</a:t>
            </a:r>
            <a:endParaRPr lang="fr-FR" dirty="0"/>
          </a:p>
        </p:txBody>
      </p:sp>
    </p:spTree>
    <p:extLst>
      <p:ext uri="{BB962C8B-B14F-4D97-AF65-F5344CB8AC3E}">
        <p14:creationId xmlns:p14="http://schemas.microsoft.com/office/powerpoint/2010/main" val="24532360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Arial Black" pitchFamily="34" charset="0"/>
              </a:rPr>
              <a:t>RECAPITULATIF</a:t>
            </a:r>
            <a:endParaRPr lang="fr-FR" dirty="0">
              <a:latin typeface="Arial Black" pitchFamily="34" charset="0"/>
            </a:endParaRPr>
          </a:p>
        </p:txBody>
      </p:sp>
      <p:sp>
        <p:nvSpPr>
          <p:cNvPr id="3" name="Espace réservé du contenu 2"/>
          <p:cNvSpPr>
            <a:spLocks noGrp="1"/>
          </p:cNvSpPr>
          <p:nvPr>
            <p:ph sz="quarter" idx="1"/>
          </p:nvPr>
        </p:nvSpPr>
        <p:spPr/>
        <p:txBody>
          <a:bodyPr>
            <a:normAutofit/>
          </a:bodyPr>
          <a:lstStyle/>
          <a:p>
            <a:endParaRPr lang="fr-FR" dirty="0" smtClean="0"/>
          </a:p>
          <a:p>
            <a:r>
              <a:rPr lang="fr-FR" b="1" dirty="0" smtClean="0">
                <a:latin typeface="Arial Black" pitchFamily="34" charset="0"/>
              </a:rPr>
              <a:t>Le </a:t>
            </a:r>
            <a:r>
              <a:rPr lang="fr-FR" b="1" dirty="0">
                <a:latin typeface="Arial Black" pitchFamily="34" charset="0"/>
              </a:rPr>
              <a:t>genre, concept sociologique </a:t>
            </a:r>
          </a:p>
          <a:p>
            <a:pPr marL="0" indent="0">
              <a:buNone/>
            </a:pPr>
            <a:endParaRPr lang="fr-FR" b="1" dirty="0" smtClean="0">
              <a:latin typeface="Arial Black" pitchFamily="34" charset="0"/>
            </a:endParaRPr>
          </a:p>
          <a:p>
            <a:r>
              <a:rPr lang="fr-FR" b="1" dirty="0" smtClean="0">
                <a:latin typeface="Arial Black" pitchFamily="34" charset="0"/>
              </a:rPr>
              <a:t> </a:t>
            </a:r>
            <a:r>
              <a:rPr lang="fr-FR" b="1" dirty="0">
                <a:latin typeface="Arial Black" pitchFamily="34" charset="0"/>
              </a:rPr>
              <a:t>Le genre, méthodologie d’analyse </a:t>
            </a:r>
            <a:endParaRPr lang="fr-FR" b="1" dirty="0" smtClean="0">
              <a:latin typeface="Arial Black" pitchFamily="34" charset="0"/>
            </a:endParaRPr>
          </a:p>
          <a:p>
            <a:endParaRPr lang="fr-FR" b="1" dirty="0">
              <a:latin typeface="Arial Black" pitchFamily="34" charset="0"/>
            </a:endParaRPr>
          </a:p>
          <a:p>
            <a:r>
              <a:rPr lang="fr-FR" b="1" dirty="0" smtClean="0">
                <a:latin typeface="Arial Black" pitchFamily="34" charset="0"/>
              </a:rPr>
              <a:t>Le </a:t>
            </a:r>
            <a:r>
              <a:rPr lang="fr-FR" b="1" dirty="0">
                <a:latin typeface="Arial Black" pitchFamily="34" charset="0"/>
              </a:rPr>
              <a:t>genre, approche du développement et outil de transformation sociale</a:t>
            </a:r>
          </a:p>
          <a:p>
            <a:pPr marL="0" indent="0">
              <a:buNone/>
            </a:pPr>
            <a:r>
              <a:rPr lang="fr-FR" b="1" dirty="0"/>
              <a:t> </a:t>
            </a:r>
          </a:p>
          <a:p>
            <a:endParaRPr lang="fr-FR" dirty="0"/>
          </a:p>
        </p:txBody>
      </p:sp>
    </p:spTree>
    <p:extLst>
      <p:ext uri="{BB962C8B-B14F-4D97-AF65-F5344CB8AC3E}">
        <p14:creationId xmlns:p14="http://schemas.microsoft.com/office/powerpoint/2010/main" val="25884915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defRPr/>
            </a:pPr>
            <a:r>
              <a:rPr lang="fr-FR" b="1" dirty="0"/>
              <a:t>C</a:t>
            </a:r>
            <a:r>
              <a:rPr lang="fr-FR" b="1" dirty="0" smtClean="0"/>
              <a:t>onclusion</a:t>
            </a:r>
            <a:endParaRPr lang="fr-FR" dirty="0"/>
          </a:p>
        </p:txBody>
      </p:sp>
      <p:sp>
        <p:nvSpPr>
          <p:cNvPr id="86020" name="Espace réservé de la date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D13596-FD3A-42A8-AF41-56C338699C01}" type="datetime1">
              <a:rPr lang="fr-FR" smtClean="0">
                <a:solidFill>
                  <a:schemeClr val="tx2"/>
                </a:solidFill>
              </a:rPr>
              <a:pPr eaLnBrk="1" hangingPunct="1"/>
              <a:t>22/07/2022</a:t>
            </a:fld>
            <a:endParaRPr lang="fr-FR" smtClean="0">
              <a:solidFill>
                <a:schemeClr val="tx2"/>
              </a:solidFill>
            </a:endParaRPr>
          </a:p>
        </p:txBody>
      </p:sp>
      <p:sp>
        <p:nvSpPr>
          <p:cNvPr id="86021"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E9ADA9E-3B60-4A40-9C84-315EDC4B85C6}" type="slidenum">
              <a:rPr lang="fr-FR" smtClean="0">
                <a:solidFill>
                  <a:srgbClr val="FFFFFF"/>
                </a:solidFill>
              </a:rPr>
              <a:pPr eaLnBrk="1" hangingPunct="1"/>
              <a:t>44</a:t>
            </a:fld>
            <a:endParaRPr lang="fr-FR" smtClean="0">
              <a:solidFill>
                <a:srgbClr val="FFFFFF"/>
              </a:solidFill>
            </a:endParaRPr>
          </a:p>
        </p:txBody>
      </p:sp>
      <p:sp>
        <p:nvSpPr>
          <p:cNvPr id="86019" name="Espace réservé du contenu 2"/>
          <p:cNvSpPr>
            <a:spLocks noGrp="1"/>
          </p:cNvSpPr>
          <p:nvPr>
            <p:ph sz="quarter" idx="1"/>
          </p:nvPr>
        </p:nvSpPr>
        <p:spPr>
          <a:xfrm>
            <a:off x="457200" y="404664"/>
            <a:ext cx="7467600" cy="6069161"/>
          </a:xfrm>
        </p:spPr>
        <p:txBody>
          <a:bodyPr>
            <a:normAutofit/>
          </a:bodyPr>
          <a:lstStyle/>
          <a:p>
            <a:pPr marL="0" indent="0">
              <a:buNone/>
            </a:pPr>
            <a:endParaRPr lang="fr-FR" b="1" dirty="0" smtClean="0">
              <a:solidFill>
                <a:srgbClr val="0070C0"/>
              </a:solidFill>
            </a:endParaRPr>
          </a:p>
          <a:p>
            <a:pPr marL="0" indent="0">
              <a:buNone/>
            </a:pPr>
            <a:endParaRPr lang="fr-FR" b="1" dirty="0" smtClean="0">
              <a:solidFill>
                <a:srgbClr val="0070C0"/>
              </a:solidFill>
            </a:endParaRPr>
          </a:p>
          <a:p>
            <a:pPr marL="0" indent="0">
              <a:buNone/>
            </a:pPr>
            <a:r>
              <a:rPr lang="fr-FR" sz="2400" b="1" dirty="0" smtClean="0">
                <a:solidFill>
                  <a:srgbClr val="0070C0"/>
                </a:solidFill>
                <a:latin typeface="Arial Black" pitchFamily="34" charset="0"/>
              </a:rPr>
              <a:t>De par ces principes, l’approche genre constitue à la fois</a:t>
            </a:r>
          </a:p>
          <a:p>
            <a:pPr>
              <a:buFont typeface="Wingdings" pitchFamily="2" charset="2"/>
              <a:buNone/>
            </a:pPr>
            <a:r>
              <a:rPr lang="fr-FR" sz="2400" b="1" dirty="0" smtClean="0">
                <a:solidFill>
                  <a:srgbClr val="0070C0"/>
                </a:solidFill>
                <a:latin typeface="Arial Black" pitchFamily="34" charset="0"/>
              </a:rPr>
              <a:t> * un concept sociologique analysant les modalités des rapports sociaux entre femmes et hommes et leur caractère inégalitaire ; [et]</a:t>
            </a:r>
          </a:p>
          <a:p>
            <a:pPr>
              <a:buFont typeface="Wingdings" pitchFamily="2" charset="2"/>
              <a:buNone/>
            </a:pPr>
            <a:r>
              <a:rPr lang="fr-FR" sz="2400" b="1" dirty="0" smtClean="0">
                <a:solidFill>
                  <a:srgbClr val="0070C0"/>
                </a:solidFill>
                <a:latin typeface="Arial Black" pitchFamily="34" charset="0"/>
              </a:rPr>
              <a:t> * un objectif politique de mise en œuvre des droits humains fondamentaux</a:t>
            </a:r>
            <a:r>
              <a:rPr lang="fr-FR" b="1" dirty="0" smtClean="0">
                <a:solidFill>
                  <a:srgbClr val="0070C0"/>
                </a:solidFill>
                <a:latin typeface="Arial Black" pitchFamily="34" charset="0"/>
              </a:rPr>
              <a:t>. »</a:t>
            </a:r>
          </a:p>
          <a:p>
            <a:pPr>
              <a:buFont typeface="Wingdings" pitchFamily="2" charset="2"/>
              <a:buNone/>
            </a:pPr>
            <a:r>
              <a:rPr lang="fr-FR" b="1" dirty="0" smtClean="0">
                <a:solidFill>
                  <a:srgbClr val="00B050"/>
                </a:solidFill>
              </a:rPr>
              <a:t>    </a:t>
            </a:r>
            <a:r>
              <a:rPr lang="fr-FR" sz="1800" b="1" dirty="0" smtClean="0"/>
              <a:t>(Adéquations.org : Fiche 2 : « De l’approche "femmes dans le développement" à "genre et développement </a:t>
            </a:r>
            <a:r>
              <a:rPr lang="fr-FR" sz="1800" dirty="0" smtClean="0"/>
              <a:t>)</a:t>
            </a:r>
            <a:endParaRPr lang="fr-FR" sz="1800" b="1" dirty="0" smtClean="0">
              <a:solidFill>
                <a:srgbClr val="00B050"/>
              </a:solidFill>
            </a:endParaRPr>
          </a:p>
          <a:p>
            <a:endParaRPr lang="fr-FR" dirty="0" smtClean="0"/>
          </a:p>
        </p:txBody>
      </p:sp>
    </p:spTree>
    <p:extLst>
      <p:ext uri="{BB962C8B-B14F-4D97-AF65-F5344CB8AC3E}">
        <p14:creationId xmlns:p14="http://schemas.microsoft.com/office/powerpoint/2010/main" val="41388345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Arial Narrow" pitchFamily="34" charset="0"/>
              </a:rPr>
              <a:t>,</a:t>
            </a:r>
            <a:endParaRPr lang="fr-FR" b="1" dirty="0">
              <a:latin typeface="Arial Narrow" pitchFamily="34" charset="0"/>
            </a:endParaRPr>
          </a:p>
        </p:txBody>
      </p:sp>
      <p:sp>
        <p:nvSpPr>
          <p:cNvPr id="3" name="Espace réservé du contenu 2"/>
          <p:cNvSpPr>
            <a:spLocks noGrp="1"/>
          </p:cNvSpPr>
          <p:nvPr>
            <p:ph sz="quarter" idx="1"/>
          </p:nvPr>
        </p:nvSpPr>
        <p:spPr/>
        <p:txBody>
          <a:bodyPr>
            <a:normAutofit/>
          </a:bodyPr>
          <a:lstStyle/>
          <a:p>
            <a:pPr marL="0" indent="0">
              <a:buNone/>
            </a:pPr>
            <a:r>
              <a:rPr lang="fr-FR" sz="3600" b="1" dirty="0" smtClean="0">
                <a:solidFill>
                  <a:srgbClr val="00B050"/>
                </a:solidFill>
                <a:latin typeface="Arial Narrow" pitchFamily="34" charset="0"/>
              </a:rPr>
              <a:t>Notre monde doit être un monde de justice et de paix pour un développement durable, participatif et équitable. Tout le monde doit y œuvrer sans discrimination aucune : femmes, hommes, jeunes, adultes, personnes âgées, personnes en situation de handicap, toutes catégories socio - professionnelles</a:t>
            </a:r>
            <a:r>
              <a:rPr lang="fr-FR" sz="3600" b="1" dirty="0" smtClean="0">
                <a:latin typeface="Arial Narrow" pitchFamily="34" charset="0"/>
              </a:rPr>
              <a:t>.</a:t>
            </a:r>
            <a:endParaRPr lang="fr-FR" sz="3600" dirty="0" smtClean="0">
              <a:latin typeface="Arial Narrow" pitchFamily="34" charset="0"/>
            </a:endParaRPr>
          </a:p>
          <a:p>
            <a:endParaRPr lang="fr-FR" sz="3600" dirty="0">
              <a:latin typeface="Arial Narrow" pitchFamily="34" charset="0"/>
            </a:endParaRPr>
          </a:p>
        </p:txBody>
      </p:sp>
    </p:spTree>
    <p:extLst>
      <p:ext uri="{BB962C8B-B14F-4D97-AF65-F5344CB8AC3E}">
        <p14:creationId xmlns:p14="http://schemas.microsoft.com/office/powerpoint/2010/main" val="30271886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fr-FR" b="1" smtClean="0"/>
              <a:t>.</a:t>
            </a:r>
          </a:p>
        </p:txBody>
      </p:sp>
      <p:pic>
        <p:nvPicPr>
          <p:cNvPr id="77828" name="Picture 4" descr="DSC01826"/>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t="25165" r="6575" b="13757"/>
          <a:stretch>
            <a:fillRect/>
          </a:stretch>
        </p:blipFill>
        <p:spPr>
          <a:xfrm>
            <a:off x="684213" y="980728"/>
            <a:ext cx="7704137" cy="51136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82618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7828"/>
                                        </p:tgtEl>
                                        <p:attrNameLst>
                                          <p:attrName>style.visibility</p:attrName>
                                        </p:attrNameLst>
                                      </p:cBhvr>
                                      <p:to>
                                        <p:strVal val="visible"/>
                                      </p:to>
                                    </p:set>
                                    <p:anim calcmode="lin" valueType="num">
                                      <p:cBhvr additive="base">
                                        <p:cTn id="7" dur="500" fill="hold"/>
                                        <p:tgtEl>
                                          <p:spTgt spid="77828"/>
                                        </p:tgtEl>
                                        <p:attrNameLst>
                                          <p:attrName>ppt_x</p:attrName>
                                        </p:attrNameLst>
                                      </p:cBhvr>
                                      <p:tavLst>
                                        <p:tav tm="0">
                                          <p:val>
                                            <p:strVal val="#ppt_x"/>
                                          </p:val>
                                        </p:tav>
                                        <p:tav tm="100000">
                                          <p:val>
                                            <p:strVal val="#ppt_x"/>
                                          </p:val>
                                        </p:tav>
                                      </p:tavLst>
                                    </p:anim>
                                    <p:anim calcmode="lin" valueType="num">
                                      <p:cBhvr additive="base">
                                        <p:cTn id="8" dur="500" fill="hold"/>
                                        <p:tgtEl>
                                          <p:spTgt spid="778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sp>
        <p:nvSpPr>
          <p:cNvPr id="3" name="Espace réservé du contenu 2"/>
          <p:cNvSpPr>
            <a:spLocks noGrp="1"/>
          </p:cNvSpPr>
          <p:nvPr>
            <p:ph sz="quarter" idx="1"/>
          </p:nvPr>
        </p:nvSpPr>
        <p:spPr>
          <a:xfrm>
            <a:off x="107504" y="1600200"/>
            <a:ext cx="9036496" cy="4525963"/>
          </a:xfrm>
        </p:spPr>
        <p:txBody>
          <a:bodyPr/>
          <a:lstStyle/>
          <a:p>
            <a:endParaRPr lang="fr-FR" dirty="0" smtClean="0"/>
          </a:p>
          <a:p>
            <a:endParaRPr lang="fr-FR" dirty="0"/>
          </a:p>
          <a:p>
            <a:pPr marL="0" indent="0">
              <a:buNone/>
            </a:pPr>
            <a:endParaRPr lang="fr-FR" b="1" dirty="0" smtClean="0"/>
          </a:p>
          <a:p>
            <a:pPr marL="0" indent="0">
              <a:buNone/>
            </a:pPr>
            <a:r>
              <a:rPr lang="fr-FR" b="1" i="1" dirty="0" smtClean="0">
                <a:latin typeface="Algerian" pitchFamily="82" charset="0"/>
              </a:rPr>
              <a:t>Merci de votre très aimable attention</a:t>
            </a:r>
          </a:p>
          <a:p>
            <a:endParaRPr lang="fr-FR" dirty="0"/>
          </a:p>
        </p:txBody>
      </p:sp>
    </p:spTree>
    <p:extLst>
      <p:ext uri="{BB962C8B-B14F-4D97-AF65-F5344CB8AC3E}">
        <p14:creationId xmlns:p14="http://schemas.microsoft.com/office/powerpoint/2010/main" val="1876203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0"/>
          <p:cNvPicPr>
            <a:picLocks noChangeAspect="1" noChangeArrowheads="1"/>
          </p:cNvPicPr>
          <p:nvPr/>
        </p:nvPicPr>
        <p:blipFill>
          <a:blip r:embed="rId2" cstate="print"/>
          <a:srcRect/>
          <a:stretch>
            <a:fillRect/>
          </a:stretch>
        </p:blipFill>
        <p:spPr bwMode="auto">
          <a:xfrm>
            <a:off x="3390900" y="6477000"/>
            <a:ext cx="5753100" cy="381000"/>
          </a:xfrm>
          <a:prstGeom prst="rect">
            <a:avLst/>
          </a:prstGeom>
          <a:noFill/>
          <a:ln w="9525">
            <a:noFill/>
            <a:miter lim="800000"/>
            <a:headEnd/>
            <a:tailEnd/>
          </a:ln>
        </p:spPr>
      </p:pic>
      <p:pic>
        <p:nvPicPr>
          <p:cNvPr id="5123" name="Picture 19"/>
          <p:cNvPicPr>
            <a:picLocks noChangeAspect="1" noChangeArrowheads="1"/>
          </p:cNvPicPr>
          <p:nvPr/>
        </p:nvPicPr>
        <p:blipFill>
          <a:blip r:embed="rId2" cstate="print"/>
          <a:srcRect/>
          <a:stretch>
            <a:fillRect/>
          </a:stretch>
        </p:blipFill>
        <p:spPr bwMode="auto">
          <a:xfrm>
            <a:off x="0" y="6477000"/>
            <a:ext cx="5753100" cy="381000"/>
          </a:xfrm>
          <a:prstGeom prst="rect">
            <a:avLst/>
          </a:prstGeom>
          <a:noFill/>
          <a:ln w="9525">
            <a:noFill/>
            <a:miter lim="800000"/>
            <a:headEnd/>
            <a:tailEnd/>
          </a:ln>
        </p:spPr>
      </p:pic>
      <p:sp>
        <p:nvSpPr>
          <p:cNvPr id="7" name="Rectangle 2"/>
          <p:cNvSpPr>
            <a:spLocks noGrp="1" noChangeArrowheads="1"/>
          </p:cNvSpPr>
          <p:nvPr>
            <p:ph type="title"/>
          </p:nvPr>
        </p:nvSpPr>
        <p:spPr>
          <a:xfrm>
            <a:off x="480060" y="148590"/>
            <a:ext cx="8378190" cy="573722"/>
          </a:xfrm>
          <a:noFill/>
          <a:ln>
            <a:noFill/>
          </a:ln>
        </p:spPr>
        <p:style>
          <a:lnRef idx="1">
            <a:schemeClr val="accent6"/>
          </a:lnRef>
          <a:fillRef idx="2">
            <a:schemeClr val="accent6"/>
          </a:fillRef>
          <a:effectRef idx="1">
            <a:schemeClr val="accent6"/>
          </a:effectRef>
          <a:fontRef idx="minor">
            <a:schemeClr val="dk1"/>
          </a:fontRef>
        </p:style>
        <p:txBody>
          <a:bodyPr/>
          <a:lstStyle/>
          <a:p>
            <a:pPr lvl="0">
              <a:spcBef>
                <a:spcPts val="0"/>
              </a:spcBef>
              <a:spcAft>
                <a:spcPts val="1200"/>
              </a:spcAft>
              <a:defRPr/>
            </a:pPr>
            <a:r>
              <a:rPr lang="fr-FR" sz="2800" b="1" dirty="0" smtClean="0">
                <a:solidFill>
                  <a:srgbClr val="00B0F0"/>
                </a:solidFill>
                <a:latin typeface="Verdana" pitchFamily="34" charset="0"/>
                <a:ea typeface="Verdana" pitchFamily="34" charset="0"/>
                <a:cs typeface="Verdana" pitchFamily="34" charset="0"/>
              </a:rPr>
              <a:t>Sexe ou genre?</a:t>
            </a:r>
            <a:endParaRPr lang="fr-FR" sz="2800" b="1" dirty="0">
              <a:solidFill>
                <a:srgbClr val="00B0F0"/>
              </a:solidFill>
              <a:latin typeface="Verdana" pitchFamily="34" charset="0"/>
              <a:ea typeface="Verdana" pitchFamily="34" charset="0"/>
              <a:cs typeface="Verdana" pitchFamily="34" charset="0"/>
            </a:endParaRPr>
          </a:p>
        </p:txBody>
      </p:sp>
      <p:sp>
        <p:nvSpPr>
          <p:cNvPr id="3078" name="Rectangle 3"/>
          <p:cNvSpPr>
            <a:spLocks noGrp="1" noChangeArrowheads="1"/>
          </p:cNvSpPr>
          <p:nvPr>
            <p:ph sz="quarter" idx="1"/>
          </p:nvPr>
        </p:nvSpPr>
        <p:spPr>
          <a:xfrm>
            <a:off x="212718" y="838399"/>
            <a:ext cx="8629650" cy="5116632"/>
          </a:xfrm>
        </p:spPr>
        <p:txBody>
          <a:bodyPr/>
          <a:lstStyle/>
          <a:p>
            <a:pPr marL="0" indent="0" algn="just">
              <a:spcAft>
                <a:spcPts val="600"/>
              </a:spcAft>
              <a:buNone/>
            </a:pPr>
            <a:r>
              <a:rPr lang="fr-FR" sz="2400" dirty="0" smtClean="0"/>
              <a:t>?</a:t>
            </a:r>
          </a:p>
        </p:txBody>
      </p:sp>
      <p:pic>
        <p:nvPicPr>
          <p:cNvPr id="10" name="Image 9" descr="C:\Users\Mamy\Documents\ELEARNING THEMATIQUES 2015-2016\11953149_1665708096998520_8347842475407213591_n[1].jpg"/>
          <p:cNvPicPr/>
          <p:nvPr/>
        </p:nvPicPr>
        <p:blipFill>
          <a:blip r:embed="rId3">
            <a:extLst>
              <a:ext uri="{28A0092B-C50C-407E-A947-70E740481C1C}">
                <a14:useLocalDpi xmlns:a14="http://schemas.microsoft.com/office/drawing/2010/main" val="0"/>
              </a:ext>
            </a:extLst>
          </a:blip>
          <a:srcRect/>
          <a:stretch>
            <a:fillRect/>
          </a:stretch>
        </p:blipFill>
        <p:spPr bwMode="auto">
          <a:xfrm>
            <a:off x="160020" y="1485900"/>
            <a:ext cx="4251960" cy="4331970"/>
          </a:xfrm>
          <a:prstGeom prst="rect">
            <a:avLst/>
          </a:prstGeom>
          <a:noFill/>
          <a:ln>
            <a:noFill/>
          </a:ln>
        </p:spPr>
      </p:pic>
      <p:pic>
        <p:nvPicPr>
          <p:cNvPr id="12" name="Image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9120" y="962025"/>
            <a:ext cx="4514850" cy="4832985"/>
          </a:xfrm>
          <a:prstGeom prst="rect">
            <a:avLst/>
          </a:prstGeom>
          <a:noFill/>
          <a:ln>
            <a:noFill/>
          </a:ln>
        </p:spPr>
      </p:pic>
      <p:sp>
        <p:nvSpPr>
          <p:cNvPr id="13" name="ZoneTexte 12"/>
          <p:cNvSpPr txBox="1"/>
          <p:nvPr/>
        </p:nvSpPr>
        <p:spPr>
          <a:xfrm>
            <a:off x="217170" y="6000750"/>
            <a:ext cx="7852410" cy="800219"/>
          </a:xfrm>
          <a:prstGeom prst="rect">
            <a:avLst/>
          </a:prstGeom>
          <a:noFill/>
        </p:spPr>
        <p:txBody>
          <a:bodyPr wrap="square" rtlCol="0">
            <a:spAutoFit/>
          </a:bodyPr>
          <a:lstStyle/>
          <a:p>
            <a:r>
              <a:rPr lang="fr-FR" sz="1400" dirty="0" smtClean="0"/>
              <a:t>Extrait du paquet de documents de formation GED en ligne de IHEID-Genève- 2015-2016</a:t>
            </a:r>
          </a:p>
          <a:p>
            <a:r>
              <a:rPr lang="fr-FR" sz="1400" dirty="0" smtClean="0"/>
              <a:t>Communiquée par deux participants du Bénin</a:t>
            </a:r>
          </a:p>
          <a:p>
            <a:endParaRPr lang="fr-FR" dirty="0"/>
          </a:p>
        </p:txBody>
      </p:sp>
    </p:spTree>
    <p:extLst>
      <p:ext uri="{BB962C8B-B14F-4D97-AF65-F5344CB8AC3E}">
        <p14:creationId xmlns:p14="http://schemas.microsoft.com/office/powerpoint/2010/main" val="2476907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0"/>
          <p:cNvPicPr>
            <a:picLocks noChangeAspect="1" noChangeArrowheads="1"/>
          </p:cNvPicPr>
          <p:nvPr/>
        </p:nvPicPr>
        <p:blipFill>
          <a:blip r:embed="rId2" cstate="print"/>
          <a:srcRect/>
          <a:stretch>
            <a:fillRect/>
          </a:stretch>
        </p:blipFill>
        <p:spPr bwMode="auto">
          <a:xfrm>
            <a:off x="3390900" y="6477000"/>
            <a:ext cx="5753100" cy="381000"/>
          </a:xfrm>
          <a:prstGeom prst="rect">
            <a:avLst/>
          </a:prstGeom>
          <a:noFill/>
          <a:ln w="9525">
            <a:noFill/>
            <a:miter lim="800000"/>
            <a:headEnd/>
            <a:tailEnd/>
          </a:ln>
        </p:spPr>
      </p:pic>
      <p:pic>
        <p:nvPicPr>
          <p:cNvPr id="5123" name="Picture 19"/>
          <p:cNvPicPr>
            <a:picLocks noChangeAspect="1" noChangeArrowheads="1"/>
          </p:cNvPicPr>
          <p:nvPr/>
        </p:nvPicPr>
        <p:blipFill>
          <a:blip r:embed="rId2" cstate="print"/>
          <a:srcRect/>
          <a:stretch>
            <a:fillRect/>
          </a:stretch>
        </p:blipFill>
        <p:spPr bwMode="auto">
          <a:xfrm>
            <a:off x="0" y="6477000"/>
            <a:ext cx="5753100" cy="381000"/>
          </a:xfrm>
          <a:prstGeom prst="rect">
            <a:avLst/>
          </a:prstGeom>
          <a:noFill/>
          <a:ln w="9525">
            <a:noFill/>
            <a:miter lim="800000"/>
            <a:headEnd/>
            <a:tailEnd/>
          </a:ln>
        </p:spPr>
      </p:pic>
      <p:sp>
        <p:nvSpPr>
          <p:cNvPr id="7" name="Rectangle 2"/>
          <p:cNvSpPr>
            <a:spLocks noGrp="1" noChangeArrowheads="1"/>
          </p:cNvSpPr>
          <p:nvPr>
            <p:ph type="title"/>
          </p:nvPr>
        </p:nvSpPr>
        <p:spPr>
          <a:xfrm>
            <a:off x="480060" y="148590"/>
            <a:ext cx="8378190" cy="573722"/>
          </a:xfrm>
          <a:noFill/>
          <a:ln>
            <a:noFill/>
          </a:ln>
        </p:spPr>
        <p:style>
          <a:lnRef idx="1">
            <a:schemeClr val="accent6"/>
          </a:lnRef>
          <a:fillRef idx="2">
            <a:schemeClr val="accent6"/>
          </a:fillRef>
          <a:effectRef idx="1">
            <a:schemeClr val="accent6"/>
          </a:effectRef>
          <a:fontRef idx="minor">
            <a:schemeClr val="dk1"/>
          </a:fontRef>
        </p:style>
        <p:txBody>
          <a:bodyPr/>
          <a:lstStyle/>
          <a:p>
            <a:pPr lvl="0">
              <a:spcBef>
                <a:spcPts val="0"/>
              </a:spcBef>
              <a:spcAft>
                <a:spcPts val="1200"/>
              </a:spcAft>
              <a:defRPr/>
            </a:pPr>
            <a:r>
              <a:rPr lang="fr-FR" sz="2800" b="1" dirty="0" smtClean="0">
                <a:solidFill>
                  <a:srgbClr val="00B0F0"/>
                </a:solidFill>
                <a:latin typeface="Verdana" pitchFamily="34" charset="0"/>
                <a:ea typeface="Verdana" pitchFamily="34" charset="0"/>
                <a:cs typeface="Verdana" pitchFamily="34" charset="0"/>
              </a:rPr>
              <a:t>.</a:t>
            </a:r>
            <a:endParaRPr lang="fr-FR" sz="2800" b="1" dirty="0">
              <a:solidFill>
                <a:srgbClr val="00B0F0"/>
              </a:solidFill>
              <a:latin typeface="Verdana" pitchFamily="34" charset="0"/>
              <a:ea typeface="Verdana" pitchFamily="34" charset="0"/>
              <a:cs typeface="Verdana" pitchFamily="34" charset="0"/>
            </a:endParaRPr>
          </a:p>
        </p:txBody>
      </p:sp>
      <p:sp>
        <p:nvSpPr>
          <p:cNvPr id="3078" name="Rectangle 3"/>
          <p:cNvSpPr>
            <a:spLocks noGrp="1" noChangeArrowheads="1"/>
          </p:cNvSpPr>
          <p:nvPr>
            <p:ph sz="quarter" idx="1"/>
          </p:nvPr>
        </p:nvSpPr>
        <p:spPr>
          <a:xfrm>
            <a:off x="212718" y="838398"/>
            <a:ext cx="8629650" cy="5265221"/>
          </a:xfrm>
        </p:spPr>
        <p:txBody>
          <a:bodyPr/>
          <a:lstStyle/>
          <a:p>
            <a:pPr marL="0" indent="0" algn="just">
              <a:spcAft>
                <a:spcPts val="600"/>
              </a:spcAft>
              <a:buNone/>
            </a:pPr>
            <a:r>
              <a:rPr lang="fr-FR" sz="2400" dirty="0" smtClean="0"/>
              <a:t>.</a:t>
            </a:r>
          </a:p>
        </p:txBody>
      </p:sp>
      <p:grpSp>
        <p:nvGrpSpPr>
          <p:cNvPr id="9" name="Groupe 8"/>
          <p:cNvGrpSpPr/>
          <p:nvPr/>
        </p:nvGrpSpPr>
        <p:grpSpPr>
          <a:xfrm>
            <a:off x="137160" y="1353191"/>
            <a:ext cx="6281782" cy="4699948"/>
            <a:chOff x="114585" y="1730381"/>
            <a:chExt cx="6281782" cy="4699948"/>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80005" y="2224971"/>
              <a:ext cx="4688576" cy="3699396"/>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532259" y="2566222"/>
              <a:ext cx="4664643" cy="3063572"/>
            </a:xfrm>
            <a:prstGeom prst="rect">
              <a:avLst/>
            </a:prstGeom>
          </p:spPr>
        </p:pic>
      </p:grpSp>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192426" y="2067335"/>
            <a:ext cx="4653273" cy="3249872"/>
          </a:xfrm>
          <a:prstGeom prst="rect">
            <a:avLst/>
          </a:prstGeom>
        </p:spPr>
      </p:pic>
      <p:sp>
        <p:nvSpPr>
          <p:cNvPr id="10" name="ZoneTexte 9"/>
          <p:cNvSpPr txBox="1"/>
          <p:nvPr/>
        </p:nvSpPr>
        <p:spPr>
          <a:xfrm>
            <a:off x="297180" y="6126480"/>
            <a:ext cx="8469630" cy="307777"/>
          </a:xfrm>
          <a:prstGeom prst="rect">
            <a:avLst/>
          </a:prstGeom>
          <a:noFill/>
        </p:spPr>
        <p:txBody>
          <a:bodyPr wrap="square" rtlCol="0">
            <a:spAutoFit/>
          </a:bodyPr>
          <a:lstStyle/>
          <a:p>
            <a:r>
              <a:rPr lang="fr-FR" sz="1400" dirty="0" smtClean="0"/>
              <a:t>Photos prises par une formatrice dans un village perché sur une colline au Togo en 2014</a:t>
            </a:r>
            <a:endParaRPr lang="fr-FR" sz="1400" dirty="0"/>
          </a:p>
        </p:txBody>
      </p:sp>
    </p:spTree>
    <p:extLst>
      <p:ext uri="{BB962C8B-B14F-4D97-AF65-F5344CB8AC3E}">
        <p14:creationId xmlns:p14="http://schemas.microsoft.com/office/powerpoint/2010/main" val="4103999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0"/>
          <p:cNvPicPr>
            <a:picLocks noChangeAspect="1" noChangeArrowheads="1"/>
          </p:cNvPicPr>
          <p:nvPr/>
        </p:nvPicPr>
        <p:blipFill>
          <a:blip r:embed="rId2" cstate="print"/>
          <a:srcRect/>
          <a:stretch>
            <a:fillRect/>
          </a:stretch>
        </p:blipFill>
        <p:spPr bwMode="auto">
          <a:xfrm>
            <a:off x="3390900" y="6477000"/>
            <a:ext cx="5753100" cy="381000"/>
          </a:xfrm>
          <a:prstGeom prst="rect">
            <a:avLst/>
          </a:prstGeom>
          <a:noFill/>
          <a:ln w="9525">
            <a:noFill/>
            <a:miter lim="800000"/>
            <a:headEnd/>
            <a:tailEnd/>
          </a:ln>
        </p:spPr>
      </p:pic>
      <p:pic>
        <p:nvPicPr>
          <p:cNvPr id="5123" name="Picture 19"/>
          <p:cNvPicPr>
            <a:picLocks noChangeAspect="1" noChangeArrowheads="1"/>
          </p:cNvPicPr>
          <p:nvPr/>
        </p:nvPicPr>
        <p:blipFill>
          <a:blip r:embed="rId2" cstate="print"/>
          <a:srcRect/>
          <a:stretch>
            <a:fillRect/>
          </a:stretch>
        </p:blipFill>
        <p:spPr bwMode="auto">
          <a:xfrm>
            <a:off x="0" y="6477000"/>
            <a:ext cx="5753100" cy="381000"/>
          </a:xfrm>
          <a:prstGeom prst="rect">
            <a:avLst/>
          </a:prstGeom>
          <a:noFill/>
          <a:ln w="9525">
            <a:noFill/>
            <a:miter lim="800000"/>
            <a:headEnd/>
            <a:tailEnd/>
          </a:ln>
        </p:spPr>
      </p:pic>
      <p:sp>
        <p:nvSpPr>
          <p:cNvPr id="7" name="Rectangle 2"/>
          <p:cNvSpPr>
            <a:spLocks noGrp="1" noChangeArrowheads="1"/>
          </p:cNvSpPr>
          <p:nvPr>
            <p:ph type="title"/>
          </p:nvPr>
        </p:nvSpPr>
        <p:spPr>
          <a:xfrm>
            <a:off x="480060" y="148590"/>
            <a:ext cx="8378190" cy="525780"/>
          </a:xfrm>
          <a:noFill/>
          <a:ln>
            <a:noFill/>
          </a:ln>
        </p:spPr>
        <p:style>
          <a:lnRef idx="1">
            <a:schemeClr val="accent6"/>
          </a:lnRef>
          <a:fillRef idx="2">
            <a:schemeClr val="accent6"/>
          </a:fillRef>
          <a:effectRef idx="1">
            <a:schemeClr val="accent6"/>
          </a:effectRef>
          <a:fontRef idx="minor">
            <a:schemeClr val="dk1"/>
          </a:fontRef>
        </p:style>
        <p:txBody>
          <a:bodyPr>
            <a:normAutofit fontScale="90000"/>
          </a:bodyPr>
          <a:lstStyle/>
          <a:p>
            <a:pPr lvl="0">
              <a:spcBef>
                <a:spcPts val="0"/>
              </a:spcBef>
              <a:spcAft>
                <a:spcPts val="1200"/>
              </a:spcAft>
              <a:defRPr/>
            </a:pPr>
            <a:r>
              <a:rPr lang="fr-FR" sz="2800" b="1" dirty="0" smtClean="0">
                <a:solidFill>
                  <a:srgbClr val="00B0F0"/>
                </a:solidFill>
                <a:latin typeface="Verdana" pitchFamily="34" charset="0"/>
                <a:ea typeface="Verdana" pitchFamily="34" charset="0"/>
                <a:cs typeface="Verdana" pitchFamily="34" charset="0"/>
              </a:rPr>
              <a:t>Définition du concept Genre</a:t>
            </a:r>
            <a:endParaRPr lang="fr-FR" sz="2800" b="1" dirty="0">
              <a:solidFill>
                <a:srgbClr val="00B0F0"/>
              </a:solidFill>
              <a:latin typeface="Verdana" pitchFamily="34" charset="0"/>
              <a:ea typeface="Verdana" pitchFamily="34" charset="0"/>
              <a:cs typeface="Verdana" pitchFamily="34" charset="0"/>
            </a:endParaRPr>
          </a:p>
        </p:txBody>
      </p:sp>
      <p:sp>
        <p:nvSpPr>
          <p:cNvPr id="3078" name="Rectangle 3"/>
          <p:cNvSpPr>
            <a:spLocks noGrp="1" noChangeArrowheads="1"/>
          </p:cNvSpPr>
          <p:nvPr>
            <p:ph sz="quarter" idx="1"/>
          </p:nvPr>
        </p:nvSpPr>
        <p:spPr>
          <a:xfrm>
            <a:off x="189858" y="986988"/>
            <a:ext cx="8629650" cy="5139492"/>
          </a:xfrm>
        </p:spPr>
        <p:txBody>
          <a:bodyPr>
            <a:normAutofit lnSpcReduction="10000"/>
          </a:bodyPr>
          <a:lstStyle/>
          <a:p>
            <a:pPr marL="0" indent="0" algn="just">
              <a:spcAft>
                <a:spcPts val="600"/>
              </a:spcAft>
              <a:buNone/>
            </a:pPr>
            <a:r>
              <a:rPr lang="fr-FR" sz="2400" dirty="0" smtClean="0">
                <a:latin typeface="Arial Black" pitchFamily="34" charset="0"/>
              </a:rPr>
              <a:t>Le terme “</a:t>
            </a:r>
            <a:r>
              <a:rPr lang="fr-FR" sz="2400" b="1" dirty="0" smtClean="0">
                <a:latin typeface="Arial Black" pitchFamily="34" charset="0"/>
              </a:rPr>
              <a:t>sexe</a:t>
            </a:r>
            <a:r>
              <a:rPr lang="fr-FR" sz="2400" dirty="0" smtClean="0">
                <a:latin typeface="Arial Black" pitchFamily="34" charset="0"/>
              </a:rPr>
              <a:t>” fait référence aux caractéristiques biologiques et anatomiques génétiquement déterminées des femmes et des hommes qui se manifestent par leurs différents rôles dans la reproduction biologique </a:t>
            </a:r>
          </a:p>
          <a:p>
            <a:pPr marL="0" indent="0" algn="just">
              <a:spcAft>
                <a:spcPts val="600"/>
              </a:spcAft>
              <a:buNone/>
            </a:pPr>
            <a:r>
              <a:rPr lang="fr-FR" sz="2400" b="1" dirty="0" smtClean="0"/>
              <a:t>Le Sexe est déterminé biologiquement par les chromosomes, les organes génitaux internes, les organes externes, les facteurs hormonaux ainsi que les caractères sexuels secondaires</a:t>
            </a:r>
          </a:p>
          <a:p>
            <a:pPr marL="0" indent="0" algn="just">
              <a:spcAft>
                <a:spcPts val="600"/>
              </a:spcAft>
              <a:buNone/>
            </a:pPr>
            <a:r>
              <a:rPr lang="fr-FR" sz="2400" dirty="0" smtClean="0">
                <a:latin typeface="Arial Black" pitchFamily="34" charset="0"/>
              </a:rPr>
              <a:t>Le terme “</a:t>
            </a:r>
            <a:r>
              <a:rPr lang="fr-FR" sz="2400" b="1" dirty="0" smtClean="0">
                <a:latin typeface="Arial Black" pitchFamily="34" charset="0"/>
              </a:rPr>
              <a:t>genre</a:t>
            </a:r>
            <a:r>
              <a:rPr lang="fr-FR" sz="2400" dirty="0" smtClean="0">
                <a:latin typeface="Arial Black" pitchFamily="34" charset="0"/>
              </a:rPr>
              <a:t>” fait référence aux rôles et responsabilités socialement déterminés attribués aux femmes et aux hommes dans un contexte social et culturel donné en vertu de leurs caractéristiques biologiques</a:t>
            </a:r>
          </a:p>
        </p:txBody>
      </p:sp>
    </p:spTree>
    <p:extLst>
      <p:ext uri="{BB962C8B-B14F-4D97-AF65-F5344CB8AC3E}">
        <p14:creationId xmlns:p14="http://schemas.microsoft.com/office/powerpoint/2010/main" val="2618205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pPr>
              <a:defRPr/>
            </a:pPr>
            <a:r>
              <a:rPr lang="fr-FR" dirty="0" smtClean="0"/>
              <a:t>A retenir</a:t>
            </a:r>
            <a:endParaRPr lang="fr-FR" dirty="0"/>
          </a:p>
        </p:txBody>
      </p:sp>
      <p:sp>
        <p:nvSpPr>
          <p:cNvPr id="25604" name="Espace réservé de la date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B434F5B-D2C2-4464-A804-3102F0226B6F}" type="datetime1">
              <a:rPr lang="fr-FR" smtClean="0">
                <a:solidFill>
                  <a:schemeClr val="tx2"/>
                </a:solidFill>
              </a:rPr>
              <a:pPr eaLnBrk="1" hangingPunct="1"/>
              <a:t>22/07/2022</a:t>
            </a:fld>
            <a:endParaRPr lang="fr-FR" smtClean="0">
              <a:solidFill>
                <a:schemeClr val="tx2"/>
              </a:solidFill>
            </a:endParaRPr>
          </a:p>
        </p:txBody>
      </p:sp>
      <p:sp>
        <p:nvSpPr>
          <p:cNvPr id="25605"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778E482-FB6D-4A53-B144-9A6EF03648E0}" type="slidenum">
              <a:rPr lang="fr-FR" smtClean="0">
                <a:solidFill>
                  <a:srgbClr val="FFFFFF"/>
                </a:solidFill>
              </a:rPr>
              <a:pPr eaLnBrk="1" hangingPunct="1"/>
              <a:t>8</a:t>
            </a:fld>
            <a:endParaRPr lang="fr-FR" smtClean="0">
              <a:solidFill>
                <a:srgbClr val="FFFFFF"/>
              </a:solidFill>
            </a:endParaRPr>
          </a:p>
        </p:txBody>
      </p:sp>
      <p:sp>
        <p:nvSpPr>
          <p:cNvPr id="25603" name="Espace réservé du contenu 2"/>
          <p:cNvSpPr>
            <a:spLocks noGrp="1"/>
          </p:cNvSpPr>
          <p:nvPr>
            <p:ph sz="quarter" idx="1"/>
          </p:nvPr>
        </p:nvSpPr>
        <p:spPr>
          <a:xfrm>
            <a:off x="539552" y="908720"/>
            <a:ext cx="7467600" cy="5853137"/>
          </a:xfrm>
        </p:spPr>
        <p:txBody>
          <a:bodyPr>
            <a:normAutofit fontScale="70000" lnSpcReduction="20000"/>
          </a:bodyPr>
          <a:lstStyle/>
          <a:p>
            <a:pPr>
              <a:buFont typeface="Wingdings" pitchFamily="2" charset="2"/>
              <a:buNone/>
            </a:pPr>
            <a:r>
              <a:rPr lang="fr-FR" sz="3300" b="1" dirty="0" smtClean="0">
                <a:latin typeface="Arial Black" pitchFamily="34" charset="0"/>
              </a:rPr>
              <a:t>Le genre </a:t>
            </a:r>
            <a:r>
              <a:rPr lang="fr-FR" sz="3300" dirty="0" smtClean="0">
                <a:latin typeface="Arial Black" pitchFamily="34" charset="0"/>
              </a:rPr>
              <a:t>n’est pas égal</a:t>
            </a:r>
            <a:endParaRPr lang="fr-FR" sz="3300" b="1" dirty="0" smtClean="0">
              <a:solidFill>
                <a:srgbClr val="990000"/>
              </a:solidFill>
              <a:latin typeface="Arial Black" pitchFamily="34" charset="0"/>
              <a:cs typeface="Arial" pitchFamily="34" charset="0"/>
            </a:endParaRPr>
          </a:p>
          <a:p>
            <a:pPr>
              <a:buFont typeface="Gill Sans MT" pitchFamily="34" charset="0"/>
              <a:buChar char="•"/>
            </a:pPr>
            <a:r>
              <a:rPr lang="fr-FR" sz="3300" b="1" dirty="0" smtClean="0">
                <a:solidFill>
                  <a:srgbClr val="990000"/>
                </a:solidFill>
                <a:latin typeface="Arial Black" pitchFamily="34" charset="0"/>
                <a:cs typeface="Arial" pitchFamily="34" charset="0"/>
              </a:rPr>
              <a:t>à sexe, </a:t>
            </a:r>
          </a:p>
          <a:p>
            <a:pPr>
              <a:buFont typeface="Gill Sans MT" pitchFamily="34" charset="0"/>
              <a:buChar char="•"/>
            </a:pPr>
            <a:r>
              <a:rPr lang="fr-FR" sz="3300" b="1" dirty="0" smtClean="0">
                <a:solidFill>
                  <a:srgbClr val="990000"/>
                </a:solidFill>
                <a:latin typeface="Arial Black" pitchFamily="34" charset="0"/>
                <a:cs typeface="Arial" pitchFamily="34" charset="0"/>
              </a:rPr>
              <a:t>ni à femme, </a:t>
            </a:r>
          </a:p>
          <a:p>
            <a:pPr>
              <a:buFont typeface="Gill Sans MT" pitchFamily="34" charset="0"/>
              <a:buChar char="•"/>
            </a:pPr>
            <a:r>
              <a:rPr lang="fr-FR" sz="3300" b="1" dirty="0" smtClean="0">
                <a:solidFill>
                  <a:srgbClr val="990000"/>
                </a:solidFill>
                <a:latin typeface="Arial Black" pitchFamily="34" charset="0"/>
                <a:cs typeface="Arial" pitchFamily="34" charset="0"/>
              </a:rPr>
              <a:t>ni à homme, </a:t>
            </a:r>
          </a:p>
          <a:p>
            <a:pPr algn="just">
              <a:lnSpc>
                <a:spcPct val="90000"/>
              </a:lnSpc>
            </a:pPr>
            <a:r>
              <a:rPr lang="fr-FR" sz="3300" b="1" dirty="0" smtClean="0">
                <a:latin typeface="Arial Black" pitchFamily="34" charset="0"/>
                <a:cs typeface="Arial" pitchFamily="34" charset="0"/>
              </a:rPr>
              <a:t>mais renvoie aux catégories sociales que sont </a:t>
            </a:r>
            <a:r>
              <a:rPr lang="fr-FR" sz="3300" b="1" dirty="0" smtClean="0">
                <a:solidFill>
                  <a:srgbClr val="FF0000"/>
                </a:solidFill>
                <a:latin typeface="Arial Black" pitchFamily="34" charset="0"/>
                <a:cs typeface="Arial" pitchFamily="34" charset="0"/>
              </a:rPr>
              <a:t>l’homme et la femme </a:t>
            </a:r>
            <a:r>
              <a:rPr lang="fr-FR" sz="3300" b="1" i="1" dirty="0" smtClean="0">
                <a:solidFill>
                  <a:srgbClr val="FF0000"/>
                </a:solidFill>
                <a:latin typeface="Arial Black" pitchFamily="34" charset="0"/>
                <a:cs typeface="Arial" pitchFamily="34" charset="0"/>
              </a:rPr>
              <a:t>avec les inégalités induites </a:t>
            </a:r>
          </a:p>
          <a:p>
            <a:pPr algn="just">
              <a:lnSpc>
                <a:spcPct val="90000"/>
              </a:lnSpc>
            </a:pPr>
            <a:endParaRPr lang="fr-FR" sz="3300" b="1" i="1" dirty="0">
              <a:solidFill>
                <a:srgbClr val="FF0000"/>
              </a:solidFill>
              <a:latin typeface="Arial Black" pitchFamily="34" charset="0"/>
              <a:cs typeface="Arial" pitchFamily="34" charset="0"/>
            </a:endParaRPr>
          </a:p>
          <a:p>
            <a:pPr algn="just">
              <a:lnSpc>
                <a:spcPct val="90000"/>
              </a:lnSpc>
            </a:pPr>
            <a:r>
              <a:rPr lang="fr-FR" sz="3300" b="1" dirty="0" smtClean="0">
                <a:latin typeface="Arial Black" pitchFamily="34" charset="0"/>
              </a:rPr>
              <a:t>Structurelles: </a:t>
            </a:r>
            <a:r>
              <a:rPr lang="fr-FR" sz="3300" dirty="0" smtClean="0">
                <a:latin typeface="Arial Black" pitchFamily="34" charset="0"/>
              </a:rPr>
              <a:t>ancrées dans la structuration de la société et dans le substrat culturel </a:t>
            </a:r>
          </a:p>
          <a:p>
            <a:pPr algn="just">
              <a:lnSpc>
                <a:spcPct val="90000"/>
              </a:lnSpc>
              <a:buFont typeface="Wingdings 2" pitchFamily="18" charset="2"/>
              <a:buNone/>
            </a:pPr>
            <a:endParaRPr lang="fr-FR" sz="3300" dirty="0" smtClean="0">
              <a:latin typeface="Arial Black" pitchFamily="34" charset="0"/>
            </a:endParaRPr>
          </a:p>
          <a:p>
            <a:pPr algn="just">
              <a:lnSpc>
                <a:spcPct val="90000"/>
              </a:lnSpc>
            </a:pPr>
            <a:r>
              <a:rPr lang="fr-FR" sz="3300" b="1" dirty="0" smtClean="0">
                <a:latin typeface="Arial Black" pitchFamily="34" charset="0"/>
              </a:rPr>
              <a:t>Conjoncturelles: </a:t>
            </a:r>
            <a:r>
              <a:rPr lang="fr-FR" sz="3300" dirty="0" smtClean="0">
                <a:latin typeface="Arial Black" pitchFamily="34" charset="0"/>
              </a:rPr>
              <a:t>liées à la conjoncture du moment</a:t>
            </a:r>
          </a:p>
          <a:p>
            <a:pPr algn="just">
              <a:lnSpc>
                <a:spcPct val="90000"/>
              </a:lnSpc>
              <a:buFont typeface="Wingdings 2" pitchFamily="18" charset="2"/>
              <a:buNone/>
            </a:pPr>
            <a:endParaRPr lang="fr-FR" sz="3300" dirty="0" smtClean="0">
              <a:latin typeface="Arial Black" pitchFamily="34" charset="0"/>
            </a:endParaRPr>
          </a:p>
          <a:p>
            <a:pPr algn="just">
              <a:lnSpc>
                <a:spcPct val="90000"/>
              </a:lnSpc>
            </a:pPr>
            <a:r>
              <a:rPr lang="fr-FR" sz="3300" b="1" dirty="0" smtClean="0">
                <a:latin typeface="Arial Black" pitchFamily="34" charset="0"/>
              </a:rPr>
              <a:t>Perpétuées</a:t>
            </a:r>
            <a:r>
              <a:rPr lang="fr-FR" sz="3300" dirty="0" smtClean="0">
                <a:latin typeface="Arial Black" pitchFamily="34" charset="0"/>
              </a:rPr>
              <a:t> par </a:t>
            </a:r>
            <a:r>
              <a:rPr lang="fr-FR" sz="3300" dirty="0" smtClean="0">
                <a:latin typeface="Arial Black" pitchFamily="34" charset="0"/>
                <a:cs typeface="Arial" pitchFamily="34" charset="0"/>
              </a:rPr>
              <a:t>la transmission du modèle social et culturel d’une génération à l’autre par </a:t>
            </a:r>
            <a:r>
              <a:rPr lang="fr-FR" sz="3300" b="1" dirty="0" smtClean="0">
                <a:solidFill>
                  <a:srgbClr val="C00000"/>
                </a:solidFill>
                <a:latin typeface="Arial Black" pitchFamily="34" charset="0"/>
                <a:cs typeface="Arial" pitchFamily="34" charset="0"/>
              </a:rPr>
              <a:t>la  socialisation</a:t>
            </a:r>
          </a:p>
          <a:p>
            <a:pPr>
              <a:buFont typeface="Gill Sans MT" pitchFamily="34" charset="0"/>
              <a:buChar char="•"/>
            </a:pPr>
            <a:endParaRPr lang="fr-FR" b="1" dirty="0" smtClean="0">
              <a:solidFill>
                <a:srgbClr val="C00000"/>
              </a:solidFill>
              <a:cs typeface="Arial" pitchFamily="34" charset="0"/>
            </a:endParaRPr>
          </a:p>
          <a:p>
            <a:pPr>
              <a:buFont typeface="Wingdings" pitchFamily="2" charset="2"/>
              <a:buNone/>
            </a:pPr>
            <a:endParaRPr lang="fr-FR" b="1" u="sng" dirty="0" smtClean="0">
              <a:solidFill>
                <a:srgbClr val="FF0000"/>
              </a:solidFill>
              <a:cs typeface="Arial" pitchFamily="34" charset="0"/>
            </a:endParaRPr>
          </a:p>
          <a:p>
            <a:pPr>
              <a:buFont typeface="Wingdings" pitchFamily="2" charset="2"/>
              <a:buNone/>
            </a:pPr>
            <a:endParaRPr lang="fr-FR" b="1" u="sng" dirty="0" smtClean="0">
              <a:solidFill>
                <a:srgbClr val="FF0000"/>
              </a:solidFill>
              <a:cs typeface="Arial" pitchFamily="34" charset="0"/>
            </a:endParaRPr>
          </a:p>
          <a:p>
            <a:pPr>
              <a:buFont typeface="Wingdings" pitchFamily="2" charset="2"/>
              <a:buNone/>
            </a:pPr>
            <a:endParaRPr lang="fr-FR" b="1" dirty="0" smtClean="0">
              <a:solidFill>
                <a:srgbClr val="C00000"/>
              </a:solidFill>
              <a:cs typeface="Arial" pitchFamily="34" charset="0"/>
            </a:endParaRPr>
          </a:p>
        </p:txBody>
      </p:sp>
    </p:spTree>
    <p:extLst>
      <p:ext uri="{BB962C8B-B14F-4D97-AF65-F5344CB8AC3E}">
        <p14:creationId xmlns:p14="http://schemas.microsoft.com/office/powerpoint/2010/main" val="2076022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lvl="1" algn="l" rtl="0">
              <a:spcBef>
                <a:spcPct val="0"/>
              </a:spcBef>
            </a:pPr>
            <a:r>
              <a:rPr lang="fr-FR" sz="2800" b="1" dirty="0" smtClean="0">
                <a:solidFill>
                  <a:srgbClr val="C00000"/>
                </a:solidFill>
                <a:latin typeface="Arial" pitchFamily="34" charset="0"/>
                <a:cs typeface="Arial" pitchFamily="34" charset="0"/>
              </a:rPr>
              <a:t>N’est pas synonyme de femme ni de féminisme et encore moins de lutte contre les hommes!</a:t>
            </a:r>
            <a:br>
              <a:rPr lang="fr-FR" sz="2800" b="1" dirty="0" smtClean="0">
                <a:solidFill>
                  <a:srgbClr val="C00000"/>
                </a:solidFill>
                <a:latin typeface="Arial" pitchFamily="34" charset="0"/>
                <a:cs typeface="Arial" pitchFamily="34" charset="0"/>
              </a:rPr>
            </a:br>
            <a:endParaRPr lang="fr-FR" sz="2800" b="1" dirty="0">
              <a:latin typeface="Arial" pitchFamily="34" charset="0"/>
              <a:cs typeface="Arial" pitchFamily="34" charset="0"/>
            </a:endParaRPr>
          </a:p>
        </p:txBody>
      </p:sp>
      <p:sp>
        <p:nvSpPr>
          <p:cNvPr id="3" name="Espace réservé du contenu 2"/>
          <p:cNvSpPr>
            <a:spLocks noGrp="1"/>
          </p:cNvSpPr>
          <p:nvPr>
            <p:ph sz="quarter" idx="1"/>
          </p:nvPr>
        </p:nvSpPr>
        <p:spPr>
          <a:xfrm>
            <a:off x="304800" y="1124744"/>
            <a:ext cx="8686800" cy="5733256"/>
          </a:xfrm>
        </p:spPr>
        <p:txBody>
          <a:bodyPr>
            <a:normAutofit fontScale="70000" lnSpcReduction="20000"/>
          </a:bodyPr>
          <a:lstStyle/>
          <a:p>
            <a:pPr marL="0" indent="0" algn="ctr">
              <a:buNone/>
            </a:pPr>
            <a:endParaRPr lang="fr-FR" sz="4000" b="1" dirty="0" smtClean="0"/>
          </a:p>
          <a:p>
            <a:pPr marL="0" indent="0" algn="ctr">
              <a:buNone/>
            </a:pPr>
            <a:r>
              <a:rPr lang="fr-FR" sz="4000" b="1" dirty="0" smtClean="0"/>
              <a:t>Bref </a:t>
            </a:r>
            <a:r>
              <a:rPr lang="fr-FR" sz="4000" b="1" dirty="0"/>
              <a:t>rappel historique sur le féminisme </a:t>
            </a:r>
            <a:endParaRPr lang="fr-FR" sz="4000" b="1" i="1" dirty="0" smtClean="0"/>
          </a:p>
          <a:p>
            <a:pPr algn="just"/>
            <a:endParaRPr lang="fr-FR" sz="4000" b="1" i="1" dirty="0"/>
          </a:p>
          <a:p>
            <a:pPr algn="just"/>
            <a:r>
              <a:rPr lang="fr-FR" i="1" dirty="0" smtClean="0">
                <a:latin typeface="Arial Black" pitchFamily="34" charset="0"/>
              </a:rPr>
              <a:t>1</a:t>
            </a:r>
            <a:r>
              <a:rPr lang="fr-FR" i="1" baseline="30000" dirty="0" smtClean="0">
                <a:latin typeface="Arial Black" pitchFamily="34" charset="0"/>
              </a:rPr>
              <a:t>ère</a:t>
            </a:r>
            <a:r>
              <a:rPr lang="fr-FR" i="1" dirty="0" smtClean="0">
                <a:latin typeface="Arial Black" pitchFamily="34" charset="0"/>
              </a:rPr>
              <a:t> </a:t>
            </a:r>
            <a:r>
              <a:rPr lang="fr-FR" i="1" dirty="0">
                <a:latin typeface="Arial Black" pitchFamily="34" charset="0"/>
              </a:rPr>
              <a:t>vague</a:t>
            </a:r>
            <a:r>
              <a:rPr lang="fr-FR" dirty="0">
                <a:latin typeface="Arial Black" pitchFamily="34" charset="0"/>
              </a:rPr>
              <a:t> (</a:t>
            </a:r>
            <a:r>
              <a:rPr lang="fr-FR" dirty="0" err="1">
                <a:latin typeface="Arial Black" pitchFamily="34" charset="0"/>
              </a:rPr>
              <a:t>XVIIIè</a:t>
            </a:r>
            <a:r>
              <a:rPr lang="fr-FR" dirty="0">
                <a:latin typeface="Arial Black" pitchFamily="34" charset="0"/>
              </a:rPr>
              <a:t> siècle) : participation à part entière des femmes aux différents domaines  de la vie sociale et à la vie politique, notamment l’égalité devant la loi à travers le droit à l’éducation, au travail, de vote (Confère la Déclaration des droits de la femme et de la citoyenne, Olympe de Gouges, guillotinée. </a:t>
            </a:r>
            <a:endParaRPr lang="fr-FR" dirty="0" smtClean="0">
              <a:latin typeface="Arial Black" pitchFamily="34" charset="0"/>
            </a:endParaRPr>
          </a:p>
          <a:p>
            <a:pPr algn="just"/>
            <a:endParaRPr lang="fr-FR" dirty="0">
              <a:latin typeface="Arial Black" pitchFamily="34" charset="0"/>
            </a:endParaRPr>
          </a:p>
          <a:p>
            <a:pPr algn="just"/>
            <a:r>
              <a:rPr lang="fr-FR" i="1" dirty="0">
                <a:latin typeface="Arial Black" pitchFamily="34" charset="0"/>
              </a:rPr>
              <a:t>2</a:t>
            </a:r>
            <a:r>
              <a:rPr lang="fr-FR" i="1" baseline="30000" dirty="0">
                <a:latin typeface="Arial Black" pitchFamily="34" charset="0"/>
              </a:rPr>
              <a:t>ème</a:t>
            </a:r>
            <a:r>
              <a:rPr lang="fr-FR" i="1" dirty="0">
                <a:latin typeface="Arial Black" pitchFamily="34" charset="0"/>
              </a:rPr>
              <a:t> vague</a:t>
            </a:r>
            <a:r>
              <a:rPr lang="fr-FR" dirty="0">
                <a:latin typeface="Arial Black" pitchFamily="34" charset="0"/>
              </a:rPr>
              <a:t> (fin des années 60) : passage de la vie publique à la vie privée à travers la remise en cause du patriarcat (droit à la contraception, à l’avortement, au partage des tâches domestiques, à l’égalité dans le monde du travail</a:t>
            </a:r>
            <a:r>
              <a:rPr lang="fr-FR" dirty="0" smtClean="0">
                <a:latin typeface="Arial Black" pitchFamily="34" charset="0"/>
              </a:rPr>
              <a:t>…)</a:t>
            </a:r>
          </a:p>
          <a:p>
            <a:pPr marL="0" indent="0" algn="just">
              <a:buNone/>
            </a:pPr>
            <a:r>
              <a:rPr lang="fr-FR" dirty="0" smtClean="0">
                <a:latin typeface="Arial Black" pitchFamily="34" charset="0"/>
              </a:rPr>
              <a:t> </a:t>
            </a:r>
            <a:endParaRPr lang="fr-FR" dirty="0">
              <a:latin typeface="Arial Black" pitchFamily="34" charset="0"/>
            </a:endParaRPr>
          </a:p>
          <a:p>
            <a:pPr algn="just"/>
            <a:r>
              <a:rPr lang="fr-FR" i="1" dirty="0">
                <a:latin typeface="Arial Black" pitchFamily="34" charset="0"/>
              </a:rPr>
              <a:t>3</a:t>
            </a:r>
            <a:r>
              <a:rPr lang="fr-FR" i="1" baseline="30000" dirty="0">
                <a:latin typeface="Arial Black" pitchFamily="34" charset="0"/>
              </a:rPr>
              <a:t>ème</a:t>
            </a:r>
            <a:r>
              <a:rPr lang="fr-FR" i="1" dirty="0">
                <a:latin typeface="Arial Black" pitchFamily="34" charset="0"/>
              </a:rPr>
              <a:t> vague</a:t>
            </a:r>
            <a:r>
              <a:rPr lang="fr-FR" dirty="0">
                <a:latin typeface="Arial Black" pitchFamily="34" charset="0"/>
              </a:rPr>
              <a:t> (années 80) : rendre plus visibles des femmes considérées doublement marginalisées comme les femmes de couleurs, les femmes handicapées, les prostituées… Prise en compte de la diversité au sein des groupes. Le féminisme investit de nouveaux champs comme les médias et la culture.</a:t>
            </a:r>
          </a:p>
          <a:p>
            <a:endParaRPr lang="fr-FR" dirty="0">
              <a:latin typeface="Arial Black" pitchFamily="34" charset="0"/>
            </a:endParaRPr>
          </a:p>
        </p:txBody>
      </p:sp>
    </p:spTree>
    <p:extLst>
      <p:ext uri="{BB962C8B-B14F-4D97-AF65-F5344CB8AC3E}">
        <p14:creationId xmlns:p14="http://schemas.microsoft.com/office/powerpoint/2010/main" val="30665760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425</TotalTime>
  <Words>2188</Words>
  <Application>Microsoft Office PowerPoint</Application>
  <PresentationFormat>Affichage à l'écran (4:3)</PresentationFormat>
  <Paragraphs>295</Paragraphs>
  <Slides>47</Slides>
  <Notes>2</Notes>
  <HiddenSlides>0</HiddenSlides>
  <MMClips>0</MMClips>
  <ScaleCrop>false</ScaleCrop>
  <HeadingPairs>
    <vt:vector size="4" baseType="variant">
      <vt:variant>
        <vt:lpstr>Thème</vt:lpstr>
      </vt:variant>
      <vt:variant>
        <vt:i4>1</vt:i4>
      </vt:variant>
      <vt:variant>
        <vt:lpstr>Titres des diapositives</vt:lpstr>
      </vt:variant>
      <vt:variant>
        <vt:i4>47</vt:i4>
      </vt:variant>
    </vt:vector>
  </HeadingPairs>
  <TitlesOfParts>
    <vt:vector size="48" baseType="lpstr">
      <vt:lpstr>Capitaux</vt:lpstr>
      <vt:lpstr>  Ifrisse3  généralités sur le genre </vt:lpstr>
      <vt:lpstr>Objectifs pédagogiques </vt:lpstr>
      <vt:lpstr>Illustrations</vt:lpstr>
      <vt:lpstr>  Sexe ou Genre ?  </vt:lpstr>
      <vt:lpstr>Sexe ou genre?</vt:lpstr>
      <vt:lpstr>.</vt:lpstr>
      <vt:lpstr>Définition du concept Genre</vt:lpstr>
      <vt:lpstr>A retenir</vt:lpstr>
      <vt:lpstr>N’est pas synonyme de femme ni de féminisme et encore moins de lutte contre les hommes! </vt:lpstr>
      <vt:lpstr>Les rôles selon le genre</vt:lpstr>
      <vt:lpstr>Les besoins de genre  </vt:lpstr>
      <vt:lpstr>.</vt:lpstr>
      <vt:lpstr>.</vt:lpstr>
      <vt:lpstr>,</vt:lpstr>
      <vt:lpstr>.</vt:lpstr>
      <vt:lpstr>.</vt:lpstr>
      <vt:lpstr>     Approche Intégration de la femme au développement (IFD) .</vt:lpstr>
      <vt:lpstr>IFD</vt:lpstr>
      <vt:lpstr>.</vt:lpstr>
      <vt:lpstr>;</vt:lpstr>
      <vt:lpstr>. </vt:lpstr>
      <vt:lpstr>Concept de développement</vt:lpstr>
      <vt:lpstr> autremt</vt:lpstr>
      <vt:lpstr>Concept de développement humain durable</vt:lpstr>
      <vt:lpstr>.</vt:lpstr>
      <vt:lpstr>Nuances entre concept et approche</vt:lpstr>
      <vt:lpstr>Présentation PowerPoint</vt:lpstr>
      <vt:lpstr>,</vt:lpstr>
      <vt:lpstr>Des Fondamentaux de GED</vt:lpstr>
      <vt:lpstr>Le but de l’approche genre </vt:lpstr>
      <vt:lpstr>Son contenu</vt:lpstr>
      <vt:lpstr>Son contenu (suite)</vt:lpstr>
      <vt:lpstr>Concepts clés de GED</vt:lpstr>
      <vt:lpstr>/</vt:lpstr>
      <vt:lpstr>.</vt:lpstr>
      <vt:lpstr>Présentation PowerPoint</vt:lpstr>
      <vt:lpstr>;</vt:lpstr>
      <vt:lpstr>.</vt:lpstr>
      <vt:lpstr>.</vt:lpstr>
      <vt:lpstr>;</vt:lpstr>
      <vt:lpstr>Besoins pratiques et intérêts stratégiques</vt:lpstr>
      <vt:lpstr>Participation</vt:lpstr>
      <vt:lpstr>RECAPITULATIF</vt:lpstr>
      <vt:lpstr>Conclusion</vt:lpstr>
      <vt:lpstr>,</vt:lpstr>
      <vt:lpstr>.</vt:lpstr>
      <vt:lpstr>;</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Ifrisse3  généralités sur le genre suite</dc:title>
  <dc:creator>hp</dc:creator>
  <cp:lastModifiedBy>hp</cp:lastModifiedBy>
  <cp:revision>38</cp:revision>
  <dcterms:created xsi:type="dcterms:W3CDTF">2022-02-26T14:11:56Z</dcterms:created>
  <dcterms:modified xsi:type="dcterms:W3CDTF">2022-07-22T17:54:02Z</dcterms:modified>
</cp:coreProperties>
</file>