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70" r:id="rId12"/>
    <p:sldId id="268" r:id="rId13"/>
    <p:sldId id="269" r:id="rId14"/>
    <p:sldId id="271" r:id="rId15"/>
    <p:sldId id="274" r:id="rId16"/>
    <p:sldId id="276" r:id="rId17"/>
    <p:sldId id="277" r:id="rId18"/>
    <p:sldId id="279" r:id="rId19"/>
    <p:sldId id="281" r:id="rId20"/>
    <p:sldId id="282" r:id="rId21"/>
    <p:sldId id="273" r:id="rId2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0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CACAD0-DDFC-448B-9207-EF6A82454AB3}" type="doc">
      <dgm:prSet loTypeId="urn:microsoft.com/office/officeart/2005/8/layout/lProcess3" loCatId="process" qsTypeId="urn:microsoft.com/office/officeart/2005/8/quickstyle/3d2" qsCatId="3D" csTypeId="urn:microsoft.com/office/officeart/2005/8/colors/colorful2" csCatId="colorful" phldr="1"/>
      <dgm:spPr/>
      <dgm:t>
        <a:bodyPr/>
        <a:lstStyle/>
        <a:p>
          <a:endParaRPr lang="en-US"/>
        </a:p>
      </dgm:t>
    </dgm:pt>
    <dgm:pt modelId="{3E16DEE5-0AA8-4D8B-B15D-51B3AC6A2E6E}">
      <dgm:prSet phldrT="[Texte]" custT="1"/>
      <dgm:spPr/>
      <dgm:t>
        <a:bodyPr/>
        <a:lstStyle/>
        <a:p>
          <a:r>
            <a:rPr lang="fr-FR" sz="2400" dirty="0" smtClean="0"/>
            <a:t>1</a:t>
          </a:r>
          <a:r>
            <a:rPr lang="fr-FR" sz="2400" baseline="30000" dirty="0" smtClean="0"/>
            <a:t>ère</a:t>
          </a:r>
          <a:r>
            <a:rPr lang="fr-FR" sz="2400" dirty="0" smtClean="0"/>
            <a:t> catégorie d’outils</a:t>
          </a:r>
          <a:endParaRPr lang="en-US" sz="2400" dirty="0"/>
        </a:p>
      </dgm:t>
    </dgm:pt>
    <dgm:pt modelId="{B9CE6899-C932-4E21-A07C-BFF0BD44B0D0}" type="parTrans" cxnId="{ED7390CB-B50E-4753-81CB-8B810AA36B0A}">
      <dgm:prSet/>
      <dgm:spPr/>
      <dgm:t>
        <a:bodyPr/>
        <a:lstStyle/>
        <a:p>
          <a:endParaRPr lang="en-US"/>
        </a:p>
      </dgm:t>
    </dgm:pt>
    <dgm:pt modelId="{6F4F7C6B-04A0-4427-9EAC-293A844C9B3C}" type="sibTrans" cxnId="{ED7390CB-B50E-4753-81CB-8B810AA36B0A}">
      <dgm:prSet/>
      <dgm:spPr/>
      <dgm:t>
        <a:bodyPr/>
        <a:lstStyle/>
        <a:p>
          <a:endParaRPr lang="en-US"/>
        </a:p>
      </dgm:t>
    </dgm:pt>
    <dgm:pt modelId="{C96279D4-E7A9-47C6-9022-8E326015ADE6}">
      <dgm:prSet phldrT="[Texte]"/>
      <dgm:spPr/>
      <dgm:t>
        <a:bodyPr/>
        <a:lstStyle/>
        <a:p>
          <a:r>
            <a:rPr lang="fr-FR" dirty="0" smtClean="0"/>
            <a:t>Analyse du contexte</a:t>
          </a:r>
          <a:endParaRPr lang="en-US" dirty="0"/>
        </a:p>
      </dgm:t>
    </dgm:pt>
    <dgm:pt modelId="{A237CF10-9A10-4CD7-9148-2FF7F12E8331}" type="parTrans" cxnId="{2F3E3618-CB93-4524-B718-06B2983084A2}">
      <dgm:prSet/>
      <dgm:spPr/>
      <dgm:t>
        <a:bodyPr/>
        <a:lstStyle/>
        <a:p>
          <a:endParaRPr lang="en-US"/>
        </a:p>
      </dgm:t>
    </dgm:pt>
    <dgm:pt modelId="{0CAAC23B-F378-4BFC-AD25-D69A6FEF1D25}" type="sibTrans" cxnId="{2F3E3618-CB93-4524-B718-06B2983084A2}">
      <dgm:prSet/>
      <dgm:spPr/>
      <dgm:t>
        <a:bodyPr/>
        <a:lstStyle/>
        <a:p>
          <a:endParaRPr lang="en-US"/>
        </a:p>
      </dgm:t>
    </dgm:pt>
    <dgm:pt modelId="{B1F5B5B0-055A-449A-A622-DCECFCE26E54}">
      <dgm:prSet phldrT="[Texte]"/>
      <dgm:spPr/>
      <dgm:t>
        <a:bodyPr/>
        <a:lstStyle/>
        <a:p>
          <a:pPr algn="just"/>
          <a:r>
            <a:rPr lang="fr-FR" dirty="0" smtClean="0"/>
            <a:t>Cadre de Harvard: </a:t>
          </a:r>
        </a:p>
        <a:p>
          <a:pPr algn="just"/>
          <a:r>
            <a:rPr lang="fr-FR" dirty="0" smtClean="0"/>
            <a:t>- Profil d’activités : R, P, Com., Pol</a:t>
          </a:r>
        </a:p>
        <a:p>
          <a:pPr algn="just"/>
          <a:r>
            <a:rPr lang="fr-FR" dirty="0" smtClean="0"/>
            <a:t>- Accès aux R/contrôle  des R et bénéfices</a:t>
          </a:r>
        </a:p>
        <a:p>
          <a:pPr algn="just"/>
          <a:r>
            <a:rPr lang="fr-FR" dirty="0" smtClean="0"/>
            <a:t>- Facteurs d’influence </a:t>
          </a:r>
          <a:endParaRPr lang="en-US" dirty="0"/>
        </a:p>
      </dgm:t>
    </dgm:pt>
    <dgm:pt modelId="{FD83E403-65A7-4C17-943D-7B83C84080C0}" type="parTrans" cxnId="{3522CB85-7F73-4DCB-9192-C1551D1CA009}">
      <dgm:prSet/>
      <dgm:spPr/>
      <dgm:t>
        <a:bodyPr/>
        <a:lstStyle/>
        <a:p>
          <a:endParaRPr lang="en-US"/>
        </a:p>
      </dgm:t>
    </dgm:pt>
    <dgm:pt modelId="{36A5D9FB-9728-40C5-84ED-563230E8054C}" type="sibTrans" cxnId="{3522CB85-7F73-4DCB-9192-C1551D1CA009}">
      <dgm:prSet/>
      <dgm:spPr/>
      <dgm:t>
        <a:bodyPr/>
        <a:lstStyle/>
        <a:p>
          <a:endParaRPr lang="en-US"/>
        </a:p>
      </dgm:t>
    </dgm:pt>
    <dgm:pt modelId="{A889C9E1-7975-4A99-856C-348B02B0C91E}">
      <dgm:prSet phldrT="[Texte]" custT="1"/>
      <dgm:spPr/>
      <dgm:t>
        <a:bodyPr/>
        <a:lstStyle/>
        <a:p>
          <a:r>
            <a:rPr lang="fr-FR" sz="2400" dirty="0" smtClean="0"/>
            <a:t>2</a:t>
          </a:r>
          <a:r>
            <a:rPr lang="fr-FR" sz="2400" baseline="30000" dirty="0" smtClean="0"/>
            <a:t>ème</a:t>
          </a:r>
          <a:r>
            <a:rPr lang="fr-FR" sz="2400" dirty="0" smtClean="0"/>
            <a:t> catégorie d’outils </a:t>
          </a:r>
          <a:endParaRPr lang="en-US" sz="2400" dirty="0"/>
        </a:p>
      </dgm:t>
    </dgm:pt>
    <dgm:pt modelId="{C323B03D-581A-4E61-9068-4F2DD1BC05D5}" type="parTrans" cxnId="{0561B21A-B106-40F2-A369-DE569F2BF95F}">
      <dgm:prSet/>
      <dgm:spPr/>
      <dgm:t>
        <a:bodyPr/>
        <a:lstStyle/>
        <a:p>
          <a:endParaRPr lang="en-US"/>
        </a:p>
      </dgm:t>
    </dgm:pt>
    <dgm:pt modelId="{832104FF-5222-4D9D-8841-3096814F558C}" type="sibTrans" cxnId="{0561B21A-B106-40F2-A369-DE569F2BF95F}">
      <dgm:prSet/>
      <dgm:spPr/>
      <dgm:t>
        <a:bodyPr/>
        <a:lstStyle/>
        <a:p>
          <a:endParaRPr lang="en-US"/>
        </a:p>
      </dgm:t>
    </dgm:pt>
    <dgm:pt modelId="{A1B11F4B-0840-4DAF-98DD-A274D961886F}">
      <dgm:prSet phldrT="[Texte]"/>
      <dgm:spPr/>
      <dgm:t>
        <a:bodyPr/>
        <a:lstStyle/>
        <a:p>
          <a:r>
            <a:rPr lang="fr-FR" dirty="0" smtClean="0"/>
            <a:t>Analyse des  condition et situation d’existence</a:t>
          </a:r>
          <a:endParaRPr lang="en-US" dirty="0"/>
        </a:p>
      </dgm:t>
    </dgm:pt>
    <dgm:pt modelId="{2707C71E-F857-422A-8F88-209A872E1FB7}" type="parTrans" cxnId="{8239627E-5F2E-4171-818C-118EFA65B9DD}">
      <dgm:prSet/>
      <dgm:spPr/>
      <dgm:t>
        <a:bodyPr/>
        <a:lstStyle/>
        <a:p>
          <a:endParaRPr lang="en-US"/>
        </a:p>
      </dgm:t>
    </dgm:pt>
    <dgm:pt modelId="{6C0CDAF0-F115-4BA7-B290-0CA2A4097ABF}" type="sibTrans" cxnId="{8239627E-5F2E-4171-818C-118EFA65B9DD}">
      <dgm:prSet/>
      <dgm:spPr/>
      <dgm:t>
        <a:bodyPr/>
        <a:lstStyle/>
        <a:p>
          <a:endParaRPr lang="en-US"/>
        </a:p>
      </dgm:t>
    </dgm:pt>
    <dgm:pt modelId="{086A269B-D464-4B32-AE92-488B36F7060B}">
      <dgm:prSet phldrT="[Texte]"/>
      <dgm:spPr/>
      <dgm:t>
        <a:bodyPr/>
        <a:lstStyle/>
        <a:p>
          <a:pPr algn="just"/>
          <a:r>
            <a:rPr lang="fr-FR" dirty="0" smtClean="0"/>
            <a:t>- Besoins pratiques/ Intérêts stratégiques</a:t>
          </a:r>
        </a:p>
        <a:p>
          <a:pPr algn="just"/>
          <a:r>
            <a:rPr lang="fr-FR" dirty="0" smtClean="0"/>
            <a:t>- Situation socio-politique des femmes/   niveau de participation à la prise de décision</a:t>
          </a:r>
        </a:p>
      </dgm:t>
    </dgm:pt>
    <dgm:pt modelId="{93041FCE-2406-4F6A-8329-B59DC7FD3984}" type="parTrans" cxnId="{470EE2E7-08BB-4319-A407-D461A43F15F4}">
      <dgm:prSet/>
      <dgm:spPr/>
      <dgm:t>
        <a:bodyPr/>
        <a:lstStyle/>
        <a:p>
          <a:endParaRPr lang="en-US"/>
        </a:p>
      </dgm:t>
    </dgm:pt>
    <dgm:pt modelId="{A288A2D3-6726-4740-9A1E-6DC405F09703}" type="sibTrans" cxnId="{470EE2E7-08BB-4319-A407-D461A43F15F4}">
      <dgm:prSet/>
      <dgm:spPr/>
      <dgm:t>
        <a:bodyPr/>
        <a:lstStyle/>
        <a:p>
          <a:endParaRPr lang="en-US"/>
        </a:p>
      </dgm:t>
    </dgm:pt>
    <dgm:pt modelId="{11EE3A2B-DE53-402F-96BB-C2C49810FAE2}">
      <dgm:prSet phldrT="[Texte]" custT="1"/>
      <dgm:spPr/>
      <dgm:t>
        <a:bodyPr/>
        <a:lstStyle/>
        <a:p>
          <a:r>
            <a:rPr lang="fr-FR" sz="2400" dirty="0" smtClean="0"/>
            <a:t>3</a:t>
          </a:r>
          <a:r>
            <a:rPr lang="fr-FR" sz="2400" baseline="30000" dirty="0" smtClean="0"/>
            <a:t>ème</a:t>
          </a:r>
          <a:r>
            <a:rPr lang="fr-FR" sz="2400" dirty="0" smtClean="0"/>
            <a:t> catégorie d’outils</a:t>
          </a:r>
          <a:endParaRPr lang="en-US" sz="2400" dirty="0"/>
        </a:p>
      </dgm:t>
    </dgm:pt>
    <dgm:pt modelId="{F2CEF17B-EEDE-4005-984B-E773DA09D626}" type="parTrans" cxnId="{32EC2970-896A-42C4-85C7-DAB2192AB9F3}">
      <dgm:prSet/>
      <dgm:spPr/>
      <dgm:t>
        <a:bodyPr/>
        <a:lstStyle/>
        <a:p>
          <a:endParaRPr lang="en-US"/>
        </a:p>
      </dgm:t>
    </dgm:pt>
    <dgm:pt modelId="{C69DC0DB-66BB-4D50-84A0-7635B5D6B3F4}" type="sibTrans" cxnId="{32EC2970-896A-42C4-85C7-DAB2192AB9F3}">
      <dgm:prSet/>
      <dgm:spPr/>
      <dgm:t>
        <a:bodyPr/>
        <a:lstStyle/>
        <a:p>
          <a:endParaRPr lang="en-US"/>
        </a:p>
      </dgm:t>
    </dgm:pt>
    <dgm:pt modelId="{B4BE368A-CDE3-4034-9EE5-848AB051302F}">
      <dgm:prSet phldrT="[Texte]"/>
      <dgm:spPr/>
      <dgm:t>
        <a:bodyPr/>
        <a:lstStyle/>
        <a:p>
          <a:r>
            <a:rPr lang="fr-FR" dirty="0" smtClean="0"/>
            <a:t>Priorités de développement</a:t>
          </a:r>
          <a:endParaRPr lang="en-US" dirty="0"/>
        </a:p>
      </dgm:t>
    </dgm:pt>
    <dgm:pt modelId="{08762E02-B1F8-4C1D-8897-7F20DF3848E3}" type="parTrans" cxnId="{A4391D69-0BD8-4F0B-82E7-B740F91A9D4B}">
      <dgm:prSet/>
      <dgm:spPr/>
      <dgm:t>
        <a:bodyPr/>
        <a:lstStyle/>
        <a:p>
          <a:endParaRPr lang="en-US"/>
        </a:p>
      </dgm:t>
    </dgm:pt>
    <dgm:pt modelId="{C01FEC80-B6D9-444A-937A-A24440B33149}" type="sibTrans" cxnId="{A4391D69-0BD8-4F0B-82E7-B740F91A9D4B}">
      <dgm:prSet/>
      <dgm:spPr/>
      <dgm:t>
        <a:bodyPr/>
        <a:lstStyle/>
        <a:p>
          <a:endParaRPr lang="en-US"/>
        </a:p>
      </dgm:t>
    </dgm:pt>
    <dgm:pt modelId="{0AA214C8-BBCE-4680-8C86-F07475967E96}">
      <dgm:prSet phldrT="[Texte]"/>
      <dgm:spPr/>
      <dgm:t>
        <a:bodyPr/>
        <a:lstStyle/>
        <a:p>
          <a:pPr algn="just"/>
          <a:r>
            <a:rPr lang="fr-FR" dirty="0" smtClean="0"/>
            <a:t>- Analyse des parties prenantes</a:t>
          </a:r>
        </a:p>
        <a:p>
          <a:pPr algn="just"/>
          <a:r>
            <a:rPr lang="fr-FR" dirty="0" smtClean="0"/>
            <a:t>- Classement par paire </a:t>
          </a:r>
        </a:p>
        <a:p>
          <a:pPr algn="just"/>
          <a:r>
            <a:rPr lang="fr-FR" dirty="0" smtClean="0"/>
            <a:t>- Matrice des priorités</a:t>
          </a:r>
        </a:p>
      </dgm:t>
    </dgm:pt>
    <dgm:pt modelId="{F52A7C22-920D-4AF1-8410-FB2319B01F15}" type="sibTrans" cxnId="{28C81E94-906D-4D94-B7B6-E0A237DA2AAA}">
      <dgm:prSet/>
      <dgm:spPr/>
      <dgm:t>
        <a:bodyPr/>
        <a:lstStyle/>
        <a:p>
          <a:endParaRPr lang="en-US"/>
        </a:p>
      </dgm:t>
    </dgm:pt>
    <dgm:pt modelId="{03CAF3B0-1074-48BF-B782-7C413C117843}" type="parTrans" cxnId="{28C81E94-906D-4D94-B7B6-E0A237DA2AAA}">
      <dgm:prSet/>
      <dgm:spPr/>
      <dgm:t>
        <a:bodyPr/>
        <a:lstStyle/>
        <a:p>
          <a:endParaRPr lang="en-US"/>
        </a:p>
      </dgm:t>
    </dgm:pt>
    <dgm:pt modelId="{F00F0BB3-CE8A-483E-B8AD-4F1FE3993D81}" type="pres">
      <dgm:prSet presAssocID="{ACCACAD0-DDFC-448B-9207-EF6A82454AB3}" presName="Name0" presStyleCnt="0">
        <dgm:presLayoutVars>
          <dgm:chPref val="3"/>
          <dgm:dir/>
          <dgm:animLvl val="lvl"/>
          <dgm:resizeHandles/>
        </dgm:presLayoutVars>
      </dgm:prSet>
      <dgm:spPr/>
      <dgm:t>
        <a:bodyPr/>
        <a:lstStyle/>
        <a:p>
          <a:endParaRPr lang="en-US"/>
        </a:p>
      </dgm:t>
    </dgm:pt>
    <dgm:pt modelId="{DB54D046-7E94-4D94-AD30-17FB95420194}" type="pres">
      <dgm:prSet presAssocID="{3E16DEE5-0AA8-4D8B-B15D-51B3AC6A2E6E}" presName="horFlow" presStyleCnt="0"/>
      <dgm:spPr/>
    </dgm:pt>
    <dgm:pt modelId="{EF6C8E13-EEFF-4521-9E7A-C6FCF3F0B4C9}" type="pres">
      <dgm:prSet presAssocID="{3E16DEE5-0AA8-4D8B-B15D-51B3AC6A2E6E}" presName="bigChev" presStyleLbl="node1" presStyleIdx="0" presStyleCnt="3"/>
      <dgm:spPr/>
      <dgm:t>
        <a:bodyPr/>
        <a:lstStyle/>
        <a:p>
          <a:endParaRPr lang="en-US"/>
        </a:p>
      </dgm:t>
    </dgm:pt>
    <dgm:pt modelId="{D90AC148-BBF4-4CF2-8F61-554EE8295C23}" type="pres">
      <dgm:prSet presAssocID="{A237CF10-9A10-4CD7-9148-2FF7F12E8331}" presName="parTrans" presStyleCnt="0"/>
      <dgm:spPr/>
    </dgm:pt>
    <dgm:pt modelId="{E0BCBF0F-E017-4E89-8926-E6954F6840C1}" type="pres">
      <dgm:prSet presAssocID="{C96279D4-E7A9-47C6-9022-8E326015ADE6}" presName="node" presStyleLbl="alignAccFollowNode1" presStyleIdx="0" presStyleCnt="6">
        <dgm:presLayoutVars>
          <dgm:bulletEnabled val="1"/>
        </dgm:presLayoutVars>
      </dgm:prSet>
      <dgm:spPr/>
      <dgm:t>
        <a:bodyPr/>
        <a:lstStyle/>
        <a:p>
          <a:endParaRPr lang="en-US"/>
        </a:p>
      </dgm:t>
    </dgm:pt>
    <dgm:pt modelId="{AF46A637-F616-4BB9-9EB6-793B4F66377D}" type="pres">
      <dgm:prSet presAssocID="{0CAAC23B-F378-4BFC-AD25-D69A6FEF1D25}" presName="sibTrans" presStyleCnt="0"/>
      <dgm:spPr/>
    </dgm:pt>
    <dgm:pt modelId="{2CC144B9-65A8-4C94-B7F7-E4FC8D7A2383}" type="pres">
      <dgm:prSet presAssocID="{B1F5B5B0-055A-449A-A622-DCECFCE26E54}" presName="node" presStyleLbl="alignAccFollowNode1" presStyleIdx="1" presStyleCnt="6" custScaleX="179735" custScaleY="153970">
        <dgm:presLayoutVars>
          <dgm:bulletEnabled val="1"/>
        </dgm:presLayoutVars>
      </dgm:prSet>
      <dgm:spPr/>
      <dgm:t>
        <a:bodyPr/>
        <a:lstStyle/>
        <a:p>
          <a:endParaRPr lang="en-US"/>
        </a:p>
      </dgm:t>
    </dgm:pt>
    <dgm:pt modelId="{B60744AF-2399-44C6-B012-141B4B6D900C}" type="pres">
      <dgm:prSet presAssocID="{3E16DEE5-0AA8-4D8B-B15D-51B3AC6A2E6E}" presName="vSp" presStyleCnt="0"/>
      <dgm:spPr/>
    </dgm:pt>
    <dgm:pt modelId="{41457BCA-2BEE-40DE-9298-0468A79A729F}" type="pres">
      <dgm:prSet presAssocID="{A889C9E1-7975-4A99-856C-348B02B0C91E}" presName="horFlow" presStyleCnt="0"/>
      <dgm:spPr/>
    </dgm:pt>
    <dgm:pt modelId="{3674E9F7-0E64-4896-92AC-9AC3AD2D5941}" type="pres">
      <dgm:prSet presAssocID="{A889C9E1-7975-4A99-856C-348B02B0C91E}" presName="bigChev" presStyleLbl="node1" presStyleIdx="1" presStyleCnt="3"/>
      <dgm:spPr/>
      <dgm:t>
        <a:bodyPr/>
        <a:lstStyle/>
        <a:p>
          <a:endParaRPr lang="en-US"/>
        </a:p>
      </dgm:t>
    </dgm:pt>
    <dgm:pt modelId="{040BDF33-B081-404B-B281-FA153548D934}" type="pres">
      <dgm:prSet presAssocID="{2707C71E-F857-422A-8F88-209A872E1FB7}" presName="parTrans" presStyleCnt="0"/>
      <dgm:spPr/>
    </dgm:pt>
    <dgm:pt modelId="{DDF4283C-CAD9-40F8-AB4E-6F76B3B13F69}" type="pres">
      <dgm:prSet presAssocID="{A1B11F4B-0840-4DAF-98DD-A274D961886F}" presName="node" presStyleLbl="alignAccFollowNode1" presStyleIdx="2" presStyleCnt="6">
        <dgm:presLayoutVars>
          <dgm:bulletEnabled val="1"/>
        </dgm:presLayoutVars>
      </dgm:prSet>
      <dgm:spPr/>
      <dgm:t>
        <a:bodyPr/>
        <a:lstStyle/>
        <a:p>
          <a:endParaRPr lang="en-US"/>
        </a:p>
      </dgm:t>
    </dgm:pt>
    <dgm:pt modelId="{89E985D1-2669-42BF-9821-2AAA96DE66AD}" type="pres">
      <dgm:prSet presAssocID="{6C0CDAF0-F115-4BA7-B290-0CA2A4097ABF}" presName="sibTrans" presStyleCnt="0"/>
      <dgm:spPr/>
    </dgm:pt>
    <dgm:pt modelId="{CD8C4A17-8524-41C3-90AD-49FBEDB311CB}" type="pres">
      <dgm:prSet presAssocID="{086A269B-D464-4B32-AE92-488B36F7060B}" presName="node" presStyleLbl="alignAccFollowNode1" presStyleIdx="3" presStyleCnt="6" custScaleX="181958" custScaleY="150398" custLinFactNeighborX="-19656" custLinFactNeighborY="-862">
        <dgm:presLayoutVars>
          <dgm:bulletEnabled val="1"/>
        </dgm:presLayoutVars>
      </dgm:prSet>
      <dgm:spPr/>
      <dgm:t>
        <a:bodyPr/>
        <a:lstStyle/>
        <a:p>
          <a:endParaRPr lang="en-US"/>
        </a:p>
      </dgm:t>
    </dgm:pt>
    <dgm:pt modelId="{7307F844-F352-4A03-83C2-AF9C4E73697B}" type="pres">
      <dgm:prSet presAssocID="{A889C9E1-7975-4A99-856C-348B02B0C91E}" presName="vSp" presStyleCnt="0"/>
      <dgm:spPr/>
    </dgm:pt>
    <dgm:pt modelId="{8953C76D-952E-47E5-B7D1-912BA161716A}" type="pres">
      <dgm:prSet presAssocID="{11EE3A2B-DE53-402F-96BB-C2C49810FAE2}" presName="horFlow" presStyleCnt="0"/>
      <dgm:spPr/>
    </dgm:pt>
    <dgm:pt modelId="{4BF7EAD5-D8B4-45A3-AEA6-8FCD102665C2}" type="pres">
      <dgm:prSet presAssocID="{11EE3A2B-DE53-402F-96BB-C2C49810FAE2}" presName="bigChev" presStyleLbl="node1" presStyleIdx="2" presStyleCnt="3"/>
      <dgm:spPr/>
      <dgm:t>
        <a:bodyPr/>
        <a:lstStyle/>
        <a:p>
          <a:endParaRPr lang="en-US"/>
        </a:p>
      </dgm:t>
    </dgm:pt>
    <dgm:pt modelId="{0AAE8A6B-8E69-44D6-B2A3-76595C4D4FE5}" type="pres">
      <dgm:prSet presAssocID="{08762E02-B1F8-4C1D-8897-7F20DF3848E3}" presName="parTrans" presStyleCnt="0"/>
      <dgm:spPr/>
    </dgm:pt>
    <dgm:pt modelId="{BB01A04A-0DBA-471A-8867-F777D56AA76C}" type="pres">
      <dgm:prSet presAssocID="{B4BE368A-CDE3-4034-9EE5-848AB051302F}" presName="node" presStyleLbl="alignAccFollowNode1" presStyleIdx="4" presStyleCnt="6">
        <dgm:presLayoutVars>
          <dgm:bulletEnabled val="1"/>
        </dgm:presLayoutVars>
      </dgm:prSet>
      <dgm:spPr/>
      <dgm:t>
        <a:bodyPr/>
        <a:lstStyle/>
        <a:p>
          <a:endParaRPr lang="en-US"/>
        </a:p>
      </dgm:t>
    </dgm:pt>
    <dgm:pt modelId="{1C481ED7-A4F7-46AB-A4F5-4A25CC9DBE84}" type="pres">
      <dgm:prSet presAssocID="{C01FEC80-B6D9-444A-937A-A24440B33149}" presName="sibTrans" presStyleCnt="0"/>
      <dgm:spPr/>
    </dgm:pt>
    <dgm:pt modelId="{D6EB03B5-76F5-45A1-8490-DB977BEBA8FC}" type="pres">
      <dgm:prSet presAssocID="{0AA214C8-BBCE-4680-8C86-F07475967E96}" presName="node" presStyleLbl="alignAccFollowNode1" presStyleIdx="5" presStyleCnt="6" custScaleX="182125" custScaleY="161374" custLinFactNeighborX="15610" custLinFactNeighborY="-4469">
        <dgm:presLayoutVars>
          <dgm:bulletEnabled val="1"/>
        </dgm:presLayoutVars>
      </dgm:prSet>
      <dgm:spPr/>
      <dgm:t>
        <a:bodyPr/>
        <a:lstStyle/>
        <a:p>
          <a:endParaRPr lang="en-US"/>
        </a:p>
      </dgm:t>
    </dgm:pt>
  </dgm:ptLst>
  <dgm:cxnLst>
    <dgm:cxn modelId="{2F3E3618-CB93-4524-B718-06B2983084A2}" srcId="{3E16DEE5-0AA8-4D8B-B15D-51B3AC6A2E6E}" destId="{C96279D4-E7A9-47C6-9022-8E326015ADE6}" srcOrd="0" destOrd="0" parTransId="{A237CF10-9A10-4CD7-9148-2FF7F12E8331}" sibTransId="{0CAAC23B-F378-4BFC-AD25-D69A6FEF1D25}"/>
    <dgm:cxn modelId="{5C9D6C84-7A17-4F5F-8221-DF76E7128251}" type="presOf" srcId="{A889C9E1-7975-4A99-856C-348B02B0C91E}" destId="{3674E9F7-0E64-4896-92AC-9AC3AD2D5941}" srcOrd="0" destOrd="0" presId="urn:microsoft.com/office/officeart/2005/8/layout/lProcess3"/>
    <dgm:cxn modelId="{F2B4C6CF-FABF-46C3-9A13-3464711CD732}" type="presOf" srcId="{3E16DEE5-0AA8-4D8B-B15D-51B3AC6A2E6E}" destId="{EF6C8E13-EEFF-4521-9E7A-C6FCF3F0B4C9}" srcOrd="0" destOrd="0" presId="urn:microsoft.com/office/officeart/2005/8/layout/lProcess3"/>
    <dgm:cxn modelId="{3AD813E3-54BC-40BC-8743-B2DE9136D197}" type="presOf" srcId="{0AA214C8-BBCE-4680-8C86-F07475967E96}" destId="{D6EB03B5-76F5-45A1-8490-DB977BEBA8FC}" srcOrd="0" destOrd="0" presId="urn:microsoft.com/office/officeart/2005/8/layout/lProcess3"/>
    <dgm:cxn modelId="{8C7B05BA-C4D6-4838-92FE-39C9C3C3727E}" type="presOf" srcId="{A1B11F4B-0840-4DAF-98DD-A274D961886F}" destId="{DDF4283C-CAD9-40F8-AB4E-6F76B3B13F69}" srcOrd="0" destOrd="0" presId="urn:microsoft.com/office/officeart/2005/8/layout/lProcess3"/>
    <dgm:cxn modelId="{32EC2970-896A-42C4-85C7-DAB2192AB9F3}" srcId="{ACCACAD0-DDFC-448B-9207-EF6A82454AB3}" destId="{11EE3A2B-DE53-402F-96BB-C2C49810FAE2}" srcOrd="2" destOrd="0" parTransId="{F2CEF17B-EEDE-4005-984B-E773DA09D626}" sibTransId="{C69DC0DB-66BB-4D50-84A0-7635B5D6B3F4}"/>
    <dgm:cxn modelId="{54C1C6B5-8B59-43FE-A8C7-04FEEB249BB2}" type="presOf" srcId="{B1F5B5B0-055A-449A-A622-DCECFCE26E54}" destId="{2CC144B9-65A8-4C94-B7F7-E4FC8D7A2383}" srcOrd="0" destOrd="0" presId="urn:microsoft.com/office/officeart/2005/8/layout/lProcess3"/>
    <dgm:cxn modelId="{0561B21A-B106-40F2-A369-DE569F2BF95F}" srcId="{ACCACAD0-DDFC-448B-9207-EF6A82454AB3}" destId="{A889C9E1-7975-4A99-856C-348B02B0C91E}" srcOrd="1" destOrd="0" parTransId="{C323B03D-581A-4E61-9068-4F2DD1BC05D5}" sibTransId="{832104FF-5222-4D9D-8841-3096814F558C}"/>
    <dgm:cxn modelId="{E67CD175-80A9-4C7D-8C68-614ED041502D}" type="presOf" srcId="{C96279D4-E7A9-47C6-9022-8E326015ADE6}" destId="{E0BCBF0F-E017-4E89-8926-E6954F6840C1}" srcOrd="0" destOrd="0" presId="urn:microsoft.com/office/officeart/2005/8/layout/lProcess3"/>
    <dgm:cxn modelId="{28C81E94-906D-4D94-B7B6-E0A237DA2AAA}" srcId="{11EE3A2B-DE53-402F-96BB-C2C49810FAE2}" destId="{0AA214C8-BBCE-4680-8C86-F07475967E96}" srcOrd="1" destOrd="0" parTransId="{03CAF3B0-1074-48BF-B782-7C413C117843}" sibTransId="{F52A7C22-920D-4AF1-8410-FB2319B01F15}"/>
    <dgm:cxn modelId="{A4391D69-0BD8-4F0B-82E7-B740F91A9D4B}" srcId="{11EE3A2B-DE53-402F-96BB-C2C49810FAE2}" destId="{B4BE368A-CDE3-4034-9EE5-848AB051302F}" srcOrd="0" destOrd="0" parTransId="{08762E02-B1F8-4C1D-8897-7F20DF3848E3}" sibTransId="{C01FEC80-B6D9-444A-937A-A24440B33149}"/>
    <dgm:cxn modelId="{ED7390CB-B50E-4753-81CB-8B810AA36B0A}" srcId="{ACCACAD0-DDFC-448B-9207-EF6A82454AB3}" destId="{3E16DEE5-0AA8-4D8B-B15D-51B3AC6A2E6E}" srcOrd="0" destOrd="0" parTransId="{B9CE6899-C932-4E21-A07C-BFF0BD44B0D0}" sibTransId="{6F4F7C6B-04A0-4427-9EAC-293A844C9B3C}"/>
    <dgm:cxn modelId="{3522CB85-7F73-4DCB-9192-C1551D1CA009}" srcId="{3E16DEE5-0AA8-4D8B-B15D-51B3AC6A2E6E}" destId="{B1F5B5B0-055A-449A-A622-DCECFCE26E54}" srcOrd="1" destOrd="0" parTransId="{FD83E403-65A7-4C17-943D-7B83C84080C0}" sibTransId="{36A5D9FB-9728-40C5-84ED-563230E8054C}"/>
    <dgm:cxn modelId="{5025DC23-13CA-45D4-95FE-85C9003A9C46}" type="presOf" srcId="{086A269B-D464-4B32-AE92-488B36F7060B}" destId="{CD8C4A17-8524-41C3-90AD-49FBEDB311CB}" srcOrd="0" destOrd="0" presId="urn:microsoft.com/office/officeart/2005/8/layout/lProcess3"/>
    <dgm:cxn modelId="{470EE2E7-08BB-4319-A407-D461A43F15F4}" srcId="{A889C9E1-7975-4A99-856C-348B02B0C91E}" destId="{086A269B-D464-4B32-AE92-488B36F7060B}" srcOrd="1" destOrd="0" parTransId="{93041FCE-2406-4F6A-8329-B59DC7FD3984}" sibTransId="{A288A2D3-6726-4740-9A1E-6DC405F09703}"/>
    <dgm:cxn modelId="{8239627E-5F2E-4171-818C-118EFA65B9DD}" srcId="{A889C9E1-7975-4A99-856C-348B02B0C91E}" destId="{A1B11F4B-0840-4DAF-98DD-A274D961886F}" srcOrd="0" destOrd="0" parTransId="{2707C71E-F857-422A-8F88-209A872E1FB7}" sibTransId="{6C0CDAF0-F115-4BA7-B290-0CA2A4097ABF}"/>
    <dgm:cxn modelId="{5BD98152-8C9B-47D3-8286-DE61F3555A0A}" type="presOf" srcId="{ACCACAD0-DDFC-448B-9207-EF6A82454AB3}" destId="{F00F0BB3-CE8A-483E-B8AD-4F1FE3993D81}" srcOrd="0" destOrd="0" presId="urn:microsoft.com/office/officeart/2005/8/layout/lProcess3"/>
    <dgm:cxn modelId="{3073A3DE-ABA2-418A-992F-566E2CD11CBC}" type="presOf" srcId="{B4BE368A-CDE3-4034-9EE5-848AB051302F}" destId="{BB01A04A-0DBA-471A-8867-F777D56AA76C}" srcOrd="0" destOrd="0" presId="urn:microsoft.com/office/officeart/2005/8/layout/lProcess3"/>
    <dgm:cxn modelId="{E9118D23-025D-45AB-89AE-585BA6EDB127}" type="presOf" srcId="{11EE3A2B-DE53-402F-96BB-C2C49810FAE2}" destId="{4BF7EAD5-D8B4-45A3-AEA6-8FCD102665C2}" srcOrd="0" destOrd="0" presId="urn:microsoft.com/office/officeart/2005/8/layout/lProcess3"/>
    <dgm:cxn modelId="{2220214C-8C55-4F4B-B454-866CEDBEDD71}" type="presParOf" srcId="{F00F0BB3-CE8A-483E-B8AD-4F1FE3993D81}" destId="{DB54D046-7E94-4D94-AD30-17FB95420194}" srcOrd="0" destOrd="0" presId="urn:microsoft.com/office/officeart/2005/8/layout/lProcess3"/>
    <dgm:cxn modelId="{F3993DE6-BE36-4E3D-BE33-67EA59328BBE}" type="presParOf" srcId="{DB54D046-7E94-4D94-AD30-17FB95420194}" destId="{EF6C8E13-EEFF-4521-9E7A-C6FCF3F0B4C9}" srcOrd="0" destOrd="0" presId="urn:microsoft.com/office/officeart/2005/8/layout/lProcess3"/>
    <dgm:cxn modelId="{6224E3F6-871C-4598-AA47-D94EBC62577D}" type="presParOf" srcId="{DB54D046-7E94-4D94-AD30-17FB95420194}" destId="{D90AC148-BBF4-4CF2-8F61-554EE8295C23}" srcOrd="1" destOrd="0" presId="urn:microsoft.com/office/officeart/2005/8/layout/lProcess3"/>
    <dgm:cxn modelId="{2C898410-668F-4536-990A-9B6D0B34E229}" type="presParOf" srcId="{DB54D046-7E94-4D94-AD30-17FB95420194}" destId="{E0BCBF0F-E017-4E89-8926-E6954F6840C1}" srcOrd="2" destOrd="0" presId="urn:microsoft.com/office/officeart/2005/8/layout/lProcess3"/>
    <dgm:cxn modelId="{709F49B1-E975-42C9-955E-087490F62513}" type="presParOf" srcId="{DB54D046-7E94-4D94-AD30-17FB95420194}" destId="{AF46A637-F616-4BB9-9EB6-793B4F66377D}" srcOrd="3" destOrd="0" presId="urn:microsoft.com/office/officeart/2005/8/layout/lProcess3"/>
    <dgm:cxn modelId="{B1355098-91B1-4A33-A72C-43886A3BB017}" type="presParOf" srcId="{DB54D046-7E94-4D94-AD30-17FB95420194}" destId="{2CC144B9-65A8-4C94-B7F7-E4FC8D7A2383}" srcOrd="4" destOrd="0" presId="urn:microsoft.com/office/officeart/2005/8/layout/lProcess3"/>
    <dgm:cxn modelId="{F884EDE7-0774-4CBB-92B4-2FC34CF63FD4}" type="presParOf" srcId="{F00F0BB3-CE8A-483E-B8AD-4F1FE3993D81}" destId="{B60744AF-2399-44C6-B012-141B4B6D900C}" srcOrd="1" destOrd="0" presId="urn:microsoft.com/office/officeart/2005/8/layout/lProcess3"/>
    <dgm:cxn modelId="{8CBAC07C-C2C9-4FAD-B1D9-CC420D8D2F23}" type="presParOf" srcId="{F00F0BB3-CE8A-483E-B8AD-4F1FE3993D81}" destId="{41457BCA-2BEE-40DE-9298-0468A79A729F}" srcOrd="2" destOrd="0" presId="urn:microsoft.com/office/officeart/2005/8/layout/lProcess3"/>
    <dgm:cxn modelId="{D7AB01C3-AE0D-43BF-88D2-9FE834B03017}" type="presParOf" srcId="{41457BCA-2BEE-40DE-9298-0468A79A729F}" destId="{3674E9F7-0E64-4896-92AC-9AC3AD2D5941}" srcOrd="0" destOrd="0" presId="urn:microsoft.com/office/officeart/2005/8/layout/lProcess3"/>
    <dgm:cxn modelId="{4A3D1F53-53B2-428A-97D1-6BDF6CF51AFD}" type="presParOf" srcId="{41457BCA-2BEE-40DE-9298-0468A79A729F}" destId="{040BDF33-B081-404B-B281-FA153548D934}" srcOrd="1" destOrd="0" presId="urn:microsoft.com/office/officeart/2005/8/layout/lProcess3"/>
    <dgm:cxn modelId="{79BED3FC-86C6-42D5-B63D-400D4718F6A7}" type="presParOf" srcId="{41457BCA-2BEE-40DE-9298-0468A79A729F}" destId="{DDF4283C-CAD9-40F8-AB4E-6F76B3B13F69}" srcOrd="2" destOrd="0" presId="urn:microsoft.com/office/officeart/2005/8/layout/lProcess3"/>
    <dgm:cxn modelId="{847EF705-B409-4006-A73D-99D59E846E5B}" type="presParOf" srcId="{41457BCA-2BEE-40DE-9298-0468A79A729F}" destId="{89E985D1-2669-42BF-9821-2AAA96DE66AD}" srcOrd="3" destOrd="0" presId="urn:microsoft.com/office/officeart/2005/8/layout/lProcess3"/>
    <dgm:cxn modelId="{348FFD42-BF09-44B8-9E35-13979D2035E7}" type="presParOf" srcId="{41457BCA-2BEE-40DE-9298-0468A79A729F}" destId="{CD8C4A17-8524-41C3-90AD-49FBEDB311CB}" srcOrd="4" destOrd="0" presId="urn:microsoft.com/office/officeart/2005/8/layout/lProcess3"/>
    <dgm:cxn modelId="{A6781796-DD8E-4597-8A67-DF4E06B0B8F9}" type="presParOf" srcId="{F00F0BB3-CE8A-483E-B8AD-4F1FE3993D81}" destId="{7307F844-F352-4A03-83C2-AF9C4E73697B}" srcOrd="3" destOrd="0" presId="urn:microsoft.com/office/officeart/2005/8/layout/lProcess3"/>
    <dgm:cxn modelId="{A0EE03E3-4B83-4DE0-94B2-95A1A3A600AF}" type="presParOf" srcId="{F00F0BB3-CE8A-483E-B8AD-4F1FE3993D81}" destId="{8953C76D-952E-47E5-B7D1-912BA161716A}" srcOrd="4" destOrd="0" presId="urn:microsoft.com/office/officeart/2005/8/layout/lProcess3"/>
    <dgm:cxn modelId="{E5AEA0C9-E9F4-4719-A2AE-E3A3DDCDDF08}" type="presParOf" srcId="{8953C76D-952E-47E5-B7D1-912BA161716A}" destId="{4BF7EAD5-D8B4-45A3-AEA6-8FCD102665C2}" srcOrd="0" destOrd="0" presId="urn:microsoft.com/office/officeart/2005/8/layout/lProcess3"/>
    <dgm:cxn modelId="{E8D4F3C6-8B82-4BD3-AE26-DF54652105A3}" type="presParOf" srcId="{8953C76D-952E-47E5-B7D1-912BA161716A}" destId="{0AAE8A6B-8E69-44D6-B2A3-76595C4D4FE5}" srcOrd="1" destOrd="0" presId="urn:microsoft.com/office/officeart/2005/8/layout/lProcess3"/>
    <dgm:cxn modelId="{C6A92A13-8E91-4A4A-8777-90A35C325F74}" type="presParOf" srcId="{8953C76D-952E-47E5-B7D1-912BA161716A}" destId="{BB01A04A-0DBA-471A-8867-F777D56AA76C}" srcOrd="2" destOrd="0" presId="urn:microsoft.com/office/officeart/2005/8/layout/lProcess3"/>
    <dgm:cxn modelId="{0040821A-2120-4CAA-99BD-A391D5A1AB32}" type="presParOf" srcId="{8953C76D-952E-47E5-B7D1-912BA161716A}" destId="{1C481ED7-A4F7-46AB-A4F5-4A25CC9DBE84}" srcOrd="3" destOrd="0" presId="urn:microsoft.com/office/officeart/2005/8/layout/lProcess3"/>
    <dgm:cxn modelId="{6B6ACBD6-0016-4F68-9B2A-141853F6F2B3}" type="presParOf" srcId="{8953C76D-952E-47E5-B7D1-912BA161716A}" destId="{D6EB03B5-76F5-45A1-8490-DB977BEBA8FC}"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C8E13-EEFF-4521-9E7A-C6FCF3F0B4C9}">
      <dsp:nvSpPr>
        <dsp:cNvPr id="0" name=""/>
        <dsp:cNvSpPr/>
      </dsp:nvSpPr>
      <dsp:spPr>
        <a:xfrm>
          <a:off x="3849" y="208350"/>
          <a:ext cx="2656135" cy="1062454"/>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fr-FR" sz="2400" kern="1200" dirty="0" smtClean="0"/>
            <a:t>1</a:t>
          </a:r>
          <a:r>
            <a:rPr lang="fr-FR" sz="2400" kern="1200" baseline="30000" dirty="0" smtClean="0"/>
            <a:t>ère</a:t>
          </a:r>
          <a:r>
            <a:rPr lang="fr-FR" sz="2400" kern="1200" dirty="0" smtClean="0"/>
            <a:t> catégorie d’outils</a:t>
          </a:r>
          <a:endParaRPr lang="en-US" sz="2400" kern="1200" dirty="0"/>
        </a:p>
      </dsp:txBody>
      <dsp:txXfrm>
        <a:off x="535076" y="208350"/>
        <a:ext cx="1593681" cy="1062454"/>
      </dsp:txXfrm>
    </dsp:sp>
    <dsp:sp modelId="{E0BCBF0F-E017-4E89-8926-E6954F6840C1}">
      <dsp:nvSpPr>
        <dsp:cNvPr id="0" name=""/>
        <dsp:cNvSpPr/>
      </dsp:nvSpPr>
      <dsp:spPr>
        <a:xfrm>
          <a:off x="2314687" y="298658"/>
          <a:ext cx="2204592" cy="881837"/>
        </a:xfrm>
        <a:prstGeom prst="chevron">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fr-FR" sz="1500" kern="1200" dirty="0" smtClean="0"/>
            <a:t>Analyse du contexte</a:t>
          </a:r>
          <a:endParaRPr lang="en-US" sz="1500" kern="1200" dirty="0"/>
        </a:p>
      </dsp:txBody>
      <dsp:txXfrm>
        <a:off x="2755606" y="298658"/>
        <a:ext cx="1322755" cy="881837"/>
      </dsp:txXfrm>
    </dsp:sp>
    <dsp:sp modelId="{2CC144B9-65A8-4C94-B7F7-E4FC8D7A2383}">
      <dsp:nvSpPr>
        <dsp:cNvPr id="0" name=""/>
        <dsp:cNvSpPr/>
      </dsp:nvSpPr>
      <dsp:spPr>
        <a:xfrm>
          <a:off x="4210636" y="60695"/>
          <a:ext cx="3962424" cy="1357764"/>
        </a:xfrm>
        <a:prstGeom prst="chevron">
          <a:avLst/>
        </a:prstGeom>
        <a:solidFill>
          <a:schemeClr val="accent2">
            <a:tint val="40000"/>
            <a:alpha val="90000"/>
            <a:hueOff val="1005164"/>
            <a:satOff val="-876"/>
            <a:lumOff val="-1"/>
            <a:alphaOff val="0"/>
          </a:schemeClr>
        </a:solidFill>
        <a:ln w="9525" cap="flat" cmpd="sng" algn="ctr">
          <a:solidFill>
            <a:schemeClr val="accent2">
              <a:tint val="40000"/>
              <a:alpha val="90000"/>
              <a:hueOff val="1005164"/>
              <a:satOff val="-876"/>
              <a:lumOff val="-1"/>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just" defTabSz="666750">
            <a:lnSpc>
              <a:spcPct val="90000"/>
            </a:lnSpc>
            <a:spcBef>
              <a:spcPct val="0"/>
            </a:spcBef>
            <a:spcAft>
              <a:spcPct val="35000"/>
            </a:spcAft>
          </a:pPr>
          <a:r>
            <a:rPr lang="fr-FR" sz="1500" kern="1200" dirty="0" smtClean="0"/>
            <a:t>Cadre de Harvard: </a:t>
          </a:r>
        </a:p>
        <a:p>
          <a:pPr lvl="0" algn="just" defTabSz="666750">
            <a:lnSpc>
              <a:spcPct val="90000"/>
            </a:lnSpc>
            <a:spcBef>
              <a:spcPct val="0"/>
            </a:spcBef>
            <a:spcAft>
              <a:spcPct val="35000"/>
            </a:spcAft>
          </a:pPr>
          <a:r>
            <a:rPr lang="fr-FR" sz="1500" kern="1200" dirty="0" smtClean="0"/>
            <a:t>- Profil d’activités : R, P, Com., Pol</a:t>
          </a:r>
        </a:p>
        <a:p>
          <a:pPr lvl="0" algn="just" defTabSz="666750">
            <a:lnSpc>
              <a:spcPct val="90000"/>
            </a:lnSpc>
            <a:spcBef>
              <a:spcPct val="0"/>
            </a:spcBef>
            <a:spcAft>
              <a:spcPct val="35000"/>
            </a:spcAft>
          </a:pPr>
          <a:r>
            <a:rPr lang="fr-FR" sz="1500" kern="1200" dirty="0" smtClean="0"/>
            <a:t>- Accès aux R/contrôle  des R et bénéfices</a:t>
          </a:r>
        </a:p>
        <a:p>
          <a:pPr lvl="0" algn="just" defTabSz="666750">
            <a:lnSpc>
              <a:spcPct val="90000"/>
            </a:lnSpc>
            <a:spcBef>
              <a:spcPct val="0"/>
            </a:spcBef>
            <a:spcAft>
              <a:spcPct val="35000"/>
            </a:spcAft>
          </a:pPr>
          <a:r>
            <a:rPr lang="fr-FR" sz="1500" kern="1200" dirty="0" smtClean="0"/>
            <a:t>- Facteurs d’influence </a:t>
          </a:r>
          <a:endParaRPr lang="en-US" sz="1500" kern="1200" dirty="0"/>
        </a:p>
      </dsp:txBody>
      <dsp:txXfrm>
        <a:off x="4889518" y="60695"/>
        <a:ext cx="2604660" cy="1357764"/>
      </dsp:txXfrm>
    </dsp:sp>
    <dsp:sp modelId="{3674E9F7-0E64-4896-92AC-9AC3AD2D5941}">
      <dsp:nvSpPr>
        <dsp:cNvPr id="0" name=""/>
        <dsp:cNvSpPr/>
      </dsp:nvSpPr>
      <dsp:spPr>
        <a:xfrm>
          <a:off x="3849" y="1699108"/>
          <a:ext cx="2656135" cy="1062454"/>
        </a:xfrm>
        <a:prstGeom prst="chevron">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fr-FR" sz="2400" kern="1200" dirty="0" smtClean="0"/>
            <a:t>2</a:t>
          </a:r>
          <a:r>
            <a:rPr lang="fr-FR" sz="2400" kern="1200" baseline="30000" dirty="0" smtClean="0"/>
            <a:t>ème</a:t>
          </a:r>
          <a:r>
            <a:rPr lang="fr-FR" sz="2400" kern="1200" dirty="0" smtClean="0"/>
            <a:t> catégorie d’outils </a:t>
          </a:r>
          <a:endParaRPr lang="en-US" sz="2400" kern="1200" dirty="0"/>
        </a:p>
      </dsp:txBody>
      <dsp:txXfrm>
        <a:off x="535076" y="1699108"/>
        <a:ext cx="1593681" cy="1062454"/>
      </dsp:txXfrm>
    </dsp:sp>
    <dsp:sp modelId="{DDF4283C-CAD9-40F8-AB4E-6F76B3B13F69}">
      <dsp:nvSpPr>
        <dsp:cNvPr id="0" name=""/>
        <dsp:cNvSpPr/>
      </dsp:nvSpPr>
      <dsp:spPr>
        <a:xfrm>
          <a:off x="2314687" y="1789417"/>
          <a:ext cx="2204592" cy="881837"/>
        </a:xfrm>
        <a:prstGeom prst="chevron">
          <a:avLst/>
        </a:prstGeom>
        <a:solidFill>
          <a:schemeClr val="accent2">
            <a:tint val="40000"/>
            <a:alpha val="90000"/>
            <a:hueOff val="2010328"/>
            <a:satOff val="-1751"/>
            <a:lumOff val="-2"/>
            <a:alphaOff val="0"/>
          </a:schemeClr>
        </a:solidFill>
        <a:ln w="9525" cap="flat" cmpd="sng" algn="ctr">
          <a:solidFill>
            <a:schemeClr val="accent2">
              <a:tint val="40000"/>
              <a:alpha val="90000"/>
              <a:hueOff val="2010328"/>
              <a:satOff val="-1751"/>
              <a:lumOff val="-2"/>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fr-FR" sz="1500" kern="1200" dirty="0" smtClean="0"/>
            <a:t>Analyse des  condition et situation d’existence</a:t>
          </a:r>
          <a:endParaRPr lang="en-US" sz="1500" kern="1200" dirty="0"/>
        </a:p>
      </dsp:txBody>
      <dsp:txXfrm>
        <a:off x="2755606" y="1789417"/>
        <a:ext cx="1322755" cy="881837"/>
      </dsp:txXfrm>
    </dsp:sp>
    <dsp:sp modelId="{CD8C4A17-8524-41C3-90AD-49FBEDB311CB}">
      <dsp:nvSpPr>
        <dsp:cNvPr id="0" name=""/>
        <dsp:cNvSpPr/>
      </dsp:nvSpPr>
      <dsp:spPr>
        <a:xfrm>
          <a:off x="4149969" y="1559601"/>
          <a:ext cx="4011432" cy="1326265"/>
        </a:xfrm>
        <a:prstGeom prst="chevron">
          <a:avLst/>
        </a:prstGeom>
        <a:solidFill>
          <a:schemeClr val="accent2">
            <a:tint val="40000"/>
            <a:alpha val="90000"/>
            <a:hueOff val="3015493"/>
            <a:satOff val="-2627"/>
            <a:lumOff val="-4"/>
            <a:alphaOff val="0"/>
          </a:schemeClr>
        </a:solidFill>
        <a:ln w="9525" cap="flat" cmpd="sng" algn="ctr">
          <a:solidFill>
            <a:schemeClr val="accent2">
              <a:tint val="40000"/>
              <a:alpha val="90000"/>
              <a:hueOff val="3015493"/>
              <a:satOff val="-2627"/>
              <a:lumOff val="-4"/>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just" defTabSz="666750">
            <a:lnSpc>
              <a:spcPct val="90000"/>
            </a:lnSpc>
            <a:spcBef>
              <a:spcPct val="0"/>
            </a:spcBef>
            <a:spcAft>
              <a:spcPct val="35000"/>
            </a:spcAft>
          </a:pPr>
          <a:r>
            <a:rPr lang="fr-FR" sz="1500" kern="1200" dirty="0" smtClean="0"/>
            <a:t>- Besoins pratiques/ Intérêts stratégiques</a:t>
          </a:r>
        </a:p>
        <a:p>
          <a:pPr lvl="0" algn="just" defTabSz="666750">
            <a:lnSpc>
              <a:spcPct val="90000"/>
            </a:lnSpc>
            <a:spcBef>
              <a:spcPct val="0"/>
            </a:spcBef>
            <a:spcAft>
              <a:spcPct val="35000"/>
            </a:spcAft>
          </a:pPr>
          <a:r>
            <a:rPr lang="fr-FR" sz="1500" kern="1200" dirty="0" smtClean="0"/>
            <a:t>- Situation socio-politique des femmes/   niveau de participation à la prise de décision</a:t>
          </a:r>
        </a:p>
      </dsp:txBody>
      <dsp:txXfrm>
        <a:off x="4813102" y="1559601"/>
        <a:ext cx="2685167" cy="1326265"/>
      </dsp:txXfrm>
    </dsp:sp>
    <dsp:sp modelId="{4BF7EAD5-D8B4-45A3-AEA6-8FCD102665C2}">
      <dsp:nvSpPr>
        <dsp:cNvPr id="0" name=""/>
        <dsp:cNvSpPr/>
      </dsp:nvSpPr>
      <dsp:spPr>
        <a:xfrm>
          <a:off x="3849" y="3222512"/>
          <a:ext cx="2656135" cy="1062454"/>
        </a:xfrm>
        <a:prstGeom prst="chevron">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15240" rIns="0" bIns="15240" numCol="1" spcCol="1270" anchor="ctr" anchorCtr="0">
          <a:noAutofit/>
        </a:bodyPr>
        <a:lstStyle/>
        <a:p>
          <a:pPr lvl="0" algn="ctr" defTabSz="1066800">
            <a:lnSpc>
              <a:spcPct val="90000"/>
            </a:lnSpc>
            <a:spcBef>
              <a:spcPct val="0"/>
            </a:spcBef>
            <a:spcAft>
              <a:spcPct val="35000"/>
            </a:spcAft>
          </a:pPr>
          <a:r>
            <a:rPr lang="fr-FR" sz="2400" kern="1200" dirty="0" smtClean="0"/>
            <a:t>3</a:t>
          </a:r>
          <a:r>
            <a:rPr lang="fr-FR" sz="2400" kern="1200" baseline="30000" dirty="0" smtClean="0"/>
            <a:t>ème</a:t>
          </a:r>
          <a:r>
            <a:rPr lang="fr-FR" sz="2400" kern="1200" dirty="0" smtClean="0"/>
            <a:t> catégorie d’outils</a:t>
          </a:r>
          <a:endParaRPr lang="en-US" sz="2400" kern="1200" dirty="0"/>
        </a:p>
      </dsp:txBody>
      <dsp:txXfrm>
        <a:off x="535076" y="3222512"/>
        <a:ext cx="1593681" cy="1062454"/>
      </dsp:txXfrm>
    </dsp:sp>
    <dsp:sp modelId="{BB01A04A-0DBA-471A-8867-F777D56AA76C}">
      <dsp:nvSpPr>
        <dsp:cNvPr id="0" name=""/>
        <dsp:cNvSpPr/>
      </dsp:nvSpPr>
      <dsp:spPr>
        <a:xfrm>
          <a:off x="2314687" y="3312821"/>
          <a:ext cx="2204592" cy="881837"/>
        </a:xfrm>
        <a:prstGeom prst="chevron">
          <a:avLst/>
        </a:prstGeom>
        <a:solidFill>
          <a:schemeClr val="accent2">
            <a:tint val="40000"/>
            <a:alpha val="90000"/>
            <a:hueOff val="4020657"/>
            <a:satOff val="-3502"/>
            <a:lumOff val="-5"/>
            <a:alphaOff val="0"/>
          </a:schemeClr>
        </a:solidFill>
        <a:ln w="9525" cap="flat" cmpd="sng" algn="ctr">
          <a:solidFill>
            <a:schemeClr val="accent2">
              <a:tint val="40000"/>
              <a:alpha val="90000"/>
              <a:hueOff val="4020657"/>
              <a:satOff val="-3502"/>
              <a:lumOff val="-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ctr" defTabSz="666750">
            <a:lnSpc>
              <a:spcPct val="90000"/>
            </a:lnSpc>
            <a:spcBef>
              <a:spcPct val="0"/>
            </a:spcBef>
            <a:spcAft>
              <a:spcPct val="35000"/>
            </a:spcAft>
          </a:pPr>
          <a:r>
            <a:rPr lang="fr-FR" sz="1500" kern="1200" dirty="0" smtClean="0"/>
            <a:t>Priorités de développement</a:t>
          </a:r>
          <a:endParaRPr lang="en-US" sz="1500" kern="1200" dirty="0"/>
        </a:p>
      </dsp:txBody>
      <dsp:txXfrm>
        <a:off x="2755606" y="3312821"/>
        <a:ext cx="1322755" cy="881837"/>
      </dsp:txXfrm>
    </dsp:sp>
    <dsp:sp modelId="{D6EB03B5-76F5-45A1-8490-DB977BEBA8FC}">
      <dsp:nvSpPr>
        <dsp:cNvPr id="0" name=""/>
        <dsp:cNvSpPr/>
      </dsp:nvSpPr>
      <dsp:spPr>
        <a:xfrm>
          <a:off x="4214485" y="3002802"/>
          <a:ext cx="4015114" cy="1423055"/>
        </a:xfrm>
        <a:prstGeom prst="chevron">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9050" tIns="9525" rIns="0" bIns="9525" numCol="1" spcCol="1270" anchor="ctr" anchorCtr="0">
          <a:noAutofit/>
        </a:bodyPr>
        <a:lstStyle/>
        <a:p>
          <a:pPr lvl="0" algn="just" defTabSz="666750">
            <a:lnSpc>
              <a:spcPct val="90000"/>
            </a:lnSpc>
            <a:spcBef>
              <a:spcPct val="0"/>
            </a:spcBef>
            <a:spcAft>
              <a:spcPct val="35000"/>
            </a:spcAft>
          </a:pPr>
          <a:r>
            <a:rPr lang="fr-FR" sz="1500" kern="1200" dirty="0" smtClean="0"/>
            <a:t>- Analyse des parties prenantes</a:t>
          </a:r>
        </a:p>
        <a:p>
          <a:pPr lvl="0" algn="just" defTabSz="666750">
            <a:lnSpc>
              <a:spcPct val="90000"/>
            </a:lnSpc>
            <a:spcBef>
              <a:spcPct val="0"/>
            </a:spcBef>
            <a:spcAft>
              <a:spcPct val="35000"/>
            </a:spcAft>
          </a:pPr>
          <a:r>
            <a:rPr lang="fr-FR" sz="1500" kern="1200" dirty="0" smtClean="0"/>
            <a:t>- Classement par paire </a:t>
          </a:r>
        </a:p>
        <a:p>
          <a:pPr lvl="0" algn="just" defTabSz="666750">
            <a:lnSpc>
              <a:spcPct val="90000"/>
            </a:lnSpc>
            <a:spcBef>
              <a:spcPct val="0"/>
            </a:spcBef>
            <a:spcAft>
              <a:spcPct val="35000"/>
            </a:spcAft>
          </a:pPr>
          <a:r>
            <a:rPr lang="fr-FR" sz="1500" kern="1200" dirty="0" smtClean="0"/>
            <a:t>- Matrice des priorités</a:t>
          </a:r>
        </a:p>
      </dsp:txBody>
      <dsp:txXfrm>
        <a:off x="4926013" y="3002802"/>
        <a:ext cx="2592059" cy="142305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33CC1-8C34-4EF7-9D0F-278EA7CB685B}" type="datetimeFigureOut">
              <a:rPr lang="fr-FR" smtClean="0"/>
              <a:t>01/03/2022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9EF8DB-6158-4572-AC61-03EC13CF5901}" type="slidenum">
              <a:rPr lang="fr-FR" smtClean="0"/>
              <a:t>‹N°›</a:t>
            </a:fld>
            <a:endParaRPr lang="fr-FR"/>
          </a:p>
        </p:txBody>
      </p:sp>
    </p:spTree>
    <p:extLst>
      <p:ext uri="{BB962C8B-B14F-4D97-AF65-F5344CB8AC3E}">
        <p14:creationId xmlns:p14="http://schemas.microsoft.com/office/powerpoint/2010/main" val="124050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9EF8DB-6158-4572-AC61-03EC13CF5901}" type="slidenum">
              <a:rPr lang="fr-FR" smtClean="0"/>
              <a:t>1</a:t>
            </a:fld>
            <a:endParaRPr lang="fr-FR"/>
          </a:p>
        </p:txBody>
      </p:sp>
    </p:spTree>
    <p:extLst>
      <p:ext uri="{BB962C8B-B14F-4D97-AF65-F5344CB8AC3E}">
        <p14:creationId xmlns:p14="http://schemas.microsoft.com/office/powerpoint/2010/main" val="177693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D96EC84-04FC-4F3E-9F22-9B21DC908413}" type="slidenum">
              <a:rPr lang="fr-FR" smtClean="0"/>
              <a:t>16</a:t>
            </a:fld>
            <a:endParaRPr lang="fr-FR"/>
          </a:p>
        </p:txBody>
      </p:sp>
    </p:spTree>
    <p:extLst>
      <p:ext uri="{BB962C8B-B14F-4D97-AF65-F5344CB8AC3E}">
        <p14:creationId xmlns:p14="http://schemas.microsoft.com/office/powerpoint/2010/main" val="338523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79EF8DB-6158-4572-AC61-03EC13CF5901}" type="slidenum">
              <a:rPr lang="fr-FR" smtClean="0"/>
              <a:t>21</a:t>
            </a:fld>
            <a:endParaRPr lang="fr-FR"/>
          </a:p>
        </p:txBody>
      </p:sp>
    </p:spTree>
    <p:extLst>
      <p:ext uri="{BB962C8B-B14F-4D97-AF65-F5344CB8AC3E}">
        <p14:creationId xmlns:p14="http://schemas.microsoft.com/office/powerpoint/2010/main" val="1543230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5C572AB-E930-4691-9062-6E6C085EC1AD}" type="datetimeFigureOut">
              <a:rPr lang="fr-FR" smtClean="0"/>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97142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C572AB-E930-4691-9062-6E6C085EC1AD}" type="datetimeFigureOut">
              <a:rPr lang="fr-FR" smtClean="0"/>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94544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C572AB-E930-4691-9062-6E6C085EC1AD}" type="datetimeFigureOut">
              <a:rPr lang="fr-FR" smtClean="0"/>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39171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5C572AB-E930-4691-9062-6E6C085EC1AD}" type="datetimeFigureOut">
              <a:rPr lang="fr-FR" smtClean="0"/>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122477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5C572AB-E930-4691-9062-6E6C085EC1AD}" type="datetimeFigureOut">
              <a:rPr lang="fr-FR" smtClean="0"/>
              <a:t>01/03/2022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1024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5C572AB-E930-4691-9062-6E6C085EC1AD}" type="datetimeFigureOut">
              <a:rPr lang="fr-FR" smtClean="0"/>
              <a:t>01/03/2022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33541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5C572AB-E930-4691-9062-6E6C085EC1AD}" type="datetimeFigureOut">
              <a:rPr lang="fr-FR" smtClean="0"/>
              <a:t>01/03/2022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76023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5C572AB-E930-4691-9062-6E6C085EC1AD}" type="datetimeFigureOut">
              <a:rPr lang="fr-FR" smtClean="0"/>
              <a:t>01/03/2022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66359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5C572AB-E930-4691-9062-6E6C085EC1AD}" type="datetimeFigureOut">
              <a:rPr lang="fr-FR" smtClean="0"/>
              <a:t>01/03/2022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369521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C572AB-E930-4691-9062-6E6C085EC1AD}" type="datetimeFigureOut">
              <a:rPr lang="fr-FR" smtClean="0"/>
              <a:t>01/03/2022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1107764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5C572AB-E930-4691-9062-6E6C085EC1AD}" type="datetimeFigureOut">
              <a:rPr lang="fr-FR" smtClean="0"/>
              <a:t>01/03/2022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50126C-B17B-4111-AE2F-9977769163AA}" type="slidenum">
              <a:rPr lang="fr-FR" smtClean="0"/>
              <a:t>‹N°›</a:t>
            </a:fld>
            <a:endParaRPr lang="fr-FR"/>
          </a:p>
        </p:txBody>
      </p:sp>
    </p:spTree>
    <p:extLst>
      <p:ext uri="{BB962C8B-B14F-4D97-AF65-F5344CB8AC3E}">
        <p14:creationId xmlns:p14="http://schemas.microsoft.com/office/powerpoint/2010/main" val="2445267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572AB-E930-4691-9062-6E6C085EC1AD}" type="datetimeFigureOut">
              <a:rPr lang="fr-FR" smtClean="0"/>
              <a:t>01/03/2022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50126C-B17B-4111-AE2F-9977769163AA}" type="slidenum">
              <a:rPr lang="fr-FR" smtClean="0"/>
              <a:t>‹N°›</a:t>
            </a:fld>
            <a:endParaRPr lang="fr-FR"/>
          </a:p>
        </p:txBody>
      </p:sp>
    </p:spTree>
    <p:extLst>
      <p:ext uri="{BB962C8B-B14F-4D97-AF65-F5344CB8AC3E}">
        <p14:creationId xmlns:p14="http://schemas.microsoft.com/office/powerpoint/2010/main" val="1356145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r>
              <a:rPr lang="fr-FR" b="1" dirty="0" smtClean="0"/>
              <a:t>OUTILS D’ANALYSE GENRE : DES </a:t>
            </a:r>
            <a:r>
              <a:rPr lang="fr-FR" b="1" dirty="0"/>
              <a:t>ÉLÉMENTS ESSENTIELS </a:t>
            </a:r>
            <a:endParaRPr lang="fr-FR" dirty="0"/>
          </a:p>
        </p:txBody>
      </p:sp>
      <p:sp>
        <p:nvSpPr>
          <p:cNvPr id="3" name="Sous-titre 2"/>
          <p:cNvSpPr>
            <a:spLocks noGrp="1"/>
          </p:cNvSpPr>
          <p:nvPr>
            <p:ph type="subTitle" idx="1"/>
          </p:nvPr>
        </p:nvSpPr>
        <p:spPr/>
        <p:txBody>
          <a:bodyPr/>
          <a:lstStyle/>
          <a:p>
            <a:endParaRPr lang="fr-FR" b="1" dirty="0" smtClean="0"/>
          </a:p>
          <a:p>
            <a:endParaRPr lang="fr-FR" b="1" dirty="0"/>
          </a:p>
          <a:p>
            <a:r>
              <a:rPr lang="fr-FR" b="1" dirty="0" smtClean="0"/>
              <a:t>OUOBA Clémentine</a:t>
            </a:r>
            <a:r>
              <a:rPr lang="fr-FR" dirty="0" smtClean="0"/>
              <a:t>.</a:t>
            </a:r>
            <a:endParaRPr lang="fr-FR" dirty="0"/>
          </a:p>
        </p:txBody>
      </p:sp>
    </p:spTree>
    <p:extLst>
      <p:ext uri="{BB962C8B-B14F-4D97-AF65-F5344CB8AC3E}">
        <p14:creationId xmlns:p14="http://schemas.microsoft.com/office/powerpoint/2010/main" val="655099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t>O</a:t>
            </a:r>
            <a:r>
              <a:rPr lang="fr-FR" b="1" dirty="0" smtClean="0"/>
              <a:t>utils </a:t>
            </a:r>
            <a:r>
              <a:rPr lang="fr-FR" b="1" dirty="0"/>
              <a:t>servant à définir le travail de développement</a:t>
            </a:r>
            <a:r>
              <a:rPr lang="fr-FR" dirty="0"/>
              <a:t> : </a:t>
            </a:r>
          </a:p>
        </p:txBody>
      </p:sp>
      <p:sp>
        <p:nvSpPr>
          <p:cNvPr id="3" name="Espace réservé du contenu 2"/>
          <p:cNvSpPr>
            <a:spLocks noGrp="1"/>
          </p:cNvSpPr>
          <p:nvPr>
            <p:ph idx="1"/>
          </p:nvPr>
        </p:nvSpPr>
        <p:spPr>
          <a:xfrm>
            <a:off x="457200" y="1412776"/>
            <a:ext cx="8229600" cy="4713387"/>
          </a:xfrm>
        </p:spPr>
        <p:txBody>
          <a:bodyPr>
            <a:normAutofit/>
          </a:bodyPr>
          <a:lstStyle/>
          <a:p>
            <a:pPr marL="0" indent="0">
              <a:buNone/>
            </a:pPr>
            <a:endParaRPr lang="fr-FR" b="1" dirty="0" smtClean="0"/>
          </a:p>
          <a:p>
            <a:pPr marL="0" indent="0">
              <a:buNone/>
            </a:pPr>
            <a:r>
              <a:rPr lang="fr-FR" b="1" dirty="0" smtClean="0"/>
              <a:t>5</a:t>
            </a:r>
            <a:r>
              <a:rPr lang="fr-FR" b="1" dirty="0"/>
              <a:t>. La condition et la situation</a:t>
            </a:r>
          </a:p>
          <a:p>
            <a:pPr marL="0" indent="0">
              <a:buNone/>
            </a:pPr>
            <a:r>
              <a:rPr lang="fr-FR" b="1" dirty="0"/>
              <a:t>6. Les besoins pratiques et les </a:t>
            </a:r>
            <a:r>
              <a:rPr lang="fr-FR" b="1" dirty="0" smtClean="0"/>
              <a:t>intérêts</a:t>
            </a:r>
          </a:p>
          <a:p>
            <a:pPr marL="0" indent="0">
              <a:buNone/>
            </a:pPr>
            <a:r>
              <a:rPr lang="fr-FR" b="1" dirty="0" smtClean="0"/>
              <a:t>   stratégiques</a:t>
            </a:r>
            <a:endParaRPr lang="fr-FR" b="1" dirty="0"/>
          </a:p>
          <a:p>
            <a:pPr marL="0" indent="0">
              <a:buNone/>
            </a:pPr>
            <a:r>
              <a:rPr lang="fr-FR" b="1" dirty="0"/>
              <a:t>7. Les niveaux de participation</a:t>
            </a:r>
          </a:p>
          <a:p>
            <a:pPr marL="0" indent="0">
              <a:buNone/>
            </a:pPr>
            <a:r>
              <a:rPr lang="fr-FR" b="1" dirty="0"/>
              <a:t>8. Les possibilités de transformation</a:t>
            </a:r>
          </a:p>
          <a:p>
            <a:pPr marL="0" indent="0">
              <a:buNone/>
            </a:pPr>
            <a:r>
              <a:rPr lang="fr-FR" b="1" dirty="0"/>
              <a:t>9. Le concept de « </a:t>
            </a:r>
            <a:r>
              <a:rPr lang="fr-FR" b="1" i="1" dirty="0" err="1"/>
              <a:t>Empowerment</a:t>
            </a:r>
            <a:r>
              <a:rPr lang="fr-FR" b="1" i="1" dirty="0"/>
              <a:t> </a:t>
            </a:r>
            <a:r>
              <a:rPr lang="fr-FR" b="1" dirty="0"/>
              <a:t>»</a:t>
            </a:r>
          </a:p>
          <a:p>
            <a:pPr marL="0" indent="0">
              <a:buNone/>
            </a:pPr>
            <a:r>
              <a:rPr lang="fr-FR" dirty="0" smtClean="0"/>
              <a:t> </a:t>
            </a:r>
            <a:endParaRPr lang="fr-FR" dirty="0"/>
          </a:p>
        </p:txBody>
      </p:sp>
    </p:spTree>
    <p:extLst>
      <p:ext uri="{BB962C8B-B14F-4D97-AF65-F5344CB8AC3E}">
        <p14:creationId xmlns:p14="http://schemas.microsoft.com/office/powerpoint/2010/main" val="3798235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a:t/>
            </a:r>
            <a:br>
              <a:rPr lang="fr-FR" b="1" dirty="0"/>
            </a:br>
            <a:r>
              <a:rPr lang="fr-FR" b="1" dirty="0" smtClean="0"/>
              <a:t/>
            </a:r>
            <a:br>
              <a:rPr lang="fr-FR" b="1" dirty="0" smtClean="0"/>
            </a:br>
            <a:r>
              <a:rPr lang="fr-FR" b="1" dirty="0"/>
              <a:t/>
            </a:r>
            <a:br>
              <a:rPr lang="fr-FR" b="1" dirty="0"/>
            </a:br>
            <a:r>
              <a:rPr lang="fr-FR" b="1" dirty="0" smtClean="0"/>
              <a:t>Pour </a:t>
            </a:r>
            <a:r>
              <a:rPr lang="fr-FR" b="1" dirty="0"/>
              <a:t>chaque outil il est dégagé de façon synthétique :</a:t>
            </a:r>
            <a:r>
              <a:rPr lang="fr-FR" dirty="0"/>
              <a:t/>
            </a:r>
            <a:br>
              <a:rPr lang="fr-FR" dirty="0"/>
            </a:br>
            <a:r>
              <a:rPr lang="fr-FR" dirty="0" smtClean="0"/>
              <a:t/>
            </a:r>
            <a:br>
              <a:rPr lang="fr-FR" dirty="0" smtClean="0"/>
            </a:br>
            <a:r>
              <a:rPr lang="fr-FR" dirty="0"/>
              <a:t/>
            </a:r>
            <a:br>
              <a:rPr lang="fr-FR" dirty="0"/>
            </a:br>
            <a:r>
              <a:rPr lang="fr-FR" b="1" dirty="0"/>
              <a:t> </a:t>
            </a:r>
            <a:r>
              <a:rPr lang="fr-FR" dirty="0"/>
              <a:t/>
            </a:r>
            <a:br>
              <a:rPr lang="fr-FR" dirty="0"/>
            </a:b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19712465"/>
              </p:ext>
            </p:extLst>
          </p:nvPr>
        </p:nvGraphicFramePr>
        <p:xfrm>
          <a:off x="251520" y="1844824"/>
          <a:ext cx="8640960" cy="2566997"/>
        </p:xfrm>
        <a:graphic>
          <a:graphicData uri="http://schemas.openxmlformats.org/drawingml/2006/table">
            <a:tbl>
              <a:tblPr firstRow="1" firstCol="1" lastRow="1" lastCol="1" bandRow="1" bandCol="1">
                <a:tableStyleId>{5C22544A-7EE6-4342-B048-85BDC9FD1C3A}</a:tableStyleId>
              </a:tblPr>
              <a:tblGrid>
                <a:gridCol w="4320480"/>
                <a:gridCol w="4320480"/>
              </a:tblGrid>
              <a:tr h="366714">
                <a:tc>
                  <a:txBody>
                    <a:bodyPr/>
                    <a:lstStyle/>
                    <a:p>
                      <a:pPr>
                        <a:spcAft>
                          <a:spcPts val="0"/>
                        </a:spcAft>
                      </a:pPr>
                      <a:r>
                        <a:rPr lang="fr-FR" sz="2000" b="1" dirty="0">
                          <a:effectLst/>
                        </a:rPr>
                        <a:t>A /  LES OUTILS DANALYSE DES </a:t>
                      </a:r>
                      <a:endParaRPr lang="fr-FR" sz="2000" b="1" dirty="0">
                        <a:effectLst/>
                        <a:latin typeface="Times New Roman"/>
                        <a:ea typeface="Times New Roman"/>
                      </a:endParaRPr>
                    </a:p>
                  </a:txBody>
                  <a:tcPr marL="68580" marR="68580" marT="0" marB="0"/>
                </a:tc>
                <a:tc>
                  <a:txBody>
                    <a:bodyPr/>
                    <a:lstStyle/>
                    <a:p>
                      <a:pPr>
                        <a:spcAft>
                          <a:spcPts val="0"/>
                        </a:spcAft>
                      </a:pPr>
                      <a:r>
                        <a:rPr lang="fr-FR" sz="2000" b="1" dirty="0">
                          <a:effectLst/>
                        </a:rPr>
                        <a:t>RAPPORTS HOMME /  FEMME</a:t>
                      </a:r>
                      <a:endParaRPr lang="fr-FR" sz="2000" b="1" dirty="0">
                        <a:effectLst/>
                        <a:latin typeface="Times New Roman"/>
                        <a:ea typeface="Times New Roman"/>
                      </a:endParaRPr>
                    </a:p>
                  </a:txBody>
                  <a:tcPr marL="68580" marR="68580" marT="0" marB="0"/>
                </a:tc>
              </a:tr>
              <a:tr h="2200283">
                <a:tc>
                  <a:txBody>
                    <a:bodyPr/>
                    <a:lstStyle/>
                    <a:p>
                      <a:pPr>
                        <a:spcAft>
                          <a:spcPts val="0"/>
                        </a:spcAft>
                      </a:pPr>
                      <a:r>
                        <a:rPr lang="fr-FR" sz="1200" dirty="0">
                          <a:effectLst/>
                        </a:rPr>
                        <a:t> </a:t>
                      </a:r>
                    </a:p>
                    <a:p>
                      <a:pPr>
                        <a:spcAft>
                          <a:spcPts val="0"/>
                        </a:spcAft>
                      </a:pPr>
                      <a:r>
                        <a:rPr lang="fr-FR" sz="1200" dirty="0">
                          <a:effectLst/>
                        </a:rPr>
                        <a:t> </a:t>
                      </a:r>
                    </a:p>
                    <a:p>
                      <a:pPr>
                        <a:spcAft>
                          <a:spcPts val="0"/>
                        </a:spcAft>
                      </a:pPr>
                      <a:r>
                        <a:rPr lang="fr-FR" sz="1200" dirty="0">
                          <a:effectLst/>
                        </a:rPr>
                        <a:t> </a:t>
                      </a:r>
                    </a:p>
                    <a:p>
                      <a:pPr marL="742950" lvl="1" indent="-285750">
                        <a:spcAft>
                          <a:spcPts val="0"/>
                        </a:spcAft>
                        <a:buFont typeface="Wingdings"/>
                        <a:buChar char=""/>
                        <a:tabLst>
                          <a:tab pos="914400" algn="l"/>
                        </a:tabLst>
                      </a:pPr>
                      <a:r>
                        <a:rPr lang="fr-FR" sz="2400" dirty="0">
                          <a:effectLst/>
                        </a:rPr>
                        <a:t>Division du travail</a:t>
                      </a:r>
                      <a:endParaRPr lang="fr-FR" sz="2400" dirty="0">
                        <a:effectLst/>
                        <a:latin typeface="Times New Roman"/>
                        <a:ea typeface="Times New Roman"/>
                      </a:endParaRPr>
                    </a:p>
                  </a:txBody>
                  <a:tcPr marL="68580" marR="68580" marT="0" marB="0"/>
                </a:tc>
                <a:tc>
                  <a:txBody>
                    <a:bodyPr/>
                    <a:lstStyle/>
                    <a:p>
                      <a:pPr marL="342900" lvl="0" indent="-342900">
                        <a:spcAft>
                          <a:spcPts val="0"/>
                        </a:spcAft>
                        <a:buFont typeface="Trebuchet MS"/>
                        <a:buChar char="-"/>
                        <a:tabLst>
                          <a:tab pos="457200" algn="l"/>
                        </a:tabLst>
                      </a:pPr>
                      <a:r>
                        <a:rPr lang="fr-FR" sz="2000" dirty="0">
                          <a:effectLst/>
                        </a:rPr>
                        <a:t>Permet de voir l’organisation et la répartition du travail entre les genres, </a:t>
                      </a:r>
                    </a:p>
                    <a:p>
                      <a:pPr marL="342900" lvl="0" indent="-342900">
                        <a:spcAft>
                          <a:spcPts val="0"/>
                        </a:spcAft>
                        <a:buFont typeface="Trebuchet MS"/>
                        <a:buChar char="-"/>
                        <a:tabLst>
                          <a:tab pos="457200" algn="l"/>
                        </a:tabLst>
                      </a:pPr>
                      <a:r>
                        <a:rPr lang="fr-FR" sz="2000" dirty="0">
                          <a:effectLst/>
                        </a:rPr>
                        <a:t>faire ressortir la surcharge de travail d’un genre et permet de mettre en </a:t>
                      </a:r>
                      <a:r>
                        <a:rPr lang="fr-FR" sz="2000" dirty="0" err="1">
                          <a:effectLst/>
                        </a:rPr>
                        <a:t>oeuvre</a:t>
                      </a:r>
                      <a:r>
                        <a:rPr lang="fr-FR" sz="2000" dirty="0">
                          <a:effectLst/>
                        </a:rPr>
                        <a:t> des actions en place en vue d’un changement</a:t>
                      </a:r>
                      <a:endParaRPr lang="fr-FR" sz="2000" dirty="0">
                        <a:effectLst/>
                        <a:latin typeface="Times New Roman"/>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35948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913180459"/>
              </p:ext>
            </p:extLst>
          </p:nvPr>
        </p:nvGraphicFramePr>
        <p:xfrm>
          <a:off x="1259632" y="1124744"/>
          <a:ext cx="7416824" cy="5486400"/>
        </p:xfrm>
        <a:graphic>
          <a:graphicData uri="http://schemas.openxmlformats.org/drawingml/2006/table">
            <a:tbl>
              <a:tblPr firstRow="1" firstCol="1" lastRow="1" lastCol="1" bandRow="1" bandCol="1">
                <a:tableStyleId>{5C22544A-7EE6-4342-B048-85BDC9FD1C3A}</a:tableStyleId>
              </a:tblPr>
              <a:tblGrid>
                <a:gridCol w="3708412"/>
                <a:gridCol w="3708412"/>
              </a:tblGrid>
              <a:tr h="5040560">
                <a:tc>
                  <a:txBody>
                    <a:bodyPr/>
                    <a:lstStyle/>
                    <a:p>
                      <a:pPr marL="685800">
                        <a:spcAft>
                          <a:spcPts val="0"/>
                        </a:spcAft>
                      </a:pPr>
                      <a:r>
                        <a:rPr lang="fr-FR" sz="1800" dirty="0">
                          <a:effectLst/>
                        </a:rPr>
                        <a:t> </a:t>
                      </a:r>
                    </a:p>
                    <a:p>
                      <a:pPr marL="685800">
                        <a:spcAft>
                          <a:spcPts val="0"/>
                        </a:spcAft>
                      </a:pPr>
                      <a:r>
                        <a:rPr lang="fr-FR" sz="1800" dirty="0">
                          <a:effectLst/>
                        </a:rPr>
                        <a:t> </a:t>
                      </a:r>
                    </a:p>
                    <a:p>
                      <a:pPr marL="742950" lvl="1" indent="-285750">
                        <a:spcAft>
                          <a:spcPts val="0"/>
                        </a:spcAft>
                        <a:buFont typeface="Wingdings"/>
                        <a:buChar char=""/>
                        <a:tabLst>
                          <a:tab pos="914400" algn="l"/>
                        </a:tabLst>
                      </a:pPr>
                      <a:r>
                        <a:rPr lang="fr-FR" sz="1800" dirty="0">
                          <a:effectLst/>
                        </a:rPr>
                        <a:t>Types de travail</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Travail de production</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Travail de reproduction</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Travail lié à la collectivité</a:t>
                      </a:r>
                      <a:endParaRPr lang="fr-FR" sz="1800" dirty="0">
                        <a:effectLst/>
                        <a:latin typeface="Times New Roman"/>
                        <a:ea typeface="Times New Roman"/>
                      </a:endParaRPr>
                    </a:p>
                  </a:txBody>
                  <a:tcPr marL="68580" marR="68580" marT="0" marB="0"/>
                </a:tc>
                <a:tc>
                  <a:txBody>
                    <a:bodyPr/>
                    <a:lstStyle/>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a:t>
                      </a:r>
                    </a:p>
                    <a:p>
                      <a:pPr>
                        <a:spcAft>
                          <a:spcPts val="0"/>
                        </a:spcAft>
                      </a:pPr>
                      <a:r>
                        <a:rPr lang="fr-FR" sz="1800" dirty="0">
                          <a:effectLst/>
                        </a:rPr>
                        <a:t>- Permet d’identifier les travaux qui génèrent des revenus</a:t>
                      </a:r>
                    </a:p>
                    <a:p>
                      <a:pPr>
                        <a:spcAft>
                          <a:spcPts val="0"/>
                        </a:spcAft>
                      </a:pPr>
                      <a:r>
                        <a:rPr lang="fr-FR" sz="1800" dirty="0">
                          <a:effectLst/>
                        </a:rPr>
                        <a:t> </a:t>
                      </a:r>
                    </a:p>
                    <a:p>
                      <a:pPr marL="342900" lvl="0" indent="-342900">
                        <a:spcAft>
                          <a:spcPts val="0"/>
                        </a:spcAft>
                        <a:buFont typeface="Trebuchet MS"/>
                        <a:buChar char="-"/>
                        <a:tabLst>
                          <a:tab pos="457200" algn="l"/>
                        </a:tabLst>
                      </a:pPr>
                      <a:r>
                        <a:rPr lang="fr-FR" sz="1800" dirty="0">
                          <a:effectLst/>
                        </a:rPr>
                        <a:t>Permet d’identifier les travaux qui réfèrent aux travaux ménagers, de reproduction biologique, d’entretien et de préservation de l’espèce humaine</a:t>
                      </a:r>
                    </a:p>
                    <a:p>
                      <a:pPr>
                        <a:spcAft>
                          <a:spcPts val="0"/>
                        </a:spcAft>
                      </a:pPr>
                      <a:r>
                        <a:rPr lang="fr-FR" sz="1800" dirty="0">
                          <a:effectLst/>
                        </a:rPr>
                        <a:t> </a:t>
                      </a:r>
                    </a:p>
                    <a:p>
                      <a:pPr>
                        <a:spcAft>
                          <a:spcPts val="0"/>
                        </a:spcAft>
                      </a:pPr>
                      <a:r>
                        <a:rPr lang="fr-FR" sz="1800" dirty="0">
                          <a:effectLst/>
                        </a:rPr>
                        <a:t>- Permet de mesurer le rôle que chaque genre joue dans la société ce à travers des actions ou évènements comme le mariage, les baptêmes, les funérailles, les travaux communautaires, </a:t>
                      </a:r>
                      <a:r>
                        <a:rPr lang="fr-FR" sz="1800" dirty="0" err="1">
                          <a:effectLst/>
                        </a:rPr>
                        <a:t>ect</a:t>
                      </a:r>
                      <a:r>
                        <a:rPr lang="fr-FR" sz="1800" dirty="0">
                          <a:effectLst/>
                        </a:rPr>
                        <a:t>.</a:t>
                      </a:r>
                      <a:endParaRPr lang="fr-FR"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41536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97692390"/>
              </p:ext>
            </p:extLst>
          </p:nvPr>
        </p:nvGraphicFramePr>
        <p:xfrm>
          <a:off x="1475656" y="-99392"/>
          <a:ext cx="5849620" cy="5208240"/>
        </p:xfrm>
        <a:graphic>
          <a:graphicData uri="http://schemas.openxmlformats.org/drawingml/2006/table">
            <a:tbl>
              <a:tblPr firstRow="1" firstCol="1" lastRow="1" lastCol="1" bandRow="1" bandCol="1">
                <a:tableStyleId>{5C22544A-7EE6-4342-B048-85BDC9FD1C3A}</a:tableStyleId>
              </a:tblPr>
              <a:tblGrid>
                <a:gridCol w="2808312"/>
                <a:gridCol w="3041308"/>
              </a:tblGrid>
              <a:tr h="2160240">
                <a:tc>
                  <a:txBody>
                    <a:bodyPr/>
                    <a:lstStyle/>
                    <a:p>
                      <a:pPr>
                        <a:spcAft>
                          <a:spcPts val="0"/>
                        </a:spcAft>
                      </a:pPr>
                      <a:r>
                        <a:rPr lang="fr-FR" sz="2000" dirty="0">
                          <a:effectLst/>
                        </a:rPr>
                        <a:t> </a:t>
                      </a:r>
                    </a:p>
                    <a:p>
                      <a:pPr marL="342900" lvl="0" indent="-342900">
                        <a:spcAft>
                          <a:spcPts val="0"/>
                        </a:spcAft>
                        <a:buFont typeface="Wingdings"/>
                        <a:buChar char=""/>
                        <a:tabLst>
                          <a:tab pos="457200" algn="l"/>
                        </a:tabLst>
                      </a:pPr>
                      <a:r>
                        <a:rPr lang="fr-FR" sz="2000" dirty="0">
                          <a:effectLst/>
                        </a:rPr>
                        <a:t>Accès et contrôle des ressources et des bénéfices</a:t>
                      </a:r>
                      <a:endParaRPr lang="fr-FR" sz="2000" dirty="0">
                        <a:effectLst/>
                        <a:latin typeface="Times New Roman"/>
                        <a:ea typeface="Times New Roman"/>
                      </a:endParaRPr>
                    </a:p>
                  </a:txBody>
                  <a:tcPr marL="68580" marR="68580" marT="0" marB="0"/>
                </a:tc>
                <a:tc>
                  <a:txBody>
                    <a:bodyPr/>
                    <a:lstStyle/>
                    <a:p>
                      <a:pPr marL="342900" lvl="0" indent="-342900">
                        <a:spcAft>
                          <a:spcPts val="0"/>
                        </a:spcAft>
                        <a:buFont typeface="Trebuchet MS"/>
                        <a:buChar char="-"/>
                        <a:tabLst>
                          <a:tab pos="457200" algn="l"/>
                        </a:tabLst>
                      </a:pPr>
                      <a:r>
                        <a:rPr lang="fr-FR" sz="2000">
                          <a:effectLst/>
                        </a:rPr>
                        <a:t>Permet de voir l’accès de chaque genre aux moyens de production</a:t>
                      </a:r>
                    </a:p>
                    <a:p>
                      <a:pPr marL="342900" lvl="0" indent="-342900">
                        <a:spcAft>
                          <a:spcPts val="0"/>
                        </a:spcAft>
                        <a:buFont typeface="Trebuchet MS"/>
                        <a:buChar char="-"/>
                        <a:tabLst>
                          <a:tab pos="457200" algn="l"/>
                        </a:tabLst>
                      </a:pPr>
                      <a:r>
                        <a:rPr lang="fr-FR" sz="2000">
                          <a:effectLst/>
                        </a:rPr>
                        <a:t>Et de savoir comment chaque genre bénéficie des fruits de la production</a:t>
                      </a:r>
                      <a:endParaRPr lang="fr-FR" sz="2000">
                        <a:effectLst/>
                        <a:latin typeface="Times New Roman"/>
                        <a:ea typeface="Times New Roman"/>
                        <a:cs typeface="Arial"/>
                      </a:endParaRPr>
                    </a:p>
                  </a:txBody>
                  <a:tcPr marL="68580" marR="68580" marT="0" marB="0"/>
                </a:tc>
              </a:tr>
              <a:tr h="0">
                <a:tc>
                  <a:txBody>
                    <a:bodyPr/>
                    <a:lstStyle/>
                    <a:p>
                      <a:pPr marL="228600">
                        <a:spcAft>
                          <a:spcPts val="0"/>
                        </a:spcAft>
                      </a:pPr>
                      <a:r>
                        <a:rPr lang="fr-FR" sz="2000" dirty="0">
                          <a:effectLst/>
                        </a:rPr>
                        <a:t> </a:t>
                      </a:r>
                    </a:p>
                    <a:p>
                      <a:pPr marL="228600">
                        <a:spcAft>
                          <a:spcPts val="0"/>
                        </a:spcAft>
                      </a:pPr>
                      <a:r>
                        <a:rPr lang="fr-FR" sz="2000" dirty="0">
                          <a:effectLst/>
                        </a:rPr>
                        <a:t> </a:t>
                      </a:r>
                    </a:p>
                    <a:p>
                      <a:pPr marL="342900" lvl="0" indent="-342900">
                        <a:spcAft>
                          <a:spcPts val="0"/>
                        </a:spcAft>
                        <a:buFont typeface="Wingdings"/>
                        <a:buChar char=""/>
                        <a:tabLst>
                          <a:tab pos="457200" algn="l"/>
                        </a:tabLst>
                      </a:pPr>
                      <a:r>
                        <a:rPr lang="fr-FR" sz="2000" dirty="0">
                          <a:effectLst/>
                        </a:rPr>
                        <a:t>Facteurs d’influence</a:t>
                      </a:r>
                      <a:endParaRPr lang="fr-FR" sz="2000" dirty="0">
                        <a:effectLst/>
                        <a:latin typeface="Times New Roman"/>
                        <a:ea typeface="Times New Roman"/>
                      </a:endParaRPr>
                    </a:p>
                  </a:txBody>
                  <a:tcPr marL="68580" marR="68580" marT="0" marB="0"/>
                </a:tc>
                <a:tc>
                  <a:txBody>
                    <a:bodyPr/>
                    <a:lstStyle/>
                    <a:p>
                      <a:pPr>
                        <a:spcAft>
                          <a:spcPts val="0"/>
                        </a:spcAft>
                      </a:pPr>
                      <a:r>
                        <a:rPr lang="fr-FR" sz="2000" dirty="0">
                          <a:effectLst/>
                        </a:rPr>
                        <a:t>- Permettent d’identifier les éléments qui peuvent jouer positivement ou négativement sur les actions de changement. Ces facteurs peuvent être politiques, socio-culturels, environnementaux, technologiques et économiques.</a:t>
                      </a:r>
                      <a:endParaRPr lang="fr-FR" sz="20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679515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dirty="0" smtClean="0"/>
              <a:t>.</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886515136"/>
              </p:ext>
            </p:extLst>
          </p:nvPr>
        </p:nvGraphicFramePr>
        <p:xfrm>
          <a:off x="431210" y="-152400"/>
          <a:ext cx="8712968" cy="7010400"/>
        </p:xfrm>
        <a:graphic>
          <a:graphicData uri="http://schemas.openxmlformats.org/drawingml/2006/table">
            <a:tbl>
              <a:tblPr firstRow="1" firstCol="1" lastRow="1" lastCol="1" bandRow="1" bandCol="1">
                <a:tableStyleId>{5C22544A-7EE6-4342-B048-85BDC9FD1C3A}</a:tableStyleId>
              </a:tblPr>
              <a:tblGrid>
                <a:gridCol w="3672408"/>
                <a:gridCol w="5040560"/>
              </a:tblGrid>
              <a:tr h="0">
                <a:tc>
                  <a:txBody>
                    <a:bodyPr/>
                    <a:lstStyle/>
                    <a:p>
                      <a:pPr>
                        <a:spcAft>
                          <a:spcPts val="0"/>
                        </a:spcAft>
                      </a:pPr>
                      <a:r>
                        <a:rPr lang="fr-FR" sz="2000" dirty="0">
                          <a:effectLst/>
                        </a:rPr>
                        <a:t>B /  LES OUTILS PERMETTANT  L’ANALYSE DES ACTIONS DE </a:t>
                      </a:r>
                      <a:endParaRPr lang="fr-FR" sz="2000" dirty="0">
                        <a:effectLst/>
                        <a:latin typeface="Times New Roman"/>
                        <a:ea typeface="Times New Roman"/>
                      </a:endParaRPr>
                    </a:p>
                  </a:txBody>
                  <a:tcPr marL="68580" marR="68580" marT="0" marB="0"/>
                </a:tc>
                <a:tc>
                  <a:txBody>
                    <a:bodyPr/>
                    <a:lstStyle/>
                    <a:p>
                      <a:pPr>
                        <a:spcAft>
                          <a:spcPts val="0"/>
                        </a:spcAft>
                      </a:pPr>
                      <a:r>
                        <a:rPr lang="fr-FR" sz="2000">
                          <a:effectLst/>
                        </a:rPr>
                        <a:t> </a:t>
                      </a:r>
                    </a:p>
                    <a:p>
                      <a:pPr>
                        <a:spcAft>
                          <a:spcPts val="0"/>
                        </a:spcAft>
                      </a:pPr>
                      <a:r>
                        <a:rPr lang="fr-FR" sz="2000">
                          <a:effectLst/>
                        </a:rPr>
                        <a:t>TRAVAIL DE DEVLOPPEMENT</a:t>
                      </a:r>
                      <a:endParaRPr lang="fr-FR" sz="2000">
                        <a:effectLst/>
                        <a:latin typeface="Times New Roman"/>
                        <a:ea typeface="Times New Roman"/>
                      </a:endParaRPr>
                    </a:p>
                  </a:txBody>
                  <a:tcPr marL="68580" marR="68580" marT="0" marB="0"/>
                </a:tc>
              </a:tr>
              <a:tr h="0">
                <a:tc>
                  <a:txBody>
                    <a:bodyPr/>
                    <a:lstStyle/>
                    <a:p>
                      <a:pPr>
                        <a:spcAft>
                          <a:spcPts val="0"/>
                        </a:spcAft>
                      </a:pPr>
                      <a:r>
                        <a:rPr lang="fr-FR" sz="2000" dirty="0">
                          <a:effectLst/>
                        </a:rPr>
                        <a:t> </a:t>
                      </a:r>
                    </a:p>
                    <a:p>
                      <a:pPr>
                        <a:spcAft>
                          <a:spcPts val="0"/>
                        </a:spcAft>
                      </a:pPr>
                      <a:r>
                        <a:rPr lang="fr-FR" sz="2000" dirty="0">
                          <a:effectLst/>
                        </a:rPr>
                        <a:t> </a:t>
                      </a:r>
                    </a:p>
                    <a:p>
                      <a:pPr marL="342900" lvl="0" indent="-342900">
                        <a:spcAft>
                          <a:spcPts val="0"/>
                        </a:spcAft>
                        <a:buFont typeface="Wingdings"/>
                        <a:buChar char=""/>
                        <a:tabLst>
                          <a:tab pos="457200" algn="l"/>
                        </a:tabLst>
                      </a:pPr>
                      <a:r>
                        <a:rPr lang="fr-FR" sz="2000" dirty="0">
                          <a:effectLst/>
                        </a:rPr>
                        <a:t>Condition et situation</a:t>
                      </a:r>
                      <a:endParaRPr lang="fr-FR" sz="2000" dirty="0">
                        <a:effectLst/>
                        <a:latin typeface="Times New Roman"/>
                        <a:ea typeface="Times New Roman"/>
                      </a:endParaRPr>
                    </a:p>
                  </a:txBody>
                  <a:tcPr marL="68580" marR="68580" marT="0" marB="0"/>
                </a:tc>
                <a:tc>
                  <a:txBody>
                    <a:bodyPr/>
                    <a:lstStyle/>
                    <a:p>
                      <a:pPr marL="342900" lvl="0" indent="-342900">
                        <a:spcAft>
                          <a:spcPts val="0"/>
                        </a:spcAft>
                        <a:buFont typeface="Trebuchet MS"/>
                        <a:buChar char="-"/>
                        <a:tabLst>
                          <a:tab pos="457200" algn="l"/>
                        </a:tabLst>
                      </a:pPr>
                      <a:r>
                        <a:rPr lang="fr-FR" sz="2000" dirty="0">
                          <a:effectLst/>
                        </a:rPr>
                        <a:t>Conditions se réfèrent à l’état matériel</a:t>
                      </a:r>
                    </a:p>
                    <a:p>
                      <a:pPr marL="228600">
                        <a:spcAft>
                          <a:spcPts val="0"/>
                        </a:spcAft>
                      </a:pPr>
                      <a:endParaRPr lang="fr-FR" sz="2000" dirty="0">
                        <a:effectLst/>
                      </a:endParaRPr>
                    </a:p>
                    <a:p>
                      <a:pPr marL="342900" lvl="0" indent="-342900">
                        <a:spcAft>
                          <a:spcPts val="0"/>
                        </a:spcAft>
                        <a:buFont typeface="Trebuchet MS"/>
                        <a:buChar char="-"/>
                        <a:tabLst>
                          <a:tab pos="457200" algn="l"/>
                        </a:tabLst>
                      </a:pPr>
                      <a:r>
                        <a:rPr lang="fr-FR" sz="2000" dirty="0">
                          <a:effectLst/>
                        </a:rPr>
                        <a:t>Situation se réfère à la position sociale ou statut social</a:t>
                      </a:r>
                      <a:endParaRPr lang="fr-FR" sz="2000" dirty="0">
                        <a:effectLst/>
                        <a:latin typeface="Times New Roman"/>
                        <a:ea typeface="Times New Roman"/>
                        <a:cs typeface="Arial"/>
                      </a:endParaRPr>
                    </a:p>
                  </a:txBody>
                  <a:tcPr marL="68580" marR="68580" marT="0" marB="0"/>
                </a:tc>
              </a:tr>
              <a:tr h="0">
                <a:tc>
                  <a:txBody>
                    <a:bodyPr/>
                    <a:lstStyle/>
                    <a:p>
                      <a:pPr>
                        <a:spcAft>
                          <a:spcPts val="0"/>
                        </a:spcAft>
                      </a:pPr>
                      <a:r>
                        <a:rPr lang="fr-FR" sz="2000" dirty="0">
                          <a:effectLst/>
                        </a:rPr>
                        <a:t> </a:t>
                      </a:r>
                    </a:p>
                    <a:p>
                      <a:pPr>
                        <a:spcAft>
                          <a:spcPts val="0"/>
                        </a:spcAft>
                      </a:pPr>
                      <a:r>
                        <a:rPr lang="fr-FR" sz="2000" dirty="0">
                          <a:effectLst/>
                        </a:rPr>
                        <a:t> </a:t>
                      </a:r>
                    </a:p>
                    <a:p>
                      <a:pPr>
                        <a:spcAft>
                          <a:spcPts val="0"/>
                        </a:spcAft>
                      </a:pPr>
                      <a:r>
                        <a:rPr lang="fr-FR" sz="2000" dirty="0">
                          <a:effectLst/>
                        </a:rPr>
                        <a:t> </a:t>
                      </a:r>
                    </a:p>
                    <a:p>
                      <a:pPr>
                        <a:spcAft>
                          <a:spcPts val="0"/>
                        </a:spcAft>
                      </a:pPr>
                      <a:r>
                        <a:rPr lang="fr-FR" sz="2000" dirty="0">
                          <a:effectLst/>
                        </a:rPr>
                        <a:t> </a:t>
                      </a:r>
                    </a:p>
                    <a:p>
                      <a:pPr>
                        <a:spcAft>
                          <a:spcPts val="0"/>
                        </a:spcAft>
                      </a:pPr>
                      <a:r>
                        <a:rPr lang="fr-FR" sz="2000" dirty="0">
                          <a:effectLst/>
                        </a:rPr>
                        <a:t> </a:t>
                      </a:r>
                    </a:p>
                    <a:p>
                      <a:pPr marL="342900" lvl="0" indent="-342900">
                        <a:spcAft>
                          <a:spcPts val="0"/>
                        </a:spcAft>
                        <a:buFont typeface="Wingdings"/>
                        <a:buChar char=""/>
                        <a:tabLst>
                          <a:tab pos="457200" algn="l"/>
                        </a:tabLst>
                      </a:pPr>
                      <a:r>
                        <a:rPr lang="fr-FR" sz="2000" dirty="0">
                          <a:effectLst/>
                        </a:rPr>
                        <a:t>Besoins pratiques et intérêts stratégiques</a:t>
                      </a:r>
                    </a:p>
                    <a:p>
                      <a:pPr>
                        <a:spcAft>
                          <a:spcPts val="0"/>
                        </a:spcAft>
                      </a:pPr>
                      <a:r>
                        <a:rPr lang="fr-FR" sz="2000" dirty="0">
                          <a:effectLst/>
                        </a:rPr>
                        <a:t> </a:t>
                      </a:r>
                    </a:p>
                    <a:p>
                      <a:pPr>
                        <a:spcAft>
                          <a:spcPts val="0"/>
                        </a:spcAft>
                      </a:pPr>
                      <a:r>
                        <a:rPr lang="fr-FR" sz="2000" dirty="0">
                          <a:effectLst/>
                        </a:rPr>
                        <a:t>       </a:t>
                      </a:r>
                      <a:endParaRPr lang="fr-FR" sz="2000" dirty="0">
                        <a:effectLst/>
                        <a:latin typeface="Times New Roman"/>
                        <a:ea typeface="Times New Roman"/>
                      </a:endParaRPr>
                    </a:p>
                  </a:txBody>
                  <a:tcPr marL="68580" marR="68580" marT="0" marB="0"/>
                </a:tc>
                <a:tc>
                  <a:txBody>
                    <a:bodyPr/>
                    <a:lstStyle/>
                    <a:p>
                      <a:pPr>
                        <a:spcAft>
                          <a:spcPts val="0"/>
                        </a:spcAft>
                      </a:pPr>
                      <a:r>
                        <a:rPr lang="fr-FR" sz="2000" dirty="0">
                          <a:effectLst/>
                        </a:rPr>
                        <a:t> </a:t>
                      </a:r>
                    </a:p>
                    <a:p>
                      <a:pPr>
                        <a:spcAft>
                          <a:spcPts val="0"/>
                        </a:spcAft>
                      </a:pPr>
                      <a:r>
                        <a:rPr lang="fr-FR" sz="2000" dirty="0">
                          <a:effectLst/>
                        </a:rPr>
                        <a:t> </a:t>
                      </a:r>
                    </a:p>
                    <a:p>
                      <a:pPr marL="342900" lvl="0" indent="-342900">
                        <a:spcAft>
                          <a:spcPts val="0"/>
                        </a:spcAft>
                        <a:buFont typeface="Trebuchet MS"/>
                        <a:buChar char="-"/>
                        <a:tabLst>
                          <a:tab pos="457200" algn="l"/>
                        </a:tabLst>
                      </a:pPr>
                      <a:r>
                        <a:rPr lang="fr-FR" sz="2000" dirty="0">
                          <a:effectLst/>
                        </a:rPr>
                        <a:t>Besoins pratiques se réfèrent à la condition matérielle et sont immédiatement ressentis : besoin de se loger, de se vêtir, de se nourrir, de se soigner</a:t>
                      </a:r>
                    </a:p>
                    <a:p>
                      <a:pPr marL="228600">
                        <a:spcAft>
                          <a:spcPts val="0"/>
                        </a:spcAft>
                      </a:pPr>
                      <a:r>
                        <a:rPr lang="fr-FR" sz="2000" dirty="0">
                          <a:effectLst/>
                        </a:rPr>
                        <a:t> </a:t>
                      </a:r>
                    </a:p>
                    <a:p>
                      <a:pPr marL="342900" lvl="0" indent="-342900">
                        <a:spcAft>
                          <a:spcPts val="0"/>
                        </a:spcAft>
                        <a:buFont typeface="Trebuchet MS"/>
                        <a:buChar char="-"/>
                        <a:tabLst>
                          <a:tab pos="457200" algn="l"/>
                        </a:tabLst>
                      </a:pPr>
                      <a:r>
                        <a:rPr lang="fr-FR" sz="2000" dirty="0">
                          <a:effectLst/>
                        </a:rPr>
                        <a:t>Intérêts stratégiques se réfèrent à la situation et sont des actions de pérennisation des besoins pratiques : acquisition du savoir et du pouvoir</a:t>
                      </a:r>
                    </a:p>
                    <a:p>
                      <a:pPr>
                        <a:spcAft>
                          <a:spcPts val="0"/>
                        </a:spcAft>
                      </a:pPr>
                      <a:r>
                        <a:rPr lang="fr-FR" sz="2000" dirty="0">
                          <a:effectLst/>
                        </a:rPr>
                        <a:t> </a:t>
                      </a:r>
                      <a:endParaRPr lang="fr-FR" sz="2000" dirty="0">
                        <a:effectLst/>
                        <a:latin typeface="Times New Roman"/>
                        <a:ea typeface="Times New Roman"/>
                      </a:endParaRPr>
                    </a:p>
                  </a:txBody>
                  <a:tcPr marL="68580" marR="68580" marT="0" marB="0"/>
                </a:tc>
              </a:tr>
              <a:tr h="0">
                <a:tc>
                  <a:txBody>
                    <a:bodyPr/>
                    <a:lstStyle/>
                    <a:p>
                      <a:pPr>
                        <a:spcAft>
                          <a:spcPts val="0"/>
                        </a:spcAft>
                      </a:pPr>
                      <a:r>
                        <a:rPr lang="fr-FR" sz="2000">
                          <a:effectLst/>
                        </a:rPr>
                        <a:t> </a:t>
                      </a:r>
                    </a:p>
                    <a:p>
                      <a:pPr marL="342900" lvl="0" indent="-342900">
                        <a:spcAft>
                          <a:spcPts val="0"/>
                        </a:spcAft>
                        <a:buFont typeface="Wingdings"/>
                        <a:buChar char=""/>
                        <a:tabLst>
                          <a:tab pos="457200" algn="l"/>
                        </a:tabLst>
                      </a:pPr>
                      <a:r>
                        <a:rPr lang="fr-FR" sz="2000">
                          <a:effectLst/>
                        </a:rPr>
                        <a:t>Niveau de participation</a:t>
                      </a:r>
                      <a:endParaRPr lang="fr-FR" sz="2000">
                        <a:effectLst/>
                        <a:latin typeface="Times New Roman"/>
                        <a:ea typeface="Times New Roman"/>
                      </a:endParaRPr>
                    </a:p>
                  </a:txBody>
                  <a:tcPr marL="68580" marR="68580" marT="0" marB="0"/>
                </a:tc>
                <a:tc>
                  <a:txBody>
                    <a:bodyPr/>
                    <a:lstStyle/>
                    <a:p>
                      <a:pPr marL="342900" lvl="0" indent="-342900">
                        <a:spcAft>
                          <a:spcPts val="0"/>
                        </a:spcAft>
                        <a:buFont typeface="Trebuchet MS"/>
                        <a:buChar char="-"/>
                        <a:tabLst>
                          <a:tab pos="457200" algn="l"/>
                        </a:tabLst>
                      </a:pPr>
                      <a:r>
                        <a:rPr lang="fr-FR" sz="2000" dirty="0">
                          <a:effectLst/>
                        </a:rPr>
                        <a:t>Permet de voir le niveau d’implication des différents acteurs  aux différents niveaux de développement</a:t>
                      </a:r>
                      <a:endParaRPr lang="fr-FR" sz="2000" dirty="0">
                        <a:effectLst/>
                        <a:latin typeface="Times New Roman"/>
                        <a:ea typeface="Times New Roman"/>
                        <a:cs typeface="Arial"/>
                      </a:endParaRPr>
                    </a:p>
                  </a:txBody>
                  <a:tcPr marL="68580" marR="68580" marT="0" marB="0"/>
                </a:tc>
              </a:tr>
              <a:tr h="0">
                <a:tc>
                  <a:txBody>
                    <a:bodyPr/>
                    <a:lstStyle/>
                    <a:p>
                      <a:pPr>
                        <a:spcAft>
                          <a:spcPts val="0"/>
                        </a:spcAft>
                      </a:pPr>
                      <a:r>
                        <a:rPr lang="fr-FR" sz="2000">
                          <a:effectLst/>
                        </a:rPr>
                        <a:t> </a:t>
                      </a:r>
                    </a:p>
                    <a:p>
                      <a:pPr marL="342900" lvl="0" indent="-342900">
                        <a:spcAft>
                          <a:spcPts val="0"/>
                        </a:spcAft>
                        <a:buFont typeface="Wingdings"/>
                        <a:buChar char=""/>
                        <a:tabLst>
                          <a:tab pos="457200" algn="l"/>
                        </a:tabLst>
                      </a:pPr>
                      <a:r>
                        <a:rPr lang="fr-FR" sz="2000">
                          <a:effectLst/>
                        </a:rPr>
                        <a:t>Possibilités de changement</a:t>
                      </a:r>
                      <a:endParaRPr lang="fr-FR" sz="2000">
                        <a:effectLst/>
                        <a:latin typeface="Times New Roman"/>
                        <a:ea typeface="Times New Roman"/>
                      </a:endParaRPr>
                    </a:p>
                  </a:txBody>
                  <a:tcPr marL="68580" marR="68580" marT="0" marB="0"/>
                </a:tc>
                <a:tc>
                  <a:txBody>
                    <a:bodyPr/>
                    <a:lstStyle/>
                    <a:p>
                      <a:pPr>
                        <a:spcAft>
                          <a:spcPts val="0"/>
                        </a:spcAft>
                      </a:pPr>
                      <a:r>
                        <a:rPr lang="fr-FR" sz="2000" dirty="0">
                          <a:effectLst/>
                        </a:rPr>
                        <a:t>- Permettent de savoir s’il existe  des éléments favorables ou défavorables au changement.</a:t>
                      </a:r>
                      <a:endParaRPr lang="fr-FR" sz="2000" dirty="0">
                        <a:effectLst/>
                        <a:latin typeface="Times New Roman"/>
                        <a:ea typeface="Times New Roman"/>
                      </a:endParaRPr>
                    </a:p>
                  </a:txBody>
                  <a:tcPr marL="68580" marR="68580" marT="0" marB="0"/>
                </a:tc>
              </a:tr>
            </a:tbl>
          </a:graphicData>
        </a:graphic>
      </p:graphicFrame>
      <p:sp>
        <p:nvSpPr>
          <p:cNvPr id="5" name="Rectangle 1"/>
          <p:cNvSpPr>
            <a:spLocks noChangeArrowheads="1"/>
          </p:cNvSpPr>
          <p:nvPr/>
        </p:nvSpPr>
        <p:spPr bwMode="auto">
          <a:xfrm>
            <a:off x="1647825" y="957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6010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Pour une bonne analyse de genre, </a:t>
            </a:r>
            <a:r>
              <a:rPr lang="fr-FR" b="1" dirty="0" smtClean="0">
                <a:solidFill>
                  <a:srgbClr val="FF0000"/>
                </a:solidFill>
              </a:rPr>
              <a:t>trois (03) catégories d’outils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7535593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1635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graphicEl>
                                              <a:dgm id="{EF6C8E13-EEFF-4521-9E7A-C6FCF3F0B4C9}"/>
                                            </p:graphicEl>
                                          </p:spTgt>
                                        </p:tgtEl>
                                        <p:attrNameLst>
                                          <p:attrName>style.visibility</p:attrName>
                                        </p:attrNameLst>
                                      </p:cBhvr>
                                      <p:to>
                                        <p:strVal val="visible"/>
                                      </p:to>
                                    </p:set>
                                    <p:animEffect transition="in" filter="wipe(down)">
                                      <p:cBhvr>
                                        <p:cTn id="7" dur="580">
                                          <p:stCondLst>
                                            <p:cond delay="0"/>
                                          </p:stCondLst>
                                        </p:cTn>
                                        <p:tgtEl>
                                          <p:spTgt spid="4">
                                            <p:graphicEl>
                                              <a:dgm id="{EF6C8E13-EEFF-4521-9E7A-C6FCF3F0B4C9}"/>
                                            </p:graphicEl>
                                          </p:spTgt>
                                        </p:tgtEl>
                                      </p:cBhvr>
                                    </p:animEffect>
                                    <p:anim calcmode="lin" valueType="num">
                                      <p:cBhvr>
                                        <p:cTn id="8" dur="1822" tmFilter="0,0; 0.14,0.36; 0.43,0.73; 0.71,0.91; 1.0,1.0">
                                          <p:stCondLst>
                                            <p:cond delay="0"/>
                                          </p:stCondLst>
                                        </p:cTn>
                                        <p:tgtEl>
                                          <p:spTgt spid="4">
                                            <p:graphicEl>
                                              <a:dgm id="{EF6C8E13-EEFF-4521-9E7A-C6FCF3F0B4C9}"/>
                                            </p:graphic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graphicEl>
                                              <a:dgm id="{EF6C8E13-EEFF-4521-9E7A-C6FCF3F0B4C9}"/>
                                            </p:graphic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graphicEl>
                                              <a:dgm id="{EF6C8E13-EEFF-4521-9E7A-C6FCF3F0B4C9}"/>
                                            </p:graphic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graphicEl>
                                              <a:dgm id="{EF6C8E13-EEFF-4521-9E7A-C6FCF3F0B4C9}"/>
                                            </p:graphic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graphicEl>
                                              <a:dgm id="{EF6C8E13-EEFF-4521-9E7A-C6FCF3F0B4C9}"/>
                                            </p:graphic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graphicEl>
                                              <a:dgm id="{EF6C8E13-EEFF-4521-9E7A-C6FCF3F0B4C9}"/>
                                            </p:graphicEl>
                                          </p:spTgt>
                                        </p:tgtEl>
                                      </p:cBhvr>
                                      <p:to x="100000" y="60000"/>
                                    </p:animScale>
                                    <p:animScale>
                                      <p:cBhvr>
                                        <p:cTn id="14" dur="166" decel="50000">
                                          <p:stCondLst>
                                            <p:cond delay="676"/>
                                          </p:stCondLst>
                                        </p:cTn>
                                        <p:tgtEl>
                                          <p:spTgt spid="4">
                                            <p:graphicEl>
                                              <a:dgm id="{EF6C8E13-EEFF-4521-9E7A-C6FCF3F0B4C9}"/>
                                            </p:graphicEl>
                                          </p:spTgt>
                                        </p:tgtEl>
                                      </p:cBhvr>
                                      <p:to x="100000" y="100000"/>
                                    </p:animScale>
                                    <p:animScale>
                                      <p:cBhvr>
                                        <p:cTn id="15" dur="26">
                                          <p:stCondLst>
                                            <p:cond delay="1312"/>
                                          </p:stCondLst>
                                        </p:cTn>
                                        <p:tgtEl>
                                          <p:spTgt spid="4">
                                            <p:graphicEl>
                                              <a:dgm id="{EF6C8E13-EEFF-4521-9E7A-C6FCF3F0B4C9}"/>
                                            </p:graphicEl>
                                          </p:spTgt>
                                        </p:tgtEl>
                                      </p:cBhvr>
                                      <p:to x="100000" y="80000"/>
                                    </p:animScale>
                                    <p:animScale>
                                      <p:cBhvr>
                                        <p:cTn id="16" dur="166" decel="50000">
                                          <p:stCondLst>
                                            <p:cond delay="1338"/>
                                          </p:stCondLst>
                                        </p:cTn>
                                        <p:tgtEl>
                                          <p:spTgt spid="4">
                                            <p:graphicEl>
                                              <a:dgm id="{EF6C8E13-EEFF-4521-9E7A-C6FCF3F0B4C9}"/>
                                            </p:graphicEl>
                                          </p:spTgt>
                                        </p:tgtEl>
                                      </p:cBhvr>
                                      <p:to x="100000" y="100000"/>
                                    </p:animScale>
                                    <p:animScale>
                                      <p:cBhvr>
                                        <p:cTn id="17" dur="26">
                                          <p:stCondLst>
                                            <p:cond delay="1642"/>
                                          </p:stCondLst>
                                        </p:cTn>
                                        <p:tgtEl>
                                          <p:spTgt spid="4">
                                            <p:graphicEl>
                                              <a:dgm id="{EF6C8E13-EEFF-4521-9E7A-C6FCF3F0B4C9}"/>
                                            </p:graphicEl>
                                          </p:spTgt>
                                        </p:tgtEl>
                                      </p:cBhvr>
                                      <p:to x="100000" y="90000"/>
                                    </p:animScale>
                                    <p:animScale>
                                      <p:cBhvr>
                                        <p:cTn id="18" dur="166" decel="50000">
                                          <p:stCondLst>
                                            <p:cond delay="1668"/>
                                          </p:stCondLst>
                                        </p:cTn>
                                        <p:tgtEl>
                                          <p:spTgt spid="4">
                                            <p:graphicEl>
                                              <a:dgm id="{EF6C8E13-EEFF-4521-9E7A-C6FCF3F0B4C9}"/>
                                            </p:graphicEl>
                                          </p:spTgt>
                                        </p:tgtEl>
                                      </p:cBhvr>
                                      <p:to x="100000" y="100000"/>
                                    </p:animScale>
                                    <p:animScale>
                                      <p:cBhvr>
                                        <p:cTn id="19" dur="26">
                                          <p:stCondLst>
                                            <p:cond delay="1808"/>
                                          </p:stCondLst>
                                        </p:cTn>
                                        <p:tgtEl>
                                          <p:spTgt spid="4">
                                            <p:graphicEl>
                                              <a:dgm id="{EF6C8E13-EEFF-4521-9E7A-C6FCF3F0B4C9}"/>
                                            </p:graphicEl>
                                          </p:spTgt>
                                        </p:tgtEl>
                                      </p:cBhvr>
                                      <p:to x="100000" y="95000"/>
                                    </p:animScale>
                                    <p:animScale>
                                      <p:cBhvr>
                                        <p:cTn id="20" dur="166" decel="50000">
                                          <p:stCondLst>
                                            <p:cond delay="1834"/>
                                          </p:stCondLst>
                                        </p:cTn>
                                        <p:tgtEl>
                                          <p:spTgt spid="4">
                                            <p:graphicEl>
                                              <a:dgm id="{EF6C8E13-EEFF-4521-9E7A-C6FCF3F0B4C9}"/>
                                            </p:graphic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graphicEl>
                                              <a:dgm id="{3674E9F7-0E64-4896-92AC-9AC3AD2D5941}"/>
                                            </p:graphicEl>
                                          </p:spTgt>
                                        </p:tgtEl>
                                        <p:attrNameLst>
                                          <p:attrName>style.visibility</p:attrName>
                                        </p:attrNameLst>
                                      </p:cBhvr>
                                      <p:to>
                                        <p:strVal val="visible"/>
                                      </p:to>
                                    </p:set>
                                    <p:animEffect transition="in" filter="wipe(down)">
                                      <p:cBhvr>
                                        <p:cTn id="25" dur="580">
                                          <p:stCondLst>
                                            <p:cond delay="0"/>
                                          </p:stCondLst>
                                        </p:cTn>
                                        <p:tgtEl>
                                          <p:spTgt spid="4">
                                            <p:graphicEl>
                                              <a:dgm id="{3674E9F7-0E64-4896-92AC-9AC3AD2D5941}"/>
                                            </p:graphicEl>
                                          </p:spTgt>
                                        </p:tgtEl>
                                      </p:cBhvr>
                                    </p:animEffect>
                                    <p:anim calcmode="lin" valueType="num">
                                      <p:cBhvr>
                                        <p:cTn id="26" dur="1822" tmFilter="0,0; 0.14,0.36; 0.43,0.73; 0.71,0.91; 1.0,1.0">
                                          <p:stCondLst>
                                            <p:cond delay="0"/>
                                          </p:stCondLst>
                                        </p:cTn>
                                        <p:tgtEl>
                                          <p:spTgt spid="4">
                                            <p:graphicEl>
                                              <a:dgm id="{3674E9F7-0E64-4896-92AC-9AC3AD2D5941}"/>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graphicEl>
                                              <a:dgm id="{3674E9F7-0E64-4896-92AC-9AC3AD2D5941}"/>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graphicEl>
                                              <a:dgm id="{3674E9F7-0E64-4896-92AC-9AC3AD2D5941}"/>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graphicEl>
                                              <a:dgm id="{3674E9F7-0E64-4896-92AC-9AC3AD2D5941}"/>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graphicEl>
                                              <a:dgm id="{3674E9F7-0E64-4896-92AC-9AC3AD2D5941}"/>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graphicEl>
                                              <a:dgm id="{3674E9F7-0E64-4896-92AC-9AC3AD2D5941}"/>
                                            </p:graphicEl>
                                          </p:spTgt>
                                        </p:tgtEl>
                                      </p:cBhvr>
                                      <p:to x="100000" y="60000"/>
                                    </p:animScale>
                                    <p:animScale>
                                      <p:cBhvr>
                                        <p:cTn id="32" dur="166" decel="50000">
                                          <p:stCondLst>
                                            <p:cond delay="676"/>
                                          </p:stCondLst>
                                        </p:cTn>
                                        <p:tgtEl>
                                          <p:spTgt spid="4">
                                            <p:graphicEl>
                                              <a:dgm id="{3674E9F7-0E64-4896-92AC-9AC3AD2D5941}"/>
                                            </p:graphicEl>
                                          </p:spTgt>
                                        </p:tgtEl>
                                      </p:cBhvr>
                                      <p:to x="100000" y="100000"/>
                                    </p:animScale>
                                    <p:animScale>
                                      <p:cBhvr>
                                        <p:cTn id="33" dur="26">
                                          <p:stCondLst>
                                            <p:cond delay="1312"/>
                                          </p:stCondLst>
                                        </p:cTn>
                                        <p:tgtEl>
                                          <p:spTgt spid="4">
                                            <p:graphicEl>
                                              <a:dgm id="{3674E9F7-0E64-4896-92AC-9AC3AD2D5941}"/>
                                            </p:graphicEl>
                                          </p:spTgt>
                                        </p:tgtEl>
                                      </p:cBhvr>
                                      <p:to x="100000" y="80000"/>
                                    </p:animScale>
                                    <p:animScale>
                                      <p:cBhvr>
                                        <p:cTn id="34" dur="166" decel="50000">
                                          <p:stCondLst>
                                            <p:cond delay="1338"/>
                                          </p:stCondLst>
                                        </p:cTn>
                                        <p:tgtEl>
                                          <p:spTgt spid="4">
                                            <p:graphicEl>
                                              <a:dgm id="{3674E9F7-0E64-4896-92AC-9AC3AD2D5941}"/>
                                            </p:graphicEl>
                                          </p:spTgt>
                                        </p:tgtEl>
                                      </p:cBhvr>
                                      <p:to x="100000" y="100000"/>
                                    </p:animScale>
                                    <p:animScale>
                                      <p:cBhvr>
                                        <p:cTn id="35" dur="26">
                                          <p:stCondLst>
                                            <p:cond delay="1642"/>
                                          </p:stCondLst>
                                        </p:cTn>
                                        <p:tgtEl>
                                          <p:spTgt spid="4">
                                            <p:graphicEl>
                                              <a:dgm id="{3674E9F7-0E64-4896-92AC-9AC3AD2D5941}"/>
                                            </p:graphicEl>
                                          </p:spTgt>
                                        </p:tgtEl>
                                      </p:cBhvr>
                                      <p:to x="100000" y="90000"/>
                                    </p:animScale>
                                    <p:animScale>
                                      <p:cBhvr>
                                        <p:cTn id="36" dur="166" decel="50000">
                                          <p:stCondLst>
                                            <p:cond delay="1668"/>
                                          </p:stCondLst>
                                        </p:cTn>
                                        <p:tgtEl>
                                          <p:spTgt spid="4">
                                            <p:graphicEl>
                                              <a:dgm id="{3674E9F7-0E64-4896-92AC-9AC3AD2D5941}"/>
                                            </p:graphicEl>
                                          </p:spTgt>
                                        </p:tgtEl>
                                      </p:cBhvr>
                                      <p:to x="100000" y="100000"/>
                                    </p:animScale>
                                    <p:animScale>
                                      <p:cBhvr>
                                        <p:cTn id="37" dur="26">
                                          <p:stCondLst>
                                            <p:cond delay="1808"/>
                                          </p:stCondLst>
                                        </p:cTn>
                                        <p:tgtEl>
                                          <p:spTgt spid="4">
                                            <p:graphicEl>
                                              <a:dgm id="{3674E9F7-0E64-4896-92AC-9AC3AD2D5941}"/>
                                            </p:graphicEl>
                                          </p:spTgt>
                                        </p:tgtEl>
                                      </p:cBhvr>
                                      <p:to x="100000" y="95000"/>
                                    </p:animScale>
                                    <p:animScale>
                                      <p:cBhvr>
                                        <p:cTn id="38" dur="166" decel="50000">
                                          <p:stCondLst>
                                            <p:cond delay="1834"/>
                                          </p:stCondLst>
                                        </p:cTn>
                                        <p:tgtEl>
                                          <p:spTgt spid="4">
                                            <p:graphicEl>
                                              <a:dgm id="{3674E9F7-0E64-4896-92AC-9AC3AD2D5941}"/>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
                                            <p:graphicEl>
                                              <a:dgm id="{4BF7EAD5-D8B4-45A3-AEA6-8FCD102665C2}"/>
                                            </p:graphicEl>
                                          </p:spTgt>
                                        </p:tgtEl>
                                        <p:attrNameLst>
                                          <p:attrName>style.visibility</p:attrName>
                                        </p:attrNameLst>
                                      </p:cBhvr>
                                      <p:to>
                                        <p:strVal val="visible"/>
                                      </p:to>
                                    </p:set>
                                    <p:animEffect transition="in" filter="wipe(down)">
                                      <p:cBhvr>
                                        <p:cTn id="43" dur="580">
                                          <p:stCondLst>
                                            <p:cond delay="0"/>
                                          </p:stCondLst>
                                        </p:cTn>
                                        <p:tgtEl>
                                          <p:spTgt spid="4">
                                            <p:graphicEl>
                                              <a:dgm id="{4BF7EAD5-D8B4-45A3-AEA6-8FCD102665C2}"/>
                                            </p:graphicEl>
                                          </p:spTgt>
                                        </p:tgtEl>
                                      </p:cBhvr>
                                    </p:animEffect>
                                    <p:anim calcmode="lin" valueType="num">
                                      <p:cBhvr>
                                        <p:cTn id="44" dur="1822" tmFilter="0,0; 0.14,0.36; 0.43,0.73; 0.71,0.91; 1.0,1.0">
                                          <p:stCondLst>
                                            <p:cond delay="0"/>
                                          </p:stCondLst>
                                        </p:cTn>
                                        <p:tgtEl>
                                          <p:spTgt spid="4">
                                            <p:graphicEl>
                                              <a:dgm id="{4BF7EAD5-D8B4-45A3-AEA6-8FCD102665C2}"/>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graphicEl>
                                              <a:dgm id="{4BF7EAD5-D8B4-45A3-AEA6-8FCD102665C2}"/>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graphicEl>
                                              <a:dgm id="{4BF7EAD5-D8B4-45A3-AEA6-8FCD102665C2}"/>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graphicEl>
                                              <a:dgm id="{4BF7EAD5-D8B4-45A3-AEA6-8FCD102665C2}"/>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graphicEl>
                                              <a:dgm id="{4BF7EAD5-D8B4-45A3-AEA6-8FCD102665C2}"/>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graphicEl>
                                              <a:dgm id="{4BF7EAD5-D8B4-45A3-AEA6-8FCD102665C2}"/>
                                            </p:graphicEl>
                                          </p:spTgt>
                                        </p:tgtEl>
                                      </p:cBhvr>
                                      <p:to x="100000" y="60000"/>
                                    </p:animScale>
                                    <p:animScale>
                                      <p:cBhvr>
                                        <p:cTn id="50" dur="166" decel="50000">
                                          <p:stCondLst>
                                            <p:cond delay="676"/>
                                          </p:stCondLst>
                                        </p:cTn>
                                        <p:tgtEl>
                                          <p:spTgt spid="4">
                                            <p:graphicEl>
                                              <a:dgm id="{4BF7EAD5-D8B4-45A3-AEA6-8FCD102665C2}"/>
                                            </p:graphicEl>
                                          </p:spTgt>
                                        </p:tgtEl>
                                      </p:cBhvr>
                                      <p:to x="100000" y="100000"/>
                                    </p:animScale>
                                    <p:animScale>
                                      <p:cBhvr>
                                        <p:cTn id="51" dur="26">
                                          <p:stCondLst>
                                            <p:cond delay="1312"/>
                                          </p:stCondLst>
                                        </p:cTn>
                                        <p:tgtEl>
                                          <p:spTgt spid="4">
                                            <p:graphicEl>
                                              <a:dgm id="{4BF7EAD5-D8B4-45A3-AEA6-8FCD102665C2}"/>
                                            </p:graphicEl>
                                          </p:spTgt>
                                        </p:tgtEl>
                                      </p:cBhvr>
                                      <p:to x="100000" y="80000"/>
                                    </p:animScale>
                                    <p:animScale>
                                      <p:cBhvr>
                                        <p:cTn id="52" dur="166" decel="50000">
                                          <p:stCondLst>
                                            <p:cond delay="1338"/>
                                          </p:stCondLst>
                                        </p:cTn>
                                        <p:tgtEl>
                                          <p:spTgt spid="4">
                                            <p:graphicEl>
                                              <a:dgm id="{4BF7EAD5-D8B4-45A3-AEA6-8FCD102665C2}"/>
                                            </p:graphicEl>
                                          </p:spTgt>
                                        </p:tgtEl>
                                      </p:cBhvr>
                                      <p:to x="100000" y="100000"/>
                                    </p:animScale>
                                    <p:animScale>
                                      <p:cBhvr>
                                        <p:cTn id="53" dur="26">
                                          <p:stCondLst>
                                            <p:cond delay="1642"/>
                                          </p:stCondLst>
                                        </p:cTn>
                                        <p:tgtEl>
                                          <p:spTgt spid="4">
                                            <p:graphicEl>
                                              <a:dgm id="{4BF7EAD5-D8B4-45A3-AEA6-8FCD102665C2}"/>
                                            </p:graphicEl>
                                          </p:spTgt>
                                        </p:tgtEl>
                                      </p:cBhvr>
                                      <p:to x="100000" y="90000"/>
                                    </p:animScale>
                                    <p:animScale>
                                      <p:cBhvr>
                                        <p:cTn id="54" dur="166" decel="50000">
                                          <p:stCondLst>
                                            <p:cond delay="1668"/>
                                          </p:stCondLst>
                                        </p:cTn>
                                        <p:tgtEl>
                                          <p:spTgt spid="4">
                                            <p:graphicEl>
                                              <a:dgm id="{4BF7EAD5-D8B4-45A3-AEA6-8FCD102665C2}"/>
                                            </p:graphicEl>
                                          </p:spTgt>
                                        </p:tgtEl>
                                      </p:cBhvr>
                                      <p:to x="100000" y="100000"/>
                                    </p:animScale>
                                    <p:animScale>
                                      <p:cBhvr>
                                        <p:cTn id="55" dur="26">
                                          <p:stCondLst>
                                            <p:cond delay="1808"/>
                                          </p:stCondLst>
                                        </p:cTn>
                                        <p:tgtEl>
                                          <p:spTgt spid="4">
                                            <p:graphicEl>
                                              <a:dgm id="{4BF7EAD5-D8B4-45A3-AEA6-8FCD102665C2}"/>
                                            </p:graphicEl>
                                          </p:spTgt>
                                        </p:tgtEl>
                                      </p:cBhvr>
                                      <p:to x="100000" y="95000"/>
                                    </p:animScale>
                                    <p:animScale>
                                      <p:cBhvr>
                                        <p:cTn id="56" dur="166" decel="50000">
                                          <p:stCondLst>
                                            <p:cond delay="1834"/>
                                          </p:stCondLst>
                                        </p:cTn>
                                        <p:tgtEl>
                                          <p:spTgt spid="4">
                                            <p:graphicEl>
                                              <a:dgm id="{4BF7EAD5-D8B4-45A3-AEA6-8FCD102665C2}"/>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
                                            <p:graphicEl>
                                              <a:dgm id="{E0BCBF0F-E017-4E89-8926-E6954F6840C1}"/>
                                            </p:graphicEl>
                                          </p:spTgt>
                                        </p:tgtEl>
                                        <p:attrNameLst>
                                          <p:attrName>style.visibility</p:attrName>
                                        </p:attrNameLst>
                                      </p:cBhvr>
                                      <p:to>
                                        <p:strVal val="visible"/>
                                      </p:to>
                                    </p:set>
                                    <p:animEffect transition="in" filter="wipe(down)">
                                      <p:cBhvr>
                                        <p:cTn id="61" dur="580">
                                          <p:stCondLst>
                                            <p:cond delay="0"/>
                                          </p:stCondLst>
                                        </p:cTn>
                                        <p:tgtEl>
                                          <p:spTgt spid="4">
                                            <p:graphicEl>
                                              <a:dgm id="{E0BCBF0F-E017-4E89-8926-E6954F6840C1}"/>
                                            </p:graphicEl>
                                          </p:spTgt>
                                        </p:tgtEl>
                                      </p:cBhvr>
                                    </p:animEffect>
                                    <p:anim calcmode="lin" valueType="num">
                                      <p:cBhvr>
                                        <p:cTn id="62" dur="1822" tmFilter="0,0; 0.14,0.36; 0.43,0.73; 0.71,0.91; 1.0,1.0">
                                          <p:stCondLst>
                                            <p:cond delay="0"/>
                                          </p:stCondLst>
                                        </p:cTn>
                                        <p:tgtEl>
                                          <p:spTgt spid="4">
                                            <p:graphicEl>
                                              <a:dgm id="{E0BCBF0F-E017-4E89-8926-E6954F6840C1}"/>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graphicEl>
                                              <a:dgm id="{E0BCBF0F-E017-4E89-8926-E6954F6840C1}"/>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graphicEl>
                                              <a:dgm id="{E0BCBF0F-E017-4E89-8926-E6954F6840C1}"/>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graphicEl>
                                              <a:dgm id="{E0BCBF0F-E017-4E89-8926-E6954F6840C1}"/>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graphicEl>
                                              <a:dgm id="{E0BCBF0F-E017-4E89-8926-E6954F6840C1}"/>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graphicEl>
                                              <a:dgm id="{E0BCBF0F-E017-4E89-8926-E6954F6840C1}"/>
                                            </p:graphicEl>
                                          </p:spTgt>
                                        </p:tgtEl>
                                      </p:cBhvr>
                                      <p:to x="100000" y="60000"/>
                                    </p:animScale>
                                    <p:animScale>
                                      <p:cBhvr>
                                        <p:cTn id="68" dur="166" decel="50000">
                                          <p:stCondLst>
                                            <p:cond delay="676"/>
                                          </p:stCondLst>
                                        </p:cTn>
                                        <p:tgtEl>
                                          <p:spTgt spid="4">
                                            <p:graphicEl>
                                              <a:dgm id="{E0BCBF0F-E017-4E89-8926-E6954F6840C1}"/>
                                            </p:graphicEl>
                                          </p:spTgt>
                                        </p:tgtEl>
                                      </p:cBhvr>
                                      <p:to x="100000" y="100000"/>
                                    </p:animScale>
                                    <p:animScale>
                                      <p:cBhvr>
                                        <p:cTn id="69" dur="26">
                                          <p:stCondLst>
                                            <p:cond delay="1312"/>
                                          </p:stCondLst>
                                        </p:cTn>
                                        <p:tgtEl>
                                          <p:spTgt spid="4">
                                            <p:graphicEl>
                                              <a:dgm id="{E0BCBF0F-E017-4E89-8926-E6954F6840C1}"/>
                                            </p:graphicEl>
                                          </p:spTgt>
                                        </p:tgtEl>
                                      </p:cBhvr>
                                      <p:to x="100000" y="80000"/>
                                    </p:animScale>
                                    <p:animScale>
                                      <p:cBhvr>
                                        <p:cTn id="70" dur="166" decel="50000">
                                          <p:stCondLst>
                                            <p:cond delay="1338"/>
                                          </p:stCondLst>
                                        </p:cTn>
                                        <p:tgtEl>
                                          <p:spTgt spid="4">
                                            <p:graphicEl>
                                              <a:dgm id="{E0BCBF0F-E017-4E89-8926-E6954F6840C1}"/>
                                            </p:graphicEl>
                                          </p:spTgt>
                                        </p:tgtEl>
                                      </p:cBhvr>
                                      <p:to x="100000" y="100000"/>
                                    </p:animScale>
                                    <p:animScale>
                                      <p:cBhvr>
                                        <p:cTn id="71" dur="26">
                                          <p:stCondLst>
                                            <p:cond delay="1642"/>
                                          </p:stCondLst>
                                        </p:cTn>
                                        <p:tgtEl>
                                          <p:spTgt spid="4">
                                            <p:graphicEl>
                                              <a:dgm id="{E0BCBF0F-E017-4E89-8926-E6954F6840C1}"/>
                                            </p:graphicEl>
                                          </p:spTgt>
                                        </p:tgtEl>
                                      </p:cBhvr>
                                      <p:to x="100000" y="90000"/>
                                    </p:animScale>
                                    <p:animScale>
                                      <p:cBhvr>
                                        <p:cTn id="72" dur="166" decel="50000">
                                          <p:stCondLst>
                                            <p:cond delay="1668"/>
                                          </p:stCondLst>
                                        </p:cTn>
                                        <p:tgtEl>
                                          <p:spTgt spid="4">
                                            <p:graphicEl>
                                              <a:dgm id="{E0BCBF0F-E017-4E89-8926-E6954F6840C1}"/>
                                            </p:graphicEl>
                                          </p:spTgt>
                                        </p:tgtEl>
                                      </p:cBhvr>
                                      <p:to x="100000" y="100000"/>
                                    </p:animScale>
                                    <p:animScale>
                                      <p:cBhvr>
                                        <p:cTn id="73" dur="26">
                                          <p:stCondLst>
                                            <p:cond delay="1808"/>
                                          </p:stCondLst>
                                        </p:cTn>
                                        <p:tgtEl>
                                          <p:spTgt spid="4">
                                            <p:graphicEl>
                                              <a:dgm id="{E0BCBF0F-E017-4E89-8926-E6954F6840C1}"/>
                                            </p:graphicEl>
                                          </p:spTgt>
                                        </p:tgtEl>
                                      </p:cBhvr>
                                      <p:to x="100000" y="95000"/>
                                    </p:animScale>
                                    <p:animScale>
                                      <p:cBhvr>
                                        <p:cTn id="74" dur="166" decel="50000">
                                          <p:stCondLst>
                                            <p:cond delay="1834"/>
                                          </p:stCondLst>
                                        </p:cTn>
                                        <p:tgtEl>
                                          <p:spTgt spid="4">
                                            <p:graphicEl>
                                              <a:dgm id="{E0BCBF0F-E017-4E89-8926-E6954F6840C1}"/>
                                            </p:graphic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
                                            <p:graphicEl>
                                              <a:dgm id="{2CC144B9-65A8-4C94-B7F7-E4FC8D7A2383}"/>
                                            </p:graphicEl>
                                          </p:spTgt>
                                        </p:tgtEl>
                                        <p:attrNameLst>
                                          <p:attrName>style.visibility</p:attrName>
                                        </p:attrNameLst>
                                      </p:cBhvr>
                                      <p:to>
                                        <p:strVal val="visible"/>
                                      </p:to>
                                    </p:set>
                                    <p:animEffect transition="in" filter="wipe(down)">
                                      <p:cBhvr>
                                        <p:cTn id="79" dur="580">
                                          <p:stCondLst>
                                            <p:cond delay="0"/>
                                          </p:stCondLst>
                                        </p:cTn>
                                        <p:tgtEl>
                                          <p:spTgt spid="4">
                                            <p:graphicEl>
                                              <a:dgm id="{2CC144B9-65A8-4C94-B7F7-E4FC8D7A2383}"/>
                                            </p:graphicEl>
                                          </p:spTgt>
                                        </p:tgtEl>
                                      </p:cBhvr>
                                    </p:animEffect>
                                    <p:anim calcmode="lin" valueType="num">
                                      <p:cBhvr>
                                        <p:cTn id="80" dur="1822" tmFilter="0,0; 0.14,0.36; 0.43,0.73; 0.71,0.91; 1.0,1.0">
                                          <p:stCondLst>
                                            <p:cond delay="0"/>
                                          </p:stCondLst>
                                        </p:cTn>
                                        <p:tgtEl>
                                          <p:spTgt spid="4">
                                            <p:graphicEl>
                                              <a:dgm id="{2CC144B9-65A8-4C94-B7F7-E4FC8D7A2383}"/>
                                            </p:graphic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graphicEl>
                                              <a:dgm id="{2CC144B9-65A8-4C94-B7F7-E4FC8D7A2383}"/>
                                            </p:graphic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graphicEl>
                                              <a:dgm id="{2CC144B9-65A8-4C94-B7F7-E4FC8D7A2383}"/>
                                            </p:graphic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graphicEl>
                                              <a:dgm id="{2CC144B9-65A8-4C94-B7F7-E4FC8D7A2383}"/>
                                            </p:graphic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graphicEl>
                                              <a:dgm id="{2CC144B9-65A8-4C94-B7F7-E4FC8D7A2383}"/>
                                            </p:graphic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graphicEl>
                                              <a:dgm id="{2CC144B9-65A8-4C94-B7F7-E4FC8D7A2383}"/>
                                            </p:graphicEl>
                                          </p:spTgt>
                                        </p:tgtEl>
                                      </p:cBhvr>
                                      <p:to x="100000" y="60000"/>
                                    </p:animScale>
                                    <p:animScale>
                                      <p:cBhvr>
                                        <p:cTn id="86" dur="166" decel="50000">
                                          <p:stCondLst>
                                            <p:cond delay="676"/>
                                          </p:stCondLst>
                                        </p:cTn>
                                        <p:tgtEl>
                                          <p:spTgt spid="4">
                                            <p:graphicEl>
                                              <a:dgm id="{2CC144B9-65A8-4C94-B7F7-E4FC8D7A2383}"/>
                                            </p:graphicEl>
                                          </p:spTgt>
                                        </p:tgtEl>
                                      </p:cBhvr>
                                      <p:to x="100000" y="100000"/>
                                    </p:animScale>
                                    <p:animScale>
                                      <p:cBhvr>
                                        <p:cTn id="87" dur="26">
                                          <p:stCondLst>
                                            <p:cond delay="1312"/>
                                          </p:stCondLst>
                                        </p:cTn>
                                        <p:tgtEl>
                                          <p:spTgt spid="4">
                                            <p:graphicEl>
                                              <a:dgm id="{2CC144B9-65A8-4C94-B7F7-E4FC8D7A2383}"/>
                                            </p:graphicEl>
                                          </p:spTgt>
                                        </p:tgtEl>
                                      </p:cBhvr>
                                      <p:to x="100000" y="80000"/>
                                    </p:animScale>
                                    <p:animScale>
                                      <p:cBhvr>
                                        <p:cTn id="88" dur="166" decel="50000">
                                          <p:stCondLst>
                                            <p:cond delay="1338"/>
                                          </p:stCondLst>
                                        </p:cTn>
                                        <p:tgtEl>
                                          <p:spTgt spid="4">
                                            <p:graphicEl>
                                              <a:dgm id="{2CC144B9-65A8-4C94-B7F7-E4FC8D7A2383}"/>
                                            </p:graphicEl>
                                          </p:spTgt>
                                        </p:tgtEl>
                                      </p:cBhvr>
                                      <p:to x="100000" y="100000"/>
                                    </p:animScale>
                                    <p:animScale>
                                      <p:cBhvr>
                                        <p:cTn id="89" dur="26">
                                          <p:stCondLst>
                                            <p:cond delay="1642"/>
                                          </p:stCondLst>
                                        </p:cTn>
                                        <p:tgtEl>
                                          <p:spTgt spid="4">
                                            <p:graphicEl>
                                              <a:dgm id="{2CC144B9-65A8-4C94-B7F7-E4FC8D7A2383}"/>
                                            </p:graphicEl>
                                          </p:spTgt>
                                        </p:tgtEl>
                                      </p:cBhvr>
                                      <p:to x="100000" y="90000"/>
                                    </p:animScale>
                                    <p:animScale>
                                      <p:cBhvr>
                                        <p:cTn id="90" dur="166" decel="50000">
                                          <p:stCondLst>
                                            <p:cond delay="1668"/>
                                          </p:stCondLst>
                                        </p:cTn>
                                        <p:tgtEl>
                                          <p:spTgt spid="4">
                                            <p:graphicEl>
                                              <a:dgm id="{2CC144B9-65A8-4C94-B7F7-E4FC8D7A2383}"/>
                                            </p:graphicEl>
                                          </p:spTgt>
                                        </p:tgtEl>
                                      </p:cBhvr>
                                      <p:to x="100000" y="100000"/>
                                    </p:animScale>
                                    <p:animScale>
                                      <p:cBhvr>
                                        <p:cTn id="91" dur="26">
                                          <p:stCondLst>
                                            <p:cond delay="1808"/>
                                          </p:stCondLst>
                                        </p:cTn>
                                        <p:tgtEl>
                                          <p:spTgt spid="4">
                                            <p:graphicEl>
                                              <a:dgm id="{2CC144B9-65A8-4C94-B7F7-E4FC8D7A2383}"/>
                                            </p:graphicEl>
                                          </p:spTgt>
                                        </p:tgtEl>
                                      </p:cBhvr>
                                      <p:to x="100000" y="95000"/>
                                    </p:animScale>
                                    <p:animScale>
                                      <p:cBhvr>
                                        <p:cTn id="92" dur="166" decel="50000">
                                          <p:stCondLst>
                                            <p:cond delay="1834"/>
                                          </p:stCondLst>
                                        </p:cTn>
                                        <p:tgtEl>
                                          <p:spTgt spid="4">
                                            <p:graphicEl>
                                              <a:dgm id="{2CC144B9-65A8-4C94-B7F7-E4FC8D7A2383}"/>
                                            </p:graphic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4">
                                            <p:graphicEl>
                                              <a:dgm id="{DDF4283C-CAD9-40F8-AB4E-6F76B3B13F69}"/>
                                            </p:graphicEl>
                                          </p:spTgt>
                                        </p:tgtEl>
                                        <p:attrNameLst>
                                          <p:attrName>style.visibility</p:attrName>
                                        </p:attrNameLst>
                                      </p:cBhvr>
                                      <p:to>
                                        <p:strVal val="visible"/>
                                      </p:to>
                                    </p:set>
                                    <p:animEffect transition="in" filter="wipe(down)">
                                      <p:cBhvr>
                                        <p:cTn id="97" dur="580">
                                          <p:stCondLst>
                                            <p:cond delay="0"/>
                                          </p:stCondLst>
                                        </p:cTn>
                                        <p:tgtEl>
                                          <p:spTgt spid="4">
                                            <p:graphicEl>
                                              <a:dgm id="{DDF4283C-CAD9-40F8-AB4E-6F76B3B13F69}"/>
                                            </p:graphicEl>
                                          </p:spTgt>
                                        </p:tgtEl>
                                      </p:cBhvr>
                                    </p:animEffect>
                                    <p:anim calcmode="lin" valueType="num">
                                      <p:cBhvr>
                                        <p:cTn id="98" dur="1822" tmFilter="0,0; 0.14,0.36; 0.43,0.73; 0.71,0.91; 1.0,1.0">
                                          <p:stCondLst>
                                            <p:cond delay="0"/>
                                          </p:stCondLst>
                                        </p:cTn>
                                        <p:tgtEl>
                                          <p:spTgt spid="4">
                                            <p:graphicEl>
                                              <a:dgm id="{DDF4283C-CAD9-40F8-AB4E-6F76B3B13F69}"/>
                                            </p:graphic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4">
                                            <p:graphicEl>
                                              <a:dgm id="{DDF4283C-CAD9-40F8-AB4E-6F76B3B13F69}"/>
                                            </p:graphic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4">
                                            <p:graphicEl>
                                              <a:dgm id="{DDF4283C-CAD9-40F8-AB4E-6F76B3B13F69}"/>
                                            </p:graphic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4">
                                            <p:graphicEl>
                                              <a:dgm id="{DDF4283C-CAD9-40F8-AB4E-6F76B3B13F69}"/>
                                            </p:graphic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4">
                                            <p:graphicEl>
                                              <a:dgm id="{DDF4283C-CAD9-40F8-AB4E-6F76B3B13F69}"/>
                                            </p:graphic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4">
                                            <p:graphicEl>
                                              <a:dgm id="{DDF4283C-CAD9-40F8-AB4E-6F76B3B13F69}"/>
                                            </p:graphicEl>
                                          </p:spTgt>
                                        </p:tgtEl>
                                      </p:cBhvr>
                                      <p:to x="100000" y="60000"/>
                                    </p:animScale>
                                    <p:animScale>
                                      <p:cBhvr>
                                        <p:cTn id="104" dur="166" decel="50000">
                                          <p:stCondLst>
                                            <p:cond delay="676"/>
                                          </p:stCondLst>
                                        </p:cTn>
                                        <p:tgtEl>
                                          <p:spTgt spid="4">
                                            <p:graphicEl>
                                              <a:dgm id="{DDF4283C-CAD9-40F8-AB4E-6F76B3B13F69}"/>
                                            </p:graphicEl>
                                          </p:spTgt>
                                        </p:tgtEl>
                                      </p:cBhvr>
                                      <p:to x="100000" y="100000"/>
                                    </p:animScale>
                                    <p:animScale>
                                      <p:cBhvr>
                                        <p:cTn id="105" dur="26">
                                          <p:stCondLst>
                                            <p:cond delay="1312"/>
                                          </p:stCondLst>
                                        </p:cTn>
                                        <p:tgtEl>
                                          <p:spTgt spid="4">
                                            <p:graphicEl>
                                              <a:dgm id="{DDF4283C-CAD9-40F8-AB4E-6F76B3B13F69}"/>
                                            </p:graphicEl>
                                          </p:spTgt>
                                        </p:tgtEl>
                                      </p:cBhvr>
                                      <p:to x="100000" y="80000"/>
                                    </p:animScale>
                                    <p:animScale>
                                      <p:cBhvr>
                                        <p:cTn id="106" dur="166" decel="50000">
                                          <p:stCondLst>
                                            <p:cond delay="1338"/>
                                          </p:stCondLst>
                                        </p:cTn>
                                        <p:tgtEl>
                                          <p:spTgt spid="4">
                                            <p:graphicEl>
                                              <a:dgm id="{DDF4283C-CAD9-40F8-AB4E-6F76B3B13F69}"/>
                                            </p:graphicEl>
                                          </p:spTgt>
                                        </p:tgtEl>
                                      </p:cBhvr>
                                      <p:to x="100000" y="100000"/>
                                    </p:animScale>
                                    <p:animScale>
                                      <p:cBhvr>
                                        <p:cTn id="107" dur="26">
                                          <p:stCondLst>
                                            <p:cond delay="1642"/>
                                          </p:stCondLst>
                                        </p:cTn>
                                        <p:tgtEl>
                                          <p:spTgt spid="4">
                                            <p:graphicEl>
                                              <a:dgm id="{DDF4283C-CAD9-40F8-AB4E-6F76B3B13F69}"/>
                                            </p:graphicEl>
                                          </p:spTgt>
                                        </p:tgtEl>
                                      </p:cBhvr>
                                      <p:to x="100000" y="90000"/>
                                    </p:animScale>
                                    <p:animScale>
                                      <p:cBhvr>
                                        <p:cTn id="108" dur="166" decel="50000">
                                          <p:stCondLst>
                                            <p:cond delay="1668"/>
                                          </p:stCondLst>
                                        </p:cTn>
                                        <p:tgtEl>
                                          <p:spTgt spid="4">
                                            <p:graphicEl>
                                              <a:dgm id="{DDF4283C-CAD9-40F8-AB4E-6F76B3B13F69}"/>
                                            </p:graphicEl>
                                          </p:spTgt>
                                        </p:tgtEl>
                                      </p:cBhvr>
                                      <p:to x="100000" y="100000"/>
                                    </p:animScale>
                                    <p:animScale>
                                      <p:cBhvr>
                                        <p:cTn id="109" dur="26">
                                          <p:stCondLst>
                                            <p:cond delay="1808"/>
                                          </p:stCondLst>
                                        </p:cTn>
                                        <p:tgtEl>
                                          <p:spTgt spid="4">
                                            <p:graphicEl>
                                              <a:dgm id="{DDF4283C-CAD9-40F8-AB4E-6F76B3B13F69}"/>
                                            </p:graphicEl>
                                          </p:spTgt>
                                        </p:tgtEl>
                                      </p:cBhvr>
                                      <p:to x="100000" y="95000"/>
                                    </p:animScale>
                                    <p:animScale>
                                      <p:cBhvr>
                                        <p:cTn id="110" dur="166" decel="50000">
                                          <p:stCondLst>
                                            <p:cond delay="1834"/>
                                          </p:stCondLst>
                                        </p:cTn>
                                        <p:tgtEl>
                                          <p:spTgt spid="4">
                                            <p:graphicEl>
                                              <a:dgm id="{DDF4283C-CAD9-40F8-AB4E-6F76B3B13F69}"/>
                                            </p:graphic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4">
                                            <p:graphicEl>
                                              <a:dgm id="{CD8C4A17-8524-41C3-90AD-49FBEDB311CB}"/>
                                            </p:graphicEl>
                                          </p:spTgt>
                                        </p:tgtEl>
                                        <p:attrNameLst>
                                          <p:attrName>style.visibility</p:attrName>
                                        </p:attrNameLst>
                                      </p:cBhvr>
                                      <p:to>
                                        <p:strVal val="visible"/>
                                      </p:to>
                                    </p:set>
                                    <p:animEffect transition="in" filter="wipe(down)">
                                      <p:cBhvr>
                                        <p:cTn id="115" dur="580">
                                          <p:stCondLst>
                                            <p:cond delay="0"/>
                                          </p:stCondLst>
                                        </p:cTn>
                                        <p:tgtEl>
                                          <p:spTgt spid="4">
                                            <p:graphicEl>
                                              <a:dgm id="{CD8C4A17-8524-41C3-90AD-49FBEDB311CB}"/>
                                            </p:graphicEl>
                                          </p:spTgt>
                                        </p:tgtEl>
                                      </p:cBhvr>
                                    </p:animEffect>
                                    <p:anim calcmode="lin" valueType="num">
                                      <p:cBhvr>
                                        <p:cTn id="116" dur="1822" tmFilter="0,0; 0.14,0.36; 0.43,0.73; 0.71,0.91; 1.0,1.0">
                                          <p:stCondLst>
                                            <p:cond delay="0"/>
                                          </p:stCondLst>
                                        </p:cTn>
                                        <p:tgtEl>
                                          <p:spTgt spid="4">
                                            <p:graphicEl>
                                              <a:dgm id="{CD8C4A17-8524-41C3-90AD-49FBEDB311CB}"/>
                                            </p:graphic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4">
                                            <p:graphicEl>
                                              <a:dgm id="{CD8C4A17-8524-41C3-90AD-49FBEDB311CB}"/>
                                            </p:graphic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4">
                                            <p:graphicEl>
                                              <a:dgm id="{CD8C4A17-8524-41C3-90AD-49FBEDB311CB}"/>
                                            </p:graphic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4">
                                            <p:graphicEl>
                                              <a:dgm id="{CD8C4A17-8524-41C3-90AD-49FBEDB311CB}"/>
                                            </p:graphic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4">
                                            <p:graphicEl>
                                              <a:dgm id="{CD8C4A17-8524-41C3-90AD-49FBEDB311CB}"/>
                                            </p:graphic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4">
                                            <p:graphicEl>
                                              <a:dgm id="{CD8C4A17-8524-41C3-90AD-49FBEDB311CB}"/>
                                            </p:graphicEl>
                                          </p:spTgt>
                                        </p:tgtEl>
                                      </p:cBhvr>
                                      <p:to x="100000" y="60000"/>
                                    </p:animScale>
                                    <p:animScale>
                                      <p:cBhvr>
                                        <p:cTn id="122" dur="166" decel="50000">
                                          <p:stCondLst>
                                            <p:cond delay="676"/>
                                          </p:stCondLst>
                                        </p:cTn>
                                        <p:tgtEl>
                                          <p:spTgt spid="4">
                                            <p:graphicEl>
                                              <a:dgm id="{CD8C4A17-8524-41C3-90AD-49FBEDB311CB}"/>
                                            </p:graphicEl>
                                          </p:spTgt>
                                        </p:tgtEl>
                                      </p:cBhvr>
                                      <p:to x="100000" y="100000"/>
                                    </p:animScale>
                                    <p:animScale>
                                      <p:cBhvr>
                                        <p:cTn id="123" dur="26">
                                          <p:stCondLst>
                                            <p:cond delay="1312"/>
                                          </p:stCondLst>
                                        </p:cTn>
                                        <p:tgtEl>
                                          <p:spTgt spid="4">
                                            <p:graphicEl>
                                              <a:dgm id="{CD8C4A17-8524-41C3-90AD-49FBEDB311CB}"/>
                                            </p:graphicEl>
                                          </p:spTgt>
                                        </p:tgtEl>
                                      </p:cBhvr>
                                      <p:to x="100000" y="80000"/>
                                    </p:animScale>
                                    <p:animScale>
                                      <p:cBhvr>
                                        <p:cTn id="124" dur="166" decel="50000">
                                          <p:stCondLst>
                                            <p:cond delay="1338"/>
                                          </p:stCondLst>
                                        </p:cTn>
                                        <p:tgtEl>
                                          <p:spTgt spid="4">
                                            <p:graphicEl>
                                              <a:dgm id="{CD8C4A17-8524-41C3-90AD-49FBEDB311CB}"/>
                                            </p:graphicEl>
                                          </p:spTgt>
                                        </p:tgtEl>
                                      </p:cBhvr>
                                      <p:to x="100000" y="100000"/>
                                    </p:animScale>
                                    <p:animScale>
                                      <p:cBhvr>
                                        <p:cTn id="125" dur="26">
                                          <p:stCondLst>
                                            <p:cond delay="1642"/>
                                          </p:stCondLst>
                                        </p:cTn>
                                        <p:tgtEl>
                                          <p:spTgt spid="4">
                                            <p:graphicEl>
                                              <a:dgm id="{CD8C4A17-8524-41C3-90AD-49FBEDB311CB}"/>
                                            </p:graphicEl>
                                          </p:spTgt>
                                        </p:tgtEl>
                                      </p:cBhvr>
                                      <p:to x="100000" y="90000"/>
                                    </p:animScale>
                                    <p:animScale>
                                      <p:cBhvr>
                                        <p:cTn id="126" dur="166" decel="50000">
                                          <p:stCondLst>
                                            <p:cond delay="1668"/>
                                          </p:stCondLst>
                                        </p:cTn>
                                        <p:tgtEl>
                                          <p:spTgt spid="4">
                                            <p:graphicEl>
                                              <a:dgm id="{CD8C4A17-8524-41C3-90AD-49FBEDB311CB}"/>
                                            </p:graphicEl>
                                          </p:spTgt>
                                        </p:tgtEl>
                                      </p:cBhvr>
                                      <p:to x="100000" y="100000"/>
                                    </p:animScale>
                                    <p:animScale>
                                      <p:cBhvr>
                                        <p:cTn id="127" dur="26">
                                          <p:stCondLst>
                                            <p:cond delay="1808"/>
                                          </p:stCondLst>
                                        </p:cTn>
                                        <p:tgtEl>
                                          <p:spTgt spid="4">
                                            <p:graphicEl>
                                              <a:dgm id="{CD8C4A17-8524-41C3-90AD-49FBEDB311CB}"/>
                                            </p:graphicEl>
                                          </p:spTgt>
                                        </p:tgtEl>
                                      </p:cBhvr>
                                      <p:to x="100000" y="95000"/>
                                    </p:animScale>
                                    <p:animScale>
                                      <p:cBhvr>
                                        <p:cTn id="128" dur="166" decel="50000">
                                          <p:stCondLst>
                                            <p:cond delay="1834"/>
                                          </p:stCondLst>
                                        </p:cTn>
                                        <p:tgtEl>
                                          <p:spTgt spid="4">
                                            <p:graphicEl>
                                              <a:dgm id="{CD8C4A17-8524-41C3-90AD-49FBEDB311CB}"/>
                                            </p:graphic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4">
                                            <p:graphicEl>
                                              <a:dgm id="{BB01A04A-0DBA-471A-8867-F777D56AA76C}"/>
                                            </p:graphicEl>
                                          </p:spTgt>
                                        </p:tgtEl>
                                        <p:attrNameLst>
                                          <p:attrName>style.visibility</p:attrName>
                                        </p:attrNameLst>
                                      </p:cBhvr>
                                      <p:to>
                                        <p:strVal val="visible"/>
                                      </p:to>
                                    </p:set>
                                    <p:animEffect transition="in" filter="wipe(down)">
                                      <p:cBhvr>
                                        <p:cTn id="133" dur="580">
                                          <p:stCondLst>
                                            <p:cond delay="0"/>
                                          </p:stCondLst>
                                        </p:cTn>
                                        <p:tgtEl>
                                          <p:spTgt spid="4">
                                            <p:graphicEl>
                                              <a:dgm id="{BB01A04A-0DBA-471A-8867-F777D56AA76C}"/>
                                            </p:graphicEl>
                                          </p:spTgt>
                                        </p:tgtEl>
                                      </p:cBhvr>
                                    </p:animEffect>
                                    <p:anim calcmode="lin" valueType="num">
                                      <p:cBhvr>
                                        <p:cTn id="134" dur="1822" tmFilter="0,0; 0.14,0.36; 0.43,0.73; 0.71,0.91; 1.0,1.0">
                                          <p:stCondLst>
                                            <p:cond delay="0"/>
                                          </p:stCondLst>
                                        </p:cTn>
                                        <p:tgtEl>
                                          <p:spTgt spid="4">
                                            <p:graphicEl>
                                              <a:dgm id="{BB01A04A-0DBA-471A-8867-F777D56AA76C}"/>
                                            </p:graphic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4">
                                            <p:graphicEl>
                                              <a:dgm id="{BB01A04A-0DBA-471A-8867-F777D56AA76C}"/>
                                            </p:graphic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4">
                                            <p:graphicEl>
                                              <a:dgm id="{BB01A04A-0DBA-471A-8867-F777D56AA76C}"/>
                                            </p:graphic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4">
                                            <p:graphicEl>
                                              <a:dgm id="{BB01A04A-0DBA-471A-8867-F777D56AA76C}"/>
                                            </p:graphic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4">
                                            <p:graphicEl>
                                              <a:dgm id="{BB01A04A-0DBA-471A-8867-F777D56AA76C}"/>
                                            </p:graphic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4">
                                            <p:graphicEl>
                                              <a:dgm id="{BB01A04A-0DBA-471A-8867-F777D56AA76C}"/>
                                            </p:graphicEl>
                                          </p:spTgt>
                                        </p:tgtEl>
                                      </p:cBhvr>
                                      <p:to x="100000" y="60000"/>
                                    </p:animScale>
                                    <p:animScale>
                                      <p:cBhvr>
                                        <p:cTn id="140" dur="166" decel="50000">
                                          <p:stCondLst>
                                            <p:cond delay="676"/>
                                          </p:stCondLst>
                                        </p:cTn>
                                        <p:tgtEl>
                                          <p:spTgt spid="4">
                                            <p:graphicEl>
                                              <a:dgm id="{BB01A04A-0DBA-471A-8867-F777D56AA76C}"/>
                                            </p:graphicEl>
                                          </p:spTgt>
                                        </p:tgtEl>
                                      </p:cBhvr>
                                      <p:to x="100000" y="100000"/>
                                    </p:animScale>
                                    <p:animScale>
                                      <p:cBhvr>
                                        <p:cTn id="141" dur="26">
                                          <p:stCondLst>
                                            <p:cond delay="1312"/>
                                          </p:stCondLst>
                                        </p:cTn>
                                        <p:tgtEl>
                                          <p:spTgt spid="4">
                                            <p:graphicEl>
                                              <a:dgm id="{BB01A04A-0DBA-471A-8867-F777D56AA76C}"/>
                                            </p:graphicEl>
                                          </p:spTgt>
                                        </p:tgtEl>
                                      </p:cBhvr>
                                      <p:to x="100000" y="80000"/>
                                    </p:animScale>
                                    <p:animScale>
                                      <p:cBhvr>
                                        <p:cTn id="142" dur="166" decel="50000">
                                          <p:stCondLst>
                                            <p:cond delay="1338"/>
                                          </p:stCondLst>
                                        </p:cTn>
                                        <p:tgtEl>
                                          <p:spTgt spid="4">
                                            <p:graphicEl>
                                              <a:dgm id="{BB01A04A-0DBA-471A-8867-F777D56AA76C}"/>
                                            </p:graphicEl>
                                          </p:spTgt>
                                        </p:tgtEl>
                                      </p:cBhvr>
                                      <p:to x="100000" y="100000"/>
                                    </p:animScale>
                                    <p:animScale>
                                      <p:cBhvr>
                                        <p:cTn id="143" dur="26">
                                          <p:stCondLst>
                                            <p:cond delay="1642"/>
                                          </p:stCondLst>
                                        </p:cTn>
                                        <p:tgtEl>
                                          <p:spTgt spid="4">
                                            <p:graphicEl>
                                              <a:dgm id="{BB01A04A-0DBA-471A-8867-F777D56AA76C}"/>
                                            </p:graphicEl>
                                          </p:spTgt>
                                        </p:tgtEl>
                                      </p:cBhvr>
                                      <p:to x="100000" y="90000"/>
                                    </p:animScale>
                                    <p:animScale>
                                      <p:cBhvr>
                                        <p:cTn id="144" dur="166" decel="50000">
                                          <p:stCondLst>
                                            <p:cond delay="1668"/>
                                          </p:stCondLst>
                                        </p:cTn>
                                        <p:tgtEl>
                                          <p:spTgt spid="4">
                                            <p:graphicEl>
                                              <a:dgm id="{BB01A04A-0DBA-471A-8867-F777D56AA76C}"/>
                                            </p:graphicEl>
                                          </p:spTgt>
                                        </p:tgtEl>
                                      </p:cBhvr>
                                      <p:to x="100000" y="100000"/>
                                    </p:animScale>
                                    <p:animScale>
                                      <p:cBhvr>
                                        <p:cTn id="145" dur="26">
                                          <p:stCondLst>
                                            <p:cond delay="1808"/>
                                          </p:stCondLst>
                                        </p:cTn>
                                        <p:tgtEl>
                                          <p:spTgt spid="4">
                                            <p:graphicEl>
                                              <a:dgm id="{BB01A04A-0DBA-471A-8867-F777D56AA76C}"/>
                                            </p:graphicEl>
                                          </p:spTgt>
                                        </p:tgtEl>
                                      </p:cBhvr>
                                      <p:to x="100000" y="95000"/>
                                    </p:animScale>
                                    <p:animScale>
                                      <p:cBhvr>
                                        <p:cTn id="146" dur="166" decel="50000">
                                          <p:stCondLst>
                                            <p:cond delay="1834"/>
                                          </p:stCondLst>
                                        </p:cTn>
                                        <p:tgtEl>
                                          <p:spTgt spid="4">
                                            <p:graphicEl>
                                              <a:dgm id="{BB01A04A-0DBA-471A-8867-F777D56AA76C}"/>
                                            </p:graphic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4">
                                            <p:graphicEl>
                                              <a:dgm id="{D6EB03B5-76F5-45A1-8490-DB977BEBA8FC}"/>
                                            </p:graphicEl>
                                          </p:spTgt>
                                        </p:tgtEl>
                                        <p:attrNameLst>
                                          <p:attrName>style.visibility</p:attrName>
                                        </p:attrNameLst>
                                      </p:cBhvr>
                                      <p:to>
                                        <p:strVal val="visible"/>
                                      </p:to>
                                    </p:set>
                                    <p:animEffect transition="in" filter="wipe(down)">
                                      <p:cBhvr>
                                        <p:cTn id="151" dur="580">
                                          <p:stCondLst>
                                            <p:cond delay="0"/>
                                          </p:stCondLst>
                                        </p:cTn>
                                        <p:tgtEl>
                                          <p:spTgt spid="4">
                                            <p:graphicEl>
                                              <a:dgm id="{D6EB03B5-76F5-45A1-8490-DB977BEBA8FC}"/>
                                            </p:graphicEl>
                                          </p:spTgt>
                                        </p:tgtEl>
                                      </p:cBhvr>
                                    </p:animEffect>
                                    <p:anim calcmode="lin" valueType="num">
                                      <p:cBhvr>
                                        <p:cTn id="152" dur="1822" tmFilter="0,0; 0.14,0.36; 0.43,0.73; 0.71,0.91; 1.0,1.0">
                                          <p:stCondLst>
                                            <p:cond delay="0"/>
                                          </p:stCondLst>
                                        </p:cTn>
                                        <p:tgtEl>
                                          <p:spTgt spid="4">
                                            <p:graphicEl>
                                              <a:dgm id="{D6EB03B5-76F5-45A1-8490-DB977BEBA8FC}"/>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4">
                                            <p:graphicEl>
                                              <a:dgm id="{D6EB03B5-76F5-45A1-8490-DB977BEBA8FC}"/>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4">
                                            <p:graphicEl>
                                              <a:dgm id="{D6EB03B5-76F5-45A1-8490-DB977BEBA8FC}"/>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4">
                                            <p:graphicEl>
                                              <a:dgm id="{D6EB03B5-76F5-45A1-8490-DB977BEBA8FC}"/>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4">
                                            <p:graphicEl>
                                              <a:dgm id="{D6EB03B5-76F5-45A1-8490-DB977BEBA8FC}"/>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4">
                                            <p:graphicEl>
                                              <a:dgm id="{D6EB03B5-76F5-45A1-8490-DB977BEBA8FC}"/>
                                            </p:graphicEl>
                                          </p:spTgt>
                                        </p:tgtEl>
                                      </p:cBhvr>
                                      <p:to x="100000" y="60000"/>
                                    </p:animScale>
                                    <p:animScale>
                                      <p:cBhvr>
                                        <p:cTn id="158" dur="166" decel="50000">
                                          <p:stCondLst>
                                            <p:cond delay="676"/>
                                          </p:stCondLst>
                                        </p:cTn>
                                        <p:tgtEl>
                                          <p:spTgt spid="4">
                                            <p:graphicEl>
                                              <a:dgm id="{D6EB03B5-76F5-45A1-8490-DB977BEBA8FC}"/>
                                            </p:graphicEl>
                                          </p:spTgt>
                                        </p:tgtEl>
                                      </p:cBhvr>
                                      <p:to x="100000" y="100000"/>
                                    </p:animScale>
                                    <p:animScale>
                                      <p:cBhvr>
                                        <p:cTn id="159" dur="26">
                                          <p:stCondLst>
                                            <p:cond delay="1312"/>
                                          </p:stCondLst>
                                        </p:cTn>
                                        <p:tgtEl>
                                          <p:spTgt spid="4">
                                            <p:graphicEl>
                                              <a:dgm id="{D6EB03B5-76F5-45A1-8490-DB977BEBA8FC}"/>
                                            </p:graphicEl>
                                          </p:spTgt>
                                        </p:tgtEl>
                                      </p:cBhvr>
                                      <p:to x="100000" y="80000"/>
                                    </p:animScale>
                                    <p:animScale>
                                      <p:cBhvr>
                                        <p:cTn id="160" dur="166" decel="50000">
                                          <p:stCondLst>
                                            <p:cond delay="1338"/>
                                          </p:stCondLst>
                                        </p:cTn>
                                        <p:tgtEl>
                                          <p:spTgt spid="4">
                                            <p:graphicEl>
                                              <a:dgm id="{D6EB03B5-76F5-45A1-8490-DB977BEBA8FC}"/>
                                            </p:graphicEl>
                                          </p:spTgt>
                                        </p:tgtEl>
                                      </p:cBhvr>
                                      <p:to x="100000" y="100000"/>
                                    </p:animScale>
                                    <p:animScale>
                                      <p:cBhvr>
                                        <p:cTn id="161" dur="26">
                                          <p:stCondLst>
                                            <p:cond delay="1642"/>
                                          </p:stCondLst>
                                        </p:cTn>
                                        <p:tgtEl>
                                          <p:spTgt spid="4">
                                            <p:graphicEl>
                                              <a:dgm id="{D6EB03B5-76F5-45A1-8490-DB977BEBA8FC}"/>
                                            </p:graphicEl>
                                          </p:spTgt>
                                        </p:tgtEl>
                                      </p:cBhvr>
                                      <p:to x="100000" y="90000"/>
                                    </p:animScale>
                                    <p:animScale>
                                      <p:cBhvr>
                                        <p:cTn id="162" dur="166" decel="50000">
                                          <p:stCondLst>
                                            <p:cond delay="1668"/>
                                          </p:stCondLst>
                                        </p:cTn>
                                        <p:tgtEl>
                                          <p:spTgt spid="4">
                                            <p:graphicEl>
                                              <a:dgm id="{D6EB03B5-76F5-45A1-8490-DB977BEBA8FC}"/>
                                            </p:graphicEl>
                                          </p:spTgt>
                                        </p:tgtEl>
                                      </p:cBhvr>
                                      <p:to x="100000" y="100000"/>
                                    </p:animScale>
                                    <p:animScale>
                                      <p:cBhvr>
                                        <p:cTn id="163" dur="26">
                                          <p:stCondLst>
                                            <p:cond delay="1808"/>
                                          </p:stCondLst>
                                        </p:cTn>
                                        <p:tgtEl>
                                          <p:spTgt spid="4">
                                            <p:graphicEl>
                                              <a:dgm id="{D6EB03B5-76F5-45A1-8490-DB977BEBA8FC}"/>
                                            </p:graphicEl>
                                          </p:spTgt>
                                        </p:tgtEl>
                                      </p:cBhvr>
                                      <p:to x="100000" y="95000"/>
                                    </p:animScale>
                                    <p:animScale>
                                      <p:cBhvr>
                                        <p:cTn id="164" dur="166" decel="50000">
                                          <p:stCondLst>
                                            <p:cond delay="1834"/>
                                          </p:stCondLst>
                                        </p:cTn>
                                        <p:tgtEl>
                                          <p:spTgt spid="4">
                                            <p:graphicEl>
                                              <a:dgm id="{D6EB03B5-76F5-45A1-8490-DB977BEBA8FC}"/>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smtClean="0">
                <a:solidFill>
                  <a:srgbClr val="00B050"/>
                </a:solidFill>
              </a:rPr>
              <a:t>La toile d’institutionnalisation du genre</a:t>
            </a:r>
            <a:endParaRPr lang="fr-FR" sz="3600" dirty="0"/>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67586" y="1124744"/>
            <a:ext cx="7891895"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0524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Essentiels</a:t>
            </a:r>
            <a:endParaRPr lang="fr-FR" dirty="0"/>
          </a:p>
        </p:txBody>
      </p:sp>
      <p:sp>
        <p:nvSpPr>
          <p:cNvPr id="3" name="Espace réservé du contenu 2"/>
          <p:cNvSpPr>
            <a:spLocks noGrp="1"/>
          </p:cNvSpPr>
          <p:nvPr>
            <p:ph idx="1"/>
          </p:nvPr>
        </p:nvSpPr>
        <p:spPr>
          <a:xfrm>
            <a:off x="457200" y="1268760"/>
            <a:ext cx="8229600" cy="4857403"/>
          </a:xfrm>
        </p:spPr>
        <p:txBody>
          <a:bodyPr>
            <a:noAutofit/>
          </a:bodyPr>
          <a:lstStyle/>
          <a:p>
            <a:r>
              <a:rPr lang="fr-FR" sz="2800" b="1" dirty="0" smtClean="0"/>
              <a:t>Un outil</a:t>
            </a:r>
            <a:r>
              <a:rPr lang="fr-FR" sz="2800" b="1" dirty="0"/>
              <a:t> </a:t>
            </a:r>
            <a:r>
              <a:rPr lang="fr-FR" sz="2800" b="1" dirty="0" smtClean="0"/>
              <a:t>développé</a:t>
            </a:r>
            <a:r>
              <a:rPr lang="fr-FR" sz="2800" b="1" dirty="0"/>
              <a:t> </a:t>
            </a:r>
            <a:r>
              <a:rPr lang="fr-FR" sz="2800" b="1" dirty="0" smtClean="0"/>
              <a:t>par</a:t>
            </a:r>
            <a:r>
              <a:rPr lang="fr-FR" sz="2800" b="1" dirty="0"/>
              <a:t> </a:t>
            </a:r>
            <a:r>
              <a:rPr lang="fr-FR" sz="2800" b="1" dirty="0" err="1" smtClean="0"/>
              <a:t>Caren</a:t>
            </a:r>
            <a:r>
              <a:rPr lang="fr-FR" sz="2800" b="1" dirty="0" smtClean="0"/>
              <a:t> Levy</a:t>
            </a:r>
            <a:r>
              <a:rPr lang="fr-FR" sz="2800" b="1" dirty="0"/>
              <a:t> </a:t>
            </a:r>
            <a:r>
              <a:rPr lang="fr-FR" sz="2800" b="1" dirty="0" smtClean="0"/>
              <a:t>(</a:t>
            </a:r>
            <a:r>
              <a:rPr lang="fr-FR" sz="2800" b="1" dirty="0" err="1" smtClean="0"/>
              <a:t>Development</a:t>
            </a:r>
            <a:r>
              <a:rPr lang="fr-FR" sz="2800" b="1" dirty="0" smtClean="0"/>
              <a:t> Planning</a:t>
            </a:r>
            <a:r>
              <a:rPr lang="fr-FR" sz="2800" b="1" dirty="0"/>
              <a:t> </a:t>
            </a:r>
            <a:r>
              <a:rPr lang="fr-FR" sz="2800" b="1" dirty="0" smtClean="0"/>
              <a:t>Unit, Londres);</a:t>
            </a:r>
          </a:p>
          <a:p>
            <a:r>
              <a:rPr lang="fr-FR" sz="2800" b="1" dirty="0" smtClean="0"/>
              <a:t>Il sert</a:t>
            </a:r>
            <a:r>
              <a:rPr lang="fr-FR" sz="2800" b="1" dirty="0"/>
              <a:t> </a:t>
            </a:r>
            <a:r>
              <a:rPr lang="fr-FR" sz="2800" b="1" dirty="0" smtClean="0"/>
              <a:t>à</a:t>
            </a:r>
            <a:r>
              <a:rPr lang="fr-FR" sz="2800" b="1" dirty="0"/>
              <a:t> </a:t>
            </a:r>
            <a:r>
              <a:rPr lang="fr-FR" sz="2800" b="1" dirty="0" smtClean="0"/>
              <a:t>diagnostiquer</a:t>
            </a:r>
            <a:r>
              <a:rPr lang="fr-FR" sz="2800" b="1" dirty="0"/>
              <a:t> </a:t>
            </a:r>
            <a:r>
              <a:rPr lang="fr-FR" sz="2800" b="1" dirty="0" smtClean="0"/>
              <a:t>dans</a:t>
            </a:r>
            <a:r>
              <a:rPr lang="fr-FR" sz="2800" b="1" dirty="0"/>
              <a:t> </a:t>
            </a:r>
            <a:r>
              <a:rPr lang="fr-FR" sz="2800" b="1" dirty="0" smtClean="0"/>
              <a:t>quelle</a:t>
            </a:r>
            <a:r>
              <a:rPr lang="fr-FR" sz="2800" b="1" dirty="0"/>
              <a:t> m</a:t>
            </a:r>
            <a:r>
              <a:rPr lang="fr-FR" sz="2800" b="1" dirty="0" smtClean="0"/>
              <a:t>esure l’intégration</a:t>
            </a:r>
            <a:r>
              <a:rPr lang="fr-FR" sz="2800" b="1" dirty="0"/>
              <a:t> </a:t>
            </a:r>
            <a:r>
              <a:rPr lang="fr-FR" sz="2800" b="1" dirty="0" smtClean="0"/>
              <a:t>transversale du genre est en place, soit dans une organisation,</a:t>
            </a:r>
            <a:r>
              <a:rPr lang="fr-FR" sz="2800" b="1" dirty="0"/>
              <a:t> </a:t>
            </a:r>
            <a:r>
              <a:rPr lang="fr-FR" sz="2800" b="1" dirty="0" smtClean="0"/>
              <a:t>un programme/projet, une région,</a:t>
            </a:r>
            <a:r>
              <a:rPr lang="fr-FR" sz="2800" b="1" dirty="0"/>
              <a:t> </a:t>
            </a:r>
            <a:r>
              <a:rPr lang="fr-FR" sz="2800" b="1" dirty="0" smtClean="0"/>
              <a:t>un</a:t>
            </a:r>
            <a:r>
              <a:rPr lang="fr-FR" sz="2800" b="1" dirty="0"/>
              <a:t> </a:t>
            </a:r>
            <a:r>
              <a:rPr lang="fr-FR" sz="2800" b="1" dirty="0" smtClean="0"/>
              <a:t>pays</a:t>
            </a:r>
            <a:r>
              <a:rPr lang="fr-FR" sz="2800" b="1" dirty="0"/>
              <a:t> </a:t>
            </a:r>
            <a:r>
              <a:rPr lang="fr-FR" sz="2800" b="1" dirty="0" smtClean="0"/>
              <a:t>etc</a:t>
            </a:r>
            <a:r>
              <a:rPr lang="fr-FR" sz="2800" b="1" dirty="0"/>
              <a:t>.</a:t>
            </a:r>
          </a:p>
          <a:p>
            <a:r>
              <a:rPr lang="fr-FR" sz="2800" b="1" dirty="0" smtClean="0"/>
              <a:t>C’est aussi</a:t>
            </a:r>
            <a:r>
              <a:rPr lang="fr-FR" sz="2800" b="1" dirty="0"/>
              <a:t> </a:t>
            </a:r>
            <a:r>
              <a:rPr lang="fr-FR" sz="2800" b="1" dirty="0" smtClean="0"/>
              <a:t>un</a:t>
            </a:r>
            <a:r>
              <a:rPr lang="fr-FR" sz="2800" b="1" dirty="0"/>
              <a:t> </a:t>
            </a:r>
            <a:r>
              <a:rPr lang="fr-FR" sz="2800" b="1" dirty="0" smtClean="0"/>
              <a:t>outil</a:t>
            </a:r>
            <a:r>
              <a:rPr lang="fr-FR" sz="2800" b="1" dirty="0"/>
              <a:t> </a:t>
            </a:r>
            <a:r>
              <a:rPr lang="fr-FR" sz="2800" b="1" dirty="0" smtClean="0"/>
              <a:t>qui</a:t>
            </a:r>
            <a:r>
              <a:rPr lang="fr-FR" sz="2800" b="1" dirty="0"/>
              <a:t> </a:t>
            </a:r>
            <a:r>
              <a:rPr lang="fr-FR" sz="2800" b="1" dirty="0" smtClean="0"/>
              <a:t>permet</a:t>
            </a:r>
            <a:r>
              <a:rPr lang="fr-FR" sz="2800" b="1" dirty="0"/>
              <a:t> </a:t>
            </a:r>
            <a:r>
              <a:rPr lang="fr-FR" sz="2800" b="1" dirty="0" smtClean="0"/>
              <a:t>de passer du diagnostic</a:t>
            </a:r>
            <a:r>
              <a:rPr lang="fr-FR" sz="2800" b="1" dirty="0"/>
              <a:t> </a:t>
            </a:r>
            <a:r>
              <a:rPr lang="fr-FR" sz="2800" b="1" dirty="0" smtClean="0"/>
              <a:t>a l’action ;</a:t>
            </a:r>
          </a:p>
          <a:p>
            <a:r>
              <a:rPr lang="fr-FR" sz="2800" b="1" dirty="0"/>
              <a:t>Un outil pour la planification sensible au </a:t>
            </a:r>
            <a:r>
              <a:rPr lang="fr-FR" sz="2800" b="1" dirty="0" smtClean="0"/>
              <a:t>genre.</a:t>
            </a:r>
            <a:endParaRPr lang="fr-FR" sz="2800" b="1" dirty="0"/>
          </a:p>
          <a:p>
            <a:pPr marL="0" indent="0">
              <a:buNone/>
            </a:pPr>
            <a:endParaRPr lang="fr-FR" sz="2800" b="1" dirty="0"/>
          </a:p>
          <a:p>
            <a:endParaRPr lang="fr-FR" sz="2400" b="1" dirty="0"/>
          </a:p>
        </p:txBody>
      </p:sp>
    </p:spTree>
    <p:extLst>
      <p:ext uri="{BB962C8B-B14F-4D97-AF65-F5344CB8AC3E}">
        <p14:creationId xmlns:p14="http://schemas.microsoft.com/office/powerpoint/2010/main" val="2554853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57200" y="980728"/>
            <a:ext cx="8229600" cy="5145435"/>
          </a:xfrm>
        </p:spPr>
        <p:txBody>
          <a:bodyPr>
            <a:normAutofit/>
          </a:bodyPr>
          <a:lstStyle/>
          <a:p>
            <a:r>
              <a:rPr lang="fr-FR" b="1" dirty="0"/>
              <a:t>La Toile se compose de </a:t>
            </a:r>
            <a:r>
              <a:rPr lang="fr-FR" b="1" dirty="0" smtClean="0"/>
              <a:t>13 éléments </a:t>
            </a:r>
            <a:r>
              <a:rPr lang="fr-FR" b="1" dirty="0"/>
              <a:t>reliés entre eux sous forme de triangles qui se renforcent mutuellement.</a:t>
            </a:r>
          </a:p>
          <a:p>
            <a:r>
              <a:rPr lang="fr-FR" b="1" dirty="0"/>
              <a:t>Chaque élément représente une zone </a:t>
            </a:r>
            <a:r>
              <a:rPr lang="fr-FR" b="1" dirty="0" smtClean="0"/>
              <a:t>de </a:t>
            </a:r>
            <a:r>
              <a:rPr lang="fr-FR" b="1" dirty="0"/>
              <a:t>pouvoir.</a:t>
            </a:r>
          </a:p>
          <a:p>
            <a:r>
              <a:rPr lang="fr-FR" b="1" dirty="0"/>
              <a:t>Le genre est compris comme identité de base qui </a:t>
            </a:r>
            <a:r>
              <a:rPr lang="fr-FR" b="1" dirty="0" smtClean="0"/>
              <a:t>agit en </a:t>
            </a:r>
            <a:r>
              <a:rPr lang="fr-FR" b="1" dirty="0"/>
              <a:t>relation avec d’autres relations sociales de pouvoir  classe, ethnicité, religion et d’âge, selon les contextes.</a:t>
            </a:r>
          </a:p>
          <a:p>
            <a:endParaRPr lang="fr-FR" dirty="0"/>
          </a:p>
        </p:txBody>
      </p:sp>
    </p:spTree>
    <p:extLst>
      <p:ext uri="{BB962C8B-B14F-4D97-AF65-F5344CB8AC3E}">
        <p14:creationId xmlns:p14="http://schemas.microsoft.com/office/powerpoint/2010/main" val="27890013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Arial Black" pitchFamily="34" charset="0"/>
              </a:rPr>
              <a:t>Les 13 éléments</a:t>
            </a:r>
            <a:endParaRPr lang="fr-FR" dirty="0">
              <a:latin typeface="Arial Black" pitchFamily="34" charset="0"/>
            </a:endParaRPr>
          </a:p>
        </p:txBody>
      </p:sp>
      <p:sp>
        <p:nvSpPr>
          <p:cNvPr id="3" name="Espace réservé du contenu 2"/>
          <p:cNvSpPr>
            <a:spLocks noGrp="1"/>
          </p:cNvSpPr>
          <p:nvPr>
            <p:ph idx="1"/>
          </p:nvPr>
        </p:nvSpPr>
        <p:spPr>
          <a:xfrm>
            <a:off x="539552" y="1340768"/>
            <a:ext cx="8229600" cy="4525963"/>
          </a:xfrm>
        </p:spPr>
        <p:txBody>
          <a:bodyPr>
            <a:noAutofit/>
          </a:bodyPr>
          <a:lstStyle/>
          <a:p>
            <a:pPr>
              <a:buFont typeface="Wingdings" pitchFamily="2" charset="2"/>
              <a:buChar char="Ø"/>
            </a:pPr>
            <a:r>
              <a:rPr lang="fr-FR" sz="2800" dirty="0" smtClean="0">
                <a:latin typeface="Arial Black" pitchFamily="34" charset="0"/>
              </a:rPr>
              <a:t>l’expérience des</a:t>
            </a:r>
            <a:r>
              <a:rPr lang="fr-FR" sz="2800" dirty="0">
                <a:latin typeface="Arial Black" pitchFamily="34" charset="0"/>
              </a:rPr>
              <a:t> </a:t>
            </a:r>
            <a:r>
              <a:rPr lang="fr-FR" sz="2800" dirty="0" smtClean="0">
                <a:latin typeface="Arial Black" pitchFamily="34" charset="0"/>
              </a:rPr>
              <a:t>femmes</a:t>
            </a:r>
            <a:r>
              <a:rPr lang="fr-FR" sz="2800" dirty="0">
                <a:latin typeface="Arial Black" pitchFamily="34" charset="0"/>
              </a:rPr>
              <a:t> </a:t>
            </a:r>
            <a:r>
              <a:rPr lang="fr-FR" sz="2800" dirty="0" smtClean="0">
                <a:latin typeface="Arial Black" pitchFamily="34" charset="0"/>
              </a:rPr>
              <a:t>et des</a:t>
            </a:r>
            <a:r>
              <a:rPr lang="fr-FR" sz="2800" dirty="0">
                <a:latin typeface="Arial Black" pitchFamily="34" charset="0"/>
              </a:rPr>
              <a:t> </a:t>
            </a:r>
            <a:r>
              <a:rPr lang="fr-FR" sz="2800" dirty="0" smtClean="0">
                <a:latin typeface="Arial Black" pitchFamily="34" charset="0"/>
              </a:rPr>
              <a:t>hommes</a:t>
            </a:r>
            <a:r>
              <a:rPr lang="fr-FR" sz="2800" dirty="0">
                <a:latin typeface="Arial Black" pitchFamily="34" charset="0"/>
              </a:rPr>
              <a:t> </a:t>
            </a:r>
            <a:r>
              <a:rPr lang="fr-FR" sz="2800" dirty="0" smtClean="0">
                <a:latin typeface="Arial Black" pitchFamily="34" charset="0"/>
              </a:rPr>
              <a:t>et</a:t>
            </a:r>
            <a:r>
              <a:rPr lang="fr-FR" sz="2800" dirty="0">
                <a:latin typeface="Arial Black" pitchFamily="34" charset="0"/>
              </a:rPr>
              <a:t> </a:t>
            </a:r>
            <a:r>
              <a:rPr lang="fr-FR" sz="2800" dirty="0" smtClean="0">
                <a:latin typeface="Arial Black" pitchFamily="34" charset="0"/>
              </a:rPr>
              <a:t>Leur interprétation</a:t>
            </a:r>
            <a:r>
              <a:rPr lang="fr-FR" sz="2800" dirty="0">
                <a:latin typeface="Arial Black" pitchFamily="34" charset="0"/>
              </a:rPr>
              <a:t> </a:t>
            </a:r>
            <a:r>
              <a:rPr lang="fr-FR" sz="2800" dirty="0" smtClean="0">
                <a:latin typeface="Arial Black" pitchFamily="34" charset="0"/>
              </a:rPr>
              <a:t>de</a:t>
            </a:r>
            <a:r>
              <a:rPr lang="fr-FR" sz="2800" dirty="0">
                <a:latin typeface="Arial Black" pitchFamily="34" charset="0"/>
              </a:rPr>
              <a:t> </a:t>
            </a:r>
            <a:r>
              <a:rPr lang="fr-FR" sz="2800" dirty="0" smtClean="0">
                <a:latin typeface="Arial Black" pitchFamily="34" charset="0"/>
              </a:rPr>
              <a:t>leur réalité</a:t>
            </a:r>
            <a:endParaRPr lang="fr-FR" sz="2800" dirty="0">
              <a:latin typeface="Arial Black" pitchFamily="34" charset="0"/>
            </a:endParaRPr>
          </a:p>
          <a:p>
            <a:pPr>
              <a:buFont typeface="Wingdings" pitchFamily="2" charset="2"/>
              <a:buChar char="Ø"/>
            </a:pPr>
            <a:r>
              <a:rPr lang="fr-FR" sz="2800" dirty="0" smtClean="0">
                <a:latin typeface="Arial Black" pitchFamily="34" charset="0"/>
              </a:rPr>
              <a:t>Les groupes</a:t>
            </a:r>
            <a:r>
              <a:rPr lang="fr-FR" sz="2800" dirty="0">
                <a:latin typeface="Arial Black" pitchFamily="34" charset="0"/>
              </a:rPr>
              <a:t> </a:t>
            </a:r>
            <a:r>
              <a:rPr lang="fr-FR" sz="2800" dirty="0" smtClean="0">
                <a:latin typeface="Arial Black" pitchFamily="34" charset="0"/>
              </a:rPr>
              <a:t>de</a:t>
            </a:r>
            <a:r>
              <a:rPr lang="fr-FR" sz="2800" dirty="0">
                <a:latin typeface="Arial Black" pitchFamily="34" charset="0"/>
              </a:rPr>
              <a:t> </a:t>
            </a:r>
            <a:r>
              <a:rPr lang="fr-FR" sz="2800" dirty="0" smtClean="0">
                <a:latin typeface="Arial Black" pitchFamily="34" charset="0"/>
              </a:rPr>
              <a:t>pression</a:t>
            </a:r>
            <a:endParaRPr lang="fr-FR" sz="2800" dirty="0">
              <a:latin typeface="Arial Black" pitchFamily="34" charset="0"/>
            </a:endParaRPr>
          </a:p>
          <a:p>
            <a:pPr>
              <a:buFont typeface="Wingdings" pitchFamily="2" charset="2"/>
              <a:buChar char="Ø"/>
            </a:pPr>
            <a:r>
              <a:rPr lang="fr-FR" sz="2800" dirty="0" smtClean="0">
                <a:latin typeface="Arial Black" pitchFamily="34" charset="0"/>
              </a:rPr>
              <a:t>Les structures politiques</a:t>
            </a:r>
            <a:r>
              <a:rPr lang="fr-FR" sz="2800" dirty="0">
                <a:latin typeface="Arial Black" pitchFamily="34" charset="0"/>
              </a:rPr>
              <a:t> </a:t>
            </a:r>
            <a:r>
              <a:rPr lang="fr-FR" sz="2800" dirty="0" smtClean="0">
                <a:latin typeface="Arial Black" pitchFamily="34" charset="0"/>
              </a:rPr>
              <a:t>représentatives</a:t>
            </a:r>
            <a:endParaRPr lang="fr-FR" sz="2800" dirty="0">
              <a:latin typeface="Arial Black" pitchFamily="34" charset="0"/>
            </a:endParaRPr>
          </a:p>
          <a:p>
            <a:pPr>
              <a:buFont typeface="Wingdings" pitchFamily="2" charset="2"/>
              <a:buChar char="Ø"/>
            </a:pPr>
            <a:r>
              <a:rPr lang="fr-FR" sz="2800" dirty="0" smtClean="0">
                <a:latin typeface="Arial Black" pitchFamily="34" charset="0"/>
              </a:rPr>
              <a:t>l’engagement politique</a:t>
            </a:r>
            <a:endParaRPr lang="fr-FR" sz="2800" dirty="0">
              <a:latin typeface="Arial Black" pitchFamily="34" charset="0"/>
            </a:endParaRPr>
          </a:p>
          <a:p>
            <a:pPr>
              <a:buFont typeface="Wingdings" pitchFamily="2" charset="2"/>
              <a:buChar char="Ø"/>
            </a:pPr>
            <a:r>
              <a:rPr lang="fr-FR" sz="2800" dirty="0" smtClean="0">
                <a:latin typeface="Arial Black" pitchFamily="34" charset="0"/>
              </a:rPr>
              <a:t>Les politiques</a:t>
            </a:r>
            <a:r>
              <a:rPr lang="fr-FR" sz="2800" dirty="0">
                <a:latin typeface="Arial Black" pitchFamily="34" charset="0"/>
              </a:rPr>
              <a:t> </a:t>
            </a:r>
            <a:r>
              <a:rPr lang="fr-FR" sz="2800" dirty="0" smtClean="0">
                <a:latin typeface="Arial Black" pitchFamily="34" charset="0"/>
              </a:rPr>
              <a:t>et</a:t>
            </a:r>
            <a:r>
              <a:rPr lang="fr-FR" sz="2800" dirty="0">
                <a:latin typeface="Arial Black" pitchFamily="34" charset="0"/>
              </a:rPr>
              <a:t> </a:t>
            </a:r>
            <a:r>
              <a:rPr lang="fr-FR" sz="2800" dirty="0" smtClean="0">
                <a:latin typeface="Arial Black" pitchFamily="34" charset="0"/>
              </a:rPr>
              <a:t>la</a:t>
            </a:r>
            <a:r>
              <a:rPr lang="fr-FR" sz="2800" dirty="0">
                <a:latin typeface="Arial Black" pitchFamily="34" charset="0"/>
              </a:rPr>
              <a:t> </a:t>
            </a:r>
            <a:r>
              <a:rPr lang="fr-FR" sz="2800" dirty="0" smtClean="0">
                <a:latin typeface="Arial Black" pitchFamily="34" charset="0"/>
              </a:rPr>
              <a:t>planification</a:t>
            </a:r>
          </a:p>
          <a:p>
            <a:pPr>
              <a:buFont typeface="Wingdings" pitchFamily="2" charset="2"/>
              <a:buChar char="Ø"/>
            </a:pPr>
            <a:r>
              <a:rPr lang="fr-FR" sz="2800" dirty="0" smtClean="0">
                <a:latin typeface="Arial Black" pitchFamily="34" charset="0"/>
              </a:rPr>
              <a:t>Les ressources</a:t>
            </a:r>
          </a:p>
          <a:p>
            <a:pPr>
              <a:buFont typeface="Wingdings" pitchFamily="2" charset="2"/>
              <a:buChar char="Ø"/>
            </a:pPr>
            <a:r>
              <a:rPr lang="fr-FR" sz="2800" dirty="0" smtClean="0">
                <a:latin typeface="Arial Black" pitchFamily="34" charset="0"/>
              </a:rPr>
              <a:t>La responsabilité pour le genre</a:t>
            </a:r>
          </a:p>
          <a:p>
            <a:pPr>
              <a:buFont typeface="Wingdings" pitchFamily="2" charset="2"/>
              <a:buChar char="Ø"/>
            </a:pPr>
            <a:r>
              <a:rPr lang="fr-FR" sz="2800" dirty="0" smtClean="0">
                <a:latin typeface="Arial Black" pitchFamily="34" charset="0"/>
              </a:rPr>
              <a:t>Les </a:t>
            </a:r>
            <a:r>
              <a:rPr lang="fr-FR" sz="2800" dirty="0" err="1" smtClean="0">
                <a:latin typeface="Arial Black" pitchFamily="34" charset="0"/>
              </a:rPr>
              <a:t>pocédures</a:t>
            </a:r>
            <a:endParaRPr lang="fr-FR" sz="2800" dirty="0">
              <a:latin typeface="Arial Black" pitchFamily="34" charset="0"/>
            </a:endParaRPr>
          </a:p>
        </p:txBody>
      </p:sp>
    </p:spTree>
    <p:extLst>
      <p:ext uri="{BB962C8B-B14F-4D97-AF65-F5344CB8AC3E}">
        <p14:creationId xmlns:p14="http://schemas.microsoft.com/office/powerpoint/2010/main" val="3770216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r>
              <a:rPr lang="fr-FR" dirty="0" smtClean="0"/>
              <a:t>.</a:t>
            </a:r>
            <a:endParaRPr lang="fr-FR" dirty="0"/>
          </a:p>
        </p:txBody>
      </p:sp>
      <p:sp>
        <p:nvSpPr>
          <p:cNvPr id="3" name="Espace réservé du contenu 2"/>
          <p:cNvSpPr>
            <a:spLocks noGrp="1"/>
          </p:cNvSpPr>
          <p:nvPr>
            <p:ph idx="1"/>
          </p:nvPr>
        </p:nvSpPr>
        <p:spPr>
          <a:xfrm>
            <a:off x="0" y="692696"/>
            <a:ext cx="9144000" cy="5433467"/>
          </a:xfrm>
        </p:spPr>
        <p:txBody>
          <a:bodyPr/>
          <a:lstStyle/>
          <a:p>
            <a:r>
              <a:rPr lang="fr-FR" b="1" i="1" dirty="0"/>
              <a:t>L’intégration de la problématique Homme/Femme</a:t>
            </a:r>
            <a:r>
              <a:rPr lang="fr-FR" i="1" dirty="0"/>
              <a:t> </a:t>
            </a:r>
            <a:endParaRPr lang="fr-FR" i="1" dirty="0" smtClean="0"/>
          </a:p>
          <a:p>
            <a:pPr marL="0" indent="0" algn="ctr">
              <a:buNone/>
            </a:pPr>
            <a:r>
              <a:rPr lang="fr-FR" i="1" dirty="0" smtClean="0"/>
              <a:t>se </a:t>
            </a:r>
            <a:r>
              <a:rPr lang="fr-FR" i="1" dirty="0"/>
              <a:t>définit comme </a:t>
            </a:r>
            <a:endParaRPr lang="fr-FR" i="1" dirty="0" smtClean="0"/>
          </a:p>
          <a:p>
            <a:pPr marL="0" indent="0">
              <a:buNone/>
            </a:pPr>
            <a:r>
              <a:rPr lang="fr-FR" sz="3600" b="1" i="1" dirty="0" smtClean="0">
                <a:solidFill>
                  <a:srgbClr val="FF0000"/>
                </a:solidFill>
              </a:rPr>
              <a:t>l’organisation</a:t>
            </a:r>
            <a:r>
              <a:rPr lang="fr-FR" sz="3600" b="1" i="1" dirty="0">
                <a:solidFill>
                  <a:srgbClr val="FF0000"/>
                </a:solidFill>
              </a:rPr>
              <a:t>, la réorganisation, l’amélioration, l’élaboration et l’évaluation de processus divers de telle manière que l’égalité entre Homme/Femme soit intégrée dans les politiques à tous les niveaux et à toutes les étapes, par tous les acteurs qui participent à l’élaboration des politiques de développement</a:t>
            </a:r>
            <a:r>
              <a:rPr lang="fr-FR" sz="3600" b="1" i="1" dirty="0">
                <a:solidFill>
                  <a:srgbClr val="92D050"/>
                </a:solidFill>
              </a:rPr>
              <a:t>.</a:t>
            </a:r>
            <a:endParaRPr lang="fr-FR" sz="3600" b="1" dirty="0">
              <a:solidFill>
                <a:srgbClr val="92D050"/>
              </a:solidFill>
            </a:endParaRPr>
          </a:p>
        </p:txBody>
      </p:sp>
    </p:spTree>
    <p:extLst>
      <p:ext uri="{BB962C8B-B14F-4D97-AF65-F5344CB8AC3E}">
        <p14:creationId xmlns:p14="http://schemas.microsoft.com/office/powerpoint/2010/main" val="41689239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467544" y="1556792"/>
            <a:ext cx="8229600" cy="4525963"/>
          </a:xfrm>
        </p:spPr>
        <p:txBody>
          <a:bodyPr/>
          <a:lstStyle/>
          <a:p>
            <a:r>
              <a:rPr lang="fr-FR" dirty="0" smtClean="0">
                <a:latin typeface="Arial Black" pitchFamily="34" charset="0"/>
              </a:rPr>
              <a:t>Le développement du personnel</a:t>
            </a:r>
          </a:p>
          <a:p>
            <a:r>
              <a:rPr lang="fr-FR" dirty="0" smtClean="0">
                <a:latin typeface="Arial Black" pitchFamily="34" charset="0"/>
              </a:rPr>
              <a:t>La méthodologie</a:t>
            </a:r>
          </a:p>
          <a:p>
            <a:r>
              <a:rPr lang="fr-FR" dirty="0" smtClean="0">
                <a:latin typeface="Arial Black" pitchFamily="34" charset="0"/>
              </a:rPr>
              <a:t>La mise en œuvre </a:t>
            </a:r>
            <a:r>
              <a:rPr lang="fr-FR" dirty="0" err="1" smtClean="0">
                <a:latin typeface="Arial Black" pitchFamily="34" charset="0"/>
              </a:rPr>
              <a:t>ds</a:t>
            </a:r>
            <a:r>
              <a:rPr lang="fr-FR" dirty="0" smtClean="0">
                <a:latin typeface="Arial Black" pitchFamily="34" charset="0"/>
              </a:rPr>
              <a:t> </a:t>
            </a:r>
            <a:r>
              <a:rPr lang="fr-FR" dirty="0" err="1" smtClean="0">
                <a:latin typeface="Arial Black" pitchFamily="34" charset="0"/>
              </a:rPr>
              <a:t>pogrammes</a:t>
            </a:r>
            <a:r>
              <a:rPr lang="fr-FR" dirty="0" smtClean="0">
                <a:latin typeface="Arial Black" pitchFamily="34" charset="0"/>
              </a:rPr>
              <a:t> et des projets</a:t>
            </a:r>
          </a:p>
          <a:p>
            <a:r>
              <a:rPr lang="fr-FR" dirty="0" smtClean="0">
                <a:latin typeface="Arial Black" pitchFamily="34" charset="0"/>
              </a:rPr>
              <a:t>La recherche appliquée</a:t>
            </a:r>
          </a:p>
          <a:p>
            <a:r>
              <a:rPr lang="fr-FR" dirty="0" smtClean="0">
                <a:latin typeface="Arial Black" pitchFamily="34" charset="0"/>
              </a:rPr>
              <a:t>L’élaboration des théories</a:t>
            </a:r>
            <a:endParaRPr lang="fr-FR" dirty="0">
              <a:latin typeface="Arial Black" pitchFamily="34" charset="0"/>
            </a:endParaRPr>
          </a:p>
        </p:txBody>
      </p:sp>
    </p:spTree>
    <p:extLst>
      <p:ext uri="{BB962C8B-B14F-4D97-AF65-F5344CB8AC3E}">
        <p14:creationId xmlns:p14="http://schemas.microsoft.com/office/powerpoint/2010/main" val="272812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913"/>
            <a:ext cx="8856984" cy="2031325"/>
          </a:xfrm>
          <a:prstGeom prst="rect">
            <a:avLst/>
          </a:prstGeom>
        </p:spPr>
        <p:txBody>
          <a:bodyPr wrap="square">
            <a:spAutoFit/>
          </a:bodyPr>
          <a:lstStyle/>
          <a:p>
            <a:endParaRPr lang="fr-FR" dirty="0" smtClean="0"/>
          </a:p>
          <a:p>
            <a:endParaRPr lang="fr-FR" dirty="0"/>
          </a:p>
          <a:p>
            <a:endParaRPr lang="fr-FR" dirty="0" smtClean="0"/>
          </a:p>
          <a:p>
            <a:endParaRPr lang="fr-FR" dirty="0"/>
          </a:p>
          <a:p>
            <a:endParaRPr lang="fr-FR" dirty="0" smtClean="0"/>
          </a:p>
          <a:p>
            <a:endParaRPr lang="fr-FR" dirty="0"/>
          </a:p>
          <a:p>
            <a:endParaRPr lang="fr-FR"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548680"/>
            <a:ext cx="9126091"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6194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a:xfrm>
            <a:off x="0" y="980728"/>
            <a:ext cx="9036496" cy="5616624"/>
          </a:xfrm>
        </p:spPr>
        <p:txBody>
          <a:bodyPr/>
          <a:lstStyle/>
          <a:p>
            <a:endParaRPr lang="fr-FR" i="1" dirty="0" smtClean="0"/>
          </a:p>
          <a:p>
            <a:r>
              <a:rPr lang="fr-FR" i="1" dirty="0" smtClean="0"/>
              <a:t>Autrement </a:t>
            </a:r>
            <a:r>
              <a:rPr lang="fr-FR" i="1" dirty="0"/>
              <a:t>dit, </a:t>
            </a:r>
            <a:r>
              <a:rPr lang="fr-FR" b="1" i="1" dirty="0"/>
              <a:t>l’intégration du genre</a:t>
            </a:r>
            <a:r>
              <a:rPr lang="fr-FR" i="1" dirty="0"/>
              <a:t>  ou </a:t>
            </a:r>
            <a:r>
              <a:rPr lang="fr-FR" b="1" i="1" dirty="0" err="1"/>
              <a:t>gender</a:t>
            </a:r>
            <a:r>
              <a:rPr lang="fr-FR" b="1" i="1" dirty="0"/>
              <a:t> </a:t>
            </a:r>
            <a:r>
              <a:rPr lang="fr-FR" b="1" i="1" dirty="0" err="1"/>
              <a:t>mainstreaming</a:t>
            </a:r>
            <a:r>
              <a:rPr lang="fr-FR" b="1" i="1" dirty="0"/>
              <a:t> </a:t>
            </a:r>
            <a:r>
              <a:rPr lang="fr-FR" i="1" dirty="0"/>
              <a:t>dans le processus général </a:t>
            </a:r>
            <a:r>
              <a:rPr lang="fr-FR" b="1" i="1" dirty="0">
                <a:solidFill>
                  <a:srgbClr val="FF0000"/>
                </a:solidFill>
              </a:rPr>
              <a:t>c’est l’attention portée à l’égalité entre les sexes intégrée dans l’analyse, la planification, la performance, le suivi et l’évaluation, le personnel et donc la modification de la tenue et l’orientation de ces pratiques aux niveaux organisationnel (projets et programmes) et institutionnel</a:t>
            </a:r>
            <a:r>
              <a:rPr lang="fr-FR" i="1" dirty="0"/>
              <a:t>.</a:t>
            </a:r>
            <a:endParaRPr lang="fr-FR" dirty="0"/>
          </a:p>
          <a:p>
            <a:endParaRPr lang="fr-FR" dirty="0"/>
          </a:p>
        </p:txBody>
      </p:sp>
    </p:spTree>
    <p:extLst>
      <p:ext uri="{BB962C8B-B14F-4D97-AF65-F5344CB8AC3E}">
        <p14:creationId xmlns:p14="http://schemas.microsoft.com/office/powerpoint/2010/main" val="319981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t>
            </a:r>
            <a:endParaRPr lang="fr-FR" dirty="0"/>
          </a:p>
        </p:txBody>
      </p:sp>
      <p:sp>
        <p:nvSpPr>
          <p:cNvPr id="3" name="Espace réservé du contenu 2"/>
          <p:cNvSpPr>
            <a:spLocks noGrp="1"/>
          </p:cNvSpPr>
          <p:nvPr>
            <p:ph idx="1"/>
          </p:nvPr>
        </p:nvSpPr>
        <p:spPr/>
        <p:txBody>
          <a:bodyPr/>
          <a:lstStyle/>
          <a:p>
            <a:r>
              <a:rPr lang="fr-FR" b="1" i="1" dirty="0"/>
              <a:t>La politique nationale genre (PNG)</a:t>
            </a:r>
            <a:r>
              <a:rPr lang="fr-FR" i="1" dirty="0"/>
              <a:t> est un </a:t>
            </a:r>
            <a:r>
              <a:rPr lang="fr-FR" b="1" i="1" dirty="0">
                <a:solidFill>
                  <a:srgbClr val="FF0000"/>
                </a:solidFill>
              </a:rPr>
              <a:t>indicateur important de l’attachement du Gouvernement à l’égalité entre les hommes et les femmes. Elle doit être conçue de manière à ce que des mesures concrètes soient prises au niveau national pour réaliser les objectifs fixés. Le PNG doit compléter le plan de développement national</a:t>
            </a:r>
            <a:endParaRPr lang="fr-FR" b="1" dirty="0">
              <a:solidFill>
                <a:srgbClr val="FF0000"/>
              </a:solidFill>
            </a:endParaRPr>
          </a:p>
          <a:p>
            <a:endParaRPr lang="fr-FR" b="1" dirty="0">
              <a:solidFill>
                <a:srgbClr val="FF0000"/>
              </a:solidFill>
            </a:endParaRPr>
          </a:p>
        </p:txBody>
      </p:sp>
    </p:spTree>
    <p:extLst>
      <p:ext uri="{BB962C8B-B14F-4D97-AF65-F5344CB8AC3E}">
        <p14:creationId xmlns:p14="http://schemas.microsoft.com/office/powerpoint/2010/main" val="4864799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Quelques stratégies</a:t>
            </a:r>
            <a:endParaRPr lang="fr-FR" b="1" dirty="0"/>
          </a:p>
        </p:txBody>
      </p:sp>
      <p:sp>
        <p:nvSpPr>
          <p:cNvPr id="3" name="Espace réservé du contenu 2"/>
          <p:cNvSpPr>
            <a:spLocks noGrp="1"/>
          </p:cNvSpPr>
          <p:nvPr>
            <p:ph idx="1"/>
          </p:nvPr>
        </p:nvSpPr>
        <p:spPr/>
        <p:txBody>
          <a:bodyPr/>
          <a:lstStyle/>
          <a:p>
            <a:r>
              <a:rPr lang="fr-FR" b="1" dirty="0" smtClean="0"/>
              <a:t>peuvent </a:t>
            </a:r>
            <a:r>
              <a:rPr lang="fr-FR" b="1" dirty="0"/>
              <a:t>être retenues pour stimuler le changement qui doit s’opérer à tous les niveaux : populations à la base, intervenants, structures politiques : principes de parité, accès équitable à la formation et à la sensibilisation, le plaidoyer, faciliter la prise de décision à tous les niveaux, désagréger les données par sexe.</a:t>
            </a:r>
          </a:p>
          <a:p>
            <a:endParaRPr lang="fr-FR" b="1" dirty="0"/>
          </a:p>
        </p:txBody>
      </p:sp>
    </p:spTree>
    <p:extLst>
      <p:ext uri="{BB962C8B-B14F-4D97-AF65-F5344CB8AC3E}">
        <p14:creationId xmlns:p14="http://schemas.microsoft.com/office/powerpoint/2010/main" val="3979737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LES OUTILS D’ANALYSE</a:t>
            </a:r>
            <a:endParaRPr lang="fr-FR" dirty="0"/>
          </a:p>
        </p:txBody>
      </p:sp>
      <p:sp>
        <p:nvSpPr>
          <p:cNvPr id="3" name="Espace réservé du contenu 2"/>
          <p:cNvSpPr>
            <a:spLocks noGrp="1"/>
          </p:cNvSpPr>
          <p:nvPr>
            <p:ph idx="1"/>
          </p:nvPr>
        </p:nvSpPr>
        <p:spPr/>
        <p:txBody>
          <a:bodyPr/>
          <a:lstStyle/>
          <a:p>
            <a:endParaRPr lang="fr-FR" dirty="0" smtClean="0"/>
          </a:p>
          <a:p>
            <a:pPr marL="0" indent="0">
              <a:buNone/>
            </a:pPr>
            <a:r>
              <a:rPr lang="fr-FR" b="1" dirty="0" smtClean="0"/>
              <a:t>L’approche </a:t>
            </a:r>
            <a:r>
              <a:rPr lang="fr-FR" b="1" dirty="0"/>
              <a:t>genre et développement comporte un certain nombre de concepts et d’outils pouvant guider le travail de développement. </a:t>
            </a:r>
            <a:endParaRPr lang="fr-FR" b="1" dirty="0" smtClean="0"/>
          </a:p>
          <a:p>
            <a:pPr marL="0" indent="0">
              <a:buNone/>
            </a:pPr>
            <a:endParaRPr lang="fr-FR" b="1" dirty="0"/>
          </a:p>
          <a:p>
            <a:pPr marL="0" indent="0">
              <a:buNone/>
            </a:pPr>
            <a:r>
              <a:rPr lang="fr-FR" b="1" dirty="0"/>
              <a:t> </a:t>
            </a:r>
            <a:r>
              <a:rPr lang="fr-FR" dirty="0" smtClean="0"/>
              <a:t> Ces outils permettent</a:t>
            </a:r>
            <a:endParaRPr lang="fr-FR" b="1" dirty="0"/>
          </a:p>
        </p:txBody>
      </p:sp>
    </p:spTree>
    <p:extLst>
      <p:ext uri="{BB962C8B-B14F-4D97-AF65-F5344CB8AC3E}">
        <p14:creationId xmlns:p14="http://schemas.microsoft.com/office/powerpoint/2010/main" val="497602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de</a:t>
            </a:r>
            <a:br>
              <a:rPr lang="fr-FR" dirty="0" smtClean="0"/>
            </a:br>
            <a:endParaRPr lang="fr-FR" dirty="0"/>
          </a:p>
        </p:txBody>
      </p:sp>
      <p:sp>
        <p:nvSpPr>
          <p:cNvPr id="3" name="Espace réservé du contenu 2"/>
          <p:cNvSpPr>
            <a:spLocks noGrp="1"/>
          </p:cNvSpPr>
          <p:nvPr>
            <p:ph idx="1"/>
          </p:nvPr>
        </p:nvSpPr>
        <p:spPr>
          <a:xfrm>
            <a:off x="0" y="836712"/>
            <a:ext cx="9036496" cy="6264696"/>
          </a:xfrm>
        </p:spPr>
        <p:txBody>
          <a:bodyPr>
            <a:normAutofit fontScale="92500" lnSpcReduction="10000"/>
          </a:bodyPr>
          <a:lstStyle/>
          <a:p>
            <a:pPr lvl="0">
              <a:buFont typeface="Wingdings" pitchFamily="2" charset="2"/>
              <a:buChar char="v"/>
            </a:pPr>
            <a:r>
              <a:rPr lang="fr-FR" b="1" dirty="0" smtClean="0"/>
              <a:t>bien </a:t>
            </a:r>
            <a:r>
              <a:rPr lang="fr-FR" b="1" dirty="0"/>
              <a:t>comprendre les questions de genre dans la </a:t>
            </a:r>
            <a:r>
              <a:rPr lang="fr-FR" b="1" dirty="0" smtClean="0"/>
              <a:t>communauté ;</a:t>
            </a:r>
            <a:endParaRPr lang="fr-FR" b="1" dirty="0"/>
          </a:p>
          <a:p>
            <a:pPr lvl="0">
              <a:buFont typeface="Wingdings" pitchFamily="2" charset="2"/>
              <a:buChar char="v"/>
            </a:pPr>
            <a:r>
              <a:rPr lang="fr-FR" b="1" dirty="0" smtClean="0"/>
              <a:t>approfondir </a:t>
            </a:r>
            <a:r>
              <a:rPr lang="fr-FR" b="1" dirty="0"/>
              <a:t>l’analyse de rapports entre les genres</a:t>
            </a:r>
          </a:p>
          <a:p>
            <a:pPr lvl="0">
              <a:buFont typeface="Wingdings" pitchFamily="2" charset="2"/>
              <a:buChar char="v"/>
            </a:pPr>
            <a:r>
              <a:rPr lang="fr-FR" b="1" dirty="0" smtClean="0"/>
              <a:t>mieux </a:t>
            </a:r>
            <a:r>
              <a:rPr lang="fr-FR" b="1" dirty="0"/>
              <a:t>cerner les questions sur lesquelles mener une </a:t>
            </a:r>
            <a:r>
              <a:rPr lang="fr-FR" b="1" dirty="0" smtClean="0"/>
              <a:t>recherche ;</a:t>
            </a:r>
            <a:endParaRPr lang="fr-FR" b="1" dirty="0"/>
          </a:p>
          <a:p>
            <a:pPr lvl="0">
              <a:buFont typeface="Wingdings" pitchFamily="2" charset="2"/>
              <a:buChar char="v"/>
            </a:pPr>
            <a:r>
              <a:rPr lang="fr-FR" b="1" dirty="0" smtClean="0"/>
              <a:t>définir </a:t>
            </a:r>
            <a:r>
              <a:rPr lang="fr-FR" b="1" dirty="0"/>
              <a:t>les lignes directives qui doivent guider dans la conception, la planification, la mise en œuvre, le suivi et l’évaluation des projets et </a:t>
            </a:r>
            <a:r>
              <a:rPr lang="fr-FR" b="1" dirty="0" smtClean="0"/>
              <a:t>programmes ;</a:t>
            </a:r>
            <a:endParaRPr lang="fr-FR" b="1" dirty="0"/>
          </a:p>
          <a:p>
            <a:pPr lvl="0">
              <a:buFont typeface="Wingdings" pitchFamily="2" charset="2"/>
              <a:buChar char="v"/>
            </a:pPr>
            <a:r>
              <a:rPr lang="fr-FR" b="1" dirty="0" smtClean="0"/>
              <a:t>appréhender </a:t>
            </a:r>
            <a:r>
              <a:rPr lang="fr-FR" b="1" dirty="0"/>
              <a:t>les concepts clés autour des quels organiser les activités de sensibilisation et de formation pour apporter un changement </a:t>
            </a:r>
            <a:r>
              <a:rPr lang="fr-FR" b="1" dirty="0" smtClean="0"/>
              <a:t>qualitatif ;</a:t>
            </a:r>
            <a:endParaRPr lang="fr-FR" b="1" dirty="0"/>
          </a:p>
          <a:p>
            <a:pPr lvl="0">
              <a:buFont typeface="Wingdings" pitchFamily="2" charset="2"/>
              <a:buChar char="v"/>
            </a:pPr>
            <a:r>
              <a:rPr lang="fr-FR" b="1" dirty="0" smtClean="0"/>
              <a:t>déterminer </a:t>
            </a:r>
            <a:r>
              <a:rPr lang="fr-FR" b="1" dirty="0"/>
              <a:t>les éléments d’élaboration de politique de l’organisation. </a:t>
            </a:r>
          </a:p>
          <a:p>
            <a:endParaRPr lang="fr-FR" dirty="0"/>
          </a:p>
        </p:txBody>
      </p:sp>
    </p:spTree>
    <p:extLst>
      <p:ext uri="{BB962C8B-B14F-4D97-AF65-F5344CB8AC3E}">
        <p14:creationId xmlns:p14="http://schemas.microsoft.com/office/powerpoint/2010/main" val="2747475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T</a:t>
            </a:r>
            <a:r>
              <a:rPr lang="fr-FR" b="1" dirty="0" smtClean="0"/>
              <a:t>ypes d’outils</a:t>
            </a:r>
            <a:endParaRPr lang="fr-FR" b="1" dirty="0"/>
          </a:p>
        </p:txBody>
      </p:sp>
      <p:sp>
        <p:nvSpPr>
          <p:cNvPr id="3" name="Espace réservé du contenu 2"/>
          <p:cNvSpPr>
            <a:spLocks noGrp="1"/>
          </p:cNvSpPr>
          <p:nvPr>
            <p:ph idx="1"/>
          </p:nvPr>
        </p:nvSpPr>
        <p:spPr/>
        <p:txBody>
          <a:bodyPr/>
          <a:lstStyle/>
          <a:p>
            <a:pPr lvl="0"/>
            <a:r>
              <a:rPr lang="fr-FR" b="1" dirty="0"/>
              <a:t>Les </a:t>
            </a:r>
            <a:r>
              <a:rPr lang="fr-FR" b="1" dirty="0">
                <a:solidFill>
                  <a:srgbClr val="FF0000"/>
                </a:solidFill>
              </a:rPr>
              <a:t>quatre premiers outils conceptuels </a:t>
            </a:r>
            <a:r>
              <a:rPr lang="fr-FR" b="1" dirty="0"/>
              <a:t>servent à analyser les rapports de genre dans une collectivité à l’étape de la planification des programmes ou projets de développement.</a:t>
            </a:r>
          </a:p>
          <a:p>
            <a:endParaRPr lang="fr-FR" b="1" dirty="0" smtClean="0"/>
          </a:p>
          <a:p>
            <a:r>
              <a:rPr lang="fr-FR" b="1" dirty="0" smtClean="0"/>
              <a:t>Les </a:t>
            </a:r>
            <a:r>
              <a:rPr lang="fr-FR" b="1" dirty="0">
                <a:solidFill>
                  <a:srgbClr val="92D050"/>
                </a:solidFill>
              </a:rPr>
              <a:t>cinq derniers </a:t>
            </a:r>
            <a:r>
              <a:rPr lang="fr-FR" b="1" dirty="0"/>
              <a:t>servent à définir le travail de développement</a:t>
            </a:r>
          </a:p>
        </p:txBody>
      </p:sp>
    </p:spTree>
    <p:extLst>
      <p:ext uri="{BB962C8B-B14F-4D97-AF65-F5344CB8AC3E}">
        <p14:creationId xmlns:p14="http://schemas.microsoft.com/office/powerpoint/2010/main" val="451522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Les outils </a:t>
            </a:r>
            <a:r>
              <a:rPr lang="fr-FR" b="1" dirty="0" smtClean="0"/>
              <a:t>conceptuels</a:t>
            </a:r>
            <a:endParaRPr lang="fr-FR" dirty="0"/>
          </a:p>
        </p:txBody>
      </p:sp>
      <p:sp>
        <p:nvSpPr>
          <p:cNvPr id="3" name="Espace réservé du contenu 2"/>
          <p:cNvSpPr>
            <a:spLocks noGrp="1"/>
          </p:cNvSpPr>
          <p:nvPr>
            <p:ph idx="1"/>
          </p:nvPr>
        </p:nvSpPr>
        <p:spPr/>
        <p:txBody>
          <a:bodyPr/>
          <a:lstStyle/>
          <a:p>
            <a:pPr marL="0" indent="0">
              <a:buNone/>
            </a:pPr>
            <a:r>
              <a:rPr lang="fr-FR" dirty="0" smtClean="0"/>
              <a:t>guidant </a:t>
            </a:r>
            <a:r>
              <a:rPr lang="fr-FR" b="1" dirty="0" smtClean="0"/>
              <a:t>l’analyse </a:t>
            </a:r>
            <a:r>
              <a:rPr lang="fr-FR" b="1" i="1" dirty="0" smtClean="0"/>
              <a:t>genre et développement </a:t>
            </a:r>
            <a:r>
              <a:rPr lang="fr-FR" dirty="0" smtClean="0"/>
              <a:t>incluent :</a:t>
            </a:r>
            <a:br>
              <a:rPr lang="fr-FR" dirty="0" smtClean="0"/>
            </a:br>
            <a:endParaRPr lang="fr-FR" dirty="0" smtClean="0"/>
          </a:p>
          <a:p>
            <a:pPr marL="514350" indent="-514350">
              <a:buFont typeface="+mj-lt"/>
              <a:buAutoNum type="arabicPeriod"/>
            </a:pPr>
            <a:r>
              <a:rPr lang="fr-FR" b="1" dirty="0" smtClean="0"/>
              <a:t> </a:t>
            </a:r>
            <a:r>
              <a:rPr lang="fr-FR" b="1" dirty="0"/>
              <a:t>La division du travail selon le genre</a:t>
            </a:r>
          </a:p>
          <a:p>
            <a:pPr marL="514350" indent="-514350">
              <a:buFont typeface="+mj-lt"/>
              <a:buAutoNum type="arabicPeriod"/>
            </a:pPr>
            <a:r>
              <a:rPr lang="fr-FR" b="1" dirty="0" smtClean="0"/>
              <a:t> </a:t>
            </a:r>
            <a:r>
              <a:rPr lang="fr-FR" b="1" dirty="0"/>
              <a:t>Les trois types de travail</a:t>
            </a:r>
          </a:p>
          <a:p>
            <a:pPr marL="514350" indent="-514350">
              <a:buFont typeface="+mj-lt"/>
              <a:buAutoNum type="arabicPeriod"/>
            </a:pPr>
            <a:r>
              <a:rPr lang="fr-FR" b="1" dirty="0"/>
              <a:t> </a:t>
            </a:r>
            <a:r>
              <a:rPr lang="fr-FR" b="1" dirty="0" smtClean="0"/>
              <a:t>L’accès </a:t>
            </a:r>
            <a:r>
              <a:rPr lang="fr-FR" b="1" dirty="0"/>
              <a:t>et le contrôle des ressources et des bénéfices</a:t>
            </a:r>
          </a:p>
          <a:p>
            <a:pPr marL="514350" indent="-514350">
              <a:buFont typeface="+mj-lt"/>
              <a:buAutoNum type="arabicPeriod"/>
            </a:pPr>
            <a:r>
              <a:rPr lang="fr-FR" b="1" dirty="0" smtClean="0"/>
              <a:t> </a:t>
            </a:r>
            <a:r>
              <a:rPr lang="fr-FR" b="1" dirty="0"/>
              <a:t>Les facteurs d’influence</a:t>
            </a:r>
          </a:p>
          <a:p>
            <a:pPr marL="0" indent="0">
              <a:buNone/>
            </a:pPr>
            <a:endParaRPr lang="fr-FR" b="1" dirty="0"/>
          </a:p>
        </p:txBody>
      </p:sp>
    </p:spTree>
    <p:extLst>
      <p:ext uri="{BB962C8B-B14F-4D97-AF65-F5344CB8AC3E}">
        <p14:creationId xmlns:p14="http://schemas.microsoft.com/office/powerpoint/2010/main" val="3031993382"/>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844</Words>
  <Application>Microsoft Office PowerPoint</Application>
  <PresentationFormat>Affichage à l'écran (4:3)</PresentationFormat>
  <Paragraphs>170</Paragraphs>
  <Slides>21</Slides>
  <Notes>3</Notes>
  <HiddenSlides>0</HiddenSlides>
  <MMClips>0</MMClips>
  <ScaleCrop>false</ScaleCrop>
  <HeadingPairs>
    <vt:vector size="4" baseType="variant">
      <vt:variant>
        <vt:lpstr>Thème</vt:lpstr>
      </vt:variant>
      <vt:variant>
        <vt:i4>1</vt:i4>
      </vt:variant>
      <vt:variant>
        <vt:lpstr>Titres des diapositives</vt:lpstr>
      </vt:variant>
      <vt:variant>
        <vt:i4>21</vt:i4>
      </vt:variant>
    </vt:vector>
  </HeadingPairs>
  <TitlesOfParts>
    <vt:vector size="22" baseType="lpstr">
      <vt:lpstr>Thème Office</vt:lpstr>
      <vt:lpstr>OUTILS D’ANALYSE GENRE : DES ÉLÉMENTS ESSENTIELS </vt:lpstr>
      <vt:lpstr>.</vt:lpstr>
      <vt:lpstr>.</vt:lpstr>
      <vt:lpstr>.</vt:lpstr>
      <vt:lpstr>Quelques stratégies</vt:lpstr>
      <vt:lpstr>LES OUTILS D’ANALYSE</vt:lpstr>
      <vt:lpstr> de </vt:lpstr>
      <vt:lpstr>Types d’outils</vt:lpstr>
      <vt:lpstr>Les outils conceptuels</vt:lpstr>
      <vt:lpstr>Outils servant à définir le travail de développement : </vt:lpstr>
      <vt:lpstr>    Pour chaque outil il est dégagé de façon synthétique :     </vt:lpstr>
      <vt:lpstr>.</vt:lpstr>
      <vt:lpstr>.</vt:lpstr>
      <vt:lpstr>.</vt:lpstr>
      <vt:lpstr>Pour une bonne analyse de genre, trois (03) catégories d’outils</vt:lpstr>
      <vt:lpstr>La toile d’institutionnalisation du genre</vt:lpstr>
      <vt:lpstr>Essentiels</vt:lpstr>
      <vt:lpstr>.</vt:lpstr>
      <vt:lpstr>Les 13 éléments</vt:lpstr>
      <vt:lpstr>.</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ÉLÉMENTS ESSENTIELS</dc:title>
  <dc:creator>Mamy</dc:creator>
  <cp:lastModifiedBy>hp</cp:lastModifiedBy>
  <cp:revision>39</cp:revision>
  <dcterms:created xsi:type="dcterms:W3CDTF">2017-03-15T04:43:53Z</dcterms:created>
  <dcterms:modified xsi:type="dcterms:W3CDTF">2022-03-01T16:35:43Z</dcterms:modified>
</cp:coreProperties>
</file>