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6" r:id="rId5"/>
    <p:sldId id="341" r:id="rId6"/>
    <p:sldId id="268" r:id="rId7"/>
    <p:sldId id="269" r:id="rId8"/>
    <p:sldId id="270" r:id="rId9"/>
    <p:sldId id="271" r:id="rId10"/>
    <p:sldId id="272" r:id="rId11"/>
    <p:sldId id="273" r:id="rId12"/>
    <p:sldId id="274" r:id="rId13"/>
    <p:sldId id="276" r:id="rId14"/>
    <p:sldId id="280" r:id="rId15"/>
    <p:sldId id="281" r:id="rId16"/>
    <p:sldId id="284" r:id="rId17"/>
    <p:sldId id="342" r:id="rId18"/>
    <p:sldId id="343" r:id="rId19"/>
    <p:sldId id="344" r:id="rId20"/>
    <p:sldId id="345" r:id="rId21"/>
    <p:sldId id="346" r:id="rId22"/>
    <p:sldId id="347" r:id="rId23"/>
    <p:sldId id="348" r:id="rId2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27" autoAdjust="0"/>
    <p:restoredTop sz="94563" autoAdjust="0"/>
  </p:normalViewPr>
  <p:slideViewPr>
    <p:cSldViewPr>
      <p:cViewPr>
        <p:scale>
          <a:sx n="100" d="100"/>
          <a:sy n="100" d="100"/>
        </p:scale>
        <p:origin x="1210" y="-941"/>
      </p:cViewPr>
      <p:guideLst>
        <p:guide orient="horz" pos="2160"/>
        <p:guide pos="2880"/>
      </p:guideLst>
    </p:cSldViewPr>
  </p:slideViewPr>
  <p:notesTextViewPr>
    <p:cViewPr>
      <p:scale>
        <a:sx n="1" d="1"/>
        <a:sy n="1" d="1"/>
      </p:scale>
      <p:origin x="0" y="0"/>
    </p:cViewPr>
  </p:notesTextViewPr>
  <p:sorterViewPr>
    <p:cViewPr>
      <p:scale>
        <a:sx n="100" d="100"/>
        <a:sy n="100" d="100"/>
      </p:scale>
      <p:origin x="0" y="145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B1A1B745-167C-44E0-B2C3-FAB83E8EE8CF}" type="datetimeFigureOut">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154577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1A1B745-167C-44E0-B2C3-FAB83E8EE8CF}" type="datetimeFigureOut">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3414397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1A1B745-167C-44E0-B2C3-FAB83E8EE8CF}" type="datetimeFigureOut">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3207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B1A1B745-167C-44E0-B2C3-FAB83E8EE8CF}" type="datetimeFigureOut">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6117290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B1A1B745-167C-44E0-B2C3-FAB83E8EE8CF}" type="datetimeFigureOut">
              <a:rPr lang="fr-FR" smtClean="0"/>
              <a:t>14/09/2021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1233011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B1A1B745-167C-44E0-B2C3-FAB83E8EE8CF}" type="datetimeFigureOut">
              <a:rPr lang="fr-FR" smtClean="0"/>
              <a:t>14/09/2021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716719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B1A1B745-167C-44E0-B2C3-FAB83E8EE8CF}" type="datetimeFigureOut">
              <a:rPr lang="fr-FR" smtClean="0"/>
              <a:t>14/09/2021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4100120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B1A1B745-167C-44E0-B2C3-FAB83E8EE8CF}" type="datetimeFigureOut">
              <a:rPr lang="fr-FR" smtClean="0"/>
              <a:t>14/09/2021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172851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1A1B745-167C-44E0-B2C3-FAB83E8EE8CF}" type="datetimeFigureOut">
              <a:rPr lang="fr-FR" smtClean="0"/>
              <a:t>14/09/2021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3786232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B1A1B745-167C-44E0-B2C3-FAB83E8EE8CF}" type="datetimeFigureOut">
              <a:rPr lang="fr-FR" smtClean="0"/>
              <a:t>14/09/2021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163741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B1A1B745-167C-44E0-B2C3-FAB83E8EE8CF}" type="datetimeFigureOut">
              <a:rPr lang="fr-FR" smtClean="0"/>
              <a:t>14/09/2021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F98EDFD-A9BA-42B1-803F-75D497520896}" type="slidenum">
              <a:rPr lang="fr-FR" smtClean="0"/>
              <a:t>‹N°›</a:t>
            </a:fld>
            <a:endParaRPr lang="fr-FR"/>
          </a:p>
        </p:txBody>
      </p:sp>
    </p:spTree>
    <p:extLst>
      <p:ext uri="{BB962C8B-B14F-4D97-AF65-F5344CB8AC3E}">
        <p14:creationId xmlns:p14="http://schemas.microsoft.com/office/powerpoint/2010/main" val="854479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A1B745-167C-44E0-B2C3-FAB83E8EE8CF}" type="datetimeFigureOut">
              <a:rPr lang="fr-FR" smtClean="0"/>
              <a:t>14/09/2021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98EDFD-A9BA-42B1-803F-75D497520896}" type="slidenum">
              <a:rPr lang="fr-FR" smtClean="0"/>
              <a:t>‹N°›</a:t>
            </a:fld>
            <a:endParaRPr lang="fr-FR"/>
          </a:p>
        </p:txBody>
      </p:sp>
    </p:spTree>
    <p:extLst>
      <p:ext uri="{BB962C8B-B14F-4D97-AF65-F5344CB8AC3E}">
        <p14:creationId xmlns:p14="http://schemas.microsoft.com/office/powerpoint/2010/main" val="232963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1906" y="2060848"/>
            <a:ext cx="8229600" cy="1872208"/>
          </a:xfrm>
          <a:blipFill>
            <a:blip r:embed="rId2"/>
            <a:tile tx="0" ty="0" sx="100000" sy="100000" flip="none" algn="tl"/>
          </a:blipFill>
        </p:spPr>
        <p:txBody>
          <a:bodyPr>
            <a:noAutofit/>
          </a:bodyPr>
          <a:lstStyle/>
          <a:p>
            <a:pPr marL="0" indent="0" algn="ctr">
              <a:buNone/>
            </a:pPr>
            <a:r>
              <a:rPr lang="fr-FR" sz="5400" b="1" dirty="0"/>
              <a:t>Organisation des soins de SR/PF</a:t>
            </a:r>
            <a:endParaRPr lang="fr-FR" sz="4000"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1</a:t>
            </a:fld>
            <a:endParaRPr lang="fr-FR" dirty="0"/>
          </a:p>
        </p:txBody>
      </p:sp>
    </p:spTree>
    <p:extLst>
      <p:ext uri="{BB962C8B-B14F-4D97-AF65-F5344CB8AC3E}">
        <p14:creationId xmlns:p14="http://schemas.microsoft.com/office/powerpoint/2010/main" val="4005700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50106"/>
          </a:xfrm>
        </p:spPr>
        <p:txBody>
          <a:bodyPr>
            <a:normAutofit/>
          </a:bodyPr>
          <a:lstStyle/>
          <a:p>
            <a:r>
              <a:rPr lang="fr-FR" sz="3600" b="1" dirty="0">
                <a:solidFill>
                  <a:prstClr val="black"/>
                </a:solidFill>
              </a:rPr>
              <a:t>Organisation des soins et système de santé</a:t>
            </a:r>
            <a:endParaRPr lang="fr-FR" dirty="0"/>
          </a:p>
        </p:txBody>
      </p:sp>
      <p:sp>
        <p:nvSpPr>
          <p:cNvPr id="3" name="Espace réservé du contenu 2"/>
          <p:cNvSpPr>
            <a:spLocks noGrp="1"/>
          </p:cNvSpPr>
          <p:nvPr>
            <p:ph sz="quarter" idx="1"/>
          </p:nvPr>
        </p:nvSpPr>
        <p:spPr>
          <a:xfrm>
            <a:off x="357158" y="1556792"/>
            <a:ext cx="8501122" cy="4872604"/>
          </a:xfrm>
        </p:spPr>
        <p:txBody>
          <a:bodyPr>
            <a:normAutofit/>
          </a:bodyPr>
          <a:lstStyle/>
          <a:p>
            <a:pPr lvl="0"/>
            <a:r>
              <a:rPr lang="fr-FR" sz="2800" b="1" dirty="0">
                <a:solidFill>
                  <a:srgbClr val="00B0F0"/>
                </a:solidFill>
              </a:rPr>
              <a:t>Les soins ou activités promotionnelles: </a:t>
            </a:r>
            <a:r>
              <a:rPr lang="fr-FR" sz="2800" dirty="0"/>
              <a:t>prestations qui concourent à une échelle individuelle ou plus ou moins élargie, à </a:t>
            </a:r>
            <a:r>
              <a:rPr lang="fr-FR" sz="2800" b="1" dirty="0"/>
              <a:t>la promotion de la santé</a:t>
            </a:r>
            <a:r>
              <a:rPr lang="fr-FR" sz="2800" dirty="0"/>
              <a:t>. </a:t>
            </a:r>
          </a:p>
          <a:p>
            <a:pPr lvl="0"/>
            <a:endParaRPr lang="fr-FR" sz="2800" dirty="0"/>
          </a:p>
          <a:p>
            <a:pPr lvl="1"/>
            <a:r>
              <a:rPr lang="fr-FR" sz="2400" dirty="0"/>
              <a:t>Sont de ce groupe d’activités, les prestations de planification familiale et d’éducation sanitaire. </a:t>
            </a:r>
          </a:p>
          <a:p>
            <a:pPr marL="457200" lvl="1" indent="0">
              <a:buNone/>
            </a:pPr>
            <a:endParaRPr lang="fr-FR" sz="2400" dirty="0"/>
          </a:p>
          <a:p>
            <a:pPr lvl="1"/>
            <a:r>
              <a:rPr lang="fr-FR" sz="2400" dirty="0"/>
              <a:t>C’est tout effort organisé en vue de créer un milieu favorable à la promotion et à la protection de la santé ainsi qu’à la prévention et au dépistage précoce de la maladie, de la difformité ou de l’invalidité.</a:t>
            </a:r>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10</a:t>
            </a:fld>
            <a:endParaRPr lang="fr-FR" dirty="0"/>
          </a:p>
        </p:txBody>
      </p:sp>
    </p:spTree>
    <p:extLst>
      <p:ext uri="{BB962C8B-B14F-4D97-AF65-F5344CB8AC3E}">
        <p14:creationId xmlns:p14="http://schemas.microsoft.com/office/powerpoint/2010/main" val="223098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prstClr val="black"/>
                </a:solidFill>
              </a:rPr>
              <a:t>Organisation des soins et système de santé</a:t>
            </a:r>
            <a:endParaRPr lang="fr-FR" dirty="0"/>
          </a:p>
        </p:txBody>
      </p:sp>
      <p:sp>
        <p:nvSpPr>
          <p:cNvPr id="3" name="Espace réservé du contenu 2"/>
          <p:cNvSpPr>
            <a:spLocks noGrp="1"/>
          </p:cNvSpPr>
          <p:nvPr>
            <p:ph sz="quarter" idx="1"/>
          </p:nvPr>
        </p:nvSpPr>
        <p:spPr/>
        <p:txBody>
          <a:bodyPr>
            <a:normAutofit/>
          </a:bodyPr>
          <a:lstStyle/>
          <a:p>
            <a:r>
              <a:rPr lang="fr-FR" sz="3200" b="1" dirty="0">
                <a:solidFill>
                  <a:srgbClr val="00B0F0"/>
                </a:solidFill>
              </a:rPr>
              <a:t>Les soins (activités) ré adaptatifs </a:t>
            </a:r>
            <a:r>
              <a:rPr lang="fr-FR" sz="3200" dirty="0"/>
              <a:t>: prestations de santé visant à restaurer à un patient handicapé une certaine autonomie (physique, intellectuelle, morale etc.) lui permettant une réinsertion sociale. </a:t>
            </a:r>
          </a:p>
          <a:p>
            <a:pPr lvl="1"/>
            <a:r>
              <a:rPr lang="fr-FR" dirty="0"/>
              <a:t>Les mesures de réduction des handicaps relèvent de ces types de soins.</a:t>
            </a:r>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11</a:t>
            </a:fld>
            <a:endParaRPr lang="fr-FR" dirty="0"/>
          </a:p>
        </p:txBody>
      </p:sp>
    </p:spTree>
    <p:extLst>
      <p:ext uri="{BB962C8B-B14F-4D97-AF65-F5344CB8AC3E}">
        <p14:creationId xmlns:p14="http://schemas.microsoft.com/office/powerpoint/2010/main" val="1727392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prstClr val="black"/>
                </a:solidFill>
              </a:rPr>
              <a:t>Organisation des soins et système de santé</a:t>
            </a:r>
            <a:endParaRPr lang="fr-FR" dirty="0"/>
          </a:p>
        </p:txBody>
      </p:sp>
      <p:sp>
        <p:nvSpPr>
          <p:cNvPr id="3" name="Espace réservé du contenu 2"/>
          <p:cNvSpPr>
            <a:spLocks noGrp="1"/>
          </p:cNvSpPr>
          <p:nvPr>
            <p:ph sz="quarter" idx="1"/>
          </p:nvPr>
        </p:nvSpPr>
        <p:spPr>
          <a:xfrm>
            <a:off x="457200" y="1219200"/>
            <a:ext cx="8401080" cy="5210196"/>
          </a:xfrm>
        </p:spPr>
        <p:txBody>
          <a:bodyPr>
            <a:normAutofit/>
          </a:bodyPr>
          <a:lstStyle/>
          <a:p>
            <a:pPr marL="0" indent="0">
              <a:buNone/>
            </a:pPr>
            <a:r>
              <a:rPr lang="fr-FR" sz="3200" b="1" dirty="0">
                <a:solidFill>
                  <a:srgbClr val="FF0000"/>
                </a:solidFill>
              </a:rPr>
              <a:t> Personnel qualifié pour la dispensation des soins</a:t>
            </a:r>
          </a:p>
          <a:p>
            <a:pPr marL="92075" lvl="1" indent="0" algn="just"/>
            <a:r>
              <a:rPr lang="fr-FR" sz="2800" dirty="0"/>
              <a:t> Les soins sont dispensés dans les formations sanitaires par diverses catégories de professionnels de la santé. Quel que soit le pays, les compétences des professionnels de la santé dans la dispensation des soins à différents niveaux sont régies par la législation du pays d’exercice, assortie de textes règlementaires et d’application.</a:t>
            </a:r>
            <a:endParaRPr lang="fr-FR" sz="2400" dirty="0"/>
          </a:p>
          <a:p>
            <a:endParaRPr lang="fr-FR"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12</a:t>
            </a:fld>
            <a:endParaRPr lang="fr-FR" dirty="0"/>
          </a:p>
        </p:txBody>
      </p:sp>
    </p:spTree>
    <p:extLst>
      <p:ext uri="{BB962C8B-B14F-4D97-AF65-F5344CB8AC3E}">
        <p14:creationId xmlns:p14="http://schemas.microsoft.com/office/powerpoint/2010/main" val="3706293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600" b="1" dirty="0">
                <a:solidFill>
                  <a:prstClr val="black"/>
                </a:solidFill>
              </a:rPr>
              <a:t>1.3 Organisation des soins et système de santé</a:t>
            </a:r>
            <a:endParaRPr lang="fr-FR" dirty="0"/>
          </a:p>
        </p:txBody>
      </p:sp>
      <p:sp>
        <p:nvSpPr>
          <p:cNvPr id="3" name="Espace réservé du contenu 2"/>
          <p:cNvSpPr>
            <a:spLocks noGrp="1"/>
          </p:cNvSpPr>
          <p:nvPr>
            <p:ph sz="quarter" idx="1"/>
          </p:nvPr>
        </p:nvSpPr>
        <p:spPr>
          <a:xfrm>
            <a:off x="357158" y="1142984"/>
            <a:ext cx="8247290" cy="5286412"/>
          </a:xfrm>
        </p:spPr>
        <p:txBody>
          <a:bodyPr>
            <a:normAutofit/>
          </a:bodyPr>
          <a:lstStyle/>
          <a:p>
            <a:r>
              <a:rPr lang="fr-FR" b="1" dirty="0">
                <a:solidFill>
                  <a:srgbClr val="FF0000"/>
                </a:solidFill>
              </a:rPr>
              <a:t>Définir le paquet d’activités par niveau de soins</a:t>
            </a:r>
          </a:p>
          <a:p>
            <a:pPr lvl="1"/>
            <a:r>
              <a:rPr lang="fr-FR" dirty="0"/>
              <a:t>Les formations sanitaires du premier niveau : CS, CM, HD</a:t>
            </a:r>
          </a:p>
          <a:p>
            <a:pPr lvl="1"/>
            <a:r>
              <a:rPr lang="fr-FR" dirty="0"/>
              <a:t>Formation sanitaire de 2</a:t>
            </a:r>
            <a:r>
              <a:rPr lang="fr-FR" baseline="30000" dirty="0"/>
              <a:t>ème</a:t>
            </a:r>
            <a:r>
              <a:rPr lang="fr-FR" dirty="0"/>
              <a:t> niveau : CHR, HG</a:t>
            </a:r>
          </a:p>
          <a:p>
            <a:pPr lvl="1"/>
            <a:r>
              <a:rPr lang="fr-FR" dirty="0"/>
              <a:t>Formation sanitaire de 3</a:t>
            </a:r>
            <a:r>
              <a:rPr lang="fr-FR" baseline="30000" dirty="0"/>
              <a:t>ème</a:t>
            </a:r>
            <a:r>
              <a:rPr lang="fr-FR" dirty="0"/>
              <a:t> niveau : CHU, CHN</a:t>
            </a:r>
          </a:p>
          <a:p>
            <a:endParaRPr lang="fr-FR" sz="2800" b="1"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13</a:t>
            </a:fld>
            <a:endParaRPr lang="fr-FR" dirty="0"/>
          </a:p>
        </p:txBody>
      </p:sp>
    </p:spTree>
    <p:extLst>
      <p:ext uri="{BB962C8B-B14F-4D97-AF65-F5344CB8AC3E}">
        <p14:creationId xmlns:p14="http://schemas.microsoft.com/office/powerpoint/2010/main" val="3859755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rmAutofit/>
          </a:bodyPr>
          <a:lstStyle/>
          <a:p>
            <a:r>
              <a:rPr lang="fr-FR" sz="3600" b="1" dirty="0">
                <a:solidFill>
                  <a:prstClr val="black"/>
                </a:solidFill>
              </a:rPr>
              <a:t>Organisation des soins et système de santé</a:t>
            </a:r>
            <a:endParaRPr lang="fr-FR" dirty="0"/>
          </a:p>
        </p:txBody>
      </p:sp>
      <p:sp>
        <p:nvSpPr>
          <p:cNvPr id="3" name="Espace réservé du contenu 2"/>
          <p:cNvSpPr>
            <a:spLocks noGrp="1"/>
          </p:cNvSpPr>
          <p:nvPr>
            <p:ph sz="quarter" idx="1"/>
          </p:nvPr>
        </p:nvSpPr>
        <p:spPr>
          <a:xfrm>
            <a:off x="457200" y="1219200"/>
            <a:ext cx="8229600" cy="5138758"/>
          </a:xfrm>
        </p:spPr>
        <p:txBody>
          <a:bodyPr>
            <a:normAutofit/>
          </a:bodyPr>
          <a:lstStyle/>
          <a:p>
            <a:r>
              <a:rPr lang="fr-FR" sz="3000" b="1" dirty="0">
                <a:solidFill>
                  <a:srgbClr val="FF0000"/>
                </a:solidFill>
              </a:rPr>
              <a:t>Bénéficiaires des soins</a:t>
            </a:r>
          </a:p>
          <a:p>
            <a:pPr marL="0" indent="0">
              <a:buNone/>
            </a:pPr>
            <a:r>
              <a:rPr lang="fr-FR" dirty="0"/>
              <a:t>Au regard des paquets d’activités dévolues aux différentes structures de santé,  les cibles sont :</a:t>
            </a:r>
          </a:p>
          <a:p>
            <a:pPr lvl="1"/>
            <a:r>
              <a:rPr lang="fr-FR" dirty="0"/>
              <a:t> les seuls  individus (malades ou non) fréquentant les formations sanitaires. </a:t>
            </a:r>
          </a:p>
          <a:p>
            <a:pPr lvl="1"/>
            <a:r>
              <a:rPr lang="fr-FR" dirty="0"/>
              <a:t>la communauté entière </a:t>
            </a:r>
          </a:p>
          <a:p>
            <a:pPr lvl="1"/>
            <a:r>
              <a:rPr lang="fr-FR" dirty="0"/>
              <a:t> des sous groupes de populations expressément ciblés au regard du contexte (épidémiologique, politique, économique et socioculturel)</a:t>
            </a:r>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14</a:t>
            </a:fld>
            <a:endParaRPr lang="fr-FR" dirty="0"/>
          </a:p>
        </p:txBody>
      </p:sp>
    </p:spTree>
    <p:extLst>
      <p:ext uri="{BB962C8B-B14F-4D97-AF65-F5344CB8AC3E}">
        <p14:creationId xmlns:p14="http://schemas.microsoft.com/office/powerpoint/2010/main" val="18943352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prstClr val="black"/>
                </a:solidFill>
              </a:rPr>
              <a:t>Organisation des soins et système de santé</a:t>
            </a:r>
            <a:endParaRPr lang="fr-FR" sz="3600" dirty="0"/>
          </a:p>
        </p:txBody>
      </p:sp>
      <p:sp>
        <p:nvSpPr>
          <p:cNvPr id="3" name="Espace réservé du contenu 2"/>
          <p:cNvSpPr>
            <a:spLocks noGrp="1"/>
          </p:cNvSpPr>
          <p:nvPr>
            <p:ph sz="quarter" idx="1"/>
          </p:nvPr>
        </p:nvSpPr>
        <p:spPr>
          <a:xfrm>
            <a:off x="457200" y="1219200"/>
            <a:ext cx="8329642" cy="5138758"/>
          </a:xfrm>
        </p:spPr>
        <p:txBody>
          <a:bodyPr>
            <a:normAutofit/>
          </a:bodyPr>
          <a:lstStyle/>
          <a:p>
            <a:r>
              <a:rPr lang="fr-FR" sz="3000" b="1" dirty="0">
                <a:solidFill>
                  <a:srgbClr val="FF0000"/>
                </a:solidFill>
              </a:rPr>
              <a:t>Approches stratégiques </a:t>
            </a:r>
          </a:p>
          <a:p>
            <a:r>
              <a:rPr lang="fr-FR" dirty="0"/>
              <a:t>L’atteinte de ces cibles procède de choix stratégiques reconnus pertinents et le plus souvent coût/efficacité pour l’amélioration de la santé de la population en général. </a:t>
            </a:r>
          </a:p>
          <a:p>
            <a:pPr marL="0" indent="0">
              <a:buNone/>
            </a:pPr>
            <a:endParaRPr lang="fr-FR"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15</a:t>
            </a:fld>
            <a:endParaRPr lang="fr-FR" dirty="0"/>
          </a:p>
        </p:txBody>
      </p:sp>
    </p:spTree>
    <p:extLst>
      <p:ext uri="{BB962C8B-B14F-4D97-AF65-F5344CB8AC3E}">
        <p14:creationId xmlns:p14="http://schemas.microsoft.com/office/powerpoint/2010/main" val="1567667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prstClr val="black"/>
                </a:solidFill>
              </a:rPr>
              <a:t>Organisation des soins et système de santé</a:t>
            </a:r>
            <a:endParaRPr lang="fr-FR" dirty="0"/>
          </a:p>
        </p:txBody>
      </p:sp>
      <p:sp>
        <p:nvSpPr>
          <p:cNvPr id="3" name="Espace réservé du contenu 2"/>
          <p:cNvSpPr>
            <a:spLocks noGrp="1"/>
          </p:cNvSpPr>
          <p:nvPr>
            <p:ph sz="quarter" idx="1"/>
          </p:nvPr>
        </p:nvSpPr>
        <p:spPr/>
        <p:txBody>
          <a:bodyPr>
            <a:normAutofit/>
          </a:bodyPr>
          <a:lstStyle/>
          <a:p>
            <a:pPr lvl="0"/>
            <a:r>
              <a:rPr lang="fr-FR" sz="2800" dirty="0">
                <a:solidFill>
                  <a:srgbClr val="FF0000"/>
                </a:solidFill>
              </a:rPr>
              <a:t>Selon l’étendue de l’aire sanitaire</a:t>
            </a:r>
            <a:r>
              <a:rPr lang="fr-FR" sz="2800" dirty="0"/>
              <a:t>, les activités peuvent être menées en stratégie fixe, avancée ou mobile. </a:t>
            </a:r>
          </a:p>
          <a:p>
            <a:pPr marL="0" lvl="0" indent="0">
              <a:buNone/>
            </a:pPr>
            <a:endParaRPr lang="fr-FR" sz="2800" dirty="0"/>
          </a:p>
          <a:p>
            <a:pPr lvl="0"/>
            <a:r>
              <a:rPr lang="fr-FR" sz="2800" dirty="0"/>
              <a:t>Il y a aussi les </a:t>
            </a:r>
            <a:r>
              <a:rPr lang="fr-FR" sz="2800" dirty="0">
                <a:solidFill>
                  <a:srgbClr val="FF0000"/>
                </a:solidFill>
              </a:rPr>
              <a:t>stratégies à base communautaire  : </a:t>
            </a:r>
            <a:r>
              <a:rPr lang="fr-FR" sz="2800" dirty="0"/>
              <a:t> agents relais recrutés au sein des communautés et formés pour la circonstance. </a:t>
            </a:r>
          </a:p>
          <a:p>
            <a:endParaRPr lang="fr-FR" sz="2400"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16</a:t>
            </a:fld>
            <a:endParaRPr lang="fr-FR" dirty="0"/>
          </a:p>
        </p:txBody>
      </p:sp>
    </p:spTree>
    <p:extLst>
      <p:ext uri="{BB962C8B-B14F-4D97-AF65-F5344CB8AC3E}">
        <p14:creationId xmlns:p14="http://schemas.microsoft.com/office/powerpoint/2010/main" val="2398896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54F9A4-95BC-4802-AC33-FB5001C5A18F}"/>
              </a:ext>
            </a:extLst>
          </p:cNvPr>
          <p:cNvSpPr>
            <a:spLocks noGrp="1"/>
          </p:cNvSpPr>
          <p:nvPr>
            <p:ph type="title"/>
          </p:nvPr>
        </p:nvSpPr>
        <p:spPr/>
        <p:txBody>
          <a:bodyPr>
            <a:normAutofit fontScale="90000"/>
          </a:bodyPr>
          <a:lstStyle/>
          <a:p>
            <a:r>
              <a:rPr lang="fr-FR" sz="4400" b="1" dirty="0">
                <a:solidFill>
                  <a:prstClr val="black"/>
                </a:solidFill>
              </a:rPr>
              <a:t>Organisation des soins et système de santé</a:t>
            </a:r>
            <a:endParaRPr lang="fr-CI" dirty="0"/>
          </a:p>
        </p:txBody>
      </p:sp>
      <p:sp>
        <p:nvSpPr>
          <p:cNvPr id="3" name="Espace réservé du contenu 2">
            <a:extLst>
              <a:ext uri="{FF2B5EF4-FFF2-40B4-BE49-F238E27FC236}">
                <a16:creationId xmlns:a16="http://schemas.microsoft.com/office/drawing/2014/main" id="{45CDD605-89A0-4BA2-81D6-09878F0D8576}"/>
              </a:ext>
            </a:extLst>
          </p:cNvPr>
          <p:cNvSpPr>
            <a:spLocks noGrp="1"/>
          </p:cNvSpPr>
          <p:nvPr>
            <p:ph idx="1"/>
          </p:nvPr>
        </p:nvSpPr>
        <p:spPr/>
        <p:txBody>
          <a:bodyPr/>
          <a:lstStyle/>
          <a:p>
            <a:r>
              <a:rPr lang="fr-FR" dirty="0"/>
              <a:t>Penser toujours à l’intégration des soins</a:t>
            </a:r>
          </a:p>
          <a:p>
            <a:r>
              <a:rPr lang="fr-FR" dirty="0"/>
              <a:t>Soins de qualité = soins continus, globaux et intégrés</a:t>
            </a:r>
          </a:p>
          <a:p>
            <a:r>
              <a:rPr lang="fr-FR" dirty="0"/>
              <a:t>Pour permettre cette intégration il faudrait donc organiser les services à cet effet </a:t>
            </a:r>
            <a:endParaRPr lang="fr-CI" dirty="0"/>
          </a:p>
        </p:txBody>
      </p:sp>
    </p:spTree>
    <p:extLst>
      <p:ext uri="{BB962C8B-B14F-4D97-AF65-F5344CB8AC3E}">
        <p14:creationId xmlns:p14="http://schemas.microsoft.com/office/powerpoint/2010/main" val="10853393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6D2C9A-5688-4D95-A44D-21F1C4058B11}"/>
              </a:ext>
            </a:extLst>
          </p:cNvPr>
          <p:cNvSpPr>
            <a:spLocks noGrp="1"/>
          </p:cNvSpPr>
          <p:nvPr>
            <p:ph type="title"/>
          </p:nvPr>
        </p:nvSpPr>
        <p:spPr/>
        <p:txBody>
          <a:bodyPr/>
          <a:lstStyle/>
          <a:p>
            <a:r>
              <a:rPr lang="fr-FR" dirty="0"/>
              <a:t>Organisation des services</a:t>
            </a:r>
            <a:endParaRPr lang="fr-CI" dirty="0"/>
          </a:p>
        </p:txBody>
      </p:sp>
      <p:sp>
        <p:nvSpPr>
          <p:cNvPr id="3" name="Espace réservé du contenu 2">
            <a:extLst>
              <a:ext uri="{FF2B5EF4-FFF2-40B4-BE49-F238E27FC236}">
                <a16:creationId xmlns:a16="http://schemas.microsoft.com/office/drawing/2014/main" id="{BD993C89-4266-472F-A8B6-9115A7E3E4AB}"/>
              </a:ext>
            </a:extLst>
          </p:cNvPr>
          <p:cNvSpPr>
            <a:spLocks noGrp="1"/>
          </p:cNvSpPr>
          <p:nvPr>
            <p:ph idx="1"/>
          </p:nvPr>
        </p:nvSpPr>
        <p:spPr/>
        <p:txBody>
          <a:bodyPr>
            <a:normAutofit/>
          </a:bodyPr>
          <a:lstStyle/>
          <a:p>
            <a:pPr algn="just">
              <a:lnSpc>
                <a:spcPct val="150000"/>
              </a:lnSpc>
              <a:spcAft>
                <a:spcPts val="1000"/>
              </a:spcAft>
            </a:pPr>
            <a:r>
              <a:rPr lang="fr-FR" sz="2800" b="1" dirty="0">
                <a:ea typeface="Calibri" panose="020F0502020204030204" pitchFamily="34" charset="0"/>
                <a:cs typeface="Calibri" panose="020F0502020204030204" pitchFamily="34" charset="0"/>
              </a:rPr>
              <a:t>Approche ou modèles d’intégration des services</a:t>
            </a:r>
            <a:endParaRPr lang="fr-CI" sz="2800" dirty="0">
              <a:ea typeface="Calibri" panose="020F0502020204030204" pitchFamily="34" charset="0"/>
              <a:cs typeface="Calibri" panose="020F0502020204030204" pitchFamily="34" charset="0"/>
            </a:endParaRPr>
          </a:p>
          <a:p>
            <a:pPr lvl="1" algn="just">
              <a:lnSpc>
                <a:spcPct val="150000"/>
              </a:lnSpc>
              <a:spcAft>
                <a:spcPts val="800"/>
              </a:spcAft>
            </a:pPr>
            <a:r>
              <a:rPr lang="fr-FR" sz="2400" b="1" dirty="0">
                <a:ea typeface="Calibri" panose="020F0502020204030204" pitchFamily="34" charset="0"/>
                <a:cs typeface="Calibri" panose="020F0502020204030204" pitchFamily="34" charset="0"/>
              </a:rPr>
              <a:t>L’intégration au plan vertical</a:t>
            </a:r>
            <a:r>
              <a:rPr lang="fr-FR" sz="2400" dirty="0">
                <a:ea typeface="Calibri" panose="020F0502020204030204" pitchFamily="34" charset="0"/>
                <a:cs typeface="Calibri" panose="020F0502020204030204" pitchFamily="34" charset="0"/>
              </a:rPr>
              <a:t>, vise à permettre le développement d’un paquet minimum d’activités qui prenne en compte l’ensemble des cibles visées. Cela impose une revue des normes aussi bien en prestation qu’en ressources à mettre en place (humaines, infrastructures, équipements.</a:t>
            </a:r>
            <a:endParaRPr lang="fr-CI" sz="1400" dirty="0">
              <a:effectLst/>
              <a:ea typeface="Calibri" panose="020F0502020204030204" pitchFamily="34" charset="0"/>
              <a:cs typeface="Times New Roman" panose="02020603050405020304" pitchFamily="18" charset="0"/>
            </a:endParaRPr>
          </a:p>
          <a:p>
            <a:endParaRPr lang="fr-CI" dirty="0"/>
          </a:p>
        </p:txBody>
      </p:sp>
    </p:spTree>
    <p:extLst>
      <p:ext uri="{BB962C8B-B14F-4D97-AF65-F5344CB8AC3E}">
        <p14:creationId xmlns:p14="http://schemas.microsoft.com/office/powerpoint/2010/main" val="3239837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1AD276E-6333-406C-B141-B2846436B83C}"/>
              </a:ext>
            </a:extLst>
          </p:cNvPr>
          <p:cNvSpPr>
            <a:spLocks noGrp="1"/>
          </p:cNvSpPr>
          <p:nvPr>
            <p:ph type="title"/>
          </p:nvPr>
        </p:nvSpPr>
        <p:spPr/>
        <p:txBody>
          <a:bodyPr/>
          <a:lstStyle/>
          <a:p>
            <a:r>
              <a:rPr lang="fr-FR" dirty="0"/>
              <a:t>Organisation des services</a:t>
            </a:r>
            <a:endParaRPr lang="fr-CI" dirty="0"/>
          </a:p>
        </p:txBody>
      </p:sp>
      <p:sp>
        <p:nvSpPr>
          <p:cNvPr id="3" name="Espace réservé du contenu 2">
            <a:extLst>
              <a:ext uri="{FF2B5EF4-FFF2-40B4-BE49-F238E27FC236}">
                <a16:creationId xmlns:a16="http://schemas.microsoft.com/office/drawing/2014/main" id="{0BA61F05-1D9A-4E03-B79B-BEACD6D6B09A}"/>
              </a:ext>
            </a:extLst>
          </p:cNvPr>
          <p:cNvSpPr>
            <a:spLocks noGrp="1"/>
          </p:cNvSpPr>
          <p:nvPr>
            <p:ph idx="1"/>
          </p:nvPr>
        </p:nvSpPr>
        <p:spPr/>
        <p:txBody>
          <a:bodyPr>
            <a:normAutofit/>
          </a:bodyPr>
          <a:lstStyle/>
          <a:p>
            <a:r>
              <a:rPr lang="fr-FR" b="1" dirty="0">
                <a:effectLst/>
                <a:latin typeface="+mj-lt"/>
                <a:ea typeface="Calibri" panose="020F0502020204030204" pitchFamily="34" charset="0"/>
                <a:cs typeface="Calibri" panose="020F0502020204030204" pitchFamily="34" charset="0"/>
              </a:rPr>
              <a:t>Au plan horizontal</a:t>
            </a:r>
            <a:r>
              <a:rPr lang="fr-FR" dirty="0">
                <a:effectLst/>
                <a:latin typeface="+mj-lt"/>
                <a:ea typeface="Calibri" panose="020F0502020204030204" pitchFamily="34" charset="0"/>
                <a:cs typeface="Calibri" panose="020F0502020204030204" pitchFamily="34" charset="0"/>
              </a:rPr>
              <a:t>, l’intégration vise à renforcer l’utilisation des différentes opportunités offertes pour chaque prestation pour les mêmes cibles. </a:t>
            </a:r>
          </a:p>
          <a:p>
            <a:pPr lvl="1"/>
            <a:r>
              <a:rPr lang="fr-FR" dirty="0">
                <a:effectLst/>
                <a:latin typeface="+mj-lt"/>
                <a:ea typeface="Calibri" panose="020F0502020204030204" pitchFamily="34" charset="0"/>
                <a:cs typeface="Calibri" panose="020F0502020204030204" pitchFamily="34" charset="0"/>
              </a:rPr>
              <a:t>Ainsi, les postes de soins  (SPN, accouchement, consultations post natales et de nourrissons, les consultations curatives)  doivent être mises à profit pour une prise en charge plus globale. </a:t>
            </a:r>
            <a:endParaRPr lang="fr-CI" sz="3600" dirty="0">
              <a:latin typeface="+mj-lt"/>
            </a:endParaRPr>
          </a:p>
        </p:txBody>
      </p:sp>
    </p:spTree>
    <p:extLst>
      <p:ext uri="{BB962C8B-B14F-4D97-AF65-F5344CB8AC3E}">
        <p14:creationId xmlns:p14="http://schemas.microsoft.com/office/powerpoint/2010/main" val="4220211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t>Concepts de soins</a:t>
            </a:r>
            <a:endParaRPr lang="fr-FR" sz="3600" dirty="0"/>
          </a:p>
        </p:txBody>
      </p:sp>
      <p:sp>
        <p:nvSpPr>
          <p:cNvPr id="3" name="Espace réservé du contenu 2"/>
          <p:cNvSpPr>
            <a:spLocks noGrp="1"/>
          </p:cNvSpPr>
          <p:nvPr>
            <p:ph sz="quarter" idx="1"/>
          </p:nvPr>
        </p:nvSpPr>
        <p:spPr>
          <a:xfrm>
            <a:off x="457200" y="1268760"/>
            <a:ext cx="8229600" cy="5017760"/>
          </a:xfrm>
        </p:spPr>
        <p:txBody>
          <a:bodyPr>
            <a:noAutofit/>
          </a:bodyPr>
          <a:lstStyle/>
          <a:p>
            <a:pPr marL="0" indent="0">
              <a:buNone/>
            </a:pPr>
            <a:r>
              <a:rPr lang="fr-FR" b="1" dirty="0"/>
              <a:t> Soins de santé</a:t>
            </a:r>
            <a:endParaRPr lang="fr-FR" dirty="0"/>
          </a:p>
          <a:p>
            <a:r>
              <a:rPr lang="fr-FR" dirty="0"/>
              <a:t>Les soins de santé comprennent</a:t>
            </a:r>
          </a:p>
          <a:p>
            <a:pPr lvl="1"/>
            <a:r>
              <a:rPr lang="fr-FR" sz="2800" dirty="0"/>
              <a:t>les soins aux personnes atteintes de maladies aiguës ou chroniques, la réadaptation, </a:t>
            </a:r>
          </a:p>
          <a:p>
            <a:pPr lvl="1"/>
            <a:r>
              <a:rPr lang="fr-FR" sz="2800" dirty="0"/>
              <a:t>le dépistage, l’entretien de la santé, </a:t>
            </a:r>
          </a:p>
          <a:p>
            <a:pPr lvl="1"/>
            <a:r>
              <a:rPr lang="fr-FR" sz="2800" dirty="0"/>
              <a:t>la prévention de la maladie et de l’invalidité  </a:t>
            </a:r>
          </a:p>
          <a:p>
            <a:pPr lvl="1"/>
            <a:r>
              <a:rPr lang="fr-FR" sz="2800" dirty="0"/>
              <a:t>l’éducation sanitaire.</a:t>
            </a:r>
          </a:p>
          <a:p>
            <a:r>
              <a:rPr lang="fr-FR" dirty="0"/>
              <a:t>Les soins de santé couvrent les besoins en santé des individus, des couples, de la famille et de la communauté</a:t>
            </a:r>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2</a:t>
            </a:fld>
            <a:endParaRPr lang="fr-FR" dirty="0"/>
          </a:p>
        </p:txBody>
      </p:sp>
    </p:spTree>
    <p:extLst>
      <p:ext uri="{BB962C8B-B14F-4D97-AF65-F5344CB8AC3E}">
        <p14:creationId xmlns:p14="http://schemas.microsoft.com/office/powerpoint/2010/main" val="837205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6EF0B1-847F-4A93-96A4-3B32A3F91E18}"/>
              </a:ext>
            </a:extLst>
          </p:cNvPr>
          <p:cNvSpPr>
            <a:spLocks noGrp="1"/>
          </p:cNvSpPr>
          <p:nvPr>
            <p:ph type="title"/>
          </p:nvPr>
        </p:nvSpPr>
        <p:spPr/>
        <p:txBody>
          <a:bodyPr/>
          <a:lstStyle/>
          <a:p>
            <a:r>
              <a:rPr lang="fr-FR" b="1" dirty="0"/>
              <a:t>Organisation des services</a:t>
            </a:r>
            <a:endParaRPr lang="fr-CI" b="1" dirty="0"/>
          </a:p>
        </p:txBody>
      </p:sp>
      <p:sp>
        <p:nvSpPr>
          <p:cNvPr id="3" name="Espace réservé du contenu 2">
            <a:extLst>
              <a:ext uri="{FF2B5EF4-FFF2-40B4-BE49-F238E27FC236}">
                <a16:creationId xmlns:a16="http://schemas.microsoft.com/office/drawing/2014/main" id="{9D96EFC6-A833-4479-B008-4C168F18496C}"/>
              </a:ext>
            </a:extLst>
          </p:cNvPr>
          <p:cNvSpPr>
            <a:spLocks noGrp="1"/>
          </p:cNvSpPr>
          <p:nvPr>
            <p:ph idx="1"/>
          </p:nvPr>
        </p:nvSpPr>
        <p:spPr/>
        <p:txBody>
          <a:bodyPr>
            <a:normAutofit/>
          </a:bodyPr>
          <a:lstStyle/>
          <a:p>
            <a:pPr marL="0" indent="0" algn="just">
              <a:spcAft>
                <a:spcPts val="800"/>
              </a:spcAft>
              <a:buNone/>
            </a:pPr>
            <a:r>
              <a:rPr lang="fr-FR" b="1" dirty="0">
                <a:effectLst/>
                <a:ea typeface="Calibri" panose="020F0502020204030204" pitchFamily="34" charset="0"/>
                <a:cs typeface="Calibri" panose="020F0502020204030204" pitchFamily="34" charset="0"/>
              </a:rPr>
              <a:t>Quatre niveaux d’intégration sont définis (1) :</a:t>
            </a:r>
            <a:endParaRPr lang="fr-CI" b="1" dirty="0">
              <a:effectLst/>
              <a:ea typeface="Calibri" panose="020F0502020204030204" pitchFamily="34" charset="0"/>
              <a:cs typeface="Calibri" panose="020F0502020204030204" pitchFamily="34" charset="0"/>
            </a:endParaRPr>
          </a:p>
          <a:p>
            <a:pPr algn="just">
              <a:spcAft>
                <a:spcPts val="800"/>
              </a:spcAft>
            </a:pPr>
            <a:r>
              <a:rPr lang="fr-FR" b="1" dirty="0">
                <a:effectLst/>
                <a:ea typeface="Calibri" panose="020F0502020204030204" pitchFamily="34" charset="0"/>
                <a:cs typeface="Calibri" panose="020F0502020204030204" pitchFamily="34" charset="0"/>
              </a:rPr>
              <a:t>Niveau 1 : intégration physique  </a:t>
            </a:r>
            <a:endParaRPr lang="fr-CI" b="1" dirty="0">
              <a:effectLst/>
              <a:ea typeface="Calibri" panose="020F0502020204030204" pitchFamily="34" charset="0"/>
              <a:cs typeface="Calibri" panose="020F0502020204030204" pitchFamily="34" charset="0"/>
            </a:endParaRPr>
          </a:p>
          <a:p>
            <a:pPr lvl="1" algn="just">
              <a:spcAft>
                <a:spcPts val="800"/>
              </a:spcAft>
            </a:pPr>
            <a:r>
              <a:rPr lang="fr-FR" sz="2400" dirty="0">
                <a:effectLst/>
                <a:ea typeface="Calibri" panose="020F0502020204030204" pitchFamily="34" charset="0"/>
                <a:cs typeface="Calibri" panose="020F0502020204030204" pitchFamily="34" charset="0"/>
              </a:rPr>
              <a:t>Intégration au niveau du centre de santé : disponibilité de plusieurs services dans le même centre de santé et/ou dans la même salle</a:t>
            </a:r>
            <a:r>
              <a:rPr lang="fr-FR" sz="2400" b="1" dirty="0">
                <a:effectLst/>
                <a:ea typeface="Calibri" panose="020F0502020204030204" pitchFamily="34" charset="0"/>
                <a:cs typeface="Calibri" panose="020F0502020204030204" pitchFamily="34" charset="0"/>
              </a:rPr>
              <a:t>. </a:t>
            </a:r>
            <a:endParaRPr lang="fr-CI" sz="2400" b="1" dirty="0">
              <a:effectLst/>
              <a:ea typeface="Calibri" panose="020F0502020204030204" pitchFamily="34" charset="0"/>
              <a:cs typeface="Calibri" panose="020F0502020204030204" pitchFamily="34" charset="0"/>
            </a:endParaRPr>
          </a:p>
          <a:p>
            <a:pPr algn="just">
              <a:spcAft>
                <a:spcPts val="800"/>
              </a:spcAft>
            </a:pPr>
            <a:r>
              <a:rPr lang="fr-FR" b="1" dirty="0">
                <a:solidFill>
                  <a:srgbClr val="000000"/>
                </a:solidFill>
                <a:effectLst/>
                <a:ea typeface="Times New Roman" panose="02020603050405020304" pitchFamily="18" charset="0"/>
                <a:cs typeface="Calibri" panose="020F0502020204030204" pitchFamily="34" charset="0"/>
              </a:rPr>
              <a:t>Niveau </a:t>
            </a:r>
            <a:r>
              <a:rPr lang="fr-FR" b="1" dirty="0">
                <a:effectLst/>
                <a:ea typeface="Calibri" panose="020F0502020204030204" pitchFamily="34" charset="0"/>
                <a:cs typeface="Calibri" panose="020F0502020204030204" pitchFamily="34" charset="0"/>
              </a:rPr>
              <a:t>2 : Intégration temporelle  </a:t>
            </a:r>
            <a:endParaRPr lang="fr-CI" b="1" dirty="0">
              <a:effectLst/>
              <a:ea typeface="Calibri" panose="020F0502020204030204" pitchFamily="34" charset="0"/>
              <a:cs typeface="Calibri" panose="020F0502020204030204" pitchFamily="34" charset="0"/>
            </a:endParaRPr>
          </a:p>
          <a:p>
            <a:pPr lvl="1" algn="just">
              <a:spcAft>
                <a:spcPts val="800"/>
              </a:spcAft>
            </a:pPr>
            <a:r>
              <a:rPr lang="fr-FR" sz="2400" dirty="0">
                <a:solidFill>
                  <a:srgbClr val="000000"/>
                </a:solidFill>
                <a:effectLst/>
                <a:ea typeface="Times New Roman" panose="02020603050405020304" pitchFamily="18" charset="0"/>
                <a:cs typeface="Calibri" panose="020F0502020204030204" pitchFamily="34" charset="0"/>
              </a:rPr>
              <a:t>Plusieurs services offerts dans la semaine contre une offre unique dans la semaine</a:t>
            </a:r>
            <a:endParaRPr lang="fr-CI" sz="2400" dirty="0">
              <a:effectLst/>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890889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6EF0B1-847F-4A93-96A4-3B32A3F91E18}"/>
              </a:ext>
            </a:extLst>
          </p:cNvPr>
          <p:cNvSpPr>
            <a:spLocks noGrp="1"/>
          </p:cNvSpPr>
          <p:nvPr>
            <p:ph type="title"/>
          </p:nvPr>
        </p:nvSpPr>
        <p:spPr/>
        <p:txBody>
          <a:bodyPr/>
          <a:lstStyle/>
          <a:p>
            <a:r>
              <a:rPr lang="fr-FR" dirty="0"/>
              <a:t>Organisation des services</a:t>
            </a:r>
            <a:endParaRPr lang="fr-CI" dirty="0"/>
          </a:p>
        </p:txBody>
      </p:sp>
      <p:sp>
        <p:nvSpPr>
          <p:cNvPr id="3" name="Espace réservé du contenu 2">
            <a:extLst>
              <a:ext uri="{FF2B5EF4-FFF2-40B4-BE49-F238E27FC236}">
                <a16:creationId xmlns:a16="http://schemas.microsoft.com/office/drawing/2014/main" id="{9D96EFC6-A833-4479-B008-4C168F18496C}"/>
              </a:ext>
            </a:extLst>
          </p:cNvPr>
          <p:cNvSpPr>
            <a:spLocks noGrp="1"/>
          </p:cNvSpPr>
          <p:nvPr>
            <p:ph idx="1"/>
          </p:nvPr>
        </p:nvSpPr>
        <p:spPr/>
        <p:txBody>
          <a:bodyPr>
            <a:normAutofit/>
          </a:bodyPr>
          <a:lstStyle/>
          <a:p>
            <a:pPr marL="0" indent="0" algn="just">
              <a:spcAft>
                <a:spcPts val="800"/>
              </a:spcAft>
              <a:buNone/>
            </a:pPr>
            <a:r>
              <a:rPr lang="fr-FR" b="1" dirty="0">
                <a:effectLst/>
                <a:ea typeface="Calibri" panose="020F0502020204030204" pitchFamily="34" charset="0"/>
                <a:cs typeface="Calibri" panose="020F0502020204030204" pitchFamily="34" charset="0"/>
              </a:rPr>
              <a:t>Quatre niveaux d’intégration sont définis (2) :</a:t>
            </a:r>
            <a:endParaRPr lang="fr-CI" b="1" dirty="0">
              <a:effectLst/>
              <a:ea typeface="Calibri" panose="020F0502020204030204" pitchFamily="34" charset="0"/>
              <a:cs typeface="Calibri" panose="020F0502020204030204" pitchFamily="34" charset="0"/>
            </a:endParaRPr>
          </a:p>
          <a:p>
            <a:pPr algn="just">
              <a:spcAft>
                <a:spcPts val="800"/>
              </a:spcAft>
            </a:pPr>
            <a:r>
              <a:rPr lang="fr-FR" b="1" dirty="0">
                <a:effectLst/>
                <a:ea typeface="Calibri" panose="020F0502020204030204" pitchFamily="34" charset="0"/>
                <a:cs typeface="Calibri" panose="020F0502020204030204" pitchFamily="34" charset="0"/>
              </a:rPr>
              <a:t>Niveau 3</a:t>
            </a:r>
            <a:r>
              <a:rPr lang="fr-FR" dirty="0">
                <a:effectLst/>
                <a:ea typeface="Calibri" panose="020F0502020204030204" pitchFamily="34" charset="0"/>
                <a:cs typeface="Calibri" panose="020F0502020204030204" pitchFamily="34" charset="0"/>
              </a:rPr>
              <a:t> : </a:t>
            </a:r>
            <a:r>
              <a:rPr lang="fr-FR" b="1" dirty="0">
                <a:effectLst/>
                <a:ea typeface="Calibri" panose="020F0502020204030204" pitchFamily="34" charset="0"/>
                <a:cs typeface="Calibri" panose="020F0502020204030204" pitchFamily="34" charset="0"/>
              </a:rPr>
              <a:t>Intégration au niveau du prestataire</a:t>
            </a:r>
            <a:r>
              <a:rPr lang="fr-FR" dirty="0">
                <a:effectLst/>
                <a:ea typeface="Calibri" panose="020F0502020204030204" pitchFamily="34" charset="0"/>
                <a:cs typeface="Calibri" panose="020F0502020204030204" pitchFamily="34" charset="0"/>
              </a:rPr>
              <a:t> </a:t>
            </a:r>
            <a:endParaRPr lang="fr-CI" dirty="0">
              <a:effectLst/>
              <a:ea typeface="Calibri" panose="020F0502020204030204" pitchFamily="34" charset="0"/>
              <a:cs typeface="Calibri" panose="020F0502020204030204" pitchFamily="34" charset="0"/>
            </a:endParaRPr>
          </a:p>
          <a:p>
            <a:pPr lvl="1" algn="just">
              <a:spcAft>
                <a:spcPts val="800"/>
              </a:spcAft>
            </a:pPr>
            <a:r>
              <a:rPr lang="fr-FR" sz="2400" dirty="0">
                <a:effectLst/>
                <a:ea typeface="Calibri" panose="020F0502020204030204" pitchFamily="34" charset="0"/>
                <a:cs typeface="Calibri" panose="020F0502020204030204" pitchFamily="34" charset="0"/>
              </a:rPr>
              <a:t>Un seul prestataire offre plus d’un service (soins proposés par les prestataires ou soins demandés par l’usager) en plus d’une consultation. </a:t>
            </a:r>
            <a:endParaRPr lang="fr-CI" sz="2400" dirty="0">
              <a:effectLst/>
              <a:ea typeface="Calibri" panose="020F0502020204030204" pitchFamily="34" charset="0"/>
              <a:cs typeface="Calibri" panose="020F0502020204030204" pitchFamily="34" charset="0"/>
            </a:endParaRPr>
          </a:p>
          <a:p>
            <a:pPr algn="just">
              <a:spcAft>
                <a:spcPts val="800"/>
              </a:spcAft>
            </a:pPr>
            <a:r>
              <a:rPr lang="fr-FR" b="1" dirty="0">
                <a:effectLst/>
                <a:ea typeface="Calibri" panose="020F0502020204030204" pitchFamily="34" charset="0"/>
                <a:cs typeface="Calibri" panose="020F0502020204030204" pitchFamily="34" charset="0"/>
              </a:rPr>
              <a:t>Niveau 4 :</a:t>
            </a:r>
            <a:r>
              <a:rPr lang="fr-FR" dirty="0">
                <a:effectLst/>
                <a:ea typeface="Calibri" panose="020F0502020204030204" pitchFamily="34" charset="0"/>
                <a:cs typeface="Calibri" panose="020F0502020204030204" pitchFamily="34" charset="0"/>
              </a:rPr>
              <a:t> </a:t>
            </a:r>
            <a:r>
              <a:rPr lang="fr-FR" b="1" dirty="0">
                <a:effectLst/>
                <a:ea typeface="Calibri" panose="020F0502020204030204" pitchFamily="34" charset="0"/>
                <a:cs typeface="Calibri" panose="020F0502020204030204" pitchFamily="34" charset="0"/>
              </a:rPr>
              <a:t>Intégration fonctionnelle</a:t>
            </a:r>
            <a:r>
              <a:rPr lang="fr-FR" dirty="0">
                <a:effectLst/>
                <a:ea typeface="Calibri" panose="020F0502020204030204" pitchFamily="34" charset="0"/>
                <a:cs typeface="Calibri" panose="020F0502020204030204" pitchFamily="34" charset="0"/>
              </a:rPr>
              <a:t> </a:t>
            </a:r>
            <a:endParaRPr lang="fr-CI" dirty="0">
              <a:effectLst/>
              <a:ea typeface="Calibri" panose="020F0502020204030204" pitchFamily="34" charset="0"/>
              <a:cs typeface="Calibri" panose="020F0502020204030204" pitchFamily="34" charset="0"/>
            </a:endParaRPr>
          </a:p>
          <a:p>
            <a:pPr lvl="1"/>
            <a:r>
              <a:rPr lang="fr-FR" sz="2400" dirty="0">
                <a:effectLst/>
                <a:ea typeface="Calibri" panose="020F0502020204030204" pitchFamily="34" charset="0"/>
                <a:cs typeface="Calibri" panose="020F0502020204030204" pitchFamily="34" charset="0"/>
              </a:rPr>
              <a:t>Plusieurs soins (demandés et non demandés) sont offerts par un prestataire ou auprès de plusieurs prestataires au cours d’une même visite.</a:t>
            </a:r>
            <a:endParaRPr lang="fr-CI" sz="4400" dirty="0">
              <a:cs typeface="Calibri" panose="020F0502020204030204" pitchFamily="34" charset="0"/>
            </a:endParaRPr>
          </a:p>
        </p:txBody>
      </p:sp>
    </p:spTree>
    <p:extLst>
      <p:ext uri="{BB962C8B-B14F-4D97-AF65-F5344CB8AC3E}">
        <p14:creationId xmlns:p14="http://schemas.microsoft.com/office/powerpoint/2010/main" val="752915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8DDC6A-0399-4D06-B1A2-9705280C79A1}"/>
              </a:ext>
            </a:extLst>
          </p:cNvPr>
          <p:cNvSpPr>
            <a:spLocks noGrp="1"/>
          </p:cNvSpPr>
          <p:nvPr>
            <p:ph type="title"/>
          </p:nvPr>
        </p:nvSpPr>
        <p:spPr/>
        <p:txBody>
          <a:bodyPr/>
          <a:lstStyle/>
          <a:p>
            <a:r>
              <a:rPr lang="fr-FR" dirty="0"/>
              <a:t>Organisation des services</a:t>
            </a:r>
            <a:endParaRPr lang="fr-CI" dirty="0"/>
          </a:p>
        </p:txBody>
      </p:sp>
      <p:sp>
        <p:nvSpPr>
          <p:cNvPr id="3" name="Espace réservé du contenu 2">
            <a:extLst>
              <a:ext uri="{FF2B5EF4-FFF2-40B4-BE49-F238E27FC236}">
                <a16:creationId xmlns:a16="http://schemas.microsoft.com/office/drawing/2014/main" id="{D6A2EF2D-871F-447A-BB27-8D7190AB280D}"/>
              </a:ext>
            </a:extLst>
          </p:cNvPr>
          <p:cNvSpPr>
            <a:spLocks noGrp="1"/>
          </p:cNvSpPr>
          <p:nvPr>
            <p:ph idx="1"/>
          </p:nvPr>
        </p:nvSpPr>
        <p:spPr/>
        <p:txBody>
          <a:bodyPr>
            <a:normAutofit fontScale="92500" lnSpcReduction="20000"/>
          </a:bodyPr>
          <a:lstStyle/>
          <a:p>
            <a:pPr marL="0" indent="0" algn="just">
              <a:lnSpc>
                <a:spcPct val="150000"/>
              </a:lnSpc>
              <a:spcAft>
                <a:spcPts val="800"/>
              </a:spcAft>
              <a:buNone/>
            </a:pPr>
            <a:r>
              <a:rPr lang="fr-FR" sz="2800" b="1" dirty="0">
                <a:effectLst/>
                <a:ea typeface="Times New Roman" panose="02020603050405020304" pitchFamily="18" charset="0"/>
                <a:cs typeface="Times New Roman" panose="02020603050405020304" pitchFamily="18" charset="0"/>
              </a:rPr>
              <a:t>Modèles d’intégration </a:t>
            </a:r>
          </a:p>
          <a:p>
            <a:pPr algn="just">
              <a:lnSpc>
                <a:spcPct val="150000"/>
              </a:lnSpc>
              <a:spcAft>
                <a:spcPts val="800"/>
              </a:spcAft>
            </a:pPr>
            <a:r>
              <a:rPr lang="fr-FR" sz="2800" b="1" dirty="0">
                <a:effectLst/>
                <a:ea typeface="Times New Roman" panose="02020603050405020304" pitchFamily="18" charset="0"/>
                <a:cs typeface="Times New Roman" panose="02020603050405020304" pitchFamily="18" charset="0"/>
              </a:rPr>
              <a:t>Guichet unique  ou encore appelé modèle consolidé ou encore dit totalement intégré </a:t>
            </a:r>
            <a:endParaRPr lang="fr-CI" sz="2800" dirty="0">
              <a:effectLst/>
              <a:ea typeface="Calibri" panose="020F0502020204030204" pitchFamily="34" charset="0"/>
              <a:cs typeface="Times New Roman" panose="02020603050405020304" pitchFamily="18" charset="0"/>
            </a:endParaRPr>
          </a:p>
          <a:p>
            <a:pPr lvl="1" algn="just">
              <a:lnSpc>
                <a:spcPct val="150000"/>
              </a:lnSpc>
              <a:spcAft>
                <a:spcPts val="800"/>
              </a:spcAft>
            </a:pPr>
            <a:r>
              <a:rPr lang="fr-FR" sz="2000" dirty="0">
                <a:effectLst/>
                <a:ea typeface="Times New Roman" panose="02020603050405020304" pitchFamily="18" charset="0"/>
                <a:cs typeface="Times New Roman" panose="02020603050405020304" pitchFamily="18" charset="0"/>
              </a:rPr>
              <a:t>Dans ce modèle, plusieurs soins sont offerts par le même prestataire à la même consultation. </a:t>
            </a:r>
            <a:endParaRPr lang="fr-CI" sz="2000" dirty="0">
              <a:effectLst/>
              <a:ea typeface="Calibri" panose="020F0502020204030204" pitchFamily="34" charset="0"/>
              <a:cs typeface="Times New Roman" panose="02020603050405020304" pitchFamily="18" charset="0"/>
            </a:endParaRPr>
          </a:p>
          <a:p>
            <a:pPr lvl="1" algn="just">
              <a:lnSpc>
                <a:spcPct val="150000"/>
              </a:lnSpc>
              <a:spcAft>
                <a:spcPts val="800"/>
              </a:spcAft>
            </a:pPr>
            <a:r>
              <a:rPr lang="fr-FR" sz="2000" dirty="0">
                <a:effectLst/>
                <a:ea typeface="Times New Roman" panose="02020603050405020304" pitchFamily="18" charset="0"/>
                <a:cs typeface="Times New Roman" panose="02020603050405020304" pitchFamily="18" charset="0"/>
              </a:rPr>
              <a:t>Cette intégration est opérationnalisée suivant l’approche dite du « </a:t>
            </a:r>
            <a:r>
              <a:rPr lang="fr-FR" sz="2000" b="1" dirty="0">
                <a:effectLst/>
                <a:ea typeface="Times New Roman" panose="02020603050405020304" pitchFamily="18" charset="0"/>
                <a:cs typeface="Times New Roman" panose="02020603050405020304" pitchFamily="18" charset="0"/>
              </a:rPr>
              <a:t>prestataire à compétences multiples</a:t>
            </a:r>
            <a:r>
              <a:rPr lang="fr-FR" sz="2000" dirty="0">
                <a:effectLst/>
                <a:ea typeface="Times New Roman" panose="02020603050405020304" pitchFamily="18" charset="0"/>
                <a:cs typeface="Times New Roman" panose="02020603050405020304" pitchFamily="18" charset="0"/>
              </a:rPr>
              <a:t> ». Dans cette approche, le prestataire est au centre de l’intégration ; ses compétences sont renforcées sur le paquet de services à offrir lors d’une même consultation.</a:t>
            </a:r>
            <a:endParaRPr lang="fr-CI" sz="20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82172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8DDC6A-0399-4D06-B1A2-9705280C79A1}"/>
              </a:ext>
            </a:extLst>
          </p:cNvPr>
          <p:cNvSpPr>
            <a:spLocks noGrp="1"/>
          </p:cNvSpPr>
          <p:nvPr>
            <p:ph type="title"/>
          </p:nvPr>
        </p:nvSpPr>
        <p:spPr/>
        <p:txBody>
          <a:bodyPr/>
          <a:lstStyle/>
          <a:p>
            <a:r>
              <a:rPr lang="fr-FR" dirty="0"/>
              <a:t>Organisation des services</a:t>
            </a:r>
            <a:endParaRPr lang="fr-CI" dirty="0"/>
          </a:p>
        </p:txBody>
      </p:sp>
      <p:sp>
        <p:nvSpPr>
          <p:cNvPr id="3" name="Espace réservé du contenu 2">
            <a:extLst>
              <a:ext uri="{FF2B5EF4-FFF2-40B4-BE49-F238E27FC236}">
                <a16:creationId xmlns:a16="http://schemas.microsoft.com/office/drawing/2014/main" id="{D6A2EF2D-871F-447A-BB27-8D7190AB280D}"/>
              </a:ext>
            </a:extLst>
          </p:cNvPr>
          <p:cNvSpPr>
            <a:spLocks noGrp="1"/>
          </p:cNvSpPr>
          <p:nvPr>
            <p:ph idx="1"/>
          </p:nvPr>
        </p:nvSpPr>
        <p:spPr/>
        <p:txBody>
          <a:bodyPr>
            <a:normAutofit/>
          </a:bodyPr>
          <a:lstStyle/>
          <a:p>
            <a:pPr marL="0" indent="0" algn="just">
              <a:lnSpc>
                <a:spcPct val="150000"/>
              </a:lnSpc>
              <a:spcAft>
                <a:spcPts val="800"/>
              </a:spcAft>
              <a:buNone/>
            </a:pPr>
            <a:r>
              <a:rPr lang="fr-FR" sz="2800" b="1" dirty="0">
                <a:effectLst/>
                <a:ea typeface="Times New Roman" panose="02020603050405020304" pitchFamily="18" charset="0"/>
                <a:cs typeface="Times New Roman" panose="02020603050405020304" pitchFamily="18" charset="0"/>
              </a:rPr>
              <a:t>Modèles d’intégration </a:t>
            </a:r>
          </a:p>
          <a:p>
            <a:pPr algn="just">
              <a:lnSpc>
                <a:spcPct val="150000"/>
              </a:lnSpc>
              <a:spcAft>
                <a:spcPts val="800"/>
              </a:spcAft>
            </a:pPr>
            <a:r>
              <a:rPr lang="fr-FR" sz="2800" b="1" dirty="0" err="1">
                <a:effectLst/>
                <a:ea typeface="Times New Roman" panose="02020603050405020304" pitchFamily="18" charset="0"/>
                <a:cs typeface="Times New Roman" panose="02020603050405020304" pitchFamily="18" charset="0"/>
              </a:rPr>
              <a:t>Co-localisé</a:t>
            </a:r>
            <a:r>
              <a:rPr lang="fr-FR" sz="2800" b="1" dirty="0">
                <a:effectLst/>
                <a:ea typeface="Times New Roman" panose="02020603050405020304" pitchFamily="18" charset="0"/>
                <a:cs typeface="Times New Roman" panose="02020603050405020304" pitchFamily="18" charset="0"/>
              </a:rPr>
              <a:t>  ou partiellement intégré </a:t>
            </a:r>
            <a:endParaRPr lang="fr-CI" sz="2800" dirty="0">
              <a:effectLst/>
              <a:ea typeface="Calibri" panose="020F0502020204030204" pitchFamily="34" charset="0"/>
              <a:cs typeface="Times New Roman" panose="02020603050405020304" pitchFamily="18" charset="0"/>
            </a:endParaRPr>
          </a:p>
          <a:p>
            <a:pPr lvl="1" algn="just">
              <a:lnSpc>
                <a:spcPct val="110000"/>
              </a:lnSpc>
              <a:spcAft>
                <a:spcPts val="800"/>
              </a:spcAft>
            </a:pPr>
            <a:r>
              <a:rPr lang="fr-FR" sz="2000" dirty="0">
                <a:effectLst/>
                <a:ea typeface="Times New Roman" panose="02020603050405020304" pitchFamily="18" charset="0"/>
                <a:cs typeface="Times New Roman" panose="02020603050405020304" pitchFamily="18" charset="0"/>
              </a:rPr>
              <a:t>Dans ce modèle, plusieurs soins sont offerts dans différents services d’une même structure à travers un mécanisme de référence/aiguillage des usagers. </a:t>
            </a:r>
            <a:endParaRPr lang="fr-CI" sz="2000" dirty="0">
              <a:effectLst/>
              <a:ea typeface="Calibri" panose="020F0502020204030204" pitchFamily="34" charset="0"/>
              <a:cs typeface="Times New Roman" panose="02020603050405020304" pitchFamily="18" charset="0"/>
            </a:endParaRPr>
          </a:p>
          <a:p>
            <a:pPr algn="just">
              <a:lnSpc>
                <a:spcPct val="150000"/>
              </a:lnSpc>
              <a:spcAft>
                <a:spcPts val="800"/>
              </a:spcAft>
            </a:pPr>
            <a:r>
              <a:rPr lang="fr-FR" sz="2800" dirty="0">
                <a:effectLst/>
                <a:ea typeface="Times New Roman" panose="02020603050405020304" pitchFamily="18" charset="0"/>
                <a:cs typeface="Times New Roman" panose="02020603050405020304" pitchFamily="18" charset="0"/>
              </a:rPr>
              <a:t> </a:t>
            </a:r>
            <a:r>
              <a:rPr lang="fr-FR" sz="2800" b="1" dirty="0">
                <a:effectLst/>
                <a:ea typeface="Times New Roman" panose="02020603050405020304" pitchFamily="18" charset="0"/>
                <a:cs typeface="Times New Roman" panose="02020603050405020304" pitchFamily="18" charset="0"/>
              </a:rPr>
              <a:t>Réseaux de structures (Référence externe)</a:t>
            </a:r>
            <a:r>
              <a:rPr lang="fr-FR" sz="2800" dirty="0">
                <a:effectLst/>
                <a:ea typeface="Times New Roman" panose="02020603050405020304" pitchFamily="18" charset="0"/>
                <a:cs typeface="Times New Roman" panose="02020603050405020304" pitchFamily="18" charset="0"/>
              </a:rPr>
              <a:t>  </a:t>
            </a:r>
            <a:endParaRPr lang="fr-CI" sz="2800" dirty="0">
              <a:effectLst/>
              <a:ea typeface="Calibri" panose="020F0502020204030204" pitchFamily="34" charset="0"/>
              <a:cs typeface="Times New Roman" panose="02020603050405020304" pitchFamily="18" charset="0"/>
            </a:endParaRPr>
          </a:p>
          <a:p>
            <a:pPr lvl="1"/>
            <a:r>
              <a:rPr lang="fr-FR" sz="2000" dirty="0">
                <a:effectLst/>
                <a:ea typeface="Times New Roman" panose="02020603050405020304" pitchFamily="18" charset="0"/>
              </a:rPr>
              <a:t>Ce modèle d’intégration consiste à organiser plusieurs structures dans un réseau d’offre de soins avec un mécanisme formel de référence/aiguillage des usagers d’une structure à l’autre suivant les besoins.</a:t>
            </a:r>
            <a:endParaRPr lang="fr-CI" sz="4000" dirty="0"/>
          </a:p>
        </p:txBody>
      </p:sp>
    </p:spTree>
    <p:extLst>
      <p:ext uri="{BB962C8B-B14F-4D97-AF65-F5344CB8AC3E}">
        <p14:creationId xmlns:p14="http://schemas.microsoft.com/office/powerpoint/2010/main" val="85552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78098"/>
          </a:xfrm>
        </p:spPr>
        <p:txBody>
          <a:bodyPr>
            <a:normAutofit/>
          </a:bodyPr>
          <a:lstStyle/>
          <a:p>
            <a:r>
              <a:rPr lang="fr-FR" sz="3600" b="1" dirty="0"/>
              <a:t>Concepts de soins</a:t>
            </a:r>
            <a:endParaRPr lang="fr-FR" sz="3600" dirty="0"/>
          </a:p>
        </p:txBody>
      </p:sp>
      <p:sp>
        <p:nvSpPr>
          <p:cNvPr id="3" name="Espace réservé du contenu 2"/>
          <p:cNvSpPr>
            <a:spLocks noGrp="1"/>
          </p:cNvSpPr>
          <p:nvPr>
            <p:ph sz="quarter" idx="1"/>
          </p:nvPr>
        </p:nvSpPr>
        <p:spPr>
          <a:xfrm>
            <a:off x="457200" y="1124744"/>
            <a:ext cx="8229600" cy="5001419"/>
          </a:xfrm>
        </p:spPr>
        <p:txBody>
          <a:bodyPr>
            <a:normAutofit/>
          </a:bodyPr>
          <a:lstStyle/>
          <a:p>
            <a:pPr>
              <a:buNone/>
            </a:pPr>
            <a:r>
              <a:rPr lang="fr-FR" b="1" dirty="0"/>
              <a:t>Soins médicaux</a:t>
            </a:r>
            <a:endParaRPr lang="fr-FR" dirty="0"/>
          </a:p>
          <a:p>
            <a:pPr algn="just"/>
            <a:r>
              <a:rPr lang="fr-FR" dirty="0"/>
              <a:t>Selon l’OMS, les soins médicaux constituent un ensemble de mesures du domaine de la médecine et des sciences connexes visant à faire bénéficier l’individu, et par voie de conséquence la collectivité, des moyens de promouvoir et de maintenir sa santé physique et mentale. </a:t>
            </a:r>
          </a:p>
          <a:p>
            <a:endParaRPr lang="fr-FR"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3</a:t>
            </a:fld>
            <a:endParaRPr lang="fr-FR" dirty="0"/>
          </a:p>
        </p:txBody>
      </p:sp>
    </p:spTree>
    <p:extLst>
      <p:ext uri="{BB962C8B-B14F-4D97-AF65-F5344CB8AC3E}">
        <p14:creationId xmlns:p14="http://schemas.microsoft.com/office/powerpoint/2010/main" val="1602206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22114"/>
          </a:xfrm>
        </p:spPr>
        <p:txBody>
          <a:bodyPr>
            <a:normAutofit/>
          </a:bodyPr>
          <a:lstStyle/>
          <a:p>
            <a:r>
              <a:rPr lang="fr-FR" sz="3600" b="1" dirty="0"/>
              <a:t>Concept système de santé</a:t>
            </a:r>
            <a:endParaRPr lang="fr-FR" sz="3600" dirty="0"/>
          </a:p>
        </p:txBody>
      </p:sp>
      <p:sp>
        <p:nvSpPr>
          <p:cNvPr id="3" name="Espace réservé du contenu 2"/>
          <p:cNvSpPr>
            <a:spLocks noGrp="1"/>
          </p:cNvSpPr>
          <p:nvPr>
            <p:ph sz="quarter" idx="1"/>
          </p:nvPr>
        </p:nvSpPr>
        <p:spPr>
          <a:xfrm>
            <a:off x="457200" y="1219200"/>
            <a:ext cx="8229600" cy="5210196"/>
          </a:xfrm>
        </p:spPr>
        <p:txBody>
          <a:bodyPr>
            <a:normAutofit/>
          </a:bodyPr>
          <a:lstStyle/>
          <a:p>
            <a:r>
              <a:rPr lang="fr-FR" b="1" dirty="0"/>
              <a:t>Système de santé</a:t>
            </a:r>
            <a:endParaRPr lang="fr-FR" dirty="0"/>
          </a:p>
          <a:p>
            <a:pPr lvl="1"/>
            <a:r>
              <a:rPr lang="fr-FR" sz="3200" dirty="0"/>
              <a:t>Un système de santé comprend toutes les organisations institutions et ressources engendrant des mesures dont le but principal est </a:t>
            </a:r>
            <a:r>
              <a:rPr lang="fr-FR" sz="3200" dirty="0">
                <a:solidFill>
                  <a:schemeClr val="tx1"/>
                </a:solidFill>
              </a:rPr>
              <a:t>d’</a:t>
            </a:r>
            <a:r>
              <a:rPr lang="fr-FR" sz="3200" b="1" dirty="0">
                <a:solidFill>
                  <a:srgbClr val="FF0000"/>
                </a:solidFill>
              </a:rPr>
              <a:t>améliorer la santé. </a:t>
            </a:r>
            <a:endParaRPr lang="fr-FR" sz="3200" dirty="0"/>
          </a:p>
          <a:p>
            <a:pPr lvl="1"/>
            <a:r>
              <a:rPr lang="fr-FR" sz="3200" dirty="0"/>
              <a:t>Le système de soins de santé est l’ensemble des institutions, des personnes et des ressources qui participent à la prestation des soins de santé. </a:t>
            </a:r>
          </a:p>
          <a:p>
            <a:endParaRPr lang="fr-FR"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4</a:t>
            </a:fld>
            <a:endParaRPr lang="fr-FR" dirty="0"/>
          </a:p>
        </p:txBody>
      </p:sp>
    </p:spTree>
    <p:extLst>
      <p:ext uri="{BB962C8B-B14F-4D97-AF65-F5344CB8AC3E}">
        <p14:creationId xmlns:p14="http://schemas.microsoft.com/office/powerpoint/2010/main" val="4198686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457200" y="274638"/>
            <a:ext cx="8229600" cy="796908"/>
          </a:xfrm>
        </p:spPr>
        <p:txBody>
          <a:bodyPr>
            <a:normAutofit/>
          </a:bodyPr>
          <a:lstStyle/>
          <a:p>
            <a:pPr>
              <a:lnSpc>
                <a:spcPct val="115000"/>
              </a:lnSpc>
              <a:spcAft>
                <a:spcPts val="1000"/>
              </a:spcAft>
            </a:pPr>
            <a:r>
              <a:rPr lang="fr-FR" sz="2800" b="1" kern="1800" dirty="0">
                <a:latin typeface="Arial Narrow"/>
                <a:ea typeface="Times New Roman"/>
                <a:cs typeface="Times New Roman"/>
              </a:rPr>
              <a:t>Structuration administrative et opérationnelle  </a:t>
            </a:r>
            <a:endParaRPr lang="fr-FR" sz="2800" dirty="0"/>
          </a:p>
        </p:txBody>
      </p:sp>
      <p:sp>
        <p:nvSpPr>
          <p:cNvPr id="3" name="Sous-titre 2"/>
          <p:cNvSpPr>
            <a:spLocks noGrp="1"/>
          </p:cNvSpPr>
          <p:nvPr>
            <p:ph idx="1"/>
          </p:nvPr>
        </p:nvSpPr>
        <p:spPr>
          <a:xfrm>
            <a:off x="214282" y="1142984"/>
            <a:ext cx="8472518" cy="4983179"/>
          </a:xfrm>
        </p:spPr>
        <p:txBody>
          <a:bodyPr>
            <a:normAutofit/>
          </a:bodyPr>
          <a:lstStyle/>
          <a:p>
            <a:r>
              <a:rPr lang="fr-FR" dirty="0"/>
              <a:t>Niveau central : </a:t>
            </a:r>
          </a:p>
          <a:p>
            <a:pPr lvl="1"/>
            <a:r>
              <a:rPr lang="fr-FR" dirty="0"/>
              <a:t>administratif : directions centrales</a:t>
            </a:r>
          </a:p>
          <a:p>
            <a:pPr lvl="1"/>
            <a:r>
              <a:rPr lang="fr-FR" dirty="0"/>
              <a:t>Opérationnel : CHU, CHN</a:t>
            </a:r>
          </a:p>
          <a:p>
            <a:r>
              <a:rPr lang="fr-FR" dirty="0"/>
              <a:t>Niveau intermédiaire : </a:t>
            </a:r>
          </a:p>
          <a:p>
            <a:pPr lvl="1"/>
            <a:r>
              <a:rPr lang="fr-FR" dirty="0"/>
              <a:t>Administratif : DRS, DDS, DPS</a:t>
            </a:r>
          </a:p>
          <a:p>
            <a:pPr lvl="1"/>
            <a:r>
              <a:rPr lang="fr-FR" dirty="0"/>
              <a:t>Opérationnel : CHR, hôpital général</a:t>
            </a:r>
          </a:p>
          <a:p>
            <a:r>
              <a:rPr lang="fr-FR" dirty="0"/>
              <a:t>Niveau périphérique :  </a:t>
            </a:r>
          </a:p>
          <a:p>
            <a:pPr lvl="1"/>
            <a:r>
              <a:rPr lang="fr-FR" dirty="0"/>
              <a:t>Administratif : district sanitaire ECD</a:t>
            </a:r>
          </a:p>
          <a:p>
            <a:pPr lvl="1"/>
            <a:r>
              <a:rPr lang="fr-FR" dirty="0"/>
              <a:t>Opérationnel : CS de base, HD, dispensaire, maternité</a:t>
            </a:r>
          </a:p>
        </p:txBody>
      </p:sp>
    </p:spTree>
    <p:extLst>
      <p:ext uri="{BB962C8B-B14F-4D97-AF65-F5344CB8AC3E}">
        <p14:creationId xmlns:p14="http://schemas.microsoft.com/office/powerpoint/2010/main" val="2117867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579296" cy="850106"/>
          </a:xfrm>
        </p:spPr>
        <p:txBody>
          <a:bodyPr>
            <a:noAutofit/>
          </a:bodyPr>
          <a:lstStyle/>
          <a:p>
            <a:pPr algn="l"/>
            <a:r>
              <a:rPr lang="fr-FR" sz="3600" b="1" dirty="0"/>
              <a:t>Organisation des soins et système de santé</a:t>
            </a:r>
            <a:endParaRPr lang="fr-FR" sz="3600" dirty="0"/>
          </a:p>
        </p:txBody>
      </p:sp>
      <p:sp>
        <p:nvSpPr>
          <p:cNvPr id="3" name="Espace réservé du contenu 2"/>
          <p:cNvSpPr>
            <a:spLocks noGrp="1"/>
          </p:cNvSpPr>
          <p:nvPr>
            <p:ph sz="quarter" idx="1"/>
          </p:nvPr>
        </p:nvSpPr>
        <p:spPr>
          <a:xfrm>
            <a:off x="457200" y="1219200"/>
            <a:ext cx="8229600" cy="5138758"/>
          </a:xfrm>
        </p:spPr>
        <p:txBody>
          <a:bodyPr>
            <a:normAutofit/>
          </a:bodyPr>
          <a:lstStyle/>
          <a:p>
            <a:r>
              <a:rPr lang="fr-FR" sz="2800" dirty="0"/>
              <a:t>Les soins (de santé) peuvent être à visée préventive, curative, promotionnelle ou ré adaptative, effectués par un personnel de santé qualifié auprès d’un patient, de sa famille ou même de sa communauté. </a:t>
            </a:r>
          </a:p>
          <a:p>
            <a:endParaRPr lang="fr-FR" sz="500" dirty="0"/>
          </a:p>
          <a:p>
            <a:r>
              <a:rPr lang="fr-FR" sz="2800" dirty="0"/>
              <a:t>L’organisation des soins fait donc intervenir quatre éléments essentiels à savoir : </a:t>
            </a:r>
          </a:p>
          <a:p>
            <a:pPr lvl="1"/>
            <a:r>
              <a:rPr lang="fr-FR" sz="2500" dirty="0"/>
              <a:t>Le type de soins à dispenser, </a:t>
            </a:r>
          </a:p>
          <a:p>
            <a:pPr lvl="1"/>
            <a:r>
              <a:rPr lang="fr-FR" sz="2500" dirty="0"/>
              <a:t>le personnel qualifié pour la dispensation de ces soins, </a:t>
            </a:r>
          </a:p>
          <a:p>
            <a:pPr lvl="1"/>
            <a:r>
              <a:rPr lang="fr-FR" sz="2500" dirty="0"/>
              <a:t>la structure de santé où ces soins doivent être dispensés</a:t>
            </a:r>
          </a:p>
          <a:p>
            <a:pPr lvl="1"/>
            <a:r>
              <a:rPr lang="fr-FR" sz="2500" dirty="0"/>
              <a:t>la cible bénéficiaire de ces soins.</a:t>
            </a:r>
          </a:p>
          <a:p>
            <a:endParaRPr lang="fr-FR" sz="2800"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6</a:t>
            </a:fld>
            <a:endParaRPr lang="fr-FR" dirty="0"/>
          </a:p>
        </p:txBody>
      </p:sp>
    </p:spTree>
    <p:extLst>
      <p:ext uri="{BB962C8B-B14F-4D97-AF65-F5344CB8AC3E}">
        <p14:creationId xmlns:p14="http://schemas.microsoft.com/office/powerpoint/2010/main" val="2254812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prstClr val="black"/>
                </a:solidFill>
              </a:rPr>
              <a:t>Organisation des soins et système de santé</a:t>
            </a:r>
            <a:endParaRPr lang="fr-FR" dirty="0"/>
          </a:p>
        </p:txBody>
      </p:sp>
      <p:sp>
        <p:nvSpPr>
          <p:cNvPr id="3" name="Espace réservé du contenu 2"/>
          <p:cNvSpPr>
            <a:spLocks noGrp="1"/>
          </p:cNvSpPr>
          <p:nvPr>
            <p:ph sz="quarter" idx="1"/>
          </p:nvPr>
        </p:nvSpPr>
        <p:spPr>
          <a:xfrm>
            <a:off x="467544" y="1196752"/>
            <a:ext cx="8424936" cy="4525963"/>
          </a:xfrm>
        </p:spPr>
        <p:txBody>
          <a:bodyPr>
            <a:normAutofit/>
          </a:bodyPr>
          <a:lstStyle/>
          <a:p>
            <a:r>
              <a:rPr lang="fr-FR" sz="3200" dirty="0"/>
              <a:t>Les soins (souvent dénommés activités) peuvent être définis comme l’ensemble des prestations de santé dévolues à un niveau donné du système de santé. </a:t>
            </a:r>
          </a:p>
          <a:p>
            <a:r>
              <a:rPr lang="fr-FR" sz="3200" dirty="0"/>
              <a:t>L’organisation des soins est intimement liée à l’organisation des services de santé dont ils constituent la substance.</a:t>
            </a:r>
          </a:p>
          <a:p>
            <a:endParaRPr lang="fr-FR" sz="3200"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7</a:t>
            </a:fld>
            <a:endParaRPr lang="fr-FR" dirty="0"/>
          </a:p>
        </p:txBody>
      </p:sp>
    </p:spTree>
    <p:extLst>
      <p:ext uri="{BB962C8B-B14F-4D97-AF65-F5344CB8AC3E}">
        <p14:creationId xmlns:p14="http://schemas.microsoft.com/office/powerpoint/2010/main" val="2615584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prstClr val="black"/>
                </a:solidFill>
              </a:rPr>
              <a:t>Organisation des soins et système de santé</a:t>
            </a:r>
            <a:endParaRPr lang="fr-FR" dirty="0"/>
          </a:p>
        </p:txBody>
      </p:sp>
      <p:sp>
        <p:nvSpPr>
          <p:cNvPr id="3" name="Espace réservé du contenu 2"/>
          <p:cNvSpPr>
            <a:spLocks noGrp="1"/>
          </p:cNvSpPr>
          <p:nvPr>
            <p:ph sz="quarter" idx="1"/>
          </p:nvPr>
        </p:nvSpPr>
        <p:spPr>
          <a:xfrm>
            <a:off x="457200" y="1219200"/>
            <a:ext cx="8229600" cy="5210196"/>
          </a:xfrm>
        </p:spPr>
        <p:txBody>
          <a:bodyPr>
            <a:noAutofit/>
          </a:bodyPr>
          <a:lstStyle/>
          <a:p>
            <a:pPr marL="0" indent="0">
              <a:buNone/>
            </a:pPr>
            <a:r>
              <a:rPr lang="fr-FR" sz="3200" b="1" dirty="0"/>
              <a:t> Les types de soins</a:t>
            </a:r>
          </a:p>
          <a:p>
            <a:pPr marL="365125" lvl="1" indent="-182563" algn="just"/>
            <a:r>
              <a:rPr lang="fr-FR" sz="3200" b="1" dirty="0">
                <a:solidFill>
                  <a:srgbClr val="00B0F0"/>
                </a:solidFill>
              </a:rPr>
              <a:t> Les soins curatifs: </a:t>
            </a:r>
            <a:r>
              <a:rPr lang="fr-FR" sz="3200" dirty="0"/>
              <a:t>ensemble des prestations de santé entrant dans le cadre du diagnostic et du traitement des malades au sein d’une formation sanitaire donnée. </a:t>
            </a:r>
          </a:p>
          <a:p>
            <a:pPr marL="765175" lvl="2" indent="-182563" algn="just"/>
            <a:r>
              <a:rPr lang="fr-FR" sz="2800" dirty="0"/>
              <a:t>Les moyens de diagnostic et de traitement augmentent qualitativement avec le plateau technique de la structure et donc en fonction du niveau de cette dernière dans le système de santé.</a:t>
            </a:r>
          </a:p>
          <a:p>
            <a:endParaRPr lang="fr-FR" sz="3200"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8</a:t>
            </a:fld>
            <a:endParaRPr lang="fr-FR" dirty="0"/>
          </a:p>
        </p:txBody>
      </p:sp>
    </p:spTree>
    <p:extLst>
      <p:ext uri="{BB962C8B-B14F-4D97-AF65-F5344CB8AC3E}">
        <p14:creationId xmlns:p14="http://schemas.microsoft.com/office/powerpoint/2010/main" val="38639329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a:solidFill>
                  <a:prstClr val="black"/>
                </a:solidFill>
              </a:rPr>
              <a:t>Organisation des soins et système de santé</a:t>
            </a:r>
            <a:endParaRPr lang="fr-FR" dirty="0"/>
          </a:p>
        </p:txBody>
      </p:sp>
      <p:sp>
        <p:nvSpPr>
          <p:cNvPr id="3" name="Espace réservé du contenu 2"/>
          <p:cNvSpPr>
            <a:spLocks noGrp="1"/>
          </p:cNvSpPr>
          <p:nvPr>
            <p:ph sz="quarter" idx="1"/>
          </p:nvPr>
        </p:nvSpPr>
        <p:spPr/>
        <p:txBody>
          <a:bodyPr>
            <a:normAutofit/>
          </a:bodyPr>
          <a:lstStyle/>
          <a:p>
            <a:pPr lvl="0" algn="just"/>
            <a:r>
              <a:rPr lang="fr-FR" sz="3200" b="1" dirty="0">
                <a:solidFill>
                  <a:srgbClr val="00B0F0"/>
                </a:solidFill>
              </a:rPr>
              <a:t>Les soins préventifs</a:t>
            </a:r>
            <a:r>
              <a:rPr lang="fr-FR" sz="3200" b="1" dirty="0"/>
              <a:t>: </a:t>
            </a:r>
            <a:r>
              <a:rPr lang="fr-FR" sz="3200" dirty="0"/>
              <a:t>prestations visant soit à empêcher l’apparition d’une maladie (exemple de la vaccination), soit à retarder l’apparition des complications d’une maladie donnée (exemple du dépistage), soit à en empêcher l’apparition de séquelles (exemple de la rééducation). </a:t>
            </a:r>
          </a:p>
          <a:p>
            <a:pPr marL="0" lvl="0" indent="0" algn="just">
              <a:buNone/>
            </a:pPr>
            <a:r>
              <a:rPr lang="fr-FR" sz="3200" dirty="0"/>
              <a:t>On parle de prévention primaire, secondaire et tertiaire. </a:t>
            </a:r>
          </a:p>
          <a:p>
            <a:pPr algn="just"/>
            <a:endParaRPr lang="fr-FR" sz="3200" dirty="0"/>
          </a:p>
        </p:txBody>
      </p:sp>
      <p:sp>
        <p:nvSpPr>
          <p:cNvPr id="4" name="Espace réservé du numéro de diapositive 3"/>
          <p:cNvSpPr>
            <a:spLocks noGrp="1"/>
          </p:cNvSpPr>
          <p:nvPr>
            <p:ph type="sldNum" sz="quarter" idx="12"/>
          </p:nvPr>
        </p:nvSpPr>
        <p:spPr/>
        <p:txBody>
          <a:bodyPr/>
          <a:lstStyle/>
          <a:p>
            <a:fld id="{3420B1D3-63B0-4C78-9309-8B7D43CA827A}" type="slidenum">
              <a:rPr lang="fr-FR" smtClean="0"/>
              <a:pPr/>
              <a:t>9</a:t>
            </a:fld>
            <a:endParaRPr lang="fr-FR" dirty="0"/>
          </a:p>
        </p:txBody>
      </p:sp>
    </p:spTree>
    <p:extLst>
      <p:ext uri="{BB962C8B-B14F-4D97-AF65-F5344CB8AC3E}">
        <p14:creationId xmlns:p14="http://schemas.microsoft.com/office/powerpoint/2010/main" val="52180854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ersonnalisé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863</TotalTime>
  <Words>1367</Words>
  <Application>Microsoft Office PowerPoint</Application>
  <PresentationFormat>Affichage à l'écran (4:3)</PresentationFormat>
  <Paragraphs>122</Paragraphs>
  <Slides>23</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23</vt:i4>
      </vt:variant>
    </vt:vector>
  </HeadingPairs>
  <TitlesOfParts>
    <vt:vector size="26" baseType="lpstr">
      <vt:lpstr>Arial</vt:lpstr>
      <vt:lpstr>Arial Narrow</vt:lpstr>
      <vt:lpstr>Thème Office</vt:lpstr>
      <vt:lpstr>Présentation PowerPoint</vt:lpstr>
      <vt:lpstr>Concepts de soins</vt:lpstr>
      <vt:lpstr>Concepts de soins</vt:lpstr>
      <vt:lpstr>Concept système de santé</vt:lpstr>
      <vt:lpstr>Structuration administrative et opérationnelle  </vt:lpstr>
      <vt:lpstr>Organisation des soins et système de santé</vt:lpstr>
      <vt:lpstr>Organisation des soins et système de santé</vt:lpstr>
      <vt:lpstr>Organisation des soins et système de santé</vt:lpstr>
      <vt:lpstr>Organisation des soins et système de santé</vt:lpstr>
      <vt:lpstr>Organisation des soins et système de santé</vt:lpstr>
      <vt:lpstr>Organisation des soins et système de santé</vt:lpstr>
      <vt:lpstr>Organisation des soins et système de santé</vt:lpstr>
      <vt:lpstr>1.3 Organisation des soins et système de santé</vt:lpstr>
      <vt:lpstr>Organisation des soins et système de santé</vt:lpstr>
      <vt:lpstr>Organisation des soins et système de santé</vt:lpstr>
      <vt:lpstr>Organisation des soins et système de santé</vt:lpstr>
      <vt:lpstr>Organisation des soins et système de santé</vt:lpstr>
      <vt:lpstr>Organisation des services</vt:lpstr>
      <vt:lpstr>Organisation des services</vt:lpstr>
      <vt:lpstr>Organisation des services</vt:lpstr>
      <vt:lpstr>Organisation des services</vt:lpstr>
      <vt:lpstr>Organisation des services</vt:lpstr>
      <vt:lpstr>Organisation des services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Formation des médecins en gestion des districts sanitaires</dc:title>
  <dc:creator>dr SANOU</dc:creator>
  <cp:lastModifiedBy>Yobi Alexis SAWADOGO</cp:lastModifiedBy>
  <cp:revision>43</cp:revision>
  <dcterms:created xsi:type="dcterms:W3CDTF">2017-06-05T17:18:59Z</dcterms:created>
  <dcterms:modified xsi:type="dcterms:W3CDTF">2021-09-14T17:47:07Z</dcterms:modified>
</cp:coreProperties>
</file>