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69" r:id="rId4"/>
    <p:sldId id="263" r:id="rId5"/>
    <p:sldId id="270" r:id="rId6"/>
    <p:sldId id="265" r:id="rId7"/>
    <p:sldId id="259" r:id="rId8"/>
    <p:sldId id="266" r:id="rId9"/>
    <p:sldId id="260" r:id="rId10"/>
    <p:sldId id="261" r:id="rId11"/>
    <p:sldId id="264" r:id="rId12"/>
    <p:sldId id="262" r:id="rId13"/>
    <p:sldId id="267" r:id="rId14"/>
    <p:sldId id="274" r:id="rId15"/>
    <p:sldId id="271" r:id="rId16"/>
    <p:sldId id="272" r:id="rId17"/>
    <p:sldId id="273"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dmila AKOYI" initials="LA" lastIdx="2" clrIdx="0">
    <p:extLst>
      <p:ext uri="{19B8F6BF-5375-455C-9EA6-DF929625EA0E}">
        <p15:presenceInfo xmlns:p15="http://schemas.microsoft.com/office/powerpoint/2012/main" userId="d7b2ed9985f5196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3" d="100"/>
          <a:sy n="73" d="100"/>
        </p:scale>
        <p:origin x="2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AB7CD2-2660-4849-BABF-47289BB7B8F4}" type="doc">
      <dgm:prSet loTypeId="urn:microsoft.com/office/officeart/2005/8/layout/target3" loCatId="list" qsTypeId="urn:microsoft.com/office/officeart/2005/8/quickstyle/simple4" qsCatId="simple" csTypeId="urn:microsoft.com/office/officeart/2005/8/colors/colorful1#1" csCatId="colorful" phldr="1"/>
      <dgm:spPr/>
      <dgm:t>
        <a:bodyPr/>
        <a:lstStyle/>
        <a:p>
          <a:endParaRPr lang="en-US"/>
        </a:p>
      </dgm:t>
    </dgm:pt>
    <dgm:pt modelId="{359605B6-3B0A-4F99-B5E0-BC8C96DAFC45}">
      <dgm:prSet phldrT="[Text]"/>
      <dgm:spPr/>
      <dgm:t>
        <a:bodyPr/>
        <a:lstStyle/>
        <a:p>
          <a:pPr algn="l"/>
          <a:r>
            <a:rPr lang="fr-FR" b="1" dirty="0" smtClean="0">
              <a:solidFill>
                <a:srgbClr val="002060"/>
              </a:solidFill>
            </a:rPr>
            <a:t>Politique</a:t>
          </a:r>
          <a:endParaRPr lang="en-US" b="1" dirty="0">
            <a:solidFill>
              <a:srgbClr val="002060"/>
            </a:solidFill>
          </a:endParaRPr>
        </a:p>
      </dgm:t>
    </dgm:pt>
    <dgm:pt modelId="{E48E5069-490C-4E6E-A9EE-ED30BF2D70AD}" type="parTrans" cxnId="{170561FF-CB8E-4CCF-8880-294DA8D554F8}">
      <dgm:prSet/>
      <dgm:spPr/>
      <dgm:t>
        <a:bodyPr/>
        <a:lstStyle/>
        <a:p>
          <a:endParaRPr lang="en-US">
            <a:solidFill>
              <a:srgbClr val="002060"/>
            </a:solidFill>
          </a:endParaRPr>
        </a:p>
      </dgm:t>
    </dgm:pt>
    <dgm:pt modelId="{D551CF26-BD66-4167-AA64-2152A398BDE8}" type="sibTrans" cxnId="{170561FF-CB8E-4CCF-8880-294DA8D554F8}">
      <dgm:prSet/>
      <dgm:spPr/>
      <dgm:t>
        <a:bodyPr/>
        <a:lstStyle/>
        <a:p>
          <a:endParaRPr lang="en-US">
            <a:solidFill>
              <a:srgbClr val="002060"/>
            </a:solidFill>
          </a:endParaRPr>
        </a:p>
      </dgm:t>
    </dgm:pt>
    <dgm:pt modelId="{82049A87-F958-4FBB-B74A-F59A1E822D6A}">
      <dgm:prSet phldrT="[Text]" custT="1"/>
      <dgm:spPr/>
      <dgm:t>
        <a:bodyPr/>
        <a:lstStyle/>
        <a:p>
          <a:r>
            <a:rPr lang="fr-FR" sz="2400" dirty="0" smtClean="0">
              <a:solidFill>
                <a:srgbClr val="002060"/>
              </a:solidFill>
            </a:rPr>
            <a:t> manque de régulation</a:t>
          </a:r>
          <a:endParaRPr lang="en-US" sz="2400" dirty="0">
            <a:solidFill>
              <a:srgbClr val="002060"/>
            </a:solidFill>
          </a:endParaRPr>
        </a:p>
      </dgm:t>
    </dgm:pt>
    <dgm:pt modelId="{63FDA367-B726-427D-9016-6E4B997FCBEB}" type="parTrans" cxnId="{EFB502FA-7E54-43AE-9F1B-2F4F529D89C0}">
      <dgm:prSet/>
      <dgm:spPr/>
      <dgm:t>
        <a:bodyPr/>
        <a:lstStyle/>
        <a:p>
          <a:endParaRPr lang="en-US">
            <a:solidFill>
              <a:srgbClr val="002060"/>
            </a:solidFill>
          </a:endParaRPr>
        </a:p>
      </dgm:t>
    </dgm:pt>
    <dgm:pt modelId="{A64BFCD7-7F3D-45EB-A3BB-F1A9E49E3CED}" type="sibTrans" cxnId="{EFB502FA-7E54-43AE-9F1B-2F4F529D89C0}">
      <dgm:prSet/>
      <dgm:spPr/>
      <dgm:t>
        <a:bodyPr/>
        <a:lstStyle/>
        <a:p>
          <a:endParaRPr lang="en-US">
            <a:solidFill>
              <a:srgbClr val="002060"/>
            </a:solidFill>
          </a:endParaRPr>
        </a:p>
      </dgm:t>
    </dgm:pt>
    <dgm:pt modelId="{06D94B60-F24A-453E-B861-0A91656134CE}">
      <dgm:prSet phldrT="[Text]"/>
      <dgm:spPr/>
      <dgm:t>
        <a:bodyPr/>
        <a:lstStyle/>
        <a:p>
          <a:pPr algn="l"/>
          <a:r>
            <a:rPr lang="fr-FR" b="1" dirty="0" smtClean="0">
              <a:solidFill>
                <a:srgbClr val="002060"/>
              </a:solidFill>
            </a:rPr>
            <a:t>Interpersonnel</a:t>
          </a:r>
          <a:endParaRPr lang="en-US" b="1" dirty="0">
            <a:solidFill>
              <a:srgbClr val="002060"/>
            </a:solidFill>
          </a:endParaRPr>
        </a:p>
      </dgm:t>
    </dgm:pt>
    <dgm:pt modelId="{8FD8A2CC-7F9B-4366-B78A-E9BC1E123F0E}" type="parTrans" cxnId="{6F078CCB-D758-4A12-B282-38490C390072}">
      <dgm:prSet/>
      <dgm:spPr/>
      <dgm:t>
        <a:bodyPr/>
        <a:lstStyle/>
        <a:p>
          <a:endParaRPr lang="en-US">
            <a:solidFill>
              <a:srgbClr val="002060"/>
            </a:solidFill>
          </a:endParaRPr>
        </a:p>
      </dgm:t>
    </dgm:pt>
    <dgm:pt modelId="{221D6422-E39C-4572-8D95-A59670D456B6}" type="sibTrans" cxnId="{6F078CCB-D758-4A12-B282-38490C390072}">
      <dgm:prSet/>
      <dgm:spPr/>
      <dgm:t>
        <a:bodyPr/>
        <a:lstStyle/>
        <a:p>
          <a:endParaRPr lang="en-US">
            <a:solidFill>
              <a:srgbClr val="002060"/>
            </a:solidFill>
          </a:endParaRPr>
        </a:p>
      </dgm:t>
    </dgm:pt>
    <dgm:pt modelId="{CABB1DB6-44E4-46B6-A57C-1CDC7441A22E}">
      <dgm:prSet phldrT="[Text]" custT="1"/>
      <dgm:spPr/>
      <dgm:t>
        <a:bodyPr/>
        <a:lstStyle/>
        <a:p>
          <a:r>
            <a:rPr lang="fr-FR" sz="2200" dirty="0" smtClean="0">
              <a:solidFill>
                <a:srgbClr val="002060"/>
              </a:solidFill>
            </a:rPr>
            <a:t>Pression de la famille et des pairs</a:t>
          </a:r>
          <a:endParaRPr lang="en-US" sz="2200" dirty="0">
            <a:solidFill>
              <a:srgbClr val="002060"/>
            </a:solidFill>
          </a:endParaRPr>
        </a:p>
      </dgm:t>
    </dgm:pt>
    <dgm:pt modelId="{1B8CF79A-DA8A-4082-8369-15D6F228BDA7}" type="parTrans" cxnId="{306CEEBA-E986-4C74-9452-D4F405E3DC74}">
      <dgm:prSet/>
      <dgm:spPr/>
      <dgm:t>
        <a:bodyPr/>
        <a:lstStyle/>
        <a:p>
          <a:endParaRPr lang="en-US">
            <a:solidFill>
              <a:srgbClr val="002060"/>
            </a:solidFill>
          </a:endParaRPr>
        </a:p>
      </dgm:t>
    </dgm:pt>
    <dgm:pt modelId="{43BEE53A-4EE6-4130-BCA0-888A3362B0D2}" type="sibTrans" cxnId="{306CEEBA-E986-4C74-9452-D4F405E3DC74}">
      <dgm:prSet/>
      <dgm:spPr/>
      <dgm:t>
        <a:bodyPr/>
        <a:lstStyle/>
        <a:p>
          <a:endParaRPr lang="en-US">
            <a:solidFill>
              <a:srgbClr val="002060"/>
            </a:solidFill>
          </a:endParaRPr>
        </a:p>
      </dgm:t>
    </dgm:pt>
    <dgm:pt modelId="{A0F3EC44-A529-4BF1-8D9B-2BA5F1158FF6}">
      <dgm:prSet phldrT="[Text]"/>
      <dgm:spPr/>
      <dgm:t>
        <a:bodyPr/>
        <a:lstStyle/>
        <a:p>
          <a:pPr algn="l"/>
          <a:r>
            <a:rPr lang="en-US" b="1" dirty="0" smtClean="0">
              <a:solidFill>
                <a:srgbClr val="002060"/>
              </a:solidFill>
            </a:rPr>
            <a:t>Individual</a:t>
          </a:r>
          <a:endParaRPr lang="en-US" b="1" dirty="0">
            <a:solidFill>
              <a:srgbClr val="002060"/>
            </a:solidFill>
          </a:endParaRPr>
        </a:p>
      </dgm:t>
    </dgm:pt>
    <dgm:pt modelId="{0C56669A-DEEA-4011-A173-0457C35B6040}" type="parTrans" cxnId="{D1EFE934-D41F-4CB4-A910-C2A9DE2F6A86}">
      <dgm:prSet/>
      <dgm:spPr/>
      <dgm:t>
        <a:bodyPr/>
        <a:lstStyle/>
        <a:p>
          <a:endParaRPr lang="en-US">
            <a:solidFill>
              <a:srgbClr val="002060"/>
            </a:solidFill>
          </a:endParaRPr>
        </a:p>
      </dgm:t>
    </dgm:pt>
    <dgm:pt modelId="{881179DF-6092-43A1-9E4B-69F9F29D1B9D}" type="sibTrans" cxnId="{D1EFE934-D41F-4CB4-A910-C2A9DE2F6A86}">
      <dgm:prSet/>
      <dgm:spPr/>
      <dgm:t>
        <a:bodyPr/>
        <a:lstStyle/>
        <a:p>
          <a:endParaRPr lang="en-US">
            <a:solidFill>
              <a:srgbClr val="002060"/>
            </a:solidFill>
          </a:endParaRPr>
        </a:p>
      </dgm:t>
    </dgm:pt>
    <dgm:pt modelId="{695F69C8-7574-4FCF-816E-03D0B9A674A9}">
      <dgm:prSet phldrT="[Text]" custT="1"/>
      <dgm:spPr/>
      <dgm:t>
        <a:bodyPr/>
        <a:lstStyle/>
        <a:p>
          <a:r>
            <a:rPr lang="en-US" sz="2200" dirty="0" smtClean="0">
              <a:solidFill>
                <a:srgbClr val="002060"/>
              </a:solidFill>
            </a:rPr>
            <a:t>Ignorance</a:t>
          </a:r>
          <a:r>
            <a:rPr lang="en-US" sz="2200" baseline="0" dirty="0" smtClean="0">
              <a:solidFill>
                <a:srgbClr val="002060"/>
              </a:solidFill>
            </a:rPr>
            <a:t> </a:t>
          </a:r>
          <a:endParaRPr lang="en-US" sz="2200" dirty="0">
            <a:solidFill>
              <a:srgbClr val="002060"/>
            </a:solidFill>
          </a:endParaRPr>
        </a:p>
      </dgm:t>
    </dgm:pt>
    <dgm:pt modelId="{581B1AEC-2301-449C-B86F-E6C487D69DD9}" type="parTrans" cxnId="{BF07BA73-B1A4-4973-B220-F70D2194FCA1}">
      <dgm:prSet/>
      <dgm:spPr/>
      <dgm:t>
        <a:bodyPr/>
        <a:lstStyle/>
        <a:p>
          <a:endParaRPr lang="en-US">
            <a:solidFill>
              <a:srgbClr val="002060"/>
            </a:solidFill>
          </a:endParaRPr>
        </a:p>
      </dgm:t>
    </dgm:pt>
    <dgm:pt modelId="{BAF14B95-AB76-4D1B-B365-A1F2EC70AEE8}" type="sibTrans" cxnId="{BF07BA73-B1A4-4973-B220-F70D2194FCA1}">
      <dgm:prSet/>
      <dgm:spPr/>
      <dgm:t>
        <a:bodyPr/>
        <a:lstStyle/>
        <a:p>
          <a:endParaRPr lang="en-US">
            <a:solidFill>
              <a:srgbClr val="002060"/>
            </a:solidFill>
          </a:endParaRPr>
        </a:p>
      </dgm:t>
    </dgm:pt>
    <dgm:pt modelId="{FDC82208-F291-49A2-B509-7A181D32E4E6}">
      <dgm:prSet/>
      <dgm:spPr/>
      <dgm:t>
        <a:bodyPr/>
        <a:lstStyle/>
        <a:p>
          <a:pPr algn="l"/>
          <a:r>
            <a:rPr lang="en-US" b="1" dirty="0" smtClean="0">
              <a:solidFill>
                <a:srgbClr val="002060"/>
              </a:solidFill>
            </a:rPr>
            <a:t>Community </a:t>
          </a:r>
          <a:endParaRPr lang="en-US" b="1" dirty="0">
            <a:solidFill>
              <a:srgbClr val="002060"/>
            </a:solidFill>
          </a:endParaRPr>
        </a:p>
      </dgm:t>
    </dgm:pt>
    <dgm:pt modelId="{012C2CF6-BAA9-42CE-A1B6-7DDEAAF37A66}" type="parTrans" cxnId="{F06CC927-2052-429A-88E0-91247CED4EB3}">
      <dgm:prSet/>
      <dgm:spPr/>
      <dgm:t>
        <a:bodyPr/>
        <a:lstStyle/>
        <a:p>
          <a:endParaRPr lang="en-US">
            <a:solidFill>
              <a:srgbClr val="002060"/>
            </a:solidFill>
          </a:endParaRPr>
        </a:p>
      </dgm:t>
    </dgm:pt>
    <dgm:pt modelId="{DE6DE6E1-1D96-40A0-91D0-B790937B0375}" type="sibTrans" cxnId="{F06CC927-2052-429A-88E0-91247CED4EB3}">
      <dgm:prSet/>
      <dgm:spPr/>
      <dgm:t>
        <a:bodyPr/>
        <a:lstStyle/>
        <a:p>
          <a:endParaRPr lang="en-US">
            <a:solidFill>
              <a:srgbClr val="002060"/>
            </a:solidFill>
          </a:endParaRPr>
        </a:p>
      </dgm:t>
    </dgm:pt>
    <dgm:pt modelId="{481A784A-9229-49FC-93A4-6F962F953033}">
      <dgm:prSet custT="1"/>
      <dgm:spPr/>
      <dgm:t>
        <a:bodyPr/>
        <a:lstStyle/>
        <a:p>
          <a:endParaRPr lang="en-US" sz="2200" dirty="0">
            <a:solidFill>
              <a:srgbClr val="002060"/>
            </a:solidFill>
          </a:endParaRPr>
        </a:p>
      </dgm:t>
    </dgm:pt>
    <dgm:pt modelId="{F4E1B0C9-B1EA-45DB-B4A1-914E18946390}" type="parTrans" cxnId="{E6EF758E-7281-4801-A3B2-2575B285D5AF}">
      <dgm:prSet/>
      <dgm:spPr/>
      <dgm:t>
        <a:bodyPr/>
        <a:lstStyle/>
        <a:p>
          <a:endParaRPr lang="en-US">
            <a:solidFill>
              <a:srgbClr val="002060"/>
            </a:solidFill>
          </a:endParaRPr>
        </a:p>
      </dgm:t>
    </dgm:pt>
    <dgm:pt modelId="{2CA43AEF-9565-488C-8118-0BAD73F6C45E}" type="sibTrans" cxnId="{E6EF758E-7281-4801-A3B2-2575B285D5AF}">
      <dgm:prSet/>
      <dgm:spPr/>
      <dgm:t>
        <a:bodyPr/>
        <a:lstStyle/>
        <a:p>
          <a:endParaRPr lang="en-US">
            <a:solidFill>
              <a:srgbClr val="002060"/>
            </a:solidFill>
          </a:endParaRPr>
        </a:p>
      </dgm:t>
    </dgm:pt>
    <dgm:pt modelId="{1490044D-C52C-4BAE-B28C-D9C310504731}">
      <dgm:prSet phldrT="[Text]"/>
      <dgm:spPr/>
      <dgm:t>
        <a:bodyPr/>
        <a:lstStyle/>
        <a:p>
          <a:pPr algn="l"/>
          <a:r>
            <a:rPr lang="fr-FR" b="1" dirty="0" smtClean="0">
              <a:solidFill>
                <a:srgbClr val="002060"/>
              </a:solidFill>
            </a:rPr>
            <a:t>Organisationnel</a:t>
          </a:r>
          <a:endParaRPr lang="en-US" b="1" dirty="0">
            <a:solidFill>
              <a:srgbClr val="002060"/>
            </a:solidFill>
          </a:endParaRPr>
        </a:p>
      </dgm:t>
    </dgm:pt>
    <dgm:pt modelId="{8903D5E7-BB01-437A-BFCE-AFC214D690CD}" type="parTrans" cxnId="{37DF79E4-6EBA-47D0-AB44-9F4D5F3377FF}">
      <dgm:prSet/>
      <dgm:spPr/>
      <dgm:t>
        <a:bodyPr/>
        <a:lstStyle/>
        <a:p>
          <a:endParaRPr lang="en-US">
            <a:solidFill>
              <a:srgbClr val="002060"/>
            </a:solidFill>
          </a:endParaRPr>
        </a:p>
      </dgm:t>
    </dgm:pt>
    <dgm:pt modelId="{3539275C-3B31-47E9-A1D7-3CBB9E9666B9}" type="sibTrans" cxnId="{37DF79E4-6EBA-47D0-AB44-9F4D5F3377FF}">
      <dgm:prSet/>
      <dgm:spPr/>
      <dgm:t>
        <a:bodyPr/>
        <a:lstStyle/>
        <a:p>
          <a:endParaRPr lang="en-US">
            <a:solidFill>
              <a:srgbClr val="002060"/>
            </a:solidFill>
          </a:endParaRPr>
        </a:p>
      </dgm:t>
    </dgm:pt>
    <dgm:pt modelId="{534B437A-EFB6-4044-9AA9-51135A7FBCD9}">
      <dgm:prSet custT="1"/>
      <dgm:spPr/>
      <dgm:t>
        <a:bodyPr/>
        <a:lstStyle/>
        <a:p>
          <a:r>
            <a:rPr lang="fr-FR" sz="2200" dirty="0" smtClean="0">
              <a:solidFill>
                <a:srgbClr val="002060"/>
              </a:solidFill>
            </a:rPr>
            <a:t>Manque de réglementation</a:t>
          </a:r>
          <a:endParaRPr lang="en-US" sz="2200" dirty="0">
            <a:solidFill>
              <a:srgbClr val="002060"/>
            </a:solidFill>
          </a:endParaRPr>
        </a:p>
      </dgm:t>
    </dgm:pt>
    <dgm:pt modelId="{2A94E1DB-DCDA-4CB5-9B4E-DB0FEBFA351E}" type="parTrans" cxnId="{E0D18D34-2E62-483F-A325-814AB03805F3}">
      <dgm:prSet/>
      <dgm:spPr/>
      <dgm:t>
        <a:bodyPr/>
        <a:lstStyle/>
        <a:p>
          <a:endParaRPr lang="en-US">
            <a:solidFill>
              <a:srgbClr val="002060"/>
            </a:solidFill>
          </a:endParaRPr>
        </a:p>
      </dgm:t>
    </dgm:pt>
    <dgm:pt modelId="{1E63C251-3FAF-4272-B770-91079BA1073A}" type="sibTrans" cxnId="{E0D18D34-2E62-483F-A325-814AB03805F3}">
      <dgm:prSet/>
      <dgm:spPr/>
      <dgm:t>
        <a:bodyPr/>
        <a:lstStyle/>
        <a:p>
          <a:endParaRPr lang="en-US">
            <a:solidFill>
              <a:srgbClr val="002060"/>
            </a:solidFill>
          </a:endParaRPr>
        </a:p>
      </dgm:t>
    </dgm:pt>
    <dgm:pt modelId="{8A42F3E7-175F-4B92-B7BC-835D2A8FA79B}">
      <dgm:prSet custT="1"/>
      <dgm:spPr/>
      <dgm:t>
        <a:bodyPr/>
        <a:lstStyle/>
        <a:p>
          <a:endParaRPr lang="en-US" sz="2200" dirty="0">
            <a:solidFill>
              <a:srgbClr val="002060"/>
            </a:solidFill>
          </a:endParaRPr>
        </a:p>
      </dgm:t>
    </dgm:pt>
    <dgm:pt modelId="{6630F2DC-7164-4DF9-8206-07C687F74ECD}" type="parTrans" cxnId="{A5DB361D-A3D4-4045-8C5A-C5F7D5AFD8AB}">
      <dgm:prSet/>
      <dgm:spPr/>
      <dgm:t>
        <a:bodyPr/>
        <a:lstStyle/>
        <a:p>
          <a:endParaRPr lang="fr-FR"/>
        </a:p>
      </dgm:t>
    </dgm:pt>
    <dgm:pt modelId="{19B811E3-D7F3-4F9F-B75B-F825EC13E346}" type="sibTrans" cxnId="{A5DB361D-A3D4-4045-8C5A-C5F7D5AFD8AB}">
      <dgm:prSet/>
      <dgm:spPr/>
      <dgm:t>
        <a:bodyPr/>
        <a:lstStyle/>
        <a:p>
          <a:endParaRPr lang="fr-FR"/>
        </a:p>
      </dgm:t>
    </dgm:pt>
    <dgm:pt modelId="{593C4218-7290-43EE-84E9-D205689924B0}">
      <dgm:prSet custT="1"/>
      <dgm:spPr/>
      <dgm:t>
        <a:bodyPr/>
        <a:lstStyle/>
        <a:p>
          <a:r>
            <a:rPr lang="fr-FR" sz="2200" dirty="0" smtClean="0">
              <a:solidFill>
                <a:srgbClr val="002060"/>
              </a:solidFill>
            </a:rPr>
            <a:t>Disponibilité des drogues, médias, l'urbanisation, communautés de bidonvilles, facteurs culturels, faible coût des drogues </a:t>
          </a:r>
        </a:p>
      </dgm:t>
    </dgm:pt>
    <dgm:pt modelId="{3B856F18-E001-42F6-9B5D-69BE8D1519C0}" type="sibTrans" cxnId="{A4568E0E-F181-4A97-B32B-EE70CD05438F}">
      <dgm:prSet/>
      <dgm:spPr/>
      <dgm:t>
        <a:bodyPr/>
        <a:lstStyle/>
        <a:p>
          <a:endParaRPr lang="fr-FR"/>
        </a:p>
      </dgm:t>
    </dgm:pt>
    <dgm:pt modelId="{4B7E6155-E3AC-499D-A36A-15C370EDEFD2}" type="parTrans" cxnId="{A4568E0E-F181-4A97-B32B-EE70CD05438F}">
      <dgm:prSet/>
      <dgm:spPr/>
      <dgm:t>
        <a:bodyPr/>
        <a:lstStyle/>
        <a:p>
          <a:endParaRPr lang="fr-FR"/>
        </a:p>
      </dgm:t>
    </dgm:pt>
    <dgm:pt modelId="{B0D919E4-1BA0-4890-9E5F-F64CDF783FD6}" type="pres">
      <dgm:prSet presAssocID="{2FAB7CD2-2660-4849-BABF-47289BB7B8F4}" presName="Name0" presStyleCnt="0">
        <dgm:presLayoutVars>
          <dgm:chMax val="7"/>
          <dgm:dir/>
          <dgm:animLvl val="lvl"/>
          <dgm:resizeHandles val="exact"/>
        </dgm:presLayoutVars>
      </dgm:prSet>
      <dgm:spPr/>
      <dgm:t>
        <a:bodyPr/>
        <a:lstStyle/>
        <a:p>
          <a:endParaRPr lang="en-US"/>
        </a:p>
      </dgm:t>
    </dgm:pt>
    <dgm:pt modelId="{D8AC486B-FE4E-4F0D-B53C-517DBB59D5D2}" type="pres">
      <dgm:prSet presAssocID="{359605B6-3B0A-4F99-B5E0-BC8C96DAFC45}" presName="circle1" presStyleLbl="node1" presStyleIdx="0" presStyleCnt="5" custLinFactNeighborX="2229" custLinFactNeighborY="1198"/>
      <dgm:spPr/>
      <dgm:t>
        <a:bodyPr/>
        <a:lstStyle/>
        <a:p>
          <a:endParaRPr lang="en-US"/>
        </a:p>
      </dgm:t>
    </dgm:pt>
    <dgm:pt modelId="{46AD2448-6075-487B-8607-5111B5E6402A}" type="pres">
      <dgm:prSet presAssocID="{359605B6-3B0A-4F99-B5E0-BC8C96DAFC45}" presName="space" presStyleCnt="0"/>
      <dgm:spPr/>
      <dgm:t>
        <a:bodyPr/>
        <a:lstStyle/>
        <a:p>
          <a:endParaRPr lang="en-US"/>
        </a:p>
      </dgm:t>
    </dgm:pt>
    <dgm:pt modelId="{194482ED-0E80-449E-9CF7-FD4F4F7A831B}" type="pres">
      <dgm:prSet presAssocID="{359605B6-3B0A-4F99-B5E0-BC8C96DAFC45}" presName="rect1" presStyleLbl="alignAcc1" presStyleIdx="0" presStyleCnt="5" custLinFactNeighborX="534" custLinFactNeighborY="-550"/>
      <dgm:spPr/>
      <dgm:t>
        <a:bodyPr/>
        <a:lstStyle/>
        <a:p>
          <a:endParaRPr lang="en-US"/>
        </a:p>
      </dgm:t>
    </dgm:pt>
    <dgm:pt modelId="{1FC2C3E2-C512-441E-8CCF-1077317C51A1}" type="pres">
      <dgm:prSet presAssocID="{FDC82208-F291-49A2-B509-7A181D32E4E6}" presName="vertSpace2" presStyleLbl="node1" presStyleIdx="0" presStyleCnt="5"/>
      <dgm:spPr/>
      <dgm:t>
        <a:bodyPr/>
        <a:lstStyle/>
        <a:p>
          <a:endParaRPr lang="en-US"/>
        </a:p>
      </dgm:t>
    </dgm:pt>
    <dgm:pt modelId="{4BAB8A80-848E-4A37-9AFB-340E671F623A}" type="pres">
      <dgm:prSet presAssocID="{FDC82208-F291-49A2-B509-7A181D32E4E6}" presName="circle2" presStyleLbl="node1" presStyleIdx="1" presStyleCnt="5"/>
      <dgm:spPr/>
      <dgm:t>
        <a:bodyPr/>
        <a:lstStyle/>
        <a:p>
          <a:endParaRPr lang="en-US"/>
        </a:p>
      </dgm:t>
    </dgm:pt>
    <dgm:pt modelId="{8B2303C6-99E9-4EE2-BF77-C7852E26DA45}" type="pres">
      <dgm:prSet presAssocID="{FDC82208-F291-49A2-B509-7A181D32E4E6}" presName="rect2" presStyleLbl="alignAcc1" presStyleIdx="1" presStyleCnt="5" custLinFactNeighborX="534" custLinFactNeighborY="-3245"/>
      <dgm:spPr/>
      <dgm:t>
        <a:bodyPr/>
        <a:lstStyle/>
        <a:p>
          <a:endParaRPr lang="en-US"/>
        </a:p>
      </dgm:t>
    </dgm:pt>
    <dgm:pt modelId="{667F5243-1DCD-4F5D-A525-13ECA10B0D8E}" type="pres">
      <dgm:prSet presAssocID="{1490044D-C52C-4BAE-B28C-D9C310504731}" presName="vertSpace3" presStyleLbl="node1" presStyleIdx="1" presStyleCnt="5"/>
      <dgm:spPr/>
      <dgm:t>
        <a:bodyPr/>
        <a:lstStyle/>
        <a:p>
          <a:endParaRPr lang="en-US"/>
        </a:p>
      </dgm:t>
    </dgm:pt>
    <dgm:pt modelId="{EA847D74-5813-494D-A672-432DFE1F3BE9}" type="pres">
      <dgm:prSet presAssocID="{1490044D-C52C-4BAE-B28C-D9C310504731}" presName="circle3" presStyleLbl="node1" presStyleIdx="2" presStyleCnt="5"/>
      <dgm:spPr/>
      <dgm:t>
        <a:bodyPr/>
        <a:lstStyle/>
        <a:p>
          <a:endParaRPr lang="en-US"/>
        </a:p>
      </dgm:t>
    </dgm:pt>
    <dgm:pt modelId="{F8A1C0BC-5E45-4D55-9BE3-14EC45D4BCCE}" type="pres">
      <dgm:prSet presAssocID="{1490044D-C52C-4BAE-B28C-D9C310504731}" presName="rect3" presStyleLbl="alignAcc1" presStyleIdx="2" presStyleCnt="5" custLinFactNeighborX="534" custLinFactNeighborY="4164"/>
      <dgm:spPr/>
      <dgm:t>
        <a:bodyPr/>
        <a:lstStyle/>
        <a:p>
          <a:endParaRPr lang="en-US"/>
        </a:p>
      </dgm:t>
    </dgm:pt>
    <dgm:pt modelId="{6ED09AB0-FAEC-4FF8-A640-0E437A0D84CE}" type="pres">
      <dgm:prSet presAssocID="{06D94B60-F24A-453E-B861-0A91656134CE}" presName="vertSpace4" presStyleLbl="node1" presStyleIdx="2" presStyleCnt="5"/>
      <dgm:spPr/>
      <dgm:t>
        <a:bodyPr/>
        <a:lstStyle/>
        <a:p>
          <a:endParaRPr lang="en-US"/>
        </a:p>
      </dgm:t>
    </dgm:pt>
    <dgm:pt modelId="{8ED7C25A-E9EE-4623-B5C1-2177C02BEE1B}" type="pres">
      <dgm:prSet presAssocID="{06D94B60-F24A-453E-B861-0A91656134CE}" presName="circle4" presStyleLbl="node1" presStyleIdx="3" presStyleCnt="5"/>
      <dgm:spPr/>
      <dgm:t>
        <a:bodyPr/>
        <a:lstStyle/>
        <a:p>
          <a:endParaRPr lang="en-US"/>
        </a:p>
      </dgm:t>
    </dgm:pt>
    <dgm:pt modelId="{53E4033F-C686-4D2C-BA34-4010C023A647}" type="pres">
      <dgm:prSet presAssocID="{06D94B60-F24A-453E-B861-0A91656134CE}" presName="rect4" presStyleLbl="alignAcc1" presStyleIdx="3" presStyleCnt="5" custLinFactNeighborX="534" custLinFactNeighborY="-3641"/>
      <dgm:spPr/>
      <dgm:t>
        <a:bodyPr/>
        <a:lstStyle/>
        <a:p>
          <a:endParaRPr lang="en-US"/>
        </a:p>
      </dgm:t>
    </dgm:pt>
    <dgm:pt modelId="{A8A3DFDD-D5E4-45BC-8A84-B54F23C9CFBD}" type="pres">
      <dgm:prSet presAssocID="{A0F3EC44-A529-4BF1-8D9B-2BA5F1158FF6}" presName="vertSpace5" presStyleLbl="node1" presStyleIdx="3" presStyleCnt="5"/>
      <dgm:spPr/>
      <dgm:t>
        <a:bodyPr/>
        <a:lstStyle/>
        <a:p>
          <a:endParaRPr lang="en-US"/>
        </a:p>
      </dgm:t>
    </dgm:pt>
    <dgm:pt modelId="{31799503-C3AF-416C-BC2F-935A3DE4B1ED}" type="pres">
      <dgm:prSet presAssocID="{A0F3EC44-A529-4BF1-8D9B-2BA5F1158FF6}" presName="circle5" presStyleLbl="node1" presStyleIdx="4" presStyleCnt="5"/>
      <dgm:spPr/>
      <dgm:t>
        <a:bodyPr/>
        <a:lstStyle/>
        <a:p>
          <a:endParaRPr lang="en-US"/>
        </a:p>
      </dgm:t>
    </dgm:pt>
    <dgm:pt modelId="{C65D57CB-3500-461B-931F-AF37882595DB}" type="pres">
      <dgm:prSet presAssocID="{A0F3EC44-A529-4BF1-8D9B-2BA5F1158FF6}" presName="rect5" presStyleLbl="alignAcc1" presStyleIdx="4" presStyleCnt="5" custLinFactNeighborX="534" custLinFactNeighborY="847"/>
      <dgm:spPr/>
      <dgm:t>
        <a:bodyPr/>
        <a:lstStyle/>
        <a:p>
          <a:endParaRPr lang="en-US"/>
        </a:p>
      </dgm:t>
    </dgm:pt>
    <dgm:pt modelId="{6B675BE0-2569-47D3-A6E8-76E24D900476}" type="pres">
      <dgm:prSet presAssocID="{359605B6-3B0A-4F99-B5E0-BC8C96DAFC45}" presName="rect1ParTx" presStyleLbl="alignAcc1" presStyleIdx="4" presStyleCnt="5">
        <dgm:presLayoutVars>
          <dgm:chMax val="1"/>
          <dgm:bulletEnabled val="1"/>
        </dgm:presLayoutVars>
      </dgm:prSet>
      <dgm:spPr/>
      <dgm:t>
        <a:bodyPr/>
        <a:lstStyle/>
        <a:p>
          <a:endParaRPr lang="en-US"/>
        </a:p>
      </dgm:t>
    </dgm:pt>
    <dgm:pt modelId="{FCC0950E-2880-41C4-B026-969C5F87D0FE}" type="pres">
      <dgm:prSet presAssocID="{359605B6-3B0A-4F99-B5E0-BC8C96DAFC45}" presName="rect1ChTx" presStyleLbl="alignAcc1" presStyleIdx="4" presStyleCnt="5" custScaleX="118893" custScaleY="110000" custLinFactNeighborX="-23972" custLinFactNeighborY="1563">
        <dgm:presLayoutVars>
          <dgm:bulletEnabled val="1"/>
        </dgm:presLayoutVars>
      </dgm:prSet>
      <dgm:spPr/>
      <dgm:t>
        <a:bodyPr/>
        <a:lstStyle/>
        <a:p>
          <a:endParaRPr lang="en-US"/>
        </a:p>
      </dgm:t>
    </dgm:pt>
    <dgm:pt modelId="{3B3AA0D5-1816-4A00-B7B0-E01B914710D7}" type="pres">
      <dgm:prSet presAssocID="{FDC82208-F291-49A2-B509-7A181D32E4E6}" presName="rect2ParTx" presStyleLbl="alignAcc1" presStyleIdx="4" presStyleCnt="5">
        <dgm:presLayoutVars>
          <dgm:chMax val="1"/>
          <dgm:bulletEnabled val="1"/>
        </dgm:presLayoutVars>
      </dgm:prSet>
      <dgm:spPr/>
      <dgm:t>
        <a:bodyPr/>
        <a:lstStyle/>
        <a:p>
          <a:endParaRPr lang="en-US"/>
        </a:p>
      </dgm:t>
    </dgm:pt>
    <dgm:pt modelId="{2AEC1841-13CD-4075-821E-9CC739EEFB07}" type="pres">
      <dgm:prSet presAssocID="{FDC82208-F291-49A2-B509-7A181D32E4E6}" presName="rect2ChTx" presStyleLbl="alignAcc1" presStyleIdx="4" presStyleCnt="5" custScaleX="139716" custScaleY="130384" custLinFactNeighborX="-11962" custLinFactNeighborY="-97">
        <dgm:presLayoutVars>
          <dgm:bulletEnabled val="1"/>
        </dgm:presLayoutVars>
      </dgm:prSet>
      <dgm:spPr/>
      <dgm:t>
        <a:bodyPr/>
        <a:lstStyle/>
        <a:p>
          <a:endParaRPr lang="en-US"/>
        </a:p>
      </dgm:t>
    </dgm:pt>
    <dgm:pt modelId="{795BFAF8-3D84-4891-9AE9-75A81A90AE2F}" type="pres">
      <dgm:prSet presAssocID="{1490044D-C52C-4BAE-B28C-D9C310504731}" presName="rect3ParTx" presStyleLbl="alignAcc1" presStyleIdx="4" presStyleCnt="5">
        <dgm:presLayoutVars>
          <dgm:chMax val="1"/>
          <dgm:bulletEnabled val="1"/>
        </dgm:presLayoutVars>
      </dgm:prSet>
      <dgm:spPr/>
      <dgm:t>
        <a:bodyPr/>
        <a:lstStyle/>
        <a:p>
          <a:endParaRPr lang="en-US"/>
        </a:p>
      </dgm:t>
    </dgm:pt>
    <dgm:pt modelId="{F0E98CD3-0FA5-4FD1-B0B3-5D0DA95C12FF}" type="pres">
      <dgm:prSet presAssocID="{1490044D-C52C-4BAE-B28C-D9C310504731}" presName="rect3ChTx" presStyleLbl="alignAcc1" presStyleIdx="4" presStyleCnt="5" custScaleX="110000" custScaleY="110000" custLinFactNeighborX="-28567" custLinFactNeighborY="-2492">
        <dgm:presLayoutVars>
          <dgm:bulletEnabled val="1"/>
        </dgm:presLayoutVars>
      </dgm:prSet>
      <dgm:spPr/>
      <dgm:t>
        <a:bodyPr/>
        <a:lstStyle/>
        <a:p>
          <a:endParaRPr lang="en-US"/>
        </a:p>
      </dgm:t>
    </dgm:pt>
    <dgm:pt modelId="{091EC899-6135-405F-A48C-F1B916FF0CE4}" type="pres">
      <dgm:prSet presAssocID="{06D94B60-F24A-453E-B861-0A91656134CE}" presName="rect4ParTx" presStyleLbl="alignAcc1" presStyleIdx="4" presStyleCnt="5">
        <dgm:presLayoutVars>
          <dgm:chMax val="1"/>
          <dgm:bulletEnabled val="1"/>
        </dgm:presLayoutVars>
      </dgm:prSet>
      <dgm:spPr/>
      <dgm:t>
        <a:bodyPr/>
        <a:lstStyle/>
        <a:p>
          <a:endParaRPr lang="en-US"/>
        </a:p>
      </dgm:t>
    </dgm:pt>
    <dgm:pt modelId="{C9DCC080-D6FC-429E-83B2-DD6F36B017BF}" type="pres">
      <dgm:prSet presAssocID="{06D94B60-F24A-453E-B861-0A91656134CE}" presName="rect4ChTx" presStyleLbl="alignAcc1" presStyleIdx="4" presStyleCnt="5" custScaleX="110000" custScaleY="100000" custLinFactNeighborX="-28115" custLinFactNeighborY="-4980">
        <dgm:presLayoutVars>
          <dgm:bulletEnabled val="1"/>
        </dgm:presLayoutVars>
      </dgm:prSet>
      <dgm:spPr/>
      <dgm:t>
        <a:bodyPr/>
        <a:lstStyle/>
        <a:p>
          <a:endParaRPr lang="en-US"/>
        </a:p>
      </dgm:t>
    </dgm:pt>
    <dgm:pt modelId="{666F0055-6B3B-4CC6-9895-42E1695C4284}" type="pres">
      <dgm:prSet presAssocID="{A0F3EC44-A529-4BF1-8D9B-2BA5F1158FF6}" presName="rect5ParTx" presStyleLbl="alignAcc1" presStyleIdx="4" presStyleCnt="5">
        <dgm:presLayoutVars>
          <dgm:chMax val="1"/>
          <dgm:bulletEnabled val="1"/>
        </dgm:presLayoutVars>
      </dgm:prSet>
      <dgm:spPr/>
      <dgm:t>
        <a:bodyPr/>
        <a:lstStyle/>
        <a:p>
          <a:endParaRPr lang="en-US"/>
        </a:p>
      </dgm:t>
    </dgm:pt>
    <dgm:pt modelId="{DF968562-5B11-4981-842A-AE4B4DB1946C}" type="pres">
      <dgm:prSet presAssocID="{A0F3EC44-A529-4BF1-8D9B-2BA5F1158FF6}" presName="rect5ChTx" presStyleLbl="alignAcc1" presStyleIdx="4" presStyleCnt="5" custScaleX="110000" custScaleY="110000" custLinFactNeighborX="-27971" custLinFactNeighborY="1164">
        <dgm:presLayoutVars>
          <dgm:bulletEnabled val="1"/>
        </dgm:presLayoutVars>
      </dgm:prSet>
      <dgm:spPr/>
      <dgm:t>
        <a:bodyPr/>
        <a:lstStyle/>
        <a:p>
          <a:endParaRPr lang="en-US"/>
        </a:p>
      </dgm:t>
    </dgm:pt>
  </dgm:ptLst>
  <dgm:cxnLst>
    <dgm:cxn modelId="{98DF5FD7-5351-4177-BDAA-D035025574BF}" type="presOf" srcId="{593C4218-7290-43EE-84E9-D205689924B0}" destId="{2AEC1841-13CD-4075-821E-9CC739EEFB07}" srcOrd="0" destOrd="1" presId="urn:microsoft.com/office/officeart/2005/8/layout/target3"/>
    <dgm:cxn modelId="{A5DB361D-A3D4-4045-8C5A-C5F7D5AFD8AB}" srcId="{FDC82208-F291-49A2-B509-7A181D32E4E6}" destId="{8A42F3E7-175F-4B92-B7BC-835D2A8FA79B}" srcOrd="2" destOrd="0" parTransId="{6630F2DC-7164-4DF9-8206-07C687F74ECD}" sibTransId="{19B811E3-D7F3-4F9F-B75B-F825EC13E346}"/>
    <dgm:cxn modelId="{B80C1576-8928-4CCD-8D5F-25A11BEDD31F}" type="presOf" srcId="{82049A87-F958-4FBB-B74A-F59A1E822D6A}" destId="{FCC0950E-2880-41C4-B026-969C5F87D0FE}" srcOrd="0" destOrd="0" presId="urn:microsoft.com/office/officeart/2005/8/layout/target3"/>
    <dgm:cxn modelId="{E16CCCA4-8926-491D-A9D7-D8025DFF4C1C}" type="presOf" srcId="{481A784A-9229-49FC-93A4-6F962F953033}" destId="{2AEC1841-13CD-4075-821E-9CC739EEFB07}" srcOrd="0" destOrd="0" presId="urn:microsoft.com/office/officeart/2005/8/layout/target3"/>
    <dgm:cxn modelId="{68E33079-1F51-40B9-AA63-8250447EF7B4}" type="presOf" srcId="{359605B6-3B0A-4F99-B5E0-BC8C96DAFC45}" destId="{6B675BE0-2569-47D3-A6E8-76E24D900476}" srcOrd="1" destOrd="0" presId="urn:microsoft.com/office/officeart/2005/8/layout/target3"/>
    <dgm:cxn modelId="{170561FF-CB8E-4CCF-8880-294DA8D554F8}" srcId="{2FAB7CD2-2660-4849-BABF-47289BB7B8F4}" destId="{359605B6-3B0A-4F99-B5E0-BC8C96DAFC45}" srcOrd="0" destOrd="0" parTransId="{E48E5069-490C-4E6E-A9EE-ED30BF2D70AD}" sibTransId="{D551CF26-BD66-4167-AA64-2152A398BDE8}"/>
    <dgm:cxn modelId="{CD091845-BBAD-4D00-BCDE-1596D4E1F732}" type="presOf" srcId="{2FAB7CD2-2660-4849-BABF-47289BB7B8F4}" destId="{B0D919E4-1BA0-4890-9E5F-F64CDF783FD6}" srcOrd="0" destOrd="0" presId="urn:microsoft.com/office/officeart/2005/8/layout/target3"/>
    <dgm:cxn modelId="{CBD05B74-CE58-4D99-B8FF-BF73EF2D1EE4}" type="presOf" srcId="{FDC82208-F291-49A2-B509-7A181D32E4E6}" destId="{3B3AA0D5-1816-4A00-B7B0-E01B914710D7}" srcOrd="1" destOrd="0" presId="urn:microsoft.com/office/officeart/2005/8/layout/target3"/>
    <dgm:cxn modelId="{6D354297-146D-4647-967C-D15C4F93626A}" type="presOf" srcId="{1490044D-C52C-4BAE-B28C-D9C310504731}" destId="{795BFAF8-3D84-4891-9AE9-75A81A90AE2F}" srcOrd="1" destOrd="0" presId="urn:microsoft.com/office/officeart/2005/8/layout/target3"/>
    <dgm:cxn modelId="{5DDCB6CD-47BE-481F-AD79-3CB5FFB0BB31}" type="presOf" srcId="{359605B6-3B0A-4F99-B5E0-BC8C96DAFC45}" destId="{194482ED-0E80-449E-9CF7-FD4F4F7A831B}" srcOrd="0" destOrd="0" presId="urn:microsoft.com/office/officeart/2005/8/layout/target3"/>
    <dgm:cxn modelId="{A39D99D1-51B0-4450-BCC3-CD446550F6BC}" type="presOf" srcId="{A0F3EC44-A529-4BF1-8D9B-2BA5F1158FF6}" destId="{C65D57CB-3500-461B-931F-AF37882595DB}" srcOrd="0" destOrd="0" presId="urn:microsoft.com/office/officeart/2005/8/layout/target3"/>
    <dgm:cxn modelId="{A7399E87-5145-48FC-8E33-6B8C2DDBE777}" type="presOf" srcId="{A0F3EC44-A529-4BF1-8D9B-2BA5F1158FF6}" destId="{666F0055-6B3B-4CC6-9895-42E1695C4284}" srcOrd="1" destOrd="0" presId="urn:microsoft.com/office/officeart/2005/8/layout/target3"/>
    <dgm:cxn modelId="{11075BDE-F117-4613-BD1E-771780338034}" type="presOf" srcId="{06D94B60-F24A-453E-B861-0A91656134CE}" destId="{53E4033F-C686-4D2C-BA34-4010C023A647}" srcOrd="0" destOrd="0" presId="urn:microsoft.com/office/officeart/2005/8/layout/target3"/>
    <dgm:cxn modelId="{8390E882-330A-4686-8A03-3D1695CADAB5}" type="presOf" srcId="{CABB1DB6-44E4-46B6-A57C-1CDC7441A22E}" destId="{C9DCC080-D6FC-429E-83B2-DD6F36B017BF}" srcOrd="0" destOrd="0" presId="urn:microsoft.com/office/officeart/2005/8/layout/target3"/>
    <dgm:cxn modelId="{D19410C6-C15E-4C2B-A5CE-F4751AD94046}" type="presOf" srcId="{FDC82208-F291-49A2-B509-7A181D32E4E6}" destId="{8B2303C6-99E9-4EE2-BF77-C7852E26DA45}" srcOrd="0" destOrd="0" presId="urn:microsoft.com/office/officeart/2005/8/layout/target3"/>
    <dgm:cxn modelId="{DA82AE6D-B1AC-4123-AE18-6D1E7CA4B6AB}" type="presOf" srcId="{8A42F3E7-175F-4B92-B7BC-835D2A8FA79B}" destId="{2AEC1841-13CD-4075-821E-9CC739EEFB07}" srcOrd="0" destOrd="2" presId="urn:microsoft.com/office/officeart/2005/8/layout/target3"/>
    <dgm:cxn modelId="{306CEEBA-E986-4C74-9452-D4F405E3DC74}" srcId="{06D94B60-F24A-453E-B861-0A91656134CE}" destId="{CABB1DB6-44E4-46B6-A57C-1CDC7441A22E}" srcOrd="0" destOrd="0" parTransId="{1B8CF79A-DA8A-4082-8369-15D6F228BDA7}" sibTransId="{43BEE53A-4EE6-4130-BCA0-888A3362B0D2}"/>
    <dgm:cxn modelId="{82F01F20-A683-49D3-83BD-84DB02258E71}" type="presOf" srcId="{1490044D-C52C-4BAE-B28C-D9C310504731}" destId="{F8A1C0BC-5E45-4D55-9BE3-14EC45D4BCCE}" srcOrd="0" destOrd="0" presId="urn:microsoft.com/office/officeart/2005/8/layout/target3"/>
    <dgm:cxn modelId="{C851843B-E492-40D6-B46E-4596EE4415A9}" type="presOf" srcId="{695F69C8-7574-4FCF-816E-03D0B9A674A9}" destId="{DF968562-5B11-4981-842A-AE4B4DB1946C}" srcOrd="0" destOrd="0" presId="urn:microsoft.com/office/officeart/2005/8/layout/target3"/>
    <dgm:cxn modelId="{BF07BA73-B1A4-4973-B220-F70D2194FCA1}" srcId="{A0F3EC44-A529-4BF1-8D9B-2BA5F1158FF6}" destId="{695F69C8-7574-4FCF-816E-03D0B9A674A9}" srcOrd="0" destOrd="0" parTransId="{581B1AEC-2301-449C-B86F-E6C487D69DD9}" sibTransId="{BAF14B95-AB76-4D1B-B365-A1F2EC70AEE8}"/>
    <dgm:cxn modelId="{EFB502FA-7E54-43AE-9F1B-2F4F529D89C0}" srcId="{359605B6-3B0A-4F99-B5E0-BC8C96DAFC45}" destId="{82049A87-F958-4FBB-B74A-F59A1E822D6A}" srcOrd="0" destOrd="0" parTransId="{63FDA367-B726-427D-9016-6E4B997FCBEB}" sibTransId="{A64BFCD7-7F3D-45EB-A3BB-F1A9E49E3CED}"/>
    <dgm:cxn modelId="{6F078CCB-D758-4A12-B282-38490C390072}" srcId="{2FAB7CD2-2660-4849-BABF-47289BB7B8F4}" destId="{06D94B60-F24A-453E-B861-0A91656134CE}" srcOrd="3" destOrd="0" parTransId="{8FD8A2CC-7F9B-4366-B78A-E9BC1E123F0E}" sibTransId="{221D6422-E39C-4572-8D95-A59670D456B6}"/>
    <dgm:cxn modelId="{D1EFE934-D41F-4CB4-A910-C2A9DE2F6A86}" srcId="{2FAB7CD2-2660-4849-BABF-47289BB7B8F4}" destId="{A0F3EC44-A529-4BF1-8D9B-2BA5F1158FF6}" srcOrd="4" destOrd="0" parTransId="{0C56669A-DEEA-4011-A173-0457C35B6040}" sibTransId="{881179DF-6092-43A1-9E4B-69F9F29D1B9D}"/>
    <dgm:cxn modelId="{A4568E0E-F181-4A97-B32B-EE70CD05438F}" srcId="{FDC82208-F291-49A2-B509-7A181D32E4E6}" destId="{593C4218-7290-43EE-84E9-D205689924B0}" srcOrd="1" destOrd="0" parTransId="{4B7E6155-E3AC-499D-A36A-15C370EDEFD2}" sibTransId="{3B856F18-E001-42F6-9B5D-69BE8D1519C0}"/>
    <dgm:cxn modelId="{C95C878E-C162-4DB6-B7C1-E779D5C17934}" type="presOf" srcId="{534B437A-EFB6-4044-9AA9-51135A7FBCD9}" destId="{F0E98CD3-0FA5-4FD1-B0B3-5D0DA95C12FF}" srcOrd="0" destOrd="0" presId="urn:microsoft.com/office/officeart/2005/8/layout/target3"/>
    <dgm:cxn modelId="{E6EF758E-7281-4801-A3B2-2575B285D5AF}" srcId="{FDC82208-F291-49A2-B509-7A181D32E4E6}" destId="{481A784A-9229-49FC-93A4-6F962F953033}" srcOrd="0" destOrd="0" parTransId="{F4E1B0C9-B1EA-45DB-B4A1-914E18946390}" sibTransId="{2CA43AEF-9565-488C-8118-0BAD73F6C45E}"/>
    <dgm:cxn modelId="{37DF79E4-6EBA-47D0-AB44-9F4D5F3377FF}" srcId="{2FAB7CD2-2660-4849-BABF-47289BB7B8F4}" destId="{1490044D-C52C-4BAE-B28C-D9C310504731}" srcOrd="2" destOrd="0" parTransId="{8903D5E7-BB01-437A-BFCE-AFC214D690CD}" sibTransId="{3539275C-3B31-47E9-A1D7-3CBB9E9666B9}"/>
    <dgm:cxn modelId="{F06CC927-2052-429A-88E0-91247CED4EB3}" srcId="{2FAB7CD2-2660-4849-BABF-47289BB7B8F4}" destId="{FDC82208-F291-49A2-B509-7A181D32E4E6}" srcOrd="1" destOrd="0" parTransId="{012C2CF6-BAA9-42CE-A1B6-7DDEAAF37A66}" sibTransId="{DE6DE6E1-1D96-40A0-91D0-B790937B0375}"/>
    <dgm:cxn modelId="{B7DB3C3B-1EE2-48AF-8DD2-EF7BC40CD64E}" type="presOf" srcId="{06D94B60-F24A-453E-B861-0A91656134CE}" destId="{091EC899-6135-405F-A48C-F1B916FF0CE4}" srcOrd="1" destOrd="0" presId="urn:microsoft.com/office/officeart/2005/8/layout/target3"/>
    <dgm:cxn modelId="{E0D18D34-2E62-483F-A325-814AB03805F3}" srcId="{1490044D-C52C-4BAE-B28C-D9C310504731}" destId="{534B437A-EFB6-4044-9AA9-51135A7FBCD9}" srcOrd="0" destOrd="0" parTransId="{2A94E1DB-DCDA-4CB5-9B4E-DB0FEBFA351E}" sibTransId="{1E63C251-3FAF-4272-B770-91079BA1073A}"/>
    <dgm:cxn modelId="{D58E0CA9-F918-45A4-91BD-8FD30774AD5E}" type="presParOf" srcId="{B0D919E4-1BA0-4890-9E5F-F64CDF783FD6}" destId="{D8AC486B-FE4E-4F0D-B53C-517DBB59D5D2}" srcOrd="0" destOrd="0" presId="urn:microsoft.com/office/officeart/2005/8/layout/target3"/>
    <dgm:cxn modelId="{375DBED3-1220-461B-8F1A-97D70FF520A6}" type="presParOf" srcId="{B0D919E4-1BA0-4890-9E5F-F64CDF783FD6}" destId="{46AD2448-6075-487B-8607-5111B5E6402A}" srcOrd="1" destOrd="0" presId="urn:microsoft.com/office/officeart/2005/8/layout/target3"/>
    <dgm:cxn modelId="{0AD1E17D-9F59-4324-ABC9-C07AC559FA8F}" type="presParOf" srcId="{B0D919E4-1BA0-4890-9E5F-F64CDF783FD6}" destId="{194482ED-0E80-449E-9CF7-FD4F4F7A831B}" srcOrd="2" destOrd="0" presId="urn:microsoft.com/office/officeart/2005/8/layout/target3"/>
    <dgm:cxn modelId="{78CD2DC4-4F85-4A73-BD03-99E4BD419F0C}" type="presParOf" srcId="{B0D919E4-1BA0-4890-9E5F-F64CDF783FD6}" destId="{1FC2C3E2-C512-441E-8CCF-1077317C51A1}" srcOrd="3" destOrd="0" presId="urn:microsoft.com/office/officeart/2005/8/layout/target3"/>
    <dgm:cxn modelId="{4318A438-FC95-4D9E-9CDE-D716368E8E17}" type="presParOf" srcId="{B0D919E4-1BA0-4890-9E5F-F64CDF783FD6}" destId="{4BAB8A80-848E-4A37-9AFB-340E671F623A}" srcOrd="4" destOrd="0" presId="urn:microsoft.com/office/officeart/2005/8/layout/target3"/>
    <dgm:cxn modelId="{52F62F50-5C8F-44C3-A88B-B8285C0EE3FC}" type="presParOf" srcId="{B0D919E4-1BA0-4890-9E5F-F64CDF783FD6}" destId="{8B2303C6-99E9-4EE2-BF77-C7852E26DA45}" srcOrd="5" destOrd="0" presId="urn:microsoft.com/office/officeart/2005/8/layout/target3"/>
    <dgm:cxn modelId="{63F461CE-FF21-4AFD-A3E8-C8E0A89C2753}" type="presParOf" srcId="{B0D919E4-1BA0-4890-9E5F-F64CDF783FD6}" destId="{667F5243-1DCD-4F5D-A525-13ECA10B0D8E}" srcOrd="6" destOrd="0" presId="urn:microsoft.com/office/officeart/2005/8/layout/target3"/>
    <dgm:cxn modelId="{951595C4-9F3E-487A-95C2-39065E4AAFB5}" type="presParOf" srcId="{B0D919E4-1BA0-4890-9E5F-F64CDF783FD6}" destId="{EA847D74-5813-494D-A672-432DFE1F3BE9}" srcOrd="7" destOrd="0" presId="urn:microsoft.com/office/officeart/2005/8/layout/target3"/>
    <dgm:cxn modelId="{6A19A487-9651-4B0A-9C7D-1E6DCDA50426}" type="presParOf" srcId="{B0D919E4-1BA0-4890-9E5F-F64CDF783FD6}" destId="{F8A1C0BC-5E45-4D55-9BE3-14EC45D4BCCE}" srcOrd="8" destOrd="0" presId="urn:microsoft.com/office/officeart/2005/8/layout/target3"/>
    <dgm:cxn modelId="{B7904C55-CAD3-496B-B120-852D0C824F8E}" type="presParOf" srcId="{B0D919E4-1BA0-4890-9E5F-F64CDF783FD6}" destId="{6ED09AB0-FAEC-4FF8-A640-0E437A0D84CE}" srcOrd="9" destOrd="0" presId="urn:microsoft.com/office/officeart/2005/8/layout/target3"/>
    <dgm:cxn modelId="{8B2C2B97-B80B-4ABB-9ED7-4DD39C652F2A}" type="presParOf" srcId="{B0D919E4-1BA0-4890-9E5F-F64CDF783FD6}" destId="{8ED7C25A-E9EE-4623-B5C1-2177C02BEE1B}" srcOrd="10" destOrd="0" presId="urn:microsoft.com/office/officeart/2005/8/layout/target3"/>
    <dgm:cxn modelId="{EE55E4DE-29B8-4926-96E1-7C9C4462517A}" type="presParOf" srcId="{B0D919E4-1BA0-4890-9E5F-F64CDF783FD6}" destId="{53E4033F-C686-4D2C-BA34-4010C023A647}" srcOrd="11" destOrd="0" presId="urn:microsoft.com/office/officeart/2005/8/layout/target3"/>
    <dgm:cxn modelId="{C9F2FCAE-7EDE-4C3D-AC6B-8F99769456C4}" type="presParOf" srcId="{B0D919E4-1BA0-4890-9E5F-F64CDF783FD6}" destId="{A8A3DFDD-D5E4-45BC-8A84-B54F23C9CFBD}" srcOrd="12" destOrd="0" presId="urn:microsoft.com/office/officeart/2005/8/layout/target3"/>
    <dgm:cxn modelId="{06270846-EABD-47CF-B3E5-500B74777447}" type="presParOf" srcId="{B0D919E4-1BA0-4890-9E5F-F64CDF783FD6}" destId="{31799503-C3AF-416C-BC2F-935A3DE4B1ED}" srcOrd="13" destOrd="0" presId="urn:microsoft.com/office/officeart/2005/8/layout/target3"/>
    <dgm:cxn modelId="{68359297-16C5-40F0-866E-8842D60344C5}" type="presParOf" srcId="{B0D919E4-1BA0-4890-9E5F-F64CDF783FD6}" destId="{C65D57CB-3500-461B-931F-AF37882595DB}" srcOrd="14" destOrd="0" presId="urn:microsoft.com/office/officeart/2005/8/layout/target3"/>
    <dgm:cxn modelId="{A9C19937-044A-4D02-B9FD-EF39BF0BCB0A}" type="presParOf" srcId="{B0D919E4-1BA0-4890-9E5F-F64CDF783FD6}" destId="{6B675BE0-2569-47D3-A6E8-76E24D900476}" srcOrd="15" destOrd="0" presId="urn:microsoft.com/office/officeart/2005/8/layout/target3"/>
    <dgm:cxn modelId="{C5319425-D2BC-4B5C-97E6-B1B85C934EC5}" type="presParOf" srcId="{B0D919E4-1BA0-4890-9E5F-F64CDF783FD6}" destId="{FCC0950E-2880-41C4-B026-969C5F87D0FE}" srcOrd="16" destOrd="0" presId="urn:microsoft.com/office/officeart/2005/8/layout/target3"/>
    <dgm:cxn modelId="{FF7D42F7-5D7D-435F-91F1-1FEFCBF73077}" type="presParOf" srcId="{B0D919E4-1BA0-4890-9E5F-F64CDF783FD6}" destId="{3B3AA0D5-1816-4A00-B7B0-E01B914710D7}" srcOrd="17" destOrd="0" presId="urn:microsoft.com/office/officeart/2005/8/layout/target3"/>
    <dgm:cxn modelId="{C5A3CFD8-649A-400F-9060-9CA128C4DE1D}" type="presParOf" srcId="{B0D919E4-1BA0-4890-9E5F-F64CDF783FD6}" destId="{2AEC1841-13CD-4075-821E-9CC739EEFB07}" srcOrd="18" destOrd="0" presId="urn:microsoft.com/office/officeart/2005/8/layout/target3"/>
    <dgm:cxn modelId="{B67B1B03-2DE9-40DF-8961-A6368753095B}" type="presParOf" srcId="{B0D919E4-1BA0-4890-9E5F-F64CDF783FD6}" destId="{795BFAF8-3D84-4891-9AE9-75A81A90AE2F}" srcOrd="19" destOrd="0" presId="urn:microsoft.com/office/officeart/2005/8/layout/target3"/>
    <dgm:cxn modelId="{8089A2A3-5CBA-4F8A-AB22-82F9D1C39939}" type="presParOf" srcId="{B0D919E4-1BA0-4890-9E5F-F64CDF783FD6}" destId="{F0E98CD3-0FA5-4FD1-B0B3-5D0DA95C12FF}" srcOrd="20" destOrd="0" presId="urn:microsoft.com/office/officeart/2005/8/layout/target3"/>
    <dgm:cxn modelId="{187FAA65-71A4-48F6-8E93-45DD0744A1C5}" type="presParOf" srcId="{B0D919E4-1BA0-4890-9E5F-F64CDF783FD6}" destId="{091EC899-6135-405F-A48C-F1B916FF0CE4}" srcOrd="21" destOrd="0" presId="urn:microsoft.com/office/officeart/2005/8/layout/target3"/>
    <dgm:cxn modelId="{65D4751D-0416-424A-BE37-8A807DB6EACF}" type="presParOf" srcId="{B0D919E4-1BA0-4890-9E5F-F64CDF783FD6}" destId="{C9DCC080-D6FC-429E-83B2-DD6F36B017BF}" srcOrd="22" destOrd="0" presId="urn:microsoft.com/office/officeart/2005/8/layout/target3"/>
    <dgm:cxn modelId="{3D6A02EE-206F-471E-8E8D-A344073EC105}" type="presParOf" srcId="{B0D919E4-1BA0-4890-9E5F-F64CDF783FD6}" destId="{666F0055-6B3B-4CC6-9895-42E1695C4284}" srcOrd="23" destOrd="0" presId="urn:microsoft.com/office/officeart/2005/8/layout/target3"/>
    <dgm:cxn modelId="{E756A464-FD06-47B3-A7F7-9980BB64365C}" type="presParOf" srcId="{B0D919E4-1BA0-4890-9E5F-F64CDF783FD6}" destId="{DF968562-5B11-4981-842A-AE4B4DB1946C}" srcOrd="2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C486B-FE4E-4F0D-B53C-517DBB59D5D2}">
      <dsp:nvSpPr>
        <dsp:cNvPr id="0" name=""/>
        <dsp:cNvSpPr/>
      </dsp:nvSpPr>
      <dsp:spPr>
        <a:xfrm>
          <a:off x="-381010" y="69651"/>
          <a:ext cx="4358640" cy="4358640"/>
        </a:xfrm>
        <a:prstGeom prst="pie">
          <a:avLst>
            <a:gd name="adj1" fmla="val 5400000"/>
            <a:gd name="adj2" fmla="val 162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94482ED-0E80-449E-9CF7-FD4F4F7A831B}">
      <dsp:nvSpPr>
        <dsp:cNvPr id="0" name=""/>
        <dsp:cNvSpPr/>
      </dsp:nvSpPr>
      <dsp:spPr>
        <a:xfrm>
          <a:off x="1752588" y="0"/>
          <a:ext cx="9631679" cy="435864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fr-FR" sz="3200" b="1" kern="1200" dirty="0" smtClean="0">
              <a:solidFill>
                <a:srgbClr val="002060"/>
              </a:solidFill>
            </a:rPr>
            <a:t>Politique</a:t>
          </a:r>
          <a:endParaRPr lang="en-US" sz="3200" b="1" kern="1200" dirty="0">
            <a:solidFill>
              <a:srgbClr val="002060"/>
            </a:solidFill>
          </a:endParaRPr>
        </a:p>
      </dsp:txBody>
      <dsp:txXfrm>
        <a:off x="1752588" y="0"/>
        <a:ext cx="4815839" cy="697382"/>
      </dsp:txXfrm>
    </dsp:sp>
    <dsp:sp modelId="{4BAB8A80-848E-4A37-9AFB-340E671F623A}">
      <dsp:nvSpPr>
        <dsp:cNvPr id="0" name=""/>
        <dsp:cNvSpPr/>
      </dsp:nvSpPr>
      <dsp:spPr>
        <a:xfrm>
          <a:off x="-20507" y="714816"/>
          <a:ext cx="3443325" cy="3443325"/>
        </a:xfrm>
        <a:prstGeom prst="pie">
          <a:avLst>
            <a:gd name="adj1" fmla="val 5400000"/>
            <a:gd name="adj2" fmla="val 162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B2303C6-99E9-4EE2-BF77-C7852E26DA45}">
      <dsp:nvSpPr>
        <dsp:cNvPr id="0" name=""/>
        <dsp:cNvSpPr/>
      </dsp:nvSpPr>
      <dsp:spPr>
        <a:xfrm>
          <a:off x="1752588" y="603081"/>
          <a:ext cx="9631679" cy="3443325"/>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1" kern="1200" dirty="0" smtClean="0">
              <a:solidFill>
                <a:srgbClr val="002060"/>
              </a:solidFill>
            </a:rPr>
            <a:t>Community </a:t>
          </a:r>
          <a:endParaRPr lang="en-US" sz="3200" b="1" kern="1200" dirty="0">
            <a:solidFill>
              <a:srgbClr val="002060"/>
            </a:solidFill>
          </a:endParaRPr>
        </a:p>
      </dsp:txBody>
      <dsp:txXfrm>
        <a:off x="1752588" y="603081"/>
        <a:ext cx="4815839" cy="697382"/>
      </dsp:txXfrm>
    </dsp:sp>
    <dsp:sp modelId="{EA847D74-5813-494D-A672-432DFE1F3BE9}">
      <dsp:nvSpPr>
        <dsp:cNvPr id="0" name=""/>
        <dsp:cNvSpPr/>
      </dsp:nvSpPr>
      <dsp:spPr>
        <a:xfrm>
          <a:off x="437149" y="1412199"/>
          <a:ext cx="2528011" cy="2528011"/>
        </a:xfrm>
        <a:prstGeom prst="pie">
          <a:avLst>
            <a:gd name="adj1" fmla="val 5400000"/>
            <a:gd name="adj2" fmla="val 162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8A1C0BC-5E45-4D55-9BE3-14EC45D4BCCE}">
      <dsp:nvSpPr>
        <dsp:cNvPr id="0" name=""/>
        <dsp:cNvSpPr/>
      </dsp:nvSpPr>
      <dsp:spPr>
        <a:xfrm>
          <a:off x="1752588" y="1517465"/>
          <a:ext cx="9631679" cy="2528011"/>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fr-FR" sz="3200" b="1" kern="1200" dirty="0" smtClean="0">
              <a:solidFill>
                <a:srgbClr val="002060"/>
              </a:solidFill>
            </a:rPr>
            <a:t>Organisationnel</a:t>
          </a:r>
          <a:endParaRPr lang="en-US" sz="3200" b="1" kern="1200" dirty="0">
            <a:solidFill>
              <a:srgbClr val="002060"/>
            </a:solidFill>
          </a:endParaRPr>
        </a:p>
      </dsp:txBody>
      <dsp:txXfrm>
        <a:off x="1752588" y="1517465"/>
        <a:ext cx="4815839" cy="697382"/>
      </dsp:txXfrm>
    </dsp:sp>
    <dsp:sp modelId="{8ED7C25A-E9EE-4623-B5C1-2177C02BEE1B}">
      <dsp:nvSpPr>
        <dsp:cNvPr id="0" name=""/>
        <dsp:cNvSpPr/>
      </dsp:nvSpPr>
      <dsp:spPr>
        <a:xfrm>
          <a:off x="894806" y="2109581"/>
          <a:ext cx="1612696" cy="1612696"/>
        </a:xfrm>
        <a:prstGeom prst="pie">
          <a:avLst>
            <a:gd name="adj1" fmla="val 5400000"/>
            <a:gd name="adj2" fmla="val 162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3E4033F-C686-4D2C-BA34-4010C023A647}">
      <dsp:nvSpPr>
        <dsp:cNvPr id="0" name=""/>
        <dsp:cNvSpPr/>
      </dsp:nvSpPr>
      <dsp:spPr>
        <a:xfrm>
          <a:off x="1752588" y="2050863"/>
          <a:ext cx="9631679" cy="1612696"/>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fr-FR" sz="3200" b="1" kern="1200" dirty="0" smtClean="0">
              <a:solidFill>
                <a:srgbClr val="002060"/>
              </a:solidFill>
            </a:rPr>
            <a:t>Interpersonnel</a:t>
          </a:r>
          <a:endParaRPr lang="en-US" sz="3200" b="1" kern="1200" dirty="0">
            <a:solidFill>
              <a:srgbClr val="002060"/>
            </a:solidFill>
          </a:endParaRPr>
        </a:p>
      </dsp:txBody>
      <dsp:txXfrm>
        <a:off x="1752588" y="2050863"/>
        <a:ext cx="4815839" cy="697382"/>
      </dsp:txXfrm>
    </dsp:sp>
    <dsp:sp modelId="{31799503-C3AF-416C-BC2F-935A3DE4B1ED}">
      <dsp:nvSpPr>
        <dsp:cNvPr id="0" name=""/>
        <dsp:cNvSpPr/>
      </dsp:nvSpPr>
      <dsp:spPr>
        <a:xfrm>
          <a:off x="1352464" y="2806964"/>
          <a:ext cx="697382" cy="697382"/>
        </a:xfrm>
        <a:prstGeom prst="pie">
          <a:avLst>
            <a:gd name="adj1" fmla="val 5400000"/>
            <a:gd name="adj2" fmla="val 162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65D57CB-3500-461B-931F-AF37882595DB}">
      <dsp:nvSpPr>
        <dsp:cNvPr id="0" name=""/>
        <dsp:cNvSpPr/>
      </dsp:nvSpPr>
      <dsp:spPr>
        <a:xfrm>
          <a:off x="1752588" y="2812870"/>
          <a:ext cx="9631679" cy="697382"/>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1" kern="1200" dirty="0" smtClean="0">
              <a:solidFill>
                <a:srgbClr val="002060"/>
              </a:solidFill>
            </a:rPr>
            <a:t>Individual</a:t>
          </a:r>
          <a:endParaRPr lang="en-US" sz="3200" b="1" kern="1200" dirty="0">
            <a:solidFill>
              <a:srgbClr val="002060"/>
            </a:solidFill>
          </a:endParaRPr>
        </a:p>
      </dsp:txBody>
      <dsp:txXfrm>
        <a:off x="1752588" y="2812870"/>
        <a:ext cx="4815839" cy="697382"/>
      </dsp:txXfrm>
    </dsp:sp>
    <dsp:sp modelId="{FCC0950E-2880-41C4-B026-969C5F87D0FE}">
      <dsp:nvSpPr>
        <dsp:cNvPr id="0" name=""/>
        <dsp:cNvSpPr/>
      </dsp:nvSpPr>
      <dsp:spPr>
        <a:xfrm>
          <a:off x="4907613" y="-6534"/>
          <a:ext cx="5725696" cy="767120"/>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1066800">
            <a:lnSpc>
              <a:spcPct val="90000"/>
            </a:lnSpc>
            <a:spcBef>
              <a:spcPct val="0"/>
            </a:spcBef>
            <a:spcAft>
              <a:spcPct val="15000"/>
            </a:spcAft>
            <a:buChar char="••"/>
          </a:pPr>
          <a:r>
            <a:rPr lang="fr-FR" sz="2400" kern="1200" dirty="0" smtClean="0">
              <a:solidFill>
                <a:srgbClr val="002060"/>
              </a:solidFill>
            </a:rPr>
            <a:t> manque de régulation</a:t>
          </a:r>
          <a:endParaRPr lang="en-US" sz="2400" kern="1200" dirty="0">
            <a:solidFill>
              <a:srgbClr val="002060"/>
            </a:solidFill>
          </a:endParaRPr>
        </a:p>
      </dsp:txBody>
      <dsp:txXfrm>
        <a:off x="4907613" y="-6534"/>
        <a:ext cx="5725696" cy="767120"/>
      </dsp:txXfrm>
    </dsp:sp>
    <dsp:sp modelId="{2AEC1841-13CD-4075-821E-9CC739EEFB07}">
      <dsp:nvSpPr>
        <dsp:cNvPr id="0" name=""/>
        <dsp:cNvSpPr/>
      </dsp:nvSpPr>
      <dsp:spPr>
        <a:xfrm>
          <a:off x="4984594" y="608194"/>
          <a:ext cx="6728499" cy="909275"/>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977900">
            <a:lnSpc>
              <a:spcPct val="90000"/>
            </a:lnSpc>
            <a:spcBef>
              <a:spcPct val="0"/>
            </a:spcBef>
            <a:spcAft>
              <a:spcPct val="15000"/>
            </a:spcAft>
            <a:buChar char="••"/>
          </a:pPr>
          <a:endParaRPr lang="en-US" sz="2200" kern="1200" dirty="0">
            <a:solidFill>
              <a:srgbClr val="002060"/>
            </a:solidFill>
          </a:endParaRPr>
        </a:p>
        <a:p>
          <a:pPr marL="228600" lvl="1" indent="-228600" algn="l" defTabSz="977900">
            <a:lnSpc>
              <a:spcPct val="90000"/>
            </a:lnSpc>
            <a:spcBef>
              <a:spcPct val="0"/>
            </a:spcBef>
            <a:spcAft>
              <a:spcPct val="15000"/>
            </a:spcAft>
            <a:buChar char="••"/>
          </a:pPr>
          <a:r>
            <a:rPr lang="fr-FR" sz="2200" kern="1200" dirty="0" smtClean="0">
              <a:solidFill>
                <a:srgbClr val="002060"/>
              </a:solidFill>
            </a:rPr>
            <a:t>Disponibilité des drogues, médias, l'urbanisation, communautés de bidonvilles, facteurs culturels, faible coût des drogues </a:t>
          </a:r>
        </a:p>
        <a:p>
          <a:pPr marL="228600" lvl="1" indent="-228600" algn="l" defTabSz="977900">
            <a:lnSpc>
              <a:spcPct val="90000"/>
            </a:lnSpc>
            <a:spcBef>
              <a:spcPct val="0"/>
            </a:spcBef>
            <a:spcAft>
              <a:spcPct val="15000"/>
            </a:spcAft>
            <a:buChar char="••"/>
          </a:pPr>
          <a:endParaRPr lang="en-US" sz="2200" kern="1200" dirty="0">
            <a:solidFill>
              <a:srgbClr val="002060"/>
            </a:solidFill>
          </a:endParaRPr>
        </a:p>
      </dsp:txBody>
      <dsp:txXfrm>
        <a:off x="4984594" y="608194"/>
        <a:ext cx="6728499" cy="909275"/>
      </dsp:txXfrm>
    </dsp:sp>
    <dsp:sp modelId="{F0E98CD3-0FA5-4FD1-B0B3-5D0DA95C12FF}">
      <dsp:nvSpPr>
        <dsp:cNvPr id="0" name=""/>
        <dsp:cNvSpPr/>
      </dsp:nvSpPr>
      <dsp:spPr>
        <a:xfrm>
          <a:off x="4900462" y="1359951"/>
          <a:ext cx="5297424" cy="767120"/>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977900">
            <a:lnSpc>
              <a:spcPct val="90000"/>
            </a:lnSpc>
            <a:spcBef>
              <a:spcPct val="0"/>
            </a:spcBef>
            <a:spcAft>
              <a:spcPct val="15000"/>
            </a:spcAft>
            <a:buChar char="••"/>
          </a:pPr>
          <a:r>
            <a:rPr lang="fr-FR" sz="2200" kern="1200" dirty="0" smtClean="0">
              <a:solidFill>
                <a:srgbClr val="002060"/>
              </a:solidFill>
            </a:rPr>
            <a:t>Manque de réglementation</a:t>
          </a:r>
          <a:endParaRPr lang="en-US" sz="2200" kern="1200" dirty="0">
            <a:solidFill>
              <a:srgbClr val="002060"/>
            </a:solidFill>
          </a:endParaRPr>
        </a:p>
      </dsp:txBody>
      <dsp:txXfrm>
        <a:off x="4900462" y="1359951"/>
        <a:ext cx="5297424" cy="767120"/>
      </dsp:txXfrm>
    </dsp:sp>
    <dsp:sp modelId="{C9DCC080-D6FC-429E-83B2-DD6F36B017BF}">
      <dsp:nvSpPr>
        <dsp:cNvPr id="0" name=""/>
        <dsp:cNvSpPr/>
      </dsp:nvSpPr>
      <dsp:spPr>
        <a:xfrm>
          <a:off x="4922229" y="2074852"/>
          <a:ext cx="5297424" cy="697382"/>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977900">
            <a:lnSpc>
              <a:spcPct val="90000"/>
            </a:lnSpc>
            <a:spcBef>
              <a:spcPct val="0"/>
            </a:spcBef>
            <a:spcAft>
              <a:spcPct val="15000"/>
            </a:spcAft>
            <a:buChar char="••"/>
          </a:pPr>
          <a:r>
            <a:rPr lang="fr-FR" sz="2200" kern="1200" dirty="0" smtClean="0">
              <a:solidFill>
                <a:srgbClr val="002060"/>
              </a:solidFill>
            </a:rPr>
            <a:t>Pression de la famille et des pairs</a:t>
          </a:r>
          <a:endParaRPr lang="en-US" sz="2200" kern="1200" dirty="0">
            <a:solidFill>
              <a:srgbClr val="002060"/>
            </a:solidFill>
          </a:endParaRPr>
        </a:p>
      </dsp:txBody>
      <dsp:txXfrm>
        <a:off x="4922229" y="2074852"/>
        <a:ext cx="5297424" cy="697382"/>
      </dsp:txXfrm>
    </dsp:sp>
    <dsp:sp modelId="{DF968562-5B11-4981-842A-AE4B4DB1946C}">
      <dsp:nvSpPr>
        <dsp:cNvPr id="0" name=""/>
        <dsp:cNvSpPr/>
      </dsp:nvSpPr>
      <dsp:spPr>
        <a:xfrm>
          <a:off x="4929164" y="2780212"/>
          <a:ext cx="5297424" cy="767120"/>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solidFill>
                <a:srgbClr val="002060"/>
              </a:solidFill>
            </a:rPr>
            <a:t>Ignorance</a:t>
          </a:r>
          <a:r>
            <a:rPr lang="en-US" sz="2200" kern="1200" baseline="0" dirty="0" smtClean="0">
              <a:solidFill>
                <a:srgbClr val="002060"/>
              </a:solidFill>
            </a:rPr>
            <a:t> </a:t>
          </a:r>
          <a:endParaRPr lang="en-US" sz="2200" kern="1200" dirty="0">
            <a:solidFill>
              <a:srgbClr val="002060"/>
            </a:solidFill>
          </a:endParaRPr>
        </a:p>
      </dsp:txBody>
      <dsp:txXfrm>
        <a:off x="4929164" y="2780212"/>
        <a:ext cx="5297424" cy="767120"/>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E6E05E-EAB1-4471-ABAA-E85A54D018D4}" type="datetimeFigureOut">
              <a:rPr lang="en-US" smtClean="0"/>
              <a:t>11/13/2021</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0EFD83-F326-416C-85EF-D811AAA7A9AE}" type="slidenum">
              <a:rPr lang="en-US" smtClean="0"/>
              <a:t>‹N°›</a:t>
            </a:fld>
            <a:endParaRPr lang="en-US"/>
          </a:p>
        </p:txBody>
      </p:sp>
    </p:spTree>
    <p:extLst>
      <p:ext uri="{BB962C8B-B14F-4D97-AF65-F5344CB8AC3E}">
        <p14:creationId xmlns:p14="http://schemas.microsoft.com/office/powerpoint/2010/main" val="2237166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latin typeface="Times New Roman" panose="02020603050405020304" pitchFamily="18" charset="0"/>
              <a:cs typeface="Times New Roman" panose="02020603050405020304" pitchFamily="18" charset="0"/>
            </a:endParaRPr>
          </a:p>
          <a:p>
            <a:pPr lvl="0"/>
            <a:r>
              <a:rPr lang="fr-FR" dirty="0"/>
              <a:t>Pour mener notre </a:t>
            </a:r>
            <a:r>
              <a:rPr lang="fr-FR" dirty="0" err="1"/>
              <a:t>etude</a:t>
            </a:r>
            <a:r>
              <a:rPr lang="fr-FR" dirty="0"/>
              <a:t> nous avons utiliser le </a:t>
            </a:r>
            <a:r>
              <a:rPr lang="fr-FR" dirty="0" err="1"/>
              <a:t>modele</a:t>
            </a:r>
            <a:r>
              <a:rPr lang="fr-FR" dirty="0"/>
              <a:t> socio </a:t>
            </a:r>
            <a:r>
              <a:rPr lang="fr-FR" dirty="0" err="1"/>
              <a:t>ecologique</a:t>
            </a:r>
            <a:endParaRPr lang="fr-FR" b="1" dirty="0">
              <a:latin typeface="Times New Roman" pitchFamily="18"/>
              <a:cs typeface="Times New Roman" pitchFamily="1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 modèle socio-écologique  </a:t>
            </a:r>
            <a:r>
              <a:rPr lang="fr-FR" sz="1200" b="0" dirty="0">
                <a:latin typeface="Times New Roman" panose="02020603050405020304" pitchFamily="18" charset="0"/>
                <a:cs typeface="Times New Roman" panose="02020603050405020304" pitchFamily="18" charset="0"/>
              </a:rPr>
              <a:t>) est une approche de santé publique qui permet de mieux explorer et comprendre les facteurs qui déterminent </a:t>
            </a:r>
            <a:r>
              <a:rPr lang="fr-FR" dirty="0"/>
              <a:t>les grossesses précoces chez les adolescentes en milieu scolaire. </a:t>
            </a:r>
            <a:r>
              <a:rPr lang="fr-FR" sz="1200" b="0" baseline="0" dirty="0">
                <a:latin typeface="Times New Roman" panose="02020603050405020304" pitchFamily="18" charset="0"/>
                <a:cs typeface="Times New Roman" panose="02020603050405020304" pitchFamily="18" charset="0"/>
              </a:rPr>
              <a:t>Il permet </a:t>
            </a:r>
            <a:r>
              <a:rPr lang="fr-FR" sz="1200" b="0" kern="1200" dirty="0">
                <a:solidFill>
                  <a:schemeClr val="tx1"/>
                </a:solidFill>
                <a:effectLst/>
                <a:latin typeface="+mn-lt"/>
                <a:ea typeface="+mn-ea"/>
                <a:cs typeface="+mn-cs"/>
              </a:rPr>
              <a:t>de montrer que  </a:t>
            </a:r>
            <a:r>
              <a:rPr lang="fr-FR" dirty="0"/>
              <a:t>les grossesses précoces chez les adolescentes </a:t>
            </a:r>
            <a:r>
              <a:rPr lang="fr-FR" sz="1200" b="0" kern="1200" dirty="0">
                <a:solidFill>
                  <a:schemeClr val="tx1"/>
                </a:solidFill>
                <a:effectLst/>
                <a:latin typeface="+mn-lt"/>
                <a:ea typeface="+mn-ea"/>
                <a:cs typeface="+mn-cs"/>
              </a:rPr>
              <a:t>sont influencées non seulement par leurs attitudes et comportements mais aussi par leur</a:t>
            </a:r>
            <a:r>
              <a:rPr lang="fr-FR" sz="1200" b="0" kern="1200" baseline="0" dirty="0">
                <a:solidFill>
                  <a:schemeClr val="tx1"/>
                </a:solidFill>
                <a:effectLst/>
                <a:latin typeface="+mn-lt"/>
                <a:ea typeface="+mn-ea"/>
                <a:cs typeface="+mn-cs"/>
              </a:rPr>
              <a:t> environnement.</a:t>
            </a:r>
            <a:endParaRPr lang="fr-FR" b="0" dirty="0"/>
          </a:p>
        </p:txBody>
      </p:sp>
      <p:sp>
        <p:nvSpPr>
          <p:cNvPr id="4" name="Espace réservé du numéro de diapositive 3"/>
          <p:cNvSpPr>
            <a:spLocks noGrp="1"/>
          </p:cNvSpPr>
          <p:nvPr>
            <p:ph type="sldNum" sz="quarter" idx="10"/>
          </p:nvPr>
        </p:nvSpPr>
        <p:spPr/>
        <p:txBody>
          <a:bodyPr/>
          <a:lstStyle/>
          <a:p>
            <a:fld id="{DCD29CA4-BDE4-449D-862E-717237C4A08E}" type="slidenum">
              <a:rPr lang="fr-FR" smtClean="0"/>
              <a:t>5</a:t>
            </a:fld>
            <a:endParaRPr lang="fr-FR"/>
          </a:p>
        </p:txBody>
      </p:sp>
    </p:spTree>
    <p:extLst>
      <p:ext uri="{BB962C8B-B14F-4D97-AF65-F5344CB8AC3E}">
        <p14:creationId xmlns:p14="http://schemas.microsoft.com/office/powerpoint/2010/main" val="2345055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11057F-9BE0-4361-B7F1-82F6CB968A57}" type="slidenum">
              <a:rPr lang="en-US" smtClean="0"/>
              <a:pPr/>
              <a:t>26</a:t>
            </a:fld>
            <a:endParaRPr lang="en-US"/>
          </a:p>
        </p:txBody>
      </p:sp>
    </p:spTree>
    <p:extLst>
      <p:ext uri="{BB962C8B-B14F-4D97-AF65-F5344CB8AC3E}">
        <p14:creationId xmlns:p14="http://schemas.microsoft.com/office/powerpoint/2010/main" val="816567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311057F-9BE0-4361-B7F1-82F6CB968A57}"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44665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11057F-9BE0-4361-B7F1-82F6CB968A57}" type="slidenum">
              <a:rPr lang="en-US" smtClean="0"/>
              <a:pPr/>
              <a:t>29</a:t>
            </a:fld>
            <a:endParaRPr lang="en-US"/>
          </a:p>
        </p:txBody>
      </p:sp>
    </p:spTree>
    <p:extLst>
      <p:ext uri="{BB962C8B-B14F-4D97-AF65-F5344CB8AC3E}">
        <p14:creationId xmlns:p14="http://schemas.microsoft.com/office/powerpoint/2010/main" val="3420234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11057F-9BE0-4361-B7F1-82F6CB968A57}" type="slidenum">
              <a:rPr lang="en-US" smtClean="0"/>
              <a:pPr/>
              <a:t>30</a:t>
            </a:fld>
            <a:endParaRPr lang="en-US"/>
          </a:p>
        </p:txBody>
      </p:sp>
    </p:spTree>
    <p:extLst>
      <p:ext uri="{BB962C8B-B14F-4D97-AF65-F5344CB8AC3E}">
        <p14:creationId xmlns:p14="http://schemas.microsoft.com/office/powerpoint/2010/main" val="3032543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11057F-9BE0-4361-B7F1-82F6CB968A57}" type="slidenum">
              <a:rPr lang="en-US" smtClean="0"/>
              <a:pPr/>
              <a:t>31</a:t>
            </a:fld>
            <a:endParaRPr lang="en-US"/>
          </a:p>
        </p:txBody>
      </p:sp>
    </p:spTree>
    <p:extLst>
      <p:ext uri="{BB962C8B-B14F-4D97-AF65-F5344CB8AC3E}">
        <p14:creationId xmlns:p14="http://schemas.microsoft.com/office/powerpoint/2010/main" val="2089759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11057F-9BE0-4361-B7F1-82F6CB968A57}" type="slidenum">
              <a:rPr lang="en-US" smtClean="0"/>
              <a:pPr/>
              <a:t>33</a:t>
            </a:fld>
            <a:endParaRPr lang="en-US"/>
          </a:p>
        </p:txBody>
      </p:sp>
    </p:spTree>
    <p:extLst>
      <p:ext uri="{BB962C8B-B14F-4D97-AF65-F5344CB8AC3E}">
        <p14:creationId xmlns:p14="http://schemas.microsoft.com/office/powerpoint/2010/main" val="949480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11057F-9BE0-4361-B7F1-82F6CB968A57}" type="slidenum">
              <a:rPr lang="en-US" smtClean="0"/>
              <a:pPr/>
              <a:t>34</a:t>
            </a:fld>
            <a:endParaRPr lang="en-US"/>
          </a:p>
        </p:txBody>
      </p:sp>
    </p:spTree>
    <p:extLst>
      <p:ext uri="{BB962C8B-B14F-4D97-AF65-F5344CB8AC3E}">
        <p14:creationId xmlns:p14="http://schemas.microsoft.com/office/powerpoint/2010/main" val="2072216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Cette figure illustre un exemple du modèle socio-écologique, qui comprend cinq niveaux : le</a:t>
            </a:r>
          </a:p>
          <a:p>
            <a:r>
              <a:rPr lang="fr-FR" dirty="0"/>
              <a:t>la sphère individuelle/intrapersonnelle, la sphère interpersonnelle, la sphère organisationnelle/institutionnelle, la</a:t>
            </a:r>
          </a:p>
          <a:p>
            <a:r>
              <a:rPr lang="fr-FR" dirty="0"/>
              <a:t>la sphère communautaire, et la sphère politique (</a:t>
            </a:r>
            <a:r>
              <a:rPr lang="fr-FR" dirty="0" err="1"/>
              <a:t>McLeroy</a:t>
            </a:r>
            <a:r>
              <a:rPr lang="fr-FR" dirty="0"/>
              <a:t>, </a:t>
            </a:r>
            <a:r>
              <a:rPr lang="fr-FR" dirty="0" err="1"/>
              <a:t>Bibeau</a:t>
            </a:r>
            <a:r>
              <a:rPr lang="fr-FR" dirty="0"/>
              <a:t>, Steckler, &amp; </a:t>
            </a:r>
            <a:r>
              <a:rPr lang="fr-FR" dirty="0" err="1"/>
              <a:t>Glanz</a:t>
            </a:r>
            <a:r>
              <a:rPr lang="fr-FR" dirty="0"/>
              <a:t>, 1988). </a:t>
            </a:r>
          </a:p>
          <a:p>
            <a:endParaRPr lang="en-US" dirty="0"/>
          </a:p>
        </p:txBody>
      </p:sp>
      <p:sp>
        <p:nvSpPr>
          <p:cNvPr id="4" name="Espace réservé du numéro de diapositive 3"/>
          <p:cNvSpPr>
            <a:spLocks noGrp="1"/>
          </p:cNvSpPr>
          <p:nvPr>
            <p:ph type="sldNum" sz="quarter" idx="5"/>
          </p:nvPr>
        </p:nvSpPr>
        <p:spPr/>
        <p:txBody>
          <a:bodyPr/>
          <a:lstStyle/>
          <a:p>
            <a:fld id="{6F0EFD83-F326-416C-85EF-D811AAA7A9AE}" type="slidenum">
              <a:rPr lang="en-US" smtClean="0"/>
              <a:t>6</a:t>
            </a:fld>
            <a:endParaRPr lang="en-US"/>
          </a:p>
        </p:txBody>
      </p:sp>
    </p:spTree>
    <p:extLst>
      <p:ext uri="{BB962C8B-B14F-4D97-AF65-F5344CB8AC3E}">
        <p14:creationId xmlns:p14="http://schemas.microsoft.com/office/powerpoint/2010/main" val="3072192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FR" dirty="0"/>
              <a:t>Les caractéristiques individuelles qui influencent le comportement, les connaissances, les compétences, la motivation et les traits de personnalité </a:t>
            </a:r>
          </a:p>
          <a:p>
            <a:pPr lvl="1">
              <a:buFont typeface="Wingdings" panose="05000000000000000000" pitchFamily="2" charset="2"/>
              <a:buChar char="v"/>
            </a:pPr>
            <a:r>
              <a:rPr lang="fr-FR" sz="2800" dirty="0"/>
              <a:t>Compétences</a:t>
            </a:r>
          </a:p>
          <a:p>
            <a:pPr lvl="1">
              <a:buFont typeface="Wingdings" panose="05000000000000000000" pitchFamily="2" charset="2"/>
              <a:buChar char="v"/>
            </a:pPr>
            <a:r>
              <a:rPr lang="fr-FR" sz="2800" dirty="0"/>
              <a:t>Connaissances</a:t>
            </a:r>
          </a:p>
          <a:p>
            <a:pPr lvl="1">
              <a:buFont typeface="Wingdings" panose="05000000000000000000" pitchFamily="2" charset="2"/>
              <a:buChar char="v"/>
            </a:pPr>
            <a:r>
              <a:rPr lang="fr-FR" sz="2800" dirty="0"/>
              <a:t>Attitudes</a:t>
            </a:r>
          </a:p>
          <a:p>
            <a:pPr lvl="1">
              <a:buFont typeface="Wingdings" panose="05000000000000000000" pitchFamily="2" charset="2"/>
              <a:buChar char="v"/>
            </a:pPr>
            <a:r>
              <a:rPr lang="fr-FR" sz="2800" dirty="0"/>
              <a:t>Orientation sexuelle</a:t>
            </a:r>
          </a:p>
          <a:p>
            <a:pPr lvl="1">
              <a:buFont typeface="Wingdings" panose="05000000000000000000" pitchFamily="2" charset="2"/>
              <a:buChar char="v"/>
            </a:pPr>
            <a:r>
              <a:rPr lang="fr-FR" sz="2800" dirty="0"/>
              <a:t>Biologie</a:t>
            </a:r>
          </a:p>
          <a:p>
            <a:pPr lvl="1">
              <a:buFont typeface="Wingdings" panose="05000000000000000000" pitchFamily="2" charset="2"/>
              <a:buChar char="v"/>
            </a:pPr>
            <a:r>
              <a:rPr lang="fr-FR" sz="2800" dirty="0"/>
              <a:t>Motivation</a:t>
            </a:r>
          </a:p>
          <a:p>
            <a:pPr lvl="1">
              <a:buFont typeface="Wingdings" panose="05000000000000000000" pitchFamily="2" charset="2"/>
              <a:buChar char="v"/>
            </a:pPr>
            <a:r>
              <a:rPr lang="fr-FR" sz="2800" dirty="0"/>
              <a:t>Identité de genre</a:t>
            </a:r>
          </a:p>
          <a:p>
            <a:pPr lvl="1">
              <a:buFont typeface="Wingdings" panose="05000000000000000000" pitchFamily="2" charset="2"/>
              <a:buChar char="v"/>
            </a:pPr>
            <a:r>
              <a:rPr lang="fr-FR" sz="2800" dirty="0"/>
              <a:t>Spiritualité</a:t>
            </a:r>
            <a:endParaRPr lang="en-US" sz="2800" dirty="0"/>
          </a:p>
          <a:p>
            <a:endParaRPr lang="en-US" dirty="0"/>
          </a:p>
        </p:txBody>
      </p:sp>
      <p:sp>
        <p:nvSpPr>
          <p:cNvPr id="4" name="Espace réservé du numéro de diapositive 3"/>
          <p:cNvSpPr>
            <a:spLocks noGrp="1"/>
          </p:cNvSpPr>
          <p:nvPr>
            <p:ph type="sldNum" sz="quarter" idx="5"/>
          </p:nvPr>
        </p:nvSpPr>
        <p:spPr/>
        <p:txBody>
          <a:bodyPr/>
          <a:lstStyle/>
          <a:p>
            <a:fld id="{6F0EFD83-F326-416C-85EF-D811AAA7A9AE}" type="slidenum">
              <a:rPr lang="en-US" smtClean="0"/>
              <a:t>7</a:t>
            </a:fld>
            <a:endParaRPr lang="en-US"/>
          </a:p>
        </p:txBody>
      </p:sp>
    </p:spTree>
    <p:extLst>
      <p:ext uri="{BB962C8B-B14F-4D97-AF65-F5344CB8AC3E}">
        <p14:creationId xmlns:p14="http://schemas.microsoft.com/office/powerpoint/2010/main" val="234788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a:solidFill>
                  <a:schemeClr val="tx1"/>
                </a:solidFill>
                <a:effectLst/>
                <a:latin typeface="+mn-lt"/>
                <a:ea typeface="+mn-ea"/>
                <a:cs typeface="+mn-cs"/>
              </a:rPr>
              <a:t>Ces facteurs sont importants à prendre en considération lors de l’élaboration de stratégies de santé publique, car des caractéristiques telles que la situation économique sont liées à la capacité d’une personne d’accéder aux soins de santé.</a:t>
            </a:r>
            <a:endParaRPr lang="en-US" dirty="0"/>
          </a:p>
        </p:txBody>
      </p:sp>
      <p:sp>
        <p:nvSpPr>
          <p:cNvPr id="4" name="Espace réservé du numéro de diapositive 3"/>
          <p:cNvSpPr>
            <a:spLocks noGrp="1"/>
          </p:cNvSpPr>
          <p:nvPr>
            <p:ph type="sldNum" sz="quarter" idx="5"/>
          </p:nvPr>
        </p:nvSpPr>
        <p:spPr/>
        <p:txBody>
          <a:bodyPr/>
          <a:lstStyle/>
          <a:p>
            <a:fld id="{6F0EFD83-F326-416C-85EF-D811AAA7A9AE}" type="slidenum">
              <a:rPr lang="en-US" smtClean="0"/>
              <a:t>8</a:t>
            </a:fld>
            <a:endParaRPr lang="en-US"/>
          </a:p>
        </p:txBody>
      </p:sp>
    </p:spTree>
    <p:extLst>
      <p:ext uri="{BB962C8B-B14F-4D97-AF65-F5344CB8AC3E}">
        <p14:creationId xmlns:p14="http://schemas.microsoft.com/office/powerpoint/2010/main" val="3446551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Les relations et les réseaux sociaux auxquels une personne participe ont également un grand potentiel d’impact sur les comportements. Les familles, les amis et les traditions sont des acteurs clés à l’étape interpersonnelle du modèle. En utilisant la thérapie ou l’intervention, on peut promouvoir des relations saines à cet intervalle. Décourager la violence entre les individus entre les individus entre en jeu entre les individus entre en jeu ici.</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stratégies de prévention à ce niveau peuvent comprendre des programmes de prévention axés sur les parents ou la famille et des programmes de mentorat et de pairs conçus pour renforcer les compétences en résolution de problèmes et promouvoir des relations saines.</a:t>
            </a:r>
          </a:p>
          <a:p>
            <a:endParaRPr lang="en-US" dirty="0"/>
          </a:p>
        </p:txBody>
      </p:sp>
      <p:sp>
        <p:nvSpPr>
          <p:cNvPr id="4" name="Espace réservé du numéro de diapositive 3"/>
          <p:cNvSpPr>
            <a:spLocks noGrp="1"/>
          </p:cNvSpPr>
          <p:nvPr>
            <p:ph type="sldNum" sz="quarter" idx="5"/>
          </p:nvPr>
        </p:nvSpPr>
        <p:spPr/>
        <p:txBody>
          <a:bodyPr/>
          <a:lstStyle/>
          <a:p>
            <a:fld id="{6F0EFD83-F326-416C-85EF-D811AAA7A9AE}" type="slidenum">
              <a:rPr lang="en-US" smtClean="0"/>
              <a:t>9</a:t>
            </a:fld>
            <a:endParaRPr lang="en-US"/>
          </a:p>
        </p:txBody>
      </p:sp>
    </p:spTree>
    <p:extLst>
      <p:ext uri="{BB962C8B-B14F-4D97-AF65-F5344CB8AC3E}">
        <p14:creationId xmlns:p14="http://schemas.microsoft.com/office/powerpoint/2010/main" val="2602832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Organisation : Les organisations jouent un rôle déterminant dans l’élaboration de comportements, car elles appliquent souvent des règlements et des restrictions déterminant le comportement. Une école, par exemple, contrôle la diffusion des connaissances. Cette influence est importante lorsqu’il s’agit de communiquer de l’information sur les pratiques sécuritaires en matière de santé.</a:t>
            </a:r>
          </a:p>
          <a:p>
            <a:endParaRPr lang="en-US" dirty="0"/>
          </a:p>
        </p:txBody>
      </p:sp>
      <p:sp>
        <p:nvSpPr>
          <p:cNvPr id="4" name="Espace réservé du numéro de diapositive 3"/>
          <p:cNvSpPr>
            <a:spLocks noGrp="1"/>
          </p:cNvSpPr>
          <p:nvPr>
            <p:ph type="sldNum" sz="quarter" idx="5"/>
          </p:nvPr>
        </p:nvSpPr>
        <p:spPr/>
        <p:txBody>
          <a:bodyPr/>
          <a:lstStyle/>
          <a:p>
            <a:fld id="{6F0EFD83-F326-416C-85EF-D811AAA7A9AE}" type="slidenum">
              <a:rPr lang="en-US" smtClean="0"/>
              <a:t>11</a:t>
            </a:fld>
            <a:endParaRPr lang="en-US"/>
          </a:p>
        </p:txBody>
      </p:sp>
    </p:spTree>
    <p:extLst>
      <p:ext uri="{BB962C8B-B14F-4D97-AF65-F5344CB8AC3E}">
        <p14:creationId xmlns:p14="http://schemas.microsoft.com/office/powerpoint/2010/main" val="2472449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a:solidFill>
                  <a:schemeClr val="tx1"/>
                </a:solidFill>
                <a:effectLst/>
                <a:latin typeface="+mn-lt"/>
                <a:ea typeface="+mn-ea"/>
                <a:cs typeface="+mn-cs"/>
              </a:rPr>
              <a:t>Les politiques et les lois qui sont initiées aux niveaux local, national et mondial constituent le niveau le plus large du modèle social-écologique. Ces politiques ont le potentiel d’avoir un impact sur un grand nombre de personnes. Une politique décrivant un budget d’aide au paludisme des États-Unis, par exemple, aura des effets mondiaux considérables pendant des décennies.</a:t>
            </a:r>
            <a:endParaRPr lang="en-US" dirty="0"/>
          </a:p>
        </p:txBody>
      </p:sp>
      <p:sp>
        <p:nvSpPr>
          <p:cNvPr id="4" name="Espace réservé du numéro de diapositive 3"/>
          <p:cNvSpPr>
            <a:spLocks noGrp="1"/>
          </p:cNvSpPr>
          <p:nvPr>
            <p:ph type="sldNum" sz="quarter" idx="5"/>
          </p:nvPr>
        </p:nvSpPr>
        <p:spPr/>
        <p:txBody>
          <a:bodyPr/>
          <a:lstStyle/>
          <a:p>
            <a:fld id="{6F0EFD83-F326-416C-85EF-D811AAA7A9AE}" type="slidenum">
              <a:rPr lang="en-US" smtClean="0"/>
              <a:t>12</a:t>
            </a:fld>
            <a:endParaRPr lang="en-US"/>
          </a:p>
        </p:txBody>
      </p:sp>
    </p:spTree>
    <p:extLst>
      <p:ext uri="{BB962C8B-B14F-4D97-AF65-F5344CB8AC3E}">
        <p14:creationId xmlns:p14="http://schemas.microsoft.com/office/powerpoint/2010/main" val="311743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a:solidFill>
                  <a:schemeClr val="tx1"/>
                </a:solidFill>
                <a:effectLst/>
                <a:latin typeface="+mn-lt"/>
                <a:ea typeface="+mn-ea"/>
                <a:cs typeface="+mn-cs"/>
              </a:rPr>
              <a:t>Le modèle social-écologique est utile dans la création de solutions durables pour les individus et les sociétés à risque. Une approche de la santé publique qui tient compte de bon nombre des niveaux du modèle est la pratique de la communication sur le changement social (CSC). Les communautés utilisent le CSC pour faciliter les discussions sur les pratiques bénéfiques et néfastes dans les sociétés et pour encourager les gens à parler de problèmes individuels et communautaires. Une discussion sur la CSC axée sur la santé pourrait couvrir n’importe quoi, des stratégies élaborées pour réduire les taux de pneumonie chez les bébés à la modification d’un rituel social désuet et potentiellement nocif.</a:t>
            </a:r>
            <a:endParaRPr lang="en-US" dirty="0"/>
          </a:p>
        </p:txBody>
      </p:sp>
      <p:sp>
        <p:nvSpPr>
          <p:cNvPr id="4" name="Espace réservé du numéro de diapositive 3"/>
          <p:cNvSpPr>
            <a:spLocks noGrp="1"/>
          </p:cNvSpPr>
          <p:nvPr>
            <p:ph type="sldNum" sz="quarter" idx="5"/>
          </p:nvPr>
        </p:nvSpPr>
        <p:spPr/>
        <p:txBody>
          <a:bodyPr/>
          <a:lstStyle/>
          <a:p>
            <a:fld id="{6F0EFD83-F326-416C-85EF-D811AAA7A9AE}" type="slidenum">
              <a:rPr lang="en-US" smtClean="0"/>
              <a:t>13</a:t>
            </a:fld>
            <a:endParaRPr lang="en-US"/>
          </a:p>
        </p:txBody>
      </p:sp>
    </p:spTree>
    <p:extLst>
      <p:ext uri="{BB962C8B-B14F-4D97-AF65-F5344CB8AC3E}">
        <p14:creationId xmlns:p14="http://schemas.microsoft.com/office/powerpoint/2010/main" val="3275284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11057F-9BE0-4361-B7F1-82F6CB968A57}" type="slidenum">
              <a:rPr lang="en-US" smtClean="0"/>
              <a:pPr/>
              <a:t>25</a:t>
            </a:fld>
            <a:endParaRPr lang="en-US"/>
          </a:p>
        </p:txBody>
      </p:sp>
    </p:spTree>
    <p:extLst>
      <p:ext uri="{BB962C8B-B14F-4D97-AF65-F5344CB8AC3E}">
        <p14:creationId xmlns:p14="http://schemas.microsoft.com/office/powerpoint/2010/main" val="1702275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267326-77BE-4A15-9330-A95F6ADDC23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a:extLst>
              <a:ext uri="{FF2B5EF4-FFF2-40B4-BE49-F238E27FC236}">
                <a16:creationId xmlns:a16="http://schemas.microsoft.com/office/drawing/2014/main" id="{34329087-A8CF-4C2C-9E45-E6D9F2A112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Espace réservé de la date 3">
            <a:extLst>
              <a:ext uri="{FF2B5EF4-FFF2-40B4-BE49-F238E27FC236}">
                <a16:creationId xmlns:a16="http://schemas.microsoft.com/office/drawing/2014/main" id="{F0801745-5E1D-4297-B195-89B154B74034}"/>
              </a:ext>
            </a:extLst>
          </p:cNvPr>
          <p:cNvSpPr>
            <a:spLocks noGrp="1"/>
          </p:cNvSpPr>
          <p:nvPr>
            <p:ph type="dt" sz="half" idx="10"/>
          </p:nvPr>
        </p:nvSpPr>
        <p:spPr/>
        <p:txBody>
          <a:bodyPr/>
          <a:lstStyle/>
          <a:p>
            <a:fld id="{FF0C2C4F-153B-4C5F-83A6-5588933B5BBE}" type="datetimeFigureOut">
              <a:rPr lang="en-US" smtClean="0"/>
              <a:t>11/13/2021</a:t>
            </a:fld>
            <a:endParaRPr lang="en-US"/>
          </a:p>
        </p:txBody>
      </p:sp>
      <p:sp>
        <p:nvSpPr>
          <p:cNvPr id="5" name="Espace réservé du pied de page 4">
            <a:extLst>
              <a:ext uri="{FF2B5EF4-FFF2-40B4-BE49-F238E27FC236}">
                <a16:creationId xmlns:a16="http://schemas.microsoft.com/office/drawing/2014/main" id="{21D7F688-C610-4F65-9244-4966074F76F1}"/>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170F6A3B-6164-4C55-8794-C8F7CDF54832}"/>
              </a:ext>
            </a:extLst>
          </p:cNvPr>
          <p:cNvSpPr>
            <a:spLocks noGrp="1"/>
          </p:cNvSpPr>
          <p:nvPr>
            <p:ph type="sldNum" sz="quarter" idx="12"/>
          </p:nvPr>
        </p:nvSpPr>
        <p:spPr/>
        <p:txBody>
          <a:bodyPr/>
          <a:lstStyle/>
          <a:p>
            <a:fld id="{4AEB601C-CEB3-44DB-8459-66F1ED8C595E}" type="slidenum">
              <a:rPr lang="en-US" smtClean="0"/>
              <a:t>‹N°›</a:t>
            </a:fld>
            <a:endParaRPr lang="en-US"/>
          </a:p>
        </p:txBody>
      </p:sp>
    </p:spTree>
    <p:extLst>
      <p:ext uri="{BB962C8B-B14F-4D97-AF65-F5344CB8AC3E}">
        <p14:creationId xmlns:p14="http://schemas.microsoft.com/office/powerpoint/2010/main" val="3296869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50D3AE-27AC-4C12-9034-D3A6375411C8}"/>
              </a:ext>
            </a:extLst>
          </p:cNvPr>
          <p:cNvSpPr>
            <a:spLocks noGrp="1"/>
          </p:cNvSpPr>
          <p:nvPr>
            <p:ph type="title"/>
          </p:nvPr>
        </p:nvSpPr>
        <p:spPr/>
        <p:txBody>
          <a:bodyPr/>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BC5718C4-FDD7-4D68-8C6B-625F8377B1E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CAA7253B-1A91-41D7-A697-436D10ECF1FD}"/>
              </a:ext>
            </a:extLst>
          </p:cNvPr>
          <p:cNvSpPr>
            <a:spLocks noGrp="1"/>
          </p:cNvSpPr>
          <p:nvPr>
            <p:ph type="dt" sz="half" idx="10"/>
          </p:nvPr>
        </p:nvSpPr>
        <p:spPr/>
        <p:txBody>
          <a:bodyPr/>
          <a:lstStyle/>
          <a:p>
            <a:fld id="{FF0C2C4F-153B-4C5F-83A6-5588933B5BBE}" type="datetimeFigureOut">
              <a:rPr lang="en-US" smtClean="0"/>
              <a:t>11/13/2021</a:t>
            </a:fld>
            <a:endParaRPr lang="en-US"/>
          </a:p>
        </p:txBody>
      </p:sp>
      <p:sp>
        <p:nvSpPr>
          <p:cNvPr id="5" name="Espace réservé du pied de page 4">
            <a:extLst>
              <a:ext uri="{FF2B5EF4-FFF2-40B4-BE49-F238E27FC236}">
                <a16:creationId xmlns:a16="http://schemas.microsoft.com/office/drawing/2014/main" id="{EF973C53-9B02-4926-9601-F6E4E8BD33A5}"/>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717C1B3C-4851-4881-A418-61588470C36A}"/>
              </a:ext>
            </a:extLst>
          </p:cNvPr>
          <p:cNvSpPr>
            <a:spLocks noGrp="1"/>
          </p:cNvSpPr>
          <p:nvPr>
            <p:ph type="sldNum" sz="quarter" idx="12"/>
          </p:nvPr>
        </p:nvSpPr>
        <p:spPr/>
        <p:txBody>
          <a:bodyPr/>
          <a:lstStyle/>
          <a:p>
            <a:fld id="{4AEB601C-CEB3-44DB-8459-66F1ED8C595E}" type="slidenum">
              <a:rPr lang="en-US" smtClean="0"/>
              <a:t>‹N°›</a:t>
            </a:fld>
            <a:endParaRPr lang="en-US"/>
          </a:p>
        </p:txBody>
      </p:sp>
    </p:spTree>
    <p:extLst>
      <p:ext uri="{BB962C8B-B14F-4D97-AF65-F5344CB8AC3E}">
        <p14:creationId xmlns:p14="http://schemas.microsoft.com/office/powerpoint/2010/main" val="1701815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D9EA9FE-9E09-4F73-9224-A3A9FC6BF329}"/>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1F9808FD-74E4-4766-BB27-79B723E29DC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51699D41-C60B-413F-A102-DC3B144B283E}"/>
              </a:ext>
            </a:extLst>
          </p:cNvPr>
          <p:cNvSpPr>
            <a:spLocks noGrp="1"/>
          </p:cNvSpPr>
          <p:nvPr>
            <p:ph type="dt" sz="half" idx="10"/>
          </p:nvPr>
        </p:nvSpPr>
        <p:spPr/>
        <p:txBody>
          <a:bodyPr/>
          <a:lstStyle/>
          <a:p>
            <a:fld id="{FF0C2C4F-153B-4C5F-83A6-5588933B5BBE}" type="datetimeFigureOut">
              <a:rPr lang="en-US" smtClean="0"/>
              <a:t>11/13/2021</a:t>
            </a:fld>
            <a:endParaRPr lang="en-US"/>
          </a:p>
        </p:txBody>
      </p:sp>
      <p:sp>
        <p:nvSpPr>
          <p:cNvPr id="5" name="Espace réservé du pied de page 4">
            <a:extLst>
              <a:ext uri="{FF2B5EF4-FFF2-40B4-BE49-F238E27FC236}">
                <a16:creationId xmlns:a16="http://schemas.microsoft.com/office/drawing/2014/main" id="{6AC31BBF-D8A3-4D32-8325-6C7B6F1ECC85}"/>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A9537134-53CA-4E62-912C-BDF2A09D072E}"/>
              </a:ext>
            </a:extLst>
          </p:cNvPr>
          <p:cNvSpPr>
            <a:spLocks noGrp="1"/>
          </p:cNvSpPr>
          <p:nvPr>
            <p:ph type="sldNum" sz="quarter" idx="12"/>
          </p:nvPr>
        </p:nvSpPr>
        <p:spPr/>
        <p:txBody>
          <a:bodyPr/>
          <a:lstStyle/>
          <a:p>
            <a:fld id="{4AEB601C-CEB3-44DB-8459-66F1ED8C595E}" type="slidenum">
              <a:rPr lang="en-US" smtClean="0"/>
              <a:t>‹N°›</a:t>
            </a:fld>
            <a:endParaRPr lang="en-US"/>
          </a:p>
        </p:txBody>
      </p:sp>
    </p:spTree>
    <p:extLst>
      <p:ext uri="{BB962C8B-B14F-4D97-AF65-F5344CB8AC3E}">
        <p14:creationId xmlns:p14="http://schemas.microsoft.com/office/powerpoint/2010/main" val="2715439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FD96E6-0188-41F8-9B42-6CF1FA833D82}"/>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89CAFED0-81AE-4926-974D-F71880B7189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99B872AA-9AE5-457D-B3BD-2ACE1FF14A5E}"/>
              </a:ext>
            </a:extLst>
          </p:cNvPr>
          <p:cNvSpPr>
            <a:spLocks noGrp="1"/>
          </p:cNvSpPr>
          <p:nvPr>
            <p:ph type="dt" sz="half" idx="10"/>
          </p:nvPr>
        </p:nvSpPr>
        <p:spPr/>
        <p:txBody>
          <a:bodyPr/>
          <a:lstStyle/>
          <a:p>
            <a:fld id="{FF0C2C4F-153B-4C5F-83A6-5588933B5BBE}" type="datetimeFigureOut">
              <a:rPr lang="en-US" smtClean="0"/>
              <a:t>11/13/2021</a:t>
            </a:fld>
            <a:endParaRPr lang="en-US"/>
          </a:p>
        </p:txBody>
      </p:sp>
      <p:sp>
        <p:nvSpPr>
          <p:cNvPr id="5" name="Espace réservé du pied de page 4">
            <a:extLst>
              <a:ext uri="{FF2B5EF4-FFF2-40B4-BE49-F238E27FC236}">
                <a16:creationId xmlns:a16="http://schemas.microsoft.com/office/drawing/2014/main" id="{911759DB-7FEB-446F-B0E1-3853639135D8}"/>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C178B7D9-D1B6-41A7-BF13-BDA5B60A8652}"/>
              </a:ext>
            </a:extLst>
          </p:cNvPr>
          <p:cNvSpPr>
            <a:spLocks noGrp="1"/>
          </p:cNvSpPr>
          <p:nvPr>
            <p:ph type="sldNum" sz="quarter" idx="12"/>
          </p:nvPr>
        </p:nvSpPr>
        <p:spPr/>
        <p:txBody>
          <a:bodyPr/>
          <a:lstStyle/>
          <a:p>
            <a:fld id="{4AEB601C-CEB3-44DB-8459-66F1ED8C595E}" type="slidenum">
              <a:rPr lang="en-US" smtClean="0"/>
              <a:t>‹N°›</a:t>
            </a:fld>
            <a:endParaRPr lang="en-US"/>
          </a:p>
        </p:txBody>
      </p:sp>
    </p:spTree>
    <p:extLst>
      <p:ext uri="{BB962C8B-B14F-4D97-AF65-F5344CB8AC3E}">
        <p14:creationId xmlns:p14="http://schemas.microsoft.com/office/powerpoint/2010/main" val="2359586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58BEF2-C209-4186-92E6-85A2E7FB3AC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Espace réservé du texte 2">
            <a:extLst>
              <a:ext uri="{FF2B5EF4-FFF2-40B4-BE49-F238E27FC236}">
                <a16:creationId xmlns:a16="http://schemas.microsoft.com/office/drawing/2014/main" id="{83683E3A-369E-4968-B1EC-01493BC7FC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77370EA-DAA5-43DA-9450-6241E46FBFFB}"/>
              </a:ext>
            </a:extLst>
          </p:cNvPr>
          <p:cNvSpPr>
            <a:spLocks noGrp="1"/>
          </p:cNvSpPr>
          <p:nvPr>
            <p:ph type="dt" sz="half" idx="10"/>
          </p:nvPr>
        </p:nvSpPr>
        <p:spPr/>
        <p:txBody>
          <a:bodyPr/>
          <a:lstStyle/>
          <a:p>
            <a:fld id="{FF0C2C4F-153B-4C5F-83A6-5588933B5BBE}" type="datetimeFigureOut">
              <a:rPr lang="en-US" smtClean="0"/>
              <a:t>11/13/2021</a:t>
            </a:fld>
            <a:endParaRPr lang="en-US"/>
          </a:p>
        </p:txBody>
      </p:sp>
      <p:sp>
        <p:nvSpPr>
          <p:cNvPr id="5" name="Espace réservé du pied de page 4">
            <a:extLst>
              <a:ext uri="{FF2B5EF4-FFF2-40B4-BE49-F238E27FC236}">
                <a16:creationId xmlns:a16="http://schemas.microsoft.com/office/drawing/2014/main" id="{F7DF3B02-2F60-4B9F-B342-5A8723AC485E}"/>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FF8F90FC-B7A1-4BAA-A00A-68745DF4A64E}"/>
              </a:ext>
            </a:extLst>
          </p:cNvPr>
          <p:cNvSpPr>
            <a:spLocks noGrp="1"/>
          </p:cNvSpPr>
          <p:nvPr>
            <p:ph type="sldNum" sz="quarter" idx="12"/>
          </p:nvPr>
        </p:nvSpPr>
        <p:spPr/>
        <p:txBody>
          <a:bodyPr/>
          <a:lstStyle/>
          <a:p>
            <a:fld id="{4AEB601C-CEB3-44DB-8459-66F1ED8C595E}" type="slidenum">
              <a:rPr lang="en-US" smtClean="0"/>
              <a:t>‹N°›</a:t>
            </a:fld>
            <a:endParaRPr lang="en-US"/>
          </a:p>
        </p:txBody>
      </p:sp>
    </p:spTree>
    <p:extLst>
      <p:ext uri="{BB962C8B-B14F-4D97-AF65-F5344CB8AC3E}">
        <p14:creationId xmlns:p14="http://schemas.microsoft.com/office/powerpoint/2010/main" val="767939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CAA7AC-91E6-412B-8859-D5ED0205AC9F}"/>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F2F396EA-95B7-4DCB-B317-A7E1E5AE0AF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a:extLst>
              <a:ext uri="{FF2B5EF4-FFF2-40B4-BE49-F238E27FC236}">
                <a16:creationId xmlns:a16="http://schemas.microsoft.com/office/drawing/2014/main" id="{E5E0A0CB-127A-4F19-ACF3-3A703D9B626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a:extLst>
              <a:ext uri="{FF2B5EF4-FFF2-40B4-BE49-F238E27FC236}">
                <a16:creationId xmlns:a16="http://schemas.microsoft.com/office/drawing/2014/main" id="{AB1B0AF8-E542-449B-AA08-C27F1B4F1A8E}"/>
              </a:ext>
            </a:extLst>
          </p:cNvPr>
          <p:cNvSpPr>
            <a:spLocks noGrp="1"/>
          </p:cNvSpPr>
          <p:nvPr>
            <p:ph type="dt" sz="half" idx="10"/>
          </p:nvPr>
        </p:nvSpPr>
        <p:spPr/>
        <p:txBody>
          <a:bodyPr/>
          <a:lstStyle/>
          <a:p>
            <a:fld id="{FF0C2C4F-153B-4C5F-83A6-5588933B5BBE}" type="datetimeFigureOut">
              <a:rPr lang="en-US" smtClean="0"/>
              <a:t>11/13/2021</a:t>
            </a:fld>
            <a:endParaRPr lang="en-US"/>
          </a:p>
        </p:txBody>
      </p:sp>
      <p:sp>
        <p:nvSpPr>
          <p:cNvPr id="6" name="Espace réservé du pied de page 5">
            <a:extLst>
              <a:ext uri="{FF2B5EF4-FFF2-40B4-BE49-F238E27FC236}">
                <a16:creationId xmlns:a16="http://schemas.microsoft.com/office/drawing/2014/main" id="{AF04F9EC-08D8-4093-8A3D-615CC656BDC5}"/>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5696D05F-2B1A-4BD7-AA02-7EAA452BCAF7}"/>
              </a:ext>
            </a:extLst>
          </p:cNvPr>
          <p:cNvSpPr>
            <a:spLocks noGrp="1"/>
          </p:cNvSpPr>
          <p:nvPr>
            <p:ph type="sldNum" sz="quarter" idx="12"/>
          </p:nvPr>
        </p:nvSpPr>
        <p:spPr/>
        <p:txBody>
          <a:bodyPr/>
          <a:lstStyle/>
          <a:p>
            <a:fld id="{4AEB601C-CEB3-44DB-8459-66F1ED8C595E}" type="slidenum">
              <a:rPr lang="en-US" smtClean="0"/>
              <a:t>‹N°›</a:t>
            </a:fld>
            <a:endParaRPr lang="en-US"/>
          </a:p>
        </p:txBody>
      </p:sp>
    </p:spTree>
    <p:extLst>
      <p:ext uri="{BB962C8B-B14F-4D97-AF65-F5344CB8AC3E}">
        <p14:creationId xmlns:p14="http://schemas.microsoft.com/office/powerpoint/2010/main" val="3453236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54B218-5795-4CE7-85DA-FCC448BE1902}"/>
              </a:ext>
            </a:extLst>
          </p:cNvPr>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5B8D3E6A-21C1-4CF1-B002-418AFCAFB7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0D4E454-B689-49D4-977A-530337E4035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a:extLst>
              <a:ext uri="{FF2B5EF4-FFF2-40B4-BE49-F238E27FC236}">
                <a16:creationId xmlns:a16="http://schemas.microsoft.com/office/drawing/2014/main" id="{9444508D-250D-4F86-958E-4CE308AC2D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7640CA6-AEB8-4454-96A9-07E11941175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a:extLst>
              <a:ext uri="{FF2B5EF4-FFF2-40B4-BE49-F238E27FC236}">
                <a16:creationId xmlns:a16="http://schemas.microsoft.com/office/drawing/2014/main" id="{BD33D02D-DBEB-428C-BE58-5A6C84884B07}"/>
              </a:ext>
            </a:extLst>
          </p:cNvPr>
          <p:cNvSpPr>
            <a:spLocks noGrp="1"/>
          </p:cNvSpPr>
          <p:nvPr>
            <p:ph type="dt" sz="half" idx="10"/>
          </p:nvPr>
        </p:nvSpPr>
        <p:spPr/>
        <p:txBody>
          <a:bodyPr/>
          <a:lstStyle/>
          <a:p>
            <a:fld id="{FF0C2C4F-153B-4C5F-83A6-5588933B5BBE}" type="datetimeFigureOut">
              <a:rPr lang="en-US" smtClean="0"/>
              <a:t>11/13/2021</a:t>
            </a:fld>
            <a:endParaRPr lang="en-US"/>
          </a:p>
        </p:txBody>
      </p:sp>
      <p:sp>
        <p:nvSpPr>
          <p:cNvPr id="8" name="Espace réservé du pied de page 7">
            <a:extLst>
              <a:ext uri="{FF2B5EF4-FFF2-40B4-BE49-F238E27FC236}">
                <a16:creationId xmlns:a16="http://schemas.microsoft.com/office/drawing/2014/main" id="{98AE7B96-39FF-47E6-A8B9-93266ECC36F7}"/>
              </a:ext>
            </a:extLst>
          </p:cNvPr>
          <p:cNvSpPr>
            <a:spLocks noGrp="1"/>
          </p:cNvSpPr>
          <p:nvPr>
            <p:ph type="ftr" sz="quarter" idx="11"/>
          </p:nvPr>
        </p:nvSpPr>
        <p:spPr/>
        <p:txBody>
          <a:bodyPr/>
          <a:lstStyle/>
          <a:p>
            <a:endParaRPr lang="en-US"/>
          </a:p>
        </p:txBody>
      </p:sp>
      <p:sp>
        <p:nvSpPr>
          <p:cNvPr id="9" name="Espace réservé du numéro de diapositive 8">
            <a:extLst>
              <a:ext uri="{FF2B5EF4-FFF2-40B4-BE49-F238E27FC236}">
                <a16:creationId xmlns:a16="http://schemas.microsoft.com/office/drawing/2014/main" id="{2820A42A-17DA-4007-A103-24944EB1FEE6}"/>
              </a:ext>
            </a:extLst>
          </p:cNvPr>
          <p:cNvSpPr>
            <a:spLocks noGrp="1"/>
          </p:cNvSpPr>
          <p:nvPr>
            <p:ph type="sldNum" sz="quarter" idx="12"/>
          </p:nvPr>
        </p:nvSpPr>
        <p:spPr/>
        <p:txBody>
          <a:bodyPr/>
          <a:lstStyle/>
          <a:p>
            <a:fld id="{4AEB601C-CEB3-44DB-8459-66F1ED8C595E}" type="slidenum">
              <a:rPr lang="en-US" smtClean="0"/>
              <a:t>‹N°›</a:t>
            </a:fld>
            <a:endParaRPr lang="en-US"/>
          </a:p>
        </p:txBody>
      </p:sp>
    </p:spTree>
    <p:extLst>
      <p:ext uri="{BB962C8B-B14F-4D97-AF65-F5344CB8AC3E}">
        <p14:creationId xmlns:p14="http://schemas.microsoft.com/office/powerpoint/2010/main" val="1108055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6F981E-EA93-4C9F-8A82-E7821705304E}"/>
              </a:ext>
            </a:extLst>
          </p:cNvPr>
          <p:cNvSpPr>
            <a:spLocks noGrp="1"/>
          </p:cNvSpPr>
          <p:nvPr>
            <p:ph type="title"/>
          </p:nvPr>
        </p:nvSpPr>
        <p:spPr/>
        <p:txBody>
          <a:bodyPr/>
          <a:lstStyle/>
          <a:p>
            <a:r>
              <a:rPr lang="fr-FR"/>
              <a:t>Modifiez le style du titre</a:t>
            </a:r>
            <a:endParaRPr lang="en-US"/>
          </a:p>
        </p:txBody>
      </p:sp>
      <p:sp>
        <p:nvSpPr>
          <p:cNvPr id="3" name="Espace réservé de la date 2">
            <a:extLst>
              <a:ext uri="{FF2B5EF4-FFF2-40B4-BE49-F238E27FC236}">
                <a16:creationId xmlns:a16="http://schemas.microsoft.com/office/drawing/2014/main" id="{2AC14F76-F5BD-4E39-A4D9-37352A5147CA}"/>
              </a:ext>
            </a:extLst>
          </p:cNvPr>
          <p:cNvSpPr>
            <a:spLocks noGrp="1"/>
          </p:cNvSpPr>
          <p:nvPr>
            <p:ph type="dt" sz="half" idx="10"/>
          </p:nvPr>
        </p:nvSpPr>
        <p:spPr/>
        <p:txBody>
          <a:bodyPr/>
          <a:lstStyle/>
          <a:p>
            <a:fld id="{FF0C2C4F-153B-4C5F-83A6-5588933B5BBE}" type="datetimeFigureOut">
              <a:rPr lang="en-US" smtClean="0"/>
              <a:t>11/13/2021</a:t>
            </a:fld>
            <a:endParaRPr lang="en-US"/>
          </a:p>
        </p:txBody>
      </p:sp>
      <p:sp>
        <p:nvSpPr>
          <p:cNvPr id="4" name="Espace réservé du pied de page 3">
            <a:extLst>
              <a:ext uri="{FF2B5EF4-FFF2-40B4-BE49-F238E27FC236}">
                <a16:creationId xmlns:a16="http://schemas.microsoft.com/office/drawing/2014/main" id="{3D6135E6-BD9A-4850-82F6-21E852F3FD57}"/>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6ECAF2DC-DB83-4AB8-8C90-11E838C3CA0B}"/>
              </a:ext>
            </a:extLst>
          </p:cNvPr>
          <p:cNvSpPr>
            <a:spLocks noGrp="1"/>
          </p:cNvSpPr>
          <p:nvPr>
            <p:ph type="sldNum" sz="quarter" idx="12"/>
          </p:nvPr>
        </p:nvSpPr>
        <p:spPr/>
        <p:txBody>
          <a:bodyPr/>
          <a:lstStyle/>
          <a:p>
            <a:fld id="{4AEB601C-CEB3-44DB-8459-66F1ED8C595E}" type="slidenum">
              <a:rPr lang="en-US" smtClean="0"/>
              <a:t>‹N°›</a:t>
            </a:fld>
            <a:endParaRPr lang="en-US"/>
          </a:p>
        </p:txBody>
      </p:sp>
    </p:spTree>
    <p:extLst>
      <p:ext uri="{BB962C8B-B14F-4D97-AF65-F5344CB8AC3E}">
        <p14:creationId xmlns:p14="http://schemas.microsoft.com/office/powerpoint/2010/main" val="1496867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E00C170-F884-45F1-841D-F1AB53C48234}"/>
              </a:ext>
            </a:extLst>
          </p:cNvPr>
          <p:cNvSpPr>
            <a:spLocks noGrp="1"/>
          </p:cNvSpPr>
          <p:nvPr>
            <p:ph type="dt" sz="half" idx="10"/>
          </p:nvPr>
        </p:nvSpPr>
        <p:spPr/>
        <p:txBody>
          <a:bodyPr/>
          <a:lstStyle/>
          <a:p>
            <a:fld id="{FF0C2C4F-153B-4C5F-83A6-5588933B5BBE}" type="datetimeFigureOut">
              <a:rPr lang="en-US" smtClean="0"/>
              <a:t>11/13/2021</a:t>
            </a:fld>
            <a:endParaRPr lang="en-US"/>
          </a:p>
        </p:txBody>
      </p:sp>
      <p:sp>
        <p:nvSpPr>
          <p:cNvPr id="3" name="Espace réservé du pied de page 2">
            <a:extLst>
              <a:ext uri="{FF2B5EF4-FFF2-40B4-BE49-F238E27FC236}">
                <a16:creationId xmlns:a16="http://schemas.microsoft.com/office/drawing/2014/main" id="{A760CFBB-77B9-4F05-893F-45BC6E84903C}"/>
              </a:ext>
            </a:extLst>
          </p:cNvPr>
          <p:cNvSpPr>
            <a:spLocks noGrp="1"/>
          </p:cNvSpPr>
          <p:nvPr>
            <p:ph type="ftr" sz="quarter" idx="11"/>
          </p:nvPr>
        </p:nvSpPr>
        <p:spPr/>
        <p:txBody>
          <a:bodyPr/>
          <a:lstStyle/>
          <a:p>
            <a:endParaRPr lang="en-US"/>
          </a:p>
        </p:txBody>
      </p:sp>
      <p:sp>
        <p:nvSpPr>
          <p:cNvPr id="4" name="Espace réservé du numéro de diapositive 3">
            <a:extLst>
              <a:ext uri="{FF2B5EF4-FFF2-40B4-BE49-F238E27FC236}">
                <a16:creationId xmlns:a16="http://schemas.microsoft.com/office/drawing/2014/main" id="{03C3A68A-ABAD-47A5-9C45-CE3325A6522F}"/>
              </a:ext>
            </a:extLst>
          </p:cNvPr>
          <p:cNvSpPr>
            <a:spLocks noGrp="1"/>
          </p:cNvSpPr>
          <p:nvPr>
            <p:ph type="sldNum" sz="quarter" idx="12"/>
          </p:nvPr>
        </p:nvSpPr>
        <p:spPr/>
        <p:txBody>
          <a:bodyPr/>
          <a:lstStyle/>
          <a:p>
            <a:fld id="{4AEB601C-CEB3-44DB-8459-66F1ED8C595E}" type="slidenum">
              <a:rPr lang="en-US" smtClean="0"/>
              <a:t>‹N°›</a:t>
            </a:fld>
            <a:endParaRPr lang="en-US"/>
          </a:p>
        </p:txBody>
      </p:sp>
    </p:spTree>
    <p:extLst>
      <p:ext uri="{BB962C8B-B14F-4D97-AF65-F5344CB8AC3E}">
        <p14:creationId xmlns:p14="http://schemas.microsoft.com/office/powerpoint/2010/main" val="4093572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0A10FE-7034-44DC-9AE8-9D6EFF9CC53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du contenu 2">
            <a:extLst>
              <a:ext uri="{FF2B5EF4-FFF2-40B4-BE49-F238E27FC236}">
                <a16:creationId xmlns:a16="http://schemas.microsoft.com/office/drawing/2014/main" id="{82F358D4-ED67-42D9-803E-E030E3A8FB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a:extLst>
              <a:ext uri="{FF2B5EF4-FFF2-40B4-BE49-F238E27FC236}">
                <a16:creationId xmlns:a16="http://schemas.microsoft.com/office/drawing/2014/main" id="{BF1E1C4D-EF75-4C40-8423-8F554E93FF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5A750D5-DFC8-4496-A763-1F39F67B3487}"/>
              </a:ext>
            </a:extLst>
          </p:cNvPr>
          <p:cNvSpPr>
            <a:spLocks noGrp="1"/>
          </p:cNvSpPr>
          <p:nvPr>
            <p:ph type="dt" sz="half" idx="10"/>
          </p:nvPr>
        </p:nvSpPr>
        <p:spPr/>
        <p:txBody>
          <a:bodyPr/>
          <a:lstStyle/>
          <a:p>
            <a:fld id="{FF0C2C4F-153B-4C5F-83A6-5588933B5BBE}" type="datetimeFigureOut">
              <a:rPr lang="en-US" smtClean="0"/>
              <a:t>11/13/2021</a:t>
            </a:fld>
            <a:endParaRPr lang="en-US"/>
          </a:p>
        </p:txBody>
      </p:sp>
      <p:sp>
        <p:nvSpPr>
          <p:cNvPr id="6" name="Espace réservé du pied de page 5">
            <a:extLst>
              <a:ext uri="{FF2B5EF4-FFF2-40B4-BE49-F238E27FC236}">
                <a16:creationId xmlns:a16="http://schemas.microsoft.com/office/drawing/2014/main" id="{A10982DE-AB17-4B2D-8D54-93B61612E024}"/>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3243053E-207B-4A29-BF8E-6B4B35174154}"/>
              </a:ext>
            </a:extLst>
          </p:cNvPr>
          <p:cNvSpPr>
            <a:spLocks noGrp="1"/>
          </p:cNvSpPr>
          <p:nvPr>
            <p:ph type="sldNum" sz="quarter" idx="12"/>
          </p:nvPr>
        </p:nvSpPr>
        <p:spPr/>
        <p:txBody>
          <a:bodyPr/>
          <a:lstStyle/>
          <a:p>
            <a:fld id="{4AEB601C-CEB3-44DB-8459-66F1ED8C595E}" type="slidenum">
              <a:rPr lang="en-US" smtClean="0"/>
              <a:t>‹N°›</a:t>
            </a:fld>
            <a:endParaRPr lang="en-US"/>
          </a:p>
        </p:txBody>
      </p:sp>
    </p:spTree>
    <p:extLst>
      <p:ext uri="{BB962C8B-B14F-4D97-AF65-F5344CB8AC3E}">
        <p14:creationId xmlns:p14="http://schemas.microsoft.com/office/powerpoint/2010/main" val="3233016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DB3C40-7465-4264-91CE-3C43FBBC041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pour une image  2">
            <a:extLst>
              <a:ext uri="{FF2B5EF4-FFF2-40B4-BE49-F238E27FC236}">
                <a16:creationId xmlns:a16="http://schemas.microsoft.com/office/drawing/2014/main" id="{F6A05F37-B228-473F-A328-902AD7846A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a:extLst>
              <a:ext uri="{FF2B5EF4-FFF2-40B4-BE49-F238E27FC236}">
                <a16:creationId xmlns:a16="http://schemas.microsoft.com/office/drawing/2014/main" id="{5666A9DF-D885-43FB-A8C1-B9F5AD795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831C5D5-7464-440C-BC93-2667470B2B1D}"/>
              </a:ext>
            </a:extLst>
          </p:cNvPr>
          <p:cNvSpPr>
            <a:spLocks noGrp="1"/>
          </p:cNvSpPr>
          <p:nvPr>
            <p:ph type="dt" sz="half" idx="10"/>
          </p:nvPr>
        </p:nvSpPr>
        <p:spPr/>
        <p:txBody>
          <a:bodyPr/>
          <a:lstStyle/>
          <a:p>
            <a:fld id="{FF0C2C4F-153B-4C5F-83A6-5588933B5BBE}" type="datetimeFigureOut">
              <a:rPr lang="en-US" smtClean="0"/>
              <a:t>11/13/2021</a:t>
            </a:fld>
            <a:endParaRPr lang="en-US"/>
          </a:p>
        </p:txBody>
      </p:sp>
      <p:sp>
        <p:nvSpPr>
          <p:cNvPr id="6" name="Espace réservé du pied de page 5">
            <a:extLst>
              <a:ext uri="{FF2B5EF4-FFF2-40B4-BE49-F238E27FC236}">
                <a16:creationId xmlns:a16="http://schemas.microsoft.com/office/drawing/2014/main" id="{58513900-BB48-47FD-BD9C-23BD62759359}"/>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AFC1D929-8231-45C5-B607-C7100D4E1FEF}"/>
              </a:ext>
            </a:extLst>
          </p:cNvPr>
          <p:cNvSpPr>
            <a:spLocks noGrp="1"/>
          </p:cNvSpPr>
          <p:nvPr>
            <p:ph type="sldNum" sz="quarter" idx="12"/>
          </p:nvPr>
        </p:nvSpPr>
        <p:spPr/>
        <p:txBody>
          <a:bodyPr/>
          <a:lstStyle/>
          <a:p>
            <a:fld id="{4AEB601C-CEB3-44DB-8459-66F1ED8C595E}" type="slidenum">
              <a:rPr lang="en-US" smtClean="0"/>
              <a:t>‹N°›</a:t>
            </a:fld>
            <a:endParaRPr lang="en-US"/>
          </a:p>
        </p:txBody>
      </p:sp>
    </p:spTree>
    <p:extLst>
      <p:ext uri="{BB962C8B-B14F-4D97-AF65-F5344CB8AC3E}">
        <p14:creationId xmlns:p14="http://schemas.microsoft.com/office/powerpoint/2010/main" val="2669175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171F3FD-D589-4666-BEFF-4058D86EC9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BE62477A-AA9C-496A-AA74-49241FE1EE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B78C750B-BA8B-43AD-A3C1-6A6D0A0C4E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0C2C4F-153B-4C5F-83A6-5588933B5BBE}" type="datetimeFigureOut">
              <a:rPr lang="en-US" smtClean="0"/>
              <a:t>11/13/2021</a:t>
            </a:fld>
            <a:endParaRPr lang="en-US"/>
          </a:p>
        </p:txBody>
      </p:sp>
      <p:sp>
        <p:nvSpPr>
          <p:cNvPr id="5" name="Espace réservé du pied de page 4">
            <a:extLst>
              <a:ext uri="{FF2B5EF4-FFF2-40B4-BE49-F238E27FC236}">
                <a16:creationId xmlns:a16="http://schemas.microsoft.com/office/drawing/2014/main" id="{196C8660-E061-4851-B6BF-32B0D17417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a:extLst>
              <a:ext uri="{FF2B5EF4-FFF2-40B4-BE49-F238E27FC236}">
                <a16:creationId xmlns:a16="http://schemas.microsoft.com/office/drawing/2014/main" id="{7C521A0E-8358-4E8F-A3FE-77EA5281FC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B601C-CEB3-44DB-8459-66F1ED8C595E}" type="slidenum">
              <a:rPr lang="en-US" smtClean="0"/>
              <a:t>‹N°›</a:t>
            </a:fld>
            <a:endParaRPr lang="en-US"/>
          </a:p>
        </p:txBody>
      </p:sp>
    </p:spTree>
    <p:extLst>
      <p:ext uri="{BB962C8B-B14F-4D97-AF65-F5344CB8AC3E}">
        <p14:creationId xmlns:p14="http://schemas.microsoft.com/office/powerpoint/2010/main" val="4187408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C7E378-C797-4D3A-8814-194EAE7FCF97}"/>
              </a:ext>
            </a:extLst>
          </p:cNvPr>
          <p:cNvSpPr>
            <a:spLocks noGrp="1"/>
          </p:cNvSpPr>
          <p:nvPr>
            <p:ph type="ctrTitle"/>
          </p:nvPr>
        </p:nvSpPr>
        <p:spPr/>
        <p:txBody>
          <a:bodyPr/>
          <a:lstStyle/>
          <a:p>
            <a:r>
              <a:rPr lang="en-US" b="1" dirty="0"/>
              <a:t> </a:t>
            </a:r>
            <a:r>
              <a:rPr lang="en-US" sz="6600" b="1" dirty="0" err="1"/>
              <a:t>Modèle</a:t>
            </a:r>
            <a:r>
              <a:rPr lang="en-US" sz="6600" b="1" dirty="0"/>
              <a:t> socio-</a:t>
            </a:r>
            <a:r>
              <a:rPr lang="en-US" sz="6600" b="1" dirty="0" err="1"/>
              <a:t>écologique</a:t>
            </a:r>
            <a:endParaRPr lang="en-US" dirty="0"/>
          </a:p>
        </p:txBody>
      </p:sp>
      <p:sp>
        <p:nvSpPr>
          <p:cNvPr id="3" name="Sous-titre 2">
            <a:extLst>
              <a:ext uri="{FF2B5EF4-FFF2-40B4-BE49-F238E27FC236}">
                <a16:creationId xmlns:a16="http://schemas.microsoft.com/office/drawing/2014/main" id="{7B10087A-D1F5-492C-8ADE-CEF0E424E255}"/>
              </a:ext>
            </a:extLst>
          </p:cNvPr>
          <p:cNvSpPr>
            <a:spLocks noGrp="1"/>
          </p:cNvSpPr>
          <p:nvPr>
            <p:ph type="subTitle" idx="1"/>
          </p:nvPr>
        </p:nvSpPr>
        <p:spPr>
          <a:xfrm>
            <a:off x="1524000" y="4614912"/>
            <a:ext cx="9144000" cy="1655762"/>
          </a:xfrm>
        </p:spPr>
        <p:txBody>
          <a:bodyPr/>
          <a:lstStyle/>
          <a:p>
            <a:r>
              <a:rPr lang="fr-CA" dirty="0"/>
              <a:t>Dr Ahmed KABORE</a:t>
            </a:r>
            <a:endParaRPr lang="en-US" dirty="0"/>
          </a:p>
        </p:txBody>
      </p:sp>
    </p:spTree>
    <p:extLst>
      <p:ext uri="{BB962C8B-B14F-4D97-AF65-F5344CB8AC3E}">
        <p14:creationId xmlns:p14="http://schemas.microsoft.com/office/powerpoint/2010/main" val="3584959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BF8463-9C34-422A-B414-52F1256D0A3B}"/>
              </a:ext>
            </a:extLst>
          </p:cNvPr>
          <p:cNvSpPr>
            <a:spLocks noGrp="1"/>
          </p:cNvSpPr>
          <p:nvPr>
            <p:ph type="title"/>
          </p:nvPr>
        </p:nvSpPr>
        <p:spPr/>
        <p:txBody>
          <a:bodyPr>
            <a:normAutofit fontScale="90000"/>
          </a:bodyPr>
          <a:lstStyle/>
          <a:p>
            <a:pPr algn="ctr"/>
            <a:r>
              <a:rPr lang="fr-FR" sz="6000" b="1" dirty="0"/>
              <a:t>Communauté</a:t>
            </a:r>
            <a:r>
              <a:rPr lang="fr-FR" dirty="0"/>
              <a:t/>
            </a:r>
            <a:br>
              <a:rPr lang="fr-FR" dirty="0"/>
            </a:br>
            <a:endParaRPr lang="en-US" dirty="0"/>
          </a:p>
        </p:txBody>
      </p:sp>
      <p:sp>
        <p:nvSpPr>
          <p:cNvPr id="3" name="Espace réservé du contenu 2">
            <a:extLst>
              <a:ext uri="{FF2B5EF4-FFF2-40B4-BE49-F238E27FC236}">
                <a16:creationId xmlns:a16="http://schemas.microsoft.com/office/drawing/2014/main" id="{ADB95E7D-D531-4AE4-909D-F4B7CD637801}"/>
              </a:ext>
            </a:extLst>
          </p:cNvPr>
          <p:cNvSpPr>
            <a:spLocks noGrp="1"/>
          </p:cNvSpPr>
          <p:nvPr>
            <p:ph idx="1"/>
          </p:nvPr>
        </p:nvSpPr>
        <p:spPr>
          <a:xfrm>
            <a:off x="838200" y="1195754"/>
            <a:ext cx="10515600" cy="5430129"/>
          </a:xfrm>
        </p:spPr>
        <p:txBody>
          <a:bodyPr>
            <a:normAutofit/>
          </a:bodyPr>
          <a:lstStyle/>
          <a:p>
            <a:pPr marL="0" indent="0">
              <a:buNone/>
            </a:pPr>
            <a:r>
              <a:rPr lang="fr-FR" dirty="0"/>
              <a:t>Ce niveau du modèle social-écologique se concentre sur les réseaux entre organisations et institutions qui composent la communauté en général(écoles, lieux de travail et quartiers) </a:t>
            </a:r>
          </a:p>
          <a:p>
            <a:pPr>
              <a:buFont typeface="Wingdings" panose="05000000000000000000" pitchFamily="2" charset="2"/>
              <a:buChar char="v"/>
            </a:pPr>
            <a:r>
              <a:rPr lang="fr-FR" dirty="0"/>
              <a:t>Importance des structures communautaires dans la détermination des comportements des populations et des coutumes défendues</a:t>
            </a:r>
          </a:p>
          <a:p>
            <a:pPr>
              <a:buFont typeface="Wingdings" panose="05000000000000000000" pitchFamily="2" charset="2"/>
              <a:buChar char="v"/>
            </a:pPr>
            <a:r>
              <a:rPr lang="fr-FR" dirty="0"/>
              <a:t>Stratégies de prévention à ce niveau ont un impact sur l’environnement social et physique. Par exemple:</a:t>
            </a:r>
          </a:p>
          <a:p>
            <a:pPr lvl="1"/>
            <a:r>
              <a:rPr lang="fr-FR" sz="2800" dirty="0"/>
              <a:t>en réduisant l’isolement social </a:t>
            </a:r>
          </a:p>
          <a:p>
            <a:pPr lvl="1"/>
            <a:r>
              <a:rPr lang="fr-FR" sz="2800" dirty="0"/>
              <a:t>en améliorant les possibilités économiques et de logement dans les quartiers</a:t>
            </a:r>
          </a:p>
          <a:p>
            <a:pPr lvl="1"/>
            <a:r>
              <a:rPr lang="fr-FR" sz="2800" dirty="0"/>
              <a:t>en améliorant les processus, les politiques et l’environnement social dans les milieux scolaires et en milieu de travail</a:t>
            </a:r>
          </a:p>
          <a:p>
            <a:endParaRPr lang="en-US" dirty="0"/>
          </a:p>
        </p:txBody>
      </p:sp>
    </p:spTree>
    <p:extLst>
      <p:ext uri="{BB962C8B-B14F-4D97-AF65-F5344CB8AC3E}">
        <p14:creationId xmlns:p14="http://schemas.microsoft.com/office/powerpoint/2010/main" val="1749178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7A8867-E93A-4107-9214-B70A3A575D29}"/>
              </a:ext>
            </a:extLst>
          </p:cNvPr>
          <p:cNvSpPr>
            <a:spLocks noGrp="1"/>
          </p:cNvSpPr>
          <p:nvPr>
            <p:ph type="title"/>
          </p:nvPr>
        </p:nvSpPr>
        <p:spPr/>
        <p:txBody>
          <a:bodyPr>
            <a:normAutofit/>
          </a:bodyPr>
          <a:lstStyle/>
          <a:p>
            <a:pPr algn="ctr"/>
            <a:r>
              <a:rPr lang="fr-FR" sz="6000" b="1" dirty="0"/>
              <a:t>Niveau organisationnel</a:t>
            </a:r>
            <a:endParaRPr lang="en-US" sz="6000" b="1" dirty="0"/>
          </a:p>
        </p:txBody>
      </p:sp>
      <p:sp>
        <p:nvSpPr>
          <p:cNvPr id="3" name="Espace réservé du contenu 2">
            <a:extLst>
              <a:ext uri="{FF2B5EF4-FFF2-40B4-BE49-F238E27FC236}">
                <a16:creationId xmlns:a16="http://schemas.microsoft.com/office/drawing/2014/main" id="{3CB0BFC3-E77B-441D-B12B-BAB7480F023A}"/>
              </a:ext>
            </a:extLst>
          </p:cNvPr>
          <p:cNvSpPr>
            <a:spLocks noGrp="1"/>
          </p:cNvSpPr>
          <p:nvPr>
            <p:ph idx="1"/>
          </p:nvPr>
        </p:nvSpPr>
        <p:spPr/>
        <p:txBody>
          <a:bodyPr/>
          <a:lstStyle/>
          <a:p>
            <a:pPr>
              <a:buFont typeface="Wingdings" panose="05000000000000000000" pitchFamily="2" charset="2"/>
              <a:buChar char="v"/>
            </a:pPr>
            <a:r>
              <a:rPr lang="fr-FR" dirty="0"/>
              <a:t>Rôle déterminant dans l’élaboration de comportements, appliquent souvent des règlements et des restrictions déterminant le comportement</a:t>
            </a:r>
          </a:p>
          <a:p>
            <a:pPr marL="0" indent="0">
              <a:buNone/>
            </a:pPr>
            <a:endParaRPr lang="fr-FR" dirty="0"/>
          </a:p>
          <a:p>
            <a:pPr>
              <a:buFont typeface="Wingdings" panose="05000000000000000000" pitchFamily="2" charset="2"/>
              <a:buChar char="v"/>
            </a:pPr>
            <a:r>
              <a:rPr lang="fr-FR" dirty="0"/>
              <a:t>Une école, par exemple, contrôle la diffusion des connaissances. Cette influence est importante lorsqu’il s’agit de communiquer de l’information sur les pratiques sécuritaires en matière de santé</a:t>
            </a:r>
          </a:p>
          <a:p>
            <a:endParaRPr lang="en-US" dirty="0"/>
          </a:p>
        </p:txBody>
      </p:sp>
    </p:spTree>
    <p:extLst>
      <p:ext uri="{BB962C8B-B14F-4D97-AF65-F5344CB8AC3E}">
        <p14:creationId xmlns:p14="http://schemas.microsoft.com/office/powerpoint/2010/main" val="3872148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46D8C7-094A-4334-BA6C-17389F542807}"/>
              </a:ext>
            </a:extLst>
          </p:cNvPr>
          <p:cNvSpPr>
            <a:spLocks noGrp="1"/>
          </p:cNvSpPr>
          <p:nvPr>
            <p:ph type="title"/>
          </p:nvPr>
        </p:nvSpPr>
        <p:spPr>
          <a:xfrm>
            <a:off x="838200" y="365125"/>
            <a:ext cx="10515600" cy="900967"/>
          </a:xfrm>
        </p:spPr>
        <p:txBody>
          <a:bodyPr>
            <a:normAutofit fontScale="90000"/>
          </a:bodyPr>
          <a:lstStyle/>
          <a:p>
            <a:pPr algn="ctr"/>
            <a:r>
              <a:rPr lang="fr-FR" sz="6000" b="1" dirty="0"/>
              <a:t>Politique</a:t>
            </a:r>
            <a:r>
              <a:rPr lang="fr-FR" dirty="0"/>
              <a:t/>
            </a:r>
            <a:br>
              <a:rPr lang="fr-FR" dirty="0"/>
            </a:br>
            <a:endParaRPr lang="en-US" dirty="0"/>
          </a:p>
        </p:txBody>
      </p:sp>
      <p:sp>
        <p:nvSpPr>
          <p:cNvPr id="3" name="Espace réservé du contenu 2">
            <a:extLst>
              <a:ext uri="{FF2B5EF4-FFF2-40B4-BE49-F238E27FC236}">
                <a16:creationId xmlns:a16="http://schemas.microsoft.com/office/drawing/2014/main" id="{305876B9-CCF2-4CB6-85D7-431C9EE1A80F}"/>
              </a:ext>
            </a:extLst>
          </p:cNvPr>
          <p:cNvSpPr>
            <a:spLocks noGrp="1"/>
          </p:cNvSpPr>
          <p:nvPr>
            <p:ph idx="1"/>
          </p:nvPr>
        </p:nvSpPr>
        <p:spPr/>
        <p:txBody>
          <a:bodyPr>
            <a:normAutofit/>
          </a:bodyPr>
          <a:lstStyle/>
          <a:p>
            <a:r>
              <a:rPr lang="fr-FR" dirty="0"/>
              <a:t>Politiques et lois, initiées aux niveaux local, national et mondial constituent le niveau le plus large du modèle social-écologique</a:t>
            </a:r>
          </a:p>
          <a:p>
            <a:r>
              <a:rPr lang="fr-FR" dirty="0"/>
              <a:t>Ces politiques ont le potentiel d’avoir un impact sur un grand nombre de personnes</a:t>
            </a:r>
          </a:p>
          <a:p>
            <a:r>
              <a:rPr lang="fr-FR" dirty="0"/>
              <a:t>Exemple: politique décrivant un budget d’aide au paludisme des États-Unis, aura des effets mondiaux considérables pendant des décennies</a:t>
            </a:r>
          </a:p>
        </p:txBody>
      </p:sp>
    </p:spTree>
    <p:extLst>
      <p:ext uri="{BB962C8B-B14F-4D97-AF65-F5344CB8AC3E}">
        <p14:creationId xmlns:p14="http://schemas.microsoft.com/office/powerpoint/2010/main" val="487428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0E68E8-3685-440C-96AD-22AD46752CFD}"/>
              </a:ext>
            </a:extLst>
          </p:cNvPr>
          <p:cNvSpPr>
            <a:spLocks noGrp="1"/>
          </p:cNvSpPr>
          <p:nvPr>
            <p:ph type="title"/>
          </p:nvPr>
        </p:nvSpPr>
        <p:spPr/>
        <p:txBody>
          <a:bodyPr>
            <a:normAutofit/>
          </a:bodyPr>
          <a:lstStyle/>
          <a:p>
            <a:pPr algn="ctr"/>
            <a:r>
              <a:rPr lang="fr-CA" sz="6000" b="1" dirty="0"/>
              <a:t>Conclusion</a:t>
            </a:r>
            <a:endParaRPr lang="en-US" sz="6000" b="1" dirty="0"/>
          </a:p>
        </p:txBody>
      </p:sp>
      <p:sp>
        <p:nvSpPr>
          <p:cNvPr id="3" name="Espace réservé du contenu 2">
            <a:extLst>
              <a:ext uri="{FF2B5EF4-FFF2-40B4-BE49-F238E27FC236}">
                <a16:creationId xmlns:a16="http://schemas.microsoft.com/office/drawing/2014/main" id="{9ECB1738-3B0D-414B-9D26-6BA4F219C9CF}"/>
              </a:ext>
            </a:extLst>
          </p:cNvPr>
          <p:cNvSpPr>
            <a:spLocks noGrp="1"/>
          </p:cNvSpPr>
          <p:nvPr>
            <p:ph idx="1"/>
          </p:nvPr>
        </p:nvSpPr>
        <p:spPr/>
        <p:txBody>
          <a:bodyPr>
            <a:normAutofit fontScale="92500" lnSpcReduction="10000"/>
          </a:bodyPr>
          <a:lstStyle/>
          <a:p>
            <a:r>
              <a:rPr lang="fr-FR" dirty="0"/>
              <a:t>Modèle socio-écologique, utile dans la création de solutions durables pour les individus et les sociétés à risque</a:t>
            </a:r>
          </a:p>
          <a:p>
            <a:r>
              <a:rPr lang="fr-FR" dirty="0"/>
              <a:t>Approche de santé publique, tient compte de bon nombre des niveaux du modèle est la pratique de la communication sur le changement social (CSC). </a:t>
            </a:r>
          </a:p>
          <a:p>
            <a:r>
              <a:rPr lang="fr-FR" dirty="0"/>
              <a:t>Les communautés utilisent le CSC pour faciliter les discussions sur les pratiques bénéfiques et néfastes dans les sociétés et pour encourager les gens à parler de problèmes individuels et communautaires</a:t>
            </a:r>
          </a:p>
          <a:p>
            <a:r>
              <a:rPr lang="fr-FR" dirty="0"/>
              <a:t> Une discussion sur la CSC axée sur la santé pourrait couvrir n’importe quoi, des stratégies élaborées pour réduire les taux de pneumonie chez les bébés à la modification d’un rituel social désuet et potentiellement nocif</a:t>
            </a:r>
            <a:endParaRPr lang="en-US" dirty="0"/>
          </a:p>
        </p:txBody>
      </p:sp>
    </p:spTree>
    <p:extLst>
      <p:ext uri="{BB962C8B-B14F-4D97-AF65-F5344CB8AC3E}">
        <p14:creationId xmlns:p14="http://schemas.microsoft.com/office/powerpoint/2010/main" val="3142469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8735" y="2646598"/>
            <a:ext cx="10515600" cy="1325563"/>
          </a:xfrm>
        </p:spPr>
        <p:txBody>
          <a:bodyPr>
            <a:normAutofit/>
          </a:bodyPr>
          <a:lstStyle/>
          <a:p>
            <a:pPr algn="ctr"/>
            <a:r>
              <a:rPr lang="fr-FR" sz="6000" b="1" dirty="0"/>
              <a:t>Exemples d’application</a:t>
            </a:r>
          </a:p>
        </p:txBody>
      </p:sp>
    </p:spTree>
    <p:extLst>
      <p:ext uri="{BB962C8B-B14F-4D97-AF65-F5344CB8AC3E}">
        <p14:creationId xmlns:p14="http://schemas.microsoft.com/office/powerpoint/2010/main" val="4109182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D60139B-0272-4E8B-9069-E6DAAF10E4B9}"/>
              </a:ext>
            </a:extLst>
          </p:cNvPr>
          <p:cNvSpPr>
            <a:spLocks noGrp="1"/>
          </p:cNvSpPr>
          <p:nvPr>
            <p:ph idx="1"/>
          </p:nvPr>
        </p:nvSpPr>
        <p:spPr>
          <a:xfrm>
            <a:off x="1097280" y="1845733"/>
            <a:ext cx="10058400" cy="4460473"/>
          </a:xfrm>
        </p:spPr>
        <p:txBody>
          <a:bodyPr>
            <a:normAutofit lnSpcReduction="10000"/>
          </a:bodyPr>
          <a:lstStyle/>
          <a:p>
            <a:pPr marL="0" lvl="0" indent="0">
              <a:lnSpc>
                <a:spcPct val="80000"/>
              </a:lnSpc>
              <a:buNone/>
            </a:pPr>
            <a:r>
              <a:rPr lang="fr-FR" sz="3000" b="1" dirty="0">
                <a:solidFill>
                  <a:srgbClr val="000000"/>
                </a:solidFill>
                <a:latin typeface="Tahoma" pitchFamily="34"/>
                <a:ea typeface="Tahoma" pitchFamily="34"/>
                <a:cs typeface="Tahoma" pitchFamily="34"/>
              </a:rPr>
              <a:t>Questions de recherche</a:t>
            </a:r>
          </a:p>
          <a:p>
            <a:pPr marL="292608" lvl="1" indent="-457200">
              <a:lnSpc>
                <a:spcPct val="80000"/>
              </a:lnSpc>
              <a:buNone/>
            </a:pPr>
            <a:endParaRPr lang="fr-FR" sz="3000" dirty="0">
              <a:solidFill>
                <a:srgbClr val="000000"/>
              </a:solidFill>
              <a:latin typeface="Tahoma" pitchFamily="34"/>
              <a:ea typeface="Tahoma" pitchFamily="34"/>
              <a:cs typeface="Tahoma" pitchFamily="34"/>
            </a:endParaRPr>
          </a:p>
          <a:p>
            <a:pPr marL="292608" lvl="1" indent="-457200">
              <a:lnSpc>
                <a:spcPct val="80000"/>
              </a:lnSpc>
              <a:buNone/>
            </a:pPr>
            <a:r>
              <a:rPr lang="fr-FR" sz="3000" b="1" dirty="0">
                <a:solidFill>
                  <a:srgbClr val="000000"/>
                </a:solidFill>
                <a:latin typeface="Tahoma" pitchFamily="34"/>
                <a:ea typeface="Tahoma" pitchFamily="34"/>
                <a:cs typeface="Tahoma" pitchFamily="34"/>
              </a:rPr>
              <a:t>    QR1</a:t>
            </a:r>
            <a:r>
              <a:rPr lang="fr-FR" sz="3000" dirty="0">
                <a:solidFill>
                  <a:srgbClr val="000000"/>
                </a:solidFill>
                <a:latin typeface="Tahoma" pitchFamily="34"/>
                <a:ea typeface="Tahoma" pitchFamily="34"/>
                <a:cs typeface="Tahoma" pitchFamily="34"/>
              </a:rPr>
              <a:t> : Quelles sont les perceptions sociologiques,</a:t>
            </a:r>
          </a:p>
          <a:p>
            <a:pPr marL="292608" lvl="1" indent="-457200">
              <a:lnSpc>
                <a:spcPct val="80000"/>
              </a:lnSpc>
              <a:buNone/>
            </a:pPr>
            <a:r>
              <a:rPr lang="fr-FR" sz="3000" dirty="0">
                <a:solidFill>
                  <a:srgbClr val="000000"/>
                </a:solidFill>
                <a:latin typeface="Tahoma" pitchFamily="34"/>
                <a:ea typeface="Tahoma" pitchFamily="34"/>
                <a:cs typeface="Tahoma" pitchFamily="34"/>
              </a:rPr>
              <a:t>              économiques, politiques et culturelles </a:t>
            </a:r>
          </a:p>
          <a:p>
            <a:pPr marL="292608" lvl="1" indent="-457200">
              <a:lnSpc>
                <a:spcPct val="80000"/>
              </a:lnSpc>
              <a:buNone/>
            </a:pPr>
            <a:r>
              <a:rPr lang="fr-FR" sz="3000" dirty="0">
                <a:solidFill>
                  <a:srgbClr val="000000"/>
                </a:solidFill>
                <a:latin typeface="Tahoma" pitchFamily="34"/>
                <a:ea typeface="Tahoma" pitchFamily="34"/>
                <a:cs typeface="Tahoma" pitchFamily="34"/>
              </a:rPr>
              <a:t>              des adolescents sur la grossesse précoce </a:t>
            </a:r>
          </a:p>
          <a:p>
            <a:pPr marL="292608" lvl="1" indent="-457200">
              <a:lnSpc>
                <a:spcPct val="80000"/>
              </a:lnSpc>
              <a:buNone/>
            </a:pPr>
            <a:r>
              <a:rPr lang="fr-FR" sz="3000" dirty="0">
                <a:solidFill>
                  <a:srgbClr val="000000"/>
                </a:solidFill>
                <a:latin typeface="Tahoma" pitchFamily="34"/>
                <a:ea typeface="Tahoma" pitchFamily="34"/>
                <a:cs typeface="Tahoma" pitchFamily="34"/>
              </a:rPr>
              <a:t>              en milieu scolaire ?</a:t>
            </a:r>
          </a:p>
          <a:p>
            <a:pPr marL="292608" lvl="1" indent="-457200">
              <a:lnSpc>
                <a:spcPct val="80000"/>
              </a:lnSpc>
              <a:buNone/>
            </a:pPr>
            <a:endParaRPr lang="fr-FR" sz="3000" dirty="0">
              <a:solidFill>
                <a:srgbClr val="000000"/>
              </a:solidFill>
              <a:latin typeface="Tahoma" pitchFamily="34"/>
              <a:ea typeface="Tahoma" pitchFamily="34"/>
              <a:cs typeface="Tahoma" pitchFamily="34"/>
            </a:endParaRPr>
          </a:p>
          <a:p>
            <a:pPr marL="292608" lvl="1" indent="-457200">
              <a:lnSpc>
                <a:spcPct val="80000"/>
              </a:lnSpc>
              <a:buNone/>
            </a:pPr>
            <a:r>
              <a:rPr lang="fr-FR" sz="3000" b="1" dirty="0">
                <a:solidFill>
                  <a:srgbClr val="000000"/>
                </a:solidFill>
                <a:latin typeface="Tahoma" pitchFamily="34"/>
                <a:ea typeface="Tahoma" pitchFamily="34"/>
                <a:cs typeface="Tahoma" pitchFamily="34"/>
              </a:rPr>
              <a:t>    QR2 </a:t>
            </a:r>
            <a:r>
              <a:rPr lang="fr-FR" sz="3000" dirty="0">
                <a:solidFill>
                  <a:srgbClr val="000000"/>
                </a:solidFill>
                <a:latin typeface="Tahoma" pitchFamily="34"/>
                <a:ea typeface="Tahoma" pitchFamily="34"/>
                <a:cs typeface="Tahoma" pitchFamily="34"/>
              </a:rPr>
              <a:t>: Quels sont les facteurs sociologiques, </a:t>
            </a:r>
          </a:p>
          <a:p>
            <a:pPr marL="292608" lvl="1" indent="-457200">
              <a:lnSpc>
                <a:spcPct val="80000"/>
              </a:lnSpc>
              <a:buNone/>
            </a:pPr>
            <a:r>
              <a:rPr lang="fr-FR" sz="3000" dirty="0">
                <a:solidFill>
                  <a:srgbClr val="000000"/>
                </a:solidFill>
                <a:latin typeface="Tahoma" pitchFamily="34"/>
                <a:ea typeface="Tahoma" pitchFamily="34"/>
                <a:cs typeface="Tahoma" pitchFamily="34"/>
              </a:rPr>
              <a:t>              économiques, politiques et culturelles </a:t>
            </a:r>
          </a:p>
          <a:p>
            <a:pPr marL="292608" lvl="1" indent="-457200">
              <a:lnSpc>
                <a:spcPct val="80000"/>
              </a:lnSpc>
              <a:buNone/>
            </a:pPr>
            <a:r>
              <a:rPr lang="fr-FR" sz="3000" dirty="0">
                <a:solidFill>
                  <a:srgbClr val="000000"/>
                </a:solidFill>
                <a:latin typeface="Tahoma" pitchFamily="34"/>
                <a:ea typeface="Tahoma" pitchFamily="34"/>
                <a:cs typeface="Tahoma" pitchFamily="34"/>
              </a:rPr>
              <a:t>              influençant la grossesse précoce </a:t>
            </a:r>
          </a:p>
          <a:p>
            <a:pPr marL="292608" lvl="1" indent="-457200">
              <a:lnSpc>
                <a:spcPct val="80000"/>
              </a:lnSpc>
              <a:buNone/>
            </a:pPr>
            <a:r>
              <a:rPr lang="fr-FR" sz="3000" dirty="0">
                <a:solidFill>
                  <a:srgbClr val="000000"/>
                </a:solidFill>
                <a:latin typeface="Tahoma" pitchFamily="34"/>
                <a:ea typeface="Tahoma" pitchFamily="34"/>
                <a:cs typeface="Tahoma" pitchFamily="34"/>
              </a:rPr>
              <a:t>              en milieu scolaire ?</a:t>
            </a:r>
            <a:endParaRPr lang="fr-FR" dirty="0"/>
          </a:p>
        </p:txBody>
      </p:sp>
      <p:sp>
        <p:nvSpPr>
          <p:cNvPr id="4" name="Espace réservé de la date 3">
            <a:extLst>
              <a:ext uri="{FF2B5EF4-FFF2-40B4-BE49-F238E27FC236}">
                <a16:creationId xmlns:a16="http://schemas.microsoft.com/office/drawing/2014/main" id="{05DF90B5-B351-44FA-A04D-276FC7CF84DF}"/>
              </a:ext>
            </a:extLst>
          </p:cNvPr>
          <p:cNvSpPr>
            <a:spLocks noGrp="1"/>
          </p:cNvSpPr>
          <p:nvPr>
            <p:ph type="dt" sz="half" idx="10"/>
          </p:nvPr>
        </p:nvSpPr>
        <p:spPr/>
        <p:txBody>
          <a:bodyPr/>
          <a:lstStyle/>
          <a:p>
            <a:fld id="{128432C5-0CD6-4827-9960-F87B6480E660}" type="datetime1">
              <a:rPr lang="fr-FR" smtClean="0"/>
              <a:t>13/11/2021</a:t>
            </a:fld>
            <a:endParaRPr lang="fr-FR"/>
          </a:p>
        </p:txBody>
      </p:sp>
      <p:sp>
        <p:nvSpPr>
          <p:cNvPr id="5" name="Espace réservé du pied de page 4">
            <a:extLst>
              <a:ext uri="{FF2B5EF4-FFF2-40B4-BE49-F238E27FC236}">
                <a16:creationId xmlns:a16="http://schemas.microsoft.com/office/drawing/2014/main" id="{45C623A8-BFD4-4B02-99B1-92344DCCF52F}"/>
              </a:ext>
            </a:extLst>
          </p:cNvPr>
          <p:cNvSpPr>
            <a:spLocks noGrp="1"/>
          </p:cNvSpPr>
          <p:nvPr>
            <p:ph type="ftr" sz="quarter" idx="11"/>
          </p:nvPr>
        </p:nvSpPr>
        <p:spPr/>
        <p:txBody>
          <a:bodyPr/>
          <a:lstStyle/>
          <a:p>
            <a:r>
              <a:rPr lang="fr-FR"/>
              <a:t>Master Santé Publique</a:t>
            </a:r>
          </a:p>
        </p:txBody>
      </p:sp>
      <p:sp>
        <p:nvSpPr>
          <p:cNvPr id="6" name="Espace réservé du numéro de diapositive 5">
            <a:extLst>
              <a:ext uri="{FF2B5EF4-FFF2-40B4-BE49-F238E27FC236}">
                <a16:creationId xmlns:a16="http://schemas.microsoft.com/office/drawing/2014/main" id="{B2DF2877-CE8C-453C-8067-FC72E8F4BB59}"/>
              </a:ext>
            </a:extLst>
          </p:cNvPr>
          <p:cNvSpPr>
            <a:spLocks noGrp="1"/>
          </p:cNvSpPr>
          <p:nvPr>
            <p:ph type="sldNum" sz="quarter" idx="12"/>
          </p:nvPr>
        </p:nvSpPr>
        <p:spPr/>
        <p:txBody>
          <a:bodyPr/>
          <a:lstStyle/>
          <a:p>
            <a:fld id="{C489B0D2-155A-45A1-964C-FE79C65F08CE}" type="slidenum">
              <a:rPr lang="fr-FR" smtClean="0"/>
              <a:t>15</a:t>
            </a:fld>
            <a:endParaRPr lang="fr-FR"/>
          </a:p>
        </p:txBody>
      </p:sp>
    </p:spTree>
    <p:extLst>
      <p:ext uri="{BB962C8B-B14F-4D97-AF65-F5344CB8AC3E}">
        <p14:creationId xmlns:p14="http://schemas.microsoft.com/office/powerpoint/2010/main" val="1014651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2035E68-BEB6-4C6F-AF60-5E906309DB16}"/>
              </a:ext>
            </a:extLst>
          </p:cNvPr>
          <p:cNvSpPr>
            <a:spLocks noGrp="1"/>
          </p:cNvSpPr>
          <p:nvPr>
            <p:ph idx="1"/>
          </p:nvPr>
        </p:nvSpPr>
        <p:spPr>
          <a:xfrm>
            <a:off x="804041" y="1845734"/>
            <a:ext cx="10351639" cy="4476238"/>
          </a:xfrm>
        </p:spPr>
        <p:txBody>
          <a:bodyPr/>
          <a:lstStyle/>
          <a:p>
            <a:endParaRPr lang="fr-FR" sz="30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fr-FR" sz="3000" b="1" dirty="0">
                <a:solidFill>
                  <a:schemeClr val="tx1"/>
                </a:solidFill>
                <a:latin typeface="Tahoma" panose="020B0604030504040204" pitchFamily="34" charset="0"/>
                <a:ea typeface="Tahoma" panose="020B0604030504040204" pitchFamily="34" charset="0"/>
                <a:cs typeface="Tahoma" panose="020B0604030504040204" pitchFamily="34" charset="0"/>
              </a:rPr>
              <a:t>     Objectif général:  </a:t>
            </a:r>
            <a:r>
              <a:rPr lang="fr-FR" sz="3000" dirty="0">
                <a:solidFill>
                  <a:schemeClr val="tx1"/>
                </a:solidFill>
                <a:latin typeface="Tahoma" panose="020B0604030504040204" pitchFamily="34" charset="0"/>
                <a:ea typeface="Tahoma" panose="020B0604030504040204" pitchFamily="34" charset="0"/>
                <a:cs typeface="Tahoma" panose="020B0604030504040204" pitchFamily="34" charset="0"/>
              </a:rPr>
              <a:t>Etudier</a:t>
            </a:r>
            <a:r>
              <a:rPr lang="fr-FR" sz="3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fr-FR" sz="3000" dirty="0">
                <a:solidFill>
                  <a:schemeClr val="tx1"/>
                </a:solidFill>
                <a:latin typeface="Tahoma" panose="020B0604030504040204" pitchFamily="34" charset="0"/>
                <a:ea typeface="Tahoma" panose="020B0604030504040204" pitchFamily="34" charset="0"/>
                <a:cs typeface="Tahoma" panose="020B0604030504040204" pitchFamily="34" charset="0"/>
              </a:rPr>
              <a:t>les perceptions et facteurs</a:t>
            </a:r>
          </a:p>
          <a:p>
            <a:pPr marL="0" indent="0" algn="just">
              <a:buNone/>
            </a:pPr>
            <a:r>
              <a:rPr lang="fr-FR" sz="3000" dirty="0">
                <a:solidFill>
                  <a:schemeClr val="tx1"/>
                </a:solidFill>
                <a:latin typeface="Tahoma" panose="020B0604030504040204" pitchFamily="34" charset="0"/>
                <a:ea typeface="Tahoma" panose="020B0604030504040204" pitchFamily="34" charset="0"/>
                <a:cs typeface="Tahoma" panose="020B0604030504040204" pitchFamily="34" charset="0"/>
              </a:rPr>
              <a:t>                                  influençant la grossesse précoce</a:t>
            </a:r>
          </a:p>
          <a:p>
            <a:pPr marL="0" indent="0" algn="just">
              <a:buNone/>
            </a:pPr>
            <a:r>
              <a:rPr lang="fr-FR" sz="3000" dirty="0">
                <a:solidFill>
                  <a:schemeClr val="tx1"/>
                </a:solidFill>
                <a:latin typeface="Tahoma" panose="020B0604030504040204" pitchFamily="34" charset="0"/>
                <a:ea typeface="Tahoma" panose="020B0604030504040204" pitchFamily="34" charset="0"/>
                <a:cs typeface="Tahoma" panose="020B0604030504040204" pitchFamily="34" charset="0"/>
              </a:rPr>
              <a:t>                                  en milieu scolaire chez les</a:t>
            </a:r>
          </a:p>
          <a:p>
            <a:pPr marL="0" indent="0" algn="just">
              <a:buNone/>
            </a:pPr>
            <a:r>
              <a:rPr lang="fr-FR" sz="3000" dirty="0">
                <a:solidFill>
                  <a:schemeClr val="tx1"/>
                </a:solidFill>
                <a:latin typeface="Tahoma" panose="020B0604030504040204" pitchFamily="34" charset="0"/>
                <a:ea typeface="Tahoma" panose="020B0604030504040204" pitchFamily="34" charset="0"/>
                <a:cs typeface="Tahoma" panose="020B0604030504040204" pitchFamily="34" charset="0"/>
              </a:rPr>
              <a:t>                                  adolescentes dans la ville de</a:t>
            </a:r>
          </a:p>
          <a:p>
            <a:pPr marL="0" indent="0" algn="just">
              <a:buNone/>
            </a:pPr>
            <a:r>
              <a:rPr lang="fr-FR" sz="3000" dirty="0">
                <a:solidFill>
                  <a:schemeClr val="tx1"/>
                </a:solidFill>
                <a:latin typeface="Tahoma" panose="020B0604030504040204" pitchFamily="34" charset="0"/>
                <a:ea typeface="Tahoma" panose="020B0604030504040204" pitchFamily="34" charset="0"/>
                <a:cs typeface="Tahoma" panose="020B0604030504040204" pitchFamily="34" charset="0"/>
              </a:rPr>
              <a:t>                                  Ouagadougou en 2020</a:t>
            </a:r>
          </a:p>
          <a:p>
            <a:endParaRPr lang="fr-FR" b="1" dirty="0">
              <a:solidFill>
                <a:srgbClr val="000000"/>
              </a:solidFill>
              <a:latin typeface="Tahoma" pitchFamily="34"/>
              <a:ea typeface="Tahoma" pitchFamily="34"/>
              <a:cs typeface="Tahoma" pitchFamily="34"/>
            </a:endParaRPr>
          </a:p>
          <a:p>
            <a:endParaRPr lang="fr-FR" dirty="0"/>
          </a:p>
        </p:txBody>
      </p:sp>
      <p:sp>
        <p:nvSpPr>
          <p:cNvPr id="4" name="Espace réservé de la date 3">
            <a:extLst>
              <a:ext uri="{FF2B5EF4-FFF2-40B4-BE49-F238E27FC236}">
                <a16:creationId xmlns:a16="http://schemas.microsoft.com/office/drawing/2014/main" id="{205B492E-102E-4F13-88AD-16F0BB8B7CD7}"/>
              </a:ext>
            </a:extLst>
          </p:cNvPr>
          <p:cNvSpPr>
            <a:spLocks noGrp="1"/>
          </p:cNvSpPr>
          <p:nvPr>
            <p:ph type="dt" sz="half" idx="10"/>
          </p:nvPr>
        </p:nvSpPr>
        <p:spPr/>
        <p:txBody>
          <a:bodyPr/>
          <a:lstStyle/>
          <a:p>
            <a:endParaRPr lang="fr-FR" dirty="0"/>
          </a:p>
        </p:txBody>
      </p:sp>
      <p:sp>
        <p:nvSpPr>
          <p:cNvPr id="5" name="Espace réservé du pied de page 4">
            <a:extLst>
              <a:ext uri="{FF2B5EF4-FFF2-40B4-BE49-F238E27FC236}">
                <a16:creationId xmlns:a16="http://schemas.microsoft.com/office/drawing/2014/main" id="{0B7B8049-A053-4B2C-ABBD-69C3154EFF70}"/>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683250F8-B7B8-42B7-8B40-5CA3CAFAE610}"/>
              </a:ext>
            </a:extLst>
          </p:cNvPr>
          <p:cNvSpPr>
            <a:spLocks noGrp="1"/>
          </p:cNvSpPr>
          <p:nvPr>
            <p:ph type="sldNum" sz="quarter" idx="12"/>
          </p:nvPr>
        </p:nvSpPr>
        <p:spPr/>
        <p:txBody>
          <a:bodyPr/>
          <a:lstStyle/>
          <a:p>
            <a:fld id="{C489B0D2-155A-45A1-964C-FE79C65F08CE}" type="slidenum">
              <a:rPr lang="fr-FR" smtClean="0"/>
              <a:t>16</a:t>
            </a:fld>
            <a:endParaRPr lang="fr-FR"/>
          </a:p>
        </p:txBody>
      </p:sp>
    </p:spTree>
    <p:extLst>
      <p:ext uri="{BB962C8B-B14F-4D97-AF65-F5344CB8AC3E}">
        <p14:creationId xmlns:p14="http://schemas.microsoft.com/office/powerpoint/2010/main" val="2100332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EAAB4EA-A30B-404D-B757-066CE86AF3B6}"/>
              </a:ext>
            </a:extLst>
          </p:cNvPr>
          <p:cNvSpPr>
            <a:spLocks noGrp="1"/>
          </p:cNvSpPr>
          <p:nvPr>
            <p:ph idx="1"/>
          </p:nvPr>
        </p:nvSpPr>
        <p:spPr>
          <a:xfrm>
            <a:off x="451945" y="497035"/>
            <a:ext cx="11288110" cy="4553081"/>
          </a:xfrm>
        </p:spPr>
        <p:txBody>
          <a:bodyPr>
            <a:normAutofit fontScale="77500" lnSpcReduction="20000"/>
          </a:bodyPr>
          <a:lstStyle/>
          <a:p>
            <a:pPr marL="0" lvl="0" indent="0">
              <a:lnSpc>
                <a:spcPct val="160000"/>
              </a:lnSpc>
              <a:buNone/>
            </a:pPr>
            <a:r>
              <a:rPr lang="fr-FR" sz="3600" b="1" dirty="0">
                <a:solidFill>
                  <a:srgbClr val="000000"/>
                </a:solidFill>
                <a:latin typeface="Tahoma" pitchFamily="34"/>
                <a:ea typeface="Tahoma" pitchFamily="34"/>
                <a:cs typeface="Tahoma" pitchFamily="34"/>
              </a:rPr>
              <a:t>Objectifs spécifiques(OS)</a:t>
            </a:r>
          </a:p>
          <a:p>
            <a:pPr marL="749808" lvl="4" indent="0">
              <a:lnSpc>
                <a:spcPct val="160000"/>
              </a:lnSpc>
              <a:buNone/>
            </a:pPr>
            <a:r>
              <a:rPr lang="fr-FR" sz="3600" b="1" dirty="0">
                <a:solidFill>
                  <a:srgbClr val="000000"/>
                </a:solidFill>
                <a:latin typeface="Tahoma" pitchFamily="34"/>
                <a:ea typeface="Tahoma" pitchFamily="34"/>
                <a:cs typeface="Tahoma" pitchFamily="34"/>
              </a:rPr>
              <a:t>OS1</a:t>
            </a:r>
            <a:r>
              <a:rPr lang="fr-FR" sz="3600" dirty="0">
                <a:solidFill>
                  <a:srgbClr val="000000"/>
                </a:solidFill>
                <a:latin typeface="Tahoma" pitchFamily="34"/>
                <a:ea typeface="Tahoma" pitchFamily="34"/>
                <a:cs typeface="Tahoma" pitchFamily="34"/>
              </a:rPr>
              <a:t>: Déterminer les perceptions des adolescents sur la grossesse précoce en milieu scolaire </a:t>
            </a:r>
          </a:p>
          <a:p>
            <a:pPr marL="749808" lvl="4" indent="0">
              <a:lnSpc>
                <a:spcPct val="160000"/>
              </a:lnSpc>
              <a:buNone/>
            </a:pPr>
            <a:r>
              <a:rPr lang="fr-FR" sz="3600" b="1" dirty="0">
                <a:solidFill>
                  <a:srgbClr val="000000"/>
                </a:solidFill>
                <a:latin typeface="Tahoma" pitchFamily="34"/>
                <a:ea typeface="Tahoma" pitchFamily="34"/>
                <a:cs typeface="Tahoma" pitchFamily="34"/>
              </a:rPr>
              <a:t>OS2</a:t>
            </a:r>
            <a:r>
              <a:rPr lang="fr-FR" sz="3600" dirty="0">
                <a:solidFill>
                  <a:srgbClr val="000000"/>
                </a:solidFill>
                <a:latin typeface="Tahoma" pitchFamily="34"/>
                <a:ea typeface="Tahoma" pitchFamily="34"/>
                <a:cs typeface="Tahoma" pitchFamily="34"/>
              </a:rPr>
              <a:t>: Décrire les facteurs de risque de la grossesse précoce en milieu scolaire </a:t>
            </a:r>
          </a:p>
          <a:p>
            <a:pPr marL="749808" lvl="4" indent="0">
              <a:lnSpc>
                <a:spcPct val="160000"/>
              </a:lnSpc>
              <a:buNone/>
            </a:pPr>
            <a:r>
              <a:rPr lang="fr-FR" sz="3600" b="1" dirty="0">
                <a:solidFill>
                  <a:srgbClr val="000000"/>
                </a:solidFill>
                <a:latin typeface="Tahoma" pitchFamily="34"/>
                <a:ea typeface="Tahoma" pitchFamily="34"/>
                <a:cs typeface="Tahoma" pitchFamily="34"/>
              </a:rPr>
              <a:t>OS3</a:t>
            </a:r>
            <a:r>
              <a:rPr lang="fr-FR" sz="3600" dirty="0">
                <a:solidFill>
                  <a:srgbClr val="000000"/>
                </a:solidFill>
                <a:latin typeface="Tahoma" pitchFamily="34"/>
                <a:ea typeface="Tahoma" pitchFamily="34"/>
                <a:cs typeface="Tahoma" pitchFamily="34"/>
              </a:rPr>
              <a:t> : Décrire les facteurs de protection contre la grossesse précoce en milieu scolaire </a:t>
            </a:r>
          </a:p>
          <a:p>
            <a:pPr marL="749808" lvl="4" indent="0">
              <a:lnSpc>
                <a:spcPct val="160000"/>
              </a:lnSpc>
              <a:buNone/>
            </a:pPr>
            <a:endParaRPr lang="fr-FR" dirty="0"/>
          </a:p>
        </p:txBody>
      </p:sp>
      <p:sp>
        <p:nvSpPr>
          <p:cNvPr id="4" name="Espace réservé de la date 3">
            <a:extLst>
              <a:ext uri="{FF2B5EF4-FFF2-40B4-BE49-F238E27FC236}">
                <a16:creationId xmlns:a16="http://schemas.microsoft.com/office/drawing/2014/main" id="{F1487F2F-1457-4054-B405-6DBFB085F2BE}"/>
              </a:ext>
            </a:extLst>
          </p:cNvPr>
          <p:cNvSpPr>
            <a:spLocks noGrp="1"/>
          </p:cNvSpPr>
          <p:nvPr>
            <p:ph type="dt" sz="half" idx="10"/>
          </p:nvPr>
        </p:nvSpPr>
        <p:spPr/>
        <p:txBody>
          <a:bodyPr/>
          <a:lstStyle/>
          <a:p>
            <a:endParaRPr lang="fr-FR" dirty="0"/>
          </a:p>
        </p:txBody>
      </p:sp>
      <p:sp>
        <p:nvSpPr>
          <p:cNvPr id="5" name="Espace réservé du pied de page 4">
            <a:extLst>
              <a:ext uri="{FF2B5EF4-FFF2-40B4-BE49-F238E27FC236}">
                <a16:creationId xmlns:a16="http://schemas.microsoft.com/office/drawing/2014/main" id="{725E3515-C9F1-4622-93E1-5193F120506A}"/>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1FEE30B4-6F66-4800-B1E4-BDBEC8A18B59}"/>
              </a:ext>
            </a:extLst>
          </p:cNvPr>
          <p:cNvSpPr>
            <a:spLocks noGrp="1"/>
          </p:cNvSpPr>
          <p:nvPr>
            <p:ph type="sldNum" sz="quarter" idx="12"/>
          </p:nvPr>
        </p:nvSpPr>
        <p:spPr/>
        <p:txBody>
          <a:bodyPr/>
          <a:lstStyle/>
          <a:p>
            <a:fld id="{C489B0D2-155A-45A1-964C-FE79C65F08CE}" type="slidenum">
              <a:rPr lang="fr-FR" smtClean="0"/>
              <a:t>17</a:t>
            </a:fld>
            <a:endParaRPr lang="fr-FR"/>
          </a:p>
        </p:txBody>
      </p:sp>
    </p:spTree>
    <p:extLst>
      <p:ext uri="{BB962C8B-B14F-4D97-AF65-F5344CB8AC3E}">
        <p14:creationId xmlns:p14="http://schemas.microsoft.com/office/powerpoint/2010/main" val="3060336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F3239B3-0A9B-4926-9C41-A8C3581CFE16}"/>
              </a:ext>
            </a:extLst>
          </p:cNvPr>
          <p:cNvSpPr>
            <a:spLocks noGrp="1"/>
          </p:cNvSpPr>
          <p:nvPr>
            <p:ph idx="1"/>
          </p:nvPr>
        </p:nvSpPr>
        <p:spPr/>
        <p:txBody>
          <a:bodyPr>
            <a:normAutofit/>
          </a:bodyPr>
          <a:lstStyle/>
          <a:p>
            <a:endParaRPr lang="fr-FR" sz="6000"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fr-FR" sz="6600" b="1" dirty="0">
                <a:solidFill>
                  <a:schemeClr val="accent1"/>
                </a:solidFill>
                <a:latin typeface="Tahoma" panose="020B0604030504040204" pitchFamily="34" charset="0"/>
                <a:ea typeface="Tahoma" panose="020B0604030504040204" pitchFamily="34" charset="0"/>
                <a:cs typeface="Tahoma" panose="020B0604030504040204" pitchFamily="34" charset="0"/>
              </a:rPr>
              <a:t>RESULTATS</a:t>
            </a:r>
          </a:p>
        </p:txBody>
      </p:sp>
      <p:sp>
        <p:nvSpPr>
          <p:cNvPr id="4" name="Espace réservé de la date 3">
            <a:extLst>
              <a:ext uri="{FF2B5EF4-FFF2-40B4-BE49-F238E27FC236}">
                <a16:creationId xmlns:a16="http://schemas.microsoft.com/office/drawing/2014/main" id="{65D546D9-F5E5-4F05-8460-C90BD527A933}"/>
              </a:ext>
            </a:extLst>
          </p:cNvPr>
          <p:cNvSpPr>
            <a:spLocks noGrp="1"/>
          </p:cNvSpPr>
          <p:nvPr>
            <p:ph type="dt" sz="half" idx="10"/>
          </p:nvPr>
        </p:nvSpPr>
        <p:spPr/>
        <p:txBody>
          <a:bodyPr/>
          <a:lstStyle/>
          <a:p>
            <a:fld id="{A7DAF64C-07BC-4416-A730-06312297A48A}" type="datetime1">
              <a:rPr lang="fr-FR" smtClean="0"/>
              <a:t>13/11/2021</a:t>
            </a:fld>
            <a:endParaRPr lang="fr-FR"/>
          </a:p>
        </p:txBody>
      </p:sp>
      <p:sp>
        <p:nvSpPr>
          <p:cNvPr id="5" name="Espace réservé du pied de page 4">
            <a:extLst>
              <a:ext uri="{FF2B5EF4-FFF2-40B4-BE49-F238E27FC236}">
                <a16:creationId xmlns:a16="http://schemas.microsoft.com/office/drawing/2014/main" id="{1FD519D3-3DB4-4D3D-AC63-3A5A8BEE4ABA}"/>
              </a:ext>
            </a:extLst>
          </p:cNvPr>
          <p:cNvSpPr>
            <a:spLocks noGrp="1"/>
          </p:cNvSpPr>
          <p:nvPr>
            <p:ph type="ftr" sz="quarter" idx="11"/>
          </p:nvPr>
        </p:nvSpPr>
        <p:spPr/>
        <p:txBody>
          <a:bodyPr/>
          <a:lstStyle/>
          <a:p>
            <a:r>
              <a:rPr lang="fr-FR"/>
              <a:t>Master Santé Publique</a:t>
            </a:r>
          </a:p>
        </p:txBody>
      </p:sp>
      <p:sp>
        <p:nvSpPr>
          <p:cNvPr id="6" name="Espace réservé du numéro de diapositive 5">
            <a:extLst>
              <a:ext uri="{FF2B5EF4-FFF2-40B4-BE49-F238E27FC236}">
                <a16:creationId xmlns:a16="http://schemas.microsoft.com/office/drawing/2014/main" id="{2AF87C71-334C-47D6-9321-D2CF0F0952AF}"/>
              </a:ext>
            </a:extLst>
          </p:cNvPr>
          <p:cNvSpPr>
            <a:spLocks noGrp="1"/>
          </p:cNvSpPr>
          <p:nvPr>
            <p:ph type="sldNum" sz="quarter" idx="12"/>
          </p:nvPr>
        </p:nvSpPr>
        <p:spPr/>
        <p:txBody>
          <a:bodyPr/>
          <a:lstStyle/>
          <a:p>
            <a:fld id="{C489B0D2-155A-45A1-964C-FE79C65F08CE}" type="slidenum">
              <a:rPr lang="fr-FR" smtClean="0"/>
              <a:t>18</a:t>
            </a:fld>
            <a:endParaRPr lang="fr-FR"/>
          </a:p>
        </p:txBody>
      </p:sp>
    </p:spTree>
    <p:extLst>
      <p:ext uri="{BB962C8B-B14F-4D97-AF65-F5344CB8AC3E}">
        <p14:creationId xmlns:p14="http://schemas.microsoft.com/office/powerpoint/2010/main" val="3142370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ecteurs 6">
            <a:extLst>
              <a:ext uri="{FF2B5EF4-FFF2-40B4-BE49-F238E27FC236}">
                <a16:creationId xmlns:a16="http://schemas.microsoft.com/office/drawing/2014/main" id="{1DE9CC17-8627-4123-B7AC-F0C06E2B2344}"/>
              </a:ext>
            </a:extLst>
          </p:cNvPr>
          <p:cNvSpPr/>
          <p:nvPr/>
        </p:nvSpPr>
        <p:spPr>
          <a:xfrm>
            <a:off x="631102" y="1919252"/>
            <a:ext cx="4395192" cy="4358640"/>
          </a:xfrm>
          <a:prstGeom prst="pie">
            <a:avLst>
              <a:gd name="adj1" fmla="val 5400000"/>
              <a:gd name="adj2" fmla="val 16200000"/>
            </a:avLst>
          </a:prstGeom>
          <a:solidFill>
            <a:schemeClr val="accent2"/>
          </a:solidFill>
          <a:ln>
            <a:solidFill>
              <a:schemeClr val="accent1"/>
            </a:solidFill>
          </a:ln>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2" name="Secteurs 10">
            <a:extLst>
              <a:ext uri="{FF2B5EF4-FFF2-40B4-BE49-F238E27FC236}">
                <a16:creationId xmlns:a16="http://schemas.microsoft.com/office/drawing/2014/main" id="{467954DC-90D5-45EE-A2F0-BE316506F19C}"/>
              </a:ext>
            </a:extLst>
          </p:cNvPr>
          <p:cNvSpPr/>
          <p:nvPr/>
        </p:nvSpPr>
        <p:spPr>
          <a:xfrm>
            <a:off x="1050853" y="2519378"/>
            <a:ext cx="3555691" cy="3443325"/>
          </a:xfrm>
          <a:prstGeom prst="pie">
            <a:avLst>
              <a:gd name="adj1" fmla="val 5400000"/>
              <a:gd name="adj2" fmla="val 16200000"/>
            </a:avLst>
          </a:prstGeom>
          <a:solidFill>
            <a:srgbClr val="92D050"/>
          </a:soli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1" name="Secteurs 14">
            <a:extLst>
              <a:ext uri="{FF2B5EF4-FFF2-40B4-BE49-F238E27FC236}">
                <a16:creationId xmlns:a16="http://schemas.microsoft.com/office/drawing/2014/main" id="{274799EE-AAE7-4F79-80F0-A391B17FA224}"/>
              </a:ext>
            </a:extLst>
          </p:cNvPr>
          <p:cNvSpPr/>
          <p:nvPr/>
        </p:nvSpPr>
        <p:spPr>
          <a:xfrm>
            <a:off x="1520582" y="3099416"/>
            <a:ext cx="2616235" cy="2528011"/>
          </a:xfrm>
          <a:prstGeom prst="pie">
            <a:avLst>
              <a:gd name="adj1" fmla="val 5400000"/>
              <a:gd name="adj2" fmla="val 16200000"/>
            </a:avLst>
          </a:prstGeom>
          <a:solidFill>
            <a:srgbClr val="7030A0"/>
          </a:soli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0" name="Secteurs 18">
            <a:extLst>
              <a:ext uri="{FF2B5EF4-FFF2-40B4-BE49-F238E27FC236}">
                <a16:creationId xmlns:a16="http://schemas.microsoft.com/office/drawing/2014/main" id="{2B7D959C-EEA7-453C-90CA-701328B5A605}"/>
              </a:ext>
            </a:extLst>
          </p:cNvPr>
          <p:cNvSpPr/>
          <p:nvPr/>
        </p:nvSpPr>
        <p:spPr>
          <a:xfrm>
            <a:off x="1977762" y="3698835"/>
            <a:ext cx="1701877" cy="1612696"/>
          </a:xfrm>
          <a:prstGeom prst="pie">
            <a:avLst>
              <a:gd name="adj1" fmla="val 5400000"/>
              <a:gd name="adj2" fmla="val 16200000"/>
            </a:avLst>
          </a:prstGeom>
          <a:solidFill>
            <a:srgbClr val="00B0F0"/>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4" name="Espace réservé de la date 3">
            <a:extLst>
              <a:ext uri="{FF2B5EF4-FFF2-40B4-BE49-F238E27FC236}">
                <a16:creationId xmlns:a16="http://schemas.microsoft.com/office/drawing/2014/main" id="{528928A6-0F00-4023-9B5F-51F656BDDD26}"/>
              </a:ext>
            </a:extLst>
          </p:cNvPr>
          <p:cNvSpPr>
            <a:spLocks noGrp="1"/>
          </p:cNvSpPr>
          <p:nvPr>
            <p:ph type="dt" sz="half" idx="10"/>
          </p:nvPr>
        </p:nvSpPr>
        <p:spPr/>
        <p:txBody>
          <a:bodyPr/>
          <a:lstStyle/>
          <a:p>
            <a:fld id="{A7DAF64C-07BC-4416-A730-06312297A48A}" type="datetime1">
              <a:rPr lang="fr-FR" smtClean="0"/>
              <a:t>13/11/2021</a:t>
            </a:fld>
            <a:endParaRPr lang="fr-FR"/>
          </a:p>
        </p:txBody>
      </p:sp>
      <p:sp>
        <p:nvSpPr>
          <p:cNvPr id="5" name="Espace réservé du pied de page 4">
            <a:extLst>
              <a:ext uri="{FF2B5EF4-FFF2-40B4-BE49-F238E27FC236}">
                <a16:creationId xmlns:a16="http://schemas.microsoft.com/office/drawing/2014/main" id="{06F530E7-A9CE-4BA3-9FF9-1E00BC7B5BEC}"/>
              </a:ext>
            </a:extLst>
          </p:cNvPr>
          <p:cNvSpPr>
            <a:spLocks noGrp="1"/>
          </p:cNvSpPr>
          <p:nvPr>
            <p:ph type="ftr" sz="quarter" idx="11"/>
          </p:nvPr>
        </p:nvSpPr>
        <p:spPr/>
        <p:txBody>
          <a:bodyPr/>
          <a:lstStyle/>
          <a:p>
            <a:r>
              <a:rPr lang="fr-FR"/>
              <a:t>Master Santé Publique</a:t>
            </a:r>
          </a:p>
        </p:txBody>
      </p:sp>
      <p:sp>
        <p:nvSpPr>
          <p:cNvPr id="6" name="Espace réservé du numéro de diapositive 5">
            <a:extLst>
              <a:ext uri="{FF2B5EF4-FFF2-40B4-BE49-F238E27FC236}">
                <a16:creationId xmlns:a16="http://schemas.microsoft.com/office/drawing/2014/main" id="{9A3D34F2-E2BF-4289-B872-3E9A90540093}"/>
              </a:ext>
            </a:extLst>
          </p:cNvPr>
          <p:cNvSpPr>
            <a:spLocks noGrp="1"/>
          </p:cNvSpPr>
          <p:nvPr>
            <p:ph type="sldNum" sz="quarter" idx="12"/>
          </p:nvPr>
        </p:nvSpPr>
        <p:spPr/>
        <p:txBody>
          <a:bodyPr/>
          <a:lstStyle/>
          <a:p>
            <a:fld id="{C489B0D2-155A-45A1-964C-FE79C65F08CE}" type="slidenum">
              <a:rPr lang="fr-FR" smtClean="0"/>
              <a:t>19</a:t>
            </a:fld>
            <a:endParaRPr lang="fr-FR"/>
          </a:p>
        </p:txBody>
      </p:sp>
      <p:sp>
        <p:nvSpPr>
          <p:cNvPr id="9" name="Secteurs 22">
            <a:extLst>
              <a:ext uri="{FF2B5EF4-FFF2-40B4-BE49-F238E27FC236}">
                <a16:creationId xmlns:a16="http://schemas.microsoft.com/office/drawing/2014/main" id="{4580C38C-6E77-4B94-8EDB-13D699C69C38}"/>
              </a:ext>
            </a:extLst>
          </p:cNvPr>
          <p:cNvSpPr/>
          <p:nvPr/>
        </p:nvSpPr>
        <p:spPr>
          <a:xfrm>
            <a:off x="2435434" y="4505183"/>
            <a:ext cx="786528" cy="697382"/>
          </a:xfrm>
          <a:prstGeom prst="pie">
            <a:avLst>
              <a:gd name="adj1" fmla="val 5289147"/>
              <a:gd name="adj2" fmla="val 16200000"/>
            </a:avLst>
          </a:prstGeom>
          <a:solidFill>
            <a:srgbClr val="E48312"/>
          </a:solidFill>
          <a:ln>
            <a:noFill/>
          </a:ln>
          <a:effectLst>
            <a:outerShdw blurRad="38100" dist="25400" dir="2700000" algn="br" rotWithShape="0">
              <a:srgbClr val="000000">
                <a:alpha val="60000"/>
              </a:srgbClr>
            </a:outerShdw>
          </a:effectLst>
        </p:spPr>
      </p:sp>
      <p:sp>
        <p:nvSpPr>
          <p:cNvPr id="14" name="ZoneTexte 13">
            <a:extLst>
              <a:ext uri="{FF2B5EF4-FFF2-40B4-BE49-F238E27FC236}">
                <a16:creationId xmlns:a16="http://schemas.microsoft.com/office/drawing/2014/main" id="{30E6BF6C-5459-4F55-9DD0-B3460289A747}"/>
              </a:ext>
            </a:extLst>
          </p:cNvPr>
          <p:cNvSpPr txBox="1"/>
          <p:nvPr/>
        </p:nvSpPr>
        <p:spPr>
          <a:xfrm>
            <a:off x="2877236" y="4669208"/>
            <a:ext cx="8335247" cy="369332"/>
          </a:xfrm>
          <a:prstGeom prst="rect">
            <a:avLst/>
          </a:prstGeom>
          <a:noFill/>
        </p:spPr>
        <p:txBody>
          <a:bodyPr wrap="square" rtlCol="0">
            <a:spAutoFit/>
          </a:bodyPr>
          <a:lstStyle/>
          <a:p>
            <a:r>
              <a:rPr lang="fr-FR" b="1" dirty="0">
                <a:latin typeface="Tahoma" panose="020B0604030504040204" pitchFamily="34" charset="0"/>
                <a:ea typeface="Tahoma" panose="020B0604030504040204" pitchFamily="34" charset="0"/>
                <a:cs typeface="Tahoma" panose="020B0604030504040204" pitchFamily="34" charset="0"/>
              </a:rPr>
              <a:t>INDIVIDUEL</a:t>
            </a:r>
          </a:p>
        </p:txBody>
      </p:sp>
      <p:sp>
        <p:nvSpPr>
          <p:cNvPr id="15" name="ZoneTexte 14">
            <a:extLst>
              <a:ext uri="{FF2B5EF4-FFF2-40B4-BE49-F238E27FC236}">
                <a16:creationId xmlns:a16="http://schemas.microsoft.com/office/drawing/2014/main" id="{7918FF7D-10B3-47F7-A06C-A545316102AA}"/>
              </a:ext>
            </a:extLst>
          </p:cNvPr>
          <p:cNvSpPr txBox="1"/>
          <p:nvPr/>
        </p:nvSpPr>
        <p:spPr>
          <a:xfrm>
            <a:off x="2757967" y="3975008"/>
            <a:ext cx="3869634" cy="369332"/>
          </a:xfrm>
          <a:prstGeom prst="rect">
            <a:avLst/>
          </a:prstGeom>
          <a:noFill/>
        </p:spPr>
        <p:txBody>
          <a:bodyPr wrap="square" rtlCol="0">
            <a:spAutoFit/>
          </a:bodyPr>
          <a:lstStyle/>
          <a:p>
            <a:r>
              <a:rPr lang="fr-FR" b="1" dirty="0">
                <a:latin typeface="Tahoma" panose="020B0604030504040204" pitchFamily="34" charset="0"/>
                <a:ea typeface="Tahoma" panose="020B0604030504040204" pitchFamily="34" charset="0"/>
                <a:cs typeface="Tahoma" panose="020B0604030504040204" pitchFamily="34" charset="0"/>
              </a:rPr>
              <a:t>INTERPERSONNEL</a:t>
            </a:r>
          </a:p>
        </p:txBody>
      </p:sp>
      <p:sp>
        <p:nvSpPr>
          <p:cNvPr id="16" name="ZoneTexte 15">
            <a:extLst>
              <a:ext uri="{FF2B5EF4-FFF2-40B4-BE49-F238E27FC236}">
                <a16:creationId xmlns:a16="http://schemas.microsoft.com/office/drawing/2014/main" id="{18B73C3F-A0F3-46C7-8133-AEC8101C6862}"/>
              </a:ext>
            </a:extLst>
          </p:cNvPr>
          <p:cNvSpPr txBox="1"/>
          <p:nvPr/>
        </p:nvSpPr>
        <p:spPr>
          <a:xfrm>
            <a:off x="2781537" y="3260479"/>
            <a:ext cx="4119742" cy="369332"/>
          </a:xfrm>
          <a:prstGeom prst="rect">
            <a:avLst/>
          </a:prstGeom>
          <a:noFill/>
        </p:spPr>
        <p:txBody>
          <a:bodyPr wrap="square" rtlCol="0">
            <a:spAutoFit/>
          </a:bodyPr>
          <a:lstStyle/>
          <a:p>
            <a:r>
              <a:rPr lang="fr-FR" b="1" dirty="0">
                <a:latin typeface="Tahoma" panose="020B0604030504040204" pitchFamily="34" charset="0"/>
                <a:ea typeface="Tahoma" panose="020B0604030504040204" pitchFamily="34" charset="0"/>
                <a:cs typeface="Tahoma" panose="020B0604030504040204" pitchFamily="34" charset="0"/>
              </a:rPr>
              <a:t>ORGANISATIONNEL</a:t>
            </a:r>
          </a:p>
        </p:txBody>
      </p:sp>
      <p:sp>
        <p:nvSpPr>
          <p:cNvPr id="17" name="ZoneTexte 16">
            <a:extLst>
              <a:ext uri="{FF2B5EF4-FFF2-40B4-BE49-F238E27FC236}">
                <a16:creationId xmlns:a16="http://schemas.microsoft.com/office/drawing/2014/main" id="{F2C79FEF-B802-48B6-86FA-4C0FB6E8B671}"/>
              </a:ext>
            </a:extLst>
          </p:cNvPr>
          <p:cNvSpPr txBox="1"/>
          <p:nvPr/>
        </p:nvSpPr>
        <p:spPr>
          <a:xfrm>
            <a:off x="2828698" y="2661060"/>
            <a:ext cx="3775016" cy="369332"/>
          </a:xfrm>
          <a:prstGeom prst="rect">
            <a:avLst/>
          </a:prstGeom>
          <a:noFill/>
        </p:spPr>
        <p:txBody>
          <a:bodyPr wrap="square" rtlCol="0">
            <a:spAutoFit/>
          </a:bodyPr>
          <a:lstStyle/>
          <a:p>
            <a:r>
              <a:rPr lang="fr-FR" b="1" dirty="0">
                <a:latin typeface="Tahoma" panose="020B0604030504040204" pitchFamily="34" charset="0"/>
                <a:ea typeface="Tahoma" panose="020B0604030504040204" pitchFamily="34" charset="0"/>
                <a:cs typeface="Tahoma" panose="020B0604030504040204" pitchFamily="34" charset="0"/>
              </a:rPr>
              <a:t>COMMUNAUTAIRE</a:t>
            </a:r>
          </a:p>
        </p:txBody>
      </p:sp>
      <p:sp>
        <p:nvSpPr>
          <p:cNvPr id="18" name="ZoneTexte 17">
            <a:extLst>
              <a:ext uri="{FF2B5EF4-FFF2-40B4-BE49-F238E27FC236}">
                <a16:creationId xmlns:a16="http://schemas.microsoft.com/office/drawing/2014/main" id="{E494B43B-4C9F-4268-A3F5-FF999FBF4BBB}"/>
              </a:ext>
            </a:extLst>
          </p:cNvPr>
          <p:cNvSpPr txBox="1"/>
          <p:nvPr/>
        </p:nvSpPr>
        <p:spPr>
          <a:xfrm>
            <a:off x="2877236" y="2083950"/>
            <a:ext cx="3555691" cy="369332"/>
          </a:xfrm>
          <a:prstGeom prst="rect">
            <a:avLst/>
          </a:prstGeom>
          <a:noFill/>
        </p:spPr>
        <p:txBody>
          <a:bodyPr wrap="square" rtlCol="0">
            <a:spAutoFit/>
          </a:bodyPr>
          <a:lstStyle/>
          <a:p>
            <a:r>
              <a:rPr lang="fr-FR" b="1" dirty="0">
                <a:latin typeface="Tahoma" panose="020B0604030504040204" pitchFamily="34" charset="0"/>
                <a:ea typeface="Tahoma" panose="020B0604030504040204" pitchFamily="34" charset="0"/>
                <a:cs typeface="Tahoma" panose="020B0604030504040204" pitchFamily="34" charset="0"/>
              </a:rPr>
              <a:t>POLITIQUE</a:t>
            </a:r>
          </a:p>
        </p:txBody>
      </p:sp>
      <p:sp>
        <p:nvSpPr>
          <p:cNvPr id="21" name="ZoneTexte 20">
            <a:extLst>
              <a:ext uri="{FF2B5EF4-FFF2-40B4-BE49-F238E27FC236}">
                <a16:creationId xmlns:a16="http://schemas.microsoft.com/office/drawing/2014/main" id="{5C975B98-5C2D-456F-909D-BCF42AFB4BDF}"/>
              </a:ext>
            </a:extLst>
          </p:cNvPr>
          <p:cNvSpPr txBox="1"/>
          <p:nvPr/>
        </p:nvSpPr>
        <p:spPr>
          <a:xfrm>
            <a:off x="5247862" y="4691403"/>
            <a:ext cx="6202018" cy="369332"/>
          </a:xfrm>
          <a:prstGeom prst="rect">
            <a:avLst/>
          </a:prstGeom>
          <a:noFill/>
        </p:spPr>
        <p:txBody>
          <a:bodyPr wrap="squar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Ignorance, Adolescence, drogue, Habillements indécents</a:t>
            </a:r>
          </a:p>
        </p:txBody>
      </p:sp>
      <p:sp>
        <p:nvSpPr>
          <p:cNvPr id="22" name="ZoneTexte 21">
            <a:extLst>
              <a:ext uri="{FF2B5EF4-FFF2-40B4-BE49-F238E27FC236}">
                <a16:creationId xmlns:a16="http://schemas.microsoft.com/office/drawing/2014/main" id="{E5253B5E-F418-4DCF-82A4-3501CF6426A9}"/>
              </a:ext>
            </a:extLst>
          </p:cNvPr>
          <p:cNvSpPr txBox="1"/>
          <p:nvPr/>
        </p:nvSpPr>
        <p:spPr>
          <a:xfrm>
            <a:off x="5247862" y="3989183"/>
            <a:ext cx="6506817" cy="646331"/>
          </a:xfrm>
          <a:prstGeom prst="rect">
            <a:avLst/>
          </a:prstGeom>
          <a:noFill/>
        </p:spPr>
        <p:txBody>
          <a:bodyPr wrap="squar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Pauvreté, Mauvaise compagnie, Manque de communication familiale</a:t>
            </a:r>
          </a:p>
        </p:txBody>
      </p:sp>
      <p:sp>
        <p:nvSpPr>
          <p:cNvPr id="23" name="ZoneTexte 22">
            <a:extLst>
              <a:ext uri="{FF2B5EF4-FFF2-40B4-BE49-F238E27FC236}">
                <a16:creationId xmlns:a16="http://schemas.microsoft.com/office/drawing/2014/main" id="{B5063704-5816-4FBE-AE7E-16D941D6C87F}"/>
              </a:ext>
            </a:extLst>
          </p:cNvPr>
          <p:cNvSpPr txBox="1"/>
          <p:nvPr/>
        </p:nvSpPr>
        <p:spPr>
          <a:xfrm>
            <a:off x="5271152" y="3244334"/>
            <a:ext cx="4986235" cy="369332"/>
          </a:xfrm>
          <a:prstGeom prst="rect">
            <a:avLst/>
          </a:prstGeom>
          <a:noFill/>
        </p:spPr>
        <p:txBody>
          <a:bodyPr wrap="squar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Relation inappropriée élève-enseignants</a:t>
            </a:r>
          </a:p>
        </p:txBody>
      </p:sp>
      <p:sp>
        <p:nvSpPr>
          <p:cNvPr id="24" name="ZoneTexte 23">
            <a:extLst>
              <a:ext uri="{FF2B5EF4-FFF2-40B4-BE49-F238E27FC236}">
                <a16:creationId xmlns:a16="http://schemas.microsoft.com/office/drawing/2014/main" id="{A711C03C-55AC-4E87-8AC9-9F5D11B0BD93}"/>
              </a:ext>
            </a:extLst>
          </p:cNvPr>
          <p:cNvSpPr txBox="1"/>
          <p:nvPr/>
        </p:nvSpPr>
        <p:spPr>
          <a:xfrm>
            <a:off x="5271152" y="2669133"/>
            <a:ext cx="4215335" cy="369332"/>
          </a:xfrm>
          <a:prstGeom prst="rect">
            <a:avLst/>
          </a:prstGeom>
          <a:noFill/>
        </p:spPr>
        <p:txBody>
          <a:bodyPr wrap="squar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Médias</a:t>
            </a:r>
          </a:p>
        </p:txBody>
      </p:sp>
      <p:sp>
        <p:nvSpPr>
          <p:cNvPr id="25" name="ZoneTexte 24">
            <a:extLst>
              <a:ext uri="{FF2B5EF4-FFF2-40B4-BE49-F238E27FC236}">
                <a16:creationId xmlns:a16="http://schemas.microsoft.com/office/drawing/2014/main" id="{59508191-1EAC-47D6-9151-4E7EA77BDE37}"/>
              </a:ext>
            </a:extLst>
          </p:cNvPr>
          <p:cNvSpPr txBox="1"/>
          <p:nvPr/>
        </p:nvSpPr>
        <p:spPr>
          <a:xfrm>
            <a:off x="5271152" y="2100797"/>
            <a:ext cx="6555504" cy="369332"/>
          </a:xfrm>
          <a:prstGeom prst="rect">
            <a:avLst/>
          </a:prstGeom>
          <a:noFill/>
        </p:spPr>
        <p:txBody>
          <a:bodyPr wrap="squar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Manque d’accompagnement gouvernementale</a:t>
            </a:r>
          </a:p>
        </p:txBody>
      </p:sp>
      <p:sp>
        <p:nvSpPr>
          <p:cNvPr id="27" name="ZoneTexte 26">
            <a:extLst>
              <a:ext uri="{FF2B5EF4-FFF2-40B4-BE49-F238E27FC236}">
                <a16:creationId xmlns:a16="http://schemas.microsoft.com/office/drawing/2014/main" id="{96F110C7-5066-474B-807D-8F31BF52194D}"/>
              </a:ext>
            </a:extLst>
          </p:cNvPr>
          <p:cNvSpPr txBox="1"/>
          <p:nvPr/>
        </p:nvSpPr>
        <p:spPr>
          <a:xfrm>
            <a:off x="3565917" y="5718326"/>
            <a:ext cx="7234605" cy="584775"/>
          </a:xfrm>
          <a:prstGeom prst="rect">
            <a:avLst/>
          </a:prstGeom>
          <a:noFill/>
        </p:spPr>
        <p:txBody>
          <a:bodyPr wrap="square" rtlCol="0">
            <a:spAutoFit/>
          </a:bodyPr>
          <a:lstStyle/>
          <a:p>
            <a:r>
              <a:rPr lang="fr-FR" sz="1600" b="1" dirty="0"/>
              <a:t>Figure 3</a:t>
            </a:r>
            <a:r>
              <a:rPr lang="fr-FR" sz="1600" dirty="0"/>
              <a:t>: </a:t>
            </a:r>
            <a:r>
              <a:rPr lang="en-US" sz="1600" b="1" dirty="0">
                <a:latin typeface="Tahoma" panose="020B0604030504040204" pitchFamily="34" charset="0"/>
                <a:ea typeface="Tahoma" panose="020B0604030504040204" pitchFamily="34" charset="0"/>
                <a:cs typeface="Tahoma" panose="020B0604030504040204" pitchFamily="34" charset="0"/>
              </a:rPr>
              <a:t>: </a:t>
            </a:r>
            <a:r>
              <a:rPr lang="fr-FR" sz="1600" dirty="0">
                <a:latin typeface="Tahoma" panose="020B0604030504040204" pitchFamily="34" charset="0"/>
                <a:ea typeface="Tahoma" panose="020B0604030504040204" pitchFamily="34" charset="0"/>
                <a:cs typeface="Tahoma" panose="020B0604030504040204" pitchFamily="34" charset="0"/>
              </a:rPr>
              <a:t>Facteurs de risque socio-écologique des grossesses en milieu scolaire</a:t>
            </a:r>
            <a:endParaRPr lang="fr-FR" sz="1600" dirty="0"/>
          </a:p>
        </p:txBody>
      </p:sp>
    </p:spTree>
    <p:extLst>
      <p:ext uri="{BB962C8B-B14F-4D97-AF65-F5344CB8AC3E}">
        <p14:creationId xmlns:p14="http://schemas.microsoft.com/office/powerpoint/2010/main" val="41035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21" grpId="0"/>
      <p:bldP spid="22" grpId="0"/>
      <p:bldP spid="23"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A8A9C0-4A8C-4B73-8B86-A9BA1FFA2C01}"/>
              </a:ext>
            </a:extLst>
          </p:cNvPr>
          <p:cNvSpPr>
            <a:spLocks noGrp="1"/>
          </p:cNvSpPr>
          <p:nvPr>
            <p:ph type="title"/>
          </p:nvPr>
        </p:nvSpPr>
        <p:spPr>
          <a:xfrm>
            <a:off x="838200" y="168177"/>
            <a:ext cx="10515600" cy="1325563"/>
          </a:xfrm>
        </p:spPr>
        <p:txBody>
          <a:bodyPr>
            <a:noAutofit/>
          </a:bodyPr>
          <a:lstStyle/>
          <a:p>
            <a:pPr algn="ctr"/>
            <a:r>
              <a:rPr lang="fr-CA" sz="4800" b="1" dirty="0"/>
              <a:t>Historique du modèle </a:t>
            </a:r>
            <a:r>
              <a:rPr lang="fr-FR" sz="4800" b="1" dirty="0"/>
              <a:t>socio-écologique</a:t>
            </a:r>
            <a:endParaRPr lang="en-US" sz="4800" b="1" dirty="0"/>
          </a:p>
        </p:txBody>
      </p:sp>
      <p:sp>
        <p:nvSpPr>
          <p:cNvPr id="3" name="Espace réservé du contenu 2">
            <a:extLst>
              <a:ext uri="{FF2B5EF4-FFF2-40B4-BE49-F238E27FC236}">
                <a16:creationId xmlns:a16="http://schemas.microsoft.com/office/drawing/2014/main" id="{A74617CF-64C4-4EE7-92E9-FBB7F0CA8CE9}"/>
              </a:ext>
            </a:extLst>
          </p:cNvPr>
          <p:cNvSpPr>
            <a:spLocks noGrp="1"/>
          </p:cNvSpPr>
          <p:nvPr>
            <p:ph idx="1"/>
          </p:nvPr>
        </p:nvSpPr>
        <p:spPr>
          <a:xfrm>
            <a:off x="838200" y="1493740"/>
            <a:ext cx="10515600" cy="5364260"/>
          </a:xfrm>
        </p:spPr>
        <p:txBody>
          <a:bodyPr>
            <a:normAutofit/>
          </a:bodyPr>
          <a:lstStyle/>
          <a:p>
            <a:pPr>
              <a:buFont typeface="Wingdings" panose="05000000000000000000" pitchFamily="2" charset="2"/>
              <a:buChar char="v"/>
            </a:pPr>
            <a:r>
              <a:rPr lang="fr-FR" dirty="0"/>
              <a:t>Le modèle socio-écologique (SEM) a d'abord été introduit comme modèle conceptuel pour comprendre développement humain par </a:t>
            </a:r>
            <a:r>
              <a:rPr lang="fr-FR" b="1" dirty="0" err="1"/>
              <a:t>Urie</a:t>
            </a:r>
            <a:r>
              <a:rPr lang="fr-FR" b="1" dirty="0"/>
              <a:t> Bronfenbrenner </a:t>
            </a:r>
            <a:r>
              <a:rPr lang="fr-FR" dirty="0"/>
              <a:t>dans les années 1970 et plus tard formalisée comme une théorie en 1980.</a:t>
            </a:r>
          </a:p>
          <a:p>
            <a:pPr>
              <a:buFont typeface="Wingdings" panose="05000000000000000000" pitchFamily="2" charset="2"/>
              <a:buChar char="v"/>
            </a:pPr>
            <a:r>
              <a:rPr lang="fr-FR" dirty="0"/>
              <a:t>La théorie initiale de Bronfenbrenner était illustrée par des cercles de nidification qui placent l'individu dans le centre entouré de divers systèmes</a:t>
            </a:r>
          </a:p>
          <a:p>
            <a:pPr>
              <a:buFont typeface="Wingdings" panose="05000000000000000000" pitchFamily="2" charset="2"/>
              <a:buChar char="v"/>
            </a:pPr>
            <a:r>
              <a:rPr lang="fr-FR" dirty="0"/>
              <a:t>Modèles socio-écologiques décrivent la relation entre les comportements de santé et la communauté et les sous systèmes sociaux interpersonnels et organisationnels </a:t>
            </a:r>
            <a:r>
              <a:rPr lang="fr-FR" dirty="0">
                <a:solidFill>
                  <a:srgbClr val="FF0000"/>
                </a:solidFill>
              </a:rPr>
              <a:t>(Green et coll., 1996 ; Richard et coll., 1996 ; </a:t>
            </a:r>
            <a:r>
              <a:rPr lang="fr-FR" dirty="0" err="1">
                <a:solidFill>
                  <a:srgbClr val="FF0000"/>
                </a:solidFill>
              </a:rPr>
              <a:t>Sallis</a:t>
            </a:r>
            <a:r>
              <a:rPr lang="fr-FR" dirty="0">
                <a:solidFill>
                  <a:srgbClr val="FF0000"/>
                </a:solidFill>
              </a:rPr>
              <a:t> et Owen, 1997)</a:t>
            </a:r>
          </a:p>
        </p:txBody>
      </p:sp>
    </p:spTree>
    <p:extLst>
      <p:ext uri="{BB962C8B-B14F-4D97-AF65-F5344CB8AC3E}">
        <p14:creationId xmlns:p14="http://schemas.microsoft.com/office/powerpoint/2010/main" val="515195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24E35F-A72D-4CC2-8EDC-F2A2E1734A88}"/>
              </a:ext>
            </a:extLst>
          </p:cNvPr>
          <p:cNvSpPr>
            <a:spLocks noGrp="1"/>
          </p:cNvSpPr>
          <p:nvPr>
            <p:ph type="title"/>
          </p:nvPr>
        </p:nvSpPr>
        <p:spPr/>
        <p:txBody>
          <a:bodyPr/>
          <a:lstStyle/>
          <a:p>
            <a:endParaRPr lang="fr-FR" dirty="0"/>
          </a:p>
        </p:txBody>
      </p:sp>
      <p:sp>
        <p:nvSpPr>
          <p:cNvPr id="4" name="Espace réservé du contenu 3">
            <a:extLst>
              <a:ext uri="{FF2B5EF4-FFF2-40B4-BE49-F238E27FC236}">
                <a16:creationId xmlns:a16="http://schemas.microsoft.com/office/drawing/2014/main" id="{6128729B-E210-4AAB-B90A-F80D7B11FC70}"/>
              </a:ext>
            </a:extLst>
          </p:cNvPr>
          <p:cNvSpPr>
            <a:spLocks noGrp="1"/>
          </p:cNvSpPr>
          <p:nvPr>
            <p:ph sz="half" idx="2"/>
          </p:nvPr>
        </p:nvSpPr>
        <p:spPr>
          <a:xfrm>
            <a:off x="6096000" y="1845735"/>
            <a:ext cx="5059680" cy="4329778"/>
          </a:xfrm>
        </p:spPr>
        <p:txBody>
          <a:bodyPr>
            <a:normAutofit fontScale="62500" lnSpcReduction="20000"/>
          </a:bodyPr>
          <a:lstStyle/>
          <a:p>
            <a:pPr>
              <a:lnSpc>
                <a:spcPct val="150000"/>
              </a:lnSpc>
            </a:pP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 Dans certaines familles, les parents ne parlent pas d’éducation sexuelle à leur jeune fille ou jeune garçon, de même dans certains établissements on en parle pas, du coup les filles n’ont pas ce « </a:t>
            </a:r>
            <a:r>
              <a:rPr lang="fr-FR" dirty="0" err="1">
                <a:solidFill>
                  <a:schemeClr val="tx1"/>
                </a:solidFill>
                <a:latin typeface="Tahoma" panose="020B0604030504040204" pitchFamily="34" charset="0"/>
                <a:ea typeface="Tahoma" panose="020B0604030504040204" pitchFamily="34" charset="0"/>
                <a:cs typeface="Tahoma" panose="020B0604030504040204" pitchFamily="34" charset="0"/>
              </a:rPr>
              <a:t>mindset</a:t>
            </a: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 » de danger et préfèrent faire leurs propres expériences. » </a:t>
            </a:r>
            <a:r>
              <a:rPr lang="fr-FR" b="1" dirty="0">
                <a:solidFill>
                  <a:schemeClr val="tx1"/>
                </a:solidFill>
                <a:latin typeface="Tahoma" panose="020B0604030504040204" pitchFamily="34" charset="0"/>
                <a:ea typeface="Tahoma" panose="020B0604030504040204" pitchFamily="34" charset="0"/>
                <a:cs typeface="Tahoma" panose="020B0604030504040204" pitchFamily="34" charset="0"/>
              </a:rPr>
              <a:t>Participant 4</a:t>
            </a:r>
            <a:endParaRPr lang="fr-FR"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fr-FR" dirty="0"/>
          </a:p>
        </p:txBody>
      </p:sp>
      <p:sp>
        <p:nvSpPr>
          <p:cNvPr id="5" name="Espace réservé de la date 4">
            <a:extLst>
              <a:ext uri="{FF2B5EF4-FFF2-40B4-BE49-F238E27FC236}">
                <a16:creationId xmlns:a16="http://schemas.microsoft.com/office/drawing/2014/main" id="{28C5748F-3217-42F2-9CED-1E15DE02B2CA}"/>
              </a:ext>
            </a:extLst>
          </p:cNvPr>
          <p:cNvSpPr>
            <a:spLocks noGrp="1"/>
          </p:cNvSpPr>
          <p:nvPr>
            <p:ph type="dt" sz="half" idx="10"/>
          </p:nvPr>
        </p:nvSpPr>
        <p:spPr/>
        <p:txBody>
          <a:bodyPr/>
          <a:lstStyle/>
          <a:p>
            <a:fld id="{AFBD9553-9257-4BFA-A4D9-CED6621E1CC7}" type="datetime1">
              <a:rPr lang="fr-FR" smtClean="0"/>
              <a:t>13/11/2021</a:t>
            </a:fld>
            <a:endParaRPr lang="fr-FR"/>
          </a:p>
        </p:txBody>
      </p:sp>
      <p:sp>
        <p:nvSpPr>
          <p:cNvPr id="6" name="Espace réservé du pied de page 5">
            <a:extLst>
              <a:ext uri="{FF2B5EF4-FFF2-40B4-BE49-F238E27FC236}">
                <a16:creationId xmlns:a16="http://schemas.microsoft.com/office/drawing/2014/main" id="{BB74A0D4-0B8E-460A-9E85-AE82170E0204}"/>
              </a:ext>
            </a:extLst>
          </p:cNvPr>
          <p:cNvSpPr>
            <a:spLocks noGrp="1"/>
          </p:cNvSpPr>
          <p:nvPr>
            <p:ph type="ftr" sz="quarter" idx="11"/>
          </p:nvPr>
        </p:nvSpPr>
        <p:spPr/>
        <p:txBody>
          <a:bodyPr/>
          <a:lstStyle/>
          <a:p>
            <a:r>
              <a:rPr lang="fr-FR"/>
              <a:t>Master Santé Publique</a:t>
            </a:r>
          </a:p>
        </p:txBody>
      </p:sp>
      <p:sp>
        <p:nvSpPr>
          <p:cNvPr id="7" name="Espace réservé du numéro de diapositive 6">
            <a:extLst>
              <a:ext uri="{FF2B5EF4-FFF2-40B4-BE49-F238E27FC236}">
                <a16:creationId xmlns:a16="http://schemas.microsoft.com/office/drawing/2014/main" id="{DA6C8399-2E49-45B6-9057-5717FF3E1944}"/>
              </a:ext>
            </a:extLst>
          </p:cNvPr>
          <p:cNvSpPr>
            <a:spLocks noGrp="1"/>
          </p:cNvSpPr>
          <p:nvPr>
            <p:ph type="sldNum" sz="quarter" idx="12"/>
          </p:nvPr>
        </p:nvSpPr>
        <p:spPr/>
        <p:txBody>
          <a:bodyPr/>
          <a:lstStyle/>
          <a:p>
            <a:fld id="{C489B0D2-155A-45A1-964C-FE79C65F08CE}" type="slidenum">
              <a:rPr lang="fr-FR" smtClean="0"/>
              <a:t>20</a:t>
            </a:fld>
            <a:endParaRPr lang="fr-FR"/>
          </a:p>
        </p:txBody>
      </p:sp>
      <p:pic>
        <p:nvPicPr>
          <p:cNvPr id="9" name="Image 8">
            <a:extLst>
              <a:ext uri="{FF2B5EF4-FFF2-40B4-BE49-F238E27FC236}">
                <a16:creationId xmlns:a16="http://schemas.microsoft.com/office/drawing/2014/main" id="{E83314F1-687C-40EF-B802-172035CFB4AD}"/>
              </a:ext>
            </a:extLst>
          </p:cNvPr>
          <p:cNvPicPr/>
          <p:nvPr/>
        </p:nvPicPr>
        <p:blipFill>
          <a:blip r:embed="rId2"/>
          <a:srcRect/>
          <a:stretch>
            <a:fillRect/>
          </a:stretch>
        </p:blipFill>
        <p:spPr>
          <a:xfrm>
            <a:off x="318052" y="1845733"/>
            <a:ext cx="5777948" cy="3712903"/>
          </a:xfrm>
          <a:prstGeom prst="rect">
            <a:avLst/>
          </a:prstGeom>
          <a:noFill/>
          <a:ln>
            <a:noFill/>
            <a:prstDash/>
          </a:ln>
        </p:spPr>
      </p:pic>
      <p:sp>
        <p:nvSpPr>
          <p:cNvPr id="11" name="Espace réservé du contenu 10">
            <a:extLst>
              <a:ext uri="{FF2B5EF4-FFF2-40B4-BE49-F238E27FC236}">
                <a16:creationId xmlns:a16="http://schemas.microsoft.com/office/drawing/2014/main" id="{D69AD609-B11E-4248-9682-F0B9B61609D0}"/>
              </a:ext>
            </a:extLst>
          </p:cNvPr>
          <p:cNvSpPr>
            <a:spLocks noGrp="1"/>
          </p:cNvSpPr>
          <p:nvPr>
            <p:ph sz="half" idx="1"/>
          </p:nvPr>
        </p:nvSpPr>
        <p:spPr>
          <a:xfrm>
            <a:off x="318052" y="5558636"/>
            <a:ext cx="5605670" cy="730710"/>
          </a:xfrm>
        </p:spPr>
        <p:txBody>
          <a:bodyPr>
            <a:normAutofit fontScale="62500" lnSpcReduction="20000"/>
          </a:bodyPr>
          <a:lstStyle/>
          <a:p>
            <a:r>
              <a:rPr lang="fr-FR" b="1" dirty="0">
                <a:solidFill>
                  <a:schemeClr val="tx1"/>
                </a:solidFill>
                <a:latin typeface="Tahoma" panose="020B0604030504040204" pitchFamily="34" charset="0"/>
                <a:ea typeface="Tahoma" panose="020B0604030504040204" pitchFamily="34" charset="0"/>
                <a:cs typeface="Tahoma" panose="020B0604030504040204" pitchFamily="34" charset="0"/>
              </a:rPr>
              <a:t>Figure 4</a:t>
            </a: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 photo du mot Tabou écrit sur un tableau (Niveau interpersonnel et organisationnel)</a:t>
            </a:r>
            <a:endParaRPr lang="fr-FR" i="1"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fr-FR" dirty="0"/>
          </a:p>
        </p:txBody>
      </p:sp>
    </p:spTree>
    <p:extLst>
      <p:ext uri="{BB962C8B-B14F-4D97-AF65-F5344CB8AC3E}">
        <p14:creationId xmlns:p14="http://schemas.microsoft.com/office/powerpoint/2010/main" val="3299688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3D74629A-8112-434A-B9CC-7D0DE01D8595}"/>
              </a:ext>
            </a:extLst>
          </p:cNvPr>
          <p:cNvSpPr>
            <a:spLocks noGrp="1"/>
          </p:cNvSpPr>
          <p:nvPr>
            <p:ph sz="half" idx="2"/>
          </p:nvPr>
        </p:nvSpPr>
        <p:spPr/>
        <p:txBody>
          <a:bodyPr>
            <a:normAutofit fontScale="62500" lnSpcReduction="20000"/>
          </a:bodyPr>
          <a:lstStyle/>
          <a:p>
            <a:pPr>
              <a:lnSpc>
                <a:spcPct val="150000"/>
              </a:lnSpc>
            </a:pPr>
            <a:r>
              <a:rPr lang="fr-FR" dirty="0">
                <a:latin typeface="Tahoma" panose="020B0604030504040204" pitchFamily="34" charset="0"/>
                <a:ea typeface="Tahoma" panose="020B0604030504040204" pitchFamily="34" charset="0"/>
                <a:cs typeface="Tahoma" panose="020B0604030504040204" pitchFamily="34" charset="0"/>
              </a:rPr>
              <a:t>« La photo fait allusion à ce que les filles appellent généralement “Sugar Daddy”, car ce que les gens ignorent ce que la plupart des grossesses en milieu scolaire ne sont pas de leurs camarades de classe mais de personne âgée ayant déjà une situation financière posée, c'est à dire voiture, villa, compte en banque et qui peut leur offrir la vie de rêve dont elles ont envie et ces personnes sont des hommes mariés et parfois âgés de de 45 à 60 ans, “Sugar Daddy”. » </a:t>
            </a:r>
            <a:r>
              <a:rPr lang="fr-FR" b="1" dirty="0">
                <a:latin typeface="Tahoma" panose="020B0604030504040204" pitchFamily="34" charset="0"/>
                <a:ea typeface="Tahoma" panose="020B0604030504040204" pitchFamily="34" charset="0"/>
                <a:cs typeface="Tahoma" panose="020B0604030504040204" pitchFamily="34" charset="0"/>
              </a:rPr>
              <a:t>Participant 7</a:t>
            </a:r>
            <a:endParaRPr lang="fr-FR" dirty="0">
              <a:latin typeface="Tahoma" panose="020B0604030504040204" pitchFamily="34" charset="0"/>
              <a:ea typeface="Tahoma" panose="020B0604030504040204" pitchFamily="34" charset="0"/>
              <a:cs typeface="Tahoma" panose="020B0604030504040204" pitchFamily="34" charset="0"/>
            </a:endParaRPr>
          </a:p>
          <a:p>
            <a:endParaRPr lang="fr-FR" dirty="0"/>
          </a:p>
        </p:txBody>
      </p:sp>
      <p:sp>
        <p:nvSpPr>
          <p:cNvPr id="5" name="Espace réservé de la date 4">
            <a:extLst>
              <a:ext uri="{FF2B5EF4-FFF2-40B4-BE49-F238E27FC236}">
                <a16:creationId xmlns:a16="http://schemas.microsoft.com/office/drawing/2014/main" id="{AAF6295F-E28D-4885-AD20-9D2B2AE54CD2}"/>
              </a:ext>
            </a:extLst>
          </p:cNvPr>
          <p:cNvSpPr>
            <a:spLocks noGrp="1"/>
          </p:cNvSpPr>
          <p:nvPr>
            <p:ph type="dt" sz="half" idx="10"/>
          </p:nvPr>
        </p:nvSpPr>
        <p:spPr/>
        <p:txBody>
          <a:bodyPr/>
          <a:lstStyle/>
          <a:p>
            <a:fld id="{AFBD9553-9257-4BFA-A4D9-CED6621E1CC7}" type="datetime1">
              <a:rPr lang="fr-FR" smtClean="0"/>
              <a:t>13/11/2021</a:t>
            </a:fld>
            <a:endParaRPr lang="fr-FR"/>
          </a:p>
        </p:txBody>
      </p:sp>
      <p:sp>
        <p:nvSpPr>
          <p:cNvPr id="6" name="Espace réservé du pied de page 5">
            <a:extLst>
              <a:ext uri="{FF2B5EF4-FFF2-40B4-BE49-F238E27FC236}">
                <a16:creationId xmlns:a16="http://schemas.microsoft.com/office/drawing/2014/main" id="{9A01DF46-833E-4F00-9CFB-FF76863D2A03}"/>
              </a:ext>
            </a:extLst>
          </p:cNvPr>
          <p:cNvSpPr>
            <a:spLocks noGrp="1"/>
          </p:cNvSpPr>
          <p:nvPr>
            <p:ph type="ftr" sz="quarter" idx="11"/>
          </p:nvPr>
        </p:nvSpPr>
        <p:spPr/>
        <p:txBody>
          <a:bodyPr/>
          <a:lstStyle/>
          <a:p>
            <a:r>
              <a:rPr lang="fr-FR"/>
              <a:t>Master Santé Publique</a:t>
            </a:r>
          </a:p>
        </p:txBody>
      </p:sp>
      <p:sp>
        <p:nvSpPr>
          <p:cNvPr id="7" name="Espace réservé du numéro de diapositive 6">
            <a:extLst>
              <a:ext uri="{FF2B5EF4-FFF2-40B4-BE49-F238E27FC236}">
                <a16:creationId xmlns:a16="http://schemas.microsoft.com/office/drawing/2014/main" id="{186C30CC-FF97-4ECE-B330-B6821903C69D}"/>
              </a:ext>
            </a:extLst>
          </p:cNvPr>
          <p:cNvSpPr>
            <a:spLocks noGrp="1"/>
          </p:cNvSpPr>
          <p:nvPr>
            <p:ph type="sldNum" sz="quarter" idx="12"/>
          </p:nvPr>
        </p:nvSpPr>
        <p:spPr/>
        <p:txBody>
          <a:bodyPr/>
          <a:lstStyle/>
          <a:p>
            <a:fld id="{C489B0D2-155A-45A1-964C-FE79C65F08CE}" type="slidenum">
              <a:rPr lang="fr-FR" smtClean="0"/>
              <a:t>21</a:t>
            </a:fld>
            <a:endParaRPr lang="fr-FR"/>
          </a:p>
        </p:txBody>
      </p:sp>
      <p:pic>
        <p:nvPicPr>
          <p:cNvPr id="8" name="Espace réservé du contenu 7" descr="F:\COLLECTE DE DONNEES\PicsArt_09-10-09.58.43.jpg">
            <a:extLst>
              <a:ext uri="{FF2B5EF4-FFF2-40B4-BE49-F238E27FC236}">
                <a16:creationId xmlns:a16="http://schemas.microsoft.com/office/drawing/2014/main" id="{5F9E6441-2176-4D8D-88C4-3FCA3C87271D}"/>
              </a:ext>
            </a:extLst>
          </p:cNvPr>
          <p:cNvPicPr>
            <a:picLocks noGrp="1"/>
          </p:cNvPicPr>
          <p:nvPr>
            <p:ph sz="half" idx="1"/>
          </p:nvPr>
        </p:nvPicPr>
        <p:blipFill>
          <a:blip r:embed="rId2"/>
          <a:srcRect l="1" r="-8" b="10140"/>
          <a:stretch>
            <a:fillRect/>
          </a:stretch>
        </p:blipFill>
        <p:spPr>
          <a:xfrm>
            <a:off x="1036320" y="1846264"/>
            <a:ext cx="4822804" cy="3825666"/>
          </a:xfrm>
          <a:prstGeom prst="rect">
            <a:avLst/>
          </a:prstGeom>
          <a:noFill/>
          <a:ln>
            <a:noFill/>
            <a:prstDash/>
          </a:ln>
        </p:spPr>
      </p:pic>
      <p:sp>
        <p:nvSpPr>
          <p:cNvPr id="9" name="Rectangle 8">
            <a:extLst>
              <a:ext uri="{FF2B5EF4-FFF2-40B4-BE49-F238E27FC236}">
                <a16:creationId xmlns:a16="http://schemas.microsoft.com/office/drawing/2014/main" id="{18E8E463-CE24-4D41-8476-040935EFD518}"/>
              </a:ext>
            </a:extLst>
          </p:cNvPr>
          <p:cNvSpPr/>
          <p:nvPr/>
        </p:nvSpPr>
        <p:spPr>
          <a:xfrm>
            <a:off x="0" y="5671931"/>
            <a:ext cx="6096000" cy="646332"/>
          </a:xfrm>
          <a:prstGeom prst="rect">
            <a:avLst/>
          </a:prstGeom>
        </p:spPr>
        <p:txBody>
          <a:bodyPr wrap="square">
            <a:spAutoFit/>
          </a:bodyPr>
          <a:lstStyle/>
          <a:p>
            <a:pPr algn="just">
              <a:spcAft>
                <a:spcPts val="1000"/>
              </a:spcAft>
            </a:pPr>
            <a:r>
              <a:rPr lang="fr-FR" b="1" dirty="0">
                <a:latin typeface="Tahoma" panose="020B0604030504040204" pitchFamily="34" charset="0"/>
                <a:ea typeface="Tahoma" panose="020B0604030504040204" pitchFamily="34" charset="0"/>
                <a:cs typeface="Tahoma" panose="020B0604030504040204" pitchFamily="34" charset="0"/>
              </a:rPr>
              <a:t>Figure 5</a:t>
            </a:r>
            <a:r>
              <a:rPr lang="fr-FR" dirty="0">
                <a:latin typeface="Tahoma" panose="020B0604030504040204" pitchFamily="34" charset="0"/>
                <a:ea typeface="Tahoma" panose="020B0604030504040204" pitchFamily="34" charset="0"/>
                <a:cs typeface="Tahoma" panose="020B0604030504040204" pitchFamily="34" charset="0"/>
              </a:rPr>
              <a:t>: Photo d’un jeune homme représentant un “Sugar Daddy” (Niveau interpersonnel)</a:t>
            </a:r>
            <a:endParaRPr lang="fr-FR" sz="1050" i="1"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91925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ecteurs 7">
            <a:extLst>
              <a:ext uri="{FF2B5EF4-FFF2-40B4-BE49-F238E27FC236}">
                <a16:creationId xmlns:a16="http://schemas.microsoft.com/office/drawing/2014/main" id="{7BD58014-8079-409B-9905-0997883CA8EA}"/>
              </a:ext>
            </a:extLst>
          </p:cNvPr>
          <p:cNvSpPr/>
          <p:nvPr/>
        </p:nvSpPr>
        <p:spPr>
          <a:xfrm>
            <a:off x="-6" y="1996672"/>
            <a:ext cx="4395192" cy="4358640"/>
          </a:xfrm>
          <a:prstGeom prst="pie">
            <a:avLst>
              <a:gd name="adj1" fmla="val 5400000"/>
              <a:gd name="adj2" fmla="val 16200000"/>
            </a:avLst>
          </a:prstGeom>
          <a:solidFill>
            <a:schemeClr val="accent2"/>
          </a:solidFill>
          <a:ln>
            <a:solidFill>
              <a:schemeClr val="accent1"/>
            </a:solidFill>
          </a:ln>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2" name="Secteurs 11">
            <a:extLst>
              <a:ext uri="{FF2B5EF4-FFF2-40B4-BE49-F238E27FC236}">
                <a16:creationId xmlns:a16="http://schemas.microsoft.com/office/drawing/2014/main" id="{8F004CA8-A5C8-4AC8-826F-05A152021186}"/>
              </a:ext>
            </a:extLst>
          </p:cNvPr>
          <p:cNvSpPr/>
          <p:nvPr/>
        </p:nvSpPr>
        <p:spPr>
          <a:xfrm>
            <a:off x="419745" y="2723186"/>
            <a:ext cx="3555691" cy="3443325"/>
          </a:xfrm>
          <a:prstGeom prst="pie">
            <a:avLst>
              <a:gd name="adj1" fmla="val 5400000"/>
              <a:gd name="adj2" fmla="val 16200000"/>
            </a:avLst>
          </a:prstGeom>
          <a:solidFill>
            <a:srgbClr val="92D050"/>
          </a:soli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1" name="Secteurs 15">
            <a:extLst>
              <a:ext uri="{FF2B5EF4-FFF2-40B4-BE49-F238E27FC236}">
                <a16:creationId xmlns:a16="http://schemas.microsoft.com/office/drawing/2014/main" id="{B8182151-3A39-4D0C-AB23-41809A8203FB}"/>
              </a:ext>
            </a:extLst>
          </p:cNvPr>
          <p:cNvSpPr/>
          <p:nvPr/>
        </p:nvSpPr>
        <p:spPr>
          <a:xfrm>
            <a:off x="889474" y="3124820"/>
            <a:ext cx="2616235" cy="2528011"/>
          </a:xfrm>
          <a:prstGeom prst="pie">
            <a:avLst>
              <a:gd name="adj1" fmla="val 5400000"/>
              <a:gd name="adj2" fmla="val 16200000"/>
            </a:avLst>
          </a:prstGeom>
          <a:solidFill>
            <a:srgbClr val="7030A0"/>
          </a:soli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0" name="Secteurs 19">
            <a:extLst>
              <a:ext uri="{FF2B5EF4-FFF2-40B4-BE49-F238E27FC236}">
                <a16:creationId xmlns:a16="http://schemas.microsoft.com/office/drawing/2014/main" id="{9E8A3A74-DC17-4D2C-B63D-5589532F3FAA}"/>
              </a:ext>
            </a:extLst>
          </p:cNvPr>
          <p:cNvSpPr/>
          <p:nvPr/>
        </p:nvSpPr>
        <p:spPr>
          <a:xfrm>
            <a:off x="1360169" y="4011580"/>
            <a:ext cx="1674842" cy="1399863"/>
          </a:xfrm>
          <a:prstGeom prst="pie">
            <a:avLst>
              <a:gd name="adj1" fmla="val 5400000"/>
              <a:gd name="adj2" fmla="val 16200000"/>
            </a:avLst>
          </a:prstGeom>
          <a:solidFill>
            <a:srgbClr val="00B0F0"/>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4" name="Espace réservé de la date 3">
            <a:extLst>
              <a:ext uri="{FF2B5EF4-FFF2-40B4-BE49-F238E27FC236}">
                <a16:creationId xmlns:a16="http://schemas.microsoft.com/office/drawing/2014/main" id="{FC00CDA7-9A53-496F-817D-D25EFD6FEB85}"/>
              </a:ext>
            </a:extLst>
          </p:cNvPr>
          <p:cNvSpPr>
            <a:spLocks noGrp="1"/>
          </p:cNvSpPr>
          <p:nvPr>
            <p:ph type="dt" sz="half" idx="10"/>
          </p:nvPr>
        </p:nvSpPr>
        <p:spPr/>
        <p:txBody>
          <a:bodyPr/>
          <a:lstStyle/>
          <a:p>
            <a:fld id="{A7DAF64C-07BC-4416-A730-06312297A48A}" type="datetime1">
              <a:rPr lang="fr-FR" smtClean="0"/>
              <a:t>13/11/2021</a:t>
            </a:fld>
            <a:endParaRPr lang="fr-FR"/>
          </a:p>
        </p:txBody>
      </p:sp>
      <p:sp>
        <p:nvSpPr>
          <p:cNvPr id="5" name="Espace réservé du pied de page 4">
            <a:extLst>
              <a:ext uri="{FF2B5EF4-FFF2-40B4-BE49-F238E27FC236}">
                <a16:creationId xmlns:a16="http://schemas.microsoft.com/office/drawing/2014/main" id="{30DDD8CA-30B7-4D36-926A-7A130ABD37F6}"/>
              </a:ext>
            </a:extLst>
          </p:cNvPr>
          <p:cNvSpPr>
            <a:spLocks noGrp="1"/>
          </p:cNvSpPr>
          <p:nvPr>
            <p:ph type="ftr" sz="quarter" idx="11"/>
          </p:nvPr>
        </p:nvSpPr>
        <p:spPr/>
        <p:txBody>
          <a:bodyPr/>
          <a:lstStyle/>
          <a:p>
            <a:r>
              <a:rPr lang="fr-FR"/>
              <a:t>Master Santé Publique</a:t>
            </a:r>
          </a:p>
        </p:txBody>
      </p:sp>
      <p:sp>
        <p:nvSpPr>
          <p:cNvPr id="6" name="Espace réservé du numéro de diapositive 5">
            <a:extLst>
              <a:ext uri="{FF2B5EF4-FFF2-40B4-BE49-F238E27FC236}">
                <a16:creationId xmlns:a16="http://schemas.microsoft.com/office/drawing/2014/main" id="{712E072B-9B89-4FCD-B059-895204651FD3}"/>
              </a:ext>
            </a:extLst>
          </p:cNvPr>
          <p:cNvSpPr>
            <a:spLocks noGrp="1"/>
          </p:cNvSpPr>
          <p:nvPr>
            <p:ph type="sldNum" sz="quarter" idx="12"/>
          </p:nvPr>
        </p:nvSpPr>
        <p:spPr/>
        <p:txBody>
          <a:bodyPr/>
          <a:lstStyle/>
          <a:p>
            <a:fld id="{C489B0D2-155A-45A1-964C-FE79C65F08CE}" type="slidenum">
              <a:rPr lang="fr-FR" smtClean="0"/>
              <a:t>22</a:t>
            </a:fld>
            <a:endParaRPr lang="fr-FR"/>
          </a:p>
        </p:txBody>
      </p:sp>
      <p:sp>
        <p:nvSpPr>
          <p:cNvPr id="9" name="Secteurs 23">
            <a:extLst>
              <a:ext uri="{FF2B5EF4-FFF2-40B4-BE49-F238E27FC236}">
                <a16:creationId xmlns:a16="http://schemas.microsoft.com/office/drawing/2014/main" id="{2B85173E-27F1-4D7D-868C-FA2231378FFA}"/>
              </a:ext>
            </a:extLst>
          </p:cNvPr>
          <p:cNvSpPr/>
          <p:nvPr/>
        </p:nvSpPr>
        <p:spPr>
          <a:xfrm>
            <a:off x="1804328" y="4440145"/>
            <a:ext cx="786528" cy="697382"/>
          </a:xfrm>
          <a:prstGeom prst="pie">
            <a:avLst>
              <a:gd name="adj1" fmla="val 5289147"/>
              <a:gd name="adj2" fmla="val 16200000"/>
            </a:avLst>
          </a:prstGeom>
          <a:solidFill>
            <a:srgbClr val="FF6600"/>
          </a:solidFill>
          <a:ln>
            <a:noFill/>
          </a:ln>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5" name="ZoneTexte 14">
            <a:extLst>
              <a:ext uri="{FF2B5EF4-FFF2-40B4-BE49-F238E27FC236}">
                <a16:creationId xmlns:a16="http://schemas.microsoft.com/office/drawing/2014/main" id="{FFF758B3-5EAF-4774-83BB-54FE1F9F374D}"/>
              </a:ext>
            </a:extLst>
          </p:cNvPr>
          <p:cNvSpPr txBox="1"/>
          <p:nvPr/>
        </p:nvSpPr>
        <p:spPr>
          <a:xfrm>
            <a:off x="2197590" y="4635766"/>
            <a:ext cx="5532727" cy="369332"/>
          </a:xfrm>
          <a:prstGeom prst="rect">
            <a:avLst/>
          </a:prstGeom>
          <a:noFill/>
        </p:spPr>
        <p:txBody>
          <a:bodyPr wrap="square" rtlCol="0">
            <a:spAutoFit/>
          </a:bodyPr>
          <a:lstStyle/>
          <a:p>
            <a:r>
              <a:rPr lang="fr-FR" b="1" dirty="0">
                <a:latin typeface="Tahoma" panose="020B0604030504040204" pitchFamily="34" charset="0"/>
                <a:ea typeface="Tahoma" panose="020B0604030504040204" pitchFamily="34" charset="0"/>
                <a:cs typeface="Tahoma" panose="020B0604030504040204" pitchFamily="34" charset="0"/>
              </a:rPr>
              <a:t>INDIVIDUEL</a:t>
            </a:r>
          </a:p>
        </p:txBody>
      </p:sp>
      <p:sp>
        <p:nvSpPr>
          <p:cNvPr id="16" name="ZoneTexte 15">
            <a:extLst>
              <a:ext uri="{FF2B5EF4-FFF2-40B4-BE49-F238E27FC236}">
                <a16:creationId xmlns:a16="http://schemas.microsoft.com/office/drawing/2014/main" id="{CCAF64C9-7BD9-4D75-A07E-29F3950ED571}"/>
              </a:ext>
            </a:extLst>
          </p:cNvPr>
          <p:cNvSpPr txBox="1"/>
          <p:nvPr/>
        </p:nvSpPr>
        <p:spPr>
          <a:xfrm>
            <a:off x="2197590" y="4011580"/>
            <a:ext cx="3961368" cy="369332"/>
          </a:xfrm>
          <a:prstGeom prst="rect">
            <a:avLst/>
          </a:prstGeom>
          <a:noFill/>
        </p:spPr>
        <p:txBody>
          <a:bodyPr wrap="square" rtlCol="0">
            <a:spAutoFit/>
          </a:bodyPr>
          <a:lstStyle/>
          <a:p>
            <a:r>
              <a:rPr lang="fr-FR" b="1" dirty="0">
                <a:latin typeface="Tahoma" panose="020B0604030504040204" pitchFamily="34" charset="0"/>
                <a:ea typeface="Tahoma" panose="020B0604030504040204" pitchFamily="34" charset="0"/>
                <a:cs typeface="Tahoma" panose="020B0604030504040204" pitchFamily="34" charset="0"/>
              </a:rPr>
              <a:t>INTERPERSONNEL</a:t>
            </a:r>
          </a:p>
        </p:txBody>
      </p:sp>
      <p:sp>
        <p:nvSpPr>
          <p:cNvPr id="17" name="ZoneTexte 16">
            <a:extLst>
              <a:ext uri="{FF2B5EF4-FFF2-40B4-BE49-F238E27FC236}">
                <a16:creationId xmlns:a16="http://schemas.microsoft.com/office/drawing/2014/main" id="{073B0485-2E23-49E3-BE45-C96E20070B80}"/>
              </a:ext>
            </a:extLst>
          </p:cNvPr>
          <p:cNvSpPr txBox="1"/>
          <p:nvPr/>
        </p:nvSpPr>
        <p:spPr>
          <a:xfrm>
            <a:off x="2131229" y="3391796"/>
            <a:ext cx="3555691" cy="369332"/>
          </a:xfrm>
          <a:prstGeom prst="rect">
            <a:avLst/>
          </a:prstGeom>
          <a:noFill/>
        </p:spPr>
        <p:txBody>
          <a:bodyPr wrap="square" rtlCol="0">
            <a:spAutoFit/>
          </a:bodyPr>
          <a:lstStyle/>
          <a:p>
            <a:r>
              <a:rPr lang="fr-FR" b="1" dirty="0">
                <a:latin typeface="Tahoma" panose="020B0604030504040204" pitchFamily="34" charset="0"/>
                <a:ea typeface="Tahoma" panose="020B0604030504040204" pitchFamily="34" charset="0"/>
                <a:cs typeface="Tahoma" panose="020B0604030504040204" pitchFamily="34" charset="0"/>
              </a:rPr>
              <a:t>ORGANISATIONNEL</a:t>
            </a:r>
          </a:p>
        </p:txBody>
      </p:sp>
      <p:sp>
        <p:nvSpPr>
          <p:cNvPr id="18" name="ZoneTexte 17">
            <a:extLst>
              <a:ext uri="{FF2B5EF4-FFF2-40B4-BE49-F238E27FC236}">
                <a16:creationId xmlns:a16="http://schemas.microsoft.com/office/drawing/2014/main" id="{4AE5A48F-D15A-4AAF-965C-5F0082F5A04B}"/>
              </a:ext>
            </a:extLst>
          </p:cNvPr>
          <p:cNvSpPr txBox="1"/>
          <p:nvPr/>
        </p:nvSpPr>
        <p:spPr>
          <a:xfrm>
            <a:off x="2153512" y="2755488"/>
            <a:ext cx="3048000" cy="369332"/>
          </a:xfrm>
          <a:prstGeom prst="rect">
            <a:avLst/>
          </a:prstGeom>
          <a:noFill/>
        </p:spPr>
        <p:txBody>
          <a:bodyPr wrap="square" rtlCol="0">
            <a:spAutoFit/>
          </a:bodyPr>
          <a:lstStyle/>
          <a:p>
            <a:r>
              <a:rPr lang="fr-FR" b="1" dirty="0">
                <a:latin typeface="Tahoma" panose="020B0604030504040204" pitchFamily="34" charset="0"/>
                <a:ea typeface="Tahoma" panose="020B0604030504040204" pitchFamily="34" charset="0"/>
                <a:cs typeface="Tahoma" panose="020B0604030504040204" pitchFamily="34" charset="0"/>
              </a:rPr>
              <a:t>COMMUNAUTAIRE</a:t>
            </a:r>
          </a:p>
        </p:txBody>
      </p:sp>
      <p:sp>
        <p:nvSpPr>
          <p:cNvPr id="19" name="ZoneTexte 18">
            <a:extLst>
              <a:ext uri="{FF2B5EF4-FFF2-40B4-BE49-F238E27FC236}">
                <a16:creationId xmlns:a16="http://schemas.microsoft.com/office/drawing/2014/main" id="{A8ABC181-27F4-448D-9561-152670614FCF}"/>
              </a:ext>
            </a:extLst>
          </p:cNvPr>
          <p:cNvSpPr txBox="1"/>
          <p:nvPr/>
        </p:nvSpPr>
        <p:spPr>
          <a:xfrm>
            <a:off x="2165112" y="2084971"/>
            <a:ext cx="3961368" cy="369332"/>
          </a:xfrm>
          <a:prstGeom prst="rect">
            <a:avLst/>
          </a:prstGeom>
          <a:noFill/>
        </p:spPr>
        <p:txBody>
          <a:bodyPr wrap="square" rtlCol="0">
            <a:spAutoFit/>
          </a:bodyPr>
          <a:lstStyle/>
          <a:p>
            <a:r>
              <a:rPr lang="fr-FR" b="1" dirty="0">
                <a:latin typeface="Tahoma" panose="020B0604030504040204" pitchFamily="34" charset="0"/>
                <a:ea typeface="Tahoma" panose="020B0604030504040204" pitchFamily="34" charset="0"/>
                <a:cs typeface="Tahoma" panose="020B0604030504040204" pitchFamily="34" charset="0"/>
              </a:rPr>
              <a:t>POLITIQUE</a:t>
            </a:r>
          </a:p>
        </p:txBody>
      </p:sp>
      <p:sp>
        <p:nvSpPr>
          <p:cNvPr id="20" name="ZoneTexte 19">
            <a:extLst>
              <a:ext uri="{FF2B5EF4-FFF2-40B4-BE49-F238E27FC236}">
                <a16:creationId xmlns:a16="http://schemas.microsoft.com/office/drawing/2014/main" id="{18421B71-2A9D-43D9-8408-D16AE42717C5}"/>
              </a:ext>
            </a:extLst>
          </p:cNvPr>
          <p:cNvSpPr txBox="1"/>
          <p:nvPr/>
        </p:nvSpPr>
        <p:spPr>
          <a:xfrm>
            <a:off x="4705147" y="4530985"/>
            <a:ext cx="6663012" cy="369332"/>
          </a:xfrm>
          <a:prstGeom prst="rect">
            <a:avLst/>
          </a:prstGeom>
          <a:noFill/>
        </p:spPr>
        <p:txBody>
          <a:bodyPr wrap="squar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Connaissance du corps, méthodes contraceptives </a:t>
            </a:r>
          </a:p>
        </p:txBody>
      </p:sp>
      <p:sp>
        <p:nvSpPr>
          <p:cNvPr id="21" name="ZoneTexte 20">
            <a:extLst>
              <a:ext uri="{FF2B5EF4-FFF2-40B4-BE49-F238E27FC236}">
                <a16:creationId xmlns:a16="http://schemas.microsoft.com/office/drawing/2014/main" id="{CD89EE4E-DC16-464F-89C3-310993DD0A4E}"/>
              </a:ext>
            </a:extLst>
          </p:cNvPr>
          <p:cNvSpPr txBox="1"/>
          <p:nvPr/>
        </p:nvSpPr>
        <p:spPr>
          <a:xfrm>
            <a:off x="4716336" y="4022453"/>
            <a:ext cx="6860213" cy="369332"/>
          </a:xfrm>
          <a:prstGeom prst="rect">
            <a:avLst/>
          </a:prstGeom>
          <a:noFill/>
        </p:spPr>
        <p:txBody>
          <a:bodyPr wrap="squar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Responsabilité des parents, contrôle des médias par les parents</a:t>
            </a:r>
          </a:p>
        </p:txBody>
      </p:sp>
      <p:sp>
        <p:nvSpPr>
          <p:cNvPr id="22" name="ZoneTexte 21">
            <a:extLst>
              <a:ext uri="{FF2B5EF4-FFF2-40B4-BE49-F238E27FC236}">
                <a16:creationId xmlns:a16="http://schemas.microsoft.com/office/drawing/2014/main" id="{9C3D4FB4-4687-4BC3-ADFD-46E1EFE2A89B}"/>
              </a:ext>
            </a:extLst>
          </p:cNvPr>
          <p:cNvSpPr txBox="1"/>
          <p:nvPr/>
        </p:nvSpPr>
        <p:spPr>
          <a:xfrm>
            <a:off x="4705147" y="3292076"/>
            <a:ext cx="6050339" cy="646331"/>
          </a:xfrm>
          <a:prstGeom prst="rect">
            <a:avLst/>
          </a:prstGeom>
          <a:noFill/>
        </p:spPr>
        <p:txBody>
          <a:bodyPr wrap="squar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Centres jeunes dans les établissements,  cours d’éducation sexuelle</a:t>
            </a:r>
          </a:p>
        </p:txBody>
      </p:sp>
      <p:sp>
        <p:nvSpPr>
          <p:cNvPr id="23" name="ZoneTexte 22">
            <a:extLst>
              <a:ext uri="{FF2B5EF4-FFF2-40B4-BE49-F238E27FC236}">
                <a16:creationId xmlns:a16="http://schemas.microsoft.com/office/drawing/2014/main" id="{C898F8EF-1ED2-41E2-979C-1A4025EB4944}"/>
              </a:ext>
            </a:extLst>
          </p:cNvPr>
          <p:cNvSpPr txBox="1"/>
          <p:nvPr/>
        </p:nvSpPr>
        <p:spPr>
          <a:xfrm>
            <a:off x="4716336" y="2785105"/>
            <a:ext cx="6860213" cy="369332"/>
          </a:xfrm>
          <a:prstGeom prst="rect">
            <a:avLst/>
          </a:prstGeom>
          <a:noFill/>
        </p:spPr>
        <p:txBody>
          <a:bodyPr wrap="squar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Sensibilisation à travers les médias, religion</a:t>
            </a:r>
          </a:p>
        </p:txBody>
      </p:sp>
      <p:sp>
        <p:nvSpPr>
          <p:cNvPr id="24" name="ZoneTexte 23">
            <a:extLst>
              <a:ext uri="{FF2B5EF4-FFF2-40B4-BE49-F238E27FC236}">
                <a16:creationId xmlns:a16="http://schemas.microsoft.com/office/drawing/2014/main" id="{26B18CF8-4454-4A05-8F6A-52E36A969CC3}"/>
              </a:ext>
            </a:extLst>
          </p:cNvPr>
          <p:cNvSpPr txBox="1"/>
          <p:nvPr/>
        </p:nvSpPr>
        <p:spPr>
          <a:xfrm>
            <a:off x="4635571" y="2021002"/>
            <a:ext cx="7746835" cy="923330"/>
          </a:xfrm>
          <a:prstGeom prst="rect">
            <a:avLst/>
          </a:prstGeom>
          <a:noFill/>
        </p:spPr>
        <p:txBody>
          <a:bodyPr wrap="squar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Intégration de l’éducation sexuelle dans les établissements, régulation de l’entrée de la drogue par les douanes, sensibilisation</a:t>
            </a:r>
          </a:p>
          <a:p>
            <a:r>
              <a:rPr lang="fr-FR" dirty="0"/>
              <a:t> </a:t>
            </a:r>
          </a:p>
        </p:txBody>
      </p:sp>
      <p:sp>
        <p:nvSpPr>
          <p:cNvPr id="26" name="Rectangle 25">
            <a:extLst>
              <a:ext uri="{FF2B5EF4-FFF2-40B4-BE49-F238E27FC236}">
                <a16:creationId xmlns:a16="http://schemas.microsoft.com/office/drawing/2014/main" id="{7D9D46EC-1EB9-4AAB-BD3D-A27AE19D43DC}"/>
              </a:ext>
            </a:extLst>
          </p:cNvPr>
          <p:cNvSpPr/>
          <p:nvPr/>
        </p:nvSpPr>
        <p:spPr>
          <a:xfrm>
            <a:off x="2638920" y="5676642"/>
            <a:ext cx="8116566" cy="338554"/>
          </a:xfrm>
          <a:prstGeom prst="rect">
            <a:avLst/>
          </a:prstGeom>
        </p:spPr>
        <p:txBody>
          <a:bodyPr wrap="square">
            <a:spAutoFit/>
          </a:bodyPr>
          <a:lstStyle/>
          <a:p>
            <a:r>
              <a:rPr lang="en-US" sz="1600" b="1" dirty="0">
                <a:latin typeface="Tahoma" panose="020B0604030504040204" pitchFamily="34" charset="0"/>
                <a:ea typeface="Tahoma" panose="020B0604030504040204" pitchFamily="34" charset="0"/>
                <a:cs typeface="Tahoma" panose="020B0604030504040204" pitchFamily="34" charset="0"/>
              </a:rPr>
              <a:t>Figure 6 : </a:t>
            </a:r>
            <a:r>
              <a:rPr lang="fr-FR" sz="1600" dirty="0">
                <a:latin typeface="Tahoma" panose="020B0604030504040204" pitchFamily="34" charset="0"/>
                <a:ea typeface="Tahoma" panose="020B0604030504040204" pitchFamily="34" charset="0"/>
                <a:cs typeface="Tahoma" panose="020B0604030504040204" pitchFamily="34" charset="0"/>
              </a:rPr>
              <a:t>Facteurs de protection socio-écologique des grossesses en milieu scolaire</a:t>
            </a:r>
            <a:endParaRPr lang="fr-FR" sz="1600" dirty="0"/>
          </a:p>
        </p:txBody>
      </p:sp>
    </p:spTree>
    <p:extLst>
      <p:ext uri="{BB962C8B-B14F-4D97-AF65-F5344CB8AC3E}">
        <p14:creationId xmlns:p14="http://schemas.microsoft.com/office/powerpoint/2010/main" val="406533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P spid="23"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1997287-2BAC-4F62-B3FB-39F14D485CE7}"/>
              </a:ext>
            </a:extLst>
          </p:cNvPr>
          <p:cNvSpPr>
            <a:spLocks noGrp="1"/>
          </p:cNvSpPr>
          <p:nvPr>
            <p:ph sz="half" idx="1"/>
          </p:nvPr>
        </p:nvSpPr>
        <p:spPr>
          <a:xfrm>
            <a:off x="1030585" y="5402553"/>
            <a:ext cx="4822804" cy="733202"/>
          </a:xfrm>
        </p:spPr>
        <p:txBody>
          <a:bodyPr>
            <a:normAutofit fontScale="70000" lnSpcReduction="20000"/>
          </a:bodyPr>
          <a:lstStyle/>
          <a:p>
            <a:r>
              <a:rPr lang="fr-FR" b="1" dirty="0">
                <a:solidFill>
                  <a:schemeClr val="tx1"/>
                </a:solidFill>
              </a:rPr>
              <a:t>Figure 7</a:t>
            </a:r>
            <a:r>
              <a:rPr lang="fr-FR" dirty="0">
                <a:solidFill>
                  <a:schemeClr val="tx1"/>
                </a:solidFill>
              </a:rPr>
              <a:t>:  photo représentant des contraceptions (Niveau individuel)</a:t>
            </a:r>
            <a:endParaRPr lang="fr-FR" i="1" dirty="0">
              <a:solidFill>
                <a:schemeClr val="tx1"/>
              </a:solidFill>
            </a:endParaRPr>
          </a:p>
          <a:p>
            <a:endParaRPr lang="fr-FR" dirty="0"/>
          </a:p>
        </p:txBody>
      </p:sp>
      <p:sp>
        <p:nvSpPr>
          <p:cNvPr id="4" name="Espace réservé du contenu 3">
            <a:extLst>
              <a:ext uri="{FF2B5EF4-FFF2-40B4-BE49-F238E27FC236}">
                <a16:creationId xmlns:a16="http://schemas.microsoft.com/office/drawing/2014/main" id="{79C02C52-E4CB-46A3-9488-E48B8A864CE1}"/>
              </a:ext>
            </a:extLst>
          </p:cNvPr>
          <p:cNvSpPr>
            <a:spLocks noGrp="1"/>
          </p:cNvSpPr>
          <p:nvPr>
            <p:ph sz="half" idx="2"/>
          </p:nvPr>
        </p:nvSpPr>
        <p:spPr/>
        <p:txBody>
          <a:bodyPr>
            <a:normAutofit fontScale="70000" lnSpcReduction="20000"/>
          </a:bodyPr>
          <a:lstStyle/>
          <a:p>
            <a:pPr>
              <a:lnSpc>
                <a:spcPct val="150000"/>
              </a:lnSpc>
            </a:pP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 C’est un moyen de protection, il permet d’éviter les grossesses précoces et se protéger contre les infections sexuellement transmissibles. Aussi lorsque les filles commencent à avoir des rapports sexuels il vaut mieux qu’elles fassent recours aux moyens contraceptifs. »  </a:t>
            </a:r>
            <a:r>
              <a:rPr lang="fr-FR" b="1" dirty="0">
                <a:solidFill>
                  <a:schemeClr val="tx1"/>
                </a:solidFill>
                <a:latin typeface="Tahoma" panose="020B0604030504040204" pitchFamily="34" charset="0"/>
                <a:ea typeface="Tahoma" panose="020B0604030504040204" pitchFamily="34" charset="0"/>
                <a:cs typeface="Tahoma" panose="020B0604030504040204" pitchFamily="34" charset="0"/>
              </a:rPr>
              <a:t>Participant 2</a:t>
            </a: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           </a:t>
            </a:r>
          </a:p>
          <a:p>
            <a:r>
              <a:rPr lang="fr-FR" dirty="0"/>
              <a:t> </a:t>
            </a:r>
          </a:p>
          <a:p>
            <a:endParaRPr lang="fr-FR" dirty="0"/>
          </a:p>
        </p:txBody>
      </p:sp>
      <p:sp>
        <p:nvSpPr>
          <p:cNvPr id="5" name="Espace réservé de la date 4">
            <a:extLst>
              <a:ext uri="{FF2B5EF4-FFF2-40B4-BE49-F238E27FC236}">
                <a16:creationId xmlns:a16="http://schemas.microsoft.com/office/drawing/2014/main" id="{2C1922BF-8134-4916-9A4C-F1A6FDF96ED3}"/>
              </a:ext>
            </a:extLst>
          </p:cNvPr>
          <p:cNvSpPr>
            <a:spLocks noGrp="1"/>
          </p:cNvSpPr>
          <p:nvPr>
            <p:ph type="dt" sz="half" idx="10"/>
          </p:nvPr>
        </p:nvSpPr>
        <p:spPr/>
        <p:txBody>
          <a:bodyPr/>
          <a:lstStyle/>
          <a:p>
            <a:fld id="{AFBD9553-9257-4BFA-A4D9-CED6621E1CC7}" type="datetime1">
              <a:rPr lang="fr-FR" smtClean="0"/>
              <a:t>13/11/2021</a:t>
            </a:fld>
            <a:endParaRPr lang="fr-FR"/>
          </a:p>
        </p:txBody>
      </p:sp>
      <p:sp>
        <p:nvSpPr>
          <p:cNvPr id="6" name="Espace réservé du pied de page 5">
            <a:extLst>
              <a:ext uri="{FF2B5EF4-FFF2-40B4-BE49-F238E27FC236}">
                <a16:creationId xmlns:a16="http://schemas.microsoft.com/office/drawing/2014/main" id="{75EF5509-5FA1-4B7B-99A1-D1226EDC83B3}"/>
              </a:ext>
            </a:extLst>
          </p:cNvPr>
          <p:cNvSpPr>
            <a:spLocks noGrp="1"/>
          </p:cNvSpPr>
          <p:nvPr>
            <p:ph type="ftr" sz="quarter" idx="11"/>
          </p:nvPr>
        </p:nvSpPr>
        <p:spPr/>
        <p:txBody>
          <a:bodyPr/>
          <a:lstStyle/>
          <a:p>
            <a:r>
              <a:rPr lang="fr-FR"/>
              <a:t>Master Santé Publique</a:t>
            </a:r>
          </a:p>
        </p:txBody>
      </p:sp>
      <p:sp>
        <p:nvSpPr>
          <p:cNvPr id="7" name="Espace réservé du numéro de diapositive 6">
            <a:extLst>
              <a:ext uri="{FF2B5EF4-FFF2-40B4-BE49-F238E27FC236}">
                <a16:creationId xmlns:a16="http://schemas.microsoft.com/office/drawing/2014/main" id="{E4BA2C33-CEF5-40C5-9D5E-FB0C38CE0E85}"/>
              </a:ext>
            </a:extLst>
          </p:cNvPr>
          <p:cNvSpPr>
            <a:spLocks noGrp="1"/>
          </p:cNvSpPr>
          <p:nvPr>
            <p:ph type="sldNum" sz="quarter" idx="12"/>
          </p:nvPr>
        </p:nvSpPr>
        <p:spPr/>
        <p:txBody>
          <a:bodyPr/>
          <a:lstStyle/>
          <a:p>
            <a:fld id="{C489B0D2-155A-45A1-964C-FE79C65F08CE}" type="slidenum">
              <a:rPr lang="fr-FR" smtClean="0"/>
              <a:t>23</a:t>
            </a:fld>
            <a:endParaRPr lang="fr-FR"/>
          </a:p>
        </p:txBody>
      </p:sp>
      <p:pic>
        <p:nvPicPr>
          <p:cNvPr id="8" name="Image 7" descr="F:\COLLECTE DE DONNEES\PicsArt_09-10-10.06.17.jpg">
            <a:extLst>
              <a:ext uri="{FF2B5EF4-FFF2-40B4-BE49-F238E27FC236}">
                <a16:creationId xmlns:a16="http://schemas.microsoft.com/office/drawing/2014/main" id="{01702EE2-B61F-4E06-8EC3-26E6F92FED9C}"/>
              </a:ext>
            </a:extLst>
          </p:cNvPr>
          <p:cNvPicPr/>
          <p:nvPr/>
        </p:nvPicPr>
        <p:blipFill>
          <a:blip r:embed="rId2"/>
          <a:srcRect/>
          <a:stretch>
            <a:fillRect/>
          </a:stretch>
        </p:blipFill>
        <p:spPr>
          <a:xfrm>
            <a:off x="1177925" y="1737359"/>
            <a:ext cx="4918075" cy="3682779"/>
          </a:xfrm>
          <a:prstGeom prst="rect">
            <a:avLst/>
          </a:prstGeom>
          <a:noFill/>
          <a:ln>
            <a:noFill/>
            <a:prstDash/>
          </a:ln>
        </p:spPr>
      </p:pic>
    </p:spTree>
    <p:extLst>
      <p:ext uri="{BB962C8B-B14F-4D97-AF65-F5344CB8AC3E}">
        <p14:creationId xmlns:p14="http://schemas.microsoft.com/office/powerpoint/2010/main" val="1704423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CF498501-3394-4E20-A679-0C31AEA74C7D}"/>
              </a:ext>
            </a:extLst>
          </p:cNvPr>
          <p:cNvSpPr>
            <a:spLocks noGrp="1"/>
          </p:cNvSpPr>
          <p:nvPr>
            <p:ph sz="half" idx="2"/>
          </p:nvPr>
        </p:nvSpPr>
        <p:spPr/>
        <p:txBody>
          <a:bodyPr>
            <a:normAutofit fontScale="92500" lnSpcReduction="20000"/>
          </a:bodyPr>
          <a:lstStyle/>
          <a:p>
            <a:pPr>
              <a:lnSpc>
                <a:spcPct val="150000"/>
              </a:lnSpc>
            </a:pPr>
            <a:r>
              <a:rPr lang="fr-FR" dirty="0">
                <a:latin typeface="Tahoma" panose="020B0604030504040204" pitchFamily="34" charset="0"/>
                <a:ea typeface="Tahoma" panose="020B0604030504040204" pitchFamily="34" charset="0"/>
                <a:cs typeface="Tahoma" panose="020B0604030504040204" pitchFamily="34" charset="0"/>
              </a:rPr>
              <a:t>« On peut profiter des terrains pour organiser des sensibilisations à l’endroit des adolescents, parce que sur le terrain il y’a souvent des jeunes qui s’asseyent et causent, donc on peut les avoir facilement. » </a:t>
            </a:r>
            <a:r>
              <a:rPr lang="fr-FR" b="1" dirty="0">
                <a:latin typeface="Tahoma" panose="020B0604030504040204" pitchFamily="34" charset="0"/>
                <a:ea typeface="Tahoma" panose="020B0604030504040204" pitchFamily="34" charset="0"/>
                <a:cs typeface="Tahoma" panose="020B0604030504040204" pitchFamily="34" charset="0"/>
              </a:rPr>
              <a:t>Participant 6</a:t>
            </a:r>
            <a:endParaRPr lang="fr-FR" dirty="0">
              <a:latin typeface="Tahoma" panose="020B0604030504040204" pitchFamily="34" charset="0"/>
              <a:ea typeface="Tahoma" panose="020B0604030504040204" pitchFamily="34" charset="0"/>
              <a:cs typeface="Tahoma" panose="020B0604030504040204" pitchFamily="34" charset="0"/>
            </a:endParaRPr>
          </a:p>
          <a:p>
            <a:endParaRPr lang="fr-FR" dirty="0"/>
          </a:p>
        </p:txBody>
      </p:sp>
      <p:sp>
        <p:nvSpPr>
          <p:cNvPr id="5" name="Espace réservé de la date 4">
            <a:extLst>
              <a:ext uri="{FF2B5EF4-FFF2-40B4-BE49-F238E27FC236}">
                <a16:creationId xmlns:a16="http://schemas.microsoft.com/office/drawing/2014/main" id="{BC94DA23-97BE-4132-8B01-38FD00AED890}"/>
              </a:ext>
            </a:extLst>
          </p:cNvPr>
          <p:cNvSpPr>
            <a:spLocks noGrp="1"/>
          </p:cNvSpPr>
          <p:nvPr>
            <p:ph type="dt" sz="half" idx="10"/>
          </p:nvPr>
        </p:nvSpPr>
        <p:spPr/>
        <p:txBody>
          <a:bodyPr/>
          <a:lstStyle/>
          <a:p>
            <a:fld id="{AFBD9553-9257-4BFA-A4D9-CED6621E1CC7}" type="datetime1">
              <a:rPr lang="fr-FR" smtClean="0"/>
              <a:t>13/11/2021</a:t>
            </a:fld>
            <a:endParaRPr lang="fr-FR"/>
          </a:p>
        </p:txBody>
      </p:sp>
      <p:sp>
        <p:nvSpPr>
          <p:cNvPr id="6" name="Espace réservé du pied de page 5">
            <a:extLst>
              <a:ext uri="{FF2B5EF4-FFF2-40B4-BE49-F238E27FC236}">
                <a16:creationId xmlns:a16="http://schemas.microsoft.com/office/drawing/2014/main" id="{E714ADB2-A286-4391-9F53-2EC8873FE351}"/>
              </a:ext>
            </a:extLst>
          </p:cNvPr>
          <p:cNvSpPr>
            <a:spLocks noGrp="1"/>
          </p:cNvSpPr>
          <p:nvPr>
            <p:ph type="ftr" sz="quarter" idx="11"/>
          </p:nvPr>
        </p:nvSpPr>
        <p:spPr/>
        <p:txBody>
          <a:bodyPr/>
          <a:lstStyle/>
          <a:p>
            <a:r>
              <a:rPr lang="fr-FR"/>
              <a:t>Master Santé Publique</a:t>
            </a:r>
          </a:p>
        </p:txBody>
      </p:sp>
      <p:sp>
        <p:nvSpPr>
          <p:cNvPr id="7" name="Espace réservé du numéro de diapositive 6">
            <a:extLst>
              <a:ext uri="{FF2B5EF4-FFF2-40B4-BE49-F238E27FC236}">
                <a16:creationId xmlns:a16="http://schemas.microsoft.com/office/drawing/2014/main" id="{4DF682DB-6598-4245-8A40-1AD79342CEAF}"/>
              </a:ext>
            </a:extLst>
          </p:cNvPr>
          <p:cNvSpPr>
            <a:spLocks noGrp="1"/>
          </p:cNvSpPr>
          <p:nvPr>
            <p:ph type="sldNum" sz="quarter" idx="12"/>
          </p:nvPr>
        </p:nvSpPr>
        <p:spPr/>
        <p:txBody>
          <a:bodyPr/>
          <a:lstStyle/>
          <a:p>
            <a:fld id="{C489B0D2-155A-45A1-964C-FE79C65F08CE}" type="slidenum">
              <a:rPr lang="fr-FR" smtClean="0"/>
              <a:t>24</a:t>
            </a:fld>
            <a:endParaRPr lang="fr-FR"/>
          </a:p>
        </p:txBody>
      </p:sp>
      <p:pic>
        <p:nvPicPr>
          <p:cNvPr id="8" name="Espace réservé du contenu 7">
            <a:extLst>
              <a:ext uri="{FF2B5EF4-FFF2-40B4-BE49-F238E27FC236}">
                <a16:creationId xmlns:a16="http://schemas.microsoft.com/office/drawing/2014/main" id="{8F9160EE-7B10-44FF-869E-7FB249C69184}"/>
              </a:ext>
            </a:extLst>
          </p:cNvPr>
          <p:cNvPicPr>
            <a:picLocks noGrp="1"/>
          </p:cNvPicPr>
          <p:nvPr>
            <p:ph sz="half" idx="1"/>
          </p:nvPr>
        </p:nvPicPr>
        <p:blipFill>
          <a:blip r:embed="rId2"/>
          <a:srcRect/>
          <a:stretch>
            <a:fillRect/>
          </a:stretch>
        </p:blipFill>
        <p:spPr>
          <a:xfrm>
            <a:off x="1158240" y="1737360"/>
            <a:ext cx="4937760" cy="3722536"/>
          </a:xfrm>
          <a:prstGeom prst="rect">
            <a:avLst/>
          </a:prstGeom>
          <a:noFill/>
          <a:ln>
            <a:noFill/>
            <a:prstDash/>
          </a:ln>
        </p:spPr>
      </p:pic>
      <p:sp>
        <p:nvSpPr>
          <p:cNvPr id="9" name="Rectangle 8">
            <a:extLst>
              <a:ext uri="{FF2B5EF4-FFF2-40B4-BE49-F238E27FC236}">
                <a16:creationId xmlns:a16="http://schemas.microsoft.com/office/drawing/2014/main" id="{D12230CD-B068-4317-80FD-4D7DD7386DC7}"/>
              </a:ext>
            </a:extLst>
          </p:cNvPr>
          <p:cNvSpPr/>
          <p:nvPr/>
        </p:nvSpPr>
        <p:spPr>
          <a:xfrm>
            <a:off x="926832" y="5636675"/>
            <a:ext cx="5285438" cy="646331"/>
          </a:xfrm>
          <a:prstGeom prst="rect">
            <a:avLst/>
          </a:prstGeom>
        </p:spPr>
        <p:txBody>
          <a:bodyPr wrap="square">
            <a:spAutoFit/>
          </a:bodyPr>
          <a:lstStyle/>
          <a:p>
            <a:pPr>
              <a:spcAft>
                <a:spcPts val="1000"/>
              </a:spcAft>
            </a:pPr>
            <a:r>
              <a:rPr lang="fr-FR" b="1" dirty="0">
                <a:latin typeface="Tahoma" panose="020B0604030504040204" pitchFamily="34" charset="0"/>
                <a:ea typeface="Tahoma" panose="020B0604030504040204" pitchFamily="34" charset="0"/>
                <a:cs typeface="Tahoma" panose="020B0604030504040204" pitchFamily="34" charset="0"/>
              </a:rPr>
              <a:t>Figure 8</a:t>
            </a:r>
            <a:r>
              <a:rPr lang="fr-FR" dirty="0">
                <a:latin typeface="Tahoma" panose="020B0604030504040204" pitchFamily="34" charset="0"/>
                <a:ea typeface="Tahoma" panose="020B0604030504040204" pitchFamily="34" charset="0"/>
                <a:cs typeface="Tahoma" panose="020B0604030504040204" pitchFamily="34" charset="0"/>
              </a:rPr>
              <a:t>:Photo d’un terrain vide (Niveau communautaire)</a:t>
            </a:r>
            <a:endParaRPr lang="fr-FR" sz="1050" i="1"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47498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52400"/>
            <a:ext cx="10408920" cy="1051560"/>
          </a:xfrm>
        </p:spPr>
        <p:txBody>
          <a:bodyPr>
            <a:normAutofit/>
          </a:bodyPr>
          <a:lstStyle/>
          <a:p>
            <a:r>
              <a:rPr lang="en-US" b="1" dirty="0" smtClean="0">
                <a:solidFill>
                  <a:srgbClr val="002060"/>
                </a:solidFill>
                <a:latin typeface="+mn-lt"/>
              </a:rPr>
              <a:t>PHOTOVOICE ASSIGNMENT</a:t>
            </a:r>
            <a:endParaRPr lang="en-US" dirty="0">
              <a:latin typeface="+mn-lt"/>
            </a:endParaRPr>
          </a:p>
        </p:txBody>
      </p:sp>
      <p:sp>
        <p:nvSpPr>
          <p:cNvPr id="3" name="Content Placeholder 2"/>
          <p:cNvSpPr>
            <a:spLocks noGrp="1"/>
          </p:cNvSpPr>
          <p:nvPr>
            <p:ph idx="1"/>
          </p:nvPr>
        </p:nvSpPr>
        <p:spPr>
          <a:xfrm>
            <a:off x="1097280" y="1828800"/>
            <a:ext cx="6141720" cy="4419600"/>
          </a:xfrm>
        </p:spPr>
        <p:txBody>
          <a:bodyPr>
            <a:normAutofit fontScale="92500" lnSpcReduction="10000"/>
          </a:bodyPr>
          <a:lstStyle/>
          <a:p>
            <a:pPr marL="457200" lvl="1" indent="-457200">
              <a:spcBef>
                <a:spcPts val="0"/>
              </a:spcBef>
              <a:spcAft>
                <a:spcPts val="2400"/>
              </a:spcAft>
              <a:buFont typeface="Wingdings" panose="05000000000000000000" pitchFamily="2" charset="2"/>
              <a:buChar char="v"/>
            </a:pPr>
            <a:r>
              <a:rPr lang="fr-FR" sz="3600" dirty="0">
                <a:solidFill>
                  <a:schemeClr val="tx1"/>
                </a:solidFill>
              </a:rPr>
              <a:t>Images (4) de ce que vous percevez comme des </a:t>
            </a:r>
            <a:r>
              <a:rPr lang="fr-FR" sz="3600" dirty="0">
                <a:solidFill>
                  <a:srgbClr val="FF0000"/>
                </a:solidFill>
              </a:rPr>
              <a:t>facteurs de risque</a:t>
            </a:r>
            <a:r>
              <a:rPr lang="fr-FR" sz="3600" dirty="0">
                <a:solidFill>
                  <a:schemeClr val="tx1"/>
                </a:solidFill>
              </a:rPr>
              <a:t> à l'abus de substances dans votre </a:t>
            </a:r>
            <a:r>
              <a:rPr lang="fr-FR" sz="3600" dirty="0" smtClean="0">
                <a:solidFill>
                  <a:schemeClr val="tx1"/>
                </a:solidFill>
              </a:rPr>
              <a:t>communauté</a:t>
            </a:r>
          </a:p>
          <a:p>
            <a:pPr marL="457200" lvl="1" indent="-457200">
              <a:spcBef>
                <a:spcPts val="0"/>
              </a:spcBef>
              <a:spcAft>
                <a:spcPts val="2400"/>
              </a:spcAft>
              <a:buFont typeface="Wingdings" panose="05000000000000000000" pitchFamily="2" charset="2"/>
              <a:buChar char="v"/>
            </a:pPr>
            <a:r>
              <a:rPr lang="fr-FR" sz="3600" dirty="0">
                <a:solidFill>
                  <a:schemeClr val="tx1"/>
                </a:solidFill>
              </a:rPr>
              <a:t>Images (4) de ce que vous percevez comme </a:t>
            </a:r>
            <a:r>
              <a:rPr lang="fr-FR" sz="3600" dirty="0">
                <a:solidFill>
                  <a:srgbClr val="FF0000"/>
                </a:solidFill>
              </a:rPr>
              <a:t>facteurs de protection </a:t>
            </a:r>
            <a:r>
              <a:rPr lang="fr-FR" sz="3600" dirty="0">
                <a:solidFill>
                  <a:schemeClr val="tx1"/>
                </a:solidFill>
              </a:rPr>
              <a:t>contre l'abus de substances dans votre communauté</a:t>
            </a:r>
            <a:endParaRPr lang="en-US" dirty="0"/>
          </a:p>
        </p:txBody>
      </p:sp>
      <p:sp>
        <p:nvSpPr>
          <p:cNvPr id="4" name="Date Placeholder 3"/>
          <p:cNvSpPr>
            <a:spLocks noGrp="1"/>
          </p:cNvSpPr>
          <p:nvPr>
            <p:ph type="dt" sz="half" idx="10"/>
          </p:nvPr>
        </p:nvSpPr>
        <p:spPr/>
        <p:txBody>
          <a:bodyPr/>
          <a:lstStyle/>
          <a:p>
            <a:fld id="{A8028E74-9B70-472A-8C1A-EC57CCB9C14C}" type="datetime3">
              <a:rPr lang="en-US" smtClean="0"/>
              <a:pPr/>
              <a:t>13 November 2021</a:t>
            </a:fld>
            <a:endParaRPr lang="en-US"/>
          </a:p>
        </p:txBody>
      </p:sp>
      <p:sp>
        <p:nvSpPr>
          <p:cNvPr id="5" name="Slide Number Placeholder 4"/>
          <p:cNvSpPr>
            <a:spLocks noGrp="1"/>
          </p:cNvSpPr>
          <p:nvPr>
            <p:ph type="sldNum" sz="quarter" idx="12"/>
          </p:nvPr>
        </p:nvSpPr>
        <p:spPr/>
        <p:txBody>
          <a:bodyPr/>
          <a:lstStyle/>
          <a:p>
            <a:fld id="{A6239EFE-5C2A-4E69-B7B3-4D13D3E1FF2C}" type="slidenum">
              <a:rPr lang="en-US" smtClean="0"/>
              <a:pPr/>
              <a:t>25</a:t>
            </a:fld>
            <a:endParaRPr lang="en-US"/>
          </a:p>
        </p:txBody>
      </p:sp>
      <p:pic>
        <p:nvPicPr>
          <p:cNvPr id="6" name="Picture 5"/>
          <p:cNvPicPr>
            <a:picLocks noChangeAspect="1"/>
          </p:cNvPicPr>
          <p:nvPr/>
        </p:nvPicPr>
        <p:blipFill>
          <a:blip r:embed="rId4"/>
          <a:stretch>
            <a:fillRect/>
          </a:stretch>
        </p:blipFill>
        <p:spPr>
          <a:xfrm>
            <a:off x="7497845" y="2362200"/>
            <a:ext cx="4008355" cy="2990850"/>
          </a:xfrm>
          <a:prstGeom prst="rect">
            <a:avLst/>
          </a:prstGeom>
        </p:spPr>
      </p:pic>
    </p:spTree>
    <p:custDataLst>
      <p:tags r:id="rId1"/>
    </p:custDataLst>
    <p:extLst>
      <p:ext uri="{BB962C8B-B14F-4D97-AF65-F5344CB8AC3E}">
        <p14:creationId xmlns:p14="http://schemas.microsoft.com/office/powerpoint/2010/main" val="31348700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4CDBC4-68BB-47EA-9488-230A517D2C06}" type="datetime3">
              <a:rPr lang="en-US" smtClean="0"/>
              <a:pPr/>
              <a:t>13 November 2021</a:t>
            </a:fld>
            <a:endParaRPr lang="en-US"/>
          </a:p>
        </p:txBody>
      </p:sp>
      <p:sp>
        <p:nvSpPr>
          <p:cNvPr id="3" name="Slide Number Placeholder 2"/>
          <p:cNvSpPr>
            <a:spLocks noGrp="1"/>
          </p:cNvSpPr>
          <p:nvPr>
            <p:ph type="sldNum" sz="quarter" idx="12"/>
          </p:nvPr>
        </p:nvSpPr>
        <p:spPr/>
        <p:txBody>
          <a:bodyPr/>
          <a:lstStyle/>
          <a:p>
            <a:fld id="{A6239EFE-5C2A-4E69-B7B3-4D13D3E1FF2C}" type="slidenum">
              <a:rPr lang="en-US" smtClean="0"/>
              <a:pPr/>
              <a:t>26</a:t>
            </a:fld>
            <a:endParaRPr lang="en-US"/>
          </a:p>
        </p:txBody>
      </p:sp>
      <p:sp>
        <p:nvSpPr>
          <p:cNvPr id="6" name="TextBox 5"/>
          <p:cNvSpPr txBox="1"/>
          <p:nvPr/>
        </p:nvSpPr>
        <p:spPr>
          <a:xfrm>
            <a:off x="4875887" y="503418"/>
            <a:ext cx="7316113" cy="6499215"/>
          </a:xfrm>
          <a:prstGeom prst="rect">
            <a:avLst/>
          </a:prstGeom>
          <a:noFill/>
        </p:spPr>
        <p:txBody>
          <a:bodyPr wrap="square" rtlCol="0">
            <a:spAutoFit/>
          </a:bodyPr>
          <a:lstStyle/>
          <a:p>
            <a:pPr marL="91440" lvl="0" indent="-91440">
              <a:lnSpc>
                <a:spcPct val="90000"/>
              </a:lnSpc>
              <a:spcBef>
                <a:spcPts val="1200"/>
              </a:spcBef>
              <a:spcAft>
                <a:spcPts val="200"/>
              </a:spcAft>
              <a:buClr>
                <a:srgbClr val="4F81BD"/>
              </a:buClr>
              <a:buSzPct val="100000"/>
              <a:buFont typeface="Calibri" panose="020F0502020204030204" pitchFamily="34" charset="0"/>
              <a:buChar char=" "/>
            </a:pPr>
            <a:r>
              <a:rPr lang="en-US" sz="3200" b="1" dirty="0">
                <a:solidFill>
                  <a:prstClr val="black"/>
                </a:solidFill>
              </a:rPr>
              <a:t>Modèle </a:t>
            </a:r>
            <a:r>
              <a:rPr lang="en-US" sz="3200" b="1" dirty="0" smtClean="0">
                <a:solidFill>
                  <a:prstClr val="black"/>
                </a:solidFill>
              </a:rPr>
              <a:t>socio-</a:t>
            </a:r>
            <a:r>
              <a:rPr lang="en-US" sz="3200" b="1" dirty="0" err="1" smtClean="0">
                <a:solidFill>
                  <a:prstClr val="black"/>
                </a:solidFill>
              </a:rPr>
              <a:t>écologique</a:t>
            </a:r>
            <a:endParaRPr lang="en-US" sz="3200" b="1" dirty="0" smtClean="0">
              <a:solidFill>
                <a:prstClr val="black"/>
              </a:solidFill>
            </a:endParaRPr>
          </a:p>
          <a:p>
            <a:pPr marL="91440" lvl="0" indent="-91440">
              <a:lnSpc>
                <a:spcPct val="90000"/>
              </a:lnSpc>
              <a:spcBef>
                <a:spcPts val="1200"/>
              </a:spcBef>
              <a:spcAft>
                <a:spcPts val="200"/>
              </a:spcAft>
              <a:buClr>
                <a:srgbClr val="4F81BD"/>
              </a:buClr>
              <a:buSzPct val="100000"/>
              <a:buFont typeface="Calibri" panose="020F0502020204030204" pitchFamily="34" charset="0"/>
              <a:buChar char=" "/>
            </a:pPr>
            <a:r>
              <a:rPr lang="en-US" sz="2600" b="1" dirty="0" smtClean="0">
                <a:solidFill>
                  <a:prstClr val="black"/>
                </a:solidFill>
              </a:rPr>
              <a:t>Intrapersonnel</a:t>
            </a:r>
            <a:r>
              <a:rPr lang="en-US" sz="2600" dirty="0" smtClean="0">
                <a:solidFill>
                  <a:prstClr val="black"/>
                </a:solidFill>
              </a:rPr>
              <a:t> </a:t>
            </a:r>
            <a:r>
              <a:rPr lang="en-US" sz="2600" dirty="0">
                <a:solidFill>
                  <a:prstClr val="black"/>
                </a:solidFill>
              </a:rPr>
              <a:t>- connaissances, compétences, attitudes, </a:t>
            </a:r>
            <a:r>
              <a:rPr lang="en-US" sz="2600" dirty="0" smtClean="0">
                <a:solidFill>
                  <a:prstClr val="black"/>
                </a:solidFill>
              </a:rPr>
              <a:t>génétique</a:t>
            </a:r>
          </a:p>
          <a:p>
            <a:pPr marL="365760" lvl="0" indent="-365760">
              <a:lnSpc>
                <a:spcPct val="90000"/>
              </a:lnSpc>
              <a:spcBef>
                <a:spcPts val="1200"/>
              </a:spcBef>
              <a:spcAft>
                <a:spcPts val="600"/>
              </a:spcAft>
              <a:buClr>
                <a:srgbClr val="4F81BD"/>
              </a:buClr>
              <a:buSzPct val="100000"/>
              <a:buFont typeface="Wingdings" panose="05000000000000000000" pitchFamily="2" charset="2"/>
              <a:buChar char="v"/>
            </a:pPr>
            <a:r>
              <a:rPr lang="en-US" sz="2600" b="1" dirty="0">
                <a:solidFill>
                  <a:prstClr val="black"/>
                </a:solidFill>
              </a:rPr>
              <a:t>Interpersonnel </a:t>
            </a:r>
            <a:r>
              <a:rPr lang="en-US" sz="2600" dirty="0">
                <a:solidFill>
                  <a:prstClr val="black"/>
                </a:solidFill>
              </a:rPr>
              <a:t>- </a:t>
            </a:r>
            <a:r>
              <a:rPr lang="fr-FR" sz="2600" dirty="0">
                <a:solidFill>
                  <a:prstClr val="black"/>
                </a:solidFill>
              </a:rPr>
              <a:t>relations sociales / réseaux (famille, amis, pairs</a:t>
            </a:r>
            <a:r>
              <a:rPr lang="fr-FR" sz="2600" dirty="0" smtClean="0">
                <a:solidFill>
                  <a:prstClr val="black"/>
                </a:solidFill>
              </a:rPr>
              <a:t>)</a:t>
            </a:r>
          </a:p>
          <a:p>
            <a:pPr marL="365760" lvl="0" indent="-365760">
              <a:lnSpc>
                <a:spcPct val="90000"/>
              </a:lnSpc>
              <a:spcBef>
                <a:spcPts val="1200"/>
              </a:spcBef>
              <a:spcAft>
                <a:spcPts val="600"/>
              </a:spcAft>
              <a:buClr>
                <a:srgbClr val="4F81BD"/>
              </a:buClr>
              <a:buSzPct val="100000"/>
              <a:buFont typeface="Wingdings" panose="05000000000000000000" pitchFamily="2" charset="2"/>
              <a:buChar char="v"/>
            </a:pPr>
            <a:r>
              <a:rPr lang="en-US" sz="2600" b="1" dirty="0">
                <a:solidFill>
                  <a:prstClr val="black"/>
                </a:solidFill>
              </a:rPr>
              <a:t>Organisationnel </a:t>
            </a:r>
            <a:r>
              <a:rPr lang="en-US" sz="2600" dirty="0">
                <a:solidFill>
                  <a:prstClr val="black"/>
                </a:solidFill>
              </a:rPr>
              <a:t>- </a:t>
            </a:r>
            <a:r>
              <a:rPr lang="fr-FR" sz="2600" dirty="0">
                <a:solidFill>
                  <a:prstClr val="black"/>
                </a:solidFill>
              </a:rPr>
              <a:t>règles et politiques qui créent une structure pour faciliter ou entraver le comportement (école, lieu de travail, église</a:t>
            </a:r>
            <a:r>
              <a:rPr lang="fr-FR" sz="2600" dirty="0" smtClean="0">
                <a:solidFill>
                  <a:prstClr val="black"/>
                </a:solidFill>
              </a:rPr>
              <a:t>)</a:t>
            </a:r>
          </a:p>
          <a:p>
            <a:pPr marL="365760" lvl="0" indent="-365760">
              <a:lnSpc>
                <a:spcPct val="90000"/>
              </a:lnSpc>
              <a:spcBef>
                <a:spcPts val="1200"/>
              </a:spcBef>
              <a:spcAft>
                <a:spcPts val="600"/>
              </a:spcAft>
              <a:buClr>
                <a:srgbClr val="4F81BD"/>
              </a:buClr>
              <a:buSzPct val="100000"/>
              <a:buFont typeface="Wingdings" panose="05000000000000000000" pitchFamily="2" charset="2"/>
              <a:buChar char="v"/>
            </a:pPr>
            <a:r>
              <a:rPr lang="en-US" sz="2600" b="1" dirty="0">
                <a:solidFill>
                  <a:prstClr val="black"/>
                </a:solidFill>
              </a:rPr>
              <a:t>Communauté</a:t>
            </a:r>
            <a:r>
              <a:rPr lang="en-US" sz="2600" dirty="0" smtClean="0">
                <a:solidFill>
                  <a:prstClr val="black"/>
                </a:solidFill>
              </a:rPr>
              <a:t> </a:t>
            </a:r>
            <a:r>
              <a:rPr lang="en-US" sz="2600" dirty="0">
                <a:solidFill>
                  <a:prstClr val="black"/>
                </a:solidFill>
              </a:rPr>
              <a:t>- </a:t>
            </a:r>
            <a:r>
              <a:rPr lang="fr-FR" sz="2600" dirty="0">
                <a:solidFill>
                  <a:prstClr val="black"/>
                </a:solidFill>
              </a:rPr>
              <a:t>les relations entre les organisations ou les normes communautaires (géographiques, culturelles, identitaires, d'accès</a:t>
            </a:r>
            <a:r>
              <a:rPr lang="fr-FR" sz="2600" dirty="0" smtClean="0">
                <a:solidFill>
                  <a:prstClr val="black"/>
                </a:solidFill>
              </a:rPr>
              <a:t>)</a:t>
            </a:r>
          </a:p>
          <a:p>
            <a:pPr marL="365760" lvl="0" indent="-365760">
              <a:lnSpc>
                <a:spcPct val="90000"/>
              </a:lnSpc>
              <a:spcBef>
                <a:spcPts val="1200"/>
              </a:spcBef>
              <a:spcAft>
                <a:spcPts val="600"/>
              </a:spcAft>
              <a:buClr>
                <a:srgbClr val="4F81BD"/>
              </a:buClr>
              <a:buSzPct val="100000"/>
              <a:buFont typeface="Wingdings" panose="05000000000000000000" pitchFamily="2" charset="2"/>
              <a:buChar char="v"/>
            </a:pPr>
            <a:r>
              <a:rPr lang="en-US" sz="2600" b="1" dirty="0">
                <a:solidFill>
                  <a:prstClr val="black"/>
                </a:solidFill>
              </a:rPr>
              <a:t>Politique </a:t>
            </a:r>
            <a:r>
              <a:rPr lang="en-US" sz="2600" b="1" dirty="0" smtClean="0">
                <a:solidFill>
                  <a:prstClr val="black"/>
                </a:solidFill>
              </a:rPr>
              <a:t>Publique: </a:t>
            </a:r>
            <a:r>
              <a:rPr lang="fr-FR" sz="2600" dirty="0">
                <a:solidFill>
                  <a:prstClr val="black"/>
                </a:solidFill>
              </a:rPr>
              <a:t>lois nationales, nationales et locales</a:t>
            </a:r>
            <a:endParaRPr lang="en-US" sz="2600" dirty="0">
              <a:solidFill>
                <a:prstClr val="black"/>
              </a:solidFill>
            </a:endParaRPr>
          </a:p>
          <a:p>
            <a:pPr lvl="0">
              <a:lnSpc>
                <a:spcPct val="90000"/>
              </a:lnSpc>
              <a:spcBef>
                <a:spcPts val="1200"/>
              </a:spcBef>
              <a:spcAft>
                <a:spcPts val="600"/>
              </a:spcAft>
              <a:buClr>
                <a:srgbClr val="4F81BD"/>
              </a:buClr>
              <a:buSzPct val="100000"/>
            </a:pPr>
            <a:endParaRPr lang="en-US" sz="2600" dirty="0">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9" y="1219200"/>
            <a:ext cx="4865948" cy="3924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62358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67000"/>
            <a:ext cx="10450483" cy="1831757"/>
          </a:xfrm>
        </p:spPr>
        <p:txBody>
          <a:bodyPr>
            <a:noAutofit/>
          </a:bodyPr>
          <a:lstStyle/>
          <a:p>
            <a:pPr algn="ctr"/>
            <a:r>
              <a:rPr lang="en-US" sz="6000" b="1" dirty="0" smtClean="0">
                <a:solidFill>
                  <a:srgbClr val="002060"/>
                </a:solidFill>
                <a:latin typeface="+mn-lt"/>
              </a:rPr>
              <a:t>RESULTATS </a:t>
            </a:r>
            <a:r>
              <a:rPr lang="en-US" sz="6000" dirty="0">
                <a:latin typeface="+mn-lt"/>
              </a:rPr>
              <a:t/>
            </a:r>
            <a:br>
              <a:rPr lang="en-US" sz="6000" dirty="0">
                <a:latin typeface="+mn-lt"/>
              </a:rPr>
            </a:br>
            <a:endParaRPr lang="en-US" sz="6000" dirty="0">
              <a:latin typeface="+mn-lt"/>
            </a:endParaRPr>
          </a:p>
        </p:txBody>
      </p:sp>
      <p:sp>
        <p:nvSpPr>
          <p:cNvPr id="3" name="Date Placeholder 2"/>
          <p:cNvSpPr>
            <a:spLocks noGrp="1"/>
          </p:cNvSpPr>
          <p:nvPr>
            <p:ph type="dt" sz="half" idx="10"/>
          </p:nvPr>
        </p:nvSpPr>
        <p:spPr/>
        <p:txBody>
          <a:bodyPr/>
          <a:lstStyle/>
          <a:p>
            <a:fld id="{75CDAD31-5E9F-45CB-8A38-B597DB89F1DE}" type="datetime3">
              <a:rPr lang="en-US" smtClean="0"/>
              <a:pPr/>
              <a:t>13 November 2021</a:t>
            </a:fld>
            <a:endParaRPr lang="en-US"/>
          </a:p>
        </p:txBody>
      </p:sp>
      <p:sp>
        <p:nvSpPr>
          <p:cNvPr id="4" name="Slide Number Placeholder 3"/>
          <p:cNvSpPr>
            <a:spLocks noGrp="1"/>
          </p:cNvSpPr>
          <p:nvPr>
            <p:ph type="sldNum" sz="quarter" idx="12"/>
          </p:nvPr>
        </p:nvSpPr>
        <p:spPr/>
        <p:txBody>
          <a:bodyPr/>
          <a:lstStyle/>
          <a:p>
            <a:fld id="{A6239EFE-5C2A-4E69-B7B3-4D13D3E1FF2C}" type="slidenum">
              <a:rPr lang="en-US" smtClean="0"/>
              <a:pPr/>
              <a:t>27</a:t>
            </a:fld>
            <a:endParaRPr lang="en-US"/>
          </a:p>
        </p:txBody>
      </p:sp>
    </p:spTree>
    <p:custDataLst>
      <p:tags r:id="rId1"/>
    </p:custDataLst>
    <p:extLst>
      <p:ext uri="{BB962C8B-B14F-4D97-AF65-F5344CB8AC3E}">
        <p14:creationId xmlns:p14="http://schemas.microsoft.com/office/powerpoint/2010/main" val="11199860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11049000" cy="1203960"/>
          </a:xfrm>
        </p:spPr>
        <p:txBody>
          <a:bodyPr>
            <a:noAutofit/>
          </a:bodyPr>
          <a:lstStyle/>
          <a:p>
            <a:r>
              <a:rPr lang="en-US" sz="4000" b="1" dirty="0">
                <a:solidFill>
                  <a:srgbClr val="002060"/>
                </a:solidFill>
                <a:latin typeface="+mn-lt"/>
              </a:rPr>
              <a:t>FACTEURS DE RISQUE</a:t>
            </a:r>
          </a:p>
        </p:txBody>
      </p:sp>
      <p:graphicFrame>
        <p:nvGraphicFramePr>
          <p:cNvPr id="6" name="Content Placeholder 5"/>
          <p:cNvGraphicFramePr>
            <a:graphicFrameLocks noGrp="1"/>
          </p:cNvGraphicFramePr>
          <p:nvPr>
            <p:ph idx="1"/>
            <p:extLst/>
          </p:nvPr>
        </p:nvGraphicFramePr>
        <p:xfrm>
          <a:off x="152400" y="1759131"/>
          <a:ext cx="11811000" cy="4358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A8028E74-9B70-472A-8C1A-EC57CCB9C14C}" type="datetime3">
              <a:rPr lang="en-US" smtClean="0"/>
              <a:pPr/>
              <a:t>13 November 2021</a:t>
            </a:fld>
            <a:endParaRPr lang="en-US" dirty="0"/>
          </a:p>
        </p:txBody>
      </p:sp>
      <p:sp>
        <p:nvSpPr>
          <p:cNvPr id="5" name="Slide Number Placeholder 4"/>
          <p:cNvSpPr>
            <a:spLocks noGrp="1"/>
          </p:cNvSpPr>
          <p:nvPr>
            <p:ph type="sldNum" sz="quarter" idx="12"/>
          </p:nvPr>
        </p:nvSpPr>
        <p:spPr/>
        <p:txBody>
          <a:bodyPr/>
          <a:lstStyle/>
          <a:p>
            <a:fld id="{A6239EFE-5C2A-4E69-B7B3-4D13D3E1FF2C}" type="slidenum">
              <a:rPr lang="en-US" smtClean="0"/>
              <a:pPr/>
              <a:t>28</a:t>
            </a:fld>
            <a:endParaRPr lang="en-US"/>
          </a:p>
        </p:txBody>
      </p:sp>
    </p:spTree>
    <p:extLst>
      <p:ext uri="{BB962C8B-B14F-4D97-AF65-F5344CB8AC3E}">
        <p14:creationId xmlns:p14="http://schemas.microsoft.com/office/powerpoint/2010/main" val="30407482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DF968562-5B11-4981-842A-AE4B4DB1946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31799503-C3AF-416C-BC2F-935A3DE4B1E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C65D57CB-3500-461B-931F-AF37882595DB}"/>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C9DCC080-D6FC-429E-83B2-DD6F36B017BF}"/>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graphicEl>
                                              <a:dgm id="{8ED7C25A-E9EE-4623-B5C1-2177C02BEE1B}"/>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graphicEl>
                                              <a:dgm id="{53E4033F-C686-4D2C-BA34-4010C023A647}"/>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F0E98CD3-0FA5-4FD1-B0B3-5D0DA95C12FF}"/>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EA847D74-5813-494D-A672-432DFE1F3BE9}"/>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F8A1C0BC-5E45-4D55-9BE3-14EC45D4BCCE}"/>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graphicEl>
                                              <a:dgm id="{2AEC1841-13CD-4075-821E-9CC739EEFB07}"/>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graphicEl>
                                              <a:dgm id="{4BAB8A80-848E-4A37-9AFB-340E671F623A}"/>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graphicEl>
                                              <a:dgm id="{8B2303C6-99E9-4EE2-BF77-C7852E26DA45}"/>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graphicEl>
                                              <a:dgm id="{FCC0950E-2880-41C4-B026-969C5F87D0FE}"/>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graphicEl>
                                              <a:dgm id="{D8AC486B-FE4E-4F0D-B53C-517DBB59D5D2}"/>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
                                            <p:graphicEl>
                                              <a:dgm id="{194482ED-0E80-449E-9CF7-FD4F4F7A831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rev="1"/>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4CDBC4-68BB-47EA-9488-230A517D2C06}" type="datetime3">
              <a:rPr lang="en-US" smtClean="0"/>
              <a:pPr/>
              <a:t>13 November 2021</a:t>
            </a:fld>
            <a:endParaRPr lang="en-US"/>
          </a:p>
        </p:txBody>
      </p:sp>
      <p:sp>
        <p:nvSpPr>
          <p:cNvPr id="3" name="Slide Number Placeholder 2"/>
          <p:cNvSpPr>
            <a:spLocks noGrp="1"/>
          </p:cNvSpPr>
          <p:nvPr>
            <p:ph type="sldNum" sz="quarter" idx="12"/>
          </p:nvPr>
        </p:nvSpPr>
        <p:spPr/>
        <p:txBody>
          <a:bodyPr/>
          <a:lstStyle/>
          <a:p>
            <a:fld id="{A6239EFE-5C2A-4E69-B7B3-4D13D3E1FF2C}" type="slidenum">
              <a:rPr lang="en-US" smtClean="0"/>
              <a:pPr/>
              <a:t>29</a:t>
            </a:fld>
            <a:endParaRPr lang="en-US"/>
          </a:p>
        </p:txBody>
      </p:sp>
      <p:pic>
        <p:nvPicPr>
          <p:cNvPr id="4" name="Picture 3"/>
          <p:cNvPicPr>
            <a:picLocks noChangeAspect="1"/>
          </p:cNvPicPr>
          <p:nvPr/>
        </p:nvPicPr>
        <p:blipFill>
          <a:blip r:embed="rId4" cstate="print"/>
          <a:stretch>
            <a:fillRect/>
          </a:stretch>
        </p:blipFill>
        <p:spPr>
          <a:xfrm>
            <a:off x="457201" y="458856"/>
            <a:ext cx="7162799" cy="4646544"/>
          </a:xfrm>
          <a:prstGeom prst="rect">
            <a:avLst/>
          </a:prstGeom>
        </p:spPr>
      </p:pic>
      <p:sp>
        <p:nvSpPr>
          <p:cNvPr id="7" name="Rectangle 6"/>
          <p:cNvSpPr/>
          <p:nvPr/>
        </p:nvSpPr>
        <p:spPr>
          <a:xfrm>
            <a:off x="381000" y="5334000"/>
            <a:ext cx="7391400" cy="830997"/>
          </a:xfrm>
          <a:prstGeom prst="rect">
            <a:avLst/>
          </a:prstGeom>
        </p:spPr>
        <p:txBody>
          <a:bodyPr wrap="square">
            <a:spAutoFit/>
          </a:bodyPr>
          <a:lstStyle/>
          <a:p>
            <a:pPr>
              <a:spcAft>
                <a:spcPts val="0"/>
              </a:spcAft>
            </a:pPr>
            <a:r>
              <a:rPr lang="en-US" sz="1600" i="1" dirty="0" smtClean="0">
                <a:ea typeface="Calibri" panose="020F0502020204030204" pitchFamily="34" charset="0"/>
              </a:rPr>
              <a:t>Figure 3</a:t>
            </a:r>
            <a:r>
              <a:rPr lang="en-US" sz="1600" b="1" i="1" dirty="0" smtClean="0">
                <a:ea typeface="Calibri" panose="020F0502020204030204" pitchFamily="34" charset="0"/>
              </a:rPr>
              <a:t>.</a:t>
            </a:r>
            <a:r>
              <a:rPr lang="en-US" sz="1600" b="1" i="1" dirty="0" smtClean="0">
                <a:solidFill>
                  <a:srgbClr val="FF0000"/>
                </a:solidFill>
                <a:ea typeface="Calibri" panose="020F0502020204030204" pitchFamily="34" charset="0"/>
              </a:rPr>
              <a:t>(</a:t>
            </a:r>
            <a:r>
              <a:rPr lang="en-US" sz="1600" b="1" dirty="0" smtClean="0">
                <a:solidFill>
                  <a:srgbClr val="FF0000"/>
                </a:solidFill>
                <a:ea typeface="Calibri" panose="020F0502020204030204" pitchFamily="34" charset="0"/>
              </a:rPr>
              <a:t>Policy level) </a:t>
            </a:r>
            <a:r>
              <a:rPr lang="en-US" sz="1600" dirty="0">
                <a:ea typeface="Calibri" panose="020F0502020204030204" pitchFamily="34" charset="0"/>
              </a:rPr>
              <a:t>A canoe at the seashore. Canoes are used to transport the drugs that come from South America from the high seas to the seashore. With canoes, it is easy to bring the drugs into Accra, </a:t>
            </a:r>
            <a:r>
              <a:rPr lang="en-US" sz="1600" dirty="0" smtClean="0">
                <a:ea typeface="Calibri" panose="020F0502020204030204" pitchFamily="34" charset="0"/>
              </a:rPr>
              <a:t>Ghana</a:t>
            </a:r>
            <a:endParaRPr lang="en-US" sz="1600" dirty="0">
              <a:effectLst/>
            </a:endParaRPr>
          </a:p>
        </p:txBody>
      </p:sp>
      <p:sp>
        <p:nvSpPr>
          <p:cNvPr id="8" name="Rectangle 7"/>
          <p:cNvSpPr/>
          <p:nvPr/>
        </p:nvSpPr>
        <p:spPr>
          <a:xfrm>
            <a:off x="7696200" y="381000"/>
            <a:ext cx="4419600" cy="6124754"/>
          </a:xfrm>
          <a:prstGeom prst="rect">
            <a:avLst/>
          </a:prstGeom>
        </p:spPr>
        <p:txBody>
          <a:bodyPr wrap="square">
            <a:spAutoFit/>
          </a:bodyPr>
          <a:lstStyle/>
          <a:p>
            <a:pPr marL="457200" marR="0" indent="-457200">
              <a:spcBef>
                <a:spcPts val="0"/>
              </a:spcBef>
              <a:spcAft>
                <a:spcPts val="0"/>
              </a:spcAft>
            </a:pPr>
            <a:r>
              <a:rPr lang="en-US" sz="2800" dirty="0" smtClean="0">
                <a:solidFill>
                  <a:srgbClr val="000000"/>
                </a:solidFill>
                <a:ea typeface="Calibri" panose="020F0502020204030204" pitchFamily="34" charset="0"/>
                <a:cs typeface="Times New Roman" panose="02020603050405020304" pitchFamily="18" charset="0"/>
              </a:rPr>
              <a:t>“this </a:t>
            </a:r>
            <a:r>
              <a:rPr lang="en-US" sz="2800" dirty="0">
                <a:solidFill>
                  <a:srgbClr val="000000"/>
                </a:solidFill>
                <a:ea typeface="Calibri" panose="020F0502020204030204" pitchFamily="34" charset="0"/>
                <a:cs typeface="Times New Roman" panose="02020603050405020304" pitchFamily="18" charset="0"/>
              </a:rPr>
              <a:t>photo </a:t>
            </a:r>
            <a:r>
              <a:rPr lang="en-US" sz="2800" dirty="0" smtClean="0">
                <a:solidFill>
                  <a:srgbClr val="000000"/>
                </a:solidFill>
                <a:ea typeface="Calibri" panose="020F0502020204030204" pitchFamily="34" charset="0"/>
                <a:cs typeface="Times New Roman" panose="02020603050405020304" pitchFamily="18" charset="0"/>
              </a:rPr>
              <a:t>represents a canoe. </a:t>
            </a:r>
            <a:r>
              <a:rPr lang="en-US" sz="2800" dirty="0">
                <a:solidFill>
                  <a:srgbClr val="000000"/>
                </a:solidFill>
                <a:ea typeface="Calibri" panose="020F0502020204030204" pitchFamily="34" charset="0"/>
                <a:cs typeface="Times New Roman" panose="02020603050405020304" pitchFamily="18" charset="0"/>
              </a:rPr>
              <a:t>I decided to </a:t>
            </a:r>
            <a:r>
              <a:rPr lang="en-US" sz="2800" dirty="0" smtClean="0">
                <a:solidFill>
                  <a:srgbClr val="000000"/>
                </a:solidFill>
                <a:ea typeface="Calibri" panose="020F0502020204030204" pitchFamily="34" charset="0"/>
                <a:cs typeface="Times New Roman" panose="02020603050405020304" pitchFamily="18" charset="0"/>
              </a:rPr>
              <a:t>share this because </a:t>
            </a:r>
            <a:r>
              <a:rPr lang="en-US" sz="2800" dirty="0">
                <a:solidFill>
                  <a:srgbClr val="000000"/>
                </a:solidFill>
                <a:ea typeface="Calibri" panose="020F0502020204030204" pitchFamily="34" charset="0"/>
                <a:cs typeface="Times New Roman" panose="02020603050405020304" pitchFamily="18" charset="0"/>
              </a:rPr>
              <a:t>when the ships carry heroin or cocaine </a:t>
            </a:r>
            <a:r>
              <a:rPr lang="en-US" sz="2800" dirty="0" smtClean="0">
                <a:solidFill>
                  <a:srgbClr val="000000"/>
                </a:solidFill>
                <a:ea typeface="Calibri" panose="020F0502020204030204" pitchFamily="34" charset="0"/>
                <a:cs typeface="Times New Roman" panose="02020603050405020304" pitchFamily="18" charset="0"/>
              </a:rPr>
              <a:t>from South America to Ghana, </a:t>
            </a:r>
            <a:r>
              <a:rPr lang="en-US" sz="2800" dirty="0">
                <a:solidFill>
                  <a:srgbClr val="000000"/>
                </a:solidFill>
                <a:ea typeface="Calibri" panose="020F0502020204030204" pitchFamily="34" charset="0"/>
                <a:cs typeface="Times New Roman" panose="02020603050405020304" pitchFamily="18" charset="0"/>
              </a:rPr>
              <a:t>they come to </a:t>
            </a:r>
            <a:r>
              <a:rPr lang="en-US" sz="2800" dirty="0" smtClean="0">
                <a:solidFill>
                  <a:srgbClr val="000000"/>
                </a:solidFill>
                <a:ea typeface="Calibri" panose="020F0502020204030204" pitchFamily="34" charset="0"/>
                <a:cs typeface="Times New Roman" panose="02020603050405020304" pitchFamily="18" charset="0"/>
              </a:rPr>
              <a:t>high </a:t>
            </a:r>
            <a:r>
              <a:rPr lang="en-US" sz="2800" dirty="0">
                <a:solidFill>
                  <a:srgbClr val="000000"/>
                </a:solidFill>
                <a:ea typeface="Calibri" panose="020F0502020204030204" pitchFamily="34" charset="0"/>
                <a:cs typeface="Times New Roman" panose="02020603050405020304" pitchFamily="18" charset="0"/>
              </a:rPr>
              <a:t>sea. When the ships get to the high sea, they dump the drugs </a:t>
            </a:r>
            <a:r>
              <a:rPr lang="en-US" sz="2800" dirty="0" smtClean="0">
                <a:solidFill>
                  <a:srgbClr val="000000"/>
                </a:solidFill>
                <a:ea typeface="Calibri" panose="020F0502020204030204" pitchFamily="34" charset="0"/>
                <a:cs typeface="Times New Roman" panose="02020603050405020304" pitchFamily="18" charset="0"/>
              </a:rPr>
              <a:t>and </a:t>
            </a:r>
            <a:r>
              <a:rPr lang="en-US" sz="2800" dirty="0">
                <a:solidFill>
                  <a:srgbClr val="000000"/>
                </a:solidFill>
                <a:ea typeface="Calibri" panose="020F0502020204030204" pitchFamily="34" charset="0"/>
                <a:cs typeface="Times New Roman" panose="02020603050405020304" pitchFamily="18" charset="0"/>
              </a:rPr>
              <a:t>these canoes go and fish them and bring them to </a:t>
            </a:r>
            <a:r>
              <a:rPr lang="en-US" sz="2800" dirty="0" smtClean="0">
                <a:solidFill>
                  <a:srgbClr val="000000"/>
                </a:solidFill>
                <a:ea typeface="Calibri" panose="020F0502020204030204" pitchFamily="34" charset="0"/>
                <a:cs typeface="Times New Roman" panose="02020603050405020304" pitchFamily="18" charset="0"/>
              </a:rPr>
              <a:t>the coast.”</a:t>
            </a:r>
          </a:p>
          <a:p>
            <a:pPr marL="457200" marR="0" indent="-457200">
              <a:spcBef>
                <a:spcPts val="0"/>
              </a:spcBef>
              <a:spcAft>
                <a:spcPts val="0"/>
              </a:spcAft>
            </a:pPr>
            <a:endParaRPr lang="en-US" sz="1400" dirty="0" smtClean="0">
              <a:solidFill>
                <a:srgbClr val="000000"/>
              </a:solidFill>
              <a:ea typeface="Calibri" panose="020F0502020204030204" pitchFamily="34" charset="0"/>
              <a:cs typeface="Times New Roman" panose="02020603050405020304" pitchFamily="18" charset="0"/>
            </a:endParaRPr>
          </a:p>
          <a:p>
            <a:pPr marL="457200" marR="0" indent="-457200">
              <a:spcBef>
                <a:spcPts val="0"/>
              </a:spcBef>
              <a:spcAft>
                <a:spcPts val="0"/>
              </a:spcAft>
            </a:pPr>
            <a:r>
              <a:rPr lang="en-US" sz="2800" dirty="0" smtClean="0">
                <a:solidFill>
                  <a:srgbClr val="000000"/>
                </a:solidFill>
                <a:ea typeface="Calibri" panose="020F0502020204030204" pitchFamily="34" charset="0"/>
                <a:cs typeface="Times New Roman" panose="02020603050405020304" pitchFamily="18" charset="0"/>
              </a:rPr>
              <a:t>      -- </a:t>
            </a:r>
            <a:r>
              <a:rPr lang="en-US" i="1" dirty="0">
                <a:solidFill>
                  <a:srgbClr val="000000"/>
                </a:solidFill>
                <a:ea typeface="Calibri" panose="020F0502020204030204" pitchFamily="34" charset="0"/>
                <a:cs typeface="Times New Roman" panose="02020603050405020304" pitchFamily="18" charset="0"/>
              </a:rPr>
              <a:t>P</a:t>
            </a:r>
            <a:r>
              <a:rPr lang="en-US" i="1" dirty="0" smtClean="0">
                <a:solidFill>
                  <a:srgbClr val="000000"/>
                </a:solidFill>
                <a:ea typeface="Calibri" panose="020F0502020204030204" pitchFamily="34" charset="0"/>
                <a:cs typeface="Times New Roman" panose="02020603050405020304" pitchFamily="18" charset="0"/>
              </a:rPr>
              <a:t>articipant 6 </a:t>
            </a:r>
            <a:endParaRPr lang="en-US" i="1" dirty="0">
              <a:effectLst/>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9149921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468E6F-1011-492F-8463-FF519F3FF2E4}"/>
              </a:ext>
            </a:extLst>
          </p:cNvPr>
          <p:cNvSpPr>
            <a:spLocks noGrp="1"/>
          </p:cNvSpPr>
          <p:nvPr>
            <p:ph type="title"/>
          </p:nvPr>
        </p:nvSpPr>
        <p:spPr/>
        <p:txBody>
          <a:bodyPr/>
          <a:lstStyle/>
          <a:p>
            <a:pPr algn="ctr"/>
            <a:r>
              <a:rPr lang="fr-CA" b="1" dirty="0"/>
              <a:t>Historique du modèle </a:t>
            </a:r>
            <a:r>
              <a:rPr lang="fr-FR" b="1" dirty="0"/>
              <a:t>socio-écologique</a:t>
            </a:r>
            <a:endParaRPr lang="en-US" dirty="0"/>
          </a:p>
        </p:txBody>
      </p:sp>
      <p:sp>
        <p:nvSpPr>
          <p:cNvPr id="3" name="Espace réservé du contenu 2">
            <a:extLst>
              <a:ext uri="{FF2B5EF4-FFF2-40B4-BE49-F238E27FC236}">
                <a16:creationId xmlns:a16="http://schemas.microsoft.com/office/drawing/2014/main" id="{1553679E-499D-4F70-892C-2188A62B592C}"/>
              </a:ext>
            </a:extLst>
          </p:cNvPr>
          <p:cNvSpPr>
            <a:spLocks noGrp="1"/>
          </p:cNvSpPr>
          <p:nvPr>
            <p:ph idx="1"/>
          </p:nvPr>
        </p:nvSpPr>
        <p:spPr/>
        <p:txBody>
          <a:bodyPr>
            <a:normAutofit lnSpcReduction="10000"/>
          </a:bodyPr>
          <a:lstStyle/>
          <a:p>
            <a:pPr>
              <a:buFont typeface="Wingdings" panose="05000000000000000000" pitchFamily="2" charset="2"/>
              <a:buChar char="v"/>
            </a:pPr>
            <a:r>
              <a:rPr lang="fr-FR" dirty="0"/>
              <a:t>Ces modèles aident à exposer de façon claire les complexités des déterminants de santé et les influences environnementales sur la santé </a:t>
            </a:r>
            <a:r>
              <a:rPr lang="fr-FR" dirty="0">
                <a:solidFill>
                  <a:srgbClr val="FF0000"/>
                </a:solidFill>
              </a:rPr>
              <a:t>(Green et coll., 1996) </a:t>
            </a:r>
          </a:p>
          <a:p>
            <a:pPr>
              <a:buFont typeface="Wingdings" panose="05000000000000000000" pitchFamily="2" charset="2"/>
              <a:buChar char="v"/>
            </a:pPr>
            <a:endParaRPr lang="fr-FR" dirty="0">
              <a:solidFill>
                <a:srgbClr val="FF0000"/>
              </a:solidFill>
            </a:endParaRPr>
          </a:p>
          <a:p>
            <a:pPr>
              <a:buFont typeface="Wingdings" panose="05000000000000000000" pitchFamily="2" charset="2"/>
              <a:buChar char="v"/>
            </a:pPr>
            <a:r>
              <a:rPr lang="fr-FR" dirty="0"/>
              <a:t>Ce type de pensée systémique montre la nécessité de créer des conditions environnementales qui soutiennent et promeuvent des changements de comportements efficaces et prolongés</a:t>
            </a:r>
          </a:p>
          <a:p>
            <a:pPr>
              <a:buFont typeface="Wingdings" panose="05000000000000000000" pitchFamily="2" charset="2"/>
              <a:buChar char="v"/>
            </a:pPr>
            <a:endParaRPr lang="fr-FR" dirty="0"/>
          </a:p>
          <a:p>
            <a:pPr>
              <a:buFont typeface="Wingdings" panose="05000000000000000000" pitchFamily="2" charset="2"/>
              <a:buChar char="v"/>
            </a:pPr>
            <a:r>
              <a:rPr lang="fr-FR" dirty="0"/>
              <a:t>Tient compte de l’interaction complexe entre les facteurs individuels, relationnels, communautaires et sociétaux</a:t>
            </a:r>
          </a:p>
          <a:p>
            <a:pPr marL="0" indent="0">
              <a:buNone/>
            </a:pPr>
            <a:endParaRPr lang="en-US" dirty="0"/>
          </a:p>
          <a:p>
            <a:endParaRPr lang="en-US" dirty="0"/>
          </a:p>
        </p:txBody>
      </p:sp>
    </p:spTree>
    <p:extLst>
      <p:ext uri="{BB962C8B-B14F-4D97-AF65-F5344CB8AC3E}">
        <p14:creationId xmlns:p14="http://schemas.microsoft.com/office/powerpoint/2010/main" val="863854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4CDBC4-68BB-47EA-9488-230A517D2C06}" type="datetime3">
              <a:rPr lang="en-US" smtClean="0"/>
              <a:pPr/>
              <a:t>13 November 2021</a:t>
            </a:fld>
            <a:endParaRPr lang="en-US"/>
          </a:p>
        </p:txBody>
      </p:sp>
      <p:sp>
        <p:nvSpPr>
          <p:cNvPr id="3" name="Slide Number Placeholder 2"/>
          <p:cNvSpPr>
            <a:spLocks noGrp="1"/>
          </p:cNvSpPr>
          <p:nvPr>
            <p:ph type="sldNum" sz="quarter" idx="12"/>
          </p:nvPr>
        </p:nvSpPr>
        <p:spPr/>
        <p:txBody>
          <a:bodyPr/>
          <a:lstStyle/>
          <a:p>
            <a:fld id="{A6239EFE-5C2A-4E69-B7B3-4D13D3E1FF2C}" type="slidenum">
              <a:rPr lang="en-US" smtClean="0"/>
              <a:pPr/>
              <a:t>30</a:t>
            </a:fld>
            <a:endParaRPr lang="en-US"/>
          </a:p>
        </p:txBody>
      </p:sp>
      <p:pic>
        <p:nvPicPr>
          <p:cNvPr id="4" name="Picture 3"/>
          <p:cNvPicPr>
            <a:picLocks noChangeAspect="1"/>
          </p:cNvPicPr>
          <p:nvPr/>
        </p:nvPicPr>
        <p:blipFill>
          <a:blip r:embed="rId4" cstate="print"/>
          <a:stretch>
            <a:fillRect/>
          </a:stretch>
        </p:blipFill>
        <p:spPr>
          <a:xfrm>
            <a:off x="609600" y="197068"/>
            <a:ext cx="6920011" cy="5007078"/>
          </a:xfrm>
          <a:prstGeom prst="rect">
            <a:avLst/>
          </a:prstGeom>
        </p:spPr>
      </p:pic>
      <p:sp>
        <p:nvSpPr>
          <p:cNvPr id="7" name="Rectangle 6"/>
          <p:cNvSpPr/>
          <p:nvPr/>
        </p:nvSpPr>
        <p:spPr>
          <a:xfrm>
            <a:off x="576470" y="5330791"/>
            <a:ext cx="7055897" cy="830997"/>
          </a:xfrm>
          <a:prstGeom prst="rect">
            <a:avLst/>
          </a:prstGeom>
        </p:spPr>
        <p:txBody>
          <a:bodyPr wrap="square">
            <a:spAutoFit/>
          </a:bodyPr>
          <a:lstStyle/>
          <a:p>
            <a:pPr>
              <a:spcAft>
                <a:spcPts val="1000"/>
              </a:spcAft>
            </a:pPr>
            <a:r>
              <a:rPr lang="en-US" sz="1600" i="1" dirty="0">
                <a:solidFill>
                  <a:srgbClr val="000000"/>
                </a:solidFill>
                <a:ea typeface="Calibri" panose="020F0502020204030204" pitchFamily="34" charset="0"/>
                <a:cs typeface="Times New Roman" panose="02020603050405020304" pitchFamily="18" charset="0"/>
              </a:rPr>
              <a:t>Figure 4</a:t>
            </a:r>
            <a:r>
              <a:rPr lang="en-US" sz="1600" i="1" dirty="0" smtClean="0">
                <a:solidFill>
                  <a:srgbClr val="000000"/>
                </a:solidFill>
                <a:ea typeface="Calibri" panose="020F0502020204030204" pitchFamily="34" charset="0"/>
                <a:cs typeface="Times New Roman" panose="02020603050405020304" pitchFamily="18" charset="0"/>
              </a:rPr>
              <a:t>. </a:t>
            </a:r>
            <a:r>
              <a:rPr lang="en-US" sz="1600" b="1" dirty="0" smtClean="0">
                <a:solidFill>
                  <a:srgbClr val="FF0000"/>
                </a:solidFill>
                <a:ea typeface="Calibri" panose="020F0502020204030204" pitchFamily="34" charset="0"/>
                <a:cs typeface="Times New Roman" panose="02020603050405020304" pitchFamily="18" charset="0"/>
              </a:rPr>
              <a:t>(Community level, policy level)  </a:t>
            </a:r>
            <a:r>
              <a:rPr lang="en-US" sz="1600" dirty="0">
                <a:solidFill>
                  <a:srgbClr val="000000"/>
                </a:solidFill>
                <a:ea typeface="Calibri" panose="020F0502020204030204" pitchFamily="34" charset="0"/>
                <a:cs typeface="Times New Roman" panose="02020603050405020304" pitchFamily="18" charset="0"/>
              </a:rPr>
              <a:t>City ambulances that are commonly used to transport patients to a health institution are used as a safer way to move the drugs across the city without police suspicion in </a:t>
            </a:r>
            <a:r>
              <a:rPr lang="en-US" sz="1600" dirty="0" smtClean="0">
                <a:solidFill>
                  <a:srgbClr val="000000"/>
                </a:solidFill>
                <a:ea typeface="Calibri" panose="020F0502020204030204" pitchFamily="34" charset="0"/>
                <a:cs typeface="Times New Roman" panose="02020603050405020304" pitchFamily="18" charset="0"/>
              </a:rPr>
              <a:t>Accra </a:t>
            </a:r>
            <a:endParaRPr lang="en-US" sz="1600" dirty="0">
              <a:effectLst/>
              <a:ea typeface="Calibri" panose="020F0502020204030204" pitchFamily="34" charset="0"/>
              <a:cs typeface="Times New Roman" panose="02020603050405020304" pitchFamily="18" charset="0"/>
            </a:endParaRPr>
          </a:p>
        </p:txBody>
      </p:sp>
      <p:sp>
        <p:nvSpPr>
          <p:cNvPr id="8" name="Rectangle 7"/>
          <p:cNvSpPr/>
          <p:nvPr/>
        </p:nvSpPr>
        <p:spPr>
          <a:xfrm>
            <a:off x="7847713" y="304800"/>
            <a:ext cx="4191887" cy="5441490"/>
          </a:xfrm>
          <a:prstGeom prst="rect">
            <a:avLst/>
          </a:prstGeom>
        </p:spPr>
        <p:txBody>
          <a:bodyPr wrap="square">
            <a:spAutoFit/>
          </a:bodyPr>
          <a:lstStyle/>
          <a:p>
            <a:pPr marL="457200" marR="0" indent="-457200">
              <a:lnSpc>
                <a:spcPct val="90000"/>
              </a:lnSpc>
              <a:spcBef>
                <a:spcPts val="1200"/>
              </a:spcBef>
              <a:spcAft>
                <a:spcPts val="1200"/>
              </a:spcAft>
            </a:pPr>
            <a:r>
              <a:rPr lang="en-US" sz="2800" dirty="0">
                <a:solidFill>
                  <a:srgbClr val="000000"/>
                </a:solidFill>
                <a:ea typeface="Calibri" panose="020F0502020204030204" pitchFamily="34" charset="0"/>
                <a:cs typeface="Times New Roman" panose="02020603050405020304" pitchFamily="18" charset="0"/>
              </a:rPr>
              <a:t>“This picture </a:t>
            </a:r>
            <a:r>
              <a:rPr lang="en-US" sz="2800" dirty="0" smtClean="0">
                <a:solidFill>
                  <a:srgbClr val="000000"/>
                </a:solidFill>
                <a:ea typeface="Calibri" panose="020F0502020204030204" pitchFamily="34" charset="0"/>
                <a:cs typeface="Times New Roman" panose="02020603050405020304" pitchFamily="18" charset="0"/>
              </a:rPr>
              <a:t>shows </a:t>
            </a:r>
            <a:r>
              <a:rPr lang="en-US" sz="2800" dirty="0">
                <a:solidFill>
                  <a:srgbClr val="000000"/>
                </a:solidFill>
                <a:ea typeface="Calibri" panose="020F0502020204030204" pitchFamily="34" charset="0"/>
                <a:cs typeface="Times New Roman" panose="02020603050405020304" pitchFamily="18" charset="0"/>
              </a:rPr>
              <a:t>an </a:t>
            </a:r>
            <a:r>
              <a:rPr lang="en-US" sz="2800" dirty="0" smtClean="0">
                <a:solidFill>
                  <a:srgbClr val="000000"/>
                </a:solidFill>
                <a:ea typeface="Calibri" panose="020F0502020204030204" pitchFamily="34" charset="0"/>
                <a:cs typeface="Times New Roman" panose="02020603050405020304" pitchFamily="18" charset="0"/>
              </a:rPr>
              <a:t>ambulance. </a:t>
            </a:r>
            <a:r>
              <a:rPr lang="en-US" sz="2800" dirty="0">
                <a:solidFill>
                  <a:srgbClr val="000000"/>
                </a:solidFill>
                <a:ea typeface="Calibri" panose="020F0502020204030204" pitchFamily="34" charset="0"/>
                <a:cs typeface="Times New Roman" panose="02020603050405020304" pitchFamily="18" charset="0"/>
              </a:rPr>
              <a:t>This is what the drug cartel is now using to transport drugs, and they use the siren to scare people. </a:t>
            </a:r>
            <a:r>
              <a:rPr lang="en-US" sz="2800" dirty="0" smtClean="0">
                <a:solidFill>
                  <a:srgbClr val="000000"/>
                </a:solidFill>
                <a:ea typeface="Calibri" panose="020F0502020204030204" pitchFamily="34" charset="0"/>
                <a:cs typeface="Times New Roman" panose="02020603050405020304" pitchFamily="18" charset="0"/>
              </a:rPr>
              <a:t>In </a:t>
            </a:r>
            <a:r>
              <a:rPr lang="en-US" sz="2800" dirty="0">
                <a:solidFill>
                  <a:srgbClr val="000000"/>
                </a:solidFill>
                <a:ea typeface="Calibri" panose="020F0502020204030204" pitchFamily="34" charset="0"/>
                <a:cs typeface="Times New Roman" panose="02020603050405020304" pitchFamily="18" charset="0"/>
              </a:rPr>
              <a:t>my community, when the ambulance is passing and operating the siren, any driver will give them way just to pass </a:t>
            </a:r>
            <a:r>
              <a:rPr lang="en-US" sz="2800" dirty="0" smtClean="0">
                <a:solidFill>
                  <a:srgbClr val="000000"/>
                </a:solidFill>
                <a:ea typeface="Calibri" panose="020F0502020204030204" pitchFamily="34" charset="0"/>
                <a:cs typeface="Times New Roman" panose="02020603050405020304" pitchFamily="18" charset="0"/>
              </a:rPr>
              <a:t>quickly.” </a:t>
            </a:r>
          </a:p>
          <a:p>
            <a:pPr marL="365760" lvl="0" indent="-365760">
              <a:lnSpc>
                <a:spcPct val="90000"/>
              </a:lnSpc>
              <a:spcBef>
                <a:spcPts val="1200"/>
              </a:spcBef>
              <a:spcAft>
                <a:spcPts val="200"/>
              </a:spcAft>
            </a:pPr>
            <a:r>
              <a:rPr lang="en-US" sz="2800" dirty="0" smtClean="0">
                <a:solidFill>
                  <a:srgbClr val="000000"/>
                </a:solidFill>
                <a:ea typeface="Calibri" panose="020F0502020204030204" pitchFamily="34" charset="0"/>
                <a:cs typeface="Times New Roman" panose="02020603050405020304" pitchFamily="18" charset="0"/>
              </a:rPr>
              <a:t>    -- </a:t>
            </a:r>
            <a:r>
              <a:rPr lang="en-US" i="1" dirty="0">
                <a:solidFill>
                  <a:srgbClr val="000000"/>
                </a:solidFill>
                <a:ea typeface="Calibri" panose="020F0502020204030204" pitchFamily="34" charset="0"/>
                <a:cs typeface="Times New Roman" panose="02020603050405020304" pitchFamily="18" charset="0"/>
              </a:rPr>
              <a:t>Participant 6 </a:t>
            </a:r>
            <a:endParaRPr lang="en-US" sz="2800" dirty="0">
              <a:effectLst/>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8762804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80">
                                          <p:stCondLst>
                                            <p:cond delay="0"/>
                                          </p:stCondLst>
                                        </p:cTn>
                                        <p:tgtEl>
                                          <p:spTgt spid="7"/>
                                        </p:tgtEl>
                                      </p:cBhvr>
                                    </p:animEffect>
                                    <p:anim calcmode="lin" valueType="num">
                                      <p:cBhvr>
                                        <p:cTn id="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gtEl>
                                      </p:cBhvr>
                                      <p:to x="100000" y="60000"/>
                                    </p:animScale>
                                    <p:animScale>
                                      <p:cBhvr>
                                        <p:cTn id="22" dur="166" decel="50000">
                                          <p:stCondLst>
                                            <p:cond delay="676"/>
                                          </p:stCondLst>
                                        </p:cTn>
                                        <p:tgtEl>
                                          <p:spTgt spid="7"/>
                                        </p:tgtEl>
                                      </p:cBhvr>
                                      <p:to x="100000" y="100000"/>
                                    </p:animScale>
                                    <p:animScale>
                                      <p:cBhvr>
                                        <p:cTn id="23" dur="26">
                                          <p:stCondLst>
                                            <p:cond delay="1312"/>
                                          </p:stCondLst>
                                        </p:cTn>
                                        <p:tgtEl>
                                          <p:spTgt spid="7"/>
                                        </p:tgtEl>
                                      </p:cBhvr>
                                      <p:to x="100000" y="80000"/>
                                    </p:animScale>
                                    <p:animScale>
                                      <p:cBhvr>
                                        <p:cTn id="24" dur="166" decel="50000">
                                          <p:stCondLst>
                                            <p:cond delay="1338"/>
                                          </p:stCondLst>
                                        </p:cTn>
                                        <p:tgtEl>
                                          <p:spTgt spid="7"/>
                                        </p:tgtEl>
                                      </p:cBhvr>
                                      <p:to x="100000" y="100000"/>
                                    </p:animScale>
                                    <p:animScale>
                                      <p:cBhvr>
                                        <p:cTn id="25" dur="26">
                                          <p:stCondLst>
                                            <p:cond delay="1642"/>
                                          </p:stCondLst>
                                        </p:cTn>
                                        <p:tgtEl>
                                          <p:spTgt spid="7"/>
                                        </p:tgtEl>
                                      </p:cBhvr>
                                      <p:to x="100000" y="90000"/>
                                    </p:animScale>
                                    <p:animScale>
                                      <p:cBhvr>
                                        <p:cTn id="26" dur="166" decel="50000">
                                          <p:stCondLst>
                                            <p:cond delay="1668"/>
                                          </p:stCondLst>
                                        </p:cTn>
                                        <p:tgtEl>
                                          <p:spTgt spid="7"/>
                                        </p:tgtEl>
                                      </p:cBhvr>
                                      <p:to x="100000" y="100000"/>
                                    </p:animScale>
                                    <p:animScale>
                                      <p:cBhvr>
                                        <p:cTn id="27" dur="26">
                                          <p:stCondLst>
                                            <p:cond delay="1808"/>
                                          </p:stCondLst>
                                        </p:cTn>
                                        <p:tgtEl>
                                          <p:spTgt spid="7"/>
                                        </p:tgtEl>
                                      </p:cBhvr>
                                      <p:to x="100000" y="95000"/>
                                    </p:animScale>
                                    <p:animScale>
                                      <p:cBhvr>
                                        <p:cTn id="28" dur="166" decel="50000">
                                          <p:stCondLst>
                                            <p:cond delay="1834"/>
                                          </p:stCondLst>
                                        </p:cTn>
                                        <p:tgtEl>
                                          <p:spTgt spid="7"/>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 calcmode="lin" valueType="num">
                                      <p:cBhvr>
                                        <p:cTn id="35" dur="1000" fill="hold"/>
                                        <p:tgtEl>
                                          <p:spTgt spid="8"/>
                                        </p:tgtEl>
                                        <p:attrNameLst>
                                          <p:attrName>style.rotation</p:attrName>
                                        </p:attrNameLst>
                                      </p:cBhvr>
                                      <p:tavLst>
                                        <p:tav tm="0">
                                          <p:val>
                                            <p:fltVal val="90"/>
                                          </p:val>
                                        </p:tav>
                                        <p:tav tm="100000">
                                          <p:val>
                                            <p:fltVal val="0"/>
                                          </p:val>
                                        </p:tav>
                                      </p:tavLst>
                                    </p:anim>
                                    <p:animEffect transition="in" filter="fade">
                                      <p:cBhvr>
                                        <p:cTn id="3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4CDBC4-68BB-47EA-9488-230A517D2C06}" type="datetime3">
              <a:rPr lang="en-US" smtClean="0"/>
              <a:pPr/>
              <a:t>13 November 2021</a:t>
            </a:fld>
            <a:endParaRPr lang="en-US"/>
          </a:p>
        </p:txBody>
      </p:sp>
      <p:sp>
        <p:nvSpPr>
          <p:cNvPr id="3" name="Slide Number Placeholder 2"/>
          <p:cNvSpPr>
            <a:spLocks noGrp="1"/>
          </p:cNvSpPr>
          <p:nvPr>
            <p:ph type="sldNum" sz="quarter" idx="12"/>
          </p:nvPr>
        </p:nvSpPr>
        <p:spPr/>
        <p:txBody>
          <a:bodyPr/>
          <a:lstStyle/>
          <a:p>
            <a:fld id="{A6239EFE-5C2A-4E69-B7B3-4D13D3E1FF2C}" type="slidenum">
              <a:rPr lang="en-US" smtClean="0"/>
              <a:pPr/>
              <a:t>31</a:t>
            </a:fld>
            <a:endParaRPr lang="en-US"/>
          </a:p>
        </p:txBody>
      </p:sp>
      <p:pic>
        <p:nvPicPr>
          <p:cNvPr id="4" name="Picture 3"/>
          <p:cNvPicPr>
            <a:picLocks noChangeAspect="1"/>
          </p:cNvPicPr>
          <p:nvPr/>
        </p:nvPicPr>
        <p:blipFill>
          <a:blip r:embed="rId4"/>
          <a:stretch>
            <a:fillRect/>
          </a:stretch>
        </p:blipFill>
        <p:spPr>
          <a:xfrm>
            <a:off x="457200" y="228600"/>
            <a:ext cx="7467600" cy="5314484"/>
          </a:xfrm>
          <a:prstGeom prst="rect">
            <a:avLst/>
          </a:prstGeom>
        </p:spPr>
      </p:pic>
      <p:sp>
        <p:nvSpPr>
          <p:cNvPr id="5" name="TextBox 4"/>
          <p:cNvSpPr txBox="1"/>
          <p:nvPr/>
        </p:nvSpPr>
        <p:spPr>
          <a:xfrm>
            <a:off x="341243" y="5709047"/>
            <a:ext cx="7699513" cy="584775"/>
          </a:xfrm>
          <a:prstGeom prst="rect">
            <a:avLst/>
          </a:prstGeom>
          <a:noFill/>
        </p:spPr>
        <p:txBody>
          <a:bodyPr wrap="square" rtlCol="0">
            <a:spAutoFit/>
          </a:bodyPr>
          <a:lstStyle/>
          <a:p>
            <a:r>
              <a:rPr lang="en-US" sz="1600" i="1" dirty="0"/>
              <a:t>Figure 6</a:t>
            </a:r>
            <a:r>
              <a:rPr lang="en-US" sz="1600" dirty="0" smtClean="0"/>
              <a:t>.</a:t>
            </a:r>
            <a:r>
              <a:rPr lang="en-US" sz="1600" b="1" dirty="0" smtClean="0">
                <a:solidFill>
                  <a:srgbClr val="FF0000"/>
                </a:solidFill>
                <a:ea typeface="Calibri" panose="020F0502020204030204" pitchFamily="34" charset="0"/>
                <a:cs typeface="Times New Roman" panose="02020603050405020304" pitchFamily="18" charset="0"/>
              </a:rPr>
              <a:t> (</a:t>
            </a:r>
            <a:r>
              <a:rPr lang="en-US" sz="1600" b="1" dirty="0">
                <a:solidFill>
                  <a:srgbClr val="FF0000"/>
                </a:solidFill>
                <a:ea typeface="Calibri" panose="020F0502020204030204" pitchFamily="34" charset="0"/>
                <a:cs typeface="Times New Roman" panose="02020603050405020304" pitchFamily="18" charset="0"/>
              </a:rPr>
              <a:t>C</a:t>
            </a:r>
            <a:r>
              <a:rPr lang="en-US" sz="1600" b="1" dirty="0" smtClean="0">
                <a:solidFill>
                  <a:srgbClr val="FF0000"/>
                </a:solidFill>
                <a:ea typeface="Calibri" panose="020F0502020204030204" pitchFamily="34" charset="0"/>
                <a:cs typeface="Times New Roman" panose="02020603050405020304" pitchFamily="18" charset="0"/>
              </a:rPr>
              <a:t>ommunity level, policy level)</a:t>
            </a:r>
            <a:r>
              <a:rPr lang="en-US" sz="1600" dirty="0" smtClean="0"/>
              <a:t> </a:t>
            </a:r>
            <a:r>
              <a:rPr lang="en-US" sz="1600" dirty="0"/>
              <a:t>The drugs were destined to the Western world, and not for Ghana. Ghana is no longer a place of transit, but a market for drug dealers.</a:t>
            </a:r>
            <a:endParaRPr lang="en-US" sz="1600" dirty="0">
              <a:effectLst/>
            </a:endParaRPr>
          </a:p>
        </p:txBody>
      </p:sp>
      <p:sp>
        <p:nvSpPr>
          <p:cNvPr id="6" name="TextBox 5"/>
          <p:cNvSpPr txBox="1"/>
          <p:nvPr/>
        </p:nvSpPr>
        <p:spPr>
          <a:xfrm>
            <a:off x="8001000" y="304800"/>
            <a:ext cx="4114800" cy="5607689"/>
          </a:xfrm>
          <a:prstGeom prst="rect">
            <a:avLst/>
          </a:prstGeom>
          <a:noFill/>
        </p:spPr>
        <p:txBody>
          <a:bodyPr wrap="square" rtlCol="0">
            <a:spAutoFit/>
          </a:bodyPr>
          <a:lstStyle/>
          <a:p>
            <a:pPr marL="365760" indent="-365760">
              <a:lnSpc>
                <a:spcPct val="90000"/>
              </a:lnSpc>
              <a:spcBef>
                <a:spcPts val="1200"/>
              </a:spcBef>
              <a:spcAft>
                <a:spcPts val="1200"/>
              </a:spcAft>
            </a:pPr>
            <a:r>
              <a:rPr lang="en-US" sz="3200" dirty="0"/>
              <a:t>“Most drugs, heroin, cocaine, and other types, were not meant for local consumption. The drugs usually come from </a:t>
            </a:r>
            <a:r>
              <a:rPr lang="en-US" sz="3200" dirty="0" smtClean="0"/>
              <a:t>South America </a:t>
            </a:r>
            <a:r>
              <a:rPr lang="en-US" sz="3200" dirty="0"/>
              <a:t>and were supposed to be in transit from Ghana to </a:t>
            </a:r>
            <a:r>
              <a:rPr lang="en-US" sz="3200" dirty="0" smtClean="0"/>
              <a:t>the Western world.”</a:t>
            </a:r>
          </a:p>
          <a:p>
            <a:pPr marL="365760" lvl="0" indent="-365760">
              <a:lnSpc>
                <a:spcPct val="90000"/>
              </a:lnSpc>
              <a:spcBef>
                <a:spcPts val="1200"/>
              </a:spcBef>
              <a:spcAft>
                <a:spcPts val="200"/>
              </a:spcAft>
            </a:pPr>
            <a:r>
              <a:rPr lang="en-US" sz="2400" dirty="0" smtClean="0">
                <a:solidFill>
                  <a:srgbClr val="000000"/>
                </a:solidFill>
                <a:ea typeface="Calibri" panose="020F0502020204030204" pitchFamily="34" charset="0"/>
                <a:cs typeface="Times New Roman" panose="02020603050405020304" pitchFamily="18" charset="0"/>
              </a:rPr>
              <a:t>     -- </a:t>
            </a:r>
            <a:r>
              <a:rPr lang="en-US" i="1" dirty="0">
                <a:solidFill>
                  <a:srgbClr val="000000"/>
                </a:solidFill>
                <a:ea typeface="Calibri" panose="020F0502020204030204" pitchFamily="34" charset="0"/>
                <a:cs typeface="Times New Roman" panose="02020603050405020304" pitchFamily="18" charset="0"/>
              </a:rPr>
              <a:t>Participant </a:t>
            </a:r>
            <a:r>
              <a:rPr lang="en-US" i="1" dirty="0" smtClean="0">
                <a:solidFill>
                  <a:srgbClr val="000000"/>
                </a:solidFill>
                <a:ea typeface="Calibri" panose="020F0502020204030204" pitchFamily="34" charset="0"/>
                <a:cs typeface="Times New Roman" panose="02020603050405020304" pitchFamily="18" charset="0"/>
              </a:rPr>
              <a:t>2</a:t>
            </a:r>
            <a:endParaRPr lang="en-US" sz="3200" dirty="0"/>
          </a:p>
        </p:txBody>
      </p:sp>
    </p:spTree>
    <p:custDataLst>
      <p:tags r:id="rId1"/>
    </p:custDataLst>
    <p:extLst>
      <p:ext uri="{BB962C8B-B14F-4D97-AF65-F5344CB8AC3E}">
        <p14:creationId xmlns:p14="http://schemas.microsoft.com/office/powerpoint/2010/main" val="15603964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4CDBC4-68BB-47EA-9488-230A517D2C06}" type="datetime3">
              <a:rPr lang="en-US" smtClean="0"/>
              <a:pPr/>
              <a:t>13 November 2021</a:t>
            </a:fld>
            <a:endParaRPr lang="en-US"/>
          </a:p>
        </p:txBody>
      </p:sp>
      <p:sp>
        <p:nvSpPr>
          <p:cNvPr id="3" name="Slide Number Placeholder 2"/>
          <p:cNvSpPr>
            <a:spLocks noGrp="1"/>
          </p:cNvSpPr>
          <p:nvPr>
            <p:ph type="sldNum" sz="quarter" idx="12"/>
          </p:nvPr>
        </p:nvSpPr>
        <p:spPr/>
        <p:txBody>
          <a:bodyPr/>
          <a:lstStyle/>
          <a:p>
            <a:fld id="{A6239EFE-5C2A-4E69-B7B3-4D13D3E1FF2C}" type="slidenum">
              <a:rPr lang="en-US" smtClean="0"/>
              <a:pPr/>
              <a:t>32</a:t>
            </a:fld>
            <a:endParaRPr lang="en-US"/>
          </a:p>
        </p:txBody>
      </p:sp>
      <p:sp>
        <p:nvSpPr>
          <p:cNvPr id="4" name="Rectangle 3"/>
          <p:cNvSpPr/>
          <p:nvPr/>
        </p:nvSpPr>
        <p:spPr>
          <a:xfrm>
            <a:off x="228600" y="1418034"/>
            <a:ext cx="11277600" cy="3077766"/>
          </a:xfrm>
          <a:prstGeom prst="rect">
            <a:avLst/>
          </a:prstGeom>
          <a:ln>
            <a:noFill/>
          </a:ln>
        </p:spPr>
        <p:txBody>
          <a:bodyPr wrap="square">
            <a:spAutoFit/>
          </a:bodyPr>
          <a:lstStyle/>
          <a:p>
            <a:pPr marL="1097280" lvl="0" indent="-1280160">
              <a:spcBef>
                <a:spcPts val="580"/>
              </a:spcBef>
              <a:buClr>
                <a:srgbClr val="D34817"/>
              </a:buClr>
              <a:buSzPct val="85000"/>
            </a:pPr>
            <a:r>
              <a:rPr lang="en-US" sz="4400" b="1" dirty="0" smtClean="0">
                <a:solidFill>
                  <a:prstClr val="black"/>
                </a:solidFill>
              </a:rPr>
              <a:t>RQ2</a:t>
            </a:r>
            <a:r>
              <a:rPr lang="en-US" sz="4400" dirty="0" smtClean="0">
                <a:solidFill>
                  <a:prstClr val="black"/>
                </a:solidFill>
              </a:rPr>
              <a:t>:What </a:t>
            </a:r>
            <a:r>
              <a:rPr lang="en-US" sz="4400" dirty="0">
                <a:solidFill>
                  <a:prstClr val="black"/>
                </a:solidFill>
              </a:rPr>
              <a:t>are the perceived sociological, economic, political, and cultural (ecological) </a:t>
            </a:r>
            <a:r>
              <a:rPr lang="en-US" sz="4400" dirty="0">
                <a:solidFill>
                  <a:srgbClr val="C00000"/>
                </a:solidFill>
              </a:rPr>
              <a:t>protective factors of substance abuse </a:t>
            </a:r>
            <a:r>
              <a:rPr lang="en-US" sz="4400" dirty="0">
                <a:solidFill>
                  <a:prstClr val="black"/>
                </a:solidFill>
              </a:rPr>
              <a:t>in Ghana according to patients in recovery?</a:t>
            </a:r>
          </a:p>
          <a:p>
            <a:endParaRPr lang="en-US" dirty="0"/>
          </a:p>
        </p:txBody>
      </p:sp>
    </p:spTree>
    <p:custDataLst>
      <p:tags r:id="rId1"/>
    </p:custDataLst>
    <p:extLst>
      <p:ext uri="{BB962C8B-B14F-4D97-AF65-F5344CB8AC3E}">
        <p14:creationId xmlns:p14="http://schemas.microsoft.com/office/powerpoint/2010/main" val="26277281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4CDBC4-68BB-47EA-9488-230A517D2C06}" type="datetime3">
              <a:rPr lang="en-US" smtClean="0"/>
              <a:pPr/>
              <a:t>13 November 2021</a:t>
            </a:fld>
            <a:endParaRPr lang="en-US"/>
          </a:p>
        </p:txBody>
      </p:sp>
      <p:sp>
        <p:nvSpPr>
          <p:cNvPr id="3" name="Slide Number Placeholder 2"/>
          <p:cNvSpPr>
            <a:spLocks noGrp="1"/>
          </p:cNvSpPr>
          <p:nvPr>
            <p:ph type="sldNum" sz="quarter" idx="12"/>
          </p:nvPr>
        </p:nvSpPr>
        <p:spPr/>
        <p:txBody>
          <a:bodyPr/>
          <a:lstStyle/>
          <a:p>
            <a:fld id="{A6239EFE-5C2A-4E69-B7B3-4D13D3E1FF2C}" type="slidenum">
              <a:rPr lang="en-US" smtClean="0"/>
              <a:pPr/>
              <a:t>33</a:t>
            </a:fld>
            <a:endParaRPr lang="en-US"/>
          </a:p>
        </p:txBody>
      </p:sp>
      <p:sp>
        <p:nvSpPr>
          <p:cNvPr id="8" name="Rectangle 7"/>
          <p:cNvSpPr/>
          <p:nvPr/>
        </p:nvSpPr>
        <p:spPr>
          <a:xfrm>
            <a:off x="304800" y="5498938"/>
            <a:ext cx="7543800" cy="584775"/>
          </a:xfrm>
          <a:prstGeom prst="rect">
            <a:avLst/>
          </a:prstGeom>
        </p:spPr>
        <p:txBody>
          <a:bodyPr wrap="square">
            <a:spAutoFit/>
          </a:bodyPr>
          <a:lstStyle/>
          <a:p>
            <a:r>
              <a:rPr lang="en-US" sz="1600" i="1" dirty="0"/>
              <a:t>Figure 9</a:t>
            </a:r>
            <a:r>
              <a:rPr lang="en-US" sz="1600" dirty="0" smtClean="0"/>
              <a:t>. </a:t>
            </a:r>
            <a:r>
              <a:rPr lang="en-US" sz="1600" b="1" dirty="0" smtClean="0">
                <a:solidFill>
                  <a:srgbClr val="FF0000"/>
                </a:solidFill>
                <a:ea typeface="Calibri" panose="020F0502020204030204" pitchFamily="34" charset="0"/>
                <a:cs typeface="Times New Roman" panose="02020603050405020304" pitchFamily="18" charset="0"/>
              </a:rPr>
              <a:t>(Individual level, organizational level, community level)</a:t>
            </a:r>
            <a:r>
              <a:rPr lang="en-US" sz="1600" i="1" dirty="0" smtClean="0">
                <a:solidFill>
                  <a:srgbClr val="000000"/>
                </a:solidFill>
                <a:ea typeface="Calibri" panose="020F0502020204030204" pitchFamily="34" charset="0"/>
                <a:cs typeface="Times New Roman" panose="02020603050405020304" pitchFamily="18" charset="0"/>
              </a:rPr>
              <a:t> </a:t>
            </a:r>
            <a:r>
              <a:rPr lang="en-US" sz="1600" dirty="0" smtClean="0"/>
              <a:t>A </a:t>
            </a:r>
            <a:r>
              <a:rPr lang="en-US" sz="1600" dirty="0"/>
              <a:t>photo of a church in Accra illustrates the role of religious groups in the fight against substance abuse in </a:t>
            </a:r>
            <a:r>
              <a:rPr lang="en-US" sz="1600" dirty="0" smtClean="0"/>
              <a:t>Ghana </a:t>
            </a:r>
            <a:endParaRPr lang="en-US" sz="1600" dirty="0"/>
          </a:p>
        </p:txBody>
      </p:sp>
      <p:sp>
        <p:nvSpPr>
          <p:cNvPr id="9" name="Rectangle 8"/>
          <p:cNvSpPr/>
          <p:nvPr/>
        </p:nvSpPr>
        <p:spPr>
          <a:xfrm>
            <a:off x="7696200" y="350375"/>
            <a:ext cx="4114800" cy="5898025"/>
          </a:xfrm>
          <a:prstGeom prst="rect">
            <a:avLst/>
          </a:prstGeom>
        </p:spPr>
        <p:txBody>
          <a:bodyPr wrap="square">
            <a:spAutoFit/>
          </a:bodyPr>
          <a:lstStyle/>
          <a:p>
            <a:pPr marL="365760" indent="-365760">
              <a:lnSpc>
                <a:spcPct val="90000"/>
              </a:lnSpc>
              <a:spcBef>
                <a:spcPts val="1200"/>
              </a:spcBef>
              <a:spcAft>
                <a:spcPts val="200"/>
              </a:spcAft>
            </a:pPr>
            <a:r>
              <a:rPr lang="en-US" sz="2800" dirty="0" smtClean="0"/>
              <a:t>“In </a:t>
            </a:r>
            <a:r>
              <a:rPr lang="en-US" sz="2800" dirty="0"/>
              <a:t>Ghana, there are a number of churches that are springing up and talking about drug addiction in the communities. Most importantly, the churches are vital in the provision of substance abuse education in the communities. The churches protect and teach good values</a:t>
            </a:r>
            <a:r>
              <a:rPr lang="en-US" sz="2800" dirty="0" smtClean="0"/>
              <a:t>.” </a:t>
            </a:r>
            <a:endParaRPr lang="en-US" sz="2800" dirty="0">
              <a:solidFill>
                <a:srgbClr val="000000"/>
              </a:solidFill>
              <a:cs typeface="Times New Roman" panose="02020603050405020304" pitchFamily="18" charset="0"/>
            </a:endParaRPr>
          </a:p>
          <a:p>
            <a:pPr marL="457200"/>
            <a:endParaRPr lang="en-US" sz="2400" dirty="0">
              <a:solidFill>
                <a:srgbClr val="000000"/>
              </a:solidFill>
              <a:ea typeface="Calibri" panose="020F0502020204030204" pitchFamily="34" charset="0"/>
              <a:cs typeface="Times New Roman" panose="02020603050405020304" pitchFamily="18" charset="0"/>
            </a:endParaRPr>
          </a:p>
          <a:p>
            <a:pPr marL="457200"/>
            <a:r>
              <a:rPr lang="en-US" sz="2400" dirty="0" smtClean="0">
                <a:solidFill>
                  <a:srgbClr val="000000"/>
                </a:solidFill>
                <a:ea typeface="Calibri" panose="020F0502020204030204" pitchFamily="34" charset="0"/>
                <a:cs typeface="Times New Roman" panose="02020603050405020304" pitchFamily="18" charset="0"/>
              </a:rPr>
              <a:t>-- </a:t>
            </a:r>
            <a:r>
              <a:rPr lang="en-US" i="1" dirty="0">
                <a:solidFill>
                  <a:srgbClr val="000000"/>
                </a:solidFill>
                <a:ea typeface="Calibri" panose="020F0502020204030204" pitchFamily="34" charset="0"/>
                <a:cs typeface="Times New Roman" panose="02020603050405020304" pitchFamily="18" charset="0"/>
              </a:rPr>
              <a:t>Participant </a:t>
            </a:r>
            <a:r>
              <a:rPr lang="en-US" i="1" dirty="0" smtClean="0">
                <a:solidFill>
                  <a:srgbClr val="000000"/>
                </a:solidFill>
                <a:ea typeface="Calibri" panose="020F0502020204030204" pitchFamily="34" charset="0"/>
                <a:cs typeface="Times New Roman" panose="02020603050405020304" pitchFamily="18" charset="0"/>
              </a:rPr>
              <a:t>5</a:t>
            </a:r>
            <a:endParaRPr lang="en-US" sz="2400" dirty="0">
              <a:effectLst/>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4" cstate="print"/>
          <a:stretch>
            <a:fillRect/>
          </a:stretch>
        </p:blipFill>
        <p:spPr>
          <a:xfrm>
            <a:off x="517227" y="152400"/>
            <a:ext cx="6939257" cy="5224028"/>
          </a:xfrm>
          <a:prstGeom prst="rect">
            <a:avLst/>
          </a:prstGeom>
        </p:spPr>
      </p:pic>
    </p:spTree>
    <p:custDataLst>
      <p:tags r:id="rId1"/>
    </p:custDataLst>
    <p:extLst>
      <p:ext uri="{BB962C8B-B14F-4D97-AF65-F5344CB8AC3E}">
        <p14:creationId xmlns:p14="http://schemas.microsoft.com/office/powerpoint/2010/main" val="32496420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4CDBC4-68BB-47EA-9488-230A517D2C06}" type="datetime3">
              <a:rPr lang="en-US" smtClean="0"/>
              <a:pPr/>
              <a:t>13 November 2021</a:t>
            </a:fld>
            <a:endParaRPr lang="en-US"/>
          </a:p>
        </p:txBody>
      </p:sp>
      <p:sp>
        <p:nvSpPr>
          <p:cNvPr id="3" name="Slide Number Placeholder 2"/>
          <p:cNvSpPr>
            <a:spLocks noGrp="1"/>
          </p:cNvSpPr>
          <p:nvPr>
            <p:ph type="sldNum" sz="quarter" idx="12"/>
          </p:nvPr>
        </p:nvSpPr>
        <p:spPr/>
        <p:txBody>
          <a:bodyPr/>
          <a:lstStyle/>
          <a:p>
            <a:fld id="{A6239EFE-5C2A-4E69-B7B3-4D13D3E1FF2C}" type="slidenum">
              <a:rPr lang="en-US" smtClean="0"/>
              <a:pPr/>
              <a:t>34</a:t>
            </a:fld>
            <a:endParaRPr lang="en-US"/>
          </a:p>
        </p:txBody>
      </p:sp>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276" y="337454"/>
            <a:ext cx="7620000" cy="5162084"/>
          </a:xfrm>
          <a:prstGeom prst="rect">
            <a:avLst/>
          </a:prstGeom>
          <a:noFill/>
        </p:spPr>
      </p:pic>
      <p:sp>
        <p:nvSpPr>
          <p:cNvPr id="5" name="Rectangle 4"/>
          <p:cNvSpPr/>
          <p:nvPr/>
        </p:nvSpPr>
        <p:spPr>
          <a:xfrm>
            <a:off x="304800" y="5562600"/>
            <a:ext cx="7668292" cy="584775"/>
          </a:xfrm>
          <a:prstGeom prst="rect">
            <a:avLst/>
          </a:prstGeom>
        </p:spPr>
        <p:txBody>
          <a:bodyPr wrap="square">
            <a:spAutoFit/>
          </a:bodyPr>
          <a:lstStyle/>
          <a:p>
            <a:r>
              <a:rPr lang="en-US" sz="1600" i="1" dirty="0">
                <a:solidFill>
                  <a:srgbClr val="000000"/>
                </a:solidFill>
                <a:ea typeface="Calibri" panose="020F0502020204030204" pitchFamily="34" charset="0"/>
              </a:rPr>
              <a:t>Figure </a:t>
            </a:r>
            <a:r>
              <a:rPr lang="en-US" sz="1600" i="1" dirty="0" smtClean="0">
                <a:solidFill>
                  <a:srgbClr val="000000"/>
                </a:solidFill>
                <a:ea typeface="Calibri" panose="020F0502020204030204" pitchFamily="34" charset="0"/>
              </a:rPr>
              <a:t>10</a:t>
            </a:r>
            <a:r>
              <a:rPr lang="en-US" sz="1600" dirty="0">
                <a:solidFill>
                  <a:srgbClr val="000000"/>
                </a:solidFill>
                <a:ea typeface="Calibri" panose="020F0502020204030204" pitchFamily="34" charset="0"/>
              </a:rPr>
              <a:t>. </a:t>
            </a:r>
            <a:r>
              <a:rPr lang="en-US" sz="1600" b="1" dirty="0" smtClean="0">
                <a:solidFill>
                  <a:srgbClr val="FF0000"/>
                </a:solidFill>
                <a:ea typeface="Calibri" panose="020F0502020204030204" pitchFamily="34" charset="0"/>
                <a:cs typeface="Times New Roman" panose="02020603050405020304" pitchFamily="18" charset="0"/>
              </a:rPr>
              <a:t>(Organizational level, community level</a:t>
            </a:r>
            <a:r>
              <a:rPr lang="en-US" sz="1600" b="1" dirty="0">
                <a:solidFill>
                  <a:srgbClr val="FF0000"/>
                </a:solidFill>
                <a:ea typeface="Calibri" panose="020F0502020204030204" pitchFamily="34" charset="0"/>
                <a:cs typeface="Times New Roman" panose="02020603050405020304" pitchFamily="18" charset="0"/>
              </a:rPr>
              <a:t>)</a:t>
            </a:r>
            <a:r>
              <a:rPr lang="en-US" sz="1600" i="1" dirty="0">
                <a:solidFill>
                  <a:srgbClr val="000000"/>
                </a:solidFill>
                <a:ea typeface="Calibri" panose="020F0502020204030204" pitchFamily="34" charset="0"/>
                <a:cs typeface="Times New Roman" panose="02020603050405020304" pitchFamily="18" charset="0"/>
              </a:rPr>
              <a:t> </a:t>
            </a:r>
            <a:r>
              <a:rPr lang="en-US" sz="1600" dirty="0" smtClean="0">
                <a:solidFill>
                  <a:srgbClr val="000000"/>
                </a:solidFill>
                <a:ea typeface="Calibri" panose="020F0502020204030204" pitchFamily="34" charset="0"/>
              </a:rPr>
              <a:t>An </a:t>
            </a:r>
            <a:r>
              <a:rPr lang="en-US" sz="1600" dirty="0">
                <a:solidFill>
                  <a:srgbClr val="000000"/>
                </a:solidFill>
                <a:ea typeface="Calibri" panose="020F0502020204030204" pitchFamily="34" charset="0"/>
              </a:rPr>
              <a:t>open football field illustrates that youths in Ghana do not need much to practice a </a:t>
            </a:r>
            <a:r>
              <a:rPr lang="en-US" sz="1600" dirty="0" smtClean="0">
                <a:solidFill>
                  <a:srgbClr val="000000"/>
                </a:solidFill>
                <a:ea typeface="Calibri" panose="020F0502020204030204" pitchFamily="34" charset="0"/>
              </a:rPr>
              <a:t>sport</a:t>
            </a:r>
            <a:endParaRPr lang="en-US" sz="1600" dirty="0"/>
          </a:p>
        </p:txBody>
      </p:sp>
      <p:sp>
        <p:nvSpPr>
          <p:cNvPr id="6" name="Rectangle 5"/>
          <p:cNvSpPr/>
          <p:nvPr/>
        </p:nvSpPr>
        <p:spPr>
          <a:xfrm>
            <a:off x="8153400" y="604038"/>
            <a:ext cx="3657600" cy="4882362"/>
          </a:xfrm>
          <a:prstGeom prst="rect">
            <a:avLst/>
          </a:prstGeom>
        </p:spPr>
        <p:txBody>
          <a:bodyPr wrap="square">
            <a:spAutoFit/>
          </a:bodyPr>
          <a:lstStyle/>
          <a:p>
            <a:pPr marL="365760" marR="0" indent="-365760">
              <a:lnSpc>
                <a:spcPct val="90000"/>
              </a:lnSpc>
              <a:spcBef>
                <a:spcPts val="1200"/>
              </a:spcBef>
              <a:spcAft>
                <a:spcPts val="200"/>
              </a:spcAft>
            </a:pPr>
            <a:r>
              <a:rPr lang="en-US" sz="2400" dirty="0" smtClean="0">
                <a:solidFill>
                  <a:srgbClr val="000000"/>
                </a:solidFill>
                <a:ea typeface="Calibri" panose="020F0502020204030204" pitchFamily="34" charset="0"/>
                <a:cs typeface="Times New Roman" panose="02020603050405020304" pitchFamily="18" charset="0"/>
              </a:rPr>
              <a:t>“Children </a:t>
            </a:r>
            <a:r>
              <a:rPr lang="en-US" sz="2400" dirty="0">
                <a:solidFill>
                  <a:srgbClr val="000000"/>
                </a:solidFill>
                <a:ea typeface="Calibri" panose="020F0502020204030204" pitchFamily="34" charset="0"/>
                <a:cs typeface="Times New Roman" panose="02020603050405020304" pitchFamily="18" charset="0"/>
              </a:rPr>
              <a:t>need places for </a:t>
            </a:r>
            <a:r>
              <a:rPr lang="en-US" sz="2400" dirty="0" smtClean="0">
                <a:solidFill>
                  <a:srgbClr val="000000"/>
                </a:solidFill>
                <a:ea typeface="Calibri" panose="020F0502020204030204" pitchFamily="34" charset="0"/>
                <a:cs typeface="Times New Roman" panose="02020603050405020304" pitchFamily="18" charset="0"/>
              </a:rPr>
              <a:t>fun. In </a:t>
            </a:r>
            <a:r>
              <a:rPr lang="en-US" sz="2400" dirty="0">
                <a:solidFill>
                  <a:srgbClr val="000000"/>
                </a:solidFill>
                <a:ea typeface="Calibri" panose="020F0502020204030204" pitchFamily="34" charset="0"/>
                <a:cs typeface="Times New Roman" panose="02020603050405020304" pitchFamily="18" charset="0"/>
              </a:rPr>
              <a:t>Ghana, </a:t>
            </a:r>
            <a:r>
              <a:rPr lang="en-US" sz="2400" dirty="0" smtClean="0">
                <a:solidFill>
                  <a:srgbClr val="000000"/>
                </a:solidFill>
                <a:ea typeface="Calibri" panose="020F0502020204030204" pitchFamily="34" charset="0"/>
                <a:cs typeface="Times New Roman" panose="02020603050405020304" pitchFamily="18" charset="0"/>
              </a:rPr>
              <a:t>football </a:t>
            </a:r>
            <a:r>
              <a:rPr lang="en-US" sz="2400" dirty="0">
                <a:solidFill>
                  <a:srgbClr val="000000"/>
                </a:solidFill>
                <a:ea typeface="Calibri" panose="020F0502020204030204" pitchFamily="34" charset="0"/>
                <a:cs typeface="Times New Roman" panose="02020603050405020304" pitchFamily="18" charset="0"/>
              </a:rPr>
              <a:t>or soccer matches unite us together as Ghanaians. </a:t>
            </a:r>
            <a:r>
              <a:rPr lang="en-US" sz="2400" dirty="0" smtClean="0">
                <a:solidFill>
                  <a:srgbClr val="000000"/>
                </a:solidFill>
                <a:ea typeface="Calibri" panose="020F0502020204030204" pitchFamily="34" charset="0"/>
                <a:cs typeface="Times New Roman" panose="02020603050405020304" pitchFamily="18" charset="0"/>
              </a:rPr>
              <a:t>To </a:t>
            </a:r>
            <a:r>
              <a:rPr lang="en-US" sz="2400" dirty="0">
                <a:solidFill>
                  <a:srgbClr val="000000"/>
                </a:solidFill>
                <a:ea typeface="Calibri" panose="020F0502020204030204" pitchFamily="34" charset="0"/>
                <a:cs typeface="Times New Roman" panose="02020603050405020304" pitchFamily="18" charset="0"/>
              </a:rPr>
              <a:t>prevent children from indulging in drug usage, there is a need for an open field for children to come together and engage in various sports and activities</a:t>
            </a:r>
            <a:r>
              <a:rPr lang="en-US" sz="2400" dirty="0" smtClean="0">
                <a:solidFill>
                  <a:srgbClr val="000000"/>
                </a:solidFill>
                <a:ea typeface="Calibri" panose="020F0502020204030204" pitchFamily="34" charset="0"/>
                <a:cs typeface="Times New Roman" panose="02020603050405020304" pitchFamily="18" charset="0"/>
              </a:rPr>
              <a:t>.”</a:t>
            </a:r>
          </a:p>
          <a:p>
            <a:pPr marL="457200"/>
            <a:endParaRPr lang="en-US" sz="2400" dirty="0" smtClean="0">
              <a:solidFill>
                <a:srgbClr val="000000"/>
              </a:solidFill>
              <a:ea typeface="Calibri" panose="020F0502020204030204" pitchFamily="34" charset="0"/>
              <a:cs typeface="Times New Roman" panose="02020603050405020304" pitchFamily="18" charset="0"/>
            </a:endParaRPr>
          </a:p>
          <a:p>
            <a:pPr marL="457200"/>
            <a:r>
              <a:rPr lang="en-US" sz="2400" dirty="0" smtClean="0">
                <a:solidFill>
                  <a:srgbClr val="000000"/>
                </a:solidFill>
                <a:ea typeface="Calibri" panose="020F0502020204030204" pitchFamily="34" charset="0"/>
                <a:cs typeface="Times New Roman" panose="02020603050405020304" pitchFamily="18" charset="0"/>
              </a:rPr>
              <a:t>-- </a:t>
            </a:r>
            <a:r>
              <a:rPr lang="en-US" i="1" dirty="0">
                <a:solidFill>
                  <a:srgbClr val="000000"/>
                </a:solidFill>
                <a:ea typeface="Calibri" panose="020F0502020204030204" pitchFamily="34" charset="0"/>
                <a:cs typeface="Times New Roman" panose="02020603050405020304" pitchFamily="18" charset="0"/>
              </a:rPr>
              <a:t>Participant </a:t>
            </a:r>
            <a:r>
              <a:rPr lang="en-US" i="1" dirty="0" smtClean="0">
                <a:solidFill>
                  <a:srgbClr val="000000"/>
                </a:solidFill>
                <a:ea typeface="Calibri" panose="020F0502020204030204" pitchFamily="34" charset="0"/>
                <a:cs typeface="Times New Roman" panose="02020603050405020304" pitchFamily="18" charset="0"/>
              </a:rPr>
              <a:t>4</a:t>
            </a:r>
            <a:endParaRPr lang="en-US" i="1" dirty="0">
              <a:ea typeface="Calibri" panose="020F0502020204030204" pitchFamily="34" charset="0"/>
              <a:cs typeface="Times New Roman" panose="02020603050405020304" pitchFamily="18" charset="0"/>
            </a:endParaRPr>
          </a:p>
          <a:p>
            <a:pPr marL="457200" marR="0">
              <a:spcBef>
                <a:spcPts val="0"/>
              </a:spcBef>
              <a:spcAft>
                <a:spcPts val="0"/>
              </a:spcAft>
            </a:pPr>
            <a:endParaRPr lang="en-US" sz="2400" dirty="0">
              <a:effectLst/>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6781102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26554D-F7D7-4B72-A118-D0B2636C166B}"/>
              </a:ext>
            </a:extLst>
          </p:cNvPr>
          <p:cNvSpPr>
            <a:spLocks noGrp="1"/>
          </p:cNvSpPr>
          <p:nvPr>
            <p:ph type="title"/>
          </p:nvPr>
        </p:nvSpPr>
        <p:spPr/>
        <p:txBody>
          <a:bodyPr/>
          <a:lstStyle/>
          <a:p>
            <a:pPr algn="ctr"/>
            <a:r>
              <a:rPr lang="fr-CA" b="1" dirty="0"/>
              <a:t>Historique du modèle </a:t>
            </a:r>
            <a:r>
              <a:rPr lang="fr-FR" b="1" dirty="0"/>
              <a:t>socio-écologique</a:t>
            </a:r>
            <a:endParaRPr lang="en-US" dirty="0"/>
          </a:p>
        </p:txBody>
      </p:sp>
      <p:sp>
        <p:nvSpPr>
          <p:cNvPr id="3" name="Espace réservé du contenu 2">
            <a:extLst>
              <a:ext uri="{FF2B5EF4-FFF2-40B4-BE49-F238E27FC236}">
                <a16:creationId xmlns:a16="http://schemas.microsoft.com/office/drawing/2014/main" id="{F8ED878F-FE73-4D36-AC8B-9C3E577BAAD5}"/>
              </a:ext>
            </a:extLst>
          </p:cNvPr>
          <p:cNvSpPr>
            <a:spLocks noGrp="1"/>
          </p:cNvSpPr>
          <p:nvPr>
            <p:ph idx="1"/>
          </p:nvPr>
        </p:nvSpPr>
        <p:spPr/>
        <p:txBody>
          <a:bodyPr>
            <a:normAutofit/>
          </a:bodyPr>
          <a:lstStyle/>
          <a:p>
            <a:pPr>
              <a:buFont typeface="Wingdings" panose="05000000000000000000" pitchFamily="2" charset="2"/>
              <a:buChar char="v"/>
            </a:pPr>
            <a:r>
              <a:rPr lang="fr-FR" dirty="0"/>
              <a:t>Les anneaux qui se chevauchent dans le modèle illustrent comment les facteurs à un niveau influencent les facteurs à un autre niveau</a:t>
            </a:r>
          </a:p>
          <a:p>
            <a:pPr>
              <a:buFont typeface="Wingdings" panose="05000000000000000000" pitchFamily="2" charset="2"/>
              <a:buChar char="v"/>
            </a:pPr>
            <a:endParaRPr lang="fr-FR" dirty="0"/>
          </a:p>
          <a:p>
            <a:pPr>
              <a:buFont typeface="Wingdings" panose="05000000000000000000" pitchFamily="2" charset="2"/>
              <a:buChar char="v"/>
            </a:pPr>
            <a:r>
              <a:rPr lang="fr-FR" dirty="0"/>
              <a:t>En plus d’aider à clarifier ces facteurs, le modèle suggère également que, afin de prévenir un problème , il est nécessaire d’agir à plusieurs niveaux du modèle en même temps</a:t>
            </a:r>
          </a:p>
          <a:p>
            <a:pPr>
              <a:buFont typeface="Wingdings" panose="05000000000000000000" pitchFamily="2" charset="2"/>
              <a:buChar char="v"/>
            </a:pPr>
            <a:endParaRPr lang="fr-FR" dirty="0"/>
          </a:p>
          <a:p>
            <a:pPr>
              <a:buFont typeface="Wingdings" panose="05000000000000000000" pitchFamily="2" charset="2"/>
              <a:buChar char="v"/>
            </a:pPr>
            <a:r>
              <a:rPr lang="fr-FR" dirty="0"/>
              <a:t>Approche est plus susceptible de soutenir les efforts de prévention au fil du temps que toute intervention unique</a:t>
            </a:r>
          </a:p>
          <a:p>
            <a:endParaRPr lang="en-US" dirty="0"/>
          </a:p>
        </p:txBody>
      </p:sp>
    </p:spTree>
    <p:extLst>
      <p:ext uri="{BB962C8B-B14F-4D97-AF65-F5344CB8AC3E}">
        <p14:creationId xmlns:p14="http://schemas.microsoft.com/office/powerpoint/2010/main" val="3912528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6D9A233F-6236-4358-B895-1049FEE87729}"/>
              </a:ext>
            </a:extLst>
          </p:cNvPr>
          <p:cNvSpPr>
            <a:spLocks noGrp="1"/>
          </p:cNvSpPr>
          <p:nvPr>
            <p:ph type="dt" sz="half" idx="10"/>
          </p:nvPr>
        </p:nvSpPr>
        <p:spPr/>
        <p:txBody>
          <a:bodyPr/>
          <a:lstStyle/>
          <a:p>
            <a:endParaRPr lang="fr-FR" dirty="0"/>
          </a:p>
        </p:txBody>
      </p:sp>
      <p:sp>
        <p:nvSpPr>
          <p:cNvPr id="5" name="Espace réservé du pied de page 4">
            <a:extLst>
              <a:ext uri="{FF2B5EF4-FFF2-40B4-BE49-F238E27FC236}">
                <a16:creationId xmlns:a16="http://schemas.microsoft.com/office/drawing/2014/main" id="{9227D5FD-27A4-48C0-A8D8-1BC60A0040F4}"/>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A67C1C9F-CBC5-47AC-9E68-E8B6DEE7D1F5}"/>
              </a:ext>
            </a:extLst>
          </p:cNvPr>
          <p:cNvSpPr>
            <a:spLocks noGrp="1"/>
          </p:cNvSpPr>
          <p:nvPr>
            <p:ph type="sldNum" sz="quarter" idx="12"/>
          </p:nvPr>
        </p:nvSpPr>
        <p:spPr/>
        <p:txBody>
          <a:bodyPr/>
          <a:lstStyle/>
          <a:p>
            <a:fld id="{C489B0D2-155A-45A1-964C-FE79C65F08CE}" type="slidenum">
              <a:rPr lang="fr-FR" smtClean="0"/>
              <a:t>5</a:t>
            </a:fld>
            <a:endParaRPr lang="fr-FR"/>
          </a:p>
        </p:txBody>
      </p:sp>
      <p:pic>
        <p:nvPicPr>
          <p:cNvPr id="8" name="Picture 2">
            <a:extLst>
              <a:ext uri="{FF2B5EF4-FFF2-40B4-BE49-F238E27FC236}">
                <a16:creationId xmlns:a16="http://schemas.microsoft.com/office/drawing/2014/main" id="{31D64EDA-0CB0-4A1B-9259-3DB49AAABD07}"/>
              </a:ext>
            </a:extLst>
          </p:cNvPr>
          <p:cNvPicPr>
            <a:picLocks noGrp="1" noChangeAspect="1"/>
          </p:cNvPicPr>
          <p:nvPr>
            <p:ph idx="1"/>
          </p:nvPr>
        </p:nvPicPr>
        <p:blipFill>
          <a:blip r:embed="rId3"/>
          <a:srcRect/>
          <a:stretch>
            <a:fillRect/>
          </a:stretch>
        </p:blipFill>
        <p:spPr>
          <a:xfrm>
            <a:off x="531153" y="588476"/>
            <a:ext cx="6412570" cy="5171610"/>
          </a:xfrm>
        </p:spPr>
      </p:pic>
      <p:sp>
        <p:nvSpPr>
          <p:cNvPr id="9" name="Espace réservé du contenu 6">
            <a:extLst>
              <a:ext uri="{FF2B5EF4-FFF2-40B4-BE49-F238E27FC236}">
                <a16:creationId xmlns:a16="http://schemas.microsoft.com/office/drawing/2014/main" id="{766F620D-5CBD-4A50-AF23-B7DE9569C4AF}"/>
              </a:ext>
            </a:extLst>
          </p:cNvPr>
          <p:cNvSpPr txBox="1">
            <a:spLocks/>
          </p:cNvSpPr>
          <p:nvPr/>
        </p:nvSpPr>
        <p:spPr>
          <a:xfrm>
            <a:off x="6997892" y="372322"/>
            <a:ext cx="4629451" cy="4605365"/>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30000"/>
              </a:lnSpc>
              <a:buFont typeface="Wingdings" pitchFamily="2"/>
              <a:buChar char="v"/>
            </a:pPr>
            <a:r>
              <a:rPr lang="fr-FR" sz="2400" dirty="0">
                <a:solidFill>
                  <a:srgbClr val="000000"/>
                </a:solidFill>
                <a:latin typeface="Tahoma" pitchFamily="34"/>
                <a:ea typeface="Tahoma" pitchFamily="34"/>
                <a:cs typeface="Tahoma" pitchFamily="34"/>
              </a:rPr>
              <a:t>Intrapersonnel : connaissances, attitudes, croyances personnalité</a:t>
            </a:r>
          </a:p>
          <a:p>
            <a:pPr>
              <a:lnSpc>
                <a:spcPct val="130000"/>
              </a:lnSpc>
              <a:buFont typeface="Wingdings" pitchFamily="2"/>
              <a:buChar char="v"/>
            </a:pPr>
            <a:r>
              <a:rPr lang="fr-FR" sz="2400" dirty="0">
                <a:solidFill>
                  <a:srgbClr val="000000"/>
                </a:solidFill>
                <a:latin typeface="Tahoma" pitchFamily="34"/>
                <a:ea typeface="Tahoma" pitchFamily="34"/>
                <a:cs typeface="Tahoma" pitchFamily="34"/>
              </a:rPr>
              <a:t>Interpersonnel : milieu familial, les réseaux sociaux, les amis</a:t>
            </a:r>
          </a:p>
          <a:p>
            <a:pPr>
              <a:lnSpc>
                <a:spcPct val="130000"/>
              </a:lnSpc>
              <a:buFont typeface="Wingdings" pitchFamily="2"/>
              <a:buChar char="v"/>
            </a:pPr>
            <a:r>
              <a:rPr lang="fr-FR" sz="2400" dirty="0">
                <a:solidFill>
                  <a:srgbClr val="000000"/>
                </a:solidFill>
                <a:latin typeface="Tahoma" pitchFamily="34"/>
                <a:ea typeface="Tahoma" pitchFamily="34"/>
                <a:cs typeface="Tahoma" pitchFamily="34"/>
              </a:rPr>
              <a:t>Organisationnel : écoles, lieux du culte, groupes de loisirs</a:t>
            </a:r>
          </a:p>
          <a:p>
            <a:pPr>
              <a:lnSpc>
                <a:spcPct val="130000"/>
              </a:lnSpc>
              <a:buFont typeface="Wingdings" pitchFamily="2"/>
              <a:buChar char="v"/>
            </a:pPr>
            <a:r>
              <a:rPr lang="fr-FR" sz="2400" dirty="0">
                <a:solidFill>
                  <a:srgbClr val="000000"/>
                </a:solidFill>
                <a:latin typeface="Tahoma" pitchFamily="34"/>
                <a:ea typeface="Tahoma" pitchFamily="34"/>
                <a:cs typeface="Tahoma" pitchFamily="34"/>
              </a:rPr>
              <a:t>Communautaire : quartiers, influence des médias, institutions</a:t>
            </a:r>
          </a:p>
          <a:p>
            <a:pPr>
              <a:lnSpc>
                <a:spcPct val="130000"/>
              </a:lnSpc>
              <a:buFont typeface="Wingdings" pitchFamily="2"/>
              <a:buChar char="v"/>
            </a:pPr>
            <a:r>
              <a:rPr lang="fr-FR" sz="2400" dirty="0">
                <a:solidFill>
                  <a:srgbClr val="000000"/>
                </a:solidFill>
                <a:latin typeface="Tahoma" pitchFamily="34"/>
                <a:ea typeface="Tahoma" pitchFamily="34"/>
                <a:cs typeface="Tahoma" pitchFamily="34"/>
              </a:rPr>
              <a:t>Politiques publiques : lois, politiques et les normes existantes</a:t>
            </a:r>
          </a:p>
        </p:txBody>
      </p:sp>
    </p:spTree>
    <p:extLst>
      <p:ext uri="{BB962C8B-B14F-4D97-AF65-F5344CB8AC3E}">
        <p14:creationId xmlns:p14="http://schemas.microsoft.com/office/powerpoint/2010/main" val="159434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A7277D-CD24-4329-87A7-BE7FE89862F0}"/>
              </a:ext>
            </a:extLst>
          </p:cNvPr>
          <p:cNvSpPr>
            <a:spLocks noGrp="1"/>
          </p:cNvSpPr>
          <p:nvPr>
            <p:ph type="title"/>
          </p:nvPr>
        </p:nvSpPr>
        <p:spPr>
          <a:xfrm>
            <a:off x="838200" y="111906"/>
            <a:ext cx="10515600" cy="1325563"/>
          </a:xfrm>
        </p:spPr>
        <p:txBody>
          <a:bodyPr>
            <a:normAutofit/>
          </a:bodyPr>
          <a:lstStyle/>
          <a:p>
            <a:pPr algn="ctr"/>
            <a:r>
              <a:rPr lang="fr-CA" sz="5400" b="1" dirty="0"/>
              <a:t>Modèle socio-écologique</a:t>
            </a:r>
            <a:endParaRPr lang="en-US" sz="5400" b="1" dirty="0"/>
          </a:p>
        </p:txBody>
      </p:sp>
      <p:pic>
        <p:nvPicPr>
          <p:cNvPr id="1028" name="Picture 4" descr="An illustration of the Social Ecological Model.">
            <a:extLst>
              <a:ext uri="{FF2B5EF4-FFF2-40B4-BE49-F238E27FC236}">
                <a16:creationId xmlns:a16="http://schemas.microsoft.com/office/drawing/2014/main" id="{C42CE627-ED44-4160-93AF-9F9EBC65AF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1999" y="1671879"/>
            <a:ext cx="6228000" cy="438873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489E57C2-EE13-46ED-9AE7-461A47CFB2B6}"/>
              </a:ext>
            </a:extLst>
          </p:cNvPr>
          <p:cNvSpPr/>
          <p:nvPr/>
        </p:nvSpPr>
        <p:spPr>
          <a:xfrm>
            <a:off x="1235612" y="6060617"/>
            <a:ext cx="9720775" cy="646331"/>
          </a:xfrm>
          <a:prstGeom prst="rect">
            <a:avLst/>
          </a:prstGeom>
        </p:spPr>
        <p:txBody>
          <a:bodyPr wrap="square">
            <a:spAutoFit/>
          </a:bodyPr>
          <a:lstStyle/>
          <a:p>
            <a:r>
              <a:rPr lang="fr-FR" b="0" i="0" dirty="0">
                <a:solidFill>
                  <a:srgbClr val="333333"/>
                </a:solidFill>
                <a:effectLst/>
                <a:latin typeface="Arial" panose="020B0604020202020204" pitchFamily="34" charset="0"/>
              </a:rPr>
              <a:t>Adapté de : Bronfenbrenner, U. (1977). </a:t>
            </a:r>
            <a:r>
              <a:rPr lang="en-US" dirty="0"/>
              <a:t>Toward an experimental ecology of human development. </a:t>
            </a:r>
            <a:r>
              <a:rPr lang="en-US" i="1" dirty="0"/>
              <a:t>American Psychologist, 32</a:t>
            </a:r>
            <a:r>
              <a:rPr lang="en-US" dirty="0"/>
              <a:t>(7), 513-531.</a:t>
            </a:r>
          </a:p>
        </p:txBody>
      </p:sp>
    </p:spTree>
    <p:extLst>
      <p:ext uri="{BB962C8B-B14F-4D97-AF65-F5344CB8AC3E}">
        <p14:creationId xmlns:p14="http://schemas.microsoft.com/office/powerpoint/2010/main" val="91281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06C1D0-3DD3-469A-B718-D5BADAC23544}"/>
              </a:ext>
            </a:extLst>
          </p:cNvPr>
          <p:cNvSpPr>
            <a:spLocks noGrp="1"/>
          </p:cNvSpPr>
          <p:nvPr>
            <p:ph type="title"/>
          </p:nvPr>
        </p:nvSpPr>
        <p:spPr>
          <a:xfrm>
            <a:off x="838200" y="344556"/>
            <a:ext cx="10515600" cy="1073427"/>
          </a:xfrm>
        </p:spPr>
        <p:txBody>
          <a:bodyPr>
            <a:noAutofit/>
          </a:bodyPr>
          <a:lstStyle/>
          <a:p>
            <a:pPr algn="ctr"/>
            <a:r>
              <a:rPr lang="fr-FR" sz="5400" b="1" dirty="0"/>
              <a:t>Individuel ou Niveau intrapersonnel</a:t>
            </a:r>
            <a:r>
              <a:rPr lang="fr-FR" sz="5400" dirty="0"/>
              <a:t/>
            </a:r>
            <a:br>
              <a:rPr lang="fr-FR" sz="5400" dirty="0"/>
            </a:br>
            <a:endParaRPr lang="en-US" sz="5400" dirty="0"/>
          </a:p>
        </p:txBody>
      </p:sp>
      <p:sp>
        <p:nvSpPr>
          <p:cNvPr id="3" name="Espace réservé du contenu 2">
            <a:extLst>
              <a:ext uri="{FF2B5EF4-FFF2-40B4-BE49-F238E27FC236}">
                <a16:creationId xmlns:a16="http://schemas.microsoft.com/office/drawing/2014/main" id="{2268A6E0-C3F9-424C-B27A-C6E9BF1EA1BB}"/>
              </a:ext>
            </a:extLst>
          </p:cNvPr>
          <p:cNvSpPr>
            <a:spLocks noGrp="1"/>
          </p:cNvSpPr>
          <p:nvPr>
            <p:ph idx="1"/>
          </p:nvPr>
        </p:nvSpPr>
        <p:spPr>
          <a:xfrm>
            <a:off x="838200" y="1153551"/>
            <a:ext cx="10515600" cy="5598941"/>
          </a:xfrm>
        </p:spPr>
        <p:txBody>
          <a:bodyPr>
            <a:noAutofit/>
          </a:bodyPr>
          <a:lstStyle/>
          <a:p>
            <a:pPr>
              <a:buFont typeface="Wingdings" panose="05000000000000000000" pitchFamily="2" charset="2"/>
              <a:buChar char="v"/>
            </a:pPr>
            <a:r>
              <a:rPr lang="fr-FR" dirty="0"/>
              <a:t>Différents traits et identités individuelles constituent ce niveau</a:t>
            </a:r>
          </a:p>
          <a:p>
            <a:pPr>
              <a:buFont typeface="Wingdings" panose="05000000000000000000" pitchFamily="2" charset="2"/>
              <a:buChar char="v"/>
            </a:pPr>
            <a:r>
              <a:rPr lang="fr-FR" dirty="0"/>
              <a:t>Capacité d’influencer le comportement d’une personne:</a:t>
            </a:r>
          </a:p>
          <a:p>
            <a:pPr lvl="1"/>
            <a:r>
              <a:rPr lang="fr-FR" sz="2800" dirty="0"/>
              <a:t>Age</a:t>
            </a:r>
          </a:p>
          <a:p>
            <a:pPr lvl="1"/>
            <a:r>
              <a:rPr lang="fr-FR" sz="2800" dirty="0"/>
              <a:t>Niveau d’éducation</a:t>
            </a:r>
          </a:p>
          <a:p>
            <a:pPr lvl="1"/>
            <a:r>
              <a:rPr lang="fr-FR" sz="2800" dirty="0"/>
              <a:t>Compétences</a:t>
            </a:r>
          </a:p>
          <a:p>
            <a:pPr lvl="1"/>
            <a:r>
              <a:rPr lang="fr-FR" sz="2800" dirty="0"/>
              <a:t>Connaissances</a:t>
            </a:r>
          </a:p>
          <a:p>
            <a:pPr lvl="1"/>
            <a:r>
              <a:rPr lang="fr-FR" sz="2800" dirty="0"/>
              <a:t>Attitudes</a:t>
            </a:r>
          </a:p>
          <a:p>
            <a:pPr lvl="1"/>
            <a:r>
              <a:rPr lang="fr-FR" sz="2800" dirty="0"/>
              <a:t>Orientation sexuelle</a:t>
            </a:r>
          </a:p>
          <a:p>
            <a:pPr lvl="1"/>
            <a:r>
              <a:rPr lang="fr-FR" sz="2800" dirty="0"/>
              <a:t>Biologie</a:t>
            </a:r>
          </a:p>
          <a:p>
            <a:pPr lvl="1"/>
            <a:r>
              <a:rPr lang="fr-FR" sz="2800" dirty="0"/>
              <a:t>Motivation</a:t>
            </a:r>
          </a:p>
          <a:p>
            <a:pPr lvl="1"/>
            <a:r>
              <a:rPr lang="fr-FR" sz="2800" dirty="0"/>
              <a:t>Identité de genre</a:t>
            </a:r>
          </a:p>
          <a:p>
            <a:pPr lvl="1"/>
            <a:r>
              <a:rPr lang="fr-FR" sz="2800" dirty="0"/>
              <a:t>Spiritualité</a:t>
            </a:r>
            <a:endParaRPr lang="en-US" sz="2800" dirty="0"/>
          </a:p>
        </p:txBody>
      </p:sp>
    </p:spTree>
    <p:extLst>
      <p:ext uri="{BB962C8B-B14F-4D97-AF65-F5344CB8AC3E}">
        <p14:creationId xmlns:p14="http://schemas.microsoft.com/office/powerpoint/2010/main" val="1867831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0F025B-2EE8-40B0-AE83-20C7A913452E}"/>
              </a:ext>
            </a:extLst>
          </p:cNvPr>
          <p:cNvSpPr>
            <a:spLocks noGrp="1"/>
          </p:cNvSpPr>
          <p:nvPr>
            <p:ph type="title"/>
          </p:nvPr>
        </p:nvSpPr>
        <p:spPr>
          <a:xfrm>
            <a:off x="838200" y="154109"/>
            <a:ext cx="10515600" cy="1325563"/>
          </a:xfrm>
        </p:spPr>
        <p:txBody>
          <a:bodyPr/>
          <a:lstStyle/>
          <a:p>
            <a:pPr algn="ctr"/>
            <a:r>
              <a:rPr lang="fr-FR" b="1" dirty="0"/>
              <a:t>Individuel ou Niveau intrapersonnel</a:t>
            </a:r>
            <a:endParaRPr lang="en-US" dirty="0"/>
          </a:p>
        </p:txBody>
      </p:sp>
      <p:sp>
        <p:nvSpPr>
          <p:cNvPr id="3" name="Espace réservé du contenu 2">
            <a:extLst>
              <a:ext uri="{FF2B5EF4-FFF2-40B4-BE49-F238E27FC236}">
                <a16:creationId xmlns:a16="http://schemas.microsoft.com/office/drawing/2014/main" id="{50CF20CD-F6B6-4458-8FFD-4ACB01A8F07E}"/>
              </a:ext>
            </a:extLst>
          </p:cNvPr>
          <p:cNvSpPr>
            <a:spLocks noGrp="1"/>
          </p:cNvSpPr>
          <p:nvPr>
            <p:ph idx="1"/>
          </p:nvPr>
        </p:nvSpPr>
        <p:spPr/>
        <p:txBody>
          <a:bodyPr/>
          <a:lstStyle/>
          <a:p>
            <a:endParaRPr lang="fr-FR" dirty="0"/>
          </a:p>
          <a:p>
            <a:pPr>
              <a:buFont typeface="Wingdings" panose="05000000000000000000" pitchFamily="2" charset="2"/>
              <a:buChar char="v"/>
            </a:pPr>
            <a:r>
              <a:rPr lang="fr-FR" dirty="0"/>
              <a:t>Importance de la considération des facteurs lors de l’élaboration de stratégies de santé publique</a:t>
            </a:r>
          </a:p>
          <a:p>
            <a:pPr>
              <a:buFont typeface="Wingdings" panose="05000000000000000000" pitchFamily="2" charset="2"/>
              <a:buChar char="v"/>
            </a:pPr>
            <a:r>
              <a:rPr lang="fr-FR" dirty="0"/>
              <a:t>Caractéristiques telles que la situation économique, liées à la capacité d’une personne d’accéder aux soins de santé</a:t>
            </a:r>
            <a:endParaRPr lang="en-US" dirty="0"/>
          </a:p>
        </p:txBody>
      </p:sp>
    </p:spTree>
    <p:extLst>
      <p:ext uri="{BB962C8B-B14F-4D97-AF65-F5344CB8AC3E}">
        <p14:creationId xmlns:p14="http://schemas.microsoft.com/office/powerpoint/2010/main" val="1224459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2291E3-F2B5-49F3-963A-134B8F06DE25}"/>
              </a:ext>
            </a:extLst>
          </p:cNvPr>
          <p:cNvSpPr>
            <a:spLocks noGrp="1"/>
          </p:cNvSpPr>
          <p:nvPr>
            <p:ph type="title"/>
          </p:nvPr>
        </p:nvSpPr>
        <p:spPr/>
        <p:txBody>
          <a:bodyPr>
            <a:normAutofit fontScale="90000"/>
          </a:bodyPr>
          <a:lstStyle/>
          <a:p>
            <a:pPr algn="ctr"/>
            <a:r>
              <a:rPr lang="fr-FR" sz="6000" b="1" dirty="0"/>
              <a:t>Relation ou Niveau </a:t>
            </a:r>
            <a:r>
              <a:rPr lang="en-US" sz="6000" b="1" dirty="0" err="1"/>
              <a:t>interpersonnel</a:t>
            </a:r>
            <a:r>
              <a:rPr lang="fr-FR" dirty="0"/>
              <a:t/>
            </a:r>
            <a:br>
              <a:rPr lang="fr-FR" dirty="0"/>
            </a:br>
            <a:endParaRPr lang="en-US" dirty="0"/>
          </a:p>
        </p:txBody>
      </p:sp>
      <p:sp>
        <p:nvSpPr>
          <p:cNvPr id="3" name="Espace réservé du contenu 2">
            <a:extLst>
              <a:ext uri="{FF2B5EF4-FFF2-40B4-BE49-F238E27FC236}">
                <a16:creationId xmlns:a16="http://schemas.microsoft.com/office/drawing/2014/main" id="{2C937CCA-56AC-408F-8DF1-DD3DB59A4CFF}"/>
              </a:ext>
            </a:extLst>
          </p:cNvPr>
          <p:cNvSpPr>
            <a:spLocks noGrp="1"/>
          </p:cNvSpPr>
          <p:nvPr>
            <p:ph idx="1"/>
          </p:nvPr>
        </p:nvSpPr>
        <p:spPr>
          <a:xfrm>
            <a:off x="838200" y="1477107"/>
            <a:ext cx="10515600" cy="4826465"/>
          </a:xfrm>
        </p:spPr>
        <p:txBody>
          <a:bodyPr>
            <a:normAutofit/>
          </a:bodyPr>
          <a:lstStyle/>
          <a:p>
            <a:pPr>
              <a:buFont typeface="Wingdings" panose="05000000000000000000" pitchFamily="2" charset="2"/>
              <a:buChar char="v"/>
            </a:pPr>
            <a:r>
              <a:rPr lang="fr-FR" dirty="0"/>
              <a:t>Relations et réseaux sociaux ont également un grand potentiel d’impact sur les comportements</a:t>
            </a:r>
          </a:p>
          <a:p>
            <a:pPr>
              <a:buFont typeface="Wingdings" panose="05000000000000000000" pitchFamily="2" charset="2"/>
              <a:buChar char="v"/>
            </a:pPr>
            <a:r>
              <a:rPr lang="fr-FR" dirty="0"/>
              <a:t>Acteurs clés à l’étape interpersonnelle du modèle: familles, amis et traditions</a:t>
            </a:r>
          </a:p>
          <a:p>
            <a:pPr>
              <a:buFont typeface="Wingdings" panose="05000000000000000000" pitchFamily="2" charset="2"/>
              <a:buChar char="v"/>
            </a:pPr>
            <a:r>
              <a:rPr lang="fr-FR" dirty="0"/>
              <a:t>Stratégies de prévention à ce niveau peuvent comprendre: programmes de prévention axés sur les parents ou la famille et des programmes de mentorat et de pairs conçus pour renforcer les compétences en résolution des problèmes et promouvoir des relations saines</a:t>
            </a:r>
          </a:p>
          <a:p>
            <a:pPr>
              <a:buFont typeface="Wingdings" panose="05000000000000000000" pitchFamily="2" charset="2"/>
              <a:buChar char="v"/>
            </a:pPr>
            <a:r>
              <a:rPr lang="fr-FR" dirty="0"/>
              <a:t>Décourager la violence entre les individus entre en jeu ici.</a:t>
            </a:r>
          </a:p>
          <a:p>
            <a:endParaRPr lang="en-US" dirty="0"/>
          </a:p>
        </p:txBody>
      </p:sp>
    </p:spTree>
    <p:extLst>
      <p:ext uri="{BB962C8B-B14F-4D97-AF65-F5344CB8AC3E}">
        <p14:creationId xmlns:p14="http://schemas.microsoft.com/office/powerpoint/2010/main" val="35503458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TotalTime>
  <Words>2353</Words>
  <Application>Microsoft Office PowerPoint</Application>
  <PresentationFormat>Grand écran</PresentationFormat>
  <Paragraphs>247</Paragraphs>
  <Slides>34</Slides>
  <Notes>16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34</vt:i4>
      </vt:variant>
    </vt:vector>
  </HeadingPairs>
  <TitlesOfParts>
    <vt:vector size="41" baseType="lpstr">
      <vt:lpstr>Arial</vt:lpstr>
      <vt:lpstr>Calibri</vt:lpstr>
      <vt:lpstr>Calibri Light</vt:lpstr>
      <vt:lpstr>Tahoma</vt:lpstr>
      <vt:lpstr>Times New Roman</vt:lpstr>
      <vt:lpstr>Wingdings</vt:lpstr>
      <vt:lpstr>Thème Office</vt:lpstr>
      <vt:lpstr> Modèle socio-écologique</vt:lpstr>
      <vt:lpstr>Historique du modèle socio-écologique</vt:lpstr>
      <vt:lpstr>Historique du modèle socio-écologique</vt:lpstr>
      <vt:lpstr>Historique du modèle socio-écologique</vt:lpstr>
      <vt:lpstr>Présentation PowerPoint</vt:lpstr>
      <vt:lpstr>Modèle socio-écologique</vt:lpstr>
      <vt:lpstr>Individuel ou Niveau intrapersonnel </vt:lpstr>
      <vt:lpstr>Individuel ou Niveau intrapersonnel</vt:lpstr>
      <vt:lpstr>Relation ou Niveau interpersonnel </vt:lpstr>
      <vt:lpstr>Communauté </vt:lpstr>
      <vt:lpstr>Niveau organisationnel</vt:lpstr>
      <vt:lpstr>Politique </vt:lpstr>
      <vt:lpstr>Conclusion</vt:lpstr>
      <vt:lpstr>Exemples d’application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PHOTOVOICE ASSIGNMENT</vt:lpstr>
      <vt:lpstr>Présentation PowerPoint</vt:lpstr>
      <vt:lpstr>RESULTATS  </vt:lpstr>
      <vt:lpstr>FACTEURS DE RISQUE</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Ludmila AKOYI</dc:creator>
  <cp:lastModifiedBy>HP</cp:lastModifiedBy>
  <cp:revision>19</cp:revision>
  <dcterms:created xsi:type="dcterms:W3CDTF">2020-10-08T09:26:14Z</dcterms:created>
  <dcterms:modified xsi:type="dcterms:W3CDTF">2021-11-13T08:24:50Z</dcterms:modified>
</cp:coreProperties>
</file>