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60" r:id="rId4"/>
    <p:sldId id="261" r:id="rId5"/>
    <p:sldId id="262" r:id="rId6"/>
    <p:sldId id="263" r:id="rId7"/>
    <p:sldId id="264" r:id="rId8"/>
    <p:sldId id="267" r:id="rId9"/>
    <p:sldId id="266" r:id="rId10"/>
    <p:sldId id="268" r:id="rId11"/>
    <p:sldId id="269" r:id="rId12"/>
    <p:sldId id="271" r:id="rId13"/>
    <p:sldId id="272" r:id="rId14"/>
    <p:sldId id="270" r:id="rId15"/>
    <p:sldId id="273" r:id="rId16"/>
    <p:sldId id="275" r:id="rId17"/>
    <p:sldId id="274" r:id="rId18"/>
    <p:sldId id="276" r:id="rId19"/>
    <p:sldId id="277" r:id="rId20"/>
    <p:sldId id="278" r:id="rId21"/>
    <p:sldId id="279" r:id="rId22"/>
    <p:sldId id="280" r:id="rId23"/>
    <p:sldId id="281" r:id="rId24"/>
    <p:sldId id="282" r:id="rId25"/>
    <p:sldId id="283" r:id="rId26"/>
    <p:sldId id="284" r:id="rId27"/>
    <p:sldId id="290" r:id="rId28"/>
    <p:sldId id="287" r:id="rId29"/>
    <p:sldId id="288" r:id="rId30"/>
    <p:sldId id="285" r:id="rId31"/>
    <p:sldId id="286" r:id="rId32"/>
    <p:sldId id="291" r:id="rId33"/>
    <p:sldId id="292" r:id="rId34"/>
    <p:sldId id="293" r:id="rId35"/>
    <p:sldId id="294" r:id="rId36"/>
    <p:sldId id="295" r:id="rId37"/>
    <p:sldId id="311" r:id="rId38"/>
    <p:sldId id="296" r:id="rId39"/>
    <p:sldId id="298" r:id="rId40"/>
    <p:sldId id="300" r:id="rId41"/>
    <p:sldId id="301" r:id="rId42"/>
    <p:sldId id="302" r:id="rId43"/>
    <p:sldId id="303" r:id="rId44"/>
    <p:sldId id="304" r:id="rId45"/>
    <p:sldId id="310" r:id="rId46"/>
    <p:sldId id="307" r:id="rId47"/>
    <p:sldId id="308"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764DE79-268F-4C1A-8933-263129D2AF90}" type="datetimeFigureOut">
              <a:rPr lang="en-US" dirty="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C764DE79-268F-4C1A-8933-263129D2AF90}" type="datetimeFigureOut">
              <a:rPr lang="en-US" dirty="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C764DE79-268F-4C1A-8933-263129D2AF90}" type="datetimeFigureOut">
              <a:rPr lang="en-US" dirty="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COURS SUR L’ADMINISTRATION</a:t>
            </a:r>
            <a:endParaRPr lang="en-US" dirty="0"/>
          </a:p>
        </p:txBody>
      </p:sp>
      <p:sp>
        <p:nvSpPr>
          <p:cNvPr id="5" name="Espace réservé du texte 4"/>
          <p:cNvSpPr>
            <a:spLocks noGrp="1"/>
          </p:cNvSpPr>
          <p:nvPr>
            <p:ph type="body" idx="1"/>
          </p:nvPr>
        </p:nvSpPr>
        <p:spPr/>
        <p:txBody>
          <a:bodyPr>
            <a:normAutofit fontScale="92500" lnSpcReduction="20000"/>
          </a:bodyPr>
          <a:lstStyle/>
          <a:p>
            <a:r>
              <a:rPr lang="fr-FR" dirty="0" smtClean="0"/>
              <a:t>M. LENGANE Nestor,</a:t>
            </a:r>
          </a:p>
          <a:p>
            <a:r>
              <a:rPr lang="fr-FR" dirty="0" smtClean="0"/>
              <a:t>Juriste-Inspecteur du travail,</a:t>
            </a:r>
          </a:p>
          <a:p>
            <a:r>
              <a:rPr lang="fr-FR" dirty="0" smtClean="0"/>
              <a:t>Directeur des affaires juridiques et du contentieux de la</a:t>
            </a:r>
          </a:p>
          <a:p>
            <a:r>
              <a:rPr lang="fr-FR" dirty="0" smtClean="0"/>
              <a:t>CNAMU</a:t>
            </a:r>
            <a:endParaRPr lang="en-US" dirty="0"/>
          </a:p>
        </p:txBody>
      </p:sp>
    </p:spTree>
    <p:extLst>
      <p:ext uri="{BB962C8B-B14F-4D97-AF65-F5344CB8AC3E}">
        <p14:creationId xmlns:p14="http://schemas.microsoft.com/office/powerpoint/2010/main" val="3466939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prstClr val="black"/>
                </a:solidFill>
                <a:latin typeface="Bahnschrift" panose="020B0502040204020203" pitchFamily="34" charset="0"/>
              </a:rPr>
              <a:t>NOTIONS TECHNIQUES</a:t>
            </a:r>
            <a:endParaRPr lang="en-US" dirty="0"/>
          </a:p>
        </p:txBody>
      </p:sp>
      <p:sp>
        <p:nvSpPr>
          <p:cNvPr id="3" name="Espace réservé du contenu 2"/>
          <p:cNvSpPr>
            <a:spLocks noGrp="1"/>
          </p:cNvSpPr>
          <p:nvPr>
            <p:ph idx="1"/>
          </p:nvPr>
        </p:nvSpPr>
        <p:spPr/>
        <p:txBody>
          <a:bodyPr/>
          <a:lstStyle/>
          <a:p>
            <a:endParaRPr lang="fr-FR" dirty="0" smtClean="0"/>
          </a:p>
          <a:p>
            <a:pPr lvl="0" algn="ctr"/>
            <a:r>
              <a:rPr lang="fr-FR" b="1" u="sng" dirty="0">
                <a:solidFill>
                  <a:prstClr val="black"/>
                </a:solidFill>
                <a:effectLst>
                  <a:outerShdw blurRad="38100" dist="38100" dir="2700000" algn="tl">
                    <a:srgbClr val="000000">
                      <a:alpha val="43137"/>
                    </a:srgbClr>
                  </a:outerShdw>
                </a:effectLst>
                <a:latin typeface="Bahnschrift SemiBold SemiConden" panose="020B0502040204020203" pitchFamily="34" charset="0"/>
              </a:rPr>
              <a:t>LA NOTION DE SERVICE PUBLIC:</a:t>
            </a:r>
          </a:p>
          <a:p>
            <a:endParaRPr lang="fr-FR" dirty="0"/>
          </a:p>
          <a:p>
            <a:pPr algn="just">
              <a:buFont typeface="Wingdings" panose="05000000000000000000" pitchFamily="2" charset="2"/>
              <a:buChar char="q"/>
            </a:pPr>
            <a:r>
              <a:rPr lang="fr-FR" dirty="0" smtClean="0">
                <a:latin typeface="Bahnschrift Light Condensed" panose="020B0502040204020203" pitchFamily="34" charset="0"/>
              </a:rPr>
              <a:t> Exemples </a:t>
            </a:r>
            <a:r>
              <a:rPr lang="fr-FR" dirty="0">
                <a:latin typeface="Bahnschrift Light Condensed" panose="020B0502040204020203" pitchFamily="34" charset="0"/>
              </a:rPr>
              <a:t>de missions de services publics confiées au privé: contrôles d’effectivité des mesures de gratuité de soins au profit des femmes et des enfants de moins de 5 ans, prise en charge des personnes indigentes dans le cadre de la phase pilote du régime d’assurance maladie universelle</a:t>
            </a:r>
          </a:p>
          <a:p>
            <a:endParaRPr lang="en-US" dirty="0"/>
          </a:p>
        </p:txBody>
      </p:sp>
    </p:spTree>
    <p:extLst>
      <p:ext uri="{BB962C8B-B14F-4D97-AF65-F5344CB8AC3E}">
        <p14:creationId xmlns:p14="http://schemas.microsoft.com/office/powerpoint/2010/main" val="3076751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latin typeface="Bahnschrift Light Condensed" panose="020B0502040204020203" pitchFamily="34" charset="0"/>
              </a:rPr>
              <a:t>LA FONCTION PUBLIQUE</a:t>
            </a:r>
            <a:endParaRPr lang="en-US" b="1" dirty="0">
              <a:latin typeface="Bahnschrift Light Condensed" panose="020B0502040204020203" pitchFamily="34" charset="0"/>
            </a:endParaRPr>
          </a:p>
        </p:txBody>
      </p:sp>
      <p:sp>
        <p:nvSpPr>
          <p:cNvPr id="3" name="Espace réservé du contenu 2"/>
          <p:cNvSpPr>
            <a:spLocks noGrp="1"/>
          </p:cNvSpPr>
          <p:nvPr>
            <p:ph idx="1"/>
          </p:nvPr>
        </p:nvSpPr>
        <p:spPr/>
        <p:txBody>
          <a:bodyPr>
            <a:normAutofit lnSpcReduction="10000"/>
          </a:bodyPr>
          <a:lstStyle/>
          <a:p>
            <a:pPr algn="just" fontAlgn="base" hangingPunct="0">
              <a:lnSpc>
                <a:spcPct val="107000"/>
              </a:lnSpc>
              <a:spcBef>
                <a:spcPts val="600"/>
              </a:spcBef>
              <a:spcAft>
                <a:spcPts val="600"/>
              </a:spcAft>
            </a:pPr>
            <a:r>
              <a:rPr lang="fr-FR" b="1" dirty="0" smtClean="0">
                <a:latin typeface="Calibri" panose="020F0502020204030204" pitchFamily="34" charset="0"/>
                <a:ea typeface="Times New Roman" panose="02020603050405020304" pitchFamily="18" charset="0"/>
                <a:cs typeface="Times New Roman" panose="02020603050405020304" pitchFamily="18" charset="0"/>
              </a:rPr>
              <a:t>Définition: </a:t>
            </a:r>
          </a:p>
          <a:p>
            <a:pPr marL="0" indent="0" algn="just" fontAlgn="base" hangingPunct="0">
              <a:lnSpc>
                <a:spcPct val="107000"/>
              </a:lnSpc>
              <a:spcBef>
                <a:spcPts val="600"/>
              </a:spcBef>
              <a:spcAft>
                <a:spcPts val="600"/>
              </a:spcAft>
              <a:buNone/>
            </a:pPr>
            <a:r>
              <a:rPr lang="fr-FR" dirty="0" smtClean="0">
                <a:latin typeface="Bahnschrift SemiLight Condensed" panose="020B0502040204020203" pitchFamily="34" charset="0"/>
                <a:ea typeface="Times New Roman" panose="02020603050405020304" pitchFamily="18" charset="0"/>
                <a:cs typeface="Times New Roman" panose="02020603050405020304" pitchFamily="18" charset="0"/>
              </a:rPr>
              <a:t>La fonction publique= </a:t>
            </a:r>
            <a:r>
              <a:rPr lang="fr-FR" i="1" dirty="0" smtClean="0">
                <a:latin typeface="Bahnschrift SemiLight Condensed" panose="020B0502040204020203" pitchFamily="34" charset="0"/>
                <a:ea typeface="Times New Roman" panose="02020603050405020304" pitchFamily="18" charset="0"/>
                <a:cs typeface="Times New Roman" panose="02020603050405020304" pitchFamily="18" charset="0"/>
              </a:rPr>
              <a:t>l’ensemble </a:t>
            </a:r>
            <a:r>
              <a:rPr lang="fr-FR" i="1" dirty="0">
                <a:latin typeface="Bahnschrift SemiLight Condensed" panose="020B0502040204020203" pitchFamily="34" charset="0"/>
                <a:ea typeface="Times New Roman" panose="02020603050405020304" pitchFamily="18" charset="0"/>
                <a:cs typeface="Times New Roman" panose="02020603050405020304" pitchFamily="18" charset="0"/>
              </a:rPr>
              <a:t>des personnes physiques qui exercent des activités professionnelles au service des collectivités </a:t>
            </a:r>
            <a:r>
              <a:rPr lang="fr-FR" i="1" dirty="0" smtClean="0">
                <a:latin typeface="Bahnschrift SemiLight Condensed" panose="020B0502040204020203" pitchFamily="34" charset="0"/>
                <a:ea typeface="Times New Roman" panose="02020603050405020304" pitchFamily="18" charset="0"/>
                <a:cs typeface="Times New Roman" panose="02020603050405020304" pitchFamily="18" charset="0"/>
              </a:rPr>
              <a:t>publiques et ayant un statut dérogatoire au droit privé.</a:t>
            </a:r>
          </a:p>
          <a:p>
            <a:pPr algn="just" fontAlgn="base" hangingPunct="0">
              <a:lnSpc>
                <a:spcPct val="107000"/>
              </a:lnSpc>
              <a:spcBef>
                <a:spcPts val="600"/>
              </a:spcBef>
              <a:spcAft>
                <a:spcPts val="600"/>
              </a:spcAft>
              <a:buFont typeface="Courier New" panose="02070309020205020404" pitchFamily="49" charset="0"/>
              <a:buChar char="o"/>
            </a:pPr>
            <a:r>
              <a:rPr lang="fr-FR" dirty="0" smtClean="0">
                <a:latin typeface="Bahnschrift SemiLight Condensed" panose="020B0502040204020203" pitchFamily="34" charset="0"/>
                <a:ea typeface="Times New Roman" panose="02020603050405020304" pitchFamily="18" charset="0"/>
                <a:cs typeface="Times New Roman" panose="02020603050405020304" pitchFamily="18" charset="0"/>
              </a:rPr>
              <a:t>l’exercice </a:t>
            </a:r>
            <a:r>
              <a:rPr lang="fr-FR" dirty="0">
                <a:latin typeface="Bahnschrift SemiLight Condensed" panose="020B0502040204020203" pitchFamily="34" charset="0"/>
                <a:ea typeface="Times New Roman" panose="02020603050405020304" pitchFamily="18" charset="0"/>
                <a:cs typeface="Times New Roman" panose="02020603050405020304" pitchFamily="18" charset="0"/>
              </a:rPr>
              <a:t>à titre professionnel d’une activité </a:t>
            </a:r>
            <a:endParaRPr lang="fr-FR" dirty="0" smtClean="0">
              <a:latin typeface="Bahnschrift SemiLight Condensed" panose="020B0502040204020203" pitchFamily="34" charset="0"/>
              <a:ea typeface="Times New Roman" panose="02020603050405020304" pitchFamily="18" charset="0"/>
              <a:cs typeface="Times New Roman" panose="02020603050405020304" pitchFamily="18" charset="0"/>
            </a:endParaRPr>
          </a:p>
          <a:p>
            <a:pPr algn="just" fontAlgn="base" hangingPunct="0">
              <a:lnSpc>
                <a:spcPct val="107000"/>
              </a:lnSpc>
              <a:spcBef>
                <a:spcPts val="600"/>
              </a:spcBef>
              <a:spcAft>
                <a:spcPts val="600"/>
              </a:spcAft>
              <a:buFont typeface="Courier New" panose="02070309020205020404" pitchFamily="49" charset="0"/>
              <a:buChar char="o"/>
            </a:pPr>
            <a:r>
              <a:rPr lang="fr-FR" dirty="0" smtClean="0">
                <a:latin typeface="Bahnschrift SemiLight Condensed" panose="020B0502040204020203" pitchFamily="34" charset="0"/>
                <a:ea typeface="Times New Roman" panose="02020603050405020304" pitchFamily="18" charset="0"/>
                <a:cs typeface="Times New Roman" panose="02020603050405020304" pitchFamily="18" charset="0"/>
              </a:rPr>
              <a:t>L’exercice de l’activité dans </a:t>
            </a:r>
            <a:r>
              <a:rPr lang="fr-FR" dirty="0">
                <a:latin typeface="Bahnschrift SemiLight Condensed" panose="020B0502040204020203" pitchFamily="34" charset="0"/>
                <a:ea typeface="Times New Roman" panose="02020603050405020304" pitchFamily="18" charset="0"/>
                <a:cs typeface="Times New Roman" panose="02020603050405020304" pitchFamily="18" charset="0"/>
              </a:rPr>
              <a:t>un service public, </a:t>
            </a:r>
            <a:endParaRPr lang="fr-FR" dirty="0" smtClean="0">
              <a:latin typeface="Bahnschrift SemiLight Condensed" panose="020B0502040204020203" pitchFamily="34" charset="0"/>
              <a:ea typeface="Times New Roman" panose="02020603050405020304" pitchFamily="18" charset="0"/>
              <a:cs typeface="Times New Roman" panose="02020603050405020304" pitchFamily="18" charset="0"/>
            </a:endParaRPr>
          </a:p>
          <a:p>
            <a:pPr algn="just" fontAlgn="base" hangingPunct="0">
              <a:lnSpc>
                <a:spcPct val="107000"/>
              </a:lnSpc>
              <a:spcBef>
                <a:spcPts val="600"/>
              </a:spcBef>
              <a:spcAft>
                <a:spcPts val="600"/>
              </a:spcAft>
              <a:buFont typeface="Courier New" panose="02070309020205020404" pitchFamily="49" charset="0"/>
              <a:buChar char="o"/>
            </a:pPr>
            <a:r>
              <a:rPr lang="fr-FR" dirty="0" smtClean="0">
                <a:latin typeface="Bahnschrift SemiLight Condensed" panose="020B0502040204020203" pitchFamily="34" charset="0"/>
                <a:ea typeface="Times New Roman" panose="02020603050405020304" pitchFamily="18" charset="0"/>
                <a:cs typeface="Times New Roman" panose="02020603050405020304" pitchFamily="18" charset="0"/>
              </a:rPr>
              <a:t>le </a:t>
            </a:r>
            <a:r>
              <a:rPr lang="fr-FR" dirty="0">
                <a:latin typeface="Bahnschrift SemiLight Condensed" panose="020B0502040204020203" pitchFamily="34" charset="0"/>
                <a:ea typeface="Times New Roman" panose="02020603050405020304" pitchFamily="18" charset="0"/>
                <a:cs typeface="Times New Roman" panose="02020603050405020304" pitchFamily="18" charset="0"/>
              </a:rPr>
              <a:t>respect d’un certain nombre de principes caractéristiques des relations de travail dans la fonction publique de façon générale.</a:t>
            </a:r>
            <a:endParaRPr lang="en-US" sz="2400" dirty="0">
              <a:latin typeface="Bahnschrift SemiLight Condensed" panose="020B05020402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23759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prstClr val="black"/>
                </a:solidFill>
                <a:latin typeface="Bahnschrift Light Condensed" panose="020B0502040204020203" pitchFamily="34" charset="0"/>
              </a:rPr>
              <a:t>LA FONCTION PUBLIQUE</a:t>
            </a:r>
            <a:endParaRPr lang="en-US" dirty="0"/>
          </a:p>
        </p:txBody>
      </p:sp>
      <p:sp>
        <p:nvSpPr>
          <p:cNvPr id="3" name="Espace réservé du contenu 2"/>
          <p:cNvSpPr>
            <a:spLocks noGrp="1"/>
          </p:cNvSpPr>
          <p:nvPr>
            <p:ph idx="1"/>
          </p:nvPr>
        </p:nvSpPr>
        <p:spPr/>
        <p:txBody>
          <a:bodyPr/>
          <a:lstStyle/>
          <a:p>
            <a:pPr algn="just">
              <a:buFont typeface="Wingdings" panose="05000000000000000000" pitchFamily="2" charset="2"/>
              <a:buChar char="q"/>
            </a:pPr>
            <a:r>
              <a:rPr lang="fr-FR" dirty="0" smtClean="0">
                <a:latin typeface="Bahnschrift SemiLight Condensed" panose="020B0502040204020203" pitchFamily="34" charset="0"/>
              </a:rPr>
              <a:t>La </a:t>
            </a:r>
            <a:r>
              <a:rPr lang="fr-FR" dirty="0">
                <a:latin typeface="Bahnschrift SemiLight Condensed" panose="020B0502040204020203" pitchFamily="34" charset="0"/>
              </a:rPr>
              <a:t>fonction publique apparaît comme une structure administrative qui regroupe l’ensemble des activités </a:t>
            </a:r>
            <a:r>
              <a:rPr lang="fr-FR" i="1" dirty="0">
                <a:latin typeface="Bahnschrift SemiLight Condensed" panose="020B0502040204020203" pitchFamily="34" charset="0"/>
              </a:rPr>
              <a:t>d’intérêt général</a:t>
            </a:r>
            <a:r>
              <a:rPr lang="fr-FR" dirty="0">
                <a:latin typeface="Bahnschrift SemiLight Condensed" panose="020B0502040204020203" pitchFamily="34" charset="0"/>
              </a:rPr>
              <a:t> exercées par des personnels qualifiés de fonctionnaires. </a:t>
            </a:r>
            <a:endParaRPr lang="fr-FR" dirty="0" smtClean="0">
              <a:latin typeface="Bahnschrift SemiLight Condensed" panose="020B0502040204020203" pitchFamily="34" charset="0"/>
            </a:endParaRPr>
          </a:p>
          <a:p>
            <a:pPr marL="0" indent="0" algn="ctr">
              <a:buNone/>
            </a:pPr>
            <a:r>
              <a:rPr lang="fr-FR" b="1" dirty="0" smtClean="0">
                <a:latin typeface="Bahnschrift SemiLight Condensed" panose="020B0502040204020203" pitchFamily="34" charset="0"/>
              </a:rPr>
              <a:t>PRINCIPES REGISSANT LA FONCTION PUBLIQUE</a:t>
            </a:r>
            <a:endParaRPr lang="fr-FR" b="1" dirty="0">
              <a:latin typeface="Bahnschrift SemiLight Condensed" panose="020B0502040204020203" pitchFamily="34" charset="0"/>
            </a:endParaRPr>
          </a:p>
          <a:p>
            <a:pPr algn="just">
              <a:buFont typeface="Wingdings" panose="05000000000000000000" pitchFamily="2" charset="2"/>
              <a:buChar char="q"/>
            </a:pPr>
            <a:r>
              <a:rPr lang="fr-FR" dirty="0" smtClean="0">
                <a:latin typeface="Bahnschrift SemiLight Condensed" panose="020B0502040204020203" pitchFamily="34" charset="0"/>
              </a:rPr>
              <a:t>Trois principes régissent les agents publics</a:t>
            </a:r>
            <a:r>
              <a:rPr lang="fr-FR" dirty="0">
                <a:latin typeface="Bahnschrift SemiLight Condensed" panose="020B0502040204020203" pitchFamily="34" charset="0"/>
              </a:rPr>
              <a:t> </a:t>
            </a:r>
            <a:r>
              <a:rPr lang="fr-FR" dirty="0" smtClean="0">
                <a:latin typeface="Bahnschrift SemiLight Condensed" panose="020B0502040204020203" pitchFamily="34" charset="0"/>
              </a:rPr>
              <a:t>:</a:t>
            </a:r>
          </a:p>
          <a:p>
            <a:pPr algn="just"/>
            <a:endParaRPr lang="fr-FR" dirty="0" smtClean="0">
              <a:latin typeface="Bahnschrift SemiLight Condensed" panose="020B0502040204020203" pitchFamily="34" charset="0"/>
            </a:endParaRPr>
          </a:p>
          <a:p>
            <a:pPr algn="just">
              <a:buFont typeface="Wingdings" panose="05000000000000000000" pitchFamily="2" charset="2"/>
              <a:buChar char="§"/>
            </a:pPr>
            <a:r>
              <a:rPr lang="fr-FR" b="1" dirty="0" smtClean="0">
                <a:latin typeface="Bahnschrift SemiLight Condensed" panose="020B0502040204020203" pitchFamily="34" charset="0"/>
              </a:rPr>
              <a:t>le </a:t>
            </a:r>
            <a:r>
              <a:rPr lang="fr-FR" b="1" dirty="0">
                <a:latin typeface="Bahnschrift SemiLight Condensed" panose="020B0502040204020203" pitchFamily="34" charset="0"/>
              </a:rPr>
              <a:t>principe de la neutralité </a:t>
            </a:r>
            <a:r>
              <a:rPr lang="fr-FR" b="1" dirty="0" smtClean="0">
                <a:latin typeface="Bahnschrift SemiLight Condensed" panose="020B0502040204020203" pitchFamily="34" charset="0"/>
              </a:rPr>
              <a:t>politique: </a:t>
            </a:r>
            <a:r>
              <a:rPr lang="fr-FR" dirty="0" smtClean="0">
                <a:latin typeface="Bahnschrift SemiLight Condensed" panose="020B0502040204020203" pitchFamily="34" charset="0"/>
              </a:rPr>
              <a:t>aucune considération des opinions politiques dans la gestion du personnel de l’administration publique. </a:t>
            </a:r>
          </a:p>
          <a:p>
            <a:endParaRPr lang="en-US" dirty="0"/>
          </a:p>
        </p:txBody>
      </p:sp>
    </p:spTree>
    <p:extLst>
      <p:ext uri="{BB962C8B-B14F-4D97-AF65-F5344CB8AC3E}">
        <p14:creationId xmlns:p14="http://schemas.microsoft.com/office/powerpoint/2010/main" val="2077279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prstClr val="black"/>
                </a:solidFill>
                <a:latin typeface="Bahnschrift Light Condensed" panose="020B0502040204020203" pitchFamily="34" charset="0"/>
              </a:rPr>
              <a:t>LA FONCTION PUBLIQUE</a:t>
            </a:r>
            <a:endParaRPr lang="en-US" dirty="0"/>
          </a:p>
        </p:txBody>
      </p:sp>
      <p:sp>
        <p:nvSpPr>
          <p:cNvPr id="3" name="Espace réservé du contenu 2"/>
          <p:cNvSpPr>
            <a:spLocks noGrp="1"/>
          </p:cNvSpPr>
          <p:nvPr>
            <p:ph idx="1"/>
          </p:nvPr>
        </p:nvSpPr>
        <p:spPr/>
        <p:txBody>
          <a:bodyPr/>
          <a:lstStyle/>
          <a:p>
            <a:pPr marL="0" indent="0" algn="just">
              <a:buNone/>
            </a:pPr>
            <a:r>
              <a:rPr lang="fr-FR" dirty="0"/>
              <a:t>« </a:t>
            </a:r>
            <a:r>
              <a:rPr lang="fr-FR" dirty="0">
                <a:latin typeface="Bahnschrift SemiLight Condensed" panose="020B0502040204020203" pitchFamily="34" charset="0"/>
              </a:rPr>
              <a:t>l’administration qui est au service de l’intérêt général ne doit exercer sur ses agents, ni de traitement discriminatoire en raison de caractéristiques liées à la personne. Le service </a:t>
            </a:r>
            <a:r>
              <a:rPr lang="fr-FR" dirty="0" smtClean="0">
                <a:latin typeface="Bahnschrift SemiLight Condensed" panose="020B0502040204020203" pitchFamily="34" charset="0"/>
              </a:rPr>
              <a:t>public </a:t>
            </a:r>
            <a:r>
              <a:rPr lang="fr-FR" dirty="0">
                <a:latin typeface="Bahnschrift SemiLight Condensed" panose="020B0502040204020203" pitchFamily="34" charset="0"/>
              </a:rPr>
              <a:t>dans son ensemble demeure neutre á l’égard de régime en place. Ce principe </a:t>
            </a:r>
            <a:r>
              <a:rPr lang="fr-FR" dirty="0" smtClean="0">
                <a:latin typeface="Bahnschrift SemiLight Condensed" panose="020B0502040204020203" pitchFamily="34" charset="0"/>
              </a:rPr>
              <a:t>fondamental </a:t>
            </a:r>
            <a:r>
              <a:rPr lang="fr-FR" dirty="0">
                <a:latin typeface="Bahnschrift SemiLight Condensed" panose="020B0502040204020203" pitchFamily="34" charset="0"/>
              </a:rPr>
              <a:t>s’impose à toute administration » (article 5 de la Charte</a:t>
            </a:r>
            <a:r>
              <a:rPr lang="fr-FR" dirty="0" smtClean="0">
                <a:latin typeface="Bahnschrift SemiLight Condensed" panose="020B0502040204020203" pitchFamily="34" charset="0"/>
              </a:rPr>
              <a:t>).</a:t>
            </a:r>
          </a:p>
          <a:p>
            <a:pPr marL="0" indent="0" algn="just">
              <a:buNone/>
            </a:pPr>
            <a:endParaRPr lang="fr-FR" dirty="0" smtClean="0">
              <a:latin typeface="Bahnschrift SemiLight Condensed" panose="020B0502040204020203" pitchFamily="34" charset="0"/>
            </a:endParaRPr>
          </a:p>
          <a:p>
            <a:pPr lvl="0" algn="just">
              <a:buFont typeface="Wingdings" panose="05000000000000000000" pitchFamily="2" charset="2"/>
              <a:buChar char="§"/>
            </a:pPr>
            <a:r>
              <a:rPr lang="fr-FR" b="1" dirty="0">
                <a:solidFill>
                  <a:prstClr val="black"/>
                </a:solidFill>
                <a:latin typeface="Bahnschrift SemiLight Condensed" panose="020B0502040204020203" pitchFamily="34" charset="0"/>
              </a:rPr>
              <a:t>le principe de la </a:t>
            </a:r>
            <a:r>
              <a:rPr lang="fr-FR" b="1" i="1" dirty="0" smtClean="0">
                <a:solidFill>
                  <a:prstClr val="black"/>
                </a:solidFill>
                <a:latin typeface="Bahnschrift SemiLight Condensed" panose="020B0502040204020203" pitchFamily="34" charset="0"/>
              </a:rPr>
              <a:t>hiérarchie: </a:t>
            </a:r>
            <a:r>
              <a:rPr lang="fr-FR" dirty="0" smtClean="0">
                <a:solidFill>
                  <a:prstClr val="black"/>
                </a:solidFill>
                <a:latin typeface="Bahnschrift SemiLight Condensed" panose="020B0502040204020203" pitchFamily="34" charset="0"/>
              </a:rPr>
              <a:t>ce principe suppose une bonne organisation des services avec des liens fonctionnels et hiérarchiques bien définis(organigrammes). Ce principe suppose une subordination.</a:t>
            </a:r>
          </a:p>
          <a:p>
            <a:pPr marL="0" lvl="0" indent="0" algn="just">
              <a:buNone/>
            </a:pPr>
            <a:r>
              <a:rPr lang="fr-FR" b="1" i="1" dirty="0" smtClean="0">
                <a:solidFill>
                  <a:prstClr val="black"/>
                </a:solidFill>
                <a:latin typeface="Bahnschrift SemiLight Condensed" panose="020B0502040204020203" pitchFamily="34" charset="0"/>
              </a:rPr>
              <a:t>Le subordonné doit-il exécuter toutes les instructions? </a:t>
            </a:r>
            <a:endParaRPr lang="fr-FR" b="1" i="1" dirty="0">
              <a:solidFill>
                <a:prstClr val="black"/>
              </a:solidFill>
              <a:latin typeface="Bahnschrift SemiLight Condensed" panose="020B0502040204020203" pitchFamily="34" charset="0"/>
            </a:endParaRPr>
          </a:p>
          <a:p>
            <a:pPr algn="just"/>
            <a:endParaRPr lang="en-US" dirty="0"/>
          </a:p>
        </p:txBody>
      </p:sp>
    </p:spTree>
    <p:extLst>
      <p:ext uri="{BB962C8B-B14F-4D97-AF65-F5344CB8AC3E}">
        <p14:creationId xmlns:p14="http://schemas.microsoft.com/office/powerpoint/2010/main" val="537379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prstClr val="black"/>
                </a:solidFill>
                <a:latin typeface="Bahnschrift Light Condensed" panose="020B0502040204020203" pitchFamily="34" charset="0"/>
              </a:rPr>
              <a:t>LA FONCTION PUBLIQUE</a:t>
            </a:r>
            <a:endParaRPr lang="en-US" dirty="0"/>
          </a:p>
        </p:txBody>
      </p:sp>
      <p:sp>
        <p:nvSpPr>
          <p:cNvPr id="3" name="Espace réservé du contenu 2"/>
          <p:cNvSpPr>
            <a:spLocks noGrp="1"/>
          </p:cNvSpPr>
          <p:nvPr>
            <p:ph idx="1"/>
          </p:nvPr>
        </p:nvSpPr>
        <p:spPr/>
        <p:txBody>
          <a:bodyPr/>
          <a:lstStyle/>
          <a:p>
            <a:pPr lvl="0">
              <a:buFont typeface="Wingdings" panose="05000000000000000000" pitchFamily="2" charset="2"/>
              <a:buChar char="§"/>
            </a:pPr>
            <a:r>
              <a:rPr lang="fr-FR" b="1" dirty="0" smtClean="0">
                <a:solidFill>
                  <a:prstClr val="black"/>
                </a:solidFill>
                <a:latin typeface="Bahnschrift Light Condensed" panose="020B0502040204020203" pitchFamily="34" charset="0"/>
              </a:rPr>
              <a:t>Le principe </a:t>
            </a:r>
            <a:r>
              <a:rPr lang="fr-FR" b="1" dirty="0">
                <a:solidFill>
                  <a:prstClr val="black"/>
                </a:solidFill>
                <a:latin typeface="Bahnschrift Light Condensed" panose="020B0502040204020203" pitchFamily="34" charset="0"/>
              </a:rPr>
              <a:t>de la </a:t>
            </a:r>
            <a:r>
              <a:rPr lang="fr-FR" b="1" dirty="0" smtClean="0">
                <a:solidFill>
                  <a:prstClr val="black"/>
                </a:solidFill>
                <a:latin typeface="Bahnschrift Light Condensed" panose="020B0502040204020203" pitchFamily="34" charset="0"/>
              </a:rPr>
              <a:t>participation: </a:t>
            </a:r>
          </a:p>
          <a:p>
            <a:pPr lvl="0"/>
            <a:r>
              <a:rPr lang="fr-FR" dirty="0" smtClean="0">
                <a:solidFill>
                  <a:prstClr val="black"/>
                </a:solidFill>
                <a:latin typeface="Bahnschrift Light Condensed" panose="020B0502040204020203" pitchFamily="34" charset="0"/>
              </a:rPr>
              <a:t>Exigences de bonne gouvernance;</a:t>
            </a:r>
          </a:p>
          <a:p>
            <a:pPr lvl="0"/>
            <a:r>
              <a:rPr lang="fr-FR" dirty="0" smtClean="0">
                <a:solidFill>
                  <a:prstClr val="black"/>
                </a:solidFill>
                <a:latin typeface="Bahnschrift Light Condensed" panose="020B0502040204020203" pitchFamily="34" charset="0"/>
              </a:rPr>
              <a:t>Création d’organes consultatifs ou de cadres de concertation dans lesquels est représenté le personnel: </a:t>
            </a:r>
          </a:p>
          <a:p>
            <a:pPr lvl="0">
              <a:buFont typeface="Wingdings" panose="05000000000000000000" pitchFamily="2" charset="2"/>
              <a:buChar char="ü"/>
            </a:pPr>
            <a:r>
              <a:rPr lang="fr-FR" dirty="0" smtClean="0">
                <a:solidFill>
                  <a:prstClr val="black"/>
                </a:solidFill>
                <a:latin typeface="Bahnschrift Light Condensed" panose="020B0502040204020203" pitchFamily="34" charset="0"/>
              </a:rPr>
              <a:t>comité technique paritaire, </a:t>
            </a:r>
          </a:p>
          <a:p>
            <a:pPr lvl="0">
              <a:buFont typeface="Wingdings" panose="05000000000000000000" pitchFamily="2" charset="2"/>
              <a:buChar char="ü"/>
            </a:pPr>
            <a:r>
              <a:rPr lang="fr-FR" dirty="0" smtClean="0">
                <a:solidFill>
                  <a:prstClr val="black"/>
                </a:solidFill>
                <a:latin typeface="Bahnschrift Light Condensed" panose="020B0502040204020203" pitchFamily="34" charset="0"/>
              </a:rPr>
              <a:t>conseil de discipline, </a:t>
            </a:r>
          </a:p>
          <a:p>
            <a:pPr lvl="0">
              <a:buFont typeface="Wingdings" panose="05000000000000000000" pitchFamily="2" charset="2"/>
              <a:buChar char="ü"/>
            </a:pPr>
            <a:r>
              <a:rPr lang="fr-FR" dirty="0" smtClean="0">
                <a:solidFill>
                  <a:prstClr val="black"/>
                </a:solidFill>
                <a:latin typeface="Bahnschrift Light Condensed" panose="020B0502040204020203" pitchFamily="34" charset="0"/>
              </a:rPr>
              <a:t>conseil d’administration.</a:t>
            </a:r>
            <a:endParaRPr lang="en-US" dirty="0">
              <a:solidFill>
                <a:prstClr val="black"/>
              </a:solidFill>
              <a:latin typeface="Bahnschrift Light Condensed" panose="020B0502040204020203" pitchFamily="34" charset="0"/>
            </a:endParaRPr>
          </a:p>
          <a:p>
            <a:endParaRPr lang="en-US" dirty="0"/>
          </a:p>
        </p:txBody>
      </p:sp>
    </p:spTree>
    <p:extLst>
      <p:ext uri="{BB962C8B-B14F-4D97-AF65-F5344CB8AC3E}">
        <p14:creationId xmlns:p14="http://schemas.microsoft.com/office/powerpoint/2010/main" val="3686354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Bahnschrift SemiBold SemiConden" panose="020B0502040204020203" pitchFamily="34" charset="0"/>
              </a:rPr>
              <a:t>STATUTS DES AGENTS PUBLICS</a:t>
            </a:r>
            <a:endParaRPr lang="en-US" dirty="0">
              <a:latin typeface="Bahnschrift SemiBold SemiConden" panose="020B0502040204020203" pitchFamily="34" charset="0"/>
            </a:endParaRPr>
          </a:p>
        </p:txBody>
      </p:sp>
      <p:sp>
        <p:nvSpPr>
          <p:cNvPr id="3" name="Espace réservé du contenu 2"/>
          <p:cNvSpPr>
            <a:spLocks noGrp="1"/>
          </p:cNvSpPr>
          <p:nvPr>
            <p:ph idx="1"/>
          </p:nvPr>
        </p:nvSpPr>
        <p:spPr/>
        <p:txBody>
          <a:bodyPr>
            <a:normAutofit/>
          </a:bodyPr>
          <a:lstStyle/>
          <a:p>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algn="just" hangingPunct="0">
              <a:spcBef>
                <a:spcPts val="600"/>
              </a:spcBef>
              <a:spcAft>
                <a:spcPts val="600"/>
              </a:spcAft>
              <a:buFont typeface="Wingdings" panose="05000000000000000000" pitchFamily="2" charset="2"/>
              <a:buChar char="q"/>
            </a:pPr>
            <a:r>
              <a:rPr lang="fr-FR" dirty="0" smtClean="0">
                <a:latin typeface="Bahnschrift SemiLight" panose="020B0502040204020203" pitchFamily="34" charset="0"/>
                <a:ea typeface="Times New Roman" panose="02020603050405020304" pitchFamily="18" charset="0"/>
                <a:cs typeface="Times New Roman" panose="02020603050405020304" pitchFamily="18" charset="0"/>
              </a:rPr>
              <a:t>STATUTS: Ensemble des règles qui régissent la relation entre l’agent public et son administration:</a:t>
            </a:r>
          </a:p>
          <a:p>
            <a:pPr algn="just" hangingPunct="0">
              <a:spcBef>
                <a:spcPts val="600"/>
              </a:spcBef>
              <a:spcAft>
                <a:spcPts val="600"/>
              </a:spcAft>
              <a:buFont typeface="Wingdings" panose="05000000000000000000" pitchFamily="2" charset="2"/>
              <a:buChar char="q"/>
            </a:pPr>
            <a:endParaRPr lang="fr-FR" dirty="0">
              <a:latin typeface="Bahnschrift SemiLight" panose="020B0502040204020203" pitchFamily="34" charset="0"/>
              <a:ea typeface="Times New Roman" panose="02020603050405020304" pitchFamily="18" charset="0"/>
              <a:cs typeface="Times New Roman" panose="02020603050405020304" pitchFamily="18" charset="0"/>
            </a:endParaRPr>
          </a:p>
          <a:p>
            <a:pPr>
              <a:spcAft>
                <a:spcPts val="600"/>
              </a:spcAft>
            </a:pPr>
            <a:r>
              <a:rPr lang="fr-FR" dirty="0">
                <a:latin typeface="Bahnschrift SemiLight" panose="020B0502040204020203" pitchFamily="34" charset="0"/>
                <a:ea typeface="Calibri" panose="020F0502020204030204" pitchFamily="34" charset="0"/>
                <a:cs typeface="Times New Roman" panose="02020603050405020304" pitchFamily="18" charset="0"/>
              </a:rPr>
              <a:t> Droits: salaires, avantages, repos, congés, etc.;</a:t>
            </a:r>
          </a:p>
          <a:p>
            <a:endParaRPr lang="fr-FR" dirty="0">
              <a:latin typeface="Bahnschrift SemiLight" panose="020B0502040204020203" pitchFamily="34" charset="0"/>
              <a:ea typeface="Calibri" panose="020F0502020204030204" pitchFamily="34" charset="0"/>
              <a:cs typeface="Times New Roman" panose="02020603050405020304" pitchFamily="18" charset="0"/>
            </a:endParaRPr>
          </a:p>
          <a:p>
            <a:r>
              <a:rPr lang="fr-FR" dirty="0">
                <a:latin typeface="Bahnschrift SemiLight" panose="020B0502040204020203" pitchFamily="34" charset="0"/>
                <a:ea typeface="Calibri" panose="020F0502020204030204" pitchFamily="34" charset="0"/>
                <a:cs typeface="Times New Roman" panose="02020603050405020304" pitchFamily="18" charset="0"/>
              </a:rPr>
              <a:t>Obligations</a:t>
            </a:r>
            <a:r>
              <a:rPr lang="fr-FR" dirty="0" smtClean="0">
                <a:latin typeface="Bahnschrift SemiLight" panose="020B0502040204020203" pitchFamily="34" charset="0"/>
                <a:ea typeface="Calibri" panose="020F0502020204030204" pitchFamily="34" charset="0"/>
                <a:cs typeface="Times New Roman" panose="02020603050405020304" pitchFamily="18" charset="0"/>
              </a:rPr>
              <a:t>: obéissance hiérarchique, exécution des taches confiées</a:t>
            </a:r>
            <a:endParaRPr lang="fr-FR" dirty="0">
              <a:latin typeface="Bahnschrift SemiLight" panose="020B0502040204020203" pitchFamily="34" charset="0"/>
              <a:ea typeface="Calibri" panose="020F0502020204030204" pitchFamily="34" charset="0"/>
              <a:cs typeface="Times New Roman" panose="02020603050405020304" pitchFamily="18" charset="0"/>
            </a:endParaRPr>
          </a:p>
          <a:p>
            <a:endParaRPr lang="fr-FR" dirty="0" smtClean="0">
              <a:latin typeface="Calibri" panose="020F0502020204030204" pitchFamily="34" charset="0"/>
              <a:ea typeface="Calibri" panose="020F0502020204030204" pitchFamily="34" charset="0"/>
              <a:cs typeface="Times New Roman" panose="02020603050405020304" pitchFamily="18" charset="0"/>
            </a:endParaRPr>
          </a:p>
          <a:p>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9580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Bold SemiConden" panose="020B0502040204020203" pitchFamily="34" charset="0"/>
              </a:rPr>
              <a:t>STATUTS DES AGENTS PUBLICS</a:t>
            </a:r>
            <a:endParaRPr lang="en-US" dirty="0"/>
          </a:p>
        </p:txBody>
      </p:sp>
      <p:sp>
        <p:nvSpPr>
          <p:cNvPr id="3" name="Espace réservé du contenu 2"/>
          <p:cNvSpPr>
            <a:spLocks noGrp="1"/>
          </p:cNvSpPr>
          <p:nvPr>
            <p:ph idx="1"/>
          </p:nvPr>
        </p:nvSpPr>
        <p:spPr/>
        <p:txBody>
          <a:bodyPr/>
          <a:lstStyle/>
          <a:p>
            <a:pPr lvl="0" algn="just">
              <a:buFont typeface="Wingdings" panose="05000000000000000000" pitchFamily="2" charset="2"/>
              <a:buChar char="q"/>
            </a:pPr>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Burkina Faso: plusieurs statuts, </a:t>
            </a: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selon </a:t>
            </a:r>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l’administration employeur: Etat, Collectivité territoriales, EPE;</a:t>
            </a:r>
          </a:p>
          <a:p>
            <a:pPr lvl="0" algn="just">
              <a:buFont typeface="Wingdings" panose="05000000000000000000" pitchFamily="2" charset="2"/>
              <a:buChar char="q"/>
            </a:pPr>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Variété de statuts: </a:t>
            </a:r>
          </a:p>
          <a:p>
            <a:pPr lvl="0" algn="just"/>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Statuts autonomes,</a:t>
            </a:r>
          </a:p>
          <a:p>
            <a:pPr lvl="0" algn="just"/>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Statuts particuliers,</a:t>
            </a:r>
          </a:p>
          <a:p>
            <a:pPr lvl="0" algn="just"/>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Statuts des agents des EPE</a:t>
            </a:r>
          </a:p>
          <a:p>
            <a:pPr lvl="0">
              <a:buFont typeface="Wingdings" panose="05000000000000000000" pitchFamily="2" charset="2"/>
              <a:buChar char="q"/>
            </a:pPr>
            <a:endParaRPr lang="en-US" sz="2200" dirty="0">
              <a:solidFill>
                <a:prstClr val="black"/>
              </a:solidFill>
            </a:endParaRPr>
          </a:p>
          <a:p>
            <a:endParaRPr lang="en-US" dirty="0"/>
          </a:p>
        </p:txBody>
      </p:sp>
    </p:spTree>
    <p:extLst>
      <p:ext uri="{BB962C8B-B14F-4D97-AF65-F5344CB8AC3E}">
        <p14:creationId xmlns:p14="http://schemas.microsoft.com/office/powerpoint/2010/main" val="2162913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Bold SemiConden" panose="020B0502040204020203" pitchFamily="34" charset="0"/>
              </a:rPr>
              <a:t>STATUTS DES AGENTS PUBLICS</a:t>
            </a:r>
            <a:endParaRPr lang="en-US" dirty="0"/>
          </a:p>
        </p:txBody>
      </p:sp>
      <p:sp>
        <p:nvSpPr>
          <p:cNvPr id="3" name="Espace réservé du contenu 2"/>
          <p:cNvSpPr>
            <a:spLocks noGrp="1"/>
          </p:cNvSpPr>
          <p:nvPr>
            <p:ph idx="1"/>
          </p:nvPr>
        </p:nvSpPr>
        <p:spPr/>
        <p:txBody>
          <a:bodyPr/>
          <a:lstStyle/>
          <a:p>
            <a:pPr marL="457200">
              <a:lnSpc>
                <a:spcPct val="107000"/>
              </a:lnSpc>
              <a:spcAft>
                <a:spcPts val="800"/>
              </a:spcAft>
              <a:tabLst>
                <a:tab pos="1306830" algn="l"/>
              </a:tabLst>
            </a:pPr>
            <a:r>
              <a:rPr lang="fr-FR" dirty="0">
                <a:latin typeface="Calibri" panose="020F0502020204030204" pitchFamily="34" charset="0"/>
                <a:ea typeface="Calibri" panose="020F0502020204030204" pitchFamily="34" charset="0"/>
                <a:cs typeface="Times New Roman" panose="02020603050405020304" pitchFamily="18" charset="0"/>
              </a:rPr>
              <a:t>Cette situation conduit naturellement à dire qu’au Burkina Faso, il y a </a:t>
            </a:r>
            <a:r>
              <a:rPr lang="fr-FR" dirty="0" smtClean="0">
                <a:latin typeface="Calibri" panose="020F0502020204030204" pitchFamily="34" charset="0"/>
                <a:ea typeface="Calibri" panose="020F0502020204030204" pitchFamily="34" charset="0"/>
                <a:cs typeface="Times New Roman" panose="02020603050405020304" pitchFamily="18" charset="0"/>
              </a:rPr>
              <a:t>les fonctions publiques étatiques </a:t>
            </a:r>
            <a:r>
              <a:rPr lang="fr-FR" dirty="0">
                <a:latin typeface="Calibri" panose="020F0502020204030204" pitchFamily="34" charset="0"/>
                <a:ea typeface="Calibri" panose="020F0502020204030204" pitchFamily="34" charset="0"/>
                <a:cs typeface="Times New Roman" panose="02020603050405020304" pitchFamily="18" charset="0"/>
              </a:rPr>
              <a:t>(</a:t>
            </a:r>
            <a:r>
              <a:rPr lang="fr-FR" dirty="0" smtClean="0">
                <a:latin typeface="Calibri" panose="020F0502020204030204" pitchFamily="34" charset="0"/>
                <a:ea typeface="Calibri" panose="020F0502020204030204" pitchFamily="34" charset="0"/>
                <a:cs typeface="Times New Roman" panose="02020603050405020304" pitchFamily="18" charset="0"/>
              </a:rPr>
              <a:t>gouvernementale, parlementaire</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dirty="0" smtClean="0">
                <a:latin typeface="Calibri" panose="020F0502020204030204" pitchFamily="34" charset="0"/>
                <a:ea typeface="Calibri" panose="020F0502020204030204" pitchFamily="34" charset="0"/>
                <a:cs typeface="Times New Roman" panose="02020603050405020304" pitchFamily="18" charset="0"/>
              </a:rPr>
              <a:t>hospitalière, etc.), la </a:t>
            </a:r>
            <a:r>
              <a:rPr lang="fr-FR" dirty="0">
                <a:latin typeface="Calibri" panose="020F0502020204030204" pitchFamily="34" charset="0"/>
                <a:ea typeface="Calibri" panose="020F0502020204030204" pitchFamily="34" charset="0"/>
                <a:cs typeface="Times New Roman" panose="02020603050405020304" pitchFamily="18" charset="0"/>
              </a:rPr>
              <a:t>fonction publique territoriale et les personnels des EPE.</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77894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1371600" marR="0" lvl="2" indent="-457200" algn="ctr" defTabSz="914400" rtl="0" eaLnBrk="1" fontAlgn="auto" latinLnBrk="0" hangingPunct="1">
              <a:lnSpc>
                <a:spcPct val="107000"/>
              </a:lnSpc>
              <a:spcBef>
                <a:spcPts val="1000"/>
              </a:spcBef>
              <a:spcAft>
                <a:spcPts val="0"/>
              </a:spcAft>
              <a:tabLst/>
              <a:defRPr/>
            </a:pPr>
            <a:r>
              <a:rPr kumimoji="0" lang="fr-FR" sz="28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r>
              <a:rPr kumimoji="0" lang="en-US" sz="28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Bahnschrift SemiLight Condensed" panose="020B0502040204020203" pitchFamily="34" charset="0"/>
                <a:ea typeface="Calibri" panose="020F0502020204030204" pitchFamily="34" charset="0"/>
                <a:cs typeface="Times New Roman" panose="02020603050405020304" pitchFamily="18" charset="0"/>
              </a:rPr>
              <a:t/>
            </a:r>
            <a:br>
              <a:rPr kumimoji="0" lang="en-US" sz="2800" b="0" i="0" u="none" strike="noStrike" kern="1200" cap="none" spc="0" normalizeH="0" baseline="0" noProof="0" dirty="0" smtClean="0">
                <a:ln w="0"/>
                <a:solidFill>
                  <a:prstClr val="black"/>
                </a:solidFill>
                <a:effectLst>
                  <a:outerShdw blurRad="38100" dist="19050" dir="2700000" algn="tl" rotWithShape="0">
                    <a:prstClr val="black">
                      <a:alpha val="40000"/>
                    </a:prstClr>
                  </a:outerShdw>
                </a:effectLst>
                <a:uLnTx/>
                <a:uFillTx/>
                <a:latin typeface="Bahnschrift SemiLight Condensed" panose="020B0502040204020203" pitchFamily="34" charset="0"/>
                <a:ea typeface="Calibri" panose="020F0502020204030204" pitchFamily="34" charset="0"/>
                <a:cs typeface="Times New Roman" panose="02020603050405020304" pitchFamily="18" charset="0"/>
              </a:rPr>
            </a:br>
            <a:endParaRPr lang="en-US" dirty="0"/>
          </a:p>
        </p:txBody>
      </p:sp>
      <p:sp>
        <p:nvSpPr>
          <p:cNvPr id="3" name="Espace réservé du contenu 2"/>
          <p:cNvSpPr>
            <a:spLocks noGrp="1"/>
          </p:cNvSpPr>
          <p:nvPr>
            <p:ph idx="1"/>
          </p:nvPr>
        </p:nvSpPr>
        <p:spPr/>
        <p:txBody>
          <a:bodyPr/>
          <a:lstStyle/>
          <a:p>
            <a:pPr algn="just">
              <a:lnSpc>
                <a:spcPct val="107000"/>
              </a:lnSpc>
              <a:spcAft>
                <a:spcPts val="800"/>
              </a:spcAft>
            </a:pP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En vue d’assurer une bonne administration de son territoire, l’Etat dispose </a:t>
            </a:r>
            <a:r>
              <a:rPr lang="fr-FR" dirty="0">
                <a:latin typeface="Bahnschrift SemiCondensed" panose="020B0502040204020203" pitchFamily="34" charset="0"/>
                <a:ea typeface="Calibri" panose="020F0502020204030204" pitchFamily="34" charset="0"/>
                <a:cs typeface="Times New Roman" panose="02020603050405020304" pitchFamily="18" charset="0"/>
              </a:rPr>
              <a:t>des prérogatives de puissance publique qui lui permettent d’imposer sa volonté par des </a:t>
            </a: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actes unilatéraux </a:t>
            </a:r>
            <a:r>
              <a:rPr lang="fr-FR" dirty="0">
                <a:latin typeface="Bahnschrift SemiCondensed" panose="020B0502040204020203" pitchFamily="34" charset="0"/>
                <a:ea typeface="Calibri" panose="020F0502020204030204" pitchFamily="34" charset="0"/>
                <a:cs typeface="Times New Roman" panose="02020603050405020304" pitchFamily="18" charset="0"/>
              </a:rPr>
              <a:t>qui sont sources de droit et d’obligations pour les citoyens. </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Bahnschrift SemiCondensed" panose="020B0502040204020203" pitchFamily="34" charset="0"/>
                <a:ea typeface="Calibri" panose="020F0502020204030204" pitchFamily="34" charset="0"/>
                <a:cs typeface="Times New Roman" panose="02020603050405020304" pitchFamily="18" charset="0"/>
              </a:rPr>
              <a:t>Trois grands modes d’organisation et de fonctionnement des structures administratives : la </a:t>
            </a: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centralisation, </a:t>
            </a:r>
            <a:r>
              <a:rPr lang="fr-FR" dirty="0">
                <a:latin typeface="Bahnschrift SemiCondensed" panose="020B0502040204020203" pitchFamily="34" charset="0"/>
                <a:ea typeface="Calibri" panose="020F0502020204030204" pitchFamily="34" charset="0"/>
                <a:cs typeface="Times New Roman" panose="02020603050405020304" pitchFamily="18" charset="0"/>
              </a:rPr>
              <a:t>la déconcentration </a:t>
            </a: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et </a:t>
            </a:r>
            <a:r>
              <a:rPr lang="fr-FR" dirty="0">
                <a:latin typeface="Bahnschrift SemiCondensed" panose="020B0502040204020203" pitchFamily="34" charset="0"/>
                <a:ea typeface="Calibri" panose="020F0502020204030204" pitchFamily="34" charset="0"/>
                <a:cs typeface="Times New Roman" panose="02020603050405020304" pitchFamily="18" charset="0"/>
              </a:rPr>
              <a:t>la </a:t>
            </a: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décentralisation. </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endParaRPr lang="en-US" dirty="0">
              <a:latin typeface="Bahnschrift SemiCondensed" panose="020B0502040204020203" pitchFamily="34" charset="0"/>
            </a:endParaRPr>
          </a:p>
        </p:txBody>
      </p:sp>
    </p:spTree>
    <p:extLst>
      <p:ext uri="{BB962C8B-B14F-4D97-AF65-F5344CB8AC3E}">
        <p14:creationId xmlns:p14="http://schemas.microsoft.com/office/powerpoint/2010/main" val="3120018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lstStyle/>
          <a:p>
            <a:pPr algn="ctr">
              <a:lnSpc>
                <a:spcPct val="107000"/>
              </a:lnSpc>
              <a:spcAft>
                <a:spcPts val="800"/>
              </a:spcAft>
              <a:buFont typeface="Wingdings" panose="05000000000000000000" pitchFamily="2" charset="2"/>
              <a:buChar char="q"/>
            </a:pPr>
            <a:r>
              <a:rPr lang="fr-FR" b="1" dirty="0" smtClean="0">
                <a:latin typeface="Bahnschrift SemiBold SemiConden" panose="020B0502040204020203" pitchFamily="34" charset="0"/>
                <a:ea typeface="Calibri" panose="020F0502020204030204" pitchFamily="34" charset="0"/>
                <a:cs typeface="Times New Roman" panose="02020603050405020304" pitchFamily="18" charset="0"/>
              </a:rPr>
              <a:t>LA CENTRALISATION</a:t>
            </a:r>
          </a:p>
          <a:p>
            <a:pPr algn="just">
              <a:lnSpc>
                <a:spcPct val="107000"/>
              </a:lnSpc>
              <a:spcAft>
                <a:spcPts val="800"/>
              </a:spcAft>
            </a:pP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La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centralisation est un mode d’organisation administrative qui fait de la capitale d’un pays l’unique centre d’impulsion des décisions. Toutes les décisions administratives adoptées émanent du pouvoir central et doivent être exécutées comme telles par tous les acteurs. </a:t>
            </a:r>
            <a:endParaRPr lang="en-US" dirty="0">
              <a:latin typeface="Bahnschrift SemiLight 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La centralisation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permet d’assurer un certain ordre social et </a:t>
            </a: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politique du fait que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les décisions </a:t>
            </a: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sont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homogènes. </a:t>
            </a:r>
            <a:endParaRPr lang="en-US" dirty="0">
              <a:latin typeface="Bahnschrift SemiLight Condensed" panose="020B05020402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64931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Bahnschrift Condensed" panose="020B0502040204020203" pitchFamily="34" charset="0"/>
              </a:rPr>
              <a:t>PLAN</a:t>
            </a:r>
            <a:endParaRPr lang="en-US" dirty="0">
              <a:latin typeface="Bahnschrift Condensed" panose="020B0502040204020203" pitchFamily="34" charset="0"/>
            </a:endParaRPr>
          </a:p>
        </p:txBody>
      </p:sp>
      <p:sp>
        <p:nvSpPr>
          <p:cNvPr id="3" name="Espace réservé du contenu 2"/>
          <p:cNvSpPr>
            <a:spLocks noGrp="1"/>
          </p:cNvSpPr>
          <p:nvPr>
            <p:ph idx="1"/>
          </p:nvPr>
        </p:nvSpPr>
        <p:spPr/>
        <p:txBody>
          <a:bodyPr/>
          <a:lstStyle/>
          <a:p>
            <a:endParaRPr lang="en-US" dirty="0"/>
          </a:p>
        </p:txBody>
      </p:sp>
      <p:sp>
        <p:nvSpPr>
          <p:cNvPr id="4" name="Parchemin vertical 3"/>
          <p:cNvSpPr/>
          <p:nvPr/>
        </p:nvSpPr>
        <p:spPr>
          <a:xfrm>
            <a:off x="261257" y="1690689"/>
            <a:ext cx="11329851" cy="4621212"/>
          </a:xfrm>
          <a:prstGeom prst="vertic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71600" lvl="2" indent="-457200" algn="just" defTabSz="914400">
              <a:lnSpc>
                <a:spcPct val="107000"/>
              </a:lnSpc>
              <a:spcBef>
                <a:spcPts val="1000"/>
              </a:spcBef>
              <a:spcAft>
                <a:spcPts val="800"/>
              </a:spcAft>
              <a:buFont typeface="Wingdings" panose="05000000000000000000" pitchFamily="2" charset="2"/>
              <a:buChar char="q"/>
            </a:pPr>
            <a:r>
              <a:rPr lang="fr-FR"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INTRODUCTION</a:t>
            </a:r>
            <a:endParaRPr lang="en-US"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endParaRPr>
          </a:p>
          <a:p>
            <a:pPr marL="1371600" lvl="2" indent="-457200" algn="just" defTabSz="914400">
              <a:lnSpc>
                <a:spcPct val="107000"/>
              </a:lnSpc>
              <a:spcBef>
                <a:spcPts val="1000"/>
              </a:spcBef>
              <a:buFont typeface="Wingdings" panose="05000000000000000000" pitchFamily="2" charset="2"/>
              <a:buChar char="q"/>
            </a:pPr>
            <a:r>
              <a:rPr lang="fr-FR"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NOTIONS </a:t>
            </a:r>
            <a:r>
              <a:rPr lang="fr-FR" sz="2800" dirty="0" smtClean="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TECHNIQUES</a:t>
            </a:r>
            <a:endParaRPr lang="en-US"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endParaRPr>
          </a:p>
          <a:p>
            <a:pPr marL="1371600" lvl="2" indent="-457200" algn="just" defTabSz="914400">
              <a:lnSpc>
                <a:spcPct val="107000"/>
              </a:lnSpc>
              <a:spcBef>
                <a:spcPts val="1000"/>
              </a:spcBef>
              <a:buFont typeface="Wingdings" panose="05000000000000000000" pitchFamily="2" charset="2"/>
              <a:buChar char="q"/>
            </a:pPr>
            <a:r>
              <a:rPr lang="fr-FR"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endParaRPr>
          </a:p>
          <a:p>
            <a:pPr marL="1371600" lvl="2" indent="-457200" algn="just" defTabSz="914400">
              <a:lnSpc>
                <a:spcPct val="107000"/>
              </a:lnSpc>
              <a:spcBef>
                <a:spcPts val="1000"/>
              </a:spcBef>
              <a:buFont typeface="Wingdings" panose="05000000000000000000" pitchFamily="2" charset="2"/>
              <a:buChar char="q"/>
            </a:pPr>
            <a:r>
              <a:rPr lang="fr-FR"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PRINCIPES DE GESTION ADMINISTRATIVE</a:t>
            </a:r>
            <a:endParaRPr lang="en-US"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endParaRPr>
          </a:p>
          <a:p>
            <a:pPr marL="1371600" lvl="2" indent="-457200" algn="just" defTabSz="914400">
              <a:lnSpc>
                <a:spcPct val="107000"/>
              </a:lnSpc>
              <a:spcBef>
                <a:spcPts val="1000"/>
              </a:spcBef>
              <a:spcAft>
                <a:spcPts val="800"/>
              </a:spcAft>
              <a:buFont typeface="Wingdings" panose="05000000000000000000" pitchFamily="2" charset="2"/>
              <a:buChar char="q"/>
            </a:pPr>
            <a:r>
              <a:rPr lang="fr-FR"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REDACTION </a:t>
            </a:r>
            <a:r>
              <a:rPr lang="fr-FR" sz="2800" dirty="0" smtClean="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ADMINISTRATIVE</a:t>
            </a:r>
          </a:p>
          <a:p>
            <a:pPr marL="1371600" lvl="2" indent="-457200" algn="just" defTabSz="914400">
              <a:lnSpc>
                <a:spcPct val="107000"/>
              </a:lnSpc>
              <a:spcBef>
                <a:spcPts val="1000"/>
              </a:spcBef>
              <a:spcAft>
                <a:spcPts val="800"/>
              </a:spcAft>
              <a:buFont typeface="Wingdings" panose="05000000000000000000" pitchFamily="2" charset="2"/>
              <a:buChar char="q"/>
            </a:pPr>
            <a:r>
              <a:rPr lang="fr-FR" sz="2800" dirty="0" smtClean="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rPr>
              <a:t>CONCLUSION</a:t>
            </a:r>
            <a:endParaRPr lang="en-US" sz="2800" dirty="0">
              <a:ln w="0"/>
              <a:solidFill>
                <a:schemeClr val="tx1"/>
              </a:solidFill>
              <a:effectLst>
                <a:outerShdw blurRad="38100" dist="19050" dir="2700000" algn="tl" rotWithShape="0">
                  <a:schemeClr val="dk1">
                    <a:alpha val="40000"/>
                  </a:schemeClr>
                </a:outerShdw>
              </a:effectLst>
              <a:latin typeface="Bahnschrift SemiLight 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1944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lstStyle/>
          <a:p>
            <a:pPr lvl="0" algn="ctr">
              <a:lnSpc>
                <a:spcPct val="107000"/>
              </a:lnSpc>
              <a:spcAft>
                <a:spcPts val="800"/>
              </a:spcAft>
              <a:buFont typeface="Wingdings" panose="05000000000000000000" pitchFamily="2" charset="2"/>
              <a:buChar char="q"/>
            </a:pPr>
            <a:r>
              <a:rPr lang="fr-FR" b="1" dirty="0" smtClean="0">
                <a:solidFill>
                  <a:prstClr val="black"/>
                </a:solidFill>
                <a:latin typeface="Bahnschrift SemiBold SemiConden" panose="020B0502040204020203" pitchFamily="34" charset="0"/>
                <a:ea typeface="Calibri" panose="020F0502020204030204" pitchFamily="34" charset="0"/>
                <a:cs typeface="Times New Roman" panose="02020603050405020304" pitchFamily="18" charset="0"/>
              </a:rPr>
              <a:t>LA CENTRALISATION</a:t>
            </a: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Si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la centralisation soumet les citoyens à des règles identiques sur l’ensemble du territoire, une centralisation poussée à l’extrême mène à une certaine lourdeur du système administratif. </a:t>
            </a:r>
            <a:endParaRPr lang="en-US" dirty="0">
              <a:latin typeface="Bahnschrift SemiLight 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Bahnschrift SemiLight Condensed" panose="020B0502040204020203" pitchFamily="34" charset="0"/>
                <a:ea typeface="Calibri" panose="020F0502020204030204" pitchFamily="34" charset="0"/>
                <a:cs typeface="Times New Roman" panose="02020603050405020304" pitchFamily="18" charset="0"/>
              </a:rPr>
              <a:t>Les inconvénients de la centralisation ont suscité des réflexions sur d’autres modes d’organisation et de fonctionnement administratif.</a:t>
            </a:r>
            <a:endParaRPr lang="en-US" dirty="0">
              <a:latin typeface="Bahnschrift SemiLight Condensed" panose="020B0502040204020203" pitchFamily="34" charset="0"/>
              <a:ea typeface="Calibri" panose="020F0502020204030204" pitchFamily="34" charset="0"/>
              <a:cs typeface="Times New Roman" panose="02020603050405020304" pitchFamily="18" charset="0"/>
            </a:endParaRPr>
          </a:p>
          <a:p>
            <a:endParaRPr lang="en-US" dirty="0">
              <a:latin typeface="Bahnschrift SemiLight Condensed" panose="020B0502040204020203" pitchFamily="34" charset="0"/>
            </a:endParaRPr>
          </a:p>
        </p:txBody>
      </p:sp>
    </p:spTree>
    <p:extLst>
      <p:ext uri="{BB962C8B-B14F-4D97-AF65-F5344CB8AC3E}">
        <p14:creationId xmlns:p14="http://schemas.microsoft.com/office/powerpoint/2010/main" val="37299966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normAutofit fontScale="92500"/>
          </a:bodyPr>
          <a:lstStyle/>
          <a:p>
            <a:pPr algn="just">
              <a:lnSpc>
                <a:spcPct val="107000"/>
              </a:lnSpc>
              <a:spcAft>
                <a:spcPts val="800"/>
              </a:spcAft>
            </a:pP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marL="0" lvl="0" indent="0" algn="ctr">
              <a:lnSpc>
                <a:spcPct val="107000"/>
              </a:lnSpc>
              <a:spcAft>
                <a:spcPts val="800"/>
              </a:spcAft>
              <a:buNone/>
            </a:pPr>
            <a:r>
              <a:rPr lang="fr-FR" dirty="0" smtClean="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LA DÉCONCENTRATION</a:t>
            </a:r>
            <a:endParaRPr lang="fr-FR" dirty="0" smtClean="0">
              <a:latin typeface="Bahnschrift SemiBold 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La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déconcentration est </a:t>
            </a: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une atténuation de certains effets de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la centralisation. Elle concerne l’aménagement des rapports entre les autorités centrales et les autorités locales de l’État. </a:t>
            </a:r>
            <a:endParaRPr lang="en-US" dirty="0">
              <a:latin typeface="Bahnschrift SemiLight Condensed" panose="020B0502040204020203" pitchFamily="34" charset="0"/>
              <a:ea typeface="Calibri" panose="020F0502020204030204" pitchFamily="34" charset="0"/>
              <a:cs typeface="Times New Roman" panose="02020603050405020304" pitchFamily="18" charset="0"/>
            </a:endParaRPr>
          </a:p>
          <a:p>
            <a:pPr algn="just"/>
            <a:r>
              <a:rPr lang="fr-FR" dirty="0">
                <a:latin typeface="Bahnschrift SemiLight Condensed" panose="020B0502040204020203" pitchFamily="34" charset="0"/>
                <a:ea typeface="Calibri" panose="020F0502020204030204" pitchFamily="34" charset="0"/>
                <a:cs typeface="Times New Roman" panose="02020603050405020304" pitchFamily="18" charset="0"/>
              </a:rPr>
              <a:t>Elle consiste à augmenter les pouvoirs des représentants locaux de l’État afin de décongestionner le pouvoir central. Il est ainsi possible d’accroître les attributions des </a:t>
            </a: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autorités locales </a:t>
            </a:r>
            <a:r>
              <a:rPr lang="fr-FR" dirty="0">
                <a:latin typeface="Bahnschrift SemiLight Condensed" panose="020B0502040204020203" pitchFamily="34" charset="0"/>
                <a:ea typeface="Calibri" panose="020F0502020204030204" pitchFamily="34" charset="0"/>
                <a:cs typeface="Times New Roman" panose="02020603050405020304" pitchFamily="18" charset="0"/>
              </a:rPr>
              <a:t>en leur transférant des attributions qui appartenaient antérieurement aux </a:t>
            </a:r>
            <a:r>
              <a:rPr lang="fr-FR" dirty="0" smtClean="0">
                <a:latin typeface="Bahnschrift SemiLight Condensed" panose="020B0502040204020203" pitchFamily="34" charset="0"/>
                <a:ea typeface="Calibri" panose="020F0502020204030204" pitchFamily="34" charset="0"/>
                <a:cs typeface="Times New Roman" panose="02020603050405020304" pitchFamily="18" charset="0"/>
              </a:rPr>
              <a:t>autorités centrales par le truchement d’une délégation de signatures. </a:t>
            </a:r>
            <a:endParaRPr lang="en-US" dirty="0">
              <a:latin typeface="Bahnschrift SemiLight Condensed" panose="020B0502040204020203" pitchFamily="34" charset="0"/>
            </a:endParaRPr>
          </a:p>
        </p:txBody>
      </p:sp>
    </p:spTree>
    <p:extLst>
      <p:ext uri="{BB962C8B-B14F-4D97-AF65-F5344CB8AC3E}">
        <p14:creationId xmlns:p14="http://schemas.microsoft.com/office/powerpoint/2010/main" val="23229723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lstStyle/>
          <a:p>
            <a:pPr marL="0" indent="0" algn="ctr">
              <a:lnSpc>
                <a:spcPct val="107000"/>
              </a:lnSpc>
              <a:spcAft>
                <a:spcPts val="800"/>
              </a:spcAft>
              <a:buNone/>
            </a:pPr>
            <a:r>
              <a:rPr lang="fr-FR" dirty="0" smtClean="0">
                <a:latin typeface="Bahnschrift SemiBold SemiConden" panose="020B0502040204020203" pitchFamily="34" charset="0"/>
                <a:ea typeface="Calibri" panose="020F0502020204030204" pitchFamily="34" charset="0"/>
                <a:cs typeface="Times New Roman" panose="02020603050405020304" pitchFamily="18" charset="0"/>
              </a:rPr>
              <a:t>LA DECONCENTRATION</a:t>
            </a:r>
          </a:p>
          <a:p>
            <a:pPr marL="0" indent="0" algn="just">
              <a:lnSpc>
                <a:spcPct val="107000"/>
              </a:lnSpc>
              <a:spcAft>
                <a:spcPts val="800"/>
              </a:spcAft>
              <a:buNone/>
            </a:pP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Les </a:t>
            </a:r>
            <a:r>
              <a:rPr lang="fr-FR" dirty="0">
                <a:latin typeface="Bahnschrift SemiCondensed" panose="020B0502040204020203" pitchFamily="34" charset="0"/>
                <a:ea typeface="Calibri" panose="020F0502020204030204" pitchFamily="34" charset="0"/>
                <a:cs typeface="Times New Roman" panose="02020603050405020304" pitchFamily="18" charset="0"/>
              </a:rPr>
              <a:t>représentants locaux du pouvoir central, qui agissent au nom et pour le compte de l’État, peuvent </a:t>
            </a: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donc régler </a:t>
            </a:r>
            <a:r>
              <a:rPr lang="fr-FR" dirty="0">
                <a:solidFill>
                  <a:schemeClr val="accent2">
                    <a:lumMod val="75000"/>
                  </a:schemeClr>
                </a:solidFill>
                <a:latin typeface="Bahnschrift SemiCondensed" panose="020B0502040204020203" pitchFamily="34" charset="0"/>
                <a:ea typeface="Calibri" panose="020F0502020204030204" pitchFamily="34" charset="0"/>
                <a:cs typeface="Times New Roman" panose="02020603050405020304" pitchFamily="18" charset="0"/>
              </a:rPr>
              <a:t>les affaires en tenant compte des considérations locales. </a:t>
            </a:r>
            <a:endParaRPr lang="en-US" dirty="0">
              <a:solidFill>
                <a:schemeClr val="accent2">
                  <a:lumMod val="75000"/>
                </a:schemeClr>
              </a:solidFill>
              <a:latin typeface="Bahnschrift SemiCondensed" panose="020B05020402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854191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lnSpc>
                <a:spcPct val="107000"/>
              </a:lnSpc>
              <a:spcBef>
                <a:spcPts val="1000"/>
              </a:spcBef>
              <a:spcAft>
                <a:spcPts val="800"/>
              </a:spcAft>
            </a:pP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lstStyle/>
          <a:p>
            <a:pPr marL="0" lvl="0" indent="0" algn="ctr">
              <a:lnSpc>
                <a:spcPct val="107000"/>
              </a:lnSpc>
              <a:spcAft>
                <a:spcPts val="800"/>
              </a:spcAft>
              <a:buNone/>
            </a:pPr>
            <a:r>
              <a:rPr lang="fr-FR" dirty="0">
                <a:solidFill>
                  <a:prstClr val="black"/>
                </a:solidFill>
                <a:latin typeface="Bahnschrift SemiBold SemiConden" panose="020B0502040204020203" pitchFamily="34" charset="0"/>
                <a:ea typeface="Calibri" panose="020F0502020204030204" pitchFamily="34" charset="0"/>
                <a:cs typeface="Times New Roman" panose="02020603050405020304" pitchFamily="18" charset="0"/>
              </a:rPr>
              <a:t>LA DECONCENTRATION</a:t>
            </a:r>
          </a:p>
          <a:p>
            <a:pPr marL="0" indent="0">
              <a:buNone/>
            </a:pPr>
            <a:r>
              <a:rPr lang="fr-FR" dirty="0" smtClean="0"/>
              <a:t>Les structures déconcentrées du Burkina Faso:</a:t>
            </a:r>
          </a:p>
          <a:p>
            <a:pPr>
              <a:buFont typeface="Wingdings" panose="05000000000000000000" pitchFamily="2" charset="2"/>
              <a:buChar char="q"/>
            </a:pPr>
            <a:r>
              <a:rPr lang="fr-FR" dirty="0"/>
              <a:t> </a:t>
            </a:r>
            <a:r>
              <a:rPr lang="fr-FR" dirty="0" smtClean="0"/>
              <a:t>La région,</a:t>
            </a:r>
          </a:p>
          <a:p>
            <a:pPr>
              <a:buFont typeface="Wingdings" panose="05000000000000000000" pitchFamily="2" charset="2"/>
              <a:buChar char="q"/>
            </a:pPr>
            <a:r>
              <a:rPr lang="fr-FR" dirty="0" smtClean="0"/>
              <a:t>La province,</a:t>
            </a:r>
          </a:p>
          <a:p>
            <a:pPr>
              <a:buFont typeface="Wingdings" panose="05000000000000000000" pitchFamily="2" charset="2"/>
              <a:buChar char="q"/>
            </a:pPr>
            <a:r>
              <a:rPr lang="fr-FR" dirty="0" smtClean="0"/>
              <a:t>Le département,</a:t>
            </a:r>
          </a:p>
          <a:p>
            <a:pPr>
              <a:buFont typeface="Wingdings" panose="05000000000000000000" pitchFamily="2" charset="2"/>
              <a:buChar char="q"/>
            </a:pPr>
            <a:r>
              <a:rPr lang="fr-FR" dirty="0" smtClean="0"/>
              <a:t>Le village</a:t>
            </a:r>
            <a:endParaRPr lang="en-US" dirty="0"/>
          </a:p>
        </p:txBody>
      </p:sp>
    </p:spTree>
    <p:extLst>
      <p:ext uri="{BB962C8B-B14F-4D97-AF65-F5344CB8AC3E}">
        <p14:creationId xmlns:p14="http://schemas.microsoft.com/office/powerpoint/2010/main" val="11949880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lstStyle/>
          <a:p>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algn="ctr">
              <a:buFont typeface="Wingdings" panose="05000000000000000000" pitchFamily="2" charset="2"/>
              <a:buChar char="q"/>
            </a:pPr>
            <a:r>
              <a:rPr lang="fr-FR" dirty="0" smtClean="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LA DÉCENTRALISATION</a:t>
            </a:r>
            <a:endParaRPr lang="fr-FR" dirty="0" smtClean="0">
              <a:latin typeface="Bahnschrift SemiBold Condensed" panose="020B0502040204020203" pitchFamily="34" charset="0"/>
              <a:ea typeface="Calibri" panose="020F0502020204030204" pitchFamily="34" charset="0"/>
              <a:cs typeface="Times New Roman" panose="02020603050405020304" pitchFamily="18" charset="0"/>
            </a:endParaRPr>
          </a:p>
          <a:p>
            <a:pPr algn="just"/>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La </a:t>
            </a:r>
            <a:r>
              <a:rPr lang="fr-FR" dirty="0">
                <a:latin typeface="Bahnschrift SemiCondensed" panose="020B0502040204020203" pitchFamily="34" charset="0"/>
                <a:ea typeface="Calibri" panose="020F0502020204030204" pitchFamily="34" charset="0"/>
                <a:cs typeface="Times New Roman" panose="02020603050405020304" pitchFamily="18" charset="0"/>
              </a:rPr>
              <a:t>décentralisation </a:t>
            </a: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est le mode de création d’une </a:t>
            </a:r>
            <a:r>
              <a:rPr lang="fr-FR" dirty="0">
                <a:latin typeface="Bahnschrift SemiCondensed" panose="020B0502040204020203" pitchFamily="34" charset="0"/>
                <a:ea typeface="Calibri" panose="020F0502020204030204" pitchFamily="34" charset="0"/>
                <a:cs typeface="Times New Roman" panose="02020603050405020304" pitchFamily="18" charset="0"/>
              </a:rPr>
              <a:t>collectivité territoriale qui s’administre librement suite à une délégation de puissance publique décidée par l’État. </a:t>
            </a:r>
            <a:endParaRPr lang="fr-FR" dirty="0" smtClean="0">
              <a:latin typeface="Bahnschrift SemiCondensed" panose="020B0502040204020203" pitchFamily="34" charset="0"/>
              <a:ea typeface="Calibri" panose="020F0502020204030204" pitchFamily="34" charset="0"/>
              <a:cs typeface="Times New Roman" panose="02020603050405020304" pitchFamily="18" charset="0"/>
            </a:endParaRPr>
          </a:p>
          <a:p>
            <a:pPr algn="just"/>
            <a:r>
              <a:rPr lang="fr-FR" dirty="0">
                <a:latin typeface="Bahnschrift SemiCondensed" panose="020B0502040204020203" pitchFamily="34" charset="0"/>
                <a:ea typeface="Calibri" panose="020F0502020204030204" pitchFamily="34" charset="0"/>
                <a:cs typeface="Times New Roman" panose="02020603050405020304" pitchFamily="18" charset="0"/>
              </a:rPr>
              <a:t>Pour le professeur René </a:t>
            </a:r>
            <a:r>
              <a:rPr lang="fr-FR" dirty="0" err="1">
                <a:latin typeface="Bahnschrift SemiCondensed" panose="020B0502040204020203" pitchFamily="34" charset="0"/>
                <a:ea typeface="Calibri" panose="020F0502020204030204" pitchFamily="34" charset="0"/>
                <a:cs typeface="Times New Roman" panose="02020603050405020304" pitchFamily="18" charset="0"/>
              </a:rPr>
              <a:t>Chapus</a:t>
            </a:r>
            <a:r>
              <a:rPr lang="fr-FR" dirty="0">
                <a:latin typeface="Bahnschrift SemiCondensed" panose="020B0502040204020203" pitchFamily="34" charset="0"/>
                <a:ea typeface="Calibri" panose="020F0502020204030204" pitchFamily="34" charset="0"/>
                <a:cs typeface="Times New Roman" panose="02020603050405020304" pitchFamily="18" charset="0"/>
              </a:rPr>
              <a:t>, la décentralisation constitue un transfert d’attributions de l’État à des institutions </a:t>
            </a:r>
            <a:r>
              <a:rPr lang="fr-FR" dirty="0">
                <a:solidFill>
                  <a:schemeClr val="accent2">
                    <a:lumMod val="75000"/>
                  </a:schemeClr>
                </a:solidFill>
                <a:latin typeface="Bahnschrift SemiCondensed" panose="020B0502040204020203" pitchFamily="34" charset="0"/>
                <a:ea typeface="Calibri" panose="020F0502020204030204" pitchFamily="34" charset="0"/>
                <a:cs typeface="Times New Roman" panose="02020603050405020304" pitchFamily="18" charset="0"/>
              </a:rPr>
              <a:t>juridiquement distinctes de lui </a:t>
            </a:r>
            <a:r>
              <a:rPr lang="fr-FR" dirty="0">
                <a:latin typeface="Bahnschrift SemiCondensed" panose="020B0502040204020203" pitchFamily="34" charset="0"/>
                <a:ea typeface="Calibri" panose="020F0502020204030204" pitchFamily="34" charset="0"/>
                <a:cs typeface="Times New Roman" panose="02020603050405020304" pitchFamily="18" charset="0"/>
              </a:rPr>
              <a:t>et bénéficiant, sous la surveillance de l’État, d’une certaine autonomie de gestion.</a:t>
            </a:r>
            <a:endParaRPr lang="en-US" dirty="0">
              <a:latin typeface="Bahnschrift SemiCondensed" panose="020B0502040204020203" pitchFamily="34" charset="0"/>
            </a:endParaRPr>
          </a:p>
        </p:txBody>
      </p:sp>
    </p:spTree>
    <p:extLst>
      <p:ext uri="{BB962C8B-B14F-4D97-AF65-F5344CB8AC3E}">
        <p14:creationId xmlns:p14="http://schemas.microsoft.com/office/powerpoint/2010/main" val="1755311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lstStyle/>
          <a:p>
            <a:endParaRPr lang="fr-FR" dirty="0" smtClean="0"/>
          </a:p>
          <a:p>
            <a:endParaRPr lang="fr-FR" dirty="0"/>
          </a:p>
          <a:p>
            <a:pPr lvl="0" algn="ctr">
              <a:buFont typeface="Wingdings" panose="05000000000000000000" pitchFamily="2" charset="2"/>
              <a:buChar char="q"/>
            </a:pPr>
            <a:r>
              <a:rPr lang="fr-FR" dirty="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LA DÉCENTRALISATION</a:t>
            </a:r>
          </a:p>
          <a:p>
            <a:endParaRPr lang="fr-FR" dirty="0" smtClean="0"/>
          </a:p>
          <a:p>
            <a:pPr algn="just"/>
            <a:r>
              <a:rPr lang="fr-FR" dirty="0" smtClean="0">
                <a:latin typeface="Bahnschrift SemiLight Condensed" panose="020B0502040204020203" pitchFamily="34" charset="0"/>
              </a:rPr>
              <a:t>Art. 2 du code général des collectivités </a:t>
            </a:r>
            <a:r>
              <a:rPr lang="en-US" dirty="0" smtClean="0">
                <a:latin typeface="Bahnschrift SemiLight Condensed" panose="020B0502040204020203" pitchFamily="34" charset="0"/>
              </a:rPr>
              <a:t>territoriales </a:t>
            </a:r>
            <a:r>
              <a:rPr lang="en-US" dirty="0">
                <a:latin typeface="Bahnschrift SemiLight Condensed" panose="020B0502040204020203" pitchFamily="34" charset="0"/>
              </a:rPr>
              <a:t>au Burkina Faso</a:t>
            </a:r>
            <a:r>
              <a:rPr lang="fr-FR" dirty="0" smtClean="0">
                <a:latin typeface="Bahnschrift SemiLight Condensed" panose="020B0502040204020203" pitchFamily="34" charset="0"/>
              </a:rPr>
              <a:t>: « La </a:t>
            </a:r>
            <a:r>
              <a:rPr lang="fr-FR" dirty="0">
                <a:latin typeface="Bahnschrift SemiLight Condensed" panose="020B0502040204020203" pitchFamily="34" charset="0"/>
              </a:rPr>
              <a:t>décentralisation consacre le droit des collectivités territoriales à s’administrer librement et à gérer des affaires propres en vue de promouvoir le développement à la base et de renforcer la gouvernance locale</a:t>
            </a:r>
            <a:r>
              <a:rPr lang="fr-FR" dirty="0" smtClean="0">
                <a:latin typeface="Bahnschrift SemiLight Condensed" panose="020B0502040204020203" pitchFamily="34" charset="0"/>
              </a:rPr>
              <a:t>. »</a:t>
            </a:r>
            <a:endParaRPr lang="en-US" dirty="0">
              <a:latin typeface="Bahnschrift SemiLight Condensed" panose="020B0502040204020203" pitchFamily="34" charset="0"/>
            </a:endParaRPr>
          </a:p>
        </p:txBody>
      </p:sp>
    </p:spTree>
    <p:extLst>
      <p:ext uri="{BB962C8B-B14F-4D97-AF65-F5344CB8AC3E}">
        <p14:creationId xmlns:p14="http://schemas.microsoft.com/office/powerpoint/2010/main" val="6603663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normAutofit fontScale="92500" lnSpcReduction="10000"/>
          </a:bodyPr>
          <a:lstStyle/>
          <a:p>
            <a:endParaRPr lang="fr-FR" dirty="0" smtClean="0"/>
          </a:p>
          <a:p>
            <a:pPr lvl="0" algn="ctr">
              <a:buFont typeface="Wingdings" panose="05000000000000000000" pitchFamily="2" charset="2"/>
              <a:buChar char="q"/>
            </a:pPr>
            <a:r>
              <a:rPr lang="fr-FR" dirty="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LA DÉCENTRALISATION</a:t>
            </a:r>
          </a:p>
          <a:p>
            <a:endParaRPr lang="fr-FR" dirty="0"/>
          </a:p>
          <a:p>
            <a:pPr algn="just"/>
            <a:r>
              <a:rPr lang="fr-FR" sz="3000" dirty="0">
                <a:latin typeface="Bahnschrift SemiLight Condensed" panose="020B0502040204020203" pitchFamily="34" charset="0"/>
              </a:rPr>
              <a:t>Art.3.‐ La décentralisation est accompagnée d’une déconcentration des services de l’Etat dans le but de renforcer les capacités d’action des collectivités territoriales. </a:t>
            </a:r>
          </a:p>
          <a:p>
            <a:pPr algn="just"/>
            <a:r>
              <a:rPr lang="fr-FR" sz="3000" dirty="0">
                <a:latin typeface="Bahnschrift SemiLight Condensed" panose="020B0502040204020203" pitchFamily="34" charset="0"/>
              </a:rPr>
              <a:t>Art.4.‐ La représentation de l’Etat sur le territoire national s’effectue à travers des circonscriptions administratives.</a:t>
            </a:r>
          </a:p>
          <a:p>
            <a:pPr algn="just"/>
            <a:r>
              <a:rPr lang="fr-FR" sz="3000" dirty="0">
                <a:latin typeface="Bahnschrift SemiLight Condensed" panose="020B0502040204020203" pitchFamily="34" charset="0"/>
              </a:rPr>
              <a:t>Le territoire d’une collectivité territoriale et celui d’une circonscription administrative peuvent coïncider. La création de la collectivité territoriale n’entraîne pas automatiquement création de la circonscription administrative </a:t>
            </a:r>
            <a:endParaRPr lang="en-US" sz="3000" dirty="0">
              <a:latin typeface="Bahnschrift SemiLight Condensed" panose="020B0502040204020203" pitchFamily="34" charset="0"/>
            </a:endParaRPr>
          </a:p>
        </p:txBody>
      </p:sp>
    </p:spTree>
    <p:extLst>
      <p:ext uri="{BB962C8B-B14F-4D97-AF65-F5344CB8AC3E}">
        <p14:creationId xmlns:p14="http://schemas.microsoft.com/office/powerpoint/2010/main" val="31285253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2800" dirty="0">
                <a:ln w="0"/>
                <a:solidFill>
                  <a:prstClr val="black"/>
                </a:solidFill>
                <a:effectLst>
                  <a:outerShdw blurRad="38100" dist="19050" dir="2700000" algn="tl" rotWithShape="0">
                    <a:prstClr val="black">
                      <a:alpha val="40000"/>
                    </a:prstClr>
                  </a:outerShdw>
                </a:effectLst>
                <a:latin typeface="Bahnschrift SemiLight Condensed" panose="020B0502040204020203" pitchFamily="34" charset="0"/>
                <a:ea typeface="Calibri" panose="020F0502020204030204" pitchFamily="34" charset="0"/>
                <a:cs typeface="Times New Roman" panose="02020603050405020304" pitchFamily="18" charset="0"/>
              </a:rPr>
              <a:t>ORGANISATION DE L’ADMINISTRATION</a:t>
            </a:r>
            <a:endParaRPr lang="en-US" dirty="0"/>
          </a:p>
        </p:txBody>
      </p:sp>
      <p:sp>
        <p:nvSpPr>
          <p:cNvPr id="3" name="Espace réservé du contenu 2"/>
          <p:cNvSpPr>
            <a:spLocks noGrp="1"/>
          </p:cNvSpPr>
          <p:nvPr>
            <p:ph idx="1"/>
          </p:nvPr>
        </p:nvSpPr>
        <p:spPr/>
        <p:txBody>
          <a:bodyPr>
            <a:normAutofit/>
          </a:bodyPr>
          <a:lstStyle/>
          <a:p>
            <a:endParaRPr lang="fr-FR" dirty="0" smtClean="0"/>
          </a:p>
          <a:p>
            <a:pPr lvl="0" algn="ctr">
              <a:buFont typeface="Wingdings" panose="05000000000000000000" pitchFamily="2" charset="2"/>
              <a:buChar char="q"/>
            </a:pPr>
            <a:r>
              <a:rPr lang="fr-FR" dirty="0" smtClean="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LES STRUCTURES DÉCENTRALISEES</a:t>
            </a:r>
            <a:endParaRPr lang="fr-FR" dirty="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endParaRPr>
          </a:p>
          <a:p>
            <a:r>
              <a:rPr lang="fr-FR" dirty="0" smtClean="0">
                <a:latin typeface="Bahnschrift SemiLight Condensed" panose="020B0502040204020203" pitchFamily="34" charset="0"/>
              </a:rPr>
              <a:t>La région,</a:t>
            </a:r>
          </a:p>
          <a:p>
            <a:endParaRPr lang="fr-FR" dirty="0" smtClean="0">
              <a:latin typeface="Bahnschrift SemiLight Condensed" panose="020B0502040204020203" pitchFamily="34" charset="0"/>
            </a:endParaRPr>
          </a:p>
          <a:p>
            <a:pPr marL="0" indent="0">
              <a:buNone/>
            </a:pPr>
            <a:r>
              <a:rPr lang="fr-FR" dirty="0">
                <a:latin typeface="Bahnschrift SemiLight Condensed" panose="020B0502040204020203" pitchFamily="34" charset="0"/>
              </a:rPr>
              <a:t> </a:t>
            </a:r>
            <a:r>
              <a:rPr lang="fr-FR" dirty="0" smtClean="0">
                <a:latin typeface="Bahnschrift SemiLight Condensed" panose="020B0502040204020203" pitchFamily="34" charset="0"/>
              </a:rPr>
              <a:t>                                  commune </a:t>
            </a:r>
            <a:r>
              <a:rPr lang="fr-FR" dirty="0">
                <a:latin typeface="Bahnschrift SemiLight Condensed" panose="020B0502040204020203" pitchFamily="34" charset="0"/>
              </a:rPr>
              <a:t>rurale </a:t>
            </a:r>
          </a:p>
          <a:p>
            <a:r>
              <a:rPr lang="fr-FR" dirty="0" smtClean="0">
                <a:latin typeface="Bahnschrift SemiLight Condensed" panose="020B0502040204020203" pitchFamily="34" charset="0"/>
              </a:rPr>
              <a:t>La commune:</a:t>
            </a:r>
          </a:p>
          <a:p>
            <a:pPr marL="0" indent="0">
              <a:buNone/>
            </a:pPr>
            <a:r>
              <a:rPr lang="fr-FR" dirty="0" smtClean="0">
                <a:latin typeface="Bahnschrift SemiLight Condensed" panose="020B0502040204020203" pitchFamily="34" charset="0"/>
              </a:rPr>
              <a:t>                                   commune urbaine              commune à statut particulier</a:t>
            </a:r>
          </a:p>
          <a:p>
            <a:pPr marL="0" indent="0">
              <a:buNone/>
            </a:pPr>
            <a:r>
              <a:rPr lang="fr-FR" dirty="0" smtClean="0">
                <a:latin typeface="Bahnschrift SemiLight Condensed" panose="020B0502040204020203" pitchFamily="34" charset="0"/>
              </a:rPr>
              <a:t>                              </a:t>
            </a:r>
            <a:endParaRPr lang="fr-FR" dirty="0">
              <a:latin typeface="Bahnschrift SemiLight Condensed" panose="020B0502040204020203" pitchFamily="34" charset="0"/>
            </a:endParaRPr>
          </a:p>
        </p:txBody>
      </p:sp>
      <p:sp>
        <p:nvSpPr>
          <p:cNvPr id="5" name="Accolade ouvrante 4"/>
          <p:cNvSpPr/>
          <p:nvPr/>
        </p:nvSpPr>
        <p:spPr>
          <a:xfrm>
            <a:off x="2844800" y="4082472"/>
            <a:ext cx="517236" cy="114530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 name="Connecteur droit avec flèche 6"/>
          <p:cNvCxnSpPr/>
          <p:nvPr/>
        </p:nvCxnSpPr>
        <p:spPr>
          <a:xfrm>
            <a:off x="5588000" y="5227781"/>
            <a:ext cx="8866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19565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PRINCIPES DE GESTION ADMINISTRATIVE</a:t>
            </a:r>
            <a:endParaRPr lang="en-US" dirty="0"/>
          </a:p>
        </p:txBody>
      </p:sp>
      <p:sp>
        <p:nvSpPr>
          <p:cNvPr id="3" name="Espace réservé du contenu 2"/>
          <p:cNvSpPr>
            <a:spLocks noGrp="1"/>
          </p:cNvSpPr>
          <p:nvPr>
            <p:ph idx="1"/>
          </p:nvPr>
        </p:nvSpPr>
        <p:spPr/>
        <p:txBody>
          <a:bodyPr>
            <a:normAutofit/>
          </a:bodyPr>
          <a:lstStyle/>
          <a:p>
            <a:pPr marL="0" indent="0" algn="ctr">
              <a:buNone/>
            </a:pPr>
            <a:r>
              <a:rPr lang="fr-FR" dirty="0" smtClean="0">
                <a:latin typeface="Bahnschrift SemiBold Condensed" panose="020B0502040204020203" pitchFamily="34" charset="0"/>
              </a:rPr>
              <a:t>PRINCIPE DE LÉGALITÉ</a:t>
            </a:r>
          </a:p>
          <a:p>
            <a:pPr algn="just"/>
            <a:r>
              <a:rPr lang="fr-FR" dirty="0" smtClean="0">
                <a:latin typeface="Bahnschrift SemiCondensed" panose="020B0502040204020203" pitchFamily="34" charset="0"/>
              </a:rPr>
              <a:t>L’administration </a:t>
            </a:r>
            <a:r>
              <a:rPr lang="fr-FR" dirty="0">
                <a:latin typeface="Bahnschrift SemiCondensed" panose="020B0502040204020203" pitchFamily="34" charset="0"/>
              </a:rPr>
              <a:t>est </a:t>
            </a:r>
            <a:r>
              <a:rPr lang="fr-FR" dirty="0" smtClean="0">
                <a:latin typeface="Bahnschrift SemiCondensed" panose="020B0502040204020203" pitchFamily="34" charset="0"/>
              </a:rPr>
              <a:t>responsable de la « production » de la règle de droit qui s’applique aux citoyens sans leur consentement;</a:t>
            </a:r>
          </a:p>
          <a:p>
            <a:pPr marL="0" indent="0" algn="just">
              <a:buNone/>
            </a:pPr>
            <a:endParaRPr lang="fr-FR" dirty="0" smtClean="0">
              <a:latin typeface="Bahnschrift SemiCondensed" panose="020B0502040204020203" pitchFamily="34" charset="0"/>
            </a:endParaRPr>
          </a:p>
          <a:p>
            <a:pPr algn="just"/>
            <a:r>
              <a:rPr lang="fr-FR" dirty="0" smtClean="0">
                <a:latin typeface="Bahnschrift SemiCondensed" panose="020B0502040204020203" pitchFamily="34" charset="0"/>
              </a:rPr>
              <a:t>L’administration, sujet de ses propres règles; </a:t>
            </a:r>
          </a:p>
          <a:p>
            <a:pPr marL="0" indent="0" algn="just">
              <a:buNone/>
            </a:pPr>
            <a:endParaRPr lang="fr-FR" dirty="0" smtClean="0">
              <a:latin typeface="Bahnschrift SemiCondensed" panose="020B0502040204020203" pitchFamily="34" charset="0"/>
            </a:endParaRPr>
          </a:p>
          <a:p>
            <a:pPr algn="just"/>
            <a:r>
              <a:rPr lang="fr-FR" dirty="0" smtClean="0">
                <a:latin typeface="Bahnschrift SemiCondensed" panose="020B0502040204020203" pitchFamily="34" charset="0"/>
              </a:rPr>
              <a:t> </a:t>
            </a:r>
            <a:r>
              <a:rPr lang="fr-FR" dirty="0">
                <a:latin typeface="Bahnschrift SemiCondensed" panose="020B0502040204020203" pitchFamily="34" charset="0"/>
              </a:rPr>
              <a:t>Lorsqu’elle agit, les actes juridiques qu’elle émet doivent respecter les normes hiérarchiquement supérieures (on parle ainsi de hiérarchie des normes) ; son action doit ainsi se conformer au principe de légalité. </a:t>
            </a:r>
            <a:endParaRPr lang="en-US" dirty="0">
              <a:latin typeface="Bahnschrift SemiCondensed" panose="020B0502040204020203" pitchFamily="34" charset="0"/>
            </a:endParaRPr>
          </a:p>
        </p:txBody>
      </p:sp>
    </p:spTree>
    <p:extLst>
      <p:ext uri="{BB962C8B-B14F-4D97-AF65-F5344CB8AC3E}">
        <p14:creationId xmlns:p14="http://schemas.microsoft.com/office/powerpoint/2010/main" val="40860622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PRINCIPES DE GESTION ADMINISTRATIVE</a:t>
            </a:r>
            <a:endParaRPr lang="en-US" dirty="0"/>
          </a:p>
        </p:txBody>
      </p:sp>
      <p:sp>
        <p:nvSpPr>
          <p:cNvPr id="3" name="Espace réservé du contenu 2"/>
          <p:cNvSpPr>
            <a:spLocks noGrp="1"/>
          </p:cNvSpPr>
          <p:nvPr>
            <p:ph idx="1"/>
          </p:nvPr>
        </p:nvSpPr>
        <p:spPr>
          <a:xfrm>
            <a:off x="265546" y="1690688"/>
            <a:ext cx="10515600" cy="4351338"/>
          </a:xfrm>
        </p:spPr>
        <p:txBody>
          <a:bodyPr/>
          <a:lstStyle/>
          <a:p>
            <a:pPr marL="0" indent="0" algn="ctr">
              <a:buNone/>
            </a:pPr>
            <a:r>
              <a:rPr lang="fr-FR" dirty="0" smtClean="0">
                <a:latin typeface="Bahnschrift SemiBold Condensed" panose="020B0502040204020203" pitchFamily="34" charset="0"/>
              </a:rPr>
              <a:t>PRINCIPE DE LEGALITE</a:t>
            </a:r>
            <a:endParaRPr lang="en-US" dirty="0">
              <a:latin typeface="Bahnschrift SemiBold Condensed" panose="020B0502040204020203" pitchFamily="34" charset="0"/>
            </a:endParaRPr>
          </a:p>
        </p:txBody>
      </p:sp>
      <p:sp>
        <p:nvSpPr>
          <p:cNvPr id="5" name="Pentagone 4"/>
          <p:cNvSpPr/>
          <p:nvPr/>
        </p:nvSpPr>
        <p:spPr>
          <a:xfrm>
            <a:off x="838200" y="2161309"/>
            <a:ext cx="1886527" cy="3546763"/>
          </a:xfrm>
          <a:prstGeom prst="homePlat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dirty="0" smtClean="0">
                <a:latin typeface="Bahnschrift SemiBold SemiConden" panose="020B0502040204020203" pitchFamily="34" charset="0"/>
              </a:rPr>
              <a:t>ETAT DE DROIT</a:t>
            </a:r>
            <a:endParaRPr lang="en-US" dirty="0">
              <a:latin typeface="Bahnschrift SemiBold SemiConden" panose="020B0502040204020203" pitchFamily="34" charset="0"/>
            </a:endParaRPr>
          </a:p>
        </p:txBody>
      </p:sp>
      <p:sp>
        <p:nvSpPr>
          <p:cNvPr id="6" name="Chevron 5"/>
          <p:cNvSpPr/>
          <p:nvPr/>
        </p:nvSpPr>
        <p:spPr>
          <a:xfrm>
            <a:off x="4174836" y="2102211"/>
            <a:ext cx="6606310" cy="3528291"/>
          </a:xfrm>
          <a:prstGeom prst="chevr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v"/>
            </a:pPr>
            <a:r>
              <a:rPr lang="fr-FR" dirty="0" smtClean="0">
                <a:solidFill>
                  <a:schemeClr val="tx1"/>
                </a:solidFill>
                <a:latin typeface="Bahnschrift SemiCondensed" panose="020B0502040204020203" pitchFamily="34" charset="0"/>
              </a:rPr>
              <a:t>L’Administration soumise à ses propres règles (Droit administratif)</a:t>
            </a:r>
          </a:p>
          <a:p>
            <a:pPr marL="285750" indent="-285750" algn="just">
              <a:buFont typeface="Wingdings" panose="05000000000000000000" pitchFamily="2" charset="2"/>
              <a:buChar char="v"/>
            </a:pPr>
            <a:r>
              <a:rPr lang="fr-FR" dirty="0" smtClean="0">
                <a:solidFill>
                  <a:schemeClr val="tx1"/>
                </a:solidFill>
                <a:latin typeface="Bahnschrift SemiCondensed" panose="020B0502040204020203" pitchFamily="34" charset="0"/>
              </a:rPr>
              <a:t>Respect de la hiérarchie des normes</a:t>
            </a:r>
            <a:endParaRPr lang="en-US" dirty="0">
              <a:solidFill>
                <a:schemeClr val="tx1"/>
              </a:solidFill>
              <a:latin typeface="Bahnschrift SemiCondensed" panose="020B0502040204020203" pitchFamily="34" charset="0"/>
            </a:endParaRPr>
          </a:p>
        </p:txBody>
      </p:sp>
      <p:sp>
        <p:nvSpPr>
          <p:cNvPr id="7" name="Rectangle avec flèche vers la droite 6"/>
          <p:cNvSpPr/>
          <p:nvPr/>
        </p:nvSpPr>
        <p:spPr>
          <a:xfrm>
            <a:off x="2724727" y="2102210"/>
            <a:ext cx="2216728" cy="3528291"/>
          </a:xfrm>
          <a:prstGeom prst="rightArrowCallout">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Bahnschrift SemiBold SemiConden" panose="020B0502040204020203" pitchFamily="34" charset="0"/>
              </a:rPr>
              <a:t>PRINCIPE DE LEGALITE</a:t>
            </a:r>
            <a:endParaRPr lang="en-US" dirty="0">
              <a:latin typeface="Bahnschrift SemiBold SemiConden" panose="020B0502040204020203" pitchFamily="34" charset="0"/>
            </a:endParaRPr>
          </a:p>
        </p:txBody>
      </p:sp>
    </p:spTree>
    <p:extLst>
      <p:ext uri="{BB962C8B-B14F-4D97-AF65-F5344CB8AC3E}">
        <p14:creationId xmlns:p14="http://schemas.microsoft.com/office/powerpoint/2010/main" val="99227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dirty="0" smtClean="0">
                <a:latin typeface="Bahnschrift Condensed" panose="020B0502040204020203" pitchFamily="34" charset="0"/>
              </a:rPr>
              <a:t>INTRODUCTION</a:t>
            </a:r>
            <a:endParaRPr lang="en-US" sz="6000" dirty="0">
              <a:latin typeface="Bahnschrift Condensed" panose="020B0502040204020203" pitchFamily="34" charset="0"/>
            </a:endParaRPr>
          </a:p>
        </p:txBody>
      </p:sp>
      <p:sp>
        <p:nvSpPr>
          <p:cNvPr id="3" name="Espace réservé du contenu 2"/>
          <p:cNvSpPr>
            <a:spLocks noGrp="1"/>
          </p:cNvSpPr>
          <p:nvPr>
            <p:ph idx="1"/>
          </p:nvPr>
        </p:nvSpPr>
        <p:spPr/>
        <p:txBody>
          <a:bodyPr/>
          <a:lstStyle/>
          <a:p>
            <a:pPr marL="71755" indent="-71755" algn="just">
              <a:spcAft>
                <a:spcPts val="0"/>
              </a:spcAft>
            </a:pPr>
            <a:r>
              <a:rPr lang="fr-FR" dirty="0" smtClean="0">
                <a:latin typeface="Calibri" panose="020F0502020204030204" pitchFamily="34" charset="0"/>
                <a:ea typeface="Calibri" panose="020F0502020204030204" pitchFamily="34" charset="0"/>
                <a:cs typeface="Times New Roman" panose="02020603050405020304" pitchFamily="18" charset="0"/>
              </a:rPr>
              <a:t> Nécessité de </a:t>
            </a:r>
            <a:r>
              <a:rPr lang="fr-FR" dirty="0">
                <a:latin typeface="Calibri" panose="020F0502020204030204" pitchFamily="34" charset="0"/>
                <a:ea typeface="Calibri" panose="020F0502020204030204" pitchFamily="34" charset="0"/>
                <a:cs typeface="Times New Roman" panose="02020603050405020304" pitchFamily="18" charset="0"/>
              </a:rPr>
              <a:t>se protéger contre l’adversité extérieure et assurer les libertés de chacun, les Hommes ont jugé bon de vivre en société. Les sociétés ont évolué jusqu’à la naissance des Etats. </a:t>
            </a: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marL="71755" indent="-71755" algn="just">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 </a:t>
            </a:r>
            <a:r>
              <a:rPr lang="fr-FR" dirty="0" smtClean="0">
                <a:latin typeface="Calibri" panose="020F0502020204030204" pitchFamily="34" charset="0"/>
                <a:ea typeface="Calibri" panose="020F0502020204030204" pitchFamily="34" charset="0"/>
                <a:cs typeface="Times New Roman" panose="02020603050405020304" pitchFamily="18" charset="0"/>
              </a:rPr>
              <a:t>Fondement: théorie du « contrat social » des </a:t>
            </a:r>
            <a:r>
              <a:rPr lang="fr-FR" dirty="0">
                <a:latin typeface="Calibri" panose="020F0502020204030204" pitchFamily="34" charset="0"/>
                <a:ea typeface="Calibri" panose="020F0502020204030204" pitchFamily="34" charset="0"/>
                <a:cs typeface="Times New Roman" panose="02020603050405020304" pitchFamily="18" charset="0"/>
              </a:rPr>
              <a:t>philosophes tels que Thomas Hobbes, Jean-Jacques </a:t>
            </a:r>
            <a:r>
              <a:rPr lang="fr-FR" dirty="0" smtClean="0">
                <a:latin typeface="Calibri" panose="020F0502020204030204" pitchFamily="34" charset="0"/>
                <a:ea typeface="Calibri" panose="020F0502020204030204" pitchFamily="34" charset="0"/>
                <a:cs typeface="Times New Roman" panose="02020603050405020304" pitchFamily="18" charset="0"/>
              </a:rPr>
              <a:t>Rousseau;</a:t>
            </a:r>
          </a:p>
          <a:p>
            <a:pPr marL="71755" indent="-71755" algn="just">
              <a:spcAft>
                <a:spcPts val="0"/>
              </a:spcAft>
            </a:pPr>
            <a:r>
              <a:rPr lang="fr-FR" dirty="0" smtClean="0">
                <a:latin typeface="Calibri" panose="020F0502020204030204" pitchFamily="34" charset="0"/>
                <a:ea typeface="Calibri" panose="020F0502020204030204" pitchFamily="34" charset="0"/>
                <a:cs typeface="Times New Roman" panose="02020603050405020304" pitchFamily="18" charset="0"/>
              </a:rPr>
              <a:t> Développement des communautés (sociales ou professionnelles), la division du travail et de la propriété privée. </a:t>
            </a:r>
          </a:p>
          <a:p>
            <a:pPr marL="71755" indent="-71755" algn="just">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 </a:t>
            </a:r>
            <a:r>
              <a:rPr lang="fr-FR" dirty="0" smtClean="0">
                <a:latin typeface="Calibri" panose="020F0502020204030204" pitchFamily="34" charset="0"/>
                <a:ea typeface="Calibri" panose="020F0502020204030204" pitchFamily="34" charset="0"/>
                <a:cs typeface="Times New Roman" panose="02020603050405020304" pitchFamily="18" charset="0"/>
              </a:rPr>
              <a:t>            L’ETAT, une solution pour assurer le respect des différentes règles préalablement définies de manière consensuelle. </a:t>
            </a:r>
          </a:p>
          <a:p>
            <a:pPr marL="71755" indent="-71755" algn="just">
              <a:spcAft>
                <a:spcPts val="0"/>
              </a:spcAft>
            </a:pPr>
            <a:r>
              <a:rPr lang="fr-BE" sz="1600" i="1" dirty="0" smtClean="0">
                <a:solidFill>
                  <a:srgbClr val="000000"/>
                </a:solidFill>
                <a:latin typeface="Times New Roman" panose="02020603050405020304" pitchFamily="18" charset="0"/>
                <a:ea typeface="Times New Roman" panose="02020603050405020304" pitchFamily="18" charset="0"/>
              </a:rPr>
              <a:t>Philippe </a:t>
            </a:r>
            <a:r>
              <a:rPr lang="fr-BE" sz="1600" i="1" dirty="0">
                <a:solidFill>
                  <a:srgbClr val="000000"/>
                </a:solidFill>
                <a:latin typeface="Times New Roman" panose="02020603050405020304" pitchFamily="18" charset="0"/>
                <a:ea typeface="Times New Roman" panose="02020603050405020304" pitchFamily="18" charset="0"/>
              </a:rPr>
              <a:t>Ardant, Institutions politiques et droit constitutionnel, 12</a:t>
            </a:r>
            <a:r>
              <a:rPr lang="fr-BE" sz="1600" i="1" baseline="30000" dirty="0">
                <a:solidFill>
                  <a:srgbClr val="000000"/>
                </a:solidFill>
                <a:latin typeface="Times New Roman" panose="02020603050405020304" pitchFamily="18" charset="0"/>
                <a:ea typeface="Times New Roman" panose="02020603050405020304" pitchFamily="18" charset="0"/>
              </a:rPr>
              <a:t>e</a:t>
            </a:r>
            <a:r>
              <a:rPr lang="fr-BE" sz="1600" i="1" dirty="0">
                <a:solidFill>
                  <a:srgbClr val="000000"/>
                </a:solidFill>
                <a:latin typeface="Times New Roman" panose="02020603050405020304" pitchFamily="18" charset="0"/>
                <a:ea typeface="Times New Roman" panose="02020603050405020304" pitchFamily="18" charset="0"/>
              </a:rPr>
              <a:t> édition, Paris, LGDJ, 2000, p. 32.</a:t>
            </a:r>
            <a:endParaRPr lang="en-US" sz="3200" dirty="0">
              <a:solidFill>
                <a:srgbClr val="000000"/>
              </a:solidFill>
              <a:latin typeface="Times New Roman" panose="02020603050405020304" pitchFamily="18" charset="0"/>
              <a:ea typeface="Times New Roman" panose="02020603050405020304" pitchFamily="18" charset="0"/>
            </a:endParaRPr>
          </a:p>
          <a:p>
            <a:endParaRPr lang="en-US" dirty="0"/>
          </a:p>
        </p:txBody>
      </p:sp>
      <p:sp>
        <p:nvSpPr>
          <p:cNvPr id="4" name="Flèche droite 3"/>
          <p:cNvSpPr/>
          <p:nvPr/>
        </p:nvSpPr>
        <p:spPr>
          <a:xfrm>
            <a:off x="931816" y="495517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95000"/>
                </a:schemeClr>
              </a:solidFill>
            </a:endParaRPr>
          </a:p>
        </p:txBody>
      </p:sp>
    </p:spTree>
    <p:extLst>
      <p:ext uri="{BB962C8B-B14F-4D97-AF65-F5344CB8AC3E}">
        <p14:creationId xmlns:p14="http://schemas.microsoft.com/office/powerpoint/2010/main" val="38908175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Bahnschrift SemiBold Condensed" panose="020B0502040204020203" pitchFamily="34" charset="0"/>
                <a:ea typeface="Calibri" panose="020F0502020204030204" pitchFamily="34" charset="0"/>
                <a:cs typeface="Times New Roman" panose="02020603050405020304" pitchFamily="18" charset="0"/>
              </a:rPr>
              <a:t>PRINCIPES DE GESTION </a:t>
            </a:r>
            <a:r>
              <a:rPr lang="fr-FR" dirty="0" smtClean="0">
                <a:latin typeface="Bahnschrift SemiBold Condensed" panose="020B0502040204020203" pitchFamily="34" charset="0"/>
                <a:ea typeface="Calibri" panose="020F0502020204030204" pitchFamily="34" charset="0"/>
                <a:cs typeface="Times New Roman" panose="02020603050405020304" pitchFamily="18" charset="0"/>
              </a:rPr>
              <a:t>ADMINISTRATIVE</a:t>
            </a:r>
            <a:endParaRPr lang="en-US" dirty="0">
              <a:latin typeface="Bahnschrift SemiBold Condensed" panose="020B0502040204020203" pitchFamily="34" charset="0"/>
            </a:endParaRPr>
          </a:p>
        </p:txBody>
      </p:sp>
      <p:sp>
        <p:nvSpPr>
          <p:cNvPr id="3" name="Espace réservé du contenu 2"/>
          <p:cNvSpPr>
            <a:spLocks noGrp="1"/>
          </p:cNvSpPr>
          <p:nvPr>
            <p:ph idx="1"/>
          </p:nvPr>
        </p:nvSpPr>
        <p:spPr/>
        <p:txBody>
          <a:bodyPr>
            <a:normAutofit/>
          </a:bodyPr>
          <a:lstStyle/>
          <a:p>
            <a:pPr algn="just">
              <a:lnSpc>
                <a:spcPct val="107000"/>
              </a:lnSpc>
              <a:spcAft>
                <a:spcPts val="800"/>
              </a:spcAft>
              <a:buFont typeface="Wingdings" panose="05000000000000000000" pitchFamily="2" charset="2"/>
              <a:buChar char="q"/>
              <a:tabLst>
                <a:tab pos="1306830" algn="l"/>
              </a:tabLst>
            </a:pP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La continuité du service public : Ce principe prescrit un fonctionnement régulier des services publics, sans interruption autre que celles autorisées par la législation. </a:t>
            </a:r>
          </a:p>
          <a:p>
            <a:pPr marL="0" indent="0" algn="just">
              <a:lnSpc>
                <a:spcPct val="107000"/>
              </a:lnSpc>
              <a:spcAft>
                <a:spcPts val="800"/>
              </a:spcAft>
              <a:buNone/>
              <a:tabLst>
                <a:tab pos="1306830" algn="l"/>
              </a:tabLst>
            </a:pP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 Le SP doit fonctionner régulièrement, d’où l’instauration d’un service minimum en cas de grève dans certains secteur d’activité ;</a:t>
            </a:r>
          </a:p>
          <a:p>
            <a:pPr marL="0" indent="0" algn="just">
              <a:lnSpc>
                <a:spcPct val="107000"/>
              </a:lnSpc>
              <a:spcAft>
                <a:spcPts val="800"/>
              </a:spcAft>
              <a:buNone/>
              <a:tabLst>
                <a:tab pos="1306830" algn="l"/>
              </a:tabLst>
            </a:pPr>
            <a:endParaRPr lang="en-US"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tabLst>
                <a:tab pos="1306830" algn="l"/>
              </a:tabLst>
            </a:pP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L’adaptation du SP ou la mutabilité : le SP doit être en capacité de s’adapter à l’évolution des besoins des usagers et à l’évolution des techniques ;</a:t>
            </a:r>
            <a:endParaRPr lang="en-US"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36368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Bold Condensed" panose="020B0502040204020203" pitchFamily="34" charset="0"/>
                <a:ea typeface="Calibri" panose="020F0502020204030204" pitchFamily="34" charset="0"/>
                <a:cs typeface="Times New Roman" panose="02020603050405020304" pitchFamily="18" charset="0"/>
              </a:rPr>
              <a:t>PRINCIPES DE GESTION ADMINISTRATIVE</a:t>
            </a:r>
            <a:endParaRPr lang="en-US" dirty="0"/>
          </a:p>
        </p:txBody>
      </p:sp>
      <p:sp>
        <p:nvSpPr>
          <p:cNvPr id="3" name="Espace réservé du contenu 2"/>
          <p:cNvSpPr>
            <a:spLocks noGrp="1"/>
          </p:cNvSpPr>
          <p:nvPr>
            <p:ph idx="1"/>
          </p:nvPr>
        </p:nvSpPr>
        <p:spPr/>
        <p:txBody>
          <a:bodyPr/>
          <a:lstStyle/>
          <a:p>
            <a:pPr lvl="0" algn="just">
              <a:lnSpc>
                <a:spcPct val="107000"/>
              </a:lnSpc>
              <a:spcAft>
                <a:spcPts val="800"/>
              </a:spcAft>
              <a:buFont typeface="Wingdings" panose="05000000000000000000" pitchFamily="2" charset="2"/>
              <a:buChar char="q"/>
              <a:tabLst>
                <a:tab pos="1306830" algn="l"/>
              </a:tabLst>
            </a:pP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L’égalité devant le SP : ce principe s’applique aux agents des SP dans le déroulement de </a:t>
            </a:r>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leurs carrières </a:t>
            </a: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et aux usagers. </a:t>
            </a:r>
            <a:endPar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tabLst>
                <a:tab pos="1306830" algn="l"/>
              </a:tabLst>
            </a:pPr>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L’administration </a:t>
            </a: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ne favorise pas une personne ou une catégorie de personnes, elle ne fait pas non plus de différence en fonction des croyances ou des appartenances politiques. </a:t>
            </a:r>
            <a:endPar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tabLst>
                <a:tab pos="1306830" algn="l"/>
              </a:tabLst>
            </a:pP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 </a:t>
            </a:r>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                      Exception </a:t>
            </a: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faite des discriminations « </a:t>
            </a:r>
            <a:r>
              <a:rPr lang="fr-FR" dirty="0" smtClean="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positives</a:t>
            </a:r>
            <a:r>
              <a:rPr lang="fr-FR"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rPr>
              <a:t> »</a:t>
            </a:r>
            <a:endParaRPr lang="en-US" dirty="0">
              <a:solidFill>
                <a:prstClr val="black"/>
              </a:solidFill>
              <a:latin typeface="Bahnschrift SemiLight Condensed" panose="020B0502040204020203" pitchFamily="34" charset="0"/>
              <a:ea typeface="Calibri" panose="020F0502020204030204" pitchFamily="34" charset="0"/>
              <a:cs typeface="Times New Roman" panose="02020603050405020304" pitchFamily="18" charset="0"/>
            </a:endParaRPr>
          </a:p>
          <a:p>
            <a:endParaRPr lang="en-US" dirty="0"/>
          </a:p>
        </p:txBody>
      </p:sp>
      <p:sp>
        <p:nvSpPr>
          <p:cNvPr id="4" name="Étoile à 5 branches 3"/>
          <p:cNvSpPr/>
          <p:nvPr/>
        </p:nvSpPr>
        <p:spPr>
          <a:xfrm>
            <a:off x="1219200" y="4562763"/>
            <a:ext cx="738910" cy="517236"/>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35097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Bahnschrift SemiLight Condensed" panose="020B0502040204020203" pitchFamily="34" charset="0"/>
              </a:rPr>
              <a:t>CAS PRATIQUE</a:t>
            </a:r>
            <a:endParaRPr lang="en-US" dirty="0">
              <a:latin typeface="Bahnschrift SemiLight Condensed" panose="020B0502040204020203" pitchFamily="34" charset="0"/>
            </a:endParaRPr>
          </a:p>
        </p:txBody>
      </p:sp>
      <p:sp>
        <p:nvSpPr>
          <p:cNvPr id="3" name="Espace réservé du contenu 2"/>
          <p:cNvSpPr>
            <a:spLocks noGrp="1"/>
          </p:cNvSpPr>
          <p:nvPr>
            <p:ph idx="1"/>
          </p:nvPr>
        </p:nvSpPr>
        <p:spPr/>
        <p:txBody>
          <a:bodyPr>
            <a:normAutofit fontScale="92500" lnSpcReduction="20000"/>
          </a:bodyPr>
          <a:lstStyle/>
          <a:p>
            <a:pPr algn="just">
              <a:lnSpc>
                <a:spcPct val="107000"/>
              </a:lnSpc>
              <a:spcAft>
                <a:spcPts val="800"/>
              </a:spcAft>
            </a:pPr>
            <a:r>
              <a:rPr lang="fr-FR" sz="3000" dirty="0">
                <a:latin typeface="Baskerville Old Face" panose="02020602080505020303" pitchFamily="18" charset="0"/>
                <a:ea typeface="Calibri" panose="020F0502020204030204" pitchFamily="34" charset="0"/>
                <a:cs typeface="Times New Roman" panose="02020603050405020304" pitchFamily="18" charset="0"/>
              </a:rPr>
              <a:t>M. DIEUSAUVE est élu président de la république HUNSUBALA. Il a l’intention de nommer le talentueux M. EXPERT au poste de ministre chargé du culte. A la dernière minute, il changea d’avis et nomma plutôt sa tendre et belle épouse à ce poste.</a:t>
            </a:r>
            <a:endParaRPr lang="en-US" sz="3000" dirty="0">
              <a:latin typeface="Baskerville Old Face" panose="020206020805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3000" dirty="0">
                <a:latin typeface="Baskerville Old Face" panose="02020602080505020303" pitchFamily="18" charset="0"/>
                <a:ea typeface="Calibri" panose="020F0502020204030204" pitchFamily="34" charset="0"/>
                <a:cs typeface="Times New Roman" panose="02020603050405020304" pitchFamily="18" charset="0"/>
              </a:rPr>
              <a:t>1) Appréciez ces situations qui se présentent, selon les principes régissant l’administration ;</a:t>
            </a:r>
            <a:endParaRPr lang="en-US" sz="3000" dirty="0">
              <a:latin typeface="Baskerville Old Face" panose="020206020805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3000" dirty="0">
                <a:latin typeface="Baskerville Old Face" panose="02020602080505020303" pitchFamily="18" charset="0"/>
                <a:ea typeface="Calibri" panose="020F0502020204030204" pitchFamily="34" charset="0"/>
                <a:cs typeface="Times New Roman" panose="02020603050405020304" pitchFamily="18" charset="0"/>
              </a:rPr>
              <a:t>2) M. CONNAISDROIT estime que le Président n’a pas le droit de nommer sa propre femme à ce poste comme s’il manquait d’autres </a:t>
            </a:r>
            <a:r>
              <a:rPr lang="fr-FR" sz="3000" dirty="0" smtClean="0">
                <a:latin typeface="Baskerville Old Face" panose="02020602080505020303" pitchFamily="18" charset="0"/>
                <a:ea typeface="Calibri" panose="020F0502020204030204" pitchFamily="34" charset="0"/>
                <a:cs typeface="Times New Roman" panose="02020603050405020304" pitchFamily="18" charset="0"/>
              </a:rPr>
              <a:t>compétences </a:t>
            </a:r>
            <a:r>
              <a:rPr lang="fr-FR" sz="3000" dirty="0">
                <a:latin typeface="Baskerville Old Face" panose="02020602080505020303" pitchFamily="18" charset="0"/>
                <a:ea typeface="Calibri" panose="020F0502020204030204" pitchFamily="34" charset="0"/>
                <a:cs typeface="Times New Roman" panose="02020603050405020304" pitchFamily="18" charset="0"/>
              </a:rPr>
              <a:t>dans leur pays. Etes-vous de son avis ?</a:t>
            </a:r>
            <a:endParaRPr lang="en-US" sz="3000" dirty="0">
              <a:latin typeface="Baskerville Old Face" panose="0202060208050502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710238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Bahnschrift SemiLight Condensed" panose="020B0502040204020203" pitchFamily="34" charset="0"/>
              </a:rPr>
              <a:t>ORIENTATIONS</a:t>
            </a:r>
            <a:endParaRPr lang="en-US" dirty="0">
              <a:latin typeface="Bahnschrift SemiLight Condensed" panose="020B0502040204020203" pitchFamily="34" charset="0"/>
            </a:endParaRPr>
          </a:p>
        </p:txBody>
      </p:sp>
      <p:sp>
        <p:nvSpPr>
          <p:cNvPr id="3" name="Espace réservé du contenu 2"/>
          <p:cNvSpPr>
            <a:spLocks noGrp="1"/>
          </p:cNvSpPr>
          <p:nvPr>
            <p:ph idx="1"/>
          </p:nvPr>
        </p:nvSpPr>
        <p:spPr/>
        <p:txBody>
          <a:bodyPr/>
          <a:lstStyle/>
          <a:p>
            <a:r>
              <a:rPr lang="fr-FR" dirty="0" smtClean="0"/>
              <a:t>1) S’inspirer des principes suivants:</a:t>
            </a:r>
          </a:p>
          <a:p>
            <a:pPr algn="just">
              <a:buFont typeface="Wingdings" panose="05000000000000000000" pitchFamily="2" charset="2"/>
              <a:buChar char="§"/>
            </a:pPr>
            <a:r>
              <a:rPr lang="fr-FR" dirty="0" smtClean="0"/>
              <a:t>Principe de neutralité</a:t>
            </a:r>
          </a:p>
          <a:p>
            <a:pPr algn="just">
              <a:buFont typeface="Wingdings" panose="05000000000000000000" pitchFamily="2" charset="2"/>
              <a:buChar char="§"/>
            </a:pPr>
            <a:r>
              <a:rPr lang="fr-FR" dirty="0" smtClean="0"/>
              <a:t>Principe de non discrimination</a:t>
            </a:r>
          </a:p>
          <a:p>
            <a:pPr algn="just">
              <a:buFont typeface="Wingdings" panose="05000000000000000000" pitchFamily="2" charset="2"/>
              <a:buChar char="§"/>
            </a:pPr>
            <a:endParaRPr lang="fr-FR" dirty="0"/>
          </a:p>
          <a:p>
            <a:pPr marL="0" indent="0" algn="just">
              <a:buNone/>
            </a:pPr>
            <a:r>
              <a:rPr lang="fr-FR" dirty="0" smtClean="0"/>
              <a:t>2) Les principes pouvant permettre de répondre à la question: </a:t>
            </a:r>
          </a:p>
          <a:p>
            <a:pPr algn="just">
              <a:buFont typeface="Wingdings" panose="05000000000000000000" pitchFamily="2" charset="2"/>
              <a:buChar char="§"/>
            </a:pPr>
            <a:r>
              <a:rPr lang="fr-FR" dirty="0" smtClean="0"/>
              <a:t>Principe d’égalité,</a:t>
            </a:r>
          </a:p>
          <a:p>
            <a:pPr algn="just">
              <a:buFont typeface="Wingdings" panose="05000000000000000000" pitchFamily="2" charset="2"/>
              <a:buChar char="§"/>
            </a:pPr>
            <a:r>
              <a:rPr lang="fr-FR" dirty="0" smtClean="0"/>
              <a:t>Principe de non discrimination. </a:t>
            </a:r>
            <a:endParaRPr lang="en-US" dirty="0"/>
          </a:p>
        </p:txBody>
      </p:sp>
    </p:spTree>
    <p:extLst>
      <p:ext uri="{BB962C8B-B14F-4D97-AF65-F5344CB8AC3E}">
        <p14:creationId xmlns:p14="http://schemas.microsoft.com/office/powerpoint/2010/main" val="2071583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Bahnschrift SemiLight Condensed" panose="020B0502040204020203" pitchFamily="34" charset="0"/>
              </a:rPr>
              <a:t>QUESTIONS PRATIQUES</a:t>
            </a:r>
            <a:endParaRPr lang="en-US" dirty="0">
              <a:latin typeface="Bahnschrift SemiLight Condensed" panose="020B0502040204020203" pitchFamily="34" charset="0"/>
            </a:endParaRPr>
          </a:p>
        </p:txBody>
      </p:sp>
      <p:sp>
        <p:nvSpPr>
          <p:cNvPr id="3" name="Espace réservé du contenu 2"/>
          <p:cNvSpPr>
            <a:spLocks noGrp="1"/>
          </p:cNvSpPr>
          <p:nvPr>
            <p:ph idx="1"/>
          </p:nvPr>
        </p:nvSpPr>
        <p:spPr/>
        <p:txBody>
          <a:bodyPr/>
          <a:lstStyle/>
          <a:p>
            <a:pPr algn="just"/>
            <a:r>
              <a:rPr lang="fr-FR" dirty="0" smtClean="0">
                <a:latin typeface="Baskerville Old Face" panose="02020602080505020303" pitchFamily="18" charset="0"/>
              </a:rPr>
              <a:t>1) Un agent de santé au cours d’une discussion avec un inspecteur des impôts, invite ce dernier à convaincre son syndicat pour une lutte commune sur l’amélioration de leurs conditions de travail. L’inspecteur des impôts décline cette offre de </a:t>
            </a:r>
            <a:r>
              <a:rPr lang="fr-FR" dirty="0">
                <a:latin typeface="Baskerville Old Face" panose="02020602080505020303" pitchFamily="18" charset="0"/>
              </a:rPr>
              <a:t>l’agent de santé </a:t>
            </a:r>
            <a:r>
              <a:rPr lang="fr-FR" dirty="0" smtClean="0">
                <a:latin typeface="Baskerville Old Face" panose="02020602080505020303" pitchFamily="18" charset="0"/>
              </a:rPr>
              <a:t> au motif qu’ils ne sont pas dans la même fonction publique.  Que voulait-il faire savoir à l’agent de santé?</a:t>
            </a:r>
          </a:p>
          <a:p>
            <a:pPr algn="just"/>
            <a:r>
              <a:rPr lang="fr-FR" dirty="0" smtClean="0">
                <a:latin typeface="Baskerville Old Face" panose="02020602080505020303" pitchFamily="18" charset="0"/>
              </a:rPr>
              <a:t>2) Un maire nouvellement élu veut savoir pourquoi on le considère comme le « Président » de sa commune alors que le Préfet, le représentant du Président du Faso? Vous estimant mieux instruit que lui, il vous demande d’éclairer sa lanterne. </a:t>
            </a:r>
          </a:p>
          <a:p>
            <a:endParaRPr lang="en-US" dirty="0"/>
          </a:p>
        </p:txBody>
      </p:sp>
    </p:spTree>
    <p:extLst>
      <p:ext uri="{BB962C8B-B14F-4D97-AF65-F5344CB8AC3E}">
        <p14:creationId xmlns:p14="http://schemas.microsoft.com/office/powerpoint/2010/main" val="2742929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Bahnschrift SemiLight Condensed" panose="020B0502040204020203" pitchFamily="34" charset="0"/>
              </a:rPr>
              <a:t>REDACTION ADMINISTRATIVE</a:t>
            </a:r>
            <a:endParaRPr lang="en-US" dirty="0">
              <a:latin typeface="Bahnschrift SemiLight Condensed" panose="020B0502040204020203" pitchFamily="34" charset="0"/>
            </a:endParaRPr>
          </a:p>
        </p:txBody>
      </p:sp>
      <p:sp>
        <p:nvSpPr>
          <p:cNvPr id="3" name="Espace réservé du contenu 2"/>
          <p:cNvSpPr>
            <a:spLocks noGrp="1"/>
          </p:cNvSpPr>
          <p:nvPr>
            <p:ph idx="1"/>
          </p:nvPr>
        </p:nvSpPr>
        <p:spPr/>
        <p:txBody>
          <a:bodyPr>
            <a:normAutofit fontScale="92500" lnSpcReduction="20000"/>
          </a:bodyPr>
          <a:lstStyle/>
          <a:p>
            <a:pPr algn="just">
              <a:lnSpc>
                <a:spcPct val="107000"/>
              </a:lnSpc>
              <a:spcAft>
                <a:spcPts val="800"/>
              </a:spcAft>
            </a:pPr>
            <a:r>
              <a:rPr lang="fr-FR" sz="3000" b="1" u="sng" dirty="0">
                <a:latin typeface="Bahnschrift SemiCondensed" panose="020B0502040204020203" pitchFamily="34" charset="0"/>
                <a:ea typeface="Calibri" panose="020F0502020204030204" pitchFamily="34" charset="0"/>
                <a:cs typeface="Times New Roman" panose="02020603050405020304" pitchFamily="18" charset="0"/>
              </a:rPr>
              <a:t>Définition de la rédaction administrative</a:t>
            </a:r>
            <a:endParaRPr lang="en-US" sz="3000" dirty="0">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3000" dirty="0">
                <a:latin typeface="Bahnschrift SemiCondensed" panose="020B0502040204020203" pitchFamily="34" charset="0"/>
                <a:ea typeface="Calibri" panose="020F0502020204030204" pitchFamily="34" charset="0"/>
                <a:cs typeface="Times New Roman" panose="02020603050405020304" pitchFamily="18" charset="0"/>
              </a:rPr>
              <a:t>La rédaction administrative est le mode de communication de l’administration. </a:t>
            </a:r>
            <a:r>
              <a:rPr lang="fr-FR" sz="3000" b="1" u="sng" dirty="0">
                <a:latin typeface="Bahnschrift SemiCondensed" panose="020B0502040204020203" pitchFamily="34" charset="0"/>
                <a:ea typeface="Calibri" panose="020F0502020204030204" pitchFamily="34" charset="0"/>
                <a:cs typeface="Times New Roman" panose="02020603050405020304" pitchFamily="18" charset="0"/>
              </a:rPr>
              <a:t> </a:t>
            </a:r>
            <a:endParaRPr lang="en-US" sz="3000" dirty="0">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3000" b="1" u="sng" dirty="0">
                <a:latin typeface="Bahnschrift SemiCondensed" panose="020B0502040204020203" pitchFamily="34" charset="0"/>
                <a:ea typeface="Calibri" panose="020F0502020204030204" pitchFamily="34" charset="0"/>
                <a:cs typeface="Times New Roman" panose="02020603050405020304" pitchFamily="18" charset="0"/>
              </a:rPr>
              <a:t>Intérêt de la RA</a:t>
            </a:r>
            <a:endParaRPr lang="en-US" sz="3000" dirty="0">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0"/>
              </a:spcAft>
              <a:buFont typeface="Courier New" panose="02070309020205020404" pitchFamily="49" charset="0"/>
              <a:buChar char="o"/>
            </a:pPr>
            <a:r>
              <a:rPr lang="fr-FR" sz="3000" dirty="0">
                <a:latin typeface="Bahnschrift SemiCondensed" panose="020B0502040204020203" pitchFamily="34" charset="0"/>
                <a:ea typeface="Calibri" panose="020F0502020204030204" pitchFamily="34" charset="0"/>
                <a:cs typeface="Times New Roman" panose="02020603050405020304" pitchFamily="18" charset="0"/>
              </a:rPr>
              <a:t>L’écrit est le principal moyen de communication de l’administration,</a:t>
            </a:r>
            <a:endParaRPr lang="en-US" sz="3000" dirty="0">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0"/>
              </a:spcAft>
              <a:buFont typeface="Courier New" panose="02070309020205020404" pitchFamily="49" charset="0"/>
              <a:buChar char="o"/>
            </a:pPr>
            <a:r>
              <a:rPr lang="fr-FR" sz="3000" dirty="0">
                <a:latin typeface="Bahnschrift SemiCondensed" panose="020B0502040204020203" pitchFamily="34" charset="0"/>
                <a:ea typeface="Calibri" panose="020F0502020204030204" pitchFamily="34" charset="0"/>
                <a:cs typeface="Times New Roman" panose="02020603050405020304" pitchFamily="18" charset="0"/>
              </a:rPr>
              <a:t>La RA sécurise les données et les faits qui ne seront pas déformés par le temps, par le déficit de mémoire ;</a:t>
            </a:r>
            <a:endParaRPr lang="en-US" sz="3000" dirty="0">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Courier New" panose="02070309020205020404" pitchFamily="49" charset="0"/>
              <a:buChar char="o"/>
            </a:pPr>
            <a:r>
              <a:rPr lang="fr-FR" sz="3000" dirty="0">
                <a:latin typeface="Bahnschrift SemiCondensed" panose="020B0502040204020203" pitchFamily="34" charset="0"/>
                <a:ea typeface="Calibri" panose="020F0502020204030204" pitchFamily="34" charset="0"/>
                <a:cs typeface="Times New Roman" panose="02020603050405020304" pitchFamily="18" charset="0"/>
              </a:rPr>
              <a:t>Garantie de confiance des citoyens.</a:t>
            </a:r>
            <a:endParaRPr lang="en-US" sz="3000" dirty="0">
              <a:latin typeface="Bahnschrift SemiCondensed" panose="020B05020402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5864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p:txBody>
          <a:bodyPr>
            <a:normAutofit/>
          </a:bodyPr>
          <a:lstStyle/>
          <a:p>
            <a:pPr algn="just">
              <a:lnSpc>
                <a:spcPct val="107000"/>
              </a:lnSpc>
              <a:spcAft>
                <a:spcPts val="800"/>
              </a:spcAft>
            </a:pPr>
            <a:r>
              <a:rPr lang="fr-FR" b="1" dirty="0">
                <a:latin typeface="Bahnschrift SemiCondensed" panose="020B0502040204020203" pitchFamily="34" charset="0"/>
                <a:ea typeface="Calibri" panose="020F0502020204030204" pitchFamily="34" charset="0"/>
                <a:cs typeface="Times New Roman" panose="02020603050405020304" pitchFamily="18" charset="0"/>
              </a:rPr>
              <a:t>Préalables : </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0"/>
              </a:spcAft>
              <a:buFont typeface="Courier New" panose="02070309020205020404" pitchFamily="49" charset="0"/>
              <a:buChar char="o"/>
            </a:pPr>
            <a:r>
              <a:rPr lang="fr-FR" dirty="0">
                <a:latin typeface="Bahnschrift SemiCondensed" panose="020B0502040204020203" pitchFamily="34" charset="0"/>
                <a:ea typeface="Calibri" panose="020F0502020204030204" pitchFamily="34" charset="0"/>
                <a:cs typeface="Times New Roman" panose="02020603050405020304" pitchFamily="18" charset="0"/>
              </a:rPr>
              <a:t>Choix du style en fonction du destinataire,</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0"/>
              </a:spcAft>
              <a:buFont typeface="Courier New" panose="02070309020205020404" pitchFamily="49" charset="0"/>
              <a:buChar char="o"/>
            </a:pPr>
            <a:r>
              <a:rPr lang="fr-FR" dirty="0">
                <a:latin typeface="Bahnschrift SemiCondensed" panose="020B0502040204020203" pitchFamily="34" charset="0"/>
                <a:ea typeface="Calibri" panose="020F0502020204030204" pitchFamily="34" charset="0"/>
                <a:cs typeface="Times New Roman" panose="02020603050405020304" pitchFamily="18" charset="0"/>
              </a:rPr>
              <a:t>La relecture,</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0"/>
              </a:spcAft>
              <a:buFont typeface="Courier New" panose="02070309020205020404" pitchFamily="49" charset="0"/>
              <a:buChar char="o"/>
            </a:pPr>
            <a:r>
              <a:rPr lang="fr-FR" dirty="0">
                <a:latin typeface="Bahnschrift SemiCondensed" panose="020B0502040204020203" pitchFamily="34" charset="0"/>
                <a:ea typeface="Calibri" panose="020F0502020204030204" pitchFamily="34" charset="0"/>
                <a:cs typeface="Times New Roman" panose="02020603050405020304" pitchFamily="18" charset="0"/>
              </a:rPr>
              <a:t>Respect des règles grammaticales </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Courier New" panose="02070309020205020404" pitchFamily="49" charset="0"/>
              <a:buChar char="o"/>
            </a:pPr>
            <a:r>
              <a:rPr lang="fr-FR" dirty="0">
                <a:latin typeface="Bahnschrift SemiCondensed" panose="020B0502040204020203" pitchFamily="34" charset="0"/>
                <a:ea typeface="Calibri" panose="020F0502020204030204" pitchFamily="34" charset="0"/>
                <a:cs typeface="Times New Roman" panose="02020603050405020304" pitchFamily="18" charset="0"/>
              </a:rPr>
              <a:t>Règles orthographiques.</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433902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p:txBody>
          <a:bodyPr>
            <a:normAutofit lnSpcReduction="10000"/>
          </a:bodyPr>
          <a:lstStyle/>
          <a:p>
            <a:pPr>
              <a:buFont typeface="Wingdings" panose="05000000000000000000" pitchFamily="2" charset="2"/>
              <a:buChar char="q"/>
            </a:pPr>
            <a:r>
              <a:rPr lang="fr-FR" b="1" dirty="0" smtClean="0">
                <a:latin typeface="Bahnschrift Condensed" panose="020B0502040204020203" pitchFamily="34" charset="0"/>
              </a:rPr>
              <a:t>LA FORME:</a:t>
            </a:r>
          </a:p>
          <a:p>
            <a:pPr algn="just">
              <a:lnSpc>
                <a:spcPct val="107000"/>
              </a:lnSpc>
              <a:buFont typeface="Courier New" panose="02070309020205020404" pitchFamily="49" charset="0"/>
              <a:buChar char="o"/>
            </a:pPr>
            <a:r>
              <a:rPr lang="fr-FR"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Dans la forme, la rédaction administrative se structure de la façon suivante: </a:t>
            </a:r>
          </a:p>
          <a:p>
            <a:pPr algn="just">
              <a:lnSpc>
                <a:spcPct val="107000"/>
              </a:lnSpc>
              <a:buFont typeface="Courier New" panose="02070309020205020404" pitchFamily="49" charset="0"/>
              <a:buChar char="o"/>
            </a:pPr>
            <a:r>
              <a:rPr lang="fr-FR"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L’en-tête: le timbre (à gauche), la devise (éventuellement) et la date;</a:t>
            </a:r>
          </a:p>
          <a:p>
            <a:pPr algn="just">
              <a:lnSpc>
                <a:spcPct val="107000"/>
              </a:lnSpc>
              <a:buFont typeface="Courier New" panose="02070309020205020404" pitchFamily="49" charset="0"/>
              <a:buChar char="o"/>
            </a:pPr>
            <a:r>
              <a:rPr lang="fr-FR"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L’objet du document: pour certains types de documents administratifs comme la correspondance administrative, les demandes, les circulaires etc. L’objet n’est pas nécessaire s’agissant de certains autres documents comme les communiqués, les notes de service, etc.;</a:t>
            </a:r>
          </a:p>
          <a:p>
            <a:pPr algn="just">
              <a:lnSpc>
                <a:spcPct val="107000"/>
              </a:lnSpc>
              <a:buFont typeface="Courier New" panose="02070309020205020404" pitchFamily="49" charset="0"/>
              <a:buChar char="o"/>
            </a:pPr>
            <a:r>
              <a:rPr lang="fr-FR"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La formule d’appel qui appelle obligatoirement une formule de politesse.</a:t>
            </a:r>
            <a:endParaRPr lang="en-US"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97289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p:txBody>
          <a:bodyPr>
            <a:normAutofit fontScale="92500"/>
          </a:bodyPr>
          <a:lstStyle/>
          <a:p>
            <a:pPr lvl="0" algn="just">
              <a:lnSpc>
                <a:spcPct val="107000"/>
              </a:lnSpc>
              <a:spcAft>
                <a:spcPts val="800"/>
              </a:spcAft>
              <a:buFont typeface="Wingdings" panose="05000000000000000000" pitchFamily="2" charset="2"/>
              <a:buChar char="q"/>
            </a:pPr>
            <a:r>
              <a:rPr lang="fr-FR" sz="3000" b="1"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Règles déontologiques nécessaires par le rédacteur de la RA :</a:t>
            </a:r>
            <a:endParaRPr lang="en-US"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buFont typeface="Courier New" panose="02070309020205020404" pitchFamily="49" charset="0"/>
              <a:buChar char="o"/>
            </a:pPr>
            <a:r>
              <a:rPr lang="fr-FR"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L’obéissance hiérarchique,</a:t>
            </a:r>
            <a:endParaRPr lang="en-US"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buFont typeface="Courier New" panose="02070309020205020404" pitchFamily="49" charset="0"/>
              <a:buChar char="o"/>
            </a:pPr>
            <a:r>
              <a:rPr lang="fr-FR"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La discrétion professionnelle,</a:t>
            </a:r>
            <a:endParaRPr lang="en-US"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Courier New" panose="02070309020205020404" pitchFamily="49" charset="0"/>
              <a:buChar char="o"/>
            </a:pPr>
            <a:r>
              <a:rPr lang="fr-FR"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L’obligation de </a:t>
            </a:r>
            <a:r>
              <a:rPr lang="fr-FR" sz="3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réserve</a:t>
            </a:r>
            <a:r>
              <a:rPr lang="en-US" sz="3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 </a:t>
            </a:r>
          </a:p>
          <a:p>
            <a:pPr lvl="0" algn="just">
              <a:lnSpc>
                <a:spcPct val="107000"/>
              </a:lnSpc>
              <a:spcAft>
                <a:spcPts val="800"/>
              </a:spcAft>
              <a:buFont typeface="Wingdings" panose="05000000000000000000" pitchFamily="2" charset="2"/>
              <a:buChar char="q"/>
            </a:pPr>
            <a:r>
              <a:rPr lang="fr-FR" sz="3000" b="1" u="sng"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REGLES ET  PARTICULARITES DU STYLE ADMINISTRATIF</a:t>
            </a:r>
            <a:endParaRPr lang="en-US"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fr-FR" sz="3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Le </a:t>
            </a:r>
            <a:r>
              <a:rPr lang="fr-FR"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style de la rédaction administrative se distingue des autres modes de rédaction par plusieurs caractéristiques que l’on peut résumer ci-après:</a:t>
            </a:r>
            <a:endParaRPr lang="en-US" sz="3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endParaRPr lang="fr-FR" dirty="0" smtClean="0"/>
          </a:p>
          <a:p>
            <a:endParaRPr lang="en-US" dirty="0"/>
          </a:p>
        </p:txBody>
      </p:sp>
    </p:spTree>
    <p:extLst>
      <p:ext uri="{BB962C8B-B14F-4D97-AF65-F5344CB8AC3E}">
        <p14:creationId xmlns:p14="http://schemas.microsoft.com/office/powerpoint/2010/main" val="27530855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a:xfrm>
            <a:off x="838200" y="1825625"/>
            <a:ext cx="10515600" cy="4898448"/>
          </a:xfrm>
        </p:spPr>
        <p:txBody>
          <a:bodyPr>
            <a:noAutofit/>
          </a:bodyPr>
          <a:lstStyle/>
          <a:p>
            <a:pPr lvl="0" algn="just">
              <a:lnSpc>
                <a:spcPct val="107000"/>
              </a:lnSpc>
              <a:spcAft>
                <a:spcPts val="800"/>
              </a:spcAft>
            </a:pPr>
            <a:r>
              <a:rPr lang="fr-FR" sz="2400" b="1"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1-</a:t>
            </a:r>
            <a:r>
              <a:rPr lang="fr-FR" sz="2400" b="1" u="sng"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La </a:t>
            </a:r>
            <a:r>
              <a:rPr lang="fr-FR" sz="2400" b="1" u="sng"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précision, l’objectivité et la clarté</a:t>
            </a:r>
            <a:endParaRPr lang="en-US" sz="24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Elle vise la facilité de compréhension du message.</a:t>
            </a:r>
            <a:endParaRPr lang="en-US"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fr-FR" sz="2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Il </a:t>
            </a: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est également indispensable de faire preuve d’objectivité à travers un déroulement </a:t>
            </a:r>
            <a:r>
              <a:rPr lang="fr-FR" sz="2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harmonieux d’idées, </a:t>
            </a: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logique et agencé.  </a:t>
            </a:r>
            <a:endParaRPr lang="en-US"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pP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Choix rigoureux des termes à employer,</a:t>
            </a:r>
            <a:endParaRPr lang="en-US"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fr-FR" sz="2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Formulation </a:t>
            </a: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des phrases pas trop complexes avec une bonne utilisation de la ponctuation. </a:t>
            </a:r>
            <a:endParaRPr lang="fr-FR" sz="2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fr-FR" sz="2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Un </a:t>
            </a: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style direct, </a:t>
            </a:r>
            <a:r>
              <a:rPr lang="fr-FR" sz="20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avec </a:t>
            </a: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des mots expressifs par rapport à l’idée générale développée, dans son document.</a:t>
            </a:r>
            <a:endParaRPr lang="en-US"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fr-FR"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La clarté de la RA met fin aux spéculations d’une part et situe l’objet de l’affaire dans son contexte réel d’autre part. </a:t>
            </a:r>
            <a:endParaRPr lang="en-US" sz="20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749888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6000" dirty="0">
                <a:solidFill>
                  <a:prstClr val="black"/>
                </a:solidFill>
                <a:latin typeface="Bahnschrift Condensed" panose="020B0502040204020203" pitchFamily="34" charset="0"/>
              </a:rPr>
              <a:t>INTRODUCTION</a:t>
            </a:r>
            <a:endParaRPr lang="en-US" dirty="0">
              <a:latin typeface="Bahnschrift SemiBold" panose="020B0502040204020203" pitchFamily="34" charset="0"/>
            </a:endParaRPr>
          </a:p>
        </p:txBody>
      </p:sp>
      <p:sp>
        <p:nvSpPr>
          <p:cNvPr id="3" name="Espace réservé du contenu 2"/>
          <p:cNvSpPr>
            <a:spLocks noGrp="1"/>
          </p:cNvSpPr>
          <p:nvPr>
            <p:ph idx="1"/>
          </p:nvPr>
        </p:nvSpPr>
        <p:spPr/>
        <p:txBody>
          <a:bodyPr>
            <a:normAutofit/>
          </a:bodyPr>
          <a:lstStyle/>
          <a:p>
            <a:pPr algn="just">
              <a:lnSpc>
                <a:spcPct val="107000"/>
              </a:lnSpc>
              <a:spcAft>
                <a:spcPts val="800"/>
              </a:spcAft>
            </a:pPr>
            <a:r>
              <a:rPr lang="fr-FR" dirty="0" smtClean="0">
                <a:latin typeface="Calibri" panose="020F0502020204030204" pitchFamily="34" charset="0"/>
                <a:ea typeface="Calibri" panose="020F0502020204030204" pitchFamily="34" charset="0"/>
                <a:cs typeface="Times New Roman" panose="02020603050405020304" pitchFamily="18" charset="0"/>
              </a:rPr>
              <a:t>L’Etat, une </a:t>
            </a:r>
            <a:r>
              <a:rPr lang="fr-FR" dirty="0">
                <a:latin typeface="Calibri" panose="020F0502020204030204" pitchFamily="34" charset="0"/>
                <a:ea typeface="Calibri" panose="020F0502020204030204" pitchFamily="34" charset="0"/>
                <a:cs typeface="Times New Roman" panose="02020603050405020304" pitchFamily="18" charset="0"/>
              </a:rPr>
              <a:t>réalité historique, politique et juridique incontournable de la vie nationale et </a:t>
            </a:r>
            <a:r>
              <a:rPr lang="fr-FR" dirty="0" smtClean="0">
                <a:latin typeface="Calibri" panose="020F0502020204030204" pitchFamily="34" charset="0"/>
                <a:ea typeface="Calibri" panose="020F0502020204030204" pitchFamily="34" charset="0"/>
                <a:cs typeface="Times New Roman" panose="02020603050405020304" pitchFamily="18" charset="0"/>
              </a:rPr>
              <a:t>internationale.</a:t>
            </a:r>
          </a:p>
          <a:p>
            <a:pPr algn="just">
              <a:lnSpc>
                <a:spcPct val="107000"/>
              </a:lnSpc>
              <a:spcAft>
                <a:spcPts val="800"/>
              </a:spcAft>
            </a:pPr>
            <a:r>
              <a:rPr lang="fr-FR" dirty="0" smtClean="0">
                <a:latin typeface="Calibri" panose="020F0502020204030204" pitchFamily="34" charset="0"/>
                <a:ea typeface="Calibri" panose="020F0502020204030204" pitchFamily="34" charset="0"/>
                <a:cs typeface="Times New Roman" panose="02020603050405020304" pitchFamily="18" charset="0"/>
              </a:rPr>
              <a:t>Il est le </a:t>
            </a:r>
            <a:r>
              <a:rPr lang="fr-FR" dirty="0">
                <a:latin typeface="Calibri" panose="020F0502020204030204" pitchFamily="34" charset="0"/>
                <a:ea typeface="Calibri" panose="020F0502020204030204" pitchFamily="34" charset="0"/>
                <a:cs typeface="Times New Roman" panose="02020603050405020304" pitchFamily="18" charset="0"/>
              </a:rPr>
              <a:t>support institutionnel du pouvoir </a:t>
            </a:r>
            <a:r>
              <a:rPr lang="fr-FR" dirty="0" smtClean="0">
                <a:latin typeface="Calibri" panose="020F0502020204030204" pitchFamily="34" charset="0"/>
                <a:ea typeface="Calibri" panose="020F0502020204030204" pitchFamily="34" charset="0"/>
                <a:cs typeface="Times New Roman" panose="02020603050405020304" pitchFamily="18" charset="0"/>
              </a:rPr>
              <a:t>politique et conception </a:t>
            </a:r>
            <a:r>
              <a:rPr lang="fr-FR" dirty="0">
                <a:latin typeface="Calibri" panose="020F0502020204030204" pitchFamily="34" charset="0"/>
                <a:ea typeface="Calibri" panose="020F0502020204030204" pitchFamily="34" charset="0"/>
                <a:cs typeface="Times New Roman" panose="02020603050405020304" pitchFamily="18" charset="0"/>
              </a:rPr>
              <a:t>inséparable de la notion de </a:t>
            </a:r>
            <a:r>
              <a:rPr lang="fr-FR" dirty="0" smtClean="0">
                <a:latin typeface="Calibri" panose="020F0502020204030204" pitchFamily="34" charset="0"/>
                <a:ea typeface="Calibri" panose="020F0502020204030204" pitchFamily="34" charset="0"/>
                <a:cs typeface="Times New Roman" panose="02020603050405020304" pitchFamily="18" charset="0"/>
              </a:rPr>
              <a:t>pouvoir: les </a:t>
            </a:r>
            <a:r>
              <a:rPr lang="fr-FR" dirty="0">
                <a:latin typeface="Calibri" panose="020F0502020204030204" pitchFamily="34" charset="0"/>
                <a:ea typeface="Calibri" panose="020F0502020204030204" pitchFamily="34" charset="0"/>
                <a:cs typeface="Times New Roman" panose="02020603050405020304" pitchFamily="18" charset="0"/>
              </a:rPr>
              <a:t>pouvoirs publics, </a:t>
            </a:r>
            <a:r>
              <a:rPr lang="fr-FR" dirty="0" smtClean="0">
                <a:latin typeface="Calibri" panose="020F0502020204030204" pitchFamily="34" charset="0"/>
                <a:ea typeface="Calibri" panose="020F0502020204030204" pitchFamily="34" charset="0"/>
                <a:cs typeface="Times New Roman" panose="02020603050405020304" pitchFamily="18" charset="0"/>
              </a:rPr>
              <a:t>les </a:t>
            </a:r>
            <a:r>
              <a:rPr lang="fr-FR" dirty="0">
                <a:latin typeface="Calibri" panose="020F0502020204030204" pitchFamily="34" charset="0"/>
                <a:ea typeface="Calibri" panose="020F0502020204030204" pitchFamily="34" charset="0"/>
                <a:cs typeface="Times New Roman" panose="02020603050405020304" pitchFamily="18" charset="0"/>
              </a:rPr>
              <a:t>organes de l'État, </a:t>
            </a:r>
            <a:r>
              <a:rPr lang="fr-FR" dirty="0" smtClean="0">
                <a:latin typeface="Calibri" panose="020F0502020204030204" pitchFamily="34" charset="0"/>
                <a:ea typeface="Calibri" panose="020F0502020204030204" pitchFamily="34" charset="0"/>
                <a:cs typeface="Times New Roman" panose="02020603050405020304" pitchFamily="18" charset="0"/>
              </a:rPr>
              <a:t>les </a:t>
            </a:r>
            <a:r>
              <a:rPr lang="fr-FR" dirty="0">
                <a:latin typeface="Calibri" panose="020F0502020204030204" pitchFamily="34" charset="0"/>
                <a:ea typeface="Calibri" panose="020F0502020204030204" pitchFamily="34" charset="0"/>
                <a:cs typeface="Times New Roman" panose="02020603050405020304" pitchFamily="18" charset="0"/>
              </a:rPr>
              <a:t>autorités publiques, politiques ou administratives. </a:t>
            </a: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fr-FR" dirty="0" smtClean="0">
                <a:latin typeface="Calibri" panose="020F0502020204030204" pitchFamily="34" charset="0"/>
                <a:ea typeface="Calibri" panose="020F0502020204030204" pitchFamily="34" charset="0"/>
                <a:cs typeface="Times New Roman" panose="02020603050405020304" pitchFamily="18" charset="0"/>
              </a:rPr>
              <a:t>Le </a:t>
            </a:r>
            <a:r>
              <a:rPr lang="fr-FR" dirty="0">
                <a:latin typeface="Calibri" panose="020F0502020204030204" pitchFamily="34" charset="0"/>
                <a:ea typeface="Calibri" panose="020F0502020204030204" pitchFamily="34" charset="0"/>
                <a:cs typeface="Times New Roman" panose="02020603050405020304" pitchFamily="18" charset="0"/>
              </a:rPr>
              <a:t>terme « administration » est parfois utilisé pour désigner la notion </a:t>
            </a:r>
            <a:r>
              <a:rPr lang="fr-FR" dirty="0" smtClean="0">
                <a:latin typeface="Calibri" panose="020F0502020204030204" pitchFamily="34" charset="0"/>
                <a:ea typeface="Calibri" panose="020F0502020204030204" pitchFamily="34" charset="0"/>
                <a:cs typeface="Times New Roman" panose="02020603050405020304" pitchFamily="18" charset="0"/>
              </a:rPr>
              <a:t>générale </a:t>
            </a:r>
            <a:r>
              <a:rPr lang="fr-FR" dirty="0">
                <a:latin typeface="Calibri" panose="020F0502020204030204" pitchFamily="34" charset="0"/>
                <a:ea typeface="Calibri" panose="020F0502020204030204" pitchFamily="34" charset="0"/>
                <a:cs typeface="Times New Roman" panose="02020603050405020304" pitchFamily="18" charset="0"/>
              </a:rPr>
              <a:t>d’Etat ou de « service public ».</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133830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p:txBody>
          <a:bodyPr/>
          <a:lstStyle/>
          <a:p>
            <a:pPr>
              <a:lnSpc>
                <a:spcPct val="107000"/>
              </a:lnSpc>
              <a:spcAft>
                <a:spcPts val="800"/>
              </a:spcAft>
            </a:pPr>
            <a:r>
              <a:rPr lang="fr-FR" b="1" dirty="0">
                <a:latin typeface="Calibri" panose="020F0502020204030204" pitchFamily="34" charset="0"/>
                <a:ea typeface="Calibri" panose="020F0502020204030204" pitchFamily="34" charset="0"/>
                <a:cs typeface="Times New Roman" panose="02020603050405020304" pitchFamily="18" charset="0"/>
              </a:rPr>
              <a:t>2-</a:t>
            </a:r>
            <a:r>
              <a:rPr lang="fr-FR" b="1" u="sng" dirty="0">
                <a:latin typeface="Calibri" panose="020F0502020204030204" pitchFamily="34" charset="0"/>
                <a:ea typeface="Calibri" panose="020F0502020204030204" pitchFamily="34" charset="0"/>
                <a:cs typeface="Times New Roman" panose="02020603050405020304" pitchFamily="18" charset="0"/>
              </a:rPr>
              <a:t>La prudence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Eviter d’être affirmatif sur des situations ou des faits dont on n’a pas la maitrise les tenants et les aboutissants ou alors lorsqu’il s’agit de faits qui restent à vérifier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Eviter porter atteinte à la crédibilité de la personne publique.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Choix du conditionnel suggéré.</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601390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02071"/>
            <a:ext cx="10515600" cy="1325563"/>
          </a:xfrm>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33742022"/>
              </p:ext>
            </p:extLst>
          </p:nvPr>
        </p:nvGraphicFramePr>
        <p:xfrm>
          <a:off x="563419" y="2078183"/>
          <a:ext cx="10651836" cy="3348662"/>
        </p:xfrm>
        <a:graphic>
          <a:graphicData uri="http://schemas.openxmlformats.org/drawingml/2006/table">
            <a:tbl>
              <a:tblPr firstRow="1" bandRow="1">
                <a:tableStyleId>{5C22544A-7EE6-4342-B048-85BDC9FD1C3A}</a:tableStyleId>
              </a:tblPr>
              <a:tblGrid>
                <a:gridCol w="3550612">
                  <a:extLst>
                    <a:ext uri="{9D8B030D-6E8A-4147-A177-3AD203B41FA5}">
                      <a16:colId xmlns:a16="http://schemas.microsoft.com/office/drawing/2014/main" val="2776012639"/>
                    </a:ext>
                  </a:extLst>
                </a:gridCol>
                <a:gridCol w="3550612">
                  <a:extLst>
                    <a:ext uri="{9D8B030D-6E8A-4147-A177-3AD203B41FA5}">
                      <a16:colId xmlns:a16="http://schemas.microsoft.com/office/drawing/2014/main" val="4187266158"/>
                    </a:ext>
                  </a:extLst>
                </a:gridCol>
                <a:gridCol w="3550612">
                  <a:extLst>
                    <a:ext uri="{9D8B030D-6E8A-4147-A177-3AD203B41FA5}">
                      <a16:colId xmlns:a16="http://schemas.microsoft.com/office/drawing/2014/main" val="3284887206"/>
                    </a:ext>
                  </a:extLst>
                </a:gridCol>
              </a:tblGrid>
              <a:tr h="565159">
                <a:tc>
                  <a:txBody>
                    <a:bodyPr/>
                    <a:lstStyle/>
                    <a:p>
                      <a:pPr algn="ctr">
                        <a:lnSpc>
                          <a:spcPct val="107000"/>
                        </a:lnSpc>
                        <a:spcAft>
                          <a:spcPts val="0"/>
                        </a:spcAft>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Ne pas écrire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600" b="1">
                          <a:effectLst/>
                          <a:latin typeface="Times New Roman" panose="02020603050405020304" pitchFamily="18" charset="0"/>
                          <a:ea typeface="Calibri" panose="020F0502020204030204" pitchFamily="34" charset="0"/>
                          <a:cs typeface="Times New Roman" panose="02020603050405020304" pitchFamily="18" charset="0"/>
                        </a:rPr>
                        <a:t>Ecrire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observations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4809939"/>
                  </a:ext>
                </a:extLst>
              </a:tr>
              <a:tr h="1192930">
                <a:tc>
                  <a:txBody>
                    <a:bodyPr/>
                    <a:lstStyle/>
                    <a:p>
                      <a:pPr algn="ctr">
                        <a:lnSpc>
                          <a:spcPct val="107000"/>
                        </a:lnSpc>
                        <a:spcAft>
                          <a:spcPts val="0"/>
                        </a:spcAft>
                      </a:pPr>
                      <a:r>
                        <a:rPr lang="fr-FR" sz="1600">
                          <a:effectLst/>
                          <a:latin typeface="Calibri" panose="020F0502020204030204" pitchFamily="34" charset="0"/>
                          <a:ea typeface="Calibri" panose="020F0502020204030204" pitchFamily="34" charset="0"/>
                          <a:cs typeface="Times New Roman" panose="02020603050405020304" pitchFamily="18" charset="0"/>
                        </a:rPr>
                        <a:t>Je rejette….,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600">
                          <a:effectLst/>
                          <a:latin typeface="Calibri" panose="020F0502020204030204" pitchFamily="34" charset="0"/>
                          <a:ea typeface="Calibri" panose="020F0502020204030204" pitchFamily="34" charset="0"/>
                          <a:cs typeface="Times New Roman" panose="02020603050405020304" pitchFamily="18" charset="0"/>
                        </a:rPr>
                        <a:t>Je refuse votre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600">
                          <a:effectLst/>
                          <a:latin typeface="Calibri" panose="020F0502020204030204" pitchFamily="34" charset="0"/>
                          <a:ea typeface="Calibri" panose="020F0502020204030204" pitchFamily="34" charset="0"/>
                          <a:cs typeface="Times New Roman" panose="02020603050405020304" pitchFamily="18" charset="0"/>
                        </a:rPr>
                        <a:t>Je ne suis pas en mesure de….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600">
                          <a:effectLst/>
                          <a:latin typeface="Calibri" panose="020F0502020204030204" pitchFamily="34" charset="0"/>
                          <a:ea typeface="Calibri" panose="020F0502020204030204" pitchFamily="34" charset="0"/>
                          <a:cs typeface="Times New Roman" panose="02020603050405020304" pitchFamily="18" charset="0"/>
                        </a:rPr>
                        <a:t>Je suis dans l’impossibilité de …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600">
                          <a:effectLst/>
                          <a:latin typeface="Calibri" panose="020F0502020204030204" pitchFamily="34" charset="0"/>
                          <a:ea typeface="Calibri" panose="020F0502020204030204" pitchFamily="34"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L’administration ne doit pas être catégorique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84220733"/>
                  </a:ext>
                </a:extLst>
              </a:tr>
              <a:tr h="1590573">
                <a:tc>
                  <a:txBody>
                    <a:bodyPr/>
                    <a:lstStyle/>
                    <a:p>
                      <a:pPr>
                        <a:lnSpc>
                          <a:spcPct val="107000"/>
                        </a:lnSpc>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Tant que vous ne modifiez pas votre demande, l’administration ne vous donnera pas satisfaction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Dès que vous prenez en compte les observations de l’administration …, votre demande pourrait connaitre une suite favorable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9064455"/>
                  </a:ext>
                </a:extLst>
              </a:tr>
            </a:tbl>
          </a:graphicData>
        </a:graphic>
      </p:graphicFrame>
    </p:spTree>
    <p:extLst>
      <p:ext uri="{BB962C8B-B14F-4D97-AF65-F5344CB8AC3E}">
        <p14:creationId xmlns:p14="http://schemas.microsoft.com/office/powerpoint/2010/main" val="8906829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t>
            </a:r>
            <a:r>
              <a:rPr lang="fr-FR" dirty="0" smtClean="0">
                <a:solidFill>
                  <a:prstClr val="black"/>
                </a:solidFill>
                <a:latin typeface="Bahnschrift SemiLight Condensed" panose="020B0502040204020203" pitchFamily="34" charset="0"/>
              </a:rPr>
              <a:t>ADMINISTRATIVE (RA)</a:t>
            </a:r>
            <a:endParaRPr lang="en-US" dirty="0"/>
          </a:p>
        </p:txBody>
      </p:sp>
      <p:sp>
        <p:nvSpPr>
          <p:cNvPr id="3" name="Espace réservé du contenu 2"/>
          <p:cNvSpPr>
            <a:spLocks noGrp="1"/>
          </p:cNvSpPr>
          <p:nvPr>
            <p:ph idx="1"/>
          </p:nvPr>
        </p:nvSpPr>
        <p:spPr/>
        <p:txBody>
          <a:bodyPr>
            <a:normAutofit lnSpcReduction="10000"/>
          </a:bodyPr>
          <a:lstStyle/>
          <a:p>
            <a:pPr algn="just">
              <a:lnSpc>
                <a:spcPct val="107000"/>
              </a:lnSpc>
              <a:spcAft>
                <a:spcPts val="800"/>
              </a:spcAft>
            </a:pPr>
            <a:r>
              <a:rPr lang="fr-FR" b="1" dirty="0">
                <a:latin typeface="Bahnschrift SemiCondensed" panose="020B0502040204020203" pitchFamily="34" charset="0"/>
                <a:ea typeface="Calibri" panose="020F0502020204030204" pitchFamily="34" charset="0"/>
                <a:cs typeface="Times New Roman" panose="02020603050405020304" pitchFamily="18" charset="0"/>
              </a:rPr>
              <a:t>3-</a:t>
            </a:r>
            <a:r>
              <a:rPr lang="fr-FR" b="1" u="sng" dirty="0">
                <a:latin typeface="Bahnschrift SemiCondensed" panose="020B0502040204020203" pitchFamily="34" charset="0"/>
                <a:ea typeface="Calibri" panose="020F0502020204030204" pitchFamily="34" charset="0"/>
                <a:cs typeface="Times New Roman" panose="02020603050405020304" pitchFamily="18" charset="0"/>
              </a:rPr>
              <a:t>La responsabilité</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Bahnschrift SemiCondensed" panose="020B0502040204020203" pitchFamily="34" charset="0"/>
                <a:ea typeface="Calibri" panose="020F0502020204030204" pitchFamily="34" charset="0"/>
                <a:cs typeface="Times New Roman" panose="02020603050405020304" pitchFamily="18" charset="0"/>
              </a:rPr>
              <a:t>L’auteur d’un écrit de l’administration agit au nom de celle-ci. Il doit donc faire preuve de responsabilité.  A ce propos l’usage du sujet indéfini « on» est banni et l’adoption de la première personne du singulier «je», preuve de cet esprit de responsabilité</a:t>
            </a: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Utilisation de l’identité de l’auteur de la RA: noms et prénoms, titres et fonctions;</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Respect des </a:t>
            </a:r>
            <a:r>
              <a:rPr lang="fr-FR" dirty="0">
                <a:latin typeface="Bahnschrift SemiCondensed" panose="020B0502040204020203" pitchFamily="34" charset="0"/>
                <a:ea typeface="Calibri" panose="020F0502020204030204" pitchFamily="34" charset="0"/>
                <a:cs typeface="Times New Roman" panose="02020603050405020304" pitchFamily="18" charset="0"/>
              </a:rPr>
              <a:t>compétences requises et être prêt à assumer. </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algn="just"/>
            <a:endParaRPr lang="en-US" dirty="0">
              <a:latin typeface="Bahnschrift SemiCondensed" panose="020B0502040204020203" pitchFamily="34" charset="0"/>
            </a:endParaRPr>
          </a:p>
        </p:txBody>
      </p:sp>
    </p:spTree>
    <p:extLst>
      <p:ext uri="{BB962C8B-B14F-4D97-AF65-F5344CB8AC3E}">
        <p14:creationId xmlns:p14="http://schemas.microsoft.com/office/powerpoint/2010/main" val="18902599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35098980"/>
              </p:ext>
            </p:extLst>
          </p:nvPr>
        </p:nvGraphicFramePr>
        <p:xfrm>
          <a:off x="748144" y="2287442"/>
          <a:ext cx="10605656" cy="3411393"/>
        </p:xfrm>
        <a:graphic>
          <a:graphicData uri="http://schemas.openxmlformats.org/drawingml/2006/table">
            <a:tbl>
              <a:tblPr firstRow="1" bandRow="1">
                <a:tableStyleId>{5C22544A-7EE6-4342-B048-85BDC9FD1C3A}</a:tableStyleId>
              </a:tblPr>
              <a:tblGrid>
                <a:gridCol w="5302828">
                  <a:extLst>
                    <a:ext uri="{9D8B030D-6E8A-4147-A177-3AD203B41FA5}">
                      <a16:colId xmlns:a16="http://schemas.microsoft.com/office/drawing/2014/main" val="1511683250"/>
                    </a:ext>
                  </a:extLst>
                </a:gridCol>
                <a:gridCol w="5302828">
                  <a:extLst>
                    <a:ext uri="{9D8B030D-6E8A-4147-A177-3AD203B41FA5}">
                      <a16:colId xmlns:a16="http://schemas.microsoft.com/office/drawing/2014/main" val="2745082391"/>
                    </a:ext>
                  </a:extLst>
                </a:gridCol>
              </a:tblGrid>
              <a:tr h="476707">
                <a:tc>
                  <a:txBody>
                    <a:bodyPr/>
                    <a:lstStyle/>
                    <a:p>
                      <a:pPr algn="ct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NE PAS ECRIRE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ECRIRE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47748079"/>
                  </a:ext>
                </a:extLst>
              </a:tr>
              <a:tr h="1257723">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Nous avons offert des prestations à la femme du Directeur général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J’ai offert des prestations à la femme du Directeur général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2224769"/>
                  </a:ext>
                </a:extLst>
              </a:tr>
              <a:tr h="1676963">
                <a:tc>
                  <a:txBody>
                    <a:bodyPr/>
                    <a:lstStyle/>
                    <a:p>
                      <a:pPr indent="449580" algn="just">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Le Président du Conseil régional m’a rapporté que vous avez consulté le registre des audiences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Il m’est revenu que vous avez consulté le registre des audiences…..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1820492"/>
                  </a:ext>
                </a:extLst>
              </a:tr>
            </a:tbl>
          </a:graphicData>
        </a:graphic>
      </p:graphicFrame>
    </p:spTree>
    <p:extLst>
      <p:ext uri="{BB962C8B-B14F-4D97-AF65-F5344CB8AC3E}">
        <p14:creationId xmlns:p14="http://schemas.microsoft.com/office/powerpoint/2010/main" val="452671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a:xfrm>
            <a:off x="838199" y="1825625"/>
            <a:ext cx="10679545" cy="4704484"/>
          </a:xfrm>
        </p:spPr>
        <p:txBody>
          <a:bodyPr>
            <a:normAutofit lnSpcReduction="10000"/>
          </a:bodyPr>
          <a:lstStyle/>
          <a:p>
            <a:pPr algn="just">
              <a:lnSpc>
                <a:spcPct val="107000"/>
              </a:lnSpc>
              <a:spcAft>
                <a:spcPts val="800"/>
              </a:spcAft>
            </a:pPr>
            <a:r>
              <a:rPr lang="fr-FR" b="1" dirty="0">
                <a:latin typeface="Bahnschrift SemiCondensed" panose="020B0502040204020203" pitchFamily="34" charset="0"/>
                <a:ea typeface="Calibri" panose="020F0502020204030204" pitchFamily="34" charset="0"/>
                <a:cs typeface="Times New Roman" panose="02020603050405020304" pitchFamily="18" charset="0"/>
              </a:rPr>
              <a:t>4-</a:t>
            </a:r>
            <a:r>
              <a:rPr lang="fr-FR" b="1" u="sng" dirty="0">
                <a:latin typeface="Bahnschrift SemiCondensed" panose="020B0502040204020203" pitchFamily="34" charset="0"/>
                <a:ea typeface="Calibri" panose="020F0502020204030204" pitchFamily="34" charset="0"/>
                <a:cs typeface="Times New Roman" panose="02020603050405020304" pitchFamily="18" charset="0"/>
              </a:rPr>
              <a:t>La courtoisie</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latin typeface="Bahnschrift SemiCondensed" panose="020B0502040204020203" pitchFamily="34" charset="0"/>
                <a:ea typeface="Calibri" panose="020F0502020204030204" pitchFamily="34" charset="0"/>
                <a:cs typeface="Times New Roman" panose="02020603050405020304" pitchFamily="18" charset="0"/>
              </a:rPr>
              <a:t>L’administration s’impose le respect envers le citoyen car elle est à son service. </a:t>
            </a:r>
            <a:endParaRPr lang="fr-FR" dirty="0" smtClean="0">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L’auteur d’un écrit administratif est dépositaire de l’autorité de cette administration;</a:t>
            </a:r>
          </a:p>
          <a:p>
            <a:pPr algn="just">
              <a:lnSpc>
                <a:spcPct val="107000"/>
              </a:lnSpc>
              <a:spcAft>
                <a:spcPts val="800"/>
              </a:spcAft>
            </a:pP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Obligation de s’adresser au citoyen avec égard, avec respect.</a:t>
            </a:r>
          </a:p>
          <a:p>
            <a:pPr algn="just">
              <a:lnSpc>
                <a:spcPct val="107000"/>
              </a:lnSpc>
              <a:spcAft>
                <a:spcPts val="800"/>
              </a:spcAft>
            </a:pPr>
            <a:r>
              <a:rPr lang="fr-FR" dirty="0" smtClean="0">
                <a:latin typeface="Bahnschrift SemiCondensed" panose="020B0502040204020203" pitchFamily="34" charset="0"/>
                <a:ea typeface="Calibri" panose="020F0502020204030204" pitchFamily="34" charset="0"/>
                <a:cs typeface="Times New Roman" panose="02020603050405020304" pitchFamily="18" charset="0"/>
              </a:rPr>
              <a:t>La </a:t>
            </a:r>
            <a:r>
              <a:rPr lang="fr-FR" dirty="0">
                <a:latin typeface="Bahnschrift SemiCondensed" panose="020B0502040204020203" pitchFamily="34" charset="0"/>
                <a:ea typeface="Calibri" panose="020F0502020204030204" pitchFamily="34" charset="0"/>
                <a:cs typeface="Times New Roman" panose="02020603050405020304" pitchFamily="18" charset="0"/>
              </a:rPr>
              <a:t>dignité de l’Administration se traduit par cette courtoisie et la considération portée à son interlocuteur.</a:t>
            </a:r>
            <a:endParaRPr lang="en-US" dirty="0">
              <a:latin typeface="Bahnschrift SemiCondensed" panose="020B0502040204020203"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578327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p:txBody>
          <a:bodyPr/>
          <a:lstStyle/>
          <a:p>
            <a:pPr marL="0" lvl="0" indent="0" algn="just">
              <a:lnSpc>
                <a:spcPct val="107000"/>
              </a:lnSpc>
              <a:spcAft>
                <a:spcPts val="800"/>
              </a:spcAft>
              <a:buNone/>
            </a:pPr>
            <a:r>
              <a:rPr lang="fr-FR" sz="2400" b="1"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4-</a:t>
            </a:r>
            <a:r>
              <a:rPr lang="fr-FR" sz="2400" b="1" u="sng"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La </a:t>
            </a:r>
            <a:r>
              <a:rPr lang="fr-FR" sz="2400" b="1" u="sng"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courtoisie et l’autorité</a:t>
            </a:r>
          </a:p>
          <a:p>
            <a:pPr lvl="0" algn="just">
              <a:lnSpc>
                <a:spcPct val="107000"/>
              </a:lnSpc>
              <a:spcAft>
                <a:spcPts val="800"/>
              </a:spcAft>
            </a:pPr>
            <a:r>
              <a:rPr lang="fr-FR" sz="24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Il doit également éviter des expressions « de rue » et familier et des insultes…donc éviter des expressions désobligeantes ou blessantes, des refus brutaux, des ordres </a:t>
            </a:r>
            <a:r>
              <a:rPr lang="fr-FR" sz="24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rigides, ou d’exposer les autres…</a:t>
            </a:r>
            <a:endParaRPr lang="en-US" sz="24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fr-FR" sz="2400" dirty="0" smtClean="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rPr>
              <a:t>Par exemple, « Ne pas révéler l’identité de ses sources d’informations »</a:t>
            </a:r>
          </a:p>
          <a:p>
            <a:pPr lvl="0" algn="just">
              <a:lnSpc>
                <a:spcPct val="107000"/>
              </a:lnSpc>
              <a:spcAft>
                <a:spcPts val="800"/>
              </a:spcAft>
            </a:pPr>
            <a:endParaRPr lang="en-US" sz="2400" dirty="0">
              <a:solidFill>
                <a:prstClr val="black"/>
              </a:solidFill>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4415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prstClr val="black"/>
                </a:solidFill>
                <a:latin typeface="Bahnschrift SemiLight Condensed" panose="020B0502040204020203" pitchFamily="34" charset="0"/>
              </a:rPr>
              <a:t>REDACTION ADMINISTRATIVE</a:t>
            </a:r>
            <a:endParaRPr lang="en-US" dirty="0"/>
          </a:p>
        </p:txBody>
      </p:sp>
      <p:sp>
        <p:nvSpPr>
          <p:cNvPr id="3" name="Espace réservé du contenu 2"/>
          <p:cNvSpPr>
            <a:spLocks noGrp="1"/>
          </p:cNvSpPr>
          <p:nvPr>
            <p:ph idx="1"/>
          </p:nvPr>
        </p:nvSpPr>
        <p:spPr/>
        <p:txBody>
          <a:bodyPr/>
          <a:lstStyle/>
          <a:p>
            <a:pPr>
              <a:lnSpc>
                <a:spcPct val="107000"/>
              </a:lnSpc>
              <a:spcAft>
                <a:spcPts val="800"/>
              </a:spcAft>
              <a:buFont typeface="Wingdings" panose="05000000000000000000" pitchFamily="2" charset="2"/>
              <a:buChar char="q"/>
            </a:pPr>
            <a:r>
              <a:rPr lang="fr-FR" b="1" u="sng" dirty="0">
                <a:latin typeface="Bahnschrift SemiLight" panose="020B0502040204020203" pitchFamily="34" charset="0"/>
                <a:ea typeface="Calibri" panose="020F0502020204030204" pitchFamily="34" charset="0"/>
                <a:cs typeface="Times New Roman" panose="02020603050405020304" pitchFamily="18" charset="0"/>
              </a:rPr>
              <a:t>La neutralité</a:t>
            </a:r>
            <a:endParaRPr lang="en-US" dirty="0">
              <a:latin typeface="Bahnschrift SemiLight" panose="020B0502040204020203"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fr-FR" dirty="0" smtClean="0">
                <a:latin typeface="Bahnschrift SemiLight" panose="020B0502040204020203" pitchFamily="34" charset="0"/>
                <a:ea typeface="Calibri" panose="020F0502020204030204" pitchFamily="34" charset="0"/>
                <a:cs typeface="Times New Roman" panose="02020603050405020304" pitchFamily="18" charset="0"/>
              </a:rPr>
              <a:t>Etre objectif,</a:t>
            </a:r>
          </a:p>
          <a:p>
            <a:pPr>
              <a:buFont typeface="Wingdings" panose="05000000000000000000" pitchFamily="2" charset="2"/>
              <a:buChar char="§"/>
            </a:pPr>
            <a:r>
              <a:rPr lang="fr-FR" dirty="0" smtClean="0">
                <a:latin typeface="Bahnschrift SemiLight" panose="020B0502040204020203" pitchFamily="34" charset="0"/>
                <a:cs typeface="Times New Roman" panose="02020603050405020304" pitchFamily="18" charset="0"/>
              </a:rPr>
              <a:t>éviter les idées préconçues;</a:t>
            </a:r>
          </a:p>
          <a:p>
            <a:pPr>
              <a:buFont typeface="Wingdings" panose="05000000000000000000" pitchFamily="2" charset="2"/>
              <a:buChar char="§"/>
            </a:pPr>
            <a:r>
              <a:rPr lang="fr-FR" dirty="0" smtClean="0">
                <a:latin typeface="Bahnschrift SemiLight" panose="020B0502040204020203" pitchFamily="34" charset="0"/>
                <a:cs typeface="Times New Roman" panose="02020603050405020304" pitchFamily="18" charset="0"/>
              </a:rPr>
              <a:t>Ne pas laisser transparaitre ses opinions ou ses sentiments </a:t>
            </a:r>
            <a:endParaRPr lang="en-US" dirty="0">
              <a:latin typeface="Bahnschrift SemiLight" panose="020B0502040204020203" pitchFamily="34" charset="0"/>
            </a:endParaRPr>
          </a:p>
        </p:txBody>
      </p:sp>
    </p:spTree>
    <p:extLst>
      <p:ext uri="{BB962C8B-B14F-4D97-AF65-F5344CB8AC3E}">
        <p14:creationId xmlns:p14="http://schemas.microsoft.com/office/powerpoint/2010/main" val="7516011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4294967295"/>
          </p:nvPr>
        </p:nvPicPr>
        <p:blipFill>
          <a:blip r:embed="rId2"/>
          <a:stretch>
            <a:fillRect/>
          </a:stretch>
        </p:blipFill>
        <p:spPr>
          <a:xfrm>
            <a:off x="2364509" y="0"/>
            <a:ext cx="6659418" cy="6724073"/>
          </a:xfrm>
          <a:prstGeom prst="rect">
            <a:avLst/>
          </a:prstGeom>
        </p:spPr>
      </p:pic>
    </p:spTree>
    <p:extLst>
      <p:ext uri="{BB962C8B-B14F-4D97-AF65-F5344CB8AC3E}">
        <p14:creationId xmlns:p14="http://schemas.microsoft.com/office/powerpoint/2010/main" val="1329284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6000" dirty="0">
                <a:solidFill>
                  <a:prstClr val="black"/>
                </a:solidFill>
                <a:latin typeface="Bahnschrift Condensed" panose="020B0502040204020203" pitchFamily="34" charset="0"/>
              </a:rPr>
              <a:t>INTRODUCTION</a:t>
            </a:r>
            <a:endParaRPr lang="en-US" dirty="0"/>
          </a:p>
        </p:txBody>
      </p:sp>
      <p:sp>
        <p:nvSpPr>
          <p:cNvPr id="3" name="Espace réservé du contenu 2"/>
          <p:cNvSpPr>
            <a:spLocks noGrp="1"/>
          </p:cNvSpPr>
          <p:nvPr>
            <p:ph idx="1"/>
          </p:nvPr>
        </p:nvSpPr>
        <p:spPr/>
        <p:txBody>
          <a:bodyPr>
            <a:normAutofit fontScale="85000" lnSpcReduction="10000"/>
          </a:bodyPr>
          <a:lstStyle/>
          <a:p>
            <a:pPr algn="just">
              <a:lnSpc>
                <a:spcPct val="107000"/>
              </a:lnSpc>
              <a:spcAft>
                <a:spcPts val="800"/>
              </a:spcAft>
            </a:pPr>
            <a:r>
              <a:rPr lang="fr-FR" dirty="0" smtClean="0">
                <a:latin typeface="Calibri" panose="020F0502020204030204" pitchFamily="34" charset="0"/>
                <a:ea typeface="Calibri" panose="020F0502020204030204" pitchFamily="34" charset="0"/>
                <a:cs typeface="Times New Roman" panose="02020603050405020304" pitchFamily="18" charset="0"/>
              </a:rPr>
              <a:t>De manière générale, </a:t>
            </a:r>
            <a:r>
              <a:rPr lang="fr-FR" dirty="0">
                <a:latin typeface="Calibri" panose="020F0502020204030204" pitchFamily="34" charset="0"/>
                <a:ea typeface="Calibri" panose="020F0502020204030204" pitchFamily="34" charset="0"/>
                <a:cs typeface="Times New Roman" panose="02020603050405020304" pitchFamily="18" charset="0"/>
              </a:rPr>
              <a:t>est l'</a:t>
            </a:r>
            <a:r>
              <a:rPr lang="fr-FR" b="1" dirty="0">
                <a:latin typeface="Calibri" panose="020F0502020204030204" pitchFamily="34" charset="0"/>
                <a:ea typeface="Calibri" panose="020F0502020204030204" pitchFamily="34" charset="0"/>
                <a:cs typeface="Times New Roman" panose="02020603050405020304" pitchFamily="18" charset="0"/>
              </a:rPr>
              <a:t>action d'administrer</a:t>
            </a:r>
            <a:r>
              <a:rPr lang="fr-FR" dirty="0">
                <a:latin typeface="Calibri" panose="020F0502020204030204" pitchFamily="34" charset="0"/>
                <a:ea typeface="Calibri" panose="020F0502020204030204" pitchFamily="34" charset="0"/>
                <a:cs typeface="Times New Roman" panose="02020603050405020304" pitchFamily="18" charset="0"/>
              </a:rPr>
              <a:t>, d'organiser, de gérer, </a:t>
            </a:r>
            <a:r>
              <a:rPr lang="fr-FR" dirty="0" smtClean="0">
                <a:latin typeface="Calibri" panose="020F0502020204030204" pitchFamily="34" charset="0"/>
                <a:ea typeface="Calibri" panose="020F0502020204030204" pitchFamily="34" charset="0"/>
                <a:cs typeface="Times New Roman" panose="02020603050405020304" pitchFamily="18" charset="0"/>
              </a:rPr>
              <a:t>des biens</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dirty="0" smtClean="0">
                <a:latin typeface="Calibri" panose="020F0502020204030204" pitchFamily="34" charset="0"/>
                <a:ea typeface="Calibri" panose="020F0502020204030204" pitchFamily="34" charset="0"/>
                <a:cs typeface="Times New Roman" panose="02020603050405020304" pitchFamily="18" charset="0"/>
              </a:rPr>
              <a:t>ou </a:t>
            </a:r>
            <a:r>
              <a:rPr lang="fr-FR" dirty="0">
                <a:latin typeface="Calibri" panose="020F0502020204030204" pitchFamily="34" charset="0"/>
                <a:ea typeface="Calibri" panose="020F0502020204030204" pitchFamily="34" charset="0"/>
                <a:cs typeface="Times New Roman" panose="02020603050405020304" pitchFamily="18" charset="0"/>
              </a:rPr>
              <a:t>des affaires, que ce soit dans </a:t>
            </a:r>
            <a:r>
              <a:rPr lang="fr-FR" dirty="0" smtClean="0">
                <a:latin typeface="Calibri" panose="020F0502020204030204" pitchFamily="34" charset="0"/>
                <a:ea typeface="Calibri" panose="020F0502020204030204" pitchFamily="34" charset="0"/>
                <a:cs typeface="Times New Roman" panose="02020603050405020304" pitchFamily="18" charset="0"/>
              </a:rPr>
              <a:t>le domaine public ou </a:t>
            </a:r>
            <a:r>
              <a:rPr lang="fr-FR" dirty="0">
                <a:latin typeface="Calibri" panose="020F0502020204030204" pitchFamily="34" charset="0"/>
                <a:ea typeface="Calibri" panose="020F0502020204030204" pitchFamily="34" charset="0"/>
                <a:cs typeface="Times New Roman" panose="02020603050405020304" pitchFamily="18" charset="0"/>
              </a:rPr>
              <a:t>privé</a:t>
            </a:r>
            <a:r>
              <a:rPr lang="fr-FR"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FR" dirty="0" smtClean="0">
                <a:latin typeface="Calibri" panose="020F0502020204030204" pitchFamily="34" charset="0"/>
                <a:ea typeface="Calibri" panose="020F0502020204030204" pitchFamily="34" charset="0"/>
                <a:cs typeface="Times New Roman" panose="02020603050405020304" pitchFamily="18" charset="0"/>
              </a:rPr>
              <a:t>De manière pratique, le terme « Administration » renvoie à la notion « d’administration publique » ou des institutions ou organisation au niveau international, continental qui applique des politiques publiques (Charte africaine sur les valeurs et principes du service public et de l’administration);</a:t>
            </a:r>
          </a:p>
          <a:p>
            <a:pPr algn="just">
              <a:lnSpc>
                <a:spcPct val="107000"/>
              </a:lnSpc>
              <a:spcAft>
                <a:spcPts val="800"/>
              </a:spcAft>
            </a:pPr>
            <a:r>
              <a:rPr lang="fr-FR" dirty="0" smtClean="0">
                <a:latin typeface="Calibri" panose="020F0502020204030204" pitchFamily="34" charset="0"/>
                <a:ea typeface="Calibri" panose="020F0502020204030204" pitchFamily="34" charset="0"/>
                <a:cs typeface="Times New Roman" panose="02020603050405020304" pitchFamily="18" charset="0"/>
              </a:rPr>
              <a:t>D’un </a:t>
            </a:r>
            <a:r>
              <a:rPr lang="fr-FR" dirty="0">
                <a:latin typeface="Calibri" panose="020F0502020204030204" pitchFamily="34" charset="0"/>
                <a:ea typeface="Calibri" panose="020F0502020204030204" pitchFamily="34" charset="0"/>
                <a:cs typeface="Times New Roman" panose="02020603050405020304" pitchFamily="18" charset="0"/>
              </a:rPr>
              <a:t>point de vue organique, les institutions administratives sont constituées de : l’État, les collectivités territoriales, les établissements publics de </a:t>
            </a:r>
            <a:r>
              <a:rPr lang="fr-FR" dirty="0" smtClean="0">
                <a:latin typeface="Calibri" panose="020F0502020204030204" pitchFamily="34" charset="0"/>
                <a:ea typeface="Calibri" panose="020F0502020204030204" pitchFamily="34" charset="0"/>
                <a:cs typeface="Times New Roman" panose="02020603050405020304" pitchFamily="18" charset="0"/>
              </a:rPr>
              <a:t>l’Etat (EPA, EPIC, EPPS, EPS, etc.) qui collaborent à </a:t>
            </a:r>
            <a:r>
              <a:rPr lang="fr-FR" dirty="0">
                <a:latin typeface="Calibri" panose="020F0502020204030204" pitchFamily="34" charset="0"/>
                <a:ea typeface="Calibri" panose="020F0502020204030204" pitchFamily="34" charset="0"/>
                <a:cs typeface="Times New Roman" panose="02020603050405020304" pitchFamily="18" charset="0"/>
              </a:rPr>
              <a:t>la mise en œuvre des politiques publiques. </a:t>
            </a: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46472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6000" dirty="0">
                <a:solidFill>
                  <a:prstClr val="black"/>
                </a:solidFill>
                <a:latin typeface="Bahnschrift Condensed" panose="020B0502040204020203" pitchFamily="34" charset="0"/>
              </a:rPr>
              <a:t>INTRODUCTION</a:t>
            </a:r>
            <a:endParaRPr lang="en-US" dirty="0"/>
          </a:p>
        </p:txBody>
      </p:sp>
      <p:sp>
        <p:nvSpPr>
          <p:cNvPr id="3" name="Espace réservé du contenu 2"/>
          <p:cNvSpPr>
            <a:spLocks noGrp="1"/>
          </p:cNvSpPr>
          <p:nvPr>
            <p:ph idx="1"/>
          </p:nvPr>
        </p:nvSpPr>
        <p:spPr/>
        <p:txBody>
          <a:bodyPr>
            <a:normAutofit lnSpcReduction="10000"/>
          </a:bodyPr>
          <a:lstStyle/>
          <a:p>
            <a:pPr algn="just">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D’un point de vue matériel, </a:t>
            </a:r>
            <a:r>
              <a:rPr lang="fr-FR" dirty="0" smtClean="0">
                <a:latin typeface="Calibri" panose="020F0502020204030204" pitchFamily="34" charset="0"/>
                <a:ea typeface="Calibri" panose="020F0502020204030204" pitchFamily="34" charset="0"/>
                <a:cs typeface="Times New Roman" panose="02020603050405020304" pitchFamily="18" charset="0"/>
              </a:rPr>
              <a:t>les </a:t>
            </a:r>
            <a:r>
              <a:rPr lang="fr-FR" dirty="0">
                <a:latin typeface="Calibri" panose="020F0502020204030204" pitchFamily="34" charset="0"/>
                <a:ea typeface="Calibri" panose="020F0502020204030204" pitchFamily="34" charset="0"/>
                <a:cs typeface="Times New Roman" panose="02020603050405020304" pitchFamily="18" charset="0"/>
              </a:rPr>
              <a:t>administrations doivent édicter toutes les réglementations nécessaires au bon fonctionnement de la vie en société. Elles doivent également fournir les prestations indispensables à la satisfaction des besoins essentiels des citoyens, dans des domaines aussi diversifiés que l’éducation, l’emploi, les transports, la protection sociale, la santé, </a:t>
            </a:r>
            <a:r>
              <a:rPr lang="fr-FR" dirty="0" smtClean="0">
                <a:latin typeface="Calibri" panose="020F0502020204030204" pitchFamily="34" charset="0"/>
                <a:ea typeface="Calibri" panose="020F0502020204030204" pitchFamily="34" charset="0"/>
                <a:cs typeface="Times New Roman" panose="02020603050405020304" pitchFamily="18" charset="0"/>
              </a:rPr>
              <a:t>etc.</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Dans le cadre de ce cours, il sera question de l’organisation de l’administration, de ses principes de gestion et de ses moyens de communication. </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8465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latin typeface="Bahnschrift" panose="020B0502040204020203" pitchFamily="34" charset="0"/>
              </a:rPr>
              <a:t>NOTIONS TECHNIQUES</a:t>
            </a:r>
            <a:endParaRPr lang="en-US" b="1" dirty="0">
              <a:latin typeface="Bahnschrift" panose="020B0502040204020203" pitchFamily="34" charset="0"/>
            </a:endParaRPr>
          </a:p>
        </p:txBody>
      </p:sp>
      <p:sp>
        <p:nvSpPr>
          <p:cNvPr id="3" name="Espace réservé du contenu 2"/>
          <p:cNvSpPr>
            <a:spLocks noGrp="1"/>
          </p:cNvSpPr>
          <p:nvPr>
            <p:ph idx="1"/>
          </p:nvPr>
        </p:nvSpPr>
        <p:spPr/>
        <p:txBody>
          <a:bodyPr>
            <a:normAutofit/>
          </a:bodyPr>
          <a:lstStyle/>
          <a:p>
            <a:pPr algn="ctr"/>
            <a:r>
              <a:rPr lang="fr-FR" b="1" u="sng" dirty="0" smtClean="0">
                <a:effectLst>
                  <a:outerShdw blurRad="38100" dist="38100" dir="2700000" algn="tl">
                    <a:srgbClr val="000000">
                      <a:alpha val="43137"/>
                    </a:srgbClr>
                  </a:outerShdw>
                </a:effectLst>
                <a:latin typeface="Bahnschrift SemiBold SemiConden" panose="020B0502040204020203" pitchFamily="34" charset="0"/>
              </a:rPr>
              <a:t>LA NOTION DE SERVICE PUBLIC:</a:t>
            </a:r>
          </a:p>
          <a:p>
            <a:pPr>
              <a:lnSpc>
                <a:spcPct val="107000"/>
              </a:lnSpc>
              <a:spcAft>
                <a:spcPts val="800"/>
              </a:spcAft>
              <a:buFont typeface="Wingdings" panose="05000000000000000000" pitchFamily="2" charset="2"/>
              <a:buChar char="q"/>
            </a:pPr>
            <a:r>
              <a:rPr lang="fr-FR" b="1" dirty="0" smtClean="0">
                <a:latin typeface="Bahnschrift Light Condensed" panose="020B0502040204020203" pitchFamily="34" charset="0"/>
              </a:rPr>
              <a:t>Définition initiale: </a:t>
            </a:r>
          </a:p>
          <a:p>
            <a:pPr marL="0" indent="0">
              <a:lnSpc>
                <a:spcPct val="107000"/>
              </a:lnSpc>
              <a:spcAft>
                <a:spcPts val="800"/>
              </a:spcAft>
              <a:buNone/>
            </a:pPr>
            <a:r>
              <a:rPr lang="fr-FR" dirty="0" smtClean="0">
                <a:latin typeface="Bahnschrift Light Condensed" panose="020B0502040204020203" pitchFamily="34" charset="0"/>
                <a:ea typeface="Calibri" panose="020F0502020204030204" pitchFamily="34" charset="0"/>
                <a:cs typeface="Times New Roman" panose="02020603050405020304" pitchFamily="18" charset="0"/>
              </a:rPr>
              <a:t>Un </a:t>
            </a:r>
            <a:r>
              <a:rPr lang="fr-FR" dirty="0">
                <a:latin typeface="Bahnschrift Light Condensed" panose="020B0502040204020203" pitchFamily="34" charset="0"/>
                <a:ea typeface="Calibri" panose="020F0502020204030204" pitchFamily="34" charset="0"/>
                <a:cs typeface="Times New Roman" panose="02020603050405020304" pitchFamily="18" charset="0"/>
              </a:rPr>
              <a:t>service public se définit comme une activité d’intérêt général menée par l’administration avec des prérogatives de puissance publique. </a:t>
            </a:r>
            <a:endParaRPr lang="en-US" dirty="0">
              <a:latin typeface="Bahnschrift Light Condensed" panose="020B0502040204020203"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fr-FR" dirty="0" smtClean="0">
                <a:latin typeface="Bahnschrift Light Condensed" panose="020B0502040204020203" pitchFamily="34" charset="0"/>
              </a:rPr>
              <a:t> </a:t>
            </a:r>
            <a:r>
              <a:rPr lang="fr-FR" b="1" dirty="0" smtClean="0">
                <a:latin typeface="Bahnschrift Light Condensed" panose="020B0502040204020203" pitchFamily="34" charset="0"/>
              </a:rPr>
              <a:t>Evolution de la notion de SP: </a:t>
            </a:r>
          </a:p>
          <a:p>
            <a:pPr marL="0" indent="0">
              <a:buNone/>
            </a:pPr>
            <a:r>
              <a:rPr lang="fr-FR" dirty="0" smtClean="0">
                <a:latin typeface="Bahnschrift Light Condensed" panose="020B0502040204020203" pitchFamily="34" charset="0"/>
              </a:rPr>
              <a:t>Le service public: une mission ou </a:t>
            </a:r>
            <a:r>
              <a:rPr lang="fr-FR" dirty="0" smtClean="0">
                <a:solidFill>
                  <a:prstClr val="black"/>
                </a:solidFill>
                <a:latin typeface="Bahnschrift Light Condensed" panose="020B0502040204020203" pitchFamily="34" charset="0"/>
                <a:ea typeface="Calibri" panose="020F0502020204030204" pitchFamily="34" charset="0"/>
                <a:cs typeface="Times New Roman" panose="02020603050405020304" pitchFamily="18" charset="0"/>
              </a:rPr>
              <a:t>une </a:t>
            </a:r>
            <a:r>
              <a:rPr lang="fr-FR" dirty="0">
                <a:solidFill>
                  <a:prstClr val="black"/>
                </a:solidFill>
                <a:latin typeface="Bahnschrift Light Condensed" panose="020B0502040204020203" pitchFamily="34" charset="0"/>
                <a:ea typeface="Calibri" panose="020F0502020204030204" pitchFamily="34" charset="0"/>
                <a:cs typeface="Times New Roman" panose="02020603050405020304" pitchFamily="18" charset="0"/>
              </a:rPr>
              <a:t>activité </a:t>
            </a:r>
            <a:r>
              <a:rPr lang="fr-FR" dirty="0" smtClean="0">
                <a:solidFill>
                  <a:prstClr val="black"/>
                </a:solidFill>
                <a:latin typeface="Bahnschrift Light Condensed" panose="020B0502040204020203" pitchFamily="34" charset="0"/>
                <a:ea typeface="Calibri" panose="020F0502020204030204" pitchFamily="34" charset="0"/>
                <a:cs typeface="Times New Roman" panose="02020603050405020304" pitchFamily="18" charset="0"/>
              </a:rPr>
              <a:t>menée </a:t>
            </a:r>
            <a:r>
              <a:rPr lang="fr-FR" dirty="0" smtClean="0">
                <a:latin typeface="Bahnschrift Light Condensed" panose="020B0502040204020203" pitchFamily="34" charset="0"/>
              </a:rPr>
              <a:t>par l’administration ou </a:t>
            </a:r>
            <a:r>
              <a:rPr lang="fr-FR" u="sng" dirty="0" smtClean="0">
                <a:latin typeface="Bahnschrift Light Condensed" panose="020B0502040204020203" pitchFamily="34" charset="0"/>
              </a:rPr>
              <a:t>sous sa responsabilité </a:t>
            </a:r>
            <a:r>
              <a:rPr lang="fr-FR" dirty="0" smtClean="0">
                <a:latin typeface="Bahnschrift Light Condensed" panose="020B0502040204020203" pitchFamily="34" charset="0"/>
              </a:rPr>
              <a:t>dans le but de satisfaire l’intérêt général.</a:t>
            </a:r>
          </a:p>
          <a:p>
            <a:pPr>
              <a:buFont typeface="Wingdings" panose="05000000000000000000" pitchFamily="2" charset="2"/>
              <a:buChar char="q"/>
            </a:pPr>
            <a:endParaRPr lang="fr-FR" dirty="0" smtClean="0"/>
          </a:p>
          <a:p>
            <a:pPr marL="0" indent="0">
              <a:buNone/>
            </a:pPr>
            <a:endParaRPr lang="en-US" dirty="0"/>
          </a:p>
        </p:txBody>
      </p:sp>
    </p:spTree>
    <p:extLst>
      <p:ext uri="{BB962C8B-B14F-4D97-AF65-F5344CB8AC3E}">
        <p14:creationId xmlns:p14="http://schemas.microsoft.com/office/powerpoint/2010/main" val="2278661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prstClr val="black"/>
                </a:solidFill>
                <a:latin typeface="Bahnschrift" panose="020B0502040204020203" pitchFamily="34" charset="0"/>
              </a:rPr>
              <a:t>NOTIONS TECHNIQUES</a:t>
            </a:r>
            <a:endParaRPr lang="en-US" dirty="0"/>
          </a:p>
        </p:txBody>
      </p:sp>
      <p:sp>
        <p:nvSpPr>
          <p:cNvPr id="3" name="Espace réservé du contenu 2"/>
          <p:cNvSpPr>
            <a:spLocks noGrp="1"/>
          </p:cNvSpPr>
          <p:nvPr>
            <p:ph idx="1"/>
          </p:nvPr>
        </p:nvSpPr>
        <p:spPr/>
        <p:txBody>
          <a:bodyPr>
            <a:normAutofit fontScale="92500" lnSpcReduction="20000"/>
          </a:bodyPr>
          <a:lstStyle/>
          <a:p>
            <a:pPr lvl="0" algn="ctr"/>
            <a:r>
              <a:rPr lang="fr-FR" b="1" u="sng" dirty="0">
                <a:solidFill>
                  <a:prstClr val="black"/>
                </a:solidFill>
                <a:effectLst>
                  <a:outerShdw blurRad="38100" dist="38100" dir="2700000" algn="tl">
                    <a:srgbClr val="000000">
                      <a:alpha val="43137"/>
                    </a:srgbClr>
                  </a:outerShdw>
                </a:effectLst>
                <a:latin typeface="Bahnschrift SemiBold SemiConden" panose="020B0502040204020203" pitchFamily="34" charset="0"/>
              </a:rPr>
              <a:t>LA NOTION DE SERVICE PUBLIC:</a:t>
            </a:r>
          </a:p>
          <a:p>
            <a:pPr algn="ctr"/>
            <a:endParaRPr lang="fr-FR" sz="3000" b="1" dirty="0" smtClean="0"/>
          </a:p>
          <a:p>
            <a:pPr algn="ctr"/>
            <a:r>
              <a:rPr lang="fr-FR" sz="3000" b="1" dirty="0" smtClean="0"/>
              <a:t>Critères:</a:t>
            </a:r>
          </a:p>
          <a:p>
            <a:pPr lvl="0" algn="just">
              <a:buFont typeface="Courier New" panose="02070309020205020404" pitchFamily="49" charset="0"/>
              <a:buChar char="o"/>
            </a:pPr>
            <a:r>
              <a:rPr lang="fr-FR" sz="3000" dirty="0">
                <a:latin typeface="Bahnschrift Light Condensed" panose="020B0502040204020203" pitchFamily="34" charset="0"/>
                <a:ea typeface="Calibri" panose="020F0502020204030204" pitchFamily="34" charset="0"/>
                <a:cs typeface="Times New Roman" panose="02020603050405020304" pitchFamily="18" charset="0"/>
              </a:rPr>
              <a:t>L’intérêt général,</a:t>
            </a:r>
          </a:p>
          <a:p>
            <a:pPr lvl="0" algn="just">
              <a:buFont typeface="Courier New" panose="02070309020205020404" pitchFamily="49" charset="0"/>
              <a:buChar char="o"/>
            </a:pPr>
            <a:r>
              <a:rPr lang="fr-FR" sz="3000" dirty="0">
                <a:latin typeface="Bahnschrift Light Condensed" panose="020B0502040204020203" pitchFamily="34" charset="0"/>
                <a:ea typeface="Calibri" panose="020F0502020204030204" pitchFamily="34" charset="0"/>
                <a:cs typeface="Times New Roman" panose="02020603050405020304" pitchFamily="18" charset="0"/>
              </a:rPr>
              <a:t>Exercé par une personne publique ou </a:t>
            </a:r>
            <a:r>
              <a:rPr lang="fr-FR" sz="3000" dirty="0" smtClean="0">
                <a:latin typeface="Bahnschrift Light Condensed" panose="020B0502040204020203" pitchFamily="34" charset="0"/>
                <a:ea typeface="Calibri" panose="020F0502020204030204" pitchFamily="34" charset="0"/>
                <a:cs typeface="Times New Roman" panose="02020603050405020304" pitchFamily="18" charset="0"/>
              </a:rPr>
              <a:t>pas;</a:t>
            </a:r>
            <a:endParaRPr lang="fr-FR" sz="3000" dirty="0">
              <a:latin typeface="Bahnschrift Light Condensed" panose="020B0502040204020203" pitchFamily="34" charset="0"/>
              <a:ea typeface="Calibri" panose="020F0502020204030204" pitchFamily="34" charset="0"/>
              <a:cs typeface="Times New Roman" panose="02020603050405020304" pitchFamily="18" charset="0"/>
            </a:endParaRPr>
          </a:p>
          <a:p>
            <a:pPr lvl="0" algn="just">
              <a:buFont typeface="Courier New" panose="02070309020205020404" pitchFamily="49" charset="0"/>
              <a:buChar char="o"/>
            </a:pPr>
            <a:r>
              <a:rPr lang="fr-FR" sz="3000" dirty="0">
                <a:latin typeface="Bahnschrift Light Condensed" panose="020B0502040204020203" pitchFamily="34" charset="0"/>
                <a:ea typeface="Calibri" panose="020F0502020204030204" pitchFamily="34" charset="0"/>
                <a:cs typeface="Times New Roman" panose="02020603050405020304" pitchFamily="18" charset="0"/>
              </a:rPr>
              <a:t>prérogatives de puissance publique (appliqué avec souplesse)</a:t>
            </a:r>
          </a:p>
          <a:p>
            <a:pPr marL="0" indent="0" algn="just">
              <a:spcAft>
                <a:spcPts val="800"/>
              </a:spcAft>
              <a:buNone/>
            </a:pPr>
            <a:endParaRPr lang="fr-FR" sz="3000" dirty="0">
              <a:latin typeface="Bahnschrift Light Condensed" panose="020B0502040204020203" pitchFamily="34" charset="0"/>
              <a:ea typeface="Calibri" panose="020F0502020204030204" pitchFamily="34" charset="0"/>
              <a:cs typeface="Times New Roman" panose="02020603050405020304" pitchFamily="18" charset="0"/>
            </a:endParaRPr>
          </a:p>
          <a:p>
            <a:pPr marL="0" indent="0" algn="just">
              <a:spcAft>
                <a:spcPts val="800"/>
              </a:spcAft>
              <a:buNone/>
            </a:pPr>
            <a:r>
              <a:rPr lang="fr-FR" sz="3000" dirty="0">
                <a:latin typeface="Bahnschrift Light Condensed" panose="020B0502040204020203" pitchFamily="34" charset="0"/>
                <a:ea typeface="Calibri" panose="020F0502020204030204" pitchFamily="34" charset="0"/>
                <a:cs typeface="Times New Roman" panose="02020603050405020304" pitchFamily="18" charset="0"/>
              </a:rPr>
              <a:t>Le critère des prérogatives de puissance publique appliqué avec souplesse si mission déléguée à un privé avec toutefois des garanties quant à la bonne exécution de ladite mission.</a:t>
            </a:r>
          </a:p>
          <a:p>
            <a:endParaRPr lang="en-US" dirty="0"/>
          </a:p>
        </p:txBody>
      </p:sp>
    </p:spTree>
    <p:extLst>
      <p:ext uri="{BB962C8B-B14F-4D97-AF65-F5344CB8AC3E}">
        <p14:creationId xmlns:p14="http://schemas.microsoft.com/office/powerpoint/2010/main" val="6020946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Bahnschrift" panose="020B0502040204020203" pitchFamily="34" charset="0"/>
              </a:rPr>
              <a:t>NOTIONS TECHNIQUES</a:t>
            </a:r>
            <a:endParaRPr lang="en-US" dirty="0"/>
          </a:p>
        </p:txBody>
      </p:sp>
      <p:sp>
        <p:nvSpPr>
          <p:cNvPr id="3" name="Espace réservé du contenu 2"/>
          <p:cNvSpPr>
            <a:spLocks noGrp="1"/>
          </p:cNvSpPr>
          <p:nvPr>
            <p:ph idx="1"/>
          </p:nvPr>
        </p:nvSpPr>
        <p:spPr/>
        <p:txBody>
          <a:bodyPr>
            <a:normAutofit lnSpcReduction="10000"/>
          </a:bodyPr>
          <a:lstStyle/>
          <a:p>
            <a:pPr lvl="0" algn="ctr"/>
            <a:r>
              <a:rPr lang="fr-FR" b="1" u="sng" dirty="0">
                <a:solidFill>
                  <a:prstClr val="black"/>
                </a:solidFill>
                <a:effectLst>
                  <a:outerShdw blurRad="38100" dist="38100" dir="2700000" algn="tl">
                    <a:srgbClr val="000000">
                      <a:alpha val="43137"/>
                    </a:srgbClr>
                  </a:outerShdw>
                </a:effectLst>
                <a:latin typeface="Bahnschrift SemiBold SemiConden" panose="020B0502040204020203" pitchFamily="34" charset="0"/>
              </a:rPr>
              <a:t>LA NOTION DE SERVICE PUBLIC:</a:t>
            </a:r>
          </a:p>
          <a:p>
            <a:endParaRPr lang="fr-FR" dirty="0" smtClean="0"/>
          </a:p>
          <a:p>
            <a:r>
              <a:rPr lang="fr-FR" dirty="0" smtClean="0"/>
              <a:t>Exemples de prérogatives de puissance publique: </a:t>
            </a:r>
          </a:p>
          <a:p>
            <a:pPr marL="0" indent="0" algn="just">
              <a:buNone/>
            </a:pPr>
            <a:r>
              <a:rPr lang="fr-FR" b="1" dirty="0" smtClean="0">
                <a:latin typeface="Bahnschrift Light Condensed" panose="020B0502040204020203" pitchFamily="34" charset="0"/>
              </a:rPr>
              <a:t>Article 61 du code de santé publique du BF</a:t>
            </a:r>
            <a:r>
              <a:rPr lang="fr-FR" dirty="0" smtClean="0">
                <a:latin typeface="Bahnschrift Light Condensed" panose="020B0502040204020203" pitchFamily="34" charset="0"/>
              </a:rPr>
              <a:t>: « Le </a:t>
            </a:r>
            <a:r>
              <a:rPr lang="fr-FR" dirty="0">
                <a:latin typeface="Bahnschrift Light Condensed" panose="020B0502040204020203" pitchFamily="34" charset="0"/>
              </a:rPr>
              <a:t>Ministre chargé de la Santé peut rendre obligatoire dans les zones menacées par une épidémie, la vaccination contre l’affection en cause lorsqu’il existe un vaccin efficace. </a:t>
            </a:r>
            <a:endParaRPr lang="fr-FR" dirty="0" smtClean="0">
              <a:latin typeface="Bahnschrift Light Condensed" panose="020B0502040204020203" pitchFamily="34" charset="0"/>
            </a:endParaRPr>
          </a:p>
          <a:p>
            <a:pPr marL="0" indent="0" algn="just">
              <a:buNone/>
            </a:pPr>
            <a:endParaRPr lang="fr-FR" dirty="0" smtClean="0">
              <a:latin typeface="Bahnschrift Light Condensed" panose="020B0502040204020203" pitchFamily="34" charset="0"/>
            </a:endParaRPr>
          </a:p>
          <a:p>
            <a:pPr marL="0" indent="0" algn="just">
              <a:buNone/>
            </a:pPr>
            <a:r>
              <a:rPr lang="fr-FR" b="1" dirty="0" smtClean="0">
                <a:latin typeface="Bahnschrift Light Condensed" panose="020B0502040204020203" pitchFamily="34" charset="0"/>
              </a:rPr>
              <a:t>Article 62: « </a:t>
            </a:r>
            <a:r>
              <a:rPr lang="fr-FR" dirty="0" smtClean="0">
                <a:latin typeface="Bahnschrift Light Condensed" panose="020B0502040204020203" pitchFamily="34" charset="0"/>
              </a:rPr>
              <a:t>Toute </a:t>
            </a:r>
            <a:r>
              <a:rPr lang="fr-FR" dirty="0">
                <a:latin typeface="Bahnschrift Light Condensed" panose="020B0502040204020203" pitchFamily="34" charset="0"/>
              </a:rPr>
              <a:t>personne qui exerce une activité professionnelle l’exposant à des risques de contamination doit être obligatoirement vaccinée. Les dépenses entraînées par ces vaccinations sont prises en charge par l’Employeur</a:t>
            </a:r>
            <a:r>
              <a:rPr lang="fr-FR" dirty="0" smtClean="0">
                <a:latin typeface="Bahnschrift Light Condensed" panose="020B0502040204020203" pitchFamily="34" charset="0"/>
              </a:rPr>
              <a:t>. »</a:t>
            </a:r>
            <a:endParaRPr lang="en-US" dirty="0">
              <a:latin typeface="Bahnschrift Light Condensed" panose="020B0502040204020203" pitchFamily="34" charset="0"/>
            </a:endParaRPr>
          </a:p>
        </p:txBody>
      </p:sp>
    </p:spTree>
    <p:extLst>
      <p:ext uri="{BB962C8B-B14F-4D97-AF65-F5344CB8AC3E}">
        <p14:creationId xmlns:p14="http://schemas.microsoft.com/office/powerpoint/2010/main" val="2633352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3919</TotalTime>
  <Words>2864</Words>
  <Application>Microsoft Office PowerPoint</Application>
  <PresentationFormat>Grand écran</PresentationFormat>
  <Paragraphs>264</Paragraphs>
  <Slides>47</Slides>
  <Notes>0</Notes>
  <HiddenSlides>0</HiddenSlides>
  <MMClips>0</MMClips>
  <ScaleCrop>false</ScaleCrop>
  <HeadingPairs>
    <vt:vector size="6" baseType="variant">
      <vt:variant>
        <vt:lpstr>Polices utilisées</vt:lpstr>
      </vt:variant>
      <vt:variant>
        <vt:i4>16</vt:i4>
      </vt:variant>
      <vt:variant>
        <vt:lpstr>Thème</vt:lpstr>
      </vt:variant>
      <vt:variant>
        <vt:i4>1</vt:i4>
      </vt:variant>
      <vt:variant>
        <vt:lpstr>Titres des diapositives</vt:lpstr>
      </vt:variant>
      <vt:variant>
        <vt:i4>47</vt:i4>
      </vt:variant>
    </vt:vector>
  </HeadingPairs>
  <TitlesOfParts>
    <vt:vector size="64" baseType="lpstr">
      <vt:lpstr>Arial</vt:lpstr>
      <vt:lpstr>Bahnschrift</vt:lpstr>
      <vt:lpstr>Bahnschrift Condensed</vt:lpstr>
      <vt:lpstr>Bahnschrift Light Condensed</vt:lpstr>
      <vt:lpstr>Bahnschrift SemiBold</vt:lpstr>
      <vt:lpstr>Bahnschrift SemiBold Condensed</vt:lpstr>
      <vt:lpstr>Bahnschrift SemiBold SemiConden</vt:lpstr>
      <vt:lpstr>Bahnschrift SemiCondensed</vt:lpstr>
      <vt:lpstr>Bahnschrift SemiLight</vt:lpstr>
      <vt:lpstr>Bahnschrift SemiLight Condensed</vt:lpstr>
      <vt:lpstr>Baskerville Old Face</vt:lpstr>
      <vt:lpstr>Calibri</vt:lpstr>
      <vt:lpstr>Calibri Light</vt:lpstr>
      <vt:lpstr>Courier New</vt:lpstr>
      <vt:lpstr>Times New Roman</vt:lpstr>
      <vt:lpstr>Wingdings</vt:lpstr>
      <vt:lpstr>Thème Office</vt:lpstr>
      <vt:lpstr>COURS SUR L’ADMINISTRATION</vt:lpstr>
      <vt:lpstr>PLAN</vt:lpstr>
      <vt:lpstr>INTRODUCTION</vt:lpstr>
      <vt:lpstr>INTRODUCTION</vt:lpstr>
      <vt:lpstr>INTRODUCTION</vt:lpstr>
      <vt:lpstr>INTRODUCTION</vt:lpstr>
      <vt:lpstr>NOTIONS TECHNIQUES</vt:lpstr>
      <vt:lpstr>NOTIONS TECHNIQUES</vt:lpstr>
      <vt:lpstr>NOTIONS TECHNIQUES</vt:lpstr>
      <vt:lpstr>NOTIONS TECHNIQUES</vt:lpstr>
      <vt:lpstr>LA FONCTION PUBLIQUE</vt:lpstr>
      <vt:lpstr>LA FONCTION PUBLIQUE</vt:lpstr>
      <vt:lpstr>LA FONCTION PUBLIQUE</vt:lpstr>
      <vt:lpstr>LA FONCTION PUBLIQUE</vt:lpstr>
      <vt:lpstr>STATUTS DES AGENTS PUBLICS</vt:lpstr>
      <vt:lpstr>STATUTS DES AGENTS PUBLICS</vt:lpstr>
      <vt:lpstr>STATUTS DES AGENTS PUBLICS</vt:lpstr>
      <vt:lpstr>ORGANISATION DE L’ADMINISTRATION </vt:lpstr>
      <vt:lpstr>ORGANISATION DE L’ADMINISTRATION</vt:lpstr>
      <vt:lpstr>ORGANISATION DE L’ADMINISTRATION</vt:lpstr>
      <vt:lpstr>ORGANISATION DE L’ADMINISTRATION</vt:lpstr>
      <vt:lpstr>ORGANISATION DE L’ADMINISTRATION</vt:lpstr>
      <vt:lpstr>ORGANISATION DE L’ADMINISTRATION</vt:lpstr>
      <vt:lpstr>ORGANISATION DE L’ADMINISTRATION</vt:lpstr>
      <vt:lpstr>ORGANISATION DE L’ADMINISTRATION</vt:lpstr>
      <vt:lpstr>ORGANISATION DE L’ADMINISTRATION</vt:lpstr>
      <vt:lpstr>ORGANISATION DE L’ADMINISTRATION</vt:lpstr>
      <vt:lpstr>PRINCIPES DE GESTION ADMINISTRATIVE</vt:lpstr>
      <vt:lpstr>PRINCIPES DE GESTION ADMINISTRATIVE</vt:lpstr>
      <vt:lpstr>PRINCIPES DE GESTION ADMINISTRATIVE</vt:lpstr>
      <vt:lpstr>PRINCIPES DE GESTION ADMINISTRATIVE</vt:lpstr>
      <vt:lpstr>CAS PRATIQUE</vt:lpstr>
      <vt:lpstr>ORIENTATIONS</vt:lpstr>
      <vt:lpstr>QUESTIONS PRATIQUES</vt:lpstr>
      <vt:lpstr>REDACTION ADMINISTRATIVE</vt:lpstr>
      <vt:lpstr>REDACTION ADMINISTRATIVE</vt:lpstr>
      <vt:lpstr>REDACTION ADMINISTRATIVE</vt:lpstr>
      <vt:lpstr>REDACTION ADMINISTRATIVE</vt:lpstr>
      <vt:lpstr>REDACTION ADMINISTRATIVE</vt:lpstr>
      <vt:lpstr>REDACTION ADMINISTRATIVE</vt:lpstr>
      <vt:lpstr>REDACTION ADMINISTRATIVE</vt:lpstr>
      <vt:lpstr>REDACTION ADMINISTRATIVE (RA)</vt:lpstr>
      <vt:lpstr>REDACTION ADMINISTRATIVE</vt:lpstr>
      <vt:lpstr>REDACTION ADMINISTRATIVE</vt:lpstr>
      <vt:lpstr>REDACTION ADMINISTRATIVE</vt:lpstr>
      <vt:lpstr>REDACTION ADMINISTRATIVE</vt:lpstr>
      <vt:lpstr>Présentation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69</cp:revision>
  <dcterms:created xsi:type="dcterms:W3CDTF">2021-12-16T09:08:27Z</dcterms:created>
  <dcterms:modified xsi:type="dcterms:W3CDTF">2021-12-27T11:22:30Z</dcterms:modified>
</cp:coreProperties>
</file>