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Economica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.fntdata"/><Relationship Id="rId22" Type="http://schemas.openxmlformats.org/officeDocument/2006/relationships/font" Target="fonts/Economica-boldItalic.fntdata"/><Relationship Id="rId21" Type="http://schemas.openxmlformats.org/officeDocument/2006/relationships/font" Target="fonts/Economica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conomic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87997393_0_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87997393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b6b22f7c6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b6b22f7c6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b6b22f7c6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b6b22f7c6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b6b22f7c6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b6b22f7c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87997393_0_1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f87997393_0_1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b6b22f7c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b6b22f7c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b6b22f7c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b6b22f7c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b6b22f7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b6b22f7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2b28b6e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2b28b6e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b6b22f7c6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b6b22f7c6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b6b22f7c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b6b22f7c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b6b22f7c6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b6b22f7c6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b6b22f7c6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b6b22f7c6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Burkina:</a:t>
            </a:r>
            <a:br>
              <a:rPr lang="fr"/>
            </a:br>
            <a:r>
              <a:rPr lang="fr"/>
              <a:t>     - Projets abandonné/ non achevés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Redondances des investissement: Refaire la roue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Mauvaise organisation de la collecte de données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Dépenses redondantes tant pour la population que l’état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60" name="Google Shape;60;p1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9" name="Google Shape;79;p1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_alt3">
  <p:cSld name="TITLE_AND_BODY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set_comp_343059.jpg" id="81" name="Google Shape;81;p14"/>
          <p:cNvPicPr preferRelativeResize="0"/>
          <p:nvPr/>
        </p:nvPicPr>
        <p:blipFill rotWithShape="1">
          <a:blip r:embed="rId2">
            <a:alphaModFix amt="80000"/>
          </a:blip>
          <a:srcRect b="25870" l="30474" r="30474" t="11955"/>
          <a:stretch/>
        </p:blipFill>
        <p:spPr>
          <a:xfrm rot="-5400000">
            <a:off x="113630" y="-105700"/>
            <a:ext cx="5142300" cy="5364300"/>
          </a:xfrm>
          <a:prstGeom prst="diagStripe">
            <a:avLst>
              <a:gd fmla="val 50343" name="adj"/>
            </a:avLst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4018025" y="1567550"/>
            <a:ext cx="4318500" cy="17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5" name="Google Shape;85;p14">
            <a:hlinkClick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>
            <a:hlinkClick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>
            <a:hlinkClick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>
            <a:hlinkClick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1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0" name="Google Shape;90;p1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_alt1">
  <p:cSld name="TITLE_AND_BODY_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361071" y="1924852"/>
            <a:ext cx="2304900" cy="17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4" name="Google Shape;94;p15"/>
          <p:cNvSpPr/>
          <p:nvPr/>
        </p:nvSpPr>
        <p:spPr>
          <a:xfrm>
            <a:off x="4564200" y="0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6451271" y="1924850"/>
            <a:ext cx="2304900" cy="17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5">
            <a:hlinkClick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>
            <a:hlinkClick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>
            <a:hlinkClick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>
            <a:hlinkClick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" name="Google Shape;100;p1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1" name="Google Shape;101;p1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5"/>
          <p:cNvSpPr txBox="1"/>
          <p:nvPr>
            <p:ph idx="2" type="title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_alt2">
  <p:cSld name="TITLE_AND_BODY_2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02850" y="1708619"/>
            <a:ext cx="3333300" cy="14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7" name="Google Shape;107;p16"/>
          <p:cNvSpPr/>
          <p:nvPr/>
        </p:nvSpPr>
        <p:spPr>
          <a:xfrm>
            <a:off x="0" y="3486600"/>
            <a:ext cx="9144000" cy="16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>
            <a:hlinkClick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>
            <a:hlinkClick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>
            <a:hlinkClick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>
            <a:hlinkClick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1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13" name="Google Shape;113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6"/>
          <p:cNvSpPr txBox="1"/>
          <p:nvPr>
            <p:ph idx="2" type="title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702850" y="3625275"/>
            <a:ext cx="33333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Big Data</a:t>
            </a:r>
            <a:endParaRPr/>
          </a:p>
        </p:txBody>
      </p:sp>
      <p:sp>
        <p:nvSpPr>
          <p:cNvPr id="123" name="Google Shape;123;p17"/>
          <p:cNvSpPr txBox="1"/>
          <p:nvPr>
            <p:ph idx="1" type="subTitle"/>
          </p:nvPr>
        </p:nvSpPr>
        <p:spPr>
          <a:xfrm>
            <a:off x="3173325" y="2837325"/>
            <a:ext cx="3639600" cy="3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Master Informatique médicale et science des données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300" y="117750"/>
            <a:ext cx="3159398" cy="113945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210550" y="3624525"/>
            <a:ext cx="38877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latin typeface="Open Sans"/>
                <a:ea typeface="Open Sans"/>
                <a:cs typeface="Open Sans"/>
                <a:sym typeface="Open Sans"/>
              </a:rPr>
              <a:t>Animé par:</a:t>
            </a:r>
            <a:endParaRPr b="1" i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GUIGUEMDÉ Rodrigue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KALMOGO Roland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 - Problèmes des systèmes sanitaires</a:t>
            </a:r>
            <a:endParaRPr/>
          </a:p>
        </p:txBody>
      </p:sp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406950" y="900550"/>
            <a:ext cx="61308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fr"/>
              <a:t>Résultats dérisoires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 txBox="1"/>
          <p:nvPr/>
        </p:nvSpPr>
        <p:spPr>
          <a:xfrm>
            <a:off x="1090600" y="1566075"/>
            <a:ext cx="45141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Couverture sanitaire dans les différentes localités restent à désirer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1152700" y="2376975"/>
            <a:ext cx="38796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 nombre de décès qu’on pouvait éviter n’est pas négligeable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1192475" y="3553550"/>
            <a:ext cx="28698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USA</a:t>
            </a:r>
            <a:br>
              <a:rPr lang="fr">
                <a:latin typeface="Open Sans"/>
                <a:ea typeface="Open Sans"/>
                <a:cs typeface="Open Sans"/>
                <a:sym typeface="Open Sans"/>
              </a:rPr>
            </a:br>
            <a:r>
              <a:rPr lang="fr">
                <a:latin typeface="Open Sans"/>
                <a:ea typeface="Open Sans"/>
                <a:cs typeface="Open Sans"/>
                <a:sym typeface="Open Sans"/>
              </a:rPr>
              <a:t>200 000 - 400 000 décès par an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4730575" y="3515450"/>
            <a:ext cx="28698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BF</a:t>
            </a:r>
            <a:br>
              <a:rPr lang="fr">
                <a:latin typeface="Open Sans"/>
                <a:ea typeface="Open Sans"/>
                <a:cs typeface="Open Sans"/>
                <a:sym typeface="Open Sans"/>
              </a:rPr>
            </a:br>
            <a:r>
              <a:rPr lang="fr"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 - Problèmes des systèmes sanitaires</a:t>
            </a:r>
            <a:endParaRPr/>
          </a:p>
        </p:txBody>
      </p:sp>
      <p:sp>
        <p:nvSpPr>
          <p:cNvPr id="211" name="Google Shape;211;p27"/>
          <p:cNvSpPr txBox="1"/>
          <p:nvPr/>
        </p:nvSpPr>
        <p:spPr>
          <a:xfrm>
            <a:off x="2443175" y="3095275"/>
            <a:ext cx="5749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BIG DATA</a:t>
            </a:r>
            <a:endParaRPr sz="4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2" name="Google Shape;2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700" y="982775"/>
            <a:ext cx="5485301" cy="364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/>
          <p:nvPr/>
        </p:nvSpPr>
        <p:spPr>
          <a:xfrm>
            <a:off x="4078050" y="2357450"/>
            <a:ext cx="26544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BIG DATA</a:t>
            </a: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459250" y="1276700"/>
            <a:ext cx="2654400" cy="23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❖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Diminuer les coûts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❖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Diminuer les pertes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❖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Augmenter la qualité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 - Caractéristiques des données </a:t>
            </a:r>
            <a:endParaRPr/>
          </a:p>
        </p:txBody>
      </p:sp>
      <p:sp>
        <p:nvSpPr>
          <p:cNvPr id="220" name="Google Shape;220;p28"/>
          <p:cNvSpPr txBox="1"/>
          <p:nvPr/>
        </p:nvSpPr>
        <p:spPr>
          <a:xfrm>
            <a:off x="2443175" y="3095275"/>
            <a:ext cx="5749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BIG DATA</a:t>
            </a:r>
            <a:endParaRPr sz="4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4078050" y="2357450"/>
            <a:ext cx="26544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BIG DATA</a:t>
            </a: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3416750" y="1120550"/>
            <a:ext cx="2920800" cy="28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❖"/>
            </a:pPr>
            <a:r>
              <a:rPr lang="fr" sz="2300">
                <a:latin typeface="Open Sans"/>
                <a:ea typeface="Open Sans"/>
                <a:cs typeface="Open Sans"/>
                <a:sym typeface="Open Sans"/>
              </a:rPr>
              <a:t>Volume 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❖"/>
            </a:pPr>
            <a:r>
              <a:rPr lang="fr" sz="2300">
                <a:latin typeface="Open Sans"/>
                <a:ea typeface="Open Sans"/>
                <a:cs typeface="Open Sans"/>
                <a:sym typeface="Open Sans"/>
              </a:rPr>
              <a:t>Variété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❖"/>
            </a:pPr>
            <a:r>
              <a:rPr lang="fr" sz="2300">
                <a:latin typeface="Open Sans"/>
                <a:ea typeface="Open Sans"/>
                <a:cs typeface="Open Sans"/>
                <a:sym typeface="Open Sans"/>
              </a:rPr>
              <a:t>Vélocité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Open Sans"/>
              <a:buChar char="❖"/>
            </a:pPr>
            <a:r>
              <a:rPr lang="fr" sz="2300">
                <a:latin typeface="Open Sans"/>
                <a:ea typeface="Open Sans"/>
                <a:cs typeface="Open Sans"/>
                <a:sym typeface="Open Sans"/>
              </a:rPr>
              <a:t>Véracité</a:t>
            </a:r>
            <a:endParaRPr sz="2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28"/>
          <p:cNvSpPr/>
          <p:nvPr/>
        </p:nvSpPr>
        <p:spPr>
          <a:xfrm>
            <a:off x="413325" y="1690000"/>
            <a:ext cx="2489100" cy="18738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>
                <a:solidFill>
                  <a:schemeClr val="lt1"/>
                </a:solidFill>
              </a:rPr>
              <a:t>4 V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Big Data santé</a:t>
            </a:r>
            <a:endParaRPr sz="2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Questions?</a:t>
            </a:r>
            <a:endParaRPr/>
          </a:p>
        </p:txBody>
      </p:sp>
      <p:cxnSp>
        <p:nvCxnSpPr>
          <p:cNvPr id="229" name="Google Shape;229;p29"/>
          <p:cNvCxnSpPr/>
          <p:nvPr/>
        </p:nvCxnSpPr>
        <p:spPr>
          <a:xfrm>
            <a:off x="1761628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" name="Google Shape;230;p29"/>
          <p:cNvSpPr/>
          <p:nvPr/>
        </p:nvSpPr>
        <p:spPr>
          <a:xfrm flipH="1">
            <a:off x="1228048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31" name="Google Shape;231;p29"/>
          <p:cNvSpPr/>
          <p:nvPr/>
        </p:nvSpPr>
        <p:spPr>
          <a:xfrm>
            <a:off x="1227675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32" name="Google Shape;232;p29"/>
          <p:cNvCxnSpPr/>
          <p:nvPr/>
        </p:nvCxnSpPr>
        <p:spPr>
          <a:xfrm>
            <a:off x="2855284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29"/>
          <p:cNvSpPr/>
          <p:nvPr/>
        </p:nvSpPr>
        <p:spPr>
          <a:xfrm flipH="1">
            <a:off x="2321705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999999"/>
                </a:solidFill>
              </a:rPr>
              <a:t>  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34" name="Google Shape;234;p29"/>
          <p:cNvSpPr/>
          <p:nvPr/>
        </p:nvSpPr>
        <p:spPr>
          <a:xfrm>
            <a:off x="2321332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35" name="Google Shape;235;p29"/>
          <p:cNvCxnSpPr/>
          <p:nvPr/>
        </p:nvCxnSpPr>
        <p:spPr>
          <a:xfrm>
            <a:off x="3949490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29"/>
          <p:cNvSpPr/>
          <p:nvPr/>
        </p:nvSpPr>
        <p:spPr>
          <a:xfrm flipH="1">
            <a:off x="3415911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37" name="Google Shape;237;p29"/>
          <p:cNvSpPr/>
          <p:nvPr/>
        </p:nvSpPr>
        <p:spPr>
          <a:xfrm>
            <a:off x="3415538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38" name="Google Shape;238;p29"/>
          <p:cNvCxnSpPr/>
          <p:nvPr/>
        </p:nvCxnSpPr>
        <p:spPr>
          <a:xfrm>
            <a:off x="5041054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9" name="Google Shape;239;p29"/>
          <p:cNvSpPr/>
          <p:nvPr/>
        </p:nvSpPr>
        <p:spPr>
          <a:xfrm flipH="1">
            <a:off x="4507474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40" name="Google Shape;240;p29"/>
          <p:cNvSpPr/>
          <p:nvPr/>
        </p:nvSpPr>
        <p:spPr>
          <a:xfrm>
            <a:off x="4507101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41" name="Google Shape;241;p29"/>
          <p:cNvCxnSpPr/>
          <p:nvPr/>
        </p:nvCxnSpPr>
        <p:spPr>
          <a:xfrm>
            <a:off x="6129352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Google Shape;242;p29"/>
          <p:cNvSpPr/>
          <p:nvPr/>
        </p:nvSpPr>
        <p:spPr>
          <a:xfrm flipH="1">
            <a:off x="5595772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43" name="Google Shape;243;p29"/>
          <p:cNvSpPr/>
          <p:nvPr/>
        </p:nvSpPr>
        <p:spPr>
          <a:xfrm>
            <a:off x="5595400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44" name="Google Shape;244;p29"/>
          <p:cNvCxnSpPr/>
          <p:nvPr/>
        </p:nvCxnSpPr>
        <p:spPr>
          <a:xfrm>
            <a:off x="7221273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5" name="Google Shape;245;p29"/>
          <p:cNvSpPr/>
          <p:nvPr/>
        </p:nvSpPr>
        <p:spPr>
          <a:xfrm flipH="1">
            <a:off x="6687693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46" name="Google Shape;246;p29"/>
          <p:cNvSpPr/>
          <p:nvPr/>
        </p:nvSpPr>
        <p:spPr>
          <a:xfrm>
            <a:off x="6687320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1158086" y="3307024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 </a:t>
            </a: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ici.</a:t>
            </a: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2302400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3438900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4572650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9"/>
          <p:cNvSpPr txBox="1"/>
          <p:nvPr/>
        </p:nvSpPr>
        <p:spPr>
          <a:xfrm>
            <a:off x="5703050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1158086" y="2928564"/>
            <a:ext cx="116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29"/>
          <p:cNvSpPr txBox="1"/>
          <p:nvPr/>
        </p:nvSpPr>
        <p:spPr>
          <a:xfrm>
            <a:off x="2302396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3438904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4572659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5703047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29"/>
          <p:cNvSpPr txBox="1"/>
          <p:nvPr/>
        </p:nvSpPr>
        <p:spPr>
          <a:xfrm>
            <a:off x="6837184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29"/>
          <p:cNvSpPr txBox="1"/>
          <p:nvPr/>
        </p:nvSpPr>
        <p:spPr>
          <a:xfrm>
            <a:off x="6837175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1195078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JAN.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2275607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FÉVR.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3412146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9"/>
          <p:cNvSpPr txBox="1"/>
          <p:nvPr/>
        </p:nvSpPr>
        <p:spPr>
          <a:xfrm>
            <a:off x="4482543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AVR.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5584953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MAI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29"/>
          <p:cNvSpPr txBox="1"/>
          <p:nvPr/>
        </p:nvSpPr>
        <p:spPr>
          <a:xfrm>
            <a:off x="6662762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JUIN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Retour sur le sondage (10 répondants)</a:t>
            </a:r>
            <a:endParaRPr/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Tableau des réponses au formulaire Forms. Titre de la question : Niveau de programmation. Nombre de réponses : 10&amp;nbsp;réponses."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181938"/>
            <a:ext cx="4419600" cy="1859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leau des réponses au formulaire Forms. Titre de la question : Niveau de langue anglaise. Nombre de réponses : 10&amp;nbsp;réponses." id="133" name="Google Shape;13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61820"/>
            <a:ext cx="4578900" cy="192695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466125" y="3471875"/>
            <a:ext cx="916200" cy="12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450050" y="1551075"/>
            <a:ext cx="876000" cy="12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Tableau des réponses au formulaire Forms. Titre de la question : Langages de programmation. Nombre de réponses : 10&amp;nbsp;réponses."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1000" y="2163413"/>
            <a:ext cx="4419600" cy="209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4781850" y="2451200"/>
            <a:ext cx="843900" cy="12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Retour sur le sondage: Orientation </a:t>
            </a:r>
            <a:endParaRPr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fr"/>
              <a:t>Minimiser l’utilisation de l’anglais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lang="fr"/>
              <a:t>Adopter Python comme langage de programmation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lang="fr"/>
              <a:t>Aller un peu loin dans les détails pour permettre à tous de se familiariser avec les nouveaux concepts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</a:t>
            </a:r>
            <a:endParaRPr/>
          </a:p>
        </p:txBody>
      </p:sp>
      <p:sp>
        <p:nvSpPr>
          <p:cNvPr id="149" name="Google Shape;149;p20"/>
          <p:cNvSpPr txBox="1"/>
          <p:nvPr>
            <p:ph idx="2" type="body"/>
          </p:nvPr>
        </p:nvSpPr>
        <p:spPr>
          <a:xfrm>
            <a:off x="4693225" y="724200"/>
            <a:ext cx="40833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Introduction au Big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Vue détaillée des concepts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Les applications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Les algorithmes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Les systèmes du BD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Quelques outils pratique (Spark)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L’ontologie médicale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Etude détaillée de quelques concepts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L’analyse des graphes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La similarité des patients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Les réseaux de neurones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</a:t>
            </a:r>
            <a:endParaRPr/>
          </a:p>
        </p:txBody>
      </p:sp>
      <p:sp>
        <p:nvSpPr>
          <p:cNvPr id="155" name="Google Shape;155;p21"/>
          <p:cNvSpPr txBox="1"/>
          <p:nvPr>
            <p:ph idx="2" type="body"/>
          </p:nvPr>
        </p:nvSpPr>
        <p:spPr>
          <a:xfrm>
            <a:off x="4693225" y="724200"/>
            <a:ext cx="40833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b="1" lang="fr">
                <a:solidFill>
                  <a:srgbClr val="000000"/>
                </a:solidFill>
              </a:rPr>
              <a:t>Introduction au Big Data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Vue détaillée des concepts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Les applications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Les algorithmes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Les systèmes du BD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Quelques outils pratique (Spark)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L’ontologie médicale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Etude détaillée de quelques concepts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L’analyse des graphes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La similarité des patients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Les réseaux de neurones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2105100" y="95150"/>
            <a:ext cx="4933800" cy="173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 au Big Data</a:t>
            </a:r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1337775" y="1468400"/>
            <a:ext cx="6632051" cy="37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311700" y="95300"/>
            <a:ext cx="8520600" cy="54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 - Quelques utilisations possibles</a:t>
            </a: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5350" y="1209675"/>
            <a:ext cx="1662499" cy="16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2" y="1352950"/>
            <a:ext cx="1592526" cy="178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1385450" y="1065075"/>
            <a:ext cx="24072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3723400" y="1948300"/>
            <a:ext cx="8487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51925" y="1010350"/>
            <a:ext cx="27708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Open Sans"/>
                <a:ea typeface="Open Sans"/>
                <a:cs typeface="Open Sans"/>
                <a:sym typeface="Open Sans"/>
              </a:rPr>
              <a:t>Techniques d’exploitation de données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6373200" y="834188"/>
            <a:ext cx="27708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Open Sans"/>
                <a:ea typeface="Open Sans"/>
                <a:cs typeface="Open Sans"/>
                <a:sym typeface="Open Sans"/>
              </a:rPr>
              <a:t>Collectes des données sanitaires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3" name="Google Shape;173;p23"/>
          <p:cNvCxnSpPr>
            <a:stCxn id="168" idx="3"/>
            <a:endCxn id="174" idx="1"/>
          </p:cNvCxnSpPr>
          <p:nvPr/>
        </p:nvCxnSpPr>
        <p:spPr>
          <a:xfrm>
            <a:off x="1904227" y="2247000"/>
            <a:ext cx="1885800" cy="92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" name="Google Shape;175;p23"/>
          <p:cNvCxnSpPr>
            <a:stCxn id="167" idx="1"/>
            <a:endCxn id="174" idx="3"/>
          </p:cNvCxnSpPr>
          <p:nvPr/>
        </p:nvCxnSpPr>
        <p:spPr>
          <a:xfrm flipH="1">
            <a:off x="4505350" y="2031825"/>
            <a:ext cx="2370000" cy="114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4" name="Google Shape;174;p23"/>
          <p:cNvSpPr/>
          <p:nvPr/>
        </p:nvSpPr>
        <p:spPr>
          <a:xfrm>
            <a:off x="3790150" y="2996050"/>
            <a:ext cx="715200" cy="5454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1203550" y="3688775"/>
            <a:ext cx="29442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❖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Prédictions de risques de maladies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❖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Recommandation de soins médicaux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0838" y="1114600"/>
            <a:ext cx="2093824" cy="1511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23"/>
          <p:cNvCxnSpPr>
            <a:stCxn id="177" idx="2"/>
            <a:endCxn id="174" idx="0"/>
          </p:cNvCxnSpPr>
          <p:nvPr/>
        </p:nvCxnSpPr>
        <p:spPr>
          <a:xfrm>
            <a:off x="4147750" y="2626074"/>
            <a:ext cx="0" cy="36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9" name="Google Shape;179;p23"/>
          <p:cNvSpPr txBox="1"/>
          <p:nvPr/>
        </p:nvSpPr>
        <p:spPr>
          <a:xfrm>
            <a:off x="3460125" y="677850"/>
            <a:ext cx="14670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Open Sans"/>
                <a:ea typeface="Open Sans"/>
                <a:cs typeface="Open Sans"/>
                <a:sym typeface="Open Sans"/>
              </a:rPr>
              <a:t>Big Data Systems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4724400" y="3688775"/>
            <a:ext cx="29442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❖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Classification des patients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❖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Recherche de patients similaires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 - Problèmes des systèmes sanitaires</a:t>
            </a:r>
            <a:endParaRPr/>
          </a:p>
        </p:txBody>
      </p:sp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406950" y="900550"/>
            <a:ext cx="61308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fr"/>
              <a:t>Budget élevé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1376800" y="1697175"/>
            <a:ext cx="4554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Burkina:  ~ 400 milliard de FCFA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USA:        ~ 3800 milliard $USD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311700" y="155875"/>
            <a:ext cx="8520600" cy="5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 - Problèmes des systèmes sanitaires</a:t>
            </a:r>
            <a:endParaRPr/>
          </a:p>
        </p:txBody>
      </p:sp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406950" y="900550"/>
            <a:ext cx="61308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fr"/>
              <a:t>Pertes énormes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1376800" y="1697175"/>
            <a:ext cx="4554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Burkina:  ? (DR. OUEDRAOGO au sécours):</a:t>
            </a:r>
            <a:br>
              <a:rPr lang="fr">
                <a:latin typeface="Open Sans"/>
                <a:ea typeface="Open Sans"/>
                <a:cs typeface="Open Sans"/>
                <a:sym typeface="Open Sans"/>
              </a:rPr>
            </a:br>
            <a:r>
              <a:rPr lang="fr">
                <a:latin typeface="Open Sans"/>
                <a:ea typeface="Open Sans"/>
                <a:cs typeface="Open Sans"/>
                <a:sym typeface="Open Sans"/>
              </a:rPr>
              <a:t>         </a:t>
            </a:r>
            <a:br>
              <a:rPr lang="fr">
                <a:latin typeface="Open Sans"/>
                <a:ea typeface="Open Sans"/>
                <a:cs typeface="Open Sans"/>
                <a:sym typeface="Open Sans"/>
              </a:rPr>
            </a:b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USA:     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5" name="Google Shape;1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803" y="2311500"/>
            <a:ext cx="4074525" cy="2731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F5B83C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