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0D4E8D-937E-4BB9-B465-9E71CA12A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05EE2B-9844-40B4-B381-FE46B22C7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ADCBC2-FFE5-4A0E-B065-2DA3AC5C0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81BA51-FF79-45A7-B7A3-627FF561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1E8F9B-66A5-4174-9AEA-9711CDDAB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76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001E52-8B02-498B-870B-0FFB4BBD4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5E99EB-9DA2-42B5-A6DF-5EC70AABF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F433C5-BDEC-4904-8654-2B12F650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95FFE7-2778-4DCE-938E-0A28FCFF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A66C2F-BC88-4F32-8E85-0D12EC16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61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CF184C7-B1D2-4F48-B93E-8E24A9817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429CB8D-6A4C-48EF-A12C-C9480B5B3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CE3B97-89B8-40B8-B898-CFC8A293A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97221D-8DBB-45B8-908E-D94FEF8A6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4D89E9-42B0-46C2-91F7-2780526A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695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28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727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628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686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378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686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09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33BCC4-55B3-4D16-991D-A3F5D045B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160A89-CBF8-4864-9CF5-AEFFE623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8E2D52-F251-4543-831F-6740BE3C4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4F1D7-D03E-4B2D-B46A-CF6FE55B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DA4046-B2E8-4451-8B68-0020E5A6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200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296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35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16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4BDAF-BF0B-4A65-ABDF-E64026FF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AB257B-456A-4D69-AD8C-E583687A5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B8CBF-934B-494B-B17C-4E4443114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1D1545-0444-49FE-9DD6-B4B3A339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4764C4-629C-4611-8BFB-27001185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46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C58882-88E5-46F6-B7AF-285356AF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0E6A8A-192F-4046-8EC3-53A44560A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E4F506-DFC2-4ABE-9E7E-143F299DF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1A63FD-3580-4782-8AC3-0EC7B6F2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D2BE04-0673-441B-8CF8-1FB737949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1B59ED-E2E7-4820-990D-D6DD4D9B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66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5980C9-0999-4538-AEC5-90EF1B597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436D5A-40E7-4163-BD0D-2517BDD7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36AFA8-B2DB-4474-ADD2-0F0F00238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B4AD0F-091A-4CE4-A751-8E302AC61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D53290-9358-486C-84B8-6CB0DA498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27A536-0785-45E5-9A0F-0DA88094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A93582F-B00B-4868-A861-0B21B78E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7874136-4053-4881-9905-F2E81082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90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049B64-ABFC-40C4-88B0-E816AF854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BA0D68-CF73-48B3-8156-25EBE036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1C709F-76A7-41D9-A657-1F1DA4DE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5D3288-7056-4691-974D-7EBAFAC3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2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63639F4-5006-438F-8029-A4784FEB1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8A484B-50A8-4D78-A5A4-B8EF28A50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3E4938-3F2C-4373-8498-C2E16830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7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CD6B6-9AAA-4812-830C-F957844D3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2DABC3-6562-4F8C-9632-2BCBFF73B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E9E7D9-1120-4BC2-BDEF-1ECCF5F97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9B2C21-F2EB-4FCB-9843-60B24580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C9FC73-9E16-4AF3-968B-56C8636A5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C442A0-FE18-4ABC-A0D9-815229E82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44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A975D3-A5AF-48CA-A221-F8A32C5F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C7B241-AB13-4677-B143-3A77F623F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176EC8-AC54-47EE-870F-E65438E1D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DAC7C3-BB74-423D-AA6E-CBAD7D7B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850C93-2C0E-41C3-9ABD-ED2C949E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7024D0-A3F0-47C4-888E-751523E2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8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E09841-E681-4AFF-8DD5-2AA3F2066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E86277-00F9-489E-988C-C2FCFE4A8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22A984-708C-4EE6-BD17-F1D1ABE2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E1B39-F6C2-48C6-A5D6-1443C4FB456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8D1170-1C6E-4707-AD44-C2D2C025E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73207B-46BD-41EA-B574-1FFF63BCC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88BE-8CDA-4C82-9E68-514F060189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77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69C14D0-A683-42E9-B2AE-8B3C10F46172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327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1"/>
          <p:cNvSpPr txBox="1"/>
          <p:nvPr/>
        </p:nvSpPr>
        <p:spPr>
          <a:xfrm>
            <a:off x="242763" y="3949566"/>
            <a:ext cx="5247987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OUEDRAOGO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Boukary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MD,MPH,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Phd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Directeur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système</a:t>
            </a:r>
            <a:r>
              <a:rPr kumimoji="0" lang="fr-FR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d’information</a:t>
            </a:r>
            <a:r>
              <a:rPr kumimoji="0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fr-FR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 ministère de la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santé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Mail : ouedbouks@yahoo.fr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object 21"/>
          <p:cNvSpPr txBox="1"/>
          <p:nvPr/>
        </p:nvSpPr>
        <p:spPr>
          <a:xfrm>
            <a:off x="6457071" y="4054362"/>
            <a:ext cx="5523485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SYLLA Bry</a:t>
            </a: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MD,MPH, </a:t>
            </a: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Spécialiste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système</a:t>
            </a:r>
            <a:r>
              <a:rPr kumimoji="0" lang="fr-FR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d’information</a:t>
            </a:r>
            <a:r>
              <a:rPr kumimoji="0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santé et</a:t>
            </a:r>
            <a:r>
              <a:rPr kumimoji="0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d’informatique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médicale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Mail : syllabry02@yahoo.fr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CF07C7-DA14-E236-ED26-C95D97F80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42" y="1915840"/>
            <a:ext cx="11800114" cy="1985188"/>
          </a:xfrm>
        </p:spPr>
        <p:txBody>
          <a:bodyPr>
            <a:normAutofit/>
          </a:bodyPr>
          <a:lstStyle/>
          <a:p>
            <a:r>
              <a:rPr lang="fr-F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INFORMATISATION DES OFFICINES PHARMACEUTIQUES</a:t>
            </a:r>
          </a:p>
        </p:txBody>
      </p:sp>
    </p:spTree>
    <p:extLst>
      <p:ext uri="{BB962C8B-B14F-4D97-AF65-F5344CB8AC3E}">
        <p14:creationId xmlns:p14="http://schemas.microsoft.com/office/powerpoint/2010/main" val="55026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84EE4D-1379-4AA2-8943-0F83A57B9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des processus supports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09299B-7324-48A1-B050-389460C0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maîtrise des stocks et approvisionnements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facturation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autres fonctionnalités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fabrication en préparatoire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matériel médical (location/vente)</a:t>
            </a:r>
          </a:p>
        </p:txBody>
      </p:sp>
    </p:spTree>
    <p:extLst>
      <p:ext uri="{BB962C8B-B14F-4D97-AF65-F5344CB8AC3E}">
        <p14:creationId xmlns:p14="http://schemas.microsoft.com/office/powerpoint/2010/main" val="3703444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565049-6606-4600-B974-1252CF4E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ÉCHANGES AVEC LES PARTENAIRES DE L’OFFICINE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AEAB4-C87C-469E-B559-76A5E9CD8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grossistes répartiteurs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Agence nationale de la sécurité pharmaceutique : au BF ANRP</a:t>
            </a:r>
          </a:p>
        </p:txBody>
      </p:sp>
    </p:spTree>
    <p:extLst>
      <p:ext uri="{BB962C8B-B14F-4D97-AF65-F5344CB8AC3E}">
        <p14:creationId xmlns:p14="http://schemas.microsoft.com/office/powerpoint/2010/main" val="1964745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AE2B9-91CE-40B6-81A3-BB49F1FC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D2E669-AC74-48A2-A88A-8A4568FA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métier de pharmacien a considérablement évolué,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Passant du statut de distributeur à celui de dispensateur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capacités de traitement et d’analyse des données qu’apporte l’informatique ont évolué parallèlement,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Permettant la mise en œuvre de ces nouvelles fonctions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pharmacien dispose désormais, s’il le souhaite, d’outils puissants pour l’accompagner et lui permettre de jouer complètement son rôle</a:t>
            </a:r>
          </a:p>
        </p:txBody>
      </p:sp>
    </p:spTree>
    <p:extLst>
      <p:ext uri="{BB962C8B-B14F-4D97-AF65-F5344CB8AC3E}">
        <p14:creationId xmlns:p14="http://schemas.microsoft.com/office/powerpoint/2010/main" val="404677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0112A-92C9-4DB6-B14A-3B6F6ABC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E2CC0-41FB-4A62-A48F-5A446B5E0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début des années 1980 : SI pour la gestion de la facturation, des stocks et la transmission des commandes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les officines des petites tailles : la fonction unique : des facturières pour l’édition des factures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tard les logiciels commencent à prendre en charge en plus la gestion de la caisse et la sécurisation de la dispensation, en particulier les interactions médicamenteuses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Intégrant l’ébauche de ce que seront plus tard les banques de données sur le médicament</a:t>
            </a:r>
          </a:p>
        </p:txBody>
      </p:sp>
    </p:spTree>
    <p:extLst>
      <p:ext uri="{BB962C8B-B14F-4D97-AF65-F5344CB8AC3E}">
        <p14:creationId xmlns:p14="http://schemas.microsoft.com/office/powerpoint/2010/main" val="18175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93A4E9-7A3D-4EDC-8D6E-829AA37A8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19013B-AFA4-4E46-A571-E76D26AC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SI du pharmacien d’officine est lié à ses différents rôles vis-à-vis des patients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dispensation est le nom donné à l’acte pharmaceutique : souvent confondus à la délivrance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aspects fondamentaux de la dispensation sont le devoir d’analyser et le pouvoir de décider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code de santé publique enjoint au pharmacien de se livrer non seulement à l’analyse du contenu de la demande, mais encore à l’analyse de son contexte</a:t>
            </a:r>
          </a:p>
        </p:txBody>
      </p:sp>
    </p:spTree>
    <p:extLst>
      <p:ext uri="{BB962C8B-B14F-4D97-AF65-F5344CB8AC3E}">
        <p14:creationId xmlns:p14="http://schemas.microsoft.com/office/powerpoint/2010/main" val="165457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8F7F78-65C2-4FF8-9AA2-FEDF2E523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Toute dispensation ne se conclut pas pour autant par une délivrance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pharmacien peut être conduit à une modification concertée de la prescription, sa modification d’office, voire à un refus de délivrance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L’informatisation de ce processus de dispensation a conduit à trois fonctions informatisées au cœur du métier de pharmacien :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l’Opinion Pharmaceutique,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Dossier de Suivi Pharmaco-Thérapeutique (DSPT)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Dossier Pharmaceutique.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23295E5-7D3A-4FA3-BE95-D00D5A763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283482"/>
            <a:ext cx="11849100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</a:p>
        </p:txBody>
      </p:sp>
    </p:spTree>
    <p:extLst>
      <p:ext uri="{BB962C8B-B14F-4D97-AF65-F5344CB8AC3E}">
        <p14:creationId xmlns:p14="http://schemas.microsoft.com/office/powerpoint/2010/main" val="33735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09A912-945A-4290-A259-D7E0C0A0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L’Opinion Pharmaceutique est un avis motivé dressé sous l’autorité du pharmacien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Fondé sur l’historique pharmaco-thérapeutique connu d’un patient,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portant sur la pertinence pharmaceutique d’un ou ensemble de traitements le concernant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Consigné dans l’officine et communiqué par écrit au prescripteur, et invitant de manière personnalisée à modifier ou réviser le traitement médicamenteux.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L’Opinion Pharmaceutique vise à rendre l’acte pharmaceutique intelligible en lui donnant les moyens de lui assurer une lisibilité et une traçabilité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AB0039B8-18DB-4DE0-A0A8-7FED9DDE6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 Pharmaceutique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55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96F11D-E22F-4930-9A81-CB07BBABE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processus s’organise entre la saisie des données nécessaires aux analyses du contenu et du contexte de la demande (en présence ou non d’une ordonnance),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Complétée par le questionnement du malade, de son mandataire, voire du médecin, et la consultation des délivrances antérieures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04DA257-0497-4276-8BAC-C22FDB88F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 Pharmaceutique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5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D9A529-6130-4103-A38E-BA593060E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Saisie des données administratives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de l’historique médicamenteux du patient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du problème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L’intention thérapeutique du prescripteur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L’argumentaire du pharmacien et la (ou les) proposition(s) éventuelle(s) du pharmacien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Saisie et enregistrement des décisions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 formelle de l’Opinion Pharmaceutique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d’une Opinion Pharmaceutique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7E25B64E-ED53-4F3C-BA03-BAAB2009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 Pharmaceutique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38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BFE5D8-DF40-49D0-A4E1-CFE3B3FD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DSPT est la collection des données issues des opinions pharmaceutiques, rapportées à un patient et avec son accord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Elles constituent l’ensemble des informations de source pharmaceutique, médicale (informations communiquées par le médecin ayant trait à une dispensation ou à un profil), biologique (résultats pertinents d’analyse) et administrative (identification), utiles à la dispensation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BE59746C-217C-490F-97DC-9234A942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dossier de suivi pharmaco-thérapeutique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B6E5A1-CE81-474D-A9DF-6B55A5BDC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DP est un dossier électronique de santé partagé, vise à sécuriser les dispensations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DP contient l’historique des produits de santé prescrits ou non,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Facturés et remis au patient (l’issue d’un processus de dispensation)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ce dossier sont enregistrés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l’identification du patient, le numéro de dossier pharmaceutique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Identifiant de liaison avec le Dossier Médical Personnel,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l’ensemble des médicaments délivrés au cours des quatre derniers mois…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chaque médicament délivré : les caractéristiques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DP n’est consultable par le pharmacien qu’en présence du patient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366F019-4ADF-4C98-8EFD-C5BD4E0FC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LA FONCTION DE DISPENSATION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dossier pharmaceutique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97663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785</Words>
  <Application>Microsoft Office PowerPoint</Application>
  <PresentationFormat>Grand écran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Times New Roman</vt:lpstr>
      <vt:lpstr>Wingdings</vt:lpstr>
      <vt:lpstr>Thème Office</vt:lpstr>
      <vt:lpstr>À bandes</vt:lpstr>
      <vt:lpstr>INFORMATISATION DES OFFICINES PHARMACEUTIQUES</vt:lpstr>
      <vt:lpstr>INTRODUCTION</vt:lpstr>
      <vt:lpstr>LA GESTION DE LA FONCTION DE DISPENSATION</vt:lpstr>
      <vt:lpstr>LA GESTION DE LA FONCTION DE DISPENSATION</vt:lpstr>
      <vt:lpstr>LA GESTION DE LA FONCTION DE DISPENSATION Opinion Pharmaceutique</vt:lpstr>
      <vt:lpstr>LA GESTION DE LA FONCTION DE DISPENSATION Opinion Pharmaceutique</vt:lpstr>
      <vt:lpstr>LA GESTION DE LA FONCTION DE DISPENSATION Opinion Pharmaceutique</vt:lpstr>
      <vt:lpstr>LA GESTION DE LA FONCTION DE DISPENSATION Le dossier de suivi pharmaco-thérapeutique</vt:lpstr>
      <vt:lpstr>LA GESTION DE LA FONCTION DE DISPENSATION Le dossier pharmaceutique</vt:lpstr>
      <vt:lpstr>La gestion des processus supports</vt:lpstr>
      <vt:lpstr>LES ÉCHANGES AVEC LES PARTENAIRES DE L’OFFICINE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INFORMATISATION DES OFFICINES PHARMACEUTIQUES</dc:title>
  <dc:creator>HP</dc:creator>
  <cp:lastModifiedBy>kisma sylla</cp:lastModifiedBy>
  <cp:revision>4</cp:revision>
  <dcterms:created xsi:type="dcterms:W3CDTF">2021-02-18T13:11:41Z</dcterms:created>
  <dcterms:modified xsi:type="dcterms:W3CDTF">2022-04-07T13:46:24Z</dcterms:modified>
</cp:coreProperties>
</file>