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3"/>
  </p:notesMasterIdLst>
  <p:sldIdLst>
    <p:sldId id="256" r:id="rId2"/>
    <p:sldId id="270" r:id="rId3"/>
    <p:sldId id="271" r:id="rId4"/>
    <p:sldId id="272" r:id="rId5"/>
    <p:sldId id="309" r:id="rId6"/>
    <p:sldId id="276" r:id="rId7"/>
    <p:sldId id="283" r:id="rId8"/>
    <p:sldId id="277" r:id="rId9"/>
    <p:sldId id="289" r:id="rId10"/>
    <p:sldId id="278" r:id="rId11"/>
    <p:sldId id="279" r:id="rId12"/>
    <p:sldId id="264" r:id="rId13"/>
    <p:sldId id="287" r:id="rId14"/>
    <p:sldId id="282" r:id="rId15"/>
    <p:sldId id="280" r:id="rId16"/>
    <p:sldId id="284" r:id="rId17"/>
    <p:sldId id="286" r:id="rId18"/>
    <p:sldId id="291" r:id="rId19"/>
    <p:sldId id="257" r:id="rId20"/>
    <p:sldId id="265" r:id="rId21"/>
    <p:sldId id="311" r:id="rId22"/>
    <p:sldId id="312" r:id="rId23"/>
    <p:sldId id="313" r:id="rId24"/>
    <p:sldId id="314" r:id="rId25"/>
    <p:sldId id="315" r:id="rId26"/>
    <p:sldId id="258" r:id="rId27"/>
    <p:sldId id="260" r:id="rId28"/>
    <p:sldId id="261" r:id="rId29"/>
    <p:sldId id="262" r:id="rId30"/>
    <p:sldId id="303" r:id="rId31"/>
    <p:sldId id="294" r:id="rId32"/>
    <p:sldId id="295" r:id="rId33"/>
    <p:sldId id="296" r:id="rId34"/>
    <p:sldId id="297" r:id="rId35"/>
    <p:sldId id="310" r:id="rId36"/>
    <p:sldId id="266" r:id="rId37"/>
    <p:sldId id="267" r:id="rId38"/>
    <p:sldId id="300" r:id="rId39"/>
    <p:sldId id="316" r:id="rId40"/>
    <p:sldId id="320" r:id="rId41"/>
    <p:sldId id="321" r:id="rId42"/>
    <p:sldId id="322" r:id="rId43"/>
    <p:sldId id="323" r:id="rId44"/>
    <p:sldId id="324" r:id="rId45"/>
    <p:sldId id="325" r:id="rId46"/>
    <p:sldId id="326" r:id="rId47"/>
    <p:sldId id="259" r:id="rId48"/>
    <p:sldId id="317" r:id="rId49"/>
    <p:sldId id="318" r:id="rId50"/>
    <p:sldId id="302" r:id="rId51"/>
    <p:sldId id="319" r:id="rId5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87007" autoAdjust="0"/>
  </p:normalViewPr>
  <p:slideViewPr>
    <p:cSldViewPr snapToGrid="0">
      <p:cViewPr varScale="1">
        <p:scale>
          <a:sx n="64" d="100"/>
          <a:sy n="64" d="100"/>
        </p:scale>
        <p:origin x="97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3F77F1-03DA-433A-8654-EA2254C02D2A}" type="datetimeFigureOut">
              <a:rPr lang="en-US" smtClean="0"/>
              <a:t>2/11/2022</a:t>
            </a:fld>
            <a:endParaRPr lang="en-US"/>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0FF4E4-3376-45FD-9605-53206B7ED88E}" type="slidenum">
              <a:rPr lang="en-US" smtClean="0"/>
              <a:t>‹N°›</a:t>
            </a:fld>
            <a:endParaRPr lang="en-US"/>
          </a:p>
        </p:txBody>
      </p:sp>
    </p:spTree>
    <p:extLst>
      <p:ext uri="{BB962C8B-B14F-4D97-AF65-F5344CB8AC3E}">
        <p14:creationId xmlns:p14="http://schemas.microsoft.com/office/powerpoint/2010/main" val="33976055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9B0FF4E4-3376-45FD-9605-53206B7ED88E}" type="slidenum">
              <a:rPr lang="en-US" smtClean="0"/>
              <a:t>13</a:t>
            </a:fld>
            <a:endParaRPr lang="en-US"/>
          </a:p>
        </p:txBody>
      </p:sp>
    </p:spTree>
    <p:extLst>
      <p:ext uri="{BB962C8B-B14F-4D97-AF65-F5344CB8AC3E}">
        <p14:creationId xmlns:p14="http://schemas.microsoft.com/office/powerpoint/2010/main" val="19691020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9B0FF4E4-3376-45FD-9605-53206B7ED88E}" type="slidenum">
              <a:rPr lang="en-US" smtClean="0"/>
              <a:t>14</a:t>
            </a:fld>
            <a:endParaRPr lang="en-US"/>
          </a:p>
        </p:txBody>
      </p:sp>
    </p:spTree>
    <p:extLst>
      <p:ext uri="{BB962C8B-B14F-4D97-AF65-F5344CB8AC3E}">
        <p14:creationId xmlns:p14="http://schemas.microsoft.com/office/powerpoint/2010/main" val="9598898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9B0FF4E4-3376-45FD-9605-53206B7ED88E}" type="slidenum">
              <a:rPr lang="en-US" smtClean="0"/>
              <a:t>21</a:t>
            </a:fld>
            <a:endParaRPr lang="en-US"/>
          </a:p>
        </p:txBody>
      </p:sp>
    </p:spTree>
    <p:extLst>
      <p:ext uri="{BB962C8B-B14F-4D97-AF65-F5344CB8AC3E}">
        <p14:creationId xmlns:p14="http://schemas.microsoft.com/office/powerpoint/2010/main" val="14830263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US" dirty="0"/>
          </a:p>
        </p:txBody>
      </p:sp>
      <p:sp>
        <p:nvSpPr>
          <p:cNvPr id="4" name="Espace réservé du numéro de diapositive 3"/>
          <p:cNvSpPr>
            <a:spLocks noGrp="1"/>
          </p:cNvSpPr>
          <p:nvPr>
            <p:ph type="sldNum" sz="quarter" idx="10"/>
          </p:nvPr>
        </p:nvSpPr>
        <p:spPr/>
        <p:txBody>
          <a:bodyPr/>
          <a:lstStyle/>
          <a:p>
            <a:fld id="{9B0FF4E4-3376-45FD-9605-53206B7ED88E}" type="slidenum">
              <a:rPr lang="en-US" smtClean="0"/>
              <a:t>32</a:t>
            </a:fld>
            <a:endParaRPr lang="en-US"/>
          </a:p>
        </p:txBody>
      </p:sp>
    </p:spTree>
    <p:extLst>
      <p:ext uri="{BB962C8B-B14F-4D97-AF65-F5344CB8AC3E}">
        <p14:creationId xmlns:p14="http://schemas.microsoft.com/office/powerpoint/2010/main" val="1133249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US" dirty="0"/>
          </a:p>
        </p:txBody>
      </p:sp>
      <p:sp>
        <p:nvSpPr>
          <p:cNvPr id="4" name="Espace réservé du numéro de diapositive 3"/>
          <p:cNvSpPr>
            <a:spLocks noGrp="1"/>
          </p:cNvSpPr>
          <p:nvPr>
            <p:ph type="sldNum" sz="quarter" idx="10"/>
          </p:nvPr>
        </p:nvSpPr>
        <p:spPr/>
        <p:txBody>
          <a:bodyPr/>
          <a:lstStyle/>
          <a:p>
            <a:fld id="{9B0FF4E4-3376-45FD-9605-53206B7ED88E}" type="slidenum">
              <a:rPr lang="en-US" smtClean="0"/>
              <a:t>40</a:t>
            </a:fld>
            <a:endParaRPr lang="en-US"/>
          </a:p>
        </p:txBody>
      </p:sp>
    </p:spTree>
    <p:extLst>
      <p:ext uri="{BB962C8B-B14F-4D97-AF65-F5344CB8AC3E}">
        <p14:creationId xmlns:p14="http://schemas.microsoft.com/office/powerpoint/2010/main" val="241208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US" dirty="0"/>
          </a:p>
        </p:txBody>
      </p:sp>
      <p:sp>
        <p:nvSpPr>
          <p:cNvPr id="4" name="Espace réservé du numéro de diapositive 3"/>
          <p:cNvSpPr>
            <a:spLocks noGrp="1"/>
          </p:cNvSpPr>
          <p:nvPr>
            <p:ph type="sldNum" sz="quarter" idx="10"/>
          </p:nvPr>
        </p:nvSpPr>
        <p:spPr/>
        <p:txBody>
          <a:bodyPr/>
          <a:lstStyle/>
          <a:p>
            <a:fld id="{9B0FF4E4-3376-45FD-9605-53206B7ED88E}" type="slidenum">
              <a:rPr lang="en-US" smtClean="0"/>
              <a:t>43</a:t>
            </a:fld>
            <a:endParaRPr lang="en-US"/>
          </a:p>
        </p:txBody>
      </p:sp>
    </p:spTree>
    <p:extLst>
      <p:ext uri="{BB962C8B-B14F-4D97-AF65-F5344CB8AC3E}">
        <p14:creationId xmlns:p14="http://schemas.microsoft.com/office/powerpoint/2010/main" val="36237208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5BB1466D-9EE5-4955-BA08-5AA29B950B4D}" type="datetimeFigureOut">
              <a:rPr lang="fr-FR" smtClean="0"/>
              <a:t>11/02/2022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C81ED9E-7B55-4EAE-8A72-B52E5992379A}" type="slidenum">
              <a:rPr lang="fr-FR" smtClean="0"/>
              <a:t>‹N°›</a:t>
            </a:fld>
            <a:endParaRPr lang="fr-FR"/>
          </a:p>
        </p:txBody>
      </p:sp>
    </p:spTree>
    <p:extLst>
      <p:ext uri="{BB962C8B-B14F-4D97-AF65-F5344CB8AC3E}">
        <p14:creationId xmlns:p14="http://schemas.microsoft.com/office/powerpoint/2010/main" val="35363576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5BB1466D-9EE5-4955-BA08-5AA29B950B4D}" type="datetimeFigureOut">
              <a:rPr lang="fr-FR" smtClean="0"/>
              <a:t>11/02/2022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C81ED9E-7B55-4EAE-8A72-B52E5992379A}" type="slidenum">
              <a:rPr lang="fr-FR" smtClean="0"/>
              <a:t>‹N°›</a:t>
            </a:fld>
            <a:endParaRPr lang="fr-FR"/>
          </a:p>
        </p:txBody>
      </p:sp>
    </p:spTree>
    <p:extLst>
      <p:ext uri="{BB962C8B-B14F-4D97-AF65-F5344CB8AC3E}">
        <p14:creationId xmlns:p14="http://schemas.microsoft.com/office/powerpoint/2010/main" val="31460333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5BB1466D-9EE5-4955-BA08-5AA29B950B4D}" type="datetimeFigureOut">
              <a:rPr lang="fr-FR" smtClean="0"/>
              <a:t>11/02/2022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C81ED9E-7B55-4EAE-8A72-B52E5992379A}" type="slidenum">
              <a:rPr lang="fr-FR" smtClean="0"/>
              <a:t>‹N°›</a:t>
            </a:fld>
            <a:endParaRPr lang="fr-FR"/>
          </a:p>
        </p:txBody>
      </p:sp>
    </p:spTree>
    <p:extLst>
      <p:ext uri="{BB962C8B-B14F-4D97-AF65-F5344CB8AC3E}">
        <p14:creationId xmlns:p14="http://schemas.microsoft.com/office/powerpoint/2010/main" val="3439582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5BB1466D-9EE5-4955-BA08-5AA29B950B4D}" type="datetimeFigureOut">
              <a:rPr lang="fr-FR" smtClean="0"/>
              <a:t>11/02/2022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C81ED9E-7B55-4EAE-8A72-B52E5992379A}" type="slidenum">
              <a:rPr lang="fr-FR" smtClean="0"/>
              <a:t>‹N°›</a:t>
            </a:fld>
            <a:endParaRPr lang="fr-FR"/>
          </a:p>
        </p:txBody>
      </p:sp>
    </p:spTree>
    <p:extLst>
      <p:ext uri="{BB962C8B-B14F-4D97-AF65-F5344CB8AC3E}">
        <p14:creationId xmlns:p14="http://schemas.microsoft.com/office/powerpoint/2010/main" val="4804601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5BB1466D-9EE5-4955-BA08-5AA29B950B4D}" type="datetimeFigureOut">
              <a:rPr lang="fr-FR" smtClean="0"/>
              <a:t>11/02/2022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C81ED9E-7B55-4EAE-8A72-B52E5992379A}" type="slidenum">
              <a:rPr lang="fr-FR" smtClean="0"/>
              <a:t>‹N°›</a:t>
            </a:fld>
            <a:endParaRPr lang="fr-FR"/>
          </a:p>
        </p:txBody>
      </p:sp>
    </p:spTree>
    <p:extLst>
      <p:ext uri="{BB962C8B-B14F-4D97-AF65-F5344CB8AC3E}">
        <p14:creationId xmlns:p14="http://schemas.microsoft.com/office/powerpoint/2010/main" val="11386940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5BB1466D-9EE5-4955-BA08-5AA29B950B4D}" type="datetimeFigureOut">
              <a:rPr lang="fr-FR" smtClean="0"/>
              <a:t>11/02/2022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C81ED9E-7B55-4EAE-8A72-B52E5992379A}" type="slidenum">
              <a:rPr lang="fr-FR" smtClean="0"/>
              <a:t>‹N°›</a:t>
            </a:fld>
            <a:endParaRPr lang="fr-FR"/>
          </a:p>
        </p:txBody>
      </p:sp>
    </p:spTree>
    <p:extLst>
      <p:ext uri="{BB962C8B-B14F-4D97-AF65-F5344CB8AC3E}">
        <p14:creationId xmlns:p14="http://schemas.microsoft.com/office/powerpoint/2010/main" val="4417585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5BB1466D-9EE5-4955-BA08-5AA29B950B4D}" type="datetimeFigureOut">
              <a:rPr lang="fr-FR" smtClean="0"/>
              <a:t>11/02/2022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3C81ED9E-7B55-4EAE-8A72-B52E5992379A}" type="slidenum">
              <a:rPr lang="fr-FR" smtClean="0"/>
              <a:t>‹N°›</a:t>
            </a:fld>
            <a:endParaRPr lang="fr-FR"/>
          </a:p>
        </p:txBody>
      </p:sp>
    </p:spTree>
    <p:extLst>
      <p:ext uri="{BB962C8B-B14F-4D97-AF65-F5344CB8AC3E}">
        <p14:creationId xmlns:p14="http://schemas.microsoft.com/office/powerpoint/2010/main" val="14646822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5BB1466D-9EE5-4955-BA08-5AA29B950B4D}" type="datetimeFigureOut">
              <a:rPr lang="fr-FR" smtClean="0"/>
              <a:t>11/02/2022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3C81ED9E-7B55-4EAE-8A72-B52E5992379A}" type="slidenum">
              <a:rPr lang="fr-FR" smtClean="0"/>
              <a:t>‹N°›</a:t>
            </a:fld>
            <a:endParaRPr lang="fr-FR"/>
          </a:p>
        </p:txBody>
      </p:sp>
    </p:spTree>
    <p:extLst>
      <p:ext uri="{BB962C8B-B14F-4D97-AF65-F5344CB8AC3E}">
        <p14:creationId xmlns:p14="http://schemas.microsoft.com/office/powerpoint/2010/main" val="15457322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BB1466D-9EE5-4955-BA08-5AA29B950B4D}" type="datetimeFigureOut">
              <a:rPr lang="fr-FR" smtClean="0"/>
              <a:t>11/02/2022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C81ED9E-7B55-4EAE-8A72-B52E5992379A}" type="slidenum">
              <a:rPr lang="fr-FR" smtClean="0"/>
              <a:t>‹N°›</a:t>
            </a:fld>
            <a:endParaRPr lang="fr-FR"/>
          </a:p>
        </p:txBody>
      </p:sp>
    </p:spTree>
    <p:extLst>
      <p:ext uri="{BB962C8B-B14F-4D97-AF65-F5344CB8AC3E}">
        <p14:creationId xmlns:p14="http://schemas.microsoft.com/office/powerpoint/2010/main" val="19594729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5BB1466D-9EE5-4955-BA08-5AA29B950B4D}" type="datetimeFigureOut">
              <a:rPr lang="fr-FR" smtClean="0"/>
              <a:t>11/02/2022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C81ED9E-7B55-4EAE-8A72-B52E5992379A}" type="slidenum">
              <a:rPr lang="fr-FR" smtClean="0"/>
              <a:t>‹N°›</a:t>
            </a:fld>
            <a:endParaRPr lang="fr-FR"/>
          </a:p>
        </p:txBody>
      </p:sp>
    </p:spTree>
    <p:extLst>
      <p:ext uri="{BB962C8B-B14F-4D97-AF65-F5344CB8AC3E}">
        <p14:creationId xmlns:p14="http://schemas.microsoft.com/office/powerpoint/2010/main" val="37775186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5BB1466D-9EE5-4955-BA08-5AA29B950B4D}" type="datetimeFigureOut">
              <a:rPr lang="fr-FR" smtClean="0"/>
              <a:t>11/02/2022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C81ED9E-7B55-4EAE-8A72-B52E5992379A}" type="slidenum">
              <a:rPr lang="fr-FR" smtClean="0"/>
              <a:t>‹N°›</a:t>
            </a:fld>
            <a:endParaRPr lang="fr-FR"/>
          </a:p>
        </p:txBody>
      </p:sp>
    </p:spTree>
    <p:extLst>
      <p:ext uri="{BB962C8B-B14F-4D97-AF65-F5344CB8AC3E}">
        <p14:creationId xmlns:p14="http://schemas.microsoft.com/office/powerpoint/2010/main" val="6191915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B1466D-9EE5-4955-BA08-5AA29B950B4D}" type="datetimeFigureOut">
              <a:rPr lang="fr-FR" smtClean="0"/>
              <a:t>11/02/2022</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81ED9E-7B55-4EAE-8A72-B52E5992379A}" type="slidenum">
              <a:rPr lang="fr-FR" smtClean="0"/>
              <a:t>‹N°›</a:t>
            </a:fld>
            <a:endParaRPr lang="fr-FR"/>
          </a:p>
        </p:txBody>
      </p:sp>
    </p:spTree>
    <p:extLst>
      <p:ext uri="{BB962C8B-B14F-4D97-AF65-F5344CB8AC3E}">
        <p14:creationId xmlns:p14="http://schemas.microsoft.com/office/powerpoint/2010/main" val="7893837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a:t> </a:t>
            </a:r>
            <a:r>
              <a:rPr lang="fr-FR" sz="3600" b="1" dirty="0">
                <a:latin typeface="Arial Black" panose="020B0A04020102020204" pitchFamily="34" charset="0"/>
              </a:rPr>
              <a:t>Séminaire sciences de l’éducation: Andragogie</a:t>
            </a:r>
          </a:p>
        </p:txBody>
      </p:sp>
      <p:sp>
        <p:nvSpPr>
          <p:cNvPr id="3" name="Sous-titre 2"/>
          <p:cNvSpPr>
            <a:spLocks noGrp="1"/>
          </p:cNvSpPr>
          <p:nvPr>
            <p:ph type="subTitle" idx="1"/>
          </p:nvPr>
        </p:nvSpPr>
        <p:spPr>
          <a:xfrm>
            <a:off x="1524000" y="3611766"/>
            <a:ext cx="9144000" cy="1655762"/>
          </a:xfrm>
        </p:spPr>
        <p:txBody>
          <a:bodyPr>
            <a:normAutofit fontScale="92500" lnSpcReduction="10000"/>
          </a:bodyPr>
          <a:lstStyle/>
          <a:p>
            <a:endParaRPr lang="fr-FR" dirty="0"/>
          </a:p>
          <a:p>
            <a:r>
              <a:rPr lang="fr-FR" sz="2800" b="1" dirty="0">
                <a:latin typeface="Arial Black" panose="020B0A04020102020204" pitchFamily="34" charset="0"/>
              </a:rPr>
              <a:t>Dr Souleymane COULIBALY</a:t>
            </a:r>
          </a:p>
          <a:p>
            <a:endParaRPr lang="fr-FR" dirty="0"/>
          </a:p>
          <a:p>
            <a:r>
              <a:rPr lang="fr-FR" b="1" dirty="0"/>
              <a:t>Janvier 2022</a:t>
            </a:r>
          </a:p>
          <a:p>
            <a:endParaRPr lang="fr-FR" b="1" dirty="0"/>
          </a:p>
        </p:txBody>
      </p:sp>
    </p:spTree>
    <p:extLst>
      <p:ext uri="{BB962C8B-B14F-4D97-AF65-F5344CB8AC3E}">
        <p14:creationId xmlns:p14="http://schemas.microsoft.com/office/powerpoint/2010/main" val="16989695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AEA10A0-AD56-4D21-8878-8398BB5DF105}"/>
              </a:ext>
            </a:extLst>
          </p:cNvPr>
          <p:cNvSpPr>
            <a:spLocks noGrp="1"/>
          </p:cNvSpPr>
          <p:nvPr>
            <p:ph type="title"/>
          </p:nvPr>
        </p:nvSpPr>
        <p:spPr/>
        <p:txBody>
          <a:bodyPr/>
          <a:lstStyle/>
          <a:p>
            <a:r>
              <a:rPr lang="fr-FR" dirty="0"/>
              <a:t>   </a:t>
            </a:r>
            <a:r>
              <a:rPr lang="fr-FR" sz="3600" b="1" dirty="0"/>
              <a:t>Echanges</a:t>
            </a:r>
            <a:endParaRPr lang="x-none" sz="3600" b="1" dirty="0"/>
          </a:p>
        </p:txBody>
      </p:sp>
      <p:sp>
        <p:nvSpPr>
          <p:cNvPr id="3" name="Espace réservé du contenu 2">
            <a:extLst>
              <a:ext uri="{FF2B5EF4-FFF2-40B4-BE49-F238E27FC236}">
                <a16:creationId xmlns:a16="http://schemas.microsoft.com/office/drawing/2014/main" id="{FEAB7FEC-D8D7-414D-B5DB-C841FEF4DB2D}"/>
              </a:ext>
            </a:extLst>
          </p:cNvPr>
          <p:cNvSpPr>
            <a:spLocks noGrp="1"/>
          </p:cNvSpPr>
          <p:nvPr>
            <p:ph idx="1"/>
          </p:nvPr>
        </p:nvSpPr>
        <p:spPr/>
        <p:txBody>
          <a:bodyPr/>
          <a:lstStyle/>
          <a:p>
            <a:pPr algn="just">
              <a:lnSpc>
                <a:spcPct val="150000"/>
              </a:lnSpc>
              <a:buFontTx/>
              <a:buChar char="-"/>
            </a:pPr>
            <a:r>
              <a:rPr lang="fr-FR" sz="2400" dirty="0">
                <a:effectLst/>
                <a:latin typeface="Arial" panose="020B0604020202020204" pitchFamily="34" charset="0"/>
                <a:ea typeface="Times New Roman" panose="02020603050405020304" pitchFamily="18" charset="0"/>
                <a:cs typeface="Arial" panose="020B0604020202020204" pitchFamily="34" charset="0"/>
              </a:rPr>
              <a:t>Peut on faut-il utiliser les mêmes méthodes et techniques pour des enfants et </a:t>
            </a:r>
            <a:r>
              <a:rPr lang="fr-FR" sz="2400" dirty="0">
                <a:latin typeface="Arial" panose="020B0604020202020204" pitchFamily="34" charset="0"/>
                <a:ea typeface="Times New Roman" panose="02020603050405020304" pitchFamily="18" charset="0"/>
                <a:cs typeface="Arial" panose="020B0604020202020204" pitchFamily="34" charset="0"/>
              </a:rPr>
              <a:t>former des </a:t>
            </a:r>
            <a:r>
              <a:rPr lang="fr-FR" sz="2400" dirty="0">
                <a:effectLst/>
                <a:latin typeface="Arial" panose="020B0604020202020204" pitchFamily="34" charset="0"/>
                <a:ea typeface="Times New Roman" panose="02020603050405020304" pitchFamily="18" charset="0"/>
                <a:cs typeface="Arial" panose="020B0604020202020204" pitchFamily="34" charset="0"/>
              </a:rPr>
              <a:t>adultes ?  Pourquoi?</a:t>
            </a:r>
          </a:p>
          <a:p>
            <a:pPr algn="just">
              <a:lnSpc>
                <a:spcPct val="150000"/>
              </a:lnSpc>
              <a:buFontTx/>
              <a:buChar char="-"/>
            </a:pPr>
            <a:endParaRPr lang="fr-FR" sz="2400" dirty="0">
              <a:effectLst/>
              <a:latin typeface="Arial" panose="020B0604020202020204" pitchFamily="34" charset="0"/>
              <a:ea typeface="Times New Roman" panose="02020603050405020304" pitchFamily="18" charset="0"/>
              <a:cs typeface="Arial" panose="020B0604020202020204" pitchFamily="34" charset="0"/>
            </a:endParaRPr>
          </a:p>
          <a:p>
            <a:pPr algn="just">
              <a:lnSpc>
                <a:spcPct val="150000"/>
              </a:lnSpc>
              <a:buFontTx/>
              <a:buChar char="-"/>
            </a:pPr>
            <a:r>
              <a:rPr lang="fr-FR" sz="2400" dirty="0">
                <a:effectLst/>
                <a:latin typeface="Arial" panose="020B0604020202020204" pitchFamily="34" charset="0"/>
                <a:ea typeface="Times New Roman" panose="02020603050405020304" pitchFamily="18" charset="0"/>
                <a:cs typeface="Arial" panose="020B0604020202020204" pitchFamily="34" charset="0"/>
              </a:rPr>
              <a:t>Y a-t-il chez l’adulte des spécificités qui orientent ou peuvent orienter les choix pédagogiques ? </a:t>
            </a:r>
          </a:p>
          <a:p>
            <a:pPr marL="0" indent="0" algn="just">
              <a:lnSpc>
                <a:spcPct val="150000"/>
              </a:lnSpc>
              <a:buNone/>
            </a:pPr>
            <a:endParaRPr lang="fr-FR" sz="2400" dirty="0">
              <a:effectLst/>
              <a:latin typeface="Calibri" panose="020F0502020204030204" pitchFamily="34" charset="0"/>
              <a:ea typeface="Calibri" panose="020F0502020204030204" pitchFamily="34" charset="0"/>
              <a:cs typeface="Arial" panose="020B0604020202020204" pitchFamily="34" charset="0"/>
            </a:endParaRPr>
          </a:p>
          <a:p>
            <a:pPr>
              <a:lnSpc>
                <a:spcPct val="150000"/>
              </a:lnSpc>
              <a:buFontTx/>
              <a:buChar char="-"/>
            </a:pPr>
            <a:endParaRPr lang="fr-FR" b="1" dirty="0"/>
          </a:p>
          <a:p>
            <a:pPr marL="0" indent="0">
              <a:lnSpc>
                <a:spcPct val="150000"/>
              </a:lnSpc>
              <a:buNone/>
            </a:pPr>
            <a:endParaRPr lang="fr-FR" b="1" dirty="0"/>
          </a:p>
        </p:txBody>
      </p:sp>
    </p:spTree>
    <p:extLst>
      <p:ext uri="{BB962C8B-B14F-4D97-AF65-F5344CB8AC3E}">
        <p14:creationId xmlns:p14="http://schemas.microsoft.com/office/powerpoint/2010/main" val="19883620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A680040-D222-4382-9FC5-B0977E072358}"/>
              </a:ext>
            </a:extLst>
          </p:cNvPr>
          <p:cNvSpPr>
            <a:spLocks noGrp="1"/>
          </p:cNvSpPr>
          <p:nvPr>
            <p:ph type="title"/>
          </p:nvPr>
        </p:nvSpPr>
        <p:spPr/>
        <p:txBody>
          <a:bodyPr/>
          <a:lstStyle/>
          <a:p>
            <a:r>
              <a:rPr lang="fr-FR" dirty="0"/>
              <a:t>      </a:t>
            </a:r>
            <a:r>
              <a:rPr lang="fr-FR" sz="3600" b="1" dirty="0"/>
              <a:t>Echanges</a:t>
            </a:r>
            <a:endParaRPr lang="x-none" sz="3600" b="1" dirty="0"/>
          </a:p>
        </p:txBody>
      </p:sp>
      <p:sp>
        <p:nvSpPr>
          <p:cNvPr id="3" name="Espace réservé du contenu 2">
            <a:extLst>
              <a:ext uri="{FF2B5EF4-FFF2-40B4-BE49-F238E27FC236}">
                <a16:creationId xmlns:a16="http://schemas.microsoft.com/office/drawing/2014/main" id="{0C0FD37F-601A-43A1-B66C-8DAA35C9F23F}"/>
              </a:ext>
            </a:extLst>
          </p:cNvPr>
          <p:cNvSpPr>
            <a:spLocks noGrp="1"/>
          </p:cNvSpPr>
          <p:nvPr>
            <p:ph idx="1"/>
          </p:nvPr>
        </p:nvSpPr>
        <p:spPr/>
        <p:txBody>
          <a:bodyPr/>
          <a:lstStyle/>
          <a:p>
            <a:endParaRPr lang="fr-FR" dirty="0"/>
          </a:p>
          <a:p>
            <a:endParaRPr lang="fr-FR" dirty="0"/>
          </a:p>
          <a:p>
            <a:r>
              <a:rPr lang="fr-FR" dirty="0"/>
              <a:t>L’andragogie est centrée sur l’adulte par opposition à la pédagogie qui, elle, se centre sur l’enfant. </a:t>
            </a:r>
          </a:p>
          <a:p>
            <a:endParaRPr lang="fr-FR" dirty="0"/>
          </a:p>
          <a:p>
            <a:pPr marL="0" indent="0">
              <a:buNone/>
            </a:pPr>
            <a:r>
              <a:rPr lang="fr-FR" dirty="0"/>
              <a:t>   </a:t>
            </a:r>
            <a:r>
              <a:rPr lang="fr-FR" b="1" dirty="0"/>
              <a:t>Quelles différences voyez-vous entre l’enfant et l’adulte?</a:t>
            </a:r>
            <a:endParaRPr lang="x-none" b="1" dirty="0"/>
          </a:p>
        </p:txBody>
      </p:sp>
    </p:spTree>
    <p:extLst>
      <p:ext uri="{BB962C8B-B14F-4D97-AF65-F5344CB8AC3E}">
        <p14:creationId xmlns:p14="http://schemas.microsoft.com/office/powerpoint/2010/main" val="42941449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a:latin typeface="Arial Black" panose="020B0A04020102020204" pitchFamily="34" charset="0"/>
              </a:rPr>
              <a:t>Quelles différences entre l’adulte et l’enfant?</a:t>
            </a: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1067572545"/>
              </p:ext>
            </p:extLst>
          </p:nvPr>
        </p:nvGraphicFramePr>
        <p:xfrm>
          <a:off x="168498" y="1403798"/>
          <a:ext cx="11396730" cy="7498080"/>
        </p:xfrm>
        <a:graphic>
          <a:graphicData uri="http://schemas.openxmlformats.org/drawingml/2006/table">
            <a:tbl>
              <a:tblPr firstRow="1" bandRow="1">
                <a:tableStyleId>{5C22544A-7EE6-4342-B048-85BDC9FD1C3A}</a:tableStyleId>
              </a:tblPr>
              <a:tblGrid>
                <a:gridCol w="5698365">
                  <a:extLst>
                    <a:ext uri="{9D8B030D-6E8A-4147-A177-3AD203B41FA5}">
                      <a16:colId xmlns:a16="http://schemas.microsoft.com/office/drawing/2014/main" val="20000"/>
                    </a:ext>
                  </a:extLst>
                </a:gridCol>
                <a:gridCol w="5698365">
                  <a:extLst>
                    <a:ext uri="{9D8B030D-6E8A-4147-A177-3AD203B41FA5}">
                      <a16:colId xmlns:a16="http://schemas.microsoft.com/office/drawing/2014/main" val="20001"/>
                    </a:ext>
                  </a:extLst>
                </a:gridCol>
              </a:tblGrid>
              <a:tr h="414578">
                <a:tc>
                  <a:txBody>
                    <a:bodyPr/>
                    <a:lstStyle/>
                    <a:p>
                      <a:pPr algn="ctr"/>
                      <a:r>
                        <a:rPr lang="fr-FR" sz="2400" dirty="0">
                          <a:solidFill>
                            <a:schemeClr val="tx1"/>
                          </a:solidFill>
                          <a:latin typeface="Arial Black" panose="020B0A04020102020204" pitchFamily="34" charset="0"/>
                        </a:rPr>
                        <a:t>L’ADULTE</a:t>
                      </a:r>
                    </a:p>
                  </a:txBody>
                  <a:tcPr/>
                </a:tc>
                <a:tc>
                  <a:txBody>
                    <a:bodyPr/>
                    <a:lstStyle/>
                    <a:p>
                      <a:pPr algn="ctr"/>
                      <a:r>
                        <a:rPr lang="fr-FR" sz="2400" b="0" dirty="0">
                          <a:solidFill>
                            <a:schemeClr val="tx1"/>
                          </a:solidFill>
                          <a:latin typeface="Arial Black" panose="020B0A04020102020204" pitchFamily="34" charset="0"/>
                        </a:rPr>
                        <a:t>L’ENFANT</a:t>
                      </a:r>
                    </a:p>
                  </a:txBody>
                  <a:tcPr/>
                </a:tc>
                <a:extLst>
                  <a:ext uri="{0D108BD9-81ED-4DB2-BD59-A6C34878D82A}">
                    <a16:rowId xmlns:a16="http://schemas.microsoft.com/office/drawing/2014/main" val="10000"/>
                  </a:ext>
                </a:extLst>
              </a:tr>
              <a:tr h="1022246">
                <a:tc>
                  <a:txBody>
                    <a:bodyPr/>
                    <a:lstStyle/>
                    <a:p>
                      <a:endParaRPr lang="fr-FR" dirty="0"/>
                    </a:p>
                    <a:p>
                      <a:endParaRPr lang="fr-FR" dirty="0"/>
                    </a:p>
                    <a:p>
                      <a:r>
                        <a:rPr lang="fr-FR" sz="3600" dirty="0"/>
                        <a:t>Mature/majeur/Homme mûr </a:t>
                      </a:r>
                    </a:p>
                  </a:txBody>
                  <a:tcPr/>
                </a:tc>
                <a:tc>
                  <a:txBody>
                    <a:bodyPr/>
                    <a:lstStyle/>
                    <a:p>
                      <a:endParaRPr lang="fr-FR" sz="3600" dirty="0"/>
                    </a:p>
                    <a:p>
                      <a:r>
                        <a:rPr lang="fr-FR" sz="3600" dirty="0"/>
                        <a:t>Mineur, immaturité </a:t>
                      </a:r>
                    </a:p>
                  </a:txBody>
                  <a:tcPr/>
                </a:tc>
                <a:extLst>
                  <a:ext uri="{0D108BD9-81ED-4DB2-BD59-A6C34878D82A}">
                    <a16:rowId xmlns:a16="http://schemas.microsoft.com/office/drawing/2014/main" val="10001"/>
                  </a:ext>
                </a:extLst>
              </a:tr>
              <a:tr h="1022246">
                <a:tc>
                  <a:txBody>
                    <a:bodyPr/>
                    <a:lstStyle/>
                    <a:p>
                      <a:endParaRPr lang="fr-FR" dirty="0"/>
                    </a:p>
                    <a:p>
                      <a:endParaRPr lang="fr-FR" dirty="0"/>
                    </a:p>
                    <a:p>
                      <a:r>
                        <a:rPr lang="fr-FR" sz="3200" dirty="0"/>
                        <a:t>Autonome/indépendant</a:t>
                      </a:r>
                    </a:p>
                  </a:txBody>
                  <a:tcPr/>
                </a:tc>
                <a:tc>
                  <a:txBody>
                    <a:bodyPr/>
                    <a:lstStyle/>
                    <a:p>
                      <a:endParaRPr lang="fr-FR" sz="3600" dirty="0"/>
                    </a:p>
                    <a:p>
                      <a:r>
                        <a:rPr lang="fr-FR" sz="3600" dirty="0"/>
                        <a:t>dépendant</a:t>
                      </a:r>
                    </a:p>
                  </a:txBody>
                  <a:tcPr/>
                </a:tc>
                <a:extLst>
                  <a:ext uri="{0D108BD9-81ED-4DB2-BD59-A6C34878D82A}">
                    <a16:rowId xmlns:a16="http://schemas.microsoft.com/office/drawing/2014/main" val="10002"/>
                  </a:ext>
                </a:extLst>
              </a:tr>
              <a:tr h="1022246">
                <a:tc>
                  <a:txBody>
                    <a:bodyPr/>
                    <a:lstStyle/>
                    <a:p>
                      <a:endParaRPr lang="fr-FR" sz="3200" dirty="0"/>
                    </a:p>
                    <a:p>
                      <a:r>
                        <a:rPr lang="fr-FR" sz="3200"/>
                        <a:t>Responsable</a:t>
                      </a:r>
                      <a:endParaRPr lang="fr-FR" sz="3200" dirty="0"/>
                    </a:p>
                    <a:p>
                      <a:endParaRPr lang="fr-FR" sz="3200" dirty="0"/>
                    </a:p>
                  </a:txBody>
                  <a:tcPr/>
                </a:tc>
                <a:tc>
                  <a:txBody>
                    <a:bodyPr/>
                    <a:lstStyle/>
                    <a:p>
                      <a:endParaRPr lang="fr-FR" sz="3200" dirty="0"/>
                    </a:p>
                    <a:p>
                      <a:r>
                        <a:rPr lang="fr-FR" sz="3200" dirty="0"/>
                        <a:t>Pas de responsabilités</a:t>
                      </a:r>
                    </a:p>
                  </a:txBody>
                  <a:tcPr/>
                </a:tc>
                <a:extLst>
                  <a:ext uri="{0D108BD9-81ED-4DB2-BD59-A6C34878D82A}">
                    <a16:rowId xmlns:a16="http://schemas.microsoft.com/office/drawing/2014/main" val="10003"/>
                  </a:ext>
                </a:extLst>
              </a:tr>
              <a:tr h="715573">
                <a:tc>
                  <a:txBody>
                    <a:bodyPr/>
                    <a:lstStyle/>
                    <a:p>
                      <a:endParaRPr lang="fr-FR" sz="3200" dirty="0"/>
                    </a:p>
                    <a:p>
                      <a:r>
                        <a:rPr lang="fr-FR" sz="3200" dirty="0"/>
                        <a:t>Riche</a:t>
                      </a:r>
                      <a:r>
                        <a:rPr lang="fr-FR" sz="3200" baseline="0" dirty="0"/>
                        <a:t> en expériences</a:t>
                      </a:r>
                      <a:endParaRPr lang="fr-FR" sz="3200" dirty="0"/>
                    </a:p>
                  </a:txBody>
                  <a:tcPr/>
                </a:tc>
                <a:tc>
                  <a:txBody>
                    <a:bodyPr/>
                    <a:lstStyle/>
                    <a:p>
                      <a:endParaRPr lang="fr-FR" sz="3200" dirty="0"/>
                    </a:p>
                    <a:p>
                      <a:r>
                        <a:rPr lang="fr-FR" sz="3200" dirty="0"/>
                        <a:t>Inexpérience/expériences</a:t>
                      </a:r>
                      <a:r>
                        <a:rPr lang="fr-FR" sz="3200" baseline="0" dirty="0"/>
                        <a:t> insuffisantes</a:t>
                      </a:r>
                      <a:r>
                        <a:rPr lang="fr-FR" sz="3200" dirty="0"/>
                        <a:t> </a:t>
                      </a:r>
                    </a:p>
                  </a:txBody>
                  <a:tcPr/>
                </a:tc>
                <a:extLst>
                  <a:ext uri="{0D108BD9-81ED-4DB2-BD59-A6C34878D82A}">
                    <a16:rowId xmlns:a16="http://schemas.microsoft.com/office/drawing/2014/main" val="10004"/>
                  </a:ext>
                </a:extLst>
              </a:tr>
              <a:tr h="1022246">
                <a:tc>
                  <a:txBody>
                    <a:bodyPr/>
                    <a:lstStyle/>
                    <a:p>
                      <a:endParaRPr lang="fr-FR" sz="3200" dirty="0"/>
                    </a:p>
                    <a:p>
                      <a:r>
                        <a:rPr lang="fr-FR" sz="3200" dirty="0"/>
                        <a:t>A des priorités</a:t>
                      </a:r>
                    </a:p>
                    <a:p>
                      <a:endParaRPr lang="fr-FR" sz="3200" dirty="0"/>
                    </a:p>
                  </a:txBody>
                  <a:tcPr/>
                </a:tc>
                <a:tc>
                  <a:txBody>
                    <a:bodyPr/>
                    <a:lstStyle/>
                    <a:p>
                      <a:endParaRPr lang="fr-FR" sz="3200" dirty="0"/>
                    </a:p>
                    <a:p>
                      <a:r>
                        <a:rPr lang="fr-FR" sz="3200" dirty="0"/>
                        <a:t>Jeu</a:t>
                      </a:r>
                      <a:r>
                        <a:rPr lang="fr-FR" sz="3200" baseline="0" dirty="0"/>
                        <a:t> primordial</a:t>
                      </a:r>
                      <a:endParaRPr lang="fr-FR" sz="320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8099655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E7C2783-C744-4A12-92CD-6AFEFC82D476}"/>
              </a:ext>
            </a:extLst>
          </p:cNvPr>
          <p:cNvSpPr>
            <a:spLocks noGrp="1"/>
          </p:cNvSpPr>
          <p:nvPr>
            <p:ph type="title"/>
          </p:nvPr>
        </p:nvSpPr>
        <p:spPr>
          <a:xfrm>
            <a:off x="838199" y="-106017"/>
            <a:ext cx="11115261" cy="861391"/>
          </a:xfrm>
        </p:spPr>
        <p:txBody>
          <a:bodyPr>
            <a:normAutofit/>
          </a:bodyPr>
          <a:lstStyle/>
          <a:p>
            <a:r>
              <a:rPr lang="fr-FR" sz="2400" b="1" dirty="0">
                <a:effectLst/>
                <a:latin typeface="Arial" panose="020B0604020202020204" pitchFamily="34" charset="0"/>
                <a:ea typeface="Calibri" panose="020F0502020204030204" pitchFamily="34" charset="0"/>
              </a:rPr>
              <a:t>L’adulte et l’enfant en situation en situation d’apprentissage</a:t>
            </a:r>
            <a:endParaRPr lang="fr-FR" sz="2400" dirty="0"/>
          </a:p>
        </p:txBody>
      </p:sp>
      <p:graphicFrame>
        <p:nvGraphicFramePr>
          <p:cNvPr id="4" name="Tableau 4">
            <a:extLst>
              <a:ext uri="{FF2B5EF4-FFF2-40B4-BE49-F238E27FC236}">
                <a16:creationId xmlns:a16="http://schemas.microsoft.com/office/drawing/2014/main" id="{6DCC3769-ADBB-435E-A9CE-B012E313631B}"/>
              </a:ext>
            </a:extLst>
          </p:cNvPr>
          <p:cNvGraphicFramePr>
            <a:graphicFrameLocks noGrp="1"/>
          </p:cNvGraphicFramePr>
          <p:nvPr>
            <p:ph idx="1"/>
            <p:extLst>
              <p:ext uri="{D42A27DB-BD31-4B8C-83A1-F6EECF244321}">
                <p14:modId xmlns:p14="http://schemas.microsoft.com/office/powerpoint/2010/main" val="1351891991"/>
              </p:ext>
            </p:extLst>
          </p:nvPr>
        </p:nvGraphicFramePr>
        <p:xfrm>
          <a:off x="437322" y="583096"/>
          <a:ext cx="11516139" cy="6637240"/>
        </p:xfrm>
        <a:graphic>
          <a:graphicData uri="http://schemas.openxmlformats.org/drawingml/2006/table">
            <a:tbl>
              <a:tblPr firstRow="1" bandRow="1">
                <a:tableStyleId>{5C22544A-7EE6-4342-B048-85BDC9FD1C3A}</a:tableStyleId>
              </a:tblPr>
              <a:tblGrid>
                <a:gridCol w="5420139">
                  <a:extLst>
                    <a:ext uri="{9D8B030D-6E8A-4147-A177-3AD203B41FA5}">
                      <a16:colId xmlns:a16="http://schemas.microsoft.com/office/drawing/2014/main" val="1755250847"/>
                    </a:ext>
                  </a:extLst>
                </a:gridCol>
                <a:gridCol w="6096000">
                  <a:extLst>
                    <a:ext uri="{9D8B030D-6E8A-4147-A177-3AD203B41FA5}">
                      <a16:colId xmlns:a16="http://schemas.microsoft.com/office/drawing/2014/main" val="1444586496"/>
                    </a:ext>
                  </a:extLst>
                </a:gridCol>
              </a:tblGrid>
              <a:tr h="185530">
                <a:tc>
                  <a:txBody>
                    <a:bodyPr/>
                    <a:lstStyle/>
                    <a:p>
                      <a:pPr algn="ctr"/>
                      <a:r>
                        <a:rPr lang="fr-FR" sz="1800" b="1" kern="1200" dirty="0">
                          <a:solidFill>
                            <a:schemeClr val="dk1"/>
                          </a:solidFill>
                          <a:effectLst/>
                          <a:latin typeface="+mn-lt"/>
                          <a:ea typeface="+mn-ea"/>
                          <a:cs typeface="+mn-cs"/>
                        </a:rPr>
                        <a:t>L’ADULTE</a:t>
                      </a:r>
                      <a:endParaRPr lang="fr-FR" dirty="0"/>
                    </a:p>
                  </a:txBody>
                  <a:tcPr/>
                </a:tc>
                <a:tc>
                  <a:txBody>
                    <a:bodyPr/>
                    <a:lstStyle/>
                    <a:p>
                      <a:pPr algn="ctr"/>
                      <a:r>
                        <a:rPr lang="fr-FR" sz="1800" kern="1200" dirty="0">
                          <a:solidFill>
                            <a:schemeClr val="dk1"/>
                          </a:solidFill>
                          <a:effectLst/>
                          <a:latin typeface="+mn-lt"/>
                          <a:ea typeface="+mn-ea"/>
                          <a:cs typeface="+mn-cs"/>
                        </a:rPr>
                        <a:t>L’ENFANT </a:t>
                      </a:r>
                      <a:endParaRPr lang="fr-FR" dirty="0"/>
                    </a:p>
                  </a:txBody>
                  <a:tcPr/>
                </a:tc>
                <a:extLst>
                  <a:ext uri="{0D108BD9-81ED-4DB2-BD59-A6C34878D82A}">
                    <a16:rowId xmlns:a16="http://schemas.microsoft.com/office/drawing/2014/main" val="1145604766"/>
                  </a:ext>
                </a:extLst>
              </a:tr>
              <a:tr h="1038284">
                <a:tc>
                  <a:txBody>
                    <a:bodyPr/>
                    <a:lstStyle/>
                    <a:p>
                      <a:r>
                        <a:rPr lang="fr-FR" sz="1800" b="1" kern="1200" dirty="0">
                          <a:solidFill>
                            <a:schemeClr val="dk1"/>
                          </a:solidFill>
                          <a:effectLst/>
                          <a:latin typeface="+mn-lt"/>
                          <a:ea typeface="+mn-ea"/>
                          <a:cs typeface="+mn-cs"/>
                        </a:rPr>
                        <a:t>Fait des apprentissages de transformation</a:t>
                      </a:r>
                      <a:endParaRPr lang="fr-FR" dirty="0"/>
                    </a:p>
                  </a:txBody>
                  <a:tcPr/>
                </a:tc>
                <a:tc>
                  <a:txBody>
                    <a:bodyPr/>
                    <a:lstStyle/>
                    <a:p>
                      <a:r>
                        <a:rPr lang="fr-FR" sz="1800" b="1" kern="1200" dirty="0">
                          <a:solidFill>
                            <a:schemeClr val="dk1"/>
                          </a:solidFill>
                          <a:effectLst/>
                          <a:latin typeface="+mn-lt"/>
                          <a:ea typeface="+mn-ea"/>
                          <a:cs typeface="+mn-cs"/>
                        </a:rPr>
                        <a:t>Fait</a:t>
                      </a:r>
                      <a:r>
                        <a:rPr lang="fr-FR" sz="1800" b="1" kern="1200" baseline="0" dirty="0">
                          <a:solidFill>
                            <a:schemeClr val="dk1"/>
                          </a:solidFill>
                          <a:effectLst/>
                          <a:latin typeface="+mn-lt"/>
                          <a:ea typeface="+mn-ea"/>
                          <a:cs typeface="+mn-cs"/>
                        </a:rPr>
                        <a:t> des </a:t>
                      </a:r>
                      <a:r>
                        <a:rPr lang="fr-FR" sz="1800" b="1" kern="1200" dirty="0">
                          <a:solidFill>
                            <a:schemeClr val="dk1"/>
                          </a:solidFill>
                          <a:effectLst/>
                          <a:latin typeface="+mn-lt"/>
                          <a:ea typeface="+mn-ea"/>
                          <a:cs typeface="+mn-cs"/>
                        </a:rPr>
                        <a:t>apprentissages de formation</a:t>
                      </a:r>
                      <a:endParaRPr lang="fr-FR" dirty="0"/>
                    </a:p>
                  </a:txBody>
                  <a:tcPr/>
                </a:tc>
                <a:extLst>
                  <a:ext uri="{0D108BD9-81ED-4DB2-BD59-A6C34878D82A}">
                    <a16:rowId xmlns:a16="http://schemas.microsoft.com/office/drawing/2014/main" val="3208961378"/>
                  </a:ext>
                </a:extLst>
              </a:tr>
              <a:tr h="1254330">
                <a:tc>
                  <a:txBody>
                    <a:bodyPr/>
                    <a:lstStyle/>
                    <a:p>
                      <a:pPr algn="just"/>
                      <a:r>
                        <a:rPr lang="fr-FR" sz="1800" kern="1200" dirty="0">
                          <a:solidFill>
                            <a:schemeClr val="dk1"/>
                          </a:solidFill>
                          <a:effectLst/>
                          <a:latin typeface="+mn-lt"/>
                          <a:ea typeface="+mn-ea"/>
                          <a:cs typeface="+mn-cs"/>
                        </a:rPr>
                        <a:t>besoins éducatifs </a:t>
                      </a:r>
                      <a:r>
                        <a:rPr lang="fr-FR" sz="1800" b="1" kern="1200" dirty="0">
                          <a:solidFill>
                            <a:schemeClr val="tx1"/>
                          </a:solidFill>
                          <a:effectLst/>
                          <a:latin typeface="+mn-lt"/>
                          <a:ea typeface="+mn-ea"/>
                          <a:cs typeface="+mn-cs"/>
                        </a:rPr>
                        <a:t>liés à la résolution des problèmes </a:t>
                      </a:r>
                      <a:r>
                        <a:rPr lang="fr-FR" sz="1800" kern="1200" dirty="0">
                          <a:solidFill>
                            <a:schemeClr val="dk1"/>
                          </a:solidFill>
                          <a:effectLst/>
                          <a:latin typeface="+mn-lt"/>
                          <a:ea typeface="+mn-ea"/>
                          <a:cs typeface="+mn-cs"/>
                        </a:rPr>
                        <a:t>. </a:t>
                      </a:r>
                      <a:endParaRPr lang="fr-FR" dirty="0"/>
                    </a:p>
                  </a:txBody>
                  <a:tcPr/>
                </a:tc>
                <a:tc>
                  <a:txBody>
                    <a:bodyPr/>
                    <a:lstStyle/>
                    <a:p>
                      <a:pPr algn="just"/>
                      <a:r>
                        <a:rPr lang="fr-FR" sz="1800" kern="1200" dirty="0">
                          <a:solidFill>
                            <a:schemeClr val="dk1"/>
                          </a:solidFill>
                          <a:effectLst/>
                          <a:latin typeface="+mn-lt"/>
                          <a:ea typeface="+mn-ea"/>
                          <a:cs typeface="+mn-cs"/>
                        </a:rPr>
                        <a:t>besoins éducatifs centrés </a:t>
                      </a:r>
                      <a:r>
                        <a:rPr lang="fr-FR" sz="1800" b="1" kern="1200" dirty="0">
                          <a:solidFill>
                            <a:schemeClr val="dk1"/>
                          </a:solidFill>
                          <a:effectLst/>
                          <a:latin typeface="+mn-lt"/>
                          <a:ea typeface="+mn-ea"/>
                          <a:cs typeface="+mn-cs"/>
                        </a:rPr>
                        <a:t>sur la construction d’un cadre de référence pour</a:t>
                      </a:r>
                      <a:r>
                        <a:rPr lang="fr-FR" sz="1800" b="1" kern="1200" baseline="0" dirty="0">
                          <a:solidFill>
                            <a:schemeClr val="dk1"/>
                          </a:solidFill>
                          <a:effectLst/>
                          <a:latin typeface="+mn-lt"/>
                          <a:ea typeface="+mn-ea"/>
                          <a:cs typeface="+mn-cs"/>
                        </a:rPr>
                        <a:t> </a:t>
                      </a:r>
                      <a:r>
                        <a:rPr lang="fr-FR" sz="1800" b="1" kern="1200" dirty="0">
                          <a:solidFill>
                            <a:schemeClr val="dk1"/>
                          </a:solidFill>
                          <a:effectLst/>
                          <a:latin typeface="+mn-lt"/>
                          <a:ea typeface="+mn-ea"/>
                          <a:cs typeface="+mn-cs"/>
                        </a:rPr>
                        <a:t>interpréter,</a:t>
                      </a:r>
                      <a:r>
                        <a:rPr lang="fr-FR" sz="1800" b="1" kern="1200" baseline="0" dirty="0">
                          <a:solidFill>
                            <a:schemeClr val="dk1"/>
                          </a:solidFill>
                          <a:effectLst/>
                          <a:latin typeface="+mn-lt"/>
                          <a:ea typeface="+mn-ea"/>
                          <a:cs typeface="+mn-cs"/>
                        </a:rPr>
                        <a:t> </a:t>
                      </a:r>
                      <a:r>
                        <a:rPr lang="fr-FR" sz="1800" b="1" kern="1200" dirty="0">
                          <a:solidFill>
                            <a:schemeClr val="dk1"/>
                          </a:solidFill>
                          <a:effectLst/>
                          <a:latin typeface="+mn-lt"/>
                          <a:ea typeface="+mn-ea"/>
                          <a:cs typeface="+mn-cs"/>
                        </a:rPr>
                        <a:t>comprendre et vivre les multiples expériences</a:t>
                      </a:r>
                      <a:r>
                        <a:rPr lang="fr-FR" sz="1800" kern="1200" dirty="0">
                          <a:solidFill>
                            <a:schemeClr val="dk1"/>
                          </a:solidFill>
                          <a:effectLst/>
                          <a:latin typeface="+mn-lt"/>
                          <a:ea typeface="+mn-ea"/>
                          <a:cs typeface="+mn-cs"/>
                        </a:rPr>
                        <a:t> de</a:t>
                      </a:r>
                      <a:r>
                        <a:rPr lang="fr-FR" sz="1800" kern="1200" baseline="0" dirty="0">
                          <a:solidFill>
                            <a:schemeClr val="dk1"/>
                          </a:solidFill>
                          <a:effectLst/>
                          <a:latin typeface="+mn-lt"/>
                          <a:ea typeface="+mn-ea"/>
                          <a:cs typeface="+mn-cs"/>
                        </a:rPr>
                        <a:t> la vie</a:t>
                      </a:r>
                      <a:endParaRPr lang="fr-FR" dirty="0"/>
                    </a:p>
                  </a:txBody>
                  <a:tcPr/>
                </a:tc>
                <a:extLst>
                  <a:ext uri="{0D108BD9-81ED-4DB2-BD59-A6C34878D82A}">
                    <a16:rowId xmlns:a16="http://schemas.microsoft.com/office/drawing/2014/main" val="1623041564"/>
                  </a:ext>
                </a:extLst>
              </a:tr>
              <a:tr h="1396791">
                <a:tc>
                  <a:txBody>
                    <a:bodyPr/>
                    <a:lstStyle/>
                    <a:p>
                      <a:r>
                        <a:rPr lang="fr-FR" sz="1800" b="1" kern="1200" dirty="0">
                          <a:solidFill>
                            <a:schemeClr val="dk1"/>
                          </a:solidFill>
                          <a:effectLst/>
                          <a:latin typeface="+mn-lt"/>
                          <a:ea typeface="+mn-ea"/>
                          <a:cs typeface="+mn-cs"/>
                        </a:rPr>
                        <a:t>assume de multiples responsabilités</a:t>
                      </a:r>
                      <a:r>
                        <a:rPr lang="fr-FR" sz="1800" kern="1200" dirty="0">
                          <a:solidFill>
                            <a:schemeClr val="dk1"/>
                          </a:solidFill>
                          <a:effectLst/>
                          <a:latin typeface="+mn-lt"/>
                          <a:ea typeface="+mn-ea"/>
                          <a:cs typeface="+mn-cs"/>
                        </a:rPr>
                        <a:t> familiale, professionnelle, sociale, </a:t>
                      </a:r>
                      <a:r>
                        <a:rPr lang="fr-FR" sz="1800" kern="1200" dirty="0" err="1">
                          <a:solidFill>
                            <a:schemeClr val="dk1"/>
                          </a:solidFill>
                          <a:effectLst/>
                          <a:latin typeface="+mn-lt"/>
                          <a:ea typeface="+mn-ea"/>
                          <a:cs typeface="+mn-cs"/>
                        </a:rPr>
                        <a:t>ect</a:t>
                      </a:r>
                      <a:r>
                        <a:rPr lang="fr-FR" sz="1800" kern="1200" dirty="0">
                          <a:solidFill>
                            <a:schemeClr val="dk1"/>
                          </a:solidFill>
                          <a:effectLst/>
                          <a:latin typeface="+mn-lt"/>
                          <a:ea typeface="+mn-ea"/>
                          <a:cs typeface="+mn-cs"/>
                        </a:rPr>
                        <a:t>.</a:t>
                      </a:r>
                      <a:endParaRPr lang="fr-FR" dirty="0"/>
                    </a:p>
                  </a:txBody>
                  <a:tcPr/>
                </a:tc>
                <a:tc>
                  <a:txBody>
                    <a:bodyPr/>
                    <a:lstStyle/>
                    <a:p>
                      <a:r>
                        <a:rPr lang="fr-FR" sz="1800" b="1" kern="1200" dirty="0">
                          <a:solidFill>
                            <a:schemeClr val="dk1"/>
                          </a:solidFill>
                          <a:effectLst/>
                          <a:latin typeface="+mn-lt"/>
                          <a:ea typeface="+mn-ea"/>
                          <a:cs typeface="+mn-cs"/>
                        </a:rPr>
                        <a:t>n’a pas de responsabilités</a:t>
                      </a:r>
                      <a:r>
                        <a:rPr lang="fr-FR" sz="1800" kern="1200" dirty="0">
                          <a:solidFill>
                            <a:schemeClr val="dk1"/>
                          </a:solidFill>
                          <a:effectLst/>
                          <a:latin typeface="+mn-lt"/>
                          <a:ea typeface="+mn-ea"/>
                          <a:cs typeface="+mn-cs"/>
                        </a:rPr>
                        <a:t>.</a:t>
                      </a:r>
                      <a:endParaRPr lang="fr-FR" dirty="0"/>
                    </a:p>
                  </a:txBody>
                  <a:tcPr/>
                </a:tc>
                <a:extLst>
                  <a:ext uri="{0D108BD9-81ED-4DB2-BD59-A6C34878D82A}">
                    <a16:rowId xmlns:a16="http://schemas.microsoft.com/office/drawing/2014/main" val="651987922"/>
                  </a:ext>
                </a:extLst>
              </a:tr>
              <a:tr h="1543791">
                <a:tc>
                  <a:txBody>
                    <a:bodyPr/>
                    <a:lstStyle/>
                    <a:p>
                      <a:r>
                        <a:rPr lang="fr-FR" sz="1800" kern="1200" dirty="0">
                          <a:solidFill>
                            <a:schemeClr val="dk1"/>
                          </a:solidFill>
                          <a:effectLst/>
                          <a:latin typeface="+mn-lt"/>
                          <a:ea typeface="+mn-ea"/>
                          <a:cs typeface="+mn-cs"/>
                        </a:rPr>
                        <a:t>Est membre d’un groupe social dont il partage et défend </a:t>
                      </a:r>
                      <a:r>
                        <a:rPr lang="fr-FR" sz="1800" b="1" kern="1200" dirty="0">
                          <a:solidFill>
                            <a:schemeClr val="dk1"/>
                          </a:solidFill>
                          <a:effectLst/>
                          <a:latin typeface="+mn-lt"/>
                          <a:ea typeface="+mn-ea"/>
                          <a:cs typeface="+mn-cs"/>
                        </a:rPr>
                        <a:t>les valeurs sociales, morales, culturelles et politiques.</a:t>
                      </a:r>
                      <a:endParaRPr lang="fr-FR" b="1" dirty="0"/>
                    </a:p>
                  </a:txBody>
                  <a:tcPr/>
                </a:tc>
                <a:tc>
                  <a:txBody>
                    <a:bodyPr/>
                    <a:lstStyle/>
                    <a:p>
                      <a:r>
                        <a:rPr lang="fr-FR" sz="1800" kern="1200" dirty="0">
                          <a:solidFill>
                            <a:schemeClr val="dk1"/>
                          </a:solidFill>
                          <a:effectLst/>
                          <a:latin typeface="+mn-lt"/>
                          <a:ea typeface="+mn-ea"/>
                          <a:cs typeface="+mn-cs"/>
                        </a:rPr>
                        <a:t>est à </a:t>
                      </a:r>
                      <a:r>
                        <a:rPr lang="fr-FR" sz="1800" b="1" kern="1200" dirty="0">
                          <a:solidFill>
                            <a:schemeClr val="dk1"/>
                          </a:solidFill>
                          <a:effectLst/>
                          <a:latin typeface="+mn-lt"/>
                          <a:ea typeface="+mn-ea"/>
                          <a:cs typeface="+mn-cs"/>
                        </a:rPr>
                        <a:t>la construction de son cadre de référence</a:t>
                      </a:r>
                      <a:r>
                        <a:rPr lang="fr-FR" sz="1800" kern="1200" dirty="0">
                          <a:solidFill>
                            <a:schemeClr val="dk1"/>
                          </a:solidFill>
                          <a:effectLst/>
                          <a:latin typeface="+mn-lt"/>
                          <a:ea typeface="+mn-ea"/>
                          <a:cs typeface="+mn-cs"/>
                        </a:rPr>
                        <a:t>: ses valeurs ne sont pas encore précisées ni affirmées.</a:t>
                      </a:r>
                      <a:endParaRPr lang="fr-FR" dirty="0"/>
                    </a:p>
                  </a:txBody>
                  <a:tcPr/>
                </a:tc>
                <a:extLst>
                  <a:ext uri="{0D108BD9-81ED-4DB2-BD59-A6C34878D82A}">
                    <a16:rowId xmlns:a16="http://schemas.microsoft.com/office/drawing/2014/main" val="402714585"/>
                  </a:ext>
                </a:extLst>
              </a:tr>
              <a:tr h="1038284">
                <a:tc>
                  <a:txBody>
                    <a:bodyPr/>
                    <a:lstStyle/>
                    <a:p>
                      <a:r>
                        <a:rPr lang="fr-FR" sz="1800" kern="1200" dirty="0">
                          <a:solidFill>
                            <a:schemeClr val="dk1"/>
                          </a:solidFill>
                          <a:effectLst/>
                          <a:latin typeface="+mn-lt"/>
                          <a:ea typeface="+mn-ea"/>
                          <a:cs typeface="+mn-cs"/>
                        </a:rPr>
                        <a:t>est libre dans ces choix et </a:t>
                      </a:r>
                      <a:r>
                        <a:rPr lang="fr-FR" sz="1800" b="1" kern="1200" dirty="0">
                          <a:solidFill>
                            <a:schemeClr val="dk1"/>
                          </a:solidFill>
                          <a:effectLst/>
                          <a:latin typeface="+mn-lt"/>
                          <a:ea typeface="+mn-ea"/>
                          <a:cs typeface="+mn-cs"/>
                        </a:rPr>
                        <a:t>s’engage librement et volontairement</a:t>
                      </a:r>
                      <a:r>
                        <a:rPr lang="fr-FR" sz="1800" kern="1200" dirty="0">
                          <a:solidFill>
                            <a:schemeClr val="dk1"/>
                          </a:solidFill>
                          <a:effectLst/>
                          <a:latin typeface="+mn-lt"/>
                          <a:ea typeface="+mn-ea"/>
                          <a:cs typeface="+mn-cs"/>
                        </a:rPr>
                        <a:t> dans les processus de formation</a:t>
                      </a:r>
                      <a:endParaRPr lang="fr-FR" dirty="0"/>
                    </a:p>
                  </a:txBody>
                  <a:tcPr/>
                </a:tc>
                <a:tc>
                  <a:txBody>
                    <a:bodyPr/>
                    <a:lstStyle/>
                    <a:p>
                      <a:r>
                        <a:rPr lang="fr-FR" sz="1800" kern="1200" dirty="0">
                          <a:solidFill>
                            <a:schemeClr val="dk1"/>
                          </a:solidFill>
                          <a:effectLst/>
                          <a:latin typeface="+mn-lt"/>
                          <a:ea typeface="+mn-ea"/>
                          <a:cs typeface="+mn-cs"/>
                        </a:rPr>
                        <a:t>Fait</a:t>
                      </a:r>
                      <a:r>
                        <a:rPr lang="fr-FR" sz="1800" kern="1200" baseline="0" dirty="0">
                          <a:solidFill>
                            <a:schemeClr val="dk1"/>
                          </a:solidFill>
                          <a:effectLst/>
                          <a:latin typeface="+mn-lt"/>
                          <a:ea typeface="+mn-ea"/>
                          <a:cs typeface="+mn-cs"/>
                        </a:rPr>
                        <a:t> d</a:t>
                      </a:r>
                      <a:r>
                        <a:rPr lang="fr-FR" sz="1800" kern="1200" dirty="0">
                          <a:solidFill>
                            <a:schemeClr val="dk1"/>
                          </a:solidFill>
                          <a:effectLst/>
                          <a:latin typeface="+mn-lt"/>
                          <a:ea typeface="+mn-ea"/>
                          <a:cs typeface="+mn-cs"/>
                        </a:rPr>
                        <a:t>es apprentissages </a:t>
                      </a:r>
                      <a:r>
                        <a:rPr lang="fr-FR" sz="1800" b="1" kern="1200" dirty="0">
                          <a:solidFill>
                            <a:schemeClr val="dk1"/>
                          </a:solidFill>
                          <a:effectLst/>
                          <a:latin typeface="+mn-lt"/>
                          <a:ea typeface="+mn-ea"/>
                          <a:cs typeface="+mn-cs"/>
                        </a:rPr>
                        <a:t>un caractère obligatoire</a:t>
                      </a:r>
                      <a:endParaRPr lang="fr-FR" b="1" dirty="0"/>
                    </a:p>
                  </a:txBody>
                  <a:tcPr/>
                </a:tc>
                <a:extLst>
                  <a:ext uri="{0D108BD9-81ED-4DB2-BD59-A6C34878D82A}">
                    <a16:rowId xmlns:a16="http://schemas.microsoft.com/office/drawing/2014/main" val="3788730750"/>
                  </a:ext>
                </a:extLst>
              </a:tr>
            </a:tbl>
          </a:graphicData>
        </a:graphic>
      </p:graphicFrame>
    </p:spTree>
    <p:extLst>
      <p:ext uri="{BB962C8B-B14F-4D97-AF65-F5344CB8AC3E}">
        <p14:creationId xmlns:p14="http://schemas.microsoft.com/office/powerpoint/2010/main" val="28909093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0EF5213-6DBE-4FCE-A03D-9962A4A86665}"/>
              </a:ext>
            </a:extLst>
          </p:cNvPr>
          <p:cNvSpPr>
            <a:spLocks noGrp="1"/>
          </p:cNvSpPr>
          <p:nvPr>
            <p:ph type="title"/>
          </p:nvPr>
        </p:nvSpPr>
        <p:spPr/>
        <p:txBody>
          <a:bodyPr>
            <a:normAutofit/>
          </a:bodyPr>
          <a:lstStyle/>
          <a:p>
            <a:r>
              <a:rPr lang="fr-FR" sz="3600" b="1" dirty="0"/>
              <a:t>       La formation: définition</a:t>
            </a:r>
            <a:endParaRPr lang="x-none" sz="3600" b="1" dirty="0"/>
          </a:p>
        </p:txBody>
      </p:sp>
      <p:sp>
        <p:nvSpPr>
          <p:cNvPr id="3" name="Espace réservé du contenu 2">
            <a:extLst>
              <a:ext uri="{FF2B5EF4-FFF2-40B4-BE49-F238E27FC236}">
                <a16:creationId xmlns:a16="http://schemas.microsoft.com/office/drawing/2014/main" id="{64187196-4F11-4D8B-94B2-E3320D6295F9}"/>
              </a:ext>
            </a:extLst>
          </p:cNvPr>
          <p:cNvSpPr>
            <a:spLocks noGrp="1"/>
          </p:cNvSpPr>
          <p:nvPr>
            <p:ph idx="1"/>
          </p:nvPr>
        </p:nvSpPr>
        <p:spPr>
          <a:xfrm>
            <a:off x="838200" y="1825624"/>
            <a:ext cx="10515600" cy="4832627"/>
          </a:xfrm>
        </p:spPr>
        <p:txBody>
          <a:bodyPr>
            <a:normAutofit fontScale="92500" lnSpcReduction="10000"/>
          </a:bodyPr>
          <a:lstStyle/>
          <a:p>
            <a:r>
              <a:rPr lang="fr-FR" b="1" dirty="0"/>
              <a:t>Formation: </a:t>
            </a:r>
            <a:r>
              <a:rPr lang="fr-FR" dirty="0"/>
              <a:t>racine</a:t>
            </a:r>
            <a:r>
              <a:rPr lang="fr-FR" b="1" dirty="0"/>
              <a:t> forme, formel et format. </a:t>
            </a:r>
          </a:p>
          <a:p>
            <a:endParaRPr lang="fr-FR" dirty="0"/>
          </a:p>
          <a:p>
            <a:r>
              <a:rPr lang="fr-FR" dirty="0"/>
              <a:t>La  formation: étymologiquement = </a:t>
            </a:r>
            <a:r>
              <a:rPr lang="fr-FR" b="1" dirty="0"/>
              <a:t>prendre forme</a:t>
            </a:r>
          </a:p>
          <a:p>
            <a:endParaRPr lang="fr-FR" b="1" dirty="0"/>
          </a:p>
          <a:p>
            <a:r>
              <a:rPr lang="fr-FR" b="1" dirty="0"/>
              <a:t>Former, </a:t>
            </a:r>
            <a:r>
              <a:rPr lang="fr-FR" dirty="0"/>
              <a:t>c’est faciliter l’assimilation des connaissances par les stagiaires</a:t>
            </a:r>
            <a:r>
              <a:rPr lang="fr-FR" b="1" dirty="0"/>
              <a:t> </a:t>
            </a:r>
          </a:p>
          <a:p>
            <a:endParaRPr lang="fr-FR" b="1" dirty="0"/>
          </a:p>
          <a:p>
            <a:r>
              <a:rPr lang="fr-FR" dirty="0"/>
              <a:t>La formation </a:t>
            </a:r>
            <a:r>
              <a:rPr lang="fr-FR" b="1" dirty="0"/>
              <a:t>suppose d’animer un groupe </a:t>
            </a:r>
            <a:r>
              <a:rPr lang="fr-FR" dirty="0"/>
              <a:t>qui est une entité vivante avec sa logique et évolution propres, on parle de la dynamique du groupe. </a:t>
            </a:r>
          </a:p>
          <a:p>
            <a:endParaRPr lang="x-none" dirty="0"/>
          </a:p>
          <a:p>
            <a:r>
              <a:rPr lang="fr-FR" dirty="0"/>
              <a:t>Le formateur a pour tâche de </a:t>
            </a:r>
            <a:r>
              <a:rPr lang="fr-FR" b="1" dirty="0"/>
              <a:t>provoquer une transformation </a:t>
            </a:r>
            <a:r>
              <a:rPr lang="fr-FR" dirty="0"/>
              <a:t>chez l’apprenant, de </a:t>
            </a:r>
            <a:r>
              <a:rPr lang="fr-FR" b="1" dirty="0"/>
              <a:t>le conduire vers sa propre construction de savoirs</a:t>
            </a:r>
            <a:r>
              <a:rPr lang="fr-FR" dirty="0"/>
              <a:t>. </a:t>
            </a:r>
          </a:p>
          <a:p>
            <a:endParaRPr lang="fr-FR" dirty="0"/>
          </a:p>
          <a:p>
            <a:pPr marL="0" indent="0">
              <a:buNone/>
            </a:pPr>
            <a:endParaRPr lang="x-none" dirty="0"/>
          </a:p>
        </p:txBody>
      </p:sp>
    </p:spTree>
    <p:extLst>
      <p:ext uri="{BB962C8B-B14F-4D97-AF65-F5344CB8AC3E}">
        <p14:creationId xmlns:p14="http://schemas.microsoft.com/office/powerpoint/2010/main" val="35331077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C03BAD6-6A06-49CA-BF43-0032F27ABCB5}"/>
              </a:ext>
            </a:extLst>
          </p:cNvPr>
          <p:cNvSpPr>
            <a:spLocks noGrp="1"/>
          </p:cNvSpPr>
          <p:nvPr>
            <p:ph type="title"/>
          </p:nvPr>
        </p:nvSpPr>
        <p:spPr/>
        <p:txBody>
          <a:bodyPr/>
          <a:lstStyle/>
          <a:p>
            <a:r>
              <a:rPr lang="fr-FR" dirty="0"/>
              <a:t>    </a:t>
            </a:r>
            <a:r>
              <a:rPr lang="fr-FR" sz="3600" b="1" dirty="0"/>
              <a:t>Formation: définition</a:t>
            </a:r>
            <a:endParaRPr lang="x-none" sz="3600" dirty="0"/>
          </a:p>
        </p:txBody>
      </p:sp>
      <p:sp>
        <p:nvSpPr>
          <p:cNvPr id="3" name="Espace réservé du contenu 2">
            <a:extLst>
              <a:ext uri="{FF2B5EF4-FFF2-40B4-BE49-F238E27FC236}">
                <a16:creationId xmlns:a16="http://schemas.microsoft.com/office/drawing/2014/main" id="{C48F2825-F9C6-4A58-899F-0F8AAA750CC3}"/>
              </a:ext>
            </a:extLst>
          </p:cNvPr>
          <p:cNvSpPr>
            <a:spLocks noGrp="1"/>
          </p:cNvSpPr>
          <p:nvPr>
            <p:ph idx="1"/>
          </p:nvPr>
        </p:nvSpPr>
        <p:spPr/>
        <p:txBody>
          <a:bodyPr>
            <a:normAutofit/>
          </a:bodyPr>
          <a:lstStyle/>
          <a:p>
            <a:r>
              <a:rPr lang="fr-FR" altLang="fr-FR" b="1" dirty="0"/>
              <a:t>Former: </a:t>
            </a:r>
            <a:r>
              <a:rPr lang="fr-FR" altLang="fr-FR" dirty="0"/>
              <a:t>mettre en forme</a:t>
            </a:r>
          </a:p>
          <a:p>
            <a:r>
              <a:rPr lang="fr-FR" altLang="fr-FR" b="1" dirty="0"/>
              <a:t>Formation</a:t>
            </a:r>
            <a:r>
              <a:rPr lang="fr-FR" altLang="fr-FR" dirty="0"/>
              <a:t> = un processus d’apprentissage conduisant à  :</a:t>
            </a:r>
          </a:p>
          <a:p>
            <a:pPr lvl="1"/>
            <a:r>
              <a:rPr lang="fr-FR" altLang="fr-FR" sz="2800" dirty="0"/>
              <a:t>l’acquisition de connaissances ;</a:t>
            </a:r>
          </a:p>
          <a:p>
            <a:pPr lvl="1"/>
            <a:r>
              <a:rPr lang="fr-FR" altLang="fr-FR" sz="2800" dirty="0"/>
              <a:t>l’acquisition de savoirs, de savoir-faire et savoir-être ;</a:t>
            </a:r>
          </a:p>
          <a:p>
            <a:pPr lvl="1"/>
            <a:r>
              <a:rPr lang="fr-FR" altLang="fr-FR" sz="2800" dirty="0"/>
              <a:t>l’acquisition de compétences</a:t>
            </a:r>
          </a:p>
          <a:p>
            <a:pPr lvl="1"/>
            <a:r>
              <a:rPr lang="fr-FR" altLang="fr-FR" sz="2800" dirty="0"/>
              <a:t>l’amélioration de la performance.</a:t>
            </a:r>
          </a:p>
          <a:p>
            <a:pPr lvl="1"/>
            <a:endParaRPr lang="fr-FR" altLang="fr-FR" sz="2800" dirty="0"/>
          </a:p>
          <a:p>
            <a:r>
              <a:rPr lang="fr-FR" b="1" dirty="0"/>
              <a:t>Choisir les méthodes de formation</a:t>
            </a:r>
            <a:r>
              <a:rPr lang="fr-FR" dirty="0"/>
              <a:t>. </a:t>
            </a:r>
          </a:p>
          <a:p>
            <a:pPr marL="457200" lvl="1" indent="0">
              <a:buNone/>
            </a:pPr>
            <a:endParaRPr lang="fr-FR" altLang="fr-FR" sz="2800" dirty="0"/>
          </a:p>
          <a:p>
            <a:pPr lvl="1"/>
            <a:endParaRPr lang="fr-FR" altLang="fr-FR" dirty="0"/>
          </a:p>
          <a:p>
            <a:pPr marL="0" indent="0">
              <a:buNone/>
            </a:pPr>
            <a:endParaRPr lang="x-none" dirty="0"/>
          </a:p>
        </p:txBody>
      </p:sp>
    </p:spTree>
    <p:extLst>
      <p:ext uri="{BB962C8B-B14F-4D97-AF65-F5344CB8AC3E}">
        <p14:creationId xmlns:p14="http://schemas.microsoft.com/office/powerpoint/2010/main" val="40702622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F41BEC3-BB44-4C47-8044-55F1B6C440BE}"/>
              </a:ext>
            </a:extLst>
          </p:cNvPr>
          <p:cNvSpPr>
            <a:spLocks noGrp="1"/>
          </p:cNvSpPr>
          <p:nvPr>
            <p:ph type="title"/>
          </p:nvPr>
        </p:nvSpPr>
        <p:spPr/>
        <p:txBody>
          <a:bodyPr/>
          <a:lstStyle/>
          <a:p>
            <a:r>
              <a:rPr lang="fr-FR" dirty="0"/>
              <a:t> </a:t>
            </a:r>
            <a:r>
              <a:rPr lang="fr-FR" sz="3600" b="1" dirty="0"/>
              <a:t>Les théories de l’apprentissage</a:t>
            </a:r>
            <a:endParaRPr lang="x-none" sz="3600" b="1" dirty="0"/>
          </a:p>
        </p:txBody>
      </p:sp>
      <p:sp>
        <p:nvSpPr>
          <p:cNvPr id="3" name="Espace réservé du contenu 2">
            <a:extLst>
              <a:ext uri="{FF2B5EF4-FFF2-40B4-BE49-F238E27FC236}">
                <a16:creationId xmlns:a16="http://schemas.microsoft.com/office/drawing/2014/main" id="{191B6782-7A4D-4327-AA2E-42C99E9262BF}"/>
              </a:ext>
            </a:extLst>
          </p:cNvPr>
          <p:cNvSpPr>
            <a:spLocks noGrp="1"/>
          </p:cNvSpPr>
          <p:nvPr>
            <p:ph idx="1"/>
          </p:nvPr>
        </p:nvSpPr>
        <p:spPr/>
        <p:txBody>
          <a:bodyPr/>
          <a:lstStyle/>
          <a:p>
            <a:pPr marL="0" indent="0">
              <a:buNone/>
            </a:pPr>
            <a:endParaRPr lang="x-none" dirty="0"/>
          </a:p>
          <a:p>
            <a:r>
              <a:rPr lang="fr-FR" dirty="0"/>
              <a:t>L’art de former est relié à </a:t>
            </a:r>
            <a:r>
              <a:rPr lang="fr-FR" b="1" dirty="0"/>
              <a:t>des courants théoriques </a:t>
            </a:r>
            <a:r>
              <a:rPr lang="fr-FR" dirty="0"/>
              <a:t>qui servent de </a:t>
            </a:r>
            <a:r>
              <a:rPr lang="fr-FR" u="sng" dirty="0"/>
              <a:t>support conceptue</a:t>
            </a:r>
            <a:r>
              <a:rPr lang="fr-FR" dirty="0"/>
              <a:t>l et permettent d’opérer </a:t>
            </a:r>
            <a:r>
              <a:rPr lang="fr-FR" u="sng" dirty="0"/>
              <a:t>des choix de modalité d‘intervention pédagogique. </a:t>
            </a:r>
          </a:p>
          <a:p>
            <a:endParaRPr lang="fr-FR" u="sng" dirty="0"/>
          </a:p>
          <a:p>
            <a:r>
              <a:rPr lang="fr-FR" dirty="0"/>
              <a:t>Ces cadres théoriques facilitent l’</a:t>
            </a:r>
            <a:r>
              <a:rPr lang="fr-FR" b="1" dirty="0"/>
              <a:t>analyse des pratiques andragogiques </a:t>
            </a:r>
            <a:r>
              <a:rPr lang="fr-FR" dirty="0"/>
              <a:t>et pédagogiques et permettent </a:t>
            </a:r>
            <a:r>
              <a:rPr lang="fr-FR" b="1" dirty="0"/>
              <a:t>d’élaborer des modèles explicatifs. </a:t>
            </a:r>
          </a:p>
          <a:p>
            <a:endParaRPr lang="x-none" dirty="0"/>
          </a:p>
        </p:txBody>
      </p:sp>
    </p:spTree>
    <p:extLst>
      <p:ext uri="{BB962C8B-B14F-4D97-AF65-F5344CB8AC3E}">
        <p14:creationId xmlns:p14="http://schemas.microsoft.com/office/powerpoint/2010/main" val="30235608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8D83008-85E2-4D42-8086-975FDF3D9508}"/>
              </a:ext>
            </a:extLst>
          </p:cNvPr>
          <p:cNvSpPr>
            <a:spLocks noGrp="1"/>
          </p:cNvSpPr>
          <p:nvPr>
            <p:ph type="title"/>
          </p:nvPr>
        </p:nvSpPr>
        <p:spPr/>
        <p:txBody>
          <a:bodyPr>
            <a:normAutofit fontScale="90000"/>
          </a:bodyPr>
          <a:lstStyle/>
          <a:p>
            <a:r>
              <a:rPr lang="fr-FR" dirty="0"/>
              <a:t> </a:t>
            </a:r>
            <a:br>
              <a:rPr lang="fr-FR" dirty="0"/>
            </a:br>
            <a:br>
              <a:rPr lang="fr-FR" dirty="0"/>
            </a:br>
            <a:r>
              <a:rPr lang="fr-FR" sz="4000" b="1" dirty="0"/>
              <a:t>Travail à faire pour demain</a:t>
            </a:r>
            <a:br>
              <a:rPr lang="fr-FR" dirty="0"/>
            </a:br>
            <a:endParaRPr lang="x-none" dirty="0"/>
          </a:p>
        </p:txBody>
      </p:sp>
      <p:sp>
        <p:nvSpPr>
          <p:cNvPr id="3" name="Espace réservé du contenu 2">
            <a:extLst>
              <a:ext uri="{FF2B5EF4-FFF2-40B4-BE49-F238E27FC236}">
                <a16:creationId xmlns:a16="http://schemas.microsoft.com/office/drawing/2014/main" id="{27FBE620-81BD-4535-9A0F-407662BED741}"/>
              </a:ext>
            </a:extLst>
          </p:cNvPr>
          <p:cNvSpPr>
            <a:spLocks noGrp="1"/>
          </p:cNvSpPr>
          <p:nvPr>
            <p:ph idx="1"/>
          </p:nvPr>
        </p:nvSpPr>
        <p:spPr/>
        <p:txBody>
          <a:bodyPr/>
          <a:lstStyle/>
          <a:p>
            <a:pPr marL="0" indent="0">
              <a:buNone/>
            </a:pPr>
            <a:endParaRPr lang="fr-FR" dirty="0"/>
          </a:p>
          <a:p>
            <a:pPr marL="0" indent="0" algn="just">
              <a:buNone/>
            </a:pPr>
            <a:r>
              <a:rPr lang="fr-FR" dirty="0"/>
              <a:t>Les principaux courants théoriques de l’enseignement et de l’apprentissage sont </a:t>
            </a:r>
            <a:r>
              <a:rPr lang="fr-FR" b="1" dirty="0"/>
              <a:t>le socioconstructivisme, le constructivisme, le cognitivisme et behaviorisme</a:t>
            </a:r>
            <a:r>
              <a:rPr lang="fr-FR" dirty="0"/>
              <a:t>.</a:t>
            </a:r>
          </a:p>
          <a:p>
            <a:pPr marL="0" indent="0" algn="just">
              <a:buNone/>
            </a:pPr>
            <a:endParaRPr lang="fr-FR" dirty="0"/>
          </a:p>
          <a:p>
            <a:pPr marL="0" indent="0" algn="just">
              <a:buNone/>
            </a:pPr>
            <a:r>
              <a:rPr lang="fr-FR" b="1" dirty="0"/>
              <a:t>Après avoir expliqué chacun de ces courants théoriques, dégagez sous la forme leurs implications en matière d’enseignement et d’apprentissage</a:t>
            </a:r>
            <a:endParaRPr lang="x-none" dirty="0"/>
          </a:p>
          <a:p>
            <a:pPr marL="0" indent="0">
              <a:buNone/>
            </a:pPr>
            <a:endParaRPr lang="x-none" dirty="0"/>
          </a:p>
        </p:txBody>
      </p:sp>
    </p:spTree>
    <p:extLst>
      <p:ext uri="{BB962C8B-B14F-4D97-AF65-F5344CB8AC3E}">
        <p14:creationId xmlns:p14="http://schemas.microsoft.com/office/powerpoint/2010/main" val="27572818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7C2143C-5E2A-4A3C-96B3-461492A29285}"/>
              </a:ext>
            </a:extLst>
          </p:cNvPr>
          <p:cNvSpPr>
            <a:spLocks noGrp="1"/>
          </p:cNvSpPr>
          <p:nvPr>
            <p:ph type="title"/>
          </p:nvPr>
        </p:nvSpPr>
        <p:spPr>
          <a:xfrm>
            <a:off x="838200" y="-186431"/>
            <a:ext cx="10515600" cy="772357"/>
          </a:xfrm>
        </p:spPr>
        <p:txBody>
          <a:bodyPr/>
          <a:lstStyle/>
          <a:p>
            <a:r>
              <a:rPr lang="fr-FR" dirty="0"/>
              <a:t> </a:t>
            </a:r>
            <a:r>
              <a:rPr lang="fr-FR" sz="3600" b="1" dirty="0"/>
              <a:t>Implications pédagogiques des théories</a:t>
            </a:r>
            <a:endParaRPr lang="x-none" sz="3600" b="1" dirty="0"/>
          </a:p>
        </p:txBody>
      </p:sp>
      <p:graphicFrame>
        <p:nvGraphicFramePr>
          <p:cNvPr id="4" name="Tableau 4">
            <a:extLst>
              <a:ext uri="{FF2B5EF4-FFF2-40B4-BE49-F238E27FC236}">
                <a16:creationId xmlns:a16="http://schemas.microsoft.com/office/drawing/2014/main" id="{19522876-1267-4B54-B33F-A8F60781FED8}"/>
              </a:ext>
            </a:extLst>
          </p:cNvPr>
          <p:cNvGraphicFramePr>
            <a:graphicFrameLocks noGrp="1"/>
          </p:cNvGraphicFramePr>
          <p:nvPr>
            <p:ph idx="1"/>
            <p:extLst>
              <p:ext uri="{D42A27DB-BD31-4B8C-83A1-F6EECF244321}">
                <p14:modId xmlns:p14="http://schemas.microsoft.com/office/powerpoint/2010/main" val="247880566"/>
              </p:ext>
            </p:extLst>
          </p:nvPr>
        </p:nvGraphicFramePr>
        <p:xfrm>
          <a:off x="-65314" y="514905"/>
          <a:ext cx="12419045" cy="6226894"/>
        </p:xfrm>
        <a:graphic>
          <a:graphicData uri="http://schemas.openxmlformats.org/drawingml/2006/table">
            <a:tbl>
              <a:tblPr firstRow="1" bandRow="1">
                <a:tableStyleId>{5C22544A-7EE6-4342-B048-85BDC9FD1C3A}</a:tableStyleId>
              </a:tblPr>
              <a:tblGrid>
                <a:gridCol w="1360853">
                  <a:extLst>
                    <a:ext uri="{9D8B030D-6E8A-4147-A177-3AD203B41FA5}">
                      <a16:colId xmlns:a16="http://schemas.microsoft.com/office/drawing/2014/main" val="2791545736"/>
                    </a:ext>
                  </a:extLst>
                </a:gridCol>
                <a:gridCol w="2795126">
                  <a:extLst>
                    <a:ext uri="{9D8B030D-6E8A-4147-A177-3AD203B41FA5}">
                      <a16:colId xmlns:a16="http://schemas.microsoft.com/office/drawing/2014/main" val="2687832355"/>
                    </a:ext>
                  </a:extLst>
                </a:gridCol>
                <a:gridCol w="2962968">
                  <a:extLst>
                    <a:ext uri="{9D8B030D-6E8A-4147-A177-3AD203B41FA5}">
                      <a16:colId xmlns:a16="http://schemas.microsoft.com/office/drawing/2014/main" val="1148937899"/>
                    </a:ext>
                  </a:extLst>
                </a:gridCol>
                <a:gridCol w="3188760">
                  <a:extLst>
                    <a:ext uri="{9D8B030D-6E8A-4147-A177-3AD203B41FA5}">
                      <a16:colId xmlns:a16="http://schemas.microsoft.com/office/drawing/2014/main" val="1326443278"/>
                    </a:ext>
                  </a:extLst>
                </a:gridCol>
                <a:gridCol w="2111338">
                  <a:extLst>
                    <a:ext uri="{9D8B030D-6E8A-4147-A177-3AD203B41FA5}">
                      <a16:colId xmlns:a16="http://schemas.microsoft.com/office/drawing/2014/main" val="3601566571"/>
                    </a:ext>
                  </a:extLst>
                </a:gridCol>
              </a:tblGrid>
              <a:tr h="815324">
                <a:tc>
                  <a:txBody>
                    <a:bodyPr/>
                    <a:lstStyle/>
                    <a:p>
                      <a:endParaRPr lang="x-none"/>
                    </a:p>
                  </a:txBody>
                  <a:tcPr/>
                </a:tc>
                <a:tc>
                  <a:txBody>
                    <a:bodyPr/>
                    <a:lstStyle/>
                    <a:p>
                      <a:r>
                        <a:rPr lang="fr-FR" sz="2400" dirty="0"/>
                        <a:t>Socioconstructivisme</a:t>
                      </a:r>
                      <a:endParaRPr lang="x-none" sz="2400" dirty="0"/>
                    </a:p>
                  </a:txBody>
                  <a:tcPr/>
                </a:tc>
                <a:tc>
                  <a:txBody>
                    <a:bodyPr/>
                    <a:lstStyle/>
                    <a:p>
                      <a:r>
                        <a:rPr lang="fr-FR" sz="2400" dirty="0"/>
                        <a:t>Constructivisme</a:t>
                      </a:r>
                      <a:endParaRPr lang="x-none" sz="2400" dirty="0"/>
                    </a:p>
                  </a:txBody>
                  <a:tcPr/>
                </a:tc>
                <a:tc>
                  <a:txBody>
                    <a:bodyPr/>
                    <a:lstStyle/>
                    <a:p>
                      <a:r>
                        <a:rPr lang="fr-FR" sz="2400" dirty="0"/>
                        <a:t>behaviorisme</a:t>
                      </a:r>
                      <a:endParaRPr lang="x-none" sz="2400" dirty="0"/>
                    </a:p>
                  </a:txBody>
                  <a:tcPr/>
                </a:tc>
                <a:tc>
                  <a:txBody>
                    <a:bodyPr/>
                    <a:lstStyle/>
                    <a:p>
                      <a:r>
                        <a:rPr lang="fr-FR" sz="2400" dirty="0"/>
                        <a:t>cognitivisme</a:t>
                      </a:r>
                      <a:endParaRPr lang="x-none" sz="2400" dirty="0"/>
                    </a:p>
                  </a:txBody>
                  <a:tcPr/>
                </a:tc>
                <a:extLst>
                  <a:ext uri="{0D108BD9-81ED-4DB2-BD59-A6C34878D82A}">
                    <a16:rowId xmlns:a16="http://schemas.microsoft.com/office/drawing/2014/main" val="556352337"/>
                  </a:ext>
                </a:extLst>
              </a:tr>
              <a:tr h="1993012">
                <a:tc>
                  <a:txBody>
                    <a:bodyPr/>
                    <a:lstStyle/>
                    <a:p>
                      <a:endParaRPr lang="fr-FR" dirty="0"/>
                    </a:p>
                    <a:p>
                      <a:r>
                        <a:rPr lang="fr-FR" dirty="0"/>
                        <a:t>Enseigner</a:t>
                      </a:r>
                    </a:p>
                    <a:p>
                      <a:r>
                        <a:rPr lang="fr-FR" dirty="0"/>
                        <a:t>C’est...</a:t>
                      </a:r>
                      <a:endParaRPr lang="x-none" dirty="0"/>
                    </a:p>
                  </a:txBody>
                  <a:tcPr/>
                </a:tc>
                <a:tc>
                  <a:txBody>
                    <a:bodyPr/>
                    <a:lstStyle/>
                    <a:p>
                      <a:r>
                        <a:rPr lang="fr-FR" dirty="0"/>
                        <a:t>Organiser des situations d’apprentissage propices au dialogue</a:t>
                      </a:r>
                      <a:endParaRPr lang="x-none" dirty="0"/>
                    </a:p>
                  </a:txBody>
                  <a:tcPr/>
                </a:tc>
                <a:tc>
                  <a:txBody>
                    <a:bodyPr/>
                    <a:lstStyle/>
                    <a:p>
                      <a:r>
                        <a:rPr lang="fr-FR" dirty="0"/>
                        <a:t>Offrir des situations obstacles qui permettent une réorganisation de conceptions antérieures, un travail (re)construction</a:t>
                      </a:r>
                      <a:endParaRPr lang="x-none" dirty="0"/>
                    </a:p>
                  </a:txBody>
                  <a:tcPr/>
                </a:tc>
                <a:tc>
                  <a:txBody>
                    <a:bodyPr/>
                    <a:lstStyle/>
                    <a:p>
                      <a:r>
                        <a:rPr lang="fr-FR" dirty="0"/>
                        <a:t>Stimuler, créer et renforcer les comportements appropriés</a:t>
                      </a:r>
                    </a:p>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Offrir des situations d- modification progressive des comportements </a:t>
                      </a:r>
                      <a:endParaRPr lang="x-none" dirty="0"/>
                    </a:p>
                    <a:p>
                      <a:endParaRPr lang="x-none" dirty="0"/>
                    </a:p>
                  </a:txBody>
                  <a:tcPr/>
                </a:tc>
                <a:tc>
                  <a:txBody>
                    <a:bodyPr/>
                    <a:lstStyle/>
                    <a:p>
                      <a:r>
                        <a:rPr lang="fr-FR" dirty="0"/>
                        <a:t>Présenter l’information de façon structurée, hiérarchique pour en faciliter les traitement</a:t>
                      </a:r>
                      <a:endParaRPr lang="x-none" dirty="0"/>
                    </a:p>
                  </a:txBody>
                  <a:tcPr/>
                </a:tc>
                <a:extLst>
                  <a:ext uri="{0D108BD9-81ED-4DB2-BD59-A6C34878D82A}">
                    <a16:rowId xmlns:a16="http://schemas.microsoft.com/office/drawing/2014/main" val="1919016995"/>
                  </a:ext>
                </a:extLst>
              </a:tr>
              <a:tr h="1721238">
                <a:tc>
                  <a:txBody>
                    <a:bodyPr/>
                    <a:lstStyle/>
                    <a:p>
                      <a:endParaRPr lang="fr-FR" dirty="0"/>
                    </a:p>
                    <a:p>
                      <a:endParaRPr lang="fr-FR" dirty="0"/>
                    </a:p>
                    <a:p>
                      <a:r>
                        <a:rPr lang="fr-FR" dirty="0"/>
                        <a:t>Apprendre </a:t>
                      </a:r>
                    </a:p>
                    <a:p>
                      <a:r>
                        <a:rPr lang="fr-FR" dirty="0"/>
                        <a:t>C’est...</a:t>
                      </a:r>
                      <a:endParaRPr lang="x-none" dirty="0"/>
                    </a:p>
                  </a:txBody>
                  <a:tcPr/>
                </a:tc>
                <a:tc>
                  <a:txBody>
                    <a:bodyPr/>
                    <a:lstStyle/>
                    <a:p>
                      <a:r>
                        <a:rPr lang="fr-FR" dirty="0"/>
                        <a:t>Coconstruire ses connaissances</a:t>
                      </a:r>
                    </a:p>
                    <a:p>
                      <a:r>
                        <a:rPr lang="fr-FR" dirty="0"/>
                        <a:t>en confrontant ces représentations à celles des autres</a:t>
                      </a:r>
                      <a:endParaRPr lang="x-none" dirty="0"/>
                    </a:p>
                  </a:txBody>
                  <a:tcPr/>
                </a:tc>
                <a:tc>
                  <a:txBody>
                    <a:bodyPr/>
                    <a:lstStyle/>
                    <a:p>
                      <a:pPr marL="285750" indent="-285750">
                        <a:buFontTx/>
                        <a:buChar char="-"/>
                      </a:pPr>
                      <a:r>
                        <a:rPr lang="fr-FR" dirty="0"/>
                        <a:t>Construire et organiser ses connaissances par son action propre</a:t>
                      </a:r>
                    </a:p>
                    <a:p>
                      <a:pPr marL="285750" indent="-285750">
                        <a:buFontTx/>
                        <a:buChar char="-"/>
                      </a:pPr>
                      <a:r>
                        <a:rPr lang="fr-FR" dirty="0"/>
                        <a:t>Accent mis sur l’activité de l’apprenant</a:t>
                      </a:r>
                    </a:p>
                    <a:p>
                      <a:endParaRPr lang="x-none" dirty="0"/>
                    </a:p>
                  </a:txBody>
                  <a:tcPr/>
                </a:tc>
                <a:tc>
                  <a:txBody>
                    <a:bodyPr/>
                    <a:lstStyle/>
                    <a:p>
                      <a:r>
                        <a:rPr lang="fr-FR" dirty="0"/>
                        <a:t>Associer par conditionnement une récompense à une réponse spécifique</a:t>
                      </a:r>
                      <a:endParaRPr lang="x-none" dirty="0"/>
                    </a:p>
                  </a:txBody>
                  <a:tcPr/>
                </a:tc>
                <a:tc>
                  <a:txBody>
                    <a:bodyPr/>
                    <a:lstStyle/>
                    <a:p>
                      <a:r>
                        <a:rPr lang="fr-FR" dirty="0"/>
                        <a:t>Traiter et emmagasiner de nouvelles informations de façon organisée</a:t>
                      </a:r>
                      <a:endParaRPr lang="x-none" dirty="0"/>
                    </a:p>
                  </a:txBody>
                  <a:tcPr/>
                </a:tc>
                <a:extLst>
                  <a:ext uri="{0D108BD9-81ED-4DB2-BD59-A6C34878D82A}">
                    <a16:rowId xmlns:a16="http://schemas.microsoft.com/office/drawing/2014/main" val="2706536706"/>
                  </a:ext>
                </a:extLst>
              </a:tr>
              <a:tr h="1673562">
                <a:tc>
                  <a:txBody>
                    <a:bodyPr/>
                    <a:lstStyle/>
                    <a:p>
                      <a:r>
                        <a:rPr lang="fr-FR" dirty="0"/>
                        <a:t>Méthodes</a:t>
                      </a:r>
                    </a:p>
                    <a:p>
                      <a:r>
                        <a:rPr lang="fr-FR" dirty="0"/>
                        <a:t>appropriées</a:t>
                      </a:r>
                      <a:endParaRPr lang="x-none" dirty="0"/>
                    </a:p>
                  </a:txBody>
                  <a:tcPr/>
                </a:tc>
                <a:tc>
                  <a:txBody>
                    <a:bodyPr/>
                    <a:lstStyle/>
                    <a:p>
                      <a:r>
                        <a:rPr lang="fr-FR" dirty="0"/>
                        <a:t>Discussions,</a:t>
                      </a:r>
                    </a:p>
                    <a:p>
                      <a:r>
                        <a:rPr lang="fr-FR" dirty="0"/>
                        <a:t>Exercices,</a:t>
                      </a:r>
                    </a:p>
                    <a:p>
                      <a:r>
                        <a:rPr lang="fr-FR" dirty="0"/>
                        <a:t>Apprentissages par projets</a:t>
                      </a:r>
                      <a:endParaRPr lang="x-none" dirty="0"/>
                    </a:p>
                  </a:txBody>
                  <a:tcPr/>
                </a:tc>
                <a:tc>
                  <a:txBody>
                    <a:bodyPr/>
                    <a:lstStyle/>
                    <a:p>
                      <a:pPr marL="285750" indent="-285750">
                        <a:buFontTx/>
                        <a:buChar char="-"/>
                      </a:pPr>
                      <a:r>
                        <a:rPr lang="fr-FR" dirty="0"/>
                        <a:t>Apprentissage par problèmes</a:t>
                      </a:r>
                    </a:p>
                    <a:p>
                      <a:pPr marL="285750" indent="-285750">
                        <a:buFontTx/>
                        <a:buChar char="-"/>
                      </a:pPr>
                      <a:r>
                        <a:rPr lang="fr-FR" dirty="0"/>
                        <a:t>Étude de cas</a:t>
                      </a:r>
                      <a:endParaRPr lang="x-none" dirty="0"/>
                    </a:p>
                  </a:txBody>
                  <a:tcPr/>
                </a:tc>
                <a:tc>
                  <a:txBody>
                    <a:bodyPr/>
                    <a:lstStyle/>
                    <a:p>
                      <a:r>
                        <a:rPr lang="fr-FR" dirty="0"/>
                        <a:t>Programme d’autoformation</a:t>
                      </a:r>
                      <a:endParaRPr lang="x-none" dirty="0"/>
                    </a:p>
                  </a:txBody>
                  <a:tcPr/>
                </a:tc>
                <a:tc>
                  <a:txBody>
                    <a:bodyPr/>
                    <a:lstStyle/>
                    <a:p>
                      <a:r>
                        <a:rPr lang="fr-FR" dirty="0"/>
                        <a:t>Exposé magistral,</a:t>
                      </a:r>
                    </a:p>
                    <a:p>
                      <a:r>
                        <a:rPr lang="fr-FR" dirty="0"/>
                        <a:t>Résolution de problèmes</a:t>
                      </a:r>
                      <a:endParaRPr lang="x-none" dirty="0"/>
                    </a:p>
                  </a:txBody>
                  <a:tcPr/>
                </a:tc>
                <a:extLst>
                  <a:ext uri="{0D108BD9-81ED-4DB2-BD59-A6C34878D82A}">
                    <a16:rowId xmlns:a16="http://schemas.microsoft.com/office/drawing/2014/main" val="4121409578"/>
                  </a:ext>
                </a:extLst>
              </a:tr>
            </a:tbl>
          </a:graphicData>
        </a:graphic>
      </p:graphicFrame>
    </p:spTree>
    <p:extLst>
      <p:ext uri="{BB962C8B-B14F-4D97-AF65-F5344CB8AC3E}">
        <p14:creationId xmlns:p14="http://schemas.microsoft.com/office/powerpoint/2010/main" val="29971825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 </a:t>
            </a:r>
            <a:r>
              <a:rPr lang="fr-FR" sz="2800" b="1" dirty="0">
                <a:latin typeface="Arial Black" panose="020B0A04020102020204" pitchFamily="34" charset="0"/>
              </a:rPr>
              <a:t>CONSTATS SUR L’APPRENTISSAGE DE L’ADULTE</a:t>
            </a:r>
          </a:p>
        </p:txBody>
      </p:sp>
      <p:sp>
        <p:nvSpPr>
          <p:cNvPr id="3" name="Espace réservé du contenu 2"/>
          <p:cNvSpPr>
            <a:spLocks noGrp="1"/>
          </p:cNvSpPr>
          <p:nvPr>
            <p:ph idx="1"/>
          </p:nvPr>
        </p:nvSpPr>
        <p:spPr/>
        <p:txBody>
          <a:bodyPr>
            <a:normAutofit fontScale="92500" lnSpcReduction="10000"/>
          </a:bodyPr>
          <a:lstStyle/>
          <a:p>
            <a:pPr marL="0" indent="0">
              <a:buNone/>
            </a:pPr>
            <a:r>
              <a:rPr lang="fr-FR" dirty="0"/>
              <a:t>1. L'adulte ne s'investit dans une formation que s'il en perçoit la valeur ajoutée.</a:t>
            </a:r>
          </a:p>
          <a:p>
            <a:pPr marL="0" indent="0">
              <a:buNone/>
            </a:pPr>
            <a:endParaRPr lang="fr-FR" dirty="0"/>
          </a:p>
          <a:p>
            <a:pPr marL="0" indent="0">
              <a:buNone/>
            </a:pPr>
            <a:r>
              <a:rPr lang="fr-FR" dirty="0"/>
              <a:t>2. L'adulte est toujours détenteur d'un savoir et d'une expérience.</a:t>
            </a:r>
          </a:p>
          <a:p>
            <a:endParaRPr lang="fr-FR" dirty="0"/>
          </a:p>
          <a:p>
            <a:pPr marL="0" indent="0">
              <a:buNone/>
            </a:pPr>
            <a:r>
              <a:rPr lang="fr-FR" dirty="0"/>
              <a:t>3. L'adulte apprend en s'appuyant sur des réalités concrètes.</a:t>
            </a:r>
          </a:p>
          <a:p>
            <a:endParaRPr lang="fr-FR" dirty="0"/>
          </a:p>
          <a:p>
            <a:pPr marL="0" indent="0">
              <a:buNone/>
            </a:pPr>
            <a:r>
              <a:rPr lang="fr-FR" dirty="0"/>
              <a:t>4. Les groupes d'adultes en formation sont très souvent hétérogènes.</a:t>
            </a:r>
          </a:p>
          <a:p>
            <a:endParaRPr lang="fr-FR" dirty="0"/>
          </a:p>
          <a:p>
            <a:pPr marL="0" indent="0">
              <a:buNone/>
            </a:pPr>
            <a:r>
              <a:rPr lang="fr-FR" dirty="0"/>
              <a:t>5. Les adultes refusent d'être infantilisés</a:t>
            </a:r>
          </a:p>
        </p:txBody>
      </p:sp>
    </p:spTree>
    <p:extLst>
      <p:ext uri="{BB962C8B-B14F-4D97-AF65-F5344CB8AC3E}">
        <p14:creationId xmlns:p14="http://schemas.microsoft.com/office/powerpoint/2010/main" val="35631030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4D282F7-8E59-4376-B2A8-5A00591658B2}"/>
              </a:ext>
            </a:extLst>
          </p:cNvPr>
          <p:cNvSpPr>
            <a:spLocks noGrp="1"/>
          </p:cNvSpPr>
          <p:nvPr>
            <p:ph type="title"/>
          </p:nvPr>
        </p:nvSpPr>
        <p:spPr/>
        <p:txBody>
          <a:bodyPr/>
          <a:lstStyle/>
          <a:p>
            <a:endParaRPr lang="fr-FR" sz="3200" b="1" dirty="0"/>
          </a:p>
        </p:txBody>
      </p:sp>
      <p:sp>
        <p:nvSpPr>
          <p:cNvPr id="3" name="Espace réservé du contenu 2">
            <a:extLst>
              <a:ext uri="{FF2B5EF4-FFF2-40B4-BE49-F238E27FC236}">
                <a16:creationId xmlns:a16="http://schemas.microsoft.com/office/drawing/2014/main" id="{6E8779E0-75E6-44DE-9968-E814B07D2D1B}"/>
              </a:ext>
            </a:extLst>
          </p:cNvPr>
          <p:cNvSpPr>
            <a:spLocks noGrp="1"/>
          </p:cNvSpPr>
          <p:nvPr>
            <p:ph idx="1"/>
          </p:nvPr>
        </p:nvSpPr>
        <p:spPr/>
        <p:txBody>
          <a:bodyPr/>
          <a:lstStyle/>
          <a:p>
            <a:endParaRPr lang="fr-FR" dirty="0"/>
          </a:p>
          <a:p>
            <a:endParaRPr lang="fr-FR" dirty="0"/>
          </a:p>
          <a:p>
            <a:endParaRPr lang="fr-FR" dirty="0"/>
          </a:p>
          <a:p>
            <a:pPr marL="0" indent="0">
              <a:buNone/>
            </a:pPr>
            <a:r>
              <a:rPr lang="fr-FR" dirty="0"/>
              <a:t>         </a:t>
            </a:r>
            <a:r>
              <a:rPr lang="fr-FR" sz="3600" b="1" dirty="0"/>
              <a:t>Selon vous, qu’est-ce que l’andragogie?</a:t>
            </a:r>
          </a:p>
        </p:txBody>
      </p:sp>
    </p:spTree>
    <p:extLst>
      <p:ext uri="{BB962C8B-B14F-4D97-AF65-F5344CB8AC3E}">
        <p14:creationId xmlns:p14="http://schemas.microsoft.com/office/powerpoint/2010/main" val="28271824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   </a:t>
            </a:r>
            <a:r>
              <a:rPr lang="fr-FR" sz="2800" b="1" dirty="0">
                <a:latin typeface="Arial Black" panose="020B0A04020102020204" pitchFamily="34" charset="0"/>
              </a:rPr>
              <a:t>Travail de groupe</a:t>
            </a:r>
            <a:br>
              <a:rPr lang="fr-FR" sz="2800" b="1" dirty="0">
                <a:latin typeface="Arial Black" panose="020B0A04020102020204" pitchFamily="34" charset="0"/>
              </a:rPr>
            </a:br>
            <a:endParaRPr lang="fr-FR" sz="2800" dirty="0">
              <a:latin typeface="Arial Black" panose="020B0A04020102020204" pitchFamily="34" charset="0"/>
            </a:endParaRPr>
          </a:p>
        </p:txBody>
      </p:sp>
      <p:sp>
        <p:nvSpPr>
          <p:cNvPr id="3" name="Espace réservé du contenu 2"/>
          <p:cNvSpPr>
            <a:spLocks noGrp="1"/>
          </p:cNvSpPr>
          <p:nvPr>
            <p:ph idx="1"/>
          </p:nvPr>
        </p:nvSpPr>
        <p:spPr/>
        <p:txBody>
          <a:bodyPr/>
          <a:lstStyle/>
          <a:p>
            <a:pPr marL="0" indent="0">
              <a:buNone/>
            </a:pPr>
            <a:endParaRPr lang="fr-FR" b="1" dirty="0"/>
          </a:p>
          <a:p>
            <a:pPr marL="0" indent="0">
              <a:lnSpc>
                <a:spcPct val="150000"/>
              </a:lnSpc>
              <a:buNone/>
            </a:pPr>
            <a:r>
              <a:rPr lang="fr-FR" b="1" dirty="0"/>
              <a:t>Dégagez, pour chacun de ces cinq constats sur l’apprentissage de l’adulte, les conséquences pour le formateur d’adulte.</a:t>
            </a:r>
          </a:p>
        </p:txBody>
      </p:sp>
    </p:spTree>
    <p:extLst>
      <p:ext uri="{BB962C8B-B14F-4D97-AF65-F5344CB8AC3E}">
        <p14:creationId xmlns:p14="http://schemas.microsoft.com/office/powerpoint/2010/main" val="25027885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802194"/>
          </a:xfrm>
        </p:spPr>
        <p:txBody>
          <a:bodyPr>
            <a:noAutofit/>
          </a:bodyPr>
          <a:lstStyle/>
          <a:p>
            <a:r>
              <a:rPr lang="fr-FR" sz="3200" b="1" dirty="0">
                <a:latin typeface="Arial Black" panose="020B0A04020102020204" pitchFamily="34" charset="0"/>
                <a:cs typeface="Arial" panose="020B0604020202020204" pitchFamily="34" charset="0"/>
              </a:rPr>
              <a:t>C1: L' adulte ne s'investit dans une formation </a:t>
            </a:r>
            <a:br>
              <a:rPr lang="fr-FR" sz="3200" b="1" dirty="0">
                <a:latin typeface="Arial Black" panose="020B0A04020102020204" pitchFamily="34" charset="0"/>
                <a:cs typeface="Arial" panose="020B0604020202020204" pitchFamily="34" charset="0"/>
              </a:rPr>
            </a:br>
            <a:r>
              <a:rPr lang="fr-FR" sz="3200" b="1" dirty="0">
                <a:latin typeface="Arial Black" panose="020B0A04020102020204" pitchFamily="34" charset="0"/>
                <a:cs typeface="Arial" panose="020B0604020202020204" pitchFamily="34" charset="0"/>
              </a:rPr>
              <a:t>que s'il en perçoit la valeur ajoutée</a:t>
            </a:r>
            <a:br>
              <a:rPr lang="fr-FR" sz="3200" b="1" dirty="0">
                <a:latin typeface="Arial" panose="020B0604020202020204" pitchFamily="34" charset="0"/>
                <a:cs typeface="Arial" panose="020B0604020202020204" pitchFamily="34" charset="0"/>
              </a:rPr>
            </a:br>
            <a:endParaRPr lang="fr-FR" sz="3200" b="1" dirty="0">
              <a:latin typeface="Arial" panose="020B0604020202020204" pitchFamily="34" charset="0"/>
              <a:cs typeface="Arial" panose="020B0604020202020204" pitchFamily="34" charset="0"/>
            </a:endParaRP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1413700936"/>
              </p:ext>
            </p:extLst>
          </p:nvPr>
        </p:nvGraphicFramePr>
        <p:xfrm>
          <a:off x="369650" y="1303506"/>
          <a:ext cx="11371634" cy="6715142"/>
        </p:xfrm>
        <a:graphic>
          <a:graphicData uri="http://schemas.openxmlformats.org/drawingml/2006/table">
            <a:tbl>
              <a:tblPr firstRow="1" bandRow="1">
                <a:tableStyleId>{5C22544A-7EE6-4342-B048-85BDC9FD1C3A}</a:tableStyleId>
              </a:tblPr>
              <a:tblGrid>
                <a:gridCol w="5262665">
                  <a:extLst>
                    <a:ext uri="{9D8B030D-6E8A-4147-A177-3AD203B41FA5}">
                      <a16:colId xmlns:a16="http://schemas.microsoft.com/office/drawing/2014/main" val="1028757482"/>
                    </a:ext>
                  </a:extLst>
                </a:gridCol>
                <a:gridCol w="6108969">
                  <a:extLst>
                    <a:ext uri="{9D8B030D-6E8A-4147-A177-3AD203B41FA5}">
                      <a16:colId xmlns:a16="http://schemas.microsoft.com/office/drawing/2014/main" val="1371279224"/>
                    </a:ext>
                  </a:extLst>
                </a:gridCol>
              </a:tblGrid>
              <a:tr h="1137302">
                <a:tc>
                  <a:txBody>
                    <a:bodyPr/>
                    <a:lstStyle/>
                    <a:p>
                      <a:r>
                        <a:rPr lang="fr-FR" sz="2000" dirty="0">
                          <a:latin typeface="Arial Black" panose="020B0A04020102020204" pitchFamily="34" charset="0"/>
                        </a:rPr>
                        <a:t>           </a:t>
                      </a:r>
                      <a:r>
                        <a:rPr lang="fr-FR" sz="2000" dirty="0">
                          <a:solidFill>
                            <a:schemeClr val="tx1"/>
                          </a:solidFill>
                          <a:latin typeface="Arial Black" panose="020B0A04020102020204" pitchFamily="34" charset="0"/>
                        </a:rPr>
                        <a:t>CONSTATS</a:t>
                      </a:r>
                    </a:p>
                  </a:txBody>
                  <a:tcPr/>
                </a:tc>
                <a:tc>
                  <a:txBody>
                    <a:bodyPr/>
                    <a:lstStyle/>
                    <a:p>
                      <a:r>
                        <a:rPr lang="fr-FR" sz="2000" dirty="0">
                          <a:solidFill>
                            <a:schemeClr val="tx1"/>
                          </a:solidFill>
                          <a:latin typeface="Arial Black" panose="020B0A04020102020204" pitchFamily="34" charset="0"/>
                        </a:rPr>
                        <a:t>CONSEQUENCES POUR LE FORMATEUR</a:t>
                      </a:r>
                    </a:p>
                  </a:txBody>
                  <a:tcPr/>
                </a:tc>
                <a:extLst>
                  <a:ext uri="{0D108BD9-81ED-4DB2-BD59-A6C34878D82A}">
                    <a16:rowId xmlns:a16="http://schemas.microsoft.com/office/drawing/2014/main" val="3660017619"/>
                  </a:ext>
                </a:extLst>
              </a:tr>
              <a:tr h="4349098">
                <a:tc>
                  <a:txBody>
                    <a:bodyPr/>
                    <a:lstStyle/>
                    <a:p>
                      <a:pPr marL="285750" indent="-285750">
                        <a:lnSpc>
                          <a:spcPct val="150000"/>
                        </a:lnSpc>
                        <a:buFont typeface="Wingdings" panose="05000000000000000000" pitchFamily="2" charset="2"/>
                        <a:buChar char="Ø"/>
                      </a:pPr>
                      <a:r>
                        <a:rPr lang="fr-FR" sz="2000" dirty="0">
                          <a:latin typeface="Arial" panose="020B0604020202020204" pitchFamily="34" charset="0"/>
                          <a:cs typeface="Arial" panose="020B0604020202020204" pitchFamily="34" charset="0"/>
                        </a:rPr>
                        <a:t>Toute formation est un investissement générateur de contraintes. </a:t>
                      </a:r>
                    </a:p>
                    <a:p>
                      <a:pPr marL="0" indent="0">
                        <a:lnSpc>
                          <a:spcPct val="150000"/>
                        </a:lnSpc>
                        <a:buFont typeface="Wingdings" panose="05000000000000000000" pitchFamily="2" charset="2"/>
                        <a:buNone/>
                      </a:pPr>
                      <a:endParaRPr lang="fr-FR" sz="2000" dirty="0">
                        <a:latin typeface="Arial" panose="020B0604020202020204" pitchFamily="34" charset="0"/>
                        <a:cs typeface="Arial" panose="020B0604020202020204" pitchFamily="34" charset="0"/>
                      </a:endParaRPr>
                    </a:p>
                    <a:p>
                      <a:pPr marL="285750" indent="-285750">
                        <a:lnSpc>
                          <a:spcPct val="150000"/>
                        </a:lnSpc>
                        <a:buFont typeface="Wingdings" panose="05000000000000000000" pitchFamily="2" charset="2"/>
                        <a:buChar char="Ø"/>
                      </a:pPr>
                      <a:r>
                        <a:rPr lang="fr-FR" sz="2000" dirty="0">
                          <a:latin typeface="Arial" panose="020B0604020202020204" pitchFamily="34" charset="0"/>
                          <a:cs typeface="Arial" panose="020B0604020202020204" pitchFamily="34" charset="0"/>
                        </a:rPr>
                        <a:t>Une formation doit faciliter : </a:t>
                      </a:r>
                    </a:p>
                    <a:p>
                      <a:pPr>
                        <a:lnSpc>
                          <a:spcPct val="150000"/>
                        </a:lnSpc>
                      </a:pPr>
                      <a:r>
                        <a:rPr lang="fr-FR" sz="2000" dirty="0">
                          <a:latin typeface="Arial" panose="020B0604020202020204" pitchFamily="34" charset="0"/>
                          <a:cs typeface="Arial" panose="020B0604020202020204" pitchFamily="34" charset="0"/>
                        </a:rPr>
                        <a:t>– l'acquisition de nouvelles capacités transférables rapidement dans les pratiques professionnelles ; </a:t>
                      </a:r>
                    </a:p>
                    <a:p>
                      <a:pPr>
                        <a:lnSpc>
                          <a:spcPct val="150000"/>
                        </a:lnSpc>
                      </a:pPr>
                      <a:r>
                        <a:rPr lang="fr-FR" sz="2000" dirty="0">
                          <a:latin typeface="Arial" panose="020B0604020202020204" pitchFamily="34" charset="0"/>
                          <a:cs typeface="Arial" panose="020B0604020202020204" pitchFamily="34" charset="0"/>
                        </a:rPr>
                        <a:t>– une promotion; </a:t>
                      </a:r>
                    </a:p>
                    <a:p>
                      <a:pPr>
                        <a:lnSpc>
                          <a:spcPct val="150000"/>
                        </a:lnSpc>
                      </a:pPr>
                      <a:r>
                        <a:rPr lang="fr-FR" sz="2000" dirty="0">
                          <a:latin typeface="Arial" panose="020B0604020202020204" pitchFamily="34" charset="0"/>
                          <a:cs typeface="Arial" panose="020B0604020202020204" pitchFamily="34" charset="0"/>
                        </a:rPr>
                        <a:t>– une</a:t>
                      </a:r>
                      <a:r>
                        <a:rPr lang="fr-FR" sz="2000" baseline="0" dirty="0">
                          <a:latin typeface="Arial" panose="020B0604020202020204" pitchFamily="34" charset="0"/>
                          <a:cs typeface="Arial" panose="020B0604020202020204" pitchFamily="34" charset="0"/>
                        </a:rPr>
                        <a:t> mut</a:t>
                      </a:r>
                      <a:r>
                        <a:rPr lang="fr-FR" sz="2000" dirty="0">
                          <a:latin typeface="Arial" panose="020B0604020202020204" pitchFamily="34" charset="0"/>
                          <a:cs typeface="Arial" panose="020B0604020202020204" pitchFamily="34" charset="0"/>
                        </a:rPr>
                        <a:t>ation ; </a:t>
                      </a:r>
                    </a:p>
                    <a:p>
                      <a:pPr marL="342900" indent="-342900">
                        <a:lnSpc>
                          <a:spcPct val="150000"/>
                        </a:lnSpc>
                        <a:buFontTx/>
                        <a:buChar char="-"/>
                      </a:pPr>
                      <a:r>
                        <a:rPr lang="fr-FR" sz="2000" dirty="0" err="1">
                          <a:latin typeface="Arial" panose="020B0604020202020204" pitchFamily="34" charset="0"/>
                          <a:cs typeface="Arial" panose="020B0604020202020204" pitchFamily="34" charset="0"/>
                        </a:rPr>
                        <a:t>Etc</a:t>
                      </a:r>
                      <a:endParaRPr lang="fr-FR" sz="2000" dirty="0">
                        <a:latin typeface="Arial" panose="020B0604020202020204" pitchFamily="34" charset="0"/>
                        <a:cs typeface="Arial" panose="020B0604020202020204" pitchFamily="34" charset="0"/>
                      </a:endParaRPr>
                    </a:p>
                  </a:txBody>
                  <a:tcPr/>
                </a:tc>
                <a:tc>
                  <a:txBody>
                    <a:bodyPr/>
                    <a:lstStyle/>
                    <a:p>
                      <a:pPr marL="285750" indent="-285750">
                        <a:lnSpc>
                          <a:spcPct val="150000"/>
                        </a:lnSpc>
                        <a:buFont typeface="Wingdings" panose="05000000000000000000" pitchFamily="2" charset="2"/>
                        <a:buChar char="§"/>
                      </a:pPr>
                      <a:r>
                        <a:rPr lang="fr-FR" sz="2000" dirty="0">
                          <a:latin typeface="Arial" panose="020B0604020202020204" pitchFamily="34" charset="0"/>
                          <a:cs typeface="Arial" panose="020B0604020202020204" pitchFamily="34" charset="0"/>
                        </a:rPr>
                        <a:t>Identifier au </a:t>
                      </a:r>
                      <a:r>
                        <a:rPr lang="fr-FR" sz="2000" b="1" dirty="0">
                          <a:latin typeface="Arial" panose="020B0604020202020204" pitchFamily="34" charset="0"/>
                          <a:cs typeface="Arial" panose="020B0604020202020204" pitchFamily="34" charset="0"/>
                        </a:rPr>
                        <a:t>préalable cette réalité professionnelle </a:t>
                      </a:r>
                      <a:r>
                        <a:rPr lang="fr-FR" sz="2000" dirty="0">
                          <a:latin typeface="Arial" panose="020B0604020202020204" pitchFamily="34" charset="0"/>
                          <a:cs typeface="Arial" panose="020B0604020202020204" pitchFamily="34" charset="0"/>
                        </a:rPr>
                        <a:t>afin de pouvoir motiver l'agent.</a:t>
                      </a:r>
                    </a:p>
                    <a:p>
                      <a:pPr marL="285750" indent="-285750">
                        <a:lnSpc>
                          <a:spcPct val="150000"/>
                        </a:lnSpc>
                        <a:buFont typeface="Wingdings" panose="05000000000000000000" pitchFamily="2" charset="2"/>
                        <a:buChar char="§"/>
                      </a:pPr>
                      <a:endParaRPr lang="fr-FR" sz="2000" dirty="0">
                        <a:latin typeface="Arial" panose="020B0604020202020204" pitchFamily="34" charset="0"/>
                        <a:cs typeface="Arial" panose="020B0604020202020204" pitchFamily="34" charset="0"/>
                      </a:endParaRPr>
                    </a:p>
                    <a:p>
                      <a:pPr marL="285750" indent="-285750">
                        <a:lnSpc>
                          <a:spcPct val="150000"/>
                        </a:lnSpc>
                        <a:buFont typeface="Wingdings" panose="05000000000000000000" pitchFamily="2" charset="2"/>
                        <a:buChar char="§"/>
                      </a:pPr>
                      <a:r>
                        <a:rPr lang="fr-FR" sz="2000" dirty="0">
                          <a:latin typeface="Arial" panose="020B0604020202020204" pitchFamily="34" charset="0"/>
                          <a:cs typeface="Arial" panose="020B0604020202020204" pitchFamily="34" charset="0"/>
                        </a:rPr>
                        <a:t> Faire prendre conscience à l'agent : </a:t>
                      </a:r>
                    </a:p>
                    <a:p>
                      <a:pPr marL="0" indent="0">
                        <a:lnSpc>
                          <a:spcPct val="150000"/>
                        </a:lnSpc>
                        <a:buFont typeface="Wingdings" panose="05000000000000000000" pitchFamily="2" charset="2"/>
                        <a:buNone/>
                      </a:pPr>
                      <a:r>
                        <a:rPr lang="fr-FR" sz="2000" dirty="0">
                          <a:latin typeface="Arial" panose="020B0604020202020204" pitchFamily="34" charset="0"/>
                          <a:cs typeface="Arial" panose="020B0604020202020204" pitchFamily="34" charset="0"/>
                        </a:rPr>
                        <a:t>– du « retour sur investissement » possible de la formation ; </a:t>
                      </a:r>
                    </a:p>
                    <a:p>
                      <a:pPr marL="285750" indent="-285750">
                        <a:lnSpc>
                          <a:spcPct val="150000"/>
                        </a:lnSpc>
                        <a:buFont typeface="Wingdings" panose="05000000000000000000" pitchFamily="2" charset="2"/>
                        <a:buChar char="§"/>
                      </a:pPr>
                      <a:r>
                        <a:rPr lang="fr-FR" sz="2000" dirty="0">
                          <a:latin typeface="Arial" panose="020B0604020202020204" pitchFamily="34" charset="0"/>
                          <a:cs typeface="Arial" panose="020B0604020202020204" pitchFamily="34" charset="0"/>
                        </a:rPr>
                        <a:t>– de ses potentialités (minimiser les conséquences d'un échec, valoriser les probabilités de réussite). </a:t>
                      </a:r>
                    </a:p>
                    <a:p>
                      <a:pPr marL="0" indent="0">
                        <a:lnSpc>
                          <a:spcPct val="150000"/>
                        </a:lnSpc>
                        <a:buFont typeface="Wingdings" panose="05000000000000000000" pitchFamily="2" charset="2"/>
                        <a:buNone/>
                      </a:pPr>
                      <a:endParaRPr lang="fr-FR" sz="2000" dirty="0">
                        <a:latin typeface="Arial" panose="020B0604020202020204" pitchFamily="34" charset="0"/>
                        <a:cs typeface="Arial" panose="020B0604020202020204" pitchFamily="34" charset="0"/>
                      </a:endParaRPr>
                    </a:p>
                    <a:p>
                      <a:pPr marL="285750" indent="-285750">
                        <a:lnSpc>
                          <a:spcPct val="150000"/>
                        </a:lnSpc>
                        <a:buFont typeface="Wingdings" panose="05000000000000000000" pitchFamily="2" charset="2"/>
                        <a:buChar char="§"/>
                      </a:pPr>
                      <a:r>
                        <a:rPr lang="fr-FR" sz="2000" dirty="0">
                          <a:latin typeface="Arial" panose="020B0604020202020204" pitchFamily="34" charset="0"/>
                          <a:cs typeface="Arial" panose="020B0604020202020204" pitchFamily="34" charset="0"/>
                        </a:rPr>
                        <a:t>Expliciter les objectifs de formation et/ou les objectifs pédagogiques. </a:t>
                      </a:r>
                    </a:p>
                  </a:txBody>
                  <a:tcPr/>
                </a:tc>
                <a:extLst>
                  <a:ext uri="{0D108BD9-81ED-4DB2-BD59-A6C34878D82A}">
                    <a16:rowId xmlns:a16="http://schemas.microsoft.com/office/drawing/2014/main" val="2514298971"/>
                  </a:ext>
                </a:extLst>
              </a:tr>
            </a:tbl>
          </a:graphicData>
        </a:graphic>
      </p:graphicFrame>
    </p:spTree>
    <p:extLst>
      <p:ext uri="{BB962C8B-B14F-4D97-AF65-F5344CB8AC3E}">
        <p14:creationId xmlns:p14="http://schemas.microsoft.com/office/powerpoint/2010/main" val="28542074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96111" y="0"/>
            <a:ext cx="11420271" cy="1332690"/>
          </a:xfrm>
        </p:spPr>
        <p:txBody>
          <a:bodyPr>
            <a:normAutofit fontScale="90000"/>
          </a:bodyPr>
          <a:lstStyle/>
          <a:p>
            <a:br>
              <a:rPr lang="fr-FR" dirty="0"/>
            </a:br>
            <a:br>
              <a:rPr lang="fr-FR" dirty="0"/>
            </a:br>
            <a:r>
              <a:rPr lang="fr-FR" sz="3600" dirty="0">
                <a:latin typeface="Arial Black" panose="020B0A04020102020204" pitchFamily="34" charset="0"/>
                <a:cs typeface="Arial" panose="020B0604020202020204" pitchFamily="34" charset="0"/>
              </a:rPr>
              <a:t>C2: L'adulte est toujours détenteur d'un savoir et d'une expérience</a:t>
            </a:r>
            <a:br>
              <a:rPr lang="fr-FR" dirty="0">
                <a:latin typeface="Arial Black" panose="020B0A04020102020204" pitchFamily="34" charset="0"/>
              </a:rPr>
            </a:br>
            <a:br>
              <a:rPr lang="fr-FR" dirty="0"/>
            </a:br>
            <a:endParaRPr lang="fr-FR"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3585981210"/>
              </p:ext>
            </p:extLst>
          </p:nvPr>
        </p:nvGraphicFramePr>
        <p:xfrm>
          <a:off x="262646" y="1468876"/>
          <a:ext cx="11556460" cy="5243209"/>
        </p:xfrm>
        <a:graphic>
          <a:graphicData uri="http://schemas.openxmlformats.org/drawingml/2006/table">
            <a:tbl>
              <a:tblPr firstRow="1" bandRow="1">
                <a:tableStyleId>{5C22544A-7EE6-4342-B048-85BDC9FD1C3A}</a:tableStyleId>
              </a:tblPr>
              <a:tblGrid>
                <a:gridCol w="5778230">
                  <a:extLst>
                    <a:ext uri="{9D8B030D-6E8A-4147-A177-3AD203B41FA5}">
                      <a16:colId xmlns:a16="http://schemas.microsoft.com/office/drawing/2014/main" val="2229644552"/>
                    </a:ext>
                  </a:extLst>
                </a:gridCol>
                <a:gridCol w="5778230">
                  <a:extLst>
                    <a:ext uri="{9D8B030D-6E8A-4147-A177-3AD203B41FA5}">
                      <a16:colId xmlns:a16="http://schemas.microsoft.com/office/drawing/2014/main" val="1788657974"/>
                    </a:ext>
                  </a:extLst>
                </a:gridCol>
              </a:tblGrid>
              <a:tr h="752587">
                <a:tc>
                  <a:txBody>
                    <a:bodyPr/>
                    <a:lstStyle/>
                    <a:p>
                      <a:r>
                        <a:rPr lang="fr-FR" sz="2000" dirty="0">
                          <a:solidFill>
                            <a:schemeClr val="tx1"/>
                          </a:solidFill>
                          <a:latin typeface="Arial Black" panose="020B0A04020102020204" pitchFamily="34" charset="0"/>
                        </a:rPr>
                        <a:t>CONSTATS</a:t>
                      </a:r>
                    </a:p>
                  </a:txBody>
                  <a:tcPr/>
                </a:tc>
                <a:tc>
                  <a:txBody>
                    <a:bodyPr/>
                    <a:lstStyle/>
                    <a:p>
                      <a:r>
                        <a:rPr lang="fr-FR" sz="2000" dirty="0">
                          <a:solidFill>
                            <a:schemeClr val="tx1"/>
                          </a:solidFill>
                          <a:latin typeface="Arial Black" panose="020B0A04020102020204" pitchFamily="34" charset="0"/>
                        </a:rPr>
                        <a:t>CONSEQUENCES POUR LE FORMATEUR</a:t>
                      </a:r>
                    </a:p>
                  </a:txBody>
                  <a:tcPr/>
                </a:tc>
                <a:extLst>
                  <a:ext uri="{0D108BD9-81ED-4DB2-BD59-A6C34878D82A}">
                    <a16:rowId xmlns:a16="http://schemas.microsoft.com/office/drawing/2014/main" val="616224571"/>
                  </a:ext>
                </a:extLst>
              </a:tr>
              <a:tr h="4490622">
                <a:tc>
                  <a:txBody>
                    <a:bodyPr/>
                    <a:lstStyle/>
                    <a:p>
                      <a:r>
                        <a:rPr lang="fr-FR" sz="2000" dirty="0">
                          <a:latin typeface="Arial" panose="020B0604020202020204" pitchFamily="34" charset="0"/>
                          <a:cs typeface="Arial" panose="020B0604020202020204" pitchFamily="34" charset="0"/>
                        </a:rPr>
                        <a:t>- Les informations de la formation seront sans cesse confrontées à ce savoir</a:t>
                      </a:r>
                    </a:p>
                    <a:p>
                      <a:endParaRPr lang="fr-FR" sz="2000" dirty="0">
                        <a:latin typeface="Arial" panose="020B0604020202020204" pitchFamily="34" charset="0"/>
                        <a:cs typeface="Arial" panose="020B0604020202020204" pitchFamily="34" charset="0"/>
                      </a:endParaRPr>
                    </a:p>
                    <a:p>
                      <a:r>
                        <a:rPr lang="fr-FR" sz="2000" dirty="0">
                          <a:latin typeface="Arial" panose="020B0604020202020204" pitchFamily="34" charset="0"/>
                          <a:cs typeface="Arial" panose="020B0604020202020204" pitchFamily="34" charset="0"/>
                        </a:rPr>
                        <a:t>- Plus l'ancienneté des apprenants sera importante, plus cette dimension sera prégnante. </a:t>
                      </a:r>
                    </a:p>
                    <a:p>
                      <a:endParaRPr lang="fr-FR" sz="2000" dirty="0">
                        <a:latin typeface="Arial" panose="020B0604020202020204" pitchFamily="34" charset="0"/>
                        <a:cs typeface="Arial" panose="020B0604020202020204" pitchFamily="34" charset="0"/>
                      </a:endParaRPr>
                    </a:p>
                    <a:p>
                      <a:r>
                        <a:rPr lang="fr-FR" sz="2000" dirty="0">
                          <a:latin typeface="Arial" panose="020B0604020202020204" pitchFamily="34" charset="0"/>
                          <a:cs typeface="Arial" panose="020B0604020202020204" pitchFamily="34" charset="0"/>
                        </a:rPr>
                        <a:t>- Sur certains points, l'apprenant peut se révéler plus compétent que l'intervenant.</a:t>
                      </a:r>
                    </a:p>
                    <a:p>
                      <a:endParaRPr lang="fr-FR" sz="2000" dirty="0">
                        <a:latin typeface="Arial" panose="020B0604020202020204" pitchFamily="34" charset="0"/>
                        <a:cs typeface="Arial" panose="020B0604020202020204" pitchFamily="34" charset="0"/>
                      </a:endParaRPr>
                    </a:p>
                    <a:p>
                      <a:r>
                        <a:rPr lang="fr-FR" sz="2000" dirty="0">
                          <a:latin typeface="Arial" panose="020B0604020202020204" pitchFamily="34" charset="0"/>
                          <a:cs typeface="Arial" panose="020B0604020202020204" pitchFamily="34" charset="0"/>
                        </a:rPr>
                        <a:t>- Il sera parfois difficile de faire évoluer certaines pratiques perçues comme pertinentes.</a:t>
                      </a:r>
                    </a:p>
                    <a:p>
                      <a:endParaRPr lang="fr-FR" sz="2000" dirty="0">
                        <a:latin typeface="Arial" panose="020B0604020202020204" pitchFamily="34" charset="0"/>
                        <a:cs typeface="Arial" panose="020B0604020202020204" pitchFamily="34" charset="0"/>
                      </a:endParaRPr>
                    </a:p>
                  </a:txBody>
                  <a:tcPr/>
                </a:tc>
                <a:tc>
                  <a:txBody>
                    <a:bodyPr/>
                    <a:lstStyle/>
                    <a:p>
                      <a:r>
                        <a:rPr lang="fr-FR" sz="2000" dirty="0">
                          <a:latin typeface="Arial" panose="020B0604020202020204" pitchFamily="34" charset="0"/>
                          <a:cs typeface="Arial" panose="020B0604020202020204" pitchFamily="34" charset="0"/>
                        </a:rPr>
                        <a:t>- Nécessité </a:t>
                      </a:r>
                      <a:r>
                        <a:rPr lang="fr-FR" sz="2000" b="1" dirty="0">
                          <a:latin typeface="Arial" panose="020B0604020202020204" pitchFamily="34" charset="0"/>
                          <a:cs typeface="Arial" panose="020B0604020202020204" pitchFamily="34" charset="0"/>
                        </a:rPr>
                        <a:t>d'identifier, avant la formation, les acquis de la population </a:t>
                      </a:r>
                      <a:r>
                        <a:rPr lang="fr-FR" sz="2000" dirty="0">
                          <a:latin typeface="Arial" panose="020B0604020202020204" pitchFamily="34" charset="0"/>
                          <a:cs typeface="Arial" panose="020B0604020202020204" pitchFamily="34" charset="0"/>
                        </a:rPr>
                        <a:t>à former. </a:t>
                      </a:r>
                    </a:p>
                    <a:p>
                      <a:endParaRPr lang="fr-FR" sz="2000" dirty="0">
                        <a:latin typeface="Arial" panose="020B0604020202020204" pitchFamily="34" charset="0"/>
                        <a:cs typeface="Arial" panose="020B0604020202020204" pitchFamily="34" charset="0"/>
                      </a:endParaRPr>
                    </a:p>
                    <a:p>
                      <a:r>
                        <a:rPr lang="fr-FR" sz="2000" dirty="0">
                          <a:latin typeface="Arial" panose="020B0604020202020204" pitchFamily="34" charset="0"/>
                          <a:cs typeface="Arial" panose="020B0604020202020204" pitchFamily="34" charset="0"/>
                        </a:rPr>
                        <a:t>- Solliciter ponctuellement les avis des membres du groupe en formation sur les affirmations du formateur.</a:t>
                      </a:r>
                    </a:p>
                    <a:p>
                      <a:endParaRPr lang="fr-FR" sz="2000" dirty="0">
                        <a:latin typeface="Arial" panose="020B0604020202020204" pitchFamily="34" charset="0"/>
                        <a:cs typeface="Arial" panose="020B0604020202020204" pitchFamily="34" charset="0"/>
                      </a:endParaRPr>
                    </a:p>
                    <a:p>
                      <a:pPr marL="0" indent="0">
                        <a:buFontTx/>
                        <a:buNone/>
                      </a:pPr>
                      <a:r>
                        <a:rPr lang="fr-FR" sz="2000" dirty="0">
                          <a:latin typeface="Arial" panose="020B0604020202020204" pitchFamily="34" charset="0"/>
                          <a:cs typeface="Arial" panose="020B0604020202020204" pitchFamily="34" charset="0"/>
                        </a:rPr>
                        <a:t>- Faire de l'échange des pratiques un point fort de la formation. </a:t>
                      </a:r>
                    </a:p>
                    <a:p>
                      <a:pPr marL="342900" indent="-342900">
                        <a:buFontTx/>
                        <a:buChar char="-"/>
                      </a:pPr>
                      <a:endParaRPr lang="fr-FR" sz="2000" dirty="0">
                        <a:latin typeface="Arial" panose="020B0604020202020204" pitchFamily="34" charset="0"/>
                        <a:cs typeface="Arial" panose="020B0604020202020204" pitchFamily="34" charset="0"/>
                      </a:endParaRPr>
                    </a:p>
                    <a:p>
                      <a:r>
                        <a:rPr lang="fr-FR" sz="2000" dirty="0">
                          <a:latin typeface="Arial" panose="020B0604020202020204" pitchFamily="34" charset="0"/>
                          <a:cs typeface="Arial" panose="020B0604020202020204" pitchFamily="34" charset="0"/>
                        </a:rPr>
                        <a:t>- Faire intervenir, ponctuellement, certains membres du groupe sur les sujets qu'ils maîtrisent.</a:t>
                      </a:r>
                    </a:p>
                    <a:p>
                      <a:endParaRPr lang="fr-FR" sz="20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387177707"/>
                  </a:ext>
                </a:extLst>
              </a:tr>
            </a:tbl>
          </a:graphicData>
        </a:graphic>
      </p:graphicFrame>
    </p:spTree>
    <p:extLst>
      <p:ext uri="{BB962C8B-B14F-4D97-AF65-F5344CB8AC3E}">
        <p14:creationId xmlns:p14="http://schemas.microsoft.com/office/powerpoint/2010/main" val="24202321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184827"/>
            <a:ext cx="10515600" cy="1138135"/>
          </a:xfrm>
        </p:spPr>
        <p:txBody>
          <a:bodyPr>
            <a:normAutofit/>
          </a:bodyPr>
          <a:lstStyle/>
          <a:p>
            <a:r>
              <a:rPr lang="fr-FR" sz="3200" dirty="0">
                <a:latin typeface="Arial Black" panose="020B0A04020102020204" pitchFamily="34" charset="0"/>
              </a:rPr>
              <a:t>C3: L'adulte apprend en s'appuyant sur des réalités concrètes</a:t>
            </a: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4092191222"/>
              </p:ext>
            </p:extLst>
          </p:nvPr>
        </p:nvGraphicFramePr>
        <p:xfrm>
          <a:off x="369652" y="1575880"/>
          <a:ext cx="11342450" cy="5282120"/>
        </p:xfrm>
        <a:graphic>
          <a:graphicData uri="http://schemas.openxmlformats.org/drawingml/2006/table">
            <a:tbl>
              <a:tblPr firstRow="1" bandRow="1">
                <a:tableStyleId>{5C22544A-7EE6-4342-B048-85BDC9FD1C3A}</a:tableStyleId>
              </a:tblPr>
              <a:tblGrid>
                <a:gridCol w="5301574">
                  <a:extLst>
                    <a:ext uri="{9D8B030D-6E8A-4147-A177-3AD203B41FA5}">
                      <a16:colId xmlns:a16="http://schemas.microsoft.com/office/drawing/2014/main" val="1007488201"/>
                    </a:ext>
                  </a:extLst>
                </a:gridCol>
                <a:gridCol w="6040876">
                  <a:extLst>
                    <a:ext uri="{9D8B030D-6E8A-4147-A177-3AD203B41FA5}">
                      <a16:colId xmlns:a16="http://schemas.microsoft.com/office/drawing/2014/main" val="3614970587"/>
                    </a:ext>
                  </a:extLst>
                </a:gridCol>
              </a:tblGrid>
              <a:tr h="935432">
                <a:tc>
                  <a:txBody>
                    <a:bodyPr/>
                    <a:lstStyle/>
                    <a:p>
                      <a:r>
                        <a:rPr lang="fr-FR" sz="1800" dirty="0">
                          <a:solidFill>
                            <a:schemeClr val="tx1"/>
                          </a:solidFill>
                          <a:latin typeface="Arial Black" panose="020B0A04020102020204" pitchFamily="34" charset="0"/>
                        </a:rPr>
                        <a:t>CONSTATS</a:t>
                      </a:r>
                    </a:p>
                  </a:txBody>
                  <a:tcPr/>
                </a:tc>
                <a:tc>
                  <a:txBody>
                    <a:bodyPr/>
                    <a:lstStyle/>
                    <a:p>
                      <a:r>
                        <a:rPr lang="fr-FR" sz="1800" dirty="0">
                          <a:solidFill>
                            <a:schemeClr val="tx1"/>
                          </a:solidFill>
                          <a:latin typeface="Arial Black" panose="020B0A04020102020204" pitchFamily="34" charset="0"/>
                        </a:rPr>
                        <a:t>CONSEQUENCES POUTR LE FORMATEUR</a:t>
                      </a:r>
                    </a:p>
                  </a:txBody>
                  <a:tcPr/>
                </a:tc>
                <a:extLst>
                  <a:ext uri="{0D108BD9-81ED-4DB2-BD59-A6C34878D82A}">
                    <a16:rowId xmlns:a16="http://schemas.microsoft.com/office/drawing/2014/main" val="2762740254"/>
                  </a:ext>
                </a:extLst>
              </a:tr>
              <a:tr h="4346688">
                <a:tc>
                  <a:txBody>
                    <a:bodyPr/>
                    <a:lstStyle/>
                    <a:p>
                      <a:pPr>
                        <a:lnSpc>
                          <a:spcPct val="150000"/>
                        </a:lnSpc>
                      </a:pPr>
                      <a:r>
                        <a:rPr lang="fr-FR" sz="2000" dirty="0"/>
                        <a:t>Un adulte s'investit dans une formation pour:</a:t>
                      </a:r>
                    </a:p>
                    <a:p>
                      <a:pPr marL="342900" indent="-342900">
                        <a:lnSpc>
                          <a:spcPct val="150000"/>
                        </a:lnSpc>
                        <a:buFontTx/>
                        <a:buChar char="-"/>
                      </a:pPr>
                      <a:r>
                        <a:rPr lang="fr-FR" sz="2000" dirty="0"/>
                        <a:t>résoudre des problèmes concrets</a:t>
                      </a:r>
                    </a:p>
                    <a:p>
                      <a:pPr marL="342900" indent="-342900">
                        <a:lnSpc>
                          <a:spcPct val="150000"/>
                        </a:lnSpc>
                        <a:buFontTx/>
                        <a:buChar char="-"/>
                      </a:pPr>
                      <a:r>
                        <a:rPr lang="fr-FR" sz="2000" dirty="0"/>
                        <a:t>Acquérir/renforcer des compétences spécifiques. </a:t>
                      </a:r>
                    </a:p>
                    <a:p>
                      <a:pPr>
                        <a:lnSpc>
                          <a:spcPct val="150000"/>
                        </a:lnSpc>
                      </a:pPr>
                      <a:endParaRPr lang="fr-FR" sz="2000" dirty="0"/>
                    </a:p>
                    <a:p>
                      <a:pPr>
                        <a:lnSpc>
                          <a:spcPct val="150000"/>
                        </a:lnSpc>
                      </a:pPr>
                      <a:r>
                        <a:rPr lang="fr-FR" sz="2000" dirty="0"/>
                        <a:t>Toute digression par rapport à ces attentes sera perçue comme une perte de temps.</a:t>
                      </a:r>
                    </a:p>
                    <a:p>
                      <a:endParaRPr lang="fr-FR" sz="2000" dirty="0"/>
                    </a:p>
                  </a:txBody>
                  <a:tcPr/>
                </a:tc>
                <a:tc>
                  <a:txBody>
                    <a:bodyPr/>
                    <a:lstStyle/>
                    <a:p>
                      <a:pPr>
                        <a:lnSpc>
                          <a:spcPct val="150000"/>
                        </a:lnSpc>
                      </a:pPr>
                      <a:r>
                        <a:rPr lang="fr-FR" sz="2000" dirty="0"/>
                        <a:t>Identifier au préalable les attentes concrètes des participants.</a:t>
                      </a:r>
                    </a:p>
                    <a:p>
                      <a:pPr>
                        <a:lnSpc>
                          <a:spcPct val="150000"/>
                        </a:lnSpc>
                      </a:pPr>
                      <a:endParaRPr lang="fr-FR" sz="2000" dirty="0"/>
                    </a:p>
                    <a:p>
                      <a:pPr>
                        <a:lnSpc>
                          <a:spcPct val="150000"/>
                        </a:lnSpc>
                      </a:pPr>
                      <a:r>
                        <a:rPr lang="fr-FR" sz="2000" dirty="0"/>
                        <a:t> Référer les exemples, les études de cas, les simulations, ... à la réalité professionnelle de l'apprenant. </a:t>
                      </a:r>
                    </a:p>
                    <a:p>
                      <a:pPr>
                        <a:lnSpc>
                          <a:spcPct val="150000"/>
                        </a:lnSpc>
                      </a:pPr>
                      <a:endParaRPr lang="fr-FR" sz="2000" dirty="0"/>
                    </a:p>
                    <a:p>
                      <a:pPr>
                        <a:lnSpc>
                          <a:spcPct val="150000"/>
                        </a:lnSpc>
                      </a:pPr>
                      <a:r>
                        <a:rPr lang="fr-FR" sz="2000" dirty="0"/>
                        <a:t>Intégrer la découverte du milieu professionnel dans le cursus de formation </a:t>
                      </a:r>
                    </a:p>
                  </a:txBody>
                  <a:tcPr/>
                </a:tc>
                <a:extLst>
                  <a:ext uri="{0D108BD9-81ED-4DB2-BD59-A6C34878D82A}">
                    <a16:rowId xmlns:a16="http://schemas.microsoft.com/office/drawing/2014/main" val="124451992"/>
                  </a:ext>
                </a:extLst>
              </a:tr>
            </a:tbl>
          </a:graphicData>
        </a:graphic>
      </p:graphicFrame>
    </p:spTree>
    <p:extLst>
      <p:ext uri="{BB962C8B-B14F-4D97-AF65-F5344CB8AC3E}">
        <p14:creationId xmlns:p14="http://schemas.microsoft.com/office/powerpoint/2010/main" val="26666213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1094024"/>
          </a:xfrm>
        </p:spPr>
        <p:txBody>
          <a:bodyPr>
            <a:normAutofit fontScale="90000"/>
          </a:bodyPr>
          <a:lstStyle/>
          <a:p>
            <a:r>
              <a:rPr lang="fr-FR" dirty="0"/>
              <a:t> </a:t>
            </a:r>
            <a:r>
              <a:rPr lang="fr-FR" sz="3100" dirty="0">
                <a:latin typeface="Arial Black" panose="020B0A04020102020204" pitchFamily="34" charset="0"/>
              </a:rPr>
              <a:t>C4: Les groupes d'adultes en formation sont très souvent hétérogènes</a:t>
            </a: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1732784152"/>
              </p:ext>
            </p:extLst>
          </p:nvPr>
        </p:nvGraphicFramePr>
        <p:xfrm>
          <a:off x="476654" y="1682885"/>
          <a:ext cx="11410546" cy="5077838"/>
        </p:xfrm>
        <a:graphic>
          <a:graphicData uri="http://schemas.openxmlformats.org/drawingml/2006/table">
            <a:tbl>
              <a:tblPr firstRow="1" bandRow="1">
                <a:tableStyleId>{5C22544A-7EE6-4342-B048-85BDC9FD1C3A}</a:tableStyleId>
              </a:tblPr>
              <a:tblGrid>
                <a:gridCol w="5661499">
                  <a:extLst>
                    <a:ext uri="{9D8B030D-6E8A-4147-A177-3AD203B41FA5}">
                      <a16:colId xmlns:a16="http://schemas.microsoft.com/office/drawing/2014/main" val="3467787457"/>
                    </a:ext>
                  </a:extLst>
                </a:gridCol>
                <a:gridCol w="5749047">
                  <a:extLst>
                    <a:ext uri="{9D8B030D-6E8A-4147-A177-3AD203B41FA5}">
                      <a16:colId xmlns:a16="http://schemas.microsoft.com/office/drawing/2014/main" val="3728336711"/>
                    </a:ext>
                  </a:extLst>
                </a:gridCol>
              </a:tblGrid>
              <a:tr h="1011274">
                <a:tc>
                  <a:txBody>
                    <a:bodyPr/>
                    <a:lstStyle/>
                    <a:p>
                      <a:r>
                        <a:rPr lang="fr-FR" dirty="0">
                          <a:solidFill>
                            <a:schemeClr val="tx1"/>
                          </a:solidFill>
                          <a:latin typeface="Arial Black" panose="020B0A04020102020204" pitchFamily="34" charset="0"/>
                        </a:rPr>
                        <a:t> CONSTATS</a:t>
                      </a:r>
                    </a:p>
                  </a:txBody>
                  <a:tcPr/>
                </a:tc>
                <a:tc>
                  <a:txBody>
                    <a:bodyPr/>
                    <a:lstStyle/>
                    <a:p>
                      <a:r>
                        <a:rPr lang="fr-FR" dirty="0">
                          <a:solidFill>
                            <a:schemeClr val="tx1"/>
                          </a:solidFill>
                          <a:latin typeface="Arial Black" panose="020B0A04020102020204" pitchFamily="34" charset="0"/>
                        </a:rPr>
                        <a:t>CONSEQUENCES POUR LE FORMATEUR</a:t>
                      </a:r>
                    </a:p>
                  </a:txBody>
                  <a:tcPr/>
                </a:tc>
                <a:extLst>
                  <a:ext uri="{0D108BD9-81ED-4DB2-BD59-A6C34878D82A}">
                    <a16:rowId xmlns:a16="http://schemas.microsoft.com/office/drawing/2014/main" val="1774211214"/>
                  </a:ext>
                </a:extLst>
              </a:tr>
              <a:tr h="4066564">
                <a:tc>
                  <a:txBody>
                    <a:bodyPr/>
                    <a:lstStyle/>
                    <a:p>
                      <a:pPr>
                        <a:lnSpc>
                          <a:spcPct val="150000"/>
                        </a:lnSpc>
                      </a:pPr>
                      <a:r>
                        <a:rPr lang="fr-FR" sz="1800" dirty="0">
                          <a:latin typeface="Arial" panose="020B0604020202020204" pitchFamily="34" charset="0"/>
                          <a:cs typeface="Arial" panose="020B0604020202020204" pitchFamily="34" charset="0"/>
                        </a:rPr>
                        <a:t>- Les formations regroupent des agents par définition différents . </a:t>
                      </a:r>
                    </a:p>
                    <a:p>
                      <a:pPr>
                        <a:lnSpc>
                          <a:spcPct val="150000"/>
                        </a:lnSpc>
                      </a:pPr>
                      <a:endParaRPr lang="fr-FR" sz="1800" dirty="0">
                        <a:latin typeface="Arial" panose="020B0604020202020204" pitchFamily="34" charset="0"/>
                        <a:cs typeface="Arial" panose="020B0604020202020204" pitchFamily="34" charset="0"/>
                      </a:endParaRPr>
                    </a:p>
                    <a:p>
                      <a:pPr>
                        <a:lnSpc>
                          <a:spcPct val="150000"/>
                        </a:lnSpc>
                      </a:pPr>
                      <a:r>
                        <a:rPr lang="fr-FR" sz="1800" dirty="0">
                          <a:latin typeface="Arial" panose="020B0604020202020204" pitchFamily="34" charset="0"/>
                          <a:cs typeface="Arial" panose="020B0604020202020204" pitchFamily="34" charset="0"/>
                        </a:rPr>
                        <a:t>- La capacité à anticiper et à gérer la dynamique du groupe est une compétence déterminante du maître d'œuvre et de l'animateur</a:t>
                      </a:r>
                    </a:p>
                  </a:txBody>
                  <a:tcPr/>
                </a:tc>
                <a:tc>
                  <a:txBody>
                    <a:bodyPr/>
                    <a:lstStyle/>
                    <a:p>
                      <a:pPr marL="285750" indent="-285750">
                        <a:lnSpc>
                          <a:spcPct val="150000"/>
                        </a:lnSpc>
                        <a:buFontTx/>
                        <a:buChar char="-"/>
                      </a:pPr>
                      <a:r>
                        <a:rPr lang="fr-FR" sz="1800" dirty="0">
                          <a:latin typeface="Arial" panose="020B0604020202020204" pitchFamily="34" charset="0"/>
                          <a:cs typeface="Arial" panose="020B0604020202020204" pitchFamily="34" charset="0"/>
                        </a:rPr>
                        <a:t>Identifier au préalable les spécificités des personnes à former</a:t>
                      </a:r>
                    </a:p>
                    <a:p>
                      <a:pPr marL="285750" indent="-285750">
                        <a:lnSpc>
                          <a:spcPct val="150000"/>
                        </a:lnSpc>
                        <a:buFontTx/>
                        <a:buChar char="-"/>
                      </a:pPr>
                      <a:endParaRPr lang="fr-FR" sz="1800" dirty="0">
                        <a:latin typeface="Arial" panose="020B0604020202020204" pitchFamily="34" charset="0"/>
                        <a:cs typeface="Arial" panose="020B0604020202020204" pitchFamily="34" charset="0"/>
                      </a:endParaRPr>
                    </a:p>
                    <a:p>
                      <a:pPr marL="285750" indent="-285750">
                        <a:lnSpc>
                          <a:spcPct val="150000"/>
                        </a:lnSpc>
                        <a:buFontTx/>
                        <a:buChar char="-"/>
                      </a:pPr>
                      <a:r>
                        <a:rPr lang="fr-FR" sz="1800" dirty="0">
                          <a:latin typeface="Arial" panose="020B0604020202020204" pitchFamily="34" charset="0"/>
                          <a:cs typeface="Arial" panose="020B0604020202020204" pitchFamily="34" charset="0"/>
                        </a:rPr>
                        <a:t>Constituer, si possible, des groupes les plus homogènes possible. </a:t>
                      </a:r>
                    </a:p>
                    <a:p>
                      <a:pPr>
                        <a:lnSpc>
                          <a:spcPct val="150000"/>
                        </a:lnSpc>
                      </a:pPr>
                      <a:r>
                        <a:rPr lang="fr-FR" sz="1800" dirty="0">
                          <a:latin typeface="Arial" panose="020B0604020202020204" pitchFamily="34" charset="0"/>
                          <a:cs typeface="Arial" panose="020B0604020202020204" pitchFamily="34" charset="0"/>
                        </a:rPr>
                        <a:t>- être conscient de l'importance de la dynamique du groupe. </a:t>
                      </a:r>
                    </a:p>
                    <a:p>
                      <a:pPr>
                        <a:lnSpc>
                          <a:spcPct val="150000"/>
                        </a:lnSpc>
                      </a:pPr>
                      <a:endParaRPr lang="fr-FR" sz="1800" dirty="0">
                        <a:latin typeface="Arial" panose="020B0604020202020204" pitchFamily="34" charset="0"/>
                        <a:cs typeface="Arial" panose="020B0604020202020204" pitchFamily="34" charset="0"/>
                      </a:endParaRPr>
                    </a:p>
                    <a:p>
                      <a:pPr>
                        <a:lnSpc>
                          <a:spcPct val="150000"/>
                        </a:lnSpc>
                      </a:pPr>
                      <a:r>
                        <a:rPr lang="fr-FR" sz="1800" dirty="0">
                          <a:latin typeface="Arial" panose="020B0604020202020204" pitchFamily="34" charset="0"/>
                          <a:cs typeface="Arial" panose="020B0604020202020204" pitchFamily="34" charset="0"/>
                        </a:rPr>
                        <a:t>- maîtriser l'animation de groupe en formation</a:t>
                      </a:r>
                    </a:p>
                  </a:txBody>
                  <a:tcPr/>
                </a:tc>
                <a:extLst>
                  <a:ext uri="{0D108BD9-81ED-4DB2-BD59-A6C34878D82A}">
                    <a16:rowId xmlns:a16="http://schemas.microsoft.com/office/drawing/2014/main" val="1040371457"/>
                  </a:ext>
                </a:extLst>
              </a:tr>
            </a:tbl>
          </a:graphicData>
        </a:graphic>
      </p:graphicFrame>
    </p:spTree>
    <p:extLst>
      <p:ext uri="{BB962C8B-B14F-4D97-AF65-F5344CB8AC3E}">
        <p14:creationId xmlns:p14="http://schemas.microsoft.com/office/powerpoint/2010/main" val="15441777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704918"/>
          </a:xfrm>
        </p:spPr>
        <p:txBody>
          <a:bodyPr>
            <a:normAutofit/>
          </a:bodyPr>
          <a:lstStyle/>
          <a:p>
            <a:r>
              <a:rPr lang="fr-FR" sz="3200" dirty="0">
                <a:latin typeface="Arial Black" panose="020B0A04020102020204" pitchFamily="34" charset="0"/>
              </a:rPr>
              <a:t>C5: Les adultes refusent d'être infantilisés</a:t>
            </a: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3528277772"/>
              </p:ext>
            </p:extLst>
          </p:nvPr>
        </p:nvGraphicFramePr>
        <p:xfrm>
          <a:off x="359920" y="1449417"/>
          <a:ext cx="11381364" cy="5214029"/>
        </p:xfrm>
        <a:graphic>
          <a:graphicData uri="http://schemas.openxmlformats.org/drawingml/2006/table">
            <a:tbl>
              <a:tblPr firstRow="1" bandRow="1">
                <a:tableStyleId>{5C22544A-7EE6-4342-B048-85BDC9FD1C3A}</a:tableStyleId>
              </a:tblPr>
              <a:tblGrid>
                <a:gridCol w="5690682">
                  <a:extLst>
                    <a:ext uri="{9D8B030D-6E8A-4147-A177-3AD203B41FA5}">
                      <a16:colId xmlns:a16="http://schemas.microsoft.com/office/drawing/2014/main" val="3391825090"/>
                    </a:ext>
                  </a:extLst>
                </a:gridCol>
                <a:gridCol w="5690682">
                  <a:extLst>
                    <a:ext uri="{9D8B030D-6E8A-4147-A177-3AD203B41FA5}">
                      <a16:colId xmlns:a16="http://schemas.microsoft.com/office/drawing/2014/main" val="1761433331"/>
                    </a:ext>
                  </a:extLst>
                </a:gridCol>
              </a:tblGrid>
              <a:tr h="1031126">
                <a:tc>
                  <a:txBody>
                    <a:bodyPr/>
                    <a:lstStyle/>
                    <a:p>
                      <a:r>
                        <a:rPr lang="fr-FR" dirty="0">
                          <a:solidFill>
                            <a:schemeClr val="tx1"/>
                          </a:solidFill>
                          <a:latin typeface="Arial Black" panose="020B0A04020102020204" pitchFamily="34" charset="0"/>
                        </a:rPr>
                        <a:t>CONSTATS</a:t>
                      </a:r>
                    </a:p>
                  </a:txBody>
                  <a:tcPr/>
                </a:tc>
                <a:tc>
                  <a:txBody>
                    <a:bodyPr/>
                    <a:lstStyle/>
                    <a:p>
                      <a:r>
                        <a:rPr lang="fr-FR" dirty="0">
                          <a:solidFill>
                            <a:schemeClr val="tx1"/>
                          </a:solidFill>
                          <a:latin typeface="Arial Black" panose="020B0A04020102020204" pitchFamily="34" charset="0"/>
                        </a:rPr>
                        <a:t>CONSEQUENCES POUR LE FORMATEUR</a:t>
                      </a:r>
                    </a:p>
                  </a:txBody>
                  <a:tcPr/>
                </a:tc>
                <a:extLst>
                  <a:ext uri="{0D108BD9-81ED-4DB2-BD59-A6C34878D82A}">
                    <a16:rowId xmlns:a16="http://schemas.microsoft.com/office/drawing/2014/main" val="3020598359"/>
                  </a:ext>
                </a:extLst>
              </a:tr>
              <a:tr h="4182903">
                <a:tc>
                  <a:txBody>
                    <a:bodyPr/>
                    <a:lstStyle/>
                    <a:p>
                      <a:r>
                        <a:rPr lang="fr-FR" dirty="0">
                          <a:latin typeface="Arial" panose="020B0604020202020204" pitchFamily="34" charset="0"/>
                          <a:cs typeface="Arial" panose="020B0604020202020204" pitchFamily="34" charset="0"/>
                        </a:rPr>
                        <a:t>- Les adultes par définition sont « responsables ». </a:t>
                      </a:r>
                    </a:p>
                    <a:p>
                      <a:endParaRPr lang="fr-FR" dirty="0">
                        <a:latin typeface="Arial" panose="020B0604020202020204" pitchFamily="34" charset="0"/>
                        <a:cs typeface="Arial" panose="020B0604020202020204" pitchFamily="34" charset="0"/>
                      </a:endParaRPr>
                    </a:p>
                    <a:p>
                      <a:r>
                        <a:rPr lang="fr-FR" dirty="0">
                          <a:latin typeface="Arial" panose="020B0604020202020204" pitchFamily="34" charset="0"/>
                          <a:cs typeface="Arial" panose="020B0604020202020204" pitchFamily="34" charset="0"/>
                        </a:rPr>
                        <a:t>- Les adultes souhaitent être « porteurs » de leur formation (projet professionnel / personnel). </a:t>
                      </a:r>
                    </a:p>
                    <a:p>
                      <a:endParaRPr lang="fr-FR" dirty="0">
                        <a:latin typeface="Arial" panose="020B0604020202020204" pitchFamily="34" charset="0"/>
                        <a:cs typeface="Arial" panose="020B0604020202020204" pitchFamily="34" charset="0"/>
                      </a:endParaRPr>
                    </a:p>
                    <a:p>
                      <a:r>
                        <a:rPr lang="fr-FR" dirty="0">
                          <a:latin typeface="Arial" panose="020B0604020202020204" pitchFamily="34" charset="0"/>
                          <a:cs typeface="Arial" panose="020B0604020202020204" pitchFamily="34" charset="0"/>
                        </a:rPr>
                        <a:t>- Instituer une relation maître / élève peut se révéler désastreux. </a:t>
                      </a:r>
                    </a:p>
                    <a:p>
                      <a:endParaRPr lang="fr-FR" dirty="0">
                        <a:latin typeface="Arial" panose="020B0604020202020204" pitchFamily="34" charset="0"/>
                        <a:cs typeface="Arial" panose="020B0604020202020204" pitchFamily="34" charset="0"/>
                      </a:endParaRPr>
                    </a:p>
                    <a:p>
                      <a:r>
                        <a:rPr lang="fr-FR" dirty="0">
                          <a:latin typeface="Arial" panose="020B0604020202020204" pitchFamily="34" charset="0"/>
                          <a:cs typeface="Arial" panose="020B0604020202020204" pitchFamily="34" charset="0"/>
                        </a:rPr>
                        <a:t>-</a:t>
                      </a:r>
                      <a:r>
                        <a:rPr lang="fr-FR" baseline="0" dirty="0">
                          <a:latin typeface="Arial" panose="020B0604020202020204" pitchFamily="34" charset="0"/>
                          <a:cs typeface="Arial" panose="020B0604020202020204" pitchFamily="34" charset="0"/>
                        </a:rPr>
                        <a:t> </a:t>
                      </a:r>
                      <a:r>
                        <a:rPr lang="fr-FR" dirty="0">
                          <a:latin typeface="Arial" panose="020B0604020202020204" pitchFamily="34" charset="0"/>
                          <a:cs typeface="Arial" panose="020B0604020202020204" pitchFamily="34" charset="0"/>
                        </a:rPr>
                        <a:t>Les apprenants peuvent avoir, en cours de formation, des contraintes spécifiques à gérer (professionnelles, personnelles, matérielles, ...).</a:t>
                      </a:r>
                    </a:p>
                    <a:p>
                      <a:endParaRPr lang="fr-FR" dirty="0">
                        <a:latin typeface="Arial" panose="020B0604020202020204" pitchFamily="34" charset="0"/>
                        <a:cs typeface="Arial" panose="020B0604020202020204" pitchFamily="34" charset="0"/>
                      </a:endParaRPr>
                    </a:p>
                  </a:txBody>
                  <a:tcPr/>
                </a:tc>
                <a:tc>
                  <a:txBody>
                    <a:bodyPr/>
                    <a:lstStyle/>
                    <a:p>
                      <a:r>
                        <a:rPr lang="fr-FR" dirty="0">
                          <a:latin typeface="Arial" panose="020B0604020202020204" pitchFamily="34" charset="0"/>
                          <a:cs typeface="Arial" panose="020B0604020202020204" pitchFamily="34" charset="0"/>
                        </a:rPr>
                        <a:t>- Identifier, avant / pendant la formation, les contraintes spécifiques à gérer. </a:t>
                      </a:r>
                    </a:p>
                    <a:p>
                      <a:endParaRPr lang="fr-FR" dirty="0">
                        <a:latin typeface="Arial" panose="020B0604020202020204" pitchFamily="34" charset="0"/>
                        <a:cs typeface="Arial" panose="020B0604020202020204" pitchFamily="34" charset="0"/>
                      </a:endParaRPr>
                    </a:p>
                    <a:p>
                      <a:r>
                        <a:rPr lang="fr-FR" dirty="0">
                          <a:latin typeface="Arial" panose="020B0604020202020204" pitchFamily="34" charset="0"/>
                          <a:cs typeface="Arial" panose="020B0604020202020204" pitchFamily="34" charset="0"/>
                        </a:rPr>
                        <a:t>- L'implication de l'apprenant dans son projet de formation sera recherchée. </a:t>
                      </a:r>
                    </a:p>
                    <a:p>
                      <a:endParaRPr lang="fr-FR" dirty="0">
                        <a:latin typeface="Arial" panose="020B0604020202020204" pitchFamily="34" charset="0"/>
                        <a:cs typeface="Arial" panose="020B0604020202020204" pitchFamily="34" charset="0"/>
                      </a:endParaRPr>
                    </a:p>
                    <a:p>
                      <a:r>
                        <a:rPr lang="fr-FR" dirty="0">
                          <a:latin typeface="Arial" panose="020B0604020202020204" pitchFamily="34" charset="0"/>
                          <a:cs typeface="Arial" panose="020B0604020202020204" pitchFamily="34" charset="0"/>
                        </a:rPr>
                        <a:t>- Les méthodes pédagogiques préconisées ne doivent pas renvoyer l'apprenant à des souvenirs scolaires parfois douloureux. </a:t>
                      </a:r>
                    </a:p>
                    <a:p>
                      <a:endParaRPr lang="fr-FR" dirty="0">
                        <a:latin typeface="Arial" panose="020B0604020202020204" pitchFamily="34" charset="0"/>
                        <a:cs typeface="Arial" panose="020B0604020202020204" pitchFamily="34" charset="0"/>
                      </a:endParaRPr>
                    </a:p>
                    <a:p>
                      <a:r>
                        <a:rPr lang="fr-FR" dirty="0">
                          <a:latin typeface="Arial" panose="020B0604020202020204" pitchFamily="34" charset="0"/>
                          <a:cs typeface="Arial" panose="020B0604020202020204" pitchFamily="34" charset="0"/>
                        </a:rPr>
                        <a:t>- L'évaluation sera « prudente ».</a:t>
                      </a:r>
                    </a:p>
                    <a:p>
                      <a:endParaRPr lang="fr-FR"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076996858"/>
                  </a:ext>
                </a:extLst>
              </a:tr>
            </a:tbl>
          </a:graphicData>
        </a:graphic>
      </p:graphicFrame>
    </p:spTree>
    <p:extLst>
      <p:ext uri="{BB962C8B-B14F-4D97-AF65-F5344CB8AC3E}">
        <p14:creationId xmlns:p14="http://schemas.microsoft.com/office/powerpoint/2010/main" val="35797233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 </a:t>
            </a:r>
            <a:r>
              <a:rPr lang="fr-FR" sz="2800" b="1" dirty="0">
                <a:latin typeface="Arial Black" panose="020B0A04020102020204" pitchFamily="34" charset="0"/>
              </a:rPr>
              <a:t>LES PRINCIPES DE FORMATION DES ADULTES</a:t>
            </a:r>
            <a:br>
              <a:rPr lang="fr-FR" dirty="0"/>
            </a:br>
            <a:endParaRPr lang="fr-FR" dirty="0"/>
          </a:p>
        </p:txBody>
      </p:sp>
      <p:sp>
        <p:nvSpPr>
          <p:cNvPr id="3" name="Espace réservé du contenu 2"/>
          <p:cNvSpPr>
            <a:spLocks noGrp="1"/>
          </p:cNvSpPr>
          <p:nvPr>
            <p:ph idx="1"/>
          </p:nvPr>
        </p:nvSpPr>
        <p:spPr>
          <a:xfrm>
            <a:off x="838200" y="1236372"/>
            <a:ext cx="10515600" cy="4940591"/>
          </a:xfrm>
        </p:spPr>
        <p:txBody>
          <a:bodyPr/>
          <a:lstStyle/>
          <a:p>
            <a:pPr marL="0" indent="0" algn="just">
              <a:buNone/>
            </a:pPr>
            <a:r>
              <a:rPr lang="fr-FR" b="1" dirty="0"/>
              <a:t>1. Motivation: </a:t>
            </a:r>
            <a:r>
              <a:rPr lang="fr-FR" dirty="0"/>
              <a:t>le contenu de l’enseignement doit présenter un intérêt pour l’apprenant et doit susciter l’envie d’apprendre.</a:t>
            </a:r>
          </a:p>
          <a:p>
            <a:pPr marL="0" indent="0" algn="just">
              <a:buNone/>
            </a:pPr>
            <a:endParaRPr lang="fr-FR" b="1" dirty="0"/>
          </a:p>
          <a:p>
            <a:pPr marL="0" indent="0" algn="just">
              <a:buNone/>
            </a:pPr>
            <a:r>
              <a:rPr lang="fr-FR" b="1" dirty="0"/>
              <a:t>2. Utilité des apprentissages pour les activités futures: </a:t>
            </a:r>
            <a:r>
              <a:rPr lang="fr-FR" dirty="0"/>
              <a:t>les participants auront plus envie d’apprendre s’ils réalisent que ce qu’ils sont en train d’apprendre leur sera utile dans leurs activités futures.</a:t>
            </a:r>
          </a:p>
          <a:p>
            <a:pPr marL="0" indent="0" algn="just">
              <a:buNone/>
            </a:pPr>
            <a:endParaRPr lang="fr-FR" dirty="0"/>
          </a:p>
          <a:p>
            <a:pPr marL="0" indent="0" algn="just">
              <a:buNone/>
            </a:pPr>
            <a:r>
              <a:rPr lang="fr-FR" b="1" dirty="0"/>
              <a:t>3</a:t>
            </a:r>
            <a:r>
              <a:rPr lang="fr-FR" dirty="0"/>
              <a:t>. </a:t>
            </a:r>
            <a:r>
              <a:rPr lang="fr-FR" b="1" dirty="0"/>
              <a:t>Relation avec l’expérience</a:t>
            </a:r>
            <a:r>
              <a:rPr lang="fr-FR" dirty="0"/>
              <a:t> </a:t>
            </a:r>
            <a:r>
              <a:rPr lang="fr-FR" b="1" dirty="0"/>
              <a:t>vécue.</a:t>
            </a:r>
            <a:r>
              <a:rPr lang="fr-FR" dirty="0"/>
              <a:t> Les participants apprennent mieux si l’information nouvelle est en relation avec ce qu’ils savent ou font déjà. Également, considérer que les participants ont peu de connaissances est très démotivant.</a:t>
            </a:r>
          </a:p>
          <a:p>
            <a:pPr marL="0" indent="0">
              <a:buNone/>
            </a:pPr>
            <a:endParaRPr lang="fr-FR" dirty="0"/>
          </a:p>
        </p:txBody>
      </p:sp>
    </p:spTree>
    <p:extLst>
      <p:ext uri="{BB962C8B-B14F-4D97-AF65-F5344CB8AC3E}">
        <p14:creationId xmlns:p14="http://schemas.microsoft.com/office/powerpoint/2010/main" val="1558355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0"/>
            <a:ext cx="10515600" cy="772732"/>
          </a:xfrm>
        </p:spPr>
        <p:txBody>
          <a:bodyPr>
            <a:normAutofit fontScale="90000"/>
          </a:bodyPr>
          <a:lstStyle/>
          <a:p>
            <a:r>
              <a:rPr lang="fr-FR" dirty="0"/>
              <a:t> </a:t>
            </a:r>
            <a:r>
              <a:rPr lang="fr-FR" sz="3200" b="1" dirty="0">
                <a:latin typeface="Arial Black" panose="020B0A04020102020204" pitchFamily="34" charset="0"/>
              </a:rPr>
              <a:t>LES PRINCIPES DE FORMATION DES ADULTES</a:t>
            </a:r>
            <a:endParaRPr lang="fr-FR" sz="3200" dirty="0"/>
          </a:p>
        </p:txBody>
      </p:sp>
      <p:sp>
        <p:nvSpPr>
          <p:cNvPr id="3" name="Espace réservé du contenu 2"/>
          <p:cNvSpPr>
            <a:spLocks noGrp="1"/>
          </p:cNvSpPr>
          <p:nvPr>
            <p:ph idx="1"/>
          </p:nvPr>
        </p:nvSpPr>
        <p:spPr>
          <a:xfrm>
            <a:off x="128789" y="1262130"/>
            <a:ext cx="11900079" cy="5499278"/>
          </a:xfrm>
        </p:spPr>
        <p:txBody>
          <a:bodyPr>
            <a:normAutofit/>
          </a:bodyPr>
          <a:lstStyle/>
          <a:p>
            <a:pPr marL="0" indent="0" algn="just">
              <a:buNone/>
            </a:pPr>
            <a:r>
              <a:rPr lang="fr-FR" b="1" dirty="0"/>
              <a:t>4.</a:t>
            </a:r>
            <a:r>
              <a:rPr lang="fr-FR" dirty="0"/>
              <a:t> </a:t>
            </a:r>
            <a:r>
              <a:rPr lang="fr-FR" b="1" dirty="0"/>
              <a:t>Environnement relationnel:</a:t>
            </a:r>
            <a:r>
              <a:rPr lang="fr-FR" dirty="0"/>
              <a:t> créer une atmosphère d’échanges, de respect et d’encouragement. Les participants doivent se sentir libres de poser des questions et de participer aux discussions</a:t>
            </a:r>
          </a:p>
          <a:p>
            <a:pPr marL="0" indent="0" algn="just">
              <a:buNone/>
            </a:pPr>
            <a:endParaRPr lang="fr-FR" dirty="0"/>
          </a:p>
          <a:p>
            <a:pPr marL="0" indent="0" algn="just">
              <a:buNone/>
            </a:pPr>
            <a:r>
              <a:rPr lang="fr-FR" b="1" dirty="0"/>
              <a:t>5. Environnement matériel: s</a:t>
            </a:r>
            <a:r>
              <a:rPr lang="fr-FR" dirty="0"/>
              <a:t>alle de formation soignée, bonne disposition, …</a:t>
            </a:r>
          </a:p>
          <a:p>
            <a:pPr marL="0" indent="0" algn="just">
              <a:buNone/>
            </a:pPr>
            <a:endParaRPr lang="fr-FR" dirty="0"/>
          </a:p>
          <a:p>
            <a:pPr marL="0" indent="0" algn="just">
              <a:buNone/>
            </a:pPr>
            <a:r>
              <a:rPr lang="fr-FR" b="1" dirty="0"/>
              <a:t>6.Clarté de l’enseignement</a:t>
            </a:r>
            <a:r>
              <a:rPr lang="fr-FR" dirty="0"/>
              <a:t>: mots simples et familiers, nouveaux mots expliqués</a:t>
            </a:r>
          </a:p>
          <a:p>
            <a:pPr marL="0" indent="0" algn="just">
              <a:buNone/>
            </a:pPr>
            <a:endParaRPr lang="fr-FR" dirty="0"/>
          </a:p>
          <a:p>
            <a:pPr marL="0" indent="0" algn="just">
              <a:buNone/>
            </a:pPr>
            <a:r>
              <a:rPr lang="fr-FR" b="1" dirty="0"/>
              <a:t>7. Structure de l’enseignement: </a:t>
            </a:r>
            <a:r>
              <a:rPr lang="fr-FR" dirty="0"/>
              <a:t>le curriculum doit être conçu selon un ordre logique : Aller de l’essentiel au superflu, du plus simple au compliqué</a:t>
            </a:r>
          </a:p>
        </p:txBody>
      </p:sp>
    </p:spTree>
    <p:extLst>
      <p:ext uri="{BB962C8B-B14F-4D97-AF65-F5344CB8AC3E}">
        <p14:creationId xmlns:p14="http://schemas.microsoft.com/office/powerpoint/2010/main" val="24387279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497760"/>
          </a:xfrm>
        </p:spPr>
        <p:txBody>
          <a:bodyPr>
            <a:normAutofit fontScale="90000"/>
          </a:bodyPr>
          <a:lstStyle/>
          <a:p>
            <a:r>
              <a:rPr lang="fr-FR" dirty="0"/>
              <a:t> </a:t>
            </a:r>
            <a:r>
              <a:rPr lang="fr-FR" sz="3100" b="1" dirty="0">
                <a:latin typeface="Arial Black" panose="020B0A04020102020204" pitchFamily="34" charset="0"/>
              </a:rPr>
              <a:t>LES </a:t>
            </a:r>
            <a:r>
              <a:rPr lang="fr-FR" sz="3100" b="1">
                <a:latin typeface="Arial Black" panose="020B0A04020102020204" pitchFamily="34" charset="0"/>
              </a:rPr>
              <a:t>PRINCIPES DE FORMATION </a:t>
            </a:r>
            <a:r>
              <a:rPr lang="fr-FR" sz="3100" b="1" dirty="0">
                <a:latin typeface="Arial Black" panose="020B0A04020102020204" pitchFamily="34" charset="0"/>
              </a:rPr>
              <a:t>DES ADULTES</a:t>
            </a:r>
            <a:endParaRPr lang="fr-FR" sz="3100" dirty="0"/>
          </a:p>
        </p:txBody>
      </p:sp>
      <p:sp>
        <p:nvSpPr>
          <p:cNvPr id="3" name="Espace réservé du contenu 2"/>
          <p:cNvSpPr>
            <a:spLocks noGrp="1"/>
          </p:cNvSpPr>
          <p:nvPr>
            <p:ph idx="1"/>
          </p:nvPr>
        </p:nvSpPr>
        <p:spPr>
          <a:xfrm>
            <a:off x="838200" y="1068946"/>
            <a:ext cx="10515600" cy="5108017"/>
          </a:xfrm>
        </p:spPr>
        <p:txBody>
          <a:bodyPr/>
          <a:lstStyle/>
          <a:p>
            <a:pPr marL="514350" indent="-514350" algn="just">
              <a:buAutoNum type="arabicPeriod" startAt="8"/>
            </a:pPr>
            <a:r>
              <a:rPr lang="fr-FR" b="1" dirty="0"/>
              <a:t>Vitesse d’apprentissage: </a:t>
            </a:r>
            <a:r>
              <a:rPr lang="fr-FR" dirty="0"/>
              <a:t>respecter la vitesse d’apprentissage de chacun. Etre attentif à chaque participant</a:t>
            </a:r>
          </a:p>
          <a:p>
            <a:pPr marL="514350" indent="-514350" algn="just">
              <a:buAutoNum type="arabicPeriod" startAt="8"/>
            </a:pPr>
            <a:endParaRPr lang="fr-FR" dirty="0"/>
          </a:p>
          <a:p>
            <a:pPr marL="0" indent="0" algn="just">
              <a:buNone/>
            </a:pPr>
            <a:r>
              <a:rPr lang="fr-FR" b="1" dirty="0"/>
              <a:t>9. L’apprentissage actif: </a:t>
            </a:r>
            <a:r>
              <a:rPr lang="fr-FR" dirty="0"/>
              <a:t>impliquer l’adulte au processus de formation.</a:t>
            </a:r>
          </a:p>
          <a:p>
            <a:pPr marL="0" indent="0" algn="just">
              <a:buNone/>
            </a:pPr>
            <a:r>
              <a:rPr lang="fr-FR" dirty="0"/>
              <a:t>On retient :</a:t>
            </a:r>
          </a:p>
          <a:p>
            <a:pPr marL="0" indent="0" algn="just">
              <a:buNone/>
            </a:pPr>
            <a:r>
              <a:rPr lang="fr-FR" dirty="0"/>
              <a:t>- </a:t>
            </a:r>
            <a:r>
              <a:rPr lang="fr-FR" b="1" dirty="0"/>
              <a:t>20%</a:t>
            </a:r>
            <a:r>
              <a:rPr lang="fr-FR" dirty="0"/>
              <a:t> de ce que </a:t>
            </a:r>
            <a:r>
              <a:rPr lang="fr-FR" b="1" dirty="0"/>
              <a:t>l’on entend </a:t>
            </a:r>
          </a:p>
          <a:p>
            <a:pPr algn="just">
              <a:buFontTx/>
              <a:buChar char="-"/>
            </a:pPr>
            <a:r>
              <a:rPr lang="fr-FR" b="1" dirty="0"/>
              <a:t>40%</a:t>
            </a:r>
            <a:r>
              <a:rPr lang="fr-FR" dirty="0"/>
              <a:t> de ce que </a:t>
            </a:r>
            <a:r>
              <a:rPr lang="fr-FR" b="1" dirty="0"/>
              <a:t>l’on entend et voit</a:t>
            </a:r>
          </a:p>
          <a:p>
            <a:pPr algn="just">
              <a:buFontTx/>
              <a:buChar char="-"/>
            </a:pPr>
            <a:r>
              <a:rPr lang="fr-FR" b="1" dirty="0"/>
              <a:t>80% </a:t>
            </a:r>
            <a:r>
              <a:rPr lang="fr-FR" dirty="0"/>
              <a:t>de ce que </a:t>
            </a:r>
            <a:r>
              <a:rPr lang="fr-FR" b="1" dirty="0"/>
              <a:t>l’on entend, voit et fait</a:t>
            </a:r>
          </a:p>
        </p:txBody>
      </p:sp>
    </p:spTree>
    <p:extLst>
      <p:ext uri="{BB962C8B-B14F-4D97-AF65-F5344CB8AC3E}">
        <p14:creationId xmlns:p14="http://schemas.microsoft.com/office/powerpoint/2010/main" val="30182663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562154"/>
          </a:xfrm>
        </p:spPr>
        <p:txBody>
          <a:bodyPr>
            <a:normAutofit fontScale="90000"/>
          </a:bodyPr>
          <a:lstStyle/>
          <a:p>
            <a:r>
              <a:rPr lang="fr-FR" dirty="0"/>
              <a:t> </a:t>
            </a:r>
            <a:r>
              <a:rPr lang="fr-FR" sz="3200" b="1" dirty="0">
                <a:latin typeface="Arial Black" panose="020B0A04020102020204" pitchFamily="34" charset="0"/>
              </a:rPr>
              <a:t>LES PRINCIPES D’APPRENTISSAGE DES ADULTES</a:t>
            </a:r>
            <a:endParaRPr lang="fr-FR" sz="3200" dirty="0"/>
          </a:p>
        </p:txBody>
      </p:sp>
      <p:sp>
        <p:nvSpPr>
          <p:cNvPr id="3" name="Espace réservé du contenu 2"/>
          <p:cNvSpPr>
            <a:spLocks noGrp="1"/>
          </p:cNvSpPr>
          <p:nvPr>
            <p:ph idx="1"/>
          </p:nvPr>
        </p:nvSpPr>
        <p:spPr>
          <a:xfrm>
            <a:off x="838200" y="1378039"/>
            <a:ext cx="10515600" cy="4798924"/>
          </a:xfrm>
        </p:spPr>
        <p:txBody>
          <a:bodyPr>
            <a:normAutofit/>
          </a:bodyPr>
          <a:lstStyle/>
          <a:p>
            <a:pPr marL="0" indent="0" algn="just">
              <a:buNone/>
            </a:pPr>
            <a:r>
              <a:rPr lang="fr-FR" b="1" dirty="0"/>
              <a:t>10. La rétro information (feedback):</a:t>
            </a:r>
            <a:r>
              <a:rPr lang="fr-FR" dirty="0"/>
              <a:t> l’apprenant a besoin d’être sûr qu’il utilise correctement l’information qu’il a reçue et d’être corrigé s’il utilise incorrectement une information au cours ou après la formation. </a:t>
            </a:r>
          </a:p>
          <a:p>
            <a:pPr marL="0" indent="0" algn="just">
              <a:buNone/>
            </a:pPr>
            <a:r>
              <a:rPr lang="fr-FR" dirty="0"/>
              <a:t>La rétro information doit :</a:t>
            </a:r>
          </a:p>
          <a:p>
            <a:pPr algn="just">
              <a:buFontTx/>
              <a:buChar char="-"/>
            </a:pPr>
            <a:r>
              <a:rPr lang="fr-FR" dirty="0"/>
              <a:t>être immédiate ; </a:t>
            </a:r>
          </a:p>
          <a:p>
            <a:pPr algn="just">
              <a:buFontTx/>
              <a:buChar char="-"/>
            </a:pPr>
            <a:r>
              <a:rPr lang="fr-FR" dirty="0"/>
              <a:t>faire référence à des normes établies (ce qui est correct et ce qui n’est pas correct) ; </a:t>
            </a:r>
          </a:p>
          <a:p>
            <a:pPr algn="just">
              <a:buFontTx/>
              <a:buChar char="-"/>
            </a:pPr>
            <a:r>
              <a:rPr lang="fr-FR" dirty="0"/>
              <a:t>avoir pour but de guider l’amélioration des compétences de l’apprenant ; </a:t>
            </a:r>
          </a:p>
          <a:p>
            <a:pPr algn="just">
              <a:buFontTx/>
              <a:buChar char="-"/>
            </a:pPr>
            <a:r>
              <a:rPr lang="fr-FR" dirty="0"/>
              <a:t>expliquer comment s’améliorer.</a:t>
            </a:r>
          </a:p>
          <a:p>
            <a:endParaRPr lang="fr-FR" dirty="0"/>
          </a:p>
        </p:txBody>
      </p:sp>
    </p:spTree>
    <p:extLst>
      <p:ext uri="{BB962C8B-B14F-4D97-AF65-F5344CB8AC3E}">
        <p14:creationId xmlns:p14="http://schemas.microsoft.com/office/powerpoint/2010/main" val="9623401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12F980A-ACE7-4EC3-A420-3D6AD3CFE5CC}"/>
              </a:ext>
            </a:extLst>
          </p:cNvPr>
          <p:cNvSpPr>
            <a:spLocks noGrp="1"/>
          </p:cNvSpPr>
          <p:nvPr>
            <p:ph type="title"/>
          </p:nvPr>
        </p:nvSpPr>
        <p:spPr/>
        <p:txBody>
          <a:bodyPr/>
          <a:lstStyle/>
          <a:p>
            <a:r>
              <a:rPr lang="fr-FR" dirty="0"/>
              <a:t>        </a:t>
            </a:r>
            <a:r>
              <a:rPr lang="fr-FR" sz="3600" b="1" dirty="0"/>
              <a:t>L’andragogie: définition </a:t>
            </a:r>
          </a:p>
        </p:txBody>
      </p:sp>
      <p:sp>
        <p:nvSpPr>
          <p:cNvPr id="3" name="Espace réservé du contenu 2">
            <a:extLst>
              <a:ext uri="{FF2B5EF4-FFF2-40B4-BE49-F238E27FC236}">
                <a16:creationId xmlns:a16="http://schemas.microsoft.com/office/drawing/2014/main" id="{B89F91A5-441F-4C07-A0A5-21FC523EC508}"/>
              </a:ext>
            </a:extLst>
          </p:cNvPr>
          <p:cNvSpPr>
            <a:spLocks noGrp="1"/>
          </p:cNvSpPr>
          <p:nvPr>
            <p:ph idx="1"/>
          </p:nvPr>
        </p:nvSpPr>
        <p:spPr/>
        <p:txBody>
          <a:bodyPr>
            <a:normAutofit fontScale="85000" lnSpcReduction="10000"/>
          </a:bodyPr>
          <a:lstStyle/>
          <a:p>
            <a:pPr algn="just">
              <a:buFontTx/>
              <a:buChar char="-"/>
            </a:pPr>
            <a:endParaRPr lang="fr-FR" b="1" dirty="0">
              <a:solidFill>
                <a:srgbClr val="002060"/>
              </a:solidFill>
            </a:endParaRPr>
          </a:p>
          <a:p>
            <a:pPr algn="just">
              <a:buFontTx/>
              <a:buChar char="-"/>
            </a:pPr>
            <a:r>
              <a:rPr lang="fr-FR" b="1" dirty="0">
                <a:solidFill>
                  <a:srgbClr val="002060"/>
                </a:solidFill>
              </a:rPr>
              <a:t>Andragogie</a:t>
            </a:r>
            <a:r>
              <a:rPr lang="fr-FR" b="1" dirty="0"/>
              <a:t>: </a:t>
            </a:r>
            <a:r>
              <a:rPr lang="fr-FR" dirty="0"/>
              <a:t>latin ‘’</a:t>
            </a:r>
            <a:r>
              <a:rPr lang="fr-FR" b="1" dirty="0" err="1"/>
              <a:t>Andrada</a:t>
            </a:r>
            <a:r>
              <a:rPr lang="fr-FR" dirty="0"/>
              <a:t>’’ et du grec ‘’</a:t>
            </a:r>
            <a:r>
              <a:rPr lang="fr-FR" b="1" dirty="0" err="1"/>
              <a:t>Andos</a:t>
            </a:r>
            <a:r>
              <a:rPr lang="fr-FR" b="1" dirty="0"/>
              <a:t>’’ </a:t>
            </a:r>
            <a:r>
              <a:rPr lang="fr-FR" dirty="0"/>
              <a:t>qui veut dire ‘</a:t>
            </a:r>
            <a:r>
              <a:rPr lang="fr-FR" b="1" dirty="0"/>
              <a:t>’homme mûr’’</a:t>
            </a:r>
            <a:r>
              <a:rPr lang="fr-FR" dirty="0"/>
              <a:t> ou adulte et ‘</a:t>
            </a:r>
            <a:r>
              <a:rPr lang="fr-FR" b="1" dirty="0"/>
              <a:t>’logos’</a:t>
            </a:r>
            <a:r>
              <a:rPr lang="fr-FR" dirty="0"/>
              <a:t>’ qui signifie ‘’</a:t>
            </a:r>
            <a:r>
              <a:rPr lang="fr-FR" b="1" dirty="0"/>
              <a:t>étude</a:t>
            </a:r>
            <a:r>
              <a:rPr lang="fr-FR" dirty="0"/>
              <a:t>’’</a:t>
            </a:r>
          </a:p>
          <a:p>
            <a:pPr algn="just">
              <a:buFontTx/>
              <a:buChar char="-"/>
            </a:pPr>
            <a:endParaRPr lang="fr-FR" dirty="0"/>
          </a:p>
          <a:p>
            <a:pPr algn="just">
              <a:buFontTx/>
              <a:buChar char="-"/>
            </a:pPr>
            <a:r>
              <a:rPr lang="fr-FR" b="1" dirty="0">
                <a:solidFill>
                  <a:srgbClr val="002060"/>
                </a:solidFill>
              </a:rPr>
              <a:t>l’Andragogie </a:t>
            </a:r>
            <a:r>
              <a:rPr lang="fr-FR" dirty="0"/>
              <a:t>étudie </a:t>
            </a:r>
            <a:r>
              <a:rPr lang="fr-FR" b="1" dirty="0"/>
              <a:t>les théories et les pratiques de formations </a:t>
            </a:r>
            <a:r>
              <a:rPr lang="fr-FR" dirty="0"/>
              <a:t>des adultes. </a:t>
            </a:r>
          </a:p>
          <a:p>
            <a:pPr algn="just">
              <a:buFontTx/>
              <a:buChar char="-"/>
            </a:pPr>
            <a:endParaRPr lang="fr-FR" dirty="0"/>
          </a:p>
          <a:p>
            <a:pPr algn="just">
              <a:buFontTx/>
              <a:buChar char="-"/>
            </a:pPr>
            <a:r>
              <a:rPr lang="fr-FR" dirty="0"/>
              <a:t>Elle est l’ensemble de procédés et de concepts scientifiques qui permettent d’étudier </a:t>
            </a:r>
            <a:r>
              <a:rPr lang="fr-FR" b="1" dirty="0"/>
              <a:t>le comportement, le fonctionnement de l’adulte dans les situations de  communication, d’apprentissage, de résolution de problèmes etc.</a:t>
            </a:r>
          </a:p>
          <a:p>
            <a:pPr algn="just">
              <a:buFontTx/>
              <a:buChar char="-"/>
            </a:pPr>
            <a:endParaRPr lang="fr-FR" dirty="0"/>
          </a:p>
          <a:p>
            <a:pPr algn="just">
              <a:buFontTx/>
              <a:buChar char="-"/>
            </a:pPr>
            <a:r>
              <a:rPr lang="fr-FR" dirty="0"/>
              <a:t>Elle s’intéresse au processus de formation des adultes</a:t>
            </a:r>
          </a:p>
          <a:p>
            <a:pPr marL="0" indent="0">
              <a:buNone/>
            </a:pPr>
            <a:endParaRPr lang="fr-FR" dirty="0"/>
          </a:p>
          <a:p>
            <a:pPr marL="0" indent="0" algn="just">
              <a:buNone/>
            </a:pPr>
            <a:endParaRPr lang="fr-FR" dirty="0"/>
          </a:p>
          <a:p>
            <a:pPr marL="0" indent="0">
              <a:buNone/>
            </a:pPr>
            <a:endParaRPr lang="fr-FR" dirty="0"/>
          </a:p>
        </p:txBody>
      </p:sp>
    </p:spTree>
    <p:extLst>
      <p:ext uri="{BB962C8B-B14F-4D97-AF65-F5344CB8AC3E}">
        <p14:creationId xmlns:p14="http://schemas.microsoft.com/office/powerpoint/2010/main" val="359804203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D95296B-D17E-42C4-8F6F-2CCD63D5845C}"/>
              </a:ext>
            </a:extLst>
          </p:cNvPr>
          <p:cNvSpPr>
            <a:spLocks noGrp="1"/>
          </p:cNvSpPr>
          <p:nvPr>
            <p:ph type="title"/>
          </p:nvPr>
        </p:nvSpPr>
        <p:spPr>
          <a:xfrm>
            <a:off x="838200" y="365126"/>
            <a:ext cx="10515600" cy="566860"/>
          </a:xfrm>
        </p:spPr>
        <p:txBody>
          <a:bodyPr>
            <a:normAutofit fontScale="90000"/>
          </a:bodyPr>
          <a:lstStyle/>
          <a:p>
            <a:r>
              <a:rPr lang="fr-FR" sz="3600" dirty="0">
                <a:latin typeface="Arial Black" panose="020B0A04020102020204" pitchFamily="34" charset="0"/>
              </a:rPr>
              <a:t>Les </a:t>
            </a:r>
            <a:r>
              <a:rPr lang="fr-FR" sz="3100" dirty="0">
                <a:latin typeface="Arial Black" panose="020B0A04020102020204" pitchFamily="34" charset="0"/>
              </a:rPr>
              <a:t>principales méthodes en formation d’adultes </a:t>
            </a:r>
            <a:br>
              <a:rPr lang="fr-FR" sz="3100" dirty="0">
                <a:latin typeface="Arial Black" panose="020B0A04020102020204" pitchFamily="34" charset="0"/>
              </a:rPr>
            </a:br>
            <a:endParaRPr lang="x-none" sz="3100" b="1" dirty="0">
              <a:latin typeface="Arial Black" panose="020B0A04020102020204" pitchFamily="34" charset="0"/>
            </a:endParaRPr>
          </a:p>
        </p:txBody>
      </p:sp>
      <p:sp>
        <p:nvSpPr>
          <p:cNvPr id="3" name="Espace réservé du contenu 2">
            <a:extLst>
              <a:ext uri="{FF2B5EF4-FFF2-40B4-BE49-F238E27FC236}">
                <a16:creationId xmlns:a16="http://schemas.microsoft.com/office/drawing/2014/main" id="{622F9848-0BAD-4908-90F2-CDAD0197AEE9}"/>
              </a:ext>
            </a:extLst>
          </p:cNvPr>
          <p:cNvSpPr>
            <a:spLocks noGrp="1"/>
          </p:cNvSpPr>
          <p:nvPr>
            <p:ph idx="1"/>
          </p:nvPr>
        </p:nvSpPr>
        <p:spPr>
          <a:xfrm>
            <a:off x="838200" y="1614196"/>
            <a:ext cx="10515600" cy="4963886"/>
          </a:xfrm>
        </p:spPr>
        <p:txBody>
          <a:bodyPr>
            <a:normAutofit/>
          </a:bodyPr>
          <a:lstStyle/>
          <a:p>
            <a:pPr>
              <a:lnSpc>
                <a:spcPct val="150000"/>
              </a:lnSpc>
              <a:buFont typeface="Wingdings" panose="05000000000000000000" pitchFamily="2" charset="2"/>
              <a:buChar char="Ø"/>
            </a:pPr>
            <a:r>
              <a:rPr lang="fr-FR" sz="3200" b="1" dirty="0"/>
              <a:t>la méthode magistrale</a:t>
            </a:r>
          </a:p>
          <a:p>
            <a:pPr>
              <a:lnSpc>
                <a:spcPct val="150000"/>
              </a:lnSpc>
              <a:buFont typeface="Wingdings" panose="05000000000000000000" pitchFamily="2" charset="2"/>
              <a:buChar char="Ø"/>
            </a:pPr>
            <a:r>
              <a:rPr lang="fr-FR" sz="3200" b="1" dirty="0"/>
              <a:t>les méthodes actives </a:t>
            </a:r>
          </a:p>
          <a:p>
            <a:pPr>
              <a:lnSpc>
                <a:spcPct val="150000"/>
              </a:lnSpc>
              <a:buFont typeface="Wingdings" panose="05000000000000000000" pitchFamily="2" charset="2"/>
              <a:buChar char="Ø"/>
            </a:pPr>
            <a:endParaRPr lang="fr-FR" sz="3200" b="1" dirty="0"/>
          </a:p>
          <a:p>
            <a:pPr marL="514350" indent="-514350">
              <a:lnSpc>
                <a:spcPct val="150000"/>
              </a:lnSpc>
              <a:buAutoNum type="arabicPeriod"/>
            </a:pPr>
            <a:endParaRPr lang="fr-FR" sz="3200" b="1" dirty="0"/>
          </a:p>
          <a:p>
            <a:pPr>
              <a:lnSpc>
                <a:spcPct val="150000"/>
              </a:lnSpc>
              <a:buFontTx/>
              <a:buChar char="-"/>
            </a:pPr>
            <a:endParaRPr lang="fr-FR" sz="3200" dirty="0"/>
          </a:p>
          <a:p>
            <a:pPr>
              <a:lnSpc>
                <a:spcPct val="150000"/>
              </a:lnSpc>
              <a:buFontTx/>
              <a:buChar char="-"/>
            </a:pPr>
            <a:endParaRPr lang="fr-FR" sz="3200" dirty="0"/>
          </a:p>
          <a:p>
            <a:pPr>
              <a:lnSpc>
                <a:spcPct val="150000"/>
              </a:lnSpc>
              <a:buFontTx/>
              <a:buChar char="-"/>
            </a:pPr>
            <a:endParaRPr lang="x-none" sz="3200" dirty="0"/>
          </a:p>
        </p:txBody>
      </p:sp>
    </p:spTree>
    <p:extLst>
      <p:ext uri="{BB962C8B-B14F-4D97-AF65-F5344CB8AC3E}">
        <p14:creationId xmlns:p14="http://schemas.microsoft.com/office/powerpoint/2010/main" val="17142373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D720A02-12C7-4DDA-BF88-73AA2F9C76FF}"/>
              </a:ext>
            </a:extLst>
          </p:cNvPr>
          <p:cNvSpPr>
            <a:spLocks noGrp="1"/>
          </p:cNvSpPr>
          <p:nvPr>
            <p:ph type="title"/>
          </p:nvPr>
        </p:nvSpPr>
        <p:spPr/>
        <p:txBody>
          <a:bodyPr>
            <a:normAutofit fontScale="90000"/>
          </a:bodyPr>
          <a:lstStyle/>
          <a:p>
            <a:r>
              <a:rPr lang="fr-FR" dirty="0"/>
              <a:t> </a:t>
            </a:r>
            <a:r>
              <a:rPr lang="fr-FR" sz="3100" b="1" dirty="0">
                <a:latin typeface="Arial Black" panose="020B0A04020102020204" pitchFamily="34" charset="0"/>
              </a:rPr>
              <a:t>Quelques   risques liés à la </a:t>
            </a:r>
            <a:r>
              <a:rPr lang="fr-FR" sz="3100" b="1" dirty="0" err="1">
                <a:latin typeface="Arial Black" panose="020B0A04020102020204" pitchFamily="34" charset="0"/>
              </a:rPr>
              <a:t>magistralité</a:t>
            </a:r>
            <a:r>
              <a:rPr lang="fr-FR" sz="3100" b="1" dirty="0">
                <a:latin typeface="Arial Black" panose="020B0A04020102020204" pitchFamily="34" charset="0"/>
              </a:rPr>
              <a:t> en formation d’adulte?</a:t>
            </a:r>
            <a:br>
              <a:rPr lang="fr-FR" sz="3100" b="1" dirty="0">
                <a:latin typeface="Arial Black" panose="020B0A04020102020204" pitchFamily="34" charset="0"/>
              </a:rPr>
            </a:br>
            <a:endParaRPr lang="x-none" sz="3100" b="1" dirty="0">
              <a:latin typeface="Arial Black" panose="020B0A04020102020204" pitchFamily="34" charset="0"/>
            </a:endParaRPr>
          </a:p>
        </p:txBody>
      </p:sp>
      <p:sp>
        <p:nvSpPr>
          <p:cNvPr id="3" name="Espace réservé du contenu 2">
            <a:extLst>
              <a:ext uri="{FF2B5EF4-FFF2-40B4-BE49-F238E27FC236}">
                <a16:creationId xmlns:a16="http://schemas.microsoft.com/office/drawing/2014/main" id="{D881EED0-0D30-44C0-86A8-55B51C245258}"/>
              </a:ext>
            </a:extLst>
          </p:cNvPr>
          <p:cNvSpPr>
            <a:spLocks noGrp="1"/>
          </p:cNvSpPr>
          <p:nvPr>
            <p:ph idx="1"/>
          </p:nvPr>
        </p:nvSpPr>
        <p:spPr>
          <a:xfrm>
            <a:off x="838200" y="1315616"/>
            <a:ext cx="10515600" cy="5177259"/>
          </a:xfrm>
        </p:spPr>
        <p:txBody>
          <a:bodyPr>
            <a:normAutofit fontScale="92500" lnSpcReduction="10000"/>
          </a:bodyPr>
          <a:lstStyle/>
          <a:p>
            <a:endParaRPr lang="fr-FR" dirty="0"/>
          </a:p>
          <a:p>
            <a:r>
              <a:rPr lang="fr-FR" dirty="0"/>
              <a:t>illusion que l'intégralité du message émis par le formateur est assimilé par tous les apprenants;</a:t>
            </a:r>
          </a:p>
          <a:p>
            <a:endParaRPr lang="fr-FR" dirty="0"/>
          </a:p>
          <a:p>
            <a:r>
              <a:rPr lang="fr-FR" dirty="0"/>
              <a:t>Approche génératrice de tensions dans les groupes d'adultes ; </a:t>
            </a:r>
          </a:p>
          <a:p>
            <a:r>
              <a:rPr lang="fr-FR" dirty="0"/>
              <a:t>Démotivation des apprenants;</a:t>
            </a:r>
          </a:p>
          <a:p>
            <a:endParaRPr lang="fr-FR" dirty="0"/>
          </a:p>
          <a:p>
            <a:r>
              <a:rPr lang="fr-FR" dirty="0"/>
              <a:t>Dévalorisation des apprenants;</a:t>
            </a:r>
          </a:p>
          <a:p>
            <a:endParaRPr lang="fr-FR" dirty="0"/>
          </a:p>
          <a:p>
            <a:r>
              <a:rPr lang="fr-FR" dirty="0" err="1"/>
              <a:t>Desintérêt</a:t>
            </a:r>
            <a:r>
              <a:rPr lang="fr-FR" dirty="0"/>
              <a:t> des apprenants;</a:t>
            </a:r>
          </a:p>
          <a:p>
            <a:endParaRPr lang="fr-FR" dirty="0"/>
          </a:p>
          <a:p>
            <a:r>
              <a:rPr lang="fr-FR" dirty="0"/>
              <a:t>Etc.  </a:t>
            </a:r>
            <a:endParaRPr lang="x-none" dirty="0"/>
          </a:p>
          <a:p>
            <a:endParaRPr lang="x-none" dirty="0"/>
          </a:p>
        </p:txBody>
      </p:sp>
    </p:spTree>
    <p:extLst>
      <p:ext uri="{BB962C8B-B14F-4D97-AF65-F5344CB8AC3E}">
        <p14:creationId xmlns:p14="http://schemas.microsoft.com/office/powerpoint/2010/main" val="41225569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33343EB-A1B4-4B57-AB4A-A9D7AAF36AAD}"/>
              </a:ext>
            </a:extLst>
          </p:cNvPr>
          <p:cNvSpPr>
            <a:spLocks noGrp="1"/>
          </p:cNvSpPr>
          <p:nvPr>
            <p:ph type="title"/>
          </p:nvPr>
        </p:nvSpPr>
        <p:spPr>
          <a:xfrm>
            <a:off x="838200" y="1"/>
            <a:ext cx="10515600" cy="434108"/>
          </a:xfrm>
        </p:spPr>
        <p:txBody>
          <a:bodyPr>
            <a:normAutofit fontScale="90000"/>
          </a:bodyPr>
          <a:lstStyle/>
          <a:p>
            <a:r>
              <a:rPr lang="fr-FR" dirty="0"/>
              <a:t> </a:t>
            </a:r>
            <a:r>
              <a:rPr lang="fr-FR" sz="3100" b="1" dirty="0">
                <a:latin typeface="Arial Black" panose="020B0A04020102020204" pitchFamily="34" charset="0"/>
              </a:rPr>
              <a:t>Deux postures opposées en formation d’adultes</a:t>
            </a:r>
            <a:endParaRPr lang="x-none" sz="3100" b="1" dirty="0">
              <a:latin typeface="Arial Black" panose="020B0A04020102020204" pitchFamily="34" charset="0"/>
            </a:endParaRPr>
          </a:p>
        </p:txBody>
      </p:sp>
      <p:graphicFrame>
        <p:nvGraphicFramePr>
          <p:cNvPr id="8" name="Tableau 8">
            <a:extLst>
              <a:ext uri="{FF2B5EF4-FFF2-40B4-BE49-F238E27FC236}">
                <a16:creationId xmlns:a16="http://schemas.microsoft.com/office/drawing/2014/main" id="{19BEC43B-C52D-4E24-8161-49E4C06D24FF}"/>
              </a:ext>
            </a:extLst>
          </p:cNvPr>
          <p:cNvGraphicFramePr>
            <a:graphicFrameLocks noGrp="1"/>
          </p:cNvGraphicFramePr>
          <p:nvPr>
            <p:ph idx="1"/>
            <p:extLst>
              <p:ext uri="{D42A27DB-BD31-4B8C-83A1-F6EECF244321}">
                <p14:modId xmlns:p14="http://schemas.microsoft.com/office/powerpoint/2010/main" val="2850706622"/>
              </p:ext>
            </p:extLst>
          </p:nvPr>
        </p:nvGraphicFramePr>
        <p:xfrm>
          <a:off x="120072" y="646546"/>
          <a:ext cx="11961091" cy="6211454"/>
        </p:xfrm>
        <a:graphic>
          <a:graphicData uri="http://schemas.openxmlformats.org/drawingml/2006/table">
            <a:tbl>
              <a:tblPr firstRow="1" bandRow="1">
                <a:tableStyleId>{5C22544A-7EE6-4342-B048-85BDC9FD1C3A}</a:tableStyleId>
              </a:tblPr>
              <a:tblGrid>
                <a:gridCol w="5452772">
                  <a:extLst>
                    <a:ext uri="{9D8B030D-6E8A-4147-A177-3AD203B41FA5}">
                      <a16:colId xmlns:a16="http://schemas.microsoft.com/office/drawing/2014/main" val="3797436167"/>
                    </a:ext>
                  </a:extLst>
                </a:gridCol>
                <a:gridCol w="6508319">
                  <a:extLst>
                    <a:ext uri="{9D8B030D-6E8A-4147-A177-3AD203B41FA5}">
                      <a16:colId xmlns:a16="http://schemas.microsoft.com/office/drawing/2014/main" val="463927773"/>
                    </a:ext>
                  </a:extLst>
                </a:gridCol>
              </a:tblGrid>
              <a:tr h="368666">
                <a:tc>
                  <a:txBody>
                    <a:bodyPr/>
                    <a:lstStyle/>
                    <a:p>
                      <a:r>
                        <a:rPr lang="fr-FR" dirty="0">
                          <a:solidFill>
                            <a:schemeClr val="tx1"/>
                          </a:solidFill>
                          <a:latin typeface="Arial Black" panose="020B0A04020102020204" pitchFamily="34" charset="0"/>
                        </a:rPr>
                        <a:t>CENTRATION SUR LE FORMATEUR</a:t>
                      </a:r>
                      <a:endParaRPr lang="x-none" dirty="0">
                        <a:solidFill>
                          <a:schemeClr val="tx1"/>
                        </a:solidFill>
                        <a:latin typeface="Arial Black" panose="020B0A04020102020204" pitchFamily="34" charset="0"/>
                      </a:endParaRPr>
                    </a:p>
                  </a:txBody>
                  <a:tcPr/>
                </a:tc>
                <a:tc>
                  <a:txBody>
                    <a:bodyPr/>
                    <a:lstStyle/>
                    <a:p>
                      <a:r>
                        <a:rPr lang="fr-FR" dirty="0"/>
                        <a:t> </a:t>
                      </a:r>
                      <a:r>
                        <a:rPr lang="fr-FR" dirty="0">
                          <a:solidFill>
                            <a:schemeClr val="tx1"/>
                          </a:solidFill>
                          <a:latin typeface="Arial Black" panose="020B0A04020102020204" pitchFamily="34" charset="0"/>
                        </a:rPr>
                        <a:t>CENTRATION SUR L’APPRENANT</a:t>
                      </a:r>
                      <a:endParaRPr lang="x-none" dirty="0">
                        <a:solidFill>
                          <a:schemeClr val="tx1"/>
                        </a:solidFill>
                        <a:latin typeface="Arial Black" panose="020B0A04020102020204" pitchFamily="34" charset="0"/>
                      </a:endParaRPr>
                    </a:p>
                  </a:txBody>
                  <a:tcPr/>
                </a:tc>
                <a:extLst>
                  <a:ext uri="{0D108BD9-81ED-4DB2-BD59-A6C34878D82A}">
                    <a16:rowId xmlns:a16="http://schemas.microsoft.com/office/drawing/2014/main" val="3277624614"/>
                  </a:ext>
                </a:extLst>
              </a:tr>
              <a:tr h="5842788">
                <a:tc>
                  <a:txBody>
                    <a:bodyPr/>
                    <a:lstStyle/>
                    <a:p>
                      <a:pPr algn="just">
                        <a:lnSpc>
                          <a:spcPct val="150000"/>
                        </a:lnSpc>
                      </a:pPr>
                      <a:r>
                        <a:rPr lang="fr-FR" dirty="0"/>
                        <a:t> - </a:t>
                      </a:r>
                      <a:r>
                        <a:rPr lang="fr-FR" sz="2400" dirty="0"/>
                        <a:t>le formateur est le seul détenteur des savoirs; </a:t>
                      </a:r>
                    </a:p>
                    <a:p>
                      <a:pPr algn="just">
                        <a:lnSpc>
                          <a:spcPct val="150000"/>
                        </a:lnSpc>
                      </a:pPr>
                      <a:r>
                        <a:rPr lang="fr-FR" sz="2400" dirty="0"/>
                        <a:t>-</a:t>
                      </a:r>
                      <a:r>
                        <a:rPr lang="fr-FR" sz="2400" baseline="0" dirty="0"/>
                        <a:t> l</a:t>
                      </a:r>
                      <a:r>
                        <a:rPr lang="fr-FR" sz="2400" dirty="0"/>
                        <a:t>a progression dans les enseignements se fait en fonction de la logique du formateur; </a:t>
                      </a:r>
                    </a:p>
                    <a:p>
                      <a:pPr algn="just">
                        <a:lnSpc>
                          <a:spcPct val="150000"/>
                        </a:lnSpc>
                      </a:pPr>
                      <a:r>
                        <a:rPr lang="fr-FR" sz="2400" dirty="0"/>
                        <a:t>-</a:t>
                      </a:r>
                      <a:r>
                        <a:rPr lang="fr-FR" sz="2400" baseline="0" dirty="0"/>
                        <a:t> primat de l</a:t>
                      </a:r>
                      <a:r>
                        <a:rPr lang="fr-FR" sz="2400" dirty="0"/>
                        <a:t>'organisation frontale de la classe </a:t>
                      </a:r>
                    </a:p>
                    <a:p>
                      <a:pPr algn="just">
                        <a:lnSpc>
                          <a:spcPct val="150000"/>
                        </a:lnSpc>
                      </a:pPr>
                      <a:r>
                        <a:rPr lang="fr-FR" sz="2400" dirty="0"/>
                        <a:t>- Le formateur est le maître de la classe: fait régner la discipline</a:t>
                      </a:r>
                      <a:endParaRPr lang="x-none" sz="2400" dirty="0"/>
                    </a:p>
                  </a:txBody>
                  <a:tcPr/>
                </a:tc>
                <a:tc>
                  <a:txBody>
                    <a:bodyPr/>
                    <a:lstStyle/>
                    <a:p>
                      <a:pPr>
                        <a:lnSpc>
                          <a:spcPct val="150000"/>
                        </a:lnSpc>
                      </a:pPr>
                      <a:r>
                        <a:rPr lang="fr-FR" sz="2400" dirty="0"/>
                        <a:t>-</a:t>
                      </a:r>
                      <a:r>
                        <a:rPr lang="fr-FR" sz="2400" baseline="0" dirty="0"/>
                        <a:t> prise en compte </a:t>
                      </a:r>
                      <a:r>
                        <a:rPr lang="fr-FR" sz="2400" dirty="0"/>
                        <a:t>des centres d'intérêt de l'apprenant pour déclencher sa motivation. </a:t>
                      </a:r>
                    </a:p>
                    <a:p>
                      <a:pPr>
                        <a:lnSpc>
                          <a:spcPct val="150000"/>
                        </a:lnSpc>
                      </a:pPr>
                      <a:r>
                        <a:rPr lang="fr-FR" sz="2400" dirty="0"/>
                        <a:t>-</a:t>
                      </a:r>
                      <a:r>
                        <a:rPr lang="fr-FR" sz="2400" baseline="0" dirty="0"/>
                        <a:t> </a:t>
                      </a:r>
                      <a:r>
                        <a:rPr lang="fr-FR" sz="2400" dirty="0"/>
                        <a:t>considération</a:t>
                      </a:r>
                      <a:r>
                        <a:rPr lang="fr-FR" sz="2400" baseline="0" dirty="0"/>
                        <a:t> de</a:t>
                      </a:r>
                      <a:r>
                        <a:rPr lang="fr-FR" sz="2400" dirty="0"/>
                        <a:t> sa culture, sa vision du monde, sa représentation de la formation et sa motivation à la suivre.</a:t>
                      </a:r>
                    </a:p>
                    <a:p>
                      <a:pPr>
                        <a:lnSpc>
                          <a:spcPct val="150000"/>
                        </a:lnSpc>
                      </a:pPr>
                      <a:r>
                        <a:rPr lang="fr-FR" sz="2400" dirty="0"/>
                        <a:t> -</a:t>
                      </a:r>
                      <a:r>
                        <a:rPr lang="fr-FR" sz="2400" baseline="0" dirty="0"/>
                        <a:t> prise en compte d</a:t>
                      </a:r>
                      <a:r>
                        <a:rPr lang="fr-FR" sz="2400" dirty="0"/>
                        <a:t>es styles d'apprentissage privilégiés et en tenir compte. </a:t>
                      </a:r>
                    </a:p>
                    <a:p>
                      <a:pPr>
                        <a:lnSpc>
                          <a:spcPct val="150000"/>
                        </a:lnSpc>
                      </a:pPr>
                      <a:r>
                        <a:rPr lang="fr-FR" sz="2400" dirty="0"/>
                        <a:t>– Faire preuve d'empathie à son égard (difficultés ou contraintes de</a:t>
                      </a:r>
                      <a:r>
                        <a:rPr lang="fr-FR" sz="2400" baseline="0" dirty="0"/>
                        <a:t> l’adulte</a:t>
                      </a:r>
                      <a:r>
                        <a:rPr lang="fr-FR" sz="2400" dirty="0"/>
                        <a:t>). </a:t>
                      </a:r>
                      <a:endParaRPr lang="x-none" sz="2400" dirty="0"/>
                    </a:p>
                  </a:txBody>
                  <a:tcPr/>
                </a:tc>
                <a:extLst>
                  <a:ext uri="{0D108BD9-81ED-4DB2-BD59-A6C34878D82A}">
                    <a16:rowId xmlns:a16="http://schemas.microsoft.com/office/drawing/2014/main" val="4128966549"/>
                  </a:ext>
                </a:extLst>
              </a:tr>
            </a:tbl>
          </a:graphicData>
        </a:graphic>
      </p:graphicFrame>
    </p:spTree>
    <p:extLst>
      <p:ext uri="{BB962C8B-B14F-4D97-AF65-F5344CB8AC3E}">
        <p14:creationId xmlns:p14="http://schemas.microsoft.com/office/powerpoint/2010/main" val="174696717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FAD87F4-5397-4CED-96CF-05550018C189}"/>
              </a:ext>
            </a:extLst>
          </p:cNvPr>
          <p:cNvSpPr>
            <a:spLocks noGrp="1"/>
          </p:cNvSpPr>
          <p:nvPr>
            <p:ph type="title"/>
          </p:nvPr>
        </p:nvSpPr>
        <p:spPr>
          <a:xfrm>
            <a:off x="838200" y="214605"/>
            <a:ext cx="10515600" cy="867747"/>
          </a:xfrm>
        </p:spPr>
        <p:txBody>
          <a:bodyPr>
            <a:normAutofit fontScale="90000"/>
          </a:bodyPr>
          <a:lstStyle/>
          <a:p>
            <a:r>
              <a:rPr lang="fr-FR" dirty="0"/>
              <a:t> </a:t>
            </a:r>
            <a:r>
              <a:rPr lang="fr-FR" b="1" dirty="0"/>
              <a:t>Deux postures opposées en formation d’adultes</a:t>
            </a:r>
            <a:endParaRPr lang="x-none" dirty="0"/>
          </a:p>
        </p:txBody>
      </p:sp>
      <p:graphicFrame>
        <p:nvGraphicFramePr>
          <p:cNvPr id="4" name="Tableau 4">
            <a:extLst>
              <a:ext uri="{FF2B5EF4-FFF2-40B4-BE49-F238E27FC236}">
                <a16:creationId xmlns:a16="http://schemas.microsoft.com/office/drawing/2014/main" id="{2D8D6F14-0B42-4AFB-B8D9-8C92940A8D2C}"/>
              </a:ext>
            </a:extLst>
          </p:cNvPr>
          <p:cNvGraphicFramePr>
            <a:graphicFrameLocks noGrp="1"/>
          </p:cNvGraphicFramePr>
          <p:nvPr>
            <p:ph idx="1"/>
            <p:extLst>
              <p:ext uri="{D42A27DB-BD31-4B8C-83A1-F6EECF244321}">
                <p14:modId xmlns:p14="http://schemas.microsoft.com/office/powerpoint/2010/main" val="3808616561"/>
              </p:ext>
            </p:extLst>
          </p:nvPr>
        </p:nvGraphicFramePr>
        <p:xfrm>
          <a:off x="139959" y="1194318"/>
          <a:ext cx="11812554" cy="6433141"/>
        </p:xfrm>
        <a:graphic>
          <a:graphicData uri="http://schemas.openxmlformats.org/drawingml/2006/table">
            <a:tbl>
              <a:tblPr firstRow="1" bandRow="1">
                <a:tableStyleId>{5C22544A-7EE6-4342-B048-85BDC9FD1C3A}</a:tableStyleId>
              </a:tblPr>
              <a:tblGrid>
                <a:gridCol w="5906277">
                  <a:extLst>
                    <a:ext uri="{9D8B030D-6E8A-4147-A177-3AD203B41FA5}">
                      <a16:colId xmlns:a16="http://schemas.microsoft.com/office/drawing/2014/main" val="116337912"/>
                    </a:ext>
                  </a:extLst>
                </a:gridCol>
                <a:gridCol w="5906277">
                  <a:extLst>
                    <a:ext uri="{9D8B030D-6E8A-4147-A177-3AD203B41FA5}">
                      <a16:colId xmlns:a16="http://schemas.microsoft.com/office/drawing/2014/main" val="2522330941"/>
                    </a:ext>
                  </a:extLst>
                </a:gridCol>
              </a:tblGrid>
              <a:tr h="91200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dirty="0"/>
                        <a:t> CENTRATION SUR LE FORMATEUR</a:t>
                      </a:r>
                      <a:endParaRPr lang="x-none" dirty="0"/>
                    </a:p>
                    <a:p>
                      <a:endParaRPr lang="x-none"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dirty="0"/>
                        <a:t>CENTRATION SUR L’APPRENANT</a:t>
                      </a:r>
                      <a:endParaRPr lang="x-none" dirty="0"/>
                    </a:p>
                    <a:p>
                      <a:endParaRPr lang="x-none" dirty="0"/>
                    </a:p>
                  </a:txBody>
                  <a:tcPr/>
                </a:tc>
                <a:extLst>
                  <a:ext uri="{0D108BD9-81ED-4DB2-BD59-A6C34878D82A}">
                    <a16:rowId xmlns:a16="http://schemas.microsoft.com/office/drawing/2014/main" val="2224426182"/>
                  </a:ext>
                </a:extLst>
              </a:tr>
              <a:tr h="4751676">
                <a:tc>
                  <a:txBody>
                    <a:bodyPr/>
                    <a:lstStyle/>
                    <a:p>
                      <a:pPr>
                        <a:lnSpc>
                          <a:spcPct val="150000"/>
                        </a:lnSpc>
                      </a:pPr>
                      <a:r>
                        <a:rPr lang="fr-FR" sz="2400" b="1" dirty="0"/>
                        <a:t>Un adulte sous tutelle: </a:t>
                      </a:r>
                    </a:p>
                    <a:p>
                      <a:pPr>
                        <a:lnSpc>
                          <a:spcPct val="150000"/>
                        </a:lnSpc>
                      </a:pPr>
                      <a:r>
                        <a:rPr lang="fr-FR" sz="2400" dirty="0"/>
                        <a:t>– La relation formateur/apprenants est affirmée.</a:t>
                      </a:r>
                    </a:p>
                    <a:p>
                      <a:pPr>
                        <a:lnSpc>
                          <a:spcPct val="150000"/>
                        </a:lnSpc>
                      </a:pPr>
                      <a:r>
                        <a:rPr lang="fr-FR" sz="2400" dirty="0"/>
                        <a:t> – Le formateur est le modèle, le référent. </a:t>
                      </a:r>
                    </a:p>
                    <a:p>
                      <a:pPr>
                        <a:lnSpc>
                          <a:spcPct val="150000"/>
                        </a:lnSpc>
                      </a:pPr>
                      <a:r>
                        <a:rPr lang="fr-FR" sz="2400" dirty="0"/>
                        <a:t>– L’apprenant suit les consignes du formateur. </a:t>
                      </a:r>
                    </a:p>
                    <a:p>
                      <a:pPr>
                        <a:lnSpc>
                          <a:spcPct val="150000"/>
                        </a:lnSpc>
                      </a:pPr>
                      <a:r>
                        <a:rPr lang="fr-FR" sz="2400" dirty="0"/>
                        <a:t>– Les échanges entre apprenants sont prohibés. </a:t>
                      </a:r>
                    </a:p>
                    <a:p>
                      <a:pPr>
                        <a:lnSpc>
                          <a:spcPct val="150000"/>
                        </a:lnSpc>
                      </a:pPr>
                      <a:r>
                        <a:rPr lang="fr-FR" sz="2400" dirty="0"/>
                        <a:t>– La motivation individuelle, les classements génèrent émulation et compétition entre élèves (méritocratie). </a:t>
                      </a:r>
                      <a:endParaRPr lang="x-none" sz="2400" dirty="0"/>
                    </a:p>
                  </a:txBody>
                  <a:tcPr/>
                </a:tc>
                <a:tc>
                  <a:txBody>
                    <a:bodyPr/>
                    <a:lstStyle/>
                    <a:p>
                      <a:pPr>
                        <a:lnSpc>
                          <a:spcPct val="150000"/>
                        </a:lnSpc>
                      </a:pPr>
                      <a:r>
                        <a:rPr lang="fr-FR" sz="2400" b="1" dirty="0"/>
                        <a:t>La recherche de l'autonomie de l'apprenant </a:t>
                      </a:r>
                      <a:r>
                        <a:rPr lang="fr-FR" sz="2400" dirty="0"/>
                        <a:t>– - Tendre vers une </a:t>
                      </a:r>
                      <a:r>
                        <a:rPr lang="fr-FR" sz="2400" u="sng" dirty="0"/>
                        <a:t>relation plus égalitaire entre l'intervenant et l'apprenant</a:t>
                      </a:r>
                      <a:r>
                        <a:rPr lang="fr-FR" sz="2400" u="none" baseline="0" dirty="0"/>
                        <a:t> </a:t>
                      </a:r>
                      <a:r>
                        <a:rPr lang="fr-FR" sz="2400" dirty="0"/>
                        <a:t>basée sur la confiance et le respect mutuel</a:t>
                      </a:r>
                    </a:p>
                    <a:p>
                      <a:pPr>
                        <a:lnSpc>
                          <a:spcPct val="150000"/>
                        </a:lnSpc>
                      </a:pPr>
                      <a:r>
                        <a:rPr lang="fr-FR" sz="2400" dirty="0"/>
                        <a:t> – Faire de l'apprenant un acteur déterminant de son apprentissage dans le respect du collectif. </a:t>
                      </a:r>
                      <a:endParaRPr lang="x-none" sz="2400" dirty="0"/>
                    </a:p>
                  </a:txBody>
                  <a:tcPr/>
                </a:tc>
                <a:extLst>
                  <a:ext uri="{0D108BD9-81ED-4DB2-BD59-A6C34878D82A}">
                    <a16:rowId xmlns:a16="http://schemas.microsoft.com/office/drawing/2014/main" val="3032196710"/>
                  </a:ext>
                </a:extLst>
              </a:tr>
            </a:tbl>
          </a:graphicData>
        </a:graphic>
      </p:graphicFrame>
    </p:spTree>
    <p:extLst>
      <p:ext uri="{BB962C8B-B14F-4D97-AF65-F5344CB8AC3E}">
        <p14:creationId xmlns:p14="http://schemas.microsoft.com/office/powerpoint/2010/main" val="31604061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42972D8-A3AF-4E2E-9D3C-04A3925CB74F}"/>
              </a:ext>
            </a:extLst>
          </p:cNvPr>
          <p:cNvSpPr>
            <a:spLocks noGrp="1"/>
          </p:cNvSpPr>
          <p:nvPr>
            <p:ph type="title"/>
          </p:nvPr>
        </p:nvSpPr>
        <p:spPr>
          <a:xfrm>
            <a:off x="838200" y="1"/>
            <a:ext cx="10515600" cy="821093"/>
          </a:xfrm>
        </p:spPr>
        <p:txBody>
          <a:bodyPr>
            <a:normAutofit fontScale="90000"/>
          </a:bodyPr>
          <a:lstStyle/>
          <a:p>
            <a:r>
              <a:rPr lang="fr-FR" b="1" dirty="0"/>
              <a:t>Deux postures opposées en formation d’adultes</a:t>
            </a:r>
            <a:endParaRPr lang="x-none" dirty="0"/>
          </a:p>
        </p:txBody>
      </p:sp>
      <p:graphicFrame>
        <p:nvGraphicFramePr>
          <p:cNvPr id="4" name="Tableau 4">
            <a:extLst>
              <a:ext uri="{FF2B5EF4-FFF2-40B4-BE49-F238E27FC236}">
                <a16:creationId xmlns:a16="http://schemas.microsoft.com/office/drawing/2014/main" id="{ACD3002B-9C8C-4143-9110-BD1F6485ABE3}"/>
              </a:ext>
            </a:extLst>
          </p:cNvPr>
          <p:cNvGraphicFramePr>
            <a:graphicFrameLocks noGrp="1"/>
          </p:cNvGraphicFramePr>
          <p:nvPr>
            <p:ph idx="1"/>
            <p:extLst>
              <p:ext uri="{D42A27DB-BD31-4B8C-83A1-F6EECF244321}">
                <p14:modId xmlns:p14="http://schemas.microsoft.com/office/powerpoint/2010/main" val="2952588905"/>
              </p:ext>
            </p:extLst>
          </p:nvPr>
        </p:nvGraphicFramePr>
        <p:xfrm>
          <a:off x="-1" y="709127"/>
          <a:ext cx="12108873" cy="5971776"/>
        </p:xfrm>
        <a:graphic>
          <a:graphicData uri="http://schemas.openxmlformats.org/drawingml/2006/table">
            <a:tbl>
              <a:tblPr firstRow="1" bandRow="1">
                <a:tableStyleId>{5C22544A-7EE6-4342-B048-85BDC9FD1C3A}</a:tableStyleId>
              </a:tblPr>
              <a:tblGrid>
                <a:gridCol w="5657715">
                  <a:extLst>
                    <a:ext uri="{9D8B030D-6E8A-4147-A177-3AD203B41FA5}">
                      <a16:colId xmlns:a16="http://schemas.microsoft.com/office/drawing/2014/main" val="3720055369"/>
                    </a:ext>
                  </a:extLst>
                </a:gridCol>
                <a:gridCol w="6451158">
                  <a:extLst>
                    <a:ext uri="{9D8B030D-6E8A-4147-A177-3AD203B41FA5}">
                      <a16:colId xmlns:a16="http://schemas.microsoft.com/office/drawing/2014/main" val="1018707060"/>
                    </a:ext>
                  </a:extLst>
                </a:gridCol>
              </a:tblGrid>
              <a:tr h="61859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CENTRATION SUR LE FORMATEUR</a:t>
                      </a:r>
                      <a:endParaRPr lang="x-none" dirty="0"/>
                    </a:p>
                    <a:p>
                      <a:endParaRPr lang="x-non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CENTRATION SUR L’APPRENANT</a:t>
                      </a:r>
                      <a:endParaRPr lang="x-none" dirty="0"/>
                    </a:p>
                    <a:p>
                      <a:endParaRPr lang="x-none" dirty="0"/>
                    </a:p>
                  </a:txBody>
                  <a:tcPr/>
                </a:tc>
                <a:extLst>
                  <a:ext uri="{0D108BD9-81ED-4DB2-BD59-A6C34878D82A}">
                    <a16:rowId xmlns:a16="http://schemas.microsoft.com/office/drawing/2014/main" val="4196795305"/>
                  </a:ext>
                </a:extLst>
              </a:tr>
              <a:tr h="5331696">
                <a:tc>
                  <a:txBody>
                    <a:bodyPr/>
                    <a:lstStyle/>
                    <a:p>
                      <a:r>
                        <a:rPr lang="fr-FR" sz="2400" b="1" dirty="0"/>
                        <a:t>Des méthodes affirmatives</a:t>
                      </a:r>
                    </a:p>
                    <a:p>
                      <a:endParaRPr lang="fr-FR" dirty="0"/>
                    </a:p>
                    <a:p>
                      <a:r>
                        <a:rPr lang="fr-FR" sz="2000" dirty="0"/>
                        <a:t> – La transmission des savoirs est privilégiée (abstraction). </a:t>
                      </a:r>
                    </a:p>
                    <a:p>
                      <a:endParaRPr lang="fr-FR" sz="2000" dirty="0"/>
                    </a:p>
                    <a:p>
                      <a:r>
                        <a:rPr lang="fr-FR" sz="2000" dirty="0"/>
                        <a:t>– Ces savoirs sont cloisonnés et peu reliés entre eux (matières, disciplines, programmes, ...). </a:t>
                      </a:r>
                    </a:p>
                    <a:p>
                      <a:endParaRPr lang="fr-FR" sz="2000" dirty="0"/>
                    </a:p>
                    <a:p>
                      <a:r>
                        <a:rPr lang="fr-FR" sz="2000" dirty="0"/>
                        <a:t>– L'écoute et la mémorisation demeurent le fondement de ce type d'acquisition. </a:t>
                      </a:r>
                    </a:p>
                    <a:p>
                      <a:endParaRPr lang="fr-FR" sz="2000" dirty="0"/>
                    </a:p>
                    <a:p>
                      <a:r>
                        <a:rPr lang="fr-FR" sz="2000" dirty="0"/>
                        <a:t>– Le jeu des questions et des réponses conditionne les échanges. </a:t>
                      </a:r>
                    </a:p>
                    <a:p>
                      <a:endParaRPr lang="fr-FR" sz="2000" dirty="0"/>
                    </a:p>
                    <a:p>
                      <a:r>
                        <a:rPr lang="fr-FR" sz="2000" dirty="0"/>
                        <a:t>– L'apprentissage </a:t>
                      </a:r>
                      <a:r>
                        <a:rPr lang="fr-FR" dirty="0"/>
                        <a:t>est collectif (il se réalise essentiellement en groupe).</a:t>
                      </a:r>
                    </a:p>
                    <a:p>
                      <a:endParaRPr lang="x-none" dirty="0"/>
                    </a:p>
                  </a:txBody>
                  <a:tcPr/>
                </a:tc>
                <a:tc>
                  <a:txBody>
                    <a:bodyPr/>
                    <a:lstStyle/>
                    <a:p>
                      <a:r>
                        <a:rPr lang="fr-FR" sz="2400" b="1" dirty="0"/>
                        <a:t>La mise en œuvre de méthodes actives</a:t>
                      </a:r>
                    </a:p>
                    <a:p>
                      <a:endParaRPr lang="fr-FR" dirty="0"/>
                    </a:p>
                    <a:p>
                      <a:r>
                        <a:rPr lang="fr-FR" dirty="0"/>
                        <a:t>Les acquisitions se font par : </a:t>
                      </a:r>
                    </a:p>
                    <a:p>
                      <a:endParaRPr lang="fr-FR" dirty="0"/>
                    </a:p>
                    <a:p>
                      <a:r>
                        <a:rPr lang="fr-FR" sz="2000" dirty="0"/>
                        <a:t>– la découverte (essais/erreurs) : « on apprend en faisant » ;</a:t>
                      </a:r>
                    </a:p>
                    <a:p>
                      <a:endParaRPr lang="fr-FR" sz="2000" dirty="0"/>
                    </a:p>
                    <a:p>
                      <a:r>
                        <a:rPr lang="fr-FR" sz="2000" dirty="0"/>
                        <a:t> – le développement de projets (problèmes spécifiques à résoudre) ; </a:t>
                      </a:r>
                    </a:p>
                    <a:p>
                      <a:endParaRPr lang="fr-FR" sz="2000" dirty="0"/>
                    </a:p>
                    <a:p>
                      <a:r>
                        <a:rPr lang="fr-FR" sz="2000" dirty="0"/>
                        <a:t>– des mises en situation ; </a:t>
                      </a:r>
                    </a:p>
                    <a:p>
                      <a:endParaRPr lang="fr-FR" sz="2000" dirty="0"/>
                    </a:p>
                    <a:p>
                      <a:r>
                        <a:rPr lang="fr-FR" sz="2000" dirty="0"/>
                        <a:t>– un apprentissage coopératif (groupe restreint focalisé collectivement sur un objectif à atteindre). </a:t>
                      </a:r>
                    </a:p>
                    <a:p>
                      <a:endParaRPr lang="fr-FR" sz="2000" dirty="0"/>
                    </a:p>
                    <a:p>
                      <a:r>
                        <a:rPr lang="fr-FR" sz="2000" dirty="0"/>
                        <a:t>... sans la présence permanente du formateur. L'apprenant organise progressivement ses savoirs seul ou en groupe.</a:t>
                      </a:r>
                    </a:p>
                    <a:p>
                      <a:endParaRPr lang="x-none" dirty="0"/>
                    </a:p>
                  </a:txBody>
                  <a:tcPr/>
                </a:tc>
                <a:extLst>
                  <a:ext uri="{0D108BD9-81ED-4DB2-BD59-A6C34878D82A}">
                    <a16:rowId xmlns:a16="http://schemas.microsoft.com/office/drawing/2014/main" val="2178468168"/>
                  </a:ext>
                </a:extLst>
              </a:tr>
            </a:tbl>
          </a:graphicData>
        </a:graphic>
      </p:graphicFrame>
    </p:spTree>
    <p:extLst>
      <p:ext uri="{BB962C8B-B14F-4D97-AF65-F5344CB8AC3E}">
        <p14:creationId xmlns:p14="http://schemas.microsoft.com/office/powerpoint/2010/main" val="69755317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 </a:t>
            </a:r>
            <a:r>
              <a:rPr lang="fr-FR" b="1" dirty="0"/>
              <a:t>Echanges</a:t>
            </a:r>
          </a:p>
        </p:txBody>
      </p:sp>
      <p:sp>
        <p:nvSpPr>
          <p:cNvPr id="3" name="Espace réservé du contenu 2"/>
          <p:cNvSpPr>
            <a:spLocks noGrp="1"/>
          </p:cNvSpPr>
          <p:nvPr>
            <p:ph idx="1"/>
          </p:nvPr>
        </p:nvSpPr>
        <p:spPr/>
        <p:txBody>
          <a:bodyPr/>
          <a:lstStyle/>
          <a:p>
            <a:endParaRPr lang="fr-FR" dirty="0"/>
          </a:p>
          <a:p>
            <a:pPr marL="0" indent="0">
              <a:lnSpc>
                <a:spcPct val="150000"/>
              </a:lnSpc>
              <a:buNone/>
            </a:pPr>
            <a:r>
              <a:rPr lang="fr-FR" b="1" dirty="0"/>
              <a:t>En considérant les cinq constats sur l’apprentissage de l’adulte, dites quelles dispositions le formateur d’adultes doit prendre </a:t>
            </a:r>
            <a:r>
              <a:rPr lang="fr-FR" b="1" dirty="0">
                <a:effectLst>
                  <a:outerShdw blurRad="38100" dist="38100" dir="2700000" algn="tl">
                    <a:srgbClr val="000000">
                      <a:alpha val="43137"/>
                    </a:srgbClr>
                  </a:outerShdw>
                </a:effectLst>
              </a:rPr>
              <a:t>avant une formation</a:t>
            </a:r>
            <a:r>
              <a:rPr lang="fr-FR" b="1" dirty="0"/>
              <a:t> destinée aux adultes?</a:t>
            </a:r>
            <a:endParaRPr lang="x-none" b="1" dirty="0"/>
          </a:p>
        </p:txBody>
      </p:sp>
    </p:spTree>
    <p:extLst>
      <p:ext uri="{BB962C8B-B14F-4D97-AF65-F5344CB8AC3E}">
        <p14:creationId xmlns:p14="http://schemas.microsoft.com/office/powerpoint/2010/main" val="22585325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141668"/>
            <a:ext cx="10515600" cy="759854"/>
          </a:xfrm>
        </p:spPr>
        <p:txBody>
          <a:bodyPr>
            <a:normAutofit fontScale="90000"/>
          </a:bodyPr>
          <a:lstStyle/>
          <a:p>
            <a:r>
              <a:rPr lang="fr-FR" dirty="0"/>
              <a:t> </a:t>
            </a:r>
            <a:r>
              <a:rPr lang="fr-FR" sz="4000" dirty="0">
                <a:latin typeface="Arial Black" panose="020B0A04020102020204" pitchFamily="34" charset="0"/>
              </a:rPr>
              <a:t>Avant la formation </a:t>
            </a:r>
            <a:br>
              <a:rPr lang="fr-FR" sz="4000" dirty="0">
                <a:latin typeface="Arial Black" panose="020B0A04020102020204" pitchFamily="34" charset="0"/>
              </a:rPr>
            </a:br>
            <a:endParaRPr lang="fr-FR" sz="4000" dirty="0">
              <a:latin typeface="Arial Black" panose="020B0A04020102020204" pitchFamily="34" charset="0"/>
            </a:endParaRPr>
          </a:p>
        </p:txBody>
      </p:sp>
      <p:sp>
        <p:nvSpPr>
          <p:cNvPr id="3" name="Espace réservé du contenu 2"/>
          <p:cNvSpPr>
            <a:spLocks noGrp="1"/>
          </p:cNvSpPr>
          <p:nvPr>
            <p:ph idx="1"/>
          </p:nvPr>
        </p:nvSpPr>
        <p:spPr>
          <a:xfrm>
            <a:off x="838200" y="1017430"/>
            <a:ext cx="10515600" cy="5525037"/>
          </a:xfrm>
        </p:spPr>
        <p:txBody>
          <a:bodyPr>
            <a:normAutofit fontScale="77500" lnSpcReduction="20000"/>
          </a:bodyPr>
          <a:lstStyle/>
          <a:p>
            <a:pPr>
              <a:buFont typeface="Wingdings" panose="05000000000000000000" pitchFamily="2" charset="2"/>
              <a:buChar char="v"/>
            </a:pPr>
            <a:r>
              <a:rPr lang="fr-FR" dirty="0"/>
              <a:t>Identifier les raisons (positives ou négatives) qui poussent un agent à suivre une formation ainsi que ses attentes concrètes. </a:t>
            </a:r>
          </a:p>
          <a:p>
            <a:pPr>
              <a:buFont typeface="Wingdings" panose="05000000000000000000" pitchFamily="2" charset="2"/>
              <a:buChar char="v"/>
            </a:pPr>
            <a:endParaRPr lang="fr-FR" dirty="0"/>
          </a:p>
          <a:p>
            <a:pPr>
              <a:buFont typeface="Wingdings" panose="05000000000000000000" pitchFamily="2" charset="2"/>
              <a:buChar char="v"/>
            </a:pPr>
            <a:r>
              <a:rPr lang="fr-FR" dirty="0"/>
              <a:t>Cerner les pratiques professionnelles des agents concernés. </a:t>
            </a:r>
          </a:p>
          <a:p>
            <a:pPr>
              <a:buFont typeface="Wingdings" panose="05000000000000000000" pitchFamily="2" charset="2"/>
              <a:buChar char="v"/>
            </a:pPr>
            <a:endParaRPr lang="fr-FR" dirty="0"/>
          </a:p>
          <a:p>
            <a:pPr>
              <a:buFont typeface="Wingdings" panose="05000000000000000000" pitchFamily="2" charset="2"/>
              <a:buChar char="v"/>
            </a:pPr>
            <a:r>
              <a:rPr lang="fr-FR" dirty="0"/>
              <a:t>Adapter sa prestation (objectifs pédagogiques, méthodes) au profil des apprenants. </a:t>
            </a:r>
          </a:p>
          <a:p>
            <a:pPr>
              <a:buFont typeface="Wingdings" panose="05000000000000000000" pitchFamily="2" charset="2"/>
              <a:buChar char="v"/>
            </a:pPr>
            <a:endParaRPr lang="fr-FR" dirty="0"/>
          </a:p>
          <a:p>
            <a:pPr>
              <a:buFont typeface="Wingdings" panose="05000000000000000000" pitchFamily="2" charset="2"/>
              <a:buChar char="v"/>
            </a:pPr>
            <a:r>
              <a:rPr lang="fr-FR" dirty="0"/>
              <a:t>Identifier les acquis de la population à former. </a:t>
            </a:r>
          </a:p>
          <a:p>
            <a:pPr>
              <a:buFont typeface="Wingdings" panose="05000000000000000000" pitchFamily="2" charset="2"/>
              <a:buChar char="v"/>
            </a:pPr>
            <a:endParaRPr lang="fr-FR" dirty="0"/>
          </a:p>
          <a:p>
            <a:pPr>
              <a:buFont typeface="Wingdings" panose="05000000000000000000" pitchFamily="2" charset="2"/>
              <a:buChar char="v"/>
            </a:pPr>
            <a:r>
              <a:rPr lang="fr-FR" dirty="0"/>
              <a:t>Identifier s'il existe un décalage entre la formation et sa mise en œuvre pratique. </a:t>
            </a:r>
          </a:p>
          <a:p>
            <a:pPr>
              <a:buFont typeface="Wingdings" panose="05000000000000000000" pitchFamily="2" charset="2"/>
              <a:buChar char="v"/>
            </a:pPr>
            <a:endParaRPr lang="fr-FR" dirty="0"/>
          </a:p>
          <a:p>
            <a:pPr>
              <a:buFont typeface="Wingdings" panose="05000000000000000000" pitchFamily="2" charset="2"/>
              <a:buChar char="v"/>
            </a:pPr>
            <a:r>
              <a:rPr lang="fr-FR" dirty="0"/>
              <a:t>S’assurer, si possible, des bonnes dispositions matérielles: salle, tables, propreté, etc. </a:t>
            </a:r>
          </a:p>
          <a:p>
            <a:pPr>
              <a:buFont typeface="Wingdings" panose="05000000000000000000" pitchFamily="2" charset="2"/>
              <a:buChar char="v"/>
            </a:pPr>
            <a:endParaRPr lang="fr-FR" dirty="0"/>
          </a:p>
          <a:p>
            <a:pPr>
              <a:buFont typeface="Wingdings" panose="05000000000000000000" pitchFamily="2" charset="2"/>
              <a:buChar char="v"/>
            </a:pPr>
            <a:r>
              <a:rPr lang="fr-FR" dirty="0"/>
              <a:t>Identifier les contraintes spécifiques à anticiper.</a:t>
            </a:r>
          </a:p>
          <a:p>
            <a:endParaRPr lang="fr-FR" dirty="0"/>
          </a:p>
        </p:txBody>
      </p:sp>
    </p:spTree>
    <p:extLst>
      <p:ext uri="{BB962C8B-B14F-4D97-AF65-F5344CB8AC3E}">
        <p14:creationId xmlns:p14="http://schemas.microsoft.com/office/powerpoint/2010/main" val="10491749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1"/>
            <a:ext cx="10515600" cy="1004551"/>
          </a:xfrm>
        </p:spPr>
        <p:txBody>
          <a:bodyPr/>
          <a:lstStyle/>
          <a:p>
            <a:r>
              <a:rPr lang="fr-FR" dirty="0"/>
              <a:t> </a:t>
            </a:r>
            <a:r>
              <a:rPr lang="fr-FR" sz="3600" b="1" dirty="0">
                <a:latin typeface="Arial Black" panose="020B0A04020102020204" pitchFamily="34" charset="0"/>
              </a:rPr>
              <a:t>Pendant la formation</a:t>
            </a:r>
          </a:p>
        </p:txBody>
      </p:sp>
      <p:sp>
        <p:nvSpPr>
          <p:cNvPr id="3" name="Espace réservé du contenu 2"/>
          <p:cNvSpPr>
            <a:spLocks noGrp="1"/>
          </p:cNvSpPr>
          <p:nvPr>
            <p:ph idx="1"/>
          </p:nvPr>
        </p:nvSpPr>
        <p:spPr>
          <a:xfrm>
            <a:off x="128789" y="1343608"/>
            <a:ext cx="11874321" cy="5417800"/>
          </a:xfrm>
        </p:spPr>
        <p:txBody>
          <a:bodyPr>
            <a:normAutofit/>
          </a:bodyPr>
          <a:lstStyle/>
          <a:p>
            <a:pPr>
              <a:buFont typeface="Wingdings" panose="05000000000000000000" pitchFamily="2" charset="2"/>
              <a:buChar char="v"/>
            </a:pPr>
            <a:r>
              <a:rPr lang="fr-FR" dirty="0"/>
              <a:t>Créer un climat de confiance au sein du groupe en formation. </a:t>
            </a:r>
          </a:p>
          <a:p>
            <a:pPr>
              <a:buFont typeface="Wingdings" panose="05000000000000000000" pitchFamily="2" charset="2"/>
              <a:buChar char="v"/>
            </a:pPr>
            <a:endParaRPr lang="fr-FR" dirty="0"/>
          </a:p>
          <a:p>
            <a:pPr>
              <a:buFont typeface="Wingdings" panose="05000000000000000000" pitchFamily="2" charset="2"/>
              <a:buChar char="v"/>
            </a:pPr>
            <a:r>
              <a:rPr lang="fr-FR" dirty="0"/>
              <a:t>Favoriser les échanges, valoriser les participants</a:t>
            </a:r>
          </a:p>
          <a:p>
            <a:pPr>
              <a:buFont typeface="Wingdings" panose="05000000000000000000" pitchFamily="2" charset="2"/>
              <a:buChar char="v"/>
            </a:pPr>
            <a:endParaRPr lang="fr-FR" dirty="0"/>
          </a:p>
          <a:p>
            <a:pPr>
              <a:buFont typeface="Wingdings" panose="05000000000000000000" pitchFamily="2" charset="2"/>
              <a:buChar char="v"/>
            </a:pPr>
            <a:r>
              <a:rPr lang="fr-FR" dirty="0"/>
              <a:t>Faire intervenir, ponctuellement, certains membres du groupe sur les sujets qu'ils maîtrisent. </a:t>
            </a:r>
          </a:p>
          <a:p>
            <a:pPr>
              <a:buFont typeface="Wingdings" panose="05000000000000000000" pitchFamily="2" charset="2"/>
              <a:buChar char="v"/>
            </a:pPr>
            <a:endParaRPr lang="fr-FR" dirty="0"/>
          </a:p>
          <a:p>
            <a:pPr>
              <a:buFont typeface="Wingdings" panose="05000000000000000000" pitchFamily="2" charset="2"/>
              <a:buChar char="v"/>
            </a:pPr>
            <a:r>
              <a:rPr lang="fr-FR" dirty="0"/>
              <a:t>Relier les études de cas, les simulations, les exemples aux vécus professionnels des participants. </a:t>
            </a:r>
          </a:p>
          <a:p>
            <a:pPr>
              <a:buFont typeface="Wingdings" panose="05000000000000000000" pitchFamily="2" charset="2"/>
              <a:buChar char="v"/>
            </a:pPr>
            <a:endParaRPr lang="fr-FR" dirty="0"/>
          </a:p>
          <a:p>
            <a:pPr>
              <a:buFont typeface="Wingdings" panose="05000000000000000000" pitchFamily="2" charset="2"/>
              <a:buChar char="v"/>
            </a:pPr>
            <a:r>
              <a:rPr lang="fr-FR" dirty="0"/>
              <a:t>Évaluer l'atteinte des objectifs pédagogiques. </a:t>
            </a:r>
          </a:p>
          <a:p>
            <a:pPr>
              <a:buFont typeface="Wingdings" panose="05000000000000000000" pitchFamily="2" charset="2"/>
              <a:buChar char="v"/>
            </a:pPr>
            <a:endParaRPr lang="fr-FR" dirty="0"/>
          </a:p>
        </p:txBody>
      </p:sp>
    </p:spTree>
    <p:extLst>
      <p:ext uri="{BB962C8B-B14F-4D97-AF65-F5344CB8AC3E}">
        <p14:creationId xmlns:p14="http://schemas.microsoft.com/office/powerpoint/2010/main" val="149462552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D977476-8F3D-432D-B758-67D2BB1D7D65}"/>
              </a:ext>
            </a:extLst>
          </p:cNvPr>
          <p:cNvSpPr>
            <a:spLocks noGrp="1"/>
          </p:cNvSpPr>
          <p:nvPr>
            <p:ph type="title"/>
          </p:nvPr>
        </p:nvSpPr>
        <p:spPr/>
        <p:txBody>
          <a:bodyPr/>
          <a:lstStyle/>
          <a:p>
            <a:r>
              <a:rPr lang="fr-FR" dirty="0"/>
              <a:t> </a:t>
            </a:r>
            <a:r>
              <a:rPr lang="fr-FR" sz="3600" dirty="0">
                <a:latin typeface="Arial Black" panose="020B0A04020102020204" pitchFamily="34" charset="0"/>
              </a:rPr>
              <a:t>A l’issue de la formation</a:t>
            </a:r>
            <a:endParaRPr lang="x-none" sz="3600" dirty="0">
              <a:latin typeface="Arial Black" panose="020B0A04020102020204" pitchFamily="34" charset="0"/>
            </a:endParaRPr>
          </a:p>
        </p:txBody>
      </p:sp>
      <p:sp>
        <p:nvSpPr>
          <p:cNvPr id="3" name="Espace réservé du contenu 2">
            <a:extLst>
              <a:ext uri="{FF2B5EF4-FFF2-40B4-BE49-F238E27FC236}">
                <a16:creationId xmlns:a16="http://schemas.microsoft.com/office/drawing/2014/main" id="{19F21383-BE94-4858-A5F8-912F99776BCA}"/>
              </a:ext>
            </a:extLst>
          </p:cNvPr>
          <p:cNvSpPr>
            <a:spLocks noGrp="1"/>
          </p:cNvSpPr>
          <p:nvPr>
            <p:ph idx="1"/>
          </p:nvPr>
        </p:nvSpPr>
        <p:spPr/>
        <p:txBody>
          <a:bodyPr>
            <a:normAutofit fontScale="70000" lnSpcReduction="20000"/>
          </a:bodyPr>
          <a:lstStyle/>
          <a:p>
            <a:endParaRPr lang="fr-FR" dirty="0"/>
          </a:p>
          <a:p>
            <a:pPr marL="0" indent="0">
              <a:lnSpc>
                <a:spcPct val="150000"/>
              </a:lnSpc>
              <a:buNone/>
            </a:pPr>
            <a:r>
              <a:rPr lang="fr-FR" b="1" dirty="0"/>
              <a:t>- s’assurer que les attentes des apprenants ont été comblées:</a:t>
            </a:r>
          </a:p>
          <a:p>
            <a:pPr>
              <a:lnSpc>
                <a:spcPct val="150000"/>
              </a:lnSpc>
              <a:buFontTx/>
              <a:buChar char="-"/>
            </a:pPr>
            <a:r>
              <a:rPr lang="fr-FR" b="1" dirty="0"/>
              <a:t>s’assurer des motifs de satisfaction des apprenants,</a:t>
            </a:r>
          </a:p>
          <a:p>
            <a:pPr>
              <a:lnSpc>
                <a:spcPct val="150000"/>
              </a:lnSpc>
              <a:buFontTx/>
              <a:buChar char="-"/>
            </a:pPr>
            <a:r>
              <a:rPr lang="fr-FR" b="1" dirty="0"/>
              <a:t>Identifier les attentes qui n’ont pas été comblées ainsi que les objectifs qui n’ont pas été atteints</a:t>
            </a:r>
          </a:p>
          <a:p>
            <a:pPr>
              <a:lnSpc>
                <a:spcPct val="150000"/>
              </a:lnSpc>
              <a:buFontTx/>
              <a:buChar char="-"/>
            </a:pPr>
            <a:r>
              <a:rPr lang="fr-FR" b="1" dirty="0"/>
              <a:t>solliciter à l’issue de la formation, un retour des participants sur les points forts et les points à améliorer du processus de formation </a:t>
            </a:r>
          </a:p>
          <a:p>
            <a:pPr>
              <a:lnSpc>
                <a:spcPct val="150000"/>
              </a:lnSpc>
              <a:buFontTx/>
              <a:buChar char="-"/>
            </a:pPr>
            <a:r>
              <a:rPr lang="fr-FR" b="1" dirty="0"/>
              <a:t>Évaluer les apprentissages réalisés</a:t>
            </a:r>
          </a:p>
          <a:p>
            <a:pPr>
              <a:lnSpc>
                <a:spcPct val="150000"/>
              </a:lnSpc>
              <a:buFontTx/>
              <a:buChar char="-"/>
            </a:pPr>
            <a:r>
              <a:rPr lang="fr-FR" b="1" dirty="0"/>
              <a:t>Etc. </a:t>
            </a:r>
            <a:endParaRPr lang="x-none" b="1" dirty="0"/>
          </a:p>
          <a:p>
            <a:endParaRPr lang="fr-FR" dirty="0"/>
          </a:p>
        </p:txBody>
      </p:sp>
    </p:spTree>
    <p:extLst>
      <p:ext uri="{BB962C8B-B14F-4D97-AF65-F5344CB8AC3E}">
        <p14:creationId xmlns:p14="http://schemas.microsoft.com/office/powerpoint/2010/main" val="129562210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dirty="0">
                <a:latin typeface="Arial Black" panose="020B0A04020102020204" pitchFamily="34" charset="0"/>
              </a:rPr>
              <a:t> </a:t>
            </a:r>
          </a:p>
        </p:txBody>
      </p:sp>
      <p:sp>
        <p:nvSpPr>
          <p:cNvPr id="3" name="Espace réservé du contenu 2"/>
          <p:cNvSpPr>
            <a:spLocks noGrp="1"/>
          </p:cNvSpPr>
          <p:nvPr>
            <p:ph idx="1"/>
          </p:nvPr>
        </p:nvSpPr>
        <p:spPr/>
        <p:txBody>
          <a:bodyPr/>
          <a:lstStyle/>
          <a:p>
            <a:pPr marL="0" indent="0">
              <a:buNone/>
            </a:pPr>
            <a:endParaRPr lang="fr-FR" b="1" dirty="0">
              <a:latin typeface="Arial Black" panose="020B0A04020102020204" pitchFamily="34" charset="0"/>
            </a:endParaRPr>
          </a:p>
          <a:p>
            <a:pPr marL="0" indent="0">
              <a:buNone/>
            </a:pPr>
            <a:r>
              <a:rPr lang="fr-FR" b="1" dirty="0">
                <a:latin typeface="Arial Black" panose="020B0A04020102020204" pitchFamily="34" charset="0"/>
              </a:rPr>
              <a:t>LES TYPES DE PARTICIPANTS </a:t>
            </a:r>
            <a:r>
              <a:rPr lang="fr-FR" b="1" dirty="0">
                <a:latin typeface="Arial Black" panose="020B0A04020102020204" pitchFamily="34" charset="0"/>
                <a:cs typeface="Arial" panose="020B0604020202020204" pitchFamily="34" charset="0"/>
              </a:rPr>
              <a:t>ADULTES EN FORMATION</a:t>
            </a:r>
            <a:endParaRPr lang="fr-FR" b="1" dirty="0">
              <a:latin typeface="Arial Black" panose="020B0A04020102020204" pitchFamily="34" charset="0"/>
            </a:endParaRPr>
          </a:p>
        </p:txBody>
      </p:sp>
    </p:spTree>
    <p:extLst>
      <p:ext uri="{BB962C8B-B14F-4D97-AF65-F5344CB8AC3E}">
        <p14:creationId xmlns:p14="http://schemas.microsoft.com/office/powerpoint/2010/main" val="7978073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4B6FA2A-C9F0-4FB1-BAB8-7B90E3B97B56}"/>
              </a:ext>
            </a:extLst>
          </p:cNvPr>
          <p:cNvSpPr>
            <a:spLocks noGrp="1"/>
          </p:cNvSpPr>
          <p:nvPr>
            <p:ph type="title"/>
          </p:nvPr>
        </p:nvSpPr>
        <p:spPr/>
        <p:txBody>
          <a:bodyPr/>
          <a:lstStyle/>
          <a:p>
            <a:r>
              <a:rPr lang="fr-FR" dirty="0"/>
              <a:t>       </a:t>
            </a:r>
            <a:r>
              <a:rPr lang="fr-FR" sz="3600" b="1" dirty="0"/>
              <a:t>L’andragogie: définition (suite)</a:t>
            </a:r>
          </a:p>
        </p:txBody>
      </p:sp>
      <p:sp>
        <p:nvSpPr>
          <p:cNvPr id="3" name="Espace réservé du contenu 2">
            <a:extLst>
              <a:ext uri="{FF2B5EF4-FFF2-40B4-BE49-F238E27FC236}">
                <a16:creationId xmlns:a16="http://schemas.microsoft.com/office/drawing/2014/main" id="{F843F64B-B4CA-47F1-B771-D59540DB64F1}"/>
              </a:ext>
            </a:extLst>
          </p:cNvPr>
          <p:cNvSpPr>
            <a:spLocks noGrp="1"/>
          </p:cNvSpPr>
          <p:nvPr>
            <p:ph idx="1"/>
          </p:nvPr>
        </p:nvSpPr>
        <p:spPr/>
        <p:txBody>
          <a:bodyPr>
            <a:normAutofit lnSpcReduction="10000"/>
          </a:bodyPr>
          <a:lstStyle/>
          <a:p>
            <a:pPr marL="0" indent="0" algn="just">
              <a:buNone/>
            </a:pPr>
            <a:r>
              <a:rPr lang="fr-FR" dirty="0"/>
              <a:t>Appelée souvent ‘</a:t>
            </a:r>
            <a:r>
              <a:rPr lang="fr-FR" b="1" dirty="0"/>
              <a:t>’pédagogie des adultes</a:t>
            </a:r>
            <a:r>
              <a:rPr lang="fr-FR" dirty="0"/>
              <a:t>’’, elle désigne </a:t>
            </a:r>
            <a:r>
              <a:rPr lang="fr-FR" b="1" dirty="0"/>
              <a:t>la formation des adultes</a:t>
            </a:r>
            <a:r>
              <a:rPr lang="fr-FR" dirty="0"/>
              <a:t> dans ses aspects: </a:t>
            </a:r>
          </a:p>
          <a:p>
            <a:pPr marL="0" indent="0" algn="just">
              <a:buNone/>
            </a:pPr>
            <a:endParaRPr lang="fr-FR" dirty="0"/>
          </a:p>
          <a:p>
            <a:pPr algn="just">
              <a:buFont typeface="Wingdings" panose="05000000000000000000" pitchFamily="2" charset="2"/>
              <a:buChar char="Ø"/>
            </a:pPr>
            <a:r>
              <a:rPr lang="fr-FR" b="1" dirty="0"/>
              <a:t>psychologique: </a:t>
            </a:r>
            <a:r>
              <a:rPr lang="fr-FR" dirty="0"/>
              <a:t>motivation, caractéristiques, apprentissage, développement cognitif…;</a:t>
            </a:r>
          </a:p>
          <a:p>
            <a:pPr algn="just">
              <a:buFont typeface="Wingdings" panose="05000000000000000000" pitchFamily="2" charset="2"/>
              <a:buChar char="Ø"/>
            </a:pPr>
            <a:endParaRPr lang="fr-FR" dirty="0"/>
          </a:p>
          <a:p>
            <a:pPr algn="just">
              <a:buFont typeface="Wingdings" panose="05000000000000000000" pitchFamily="2" charset="2"/>
              <a:buChar char="Ø"/>
            </a:pPr>
            <a:r>
              <a:rPr lang="fr-FR" b="1" dirty="0"/>
              <a:t>sociologique: </a:t>
            </a:r>
            <a:r>
              <a:rPr lang="fr-FR" dirty="0"/>
              <a:t>environnement situationnel, relationnel, institutionnel, systémique;</a:t>
            </a:r>
          </a:p>
          <a:p>
            <a:pPr algn="just">
              <a:buFont typeface="Wingdings" panose="05000000000000000000" pitchFamily="2" charset="2"/>
              <a:buChar char="Ø"/>
            </a:pPr>
            <a:endParaRPr lang="fr-FR" dirty="0"/>
          </a:p>
          <a:p>
            <a:pPr algn="just">
              <a:buFont typeface="Wingdings" panose="05000000000000000000" pitchFamily="2" charset="2"/>
              <a:buChar char="Ø"/>
            </a:pPr>
            <a:r>
              <a:rPr lang="fr-FR" b="1" dirty="0"/>
              <a:t>pédagogique: </a:t>
            </a:r>
            <a:r>
              <a:rPr lang="fr-FR" dirty="0"/>
              <a:t>méthodes, techniques et stratégies</a:t>
            </a:r>
          </a:p>
          <a:p>
            <a:endParaRPr lang="fr-FR" dirty="0"/>
          </a:p>
        </p:txBody>
      </p:sp>
    </p:spTree>
    <p:extLst>
      <p:ext uri="{BB962C8B-B14F-4D97-AF65-F5344CB8AC3E}">
        <p14:creationId xmlns:p14="http://schemas.microsoft.com/office/powerpoint/2010/main" val="40646080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613929"/>
          </a:xfrm>
        </p:spPr>
        <p:txBody>
          <a:bodyPr>
            <a:normAutofit fontScale="90000"/>
          </a:bodyPr>
          <a:lstStyle/>
          <a:p>
            <a:r>
              <a:rPr lang="fr-FR" sz="3100" b="1" dirty="0">
                <a:latin typeface="Times New Roman" panose="02020603050405020304" pitchFamily="18" charset="0"/>
                <a:cs typeface="Times New Roman" panose="02020603050405020304" pitchFamily="18" charset="0"/>
              </a:rPr>
              <a:t>LE LEADER/ LE POSITIF/ LE CONSTRUCTEUR</a:t>
            </a:r>
            <a:br>
              <a:rPr lang="fr-FR" b="1" dirty="0">
                <a:latin typeface="Times New Roman" panose="02020603050405020304" pitchFamily="18" charset="0"/>
                <a:cs typeface="Times New Roman" panose="02020603050405020304" pitchFamily="18" charset="0"/>
              </a:rPr>
            </a:br>
            <a:endParaRPr lang="en-US"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2855430237"/>
              </p:ext>
            </p:extLst>
          </p:nvPr>
        </p:nvGraphicFramePr>
        <p:xfrm>
          <a:off x="514350" y="1062182"/>
          <a:ext cx="10439400" cy="16145910"/>
        </p:xfrm>
        <a:graphic>
          <a:graphicData uri="http://schemas.openxmlformats.org/drawingml/2006/table">
            <a:tbl>
              <a:tblPr firstRow="1" bandRow="1">
                <a:tableStyleId>{5C22544A-7EE6-4342-B048-85BDC9FD1C3A}</a:tableStyleId>
              </a:tblPr>
              <a:tblGrid>
                <a:gridCol w="5219700">
                  <a:extLst>
                    <a:ext uri="{9D8B030D-6E8A-4147-A177-3AD203B41FA5}">
                      <a16:colId xmlns:a16="http://schemas.microsoft.com/office/drawing/2014/main" val="3896340338"/>
                    </a:ext>
                  </a:extLst>
                </a:gridCol>
                <a:gridCol w="5219700">
                  <a:extLst>
                    <a:ext uri="{9D8B030D-6E8A-4147-A177-3AD203B41FA5}">
                      <a16:colId xmlns:a16="http://schemas.microsoft.com/office/drawing/2014/main" val="2850526660"/>
                    </a:ext>
                  </a:extLst>
                </a:gridCol>
              </a:tblGrid>
              <a:tr h="1014268">
                <a:tc>
                  <a:txBody>
                    <a:bodyPr/>
                    <a:lstStyle/>
                    <a:p>
                      <a:r>
                        <a:rPr lang="fr-FR" dirty="0"/>
                        <a:t> CARACTERES</a:t>
                      </a:r>
                      <a:endParaRPr lang="en-US" dirty="0"/>
                    </a:p>
                  </a:txBody>
                  <a:tcPr/>
                </a:tc>
                <a:tc>
                  <a:txBody>
                    <a:bodyPr/>
                    <a:lstStyle/>
                    <a:p>
                      <a:r>
                        <a:rPr lang="fr-FR" dirty="0"/>
                        <a:t>ROLE</a:t>
                      </a:r>
                      <a:r>
                        <a:rPr lang="fr-FR" baseline="0" dirty="0"/>
                        <a:t> DU FORMATEUR</a:t>
                      </a:r>
                      <a:endParaRPr lang="en-US" dirty="0"/>
                    </a:p>
                  </a:txBody>
                  <a:tcPr/>
                </a:tc>
                <a:extLst>
                  <a:ext uri="{0D108BD9-81ED-4DB2-BD59-A6C34878D82A}">
                    <a16:rowId xmlns:a16="http://schemas.microsoft.com/office/drawing/2014/main" val="2312938743"/>
                  </a:ext>
                </a:extLst>
              </a:tr>
              <a:tr h="15131642">
                <a:tc>
                  <a:txBody>
                    <a:bodyPr/>
                    <a:lstStyle/>
                    <a:p>
                      <a:pPr marL="342900" indent="-342900">
                        <a:buFont typeface="Arial" panose="020B0604020202020204" pitchFamily="34" charset="0"/>
                        <a:buChar char="•"/>
                      </a:pPr>
                      <a:r>
                        <a:rPr lang="fr-FR" sz="2400" dirty="0">
                          <a:latin typeface="Times New Roman" panose="02020603050405020304" pitchFamily="18" charset="0"/>
                          <a:cs typeface="Times New Roman" panose="02020603050405020304" pitchFamily="18" charset="0"/>
                        </a:rPr>
                        <a:t>Examine , pense et partage </a:t>
                      </a:r>
                    </a:p>
                    <a:p>
                      <a:pPr marL="742950" lvl="1" indent="-285750">
                        <a:buFont typeface="Arial" panose="020B0604020202020204" pitchFamily="34" charset="0"/>
                        <a:buChar char="•"/>
                      </a:pPr>
                      <a:r>
                        <a:rPr lang="fr-FR" sz="2400" dirty="0">
                          <a:effectLst/>
                          <a:latin typeface="Times New Roman" panose="02020603050405020304" pitchFamily="18" charset="0"/>
                          <a:cs typeface="Times New Roman" panose="02020603050405020304" pitchFamily="18" charset="0"/>
                        </a:rPr>
                        <a:t>Parle de façon claire et précise </a:t>
                      </a:r>
                    </a:p>
                    <a:p>
                      <a:pPr marL="742950" lvl="1" indent="-285750">
                        <a:buFont typeface="Arial" panose="020B0604020202020204" pitchFamily="34" charset="0"/>
                        <a:buChar char="•"/>
                      </a:pPr>
                      <a:r>
                        <a:rPr lang="fr-FR" sz="2400" dirty="0">
                          <a:effectLst/>
                          <a:latin typeface="Times New Roman" panose="02020603050405020304" pitchFamily="18" charset="0"/>
                          <a:cs typeface="Times New Roman" panose="02020603050405020304" pitchFamily="18" charset="0"/>
                        </a:rPr>
                        <a:t>A une certaine influence sur le groupe </a:t>
                      </a:r>
                    </a:p>
                    <a:p>
                      <a:pPr marL="742950" lvl="1" indent="-285750">
                        <a:buFont typeface="Arial" panose="020B0604020202020204" pitchFamily="34" charset="0"/>
                        <a:buChar char="•"/>
                      </a:pPr>
                      <a:r>
                        <a:rPr lang="fr-FR" sz="2400" dirty="0">
                          <a:effectLst/>
                          <a:latin typeface="Times New Roman" panose="02020603050405020304" pitchFamily="18" charset="0"/>
                          <a:cs typeface="Times New Roman" panose="02020603050405020304" pitchFamily="18" charset="0"/>
                        </a:rPr>
                        <a:t>Pense posséder les clés du problème </a:t>
                      </a:r>
                    </a:p>
                    <a:p>
                      <a:pPr marL="742950" lvl="1" indent="-285750">
                        <a:buFont typeface="Arial" panose="020B0604020202020204" pitchFamily="34" charset="0"/>
                        <a:buChar char="•"/>
                      </a:pPr>
                      <a:r>
                        <a:rPr lang="fr-FR" sz="2400" dirty="0">
                          <a:effectLst/>
                          <a:latin typeface="Times New Roman" panose="02020603050405020304" pitchFamily="18" charset="0"/>
                          <a:cs typeface="Times New Roman" panose="02020603050405020304" pitchFamily="18" charset="0"/>
                        </a:rPr>
                        <a:t>Donne des conseils </a:t>
                      </a:r>
                    </a:p>
                    <a:p>
                      <a:pPr marL="742950" lvl="1" indent="-285750">
                        <a:buFont typeface="Arial" panose="020B0604020202020204" pitchFamily="34" charset="0"/>
                        <a:buChar char="•"/>
                      </a:pPr>
                      <a:r>
                        <a:rPr lang="fr-FR" sz="2400" dirty="0">
                          <a:latin typeface="Times New Roman" panose="02020603050405020304" pitchFamily="18" charset="0"/>
                          <a:cs typeface="Times New Roman" panose="02020603050405020304" pitchFamily="18" charset="0"/>
                        </a:rPr>
                        <a:t>Il est motivé, voit tout de manière positive</a:t>
                      </a:r>
                      <a:endParaRPr lang="fr-FR" sz="2400" dirty="0">
                        <a:effectLst/>
                        <a:latin typeface="Times New Roman" panose="02020603050405020304" pitchFamily="18" charset="0"/>
                        <a:cs typeface="Times New Roman" panose="02020603050405020304" pitchFamily="18" charset="0"/>
                      </a:endParaRPr>
                    </a:p>
                    <a:p>
                      <a:pPr marL="742950" lvl="1" indent="-285750">
                        <a:buFont typeface="Arial" panose="020B0604020202020204" pitchFamily="34" charset="0"/>
                        <a:buChar char="•"/>
                      </a:pPr>
                      <a:r>
                        <a:rPr lang="fr-FR" sz="2400" dirty="0">
                          <a:effectLst/>
                          <a:latin typeface="Times New Roman" panose="02020603050405020304" pitchFamily="18" charset="0"/>
                          <a:cs typeface="Times New Roman" panose="02020603050405020304" pitchFamily="18" charset="0"/>
                        </a:rPr>
                        <a:t>Aimerait prendre la place de l'animateur/du manager </a:t>
                      </a:r>
                    </a:p>
                    <a:p>
                      <a:endParaRPr lang="en-US" dirty="0"/>
                    </a:p>
                  </a:txBody>
                  <a:tcPr/>
                </a:tc>
                <a:tc>
                  <a:txBody>
                    <a:bodyPr/>
                    <a:lstStyle/>
                    <a:p>
                      <a:pPr algn="just">
                        <a:lnSpc>
                          <a:spcPct val="150000"/>
                        </a:lnSpc>
                      </a:pPr>
                      <a:r>
                        <a:rPr lang="fr-FR" sz="2400" dirty="0">
                          <a:latin typeface="Times New Roman" panose="02020603050405020304" pitchFamily="18" charset="0"/>
                          <a:cs typeface="Times New Roman" panose="02020603050405020304" pitchFamily="18" charset="0"/>
                        </a:rPr>
                        <a:t>Utiliser son énergie</a:t>
                      </a:r>
                    </a:p>
                    <a:p>
                      <a:pPr algn="just">
                        <a:lnSpc>
                          <a:spcPct val="150000"/>
                        </a:lnSpc>
                      </a:pPr>
                      <a:r>
                        <a:rPr lang="fr-FR" sz="2400" dirty="0">
                          <a:latin typeface="Times New Roman" panose="02020603050405020304" pitchFamily="18" charset="0"/>
                          <a:cs typeface="Times New Roman" panose="02020603050405020304" pitchFamily="18" charset="0"/>
                        </a:rPr>
                        <a:t>positive pour le groupe, mais résister au danger de se concentrer uniquement sur lui.</a:t>
                      </a:r>
                    </a:p>
                    <a:p>
                      <a:endParaRPr lang="en-US" sz="2400" dirty="0"/>
                    </a:p>
                  </a:txBody>
                  <a:tcPr/>
                </a:tc>
                <a:extLst>
                  <a:ext uri="{0D108BD9-81ED-4DB2-BD59-A6C34878D82A}">
                    <a16:rowId xmlns:a16="http://schemas.microsoft.com/office/drawing/2014/main" val="4264067558"/>
                  </a:ext>
                </a:extLst>
              </a:tr>
            </a:tbl>
          </a:graphicData>
        </a:graphic>
      </p:graphicFrame>
    </p:spTree>
    <p:extLst>
      <p:ext uri="{BB962C8B-B14F-4D97-AF65-F5344CB8AC3E}">
        <p14:creationId xmlns:p14="http://schemas.microsoft.com/office/powerpoint/2010/main" val="266539904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1038802"/>
          </a:xfrm>
        </p:spPr>
        <p:txBody>
          <a:bodyPr>
            <a:normAutofit/>
          </a:bodyPr>
          <a:lstStyle/>
          <a:p>
            <a:r>
              <a:rPr lang="fr-FR" sz="2000" b="1" dirty="0">
                <a:latin typeface="Arial Black" panose="020B0A04020102020204" pitchFamily="34" charset="0"/>
              </a:rPr>
              <a:t>L'INTROVERTI/ LE RÉSERVÉ/ LE TIMIDE/ LE SILENCIEUX</a:t>
            </a:r>
            <a:br>
              <a:rPr lang="fr-FR" b="1" dirty="0"/>
            </a:br>
            <a:endParaRPr lang="en-US"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2749107271"/>
              </p:ext>
            </p:extLst>
          </p:nvPr>
        </p:nvGraphicFramePr>
        <p:xfrm>
          <a:off x="514927" y="979054"/>
          <a:ext cx="10515600" cy="18054378"/>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3732415560"/>
                    </a:ext>
                  </a:extLst>
                </a:gridCol>
                <a:gridCol w="5257800">
                  <a:extLst>
                    <a:ext uri="{9D8B030D-6E8A-4147-A177-3AD203B41FA5}">
                      <a16:colId xmlns:a16="http://schemas.microsoft.com/office/drawing/2014/main" val="1524166261"/>
                    </a:ext>
                  </a:extLst>
                </a:gridCol>
              </a:tblGrid>
              <a:tr h="381909">
                <a:tc>
                  <a:txBody>
                    <a:bodyPr/>
                    <a:lstStyle/>
                    <a:p>
                      <a:r>
                        <a:rPr lang="fr-FR" dirty="0"/>
                        <a:t>CARACTERES</a:t>
                      </a:r>
                      <a:endParaRPr lang="en-US" dirty="0"/>
                    </a:p>
                  </a:txBody>
                  <a:tcPr/>
                </a:tc>
                <a:tc>
                  <a:txBody>
                    <a:bodyPr/>
                    <a:lstStyle/>
                    <a:p>
                      <a:r>
                        <a:rPr lang="fr-FR" dirty="0"/>
                        <a:t>ROLE</a:t>
                      </a:r>
                      <a:r>
                        <a:rPr lang="fr-FR" baseline="0" dirty="0"/>
                        <a:t> DU FORMATEUR</a:t>
                      </a:r>
                      <a:endParaRPr lang="en-US" dirty="0"/>
                    </a:p>
                  </a:txBody>
                  <a:tcPr/>
                </a:tc>
                <a:extLst>
                  <a:ext uri="{0D108BD9-81ED-4DB2-BD59-A6C34878D82A}">
                    <a16:rowId xmlns:a16="http://schemas.microsoft.com/office/drawing/2014/main" val="60044107"/>
                  </a:ext>
                </a:extLst>
              </a:tr>
              <a:tr h="17672469">
                <a:tc>
                  <a:txBody>
                    <a:bodyPr/>
                    <a:lstStyle/>
                    <a:p>
                      <a:endParaRPr lang="fr-FR" dirty="0"/>
                    </a:p>
                    <a:p>
                      <a:pPr marL="742950" lvl="1" indent="-285750" algn="just">
                        <a:buFont typeface="Arial" panose="020B0604020202020204" pitchFamily="34" charset="0"/>
                        <a:buChar char="•"/>
                      </a:pPr>
                      <a:r>
                        <a:rPr lang="fr-FR" sz="2400" dirty="0">
                          <a:effectLst/>
                          <a:latin typeface="Times New Roman" panose="02020603050405020304" pitchFamily="18" charset="0"/>
                          <a:cs typeface="Times New Roman" panose="02020603050405020304" pitchFamily="18" charset="0"/>
                        </a:rPr>
                        <a:t>évite généralement les confrontations directes, a le regard fuyant </a:t>
                      </a:r>
                    </a:p>
                    <a:p>
                      <a:pPr marL="742950" lvl="1" indent="-285750" algn="just">
                        <a:buFont typeface="Arial" panose="020B0604020202020204" pitchFamily="34" charset="0"/>
                        <a:buChar char="•"/>
                      </a:pPr>
                      <a:r>
                        <a:rPr lang="fr-FR" sz="2400" dirty="0">
                          <a:latin typeface="Times New Roman" panose="02020603050405020304" pitchFamily="18" charset="0"/>
                          <a:cs typeface="Times New Roman" panose="02020603050405020304" pitchFamily="18" charset="0"/>
                        </a:rPr>
                        <a:t>demeure muet</a:t>
                      </a:r>
                      <a:endParaRPr lang="fr-FR" sz="2400" dirty="0">
                        <a:effectLst/>
                        <a:latin typeface="Times New Roman" panose="02020603050405020304" pitchFamily="18" charset="0"/>
                        <a:cs typeface="Times New Roman" panose="02020603050405020304" pitchFamily="18" charset="0"/>
                      </a:endParaRPr>
                    </a:p>
                    <a:p>
                      <a:pPr marL="742950" lvl="1" indent="-285750" algn="just">
                        <a:buFont typeface="Arial" panose="020B0604020202020204" pitchFamily="34" charset="0"/>
                        <a:buChar char="•"/>
                      </a:pPr>
                      <a:r>
                        <a:rPr lang="fr-FR" sz="2400" dirty="0">
                          <a:latin typeface="Times New Roman" panose="02020603050405020304" pitchFamily="18" charset="0"/>
                          <a:cs typeface="Times New Roman" panose="02020603050405020304" pitchFamily="18" charset="0"/>
                        </a:rPr>
                        <a:t>écoute tranquillement</a:t>
                      </a:r>
                      <a:endParaRPr lang="fr-FR" sz="2400" dirty="0">
                        <a:effectLst/>
                        <a:latin typeface="Times New Roman" panose="02020603050405020304" pitchFamily="18" charset="0"/>
                        <a:cs typeface="Times New Roman" panose="02020603050405020304" pitchFamily="18" charset="0"/>
                      </a:endParaRPr>
                    </a:p>
                    <a:p>
                      <a:pPr marL="742950" lvl="1" indent="-285750" algn="just">
                        <a:buFont typeface="Arial" panose="020B0604020202020204" pitchFamily="34" charset="0"/>
                        <a:buChar char="•"/>
                      </a:pPr>
                      <a:r>
                        <a:rPr lang="fr-FR" sz="2400" dirty="0">
                          <a:effectLst/>
                          <a:latin typeface="Times New Roman" panose="02020603050405020304" pitchFamily="18" charset="0"/>
                          <a:cs typeface="Times New Roman" panose="02020603050405020304" pitchFamily="18" charset="0"/>
                        </a:rPr>
                        <a:t>peine à prendre la parole, à donner son avis </a:t>
                      </a:r>
                    </a:p>
                    <a:p>
                      <a:pPr marL="742950" lvl="1" indent="-285750" algn="just">
                        <a:buFont typeface="Arial" panose="020B0604020202020204" pitchFamily="34" charset="0"/>
                        <a:buChar char="•"/>
                      </a:pPr>
                      <a:r>
                        <a:rPr lang="fr-FR" sz="2400" dirty="0">
                          <a:effectLst/>
                          <a:latin typeface="Times New Roman" panose="02020603050405020304" pitchFamily="18" charset="0"/>
                          <a:cs typeface="Times New Roman" panose="02020603050405020304" pitchFamily="18" charset="0"/>
                        </a:rPr>
                        <a:t>a du mal à s'exprimer clairement et/ou se faire entendre </a:t>
                      </a:r>
                    </a:p>
                    <a:p>
                      <a:pPr marL="742950" lvl="1" indent="-285750" algn="just">
                        <a:buFont typeface="Arial" panose="020B0604020202020204" pitchFamily="34" charset="0"/>
                        <a:buChar char="•"/>
                      </a:pPr>
                      <a:r>
                        <a:rPr lang="fr-FR" sz="2400" dirty="0">
                          <a:effectLst/>
                          <a:latin typeface="Times New Roman" panose="02020603050405020304" pitchFamily="18" charset="0"/>
                          <a:cs typeface="Times New Roman" panose="02020603050405020304" pitchFamily="18" charset="0"/>
                        </a:rPr>
                        <a:t>craint les critiques </a:t>
                      </a:r>
                    </a:p>
                    <a:p>
                      <a:endParaRPr lang="fr-FR" dirty="0"/>
                    </a:p>
                    <a:p>
                      <a:endParaRPr lang="fr-FR" dirty="0"/>
                    </a:p>
                    <a:p>
                      <a:endParaRPr lang="fr-FR" dirty="0"/>
                    </a:p>
                    <a:p>
                      <a:endParaRPr lang="fr-FR" dirty="0"/>
                    </a:p>
                    <a:p>
                      <a:endParaRPr lang="fr-FR" dirty="0"/>
                    </a:p>
                    <a:p>
                      <a:endParaRPr lang="fr-FR" dirty="0"/>
                    </a:p>
                    <a:p>
                      <a:endParaRPr lang="fr-FR" dirty="0"/>
                    </a:p>
                    <a:p>
                      <a:endParaRPr lang="fr-FR" dirty="0"/>
                    </a:p>
                    <a:p>
                      <a:endParaRPr lang="fr-FR" dirty="0"/>
                    </a:p>
                    <a:p>
                      <a:endParaRPr lang="fr-FR" dirty="0"/>
                    </a:p>
                    <a:p>
                      <a:endParaRPr lang="fr-FR" dirty="0"/>
                    </a:p>
                    <a:p>
                      <a:endParaRPr lang="fr-FR" dirty="0"/>
                    </a:p>
                    <a:p>
                      <a:endParaRPr lang="fr-FR" dirty="0"/>
                    </a:p>
                    <a:p>
                      <a:endParaRPr lang="fr-FR" dirty="0"/>
                    </a:p>
                    <a:p>
                      <a:endParaRPr lang="en-US" dirty="0"/>
                    </a:p>
                  </a:txBody>
                  <a:tcPr/>
                </a:tc>
                <a:tc>
                  <a:txBody>
                    <a:bodyPr/>
                    <a:lstStyle/>
                    <a:p>
                      <a:pPr algn="just"/>
                      <a:r>
                        <a:rPr lang="fr-FR" sz="2400" dirty="0">
                          <a:latin typeface="Times New Roman" panose="02020603050405020304" pitchFamily="18" charset="0"/>
                          <a:cs typeface="Times New Roman" panose="02020603050405020304" pitchFamily="18" charset="0"/>
                        </a:rPr>
                        <a:t>S'adresser à lui directement ou de l'amener à parler au moyen de questions sur lesquelles tous doivent s'exprimer.</a:t>
                      </a:r>
                    </a:p>
                    <a:p>
                      <a:pPr algn="just"/>
                      <a:endParaRPr lang="fr-FR" sz="2400" dirty="0">
                        <a:latin typeface="Times New Roman" panose="02020603050405020304" pitchFamily="18" charset="0"/>
                        <a:cs typeface="Times New Roman" panose="02020603050405020304" pitchFamily="18" charset="0"/>
                      </a:endParaRPr>
                    </a:p>
                    <a:p>
                      <a:pPr algn="just"/>
                      <a:r>
                        <a:rPr lang="fr-FR" sz="2400" dirty="0">
                          <a:latin typeface="Times New Roman" panose="02020603050405020304" pitchFamily="18" charset="0"/>
                          <a:cs typeface="Times New Roman" panose="02020603050405020304" pitchFamily="18" charset="0"/>
                        </a:rPr>
                        <a:t>Par exemple leur attribuer un sujet spécifique à l’avance, afin qu’ils puissent se préparer à prendre la parole au cour de la formation, les interroger, brainstorming, etc.</a:t>
                      </a:r>
                    </a:p>
                    <a:p>
                      <a:endParaRPr lang="en-US" dirty="0"/>
                    </a:p>
                  </a:txBody>
                  <a:tcPr/>
                </a:tc>
                <a:extLst>
                  <a:ext uri="{0D108BD9-81ED-4DB2-BD59-A6C34878D82A}">
                    <a16:rowId xmlns:a16="http://schemas.microsoft.com/office/drawing/2014/main" val="3258043485"/>
                  </a:ext>
                </a:extLst>
              </a:tr>
            </a:tbl>
          </a:graphicData>
        </a:graphic>
      </p:graphicFrame>
    </p:spTree>
    <p:extLst>
      <p:ext uri="{BB962C8B-B14F-4D97-AF65-F5344CB8AC3E}">
        <p14:creationId xmlns:p14="http://schemas.microsoft.com/office/powerpoint/2010/main" val="321433145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800" b="1" dirty="0">
                <a:latin typeface="Arial Black" panose="020B0A04020102020204" pitchFamily="34" charset="0"/>
              </a:rPr>
              <a:t>LE JE SAIS TOUT/ LE BAVARD</a:t>
            </a:r>
            <a:br>
              <a:rPr lang="fr-FR" b="1" dirty="0"/>
            </a:br>
            <a:endParaRPr lang="en-US"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1996946376"/>
              </p:ext>
            </p:extLst>
          </p:nvPr>
        </p:nvGraphicFramePr>
        <p:xfrm>
          <a:off x="257174" y="1247774"/>
          <a:ext cx="11610976" cy="5457825"/>
        </p:xfrm>
        <a:graphic>
          <a:graphicData uri="http://schemas.openxmlformats.org/drawingml/2006/table">
            <a:tbl>
              <a:tblPr firstRow="1" bandRow="1">
                <a:tableStyleId>{5C22544A-7EE6-4342-B048-85BDC9FD1C3A}</a:tableStyleId>
              </a:tblPr>
              <a:tblGrid>
                <a:gridCol w="5805488">
                  <a:extLst>
                    <a:ext uri="{9D8B030D-6E8A-4147-A177-3AD203B41FA5}">
                      <a16:colId xmlns:a16="http://schemas.microsoft.com/office/drawing/2014/main" val="3981270694"/>
                    </a:ext>
                  </a:extLst>
                </a:gridCol>
                <a:gridCol w="5805488">
                  <a:extLst>
                    <a:ext uri="{9D8B030D-6E8A-4147-A177-3AD203B41FA5}">
                      <a16:colId xmlns:a16="http://schemas.microsoft.com/office/drawing/2014/main" val="526768246"/>
                    </a:ext>
                  </a:extLst>
                </a:gridCol>
              </a:tblGrid>
              <a:tr h="929708">
                <a:tc>
                  <a:txBody>
                    <a:bodyPr/>
                    <a:lstStyle/>
                    <a:p>
                      <a:r>
                        <a:rPr lang="fr-FR" dirty="0"/>
                        <a:t>CARATERES</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a:t>ROLE</a:t>
                      </a:r>
                      <a:r>
                        <a:rPr lang="fr-FR" baseline="0" dirty="0"/>
                        <a:t> DU FORMATEUR</a:t>
                      </a:r>
                      <a:endParaRPr lang="en-US" dirty="0"/>
                    </a:p>
                    <a:p>
                      <a:endParaRPr lang="en-US" dirty="0"/>
                    </a:p>
                  </a:txBody>
                  <a:tcPr/>
                </a:tc>
                <a:extLst>
                  <a:ext uri="{0D108BD9-81ED-4DB2-BD59-A6C34878D82A}">
                    <a16:rowId xmlns:a16="http://schemas.microsoft.com/office/drawing/2014/main" val="2648572794"/>
                  </a:ext>
                </a:extLst>
              </a:tr>
              <a:tr h="4528117">
                <a:tc>
                  <a:txBody>
                    <a:bodyPr/>
                    <a:lstStyle/>
                    <a:p>
                      <a:pPr marL="285750" indent="-285750">
                        <a:lnSpc>
                          <a:spcPct val="150000"/>
                        </a:lnSpc>
                        <a:buFontTx/>
                        <a:buChar char="-"/>
                      </a:pPr>
                      <a:r>
                        <a:rPr lang="fr-FR" sz="2400" dirty="0"/>
                        <a:t>Intervient à tout bout de champs, </a:t>
                      </a:r>
                    </a:p>
                    <a:p>
                      <a:pPr marL="285750" indent="-285750">
                        <a:lnSpc>
                          <a:spcPct val="150000"/>
                        </a:lnSpc>
                        <a:buFontTx/>
                        <a:buChar char="-"/>
                      </a:pPr>
                      <a:r>
                        <a:rPr lang="fr-FR" sz="2400" dirty="0"/>
                        <a:t>a un avis à donner sur tout, </a:t>
                      </a:r>
                    </a:p>
                    <a:p>
                      <a:pPr marL="285750" indent="-285750">
                        <a:lnSpc>
                          <a:spcPct val="150000"/>
                        </a:lnSpc>
                        <a:buFontTx/>
                        <a:buChar char="-"/>
                      </a:pPr>
                      <a:r>
                        <a:rPr lang="fr-FR" sz="2400" dirty="0"/>
                        <a:t>coupe la parole sans vergogne </a:t>
                      </a:r>
                    </a:p>
                    <a:p>
                      <a:pPr marL="285750" indent="-285750">
                        <a:lnSpc>
                          <a:spcPct val="150000"/>
                        </a:lnSpc>
                        <a:buFontTx/>
                        <a:buChar char="-"/>
                      </a:pPr>
                      <a:r>
                        <a:rPr lang="fr-FR" sz="2400" dirty="0"/>
                        <a:t>il croit contribuer efficacement à l’avancement du processus.</a:t>
                      </a:r>
                      <a:endParaRPr lang="en-US" sz="2400" dirty="0"/>
                    </a:p>
                  </a:txBody>
                  <a:tcPr/>
                </a:tc>
                <a:tc>
                  <a:txBody>
                    <a:bodyPr/>
                    <a:lstStyle/>
                    <a:p>
                      <a:pPr algn="just">
                        <a:lnSpc>
                          <a:spcPct val="150000"/>
                        </a:lnSpc>
                      </a:pPr>
                      <a:r>
                        <a:rPr lang="fr-FR" sz="2400" dirty="0">
                          <a:latin typeface="Times New Roman" panose="02020603050405020304" pitchFamily="18" charset="0"/>
                          <a:cs typeface="Times New Roman" panose="02020603050405020304" pitchFamily="18" charset="0"/>
                        </a:rPr>
                        <a:t>- Le laisser parler, mais demander le point de vue des autres participants </a:t>
                      </a:r>
                    </a:p>
                    <a:p>
                      <a:pPr algn="just">
                        <a:lnSpc>
                          <a:spcPct val="150000"/>
                        </a:lnSpc>
                      </a:pPr>
                      <a:r>
                        <a:rPr lang="fr-FR" sz="2400" dirty="0">
                          <a:latin typeface="Times New Roman" panose="02020603050405020304" pitchFamily="18" charset="0"/>
                          <a:cs typeface="Times New Roman" panose="02020603050405020304" pitchFamily="18" charset="0"/>
                        </a:rPr>
                        <a:t>- veiller à ce qu'il ne soit pas le seul à prendre la parole</a:t>
                      </a:r>
                    </a:p>
                    <a:p>
                      <a:pPr algn="just">
                        <a:lnSpc>
                          <a:spcPct val="150000"/>
                        </a:lnSpc>
                      </a:pPr>
                      <a:r>
                        <a:rPr lang="fr-FR" sz="2400" dirty="0">
                          <a:latin typeface="Times New Roman" panose="02020603050405020304" pitchFamily="18" charset="0"/>
                          <a:cs typeface="Times New Roman" panose="02020603050405020304" pitchFamily="18" charset="0"/>
                        </a:rPr>
                        <a:t>- Être bien préparé et avoir souvent le courage de le contredire également.</a:t>
                      </a:r>
                    </a:p>
                    <a:p>
                      <a:pPr>
                        <a:lnSpc>
                          <a:spcPct val="150000"/>
                        </a:lnSpc>
                      </a:pPr>
                      <a:endParaRPr lang="en-US" sz="2400" dirty="0"/>
                    </a:p>
                  </a:txBody>
                  <a:tcPr/>
                </a:tc>
                <a:extLst>
                  <a:ext uri="{0D108BD9-81ED-4DB2-BD59-A6C34878D82A}">
                    <a16:rowId xmlns:a16="http://schemas.microsoft.com/office/drawing/2014/main" val="3293043445"/>
                  </a:ext>
                </a:extLst>
              </a:tr>
            </a:tbl>
          </a:graphicData>
        </a:graphic>
      </p:graphicFrame>
    </p:spTree>
    <p:extLst>
      <p:ext uri="{BB962C8B-B14F-4D97-AF65-F5344CB8AC3E}">
        <p14:creationId xmlns:p14="http://schemas.microsoft.com/office/powerpoint/2010/main" val="307139133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1216025"/>
          </a:xfrm>
        </p:spPr>
        <p:txBody>
          <a:bodyPr>
            <a:normAutofit/>
          </a:bodyPr>
          <a:lstStyle/>
          <a:p>
            <a:r>
              <a:rPr lang="fr-FR" sz="2400" b="1" dirty="0">
                <a:latin typeface="Arial Black" panose="020B0A04020102020204" pitchFamily="34" charset="0"/>
              </a:rPr>
              <a:t>LE LOQUACE/ DIVERGENT </a:t>
            </a:r>
            <a:br>
              <a:rPr lang="fr-FR" sz="2400" b="1" dirty="0">
                <a:latin typeface="NotoSerif-Bold"/>
              </a:rPr>
            </a:br>
            <a:endParaRPr lang="en-US" sz="2400"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1737021442"/>
              </p:ext>
            </p:extLst>
          </p:nvPr>
        </p:nvGraphicFramePr>
        <p:xfrm>
          <a:off x="266698" y="1314450"/>
          <a:ext cx="11458576" cy="5094246"/>
        </p:xfrm>
        <a:graphic>
          <a:graphicData uri="http://schemas.openxmlformats.org/drawingml/2006/table">
            <a:tbl>
              <a:tblPr firstRow="1" bandRow="1">
                <a:tableStyleId>{5C22544A-7EE6-4342-B048-85BDC9FD1C3A}</a:tableStyleId>
              </a:tblPr>
              <a:tblGrid>
                <a:gridCol w="5729288">
                  <a:extLst>
                    <a:ext uri="{9D8B030D-6E8A-4147-A177-3AD203B41FA5}">
                      <a16:colId xmlns:a16="http://schemas.microsoft.com/office/drawing/2014/main" val="3709651139"/>
                    </a:ext>
                  </a:extLst>
                </a:gridCol>
                <a:gridCol w="5729288">
                  <a:extLst>
                    <a:ext uri="{9D8B030D-6E8A-4147-A177-3AD203B41FA5}">
                      <a16:colId xmlns:a16="http://schemas.microsoft.com/office/drawing/2014/main" val="3784900651"/>
                    </a:ext>
                  </a:extLst>
                </a:gridCol>
              </a:tblGrid>
              <a:tr h="888006">
                <a:tc>
                  <a:txBody>
                    <a:bodyPr/>
                    <a:lstStyle/>
                    <a:p>
                      <a:r>
                        <a:rPr lang="fr-FR" dirty="0"/>
                        <a:t>CARACTERES</a:t>
                      </a:r>
                      <a:endParaRPr lang="en-US" dirty="0"/>
                    </a:p>
                  </a:txBody>
                  <a:tcPr/>
                </a:tc>
                <a:tc>
                  <a:txBody>
                    <a:bodyPr/>
                    <a:lstStyle/>
                    <a:p>
                      <a:r>
                        <a:rPr lang="fr-FR" dirty="0"/>
                        <a:t>ROLE</a:t>
                      </a:r>
                      <a:r>
                        <a:rPr lang="fr-FR" baseline="0" dirty="0"/>
                        <a:t> DU FORMATEUR</a:t>
                      </a:r>
                      <a:endParaRPr lang="en-US" dirty="0"/>
                    </a:p>
                  </a:txBody>
                  <a:tcPr/>
                </a:tc>
                <a:extLst>
                  <a:ext uri="{0D108BD9-81ED-4DB2-BD59-A6C34878D82A}">
                    <a16:rowId xmlns:a16="http://schemas.microsoft.com/office/drawing/2014/main" val="475207109"/>
                  </a:ext>
                </a:extLst>
              </a:tr>
              <a:tr h="4160244">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fr-FR" sz="2400" dirty="0">
                          <a:latin typeface="Times New Roman" panose="02020603050405020304" pitchFamily="18" charset="0"/>
                          <a:cs typeface="Times New Roman" panose="02020603050405020304" pitchFamily="18" charset="0"/>
                        </a:rPr>
                        <a:t>Il peut dévier le sujet de la formation en quelques secondes. Il aime parler, mais pas seulement sur le sujet. </a:t>
                      </a:r>
                    </a:p>
                    <a:p>
                      <a:pPr marL="0" marR="0" indent="0" algn="l" defTabSz="914400" rtl="0" eaLnBrk="1" fontAlgn="auto" latinLnBrk="0" hangingPunct="1">
                        <a:lnSpc>
                          <a:spcPct val="150000"/>
                        </a:lnSpc>
                        <a:spcBef>
                          <a:spcPts val="0"/>
                        </a:spcBef>
                        <a:spcAft>
                          <a:spcPts val="0"/>
                        </a:spcAft>
                        <a:buClrTx/>
                        <a:buSzTx/>
                        <a:buFontTx/>
                        <a:buNone/>
                        <a:tabLst/>
                        <a:defRPr/>
                      </a:pPr>
                      <a:endParaRPr lang="fr-FR" sz="2400" dirty="0">
                        <a:latin typeface="Times New Roman" panose="02020603050405020304" pitchFamily="18" charset="0"/>
                        <a:cs typeface="Times New Roman" panose="02020603050405020304" pitchFamily="18" charset="0"/>
                      </a:endParaRPr>
                    </a:p>
                    <a:p>
                      <a:pPr marL="0" marR="0" indent="0" algn="l" defTabSz="914400" rtl="0" eaLnBrk="1" fontAlgn="auto" latinLnBrk="0" hangingPunct="1">
                        <a:lnSpc>
                          <a:spcPct val="150000"/>
                        </a:lnSpc>
                        <a:spcBef>
                          <a:spcPts val="0"/>
                        </a:spcBef>
                        <a:spcAft>
                          <a:spcPts val="0"/>
                        </a:spcAft>
                        <a:buClrTx/>
                        <a:buSzTx/>
                        <a:buFontTx/>
                        <a:buNone/>
                        <a:tabLst/>
                        <a:defRPr/>
                      </a:pPr>
                      <a:r>
                        <a:rPr lang="fr-FR" sz="2400" dirty="0">
                          <a:latin typeface="Times New Roman" panose="02020603050405020304" pitchFamily="18" charset="0"/>
                          <a:cs typeface="Times New Roman" panose="02020603050405020304" pitchFamily="18" charset="0"/>
                        </a:rPr>
                        <a:t>Il peut penser être sur la bonne voix, mais en fait, il amène les autres à un endroit où ils n’ont pas vraiment besoin d’aller. </a:t>
                      </a:r>
                    </a:p>
                    <a:p>
                      <a:endParaRPr lang="en-US" dirty="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sz="2400" dirty="0">
                          <a:latin typeface="Times New Roman" panose="02020603050405020304" pitchFamily="18" charset="0"/>
                          <a:cs typeface="Times New Roman" panose="02020603050405020304" pitchFamily="18" charset="0"/>
                        </a:rPr>
                        <a:t>Ne le laissez pas prendre le dessus, essayez de lui confier une tâche sur laquelle il doit se concentrer. </a:t>
                      </a:r>
                    </a:p>
                    <a:p>
                      <a:pPr marL="0" marR="0" indent="0" algn="just" defTabSz="914400" rtl="0" eaLnBrk="1" fontAlgn="auto" latinLnBrk="0" hangingPunct="1">
                        <a:lnSpc>
                          <a:spcPct val="100000"/>
                        </a:lnSpc>
                        <a:spcBef>
                          <a:spcPts val="0"/>
                        </a:spcBef>
                        <a:spcAft>
                          <a:spcPts val="0"/>
                        </a:spcAft>
                        <a:buClrTx/>
                        <a:buSzTx/>
                        <a:buFontTx/>
                        <a:buNone/>
                        <a:tabLst/>
                        <a:defRPr/>
                      </a:pPr>
                      <a:endParaRPr lang="fr-FR" sz="2400" dirty="0">
                        <a:latin typeface="Times New Roman" panose="02020603050405020304" pitchFamily="18" charset="0"/>
                        <a:cs typeface="Times New Roman" panose="02020603050405020304" pitchFamily="18"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2400" dirty="0">
                          <a:latin typeface="Times New Roman" panose="02020603050405020304" pitchFamily="18" charset="0"/>
                          <a:cs typeface="Times New Roman" panose="02020603050405020304" pitchFamily="18" charset="0"/>
                        </a:rPr>
                        <a:t>Le remercier pour sa contribution mais suggérer qu’il s’en tienne à l’ordre du jour</a:t>
                      </a:r>
                    </a:p>
                    <a:p>
                      <a:pPr algn="just"/>
                      <a:endParaRPr lang="en-US" sz="2400" dirty="0"/>
                    </a:p>
                  </a:txBody>
                  <a:tcPr/>
                </a:tc>
                <a:extLst>
                  <a:ext uri="{0D108BD9-81ED-4DB2-BD59-A6C34878D82A}">
                    <a16:rowId xmlns:a16="http://schemas.microsoft.com/office/drawing/2014/main" val="720090336"/>
                  </a:ext>
                </a:extLst>
              </a:tr>
            </a:tbl>
          </a:graphicData>
        </a:graphic>
      </p:graphicFrame>
    </p:spTree>
    <p:extLst>
      <p:ext uri="{BB962C8B-B14F-4D97-AF65-F5344CB8AC3E}">
        <p14:creationId xmlns:p14="http://schemas.microsoft.com/office/powerpoint/2010/main" val="407038467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42899" y="95251"/>
            <a:ext cx="11363325" cy="1000124"/>
          </a:xfrm>
        </p:spPr>
        <p:txBody>
          <a:bodyPr>
            <a:normAutofit/>
          </a:bodyPr>
          <a:lstStyle/>
          <a:p>
            <a:r>
              <a:rPr lang="fr-FR" sz="2400" b="1" dirty="0">
                <a:latin typeface="Arial Black" panose="020B0A04020102020204" pitchFamily="34" charset="0"/>
              </a:rPr>
              <a:t>LE RÉPROBATEUR/ LE PESSIMISTE/ LE MEFIANT</a:t>
            </a:r>
            <a:endParaRPr lang="en-US" sz="2400" b="1" dirty="0">
              <a:latin typeface="Arial Black" panose="020B0A04020102020204" pitchFamily="34" charset="0"/>
            </a:endParaRP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1097554748"/>
              </p:ext>
            </p:extLst>
          </p:nvPr>
        </p:nvGraphicFramePr>
        <p:xfrm>
          <a:off x="152400" y="1095376"/>
          <a:ext cx="11944350" cy="5553074"/>
        </p:xfrm>
        <a:graphic>
          <a:graphicData uri="http://schemas.openxmlformats.org/drawingml/2006/table">
            <a:tbl>
              <a:tblPr firstRow="1" bandRow="1">
                <a:tableStyleId>{5C22544A-7EE6-4342-B048-85BDC9FD1C3A}</a:tableStyleId>
              </a:tblPr>
              <a:tblGrid>
                <a:gridCol w="5972175">
                  <a:extLst>
                    <a:ext uri="{9D8B030D-6E8A-4147-A177-3AD203B41FA5}">
                      <a16:colId xmlns:a16="http://schemas.microsoft.com/office/drawing/2014/main" val="2140608500"/>
                    </a:ext>
                  </a:extLst>
                </a:gridCol>
                <a:gridCol w="5972175">
                  <a:extLst>
                    <a:ext uri="{9D8B030D-6E8A-4147-A177-3AD203B41FA5}">
                      <a16:colId xmlns:a16="http://schemas.microsoft.com/office/drawing/2014/main" val="2390881051"/>
                    </a:ext>
                  </a:extLst>
                </a:gridCol>
              </a:tblGrid>
              <a:tr h="702554">
                <a:tc>
                  <a:txBody>
                    <a:bodyPr/>
                    <a:lstStyle/>
                    <a:p>
                      <a:r>
                        <a:rPr lang="fr-FR" dirty="0"/>
                        <a:t>CARACTERES</a:t>
                      </a:r>
                      <a:endParaRPr lang="en-US" dirty="0"/>
                    </a:p>
                  </a:txBody>
                  <a:tcPr/>
                </a:tc>
                <a:tc>
                  <a:txBody>
                    <a:bodyPr/>
                    <a:lstStyle/>
                    <a:p>
                      <a:r>
                        <a:rPr lang="fr-FR" dirty="0"/>
                        <a:t>ROLE DU FORMATEUR</a:t>
                      </a:r>
                      <a:endParaRPr lang="en-US" dirty="0"/>
                    </a:p>
                  </a:txBody>
                  <a:tcPr/>
                </a:tc>
                <a:extLst>
                  <a:ext uri="{0D108BD9-81ED-4DB2-BD59-A6C34878D82A}">
                    <a16:rowId xmlns:a16="http://schemas.microsoft.com/office/drawing/2014/main" val="3612915291"/>
                  </a:ext>
                </a:extLst>
              </a:tr>
              <a:tr h="4850520">
                <a:tc>
                  <a:txBody>
                    <a:bodyPr/>
                    <a:lstStyle/>
                    <a:p>
                      <a:pPr marL="342900" indent="-342900" algn="just">
                        <a:lnSpc>
                          <a:spcPct val="150000"/>
                        </a:lnSpc>
                        <a:buFontTx/>
                        <a:buChar char="-"/>
                      </a:pPr>
                      <a:r>
                        <a:rPr lang="fr-FR" sz="2400" baseline="0" dirty="0">
                          <a:latin typeface="Times New Roman" panose="02020603050405020304" pitchFamily="18" charset="0"/>
                          <a:cs typeface="Times New Roman" panose="02020603050405020304" pitchFamily="18" charset="0"/>
                        </a:rPr>
                        <a:t>Toujours </a:t>
                      </a:r>
                      <a:r>
                        <a:rPr lang="fr-FR" sz="2400" dirty="0">
                          <a:latin typeface="Times New Roman" panose="02020603050405020304" pitchFamily="18" charset="0"/>
                          <a:cs typeface="Times New Roman" panose="02020603050405020304" pitchFamily="18" charset="0"/>
                        </a:rPr>
                        <a:t>désintéressé et méfiant</a:t>
                      </a:r>
                    </a:p>
                    <a:p>
                      <a:pPr marL="342900" indent="-342900" algn="just">
                        <a:lnSpc>
                          <a:spcPct val="150000"/>
                        </a:lnSpc>
                        <a:buFontTx/>
                        <a:buChar char="-"/>
                      </a:pPr>
                      <a:r>
                        <a:rPr lang="fr-FR" sz="2400" dirty="0">
                          <a:latin typeface="Times New Roman" panose="02020603050405020304" pitchFamily="18" charset="0"/>
                          <a:cs typeface="Times New Roman" panose="02020603050405020304" pitchFamily="18" charset="0"/>
                        </a:rPr>
                        <a:t>voit du mal partout </a:t>
                      </a:r>
                    </a:p>
                    <a:p>
                      <a:pPr marL="342900" indent="-342900" algn="just">
                        <a:lnSpc>
                          <a:spcPct val="150000"/>
                        </a:lnSpc>
                        <a:buFontTx/>
                        <a:buChar char="-"/>
                      </a:pPr>
                      <a:r>
                        <a:rPr lang="fr-FR" sz="2400" dirty="0">
                          <a:latin typeface="Times New Roman" panose="02020603050405020304" pitchFamily="18" charset="0"/>
                          <a:cs typeface="Times New Roman" panose="02020603050405020304" pitchFamily="18" charset="0"/>
                        </a:rPr>
                        <a:t>toujours d'humeur négative, </a:t>
                      </a:r>
                    </a:p>
                    <a:p>
                      <a:pPr marL="342900" indent="-342900" algn="just">
                        <a:lnSpc>
                          <a:spcPct val="150000"/>
                        </a:lnSpc>
                        <a:buFontTx/>
                        <a:buChar char="-"/>
                      </a:pPr>
                      <a:r>
                        <a:rPr lang="fr-FR" sz="2400" dirty="0">
                          <a:latin typeface="Times New Roman" panose="02020603050405020304" pitchFamily="18" charset="0"/>
                          <a:cs typeface="Times New Roman" panose="02020603050405020304" pitchFamily="18" charset="0"/>
                        </a:rPr>
                        <a:t>émet des réserves contre tout</a:t>
                      </a:r>
                    </a:p>
                    <a:p>
                      <a:pPr marL="342900" indent="-342900" algn="just">
                        <a:lnSpc>
                          <a:spcPct val="150000"/>
                        </a:lnSpc>
                        <a:buFontTx/>
                        <a:buChar char="-"/>
                      </a:pPr>
                      <a:r>
                        <a:rPr lang="fr-FR" sz="2400" dirty="0">
                          <a:latin typeface="Times New Roman" panose="02020603050405020304" pitchFamily="18" charset="0"/>
                          <a:cs typeface="Times New Roman" panose="02020603050405020304" pitchFamily="18" charset="0"/>
                        </a:rPr>
                        <a:t>Toujours dans le soupçon</a:t>
                      </a:r>
                    </a:p>
                    <a:p>
                      <a:pPr marL="342900" indent="-342900" algn="just">
                        <a:lnSpc>
                          <a:spcPct val="150000"/>
                        </a:lnSpc>
                        <a:buFontTx/>
                        <a:buChar char="-"/>
                      </a:pPr>
                      <a:r>
                        <a:rPr lang="fr-FR" sz="2400" dirty="0">
                          <a:latin typeface="Times New Roman" panose="02020603050405020304" pitchFamily="18" charset="0"/>
                          <a:cs typeface="Times New Roman" panose="02020603050405020304" pitchFamily="18" charset="0"/>
                        </a:rPr>
                        <a:t>sape rapidement l’énergie positive du groupe. </a:t>
                      </a:r>
                      <a:endParaRPr lang="en-US" dirty="0"/>
                    </a:p>
                  </a:txBody>
                  <a:tcPr/>
                </a:tc>
                <a:tc>
                  <a:txBody>
                    <a:bodyPr/>
                    <a:lstStyle/>
                    <a:p>
                      <a:pPr algn="just">
                        <a:lnSpc>
                          <a:spcPct val="150000"/>
                        </a:lnSpc>
                      </a:pPr>
                      <a:r>
                        <a:rPr lang="fr-FR" sz="2400" dirty="0">
                          <a:latin typeface="Times New Roman" panose="02020603050405020304" pitchFamily="18" charset="0"/>
                          <a:cs typeface="Times New Roman" panose="02020603050405020304" pitchFamily="18" charset="0"/>
                        </a:rPr>
                        <a:t>Ne pas l’ignorer, sinon cela s'aggrave</a:t>
                      </a:r>
                    </a:p>
                    <a:p>
                      <a:pPr algn="just">
                        <a:lnSpc>
                          <a:spcPct val="150000"/>
                        </a:lnSpc>
                      </a:pPr>
                      <a:r>
                        <a:rPr lang="fr-FR" sz="2400" dirty="0">
                          <a:latin typeface="Times New Roman" panose="02020603050405020304" pitchFamily="18" charset="0"/>
                          <a:cs typeface="Times New Roman" panose="02020603050405020304" pitchFamily="18" charset="0"/>
                        </a:rPr>
                        <a:t> Au contraire, le mettre en question et l’occuper.</a:t>
                      </a:r>
                    </a:p>
                    <a:p>
                      <a:pPr algn="just">
                        <a:lnSpc>
                          <a:spcPct val="150000"/>
                        </a:lnSpc>
                      </a:pPr>
                      <a:endParaRPr lang="fr-FR" sz="2400" dirty="0">
                        <a:latin typeface="Times New Roman" panose="02020603050405020304" pitchFamily="18" charset="0"/>
                        <a:cs typeface="Times New Roman" panose="02020603050405020304" pitchFamily="18" charset="0"/>
                      </a:endParaRPr>
                    </a:p>
                    <a:p>
                      <a:pPr algn="just">
                        <a:lnSpc>
                          <a:spcPct val="150000"/>
                        </a:lnSpc>
                      </a:pPr>
                      <a:r>
                        <a:rPr lang="fr-FR" sz="2400" dirty="0">
                          <a:latin typeface="Times New Roman" panose="02020603050405020304" pitchFamily="18" charset="0"/>
                          <a:cs typeface="Times New Roman" panose="02020603050405020304" pitchFamily="18" charset="0"/>
                        </a:rPr>
                        <a:t>Valider sa préoccupation et lui demander ce que serait selon lui la meilleure approche pour résoudre le problème.</a:t>
                      </a:r>
                    </a:p>
                    <a:p>
                      <a:pPr>
                        <a:lnSpc>
                          <a:spcPct val="150000"/>
                        </a:lnSpc>
                      </a:pPr>
                      <a:endParaRPr lang="en-US" sz="2400" dirty="0"/>
                    </a:p>
                  </a:txBody>
                  <a:tcPr/>
                </a:tc>
                <a:extLst>
                  <a:ext uri="{0D108BD9-81ED-4DB2-BD59-A6C34878D82A}">
                    <a16:rowId xmlns:a16="http://schemas.microsoft.com/office/drawing/2014/main" val="2949736388"/>
                  </a:ext>
                </a:extLst>
              </a:tr>
            </a:tbl>
          </a:graphicData>
        </a:graphic>
      </p:graphicFrame>
    </p:spTree>
    <p:extLst>
      <p:ext uri="{BB962C8B-B14F-4D97-AF65-F5344CB8AC3E}">
        <p14:creationId xmlns:p14="http://schemas.microsoft.com/office/powerpoint/2010/main" val="311560847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1925" y="365126"/>
            <a:ext cx="11782425" cy="882650"/>
          </a:xfrm>
        </p:spPr>
        <p:txBody>
          <a:bodyPr>
            <a:normAutofit/>
          </a:bodyPr>
          <a:lstStyle/>
          <a:p>
            <a:r>
              <a:rPr lang="fr-FR" sz="2400" dirty="0">
                <a:latin typeface="Arial Black" panose="020B0A04020102020204" pitchFamily="34" charset="0"/>
              </a:rPr>
              <a:t>L'INTERROGATEUR</a:t>
            </a:r>
            <a:br>
              <a:rPr lang="fr-FR" sz="2400" dirty="0">
                <a:latin typeface="Arial Black" panose="020B0A04020102020204" pitchFamily="34" charset="0"/>
              </a:rPr>
            </a:br>
            <a:endParaRPr lang="en-US" sz="2400" dirty="0">
              <a:latin typeface="Arial Black" panose="020B0A04020102020204" pitchFamily="34" charset="0"/>
            </a:endParaRP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1814658377"/>
              </p:ext>
            </p:extLst>
          </p:nvPr>
        </p:nvGraphicFramePr>
        <p:xfrm>
          <a:off x="247648" y="1000125"/>
          <a:ext cx="11439526" cy="5648325"/>
        </p:xfrm>
        <a:graphic>
          <a:graphicData uri="http://schemas.openxmlformats.org/drawingml/2006/table">
            <a:tbl>
              <a:tblPr firstRow="1" bandRow="1">
                <a:tableStyleId>{5C22544A-7EE6-4342-B048-85BDC9FD1C3A}</a:tableStyleId>
              </a:tblPr>
              <a:tblGrid>
                <a:gridCol w="5719763">
                  <a:extLst>
                    <a:ext uri="{9D8B030D-6E8A-4147-A177-3AD203B41FA5}">
                      <a16:colId xmlns:a16="http://schemas.microsoft.com/office/drawing/2014/main" val="1806805066"/>
                    </a:ext>
                  </a:extLst>
                </a:gridCol>
                <a:gridCol w="5719763">
                  <a:extLst>
                    <a:ext uri="{9D8B030D-6E8A-4147-A177-3AD203B41FA5}">
                      <a16:colId xmlns:a16="http://schemas.microsoft.com/office/drawing/2014/main" val="3905111740"/>
                    </a:ext>
                  </a:extLst>
                </a:gridCol>
              </a:tblGrid>
              <a:tr h="99356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a:t>CARACTERES</a:t>
                      </a:r>
                      <a:endParaRPr lang="en-US" dirty="0"/>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a:t>ROLE DU FORMATEUR</a:t>
                      </a:r>
                      <a:endParaRPr lang="en-US" dirty="0"/>
                    </a:p>
                    <a:p>
                      <a:endParaRPr lang="en-US" dirty="0"/>
                    </a:p>
                  </a:txBody>
                  <a:tcPr/>
                </a:tc>
                <a:extLst>
                  <a:ext uri="{0D108BD9-81ED-4DB2-BD59-A6C34878D82A}">
                    <a16:rowId xmlns:a16="http://schemas.microsoft.com/office/drawing/2014/main" val="3686835595"/>
                  </a:ext>
                </a:extLst>
              </a:tr>
              <a:tr h="4654765">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fr-FR" sz="2400" dirty="0">
                          <a:latin typeface="Times New Roman" panose="02020603050405020304" pitchFamily="18" charset="0"/>
                          <a:cs typeface="Times New Roman" panose="02020603050405020304" pitchFamily="18" charset="0"/>
                        </a:rPr>
                        <a:t>Il pose souvent des questions tantôt ciblées, tantôt de tous les sens ou non ciblées; il peut ainsi engager des discussions, mais peut aussi être un fauteur de troubles et diviser le groupe. </a:t>
                      </a:r>
                    </a:p>
                    <a:p>
                      <a:endParaRPr lang="en-US" dirty="0"/>
                    </a:p>
                  </a:txBody>
                  <a:tcPr/>
                </a:tc>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fr-FR" sz="2400" dirty="0">
                          <a:latin typeface="Times New Roman" panose="02020603050405020304" pitchFamily="18" charset="0"/>
                          <a:cs typeface="Times New Roman" panose="02020603050405020304" pitchFamily="18" charset="0"/>
                        </a:rPr>
                        <a:t>Être bien préparé et ne pas laisser se déconcerter et se démonter non plus par lui. Si nécessaire, pour se permettre de continuer, attirer son attention sur le fait qu'il peut également poser d'autres questions pendant la pause ou après la fin.</a:t>
                      </a:r>
                    </a:p>
                    <a:p>
                      <a:endParaRPr lang="en-US" dirty="0"/>
                    </a:p>
                  </a:txBody>
                  <a:tcPr/>
                </a:tc>
                <a:extLst>
                  <a:ext uri="{0D108BD9-81ED-4DB2-BD59-A6C34878D82A}">
                    <a16:rowId xmlns:a16="http://schemas.microsoft.com/office/drawing/2014/main" val="1548286450"/>
                  </a:ext>
                </a:extLst>
              </a:tr>
            </a:tbl>
          </a:graphicData>
        </a:graphic>
      </p:graphicFrame>
    </p:spTree>
    <p:extLst>
      <p:ext uri="{BB962C8B-B14F-4D97-AF65-F5344CB8AC3E}">
        <p14:creationId xmlns:p14="http://schemas.microsoft.com/office/powerpoint/2010/main" val="148146207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66698" y="365126"/>
            <a:ext cx="10515600" cy="825500"/>
          </a:xfrm>
        </p:spPr>
        <p:txBody>
          <a:bodyPr>
            <a:normAutofit fontScale="90000"/>
          </a:bodyPr>
          <a:lstStyle/>
          <a:p>
            <a:r>
              <a:rPr lang="fr-FR" sz="3200" b="1" dirty="0">
                <a:latin typeface="Arial Black" panose="020B0A04020102020204" pitchFamily="34" charset="0"/>
              </a:rPr>
              <a:t>L’agressif/ Le querelleur </a:t>
            </a:r>
            <a:br>
              <a:rPr lang="fr-FR" dirty="0"/>
            </a:br>
            <a:endParaRPr lang="en-US"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3993364272"/>
              </p:ext>
            </p:extLst>
          </p:nvPr>
        </p:nvGraphicFramePr>
        <p:xfrm>
          <a:off x="266698" y="1466850"/>
          <a:ext cx="11763376" cy="5133975"/>
        </p:xfrm>
        <a:graphic>
          <a:graphicData uri="http://schemas.openxmlformats.org/drawingml/2006/table">
            <a:tbl>
              <a:tblPr firstRow="1" bandRow="1">
                <a:tableStyleId>{5C22544A-7EE6-4342-B048-85BDC9FD1C3A}</a:tableStyleId>
              </a:tblPr>
              <a:tblGrid>
                <a:gridCol w="5881688">
                  <a:extLst>
                    <a:ext uri="{9D8B030D-6E8A-4147-A177-3AD203B41FA5}">
                      <a16:colId xmlns:a16="http://schemas.microsoft.com/office/drawing/2014/main" val="2133767618"/>
                    </a:ext>
                  </a:extLst>
                </a:gridCol>
                <a:gridCol w="5881688">
                  <a:extLst>
                    <a:ext uri="{9D8B030D-6E8A-4147-A177-3AD203B41FA5}">
                      <a16:colId xmlns:a16="http://schemas.microsoft.com/office/drawing/2014/main" val="328872563"/>
                    </a:ext>
                  </a:extLst>
                </a:gridCol>
              </a:tblGrid>
              <a:tr h="9030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a:t>CARACTERES</a:t>
                      </a:r>
                      <a:endParaRPr lang="en-US" dirty="0"/>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a:t>ROLE DU FORMATEUR</a:t>
                      </a:r>
                      <a:endParaRPr lang="en-US" dirty="0"/>
                    </a:p>
                    <a:p>
                      <a:endParaRPr lang="en-US" dirty="0"/>
                    </a:p>
                  </a:txBody>
                  <a:tcPr/>
                </a:tc>
                <a:extLst>
                  <a:ext uri="{0D108BD9-81ED-4DB2-BD59-A6C34878D82A}">
                    <a16:rowId xmlns:a16="http://schemas.microsoft.com/office/drawing/2014/main" val="1991915023"/>
                  </a:ext>
                </a:extLst>
              </a:tr>
              <a:tr h="4230890">
                <a:tc>
                  <a:txBody>
                    <a:bodyPr/>
                    <a:lstStyle/>
                    <a:p>
                      <a:pPr marL="457200" indent="-457200" algn="just">
                        <a:buFontTx/>
                        <a:buChar char="-"/>
                      </a:pPr>
                      <a:r>
                        <a:rPr lang="fr-FR" sz="2800" dirty="0">
                          <a:latin typeface="Times New Roman" panose="02020603050405020304" pitchFamily="18" charset="0"/>
                          <a:cs typeface="Times New Roman" panose="02020603050405020304" pitchFamily="18" charset="0"/>
                        </a:rPr>
                        <a:t>critique tout et s’attaque aux membres du groupe</a:t>
                      </a:r>
                    </a:p>
                    <a:p>
                      <a:pPr marL="457200" indent="-457200" algn="just">
                        <a:buFontTx/>
                        <a:buChar char="-"/>
                      </a:pPr>
                      <a:r>
                        <a:rPr lang="fr-FR" sz="2800" dirty="0">
                          <a:latin typeface="Times New Roman" panose="02020603050405020304" pitchFamily="18" charset="0"/>
                          <a:cs typeface="Times New Roman" panose="02020603050405020304" pitchFamily="18" charset="0"/>
                        </a:rPr>
                        <a:t>désapprouve tout : les sentiments, les idées, les actions, les</a:t>
                      </a:r>
                    </a:p>
                    <a:p>
                      <a:pPr algn="just"/>
                      <a:r>
                        <a:rPr lang="fr-FR" sz="2800" dirty="0">
                          <a:latin typeface="Times New Roman" panose="02020603050405020304" pitchFamily="18" charset="0"/>
                          <a:cs typeface="Times New Roman" panose="02020603050405020304" pitchFamily="18" charset="0"/>
                        </a:rPr>
                        <a:t>décisions, etc.</a:t>
                      </a:r>
                    </a:p>
                    <a:p>
                      <a:endParaRPr lang="en-US" dirty="0"/>
                    </a:p>
                  </a:txBody>
                  <a:tcPr/>
                </a:tc>
                <a:tc>
                  <a:txBody>
                    <a:bodyPr/>
                    <a:lstStyle/>
                    <a:p>
                      <a:pPr marL="457200" marR="0" indent="-457200" algn="l" defTabSz="914400" rtl="0" eaLnBrk="1" fontAlgn="auto" latinLnBrk="0" hangingPunct="1">
                        <a:lnSpc>
                          <a:spcPct val="100000"/>
                        </a:lnSpc>
                        <a:spcBef>
                          <a:spcPts val="0"/>
                        </a:spcBef>
                        <a:spcAft>
                          <a:spcPts val="0"/>
                        </a:spcAft>
                        <a:buClrTx/>
                        <a:buSzTx/>
                        <a:buFontTx/>
                        <a:buChar char="-"/>
                        <a:tabLst/>
                        <a:defRPr/>
                      </a:pPr>
                      <a:r>
                        <a:rPr lang="fr-FR" sz="2800" baseline="0" dirty="0">
                          <a:latin typeface="Times New Roman" panose="02020603050405020304" pitchFamily="18" charset="0"/>
                          <a:cs typeface="Times New Roman" panose="02020603050405020304" pitchFamily="18" charset="0"/>
                        </a:rPr>
                        <a:t>r</a:t>
                      </a:r>
                      <a:r>
                        <a:rPr lang="fr-FR" sz="2800" dirty="0">
                          <a:latin typeface="Times New Roman" panose="02020603050405020304" pitchFamily="18" charset="0"/>
                          <a:cs typeface="Times New Roman" panose="02020603050405020304" pitchFamily="18" charset="0"/>
                        </a:rPr>
                        <a:t>ester concret et garder son sang froid</a:t>
                      </a:r>
                    </a:p>
                    <a:p>
                      <a:pPr marL="457200" marR="0" indent="-457200" algn="l" defTabSz="914400" rtl="0" eaLnBrk="1" fontAlgn="auto" latinLnBrk="0" hangingPunct="1">
                        <a:lnSpc>
                          <a:spcPct val="100000"/>
                        </a:lnSpc>
                        <a:spcBef>
                          <a:spcPts val="0"/>
                        </a:spcBef>
                        <a:spcAft>
                          <a:spcPts val="0"/>
                        </a:spcAft>
                        <a:buClrTx/>
                        <a:buSzTx/>
                        <a:buFontTx/>
                        <a:buChar char="-"/>
                        <a:tabLst/>
                        <a:defRPr/>
                      </a:pPr>
                      <a:r>
                        <a:rPr lang="fr-FR" sz="2800" dirty="0">
                          <a:latin typeface="Times New Roman" panose="02020603050405020304" pitchFamily="18" charset="0"/>
                          <a:cs typeface="Times New Roman" panose="02020603050405020304" pitchFamily="18" charset="0"/>
                        </a:rPr>
                        <a:t> S'il y a lieu, faire</a:t>
                      </a:r>
                      <a:r>
                        <a:rPr lang="fr-FR" sz="2800" baseline="0" dirty="0">
                          <a:latin typeface="Times New Roman" panose="02020603050405020304" pitchFamily="18" charset="0"/>
                          <a:cs typeface="Times New Roman" panose="02020603050405020304" pitchFamily="18" charset="0"/>
                        </a:rPr>
                        <a:t> soumettre en discussion s</a:t>
                      </a:r>
                      <a:r>
                        <a:rPr lang="fr-FR" sz="2800" dirty="0">
                          <a:latin typeface="Times New Roman" panose="02020603050405020304" pitchFamily="18" charset="0"/>
                          <a:cs typeface="Times New Roman" panose="02020603050405020304" pitchFamily="18" charset="0"/>
                        </a:rPr>
                        <a:t>es attaques au groupe</a:t>
                      </a:r>
                      <a:endParaRPr lang="en-US" dirty="0"/>
                    </a:p>
                  </a:txBody>
                  <a:tcPr/>
                </a:tc>
                <a:extLst>
                  <a:ext uri="{0D108BD9-81ED-4DB2-BD59-A6C34878D82A}">
                    <a16:rowId xmlns:a16="http://schemas.microsoft.com/office/drawing/2014/main" val="21980778"/>
                  </a:ext>
                </a:extLst>
              </a:tr>
            </a:tbl>
          </a:graphicData>
        </a:graphic>
      </p:graphicFrame>
    </p:spTree>
    <p:extLst>
      <p:ext uri="{BB962C8B-B14F-4D97-AF65-F5344CB8AC3E}">
        <p14:creationId xmlns:p14="http://schemas.microsoft.com/office/powerpoint/2010/main" val="199365179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 </a:t>
            </a:r>
            <a:r>
              <a:rPr lang="fr-FR" sz="3200" b="1" dirty="0">
                <a:latin typeface="Arial Black" panose="020B0A04020102020204" pitchFamily="34" charset="0"/>
              </a:rPr>
              <a:t>Facteurs influençant l’apprentissage</a:t>
            </a:r>
            <a:br>
              <a:rPr lang="fr-FR" dirty="0"/>
            </a:br>
            <a:endParaRPr lang="fr-FR" dirty="0"/>
          </a:p>
        </p:txBody>
      </p:sp>
      <p:sp>
        <p:nvSpPr>
          <p:cNvPr id="3" name="Espace réservé du contenu 2"/>
          <p:cNvSpPr>
            <a:spLocks noGrp="1"/>
          </p:cNvSpPr>
          <p:nvPr>
            <p:ph idx="1"/>
          </p:nvPr>
        </p:nvSpPr>
        <p:spPr/>
        <p:txBody>
          <a:bodyPr/>
          <a:lstStyle/>
          <a:p>
            <a:endParaRPr lang="fr-FR" dirty="0"/>
          </a:p>
          <a:p>
            <a:pPr marL="0" indent="0">
              <a:buNone/>
            </a:pPr>
            <a:r>
              <a:rPr lang="fr-FR" u="sng" dirty="0"/>
              <a:t>Echanges:</a:t>
            </a:r>
            <a:r>
              <a:rPr lang="fr-FR" dirty="0"/>
              <a:t> </a:t>
            </a:r>
          </a:p>
          <a:p>
            <a:pPr marL="0" indent="0" algn="just">
              <a:lnSpc>
                <a:spcPct val="150000"/>
              </a:lnSpc>
              <a:buNone/>
            </a:pPr>
            <a:r>
              <a:rPr lang="fr-FR" b="1" dirty="0"/>
              <a:t>Quels sont selon vous les facteurs qui peuvent influencer positivement ou négativement l’apprentissage de l’adulte? </a:t>
            </a:r>
          </a:p>
          <a:p>
            <a:endParaRPr lang="fr-FR" dirty="0"/>
          </a:p>
          <a:p>
            <a:endParaRPr lang="fr-FR" dirty="0"/>
          </a:p>
        </p:txBody>
      </p:sp>
    </p:spTree>
    <p:extLst>
      <p:ext uri="{BB962C8B-B14F-4D97-AF65-F5344CB8AC3E}">
        <p14:creationId xmlns:p14="http://schemas.microsoft.com/office/powerpoint/2010/main" val="77576807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 </a:t>
            </a:r>
            <a:r>
              <a:rPr lang="fr-FR" sz="3200" b="1" dirty="0">
                <a:latin typeface="Arial" panose="020B0604020202020204" pitchFamily="34" charset="0"/>
                <a:cs typeface="Arial" panose="020B0604020202020204" pitchFamily="34" charset="0"/>
              </a:rPr>
              <a:t>Les types de participants adultes en formation</a:t>
            </a:r>
            <a:endParaRPr lang="en-US" sz="3200" dirty="0"/>
          </a:p>
        </p:txBody>
      </p:sp>
      <p:sp>
        <p:nvSpPr>
          <p:cNvPr id="3" name="Espace réservé du contenu 2"/>
          <p:cNvSpPr>
            <a:spLocks noGrp="1"/>
          </p:cNvSpPr>
          <p:nvPr>
            <p:ph idx="1"/>
          </p:nvPr>
        </p:nvSpPr>
        <p:spPr/>
        <p:txBody>
          <a:bodyPr>
            <a:normAutofit fontScale="62500" lnSpcReduction="20000"/>
          </a:bodyPr>
          <a:lstStyle/>
          <a:p>
            <a:pPr algn="just">
              <a:lnSpc>
                <a:spcPct val="200000"/>
              </a:lnSpc>
              <a:buFontTx/>
              <a:buChar char="-"/>
            </a:pPr>
            <a:r>
              <a:rPr lang="fr-FR" b="1" dirty="0">
                <a:latin typeface="Arial" panose="020B0604020202020204" pitchFamily="34" charset="0"/>
                <a:cs typeface="Arial" panose="020B0604020202020204" pitchFamily="34" charset="0"/>
              </a:rPr>
              <a:t>Le leader      </a:t>
            </a:r>
          </a:p>
          <a:p>
            <a:pPr algn="just">
              <a:lnSpc>
                <a:spcPct val="200000"/>
              </a:lnSpc>
              <a:buFontTx/>
              <a:buChar char="-"/>
            </a:pPr>
            <a:r>
              <a:rPr lang="fr-FR" b="1" dirty="0">
                <a:latin typeface="Arial" panose="020B0604020202020204" pitchFamily="34" charset="0"/>
                <a:cs typeface="Arial" panose="020B0604020202020204" pitchFamily="34" charset="0"/>
              </a:rPr>
              <a:t> le positif</a:t>
            </a:r>
          </a:p>
          <a:p>
            <a:pPr algn="just">
              <a:lnSpc>
                <a:spcPct val="200000"/>
              </a:lnSpc>
              <a:buFontTx/>
              <a:buChar char="-"/>
            </a:pPr>
            <a:r>
              <a:rPr lang="fr-FR" b="1" dirty="0">
                <a:latin typeface="Arial" panose="020B0604020202020204" pitchFamily="34" charset="0"/>
                <a:cs typeface="Arial" panose="020B0604020202020204" pitchFamily="34" charset="0"/>
              </a:rPr>
              <a:t>le constructeur</a:t>
            </a:r>
          </a:p>
          <a:p>
            <a:pPr algn="just">
              <a:lnSpc>
                <a:spcPct val="200000"/>
              </a:lnSpc>
              <a:buFontTx/>
              <a:buChar char="-"/>
            </a:pPr>
            <a:r>
              <a:rPr lang="fr-FR" b="1" dirty="0">
                <a:latin typeface="Arial" panose="020B0604020202020204" pitchFamily="34" charset="0"/>
                <a:cs typeface="Arial" panose="020B0604020202020204" pitchFamily="34" charset="0"/>
              </a:rPr>
              <a:t>L'introverti</a:t>
            </a:r>
          </a:p>
          <a:p>
            <a:pPr algn="just">
              <a:lnSpc>
                <a:spcPct val="200000"/>
              </a:lnSpc>
              <a:buFontTx/>
              <a:buChar char="-"/>
            </a:pPr>
            <a:r>
              <a:rPr lang="fr-FR" b="1" dirty="0">
                <a:latin typeface="Arial" panose="020B0604020202020204" pitchFamily="34" charset="0"/>
                <a:cs typeface="Arial" panose="020B0604020202020204" pitchFamily="34" charset="0"/>
              </a:rPr>
              <a:t>le réservé</a:t>
            </a:r>
          </a:p>
          <a:p>
            <a:pPr algn="just">
              <a:lnSpc>
                <a:spcPct val="200000"/>
              </a:lnSpc>
              <a:buFontTx/>
              <a:buChar char="-"/>
            </a:pPr>
            <a:r>
              <a:rPr lang="fr-FR" b="1" dirty="0">
                <a:latin typeface="Arial" panose="020B0604020202020204" pitchFamily="34" charset="0"/>
                <a:cs typeface="Arial" panose="020B0604020202020204" pitchFamily="34" charset="0"/>
              </a:rPr>
              <a:t> le timide</a:t>
            </a:r>
          </a:p>
          <a:p>
            <a:pPr algn="just">
              <a:lnSpc>
                <a:spcPct val="200000"/>
              </a:lnSpc>
              <a:buFontTx/>
              <a:buChar char="-"/>
            </a:pPr>
            <a:r>
              <a:rPr lang="fr-FR" b="1" dirty="0">
                <a:latin typeface="Arial" panose="020B0604020202020204" pitchFamily="34" charset="0"/>
                <a:cs typeface="Arial" panose="020B0604020202020204" pitchFamily="34" charset="0"/>
              </a:rPr>
              <a:t>le silencieux</a:t>
            </a:r>
          </a:p>
          <a:p>
            <a:endParaRPr lang="en-US" dirty="0"/>
          </a:p>
        </p:txBody>
      </p:sp>
    </p:spTree>
    <p:extLst>
      <p:ext uri="{BB962C8B-B14F-4D97-AF65-F5344CB8AC3E}">
        <p14:creationId xmlns:p14="http://schemas.microsoft.com/office/powerpoint/2010/main" val="307632596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a:latin typeface="Arial" panose="020B0604020202020204" pitchFamily="34" charset="0"/>
                <a:cs typeface="Arial" panose="020B0604020202020204" pitchFamily="34" charset="0"/>
              </a:rPr>
              <a:t>Les types de participants adultes en formation</a:t>
            </a:r>
            <a:endParaRPr lang="en-US" sz="3200" dirty="0"/>
          </a:p>
        </p:txBody>
      </p:sp>
      <p:sp>
        <p:nvSpPr>
          <p:cNvPr id="3" name="Espace réservé du contenu 2"/>
          <p:cNvSpPr>
            <a:spLocks noGrp="1"/>
          </p:cNvSpPr>
          <p:nvPr>
            <p:ph idx="1"/>
          </p:nvPr>
        </p:nvSpPr>
        <p:spPr/>
        <p:txBody>
          <a:bodyPr>
            <a:normAutofit fontScale="77500" lnSpcReduction="20000"/>
          </a:bodyPr>
          <a:lstStyle/>
          <a:p>
            <a:pPr algn="just">
              <a:lnSpc>
                <a:spcPct val="200000"/>
              </a:lnSpc>
              <a:buFontTx/>
              <a:buChar char="-"/>
            </a:pPr>
            <a:r>
              <a:rPr lang="fr-FR" b="1" dirty="0">
                <a:latin typeface="Arial" panose="020B0604020202020204" pitchFamily="34" charset="0"/>
                <a:cs typeface="Arial" panose="020B0604020202020204" pitchFamily="34" charset="0"/>
              </a:rPr>
              <a:t>Le loquace</a:t>
            </a:r>
          </a:p>
          <a:p>
            <a:pPr algn="just">
              <a:lnSpc>
                <a:spcPct val="200000"/>
              </a:lnSpc>
              <a:buFontTx/>
              <a:buChar char="-"/>
            </a:pPr>
            <a:r>
              <a:rPr lang="fr-FR" b="1" dirty="0">
                <a:latin typeface="Arial" panose="020B0604020202020204" pitchFamily="34" charset="0"/>
                <a:cs typeface="Arial" panose="020B0604020202020204" pitchFamily="34" charset="0"/>
              </a:rPr>
              <a:t>Le divergent </a:t>
            </a:r>
          </a:p>
          <a:p>
            <a:pPr algn="just">
              <a:lnSpc>
                <a:spcPct val="200000"/>
              </a:lnSpc>
              <a:buFontTx/>
              <a:buChar char="-"/>
            </a:pPr>
            <a:r>
              <a:rPr lang="fr-FR" b="1" dirty="0">
                <a:latin typeface="Arial" panose="020B0604020202020204" pitchFamily="34" charset="0"/>
                <a:cs typeface="Arial" panose="020B0604020202020204" pitchFamily="34" charset="0"/>
              </a:rPr>
              <a:t>Le pessimiste</a:t>
            </a:r>
          </a:p>
          <a:p>
            <a:pPr algn="just">
              <a:lnSpc>
                <a:spcPct val="200000"/>
              </a:lnSpc>
              <a:buFontTx/>
              <a:buChar char="-"/>
            </a:pPr>
            <a:r>
              <a:rPr lang="fr-FR" b="1" dirty="0">
                <a:latin typeface="Arial" panose="020B0604020202020204" pitchFamily="34" charset="0"/>
                <a:cs typeface="Arial" panose="020B0604020202020204" pitchFamily="34" charset="0"/>
              </a:rPr>
              <a:t>Le méfiant</a:t>
            </a:r>
          </a:p>
          <a:p>
            <a:pPr algn="just">
              <a:lnSpc>
                <a:spcPct val="200000"/>
              </a:lnSpc>
              <a:buFontTx/>
              <a:buChar char="-"/>
            </a:pPr>
            <a:r>
              <a:rPr lang="fr-FR" b="1" dirty="0">
                <a:latin typeface="Arial" panose="020B0604020202020204" pitchFamily="34" charset="0"/>
                <a:cs typeface="Arial" panose="020B0604020202020204" pitchFamily="34" charset="0"/>
              </a:rPr>
              <a:t>L'indifférent </a:t>
            </a:r>
          </a:p>
          <a:p>
            <a:pPr algn="just">
              <a:lnSpc>
                <a:spcPct val="200000"/>
              </a:lnSpc>
              <a:buFontTx/>
              <a:buChar char="-"/>
            </a:pPr>
            <a:r>
              <a:rPr lang="fr-FR" b="1" dirty="0">
                <a:latin typeface="Arial" panose="020B0604020202020204" pitchFamily="34" charset="0"/>
                <a:cs typeface="Arial" panose="020B0604020202020204" pitchFamily="34" charset="0"/>
              </a:rPr>
              <a:t>L'interrogateur</a:t>
            </a:r>
          </a:p>
          <a:p>
            <a:endParaRPr lang="en-US" dirty="0"/>
          </a:p>
        </p:txBody>
      </p:sp>
    </p:spTree>
    <p:extLst>
      <p:ext uri="{BB962C8B-B14F-4D97-AF65-F5344CB8AC3E}">
        <p14:creationId xmlns:p14="http://schemas.microsoft.com/office/powerpoint/2010/main" val="3146235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 </a:t>
            </a:r>
            <a:r>
              <a:rPr lang="fr-FR" sz="3600" b="1" dirty="0"/>
              <a:t>Quelques auteurs</a:t>
            </a:r>
          </a:p>
        </p:txBody>
      </p:sp>
      <p:sp>
        <p:nvSpPr>
          <p:cNvPr id="3" name="Espace réservé du contenu 2"/>
          <p:cNvSpPr>
            <a:spLocks noGrp="1"/>
          </p:cNvSpPr>
          <p:nvPr>
            <p:ph idx="1"/>
          </p:nvPr>
        </p:nvSpPr>
        <p:spPr/>
        <p:txBody>
          <a:bodyPr>
            <a:normAutofit lnSpcReduction="10000"/>
          </a:bodyPr>
          <a:lstStyle/>
          <a:p>
            <a:pPr marL="0" indent="0">
              <a:buNone/>
            </a:pPr>
            <a:r>
              <a:rPr lang="fr-FR" b="1" dirty="0"/>
              <a:t>Alexander Kapp</a:t>
            </a:r>
            <a:r>
              <a:rPr lang="fr-FR" dirty="0"/>
              <a:t>, professeur de grammaire, qui l’emploie pour la première fois en 1833.</a:t>
            </a:r>
          </a:p>
          <a:p>
            <a:pPr marL="0" indent="0">
              <a:buNone/>
            </a:pPr>
            <a:endParaRPr lang="fr-FR" dirty="0"/>
          </a:p>
          <a:p>
            <a:r>
              <a:rPr lang="fr-FR" dirty="0"/>
              <a:t>les auteurs de l’American Association For </a:t>
            </a:r>
            <a:r>
              <a:rPr lang="fr-FR" dirty="0" err="1"/>
              <a:t>Adult</a:t>
            </a:r>
            <a:r>
              <a:rPr lang="fr-FR" dirty="0"/>
              <a:t> Education: E.L. </a:t>
            </a:r>
            <a:r>
              <a:rPr lang="fr-FR" b="1" dirty="0"/>
              <a:t>Thorndike</a:t>
            </a:r>
            <a:r>
              <a:rPr lang="fr-FR" dirty="0"/>
              <a:t> et E.C. </a:t>
            </a:r>
            <a:r>
              <a:rPr lang="fr-FR" b="1" dirty="0" err="1"/>
              <a:t>Lindeman</a:t>
            </a:r>
            <a:r>
              <a:rPr lang="fr-FR" dirty="0"/>
              <a:t>. </a:t>
            </a:r>
            <a:r>
              <a:rPr lang="fr-FR" b="1" dirty="0"/>
              <a:t>1926</a:t>
            </a:r>
          </a:p>
          <a:p>
            <a:endParaRPr lang="fr-FR" b="1" dirty="0"/>
          </a:p>
          <a:p>
            <a:r>
              <a:rPr lang="fr-FR" b="1" dirty="0"/>
              <a:t>Malcom </a:t>
            </a:r>
            <a:r>
              <a:rPr lang="fr-FR" b="1" dirty="0" err="1"/>
              <a:t>Knowles</a:t>
            </a:r>
            <a:r>
              <a:rPr lang="fr-FR"/>
              <a:t>= développe le </a:t>
            </a:r>
            <a:r>
              <a:rPr lang="fr-FR" dirty="0"/>
              <a:t>modèle andragogique par opposition à la pédagogie</a:t>
            </a:r>
          </a:p>
          <a:p>
            <a:r>
              <a:rPr lang="fr-FR" b="1" dirty="0"/>
              <a:t>Abraham Maslow, Carl Rogers: </a:t>
            </a:r>
            <a:r>
              <a:rPr lang="fr-FR" dirty="0"/>
              <a:t>apprentissage autonome, prise en compte des besoins</a:t>
            </a:r>
          </a:p>
          <a:p>
            <a:endParaRPr lang="fr-FR" dirty="0"/>
          </a:p>
        </p:txBody>
      </p:sp>
    </p:spTree>
    <p:extLst>
      <p:ext uri="{BB962C8B-B14F-4D97-AF65-F5344CB8AC3E}">
        <p14:creationId xmlns:p14="http://schemas.microsoft.com/office/powerpoint/2010/main" val="18274003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4CCC2A5-C392-44A3-97E2-EFEFDD2706D6}"/>
              </a:ext>
            </a:extLst>
          </p:cNvPr>
          <p:cNvSpPr>
            <a:spLocks noGrp="1"/>
          </p:cNvSpPr>
          <p:nvPr>
            <p:ph type="title"/>
          </p:nvPr>
        </p:nvSpPr>
        <p:spPr/>
        <p:txBody>
          <a:bodyPr/>
          <a:lstStyle/>
          <a:p>
            <a:r>
              <a:rPr lang="fr-FR" dirty="0"/>
              <a:t> </a:t>
            </a:r>
            <a:r>
              <a:rPr lang="fr-FR" sz="3200" b="1" dirty="0">
                <a:latin typeface="Arial Black" panose="020B0A04020102020204" pitchFamily="34" charset="0"/>
              </a:rPr>
              <a:t>Echanges</a:t>
            </a:r>
            <a:endParaRPr lang="x-none" sz="3200" b="1" dirty="0">
              <a:latin typeface="Arial Black" panose="020B0A04020102020204" pitchFamily="34" charset="0"/>
            </a:endParaRPr>
          </a:p>
        </p:txBody>
      </p:sp>
      <p:sp>
        <p:nvSpPr>
          <p:cNvPr id="3" name="Espace réservé du contenu 2">
            <a:extLst>
              <a:ext uri="{FF2B5EF4-FFF2-40B4-BE49-F238E27FC236}">
                <a16:creationId xmlns:a16="http://schemas.microsoft.com/office/drawing/2014/main" id="{FF0755FC-8AD6-4D0E-A103-6C2DE920C5B0}"/>
              </a:ext>
            </a:extLst>
          </p:cNvPr>
          <p:cNvSpPr>
            <a:spLocks noGrp="1"/>
          </p:cNvSpPr>
          <p:nvPr>
            <p:ph idx="1"/>
          </p:nvPr>
        </p:nvSpPr>
        <p:spPr/>
        <p:txBody>
          <a:bodyPr/>
          <a:lstStyle/>
          <a:p>
            <a:pPr marL="0" indent="0">
              <a:buNone/>
            </a:pPr>
            <a:endParaRPr lang="fr-FR" dirty="0"/>
          </a:p>
          <a:p>
            <a:pPr marL="0" indent="0">
              <a:buNone/>
            </a:pPr>
            <a:endParaRPr lang="fr-FR" dirty="0"/>
          </a:p>
          <a:p>
            <a:pPr marL="0" indent="0" algn="just">
              <a:lnSpc>
                <a:spcPct val="150000"/>
              </a:lnSpc>
              <a:buNone/>
            </a:pPr>
            <a:r>
              <a:rPr lang="fr-FR" b="1" dirty="0"/>
              <a:t>A partir de tout ce que nous avons dit sur la formation des adultes, quelles sont selon vous les qualités et les compétences du bon  formateur d’adultes?</a:t>
            </a:r>
            <a:endParaRPr lang="x-none" b="1" dirty="0"/>
          </a:p>
        </p:txBody>
      </p:sp>
    </p:spTree>
    <p:extLst>
      <p:ext uri="{BB962C8B-B14F-4D97-AF65-F5344CB8AC3E}">
        <p14:creationId xmlns:p14="http://schemas.microsoft.com/office/powerpoint/2010/main" val="12951351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a:t>Bibliographie</a:t>
            </a:r>
            <a:br>
              <a:rPr lang="en-US" sz="3200" dirty="0"/>
            </a:br>
            <a:endParaRPr lang="en-US" sz="3200" dirty="0"/>
          </a:p>
        </p:txBody>
      </p:sp>
      <p:sp>
        <p:nvSpPr>
          <p:cNvPr id="3" name="Espace réservé du contenu 2"/>
          <p:cNvSpPr>
            <a:spLocks noGrp="1"/>
          </p:cNvSpPr>
          <p:nvPr>
            <p:ph idx="1"/>
          </p:nvPr>
        </p:nvSpPr>
        <p:spPr/>
        <p:txBody>
          <a:bodyPr>
            <a:normAutofit fontScale="92500" lnSpcReduction="20000"/>
          </a:bodyPr>
          <a:lstStyle/>
          <a:p>
            <a:r>
              <a:rPr lang="fr-FR" dirty="0"/>
              <a:t>Bessette, L. (2005). L’organisation et le fonctionnement de deux centres de formation générale à l’éducation des adultes : une étude de cas. Thèse de doctorat non publiée. Montréal, Université de Montréal. </a:t>
            </a:r>
            <a:endParaRPr lang="en-US" dirty="0"/>
          </a:p>
          <a:p>
            <a:r>
              <a:rPr lang="fr-FR" dirty="0" err="1"/>
              <a:t>Bierema</a:t>
            </a:r>
            <a:r>
              <a:rPr lang="fr-FR" dirty="0"/>
              <a:t>, L.L. (2010). Professional </a:t>
            </a:r>
            <a:r>
              <a:rPr lang="fr-FR" dirty="0" err="1"/>
              <a:t>identity</a:t>
            </a:r>
            <a:r>
              <a:rPr lang="fr-FR" dirty="0"/>
              <a:t>. In E.-C. </a:t>
            </a:r>
            <a:r>
              <a:rPr lang="fr-FR" dirty="0" err="1"/>
              <a:t>Kasworm</a:t>
            </a:r>
            <a:r>
              <a:rPr lang="fr-FR" dirty="0"/>
              <a:t>, A.-D. Rose and J.-M. Ross Gordon (</a:t>
            </a:r>
            <a:r>
              <a:rPr lang="fr-FR" dirty="0" err="1"/>
              <a:t>eds</a:t>
            </a:r>
            <a:r>
              <a:rPr lang="fr-FR" dirty="0"/>
              <a:t>.), </a:t>
            </a:r>
            <a:r>
              <a:rPr lang="fr-FR" dirty="0" err="1"/>
              <a:t>Handbook</a:t>
            </a:r>
            <a:r>
              <a:rPr lang="fr-FR" dirty="0"/>
              <a:t> of </a:t>
            </a:r>
            <a:r>
              <a:rPr lang="fr-FR" dirty="0" err="1"/>
              <a:t>adult</a:t>
            </a:r>
            <a:r>
              <a:rPr lang="fr-FR" dirty="0"/>
              <a:t> and </a:t>
            </a:r>
            <a:r>
              <a:rPr lang="fr-FR" dirty="0" err="1"/>
              <a:t>continuing</a:t>
            </a:r>
            <a:r>
              <a:rPr lang="fr-FR" dirty="0"/>
              <a:t> </a:t>
            </a:r>
            <a:r>
              <a:rPr lang="fr-FR" dirty="0" err="1"/>
              <a:t>education</a:t>
            </a:r>
            <a:r>
              <a:rPr lang="fr-FR" dirty="0"/>
              <a:t>. </a:t>
            </a:r>
            <a:r>
              <a:rPr lang="fr-FR" dirty="0" err="1"/>
              <a:t>Thousand</a:t>
            </a:r>
            <a:r>
              <a:rPr lang="fr-FR" dirty="0"/>
              <a:t> Oaks, </a:t>
            </a:r>
            <a:r>
              <a:rPr lang="fr-FR" dirty="0" err="1"/>
              <a:t>California</a:t>
            </a:r>
            <a:r>
              <a:rPr lang="fr-FR" dirty="0"/>
              <a:t> : SAGE Publications. </a:t>
            </a:r>
            <a:endParaRPr lang="en-US" dirty="0"/>
          </a:p>
          <a:p>
            <a:r>
              <a:rPr lang="fr-FR" dirty="0"/>
              <a:t>Blais, M., Chamberland, E., </a:t>
            </a:r>
            <a:r>
              <a:rPr lang="fr-FR" dirty="0" err="1"/>
              <a:t>Hrimech</a:t>
            </a:r>
            <a:r>
              <a:rPr lang="fr-FR" dirty="0"/>
              <a:t> M. et Thibault, A. (1994). L’andragogie, Champ d’études et profession, une histoire à suivre. Montréal, Québec : Guérin Universitaire. </a:t>
            </a:r>
            <a:endParaRPr lang="en-US" dirty="0"/>
          </a:p>
          <a:p>
            <a:r>
              <a:rPr lang="fr-FR" dirty="0" err="1"/>
              <a:t>Bourdoncle</a:t>
            </a:r>
            <a:r>
              <a:rPr lang="fr-FR" dirty="0"/>
              <a:t>, R. et Lessard, C. (2003). Note de synthèse. Revue française de pédagogie, (142), 131-181. </a:t>
            </a:r>
            <a:endParaRPr lang="en-US" dirty="0"/>
          </a:p>
          <a:p>
            <a:r>
              <a:rPr lang="fr-FR" dirty="0" err="1"/>
              <a:t>Boutinet</a:t>
            </a:r>
            <a:r>
              <a:rPr lang="fr-FR" dirty="0"/>
              <a:t>, J.-P. (2004). Que savons-nous de cet adulte qui part en formation ?, Savoirs, (4), 11-49.</a:t>
            </a:r>
            <a:endParaRPr lang="en-US" dirty="0"/>
          </a:p>
          <a:p>
            <a:endParaRPr lang="en-US" dirty="0"/>
          </a:p>
        </p:txBody>
      </p:sp>
    </p:spTree>
    <p:extLst>
      <p:ext uri="{BB962C8B-B14F-4D97-AF65-F5344CB8AC3E}">
        <p14:creationId xmlns:p14="http://schemas.microsoft.com/office/powerpoint/2010/main" val="15900276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17C5F03-7E2A-4CC3-97A3-5CE882BB7183}"/>
              </a:ext>
            </a:extLst>
          </p:cNvPr>
          <p:cNvSpPr>
            <a:spLocks noGrp="1"/>
          </p:cNvSpPr>
          <p:nvPr>
            <p:ph type="title"/>
          </p:nvPr>
        </p:nvSpPr>
        <p:spPr/>
        <p:txBody>
          <a:bodyPr>
            <a:normAutofit fontScale="90000"/>
          </a:bodyPr>
          <a:lstStyle/>
          <a:p>
            <a:r>
              <a:rPr lang="fr-FR" dirty="0"/>
              <a:t> </a:t>
            </a:r>
            <a:r>
              <a:rPr lang="fr-FR" sz="3200" b="1" dirty="0">
                <a:latin typeface="Arial Black" panose="020B0A04020102020204" pitchFamily="34" charset="0"/>
              </a:rPr>
              <a:t>Différences</a:t>
            </a:r>
            <a:r>
              <a:rPr lang="fr-FR" sz="3200" dirty="0">
                <a:latin typeface="Arial Black" panose="020B0A04020102020204" pitchFamily="34" charset="0"/>
              </a:rPr>
              <a:t> entre l’andragogie et la pédagogie</a:t>
            </a:r>
            <a:br>
              <a:rPr lang="fr-FR" sz="3200" dirty="0">
                <a:latin typeface="Arial Black" panose="020B0A04020102020204" pitchFamily="34" charset="0"/>
              </a:rPr>
            </a:br>
            <a:endParaRPr lang="x-none" sz="3200" dirty="0">
              <a:latin typeface="Arial Black" panose="020B0A04020102020204" pitchFamily="34" charset="0"/>
            </a:endParaRPr>
          </a:p>
        </p:txBody>
      </p:sp>
      <p:sp>
        <p:nvSpPr>
          <p:cNvPr id="3" name="Espace réservé du contenu 2">
            <a:extLst>
              <a:ext uri="{FF2B5EF4-FFF2-40B4-BE49-F238E27FC236}">
                <a16:creationId xmlns:a16="http://schemas.microsoft.com/office/drawing/2014/main" id="{BE1080A9-F161-4596-ACC4-8019ECB1B21A}"/>
              </a:ext>
            </a:extLst>
          </p:cNvPr>
          <p:cNvSpPr>
            <a:spLocks noGrp="1"/>
          </p:cNvSpPr>
          <p:nvPr>
            <p:ph idx="1"/>
          </p:nvPr>
        </p:nvSpPr>
        <p:spPr>
          <a:xfrm>
            <a:off x="838200" y="1562470"/>
            <a:ext cx="10515600" cy="5060272"/>
          </a:xfrm>
        </p:spPr>
        <p:txBody>
          <a:bodyPr>
            <a:normAutofit fontScale="92500" lnSpcReduction="10000"/>
          </a:bodyPr>
          <a:lstStyle/>
          <a:p>
            <a:pPr marL="0" indent="0" algn="just">
              <a:buNone/>
            </a:pPr>
            <a:endParaRPr lang="fr-FR" b="1" dirty="0"/>
          </a:p>
          <a:p>
            <a:pPr marL="0" indent="0" algn="just">
              <a:buNone/>
            </a:pPr>
            <a:r>
              <a:rPr lang="fr-FR" b="1" dirty="0"/>
              <a:t>La pédagogie </a:t>
            </a:r>
            <a:r>
              <a:rPr lang="fr-FR" dirty="0"/>
              <a:t>vient du grec « </a:t>
            </a:r>
            <a:r>
              <a:rPr lang="fr-FR" dirty="0" err="1"/>
              <a:t>païdos</a:t>
            </a:r>
            <a:r>
              <a:rPr lang="fr-FR" dirty="0"/>
              <a:t>»: </a:t>
            </a:r>
            <a:r>
              <a:rPr lang="fr-FR" b="1" dirty="0"/>
              <a:t>enfant</a:t>
            </a:r>
            <a:r>
              <a:rPr lang="fr-FR" dirty="0"/>
              <a:t> et  « </a:t>
            </a:r>
            <a:r>
              <a:rPr lang="fr-FR" dirty="0" err="1"/>
              <a:t>agogos</a:t>
            </a:r>
            <a:r>
              <a:rPr lang="fr-FR" dirty="0"/>
              <a:t>»: </a:t>
            </a:r>
            <a:r>
              <a:rPr lang="fr-FR" b="1" dirty="0"/>
              <a:t>conduire</a:t>
            </a:r>
            <a:r>
              <a:rPr lang="fr-FR" dirty="0"/>
              <a:t> = le pédagogue étant étymologiquement </a:t>
            </a:r>
            <a:r>
              <a:rPr lang="fr-FR" b="1" dirty="0"/>
              <a:t>l'esclave chargé de conduire un enfant à l'école. </a:t>
            </a:r>
          </a:p>
          <a:p>
            <a:pPr algn="just"/>
            <a:endParaRPr lang="fr-FR" b="1" dirty="0"/>
          </a:p>
          <a:p>
            <a:pPr algn="just"/>
            <a:r>
              <a:rPr lang="fr-FR" dirty="0"/>
              <a:t>La pédagogie est définie comme l’art et la science d’enseigner aux enfants: guider et optimiser le processus d’enseignement/apprentissage. </a:t>
            </a:r>
          </a:p>
          <a:p>
            <a:pPr algn="just"/>
            <a:endParaRPr lang="fr-FR" dirty="0"/>
          </a:p>
          <a:p>
            <a:r>
              <a:rPr lang="fr-FR" dirty="0"/>
              <a:t>Science de l'éducation des enfants. </a:t>
            </a:r>
          </a:p>
          <a:p>
            <a:endParaRPr lang="fr-FR" dirty="0"/>
          </a:p>
          <a:p>
            <a:r>
              <a:rPr lang="fr-FR" dirty="0"/>
              <a:t>Elle élabore </a:t>
            </a:r>
            <a:r>
              <a:rPr lang="fr-FR" b="1" dirty="0"/>
              <a:t>des théories et des méthodes </a:t>
            </a:r>
            <a:r>
              <a:rPr lang="fr-FR" dirty="0"/>
              <a:t>visant à guider les interventions et à optimiser le processus d’enseignement/apprentissage des enfants </a:t>
            </a:r>
          </a:p>
          <a:p>
            <a:endParaRPr lang="x-none" dirty="0"/>
          </a:p>
        </p:txBody>
      </p:sp>
    </p:spTree>
    <p:extLst>
      <p:ext uri="{BB962C8B-B14F-4D97-AF65-F5344CB8AC3E}">
        <p14:creationId xmlns:p14="http://schemas.microsoft.com/office/powerpoint/2010/main" val="26772715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1606908-39EA-4E11-AB98-0A9DADF3781C}"/>
              </a:ext>
            </a:extLst>
          </p:cNvPr>
          <p:cNvSpPr>
            <a:spLocks noGrp="1"/>
          </p:cNvSpPr>
          <p:nvPr>
            <p:ph type="title"/>
          </p:nvPr>
        </p:nvSpPr>
        <p:spPr/>
        <p:txBody>
          <a:bodyPr/>
          <a:lstStyle/>
          <a:p>
            <a:r>
              <a:rPr lang="fr-FR" dirty="0"/>
              <a:t> </a:t>
            </a:r>
            <a:r>
              <a:rPr lang="fr-FR" sz="3600" b="1" dirty="0"/>
              <a:t>Le savoir pédagogique est</a:t>
            </a:r>
            <a:endParaRPr lang="x-none" sz="3600" b="1" dirty="0"/>
          </a:p>
        </p:txBody>
      </p:sp>
      <p:sp>
        <p:nvSpPr>
          <p:cNvPr id="3" name="Espace réservé du contenu 2">
            <a:extLst>
              <a:ext uri="{FF2B5EF4-FFF2-40B4-BE49-F238E27FC236}">
                <a16:creationId xmlns:a16="http://schemas.microsoft.com/office/drawing/2014/main" id="{CD5586AE-7EFA-467B-A870-AFF36B4B75B2}"/>
              </a:ext>
            </a:extLst>
          </p:cNvPr>
          <p:cNvSpPr>
            <a:spLocks noGrp="1"/>
          </p:cNvSpPr>
          <p:nvPr>
            <p:ph idx="1"/>
          </p:nvPr>
        </p:nvSpPr>
        <p:spPr>
          <a:xfrm>
            <a:off x="838200" y="1571347"/>
            <a:ext cx="10515600" cy="4605615"/>
          </a:xfrm>
        </p:spPr>
        <p:txBody>
          <a:bodyPr/>
          <a:lstStyle/>
          <a:p>
            <a:r>
              <a:rPr lang="fr-FR" b="1" dirty="0"/>
              <a:t>praxéologique</a:t>
            </a:r>
            <a:r>
              <a:rPr lang="fr-FR" dirty="0"/>
              <a:t> (tourné vers l’action), </a:t>
            </a:r>
          </a:p>
          <a:p>
            <a:r>
              <a:rPr lang="fr-FR" b="1" dirty="0"/>
              <a:t>normatif</a:t>
            </a:r>
            <a:r>
              <a:rPr lang="fr-FR" dirty="0"/>
              <a:t> (il nomme ce qu’il convient de faire), </a:t>
            </a:r>
          </a:p>
          <a:p>
            <a:r>
              <a:rPr lang="fr-FR" b="1" dirty="0"/>
              <a:t>axiologique</a:t>
            </a:r>
            <a:r>
              <a:rPr lang="fr-FR" dirty="0"/>
              <a:t> (il se réfère à un système de valeurs) ; </a:t>
            </a:r>
          </a:p>
          <a:p>
            <a:r>
              <a:rPr lang="fr-FR" dirty="0"/>
              <a:t>alimenté par des savoirs résultant de </a:t>
            </a:r>
            <a:r>
              <a:rPr lang="fr-FR" b="1" dirty="0"/>
              <a:t>l’expérience</a:t>
            </a:r>
            <a:r>
              <a:rPr lang="fr-FR" dirty="0"/>
              <a:t> autant que de </a:t>
            </a:r>
            <a:r>
              <a:rPr lang="fr-FR" b="1" dirty="0"/>
              <a:t>savoirs scientifiques</a:t>
            </a:r>
            <a:r>
              <a:rPr lang="fr-FR" dirty="0"/>
              <a:t>. </a:t>
            </a:r>
          </a:p>
          <a:p>
            <a:pPr marL="0" indent="0">
              <a:buNone/>
            </a:pPr>
            <a:r>
              <a:rPr lang="fr-FR" dirty="0"/>
              <a:t>La pédagogie est également orientée par une réflexion </a:t>
            </a:r>
            <a:r>
              <a:rPr lang="fr-FR" b="1" dirty="0"/>
              <a:t>sur les finalités de l’éducation...</a:t>
            </a:r>
          </a:p>
          <a:p>
            <a:pPr marL="0" indent="0">
              <a:buNone/>
            </a:pPr>
            <a:endParaRPr lang="fr-FR" b="1" dirty="0"/>
          </a:p>
          <a:p>
            <a:endParaRPr lang="x-none" dirty="0"/>
          </a:p>
        </p:txBody>
      </p:sp>
    </p:spTree>
    <p:extLst>
      <p:ext uri="{BB962C8B-B14F-4D97-AF65-F5344CB8AC3E}">
        <p14:creationId xmlns:p14="http://schemas.microsoft.com/office/powerpoint/2010/main" val="33614227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F6CA074-4B65-42E2-AC02-81CCE906155D}"/>
              </a:ext>
            </a:extLst>
          </p:cNvPr>
          <p:cNvSpPr>
            <a:spLocks noGrp="1"/>
          </p:cNvSpPr>
          <p:nvPr>
            <p:ph type="title"/>
          </p:nvPr>
        </p:nvSpPr>
        <p:spPr/>
        <p:txBody>
          <a:bodyPr/>
          <a:lstStyle/>
          <a:p>
            <a:r>
              <a:rPr lang="fr-FR" dirty="0"/>
              <a:t>       </a:t>
            </a:r>
            <a:r>
              <a:rPr lang="fr-FR" sz="3600" b="1" dirty="0"/>
              <a:t>Echanges</a:t>
            </a:r>
            <a:endParaRPr lang="x-none" sz="3600" b="1" dirty="0"/>
          </a:p>
        </p:txBody>
      </p:sp>
      <p:sp>
        <p:nvSpPr>
          <p:cNvPr id="3" name="Espace réservé du contenu 2">
            <a:extLst>
              <a:ext uri="{FF2B5EF4-FFF2-40B4-BE49-F238E27FC236}">
                <a16:creationId xmlns:a16="http://schemas.microsoft.com/office/drawing/2014/main" id="{66403589-F1F0-4EB2-999A-92A085178DF9}"/>
              </a:ext>
            </a:extLst>
          </p:cNvPr>
          <p:cNvSpPr>
            <a:spLocks noGrp="1"/>
          </p:cNvSpPr>
          <p:nvPr>
            <p:ph idx="1"/>
          </p:nvPr>
        </p:nvSpPr>
        <p:spPr/>
        <p:txBody>
          <a:bodyPr/>
          <a:lstStyle/>
          <a:p>
            <a:endParaRPr lang="fr-FR" dirty="0"/>
          </a:p>
          <a:p>
            <a:pPr marL="0" indent="0" algn="just">
              <a:lnSpc>
                <a:spcPct val="150000"/>
              </a:lnSpc>
              <a:buNone/>
            </a:pPr>
            <a:r>
              <a:rPr lang="fr-FR" dirty="0"/>
              <a:t>L’andragogie est très souvent définie comme la </a:t>
            </a:r>
            <a:r>
              <a:rPr lang="fr-FR" b="1" dirty="0"/>
              <a:t>« pédagogie des adultes ».</a:t>
            </a:r>
          </a:p>
          <a:p>
            <a:pPr marL="0" indent="0" algn="just">
              <a:lnSpc>
                <a:spcPct val="150000"/>
              </a:lnSpc>
              <a:buNone/>
            </a:pPr>
            <a:r>
              <a:rPr lang="fr-FR" dirty="0"/>
              <a:t>En considérant les différences énoncées entre l’andragogie et la pédagogie, dites ce que vous pensez de cette façon de définir l’andragogie.</a:t>
            </a:r>
          </a:p>
        </p:txBody>
      </p:sp>
    </p:spTree>
    <p:extLst>
      <p:ext uri="{BB962C8B-B14F-4D97-AF65-F5344CB8AC3E}">
        <p14:creationId xmlns:p14="http://schemas.microsoft.com/office/powerpoint/2010/main" val="23504084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5C43AC5-0007-4A26-924D-7CD9F3CE1105}"/>
              </a:ext>
            </a:extLst>
          </p:cNvPr>
          <p:cNvSpPr>
            <a:spLocks noGrp="1"/>
          </p:cNvSpPr>
          <p:nvPr>
            <p:ph type="title"/>
          </p:nvPr>
        </p:nvSpPr>
        <p:spPr>
          <a:xfrm>
            <a:off x="838200" y="142043"/>
            <a:ext cx="10515600" cy="1047565"/>
          </a:xfrm>
        </p:spPr>
        <p:txBody>
          <a:bodyPr>
            <a:normAutofit fontScale="90000"/>
          </a:bodyPr>
          <a:lstStyle/>
          <a:p>
            <a:r>
              <a:rPr lang="fr-FR" dirty="0"/>
              <a:t> </a:t>
            </a:r>
            <a:r>
              <a:rPr lang="fr-FR" sz="3600" dirty="0">
                <a:latin typeface="Arial Black" panose="020B0A04020102020204" pitchFamily="34" charset="0"/>
              </a:rPr>
              <a:t>Motivations des adultes pour la formation</a:t>
            </a:r>
            <a:endParaRPr lang="x-none" sz="3600" dirty="0">
              <a:latin typeface="Arial Black" panose="020B0A04020102020204" pitchFamily="34" charset="0"/>
            </a:endParaRPr>
          </a:p>
        </p:txBody>
      </p:sp>
      <p:sp>
        <p:nvSpPr>
          <p:cNvPr id="3" name="Espace réservé du contenu 2">
            <a:extLst>
              <a:ext uri="{FF2B5EF4-FFF2-40B4-BE49-F238E27FC236}">
                <a16:creationId xmlns:a16="http://schemas.microsoft.com/office/drawing/2014/main" id="{83DA8F27-81BE-4102-9B48-7960E4878F7C}"/>
              </a:ext>
            </a:extLst>
          </p:cNvPr>
          <p:cNvSpPr>
            <a:spLocks noGrp="1"/>
          </p:cNvSpPr>
          <p:nvPr>
            <p:ph idx="1"/>
          </p:nvPr>
        </p:nvSpPr>
        <p:spPr>
          <a:xfrm>
            <a:off x="838200" y="1393794"/>
            <a:ext cx="10515600" cy="5193437"/>
          </a:xfrm>
        </p:spPr>
        <p:txBody>
          <a:bodyPr>
            <a:normAutofit fontScale="62500" lnSpcReduction="20000"/>
          </a:bodyPr>
          <a:lstStyle/>
          <a:p>
            <a:pPr>
              <a:buFontTx/>
              <a:buChar char="-"/>
            </a:pPr>
            <a:r>
              <a:rPr lang="fr-FR" sz="3600" dirty="0"/>
              <a:t>améliorer leurs perspectives d’emploi, </a:t>
            </a:r>
          </a:p>
          <a:p>
            <a:pPr>
              <a:buFontTx/>
              <a:buChar char="-"/>
            </a:pPr>
            <a:endParaRPr lang="fr-FR" sz="3600" dirty="0"/>
          </a:p>
          <a:p>
            <a:pPr>
              <a:buFontTx/>
              <a:buChar char="-"/>
            </a:pPr>
            <a:r>
              <a:rPr lang="fr-FR" sz="3600" dirty="0"/>
              <a:t>faire face aux défis professionnels</a:t>
            </a:r>
          </a:p>
          <a:p>
            <a:pPr>
              <a:buFontTx/>
              <a:buChar char="-"/>
            </a:pPr>
            <a:endParaRPr lang="fr-FR" sz="3600" dirty="0"/>
          </a:p>
          <a:p>
            <a:pPr>
              <a:buFontTx/>
              <a:buChar char="-"/>
            </a:pPr>
            <a:r>
              <a:rPr lang="fr-FR" sz="3600" dirty="0"/>
              <a:t>se développer à titre personnel ou professionnel (acquérir de nouvelles compétences ou les renforcer)</a:t>
            </a:r>
          </a:p>
          <a:p>
            <a:pPr>
              <a:buFontTx/>
              <a:buChar char="-"/>
            </a:pPr>
            <a:endParaRPr lang="fr-FR" sz="3600" dirty="0"/>
          </a:p>
          <a:p>
            <a:pPr>
              <a:buFontTx/>
              <a:buChar char="-"/>
            </a:pPr>
            <a:r>
              <a:rPr lang="fr-FR" sz="3600" dirty="0"/>
              <a:t>mettre à jour ses savoirs, ses savoir-faire</a:t>
            </a:r>
          </a:p>
          <a:p>
            <a:pPr>
              <a:buFontTx/>
              <a:buChar char="-"/>
            </a:pPr>
            <a:endParaRPr lang="fr-FR" sz="3600" dirty="0"/>
          </a:p>
          <a:p>
            <a:pPr>
              <a:buFontTx/>
              <a:buChar char="-"/>
            </a:pPr>
            <a:r>
              <a:rPr lang="fr-FR" sz="3600" dirty="0"/>
              <a:t>accroitre la compétitivité sur le marché du travail</a:t>
            </a:r>
          </a:p>
          <a:p>
            <a:pPr>
              <a:buFontTx/>
              <a:buChar char="-"/>
            </a:pPr>
            <a:endParaRPr lang="x-none" sz="3600" dirty="0"/>
          </a:p>
          <a:p>
            <a:pPr>
              <a:buFontTx/>
              <a:buChar char="-"/>
            </a:pPr>
            <a:r>
              <a:rPr lang="fr-FR" sz="3600" dirty="0"/>
              <a:t>jouir d’une considération sociale</a:t>
            </a:r>
          </a:p>
          <a:p>
            <a:pPr>
              <a:buFontTx/>
              <a:buChar char="-"/>
            </a:pPr>
            <a:endParaRPr lang="fr-FR" dirty="0"/>
          </a:p>
          <a:p>
            <a:pPr>
              <a:buFontTx/>
              <a:buChar char="-"/>
            </a:pPr>
            <a:r>
              <a:rPr lang="fr-FR" dirty="0"/>
              <a:t>etc.</a:t>
            </a:r>
            <a:endParaRPr lang="x-none" dirty="0"/>
          </a:p>
        </p:txBody>
      </p:sp>
    </p:spTree>
    <p:extLst>
      <p:ext uri="{BB962C8B-B14F-4D97-AF65-F5344CB8AC3E}">
        <p14:creationId xmlns:p14="http://schemas.microsoft.com/office/powerpoint/2010/main" val="3977798531"/>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2042</TotalTime>
  <Words>3642</Words>
  <Application>Microsoft Office PowerPoint</Application>
  <PresentationFormat>Grand écran</PresentationFormat>
  <Paragraphs>520</Paragraphs>
  <Slides>51</Slides>
  <Notes>6</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51</vt:i4>
      </vt:variant>
    </vt:vector>
  </HeadingPairs>
  <TitlesOfParts>
    <vt:vector size="59" baseType="lpstr">
      <vt:lpstr>Arial</vt:lpstr>
      <vt:lpstr>Arial Black</vt:lpstr>
      <vt:lpstr>Calibri</vt:lpstr>
      <vt:lpstr>Calibri Light</vt:lpstr>
      <vt:lpstr>NotoSerif-Bold</vt:lpstr>
      <vt:lpstr>Times New Roman</vt:lpstr>
      <vt:lpstr>Wingdings</vt:lpstr>
      <vt:lpstr>Thème Office</vt:lpstr>
      <vt:lpstr> Séminaire sciences de l’éducation: Andragogie</vt:lpstr>
      <vt:lpstr>Présentation PowerPoint</vt:lpstr>
      <vt:lpstr>        L’andragogie: définition </vt:lpstr>
      <vt:lpstr>       L’andragogie: définition (suite)</vt:lpstr>
      <vt:lpstr> Quelques auteurs</vt:lpstr>
      <vt:lpstr> Différences entre l’andragogie et la pédagogie </vt:lpstr>
      <vt:lpstr> Le savoir pédagogique est</vt:lpstr>
      <vt:lpstr>       Echanges</vt:lpstr>
      <vt:lpstr> Motivations des adultes pour la formation</vt:lpstr>
      <vt:lpstr>   Echanges</vt:lpstr>
      <vt:lpstr>      Echanges</vt:lpstr>
      <vt:lpstr>Quelles différences entre l’adulte et l’enfant?</vt:lpstr>
      <vt:lpstr>L’adulte et l’enfant en situation en situation d’apprentissage</vt:lpstr>
      <vt:lpstr>       La formation: définition</vt:lpstr>
      <vt:lpstr>    Formation: définition</vt:lpstr>
      <vt:lpstr> Les théories de l’apprentissage</vt:lpstr>
      <vt:lpstr>   Travail à faire pour demain </vt:lpstr>
      <vt:lpstr> Implications pédagogiques des théories</vt:lpstr>
      <vt:lpstr> CONSTATS SUR L’APPRENTISSAGE DE L’ADULTE</vt:lpstr>
      <vt:lpstr>   Travail de groupe </vt:lpstr>
      <vt:lpstr>C1: L' adulte ne s'investit dans une formation  que s'il en perçoit la valeur ajoutée </vt:lpstr>
      <vt:lpstr>  C2: L'adulte est toujours détenteur d'un savoir et d'une expérience  </vt:lpstr>
      <vt:lpstr>C3: L'adulte apprend en s'appuyant sur des réalités concrètes</vt:lpstr>
      <vt:lpstr> C4: Les groupes d'adultes en formation sont très souvent hétérogènes</vt:lpstr>
      <vt:lpstr>C5: Les adultes refusent d'être infantilisés</vt:lpstr>
      <vt:lpstr> LES PRINCIPES DE FORMATION DES ADULTES </vt:lpstr>
      <vt:lpstr> LES PRINCIPES DE FORMATION DES ADULTES</vt:lpstr>
      <vt:lpstr> LES PRINCIPES DE FORMATION DES ADULTES</vt:lpstr>
      <vt:lpstr> LES PRINCIPES D’APPRENTISSAGE DES ADULTES</vt:lpstr>
      <vt:lpstr>Les principales méthodes en formation d’adultes  </vt:lpstr>
      <vt:lpstr> Quelques   risques liés à la magistralité en formation d’adulte? </vt:lpstr>
      <vt:lpstr> Deux postures opposées en formation d’adultes</vt:lpstr>
      <vt:lpstr> Deux postures opposées en formation d’adultes</vt:lpstr>
      <vt:lpstr>Deux postures opposées en formation d’adultes</vt:lpstr>
      <vt:lpstr> Echanges</vt:lpstr>
      <vt:lpstr> Avant la formation  </vt:lpstr>
      <vt:lpstr> Pendant la formation</vt:lpstr>
      <vt:lpstr> A l’issue de la formation</vt:lpstr>
      <vt:lpstr> </vt:lpstr>
      <vt:lpstr>LE LEADER/ LE POSITIF/ LE CONSTRUCTEUR </vt:lpstr>
      <vt:lpstr>L'INTROVERTI/ LE RÉSERVÉ/ LE TIMIDE/ LE SILENCIEUX </vt:lpstr>
      <vt:lpstr>LE JE SAIS TOUT/ LE BAVARD </vt:lpstr>
      <vt:lpstr>LE LOQUACE/ DIVERGENT  </vt:lpstr>
      <vt:lpstr>LE RÉPROBATEUR/ LE PESSIMISTE/ LE MEFIANT</vt:lpstr>
      <vt:lpstr>L'INTERROGATEUR </vt:lpstr>
      <vt:lpstr>L’agressif/ Le querelleur  </vt:lpstr>
      <vt:lpstr> Facteurs influençant l’apprentissage </vt:lpstr>
      <vt:lpstr> Les types de participants adultes en formation</vt:lpstr>
      <vt:lpstr>Les types de participants adultes en formation</vt:lpstr>
      <vt:lpstr> Echanges</vt:lpstr>
      <vt:lpstr>Bibliographie </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Microsoft</dc:creator>
  <cp:lastModifiedBy>IFRISSE</cp:lastModifiedBy>
  <cp:revision>159</cp:revision>
  <dcterms:created xsi:type="dcterms:W3CDTF">2020-11-10T19:28:28Z</dcterms:created>
  <dcterms:modified xsi:type="dcterms:W3CDTF">2022-02-11T18:16:00Z</dcterms:modified>
</cp:coreProperties>
</file>