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6" r:id="rId4"/>
    <p:sldId id="277" r:id="rId5"/>
    <p:sldId id="278" r:id="rId6"/>
    <p:sldId id="256" r:id="rId7"/>
    <p:sldId id="257" r:id="rId8"/>
    <p:sldId id="258" r:id="rId9"/>
    <p:sldId id="264" r:id="rId10"/>
    <p:sldId id="260" r:id="rId11"/>
    <p:sldId id="265" r:id="rId12"/>
    <p:sldId id="261" r:id="rId13"/>
    <p:sldId id="262" r:id="rId14"/>
    <p:sldId id="263" r:id="rId15"/>
    <p:sldId id="259" r:id="rId16"/>
    <p:sldId id="266" r:id="rId17"/>
    <p:sldId id="267" r:id="rId18"/>
    <p:sldId id="268" r:id="rId19"/>
    <p:sldId id="269" r:id="rId20"/>
    <p:sldId id="273" r:id="rId21"/>
    <p:sldId id="271" r:id="rId22"/>
    <p:sldId id="272" r:id="rId23"/>
    <p:sldId id="279" r:id="rId24"/>
    <p:sldId id="280" r:id="rId25"/>
    <p:sldId id="281"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4107" autoAdjust="0"/>
  </p:normalViewPr>
  <p:slideViewPr>
    <p:cSldViewPr>
      <p:cViewPr varScale="1">
        <p:scale>
          <a:sx n="42" d="100"/>
          <a:sy n="42" d="100"/>
        </p:scale>
        <p:origin x="1290"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AB394-DAAA-46AD-814E-D30BC2DA25E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17841-4F83-42AA-A7F8-EB164C83A7C3}"/>
              </a:ext>
            </a:extLst>
          </p:cNvPr>
          <p:cNvSpPr txBox="1">
            <a:spLocks/>
          </p:cNvSpPr>
          <p:nvPr/>
        </p:nvSpPr>
        <p:spPr>
          <a:xfrm>
            <a:off x="197913" y="529954"/>
            <a:ext cx="5894040" cy="112604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dirty="0"/>
              <a:t>     </a:t>
            </a:r>
            <a:r>
              <a:rPr lang="fr-FR" sz="6000" b="1" dirty="0"/>
              <a:t>MODULE SPSS</a:t>
            </a:r>
          </a:p>
        </p:txBody>
      </p:sp>
      <p:sp>
        <p:nvSpPr>
          <p:cNvPr id="3" name="Espace réservé du contenu 2">
            <a:extLst>
              <a:ext uri="{FF2B5EF4-FFF2-40B4-BE49-F238E27FC236}">
                <a16:creationId xmlns:a16="http://schemas.microsoft.com/office/drawing/2014/main" id="{5CAD21E6-3AAC-41FD-9DE6-1279E8B22A89}"/>
              </a:ext>
            </a:extLst>
          </p:cNvPr>
          <p:cNvSpPr txBox="1">
            <a:spLocks/>
          </p:cNvSpPr>
          <p:nvPr/>
        </p:nvSpPr>
        <p:spPr>
          <a:xfrm>
            <a:off x="0" y="2050196"/>
            <a:ext cx="8734967" cy="1126046"/>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fr-FR" sz="5600" dirty="0"/>
              <a:t>Année </a:t>
            </a:r>
            <a:r>
              <a:rPr lang="fr-FR" sz="5600" dirty="0" smtClean="0"/>
              <a:t>académique_2021-2022</a:t>
            </a:r>
            <a:endParaRPr lang="fr-FR" sz="7200" dirty="0"/>
          </a:p>
          <a:p>
            <a:pPr marL="0" indent="0" algn="ctr">
              <a:buFont typeface="Arial" pitchFamily="34" charset="0"/>
              <a:buNone/>
            </a:pPr>
            <a:endParaRPr lang="fr-FR" dirty="0"/>
          </a:p>
        </p:txBody>
      </p:sp>
      <p:pic>
        <p:nvPicPr>
          <p:cNvPr id="4" name="Image 3">
            <a:extLst>
              <a:ext uri="{FF2B5EF4-FFF2-40B4-BE49-F238E27FC236}">
                <a16:creationId xmlns:a16="http://schemas.microsoft.com/office/drawing/2014/main" id="{6BA29434-A24B-4298-85DC-CB6967DD76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8205" y="199591"/>
            <a:ext cx="2384292" cy="1378658"/>
          </a:xfrm>
          <a:prstGeom prst="rect">
            <a:avLst/>
          </a:prstGeom>
        </p:spPr>
      </p:pic>
      <p:sp>
        <p:nvSpPr>
          <p:cNvPr id="5" name="Rectangle 4">
            <a:extLst>
              <a:ext uri="{FF2B5EF4-FFF2-40B4-BE49-F238E27FC236}">
                <a16:creationId xmlns:a16="http://schemas.microsoft.com/office/drawing/2014/main" id="{66FB94A4-5044-4AF3-8A29-7FAF807F76C1}"/>
              </a:ext>
            </a:extLst>
          </p:cNvPr>
          <p:cNvSpPr/>
          <p:nvPr/>
        </p:nvSpPr>
        <p:spPr>
          <a:xfrm>
            <a:off x="2018662" y="3176242"/>
            <a:ext cx="5106676" cy="143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black"/>
                </a:solidFill>
                <a:effectLst/>
                <a:uLnTx/>
                <a:uFillTx/>
                <a:latin typeface="Calibri" panose="020F0502020204030204"/>
                <a:ea typeface="+mn-ea"/>
                <a:cs typeface="+mn-cs"/>
              </a:rPr>
              <a:t>KABORE T.A. Geraude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Démographe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Mail: kaboralimata@gmail.com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Tel: (+226) 73382412/ (+226) 66757694</a:t>
            </a:r>
          </a:p>
        </p:txBody>
      </p:sp>
      <p:sp>
        <p:nvSpPr>
          <p:cNvPr id="6" name="Rectangle 5">
            <a:extLst>
              <a:ext uri="{FF2B5EF4-FFF2-40B4-BE49-F238E27FC236}">
                <a16:creationId xmlns:a16="http://schemas.microsoft.com/office/drawing/2014/main" id="{33999FC6-BB82-4B13-82BE-F6BD2085F91F}"/>
              </a:ext>
            </a:extLst>
          </p:cNvPr>
          <p:cNvSpPr/>
          <p:nvPr/>
        </p:nvSpPr>
        <p:spPr>
          <a:xfrm>
            <a:off x="197913" y="4991617"/>
            <a:ext cx="3700563" cy="143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OUEDRAOGO Houdou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Statisticien Economiste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Mail: houdbarack@gmail.com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Tel: (+226) 70129773 /</a:t>
            </a:r>
          </a:p>
        </p:txBody>
      </p:sp>
      <p:sp>
        <p:nvSpPr>
          <p:cNvPr id="7" name="Rectangle 6">
            <a:extLst>
              <a:ext uri="{FF2B5EF4-FFF2-40B4-BE49-F238E27FC236}">
                <a16:creationId xmlns:a16="http://schemas.microsoft.com/office/drawing/2014/main" id="{E904D199-1BF8-4B59-8D87-CFCECD20D4F9}"/>
              </a:ext>
            </a:extLst>
          </p:cNvPr>
          <p:cNvSpPr/>
          <p:nvPr/>
        </p:nvSpPr>
        <p:spPr>
          <a:xfrm>
            <a:off x="4138973" y="5042999"/>
            <a:ext cx="4653524" cy="13786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COULIBALI Moussa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Démographe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Mail: coulibalymoussa330@gmail.com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Tel: (+226) 72555573 / (+226) 74066271 </a:t>
            </a:r>
          </a:p>
        </p:txBody>
      </p:sp>
    </p:spTree>
    <p:extLst>
      <p:ext uri="{BB962C8B-B14F-4D97-AF65-F5344CB8AC3E}">
        <p14:creationId xmlns:p14="http://schemas.microsoft.com/office/powerpoint/2010/main" val="4277366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Estimation et qualité du modèle</a:t>
            </a:r>
          </a:p>
        </p:txBody>
      </p:sp>
      <p:sp>
        <p:nvSpPr>
          <p:cNvPr id="3" name="Espace réservé du contenu 2"/>
          <p:cNvSpPr>
            <a:spLocks noGrp="1"/>
          </p:cNvSpPr>
          <p:nvPr>
            <p:ph idx="1"/>
          </p:nvPr>
        </p:nvSpPr>
        <p:spPr/>
        <p:txBody>
          <a:bodyPr>
            <a:normAutofit/>
          </a:bodyPr>
          <a:lstStyle/>
          <a:p>
            <a:r>
              <a:rPr lang="fr-FR" dirty="0"/>
              <a:t>L’estimation des paramètres            est obtenue en minimisant  la somme des carrés des erreurs (MCO)</a:t>
            </a:r>
          </a:p>
          <a:p>
            <a:r>
              <a:rPr lang="fr-FR" dirty="0"/>
              <a:t> Le coefficient de détermination permet de juger de la qualité du modèle </a:t>
            </a:r>
          </a:p>
          <a:p>
            <a:r>
              <a:rPr lang="fr-FR" dirty="0"/>
              <a:t>0≤R≤1 , plus  la valeur de R² est proche  de 1,  plus le modèle est plus significatif </a:t>
            </a:r>
          </a:p>
        </p:txBody>
      </p:sp>
      <p:pic>
        <p:nvPicPr>
          <p:cNvPr id="4"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643570" y="1714488"/>
            <a:ext cx="1000132" cy="57150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755576" y="2693987"/>
            <a:ext cx="7772400" cy="1470025"/>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defTabSz="457200">
              <a:defRPr sz="2400" b="1">
                <a:solidFill>
                  <a:schemeClr val="tx1"/>
                </a:solidFill>
                <a:latin typeface="Times New Roman" panose="02020603050405020304" pitchFamily="18" charset="0"/>
                <a:cs typeface="Times New Roman" panose="02020603050405020304"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fr-FR" sz="4000" dirty="0"/>
              <a:t>Régression linéaire multiple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lstStyle/>
          <a:p>
            <a:r>
              <a:rPr lang="fr-FR" dirty="0"/>
              <a:t> Les modèles de régression multiple </a:t>
            </a:r>
          </a:p>
          <a:p>
            <a:r>
              <a:rPr lang="fr-FR" dirty="0"/>
              <a:t> Le modèle générale est une généralisation du modèle simple dans lequel figurent plusieurs  variables explicatives : </a:t>
            </a:r>
          </a:p>
          <a:p>
            <a:endParaRPr lang="fr-FR" dirty="0"/>
          </a:p>
        </p:txBody>
      </p:sp>
      <p:pic>
        <p:nvPicPr>
          <p:cNvPr id="6" name="Picture 2"/>
          <p:cNvPicPr>
            <a:picLocks noChangeAspect="1" noChangeArrowheads="1"/>
          </p:cNvPicPr>
          <p:nvPr/>
        </p:nvPicPr>
        <p:blipFill>
          <a:blip r:embed="rId2"/>
          <a:srcRect/>
          <a:stretch>
            <a:fillRect/>
          </a:stretch>
        </p:blipFill>
        <p:spPr bwMode="auto">
          <a:xfrm>
            <a:off x="714348" y="3731981"/>
            <a:ext cx="7858180" cy="482837"/>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normAutofit/>
          </a:bodyPr>
          <a:lstStyle/>
          <a:p>
            <a:r>
              <a:rPr lang="fr-FR" dirty="0"/>
              <a:t>  = variable à expliquer a la date t</a:t>
            </a:r>
          </a:p>
          <a:p>
            <a:r>
              <a:rPr lang="fr-FR" dirty="0"/>
              <a:t>    =  variable explicative 1 à la date t</a:t>
            </a:r>
          </a:p>
          <a:p>
            <a:endParaRPr lang="fr-FR" dirty="0"/>
          </a:p>
          <a:p>
            <a:r>
              <a:rPr lang="fr-FR" dirty="0"/>
              <a:t>.</a:t>
            </a:r>
          </a:p>
          <a:p>
            <a:r>
              <a:rPr lang="fr-FR" dirty="0"/>
              <a:t>.</a:t>
            </a:r>
          </a:p>
          <a:p>
            <a:r>
              <a:rPr lang="fr-FR" dirty="0"/>
              <a:t>.</a:t>
            </a:r>
          </a:p>
          <a:p>
            <a:r>
              <a:rPr lang="fr-FR" dirty="0"/>
              <a:t>     =  variable explicative k à la date t</a:t>
            </a:r>
          </a:p>
        </p:txBody>
      </p:sp>
      <p:sp>
        <p:nvSpPr>
          <p:cNvPr id="81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42923" y="1785926"/>
            <a:ext cx="257177" cy="428628"/>
          </a:xfrm>
          <a:prstGeom prst="rect">
            <a:avLst/>
          </a:prstGeom>
          <a:noFill/>
        </p:spPr>
      </p:pic>
      <p:sp>
        <p:nvSpPr>
          <p:cNvPr id="8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48" y="2285992"/>
            <a:ext cx="428628" cy="428628"/>
          </a:xfrm>
          <a:prstGeom prst="rect">
            <a:avLst/>
          </a:prstGeom>
          <a:noFill/>
        </p:spPr>
      </p:pic>
      <p:sp>
        <p:nvSpPr>
          <p:cNvPr id="81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786" y="5429264"/>
            <a:ext cx="450059" cy="42862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lstStyle/>
          <a:p>
            <a:pPr>
              <a:buNone/>
            </a:pPr>
            <a:r>
              <a:rPr lang="fr-FR" dirty="0"/>
              <a:t>                            : les paramètres inconnus du modèles ;</a:t>
            </a:r>
          </a:p>
          <a:p>
            <a:pPr>
              <a:buNone/>
            </a:pPr>
            <a:r>
              <a:rPr lang="fr-FR" dirty="0"/>
              <a:t>          : Erreur de spécification elle est inconnue et restera inconnue </a:t>
            </a:r>
          </a:p>
          <a:p>
            <a:pPr>
              <a:buNone/>
            </a:pPr>
            <a:r>
              <a:rPr lang="fr-FR" dirty="0"/>
              <a:t> n: nombre d’observations.</a:t>
            </a:r>
          </a:p>
          <a:p>
            <a:pPr>
              <a:buNone/>
            </a:pPr>
            <a:endParaRPr lang="fr-FR" dirty="0"/>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126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71472" y="1714488"/>
            <a:ext cx="2475327" cy="438111"/>
          </a:xfrm>
          <a:prstGeom prst="rect">
            <a:avLst/>
          </a:prstGeom>
          <a:noFill/>
        </p:spPr>
      </p:pic>
      <p:pic>
        <p:nvPicPr>
          <p:cNvPr id="6"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28662" y="2714619"/>
            <a:ext cx="428628" cy="71437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Hypothèses du modèle </a:t>
            </a:r>
            <a:br>
              <a:rPr lang="fr-FR" dirty="0"/>
            </a:b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a:t>H1 : le modèle est linéaire </a:t>
            </a:r>
          </a:p>
          <a:p>
            <a:r>
              <a:rPr lang="fr-FR" dirty="0"/>
              <a:t>H2 : xi pour tout i=1, …n est une variable certaine non aléatoire </a:t>
            </a:r>
          </a:p>
          <a:p>
            <a:r>
              <a:rPr lang="fr-FR" dirty="0"/>
              <a:t>H3 :  l’espérance  mathématique  des  erreurs  u  est  nulle  E(ut)=0  pour  tout t=1,…, T </a:t>
            </a:r>
          </a:p>
          <a:p>
            <a:r>
              <a:rPr lang="fr-FR" dirty="0"/>
              <a:t>H4 :  la  variance  des  erreurs  est  constante  (</a:t>
            </a:r>
            <a:r>
              <a:rPr lang="fr-FR" dirty="0" err="1"/>
              <a:t>homoscédascité</a:t>
            </a:r>
            <a:r>
              <a:rPr lang="fr-FR" dirty="0"/>
              <a:t>)  E(</a:t>
            </a:r>
            <a:r>
              <a:rPr lang="fr-FR" dirty="0" err="1"/>
              <a:t>u²t</a:t>
            </a:r>
            <a:r>
              <a:rPr lang="fr-FR" dirty="0"/>
              <a:t>)=σ²  et  les erreurs sont non corrélées E(ut, ut’)=0 pour tout t≠ t’ </a:t>
            </a:r>
          </a:p>
          <a:p>
            <a:r>
              <a:rPr lang="fr-FR" dirty="0"/>
              <a:t>H5 : l’erreur est indépendante des variables explicatives E(</a:t>
            </a:r>
            <a:r>
              <a:rPr lang="fr-FR" dirty="0" err="1"/>
              <a:t>xit</a:t>
            </a:r>
            <a:r>
              <a:rPr lang="fr-FR" dirty="0"/>
              <a:t>, ut)=0 </a:t>
            </a:r>
          </a:p>
          <a:p>
            <a:r>
              <a:rPr lang="fr-FR" dirty="0"/>
              <a:t>H6 : les erreurs sont indépendamment et identiquement distribuées selon une loi normale. </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564904"/>
            <a:ext cx="7772400" cy="1470025"/>
          </a:xfr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defTabSz="457200"/>
            <a:r>
              <a:rPr lang="fr-FR" sz="4000" b="1" dirty="0">
                <a:solidFill>
                  <a:schemeClr val="tx1"/>
                </a:solidFill>
                <a:latin typeface="Times New Roman" panose="02020603050405020304" pitchFamily="18" charset="0"/>
                <a:cs typeface="Times New Roman" panose="02020603050405020304" pitchFamily="18" charset="0"/>
              </a:rPr>
              <a:t>Le modèle logistique</a:t>
            </a:r>
          </a:p>
        </p:txBody>
      </p:sp>
      <p:sp>
        <p:nvSpPr>
          <p:cNvPr id="3" name="Sous-titre 2"/>
          <p:cNvSpPr>
            <a:spLocks noGrp="1"/>
          </p:cNvSpPr>
          <p:nvPr>
            <p:ph type="subTitle" idx="1"/>
          </p:nvPr>
        </p:nvSpPr>
        <p:spPr/>
        <p:txBody>
          <a:bodyPr/>
          <a:lstStyle/>
          <a:p>
            <a:r>
              <a:rPr lang="fr-FR"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a:t>La nature qualitative et binaire de la variable dépendante rend possible le recours à la régression logistique binaire.</a:t>
            </a:r>
          </a:p>
          <a:p>
            <a:r>
              <a:rPr lang="fr-FR" dirty="0"/>
              <a:t>Cette méthode estime les risques de survenance d’un évènement en fonction de certaines variables indépendantes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a:t> La variable dépendante prend la valeur 1 quand l’évènement est réalisé et 0  dans le cas contraire.</a:t>
            </a:r>
          </a:p>
          <a:p>
            <a:r>
              <a:rPr lang="fr-FR" dirty="0"/>
              <a:t>Ainsi, la régression logistique estime la probabilité pour un individu d’être dans un état donné.</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4525963"/>
          </a:xfrm>
        </p:spPr>
        <p:txBody>
          <a:bodyPr/>
          <a:lstStyle/>
          <a:p>
            <a:r>
              <a:rPr lang="fr-FR" dirty="0"/>
              <a:t> Il s’agit précisément d’estimer l’effet net des variables associées au risque d’être dans un état donné. Dans ce modèle, le </a:t>
            </a:r>
            <a:r>
              <a:rPr lang="fr-FR" dirty="0" err="1"/>
              <a:t>logit</a:t>
            </a:r>
            <a:r>
              <a:rPr lang="fr-FR" dirty="0"/>
              <a:t> de la probabilité (p) de réalisation de la variable à expliquer (Y) est exprimé en fonction d’un </a:t>
            </a:r>
            <a:r>
              <a:rPr lang="fr-FR" dirty="0" err="1"/>
              <a:t>intercept</a:t>
            </a:r>
            <a:r>
              <a:rPr lang="fr-FR" dirty="0"/>
              <a:t> (ordonnée à l’origine) , des variables explicatives () rattachées à leurs coefficients  et un terme d’erreur ε :</a:t>
            </a:r>
          </a:p>
          <a:p>
            <a:endParaRPr lang="fr-FR" dirty="0"/>
          </a:p>
        </p:txBody>
      </p:sp>
      <p:pic>
        <p:nvPicPr>
          <p:cNvPr id="4" name="Picture 1">
            <a:extLst>
              <a:ext uri="{FF2B5EF4-FFF2-40B4-BE49-F238E27FC236}">
                <a16:creationId xmlns:a16="http://schemas.microsoft.com/office/drawing/2014/main" id="{0C4B5534-4DB1-440E-B6B9-F1796836C056}"/>
              </a:ext>
            </a:extLst>
          </p:cNvPr>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19163" y="4797152"/>
            <a:ext cx="7269261" cy="85725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AEB606-849D-4CF6-8CB0-CB11C8D96A48}"/>
              </a:ext>
            </a:extLst>
          </p:cNvPr>
          <p:cNvSpPr/>
          <p:nvPr/>
        </p:nvSpPr>
        <p:spPr>
          <a:xfrm>
            <a:off x="1276503" y="473670"/>
            <a:ext cx="6351394" cy="498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effectLst/>
                <a:latin typeface="Times New Roman" panose="02020603050405020304" pitchFamily="18" charset="0"/>
                <a:ea typeface="Calibri" panose="020F0502020204030204" pitchFamily="34" charset="0"/>
              </a:rPr>
              <a:t>Analyse multivariée</a:t>
            </a:r>
            <a:endParaRPr lang="fr-FR" sz="3200" dirty="0">
              <a:solidFill>
                <a:schemeClr val="tx1"/>
              </a:solidFill>
              <a:effectLst/>
              <a:latin typeface="Times New Roman" panose="02020603050405020304" pitchFamily="18" charset="0"/>
              <a:ea typeface="Calibri" panose="020F0502020204030204" pitchFamily="34" charset="0"/>
            </a:endParaRPr>
          </a:p>
        </p:txBody>
      </p:sp>
      <p:sp>
        <p:nvSpPr>
          <p:cNvPr id="3" name="Rectangle 2">
            <a:extLst>
              <a:ext uri="{FF2B5EF4-FFF2-40B4-BE49-F238E27FC236}">
                <a16:creationId xmlns:a16="http://schemas.microsoft.com/office/drawing/2014/main" id="{140AD6FA-42B5-4D2C-9311-18311E810989}"/>
              </a:ext>
            </a:extLst>
          </p:cNvPr>
          <p:cNvSpPr/>
          <p:nvPr/>
        </p:nvSpPr>
        <p:spPr>
          <a:xfrm>
            <a:off x="2195736" y="1381869"/>
            <a:ext cx="4233823" cy="498918"/>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fr-FR" sz="3200" b="1" dirty="0">
                <a:solidFill>
                  <a:schemeClr val="tx1"/>
                </a:solidFill>
                <a:latin typeface="Times New Roman" panose="02020603050405020304" pitchFamily="18" charset="0"/>
                <a:cs typeface="Times New Roman" panose="02020603050405020304" pitchFamily="18" charset="0"/>
              </a:rPr>
              <a:t>Plan</a:t>
            </a:r>
          </a:p>
        </p:txBody>
      </p:sp>
      <p:sp>
        <p:nvSpPr>
          <p:cNvPr id="4" name="Rectangle 3">
            <a:extLst>
              <a:ext uri="{FF2B5EF4-FFF2-40B4-BE49-F238E27FC236}">
                <a16:creationId xmlns:a16="http://schemas.microsoft.com/office/drawing/2014/main" id="{1F2F40A0-853E-49B1-8DE1-1FA4D14854B2}"/>
              </a:ext>
            </a:extLst>
          </p:cNvPr>
          <p:cNvSpPr/>
          <p:nvPr/>
        </p:nvSpPr>
        <p:spPr>
          <a:xfrm>
            <a:off x="662859" y="2140620"/>
            <a:ext cx="7573492" cy="498918"/>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Introduction</a:t>
            </a:r>
          </a:p>
        </p:txBody>
      </p:sp>
      <p:sp>
        <p:nvSpPr>
          <p:cNvPr id="5" name="Rectangle 4">
            <a:extLst>
              <a:ext uri="{FF2B5EF4-FFF2-40B4-BE49-F238E27FC236}">
                <a16:creationId xmlns:a16="http://schemas.microsoft.com/office/drawing/2014/main" id="{F5CDAA41-61CE-4112-AB66-E9FC7BC9B0E3}"/>
              </a:ext>
            </a:extLst>
          </p:cNvPr>
          <p:cNvSpPr/>
          <p:nvPr/>
        </p:nvSpPr>
        <p:spPr>
          <a:xfrm>
            <a:off x="662859" y="2945405"/>
            <a:ext cx="7578682" cy="535604"/>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Régression linéaire simple </a:t>
            </a:r>
          </a:p>
        </p:txBody>
      </p:sp>
      <p:sp>
        <p:nvSpPr>
          <p:cNvPr id="6" name="Rectangle 5">
            <a:extLst>
              <a:ext uri="{FF2B5EF4-FFF2-40B4-BE49-F238E27FC236}">
                <a16:creationId xmlns:a16="http://schemas.microsoft.com/office/drawing/2014/main" id="{F6554CE6-4646-4F00-8185-B8E7AA25A821}"/>
              </a:ext>
            </a:extLst>
          </p:cNvPr>
          <p:cNvSpPr/>
          <p:nvPr/>
        </p:nvSpPr>
        <p:spPr>
          <a:xfrm>
            <a:off x="662859" y="3835536"/>
            <a:ext cx="7578682" cy="535605"/>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Régression linéaire multiple </a:t>
            </a:r>
          </a:p>
        </p:txBody>
      </p:sp>
      <p:sp>
        <p:nvSpPr>
          <p:cNvPr id="8" name="Rectangle 7">
            <a:extLst>
              <a:ext uri="{FF2B5EF4-FFF2-40B4-BE49-F238E27FC236}">
                <a16:creationId xmlns:a16="http://schemas.microsoft.com/office/drawing/2014/main" id="{46057B7D-61DC-440B-B6AD-9EA4AB173D3A}"/>
              </a:ext>
            </a:extLst>
          </p:cNvPr>
          <p:cNvSpPr/>
          <p:nvPr/>
        </p:nvSpPr>
        <p:spPr>
          <a:xfrm>
            <a:off x="657669" y="4725668"/>
            <a:ext cx="7578682" cy="653404"/>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Régression logistique </a:t>
            </a:r>
          </a:p>
        </p:txBody>
      </p:sp>
      <p:sp>
        <p:nvSpPr>
          <p:cNvPr id="9" name="Rectangle 8">
            <a:extLst>
              <a:ext uri="{FF2B5EF4-FFF2-40B4-BE49-F238E27FC236}">
                <a16:creationId xmlns:a16="http://schemas.microsoft.com/office/drawing/2014/main" id="{FAE9061C-71BA-49EA-BB3F-95B172735E7F}"/>
              </a:ext>
            </a:extLst>
          </p:cNvPr>
          <p:cNvSpPr/>
          <p:nvPr/>
        </p:nvSpPr>
        <p:spPr>
          <a:xfrm>
            <a:off x="631153" y="5615800"/>
            <a:ext cx="7578682" cy="653404"/>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Application sous SPSS</a:t>
            </a:r>
          </a:p>
        </p:txBody>
      </p:sp>
    </p:spTree>
    <p:extLst>
      <p:ext uri="{BB962C8B-B14F-4D97-AF65-F5344CB8AC3E}">
        <p14:creationId xmlns:p14="http://schemas.microsoft.com/office/powerpoint/2010/main" val="1937267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Remarque : si la variable dépendante est qualitative avec plus de deux modalités on utilise la régression logistique multinomiale.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dirty="0"/>
              <a:t>Après l’estimation des coefficients  par la méthode du maximum de vraisemblance, on peut calculer les Odds Ratios (ORR) ou rapports de chances pour faciliter la lecture immédiate des résultats. </a:t>
            </a:r>
          </a:p>
          <a:p>
            <a:r>
              <a:rPr lang="fr-FR" dirty="0"/>
              <a:t>Lorsque le OR est supérieur à 1, cela signifie que les individus de la modalité considérée ont  OR fois  ou 100*(OR-1)%  plus de risque de subir le phénomène  par rapport aux individus de la modalité de référence.</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988840"/>
            <a:ext cx="8229600" cy="2260848"/>
          </a:xfrm>
        </p:spPr>
        <p:txBody>
          <a:bodyPr/>
          <a:lstStyle/>
          <a:p>
            <a:pPr algn="just"/>
            <a:r>
              <a:rPr lang="fr-FR" dirty="0"/>
              <a:t>Un rapport de chance inférieur à 1 traduit que les individus de cette catégorie ont 100*(1-OR)% moins de risque de subir le phénomène par rapport à la catégorie de référence.</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59CB78-524E-4CC7-A3FE-475237738BF3}"/>
              </a:ext>
            </a:extLst>
          </p:cNvPr>
          <p:cNvSpPr txBox="1">
            <a:spLocks/>
          </p:cNvSpPr>
          <p:nvPr/>
        </p:nvSpPr>
        <p:spPr>
          <a:xfrm>
            <a:off x="685800" y="2564905"/>
            <a:ext cx="7793182" cy="1439060"/>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457200"/>
            <a:r>
              <a:rPr lang="fr-FR" sz="4000" b="1" dirty="0">
                <a:solidFill>
                  <a:schemeClr val="tx1"/>
                </a:solidFill>
                <a:latin typeface="Times New Roman" panose="02020603050405020304" pitchFamily="18" charset="0"/>
                <a:cs typeface="Times New Roman" panose="02020603050405020304" pitchFamily="18" charset="0"/>
              </a:rPr>
              <a:t>Application sous SPSS</a:t>
            </a:r>
          </a:p>
        </p:txBody>
      </p:sp>
    </p:spTree>
    <p:extLst>
      <p:ext uri="{BB962C8B-B14F-4D97-AF65-F5344CB8AC3E}">
        <p14:creationId xmlns:p14="http://schemas.microsoft.com/office/powerpoint/2010/main" val="4034857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E432A51-ED00-4583-8F7C-3A70E1F0BB9A}"/>
              </a:ext>
            </a:extLst>
          </p:cNvPr>
          <p:cNvSpPr txBox="1"/>
          <p:nvPr/>
        </p:nvSpPr>
        <p:spPr>
          <a:xfrm>
            <a:off x="307421" y="1419548"/>
            <a:ext cx="8640960" cy="954107"/>
          </a:xfrm>
          <a:prstGeom prst="rect">
            <a:avLst/>
          </a:prstGeom>
          <a:noFill/>
        </p:spPr>
        <p:txBody>
          <a:bodyPr wrap="square">
            <a:spAutoFit/>
          </a:bodyPr>
          <a:lstStyle/>
          <a:p>
            <a:r>
              <a:rPr lang="fr-FR" sz="2800" b="0" i="0" dirty="0">
                <a:effectLst/>
                <a:latin typeface="Times New Roman" panose="02020603050405020304" pitchFamily="18" charset="0"/>
                <a:cs typeface="Times New Roman" panose="02020603050405020304" pitchFamily="18" charset="0"/>
              </a:rPr>
              <a:t>Identifier les facteurs explicatifs de la survenue du paludisme au Burkina Faso à partir de l’</a:t>
            </a:r>
            <a:r>
              <a:rPr lang="fr-FR" sz="2800" b="0" i="0" dirty="0" err="1">
                <a:effectLst/>
                <a:latin typeface="Times New Roman" panose="02020603050405020304" pitchFamily="18" charset="0"/>
                <a:cs typeface="Times New Roman" panose="02020603050405020304" pitchFamily="18" charset="0"/>
              </a:rPr>
              <a:t>EIP</a:t>
            </a:r>
            <a:r>
              <a:rPr lang="fr-FR" sz="2800" b="0" i="0" dirty="0">
                <a:effectLst/>
                <a:latin typeface="Times New Roman" panose="02020603050405020304" pitchFamily="18" charset="0"/>
                <a:cs typeface="Times New Roman" panose="02020603050405020304" pitchFamily="18" charset="0"/>
              </a:rPr>
              <a:t> 2017-2018 ?</a:t>
            </a:r>
            <a:endParaRPr lang="fr-FR" sz="2800" dirty="0">
              <a:latin typeface="Times New Roman" panose="02020603050405020304" pitchFamily="18" charset="0"/>
              <a:cs typeface="Times New Roman" panose="02020603050405020304" pitchFamily="18" charset="0"/>
            </a:endParaRPr>
          </a:p>
        </p:txBody>
      </p:sp>
      <p:sp>
        <p:nvSpPr>
          <p:cNvPr id="4" name="ZoneTexte 3">
            <a:extLst>
              <a:ext uri="{FF2B5EF4-FFF2-40B4-BE49-F238E27FC236}">
                <a16:creationId xmlns:a16="http://schemas.microsoft.com/office/drawing/2014/main" id="{7AD16C4E-E6CD-4E9D-9048-A56F682F0515}"/>
              </a:ext>
            </a:extLst>
          </p:cNvPr>
          <p:cNvSpPr txBox="1"/>
          <p:nvPr/>
        </p:nvSpPr>
        <p:spPr>
          <a:xfrm>
            <a:off x="235536" y="3443338"/>
            <a:ext cx="8496944" cy="954107"/>
          </a:xfrm>
          <a:prstGeom prst="rect">
            <a:avLst/>
          </a:prstGeom>
          <a:noFill/>
        </p:spPr>
        <p:txBody>
          <a:bodyPr wrap="square">
            <a:spAutoFit/>
          </a:bodyPr>
          <a:lstStyle/>
          <a:p>
            <a:r>
              <a:rPr lang="fr-FR" sz="2800" b="0" i="0" dirty="0">
                <a:effectLst/>
                <a:latin typeface="Times New Roman" panose="02020603050405020304" pitchFamily="18" charset="0"/>
                <a:cs typeface="Times New Roman" panose="02020603050405020304" pitchFamily="18" charset="0"/>
              </a:rPr>
              <a:t>Création des variables indépendantes sous forme dichotomique</a:t>
            </a:r>
            <a:r>
              <a:rPr lang="fr-FR" sz="2800" dirty="0">
                <a:latin typeface="Times New Roman" panose="02020603050405020304" pitchFamily="18" charset="0"/>
                <a:cs typeface="Times New Roman" panose="02020603050405020304" pitchFamily="18" charset="0"/>
              </a:rPr>
              <a:t> </a:t>
            </a:r>
          </a:p>
        </p:txBody>
      </p:sp>
      <p:sp>
        <p:nvSpPr>
          <p:cNvPr id="6" name="ZoneTexte 5">
            <a:extLst>
              <a:ext uri="{FF2B5EF4-FFF2-40B4-BE49-F238E27FC236}">
                <a16:creationId xmlns:a16="http://schemas.microsoft.com/office/drawing/2014/main" id="{13AE262E-31B7-44E5-96C3-1A5D45E3F1FD}"/>
              </a:ext>
            </a:extLst>
          </p:cNvPr>
          <p:cNvSpPr txBox="1"/>
          <p:nvPr/>
        </p:nvSpPr>
        <p:spPr>
          <a:xfrm>
            <a:off x="107504" y="482283"/>
            <a:ext cx="8496944" cy="523220"/>
          </a:xfrm>
          <a:prstGeom prst="rect">
            <a:avLst/>
          </a:prstGeom>
          <a:noFill/>
        </p:spPr>
        <p:txBody>
          <a:bodyPr wrap="square">
            <a:spAutoFit/>
          </a:bodyPr>
          <a:lstStyle/>
          <a:p>
            <a:pPr algn="ctr"/>
            <a:r>
              <a:rPr lang="fr-FR" sz="2800" dirty="0">
                <a:latin typeface="Tahoma" panose="020B0604030504040204" pitchFamily="34" charset="0"/>
              </a:rPr>
              <a:t>Régression logistique</a:t>
            </a:r>
            <a:endParaRPr lang="fr-FR" sz="2800" dirty="0"/>
          </a:p>
        </p:txBody>
      </p:sp>
      <p:sp>
        <p:nvSpPr>
          <p:cNvPr id="8" name="ZoneTexte 7">
            <a:extLst>
              <a:ext uri="{FF2B5EF4-FFF2-40B4-BE49-F238E27FC236}">
                <a16:creationId xmlns:a16="http://schemas.microsoft.com/office/drawing/2014/main" id="{EC41BED6-60C6-4985-9FB1-23DB8DA9974A}"/>
              </a:ext>
            </a:extLst>
          </p:cNvPr>
          <p:cNvSpPr txBox="1"/>
          <p:nvPr/>
        </p:nvSpPr>
        <p:spPr>
          <a:xfrm>
            <a:off x="247441" y="4562957"/>
            <a:ext cx="8192928" cy="1384995"/>
          </a:xfrm>
          <a:prstGeom prst="rect">
            <a:avLst/>
          </a:prstGeom>
          <a:noFill/>
        </p:spPr>
        <p:txBody>
          <a:bodyPr wrap="square">
            <a:spAutoFit/>
          </a:bodyPr>
          <a:lstStyle/>
          <a:p>
            <a:pPr algn="just"/>
            <a:r>
              <a:rPr lang="fr-FR" sz="2800" b="0" i="0" dirty="0">
                <a:effectLst/>
                <a:latin typeface="Times New Roman" panose="02020603050405020304" pitchFamily="18" charset="0"/>
                <a:cs typeface="Times New Roman" panose="02020603050405020304" pitchFamily="18" charset="0"/>
              </a:rPr>
              <a:t>Dichotomiser une variable revient à transformer chaque modalité de réponse en une nouvelle variable indicatrice de la présence de cette modalité.</a:t>
            </a:r>
            <a:endParaRPr lang="fr-FR" sz="2800" dirty="0">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91BB86A6-A98D-4343-90F6-21CFE32B9993}"/>
              </a:ext>
            </a:extLst>
          </p:cNvPr>
          <p:cNvSpPr/>
          <p:nvPr/>
        </p:nvSpPr>
        <p:spPr>
          <a:xfrm>
            <a:off x="259592" y="2787700"/>
            <a:ext cx="2232248" cy="414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rgbClr val="FF0000"/>
                </a:solidFill>
                <a:latin typeface="Times New Roman" panose="02020603050405020304" pitchFamily="18" charset="0"/>
                <a:cs typeface="Times New Roman" panose="02020603050405020304" pitchFamily="18" charset="0"/>
              </a:rPr>
              <a:t>Étape 1</a:t>
            </a:r>
          </a:p>
        </p:txBody>
      </p:sp>
    </p:spTree>
    <p:extLst>
      <p:ext uri="{BB962C8B-B14F-4D97-AF65-F5344CB8AC3E}">
        <p14:creationId xmlns:p14="http://schemas.microsoft.com/office/powerpoint/2010/main" val="2423076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CF1DCC0-D31D-4A6A-9D46-09ED06512B51}"/>
              </a:ext>
            </a:extLst>
          </p:cNvPr>
          <p:cNvSpPr txBox="1"/>
          <p:nvPr/>
        </p:nvSpPr>
        <p:spPr>
          <a:xfrm>
            <a:off x="218717" y="2492896"/>
            <a:ext cx="8496944" cy="1384995"/>
          </a:xfrm>
          <a:prstGeom prst="rect">
            <a:avLst/>
          </a:prstGeom>
          <a:noFill/>
        </p:spPr>
        <p:txBody>
          <a:bodyPr wrap="square">
            <a:spAutoFit/>
          </a:bodyPr>
          <a:lstStyle/>
          <a:p>
            <a:r>
              <a:rPr lang="fr-FR" sz="2800" b="0" i="0" dirty="0">
                <a:solidFill>
                  <a:srgbClr val="D60093"/>
                </a:solidFill>
                <a:effectLst/>
                <a:latin typeface="Times New Roman" panose="02020603050405020304" pitchFamily="18" charset="0"/>
                <a:cs typeface="Times New Roman" panose="02020603050405020304" pitchFamily="18" charset="0"/>
              </a:rPr>
              <a:t>Avec la commande d’opération boîte de dialogue</a:t>
            </a:r>
            <a:br>
              <a:rPr lang="fr-FR" sz="2800" b="0" i="0" dirty="0">
                <a:solidFill>
                  <a:srgbClr val="D60093"/>
                </a:solidFill>
                <a:effectLst/>
                <a:latin typeface="Times New Roman" panose="02020603050405020304" pitchFamily="18" charset="0"/>
                <a:cs typeface="Times New Roman" panose="02020603050405020304" pitchFamily="18" charset="0"/>
              </a:rPr>
            </a:br>
            <a:r>
              <a:rPr lang="fr-FR" sz="2800" b="0" i="0" dirty="0">
                <a:solidFill>
                  <a:srgbClr val="FF3300"/>
                </a:solidFill>
                <a:effectLst/>
                <a:latin typeface="Times New Roman" panose="02020603050405020304" pitchFamily="18" charset="0"/>
                <a:cs typeface="Times New Roman" panose="02020603050405020304" pitchFamily="18" charset="0"/>
              </a:rPr>
              <a:t>Analyse – Régression – Logistique binaire – Sélectionner les variables – Choisir la méthode –Ok</a:t>
            </a:r>
            <a:r>
              <a:rPr lang="fr-FR" sz="2800" dirty="0">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id="{495EB0C9-DC67-4141-AD23-3889C382905C}"/>
              </a:ext>
            </a:extLst>
          </p:cNvPr>
          <p:cNvSpPr/>
          <p:nvPr/>
        </p:nvSpPr>
        <p:spPr>
          <a:xfrm>
            <a:off x="221838" y="404664"/>
            <a:ext cx="8496944"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rgbClr val="FF0000"/>
                </a:solidFill>
                <a:latin typeface="Times New Roman" panose="02020603050405020304" pitchFamily="18" charset="0"/>
                <a:cs typeface="Times New Roman" panose="02020603050405020304" pitchFamily="18" charset="0"/>
              </a:rPr>
              <a:t>Étape 2</a:t>
            </a:r>
          </a:p>
          <a:p>
            <a:endParaRPr lang="fr-FR" sz="2400" b="1" dirty="0">
              <a:solidFill>
                <a:srgbClr val="FF0000"/>
              </a:solidFill>
              <a:latin typeface="Times New Roman" panose="02020603050405020304" pitchFamily="18" charset="0"/>
              <a:cs typeface="Times New Roman" panose="02020603050405020304" pitchFamily="18" charset="0"/>
            </a:endParaRPr>
          </a:p>
          <a:p>
            <a:r>
              <a:rPr lang="fr-FR" sz="2400" b="1" dirty="0">
                <a:solidFill>
                  <a:schemeClr val="tx1"/>
                </a:solidFill>
                <a:latin typeface="Times New Roman" panose="02020603050405020304" pitchFamily="18" charset="0"/>
                <a:cs typeface="Times New Roman" panose="02020603050405020304" pitchFamily="18" charset="0"/>
              </a:rPr>
              <a:t>Identifier la modalité de référence pour chaque variable</a:t>
            </a:r>
          </a:p>
        </p:txBody>
      </p:sp>
      <p:sp>
        <p:nvSpPr>
          <p:cNvPr id="4" name="Rectangle 3">
            <a:extLst>
              <a:ext uri="{FF2B5EF4-FFF2-40B4-BE49-F238E27FC236}">
                <a16:creationId xmlns:a16="http://schemas.microsoft.com/office/drawing/2014/main" id="{45E07349-BA81-4931-BCA5-226A0C7FABD1}"/>
              </a:ext>
            </a:extLst>
          </p:cNvPr>
          <p:cNvSpPr/>
          <p:nvPr/>
        </p:nvSpPr>
        <p:spPr>
          <a:xfrm>
            <a:off x="221838" y="2024844"/>
            <a:ext cx="8496944" cy="468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rgbClr val="FF0000"/>
                </a:solidFill>
                <a:latin typeface="Times New Roman" panose="02020603050405020304" pitchFamily="18" charset="0"/>
                <a:cs typeface="Times New Roman" panose="02020603050405020304" pitchFamily="18" charset="0"/>
              </a:rPr>
              <a:t>Étape 3</a:t>
            </a:r>
          </a:p>
        </p:txBody>
      </p:sp>
      <p:sp>
        <p:nvSpPr>
          <p:cNvPr id="6" name="ZoneTexte 5">
            <a:extLst>
              <a:ext uri="{FF2B5EF4-FFF2-40B4-BE49-F238E27FC236}">
                <a16:creationId xmlns:a16="http://schemas.microsoft.com/office/drawing/2014/main" id="{ADC9A41C-2AC4-4070-A4A5-6FBF70BD03D3}"/>
              </a:ext>
            </a:extLst>
          </p:cNvPr>
          <p:cNvSpPr txBox="1"/>
          <p:nvPr/>
        </p:nvSpPr>
        <p:spPr>
          <a:xfrm>
            <a:off x="218717" y="4725144"/>
            <a:ext cx="8673763" cy="1938992"/>
          </a:xfrm>
          <a:prstGeom prst="rect">
            <a:avLst/>
          </a:prstGeom>
          <a:noFill/>
        </p:spPr>
        <p:txBody>
          <a:bodyPr wrap="square">
            <a:spAutoFit/>
          </a:bodyPr>
          <a:lstStyle/>
          <a:p>
            <a:r>
              <a:rPr lang="fr-FR" sz="2400" b="1" i="0" dirty="0">
                <a:solidFill>
                  <a:srgbClr val="FF3300"/>
                </a:solidFill>
                <a:effectLst/>
                <a:latin typeface="Times New Roman" panose="02020603050405020304" pitchFamily="18" charset="0"/>
                <a:cs typeface="Times New Roman" panose="02020603050405020304" pitchFamily="18" charset="0"/>
              </a:rPr>
              <a:t>À travers la syntaxe: </a:t>
            </a:r>
          </a:p>
          <a:p>
            <a:endParaRPr lang="fr-FR" sz="2400" b="0" i="0" dirty="0">
              <a:solidFill>
                <a:srgbClr val="FF3300"/>
              </a:solidFill>
              <a:effectLst/>
              <a:latin typeface="Times New Roman" panose="02020603050405020304" pitchFamily="18" charset="0"/>
              <a:cs typeface="Times New Roman" panose="02020603050405020304" pitchFamily="18" charset="0"/>
            </a:endParaRPr>
          </a:p>
          <a:p>
            <a:r>
              <a:rPr lang="fr-FR" sz="2400" b="0" i="0" dirty="0" err="1">
                <a:effectLst/>
                <a:latin typeface="Times New Roman" panose="02020603050405020304" pitchFamily="18" charset="0"/>
                <a:cs typeface="Times New Roman" panose="02020603050405020304" pitchFamily="18" charset="0"/>
              </a:rPr>
              <a:t>logistic</a:t>
            </a:r>
            <a:r>
              <a:rPr lang="fr-FR" sz="2400" b="0" i="0" dirty="0">
                <a:effectLst/>
                <a:latin typeface="Times New Roman" panose="02020603050405020304" pitchFamily="18" charset="0"/>
                <a:cs typeface="Times New Roman" panose="02020603050405020304" pitchFamily="18" charset="0"/>
              </a:rPr>
              <a:t> reg var = recours1 /</a:t>
            </a:r>
            <a:r>
              <a:rPr lang="fr-FR" sz="2400" b="0" i="0" dirty="0" err="1">
                <a:effectLst/>
                <a:latin typeface="Times New Roman" panose="02020603050405020304" pitchFamily="18" charset="0"/>
                <a:cs typeface="Times New Roman" panose="02020603050405020304" pitchFamily="18" charset="0"/>
              </a:rPr>
              <a:t>method</a:t>
            </a:r>
            <a:r>
              <a:rPr lang="fr-FR" sz="2400" b="0" i="0" dirty="0">
                <a:effectLst/>
                <a:latin typeface="Times New Roman" panose="02020603050405020304" pitchFamily="18" charset="0"/>
                <a:cs typeface="Times New Roman" panose="02020603050405020304" pitchFamily="18" charset="0"/>
              </a:rPr>
              <a:t>=enter sex1 coh1 coh2</a:t>
            </a:r>
            <a:br>
              <a:rPr lang="fr-FR" sz="2400" b="0" i="0" dirty="0">
                <a:effectLst/>
                <a:latin typeface="Times New Roman" panose="02020603050405020304" pitchFamily="18" charset="0"/>
                <a:cs typeface="Times New Roman" panose="02020603050405020304" pitchFamily="18" charset="0"/>
              </a:rPr>
            </a:br>
            <a:r>
              <a:rPr lang="fr-FR" sz="2400" b="0" i="0" dirty="0">
                <a:effectLst/>
                <a:latin typeface="Times New Roman" panose="02020603050405020304" pitchFamily="18" charset="0"/>
                <a:cs typeface="Times New Roman" panose="02020603050405020304" pitchFamily="18" charset="0"/>
              </a:rPr>
              <a:t>instruis1 instruis2 milieu2.</a:t>
            </a:r>
            <a:r>
              <a:rPr lang="fr-FR" sz="2400" dirty="0">
                <a:latin typeface="Times New Roman" panose="02020603050405020304" pitchFamily="18" charset="0"/>
                <a:cs typeface="Times New Roman" panose="02020603050405020304" pitchFamily="18" charset="0"/>
              </a:rPr>
              <a:t> </a:t>
            </a:r>
            <a:br>
              <a:rPr lang="fr-FR" sz="2400" dirty="0">
                <a:latin typeface="Times New Roman" panose="02020603050405020304" pitchFamily="18" charset="0"/>
                <a:cs typeface="Times New Roman" panose="02020603050405020304" pitchFamily="18" charset="0"/>
              </a:rPr>
            </a:b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07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34EC2DC-2AE4-476B-9276-18EDF5BE4216}"/>
              </a:ext>
            </a:extLst>
          </p:cNvPr>
          <p:cNvSpPr/>
          <p:nvPr/>
        </p:nvSpPr>
        <p:spPr>
          <a:xfrm>
            <a:off x="683568" y="620688"/>
            <a:ext cx="7573492" cy="648072"/>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fr-FR" sz="4000" b="1" dirty="0">
                <a:solidFill>
                  <a:schemeClr val="tx1"/>
                </a:solidFill>
                <a:latin typeface="Times New Roman" panose="02020603050405020304" pitchFamily="18" charset="0"/>
                <a:cs typeface="Times New Roman" panose="02020603050405020304" pitchFamily="18" charset="0"/>
              </a:rPr>
              <a:t>Introduction</a:t>
            </a:r>
          </a:p>
        </p:txBody>
      </p:sp>
      <p:sp>
        <p:nvSpPr>
          <p:cNvPr id="6" name="ZoneTexte 5">
            <a:extLst>
              <a:ext uri="{FF2B5EF4-FFF2-40B4-BE49-F238E27FC236}">
                <a16:creationId xmlns:a16="http://schemas.microsoft.com/office/drawing/2014/main" id="{405B7FD1-7775-4B1A-80E0-ECFC1902BE7C}"/>
              </a:ext>
            </a:extLst>
          </p:cNvPr>
          <p:cNvSpPr txBox="1"/>
          <p:nvPr/>
        </p:nvSpPr>
        <p:spPr>
          <a:xfrm>
            <a:off x="127988" y="1772816"/>
            <a:ext cx="8778639" cy="2241960"/>
          </a:xfrm>
          <a:prstGeom prst="rect">
            <a:avLst/>
          </a:prstGeom>
          <a:noFill/>
        </p:spPr>
        <p:txBody>
          <a:bodyPr wrap="square">
            <a:spAutoFit/>
          </a:bodyPr>
          <a:lstStyle/>
          <a:p>
            <a:pPr algn="just">
              <a:lnSpc>
                <a:spcPct val="150000"/>
              </a:lnSpc>
            </a:pPr>
            <a:r>
              <a:rPr lang="fr-FR" sz="2400" dirty="0">
                <a:latin typeface="Times New Roman" panose="02020603050405020304" pitchFamily="18" charset="0"/>
                <a:cs typeface="Times New Roman" panose="02020603050405020304" pitchFamily="18" charset="0"/>
              </a:rPr>
              <a:t>Il est rare que la saisie d’une réalité sociale se fasse en mettant en relation deux phénomènes ou variables. Pour vérifier si la relation entre deux variables est stable, il faut effectuer des analyses mettant en jeu 3 variables ou plus.</a:t>
            </a:r>
          </a:p>
        </p:txBody>
      </p:sp>
      <p:sp>
        <p:nvSpPr>
          <p:cNvPr id="8" name="ZoneTexte 7">
            <a:extLst>
              <a:ext uri="{FF2B5EF4-FFF2-40B4-BE49-F238E27FC236}">
                <a16:creationId xmlns:a16="http://schemas.microsoft.com/office/drawing/2014/main" id="{0DBEE9B9-5357-4EA5-97B7-C99CBA6C32DD}"/>
              </a:ext>
            </a:extLst>
          </p:cNvPr>
          <p:cNvSpPr txBox="1"/>
          <p:nvPr/>
        </p:nvSpPr>
        <p:spPr>
          <a:xfrm>
            <a:off x="111293" y="4149080"/>
            <a:ext cx="8795334" cy="2241960"/>
          </a:xfrm>
          <a:prstGeom prst="rect">
            <a:avLst/>
          </a:prstGeom>
          <a:noFill/>
        </p:spPr>
        <p:txBody>
          <a:bodyPr wrap="square">
            <a:spAutoFit/>
          </a:bodyPr>
          <a:lstStyle/>
          <a:p>
            <a:pPr algn="just">
              <a:lnSpc>
                <a:spcPct val="150000"/>
              </a:lnSpc>
            </a:pPr>
            <a:r>
              <a:rPr lang="fr-FR" sz="2400" dirty="0">
                <a:latin typeface="Times New Roman" panose="02020603050405020304" pitchFamily="18" charset="0"/>
                <a:cs typeface="Times New Roman" panose="02020603050405020304" pitchFamily="18" charset="0"/>
              </a:rPr>
              <a:t>Cette logique repose sur une observation d’</a:t>
            </a:r>
            <a:r>
              <a:rPr lang="fr-FR" sz="2400" dirty="0" err="1">
                <a:latin typeface="Times New Roman" panose="02020603050405020304" pitchFamily="18" charset="0"/>
                <a:cs typeface="Times New Roman" panose="02020603050405020304" pitchFamily="18" charset="0"/>
              </a:rPr>
              <a:t>Emile</a:t>
            </a:r>
            <a:r>
              <a:rPr lang="fr-FR" sz="2400" dirty="0">
                <a:latin typeface="Times New Roman" panose="02020603050405020304" pitchFamily="18" charset="0"/>
                <a:cs typeface="Times New Roman" panose="02020603050405020304" pitchFamily="18" charset="0"/>
              </a:rPr>
              <a:t> Durkheim selon laquelle lorsque 2 faits sociaux sont en relation et qu’on pense que l’un est la cause de l’autre, il faut se demander si cette relation ne serait pas due à quelque chose cachée.</a:t>
            </a:r>
          </a:p>
        </p:txBody>
      </p:sp>
    </p:spTree>
    <p:extLst>
      <p:ext uri="{BB962C8B-B14F-4D97-AF65-F5344CB8AC3E}">
        <p14:creationId xmlns:p14="http://schemas.microsoft.com/office/powerpoint/2010/main" val="4103525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43C1CA3-C020-4EDD-9B46-EBD03A305F00}"/>
              </a:ext>
            </a:extLst>
          </p:cNvPr>
          <p:cNvSpPr txBox="1"/>
          <p:nvPr/>
        </p:nvSpPr>
        <p:spPr>
          <a:xfrm>
            <a:off x="218097" y="1484784"/>
            <a:ext cx="8585183" cy="2241960"/>
          </a:xfrm>
          <a:prstGeom prst="rect">
            <a:avLst/>
          </a:prstGeom>
          <a:noFill/>
        </p:spPr>
        <p:txBody>
          <a:bodyPr wrap="square">
            <a:spAutoFit/>
          </a:bodyPr>
          <a:lstStyle/>
          <a:p>
            <a:pPr>
              <a:lnSpc>
                <a:spcPct val="150000"/>
              </a:lnSpc>
            </a:pPr>
            <a:r>
              <a:rPr lang="fr-FR" sz="2400" dirty="0">
                <a:latin typeface="Times New Roman" panose="02020603050405020304" pitchFamily="18" charset="0"/>
                <a:cs typeface="Times New Roman" panose="02020603050405020304" pitchFamily="18" charset="0"/>
              </a:rPr>
              <a:t>Il y a 3 critères qui déterminent la typologie d’analyse multivariée :</a:t>
            </a:r>
          </a:p>
          <a:p>
            <a:pPr>
              <a:lnSpc>
                <a:spcPct val="150000"/>
              </a:lnSpc>
            </a:pPr>
            <a:r>
              <a:rPr lang="fr-FR" sz="2400" dirty="0">
                <a:latin typeface="Times New Roman" panose="02020603050405020304" pitchFamily="18" charset="0"/>
                <a:cs typeface="Times New Roman" panose="02020603050405020304" pitchFamily="18" charset="0"/>
              </a:rPr>
              <a:t>- Objectifs spécifiques de l’étude;</a:t>
            </a:r>
          </a:p>
          <a:p>
            <a:pPr>
              <a:lnSpc>
                <a:spcPct val="150000"/>
              </a:lnSpc>
            </a:pPr>
            <a:r>
              <a:rPr lang="fr-FR" sz="2400" dirty="0">
                <a:latin typeface="Times New Roman" panose="02020603050405020304" pitchFamily="18" charset="0"/>
                <a:cs typeface="Times New Roman" panose="02020603050405020304" pitchFamily="18" charset="0"/>
              </a:rPr>
              <a:t>- Nature des variables ;</a:t>
            </a:r>
          </a:p>
          <a:p>
            <a:pPr>
              <a:lnSpc>
                <a:spcPct val="150000"/>
              </a:lnSpc>
            </a:pPr>
            <a:r>
              <a:rPr lang="fr-FR" sz="2400" dirty="0">
                <a:latin typeface="Times New Roman" panose="02020603050405020304" pitchFamily="18" charset="0"/>
                <a:cs typeface="Times New Roman" panose="02020603050405020304" pitchFamily="18" charset="0"/>
              </a:rPr>
              <a:t>- Sujet d’analyse (variables ou individus).</a:t>
            </a:r>
          </a:p>
        </p:txBody>
      </p:sp>
      <p:sp>
        <p:nvSpPr>
          <p:cNvPr id="7" name="ZoneTexte 6">
            <a:extLst>
              <a:ext uri="{FF2B5EF4-FFF2-40B4-BE49-F238E27FC236}">
                <a16:creationId xmlns:a16="http://schemas.microsoft.com/office/drawing/2014/main" id="{97988A83-ACB6-435E-A3BD-B12AA42410DA}"/>
              </a:ext>
            </a:extLst>
          </p:cNvPr>
          <p:cNvSpPr txBox="1"/>
          <p:nvPr/>
        </p:nvSpPr>
        <p:spPr>
          <a:xfrm>
            <a:off x="287524" y="4437112"/>
            <a:ext cx="8568952" cy="1133965"/>
          </a:xfrm>
          <a:prstGeom prst="rect">
            <a:avLst/>
          </a:prstGeom>
          <a:noFill/>
        </p:spPr>
        <p:txBody>
          <a:bodyPr wrap="square">
            <a:spAutoFit/>
          </a:bodyPr>
          <a:lstStyle/>
          <a:p>
            <a:pPr>
              <a:lnSpc>
                <a:spcPct val="150000"/>
              </a:lnSpc>
            </a:pPr>
            <a:r>
              <a:rPr lang="fr-FR" sz="2400" b="0" i="0" dirty="0">
                <a:solidFill>
                  <a:srgbClr val="000000"/>
                </a:solidFill>
                <a:effectLst/>
                <a:latin typeface="Times New Roman" panose="02020603050405020304" pitchFamily="18" charset="0"/>
                <a:cs typeface="Times New Roman" panose="02020603050405020304" pitchFamily="18" charset="0"/>
              </a:rPr>
              <a:t>Le premier critère conduit à la distinction entre méthodes descriptives et méthodes explicatives.</a:t>
            </a:r>
            <a:endParaRPr lang="fr-FR" sz="2400" dirty="0">
              <a:latin typeface="Times New Roman" panose="02020603050405020304" pitchFamily="18" charset="0"/>
              <a:cs typeface="Times New Roman" panose="02020603050405020304" pitchFamily="18" charset="0"/>
            </a:endParaRPr>
          </a:p>
        </p:txBody>
      </p:sp>
      <p:sp>
        <p:nvSpPr>
          <p:cNvPr id="11" name="ZoneTexte 10">
            <a:extLst>
              <a:ext uri="{FF2B5EF4-FFF2-40B4-BE49-F238E27FC236}">
                <a16:creationId xmlns:a16="http://schemas.microsoft.com/office/drawing/2014/main" id="{D575EF7E-E2F7-4FFF-9A5D-670FFAA350D7}"/>
              </a:ext>
            </a:extLst>
          </p:cNvPr>
          <p:cNvSpPr txBox="1"/>
          <p:nvPr/>
        </p:nvSpPr>
        <p:spPr>
          <a:xfrm>
            <a:off x="755576" y="496412"/>
            <a:ext cx="7056784" cy="461665"/>
          </a:xfrm>
          <a:prstGeom prst="rect">
            <a:avLst/>
          </a:prstGeom>
          <a:noFill/>
        </p:spPr>
        <p:txBody>
          <a:bodyPr wrap="square">
            <a:spAutoFit/>
          </a:bodyPr>
          <a:lstStyle/>
          <a:p>
            <a:r>
              <a:rPr lang="fr-FR" sz="2400" b="1" i="0" dirty="0">
                <a:solidFill>
                  <a:srgbClr val="000000"/>
                </a:solidFill>
                <a:effectLst/>
                <a:latin typeface="Times New Roman" panose="02020603050405020304" pitchFamily="18" charset="0"/>
                <a:cs typeface="Times New Roman" panose="02020603050405020304" pitchFamily="18" charset="0"/>
              </a:rPr>
              <a:t>Les différents types d’analyse multivariée</a:t>
            </a:r>
            <a:r>
              <a:rPr lang="fr-F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61293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6B1B6252-E67B-484C-8A15-B4585121AE5A}"/>
              </a:ext>
            </a:extLst>
          </p:cNvPr>
          <p:cNvGraphicFramePr>
            <a:graphicFrameLocks noGrp="1"/>
          </p:cNvGraphicFramePr>
          <p:nvPr>
            <p:extLst>
              <p:ext uri="{D42A27DB-BD31-4B8C-83A1-F6EECF244321}">
                <p14:modId xmlns:p14="http://schemas.microsoft.com/office/powerpoint/2010/main" val="3153039056"/>
              </p:ext>
            </p:extLst>
          </p:nvPr>
        </p:nvGraphicFramePr>
        <p:xfrm>
          <a:off x="295638" y="3406189"/>
          <a:ext cx="8568953" cy="3316139"/>
        </p:xfrm>
        <a:graphic>
          <a:graphicData uri="http://schemas.openxmlformats.org/drawingml/2006/table">
            <a:tbl>
              <a:tblPr firstRow="1" firstCol="1" bandRow="1">
                <a:tableStyleId>{5C22544A-7EE6-4342-B048-85BDC9FD1C3A}</a:tableStyleId>
              </a:tblPr>
              <a:tblGrid>
                <a:gridCol w="1192203">
                  <a:extLst>
                    <a:ext uri="{9D8B030D-6E8A-4147-A177-3AD203B41FA5}">
                      <a16:colId xmlns:a16="http://schemas.microsoft.com/office/drawing/2014/main" val="1216508620"/>
                    </a:ext>
                  </a:extLst>
                </a:gridCol>
                <a:gridCol w="4172707">
                  <a:extLst>
                    <a:ext uri="{9D8B030D-6E8A-4147-A177-3AD203B41FA5}">
                      <a16:colId xmlns:a16="http://schemas.microsoft.com/office/drawing/2014/main" val="1127842607"/>
                    </a:ext>
                  </a:extLst>
                </a:gridCol>
                <a:gridCol w="3204043">
                  <a:extLst>
                    <a:ext uri="{9D8B030D-6E8A-4147-A177-3AD203B41FA5}">
                      <a16:colId xmlns:a16="http://schemas.microsoft.com/office/drawing/2014/main" val="1175060492"/>
                    </a:ext>
                  </a:extLst>
                </a:gridCol>
              </a:tblGrid>
              <a:tr h="325228">
                <a:tc rowSpan="2">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Objectif de l’étude</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Type de variables</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3389046073"/>
                  </a:ext>
                </a:extLst>
              </a:tr>
              <a:tr h="369490">
                <a:tc vMerge="1">
                  <a:txBody>
                    <a:bodyPr/>
                    <a:lstStyle/>
                    <a:p>
                      <a:endParaRPr lang="fr-FR"/>
                    </a:p>
                  </a:txBody>
                  <a:tcPr/>
                </a:tc>
                <a:tc>
                  <a:txBody>
                    <a:bodyPr/>
                    <a:lstStyle/>
                    <a:p>
                      <a:pPr algn="ctr">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Quantitative</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Qualitative</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2522095"/>
                  </a:ext>
                </a:extLst>
              </a:tr>
              <a:tr h="848673">
                <a:tc>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Descriptif</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en facteurs communs et spécifiques</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en composantes principales (ACP)</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factorielle des correspondances multiples (</a:t>
                      </a:r>
                      <a:r>
                        <a:rPr lang="fr-FR" sz="1600" dirty="0" err="1">
                          <a:effectLst/>
                          <a:latin typeface="Times New Roman" panose="02020603050405020304" pitchFamily="18" charset="0"/>
                          <a:cs typeface="Times New Roman" panose="02020603050405020304" pitchFamily="18" charset="0"/>
                        </a:rPr>
                        <a:t>AFCM</a:t>
                      </a:r>
                      <a:r>
                        <a:rPr lang="fr-FR" sz="1600" dirty="0">
                          <a:effectLst/>
                          <a:latin typeface="Times New Roman" panose="02020603050405020304" pitchFamily="18" charset="0"/>
                          <a:cs typeface="Times New Roman" panose="02020603050405020304" pitchFamily="18" charset="0"/>
                        </a:rPr>
                        <a:t>)</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9257245"/>
                  </a:ext>
                </a:extLst>
              </a:tr>
              <a:tr h="1696969">
                <a:tc>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Explicatif</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Régression linéaire multiple</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de la variance à plusieurs facteurs</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de classification multiple</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Régression logistique binomiale</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Régression logistique multinomiale</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4113897"/>
                  </a:ext>
                </a:extLst>
              </a:tr>
            </a:tbl>
          </a:graphicData>
        </a:graphic>
      </p:graphicFrame>
      <p:sp>
        <p:nvSpPr>
          <p:cNvPr id="5" name="ZoneTexte 4">
            <a:extLst>
              <a:ext uri="{FF2B5EF4-FFF2-40B4-BE49-F238E27FC236}">
                <a16:creationId xmlns:a16="http://schemas.microsoft.com/office/drawing/2014/main" id="{42CDBA70-52AE-4D25-933D-97D5EB51BAD4}"/>
              </a:ext>
            </a:extLst>
          </p:cNvPr>
          <p:cNvSpPr txBox="1"/>
          <p:nvPr/>
        </p:nvSpPr>
        <p:spPr>
          <a:xfrm>
            <a:off x="279408" y="404664"/>
            <a:ext cx="8585183" cy="2600199"/>
          </a:xfrm>
          <a:prstGeom prst="rect">
            <a:avLst/>
          </a:prstGeom>
          <a:noFill/>
        </p:spPr>
        <p:txBody>
          <a:bodyPr wrap="square">
            <a:spAutoFit/>
          </a:bodyPr>
          <a:lstStyle/>
          <a:p>
            <a:pPr algn="just">
              <a:lnSpc>
                <a:spcPct val="150000"/>
              </a:lnSpc>
            </a:pPr>
            <a:r>
              <a:rPr lang="fr-FR" sz="2800" b="0" i="0" dirty="0">
                <a:solidFill>
                  <a:srgbClr val="000000"/>
                </a:solidFill>
                <a:effectLst/>
                <a:latin typeface="Times New Roman" panose="02020603050405020304" pitchFamily="18" charset="0"/>
                <a:cs typeface="Times New Roman" panose="02020603050405020304" pitchFamily="18" charset="0"/>
              </a:rPr>
              <a:t>Les méthodes d’analyse multivariée se distinguent selon qu’elles s’appliquent aux variables métriques ou non métriques. La prise en compte de ces deux critères conduit au tableau suivant lorsque l’analyse porte sur les variables:</a:t>
            </a:r>
            <a:r>
              <a:rPr lang="fr-FR"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30647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522018"/>
            <a:ext cx="7772400" cy="1470025"/>
          </a:xfr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defTabSz="457200"/>
            <a:r>
              <a:rPr lang="fr-FR" sz="4000" b="1" dirty="0">
                <a:solidFill>
                  <a:schemeClr val="tx1"/>
                </a:solidFill>
                <a:latin typeface="Times New Roman" panose="02020603050405020304" pitchFamily="18" charset="0"/>
                <a:cs typeface="Times New Roman" panose="02020603050405020304" pitchFamily="18" charset="0"/>
              </a:rPr>
              <a:t>Régression linéaire simple</a:t>
            </a:r>
          </a:p>
        </p:txBody>
      </p:sp>
      <p:sp>
        <p:nvSpPr>
          <p:cNvPr id="3" name="Sous-titre 2"/>
          <p:cNvSpPr>
            <a:spLocks noGrp="1"/>
          </p:cNvSpPr>
          <p:nvPr>
            <p:ph type="subTitle" idx="1"/>
          </p:nvPr>
        </p:nvSpPr>
        <p:spPr>
          <a:xfrm>
            <a:off x="1371600" y="3962416"/>
            <a:ext cx="6400800" cy="1752600"/>
          </a:xfrm>
        </p:spPr>
        <p:txBody>
          <a:bodyPr/>
          <a:lstStyle/>
          <a:p>
            <a:r>
              <a:rPr lang="fr-FR"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35279"/>
            <a:ext cx="8229600" cy="1143000"/>
          </a:xfrm>
        </p:spPr>
        <p:txBody>
          <a:bodyPr/>
          <a:lstStyle/>
          <a:p>
            <a:r>
              <a:rPr lang="fr-FR" dirty="0"/>
              <a:t>Présentation du modèle</a:t>
            </a:r>
          </a:p>
        </p:txBody>
      </p:sp>
      <p:sp>
        <p:nvSpPr>
          <p:cNvPr id="3" name="Espace réservé du contenu 2"/>
          <p:cNvSpPr>
            <a:spLocks noGrp="1"/>
          </p:cNvSpPr>
          <p:nvPr>
            <p:ph idx="1"/>
          </p:nvPr>
        </p:nvSpPr>
        <p:spPr>
          <a:xfrm>
            <a:off x="461468" y="1916832"/>
            <a:ext cx="8229600" cy="4525963"/>
          </a:xfrm>
        </p:spPr>
        <p:txBody>
          <a:bodyPr>
            <a:normAutofit/>
          </a:bodyPr>
          <a:lstStyle/>
          <a:p>
            <a:r>
              <a:rPr lang="fr-FR" dirty="0"/>
              <a:t>Dans une régression linéaire simple on a une variable dépendante (expliquée) et une seule variable indépendante (explicative).</a:t>
            </a:r>
          </a:p>
          <a:p>
            <a:r>
              <a:rPr lang="fr-FR" dirty="0"/>
              <a:t>La formulation mathématique du modèle est: </a:t>
            </a:r>
          </a:p>
          <a:p>
            <a:endParaRPr lang="fr-FR" dirty="0"/>
          </a:p>
        </p:txBody>
      </p:sp>
      <p:pic>
        <p:nvPicPr>
          <p:cNvPr id="1027" name="Picture 3"/>
          <p:cNvPicPr>
            <a:picLocks noChangeAspect="1" noChangeArrowheads="1"/>
          </p:cNvPicPr>
          <p:nvPr/>
        </p:nvPicPr>
        <p:blipFill>
          <a:blip r:embed="rId2"/>
          <a:srcRect/>
          <a:stretch>
            <a:fillRect/>
          </a:stretch>
        </p:blipFill>
        <p:spPr bwMode="auto">
          <a:xfrm>
            <a:off x="1547664" y="4581128"/>
            <a:ext cx="5664240" cy="11430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lstStyle/>
          <a:p>
            <a:r>
              <a:rPr lang="fr-FR" dirty="0"/>
              <a:t>Y :la variable endogène (dépendante, à expliquer) à la date t ; </a:t>
            </a:r>
          </a:p>
          <a:p>
            <a:r>
              <a:rPr lang="fr-FR" dirty="0"/>
              <a:t>X  :     la variable exogène (indépendante, explicative) à la date t ; </a:t>
            </a:r>
          </a:p>
          <a:p>
            <a:pPr>
              <a:buNone/>
            </a:pPr>
            <a:r>
              <a:rPr lang="fr-FR" dirty="0"/>
              <a:t>             : les paramètres inconnus du modèles ;</a:t>
            </a:r>
          </a:p>
          <a:p>
            <a:pPr>
              <a:buNone/>
            </a:pPr>
            <a:r>
              <a:rPr lang="fr-FR" dirty="0"/>
              <a:t> .          : l’erreur aléatoire du modèle ; </a:t>
            </a:r>
          </a:p>
          <a:p>
            <a:pPr>
              <a:buNone/>
            </a:pPr>
            <a:r>
              <a:rPr lang="fr-FR" dirty="0"/>
              <a:t> .        n: nombre d’observations. </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05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42910" y="3857628"/>
            <a:ext cx="1000132" cy="571504"/>
          </a:xfrm>
          <a:prstGeom prst="rect">
            <a:avLst/>
          </a:prstGeom>
          <a:noFill/>
        </p:spPr>
      </p:pic>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055"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343002" y="4429132"/>
            <a:ext cx="300040" cy="50006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Hypothèses du modèle</a:t>
            </a:r>
          </a:p>
        </p:txBody>
      </p:sp>
      <p:sp>
        <p:nvSpPr>
          <p:cNvPr id="3" name="Espace réservé du contenu 2"/>
          <p:cNvSpPr>
            <a:spLocks noGrp="1"/>
          </p:cNvSpPr>
          <p:nvPr>
            <p:ph idx="1"/>
          </p:nvPr>
        </p:nvSpPr>
        <p:spPr/>
        <p:txBody>
          <a:bodyPr>
            <a:normAutofit fontScale="85000" lnSpcReduction="20000"/>
          </a:bodyPr>
          <a:lstStyle/>
          <a:p>
            <a:r>
              <a:rPr lang="fr-FR" dirty="0"/>
              <a:t>H1:  le modèle est linéaire en X par rapport au paramètres.</a:t>
            </a:r>
          </a:p>
          <a:p>
            <a:r>
              <a:rPr lang="fr-FR" dirty="0"/>
              <a:t> H2 :  𝐸(ℇ𝑖 )=0 , (espérance de  ℰ i =0) : En moyenne, les erreurs s’annulent c’est-à-dire que le modèle est bien spécifié</a:t>
            </a:r>
          </a:p>
          <a:p>
            <a:r>
              <a:rPr lang="fr-FR" dirty="0"/>
              <a:t>H 3: La  variance  de  l’erreur  est constante  et  ne  dépend  pas  de  l’observation. </a:t>
            </a:r>
          </a:p>
          <a:p>
            <a:r>
              <a:rPr lang="pt-BR" dirty="0"/>
              <a:t> H 4:  l’erreur est indépendante de la variable exogène.</a:t>
            </a:r>
          </a:p>
          <a:p>
            <a:r>
              <a:rPr lang="fr-FR" dirty="0"/>
              <a:t> H 5:  les  erreurs relatives  à  2 observations sont indépendantes</a:t>
            </a:r>
          </a:p>
          <a:p>
            <a:r>
              <a:rPr lang="fr-FR" dirty="0"/>
              <a:t>H 6 :  les  erreurs  suivent  une  loi  normale </a:t>
            </a:r>
          </a:p>
          <a:p>
            <a:endParaRPr lang="fr-FR" dirty="0"/>
          </a:p>
          <a:p>
            <a:endParaRPr lang="fr-FR" dirty="0"/>
          </a:p>
          <a:p>
            <a:endParaRPr lang="fr-FR" dirty="0"/>
          </a:p>
          <a:p>
            <a:endParaRPr lang="fr-FR" dirty="0"/>
          </a:p>
          <a:p>
            <a:endParaRPr lang="fr-FR" dirty="0"/>
          </a:p>
          <a:p>
            <a:endParaRPr lang="fr-FR" dirty="0"/>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7375</TotalTime>
  <Words>1085</Words>
  <Application>Microsoft Office PowerPoint</Application>
  <PresentationFormat>Affichage à l'écran (4:3)</PresentationFormat>
  <Paragraphs>120</Paragraphs>
  <Slides>25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Calibri</vt:lpstr>
      <vt:lpstr>Tahoma</vt:lpstr>
      <vt:lpstr>Times New Roman</vt:lpstr>
      <vt:lpstr>Thème Office</vt:lpstr>
      <vt:lpstr>Présentation PowerPoint</vt:lpstr>
      <vt:lpstr>Présentation PowerPoint</vt:lpstr>
      <vt:lpstr>Présentation PowerPoint</vt:lpstr>
      <vt:lpstr>Présentation PowerPoint</vt:lpstr>
      <vt:lpstr>Présentation PowerPoint</vt:lpstr>
      <vt:lpstr>Régression linéaire simple</vt:lpstr>
      <vt:lpstr>Présentation du modèle</vt:lpstr>
      <vt:lpstr>Présentation du modèle</vt:lpstr>
      <vt:lpstr>Hypothèses du modèle</vt:lpstr>
      <vt:lpstr>Estimation et qualité du modèle</vt:lpstr>
      <vt:lpstr>Présentation PowerPoint</vt:lpstr>
      <vt:lpstr>Présentation du modèle</vt:lpstr>
      <vt:lpstr>Présentation du modèle</vt:lpstr>
      <vt:lpstr>Présentation du modèle</vt:lpstr>
      <vt:lpstr>Hypothèses du modèle  </vt:lpstr>
      <vt:lpstr>Le modèle logistique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Régression linéaire simple</dc:title>
  <dc:creator>TOU_Gildas</dc:creator>
  <cp:lastModifiedBy>USER</cp:lastModifiedBy>
  <cp:revision>25</cp:revision>
  <dcterms:created xsi:type="dcterms:W3CDTF">2021-04-13T10:09:27Z</dcterms:created>
  <dcterms:modified xsi:type="dcterms:W3CDTF">2021-12-20T21:01:57Z</dcterms:modified>
</cp:coreProperties>
</file>