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9" r:id="rId7"/>
    <p:sldMasterId id="2147483797" r:id="rId8"/>
  </p:sldMasterIdLst>
  <p:notesMasterIdLst>
    <p:notesMasterId r:id="rId17"/>
  </p:notesMasterIdLst>
  <p:handoutMasterIdLst>
    <p:handoutMasterId r:id="rId18"/>
  </p:handoutMasterIdLst>
  <p:sldIdLst>
    <p:sldId id="430" r:id="rId9"/>
    <p:sldId id="429" r:id="rId10"/>
    <p:sldId id="351" r:id="rId11"/>
    <p:sldId id="426" r:id="rId12"/>
    <p:sldId id="427" r:id="rId13"/>
    <p:sldId id="428" r:id="rId14"/>
    <p:sldId id="332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rfait Nyuito Edah" initials="PNE" lastIdx="1" clrIdx="0">
    <p:extLst>
      <p:ext uri="{19B8F6BF-5375-455C-9EA6-DF929625EA0E}">
        <p15:presenceInfo xmlns:p15="http://schemas.microsoft.com/office/powerpoint/2012/main" userId="Parfait Nyuito Eda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2F6C"/>
    <a:srgbClr val="651D32"/>
    <a:srgbClr val="FFFFFF"/>
    <a:srgbClr val="BA0C2F"/>
    <a:srgbClr val="E7E8EB"/>
    <a:srgbClr val="6C6463"/>
    <a:srgbClr val="CFCDC9"/>
    <a:srgbClr val="635C5B"/>
    <a:srgbClr val="E7E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Objects="1">
      <p:cViewPr varScale="1">
        <p:scale>
          <a:sx n="39" d="100"/>
          <a:sy n="39" d="100"/>
        </p:scale>
        <p:origin x="60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288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5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4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D9E48-5E7F-D24C-87D5-695B18367D24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B10C2-C6DD-5A4A-BF1B-B012B8BA428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759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357CE-B3EB-1B4A-84E5-C1E2DF427ABD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A558B-E4E9-A94A-B9C1-029E46A76ABA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9379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198964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98577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1573752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950304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74457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220978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795543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478426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ed/Gray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52400" y="152399"/>
            <a:ext cx="8839200" cy="60960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2433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1722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2F6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002F6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rgbClr val="635C5B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rgbClr val="635C5B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635C5B"/>
                </a:solidFill>
              </a:rPr>
              <a:t>Procurement and Supply Management</a:t>
            </a:r>
          </a:p>
        </p:txBody>
      </p:sp>
      <p:pic>
        <p:nvPicPr>
          <p:cNvPr id="15" name="Picture 14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0" name="Picture 19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22" name="Straight Connector 21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0335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Placeholder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1266" r="784" b="18987"/>
          <a:stretch/>
        </p:blipFill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CFCDC9"/>
          </a:solidFill>
        </p:spPr>
      </p:pic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199"/>
            <a:ext cx="62484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  <a:effectLst>
                  <a:outerShdw blurRad="69850" dist="254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PMI logo_strip_high res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3" name="Picture 2" descr="PEPFAR logo brandmark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077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91948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BA0C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248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27" name="Picture 26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8" name="Picture 27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30" name="Straight Connector 29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7712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52400" y="152399"/>
            <a:ext cx="8839200" cy="60960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60425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52400" y="152399"/>
            <a:ext cx="8839200" cy="60198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09667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52400" y="152399"/>
            <a:ext cx="8839200" cy="59436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399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449027"/>
            <a:ext cx="7772400" cy="145910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366974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1410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724400" y="152400"/>
            <a:ext cx="42672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92824" y="6382512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8100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930162"/>
            <a:ext cx="3810000" cy="867930"/>
          </a:xfrm>
        </p:spPr>
        <p:txBody>
          <a:bodyPr wrap="square"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01144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7244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5029200" y="2995035"/>
            <a:ext cx="3885896" cy="867930"/>
          </a:xfrm>
        </p:spPr>
        <p:txBody>
          <a:bodyPr wrap="square" anchor="ctr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2527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635C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852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CFCD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886200"/>
            <a:ext cx="7620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rgbClr val="6C646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HERE TO EDIT MASTER SUBTITLE STYLE  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657600"/>
            <a:ext cx="320040" cy="0"/>
          </a:xfrm>
          <a:prstGeom prst="line">
            <a:avLst/>
          </a:prstGeom>
          <a:ln w="19050">
            <a:solidFill>
              <a:srgbClr val="6C6463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4410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7345D8-2434-4857-89D2-272A70C7C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C0E57C6-9DC5-4D1B-B809-1E8F217D6F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D9EDF96-2F14-4D53-A418-56A1EB4E9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C051B-8A19-4F6B-AB64-98A84B7A1DED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8836A26-1F1D-4197-87E1-D12784B50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D977C5-3B75-4A7A-B019-B5D6C3755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56745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4C4673-F32B-4977-8036-8898AEB36F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3BC6C52-FF3E-4DE9-B7C3-D38A7D11C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53C4E5-D8B2-4750-9BA9-FA3608BD6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E467-7E4D-44DD-93B7-F470DE34D69E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FC8D9D8-A9BE-4D97-AB1E-99D28FEA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409CF9-987E-4352-B716-A59548875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694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99108"/>
      </p:ext>
    </p:extLst>
  </p:cSld>
  <p:clrMapOvr>
    <a:masterClrMapping/>
  </p:clrMapOvr>
  <p:hf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6C87AD-6E2A-4E20-B749-386EA5B8E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52C4ED7-46F8-4846-A76F-BEDBD1688E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1C82195-1AC0-4AF9-B736-B49C19473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7AF0F-9A1D-4313-85F9-4EBD78A75511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8518E9F-C622-4D4C-8648-8B79F0DF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CFFCF0-47D4-44CB-9D78-5CD4C3BB4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50061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B2F0F7-0873-4487-9D3D-D2FF4D45CD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E8B53F4-7677-414B-B18F-2A1AA0BE40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08AF602-CFFE-4A30-BABC-D191D4A1C9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DC2612E-D641-409A-9A12-15FC08204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BBADB-35F7-4B6D-BE88-45259AA3B397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30EE1DC-B696-481E-8975-9C82B16CA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682A5D2-CC6B-408F-8DAD-0C7D16D24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23721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57B29-6BBE-4ADC-B759-04FABA3EF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19E3EA-3266-4AEB-ADAD-03026F9DA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3EDCCF5-E645-4778-808E-10596B21EF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0AFEBF8-C7F7-4B05-A21D-79F6742402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AE7873E-F3C8-45A5-8DED-8634B98182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00707E1-64BE-40FC-B1B9-3C71F896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C8884-09E3-4488-BCA6-787C80EC8DB8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669F101-9BE3-4BEC-A669-001F0B786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68301B8-E6CB-4BFE-A32C-F11D94FA0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3004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031F3F-9304-419C-8BCE-AB4CBFD6F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3C2A95B-9390-4ECB-9BCB-2F1704A84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FEF6-2626-45A5-B910-D5626A878B36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EB28369-18C4-4CA6-A3FE-7FC4BE06D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1C7AD3B-3DBF-4085-A304-40D795074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0590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5E83972-313A-42BC-A912-9923D630E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B3D2D-1102-4E39-B93C-F50A642FA3B7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06523E3-CA90-47E6-AFD3-EAFDC4BFF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D2637C0-B921-4BB4-9153-307FB3592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9346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6D91E2-43B8-4D38-A7F3-2B9F03034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8C0F7FE-510E-4367-8AE7-85A1E0832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D33889D-4954-4F2E-9D1C-E759B3A15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DB34426-3730-4284-BD03-402755F24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88CF-F543-483C-8535-E75697EA7188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A45D18D-C172-4852-A941-341BE18CF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139FE39-A594-4BF7-9133-513E19764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73042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44964A-32FD-4C5A-96A3-9DD241307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841728D-89EE-419B-B93A-DBC730DB09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40F252E-5792-438C-86DE-8A767B5D0E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158233-AC40-4552-94CF-F15C99F92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1C5BE-C42B-4812-A4E6-B0FF0DCE55F1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C3C49B9-FE77-4678-A496-3835D84FC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FEC3137-2A8A-4D9D-8373-77E462799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07963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7B372E-48D1-4C0C-9C52-FD2AE3A1A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5549C6C-7E25-4C18-94C1-A0020D44D4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7A2E5F9-C3BA-4EEE-ACCC-C94D385F9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4695A-0A0B-4217-8D37-EE296A3919FB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8EF906-E1F4-46D5-A287-6F1073EA3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F1100CA-4867-4DF2-8D2C-F1E05254D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72401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082ED27-6944-4251-B438-5AD631B780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D09E2B5-958A-463E-87FE-2E4E9906A3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18EEE7-AA1E-450E-BF4B-A13F98DA1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4619-81E5-4AFF-A517-810858A66CE9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62E2583-EC00-47F0-A427-F794A61D1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68C079-E2EB-49F6-8114-B68A0AA0A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649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832266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621096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608059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252707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35420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138441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E7E7E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6248961"/>
            <a:ext cx="8839200" cy="457200"/>
          </a:xfrm>
          <a:prstGeom prst="rect">
            <a:avLst/>
          </a:prstGeom>
          <a:solidFill>
            <a:srgbClr val="E7E7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152400" y="152400"/>
            <a:ext cx="8839200" cy="6096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3"/>
          <p:cNvSpPr txBox="1">
            <a:spLocks/>
          </p:cNvSpPr>
          <p:nvPr userDrawn="1"/>
        </p:nvSpPr>
        <p:spPr>
          <a:xfrm>
            <a:off x="419100" y="6309212"/>
            <a:ext cx="4610100" cy="338554"/>
          </a:xfrm>
          <a:prstGeom prst="rect">
            <a:avLst/>
          </a:prstGeom>
        </p:spPr>
        <p:txBody>
          <a:bodyPr vert="horz" wrap="square" lIns="0" tIns="45720" rIns="91440" bIns="45720" rtlCol="0" anchor="ctr">
            <a:sp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rgbClr val="FFFFFF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dirty="0">
                <a:solidFill>
                  <a:srgbClr val="002F6C"/>
                </a:solidFill>
              </a:rPr>
              <a:t>USAID Global Health Supply Chain Program</a:t>
            </a:r>
            <a:r>
              <a:rPr lang="en-US" sz="1600" b="1" baseline="0" dirty="0">
                <a:solidFill>
                  <a:srgbClr val="002F6C"/>
                </a:solidFill>
              </a:rPr>
              <a:t> </a:t>
            </a:r>
            <a:endParaRPr lang="en-US" sz="1600" b="1" dirty="0">
              <a:solidFill>
                <a:srgbClr val="BA0C2F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59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96" r:id="rId17"/>
    <p:sldLayoutId id="2147483777" r:id="rId18"/>
    <p:sldLayoutId id="2147483698" r:id="rId19"/>
    <p:sldLayoutId id="2147483674" r:id="rId20"/>
    <p:sldLayoutId id="2147483709" r:id="rId21"/>
    <p:sldLayoutId id="2147483710" r:id="rId22"/>
    <p:sldLayoutId id="2147483711" r:id="rId23"/>
    <p:sldLayoutId id="2147483712" r:id="rId24"/>
    <p:sldLayoutId id="2147483714" r:id="rId25"/>
    <p:sldLayoutId id="2147483696" r:id="rId26"/>
    <p:sldLayoutId id="2147483740" r:id="rId2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61674B8-79F7-4FA3-8962-A17045B3D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EB01D4-7A08-4123-A7AF-DD6E696A58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6B9C1FB-DE9A-43A4-A6C6-9FEC7BD4E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3B09C-EA34-4F73-9203-CEFCD050B144}" type="datetime1">
              <a:rPr lang="fr-FR" smtClean="0"/>
              <a:pPr/>
              <a:t>05/02/2022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2488E72-E3B3-4617-B804-033569FAC0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I-SIGL_PEP_Session 2: L’importance du SIGL dans le système de santé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5D4553-A5AF-489F-8BB7-B663B0B037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D53F3-5E27-4D0F-836F-6068BE1C007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239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5720" y="609600"/>
            <a:ext cx="8643998" cy="3676656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en-US" sz="4000" dirty="0">
                <a:solidFill>
                  <a:srgbClr val="002F6C"/>
                </a:solidFill>
              </a:rPr>
              <a:t>SESSION 3: </a:t>
            </a:r>
            <a:br>
              <a:rPr lang="en-US" sz="1600" dirty="0">
                <a:solidFill>
                  <a:srgbClr val="002F6C"/>
                </a:solidFill>
              </a:rPr>
            </a:br>
            <a:r>
              <a:rPr lang="en-US" sz="4000" dirty="0">
                <a:solidFill>
                  <a:srgbClr val="002F6C"/>
                </a:solidFill>
              </a:rPr>
              <a:t>INTRODUCTION AU MANUEL DE PROCEDURES DU I-SIGL &amp; AIDE-MEMOIRES</a:t>
            </a:r>
            <a:endParaRPr lang="en-US" sz="4000" b="1" dirty="0">
              <a:solidFill>
                <a:srgbClr val="002F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7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85497-227A-4BE8-99DF-8F1B821CA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397537"/>
            <a:ext cx="8077201" cy="83820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fr-FR" sz="4400" b="1" dirty="0">
                <a:solidFill>
                  <a:srgbClr val="002F6C"/>
                </a:solidFill>
              </a:rPr>
              <a:t>Objectifs de l</a:t>
            </a:r>
            <a:r>
              <a:rPr lang="en-US" sz="4400" b="1" dirty="0">
                <a:solidFill>
                  <a:srgbClr val="002F6C"/>
                </a:solidFill>
              </a:rPr>
              <a:t>a</a:t>
            </a:r>
            <a:r>
              <a:rPr lang="fr-FR" sz="4400" b="1" dirty="0">
                <a:solidFill>
                  <a:srgbClr val="002F6C"/>
                </a:solidFill>
              </a:rPr>
              <a:t> session</a:t>
            </a:r>
            <a:endParaRPr lang="en-US" sz="4400" b="1" dirty="0">
              <a:solidFill>
                <a:srgbClr val="002F6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749F1-D4DC-4D0D-9887-8AE84E2FD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8" y="1600200"/>
            <a:ext cx="8077201" cy="4806288"/>
          </a:xfrm>
        </p:spPr>
        <p:txBody>
          <a:bodyPr>
            <a:normAutofit/>
          </a:bodyPr>
          <a:lstStyle/>
          <a:p>
            <a:pPr lvl="0"/>
            <a:r>
              <a:rPr lang="fr-FR" sz="3200" dirty="0"/>
              <a:t>Expliquer l’importance du manuel de procédures du système d’information en gestion logistique intégré (I-SIGL)</a:t>
            </a:r>
          </a:p>
          <a:p>
            <a:pPr marL="0" lvl="0" indent="0">
              <a:buNone/>
            </a:pPr>
            <a:endParaRPr lang="en-US" sz="3200" dirty="0"/>
          </a:p>
          <a:p>
            <a:r>
              <a:rPr lang="fr-FR" sz="3200" dirty="0"/>
              <a:t>Utiliser un aide-mémoire pour remplir un formulaire</a:t>
            </a:r>
            <a:endParaRPr lang="en-US" sz="32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D1403-FFA2-4853-9539-E36C96172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044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1166" y="990600"/>
            <a:ext cx="8686800" cy="55968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b="1" dirty="0"/>
              <a:t>Constats pour le système au Burkina: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Insuffisance de données logistiques de qualité liée à la faiblesse du système d’information en gestion logistique (SIGL)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Pluralité des circuits de remontée des données logistiques des programmes de santé avec des outils différents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Faible complétude et promptitude des données logistiques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Non disponibilité des données au niveau central pour effectuer les quantifications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" y="104329"/>
            <a:ext cx="8915400" cy="886271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rgbClr val="002F6C"/>
                </a:solidFill>
              </a:rPr>
              <a:t>Justification du I-SIGL</a:t>
            </a:r>
          </a:p>
        </p:txBody>
      </p:sp>
    </p:spTree>
    <p:extLst>
      <p:ext uri="{BB962C8B-B14F-4D97-AF65-F5344CB8AC3E}">
        <p14:creationId xmlns:p14="http://schemas.microsoft.com/office/powerpoint/2010/main" val="998861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7FA92-CAEF-4313-9718-18EFD8341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1" y="263060"/>
            <a:ext cx="8534400" cy="60139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fr-FR" b="1" dirty="0">
                <a:solidFill>
                  <a:srgbClr val="002F6C"/>
                </a:solidFill>
              </a:rPr>
              <a:t>Manuel de procédures du I-SIGL</a:t>
            </a:r>
            <a:endParaRPr lang="en-US" b="1" dirty="0">
              <a:solidFill>
                <a:srgbClr val="002F6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8F2D0-DF28-402D-BAF2-4A1274801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64450"/>
            <a:ext cx="8763000" cy="584115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r-F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Domaine d’application: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fr-FR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Particulièrement aux programmes de santé prioritaires: Paludisme, Santé de la reproduction, VIH-IST, TB, Nutrition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Essentiellement constituées des Aide-mémoires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fr-F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Les procédures définissent: 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fr-FR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Les données, les outils et indicateurs logistiques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fr-FR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Les modalités de remplissage des outils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fr-FR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Les échéances de rapportage des données logistiques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fr-FR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Les liens entre les outils/formulaires 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fr-FR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Les actions à entreprendre sur la base de l’information logistique disponible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fr-FR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Les rôles et responsabilités des acteurs du système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B21F2E-464E-4F46-B6FF-B1B3D1082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80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1B3AA-005E-4F0B-ABC8-80641E870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756312"/>
            <a:ext cx="8686799" cy="99628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fr-FR" b="1" dirty="0">
                <a:solidFill>
                  <a:srgbClr val="002F6C"/>
                </a:solidFill>
              </a:rPr>
              <a:t>Définition de l’Aide-mémoires du I-SIGL</a:t>
            </a:r>
            <a:endParaRPr lang="en-US" b="1" dirty="0">
              <a:solidFill>
                <a:srgbClr val="002F6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E298E-EF6B-4796-8614-452873610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752600"/>
            <a:ext cx="8610599" cy="4876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4000" dirty="0"/>
              <a:t>Outil qui donne étape par étape les instructions pour accomplir une tâche tel que remplir ou corriger un formulaire</a:t>
            </a:r>
            <a:endParaRPr lang="en-US" sz="4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53AABD-6597-4812-BBF3-DFB7645B5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082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04B05-7B0A-4B7C-B7E2-1B6A1156E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499" y="228600"/>
            <a:ext cx="8153401" cy="68580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fr-FR" b="1" dirty="0">
                <a:solidFill>
                  <a:srgbClr val="002F6C"/>
                </a:solidFill>
              </a:rPr>
              <a:t>Utilité de l’Aide-mémoire</a:t>
            </a:r>
            <a:endParaRPr lang="en-US" b="1" dirty="0">
              <a:solidFill>
                <a:srgbClr val="002F6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DBB05-9239-45F3-854D-D664320190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90600"/>
            <a:ext cx="8763000" cy="5638800"/>
          </a:xfrm>
        </p:spPr>
        <p:txBody>
          <a:bodyPr>
            <a:normAutofit fontScale="70000" lnSpcReduction="20000"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4000" dirty="0"/>
              <a:t>Aider les acteurs de la chaine logistique à remplir les outils pour la gestion du système logistique</a:t>
            </a:r>
            <a:endParaRPr lang="en-US" sz="4000" dirty="0"/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4000" dirty="0"/>
              <a:t>Systématiser/Normaliser la manière d’accomplir chaque tache en matière de I-SIGL ;</a:t>
            </a:r>
            <a:endParaRPr lang="en-US" sz="4000" dirty="0"/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4000" dirty="0"/>
              <a:t>S’assurer que chaque tâche soit accomplie de la même manière par chaque acteur où qu’il se trouve.</a:t>
            </a:r>
            <a:endParaRPr lang="en-US" sz="40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4000" dirty="0"/>
              <a:t>Servir de référence pour la formation et la supervision</a:t>
            </a:r>
            <a:endParaRPr lang="en-US" sz="4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4D4544-6448-4DA6-B105-3C52B205B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932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39FDAA-4B23-4808-AB81-498B335BD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326" y="167793"/>
            <a:ext cx="8292011" cy="628133"/>
          </a:xfrm>
        </p:spPr>
        <p:txBody>
          <a:bodyPr>
            <a:noAutofit/>
          </a:bodyPr>
          <a:lstStyle/>
          <a:p>
            <a:pPr lvl="0" algn="ctr" defTabSz="457200"/>
            <a:r>
              <a:rPr lang="fr-FR" sz="3600" dirty="0">
                <a:solidFill>
                  <a:srgbClr val="002F6C"/>
                </a:solidFill>
              </a:rPr>
              <a:t>Composantes d’un Aide-mémoire du I-SIGL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2078B1-7E6B-4A9A-909B-5755DC240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795926"/>
            <a:ext cx="8839200" cy="5878619"/>
          </a:xfrm>
        </p:spPr>
        <p:txBody>
          <a:bodyPr>
            <a:normAutofit/>
          </a:bodyPr>
          <a:lstStyle/>
          <a:p>
            <a:pPr marL="342900" lvl="1" indent="0">
              <a:buNone/>
            </a:pP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1F92E6B-DFC1-47C3-9D2D-918A29895DB8}"/>
              </a:ext>
            </a:extLst>
          </p:cNvPr>
          <p:cNvSpPr txBox="1"/>
          <p:nvPr/>
        </p:nvSpPr>
        <p:spPr>
          <a:xfrm>
            <a:off x="270183" y="5573642"/>
            <a:ext cx="4236590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defTabSz="685800"/>
            <a:r>
              <a:rPr lang="fr-FR" sz="2800" dirty="0">
                <a:solidFill>
                  <a:prstClr val="black"/>
                </a:solidFill>
              </a:rPr>
              <a:t>Le matériel nécessaire pour accomplir l’activité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3CBD67F-D28A-4AFB-B09A-2DF4C4F11D9A}"/>
              </a:ext>
            </a:extLst>
          </p:cNvPr>
          <p:cNvSpPr txBox="1"/>
          <p:nvPr/>
        </p:nvSpPr>
        <p:spPr>
          <a:xfrm>
            <a:off x="208737" y="2627615"/>
            <a:ext cx="423659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defTabSz="685800"/>
            <a:r>
              <a:rPr lang="fr-FR" sz="2800" dirty="0">
                <a:solidFill>
                  <a:prstClr val="black"/>
                </a:solidFill>
              </a:rPr>
              <a:t>Qui effectue la tâche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F0FBCFA-58B3-4230-A671-CDACB4358C3A}"/>
              </a:ext>
            </a:extLst>
          </p:cNvPr>
          <p:cNvSpPr txBox="1"/>
          <p:nvPr/>
        </p:nvSpPr>
        <p:spPr>
          <a:xfrm>
            <a:off x="251427" y="1818052"/>
            <a:ext cx="424047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defTabSz="685800"/>
            <a:r>
              <a:rPr lang="fr-FR" sz="2800" dirty="0">
                <a:solidFill>
                  <a:prstClr val="black"/>
                </a:solidFill>
              </a:rPr>
              <a:t>Le titre de la tâche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9124E1A-E0DD-4557-BA4F-4E7A4D15FA3D}"/>
              </a:ext>
            </a:extLst>
          </p:cNvPr>
          <p:cNvSpPr txBox="1"/>
          <p:nvPr/>
        </p:nvSpPr>
        <p:spPr>
          <a:xfrm>
            <a:off x="4705266" y="1851454"/>
            <a:ext cx="414186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defTabSz="685800"/>
            <a:r>
              <a:rPr lang="fr-FR" sz="2800" dirty="0">
                <a:solidFill>
                  <a:prstClr val="black"/>
                </a:solidFill>
              </a:rPr>
              <a:t>Les étapes en ordre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F92CFF-25FC-4C01-9C9E-BF5CAB76A1BF}"/>
              </a:ext>
            </a:extLst>
          </p:cNvPr>
          <p:cNvSpPr txBox="1"/>
          <p:nvPr/>
        </p:nvSpPr>
        <p:spPr>
          <a:xfrm>
            <a:off x="4676373" y="3403776"/>
            <a:ext cx="4184552" cy="2246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defTabSz="685800"/>
            <a:r>
              <a:rPr lang="fr-FR" sz="2800" dirty="0">
                <a:solidFill>
                  <a:prstClr val="black"/>
                </a:solidFill>
              </a:rPr>
              <a:t>Les notes clarifiant les actions à effectuer ou fournissant des exemples relatifs à l’accomplissement des actions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6FE13EE-807A-493F-A449-8E5A66AC77BA}"/>
              </a:ext>
            </a:extLst>
          </p:cNvPr>
          <p:cNvSpPr txBox="1"/>
          <p:nvPr/>
        </p:nvSpPr>
        <p:spPr>
          <a:xfrm>
            <a:off x="4953002" y="898654"/>
            <a:ext cx="3528834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fr-FR" sz="28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ème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Section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9A45881-EA26-46F8-B631-3228239867A4}"/>
              </a:ext>
            </a:extLst>
          </p:cNvPr>
          <p:cNvSpPr txBox="1"/>
          <p:nvPr/>
        </p:nvSpPr>
        <p:spPr>
          <a:xfrm>
            <a:off x="277617" y="902278"/>
            <a:ext cx="3895060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r>
              <a:rPr kumimoji="0" lang="fr-FR" sz="28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ère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Section</a:t>
            </a:r>
          </a:p>
        </p:txBody>
      </p:sp>
      <p:sp>
        <p:nvSpPr>
          <p:cNvPr id="18" name="ZoneTexte 6">
            <a:extLst>
              <a:ext uri="{FF2B5EF4-FFF2-40B4-BE49-F238E27FC236}">
                <a16:creationId xmlns:a16="http://schemas.microsoft.com/office/drawing/2014/main" id="{03413AE5-F9AD-4663-B72A-1B2117538F28}"/>
              </a:ext>
            </a:extLst>
          </p:cNvPr>
          <p:cNvSpPr txBox="1"/>
          <p:nvPr/>
        </p:nvSpPr>
        <p:spPr>
          <a:xfrm>
            <a:off x="256888" y="4751069"/>
            <a:ext cx="4210741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defTabSz="685800"/>
            <a:r>
              <a:rPr lang="fr-FR" sz="2800" dirty="0">
                <a:solidFill>
                  <a:prstClr val="black"/>
                </a:solidFill>
              </a:rPr>
              <a:t>Quand accomplir l’activité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ZoneTexte 10">
            <a:extLst>
              <a:ext uri="{FF2B5EF4-FFF2-40B4-BE49-F238E27FC236}">
                <a16:creationId xmlns:a16="http://schemas.microsoft.com/office/drawing/2014/main" id="{028C4DCD-5DFC-4F4E-92FF-36AD2B81614B}"/>
              </a:ext>
            </a:extLst>
          </p:cNvPr>
          <p:cNvSpPr txBox="1"/>
          <p:nvPr/>
        </p:nvSpPr>
        <p:spPr>
          <a:xfrm>
            <a:off x="4683924" y="2627615"/>
            <a:ext cx="4184552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Les actions à effectuer</a:t>
            </a:r>
          </a:p>
        </p:txBody>
      </p:sp>
      <p:sp>
        <p:nvSpPr>
          <p:cNvPr id="24" name="ZoneTexte 6">
            <a:extLst>
              <a:ext uri="{FF2B5EF4-FFF2-40B4-BE49-F238E27FC236}">
                <a16:creationId xmlns:a16="http://schemas.microsoft.com/office/drawing/2014/main" id="{67E4745C-874A-41F9-99D5-503E30C1083D}"/>
              </a:ext>
            </a:extLst>
          </p:cNvPr>
          <p:cNvSpPr txBox="1"/>
          <p:nvPr/>
        </p:nvSpPr>
        <p:spPr>
          <a:xfrm>
            <a:off x="270183" y="3429000"/>
            <a:ext cx="4210741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defTabSz="685800"/>
            <a:r>
              <a:rPr lang="fr-CH" sz="2800" dirty="0">
                <a:solidFill>
                  <a:prstClr val="black"/>
                </a:solidFill>
              </a:rPr>
              <a:t>L’objectif visé après l’activité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7725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4" grpId="0" animBg="1"/>
      <p:bldP spid="20" grpId="0" animBg="1"/>
      <p:bldP spid="21" grpId="0" animBg="1"/>
      <p:bldP spid="18" grpId="0" animBg="1"/>
      <p:bldP spid="22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/>
          <p:cNvSpPr txBox="1">
            <a:spLocks/>
          </p:cNvSpPr>
          <p:nvPr/>
        </p:nvSpPr>
        <p:spPr>
          <a:xfrm>
            <a:off x="484897" y="2103669"/>
            <a:ext cx="8342452" cy="2515750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5999" b="1" dirty="0">
                <a:solidFill>
                  <a:prstClr val="black"/>
                </a:solidFill>
                <a:latin typeface="Calibri Light" panose="020F0302020204030204"/>
              </a:rPr>
              <a:t>MERCI 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1653606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28f09d94-fb0a-4d62-82b4-92c7f60c03ad" ContentTypeId="0x010100ADC8C9B4438F49D88D7FB1BC47D5DB7C10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PolicyDirtyBag xmlns="microsoft.office.server.policy.changes">
  <Microsoft.Office.RecordsManagement.PolicyFeatures.Expiration op="Delete"/>
</PolicyDirtyBag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92221e2f7854406845ac60820df7ed7 xmlns="cefe93dd-05a6-408b-9c4b-8300e21d9c93">
      <Terms xmlns="http://schemas.microsoft.com/office/infopath/2007/PartnerControls"/>
    </p92221e2f7854406845ac60820df7ed7>
    <TaxCatchAll xmlns="cefe93dd-05a6-408b-9c4b-8300e21d9c93"/>
  </documentManagement>
</p:properties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Project Communications" ma:contentTypeID="0x010100ADC8C9B4438F49D88D7FB1BC47D5DB7C1000104E2B8BA3F044448EFCAE75B131E399" ma:contentTypeVersion="48" ma:contentTypeDescription="Project Communications" ma:contentTypeScope="" ma:versionID="f861c53e5a2067fcb2f116626525d2dc">
  <xsd:schema xmlns:xsd="http://www.w3.org/2001/XMLSchema" xmlns:xs="http://www.w3.org/2001/XMLSchema" xmlns:p="http://schemas.microsoft.com/office/2006/metadata/properties" xmlns:ns3="cefe93dd-05a6-408b-9c4b-8300e21d9c93" targetNamespace="http://schemas.microsoft.com/office/2006/metadata/properties" ma:root="true" ma:fieldsID="a75c519a015f0d368034f22e51f6d067" ns3:_="">
    <xsd:import namespace="cefe93dd-05a6-408b-9c4b-8300e21d9c93"/>
    <xsd:element name="properties">
      <xsd:complexType>
        <xsd:sequence>
          <xsd:element name="documentManagement">
            <xsd:complexType>
              <xsd:all>
                <xsd:element ref="ns3:TaxCatchAll" minOccurs="0"/>
                <xsd:element ref="ns3:p92221e2f7854406845ac60820df7ed7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e93dd-05a6-408b-9c4b-8300e21d9c93" elementFormDefault="qualified">
    <xsd:import namespace="http://schemas.microsoft.com/office/2006/documentManagement/types"/>
    <xsd:import namespace="http://schemas.microsoft.com/office/infopath/2007/PartnerControls"/>
    <xsd:element name="TaxCatchAll" ma:index="4" nillable="true" ma:displayName="Taxonomy Catch All Column" ma:hidden="true" ma:list="{f2221b34-579a-4f72-9d21-306349d2bbeb}" ma:internalName="TaxCatchAll" ma:showField="CatchAllData" ma:web="cefe93dd-05a6-408b-9c4b-8300e21d9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92221e2f7854406845ac60820df7ed7" ma:index="5" nillable="true" ma:taxonomy="true" ma:internalName="p92221e2f7854406845ac60820df7ed7" ma:taxonomyFieldName="ProjectDocumentType" ma:displayName="Project Document Type" ma:fieldId="{992221e2-f785-4406-845a-c60820df7ed7}" ma:sspId="28f09d94-fb0a-4d62-82b4-92c7f60c03ad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3B11F2-9C68-4070-B3C5-D05ED0AC77EB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C8D2C3F-A330-4633-A849-E878D0195DB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E3D16EF-6163-4A27-911C-5C1759FE585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47B4320-1A75-457E-B6F0-B55F0BA5633B}">
  <ds:schemaRefs>
    <ds:schemaRef ds:uri="microsoft.office.server.policy.changes"/>
  </ds:schemaRefs>
</ds:datastoreItem>
</file>

<file path=customXml/itemProps5.xml><?xml version="1.0" encoding="utf-8"?>
<ds:datastoreItem xmlns:ds="http://schemas.openxmlformats.org/officeDocument/2006/customXml" ds:itemID="{04C4A9A3-0269-4EBF-A5E1-44F9768D2671}">
  <ds:schemaRefs>
    <ds:schemaRef ds:uri="http://www.w3.org/XML/1998/namespace"/>
    <ds:schemaRef ds:uri="http://purl.org/dc/terms/"/>
    <ds:schemaRef ds:uri="cefe93dd-05a6-408b-9c4b-8300e21d9c93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6.xml><?xml version="1.0" encoding="utf-8"?>
<ds:datastoreItem xmlns:ds="http://schemas.openxmlformats.org/officeDocument/2006/customXml" ds:itemID="{55287D1B-DBC2-46F5-A90B-3D901399CE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fe93dd-05a6-408b-9c4b-8300e21d9c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12603</TotalTime>
  <Words>333</Words>
  <Application>Microsoft Office PowerPoint</Application>
  <PresentationFormat>Affichage à l'écran (4:3)</PresentationFormat>
  <Paragraphs>45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8</vt:i4>
      </vt:variant>
    </vt:vector>
  </HeadingPairs>
  <TitlesOfParts>
    <vt:vector size="17" baseType="lpstr">
      <vt:lpstr>Arial</vt:lpstr>
      <vt:lpstr>Calibri</vt:lpstr>
      <vt:lpstr>Calibri Light</vt:lpstr>
      <vt:lpstr>Gill Sans MT</vt:lpstr>
      <vt:lpstr>Trebuchet MS</vt:lpstr>
      <vt:lpstr>Wingdings</vt:lpstr>
      <vt:lpstr>Wingdings 3</vt:lpstr>
      <vt:lpstr>Facet</vt:lpstr>
      <vt:lpstr>Thème Office</vt:lpstr>
      <vt:lpstr>SESSION 3:  INTRODUCTION AU MANUEL DE PROCEDURES DU I-SIGL &amp; AIDE-MEMOIRES</vt:lpstr>
      <vt:lpstr>Objectifs de la session</vt:lpstr>
      <vt:lpstr>Justification du I-SIGL</vt:lpstr>
      <vt:lpstr>Manuel de procédures du I-SIGL</vt:lpstr>
      <vt:lpstr>Définition de l’Aide-mémoires du I-SIGL</vt:lpstr>
      <vt:lpstr>Utilité de l’Aide-mémoire</vt:lpstr>
      <vt:lpstr>Composantes d’un Aide-mémoire du I-SIGL</vt:lpstr>
      <vt:lpstr>Présentation PowerPoint</vt:lpstr>
    </vt:vector>
  </TitlesOfParts>
  <Company>USAID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COVER OPTION TITLE GOES HERE CAN  RUN THREE LINES</dc:title>
  <dc:creator>USAID</dc:creator>
  <cp:lastModifiedBy>User</cp:lastModifiedBy>
  <cp:revision>327</cp:revision>
  <dcterms:created xsi:type="dcterms:W3CDTF">2016-05-03T20:02:08Z</dcterms:created>
  <dcterms:modified xsi:type="dcterms:W3CDTF">2022-02-05T10:21:20Z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0x010100ADC8C9B4438F49D88D7FB1BC47D5DB7C1000104E2B8BA3F044448EFCAE75B131E399</vt:lpwstr>
  </property>
  <property fmtid="{D5CDD505-2E9C-101B-9397-08002B2CF9AE}" pid="3" name="ProjectDocumentType">
    <vt:lpwstr/>
  </property>
</Properties>
</file>