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</p:sldMasterIdLst>
  <p:notesMasterIdLst>
    <p:notesMasterId r:id="rId15"/>
  </p:notesMasterIdLst>
  <p:handoutMasterIdLst>
    <p:handoutMasterId r:id="rId16"/>
  </p:handoutMasterIdLst>
  <p:sldIdLst>
    <p:sldId id="442" r:id="rId8"/>
    <p:sldId id="429" r:id="rId9"/>
    <p:sldId id="430" r:id="rId10"/>
    <p:sldId id="439" r:id="rId11"/>
    <p:sldId id="440" r:id="rId12"/>
    <p:sldId id="441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0066"/>
    <a:srgbClr val="0000FF"/>
    <a:srgbClr val="002F6C"/>
    <a:srgbClr val="651D32"/>
    <a:srgbClr val="FFFFFF"/>
    <a:srgbClr val="BA0C2F"/>
    <a:srgbClr val="E7E8EB"/>
    <a:srgbClr val="6C6463"/>
    <a:srgbClr val="CF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58" d="100"/>
          <a:sy n="58" d="100"/>
        </p:scale>
        <p:origin x="108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77" r:id="rId17"/>
    <p:sldLayoutId id="2147483698" r:id="rId18"/>
    <p:sldLayoutId id="2147483674" r:id="rId19"/>
    <p:sldLayoutId id="2147483709" r:id="rId20"/>
    <p:sldLayoutId id="2147483710" r:id="rId21"/>
    <p:sldLayoutId id="2147483711" r:id="rId22"/>
    <p:sldLayoutId id="2147483712" r:id="rId23"/>
    <p:sldLayoutId id="2147483714" r:id="rId24"/>
    <p:sldLayoutId id="2147483696" r:id="rId25"/>
    <p:sldLayoutId id="2147483740" r:id="rId2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29683" cy="3676656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sz="4000" b="1" dirty="0">
                <a:solidFill>
                  <a:srgbClr val="002F6C"/>
                </a:solidFill>
              </a:rPr>
              <a:t>SESSION 15: </a:t>
            </a:r>
            <a:br>
              <a:rPr lang="en-US" sz="4000" b="1" dirty="0">
                <a:solidFill>
                  <a:srgbClr val="002F6C"/>
                </a:solidFill>
              </a:rPr>
            </a:br>
            <a:r>
              <a:rPr lang="fr-FR" sz="4000" b="1" dirty="0">
                <a:solidFill>
                  <a:srgbClr val="002F6C"/>
                </a:solidFill>
              </a:rPr>
              <a:t>TACHES DU GESTIONNAIRE DES STOCKS DES PRODUITS DE SANTÉ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9C59-9464-4742-846F-6D27A57E2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425605"/>
            <a:ext cx="8077201" cy="9200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 err="1">
                <a:solidFill>
                  <a:srgbClr val="002F6C"/>
                </a:solidFill>
              </a:rPr>
              <a:t>Objectifs</a:t>
            </a:r>
            <a:r>
              <a:rPr lang="en-US" sz="4400" b="1" dirty="0">
                <a:solidFill>
                  <a:srgbClr val="002F6C"/>
                </a:solidFill>
              </a:rPr>
              <a:t> de la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29884-E518-4199-B55A-8A74F13F5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600200"/>
            <a:ext cx="8077201" cy="4441163"/>
          </a:xfrm>
        </p:spPr>
        <p:txBody>
          <a:bodyPr>
            <a:noAutofit/>
          </a:bodyPr>
          <a:lstStyle/>
          <a:p>
            <a:pPr lvl="0"/>
            <a:r>
              <a:rPr lang="fr-FR" sz="3200" dirty="0"/>
              <a:t>Expliquer les tâches du gestionnaire des stocks en matière de gestion de l’information logistique et leurs interactions avec celles des autres acteurs du système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DEBF-0CCC-4DBD-B891-4D70A219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26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8416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En vous basant sur les descriptions des tâches des acteurs du I-SIGL décrites dans les Annexes 8 et 9 du Manuel de procédures du I-SIGL, répondre aux questions suivantes 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1. Quelles sont les principales activités des acteurs du niveau CHR/CHU en matière de gestion des stocks et du I-SIGL 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2. Quelles sont les complémentarités et interactions avec les activités des autres niveaux (inférieurs et supérieurs) du système de distribution des produits de santé 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3. Pourriez-vous identifier quelques éléments qui pourraient faciliter les complémentarités et interactions des acteurs afin d’obtenir des données de qualités pour la prise de décision ?</a:t>
            </a:r>
          </a:p>
          <a:p>
            <a:pPr marL="0" indent="0">
              <a:buNone/>
            </a:pPr>
            <a:endParaRPr lang="fr-FR" sz="3200" dirty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r-FR" sz="3200" dirty="0"/>
              <a:t>Les participants travailleront en binôme.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r-FR" sz="3200" dirty="0"/>
              <a:t>Le temps imparti à cet exercice est d’une heure.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55171"/>
            <a:ext cx="8496300" cy="940229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>
                <a:solidFill>
                  <a:srgbClr val="002F6C"/>
                </a:solidFill>
              </a:rPr>
              <a:t>Exercice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280839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6357462B-2CF3-41CD-AD4E-FA7B9AD3A5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231332"/>
              </p:ext>
            </p:extLst>
          </p:nvPr>
        </p:nvGraphicFramePr>
        <p:xfrm>
          <a:off x="304800" y="1387549"/>
          <a:ext cx="8534399" cy="51637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2659907579"/>
                    </a:ext>
                  </a:extLst>
                </a:gridCol>
                <a:gridCol w="6629399">
                  <a:extLst>
                    <a:ext uri="{9D8B030D-6E8A-4147-A177-3AD203B41FA5}">
                      <a16:colId xmlns:a16="http://schemas.microsoft.com/office/drawing/2014/main" val="3156555742"/>
                    </a:ext>
                  </a:extLst>
                </a:gridCol>
              </a:tblGrid>
              <a:tr h="4426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2000" kern="1200" dirty="0">
                          <a:solidFill>
                            <a:schemeClr val="tx1"/>
                          </a:solidFill>
                          <a:effectLst/>
                        </a:rPr>
                        <a:t>Fonctions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2000" kern="1200" dirty="0">
                          <a:solidFill>
                            <a:schemeClr val="tx1"/>
                          </a:solidFill>
                          <a:effectLst/>
                        </a:rPr>
                        <a:t>Activités et tâches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462685"/>
                  </a:ext>
                </a:extLst>
              </a:tr>
              <a:tr h="18964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</a:rPr>
                        <a:t>Gestion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Assurer le bon entreposage des produits de santé selon les directives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Assurer la gestion quotidienne des mouvements de stocks conformément aux procédures en vigueur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Remplir selon les procédures les outils de gestion logistique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Analyser les données et rapports logistiques et appliquer la conduite à tenir et/ou faire des recommandations dans le but de corriger les erreurs/insuffisances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/>
                </a:tc>
                <a:extLst>
                  <a:ext uri="{0D108BD9-81ED-4DB2-BD59-A6C34878D82A}">
                    <a16:rowId xmlns:a16="http://schemas.microsoft.com/office/drawing/2014/main" val="3157735114"/>
                  </a:ext>
                </a:extLst>
              </a:tr>
              <a:tr h="11093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</a:rPr>
                        <a:t>Administration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Elaborer les rapports logistiques périodiques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Archiver les outils de gestion logistique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Transmettre les rapports logistiques périodiques aux destinataires indiqués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/>
                </a:tc>
                <a:extLst>
                  <a:ext uri="{0D108BD9-81ED-4DB2-BD59-A6C34878D82A}">
                    <a16:rowId xmlns:a16="http://schemas.microsoft.com/office/drawing/2014/main" val="1540708510"/>
                  </a:ext>
                </a:extLst>
              </a:tr>
              <a:tr h="10189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</a:rPr>
                        <a:t>Supervision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Superviser les gérants des dépôts sur le remplissage des outils de gestion logistique 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Superviser les gérants des dépôts dans l’archivage des documents de gestion logistique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/>
                </a:tc>
                <a:extLst>
                  <a:ext uri="{0D108BD9-81ED-4DB2-BD59-A6C34878D82A}">
                    <a16:rowId xmlns:a16="http://schemas.microsoft.com/office/drawing/2014/main" val="2213738736"/>
                  </a:ext>
                </a:extLst>
              </a:tr>
              <a:tr h="69633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</a:rPr>
                        <a:t>Formation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400" kern="1200" dirty="0">
                          <a:effectLst/>
                        </a:rPr>
                        <a:t>Participer à l’identification des besoins de formation, à l’élaboration du matériel de formation, à la facilitation et l’évaluation des formations continues des agents impliqués dans le SIGL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9525" marB="0"/>
                </a:tc>
                <a:extLst>
                  <a:ext uri="{0D108BD9-81ED-4DB2-BD59-A6C34878D82A}">
                    <a16:rowId xmlns:a16="http://schemas.microsoft.com/office/drawing/2014/main" val="860270555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34" y="507571"/>
            <a:ext cx="8062332" cy="864029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700" b="1" dirty="0">
                <a:solidFill>
                  <a:srgbClr val="002F6C"/>
                </a:solidFill>
              </a:rPr>
              <a:t>Principales activités des acteurs du niveau CHR/CHU en matière de gestion des stocks et du I-SIGL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675228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5F06A-96AD-4843-9AB4-2F63A034E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41325"/>
            <a:ext cx="7924801" cy="533400"/>
          </a:xfrm>
        </p:spPr>
        <p:txBody>
          <a:bodyPr>
            <a:normAutofit/>
          </a:bodyPr>
          <a:lstStyle/>
          <a:p>
            <a:pPr algn="ctr"/>
            <a:r>
              <a:rPr lang="fr-FR" sz="2800" b="1" dirty="0">
                <a:solidFill>
                  <a:srgbClr val="002F6C"/>
                </a:solidFill>
              </a:rPr>
              <a:t>Complémentarités et interactions</a:t>
            </a:r>
            <a:endParaRPr lang="en-US" sz="28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F5E16-EE34-4E1B-9F98-D40511D03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974725"/>
            <a:ext cx="8534400" cy="5578475"/>
          </a:xfrm>
        </p:spPr>
        <p:txBody>
          <a:bodyPr>
            <a:noAutofit/>
          </a:bodyPr>
          <a:lstStyle/>
          <a:p>
            <a:pPr lvl="0"/>
            <a:r>
              <a:rPr lang="fr-FR" sz="2600" dirty="0"/>
              <a:t>Les objectifs professionnels des acteurs sont identiques : Assurer la collecte, l’analyse, l’utilisation et la transmission/diffusion des données du I-SIGL</a:t>
            </a:r>
            <a:endParaRPr lang="en-US" sz="2600" dirty="0"/>
          </a:p>
          <a:p>
            <a:pPr lvl="0"/>
            <a:r>
              <a:rPr lang="fr-FR" sz="2600" dirty="0"/>
              <a:t>Les objectifs intermédiaires varient seulement en fonction de la place de chaque acteur dans la chaîne d’approvisionnement</a:t>
            </a:r>
            <a:endParaRPr lang="en-US" sz="2600" dirty="0"/>
          </a:p>
          <a:p>
            <a:pPr lvl="0"/>
            <a:r>
              <a:rPr lang="fr-FR" sz="2600" dirty="0"/>
              <a:t>Les acteurs travaillent sur les mêmes outils et les données générées par un acteur sont utilisées par l’ensemble des acteurs</a:t>
            </a:r>
            <a:endParaRPr lang="en-US" sz="2600" dirty="0"/>
          </a:p>
          <a:p>
            <a:r>
              <a:rPr lang="fr-FR" sz="2600" dirty="0"/>
              <a:t>Chaque acteur contribue à la chaîne d’information (du point de prestation de service au niveau de coordination et planification)</a:t>
            </a:r>
            <a:endParaRPr lang="en-US" sz="2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B0220E-A8A7-4E34-8BE8-E6B7FB8DD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138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5F06A-96AD-4843-9AB4-2F63A034E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99413"/>
            <a:ext cx="8381999" cy="1082675"/>
          </a:xfrm>
        </p:spPr>
        <p:txBody>
          <a:bodyPr>
            <a:noAutofit/>
          </a:bodyPr>
          <a:lstStyle/>
          <a:p>
            <a:pPr algn="ctr"/>
            <a:r>
              <a:rPr lang="fr-FR" sz="3200" b="1" dirty="0">
                <a:solidFill>
                  <a:srgbClr val="002F6C"/>
                </a:solidFill>
              </a:rPr>
              <a:t>Éléments facilitant les complémentarités et interactions des acteurs</a:t>
            </a:r>
            <a:endParaRPr lang="en-US" sz="32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F5E16-EE34-4E1B-9F98-D40511D03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33600"/>
            <a:ext cx="8534400" cy="4419600"/>
          </a:xfrm>
        </p:spPr>
        <p:txBody>
          <a:bodyPr>
            <a:noAutofit/>
          </a:bodyPr>
          <a:lstStyle/>
          <a:p>
            <a:pPr lvl="0"/>
            <a:r>
              <a:rPr lang="fr-FR" sz="3200" dirty="0"/>
              <a:t>La retro-information vers les acteurs des niveaux inférieurs du système ;</a:t>
            </a:r>
          </a:p>
          <a:p>
            <a:pPr lvl="0"/>
            <a:r>
              <a:rPr lang="fr-FR" sz="3200" dirty="0"/>
              <a:t>La connaissance par chaque acteur de son rôle et de sa responsabilité dans le fonctionnement de l’ensemble du système</a:t>
            </a:r>
          </a:p>
          <a:p>
            <a:pPr lvl="0"/>
            <a:r>
              <a:rPr lang="fr-FR" sz="3200" dirty="0"/>
              <a:t>………………………..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B0220E-A8A7-4E34-8BE8-E6B7FB8DD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33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999" b="1" dirty="0">
                <a:solidFill>
                  <a:prstClr val="black"/>
                </a:solidFill>
                <a:latin typeface="Calibri Light" panose="020F0302020204030204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PolicyDirtyBag xmlns="microsoft.office.server.policy.changes">
  <Microsoft.Office.RecordsManagement.PolicyFeatures.Expiration op="Delete"/>
</PolicyDirtyBag>
</file>

<file path=customXml/itemProps1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12912</TotalTime>
  <Words>460</Words>
  <Application>Microsoft Office PowerPoint</Application>
  <PresentationFormat>Affichage à l'écran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Gill Sans MT</vt:lpstr>
      <vt:lpstr>Symbol</vt:lpstr>
      <vt:lpstr>Trebuchet MS</vt:lpstr>
      <vt:lpstr>Wingdings</vt:lpstr>
      <vt:lpstr>Wingdings 3</vt:lpstr>
      <vt:lpstr>Facet</vt:lpstr>
      <vt:lpstr>SESSION 15:  TACHES DU GESTIONNAIRE DES STOCKS DES PRODUITS DE SANTÉ</vt:lpstr>
      <vt:lpstr>Objectifs de la session</vt:lpstr>
      <vt:lpstr>Exercice</vt:lpstr>
      <vt:lpstr>Principales activités des acteurs du niveau CHR/CHU en matière de gestion des stocks et du I-SIGL</vt:lpstr>
      <vt:lpstr>Complémentarités et interactions</vt:lpstr>
      <vt:lpstr>Éléments facilitant les complémentarités et interactions des acteurs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390</cp:revision>
  <dcterms:created xsi:type="dcterms:W3CDTF">2016-05-03T20:02:08Z</dcterms:created>
  <dcterms:modified xsi:type="dcterms:W3CDTF">2022-02-05T23:21:01Z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