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8" r:id="rId2"/>
    <p:sldId id="257" r:id="rId3"/>
    <p:sldId id="283" r:id="rId4"/>
    <p:sldId id="259" r:id="rId5"/>
    <p:sldId id="260" r:id="rId6"/>
    <p:sldId id="269" r:id="rId7"/>
    <p:sldId id="268" r:id="rId8"/>
    <p:sldId id="266" r:id="rId9"/>
    <p:sldId id="288" r:id="rId10"/>
    <p:sldId id="296" r:id="rId11"/>
    <p:sldId id="261" r:id="rId12"/>
    <p:sldId id="287" r:id="rId13"/>
    <p:sldId id="299" r:id="rId14"/>
    <p:sldId id="286" r:id="rId15"/>
    <p:sldId id="289" r:id="rId16"/>
    <p:sldId id="290" r:id="rId17"/>
    <p:sldId id="291" r:id="rId18"/>
    <p:sldId id="292" r:id="rId19"/>
    <p:sldId id="271" r:id="rId20"/>
    <p:sldId id="273" r:id="rId21"/>
    <p:sldId id="284" r:id="rId22"/>
    <p:sldId id="293" r:id="rId23"/>
    <p:sldId id="295" r:id="rId24"/>
    <p:sldId id="285" r:id="rId25"/>
    <p:sldId id="263" r:id="rId26"/>
    <p:sldId id="264" r:id="rId27"/>
    <p:sldId id="294" r:id="rId28"/>
    <p:sldId id="276" r:id="rId29"/>
    <p:sldId id="278" r:id="rId30"/>
    <p:sldId id="279" r:id="rId31"/>
    <p:sldId id="280" r:id="rId32"/>
    <p:sldId id="277" r:id="rId33"/>
    <p:sldId id="281" r:id="rId34"/>
    <p:sldId id="267" r:id="rId35"/>
    <p:sldId id="282" r:id="rId36"/>
    <p:sldId id="297" r:id="rId37"/>
    <p:sldId id="300"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48533-0BB3-44AB-9F78-41C19DD16874}" type="datetimeFigureOut">
              <a:rPr lang="en-US" smtClean="0"/>
              <a:t>8/30/2021</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D1E622-805F-4FD8-9524-14C8FC5FE5B3}" type="slidenum">
              <a:rPr lang="en-US" smtClean="0"/>
              <a:t>‹N°›</a:t>
            </a:fld>
            <a:endParaRPr lang="en-US"/>
          </a:p>
        </p:txBody>
      </p:sp>
    </p:spTree>
    <p:extLst>
      <p:ext uri="{BB962C8B-B14F-4D97-AF65-F5344CB8AC3E}">
        <p14:creationId xmlns:p14="http://schemas.microsoft.com/office/powerpoint/2010/main" val="2662596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6D1E622-805F-4FD8-9524-14C8FC5FE5B3}" type="slidenum">
              <a:rPr lang="en-US" smtClean="0"/>
              <a:t>23</a:t>
            </a:fld>
            <a:endParaRPr lang="en-US"/>
          </a:p>
        </p:txBody>
      </p:sp>
    </p:spTree>
    <p:extLst>
      <p:ext uri="{BB962C8B-B14F-4D97-AF65-F5344CB8AC3E}">
        <p14:creationId xmlns:p14="http://schemas.microsoft.com/office/powerpoint/2010/main" val="1311877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6D1E622-805F-4FD8-9524-14C8FC5FE5B3}" type="slidenum">
              <a:rPr lang="en-US" smtClean="0"/>
              <a:t>25</a:t>
            </a:fld>
            <a:endParaRPr lang="en-US"/>
          </a:p>
        </p:txBody>
      </p:sp>
    </p:spTree>
    <p:extLst>
      <p:ext uri="{BB962C8B-B14F-4D97-AF65-F5344CB8AC3E}">
        <p14:creationId xmlns:p14="http://schemas.microsoft.com/office/powerpoint/2010/main" val="1218140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6D1E622-805F-4FD8-9524-14C8FC5FE5B3}" type="slidenum">
              <a:rPr lang="en-US" smtClean="0"/>
              <a:t>34</a:t>
            </a:fld>
            <a:endParaRPr lang="en-US"/>
          </a:p>
        </p:txBody>
      </p:sp>
    </p:spTree>
    <p:extLst>
      <p:ext uri="{BB962C8B-B14F-4D97-AF65-F5344CB8AC3E}">
        <p14:creationId xmlns:p14="http://schemas.microsoft.com/office/powerpoint/2010/main" val="3445456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57D5586-FEEB-45EC-8CF8-1A8DD108AAFD}" type="datetimeFigureOut">
              <a:rPr lang="fr-FR" smtClean="0"/>
              <a:t>30/08/2021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C7B0A5-DC88-4A75-8BA0-492FF3E46844}" type="slidenum">
              <a:rPr lang="fr-FR" smtClean="0"/>
              <a:t>‹N°›</a:t>
            </a:fld>
            <a:endParaRPr lang="fr-FR"/>
          </a:p>
        </p:txBody>
      </p:sp>
    </p:spTree>
    <p:extLst>
      <p:ext uri="{BB962C8B-B14F-4D97-AF65-F5344CB8AC3E}">
        <p14:creationId xmlns:p14="http://schemas.microsoft.com/office/powerpoint/2010/main" val="2061165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57D5586-FEEB-45EC-8CF8-1A8DD108AAFD}" type="datetimeFigureOut">
              <a:rPr lang="fr-FR" smtClean="0"/>
              <a:t>30/08/2021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C7B0A5-DC88-4A75-8BA0-492FF3E46844}" type="slidenum">
              <a:rPr lang="fr-FR" smtClean="0"/>
              <a:t>‹N°›</a:t>
            </a:fld>
            <a:endParaRPr lang="fr-FR"/>
          </a:p>
        </p:txBody>
      </p:sp>
    </p:spTree>
    <p:extLst>
      <p:ext uri="{BB962C8B-B14F-4D97-AF65-F5344CB8AC3E}">
        <p14:creationId xmlns:p14="http://schemas.microsoft.com/office/powerpoint/2010/main" val="4125894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57D5586-FEEB-45EC-8CF8-1A8DD108AAFD}" type="datetimeFigureOut">
              <a:rPr lang="fr-FR" smtClean="0"/>
              <a:t>30/08/2021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C7B0A5-DC88-4A75-8BA0-492FF3E46844}" type="slidenum">
              <a:rPr lang="fr-FR" smtClean="0"/>
              <a:t>‹N°›</a:t>
            </a:fld>
            <a:endParaRPr lang="fr-FR"/>
          </a:p>
        </p:txBody>
      </p:sp>
    </p:spTree>
    <p:extLst>
      <p:ext uri="{BB962C8B-B14F-4D97-AF65-F5344CB8AC3E}">
        <p14:creationId xmlns:p14="http://schemas.microsoft.com/office/powerpoint/2010/main" val="3636604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57D5586-FEEB-45EC-8CF8-1A8DD108AAFD}" type="datetimeFigureOut">
              <a:rPr lang="fr-FR" smtClean="0"/>
              <a:t>30/08/2021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C7B0A5-DC88-4A75-8BA0-492FF3E46844}" type="slidenum">
              <a:rPr lang="fr-FR" smtClean="0"/>
              <a:t>‹N°›</a:t>
            </a:fld>
            <a:endParaRPr lang="fr-FR"/>
          </a:p>
        </p:txBody>
      </p:sp>
    </p:spTree>
    <p:extLst>
      <p:ext uri="{BB962C8B-B14F-4D97-AF65-F5344CB8AC3E}">
        <p14:creationId xmlns:p14="http://schemas.microsoft.com/office/powerpoint/2010/main" val="446978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57D5586-FEEB-45EC-8CF8-1A8DD108AAFD}" type="datetimeFigureOut">
              <a:rPr lang="fr-FR" smtClean="0"/>
              <a:t>30/08/2021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C7B0A5-DC88-4A75-8BA0-492FF3E46844}" type="slidenum">
              <a:rPr lang="fr-FR" smtClean="0"/>
              <a:t>‹N°›</a:t>
            </a:fld>
            <a:endParaRPr lang="fr-FR"/>
          </a:p>
        </p:txBody>
      </p:sp>
    </p:spTree>
    <p:extLst>
      <p:ext uri="{BB962C8B-B14F-4D97-AF65-F5344CB8AC3E}">
        <p14:creationId xmlns:p14="http://schemas.microsoft.com/office/powerpoint/2010/main" val="261338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57D5586-FEEB-45EC-8CF8-1A8DD108AAFD}" type="datetimeFigureOut">
              <a:rPr lang="fr-FR" smtClean="0"/>
              <a:t>30/08/2021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C7B0A5-DC88-4A75-8BA0-492FF3E46844}" type="slidenum">
              <a:rPr lang="fr-FR" smtClean="0"/>
              <a:t>‹N°›</a:t>
            </a:fld>
            <a:endParaRPr lang="fr-FR"/>
          </a:p>
        </p:txBody>
      </p:sp>
    </p:spTree>
    <p:extLst>
      <p:ext uri="{BB962C8B-B14F-4D97-AF65-F5344CB8AC3E}">
        <p14:creationId xmlns:p14="http://schemas.microsoft.com/office/powerpoint/2010/main" val="264265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57D5586-FEEB-45EC-8CF8-1A8DD108AAFD}" type="datetimeFigureOut">
              <a:rPr lang="fr-FR" smtClean="0"/>
              <a:t>30/08/2021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DC7B0A5-DC88-4A75-8BA0-492FF3E46844}" type="slidenum">
              <a:rPr lang="fr-FR" smtClean="0"/>
              <a:t>‹N°›</a:t>
            </a:fld>
            <a:endParaRPr lang="fr-FR"/>
          </a:p>
        </p:txBody>
      </p:sp>
    </p:spTree>
    <p:extLst>
      <p:ext uri="{BB962C8B-B14F-4D97-AF65-F5344CB8AC3E}">
        <p14:creationId xmlns:p14="http://schemas.microsoft.com/office/powerpoint/2010/main" val="164855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57D5586-FEEB-45EC-8CF8-1A8DD108AAFD}" type="datetimeFigureOut">
              <a:rPr lang="fr-FR" smtClean="0"/>
              <a:t>30/08/2021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C7B0A5-DC88-4A75-8BA0-492FF3E46844}" type="slidenum">
              <a:rPr lang="fr-FR" smtClean="0"/>
              <a:t>‹N°›</a:t>
            </a:fld>
            <a:endParaRPr lang="fr-FR"/>
          </a:p>
        </p:txBody>
      </p:sp>
    </p:spTree>
    <p:extLst>
      <p:ext uri="{BB962C8B-B14F-4D97-AF65-F5344CB8AC3E}">
        <p14:creationId xmlns:p14="http://schemas.microsoft.com/office/powerpoint/2010/main" val="673483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57D5586-FEEB-45EC-8CF8-1A8DD108AAFD}" type="datetimeFigureOut">
              <a:rPr lang="fr-FR" smtClean="0"/>
              <a:t>30/08/2021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DC7B0A5-DC88-4A75-8BA0-492FF3E46844}" type="slidenum">
              <a:rPr lang="fr-FR" smtClean="0"/>
              <a:t>‹N°›</a:t>
            </a:fld>
            <a:endParaRPr lang="fr-FR"/>
          </a:p>
        </p:txBody>
      </p:sp>
    </p:spTree>
    <p:extLst>
      <p:ext uri="{BB962C8B-B14F-4D97-AF65-F5344CB8AC3E}">
        <p14:creationId xmlns:p14="http://schemas.microsoft.com/office/powerpoint/2010/main" val="2860373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57D5586-FEEB-45EC-8CF8-1A8DD108AAFD}" type="datetimeFigureOut">
              <a:rPr lang="fr-FR" smtClean="0"/>
              <a:t>30/08/2021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C7B0A5-DC88-4A75-8BA0-492FF3E46844}" type="slidenum">
              <a:rPr lang="fr-FR" smtClean="0"/>
              <a:t>‹N°›</a:t>
            </a:fld>
            <a:endParaRPr lang="fr-FR"/>
          </a:p>
        </p:txBody>
      </p:sp>
    </p:spTree>
    <p:extLst>
      <p:ext uri="{BB962C8B-B14F-4D97-AF65-F5344CB8AC3E}">
        <p14:creationId xmlns:p14="http://schemas.microsoft.com/office/powerpoint/2010/main" val="193269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57D5586-FEEB-45EC-8CF8-1A8DD108AAFD}" type="datetimeFigureOut">
              <a:rPr lang="fr-FR" smtClean="0"/>
              <a:t>30/08/2021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C7B0A5-DC88-4A75-8BA0-492FF3E46844}" type="slidenum">
              <a:rPr lang="fr-FR" smtClean="0"/>
              <a:t>‹N°›</a:t>
            </a:fld>
            <a:endParaRPr lang="fr-FR"/>
          </a:p>
        </p:txBody>
      </p:sp>
    </p:spTree>
    <p:extLst>
      <p:ext uri="{BB962C8B-B14F-4D97-AF65-F5344CB8AC3E}">
        <p14:creationId xmlns:p14="http://schemas.microsoft.com/office/powerpoint/2010/main" val="26800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7D5586-FEEB-45EC-8CF8-1A8DD108AAFD}" type="datetimeFigureOut">
              <a:rPr lang="fr-FR" smtClean="0"/>
              <a:t>30/08/2021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7B0A5-DC88-4A75-8BA0-492FF3E46844}" type="slidenum">
              <a:rPr lang="fr-FR" smtClean="0"/>
              <a:t>‹N°›</a:t>
            </a:fld>
            <a:endParaRPr lang="fr-FR"/>
          </a:p>
        </p:txBody>
      </p:sp>
    </p:spTree>
    <p:extLst>
      <p:ext uri="{BB962C8B-B14F-4D97-AF65-F5344CB8AC3E}">
        <p14:creationId xmlns:p14="http://schemas.microsoft.com/office/powerpoint/2010/main" val="2353351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38545"/>
            <a:ext cx="9144000" cy="1122219"/>
          </a:xfrm>
        </p:spPr>
        <p:txBody>
          <a:bodyPr>
            <a:normAutofit fontScale="90000"/>
          </a:bodyPr>
          <a:lstStyle/>
          <a:p>
            <a:r>
              <a:rPr lang="fr-FR" sz="5300" b="1" i="1" dirty="0" smtClean="0"/>
              <a:t>DU - G&amp;D</a:t>
            </a:r>
            <a:r>
              <a:rPr lang="fr-FR" sz="3200" b="1" i="1" dirty="0" smtClean="0"/>
              <a:t/>
            </a:r>
            <a:br>
              <a:rPr lang="fr-FR" sz="3200" b="1" i="1" dirty="0" smtClean="0"/>
            </a:br>
            <a:r>
              <a:rPr lang="fr-FR" sz="3200" b="1" i="1" dirty="0" smtClean="0"/>
              <a:t>Cours : Genre et développement </a:t>
            </a:r>
            <a:endParaRPr lang="fr-FR" sz="2700" b="1" i="1" dirty="0"/>
          </a:p>
        </p:txBody>
      </p:sp>
      <p:sp>
        <p:nvSpPr>
          <p:cNvPr id="3" name="Sous-titre 2"/>
          <p:cNvSpPr>
            <a:spLocks noGrp="1"/>
          </p:cNvSpPr>
          <p:nvPr>
            <p:ph type="subTitle" idx="1"/>
          </p:nvPr>
        </p:nvSpPr>
        <p:spPr>
          <a:xfrm>
            <a:off x="0" y="5593222"/>
            <a:ext cx="12192000" cy="1264777"/>
          </a:xfrm>
        </p:spPr>
        <p:txBody>
          <a:bodyPr>
            <a:normAutofit lnSpcReduction="10000"/>
          </a:bodyPr>
          <a:lstStyle/>
          <a:p>
            <a:pPr algn="l"/>
            <a:r>
              <a:rPr lang="fr-FR" b="1" dirty="0"/>
              <a:t>Dr Poussi SAWADOGO </a:t>
            </a:r>
            <a:endParaRPr lang="fr-FR" b="1" dirty="0" smtClean="0"/>
          </a:p>
          <a:p>
            <a:pPr algn="l"/>
            <a:r>
              <a:rPr lang="fr-FR" dirty="0" smtClean="0"/>
              <a:t>CAS – Genre 2017/ </a:t>
            </a:r>
            <a:r>
              <a:rPr lang="fr-FR" dirty="0"/>
              <a:t>IHEID, Genève</a:t>
            </a:r>
            <a:r>
              <a:rPr lang="fr-FR" dirty="0" smtClean="0"/>
              <a:t> (option Genre et éducation)</a:t>
            </a:r>
            <a:endParaRPr lang="fr-FR" dirty="0"/>
          </a:p>
          <a:p>
            <a:pPr algn="r"/>
            <a:r>
              <a:rPr lang="fr-FR" dirty="0" smtClean="0"/>
              <a:t>Août 2021</a:t>
            </a:r>
            <a:endParaRPr lang="fr-FR" dirty="0"/>
          </a:p>
        </p:txBody>
      </p:sp>
      <p:pic>
        <p:nvPicPr>
          <p:cNvPr id="6" name="Image 5"/>
          <p:cNvPicPr>
            <a:picLocks noChangeAspect="1"/>
          </p:cNvPicPr>
          <p:nvPr/>
        </p:nvPicPr>
        <p:blipFill>
          <a:blip r:embed="rId2"/>
          <a:stretch>
            <a:fillRect/>
          </a:stretch>
        </p:blipFill>
        <p:spPr>
          <a:xfrm>
            <a:off x="3264346" y="1260763"/>
            <a:ext cx="6558527" cy="4721435"/>
          </a:xfrm>
          <a:prstGeom prst="rect">
            <a:avLst/>
          </a:prstGeom>
        </p:spPr>
      </p:pic>
    </p:spTree>
    <p:extLst>
      <p:ext uri="{BB962C8B-B14F-4D97-AF65-F5344CB8AC3E}">
        <p14:creationId xmlns:p14="http://schemas.microsoft.com/office/powerpoint/2010/main" val="2301247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40435"/>
            <a:ext cx="10515600" cy="687820"/>
          </a:xfrm>
        </p:spPr>
        <p:txBody>
          <a:bodyPr>
            <a:normAutofit fontScale="90000"/>
          </a:bodyPr>
          <a:lstStyle/>
          <a:p>
            <a:pPr algn="ctr"/>
            <a:r>
              <a:rPr lang="fr-FR" b="1" dirty="0" smtClean="0"/>
              <a:t>Questions sur le texte introductif</a:t>
            </a:r>
            <a:endParaRPr lang="en-US" b="1" dirty="0"/>
          </a:p>
        </p:txBody>
      </p:sp>
      <p:sp>
        <p:nvSpPr>
          <p:cNvPr id="3" name="Espace réservé du contenu 2"/>
          <p:cNvSpPr>
            <a:spLocks noGrp="1"/>
          </p:cNvSpPr>
          <p:nvPr>
            <p:ph idx="1"/>
          </p:nvPr>
        </p:nvSpPr>
        <p:spPr>
          <a:xfrm>
            <a:off x="838200" y="1825625"/>
            <a:ext cx="10515600" cy="3549939"/>
          </a:xfrm>
        </p:spPr>
        <p:txBody>
          <a:bodyPr/>
          <a:lstStyle/>
          <a:p>
            <a:pPr marL="0" indent="0" algn="just">
              <a:buNone/>
            </a:pPr>
            <a:r>
              <a:rPr lang="fr-FR" dirty="0" smtClean="0"/>
              <a:t>1. En quoi ce récit s’inscrit dans la problématique de genre et développement ? </a:t>
            </a:r>
          </a:p>
          <a:p>
            <a:pPr marL="0" indent="0" algn="just">
              <a:buNone/>
            </a:pPr>
            <a:r>
              <a:rPr lang="fr-FR" dirty="0" smtClean="0"/>
              <a:t>2. Quels sont les problèmes de genre soulevés dans le texte ? </a:t>
            </a:r>
          </a:p>
          <a:p>
            <a:pPr marL="0" indent="0" algn="just">
              <a:buNone/>
            </a:pPr>
            <a:r>
              <a:rPr lang="fr-FR" dirty="0" smtClean="0"/>
              <a:t>3. Existe-t-il les mêmes problèmes dans votre pays ? </a:t>
            </a:r>
          </a:p>
          <a:p>
            <a:pPr marL="0" indent="0" algn="just">
              <a:buNone/>
            </a:pPr>
            <a:r>
              <a:rPr lang="fr-FR" dirty="0" smtClean="0"/>
              <a:t>4. Les solutions trouvées sont-elles pertinentes et durables ? </a:t>
            </a:r>
            <a:endParaRPr lang="en-US" dirty="0"/>
          </a:p>
          <a:p>
            <a:pPr marL="0" indent="0" algn="just">
              <a:buNone/>
            </a:pPr>
            <a:r>
              <a:rPr lang="fr-FR" dirty="0" smtClean="0"/>
              <a:t>5. En tant qu’expert en genre et développement, quelles alternatives proposerez-vous pour résoudre la situation ? </a:t>
            </a:r>
            <a:endParaRPr lang="en-US" dirty="0"/>
          </a:p>
        </p:txBody>
      </p:sp>
    </p:spTree>
    <p:extLst>
      <p:ext uri="{BB962C8B-B14F-4D97-AF65-F5344CB8AC3E}">
        <p14:creationId xmlns:p14="http://schemas.microsoft.com/office/powerpoint/2010/main" val="2979439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12192000" cy="1066800"/>
          </a:xfrm>
        </p:spPr>
        <p:txBody>
          <a:bodyPr>
            <a:noAutofit/>
          </a:bodyPr>
          <a:lstStyle/>
          <a:p>
            <a:pPr algn="ctr"/>
            <a:r>
              <a:rPr lang="fr-FR" sz="2800" b="1" dirty="0" smtClean="0"/>
              <a:t>Première partie </a:t>
            </a:r>
            <a:br>
              <a:rPr lang="fr-FR" sz="2800" b="1" dirty="0" smtClean="0"/>
            </a:br>
            <a:r>
              <a:rPr lang="fr-FR" sz="2800" b="1" dirty="0" smtClean="0"/>
              <a:t>Comprendre les concepts de genre et de développement </a:t>
            </a:r>
            <a:br>
              <a:rPr lang="fr-FR" sz="2800" b="1" dirty="0" smtClean="0"/>
            </a:br>
            <a:r>
              <a:rPr lang="fr-FR" sz="2800" b="1" dirty="0" smtClean="0"/>
              <a:t>et regard croisé sur les différents concepts</a:t>
            </a:r>
            <a:endParaRPr lang="fr-FR" sz="2800" dirty="0"/>
          </a:p>
        </p:txBody>
      </p:sp>
      <p:sp>
        <p:nvSpPr>
          <p:cNvPr id="3" name="Espace réservé du contenu 2"/>
          <p:cNvSpPr>
            <a:spLocks noGrp="1"/>
          </p:cNvSpPr>
          <p:nvPr>
            <p:ph idx="1"/>
          </p:nvPr>
        </p:nvSpPr>
        <p:spPr>
          <a:xfrm>
            <a:off x="166255" y="1347176"/>
            <a:ext cx="8570794" cy="577718"/>
          </a:xfrm>
        </p:spPr>
        <p:txBody>
          <a:bodyPr>
            <a:noAutofit/>
          </a:bodyPr>
          <a:lstStyle/>
          <a:p>
            <a:pPr marL="0" indent="0">
              <a:buNone/>
            </a:pPr>
            <a:r>
              <a:rPr lang="fr-FR" sz="3200" i="1" dirty="0" smtClean="0"/>
              <a:t>Chapitre 1 : Concepts genre et développement</a:t>
            </a:r>
            <a:endParaRPr lang="fr-FR" sz="3200" i="1" dirty="0"/>
          </a:p>
        </p:txBody>
      </p:sp>
      <p:pic>
        <p:nvPicPr>
          <p:cNvPr id="7" name="Image 6"/>
          <p:cNvPicPr>
            <a:picLocks noChangeAspect="1"/>
          </p:cNvPicPr>
          <p:nvPr/>
        </p:nvPicPr>
        <p:blipFill>
          <a:blip r:embed="rId2"/>
          <a:stretch>
            <a:fillRect/>
          </a:stretch>
        </p:blipFill>
        <p:spPr>
          <a:xfrm>
            <a:off x="3369823" y="2343812"/>
            <a:ext cx="5474092" cy="4209388"/>
          </a:xfrm>
          <a:prstGeom prst="rect">
            <a:avLst/>
          </a:prstGeom>
        </p:spPr>
      </p:pic>
    </p:spTree>
    <p:extLst>
      <p:ext uri="{BB962C8B-B14F-4D97-AF65-F5344CB8AC3E}">
        <p14:creationId xmlns:p14="http://schemas.microsoft.com/office/powerpoint/2010/main" val="3173853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4736" y="226580"/>
            <a:ext cx="10515600" cy="396875"/>
          </a:xfrm>
        </p:spPr>
        <p:txBody>
          <a:bodyPr>
            <a:normAutofit fontScale="90000"/>
          </a:bodyPr>
          <a:lstStyle/>
          <a:p>
            <a:pPr algn="ctr"/>
            <a:r>
              <a:rPr lang="fr-FR" b="1" i="1" dirty="0"/>
              <a:t>Genre </a:t>
            </a:r>
            <a:endParaRPr lang="en-US" dirty="0"/>
          </a:p>
        </p:txBody>
      </p:sp>
      <p:sp>
        <p:nvSpPr>
          <p:cNvPr id="3" name="Espace réservé du contenu 2"/>
          <p:cNvSpPr>
            <a:spLocks noGrp="1"/>
          </p:cNvSpPr>
          <p:nvPr>
            <p:ph idx="1"/>
          </p:nvPr>
        </p:nvSpPr>
        <p:spPr>
          <a:xfrm>
            <a:off x="131618" y="762000"/>
            <a:ext cx="5618018" cy="5514109"/>
          </a:xfrm>
        </p:spPr>
        <p:txBody>
          <a:bodyPr>
            <a:normAutofit fontScale="85000" lnSpcReduction="20000"/>
          </a:bodyPr>
          <a:lstStyle/>
          <a:p>
            <a:pPr marL="0" indent="0" algn="just">
              <a:buNone/>
            </a:pPr>
            <a:r>
              <a:rPr lang="fr-FR" dirty="0"/>
              <a:t>Le genre « exprime les rapports sociaux de sexe, la construction sociale des caractéristiques, valeurs et normes attachées au féminin et au masculin par la culture, l’éducation, les institutions… Ces rapports sociaux entre femmes et hommes, qui se transforment et évoluent en permanence selon les époques et les contextes, sont marqués, dans toutes les régions du monde, par une hiérarchisation et des inégalités au détriment des femmes. En particulier, les hommes sont dominants en matière de pouvoir et de prise de décision au niveau politique et économique, tandis que le travail gratuit domestique et ménager des femmes, qui constitue la base de l’organisation des sociétés et du travail humain productif, reste invisible et non pris en compte dans les richesses nationales. » (</a:t>
            </a:r>
            <a:r>
              <a:rPr lang="fr-FR" i="1" dirty="0"/>
              <a:t>Le Monde selon les femmes</a:t>
            </a:r>
            <a:r>
              <a:rPr lang="fr-FR" dirty="0"/>
              <a:t>, référentiel version 2010</a:t>
            </a:r>
            <a:r>
              <a:rPr lang="fr-FR" dirty="0" smtClean="0"/>
              <a:t>)</a:t>
            </a:r>
            <a:endParaRPr lang="fr-FR" dirty="0"/>
          </a:p>
        </p:txBody>
      </p:sp>
      <p:sp>
        <p:nvSpPr>
          <p:cNvPr id="4" name="Espace réservé du contenu 2"/>
          <p:cNvSpPr txBox="1">
            <a:spLocks/>
          </p:cNvSpPr>
          <p:nvPr/>
        </p:nvSpPr>
        <p:spPr>
          <a:xfrm>
            <a:off x="5957456" y="762000"/>
            <a:ext cx="5888182" cy="536170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dirty="0" smtClean="0"/>
              <a:t>« Le genre est une construction sociale provenant de pratiques culturelles, politiques et sociales qui définissent les rôles des femmes, filles, hommes et garçons, ainsi que les définitions sociales de la signification de la virilité et de la féminité. Les rôles liés au genre sont transmis, appris et absorbés et varient entre les cultures et même en leur sein. Le genre définit souvent les devoirs et responsabilités attendus des femmes, filles, hommes et garçons à tout moment de leur vie et définit certaines barrières pouvant apparaître ou certains privilèges et possibilités dont ils peuvent profiter au cours de leur vie. </a:t>
            </a:r>
          </a:p>
          <a:p>
            <a:pPr marL="0" indent="0" algn="just">
              <a:buFont typeface="Arial" panose="020B0604020202020204" pitchFamily="34" charset="0"/>
              <a:buNone/>
            </a:pPr>
            <a:r>
              <a:rPr lang="fr-FR" dirty="0" smtClean="0"/>
              <a:t>Le genre (…). détermine le pouvoir des femmes, filles, hommes et garçons, ainsi que leur capacité à accéder aux ressources et à les contrôler. » (</a:t>
            </a:r>
            <a:r>
              <a:rPr lang="fr-FR" i="1" dirty="0" smtClean="0"/>
              <a:t>Le guide des genres pour les actions humanitaires</a:t>
            </a:r>
            <a:r>
              <a:rPr lang="fr-FR" dirty="0" smtClean="0"/>
              <a:t>, IASC, 2017, p. 17).   </a:t>
            </a:r>
            <a:endParaRPr lang="fr-FR" dirty="0"/>
          </a:p>
        </p:txBody>
      </p:sp>
      <p:sp>
        <p:nvSpPr>
          <p:cNvPr id="5" name="Rectangle 4"/>
          <p:cNvSpPr/>
          <p:nvPr/>
        </p:nvSpPr>
        <p:spPr>
          <a:xfrm>
            <a:off x="131618" y="6262254"/>
            <a:ext cx="11921837" cy="461665"/>
          </a:xfrm>
          <a:prstGeom prst="rect">
            <a:avLst/>
          </a:prstGeom>
        </p:spPr>
        <p:txBody>
          <a:bodyPr wrap="square">
            <a:spAutoFit/>
          </a:bodyPr>
          <a:lstStyle/>
          <a:p>
            <a:pPr algn="ctr"/>
            <a:r>
              <a:rPr lang="fr-FR" sz="2400" dirty="0" smtClean="0">
                <a:solidFill>
                  <a:srgbClr val="FF0000"/>
                </a:solidFill>
              </a:rPr>
              <a:t>Dégagez une définition propre à partir de la synthèse des deux textes ci-dessus.</a:t>
            </a:r>
            <a:endParaRPr lang="en-US" sz="2400" dirty="0">
              <a:solidFill>
                <a:srgbClr val="FF0000"/>
              </a:solidFill>
            </a:endParaRPr>
          </a:p>
        </p:txBody>
      </p:sp>
    </p:spTree>
    <p:extLst>
      <p:ext uri="{BB962C8B-B14F-4D97-AF65-F5344CB8AC3E}">
        <p14:creationId xmlns:p14="http://schemas.microsoft.com/office/powerpoint/2010/main" val="3143691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5409" y="171163"/>
            <a:ext cx="10841182" cy="1131166"/>
          </a:xfrm>
        </p:spPr>
        <p:txBody>
          <a:bodyPr>
            <a:normAutofit/>
          </a:bodyPr>
          <a:lstStyle/>
          <a:p>
            <a:pPr algn="ctr"/>
            <a:r>
              <a:rPr lang="fr-FR" sz="3600" b="1" dirty="0" smtClean="0"/>
              <a:t>Définition du genre par la politique nationale genre (PNG) du Burkina Faso </a:t>
            </a:r>
            <a:endParaRPr lang="en-US" sz="3600" b="1" dirty="0"/>
          </a:p>
        </p:txBody>
      </p:sp>
      <p:sp>
        <p:nvSpPr>
          <p:cNvPr id="3" name="Espace réservé du contenu 2"/>
          <p:cNvSpPr>
            <a:spLocks noGrp="1"/>
          </p:cNvSpPr>
          <p:nvPr>
            <p:ph idx="1"/>
          </p:nvPr>
        </p:nvSpPr>
        <p:spPr>
          <a:xfrm>
            <a:off x="838200" y="1534679"/>
            <a:ext cx="10515600" cy="3383684"/>
          </a:xfrm>
        </p:spPr>
        <p:txBody>
          <a:bodyPr>
            <a:normAutofit/>
          </a:bodyPr>
          <a:lstStyle/>
          <a:p>
            <a:pPr marL="0" indent="0" algn="just">
              <a:buNone/>
            </a:pPr>
            <a:r>
              <a:rPr lang="fr-FR" sz="4000" dirty="0" smtClean="0"/>
              <a:t>Définition </a:t>
            </a:r>
            <a:r>
              <a:rPr lang="fr-FR" sz="4000" dirty="0"/>
              <a:t>nationale consensuelle du Genre </a:t>
            </a:r>
            <a:r>
              <a:rPr lang="fr-FR" sz="4000" dirty="0" smtClean="0"/>
              <a:t>: « </a:t>
            </a:r>
            <a:r>
              <a:rPr lang="fr-FR" sz="4000" i="1" dirty="0"/>
              <a:t>le genre doit être analysé sous l’angle des inégalités et des disparités entre hommes et femmes en examinant les différentes catégories sociales dans le but d’une plus grande justice sociale et d’un développement équitable </a:t>
            </a:r>
            <a:r>
              <a:rPr lang="fr-FR" sz="4000" dirty="0" smtClean="0"/>
              <a:t>». </a:t>
            </a:r>
            <a:endParaRPr lang="en-US" sz="4000" dirty="0"/>
          </a:p>
        </p:txBody>
      </p:sp>
      <p:sp>
        <p:nvSpPr>
          <p:cNvPr id="4" name="Rectangle 3"/>
          <p:cNvSpPr/>
          <p:nvPr/>
        </p:nvSpPr>
        <p:spPr>
          <a:xfrm>
            <a:off x="1012781" y="5419496"/>
            <a:ext cx="10166437" cy="1077218"/>
          </a:xfrm>
          <a:prstGeom prst="rect">
            <a:avLst/>
          </a:prstGeom>
          <a:ln w="57150">
            <a:solidFill>
              <a:schemeClr val="tx1"/>
            </a:solidFill>
          </a:ln>
        </p:spPr>
        <p:txBody>
          <a:bodyPr wrap="none">
            <a:spAutoFit/>
          </a:bodyPr>
          <a:lstStyle/>
          <a:p>
            <a:r>
              <a:rPr lang="fr-FR" sz="3200" dirty="0" smtClean="0">
                <a:solidFill>
                  <a:srgbClr val="FF0000"/>
                </a:solidFill>
              </a:rPr>
              <a:t>La définition du GENRE dans les politiques nationales genre </a:t>
            </a:r>
          </a:p>
          <a:p>
            <a:pPr algn="ctr"/>
            <a:r>
              <a:rPr lang="fr-FR" sz="3200" dirty="0" smtClean="0">
                <a:solidFill>
                  <a:srgbClr val="FF0000"/>
                </a:solidFill>
              </a:rPr>
              <a:t>des pays des participant-e-s</a:t>
            </a:r>
            <a:endParaRPr lang="en-US" sz="3200" dirty="0">
              <a:solidFill>
                <a:srgbClr val="FF0000"/>
              </a:solidFill>
            </a:endParaRPr>
          </a:p>
        </p:txBody>
      </p:sp>
    </p:spTree>
    <p:extLst>
      <p:ext uri="{BB962C8B-B14F-4D97-AF65-F5344CB8AC3E}">
        <p14:creationId xmlns:p14="http://schemas.microsoft.com/office/powerpoint/2010/main" val="1508913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646257"/>
          </a:xfrm>
        </p:spPr>
        <p:txBody>
          <a:bodyPr>
            <a:normAutofit/>
          </a:bodyPr>
          <a:lstStyle/>
          <a:p>
            <a:pPr algn="ctr"/>
            <a:r>
              <a:rPr lang="fr-FR" sz="4000" b="1" i="1" dirty="0"/>
              <a:t>Développement</a:t>
            </a:r>
          </a:p>
        </p:txBody>
      </p:sp>
      <p:sp>
        <p:nvSpPr>
          <p:cNvPr id="3" name="Espace réservé du contenu 2"/>
          <p:cNvSpPr>
            <a:spLocks noGrp="1"/>
          </p:cNvSpPr>
          <p:nvPr>
            <p:ph idx="1"/>
          </p:nvPr>
        </p:nvSpPr>
        <p:spPr>
          <a:xfrm>
            <a:off x="304799" y="1825625"/>
            <a:ext cx="11720945" cy="3328266"/>
          </a:xfrm>
        </p:spPr>
        <p:txBody>
          <a:bodyPr/>
          <a:lstStyle/>
          <a:p>
            <a:pPr marL="0" indent="0" algn="just">
              <a:buNone/>
            </a:pPr>
            <a:r>
              <a:rPr lang="fr-FR" dirty="0"/>
              <a:t>« Le développement est la combinaison des changements mentaux et sociaux d'une population qui la rendent apte à faire croître, cumulativement et durablement, son produit réel global. », (François </a:t>
            </a:r>
            <a:r>
              <a:rPr lang="fr-FR" cap="small" dirty="0"/>
              <a:t>Perroux</a:t>
            </a:r>
            <a:r>
              <a:rPr lang="fr-FR" dirty="0"/>
              <a:t>, économiste français). </a:t>
            </a:r>
          </a:p>
          <a:p>
            <a:pPr marL="0" indent="0" algn="just">
              <a:buNone/>
            </a:pPr>
            <a:r>
              <a:rPr lang="fr-FR" dirty="0"/>
              <a:t>Le développement est un long processus de changement d’ordre quantitatif et qualitatif intervenant dans une société au plan politique, économique, social, culturel, scientifique, environnemental et contribuant au bien-être individuel et collectif. </a:t>
            </a:r>
          </a:p>
        </p:txBody>
      </p:sp>
    </p:spTree>
    <p:extLst>
      <p:ext uri="{BB962C8B-B14F-4D97-AF65-F5344CB8AC3E}">
        <p14:creationId xmlns:p14="http://schemas.microsoft.com/office/powerpoint/2010/main" val="25419970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57308"/>
            <a:ext cx="10515600" cy="424584"/>
          </a:xfrm>
        </p:spPr>
        <p:txBody>
          <a:bodyPr>
            <a:normAutofit fontScale="90000"/>
          </a:bodyPr>
          <a:lstStyle/>
          <a:p>
            <a:pPr marL="571500" indent="-571500" algn="ctr">
              <a:buFont typeface="Wingdings" panose="05000000000000000000" pitchFamily="2" charset="2"/>
              <a:buChar char="v"/>
            </a:pPr>
            <a:r>
              <a:rPr lang="fr-FR" dirty="0" smtClean="0"/>
              <a:t>Le genre : un concept et une méthodologie</a:t>
            </a:r>
            <a:endParaRPr lang="en-US" dirty="0"/>
          </a:p>
        </p:txBody>
      </p:sp>
      <p:sp>
        <p:nvSpPr>
          <p:cNvPr id="4" name="Espace réservé du contenu 3"/>
          <p:cNvSpPr>
            <a:spLocks noGrp="1"/>
          </p:cNvSpPr>
          <p:nvPr>
            <p:ph idx="1"/>
          </p:nvPr>
        </p:nvSpPr>
        <p:spPr>
          <a:xfrm>
            <a:off x="256309" y="911225"/>
            <a:ext cx="11797146" cy="5722592"/>
          </a:xfrm>
          <a:prstGeom prst="rect">
            <a:avLst/>
          </a:prstGeom>
        </p:spPr>
        <p:txBody>
          <a:bodyPr wrap="square">
            <a:spAutoFit/>
          </a:bodyPr>
          <a:lstStyle/>
          <a:p>
            <a:pPr marL="0" indent="0" algn="just">
              <a:buNone/>
            </a:pPr>
            <a:r>
              <a:rPr lang="fr-FR" i="1" dirty="0" smtClean="0"/>
              <a:t>1</a:t>
            </a:r>
            <a:r>
              <a:rPr lang="fr-FR" i="1" dirty="0"/>
              <a:t>. Le genre, concept sociologique </a:t>
            </a:r>
          </a:p>
          <a:p>
            <a:pPr marL="0" indent="0" algn="just">
              <a:buNone/>
            </a:pPr>
            <a:r>
              <a:rPr lang="fr-FR" sz="2400" dirty="0"/>
              <a:t>« Il exprime les rapports sociaux de sexe, la construction sociale des caractéristiques, </a:t>
            </a:r>
            <a:r>
              <a:rPr lang="fr-FR" sz="2400" dirty="0" smtClean="0"/>
              <a:t>valeurs </a:t>
            </a:r>
            <a:r>
              <a:rPr lang="fr-FR" sz="2400" dirty="0"/>
              <a:t>et normes attachées au féminin et au masculin par la culture, l’éducation, les institutions… Ces rapports sociaux entre femmes et hommes, qui se transforment et évoluent en permanence selon les époques et les contextes, sont marqués, dans toutes les régions du monde, par une hiérarchisation et des inégalités au détriment des femmes. En particulier, les hommes sont dominants en matière de pouvoir et de prise de décision au niveau politique et économique, tandis que le travail gratuit domestique et ménager des femmes, qui constitue la base de l’organisation des sociétés et du travail humain productif, reste invisible et non pris en compte dans les richesses nationales.</a:t>
            </a:r>
          </a:p>
          <a:p>
            <a:pPr marL="0" indent="0" algn="just">
              <a:buNone/>
            </a:pPr>
            <a:r>
              <a:rPr lang="fr-FR" sz="2400" dirty="0"/>
              <a:t>Les relations de genre comme construction sociale sont donc codifiées, hiérarchisées, dissymétriques, mais aussi variables dans l’espace et le temps, et le milieu socioculturel. Constructions sociales, les rapports de genre peuvent être déconstruits et évoluer vers plus d’égalité. Le genre et la formation en genre, en tant que méthode d’analyse et ensemble d’outils pratiques </a:t>
            </a:r>
            <a:r>
              <a:rPr lang="fr-FR" sz="2400" dirty="0" smtClean="0"/>
              <a:t>favorisent </a:t>
            </a:r>
            <a:r>
              <a:rPr lang="fr-FR" sz="2400" dirty="0"/>
              <a:t>ces évolutions. », Le Monde selon les femmes, référentiel version 2010</a:t>
            </a:r>
          </a:p>
        </p:txBody>
      </p:sp>
    </p:spTree>
    <p:extLst>
      <p:ext uri="{BB962C8B-B14F-4D97-AF65-F5344CB8AC3E}">
        <p14:creationId xmlns:p14="http://schemas.microsoft.com/office/powerpoint/2010/main" val="3068518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71895" y="155926"/>
            <a:ext cx="11686310" cy="5122656"/>
          </a:xfrm>
        </p:spPr>
        <p:txBody>
          <a:bodyPr>
            <a:normAutofit fontScale="85000" lnSpcReduction="20000"/>
          </a:bodyPr>
          <a:lstStyle/>
          <a:p>
            <a:pPr marL="0" indent="0">
              <a:lnSpc>
                <a:spcPct val="150000"/>
              </a:lnSpc>
              <a:buNone/>
            </a:pPr>
            <a:r>
              <a:rPr lang="fr-FR" sz="3200" i="1" dirty="0" smtClean="0"/>
              <a:t>1. Le </a:t>
            </a:r>
            <a:r>
              <a:rPr lang="fr-FR" sz="3200" i="1" dirty="0"/>
              <a:t>genre, concept </a:t>
            </a:r>
            <a:r>
              <a:rPr lang="fr-FR" sz="3200" i="1" dirty="0" smtClean="0"/>
              <a:t>sociologique </a:t>
            </a:r>
          </a:p>
          <a:p>
            <a:pPr marL="0" indent="0" algn="just">
              <a:lnSpc>
                <a:spcPct val="150000"/>
              </a:lnSpc>
              <a:buNone/>
            </a:pPr>
            <a:r>
              <a:rPr lang="fr-FR" sz="3200" dirty="0" smtClean="0"/>
              <a:t>« Dans la plupart des contextes, les hommes et les garçons ont des rôles liés au genre dotés de plus de pouvoir social, économique et politique que ceux des femmes et des filles. Par conséquent, les hommes et les garçons ont plus de pouvoir et d’autonomie décisionnels sur leur propre vie et les décisions au sein de leurs communautés et familles. A l’inverse, les femmes et les filles ne disposent pas généralement pas de pouvoir de gérer leur propre vie, y compris de prendre des décisions concernant leur propre corps, leur état marital et l’accès à des ressources sociales, économiques et politiques. »</a:t>
            </a:r>
            <a:endParaRPr lang="en-US" sz="3200" dirty="0"/>
          </a:p>
        </p:txBody>
      </p:sp>
      <p:sp>
        <p:nvSpPr>
          <p:cNvPr id="5" name="Rectangle 4"/>
          <p:cNvSpPr/>
          <p:nvPr/>
        </p:nvSpPr>
        <p:spPr>
          <a:xfrm>
            <a:off x="1803688" y="5472546"/>
            <a:ext cx="8933585" cy="954107"/>
          </a:xfrm>
          <a:prstGeom prst="rect">
            <a:avLst/>
          </a:prstGeom>
        </p:spPr>
        <p:txBody>
          <a:bodyPr wrap="square">
            <a:spAutoFit/>
          </a:bodyPr>
          <a:lstStyle/>
          <a:p>
            <a:pPr algn="ctr"/>
            <a:r>
              <a:rPr lang="fr-FR" sz="2800" b="1" dirty="0" smtClean="0">
                <a:solidFill>
                  <a:srgbClr val="FF0000"/>
                </a:solidFill>
              </a:rPr>
              <a:t>Analysez votre propre environnement social, économique et politique à partir de la déclaration ci-dessus.</a:t>
            </a:r>
            <a:endParaRPr lang="en-US" sz="2800" b="1" dirty="0">
              <a:solidFill>
                <a:srgbClr val="FF0000"/>
              </a:solidFill>
            </a:endParaRPr>
          </a:p>
        </p:txBody>
      </p:sp>
    </p:spTree>
    <p:extLst>
      <p:ext uri="{BB962C8B-B14F-4D97-AF65-F5344CB8AC3E}">
        <p14:creationId xmlns:p14="http://schemas.microsoft.com/office/powerpoint/2010/main" val="7024164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5892" y="6059227"/>
            <a:ext cx="4075346" cy="461665"/>
          </a:xfrm>
          <a:prstGeom prst="rect">
            <a:avLst/>
          </a:prstGeom>
        </p:spPr>
        <p:txBody>
          <a:bodyPr wrap="none">
            <a:spAutoFit/>
          </a:bodyPr>
          <a:lstStyle/>
          <a:p>
            <a:r>
              <a:rPr lang="fr-FR" sz="2400" b="1" dirty="0" smtClean="0">
                <a:solidFill>
                  <a:srgbClr val="FF0000"/>
                </a:solidFill>
              </a:rPr>
              <a:t>Différence </a:t>
            </a:r>
            <a:r>
              <a:rPr lang="fr-FR" sz="2400" b="1" dirty="0">
                <a:solidFill>
                  <a:srgbClr val="FF0000"/>
                </a:solidFill>
              </a:rPr>
              <a:t>hommes – femmes </a:t>
            </a:r>
          </a:p>
        </p:txBody>
      </p:sp>
      <p:pic>
        <p:nvPicPr>
          <p:cNvPr id="2" name="Image 1"/>
          <p:cNvPicPr>
            <a:picLocks noChangeAspect="1"/>
          </p:cNvPicPr>
          <p:nvPr/>
        </p:nvPicPr>
        <p:blipFill>
          <a:blip r:embed="rId2"/>
          <a:stretch>
            <a:fillRect/>
          </a:stretch>
        </p:blipFill>
        <p:spPr>
          <a:xfrm>
            <a:off x="6213124" y="1089718"/>
            <a:ext cx="5978876" cy="5200342"/>
          </a:xfrm>
          <a:prstGeom prst="rect">
            <a:avLst/>
          </a:prstGeom>
        </p:spPr>
      </p:pic>
      <p:sp>
        <p:nvSpPr>
          <p:cNvPr id="6" name="Rectangle 5"/>
          <p:cNvSpPr/>
          <p:nvPr/>
        </p:nvSpPr>
        <p:spPr>
          <a:xfrm>
            <a:off x="89268" y="169631"/>
            <a:ext cx="5668595" cy="5212068"/>
          </a:xfrm>
          <a:prstGeom prst="rect">
            <a:avLst/>
          </a:prstGeom>
        </p:spPr>
        <p:txBody>
          <a:bodyPr wrap="square">
            <a:spAutoFit/>
          </a:bodyPr>
          <a:lstStyle/>
          <a:p>
            <a:pPr algn="just">
              <a:lnSpc>
                <a:spcPct val="107000"/>
              </a:lnSpc>
              <a:spcAft>
                <a:spcPts val="0"/>
              </a:spcAft>
            </a:pPr>
            <a:r>
              <a:rPr lang="fr-FR" sz="2400" b="1" i="1" dirty="0">
                <a:latin typeface="Calibri" panose="020F0502020204030204" pitchFamily="34" charset="0"/>
                <a:ea typeface="Calibri" panose="020F0502020204030204" pitchFamily="34" charset="0"/>
                <a:cs typeface="Times New Roman" panose="02020603050405020304" pitchFamily="18" charset="0"/>
              </a:rPr>
              <a:t>Concepts-clés liés au genre : </a:t>
            </a:r>
          </a:p>
          <a:p>
            <a:pPr marL="342900" lvl="0" indent="-342900" algn="just">
              <a:lnSpc>
                <a:spcPct val="107000"/>
              </a:lnSpc>
              <a:spcAft>
                <a:spcPts val="0"/>
              </a:spcAft>
              <a:buFont typeface="Calibri" panose="020F0502020204030204" pitchFamily="34" charset="0"/>
              <a:buChar char="-"/>
            </a:pPr>
            <a:r>
              <a:rPr lang="fr-FR" sz="2400" dirty="0">
                <a:latin typeface="Calibri" panose="020F0502020204030204" pitchFamily="34" charset="0"/>
                <a:ea typeface="Calibri" panose="020F0502020204030204" pitchFamily="34" charset="0"/>
                <a:cs typeface="Times New Roman" panose="02020603050405020304" pitchFamily="18" charset="0"/>
              </a:rPr>
              <a:t>les inégalités de genre (équité et égalité)</a:t>
            </a:r>
          </a:p>
          <a:p>
            <a:pPr marL="342900" lvl="0" indent="-342900" algn="just">
              <a:lnSpc>
                <a:spcPct val="107000"/>
              </a:lnSpc>
              <a:spcAft>
                <a:spcPts val="0"/>
              </a:spcAft>
              <a:buFont typeface="Calibri" panose="020F0502020204030204" pitchFamily="34" charset="0"/>
              <a:buChar char="-"/>
            </a:pPr>
            <a:r>
              <a:rPr lang="fr-FR" sz="2400" dirty="0">
                <a:latin typeface="Calibri" panose="020F0502020204030204" pitchFamily="34" charset="0"/>
                <a:ea typeface="Calibri" panose="020F0502020204030204" pitchFamily="34" charset="0"/>
                <a:cs typeface="Times New Roman" panose="02020603050405020304" pitchFamily="18" charset="0"/>
              </a:rPr>
              <a:t>la division sexuelle du travail </a:t>
            </a:r>
          </a:p>
          <a:p>
            <a:pPr marL="342900" lvl="0" indent="-342900" algn="just">
              <a:lnSpc>
                <a:spcPct val="107000"/>
              </a:lnSpc>
              <a:spcAft>
                <a:spcPts val="0"/>
              </a:spcAft>
              <a:buFont typeface="Calibri" panose="020F0502020204030204" pitchFamily="34" charset="0"/>
              <a:buChar char="-"/>
            </a:pPr>
            <a:r>
              <a:rPr lang="fr-FR" sz="2400" dirty="0">
                <a:latin typeface="Calibri" panose="020F0502020204030204" pitchFamily="34" charset="0"/>
                <a:ea typeface="Calibri" panose="020F0502020204030204" pitchFamily="34" charset="0"/>
                <a:cs typeface="Times New Roman" panose="02020603050405020304" pitchFamily="18" charset="0"/>
              </a:rPr>
              <a:t>l’accès et le contrôles des ressources et des bénéfices (participation/inclusion) </a:t>
            </a:r>
          </a:p>
          <a:p>
            <a:pPr marL="342900" lvl="0" indent="-342900" algn="just">
              <a:lnSpc>
                <a:spcPct val="107000"/>
              </a:lnSpc>
              <a:spcAft>
                <a:spcPts val="0"/>
              </a:spcAft>
              <a:buFont typeface="Calibri" panose="020F0502020204030204" pitchFamily="34" charset="0"/>
              <a:buChar char="-"/>
            </a:pPr>
            <a:r>
              <a:rPr lang="fr-FR" sz="2400" dirty="0">
                <a:latin typeface="Calibri" panose="020F0502020204030204" pitchFamily="34" charset="0"/>
                <a:ea typeface="Calibri" panose="020F0502020204030204" pitchFamily="34" charset="0"/>
                <a:cs typeface="Times New Roman" panose="02020603050405020304" pitchFamily="18" charset="0"/>
              </a:rPr>
              <a:t>les besoins pratiques et intérêts stratégiques </a:t>
            </a:r>
          </a:p>
          <a:p>
            <a:pPr marL="342900" lvl="0" indent="-342900" algn="just">
              <a:lnSpc>
                <a:spcPct val="107000"/>
              </a:lnSpc>
              <a:spcAft>
                <a:spcPts val="0"/>
              </a:spcAft>
              <a:buFont typeface="Calibri" panose="020F0502020204030204" pitchFamily="34" charset="0"/>
              <a:buChar char="-"/>
            </a:pPr>
            <a:r>
              <a:rPr lang="fr-FR" sz="2400" dirty="0">
                <a:latin typeface="Calibri" panose="020F0502020204030204" pitchFamily="34" charset="0"/>
                <a:ea typeface="Calibri" panose="020F0502020204030204" pitchFamily="34" charset="0"/>
                <a:cs typeface="Times New Roman" panose="02020603050405020304" pitchFamily="18" charset="0"/>
              </a:rPr>
              <a:t>les violences basées sur le genre </a:t>
            </a:r>
          </a:p>
          <a:p>
            <a:pPr marL="342900" lvl="0" indent="-342900" algn="just">
              <a:lnSpc>
                <a:spcPct val="107000"/>
              </a:lnSpc>
              <a:spcAft>
                <a:spcPts val="0"/>
              </a:spcAft>
              <a:buFont typeface="Calibri" panose="020F0502020204030204" pitchFamily="34" charset="0"/>
              <a:buChar char="-"/>
            </a:pPr>
            <a:r>
              <a:rPr lang="fr-FR" sz="2400" dirty="0">
                <a:latin typeface="Calibri" panose="020F0502020204030204" pitchFamily="34" charset="0"/>
                <a:ea typeface="Calibri" panose="020F0502020204030204" pitchFamily="34" charset="0"/>
                <a:cs typeface="Times New Roman" panose="02020603050405020304" pitchFamily="18" charset="0"/>
              </a:rPr>
              <a:t>l’</a:t>
            </a:r>
            <a:r>
              <a:rPr lang="fr-FR" sz="2400" dirty="0" err="1">
                <a:latin typeface="Calibri" panose="020F0502020204030204" pitchFamily="34" charset="0"/>
                <a:ea typeface="Calibri" panose="020F0502020204030204" pitchFamily="34" charset="0"/>
                <a:cs typeface="Times New Roman" panose="02020603050405020304" pitchFamily="18" charset="0"/>
              </a:rPr>
              <a:t>intersectionnalité</a:t>
            </a:r>
            <a:r>
              <a:rPr lang="fr-FR" sz="2400" dirty="0">
                <a:latin typeface="Calibri" panose="020F0502020204030204" pitchFamily="34" charset="0"/>
                <a:ea typeface="Calibri" panose="020F0502020204030204" pitchFamily="34" charset="0"/>
                <a:cs typeface="Times New Roman" panose="02020603050405020304" pitchFamily="18" charset="0"/>
              </a:rPr>
              <a:t> (sexe, âge, ethnie, religion, lieu de résidence, statut…) </a:t>
            </a:r>
          </a:p>
          <a:p>
            <a:pPr marL="342900" lvl="0" indent="-342900" algn="just">
              <a:lnSpc>
                <a:spcPct val="107000"/>
              </a:lnSpc>
              <a:spcAft>
                <a:spcPts val="0"/>
              </a:spcAft>
              <a:buFont typeface="Calibri" panose="020F0502020204030204" pitchFamily="34" charset="0"/>
              <a:buChar char="-"/>
            </a:pPr>
            <a:r>
              <a:rPr lang="fr-FR" sz="2400" dirty="0">
                <a:latin typeface="Calibri" panose="020F0502020204030204" pitchFamily="34" charset="0"/>
                <a:ea typeface="Calibri" panose="020F0502020204030204" pitchFamily="34" charset="0"/>
                <a:cs typeface="Times New Roman" panose="02020603050405020304" pitchFamily="18" charset="0"/>
              </a:rPr>
              <a:t>la sphère privée et la sphère publique  </a:t>
            </a:r>
          </a:p>
          <a:p>
            <a:pPr marL="342900" lvl="0" indent="-342900" algn="just">
              <a:lnSpc>
                <a:spcPct val="107000"/>
              </a:lnSpc>
              <a:spcAft>
                <a:spcPts val="0"/>
              </a:spcAft>
              <a:buFont typeface="Calibri" panose="020F0502020204030204" pitchFamily="34" charset="0"/>
              <a:buChar char="-"/>
            </a:pPr>
            <a:r>
              <a:rPr lang="fr-FR" sz="2400" dirty="0">
                <a:latin typeface="Calibri" panose="020F0502020204030204" pitchFamily="34" charset="0"/>
                <a:ea typeface="Calibri" panose="020F0502020204030204" pitchFamily="34" charset="0"/>
                <a:cs typeface="Times New Roman" panose="02020603050405020304" pitchFamily="18" charset="0"/>
              </a:rPr>
              <a:t>l’autonomisation/</a:t>
            </a:r>
            <a:r>
              <a:rPr lang="fr-FR" sz="2400" dirty="0" err="1">
                <a:latin typeface="Calibri" panose="020F0502020204030204" pitchFamily="34" charset="0"/>
                <a:ea typeface="Calibri" panose="020F0502020204030204" pitchFamily="34" charset="0"/>
                <a:cs typeface="Times New Roman" panose="02020603050405020304" pitchFamily="18" charset="0"/>
              </a:rPr>
              <a:t>empowerment</a:t>
            </a:r>
            <a:r>
              <a:rPr lang="fr-FR" sz="2400" dirty="0">
                <a:latin typeface="Calibri" panose="020F0502020204030204" pitchFamily="34" charset="0"/>
                <a:ea typeface="Calibri" panose="020F0502020204030204" pitchFamily="34" charset="0"/>
                <a:cs typeface="Times New Roman" panose="02020603050405020304" pitchFamily="18" charset="0"/>
              </a:rPr>
              <a:t>/pouvoir (confiance en soi)</a:t>
            </a:r>
            <a:endParaRPr lang="fr-FR" sz="2400" dirty="0"/>
          </a:p>
        </p:txBody>
      </p:sp>
    </p:spTree>
    <p:extLst>
      <p:ext uri="{BB962C8B-B14F-4D97-AF65-F5344CB8AC3E}">
        <p14:creationId xmlns:p14="http://schemas.microsoft.com/office/powerpoint/2010/main" val="42184874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21673"/>
            <a:ext cx="12192000" cy="6400799"/>
          </a:xfrm>
        </p:spPr>
        <p:txBody>
          <a:bodyPr>
            <a:normAutofit fontScale="92500" lnSpcReduction="10000"/>
          </a:bodyPr>
          <a:lstStyle/>
          <a:p>
            <a:pPr marL="0" indent="0" algn="just">
              <a:buNone/>
            </a:pPr>
            <a:r>
              <a:rPr lang="fr-FR" i="1" dirty="0"/>
              <a:t>2. Le genre : une méthodologie d’analyse </a:t>
            </a:r>
          </a:p>
          <a:p>
            <a:pPr marL="0" indent="0" algn="just">
              <a:buNone/>
            </a:pPr>
            <a:r>
              <a:rPr lang="fr-FR" dirty="0"/>
              <a:t>« L’analyse de genre permet l’identification et la déconstruction des stéréotypes liés au féminin et au masculin, ainsi que le questionnement des normes sociales et économiques qui conditionnent les rapports entre les sexes (hétérosexualité, patriarcat, domination, productivisme…) et qui contribuent à reproduire les inégalités de genre. Elle permet de mettre en évidence les rapports de pouvoir et les inégalités entre les femmes et les hommes ainsi que leurs répercussions sur l’aptitude et les possibilités de participation au développement des hommes et des femmes. Ce type d’analyse suppose la pleine participation des femmes et des hommes dans l’identification des enjeux, contraintes et opportunités que les femmes et les hommes rencontrent dans un espace donné, et des intérêts et besoins spécifiques aux deux sexes. L’analyse de genre met en évidence les liens qui existent entre les inégalités de genre et les autres formes d’inégalités et de clivages - économiques, sociaux, générationnels, culturels, ethniques, religieux et politiques - au sein des sociétés et entre sociétés, notamment entre le Nord et le Sud. Dès lors, elle s’inscrit dans une approche globale d’analyse critique des rapports sociaux et de transformation sociale. </a:t>
            </a:r>
          </a:p>
          <a:p>
            <a:pPr marL="0" indent="0" algn="just">
              <a:buNone/>
            </a:pPr>
            <a:r>
              <a:rPr lang="fr-FR" dirty="0"/>
              <a:t>L’approche de genre peut s’appliquer à toutes les sociétés du Sud comme du Nord, en rendant compte de la dimension universelle des rapports inégalitaires entre femmes et hommes. », Le Monde selon les femmes, référentiel version 2010</a:t>
            </a:r>
            <a:endParaRPr lang="en-US" dirty="0"/>
          </a:p>
        </p:txBody>
      </p:sp>
      <p:sp>
        <p:nvSpPr>
          <p:cNvPr id="4" name="Rectangle 3"/>
          <p:cNvSpPr/>
          <p:nvPr/>
        </p:nvSpPr>
        <p:spPr>
          <a:xfrm>
            <a:off x="7888762" y="110837"/>
            <a:ext cx="3509359" cy="523220"/>
          </a:xfrm>
          <a:prstGeom prst="rect">
            <a:avLst/>
          </a:prstGeom>
        </p:spPr>
        <p:txBody>
          <a:bodyPr wrap="none">
            <a:spAutoFit/>
          </a:bodyPr>
          <a:lstStyle/>
          <a:p>
            <a:pPr algn="ctr"/>
            <a:r>
              <a:rPr lang="fr-FR" sz="2800" b="1" dirty="0">
                <a:solidFill>
                  <a:srgbClr val="FF0000"/>
                </a:solidFill>
              </a:rPr>
              <a:t>Genre outil </a:t>
            </a:r>
            <a:r>
              <a:rPr lang="fr-FR" sz="2800" b="1" dirty="0" smtClean="0">
                <a:solidFill>
                  <a:srgbClr val="FF0000"/>
                </a:solidFill>
              </a:rPr>
              <a:t>d’analyse  </a:t>
            </a:r>
            <a:endParaRPr lang="fr-FR" sz="2800" b="1" dirty="0">
              <a:solidFill>
                <a:srgbClr val="FF0000"/>
              </a:solidFill>
            </a:endParaRPr>
          </a:p>
        </p:txBody>
      </p:sp>
    </p:spTree>
    <p:extLst>
      <p:ext uri="{BB962C8B-B14F-4D97-AF65-F5344CB8AC3E}">
        <p14:creationId xmlns:p14="http://schemas.microsoft.com/office/powerpoint/2010/main" val="1265993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5166538" y="63762"/>
            <a:ext cx="2781484" cy="2465113"/>
          </a:xfrm>
          <a:prstGeom prst="rect">
            <a:avLst/>
          </a:prstGeom>
        </p:spPr>
      </p:pic>
      <p:sp>
        <p:nvSpPr>
          <p:cNvPr id="2" name="Rectangle 1"/>
          <p:cNvSpPr/>
          <p:nvPr/>
        </p:nvSpPr>
        <p:spPr>
          <a:xfrm>
            <a:off x="31380" y="2206649"/>
            <a:ext cx="12160620" cy="4524315"/>
          </a:xfrm>
          <a:prstGeom prst="rect">
            <a:avLst/>
          </a:prstGeom>
        </p:spPr>
        <p:txBody>
          <a:bodyPr wrap="square">
            <a:spAutoFit/>
          </a:bodyPr>
          <a:lstStyle/>
          <a:p>
            <a:pPr algn="just"/>
            <a:r>
              <a:rPr lang="fr-FR" sz="2400" b="1" dirty="0"/>
              <a:t>Bref rappel historique sur le féminisme </a:t>
            </a:r>
          </a:p>
          <a:p>
            <a:pPr algn="just"/>
            <a:r>
              <a:rPr lang="fr-FR" sz="2400" i="1" dirty="0"/>
              <a:t>1</a:t>
            </a:r>
            <a:r>
              <a:rPr lang="fr-FR" sz="2400" i="1" baseline="30000" dirty="0"/>
              <a:t>ère</a:t>
            </a:r>
            <a:r>
              <a:rPr lang="fr-FR" sz="2400" i="1" dirty="0"/>
              <a:t> vague</a:t>
            </a:r>
            <a:r>
              <a:rPr lang="fr-FR" sz="2400" dirty="0"/>
              <a:t> (</a:t>
            </a:r>
            <a:r>
              <a:rPr lang="fr-FR" sz="2400" dirty="0" err="1"/>
              <a:t>XVIIIè</a:t>
            </a:r>
            <a:r>
              <a:rPr lang="fr-FR" sz="2400" dirty="0"/>
              <a:t> siècle) : participation à part entière des femmes aux différents domaines  de la vie sociale et à la vie politique, notamment l’égalité devant la loi à travers le droit à l’éducation, au travail, de vote (Confère la Déclaration des droits de la femme et de la citoyenne, Olympe de Gouges, guillotinée. </a:t>
            </a:r>
          </a:p>
          <a:p>
            <a:pPr algn="just"/>
            <a:r>
              <a:rPr lang="fr-FR" sz="2400" i="1" dirty="0"/>
              <a:t>2</a:t>
            </a:r>
            <a:r>
              <a:rPr lang="fr-FR" sz="2400" i="1" baseline="30000" dirty="0"/>
              <a:t>ème</a:t>
            </a:r>
            <a:r>
              <a:rPr lang="fr-FR" sz="2400" i="1" dirty="0"/>
              <a:t> vague</a:t>
            </a:r>
            <a:r>
              <a:rPr lang="fr-FR" sz="2400" dirty="0"/>
              <a:t> (fin des années 60) : passage de la vie publique à la vie privée à travers la remise en cause du patriarcat (droit à la contraception, à l’avortement, au partage des tâches domestiques, à l’égalité dans le monde du travail…) </a:t>
            </a:r>
          </a:p>
          <a:p>
            <a:pPr algn="just"/>
            <a:r>
              <a:rPr lang="fr-FR" sz="2400" i="1" dirty="0"/>
              <a:t>3</a:t>
            </a:r>
            <a:r>
              <a:rPr lang="fr-FR" sz="2400" i="1" baseline="30000" dirty="0"/>
              <a:t>ème</a:t>
            </a:r>
            <a:r>
              <a:rPr lang="fr-FR" sz="2400" i="1" dirty="0"/>
              <a:t> vague</a:t>
            </a:r>
            <a:r>
              <a:rPr lang="fr-FR" sz="2400" dirty="0"/>
              <a:t> (années 80) : rendre plus visibles des femmes considérées doublement marginalisées comme les femmes de couleurs, les femmes handicapées, les prostituées… Prise en compte de la diversité au sein des groupes. Le féminisme investit de nouveaux champs comme les médias et la culture.</a:t>
            </a:r>
          </a:p>
        </p:txBody>
      </p:sp>
    </p:spTree>
    <p:extLst>
      <p:ext uri="{BB962C8B-B14F-4D97-AF65-F5344CB8AC3E}">
        <p14:creationId xmlns:p14="http://schemas.microsoft.com/office/powerpoint/2010/main" val="237732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6265" y="157306"/>
            <a:ext cx="5923129" cy="672105"/>
          </a:xfrm>
        </p:spPr>
        <p:txBody>
          <a:bodyPr>
            <a:normAutofit/>
          </a:bodyPr>
          <a:lstStyle/>
          <a:p>
            <a:r>
              <a:rPr lang="fr-FR" sz="3200" b="1" dirty="0" smtClean="0"/>
              <a:t>Présentations, attentes et objectifs </a:t>
            </a:r>
            <a:endParaRPr lang="fr-FR" sz="3200" b="1" dirty="0"/>
          </a:p>
        </p:txBody>
      </p:sp>
      <p:sp>
        <p:nvSpPr>
          <p:cNvPr id="3" name="Espace réservé du contenu 2"/>
          <p:cNvSpPr>
            <a:spLocks noGrp="1"/>
          </p:cNvSpPr>
          <p:nvPr>
            <p:ph idx="1"/>
          </p:nvPr>
        </p:nvSpPr>
        <p:spPr>
          <a:xfrm>
            <a:off x="95534" y="1037230"/>
            <a:ext cx="6273860" cy="5652216"/>
          </a:xfrm>
        </p:spPr>
        <p:txBody>
          <a:bodyPr>
            <a:normAutofit fontScale="92500" lnSpcReduction="20000"/>
          </a:bodyPr>
          <a:lstStyle/>
          <a:p>
            <a:pPr marL="0" lvl="0" indent="0">
              <a:buNone/>
            </a:pPr>
            <a:r>
              <a:rPr lang="fr-FR" b="1" i="1" dirty="0" smtClean="0"/>
              <a:t>Objectifs</a:t>
            </a:r>
            <a:r>
              <a:rPr lang="fr-FR" dirty="0" smtClean="0"/>
              <a:t> </a:t>
            </a:r>
          </a:p>
          <a:p>
            <a:pPr lvl="0" algn="just"/>
            <a:r>
              <a:rPr lang="fr-FR" b="1" dirty="0" smtClean="0"/>
              <a:t>Objectif </a:t>
            </a:r>
            <a:r>
              <a:rPr lang="fr-FR" b="1" dirty="0"/>
              <a:t>général</a:t>
            </a:r>
            <a:r>
              <a:rPr lang="fr-FR" dirty="0"/>
              <a:t> : à l’issue de la session, les participant-e-s sont </a:t>
            </a:r>
            <a:r>
              <a:rPr lang="fr-FR" dirty="0" smtClean="0"/>
              <a:t>capables d’analyser </a:t>
            </a:r>
            <a:r>
              <a:rPr lang="fr-FR" dirty="0"/>
              <a:t>les concepts et les théories </a:t>
            </a:r>
            <a:r>
              <a:rPr lang="fr-FR" dirty="0" smtClean="0"/>
              <a:t>de genre et de développement et </a:t>
            </a:r>
            <a:r>
              <a:rPr lang="fr-FR" dirty="0"/>
              <a:t>de les utiliser dans leurs </a:t>
            </a:r>
            <a:r>
              <a:rPr lang="fr-FR" dirty="0" smtClean="0"/>
              <a:t>approches. </a:t>
            </a:r>
            <a:endParaRPr lang="fr-FR" dirty="0"/>
          </a:p>
          <a:p>
            <a:pPr algn="just"/>
            <a:r>
              <a:rPr lang="fr-FR" dirty="0"/>
              <a:t> </a:t>
            </a:r>
            <a:r>
              <a:rPr lang="fr-FR" b="1" dirty="0" smtClean="0"/>
              <a:t>Objectifs </a:t>
            </a:r>
            <a:r>
              <a:rPr lang="fr-FR" b="1" dirty="0"/>
              <a:t>opérationnels</a:t>
            </a:r>
            <a:r>
              <a:rPr lang="fr-FR" dirty="0"/>
              <a:t> : </a:t>
            </a:r>
          </a:p>
          <a:p>
            <a:pPr algn="just">
              <a:buFont typeface="Wingdings" panose="05000000000000000000" pitchFamily="2" charset="2"/>
              <a:buChar char="ü"/>
            </a:pPr>
            <a:r>
              <a:rPr lang="fr-FR" dirty="0" smtClean="0"/>
              <a:t>les </a:t>
            </a:r>
            <a:r>
              <a:rPr lang="fr-FR" dirty="0"/>
              <a:t>participant-e-s sont capables d’identifier les concepts liés au </a:t>
            </a:r>
            <a:r>
              <a:rPr lang="fr-FR" dirty="0" smtClean="0"/>
              <a:t>genre et </a:t>
            </a:r>
            <a:r>
              <a:rPr lang="fr-FR" dirty="0"/>
              <a:t>au développement et de les utiliser dans leur pratique au profit des projets et </a:t>
            </a:r>
            <a:r>
              <a:rPr lang="fr-FR" dirty="0" smtClean="0"/>
              <a:t>programmes.</a:t>
            </a:r>
            <a:endParaRPr lang="fr-FR" dirty="0"/>
          </a:p>
          <a:p>
            <a:pPr algn="just">
              <a:buFont typeface="Wingdings" panose="05000000000000000000" pitchFamily="2" charset="2"/>
              <a:buChar char="ü"/>
            </a:pPr>
            <a:r>
              <a:rPr lang="fr-FR" dirty="0"/>
              <a:t>les participant-e-s sont capables d’identifier les théories de </a:t>
            </a:r>
            <a:r>
              <a:rPr lang="fr-FR" dirty="0" smtClean="0"/>
              <a:t>genre et </a:t>
            </a:r>
            <a:r>
              <a:rPr lang="fr-FR" dirty="0"/>
              <a:t>de développement et de les utiliser dans leur pratique au profit des projets et </a:t>
            </a:r>
            <a:r>
              <a:rPr lang="fr-FR" dirty="0" smtClean="0"/>
              <a:t>programmes.</a:t>
            </a:r>
            <a:endParaRPr lang="fr-FR" dirty="0"/>
          </a:p>
        </p:txBody>
      </p:sp>
      <p:pic>
        <p:nvPicPr>
          <p:cNvPr id="4" name="Image 3"/>
          <p:cNvPicPr>
            <a:picLocks noChangeAspect="1"/>
          </p:cNvPicPr>
          <p:nvPr/>
        </p:nvPicPr>
        <p:blipFill>
          <a:blip r:embed="rId2"/>
          <a:stretch>
            <a:fillRect/>
          </a:stretch>
        </p:blipFill>
        <p:spPr>
          <a:xfrm>
            <a:off x="6638937" y="365125"/>
            <a:ext cx="5553063" cy="6324321"/>
          </a:xfrm>
          <a:prstGeom prst="rect">
            <a:avLst/>
          </a:prstGeom>
        </p:spPr>
      </p:pic>
    </p:spTree>
    <p:extLst>
      <p:ext uri="{BB962C8B-B14F-4D97-AF65-F5344CB8AC3E}">
        <p14:creationId xmlns:p14="http://schemas.microsoft.com/office/powerpoint/2010/main" val="31667967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00073" y="0"/>
            <a:ext cx="6991927" cy="6858000"/>
          </a:xfrm>
        </p:spPr>
        <p:txBody>
          <a:bodyPr>
            <a:normAutofit fontScale="85000" lnSpcReduction="20000"/>
          </a:bodyPr>
          <a:lstStyle/>
          <a:p>
            <a:pPr>
              <a:buFont typeface="Wingdings" panose="05000000000000000000" pitchFamily="2" charset="2"/>
              <a:buChar char="v"/>
            </a:pPr>
            <a:r>
              <a:rPr lang="fr-FR" i="1" dirty="0" smtClean="0"/>
              <a:t>Développement </a:t>
            </a:r>
            <a:endParaRPr lang="fr-FR" i="1" dirty="0"/>
          </a:p>
          <a:p>
            <a:pPr>
              <a:lnSpc>
                <a:spcPct val="80000"/>
              </a:lnSpc>
            </a:pPr>
            <a:r>
              <a:rPr lang="fr-FR" dirty="0"/>
              <a:t>Définitions du développement</a:t>
            </a:r>
          </a:p>
          <a:p>
            <a:pPr>
              <a:lnSpc>
                <a:spcPct val="80000"/>
              </a:lnSpc>
              <a:buNone/>
            </a:pPr>
            <a:r>
              <a:rPr lang="fr-FR" dirty="0"/>
              <a:t>Selon les orientations du cours</a:t>
            </a:r>
          </a:p>
          <a:p>
            <a:pPr>
              <a:lnSpc>
                <a:spcPct val="80000"/>
              </a:lnSpc>
              <a:buFontTx/>
              <a:buChar char="-"/>
            </a:pPr>
            <a:r>
              <a:rPr lang="fr-FR" dirty="0"/>
              <a:t>Le développement : un processus, une dynamique visant l’amélioration durable et réelle des conditions de vie (et non du niveau de vie) d’un individu, d’une communauté, des populations d’un pays. </a:t>
            </a:r>
          </a:p>
          <a:p>
            <a:pPr>
              <a:lnSpc>
                <a:spcPct val="80000"/>
              </a:lnSpc>
              <a:buFontTx/>
              <a:buChar char="-"/>
            </a:pPr>
            <a:r>
              <a:rPr lang="fr-FR" dirty="0"/>
              <a:t>Chaque individu (homme ou femme), chaque communauté (hommes et femmes) ou chaque pays (toutes composantes) doit avoir ses ambitions de développement tenant compte de ses besoins particuliers. </a:t>
            </a:r>
          </a:p>
          <a:p>
            <a:pPr>
              <a:lnSpc>
                <a:spcPct val="80000"/>
              </a:lnSpc>
              <a:buFontTx/>
              <a:buChar char="-"/>
            </a:pPr>
            <a:r>
              <a:rPr lang="fr-FR" dirty="0"/>
              <a:t>Développer : satisfaire durablement ses besoins. </a:t>
            </a:r>
          </a:p>
          <a:p>
            <a:pPr>
              <a:lnSpc>
                <a:spcPct val="80000"/>
              </a:lnSpc>
              <a:buNone/>
            </a:pPr>
            <a:r>
              <a:rPr lang="fr-FR" dirty="0"/>
              <a:t>A retenir : Le développement est un long processus de changement d’ordre quantitatif et qualitatif intervenant dans une société au plan politique, économique, social, culturel, scientifique, environnemental et contribuant au bien-être individuel et collectif. </a:t>
            </a:r>
          </a:p>
          <a:p>
            <a:pPr algn="just">
              <a:lnSpc>
                <a:spcPct val="80000"/>
              </a:lnSpc>
              <a:buNone/>
            </a:pPr>
            <a:r>
              <a:rPr lang="fr-FR" dirty="0"/>
              <a:t>Le développement humain durable se définit comme le processus qui permet de satisfaire les besoins des générations actuelles sans compromettre la satisfaction de ceux des générations futures et qui vise le développement de l’homme par l’homme et pour l’homme tout en préservant l’équilibre écologique.</a:t>
            </a:r>
          </a:p>
        </p:txBody>
      </p:sp>
      <p:pic>
        <p:nvPicPr>
          <p:cNvPr id="5" name="Image 4"/>
          <p:cNvPicPr>
            <a:picLocks noChangeAspect="1"/>
          </p:cNvPicPr>
          <p:nvPr/>
        </p:nvPicPr>
        <p:blipFill>
          <a:blip r:embed="rId2"/>
          <a:stretch>
            <a:fillRect/>
          </a:stretch>
        </p:blipFill>
        <p:spPr>
          <a:xfrm>
            <a:off x="83127" y="2421700"/>
            <a:ext cx="4738255" cy="4163828"/>
          </a:xfrm>
          <a:prstGeom prst="rect">
            <a:avLst/>
          </a:prstGeom>
        </p:spPr>
      </p:pic>
    </p:spTree>
    <p:extLst>
      <p:ext uri="{BB962C8B-B14F-4D97-AF65-F5344CB8AC3E}">
        <p14:creationId xmlns:p14="http://schemas.microsoft.com/office/powerpoint/2010/main" val="3657787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0" y="2895601"/>
            <a:ext cx="12192000" cy="380999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b="1" dirty="0"/>
              <a:t>Les approches sensibles au genre  </a:t>
            </a:r>
          </a:p>
          <a:p>
            <a:pPr algn="just">
              <a:buFontTx/>
              <a:buChar char="-"/>
            </a:pPr>
            <a:r>
              <a:rPr lang="fr-FR" i="1" dirty="0"/>
              <a:t>L’approche accommodante (peu efficace)</a:t>
            </a:r>
            <a:r>
              <a:rPr lang="fr-FR" dirty="0"/>
              <a:t> : reconnaît le rôle des normes de genre et les inégalités entre les genres et conçoivent des actions qui s’accommodent de ces inégalités et souvent les corrigent. Elle contribue à réduire les impacts nuisibles sur les relations de genre.</a:t>
            </a:r>
          </a:p>
          <a:p>
            <a:pPr algn="just">
              <a:buFontTx/>
              <a:buChar char="-"/>
            </a:pPr>
            <a:r>
              <a:rPr lang="fr-FR" i="1" dirty="0"/>
              <a:t>L’approche d’exploitation (à éviter)</a:t>
            </a:r>
            <a:r>
              <a:rPr lang="fr-FR" dirty="0"/>
              <a:t> : utilise les normes de genre inéquitables et les relations de pouvoir inégales pour réaliser les objectifs du programme. Peu recommandable car peu viable à long terme et sources de déviations. </a:t>
            </a:r>
          </a:p>
          <a:p>
            <a:pPr algn="just">
              <a:buFontTx/>
              <a:buChar char="-"/>
            </a:pPr>
            <a:r>
              <a:rPr lang="fr-FR" i="1" dirty="0"/>
              <a:t>L’approche transformatrice (efficace)</a:t>
            </a:r>
            <a:r>
              <a:rPr lang="fr-FR" dirty="0"/>
              <a:t> : cherche à remettre en cause et à changer les normes de genre préjudiciables et les inégalités de pouvoir entre les femmes et les hommes, comme moyen de réaliser les objectifs de développement et d’égalité de genres. Elle invite à une prise de conscience critique des rôles et des normes de genre et prône l’amélioration du statut (politique, économique, social, professionnel) des femmes. Elle remettent en question la répartition des ressources et des tâches entre garçons et filles, entre hommes et femmes.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665018"/>
            <a:ext cx="6640052" cy="211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140007" y="1494058"/>
            <a:ext cx="4893199" cy="461665"/>
          </a:xfrm>
          <a:prstGeom prst="rect">
            <a:avLst/>
          </a:prstGeom>
        </p:spPr>
        <p:txBody>
          <a:bodyPr wrap="none">
            <a:spAutoFit/>
          </a:bodyPr>
          <a:lstStyle/>
          <a:p>
            <a:r>
              <a:rPr lang="en-US" sz="2400" b="1" dirty="0" err="1">
                <a:solidFill>
                  <a:srgbClr val="FF0000"/>
                </a:solidFill>
              </a:rPr>
              <a:t>Quotien</a:t>
            </a:r>
            <a:r>
              <a:rPr lang="en-US" sz="2400" b="1" dirty="0">
                <a:solidFill>
                  <a:srgbClr val="FF0000"/>
                </a:solidFill>
              </a:rPr>
              <a:t> </a:t>
            </a:r>
            <a:r>
              <a:rPr lang="en-US" sz="2400" b="1" dirty="0" err="1" smtClean="0">
                <a:solidFill>
                  <a:srgbClr val="FF0000"/>
                </a:solidFill>
              </a:rPr>
              <a:t>d’integration</a:t>
            </a:r>
            <a:r>
              <a:rPr lang="en-US" sz="2400" b="1" dirty="0" smtClean="0">
                <a:solidFill>
                  <a:srgbClr val="FF0000"/>
                </a:solidFill>
              </a:rPr>
              <a:t> </a:t>
            </a:r>
            <a:r>
              <a:rPr lang="en-US" sz="2400" b="1" dirty="0">
                <a:solidFill>
                  <a:srgbClr val="FF0000"/>
                </a:solidFill>
              </a:rPr>
              <a:t>du </a:t>
            </a:r>
            <a:r>
              <a:rPr lang="en-US" sz="2400" b="1" dirty="0" err="1">
                <a:solidFill>
                  <a:srgbClr val="FF0000"/>
                </a:solidFill>
              </a:rPr>
              <a:t>genre_TEST</a:t>
            </a:r>
            <a:endParaRPr lang="en-US" sz="2400" b="1" dirty="0">
              <a:solidFill>
                <a:srgbClr val="FF0000"/>
              </a:solidFill>
            </a:endParaRPr>
          </a:p>
        </p:txBody>
      </p:sp>
      <p:sp>
        <p:nvSpPr>
          <p:cNvPr id="7" name="Titre 1"/>
          <p:cNvSpPr>
            <a:spLocks noGrp="1"/>
          </p:cNvSpPr>
          <p:nvPr>
            <p:ph type="title"/>
          </p:nvPr>
        </p:nvSpPr>
        <p:spPr>
          <a:xfrm>
            <a:off x="0" y="76702"/>
            <a:ext cx="12192000" cy="549275"/>
          </a:xfrm>
        </p:spPr>
        <p:txBody>
          <a:bodyPr>
            <a:normAutofit/>
          </a:bodyPr>
          <a:lstStyle/>
          <a:p>
            <a:pPr marL="0" indent="0" algn="ctr"/>
            <a:r>
              <a:rPr lang="fr-FR" sz="3200" b="1" i="1" dirty="0" smtClean="0"/>
              <a:t>Chapitre 2 : Regard croisé sur le genre et le développement </a:t>
            </a:r>
          </a:p>
        </p:txBody>
      </p:sp>
    </p:spTree>
    <p:extLst>
      <p:ext uri="{BB962C8B-B14F-4D97-AF65-F5344CB8AC3E}">
        <p14:creationId xmlns:p14="http://schemas.microsoft.com/office/powerpoint/2010/main" val="202635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117764" y="124691"/>
            <a:ext cx="6047509" cy="6553200"/>
          </a:xfrm>
        </p:spPr>
        <p:txBody>
          <a:bodyPr>
            <a:normAutofit fontScale="92500"/>
          </a:bodyPr>
          <a:lstStyle/>
          <a:p>
            <a:pPr marL="0" indent="0">
              <a:buNone/>
            </a:pPr>
            <a:r>
              <a:rPr lang="fr-FR" b="1" dirty="0"/>
              <a:t>De l’approche IFD à l’approche GED </a:t>
            </a:r>
          </a:p>
          <a:p>
            <a:pPr algn="just">
              <a:buFontTx/>
              <a:buChar char="-"/>
            </a:pPr>
            <a:r>
              <a:rPr lang="fr-FR" dirty="0"/>
              <a:t>Intégration des Femmes au développement (année 70) : faire des changements juridiques et administratifs en vue d’assurer une meilleure intégration des femmes dans le système économique. </a:t>
            </a:r>
          </a:p>
          <a:p>
            <a:pPr algn="just">
              <a:buFontTx/>
              <a:buChar char="-"/>
            </a:pPr>
            <a:r>
              <a:rPr lang="fr-FR" dirty="0"/>
              <a:t>Femme et Développement (seconde moitié des années 70) : défend le postulat selon lequel la position des femmes s’améliorera lorsque les structures internationales deviendront équitables.</a:t>
            </a:r>
          </a:p>
          <a:p>
            <a:pPr algn="just">
              <a:buFontTx/>
              <a:buChar char="-"/>
            </a:pPr>
            <a:r>
              <a:rPr lang="fr-FR" dirty="0"/>
              <a:t>Genre et Développement (années 80) : s’intéresse à la construction sociale des genres et à l’attribution des rôles, des responsabilités et des attentes spécifiques aux hommes et aux femmes. </a:t>
            </a:r>
          </a:p>
        </p:txBody>
      </p:sp>
      <p:pic>
        <p:nvPicPr>
          <p:cNvPr id="1026" name="Picture 2" descr="L'approche gen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4656" y="1898073"/>
            <a:ext cx="5486400" cy="477981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3"/>
          <a:stretch>
            <a:fillRect/>
          </a:stretch>
        </p:blipFill>
        <p:spPr>
          <a:xfrm>
            <a:off x="7703128" y="196064"/>
            <a:ext cx="3089456" cy="2186919"/>
          </a:xfrm>
          <a:prstGeom prst="rect">
            <a:avLst/>
          </a:prstGeom>
        </p:spPr>
      </p:pic>
    </p:spTree>
    <p:extLst>
      <p:ext uri="{BB962C8B-B14F-4D97-AF65-F5344CB8AC3E}">
        <p14:creationId xmlns:p14="http://schemas.microsoft.com/office/powerpoint/2010/main" val="88175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9935" y="0"/>
            <a:ext cx="11132127" cy="443345"/>
          </a:xfrm>
        </p:spPr>
        <p:txBody>
          <a:bodyPr>
            <a:normAutofit/>
          </a:bodyPr>
          <a:lstStyle/>
          <a:p>
            <a:pPr algn="ctr"/>
            <a:r>
              <a:rPr lang="fr-FR" sz="2400" b="1" dirty="0" smtClean="0"/>
              <a:t>Approches de prise en compte des femmes dans le développement</a:t>
            </a:r>
            <a:endParaRPr lang="en-US" sz="2400" b="1"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091787146"/>
              </p:ext>
            </p:extLst>
          </p:nvPr>
        </p:nvGraphicFramePr>
        <p:xfrm>
          <a:off x="-2" y="443345"/>
          <a:ext cx="12191999" cy="6314440"/>
        </p:xfrm>
        <a:graphic>
          <a:graphicData uri="http://schemas.openxmlformats.org/drawingml/2006/table">
            <a:tbl>
              <a:tblPr firstRow="1" bandRow="1">
                <a:tableStyleId>{5940675A-B579-460E-94D1-54222C63F5DA}</a:tableStyleId>
              </a:tblPr>
              <a:tblGrid>
                <a:gridCol w="2050475">
                  <a:extLst>
                    <a:ext uri="{9D8B030D-6E8A-4147-A177-3AD203B41FA5}">
                      <a16:colId xmlns:a16="http://schemas.microsoft.com/office/drawing/2014/main" val="2982657080"/>
                    </a:ext>
                  </a:extLst>
                </a:gridCol>
                <a:gridCol w="3311236">
                  <a:extLst>
                    <a:ext uri="{9D8B030D-6E8A-4147-A177-3AD203B41FA5}">
                      <a16:colId xmlns:a16="http://schemas.microsoft.com/office/drawing/2014/main" val="4184866191"/>
                    </a:ext>
                  </a:extLst>
                </a:gridCol>
                <a:gridCol w="4253346">
                  <a:extLst>
                    <a:ext uri="{9D8B030D-6E8A-4147-A177-3AD203B41FA5}">
                      <a16:colId xmlns:a16="http://schemas.microsoft.com/office/drawing/2014/main" val="2013315536"/>
                    </a:ext>
                  </a:extLst>
                </a:gridCol>
                <a:gridCol w="2576942">
                  <a:extLst>
                    <a:ext uri="{9D8B030D-6E8A-4147-A177-3AD203B41FA5}">
                      <a16:colId xmlns:a16="http://schemas.microsoft.com/office/drawing/2014/main" val="194122723"/>
                    </a:ext>
                  </a:extLst>
                </a:gridCol>
              </a:tblGrid>
              <a:tr h="370840">
                <a:tc>
                  <a:txBody>
                    <a:bodyPr/>
                    <a:lstStyle/>
                    <a:p>
                      <a:r>
                        <a:rPr lang="fr-FR" sz="1500" b="1" i="1" dirty="0" smtClean="0"/>
                        <a:t>Approche</a:t>
                      </a:r>
                      <a:endParaRPr lang="en-US" sz="1500" b="1" i="1" dirty="0"/>
                    </a:p>
                  </a:txBody>
                  <a:tcPr/>
                </a:tc>
                <a:tc>
                  <a:txBody>
                    <a:bodyPr/>
                    <a:lstStyle/>
                    <a:p>
                      <a:r>
                        <a:rPr lang="fr-FR" sz="1500" b="1" dirty="0" smtClean="0"/>
                        <a:t>Principes</a:t>
                      </a:r>
                      <a:endParaRPr lang="en-US" sz="1500" b="1" dirty="0"/>
                    </a:p>
                  </a:txBody>
                  <a:tcPr/>
                </a:tc>
                <a:tc>
                  <a:txBody>
                    <a:bodyPr/>
                    <a:lstStyle/>
                    <a:p>
                      <a:r>
                        <a:rPr lang="fr-FR" sz="1500" b="1" dirty="0" smtClean="0"/>
                        <a:t>Composantes </a:t>
                      </a:r>
                      <a:endParaRPr lang="en-US" sz="1500" b="1" dirty="0"/>
                    </a:p>
                  </a:txBody>
                  <a:tcPr/>
                </a:tc>
                <a:tc>
                  <a:txBody>
                    <a:bodyPr/>
                    <a:lstStyle/>
                    <a:p>
                      <a:r>
                        <a:rPr lang="fr-FR" sz="1500" b="1" dirty="0" smtClean="0"/>
                        <a:t>Limites</a:t>
                      </a:r>
                      <a:endParaRPr lang="en-US" sz="1500" b="1" dirty="0"/>
                    </a:p>
                  </a:txBody>
                  <a:tcPr/>
                </a:tc>
                <a:extLst>
                  <a:ext uri="{0D108BD9-81ED-4DB2-BD59-A6C34878D82A}">
                    <a16:rowId xmlns:a16="http://schemas.microsoft.com/office/drawing/2014/main" val="351689105"/>
                  </a:ext>
                </a:extLst>
              </a:tr>
              <a:tr h="370840">
                <a:tc>
                  <a:txBody>
                    <a:bodyPr/>
                    <a:lstStyle/>
                    <a:p>
                      <a:r>
                        <a:rPr lang="fr-FR" sz="1500" i="1" dirty="0" smtClean="0"/>
                        <a:t>Approche bien-être </a:t>
                      </a:r>
                      <a:endParaRPr lang="en-US" sz="1500" i="1" dirty="0"/>
                    </a:p>
                  </a:txBody>
                  <a:tcPr/>
                </a:tc>
                <a:tc>
                  <a:txBody>
                    <a:bodyPr/>
                    <a:lstStyle/>
                    <a:p>
                      <a:r>
                        <a:rPr lang="fr-FR" sz="1500" dirty="0" smtClean="0"/>
                        <a:t>Posture politiquement neutre</a:t>
                      </a:r>
                      <a:r>
                        <a:rPr lang="fr-FR" sz="1500" baseline="0" dirty="0" smtClean="0"/>
                        <a:t> et non remise en cause de la subordination des femmes </a:t>
                      </a:r>
                      <a:endParaRPr lang="en-US" sz="1500" dirty="0"/>
                    </a:p>
                  </a:txBody>
                  <a:tcPr/>
                </a:tc>
                <a:tc>
                  <a:txBody>
                    <a:bodyPr/>
                    <a:lstStyle/>
                    <a:p>
                      <a:r>
                        <a:rPr lang="fr-FR" sz="1500" dirty="0" smtClean="0"/>
                        <a:t>- Les femmes sont des bénéficiaires passives du développement</a:t>
                      </a:r>
                    </a:p>
                    <a:p>
                      <a:r>
                        <a:rPr lang="fr-FR" sz="1500" dirty="0" smtClean="0"/>
                        <a:t>- La maternité : rôle important pour les femmes </a:t>
                      </a:r>
                    </a:p>
                    <a:p>
                      <a:r>
                        <a:rPr lang="fr-FR" sz="1500" dirty="0" smtClean="0"/>
                        <a:t>- l’éducation des enfants : tâche effective des femmes </a:t>
                      </a:r>
                      <a:endParaRPr lang="en-US" sz="1500" dirty="0"/>
                    </a:p>
                  </a:txBody>
                  <a:tcPr/>
                </a:tc>
                <a:tc>
                  <a:txBody>
                    <a:bodyPr/>
                    <a:lstStyle/>
                    <a:p>
                      <a:r>
                        <a:rPr lang="fr-FR" sz="1500" dirty="0" smtClean="0"/>
                        <a:t>Cantonnement de la femme comme agent reproductif et de l’homme comme agent productif entraînant les femmes dans une dépendance </a:t>
                      </a:r>
                      <a:endParaRPr lang="en-US" sz="1500" dirty="0"/>
                    </a:p>
                  </a:txBody>
                  <a:tcPr/>
                </a:tc>
                <a:extLst>
                  <a:ext uri="{0D108BD9-81ED-4DB2-BD59-A6C34878D82A}">
                    <a16:rowId xmlns:a16="http://schemas.microsoft.com/office/drawing/2014/main" val="561601357"/>
                  </a:ext>
                </a:extLst>
              </a:tr>
              <a:tr h="370840">
                <a:tc>
                  <a:txBody>
                    <a:bodyPr/>
                    <a:lstStyle/>
                    <a:p>
                      <a:r>
                        <a:rPr lang="fr-FR" sz="1500" i="1" dirty="0" smtClean="0"/>
                        <a:t>Approche égalité </a:t>
                      </a:r>
                      <a:endParaRPr lang="en-US" sz="1500" i="1" dirty="0"/>
                    </a:p>
                  </a:txBody>
                  <a:tcPr/>
                </a:tc>
                <a:tc>
                  <a:txBody>
                    <a:bodyPr/>
                    <a:lstStyle/>
                    <a:p>
                      <a:r>
                        <a:rPr lang="fr-FR" sz="1500" dirty="0" smtClean="0"/>
                        <a:t>Femme comme actrice à part entière du processus de développement </a:t>
                      </a:r>
                      <a:endParaRPr lang="en-US" sz="1500" dirty="0"/>
                    </a:p>
                  </a:txBody>
                  <a:tcPr/>
                </a:tc>
                <a:tc>
                  <a:txBody>
                    <a:bodyPr/>
                    <a:lstStyle/>
                    <a:p>
                      <a:r>
                        <a:rPr lang="fr-FR" sz="1500" dirty="0" smtClean="0"/>
                        <a:t>- Réduction des inégalités entre les hommes et les femmes </a:t>
                      </a:r>
                    </a:p>
                    <a:p>
                      <a:r>
                        <a:rPr lang="fr-FR" sz="1500" dirty="0" smtClean="0"/>
                        <a:t>- Augmentation de l’autonomie politique et économique des femmes </a:t>
                      </a:r>
                      <a:endParaRPr lang="en-US" sz="1500" dirty="0"/>
                    </a:p>
                  </a:txBody>
                  <a:tcPr/>
                </a:tc>
                <a:tc>
                  <a:txBody>
                    <a:bodyPr/>
                    <a:lstStyle/>
                    <a:p>
                      <a:r>
                        <a:rPr lang="fr-FR" sz="1500" dirty="0" smtClean="0"/>
                        <a:t>Difficulté de disposer d’indicateurs de mesure de la performance </a:t>
                      </a:r>
                      <a:endParaRPr lang="en-US" sz="1500" dirty="0"/>
                    </a:p>
                  </a:txBody>
                  <a:tcPr/>
                </a:tc>
                <a:extLst>
                  <a:ext uri="{0D108BD9-81ED-4DB2-BD59-A6C34878D82A}">
                    <a16:rowId xmlns:a16="http://schemas.microsoft.com/office/drawing/2014/main" val="2774363743"/>
                  </a:ext>
                </a:extLst>
              </a:tr>
              <a:tr h="370840">
                <a:tc>
                  <a:txBody>
                    <a:bodyPr/>
                    <a:lstStyle/>
                    <a:p>
                      <a:r>
                        <a:rPr lang="fr-FR" sz="1500" i="1" dirty="0" smtClean="0"/>
                        <a:t>Approche anti-pauvreté</a:t>
                      </a:r>
                      <a:endParaRPr lang="en-US" sz="1500" i="1" dirty="0"/>
                    </a:p>
                  </a:txBody>
                  <a:tcPr/>
                </a:tc>
                <a:tc>
                  <a:txBody>
                    <a:bodyPr/>
                    <a:lstStyle/>
                    <a:p>
                      <a:r>
                        <a:rPr lang="fr-FR" sz="1500" dirty="0" smtClean="0"/>
                        <a:t>Lien entre</a:t>
                      </a:r>
                      <a:r>
                        <a:rPr lang="fr-FR" sz="1500" baseline="0" dirty="0" smtClean="0"/>
                        <a:t> inégalité économique des hommes et des femmes et pauvreté </a:t>
                      </a:r>
                      <a:endParaRPr lang="en-US" sz="1500" dirty="0"/>
                    </a:p>
                  </a:txBody>
                  <a:tcPr/>
                </a:tc>
                <a:tc>
                  <a:txBody>
                    <a:bodyPr/>
                    <a:lstStyle/>
                    <a:p>
                      <a:r>
                        <a:rPr lang="fr-FR" sz="1500" dirty="0" smtClean="0"/>
                        <a:t>- Augmentation de la production des femmes pauvres </a:t>
                      </a:r>
                    </a:p>
                    <a:p>
                      <a:r>
                        <a:rPr lang="fr-FR" sz="1500" dirty="0" smtClean="0"/>
                        <a:t>- Promotion de l’emploi des femmes pauvres pour l’accès à</a:t>
                      </a:r>
                      <a:r>
                        <a:rPr lang="fr-FR" sz="1500" baseline="0" dirty="0" smtClean="0"/>
                        <a:t> un revenu substantiel et pérenne </a:t>
                      </a:r>
                      <a:endParaRPr lang="en-US" sz="1500" dirty="0"/>
                    </a:p>
                  </a:txBody>
                  <a:tcPr/>
                </a:tc>
                <a:tc>
                  <a:txBody>
                    <a:bodyPr/>
                    <a:lstStyle/>
                    <a:p>
                      <a:r>
                        <a:rPr lang="fr-FR" sz="1500" dirty="0" smtClean="0"/>
                        <a:t>Menace sur l’ordre établi</a:t>
                      </a:r>
                    </a:p>
                    <a:p>
                      <a:r>
                        <a:rPr lang="fr-FR" sz="1500" dirty="0" smtClean="0"/>
                        <a:t>Non prise en compte des rôles</a:t>
                      </a:r>
                      <a:r>
                        <a:rPr lang="fr-FR" sz="1500" baseline="0" dirty="0" smtClean="0"/>
                        <a:t> de reproduction des femmes et des contraintes culturelles et sociales </a:t>
                      </a:r>
                      <a:endParaRPr lang="en-US" sz="1500" dirty="0"/>
                    </a:p>
                  </a:txBody>
                  <a:tcPr/>
                </a:tc>
                <a:extLst>
                  <a:ext uri="{0D108BD9-81ED-4DB2-BD59-A6C34878D82A}">
                    <a16:rowId xmlns:a16="http://schemas.microsoft.com/office/drawing/2014/main" val="1779419957"/>
                  </a:ext>
                </a:extLst>
              </a:tr>
              <a:tr h="370840">
                <a:tc>
                  <a:txBody>
                    <a:bodyPr/>
                    <a:lstStyle/>
                    <a:p>
                      <a:r>
                        <a:rPr lang="fr-FR" sz="1500" i="1" dirty="0" smtClean="0"/>
                        <a:t>Approche efficacité </a:t>
                      </a:r>
                      <a:endParaRPr lang="en-US" sz="1500" i="1" dirty="0"/>
                    </a:p>
                  </a:txBody>
                  <a:tcPr/>
                </a:tc>
                <a:tc>
                  <a:txBody>
                    <a:bodyPr/>
                    <a:lstStyle/>
                    <a:p>
                      <a:r>
                        <a:rPr lang="fr-FR" sz="1500" dirty="0" smtClean="0"/>
                        <a:t>Femmes</a:t>
                      </a:r>
                      <a:r>
                        <a:rPr lang="fr-FR" sz="1500" baseline="0" dirty="0" smtClean="0"/>
                        <a:t> comme ressources humaines sous-utilisées dont le potentiel n’est pas valorisé pour le développement </a:t>
                      </a:r>
                    </a:p>
                    <a:p>
                      <a:r>
                        <a:rPr lang="fr-FR" sz="1500" dirty="0" smtClean="0"/>
                        <a:t>Meilleure participation économique des femmes pour améliorer leur statut et aspirer à l’égalité avec les hommes </a:t>
                      </a:r>
                      <a:endParaRPr lang="en-US" sz="1500" dirty="0"/>
                    </a:p>
                  </a:txBody>
                  <a:tcPr/>
                </a:tc>
                <a:tc>
                  <a:txBody>
                    <a:bodyPr/>
                    <a:lstStyle/>
                    <a:p>
                      <a:r>
                        <a:rPr lang="fr-FR" sz="1500" dirty="0" smtClean="0"/>
                        <a:t>- Participation économique accrue des femmes comme support à</a:t>
                      </a:r>
                      <a:r>
                        <a:rPr lang="fr-FR" sz="1500" baseline="0" dirty="0" smtClean="0"/>
                        <a:t> l’égalité </a:t>
                      </a:r>
                      <a:endParaRPr lang="fr-FR" sz="1500" dirty="0" smtClean="0"/>
                    </a:p>
                    <a:p>
                      <a:pPr marL="0" indent="0">
                        <a:buFontTx/>
                        <a:buNone/>
                      </a:pPr>
                      <a:r>
                        <a:rPr lang="fr-FR" sz="1500" dirty="0" smtClean="0"/>
                        <a:t>- Dégagement « de temps libre » pour un travail additionnel</a:t>
                      </a:r>
                    </a:p>
                    <a:p>
                      <a:pPr marL="0" indent="0">
                        <a:buFontTx/>
                        <a:buNone/>
                      </a:pPr>
                      <a:r>
                        <a:rPr lang="fr-FR" sz="1500" dirty="0" smtClean="0"/>
                        <a:t>- Marginalisation des</a:t>
                      </a:r>
                      <a:r>
                        <a:rPr lang="fr-FR" sz="1500" baseline="0" dirty="0" smtClean="0"/>
                        <a:t> femmes du processus de développement </a:t>
                      </a:r>
                      <a:endParaRPr lang="en-US" sz="1500" dirty="0"/>
                    </a:p>
                  </a:txBody>
                  <a:tcPr/>
                </a:tc>
                <a:tc>
                  <a:txBody>
                    <a:bodyPr/>
                    <a:lstStyle/>
                    <a:p>
                      <a:r>
                        <a:rPr lang="fr-FR" sz="1500" dirty="0" smtClean="0"/>
                        <a:t>Non prise en compte des</a:t>
                      </a:r>
                      <a:r>
                        <a:rPr lang="fr-FR" sz="1500" baseline="0" dirty="0" smtClean="0"/>
                        <a:t> rôles reproductif et éducatif des femmes </a:t>
                      </a:r>
                      <a:endParaRPr lang="en-US" sz="1500" dirty="0"/>
                    </a:p>
                  </a:txBody>
                  <a:tcPr/>
                </a:tc>
                <a:extLst>
                  <a:ext uri="{0D108BD9-81ED-4DB2-BD59-A6C34878D82A}">
                    <a16:rowId xmlns:a16="http://schemas.microsoft.com/office/drawing/2014/main" val="3085367958"/>
                  </a:ext>
                </a:extLst>
              </a:tr>
              <a:tr h="370840">
                <a:tc>
                  <a:txBody>
                    <a:bodyPr/>
                    <a:lstStyle/>
                    <a:p>
                      <a:r>
                        <a:rPr lang="fr-FR" sz="1500" i="1" dirty="0" smtClean="0"/>
                        <a:t>Approche</a:t>
                      </a:r>
                      <a:r>
                        <a:rPr lang="fr-FR" sz="1500" i="1" baseline="0" dirty="0" smtClean="0"/>
                        <a:t> « accès au pouvoir » (« </a:t>
                      </a:r>
                      <a:r>
                        <a:rPr lang="fr-FR" sz="1500" i="1" baseline="0" dirty="0" err="1" smtClean="0"/>
                        <a:t>empowerment</a:t>
                      </a:r>
                      <a:r>
                        <a:rPr lang="fr-FR" sz="1500" i="1" baseline="0" dirty="0" smtClean="0"/>
                        <a:t> »)</a:t>
                      </a:r>
                      <a:endParaRPr lang="en-US" sz="1500" i="1" dirty="0"/>
                    </a:p>
                  </a:txBody>
                  <a:tcPr/>
                </a:tc>
                <a:tc>
                  <a:txBody>
                    <a:bodyPr/>
                    <a:lstStyle/>
                    <a:p>
                      <a:r>
                        <a:rPr lang="fr-FR" sz="1500" dirty="0" smtClean="0"/>
                        <a:t>Oppression coloniale et perte du pouvoir des femmes </a:t>
                      </a:r>
                      <a:endParaRPr lang="en-US" sz="1500" dirty="0"/>
                    </a:p>
                  </a:txBody>
                  <a:tcPr/>
                </a:tc>
                <a:tc>
                  <a:txBody>
                    <a:bodyPr/>
                    <a:lstStyle/>
                    <a:p>
                      <a:r>
                        <a:rPr lang="fr-FR" sz="1500" dirty="0" smtClean="0"/>
                        <a:t>- Réponse aux crises dans la production alimentaire,</a:t>
                      </a:r>
                      <a:r>
                        <a:rPr lang="fr-FR" sz="1500" baseline="0" dirty="0" smtClean="0"/>
                        <a:t> de l’emploi </a:t>
                      </a:r>
                    </a:p>
                    <a:p>
                      <a:r>
                        <a:rPr lang="fr-FR" sz="1500" baseline="0" dirty="0" smtClean="0"/>
                        <a:t>- Réduction des inégalités de genres, de classes et de nations </a:t>
                      </a:r>
                      <a:endParaRPr lang="en-US" sz="1500" dirty="0"/>
                    </a:p>
                  </a:txBody>
                  <a:tcPr/>
                </a:tc>
                <a:tc>
                  <a:txBody>
                    <a:bodyPr/>
                    <a:lstStyle/>
                    <a:p>
                      <a:r>
                        <a:rPr lang="fr-FR" sz="1500" dirty="0" smtClean="0"/>
                        <a:t>Manque d’appui des gouvernements et des agences multilatérales </a:t>
                      </a:r>
                      <a:endParaRPr lang="en-US" sz="1500" dirty="0"/>
                    </a:p>
                  </a:txBody>
                  <a:tcPr/>
                </a:tc>
                <a:extLst>
                  <a:ext uri="{0D108BD9-81ED-4DB2-BD59-A6C34878D82A}">
                    <a16:rowId xmlns:a16="http://schemas.microsoft.com/office/drawing/2014/main" val="1138941177"/>
                  </a:ext>
                </a:extLst>
              </a:tr>
            </a:tbl>
          </a:graphicData>
        </a:graphic>
      </p:graphicFrame>
    </p:spTree>
    <p:extLst>
      <p:ext uri="{BB962C8B-B14F-4D97-AF65-F5344CB8AC3E}">
        <p14:creationId xmlns:p14="http://schemas.microsoft.com/office/powerpoint/2010/main" val="15814817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2055" y="101888"/>
            <a:ext cx="10515600" cy="452293"/>
          </a:xfrm>
        </p:spPr>
        <p:txBody>
          <a:bodyPr>
            <a:normAutofit fontScale="90000"/>
          </a:bodyPr>
          <a:lstStyle/>
          <a:p>
            <a:pPr algn="ctr"/>
            <a:r>
              <a:rPr lang="fr-FR" sz="3600" b="1" dirty="0" smtClean="0"/>
              <a:t>Le but de l’approche </a:t>
            </a:r>
            <a:r>
              <a:rPr lang="fr-FR" sz="3600" b="1" dirty="0" err="1" smtClean="0"/>
              <a:t>GeD</a:t>
            </a:r>
            <a:endParaRPr lang="en-US" sz="3600" b="1" dirty="0"/>
          </a:p>
        </p:txBody>
      </p:sp>
      <p:sp>
        <p:nvSpPr>
          <p:cNvPr id="3" name="Espace réservé du contenu 2"/>
          <p:cNvSpPr>
            <a:spLocks noGrp="1"/>
          </p:cNvSpPr>
          <p:nvPr>
            <p:ph idx="1"/>
          </p:nvPr>
        </p:nvSpPr>
        <p:spPr>
          <a:xfrm>
            <a:off x="166254" y="695980"/>
            <a:ext cx="6705601" cy="5638800"/>
          </a:xfrm>
        </p:spPr>
        <p:txBody>
          <a:bodyPr>
            <a:normAutofit lnSpcReduction="10000"/>
          </a:bodyPr>
          <a:lstStyle/>
          <a:p>
            <a:pPr marL="0" indent="0" algn="just">
              <a:buNone/>
            </a:pPr>
            <a:r>
              <a:rPr lang="fr-FR" dirty="0"/>
              <a:t>« L’approche de genre vise l’égalité des droits et son application dans les faits eu égard aux opportunités d’accès et de contrôle des ressources par les femmes et les hommes. Ceci inclut l’égalité entre les sexes dans le domaine de la participation décisionnelle et politique, ainsi que la valorisation et la reconnaissance sociale et économique des rôles et contributions des deux sexes dans les sphères privée et publique. » (CHARLIER (Sophie) et al., 2010, </a:t>
            </a:r>
            <a:r>
              <a:rPr lang="fr-FR" i="1" dirty="0"/>
              <a:t>Référentiel pour les formatrices et formateurs en genre et développement</a:t>
            </a:r>
            <a:r>
              <a:rPr lang="fr-FR" dirty="0"/>
              <a:t>, </a:t>
            </a:r>
            <a:r>
              <a:rPr lang="fr-FR" dirty="0" err="1"/>
              <a:t>co</a:t>
            </a:r>
            <a:r>
              <a:rPr lang="fr-FR" dirty="0"/>
              <a:t> - édité par Le Monde selon les femmes - CIEF genre Réseau Genre en Action • Adéquations • Aster-International, p. 13</a:t>
            </a:r>
            <a:r>
              <a:rPr lang="fr-FR" dirty="0" smtClean="0"/>
              <a:t>)</a:t>
            </a:r>
          </a:p>
        </p:txBody>
      </p:sp>
      <p:sp>
        <p:nvSpPr>
          <p:cNvPr id="5" name="Rectangle 4"/>
          <p:cNvSpPr/>
          <p:nvPr/>
        </p:nvSpPr>
        <p:spPr>
          <a:xfrm>
            <a:off x="7038109" y="1007001"/>
            <a:ext cx="5029199" cy="4739759"/>
          </a:xfrm>
          <a:prstGeom prst="rect">
            <a:avLst/>
          </a:prstGeom>
          <a:ln w="57150">
            <a:solidFill>
              <a:schemeClr val="tx1"/>
            </a:solidFill>
          </a:ln>
        </p:spPr>
        <p:txBody>
          <a:bodyPr wrap="square">
            <a:spAutoFit/>
          </a:bodyPr>
          <a:lstStyle/>
          <a:p>
            <a:pPr algn="just"/>
            <a:r>
              <a:rPr lang="fr-FR" dirty="0">
                <a:latin typeface="Arial" panose="020B0604020202020204" pitchFamily="34" charset="0"/>
                <a:ea typeface="Calibri" panose="020F0502020204030204" pitchFamily="34" charset="0"/>
                <a:cs typeface="Times New Roman" panose="02020603050405020304" pitchFamily="18" charset="0"/>
              </a:rPr>
              <a:t>« </a:t>
            </a:r>
            <a:r>
              <a:rPr lang="fr-FR" i="1" dirty="0">
                <a:latin typeface="Arial" panose="020B0604020202020204" pitchFamily="34" charset="0"/>
                <a:ea typeface="Calibri" panose="020F0502020204030204" pitchFamily="34" charset="0"/>
                <a:cs typeface="Times New Roman" panose="02020603050405020304" pitchFamily="18" charset="0"/>
              </a:rPr>
              <a:t>L’approche genre et développement, en visant une société plus juste et plus égalitaire, privilégie un développement centré sur l’humain, des relations égalitaires entre les femmes et les hommes et un développement durable et solidaire. L’atteinte de ces objectifs passe obligatoirement par l’éradication des préjugés et des stéréotypes sexués qui constituent autant de barrières à l’égalité et par une redéfinition des rôles « traditionnellement » attribués aux femmes et aux hommes dans la société. L’approche de genre appliquée aux actions de développement permet une participation plus égalitaire et une allocation des ressources entre femmes et hommes qui </a:t>
            </a:r>
            <a:r>
              <a:rPr lang="fr-FR" i="1" dirty="0">
                <a:solidFill>
                  <a:srgbClr val="000000"/>
                </a:solidFill>
                <a:latin typeface="Arial" panose="020B0604020202020204" pitchFamily="34" charset="0"/>
                <a:ea typeface="Calibri" panose="020F0502020204030204" pitchFamily="34" charset="0"/>
                <a:cs typeface="Times New Roman" panose="02020603050405020304" pitchFamily="18" charset="0"/>
              </a:rPr>
              <a:t>contribuent </a:t>
            </a:r>
            <a:r>
              <a:rPr lang="fr-FR" i="1" dirty="0">
                <a:latin typeface="Arial" panose="020B0604020202020204" pitchFamily="34" charset="0"/>
                <a:ea typeface="Calibri" panose="020F0502020204030204" pitchFamily="34" charset="0"/>
                <a:cs typeface="Times New Roman" panose="02020603050405020304" pitchFamily="18" charset="0"/>
              </a:rPr>
              <a:t>à réduire les écarts initiaux. </a:t>
            </a:r>
            <a:r>
              <a:rPr lang="fr-FR" dirty="0">
                <a:latin typeface="Arial" panose="020B0604020202020204" pitchFamily="34" charset="0"/>
                <a:ea typeface="Calibri" panose="020F0502020204030204" pitchFamily="34" charset="0"/>
                <a:cs typeface="Times New Roman" panose="02020603050405020304" pitchFamily="18" charset="0"/>
              </a:rPr>
              <a:t>»</a:t>
            </a:r>
            <a:r>
              <a:rPr lang="fr-FR" dirty="0">
                <a:latin typeface="Calibri" panose="020F0502020204030204" pitchFamily="34" charset="0"/>
                <a:ea typeface="Calibri" panose="020F0502020204030204" pitchFamily="34" charset="0"/>
                <a:cs typeface="Times New Roman" panose="02020603050405020304" pitchFamily="18" charset="0"/>
              </a:rPr>
              <a:t> </a:t>
            </a:r>
            <a:r>
              <a:rPr lang="fr-FR" sz="1400" dirty="0">
                <a:latin typeface="Arial" panose="020B0604020202020204" pitchFamily="34" charset="0"/>
                <a:ea typeface="Calibri" panose="020F0502020204030204" pitchFamily="34" charset="0"/>
                <a:cs typeface="Times New Roman" panose="02020603050405020304" pitchFamily="18" charset="0"/>
              </a:rPr>
              <a:t>(CHARLIER (Sophie) et al., 2010, op.cit., p. 13.)</a:t>
            </a:r>
            <a:endParaRPr lang="en-US" dirty="0"/>
          </a:p>
        </p:txBody>
      </p:sp>
    </p:spTree>
    <p:extLst>
      <p:ext uri="{BB962C8B-B14F-4D97-AF65-F5344CB8AC3E}">
        <p14:creationId xmlns:p14="http://schemas.microsoft.com/office/powerpoint/2010/main" val="38222954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838297"/>
          </a:xfrm>
        </p:spPr>
        <p:txBody>
          <a:bodyPr>
            <a:noAutofit/>
          </a:bodyPr>
          <a:lstStyle/>
          <a:p>
            <a:pPr algn="ctr"/>
            <a:r>
              <a:rPr lang="fr-FR" sz="2800" b="1" dirty="0" smtClean="0"/>
              <a:t>Deuxième partie : Identification des principales théories de genre </a:t>
            </a:r>
            <a:br>
              <a:rPr lang="fr-FR" sz="2800" b="1" dirty="0" smtClean="0"/>
            </a:br>
            <a:r>
              <a:rPr lang="fr-FR" sz="2800" b="1" dirty="0" smtClean="0"/>
              <a:t>et de développement et regard croisés sur ces approches théoriques</a:t>
            </a:r>
            <a:endParaRPr lang="fr-FR" sz="2800" dirty="0"/>
          </a:p>
        </p:txBody>
      </p:sp>
      <p:sp>
        <p:nvSpPr>
          <p:cNvPr id="3" name="Espace réservé du contenu 2"/>
          <p:cNvSpPr>
            <a:spLocks noGrp="1"/>
          </p:cNvSpPr>
          <p:nvPr>
            <p:ph idx="1"/>
          </p:nvPr>
        </p:nvSpPr>
        <p:spPr>
          <a:xfrm>
            <a:off x="0" y="993233"/>
            <a:ext cx="8617527" cy="354841"/>
          </a:xfrm>
        </p:spPr>
        <p:txBody>
          <a:bodyPr>
            <a:noAutofit/>
          </a:bodyPr>
          <a:lstStyle/>
          <a:p>
            <a:pPr marL="0" indent="0" algn="just">
              <a:buNone/>
            </a:pPr>
            <a:r>
              <a:rPr lang="fr-FR" sz="2400" i="1" dirty="0" smtClean="0"/>
              <a:t>Chapitre 3 : Théories de genre et de développement  </a:t>
            </a:r>
          </a:p>
        </p:txBody>
      </p:sp>
      <p:graphicFrame>
        <p:nvGraphicFramePr>
          <p:cNvPr id="5" name="Tableau 4"/>
          <p:cNvGraphicFramePr>
            <a:graphicFrameLocks noGrp="1"/>
          </p:cNvGraphicFramePr>
          <p:nvPr>
            <p:extLst>
              <p:ext uri="{D42A27DB-BD31-4B8C-83A1-F6EECF244321}">
                <p14:modId xmlns:p14="http://schemas.microsoft.com/office/powerpoint/2010/main" val="3771664687"/>
              </p:ext>
            </p:extLst>
          </p:nvPr>
        </p:nvGraphicFramePr>
        <p:xfrm>
          <a:off x="0" y="1463040"/>
          <a:ext cx="12192000" cy="5394960"/>
        </p:xfrm>
        <a:graphic>
          <a:graphicData uri="http://schemas.openxmlformats.org/drawingml/2006/table">
            <a:tbl>
              <a:tblPr firstRow="1" bandRow="1">
                <a:tableStyleId>{5940675A-B579-460E-94D1-54222C63F5DA}</a:tableStyleId>
              </a:tblPr>
              <a:tblGrid>
                <a:gridCol w="4132682">
                  <a:extLst>
                    <a:ext uri="{9D8B030D-6E8A-4147-A177-3AD203B41FA5}">
                      <a16:colId xmlns:a16="http://schemas.microsoft.com/office/drawing/2014/main" val="20000"/>
                    </a:ext>
                  </a:extLst>
                </a:gridCol>
                <a:gridCol w="8059318">
                  <a:extLst>
                    <a:ext uri="{9D8B030D-6E8A-4147-A177-3AD203B41FA5}">
                      <a16:colId xmlns:a16="http://schemas.microsoft.com/office/drawing/2014/main" val="20002"/>
                    </a:ext>
                  </a:extLst>
                </a:gridCol>
              </a:tblGrid>
              <a:tr h="162139">
                <a:tc>
                  <a:txBody>
                    <a:bodyPr/>
                    <a:lstStyle/>
                    <a:p>
                      <a:r>
                        <a:rPr lang="fr-FR" sz="1800" b="1" dirty="0" smtClean="0"/>
                        <a:t>Théories</a:t>
                      </a:r>
                      <a:r>
                        <a:rPr lang="fr-FR" sz="1800" b="1" baseline="0" dirty="0" smtClean="0"/>
                        <a:t> de g</a:t>
                      </a:r>
                      <a:r>
                        <a:rPr lang="fr-FR" sz="1800" b="1" dirty="0" smtClean="0"/>
                        <a:t>enre</a:t>
                      </a:r>
                      <a:endParaRPr lang="fr-FR" sz="1800" b="1" dirty="0"/>
                    </a:p>
                  </a:txBody>
                  <a:tcPr/>
                </a:tc>
                <a:tc>
                  <a:txBody>
                    <a:bodyPr/>
                    <a:lstStyle/>
                    <a:p>
                      <a:r>
                        <a:rPr lang="fr-FR" sz="1800" b="1" dirty="0" smtClean="0"/>
                        <a:t>Théories</a:t>
                      </a:r>
                      <a:r>
                        <a:rPr lang="fr-FR" sz="1800" b="1" baseline="0" dirty="0" smtClean="0"/>
                        <a:t> du d</a:t>
                      </a:r>
                      <a:r>
                        <a:rPr lang="fr-FR" sz="1800" b="1" dirty="0" smtClean="0"/>
                        <a:t>éveloppement</a:t>
                      </a:r>
                      <a:r>
                        <a:rPr lang="fr-FR" sz="1800" b="1" baseline="0" dirty="0" smtClean="0"/>
                        <a:t> </a:t>
                      </a:r>
                      <a:endParaRPr lang="fr-FR" sz="1800" b="1" dirty="0"/>
                    </a:p>
                  </a:txBody>
                  <a:tcPr/>
                </a:tc>
                <a:extLst>
                  <a:ext uri="{0D108BD9-81ED-4DB2-BD59-A6C34878D82A}">
                    <a16:rowId xmlns:a16="http://schemas.microsoft.com/office/drawing/2014/main" val="10000"/>
                  </a:ext>
                </a:extLst>
              </a:tr>
              <a:tr h="4450373">
                <a:tc>
                  <a:txBody>
                    <a:bodyPr/>
                    <a:lstStyle/>
                    <a:p>
                      <a:pPr marL="285750" indent="-285750" algn="just">
                        <a:buFont typeface="Wingdings" panose="05000000000000000000" pitchFamily="2" charset="2"/>
                        <a:buChar char="ü"/>
                      </a:pPr>
                      <a:r>
                        <a:rPr lang="fr-FR" sz="1800" i="1" dirty="0" smtClean="0"/>
                        <a:t>Féminisme (année 70) </a:t>
                      </a:r>
                      <a:r>
                        <a:rPr lang="fr-FR" sz="1800" i="0" dirty="0" smtClean="0"/>
                        <a:t>: </a:t>
                      </a:r>
                      <a:r>
                        <a:rPr lang="fr-FR" sz="1800" b="0" i="0" kern="1200" dirty="0" smtClean="0">
                          <a:solidFill>
                            <a:schemeClr val="tx1"/>
                          </a:solidFill>
                          <a:effectLst/>
                          <a:latin typeface="+mn-lt"/>
                          <a:ea typeface="+mn-ea"/>
                          <a:cs typeface="+mn-cs"/>
                        </a:rPr>
                        <a:t>Mouvement social qui a pour objet l'émancipation de la femme, l'extension de ses droits en vue d'égaliser son statut avec celui de l'homme, en particulier dans le domaine juridique, politique, économique; doctrine, idéologie correspondante.</a:t>
                      </a:r>
                      <a:endParaRPr lang="fr-FR" sz="1800" i="0" dirty="0" smtClean="0"/>
                    </a:p>
                    <a:p>
                      <a:pPr marL="285750" indent="-285750" algn="just">
                        <a:buFont typeface="Wingdings" panose="05000000000000000000" pitchFamily="2" charset="2"/>
                        <a:buChar char="ü"/>
                      </a:pPr>
                      <a:r>
                        <a:rPr lang="fr-FR" sz="1800" i="1" dirty="0" smtClean="0"/>
                        <a:t>Théorie de genre (</a:t>
                      </a:r>
                      <a:r>
                        <a:rPr lang="fr-FR" sz="1800" i="1" dirty="0" err="1" smtClean="0"/>
                        <a:t>Gender</a:t>
                      </a:r>
                      <a:r>
                        <a:rPr lang="fr-FR" sz="1800" i="1" dirty="0" smtClean="0"/>
                        <a:t> </a:t>
                      </a:r>
                      <a:r>
                        <a:rPr lang="fr-FR" sz="1800" i="1" dirty="0" err="1" smtClean="0"/>
                        <a:t>studies</a:t>
                      </a:r>
                      <a:r>
                        <a:rPr lang="fr-FR" sz="1800" i="1" dirty="0" smtClean="0"/>
                        <a:t>)</a:t>
                      </a:r>
                      <a:r>
                        <a:rPr lang="fr-FR" sz="1800" dirty="0" smtClean="0"/>
                        <a:t> : « un courant de pensée</a:t>
                      </a:r>
                      <a:r>
                        <a:rPr lang="fr-FR" sz="1800" baseline="0" dirty="0" smtClean="0"/>
                        <a:t> qui </a:t>
                      </a:r>
                      <a:r>
                        <a:rPr lang="fr-FR" sz="1800" b="0" i="0" kern="1200" dirty="0" smtClean="0">
                          <a:solidFill>
                            <a:schemeClr val="tx1"/>
                          </a:solidFill>
                          <a:effectLst/>
                          <a:latin typeface="+mn-lt"/>
                          <a:ea typeface="+mn-ea"/>
                          <a:cs typeface="+mn-cs"/>
                        </a:rPr>
                        <a:t>conteste le caractère scientifique et la sincérité des études sur le genre et qui insinue que ces études cachent</a:t>
                      </a:r>
                      <a:r>
                        <a:rPr lang="fr-FR" sz="1800" b="0" i="0" kern="1200" baseline="0" dirty="0" smtClean="0">
                          <a:solidFill>
                            <a:schemeClr val="tx1"/>
                          </a:solidFill>
                          <a:effectLst/>
                          <a:latin typeface="+mn-lt"/>
                          <a:ea typeface="+mn-ea"/>
                          <a:cs typeface="+mn-cs"/>
                        </a:rPr>
                        <a:t> </a:t>
                      </a:r>
                      <a:r>
                        <a:rPr lang="fr-FR" sz="1800" b="0" i="0" kern="1200" dirty="0" smtClean="0">
                          <a:solidFill>
                            <a:schemeClr val="tx1"/>
                          </a:solidFill>
                          <a:effectLst/>
                          <a:latin typeface="+mn-lt"/>
                          <a:ea typeface="+mn-ea"/>
                          <a:cs typeface="+mn-cs"/>
                        </a:rPr>
                        <a:t>une stratégie politique » (France, 2014). </a:t>
                      </a:r>
                    </a:p>
                    <a:p>
                      <a:pPr marL="0" indent="0" algn="just">
                        <a:buFont typeface="Wingdings" panose="05000000000000000000" pitchFamily="2" charset="2"/>
                        <a:buNone/>
                      </a:pPr>
                      <a:r>
                        <a:rPr lang="fr-FR" sz="1800" b="0" i="0" kern="1200" dirty="0" smtClean="0">
                          <a:solidFill>
                            <a:schemeClr val="tx1"/>
                          </a:solidFill>
                          <a:effectLst/>
                          <a:latin typeface="+mn-lt"/>
                          <a:ea typeface="+mn-ea"/>
                          <a:cs typeface="+mn-cs"/>
                        </a:rPr>
                        <a:t>Pour les défenseur du genre, il n’y a pas de « théorie du genre » mais des « études</a:t>
                      </a:r>
                      <a:r>
                        <a:rPr lang="fr-FR" sz="1800" b="0" i="0" kern="1200" baseline="0" dirty="0" smtClean="0">
                          <a:solidFill>
                            <a:schemeClr val="tx1"/>
                          </a:solidFill>
                          <a:effectLst/>
                          <a:latin typeface="+mn-lt"/>
                          <a:ea typeface="+mn-ea"/>
                          <a:cs typeface="+mn-cs"/>
                        </a:rPr>
                        <a:t> de genre »</a:t>
                      </a:r>
                      <a:r>
                        <a:rPr lang="fr-FR" sz="1800" b="0" i="0" kern="1200" dirty="0" smtClean="0">
                          <a:solidFill>
                            <a:schemeClr val="tx1"/>
                          </a:solidFill>
                          <a:effectLst/>
                          <a:latin typeface="+mn-lt"/>
                          <a:ea typeface="+mn-ea"/>
                          <a:cs typeface="+mn-cs"/>
                        </a:rPr>
                        <a:t> (FED, </a:t>
                      </a:r>
                      <a:r>
                        <a:rPr lang="fr-FR" sz="1800" b="0" i="0" kern="1200" dirty="0" err="1" smtClean="0">
                          <a:solidFill>
                            <a:schemeClr val="tx1"/>
                          </a:solidFill>
                          <a:effectLst/>
                          <a:latin typeface="+mn-lt"/>
                          <a:ea typeface="+mn-ea"/>
                          <a:cs typeface="+mn-cs"/>
                        </a:rPr>
                        <a:t>FdD</a:t>
                      </a:r>
                      <a:r>
                        <a:rPr lang="fr-FR" sz="1800" b="0" i="0" kern="1200" dirty="0" smtClean="0">
                          <a:solidFill>
                            <a:schemeClr val="tx1"/>
                          </a:solidFill>
                          <a:effectLst/>
                          <a:latin typeface="+mn-lt"/>
                          <a:ea typeface="+mn-ea"/>
                          <a:cs typeface="+mn-cs"/>
                        </a:rPr>
                        <a:t>,</a:t>
                      </a:r>
                      <a:r>
                        <a:rPr lang="fr-FR" sz="1800" b="0" i="0" kern="1200" baseline="0" dirty="0" smtClean="0">
                          <a:solidFill>
                            <a:schemeClr val="tx1"/>
                          </a:solidFill>
                          <a:effectLst/>
                          <a:latin typeface="+mn-lt"/>
                          <a:ea typeface="+mn-ea"/>
                          <a:cs typeface="+mn-cs"/>
                        </a:rPr>
                        <a:t> GED), un vaste champ pluridisciplinaire </a:t>
                      </a:r>
                      <a:endParaRPr lang="fr-FR" sz="1800" dirty="0"/>
                    </a:p>
                  </a:txBody>
                  <a:tcPr/>
                </a:tc>
                <a:tc>
                  <a:txBody>
                    <a:bodyPr/>
                    <a:lstStyle/>
                    <a:p>
                      <a:pPr marL="285750" indent="-285750">
                        <a:buFont typeface="Wingdings" panose="05000000000000000000" pitchFamily="2" charset="2"/>
                        <a:buChar char="ü"/>
                      </a:pPr>
                      <a:r>
                        <a:rPr lang="fr-FR" sz="1800" i="1" dirty="0" smtClean="0"/>
                        <a:t>Les théories du rattrapage (années 50)</a:t>
                      </a:r>
                      <a:r>
                        <a:rPr lang="fr-FR" sz="1800" dirty="0" smtClean="0"/>
                        <a:t> :</a:t>
                      </a:r>
                      <a:r>
                        <a:rPr lang="fr-FR" sz="1800" baseline="0" dirty="0" smtClean="0"/>
                        <a:t> obédience capitaliste (Rostow, Lewis, </a:t>
                      </a:r>
                      <a:r>
                        <a:rPr lang="fr-FR" sz="1800" baseline="0" dirty="0" err="1" smtClean="0"/>
                        <a:t>Bretton</a:t>
                      </a:r>
                      <a:r>
                        <a:rPr lang="fr-FR" sz="1800" baseline="0" dirty="0" smtClean="0"/>
                        <a:t> </a:t>
                      </a:r>
                      <a:r>
                        <a:rPr lang="fr-FR" sz="1800" baseline="0" dirty="0" err="1" smtClean="0"/>
                        <a:t>Woods</a:t>
                      </a:r>
                      <a:r>
                        <a:rPr lang="fr-FR" sz="1800" baseline="0" dirty="0" smtClean="0"/>
                        <a:t>) ou marxiste/</a:t>
                      </a:r>
                      <a:r>
                        <a:rPr lang="fr-FR" sz="1800" baseline="0" dirty="0" err="1" smtClean="0"/>
                        <a:t>dépendatiste</a:t>
                      </a:r>
                      <a:r>
                        <a:rPr lang="fr-FR" sz="1800" dirty="0" smtClean="0"/>
                        <a:t> (Samir Amin, C.</a:t>
                      </a:r>
                      <a:r>
                        <a:rPr lang="fr-FR" sz="1800" baseline="0" dirty="0" smtClean="0"/>
                        <a:t> </a:t>
                      </a:r>
                      <a:r>
                        <a:rPr lang="fr-FR" sz="1800" baseline="0" dirty="0" err="1" smtClean="0"/>
                        <a:t>Furtado</a:t>
                      </a:r>
                      <a:r>
                        <a:rPr lang="fr-FR" sz="1800" baseline="0" dirty="0" smtClean="0"/>
                        <a:t>, A. G. Frank)</a:t>
                      </a:r>
                      <a:endParaRPr lang="fr-FR" sz="1800" dirty="0" smtClean="0"/>
                    </a:p>
                    <a:p>
                      <a:pPr marL="285750" indent="-285750">
                        <a:buFont typeface="Wingdings" panose="05000000000000000000" pitchFamily="2" charset="2"/>
                        <a:buChar char="ü"/>
                      </a:pPr>
                      <a:r>
                        <a:rPr lang="fr-FR" sz="1800" i="1" dirty="0" smtClean="0"/>
                        <a:t>Les théories du développement par le bas (années 70) </a:t>
                      </a:r>
                      <a:r>
                        <a:rPr lang="fr-FR" sz="1800" dirty="0" smtClean="0"/>
                        <a:t>: relation pauvreté-développement</a:t>
                      </a:r>
                      <a:r>
                        <a:rPr lang="fr-FR" sz="1800" baseline="0" dirty="0" smtClean="0"/>
                        <a:t> (Josué de Castro)</a:t>
                      </a:r>
                      <a:endParaRPr lang="fr-FR" sz="1800" dirty="0" smtClean="0"/>
                    </a:p>
                    <a:p>
                      <a:pPr marL="285750" indent="-285750">
                        <a:buFont typeface="Wingdings" panose="05000000000000000000" pitchFamily="2" charset="2"/>
                        <a:buChar char="ü"/>
                      </a:pPr>
                      <a:r>
                        <a:rPr lang="fr-FR" sz="1800" i="1" dirty="0" smtClean="0"/>
                        <a:t>Les ajustements structurels (années 80) </a:t>
                      </a:r>
                      <a:r>
                        <a:rPr lang="fr-FR" sz="1800" dirty="0" smtClean="0"/>
                        <a:t>: retour au monétarisme</a:t>
                      </a:r>
                      <a:r>
                        <a:rPr lang="fr-FR" sz="1800" baseline="0" dirty="0" smtClean="0"/>
                        <a:t> (PAS) </a:t>
                      </a:r>
                      <a:endParaRPr lang="fr-FR" sz="1800" dirty="0" smtClean="0"/>
                    </a:p>
                    <a:p>
                      <a:pPr marL="285750" indent="-285750">
                        <a:buFont typeface="Wingdings" panose="05000000000000000000" pitchFamily="2" charset="2"/>
                        <a:buChar char="ü"/>
                      </a:pPr>
                      <a:r>
                        <a:rPr lang="fr-FR" sz="1800" i="1" dirty="0" smtClean="0"/>
                        <a:t>Les</a:t>
                      </a:r>
                      <a:r>
                        <a:rPr lang="fr-FR" sz="1800" i="1" baseline="0" dirty="0" smtClean="0"/>
                        <a:t> théories du développement humain (années 90) </a:t>
                      </a:r>
                      <a:r>
                        <a:rPr lang="fr-FR" sz="1800" baseline="0" dirty="0" smtClean="0"/>
                        <a:t>: IDH/PNUD (</a:t>
                      </a:r>
                      <a:r>
                        <a:rPr lang="fr-FR" sz="1800" baseline="0" dirty="0" err="1" smtClean="0"/>
                        <a:t>Amartya</a:t>
                      </a:r>
                      <a:r>
                        <a:rPr lang="fr-FR" sz="1800" baseline="0" dirty="0" smtClean="0"/>
                        <a:t> Sen). </a:t>
                      </a:r>
                    </a:p>
                    <a:p>
                      <a:pPr marL="285750" indent="-285750">
                        <a:buFont typeface="Wingdings" panose="05000000000000000000" pitchFamily="2" charset="2"/>
                        <a:buChar char="ü"/>
                      </a:pPr>
                      <a:r>
                        <a:rPr lang="fr-FR" sz="1800" i="1" baseline="0" dirty="0" smtClean="0"/>
                        <a:t>Les théories du développement durable (années 70 et 90)</a:t>
                      </a:r>
                      <a:r>
                        <a:rPr lang="fr-FR" sz="1800" baseline="0" dirty="0" smtClean="0"/>
                        <a:t> : développement et environnement avec l’émergence des « biens publics mondiaux » (Stockholm, 1972, Rio, 1992)  </a:t>
                      </a:r>
                    </a:p>
                    <a:p>
                      <a:pPr marL="285750" indent="-285750">
                        <a:buFont typeface="Wingdings" panose="05000000000000000000" pitchFamily="2" charset="2"/>
                        <a:buChar char="ü"/>
                      </a:pPr>
                      <a:r>
                        <a:rPr lang="fr-FR" sz="1800" i="1" baseline="0" dirty="0" smtClean="0"/>
                        <a:t>Les théories du post-développement </a:t>
                      </a:r>
                      <a:r>
                        <a:rPr lang="fr-FR" sz="1800" baseline="0" dirty="0" smtClean="0"/>
                        <a:t>: remise en cause du développement en dénonçant le mal-développement se manifestant par le </a:t>
                      </a:r>
                      <a:r>
                        <a:rPr lang="fr-FR" sz="1800" baseline="0" dirty="0" err="1" smtClean="0"/>
                        <a:t>sur-développement</a:t>
                      </a:r>
                      <a:r>
                        <a:rPr lang="fr-FR" sz="1800" baseline="0" dirty="0" smtClean="0"/>
                        <a:t> du Nord et le sous-développement du Sud interpellant sur la finitude du monde et les menaces dues aux changements climatiques (Herbert Marcus, Ivan Illich, François Partant).</a:t>
                      </a:r>
                    </a:p>
                    <a:p>
                      <a:pPr marL="285750" indent="-285750">
                        <a:buFont typeface="Wingdings" panose="05000000000000000000" pitchFamily="2" charset="2"/>
                        <a:buChar char="ü"/>
                      </a:pPr>
                      <a:r>
                        <a:rPr lang="fr-FR" sz="1800" i="1" baseline="0" dirty="0" smtClean="0"/>
                        <a:t>Les théories de l’alter-mondialisme</a:t>
                      </a:r>
                      <a:r>
                        <a:rPr lang="fr-FR" sz="1800" baseline="0" dirty="0" smtClean="0"/>
                        <a:t> : </a:t>
                      </a:r>
                      <a:r>
                        <a:rPr lang="fr-FR" sz="1800" b="0" i="0" kern="1200" dirty="0" smtClean="0">
                          <a:solidFill>
                            <a:schemeClr val="tx1"/>
                          </a:solidFill>
                          <a:effectLst/>
                          <a:latin typeface="+mn-lt"/>
                          <a:ea typeface="+mn-ea"/>
                          <a:cs typeface="+mn-cs"/>
                        </a:rPr>
                        <a:t>mouvements promouvant l'idée qu'une autre organisation du monde est possible et qui, sans rejeter la mondialisation, se proposent de la réguler</a:t>
                      </a:r>
                      <a:endParaRPr lang="fr-FR" sz="1800" baseline="0" dirty="0" smtClean="0"/>
                    </a:p>
                    <a:p>
                      <a:pPr marL="0" indent="0">
                        <a:buFont typeface="Wingdings" panose="05000000000000000000" pitchFamily="2" charset="2"/>
                        <a:buNone/>
                      </a:pPr>
                      <a:r>
                        <a:rPr lang="fr-FR" sz="1800" baseline="0" dirty="0" smtClean="0"/>
                        <a:t>En parallèle, il faut compter avec l’écologie et le genre. </a:t>
                      </a:r>
                      <a:endParaRPr lang="fr-FR" sz="1800" dirty="0" smtClean="0"/>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8397922" y="820782"/>
            <a:ext cx="3794078" cy="584775"/>
          </a:xfrm>
          <a:prstGeom prst="rect">
            <a:avLst/>
          </a:prstGeom>
        </p:spPr>
        <p:txBody>
          <a:bodyPr wrap="square">
            <a:spAutoFit/>
          </a:bodyPr>
          <a:lstStyle/>
          <a:p>
            <a:r>
              <a:rPr lang="fr-FR" sz="1600" b="1" dirty="0" smtClean="0">
                <a:solidFill>
                  <a:srgbClr val="FF0000"/>
                </a:solidFill>
                <a:latin typeface="Georgia" panose="02040502050405020303" pitchFamily="18" charset="0"/>
                <a:ea typeface="Times New Roman" panose="02020603050405020304" pitchFamily="18" charset="0"/>
                <a:cs typeface="Times New Roman" panose="02020603050405020304" pitchFamily="18" charset="0"/>
              </a:rPr>
              <a:t>Les </a:t>
            </a:r>
            <a:r>
              <a:rPr lang="fr-FR" sz="1600" b="1" dirty="0">
                <a:solidFill>
                  <a:srgbClr val="FF0000"/>
                </a:solidFill>
                <a:latin typeface="Georgia" panose="02040502050405020303" pitchFamily="18" charset="0"/>
                <a:ea typeface="Times New Roman" panose="02020603050405020304" pitchFamily="18" charset="0"/>
                <a:cs typeface="Times New Roman" panose="02020603050405020304" pitchFamily="18" charset="0"/>
              </a:rPr>
              <a:t>cinq étapes du développement économique d’un pays industriel </a:t>
            </a:r>
            <a:endParaRPr lang="fr-FR" sz="1600" b="1" dirty="0">
              <a:solidFill>
                <a:srgbClr val="FF0000"/>
              </a:solidFill>
            </a:endParaRPr>
          </a:p>
        </p:txBody>
      </p:sp>
    </p:spTree>
    <p:extLst>
      <p:ext uri="{BB962C8B-B14F-4D97-AF65-F5344CB8AC3E}">
        <p14:creationId xmlns:p14="http://schemas.microsoft.com/office/powerpoint/2010/main" val="36207886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279856"/>
          </a:xfrm>
        </p:spPr>
        <p:txBody>
          <a:bodyPr>
            <a:noAutofit/>
          </a:bodyPr>
          <a:lstStyle/>
          <a:p>
            <a:pPr marL="0" indent="0" algn="ctr"/>
            <a:r>
              <a:rPr lang="fr-FR" sz="4000" b="1" i="1" dirty="0" smtClean="0"/>
              <a:t>Chapitre 4 : Regard croisé sur</a:t>
            </a:r>
            <a:r>
              <a:rPr lang="fr-FR" sz="4000" i="1" dirty="0" smtClean="0"/>
              <a:t> </a:t>
            </a:r>
            <a:r>
              <a:rPr lang="fr-FR" sz="4000" b="1" i="1" dirty="0"/>
              <a:t>les théories de </a:t>
            </a:r>
            <a:r>
              <a:rPr lang="fr-FR" sz="4000" b="1" i="1" dirty="0" smtClean="0"/>
              <a:t>genre </a:t>
            </a:r>
            <a:r>
              <a:rPr lang="fr-FR" sz="4000" b="1" i="1" dirty="0"/>
              <a:t>et de développement</a:t>
            </a:r>
            <a:endParaRPr lang="fr-FR" sz="4000" b="1" i="1" dirty="0" smtClean="0"/>
          </a:p>
        </p:txBody>
      </p:sp>
      <p:sp>
        <p:nvSpPr>
          <p:cNvPr id="8" name="Rectangle 7"/>
          <p:cNvSpPr/>
          <p:nvPr/>
        </p:nvSpPr>
        <p:spPr>
          <a:xfrm>
            <a:off x="227671" y="1279856"/>
            <a:ext cx="6838149" cy="5509200"/>
          </a:xfrm>
          <a:prstGeom prst="rect">
            <a:avLst/>
          </a:prstGeom>
        </p:spPr>
        <p:txBody>
          <a:bodyPr wrap="square">
            <a:spAutoFit/>
          </a:bodyPr>
          <a:lstStyle/>
          <a:p>
            <a:pPr algn="just"/>
            <a:r>
              <a:rPr lang="fr-FR" sz="3200" dirty="0" smtClean="0"/>
              <a:t>« </a:t>
            </a:r>
            <a:r>
              <a:rPr lang="fr-FR" sz="3200" i="1" dirty="0" smtClean="0"/>
              <a:t>La </a:t>
            </a:r>
            <a:r>
              <a:rPr lang="fr-FR" sz="3200" i="1" dirty="0"/>
              <a:t>parité hommes-femmes est un atout pour l’économie : elle accroît la productivité et améliore d’autres résultats du développement, notamment les perspectives d’avenir de la génération suivante et la qualité des politiques et des institutions de la société</a:t>
            </a:r>
            <a:r>
              <a:rPr lang="fr-FR" sz="3200" i="1" dirty="0" smtClean="0"/>
              <a:t>.</a:t>
            </a:r>
            <a:r>
              <a:rPr lang="fr-FR" sz="3200" dirty="0" smtClean="0"/>
              <a:t> » (</a:t>
            </a:r>
            <a:r>
              <a:rPr lang="fr-FR" sz="3200" dirty="0"/>
              <a:t>Banque Mondiale (BM), 2011, </a:t>
            </a:r>
            <a:r>
              <a:rPr lang="fr-FR" sz="3200" i="1" dirty="0"/>
              <a:t>Egalité des genres et développement</a:t>
            </a:r>
            <a:r>
              <a:rPr lang="fr-FR" sz="3200" dirty="0"/>
              <a:t>, Rapport sur le développement dans le monde </a:t>
            </a:r>
            <a:r>
              <a:rPr lang="fr-FR" sz="3200" dirty="0" smtClean="0"/>
              <a:t>2012)</a:t>
            </a:r>
            <a:endParaRPr lang="fr-FR" sz="3200" dirty="0"/>
          </a:p>
        </p:txBody>
      </p:sp>
      <p:pic>
        <p:nvPicPr>
          <p:cNvPr id="15" name="Image 14"/>
          <p:cNvPicPr>
            <a:picLocks noChangeAspect="1"/>
          </p:cNvPicPr>
          <p:nvPr/>
        </p:nvPicPr>
        <p:blipFill>
          <a:blip r:embed="rId2"/>
          <a:stretch>
            <a:fillRect/>
          </a:stretch>
        </p:blipFill>
        <p:spPr>
          <a:xfrm>
            <a:off x="7259782" y="2587608"/>
            <a:ext cx="4724400" cy="2893695"/>
          </a:xfrm>
          <a:prstGeom prst="rect">
            <a:avLst/>
          </a:prstGeom>
        </p:spPr>
      </p:pic>
    </p:spTree>
    <p:extLst>
      <p:ext uri="{BB962C8B-B14F-4D97-AF65-F5344CB8AC3E}">
        <p14:creationId xmlns:p14="http://schemas.microsoft.com/office/powerpoint/2010/main" val="1596631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500" y="129598"/>
            <a:ext cx="11049000" cy="604693"/>
          </a:xfrm>
        </p:spPr>
        <p:txBody>
          <a:bodyPr>
            <a:normAutofit fontScale="90000"/>
          </a:bodyPr>
          <a:lstStyle/>
          <a:p>
            <a:pPr algn="ctr"/>
            <a:r>
              <a:rPr lang="fr-FR" b="1" dirty="0">
                <a:solidFill>
                  <a:srgbClr val="FF0000"/>
                </a:solidFill>
              </a:rPr>
              <a:t>Pourquoi la « théorie du genre » fait-elle peur ?</a:t>
            </a:r>
            <a:endParaRPr lang="en-US" dirty="0"/>
          </a:p>
        </p:txBody>
      </p:sp>
      <p:sp>
        <p:nvSpPr>
          <p:cNvPr id="4" name="Rectangle 3"/>
          <p:cNvSpPr/>
          <p:nvPr/>
        </p:nvSpPr>
        <p:spPr>
          <a:xfrm>
            <a:off x="163361" y="955963"/>
            <a:ext cx="11890094" cy="5509200"/>
          </a:xfrm>
          <a:prstGeom prst="rect">
            <a:avLst/>
          </a:prstGeom>
        </p:spPr>
        <p:txBody>
          <a:bodyPr wrap="square">
            <a:spAutoFit/>
          </a:bodyPr>
          <a:lstStyle/>
          <a:p>
            <a:pPr algn="just"/>
            <a:r>
              <a:rPr lang="fr-FR" sz="3200" b="1" dirty="0" smtClean="0">
                <a:solidFill>
                  <a:srgbClr val="333333"/>
                </a:solidFill>
                <a:latin typeface="Arial" panose="020B0604020202020204" pitchFamily="34" charset="0"/>
              </a:rPr>
              <a:t>L’accusation : « la théorie du genre », selon ses détracteurs, est « </a:t>
            </a:r>
            <a:r>
              <a:rPr lang="fr-FR" sz="3200" dirty="0" smtClean="0"/>
              <a:t>une </a:t>
            </a:r>
            <a:r>
              <a:rPr lang="fr-FR" sz="3200" dirty="0"/>
              <a:t>idéologie qui nie la différence sexuelle entre hommes et femmes, et crée la confusion pour les enfants</a:t>
            </a:r>
            <a:r>
              <a:rPr lang="fr-FR" sz="3200" dirty="0" smtClean="0"/>
              <a:t>. »</a:t>
            </a:r>
            <a:r>
              <a:rPr lang="fr-FR" sz="3200" b="1" dirty="0" smtClean="0">
                <a:solidFill>
                  <a:srgbClr val="333333"/>
                </a:solidFill>
                <a:latin typeface="Arial" panose="020B0604020202020204" pitchFamily="34" charset="0"/>
              </a:rPr>
              <a:t> </a:t>
            </a:r>
          </a:p>
          <a:p>
            <a:pPr algn="just"/>
            <a:r>
              <a:rPr lang="fr-FR" sz="3200" b="1" dirty="0" smtClean="0">
                <a:solidFill>
                  <a:srgbClr val="333333"/>
                </a:solidFill>
                <a:latin typeface="Arial" panose="020B0604020202020204" pitchFamily="34" charset="0"/>
              </a:rPr>
              <a:t>La défense : Le genre à l’école est « la </a:t>
            </a:r>
            <a:r>
              <a:rPr lang="fr-FR" sz="3200" b="1" dirty="0">
                <a:solidFill>
                  <a:srgbClr val="333333"/>
                </a:solidFill>
                <a:latin typeface="Arial" panose="020B0604020202020204" pitchFamily="34" charset="0"/>
              </a:rPr>
              <a:t>meilleure façon de prévenir la formation des inégalités, c'est de lutter dès le plus jeune âge contre les stéréotypes</a:t>
            </a:r>
            <a:r>
              <a:rPr lang="fr-FR" sz="3200" dirty="0">
                <a:solidFill>
                  <a:srgbClr val="333333"/>
                </a:solidFill>
                <a:latin typeface="Arial" panose="020B0604020202020204" pitchFamily="34" charset="0"/>
              </a:rPr>
              <a:t>, contre un certain nombre de représentations qui figent les rôles des filles et des garçons, de manière inégalitaire (...)</a:t>
            </a:r>
            <a:r>
              <a:rPr lang="fr-FR" sz="3200" b="1" dirty="0">
                <a:solidFill>
                  <a:srgbClr val="333333"/>
                </a:solidFill>
                <a:latin typeface="Arial" panose="020B0604020202020204" pitchFamily="34" charset="0"/>
              </a:rPr>
              <a:t> Nous ne cherchons évidemment pas à nier la différence des sexes ou à détruire toute </a:t>
            </a:r>
            <a:r>
              <a:rPr lang="fr-FR" sz="3200" b="1" dirty="0" smtClean="0">
                <a:solidFill>
                  <a:srgbClr val="333333"/>
                </a:solidFill>
                <a:latin typeface="Arial" panose="020B0604020202020204" pitchFamily="34" charset="0"/>
              </a:rPr>
              <a:t>catégorisation</a:t>
            </a:r>
            <a:r>
              <a:rPr lang="fr-FR" sz="3200" dirty="0" smtClean="0">
                <a:solidFill>
                  <a:srgbClr val="333333"/>
                </a:solidFill>
                <a:latin typeface="Arial" panose="020B0604020202020204" pitchFamily="34" charset="0"/>
              </a:rPr>
              <a:t> » (</a:t>
            </a:r>
            <a:r>
              <a:rPr lang="fr-FR" sz="3200" dirty="0"/>
              <a:t>Najat </a:t>
            </a:r>
            <a:r>
              <a:rPr lang="fr-FR" sz="3200" dirty="0" err="1" smtClean="0"/>
              <a:t>Vallaud-Belkacem</a:t>
            </a:r>
            <a:r>
              <a:rPr lang="fr-FR" sz="3200" dirty="0" smtClean="0"/>
              <a:t>, ministre de l’Education nationale/France</a:t>
            </a:r>
          </a:p>
        </p:txBody>
      </p:sp>
    </p:spTree>
    <p:extLst>
      <p:ext uri="{BB962C8B-B14F-4D97-AF65-F5344CB8AC3E}">
        <p14:creationId xmlns:p14="http://schemas.microsoft.com/office/powerpoint/2010/main" val="6501291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12192001" cy="461665"/>
          </a:xfrm>
          <a:prstGeom prst="rect">
            <a:avLst/>
          </a:prstGeom>
        </p:spPr>
        <p:txBody>
          <a:bodyPr wrap="square">
            <a:spAutoFit/>
          </a:bodyPr>
          <a:lstStyle/>
          <a:p>
            <a:r>
              <a:rPr lang="fr-FR" sz="2400" i="1" dirty="0" smtClean="0"/>
              <a:t>4.1. </a:t>
            </a:r>
            <a:r>
              <a:rPr lang="fr-FR" sz="2400" i="1" dirty="0"/>
              <a:t>Interrelation </a:t>
            </a:r>
            <a:r>
              <a:rPr lang="fr-FR" sz="2400" i="1" dirty="0" smtClean="0"/>
              <a:t>genre </a:t>
            </a:r>
            <a:r>
              <a:rPr lang="fr-FR" sz="2400" i="1" dirty="0"/>
              <a:t>et développement (2/3) </a:t>
            </a:r>
            <a:endParaRPr lang="fr-FR" sz="2400" dirty="0"/>
          </a:p>
        </p:txBody>
      </p:sp>
      <p:sp>
        <p:nvSpPr>
          <p:cNvPr id="2" name="Rectangle 1"/>
          <p:cNvSpPr/>
          <p:nvPr/>
        </p:nvSpPr>
        <p:spPr>
          <a:xfrm>
            <a:off x="263236" y="611747"/>
            <a:ext cx="5429968" cy="6124754"/>
          </a:xfrm>
          <a:prstGeom prst="rect">
            <a:avLst/>
          </a:prstGeom>
        </p:spPr>
        <p:txBody>
          <a:bodyPr wrap="square">
            <a:spAutoFit/>
          </a:bodyPr>
          <a:lstStyle/>
          <a:p>
            <a:pPr algn="just"/>
            <a:r>
              <a:rPr lang="fr-FR" sz="2000" dirty="0"/>
              <a:t>« </a:t>
            </a:r>
            <a:r>
              <a:rPr lang="fr-FR" sz="2800" dirty="0"/>
              <a:t>La mise en œuvre de l’approche de genre est une condition de l’efficacité et de la viabilité des actions de développement, mais son objectif politique et de transformation sociale va bien au- delà d’un simple utilitarisme économique. L’approche et l’analyse de genre permettent l’accès à l’</a:t>
            </a:r>
            <a:r>
              <a:rPr lang="fr-FR" sz="2800" dirty="0" err="1"/>
              <a:t>empowerment</a:t>
            </a:r>
            <a:r>
              <a:rPr lang="fr-FR" sz="2800" dirty="0"/>
              <a:t> qui signifie émancipation, renforcement des capacités, autonomie, prise de pouvoir. », Le Monde selon les femmes, référentiel version 2010</a:t>
            </a:r>
          </a:p>
        </p:txBody>
      </p:sp>
      <p:pic>
        <p:nvPicPr>
          <p:cNvPr id="3" name="Image 2"/>
          <p:cNvPicPr>
            <a:picLocks noChangeAspect="1"/>
          </p:cNvPicPr>
          <p:nvPr/>
        </p:nvPicPr>
        <p:blipFill>
          <a:blip r:embed="rId2"/>
          <a:stretch>
            <a:fillRect/>
          </a:stretch>
        </p:blipFill>
        <p:spPr>
          <a:xfrm>
            <a:off x="6234544" y="802758"/>
            <a:ext cx="5583383" cy="4533535"/>
          </a:xfrm>
          <a:prstGeom prst="rect">
            <a:avLst/>
          </a:prstGeom>
        </p:spPr>
      </p:pic>
    </p:spTree>
    <p:extLst>
      <p:ext uri="{BB962C8B-B14F-4D97-AF65-F5344CB8AC3E}">
        <p14:creationId xmlns:p14="http://schemas.microsoft.com/office/powerpoint/2010/main" val="20787091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35002" y="175492"/>
            <a:ext cx="10515600" cy="779030"/>
          </a:xfrm>
        </p:spPr>
        <p:txBody>
          <a:bodyPr>
            <a:normAutofit fontScale="92500" lnSpcReduction="10000"/>
          </a:bodyPr>
          <a:lstStyle/>
          <a:p>
            <a:pPr marL="0" indent="0">
              <a:buNone/>
            </a:pPr>
            <a:r>
              <a:rPr lang="fr-FR" dirty="0" smtClean="0"/>
              <a:t>4.2. </a:t>
            </a:r>
            <a:r>
              <a:rPr lang="fr-FR" dirty="0"/>
              <a:t>Outils d’analyse pour apprécier la prise en compte du genre dans </a:t>
            </a:r>
            <a:r>
              <a:rPr lang="fr-FR" dirty="0" smtClean="0"/>
              <a:t>le </a:t>
            </a:r>
            <a:r>
              <a:rPr lang="fr-FR" dirty="0"/>
              <a:t>développement  </a:t>
            </a:r>
          </a:p>
        </p:txBody>
      </p:sp>
      <p:pic>
        <p:nvPicPr>
          <p:cNvPr id="6" name="Image 5"/>
          <p:cNvPicPr>
            <a:picLocks noChangeAspect="1"/>
          </p:cNvPicPr>
          <p:nvPr/>
        </p:nvPicPr>
        <p:blipFill>
          <a:blip r:embed="rId2"/>
          <a:stretch>
            <a:fillRect/>
          </a:stretch>
        </p:blipFill>
        <p:spPr>
          <a:xfrm>
            <a:off x="64015" y="954522"/>
            <a:ext cx="12127985" cy="5637885"/>
          </a:xfrm>
          <a:prstGeom prst="rect">
            <a:avLst/>
          </a:prstGeom>
        </p:spPr>
      </p:pic>
    </p:spTree>
    <p:extLst>
      <p:ext uri="{BB962C8B-B14F-4D97-AF65-F5344CB8AC3E}">
        <p14:creationId xmlns:p14="http://schemas.microsoft.com/office/powerpoint/2010/main" val="2160233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29598"/>
            <a:ext cx="10515600" cy="563130"/>
          </a:xfrm>
        </p:spPr>
        <p:txBody>
          <a:bodyPr>
            <a:normAutofit fontScale="90000"/>
          </a:bodyPr>
          <a:lstStyle/>
          <a:p>
            <a:pPr algn="ctr"/>
            <a:r>
              <a:rPr lang="fr-FR" b="1" dirty="0" smtClean="0"/>
              <a:t>Programme réalisé </a:t>
            </a:r>
            <a:endParaRPr lang="en-US" b="1"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866050406"/>
              </p:ext>
            </p:extLst>
          </p:nvPr>
        </p:nvGraphicFramePr>
        <p:xfrm>
          <a:off x="166254" y="789710"/>
          <a:ext cx="11859491" cy="4754880"/>
        </p:xfrm>
        <a:graphic>
          <a:graphicData uri="http://schemas.openxmlformats.org/drawingml/2006/table">
            <a:tbl>
              <a:tblPr firstRow="1" bandRow="1">
                <a:tableStyleId>{5940675A-B579-460E-94D1-54222C63F5DA}</a:tableStyleId>
              </a:tblPr>
              <a:tblGrid>
                <a:gridCol w="2424546">
                  <a:extLst>
                    <a:ext uri="{9D8B030D-6E8A-4147-A177-3AD203B41FA5}">
                      <a16:colId xmlns:a16="http://schemas.microsoft.com/office/drawing/2014/main" val="1273357467"/>
                    </a:ext>
                  </a:extLst>
                </a:gridCol>
                <a:gridCol w="5445844">
                  <a:extLst>
                    <a:ext uri="{9D8B030D-6E8A-4147-A177-3AD203B41FA5}">
                      <a16:colId xmlns:a16="http://schemas.microsoft.com/office/drawing/2014/main" val="4025463112"/>
                    </a:ext>
                  </a:extLst>
                </a:gridCol>
                <a:gridCol w="3989101">
                  <a:extLst>
                    <a:ext uri="{9D8B030D-6E8A-4147-A177-3AD203B41FA5}">
                      <a16:colId xmlns:a16="http://schemas.microsoft.com/office/drawing/2014/main" val="2069754012"/>
                    </a:ext>
                  </a:extLst>
                </a:gridCol>
              </a:tblGrid>
              <a:tr h="370840">
                <a:tc>
                  <a:txBody>
                    <a:bodyPr/>
                    <a:lstStyle/>
                    <a:p>
                      <a:pPr algn="just"/>
                      <a:r>
                        <a:rPr lang="fr-FR" sz="2400" b="1" dirty="0" smtClean="0"/>
                        <a:t>Date</a:t>
                      </a:r>
                      <a:r>
                        <a:rPr lang="fr-FR" sz="2400" b="1" baseline="0" dirty="0" smtClean="0"/>
                        <a:t>s</a:t>
                      </a:r>
                      <a:endParaRPr lang="en-US" sz="2400" b="1" dirty="0"/>
                    </a:p>
                  </a:txBody>
                  <a:tcPr/>
                </a:tc>
                <a:tc>
                  <a:txBody>
                    <a:bodyPr/>
                    <a:lstStyle/>
                    <a:p>
                      <a:pPr algn="just"/>
                      <a:r>
                        <a:rPr lang="fr-FR" sz="2400" b="1" dirty="0" smtClean="0"/>
                        <a:t>Thèmes</a:t>
                      </a:r>
                      <a:endParaRPr lang="en-US" sz="2400" b="1" dirty="0"/>
                    </a:p>
                  </a:txBody>
                  <a:tcPr/>
                </a:tc>
                <a:tc>
                  <a:txBody>
                    <a:bodyPr/>
                    <a:lstStyle/>
                    <a:p>
                      <a:pPr algn="just"/>
                      <a:r>
                        <a:rPr lang="fr-FR" sz="2400" b="1" dirty="0" smtClean="0"/>
                        <a:t>Responsables</a:t>
                      </a:r>
                      <a:endParaRPr lang="en-US" sz="2400" b="1" dirty="0"/>
                    </a:p>
                  </a:txBody>
                  <a:tcPr/>
                </a:tc>
                <a:extLst>
                  <a:ext uri="{0D108BD9-81ED-4DB2-BD59-A6C34878D82A}">
                    <a16:rowId xmlns:a16="http://schemas.microsoft.com/office/drawing/2014/main" val="1975139241"/>
                  </a:ext>
                </a:extLst>
              </a:tr>
              <a:tr h="370840">
                <a:tc>
                  <a:txBody>
                    <a:bodyPr/>
                    <a:lstStyle/>
                    <a:p>
                      <a:pPr algn="just"/>
                      <a:r>
                        <a:rPr lang="fr-FR" sz="2400" dirty="0" smtClean="0"/>
                        <a:t>23</a:t>
                      </a:r>
                      <a:r>
                        <a:rPr lang="fr-FR" sz="2400" baseline="0" dirty="0" smtClean="0"/>
                        <a:t> août 21 (3 h)</a:t>
                      </a:r>
                      <a:endParaRPr lang="en-US" sz="2400" dirty="0"/>
                    </a:p>
                  </a:txBody>
                  <a:tcPr/>
                </a:tc>
                <a:tc>
                  <a:txBody>
                    <a:bodyPr/>
                    <a:lstStyle/>
                    <a:p>
                      <a:pPr algn="just"/>
                      <a:r>
                        <a:rPr lang="fr-FR" sz="2400" dirty="0" smtClean="0"/>
                        <a:t>Brainstorming sur « Genre »</a:t>
                      </a:r>
                      <a:r>
                        <a:rPr lang="fr-FR" sz="2400" baseline="0" dirty="0" smtClean="0"/>
                        <a:t> et « Développement » </a:t>
                      </a:r>
                    </a:p>
                    <a:p>
                      <a:pPr algn="just"/>
                      <a:r>
                        <a:rPr lang="fr-FR" sz="2400" baseline="0" dirty="0" smtClean="0"/>
                        <a:t>Introduction </a:t>
                      </a:r>
                      <a:endParaRPr lang="en-US" sz="2400" dirty="0"/>
                    </a:p>
                  </a:txBody>
                  <a:tcPr/>
                </a:tc>
                <a:tc>
                  <a:txBody>
                    <a:bodyPr/>
                    <a:lstStyle/>
                    <a:p>
                      <a:pPr algn="just"/>
                      <a:r>
                        <a:rPr lang="fr-FR" sz="2400" dirty="0" smtClean="0"/>
                        <a:t>Formateur</a:t>
                      </a:r>
                      <a:r>
                        <a:rPr lang="fr-FR" sz="2400" baseline="0" dirty="0" smtClean="0"/>
                        <a:t> – facilitateur </a:t>
                      </a:r>
                      <a:endParaRPr lang="en-US" sz="2400" dirty="0"/>
                    </a:p>
                  </a:txBody>
                  <a:tcPr/>
                </a:tc>
                <a:extLst>
                  <a:ext uri="{0D108BD9-81ED-4DB2-BD59-A6C34878D82A}">
                    <a16:rowId xmlns:a16="http://schemas.microsoft.com/office/drawing/2014/main" val="4109313886"/>
                  </a:ext>
                </a:extLst>
              </a:tr>
              <a:tr h="370840">
                <a:tc>
                  <a:txBody>
                    <a:bodyPr/>
                    <a:lstStyle/>
                    <a:p>
                      <a:pPr algn="just"/>
                      <a:r>
                        <a:rPr lang="fr-FR" sz="2400" dirty="0" smtClean="0"/>
                        <a:t>24</a:t>
                      </a:r>
                      <a:r>
                        <a:rPr lang="fr-FR" sz="2400" baseline="0" dirty="0" smtClean="0"/>
                        <a:t> août 21 (3 h)</a:t>
                      </a:r>
                      <a:endParaRPr lang="en-US" sz="2400" dirty="0"/>
                    </a:p>
                  </a:txBody>
                  <a:tcPr/>
                </a:tc>
                <a:tc>
                  <a:txBody>
                    <a:bodyPr/>
                    <a:lstStyle/>
                    <a:p>
                      <a:pPr algn="just"/>
                      <a:r>
                        <a:rPr lang="fr-FR" sz="2400" dirty="0" smtClean="0"/>
                        <a:t>Concept « Genre et Développement »</a:t>
                      </a:r>
                      <a:endParaRPr lang="en-US" sz="2400" dirty="0"/>
                    </a:p>
                  </a:txBody>
                  <a:tcPr/>
                </a:tc>
                <a:tc>
                  <a:txBody>
                    <a:bodyPr/>
                    <a:lstStyle/>
                    <a:p>
                      <a:pPr algn="just"/>
                      <a:r>
                        <a:rPr lang="fr-FR" sz="2400" dirty="0" smtClean="0"/>
                        <a:t>Formateur</a:t>
                      </a:r>
                      <a:r>
                        <a:rPr lang="fr-FR" sz="2400" baseline="0" dirty="0" smtClean="0"/>
                        <a:t> – facilitateur </a:t>
                      </a:r>
                      <a:endParaRPr lang="en-US" sz="2400" dirty="0"/>
                    </a:p>
                  </a:txBody>
                  <a:tcPr/>
                </a:tc>
                <a:extLst>
                  <a:ext uri="{0D108BD9-81ED-4DB2-BD59-A6C34878D82A}">
                    <a16:rowId xmlns:a16="http://schemas.microsoft.com/office/drawing/2014/main" val="54151975"/>
                  </a:ext>
                </a:extLst>
              </a:tr>
              <a:tr h="370840">
                <a:tc>
                  <a:txBody>
                    <a:bodyPr/>
                    <a:lstStyle/>
                    <a:p>
                      <a:pPr algn="just"/>
                      <a:r>
                        <a:rPr lang="fr-FR" sz="2400" baseline="0" dirty="0" smtClean="0"/>
                        <a:t>25 août 21 </a:t>
                      </a:r>
                      <a:r>
                        <a:rPr lang="fr-FR" sz="2400" dirty="0" smtClean="0"/>
                        <a:t>(3 h)</a:t>
                      </a:r>
                      <a:endParaRPr lang="en-US" sz="2400" dirty="0"/>
                    </a:p>
                  </a:txBody>
                  <a:tcPr/>
                </a:tc>
                <a:tc>
                  <a:txBody>
                    <a:bodyPr/>
                    <a:lstStyle/>
                    <a:p>
                      <a:pPr algn="just"/>
                      <a:r>
                        <a:rPr lang="fr-FR" sz="2400" dirty="0" smtClean="0"/>
                        <a:t>Théories de genre et de développement </a:t>
                      </a:r>
                      <a:endParaRPr lang="en-US" sz="2400" dirty="0"/>
                    </a:p>
                  </a:txBody>
                  <a:tcPr/>
                </a:tc>
                <a:tc>
                  <a:txBody>
                    <a:bodyPr/>
                    <a:lstStyle/>
                    <a:p>
                      <a:pPr algn="just"/>
                      <a:r>
                        <a:rPr lang="fr-FR" sz="2400" dirty="0" smtClean="0"/>
                        <a:t>Formateur</a:t>
                      </a:r>
                      <a:r>
                        <a:rPr lang="fr-FR" sz="2400" baseline="0" dirty="0" smtClean="0"/>
                        <a:t> – facilitateur </a:t>
                      </a:r>
                      <a:endParaRPr lang="en-US" sz="2400" dirty="0"/>
                    </a:p>
                  </a:txBody>
                  <a:tcPr/>
                </a:tc>
                <a:extLst>
                  <a:ext uri="{0D108BD9-81ED-4DB2-BD59-A6C34878D82A}">
                    <a16:rowId xmlns:a16="http://schemas.microsoft.com/office/drawing/2014/main" val="3125608206"/>
                  </a:ext>
                </a:extLst>
              </a:tr>
              <a:tr h="370840">
                <a:tc>
                  <a:txBody>
                    <a:bodyPr/>
                    <a:lstStyle/>
                    <a:p>
                      <a:pPr algn="just"/>
                      <a:r>
                        <a:rPr lang="fr-FR" sz="2400" baseline="0" dirty="0" smtClean="0"/>
                        <a:t>26 août 21 (3 h) </a:t>
                      </a:r>
                      <a:endParaRPr lang="en-US" sz="2400" dirty="0"/>
                    </a:p>
                  </a:txBody>
                  <a:tcPr/>
                </a:tc>
                <a:tc>
                  <a:txBody>
                    <a:bodyPr/>
                    <a:lstStyle/>
                    <a:p>
                      <a:pPr algn="just"/>
                      <a:r>
                        <a:rPr lang="fr-FR" sz="2400" dirty="0" smtClean="0"/>
                        <a:t>Théories de genre et de développement </a:t>
                      </a:r>
                      <a:endParaRPr lang="en-US" sz="2400" dirty="0"/>
                    </a:p>
                  </a:txBody>
                  <a:tcPr/>
                </a:tc>
                <a:tc>
                  <a:txBody>
                    <a:bodyPr/>
                    <a:lstStyle/>
                    <a:p>
                      <a:pPr algn="just"/>
                      <a:r>
                        <a:rPr lang="fr-FR" sz="2400" dirty="0" smtClean="0"/>
                        <a:t>Formateur</a:t>
                      </a:r>
                      <a:r>
                        <a:rPr lang="fr-FR" sz="2400" baseline="0" dirty="0" smtClean="0"/>
                        <a:t> – facilitateur </a:t>
                      </a:r>
                      <a:endParaRPr lang="en-US" sz="2400" dirty="0"/>
                    </a:p>
                  </a:txBody>
                  <a:tcPr/>
                </a:tc>
                <a:extLst>
                  <a:ext uri="{0D108BD9-81ED-4DB2-BD59-A6C34878D82A}">
                    <a16:rowId xmlns:a16="http://schemas.microsoft.com/office/drawing/2014/main" val="2372817604"/>
                  </a:ext>
                </a:extLst>
              </a:tr>
              <a:tr h="370840">
                <a:tc>
                  <a:txBody>
                    <a:bodyPr/>
                    <a:lstStyle/>
                    <a:p>
                      <a:pPr algn="just"/>
                      <a:r>
                        <a:rPr lang="fr-FR" sz="2400" baseline="0" dirty="0" smtClean="0"/>
                        <a:t>27 août 21 (3 h)</a:t>
                      </a:r>
                      <a:endParaRPr lang="en-US" sz="2400" dirty="0"/>
                    </a:p>
                  </a:txBody>
                  <a:tcPr/>
                </a:tc>
                <a:tc>
                  <a:txBody>
                    <a:bodyPr/>
                    <a:lstStyle/>
                    <a:p>
                      <a:pPr algn="just"/>
                      <a:r>
                        <a:rPr lang="fr-FR" sz="2400" dirty="0" smtClean="0"/>
                        <a:t>Synthèse</a:t>
                      </a:r>
                      <a:r>
                        <a:rPr lang="fr-FR" sz="2400" baseline="0" dirty="0" smtClean="0"/>
                        <a:t> de textes (</a:t>
                      </a:r>
                      <a:r>
                        <a:rPr lang="fr-FR" sz="2400" baseline="0" dirty="0" smtClean="0">
                          <a:solidFill>
                            <a:srgbClr val="FFFF00"/>
                          </a:solidFill>
                        </a:rPr>
                        <a:t>G1</a:t>
                      </a:r>
                      <a:r>
                        <a:rPr lang="fr-FR" sz="2400" baseline="0" dirty="0" smtClean="0"/>
                        <a:t> et </a:t>
                      </a:r>
                      <a:r>
                        <a:rPr lang="fr-FR" sz="2400" baseline="0" dirty="0" smtClean="0">
                          <a:solidFill>
                            <a:srgbClr val="FFC000"/>
                          </a:solidFill>
                        </a:rPr>
                        <a:t>G2</a:t>
                      </a:r>
                      <a:r>
                        <a:rPr lang="fr-FR" sz="2400" baseline="0" dirty="0" smtClean="0"/>
                        <a:t>)</a:t>
                      </a:r>
                      <a:endParaRPr lang="en-US" sz="2400" dirty="0"/>
                    </a:p>
                  </a:txBody>
                  <a:tcPr/>
                </a:tc>
                <a:tc>
                  <a:txBody>
                    <a:bodyPr/>
                    <a:lstStyle/>
                    <a:p>
                      <a:pPr algn="just"/>
                      <a:r>
                        <a:rPr lang="fr-FR" sz="2400" dirty="0" smtClean="0"/>
                        <a:t>Participant-e-s </a:t>
                      </a:r>
                      <a:endParaRPr lang="en-US" sz="2400" dirty="0"/>
                    </a:p>
                  </a:txBody>
                  <a:tcPr/>
                </a:tc>
                <a:extLst>
                  <a:ext uri="{0D108BD9-81ED-4DB2-BD59-A6C34878D82A}">
                    <a16:rowId xmlns:a16="http://schemas.microsoft.com/office/drawing/2014/main" val="3374139004"/>
                  </a:ext>
                </a:extLst>
              </a:tr>
              <a:tr h="411480">
                <a:tc>
                  <a:txBody>
                    <a:bodyPr/>
                    <a:lstStyle/>
                    <a:p>
                      <a:pPr algn="just"/>
                      <a:r>
                        <a:rPr lang="fr-FR" sz="2400" baseline="0" dirty="0" smtClean="0"/>
                        <a:t>28 août 21 (3 h) </a:t>
                      </a:r>
                      <a:endParaRPr lang="en-US" sz="2400" dirty="0"/>
                    </a:p>
                  </a:txBody>
                  <a:tcPr/>
                </a:tc>
                <a:tc>
                  <a:txBody>
                    <a:bodyPr/>
                    <a:lstStyle/>
                    <a:p>
                      <a:pPr algn="just"/>
                      <a:r>
                        <a:rPr lang="fr-FR" sz="2400" dirty="0" smtClean="0"/>
                        <a:t>Synthèse</a:t>
                      </a:r>
                      <a:r>
                        <a:rPr lang="fr-FR" sz="2400" baseline="0" dirty="0" smtClean="0"/>
                        <a:t> de textes (</a:t>
                      </a:r>
                      <a:r>
                        <a:rPr lang="fr-FR" sz="2400" baseline="0" dirty="0" smtClean="0">
                          <a:solidFill>
                            <a:srgbClr val="00B0F0"/>
                          </a:solidFill>
                        </a:rPr>
                        <a:t>G3</a:t>
                      </a:r>
                      <a:r>
                        <a:rPr lang="fr-FR" sz="2400" baseline="0" dirty="0" smtClean="0"/>
                        <a:t> et </a:t>
                      </a:r>
                      <a:r>
                        <a:rPr lang="fr-FR" sz="2400" baseline="0" dirty="0" smtClean="0">
                          <a:solidFill>
                            <a:srgbClr val="C00000"/>
                          </a:solidFill>
                        </a:rPr>
                        <a:t>G4</a:t>
                      </a:r>
                      <a:r>
                        <a:rPr lang="fr-FR" sz="2400" baseline="0" dirty="0" smtClean="0"/>
                        <a:t>)</a:t>
                      </a:r>
                      <a:endParaRPr lang="en-US" sz="2400" dirty="0"/>
                    </a:p>
                  </a:txBody>
                  <a:tcPr/>
                </a:tc>
                <a:tc>
                  <a:txBody>
                    <a:bodyPr/>
                    <a:lstStyle/>
                    <a:p>
                      <a:pPr algn="just"/>
                      <a:r>
                        <a:rPr lang="fr-FR" sz="2400" dirty="0" smtClean="0"/>
                        <a:t>Participant-e-s </a:t>
                      </a:r>
                      <a:endParaRPr lang="en-US" sz="2400" dirty="0"/>
                    </a:p>
                  </a:txBody>
                  <a:tcPr/>
                </a:tc>
                <a:extLst>
                  <a:ext uri="{0D108BD9-81ED-4DB2-BD59-A6C34878D82A}">
                    <a16:rowId xmlns:a16="http://schemas.microsoft.com/office/drawing/2014/main" val="2211233651"/>
                  </a:ext>
                </a:extLst>
              </a:tr>
              <a:tr h="411480">
                <a:tc>
                  <a:txBody>
                    <a:bodyPr/>
                    <a:lstStyle/>
                    <a:p>
                      <a:pPr algn="just"/>
                      <a:r>
                        <a:rPr lang="en-US" sz="2400" dirty="0" smtClean="0"/>
                        <a:t>30 </a:t>
                      </a:r>
                      <a:r>
                        <a:rPr lang="en-US" sz="2400" dirty="0" err="1" smtClean="0"/>
                        <a:t>août</a:t>
                      </a:r>
                      <a:r>
                        <a:rPr lang="en-US" sz="2400" dirty="0" smtClean="0"/>
                        <a:t> 21 (2 h)</a:t>
                      </a:r>
                      <a:endParaRPr lang="en-US" sz="2400" dirty="0"/>
                    </a:p>
                  </a:txBody>
                  <a:tcPr/>
                </a:tc>
                <a:tc>
                  <a:txBody>
                    <a:bodyPr/>
                    <a:lstStyle/>
                    <a:p>
                      <a:pPr algn="just"/>
                      <a:r>
                        <a:rPr lang="fr-FR" sz="2400" dirty="0" smtClean="0"/>
                        <a:t>Conclusion : échanges interactifs et engagements </a:t>
                      </a:r>
                      <a:endParaRPr lang="en-US" sz="2400" dirty="0"/>
                    </a:p>
                  </a:txBody>
                  <a:tcPr/>
                </a:tc>
                <a:tc>
                  <a:txBody>
                    <a:bodyPr/>
                    <a:lstStyle/>
                    <a:p>
                      <a:pPr algn="just"/>
                      <a:r>
                        <a:rPr lang="fr-FR" sz="2400" dirty="0" smtClean="0"/>
                        <a:t>Formateur</a:t>
                      </a:r>
                      <a:r>
                        <a:rPr lang="fr-FR" sz="2400" baseline="0" dirty="0" smtClean="0"/>
                        <a:t> – facilitateur et participant-e-s</a:t>
                      </a:r>
                      <a:endParaRPr lang="en-US" sz="2400" dirty="0"/>
                    </a:p>
                  </a:txBody>
                  <a:tcPr/>
                </a:tc>
                <a:extLst>
                  <a:ext uri="{0D108BD9-81ED-4DB2-BD59-A6C34878D82A}">
                    <a16:rowId xmlns:a16="http://schemas.microsoft.com/office/drawing/2014/main" val="2582339696"/>
                  </a:ext>
                </a:extLst>
              </a:tr>
            </a:tbl>
          </a:graphicData>
        </a:graphic>
      </p:graphicFrame>
      <p:sp>
        <p:nvSpPr>
          <p:cNvPr id="5" name="Rectangle 4"/>
          <p:cNvSpPr/>
          <p:nvPr/>
        </p:nvSpPr>
        <p:spPr>
          <a:xfrm>
            <a:off x="166254" y="5641572"/>
            <a:ext cx="11859491" cy="1015663"/>
          </a:xfrm>
          <a:prstGeom prst="rect">
            <a:avLst/>
          </a:prstGeom>
        </p:spPr>
        <p:txBody>
          <a:bodyPr wrap="square">
            <a:spAutoFit/>
          </a:bodyPr>
          <a:lstStyle/>
          <a:p>
            <a:pPr algn="just"/>
            <a:r>
              <a:rPr lang="fr-FR" sz="2000" dirty="0" smtClean="0"/>
              <a:t>NB : Chaque groupe dispose de 60 mn dont 20 minutes pour présenter sa synthèse et </a:t>
            </a:r>
            <a:r>
              <a:rPr lang="fr-FR" sz="2000" dirty="0"/>
              <a:t>4</a:t>
            </a:r>
            <a:r>
              <a:rPr lang="fr-FR" sz="2000" dirty="0" smtClean="0"/>
              <a:t>0 minutes pour échanger avec les autres participant-e-s sur une thématique pertinente dégagée à partir de sa lecture (cet exercice constitue l’évaluation du module et la présence virtuelle de chaque </a:t>
            </a:r>
            <a:r>
              <a:rPr lang="fr-FR" sz="2000" dirty="0" err="1" smtClean="0"/>
              <a:t>participant-e</a:t>
            </a:r>
            <a:r>
              <a:rPr lang="fr-FR" sz="2000" dirty="0" smtClean="0"/>
              <a:t> est obligatoire)</a:t>
            </a:r>
            <a:endParaRPr lang="en-US" sz="2000" dirty="0"/>
          </a:p>
        </p:txBody>
      </p:sp>
    </p:spTree>
    <p:extLst>
      <p:ext uri="{BB962C8B-B14F-4D97-AF65-F5344CB8AC3E}">
        <p14:creationId xmlns:p14="http://schemas.microsoft.com/office/powerpoint/2010/main" val="35465728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312235" y="145305"/>
            <a:ext cx="11879766" cy="6546440"/>
          </a:xfrm>
          <a:prstGeom prst="rect">
            <a:avLst/>
          </a:prstGeom>
        </p:spPr>
      </p:pic>
    </p:spTree>
    <p:extLst>
      <p:ext uri="{BB962C8B-B14F-4D97-AF65-F5344CB8AC3E}">
        <p14:creationId xmlns:p14="http://schemas.microsoft.com/office/powerpoint/2010/main" val="38673594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551874" y="0"/>
            <a:ext cx="10515600" cy="77903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dirty="0" smtClean="0"/>
              <a:t>4.3. </a:t>
            </a:r>
            <a:r>
              <a:rPr lang="fr-FR" dirty="0"/>
              <a:t>Outils d’analyse pour apprécier la prise en compte du genre dans </a:t>
            </a:r>
            <a:r>
              <a:rPr lang="fr-FR" dirty="0" smtClean="0"/>
              <a:t>le </a:t>
            </a:r>
            <a:r>
              <a:rPr lang="fr-FR" dirty="0"/>
              <a:t>développement  </a:t>
            </a:r>
          </a:p>
        </p:txBody>
      </p:sp>
      <p:pic>
        <p:nvPicPr>
          <p:cNvPr id="5" name="Image 4"/>
          <p:cNvPicPr>
            <a:picLocks noChangeAspect="1"/>
          </p:cNvPicPr>
          <p:nvPr/>
        </p:nvPicPr>
        <p:blipFill>
          <a:blip r:embed="rId2"/>
          <a:stretch>
            <a:fillRect/>
          </a:stretch>
        </p:blipFill>
        <p:spPr>
          <a:xfrm>
            <a:off x="110236" y="779030"/>
            <a:ext cx="12081764" cy="6078970"/>
          </a:xfrm>
          <a:prstGeom prst="rect">
            <a:avLst/>
          </a:prstGeom>
        </p:spPr>
      </p:pic>
    </p:spTree>
    <p:extLst>
      <p:ext uri="{BB962C8B-B14F-4D97-AF65-F5344CB8AC3E}">
        <p14:creationId xmlns:p14="http://schemas.microsoft.com/office/powerpoint/2010/main" val="6552350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12302207" cy="6858002"/>
          </a:xfrm>
          <a:prstGeom prst="rect">
            <a:avLst/>
          </a:prstGeom>
        </p:spPr>
      </p:pic>
      <p:sp>
        <p:nvSpPr>
          <p:cNvPr id="3" name="Rectangle 2"/>
          <p:cNvSpPr/>
          <p:nvPr/>
        </p:nvSpPr>
        <p:spPr>
          <a:xfrm>
            <a:off x="2424546" y="0"/>
            <a:ext cx="7772400" cy="461665"/>
          </a:xfrm>
          <a:prstGeom prst="rect">
            <a:avLst/>
          </a:prstGeom>
        </p:spPr>
        <p:txBody>
          <a:bodyPr wrap="square">
            <a:spAutoFit/>
          </a:bodyPr>
          <a:lstStyle/>
          <a:p>
            <a:pPr algn="ctr"/>
            <a:r>
              <a:rPr lang="fr-FR" sz="2400" b="1" i="1" dirty="0" smtClean="0"/>
              <a:t>4.4. Toile d’institutionnalisation du genre</a:t>
            </a:r>
            <a:endParaRPr lang="fr-FR" sz="2400" b="1" dirty="0"/>
          </a:p>
        </p:txBody>
      </p:sp>
    </p:spTree>
    <p:extLst>
      <p:ext uri="{BB962C8B-B14F-4D97-AF65-F5344CB8AC3E}">
        <p14:creationId xmlns:p14="http://schemas.microsoft.com/office/powerpoint/2010/main" val="31034899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1"/>
            <a:ext cx="12240372" cy="6858001"/>
          </a:xfrm>
          <a:prstGeom prst="rect">
            <a:avLst/>
          </a:prstGeom>
        </p:spPr>
      </p:pic>
    </p:spTree>
    <p:extLst>
      <p:ext uri="{BB962C8B-B14F-4D97-AF65-F5344CB8AC3E}">
        <p14:creationId xmlns:p14="http://schemas.microsoft.com/office/powerpoint/2010/main" val="33812923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5909" y="124690"/>
            <a:ext cx="10515600" cy="457201"/>
          </a:xfrm>
        </p:spPr>
        <p:txBody>
          <a:bodyPr>
            <a:normAutofit fontScale="90000"/>
          </a:bodyPr>
          <a:lstStyle/>
          <a:p>
            <a:r>
              <a:rPr lang="fr-FR" sz="3200" b="1" dirty="0"/>
              <a:t>Troisième partie : Etudes de cas </a:t>
            </a:r>
            <a:r>
              <a:rPr lang="fr-FR" sz="3200" b="1" dirty="0" smtClean="0"/>
              <a:t>(synthèse de textes) </a:t>
            </a:r>
            <a:endParaRPr lang="fr-FR" sz="3200" b="1" dirty="0"/>
          </a:p>
        </p:txBody>
      </p:sp>
      <p:pic>
        <p:nvPicPr>
          <p:cNvPr id="6" name="Image 5"/>
          <p:cNvPicPr>
            <a:picLocks noChangeAspect="1"/>
          </p:cNvPicPr>
          <p:nvPr/>
        </p:nvPicPr>
        <p:blipFill>
          <a:blip r:embed="rId3"/>
          <a:stretch>
            <a:fillRect/>
          </a:stretch>
        </p:blipFill>
        <p:spPr>
          <a:xfrm>
            <a:off x="1717965" y="734291"/>
            <a:ext cx="8340436" cy="5971309"/>
          </a:xfrm>
          <a:prstGeom prst="rect">
            <a:avLst/>
          </a:prstGeom>
        </p:spPr>
      </p:pic>
    </p:spTree>
    <p:extLst>
      <p:ext uri="{BB962C8B-B14F-4D97-AF65-F5344CB8AC3E}">
        <p14:creationId xmlns:p14="http://schemas.microsoft.com/office/powerpoint/2010/main" val="22237396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3734" y="10283"/>
            <a:ext cx="10515600" cy="562923"/>
          </a:xfrm>
        </p:spPr>
        <p:txBody>
          <a:bodyPr>
            <a:normAutofit fontScale="90000"/>
          </a:bodyPr>
          <a:lstStyle/>
          <a:p>
            <a:pPr algn="ctr"/>
            <a:r>
              <a:rPr lang="fr-FR" b="1" dirty="0" smtClean="0"/>
              <a:t>Conclusion : leçons apprises et engagements </a:t>
            </a:r>
            <a:endParaRPr lang="fr-FR" b="1" dirty="0"/>
          </a:p>
        </p:txBody>
      </p:sp>
      <p:sp>
        <p:nvSpPr>
          <p:cNvPr id="4" name="Espace réservé du contenu 3"/>
          <p:cNvSpPr>
            <a:spLocks noGrp="1"/>
          </p:cNvSpPr>
          <p:nvPr>
            <p:ph idx="1"/>
          </p:nvPr>
        </p:nvSpPr>
        <p:spPr>
          <a:xfrm>
            <a:off x="101221" y="573206"/>
            <a:ext cx="11966088" cy="6168788"/>
          </a:xfrm>
        </p:spPr>
        <p:txBody>
          <a:bodyPr>
            <a:normAutofit fontScale="92500" lnSpcReduction="20000"/>
          </a:bodyPr>
          <a:lstStyle/>
          <a:p>
            <a:pPr marL="0" indent="0">
              <a:buNone/>
            </a:pPr>
            <a:r>
              <a:rPr lang="fr-FR" b="1" i="1" dirty="0" smtClean="0"/>
              <a:t>Le </a:t>
            </a:r>
            <a:r>
              <a:rPr lang="fr-FR" b="1" i="1" dirty="0"/>
              <a:t>genre tel que le voient les femmes </a:t>
            </a:r>
            <a:r>
              <a:rPr lang="fr-FR" b="1" i="1" dirty="0" smtClean="0"/>
              <a:t>et </a:t>
            </a:r>
            <a:r>
              <a:rPr lang="fr-FR" b="1" i="1" dirty="0"/>
              <a:t>les hommes au XXIe siècle</a:t>
            </a:r>
          </a:p>
          <a:p>
            <a:pPr marL="0" indent="0" algn="just">
              <a:buNone/>
            </a:pPr>
            <a:r>
              <a:rPr lang="fr-FR" dirty="0" smtClean="0"/>
              <a:t>La </a:t>
            </a:r>
            <a:r>
              <a:rPr lang="fr-FR" dirty="0"/>
              <a:t>Banque mondiale a recueilli des informations à l’appui de ce Rapport en menant de nouveaux travaux sur le terrain dans 19 pays représentant toutes </a:t>
            </a:r>
            <a:r>
              <a:rPr lang="fr-FR" dirty="0" smtClean="0"/>
              <a:t>les </a:t>
            </a:r>
            <a:r>
              <a:rPr lang="fr-FR" dirty="0"/>
              <a:t>régions afin de déterminer directement comment le fait d’être un homme </a:t>
            </a:r>
            <a:r>
              <a:rPr lang="fr-FR" dirty="0" smtClean="0"/>
              <a:t>ou </a:t>
            </a:r>
            <a:r>
              <a:rPr lang="fr-FR" dirty="0"/>
              <a:t>une femme est perçu par les intéressés dans leur vie quotidienne. Quel que soit leur âge, leur niveau de revenu et leur lieu de résidence, les femmes et les hommes considèrent que l’éducation, la possession d’actifs, l’accès à des opportunités économiques et la possibilité de gagner un </a:t>
            </a:r>
            <a:r>
              <a:rPr lang="fr-FR" dirty="0" smtClean="0"/>
              <a:t>revenu </a:t>
            </a:r>
            <a:r>
              <a:rPr lang="fr-FR" dirty="0"/>
              <a:t>sont les facteurs essentiels qui peuvent permettre </a:t>
            </a:r>
            <a:r>
              <a:rPr lang="fr-FR" dirty="0" smtClean="0"/>
              <a:t>d’améliorer leur </a:t>
            </a:r>
            <a:r>
              <a:rPr lang="fr-FR" dirty="0"/>
              <a:t>condition et celle de leurs familles. Dans le cadre de 500 groupes de discussions, les chercheurs ont procédé à l’identification des rôles et des responsabilités des femmes et des hommes dans les sphères privées et publiques ; les tâches des femmes consistent essentiellement à s’occuper de leur famille et à produire dans le cadre du ménage tandis que les hommes génèrent des revenus et prennent des décisions. Les différences observées entre générations témoignent toutefois clairement que ces rôles sont </a:t>
            </a:r>
            <a:r>
              <a:rPr lang="fr-FR" dirty="0" smtClean="0"/>
              <a:t>en cours </a:t>
            </a:r>
            <a:r>
              <a:rPr lang="fr-FR" dirty="0"/>
              <a:t>de redéfinition dans un monde qui offre de nouvelles opportunités aux hommes comme aux femmes mais les soumet aussi à des pressions croissantes. Les conclusions de ces études montrent aussi que les problèmes </a:t>
            </a:r>
            <a:r>
              <a:rPr lang="fr-FR" dirty="0" smtClean="0"/>
              <a:t>de </a:t>
            </a:r>
            <a:r>
              <a:rPr lang="fr-FR" dirty="0"/>
              <a:t>longue date perdurent même lorsque l’environnement a évolué, tandis </a:t>
            </a:r>
            <a:r>
              <a:rPr lang="fr-FR" dirty="0" smtClean="0"/>
              <a:t>que </a:t>
            </a:r>
            <a:r>
              <a:rPr lang="fr-FR" dirty="0"/>
              <a:t>de nouveaux problèmes apparaissent. De nombreux groupes sont déjà en butte à des obstacles généralisés — pour eux, le changement n’est qu’un </a:t>
            </a:r>
            <a:r>
              <a:rPr lang="fr-FR" dirty="0" smtClean="0"/>
              <a:t>espoir </a:t>
            </a:r>
            <a:r>
              <a:rPr lang="fr-FR" dirty="0"/>
              <a:t>pour les générations à venir et non leur réalité au quotidien</a:t>
            </a:r>
            <a:r>
              <a:rPr lang="fr-FR" dirty="0" smtClean="0"/>
              <a:t>. » (Banque mondiale, 2011). </a:t>
            </a:r>
            <a:endParaRPr lang="fr-FR" dirty="0"/>
          </a:p>
        </p:txBody>
      </p:sp>
    </p:spTree>
    <p:extLst>
      <p:ext uri="{BB962C8B-B14F-4D97-AF65-F5344CB8AC3E}">
        <p14:creationId xmlns:p14="http://schemas.microsoft.com/office/powerpoint/2010/main" val="10338011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8513" y="0"/>
            <a:ext cx="10515600" cy="410728"/>
          </a:xfrm>
        </p:spPr>
        <p:txBody>
          <a:bodyPr>
            <a:noAutofit/>
          </a:bodyPr>
          <a:lstStyle/>
          <a:p>
            <a:pPr algn="ctr"/>
            <a:r>
              <a:rPr lang="fr-FR" sz="2400" b="1" dirty="0" smtClean="0"/>
              <a:t>TP - Evaluation</a:t>
            </a:r>
            <a:endParaRPr lang="en-US" sz="2400" b="1" dirty="0"/>
          </a:p>
        </p:txBody>
      </p:sp>
      <p:pic>
        <p:nvPicPr>
          <p:cNvPr id="3" name="Image 2"/>
          <p:cNvPicPr>
            <a:picLocks noChangeAspect="1"/>
          </p:cNvPicPr>
          <p:nvPr/>
        </p:nvPicPr>
        <p:blipFill>
          <a:blip r:embed="rId2"/>
          <a:stretch>
            <a:fillRect/>
          </a:stretch>
        </p:blipFill>
        <p:spPr>
          <a:xfrm>
            <a:off x="798513" y="383018"/>
            <a:ext cx="10756178" cy="6239455"/>
          </a:xfrm>
          <a:prstGeom prst="rect">
            <a:avLst/>
          </a:prstGeom>
        </p:spPr>
      </p:pic>
      <p:sp>
        <p:nvSpPr>
          <p:cNvPr id="4" name="Rectangle 3"/>
          <p:cNvSpPr/>
          <p:nvPr/>
        </p:nvSpPr>
        <p:spPr>
          <a:xfrm>
            <a:off x="5634403" y="6253141"/>
            <a:ext cx="3409395" cy="369332"/>
          </a:xfrm>
          <a:prstGeom prst="rect">
            <a:avLst/>
          </a:prstGeom>
        </p:spPr>
        <p:txBody>
          <a:bodyPr wrap="none">
            <a:spAutoFit/>
          </a:bodyPr>
          <a:lstStyle/>
          <a:p>
            <a:r>
              <a:rPr lang="fr-FR" b="1" dirty="0" smtClean="0"/>
              <a:t>NB. Mme </a:t>
            </a:r>
            <a:r>
              <a:rPr lang="fr-FR" b="1" dirty="0" err="1" smtClean="0"/>
              <a:t>Balima</a:t>
            </a:r>
            <a:r>
              <a:rPr lang="fr-FR" b="1" dirty="0" smtClean="0"/>
              <a:t> fait partie du G3</a:t>
            </a:r>
            <a:endParaRPr lang="fr-FR" dirty="0"/>
          </a:p>
        </p:txBody>
      </p:sp>
    </p:spTree>
    <p:extLst>
      <p:ext uri="{BB962C8B-B14F-4D97-AF65-F5344CB8AC3E}">
        <p14:creationId xmlns:p14="http://schemas.microsoft.com/office/powerpoint/2010/main" val="30946807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nvPr>
        </p:nvSpPr>
        <p:spPr>
          <a:xfrm>
            <a:off x="1" y="117308"/>
            <a:ext cx="12192000" cy="428628"/>
          </a:xfrm>
        </p:spPr>
        <p:txBody>
          <a:bodyPr>
            <a:noAutofit/>
          </a:bodyPr>
          <a:lstStyle/>
          <a:p>
            <a:pPr algn="ctr" eaLnBrk="1" hangingPunct="1"/>
            <a:r>
              <a:rPr lang="fr-FR" sz="3200" b="1" i="1" dirty="0"/>
              <a:t>Sept principes clés de la prise en compte des besoins des H/F</a:t>
            </a:r>
            <a:endParaRPr lang="fr-FR" sz="3200" i="1" dirty="0"/>
          </a:p>
        </p:txBody>
      </p:sp>
      <p:sp>
        <p:nvSpPr>
          <p:cNvPr id="31747" name="Espace réservé du contenu 2"/>
          <p:cNvSpPr>
            <a:spLocks noGrp="1"/>
          </p:cNvSpPr>
          <p:nvPr>
            <p:ph idx="1"/>
          </p:nvPr>
        </p:nvSpPr>
        <p:spPr>
          <a:xfrm>
            <a:off x="1" y="1065025"/>
            <a:ext cx="7689462" cy="5266502"/>
          </a:xfrm>
        </p:spPr>
        <p:txBody>
          <a:bodyPr>
            <a:noAutofit/>
          </a:bodyPr>
          <a:lstStyle/>
          <a:p>
            <a:pPr marL="514350" indent="-514350" algn="just">
              <a:lnSpc>
                <a:spcPct val="80000"/>
              </a:lnSpc>
              <a:buAutoNum type="arabicPeriod"/>
            </a:pPr>
            <a:r>
              <a:rPr lang="fr-FR" sz="2400" dirty="0">
                <a:latin typeface="Arial" pitchFamily="34" charset="0"/>
                <a:cs typeface="Arial" pitchFamily="34" charset="0"/>
              </a:rPr>
              <a:t>Equité (justice sociale, traitement équitable selon les besoins spécifiques </a:t>
            </a:r>
            <a:r>
              <a:rPr lang="fr-FR" sz="2400" dirty="0" smtClean="0">
                <a:latin typeface="Arial" pitchFamily="34" charset="0"/>
                <a:cs typeface="Arial" pitchFamily="34" charset="0"/>
              </a:rPr>
              <a:t>des H/F</a:t>
            </a:r>
            <a:r>
              <a:rPr lang="fr-FR" sz="2400" dirty="0">
                <a:latin typeface="Arial" pitchFamily="34" charset="0"/>
                <a:cs typeface="Arial" pitchFamily="34" charset="0"/>
              </a:rPr>
              <a:t>)</a:t>
            </a:r>
          </a:p>
          <a:p>
            <a:pPr marL="514350" indent="-514350" algn="just">
              <a:lnSpc>
                <a:spcPct val="80000"/>
              </a:lnSpc>
              <a:buAutoNum type="arabicPeriod"/>
            </a:pPr>
            <a:r>
              <a:rPr lang="fr-FR" sz="2400" dirty="0">
                <a:latin typeface="Arial" pitchFamily="34" charset="0"/>
                <a:cs typeface="Arial" pitchFamily="34" charset="0"/>
              </a:rPr>
              <a:t>Egalité (droits, besoins, aspirations)</a:t>
            </a:r>
          </a:p>
          <a:p>
            <a:pPr marL="514350" indent="-514350" algn="just">
              <a:lnSpc>
                <a:spcPct val="80000"/>
              </a:lnSpc>
              <a:buAutoNum type="arabicPeriod"/>
            </a:pPr>
            <a:r>
              <a:rPr lang="fr-FR" sz="2400" dirty="0">
                <a:latin typeface="Arial" pitchFamily="34" charset="0"/>
                <a:cs typeface="Arial" pitchFamily="34" charset="0"/>
              </a:rPr>
              <a:t>Participation (active et responsable </a:t>
            </a:r>
            <a:r>
              <a:rPr lang="fr-FR" sz="2400" dirty="0" smtClean="0">
                <a:latin typeface="Arial" pitchFamily="34" charset="0"/>
                <a:cs typeface="Arial" pitchFamily="34" charset="0"/>
              </a:rPr>
              <a:t>des H/F</a:t>
            </a:r>
            <a:r>
              <a:rPr lang="fr-FR" sz="2400" dirty="0">
                <a:latin typeface="Arial" pitchFamily="34" charset="0"/>
                <a:cs typeface="Arial" pitchFamily="34" charset="0"/>
              </a:rPr>
              <a:t>)</a:t>
            </a:r>
          </a:p>
          <a:p>
            <a:pPr marL="514350" indent="-514350" algn="just">
              <a:lnSpc>
                <a:spcPct val="80000"/>
              </a:lnSpc>
              <a:buAutoNum type="arabicPeriod"/>
            </a:pPr>
            <a:r>
              <a:rPr lang="fr-FR" sz="2400" dirty="0">
                <a:latin typeface="Arial" pitchFamily="34" charset="0"/>
                <a:cs typeface="Arial" pitchFamily="34" charset="0"/>
              </a:rPr>
              <a:t>Pouvoir (reconnaissance et valorisation exerçant avec les H/F dans la défense d’intérêts communs)</a:t>
            </a:r>
          </a:p>
          <a:p>
            <a:pPr marL="514350" indent="-514350" algn="just">
              <a:lnSpc>
                <a:spcPct val="80000"/>
              </a:lnSpc>
              <a:buAutoNum type="arabicPeriod"/>
            </a:pPr>
            <a:r>
              <a:rPr lang="fr-FR" sz="2400" dirty="0">
                <a:latin typeface="Arial" pitchFamily="34" charset="0"/>
                <a:cs typeface="Arial" pitchFamily="34" charset="0"/>
              </a:rPr>
              <a:t>Accès et contrôle des ressources et bénéfices (possibilité d’utiliser les ressources et les bénéfices et droit de décision sur les conditions d’utilisation)</a:t>
            </a:r>
          </a:p>
          <a:p>
            <a:pPr marL="514350" indent="-514350" algn="just">
              <a:lnSpc>
                <a:spcPct val="80000"/>
              </a:lnSpc>
              <a:buAutoNum type="arabicPeriod"/>
            </a:pPr>
            <a:r>
              <a:rPr lang="fr-FR" sz="2400" dirty="0">
                <a:latin typeface="Arial" pitchFamily="34" charset="0"/>
                <a:cs typeface="Arial" pitchFamily="34" charset="0"/>
              </a:rPr>
              <a:t>Besoins pratiques (satisfaction des besoins élémentaires par les ressources matérielles) </a:t>
            </a:r>
          </a:p>
          <a:p>
            <a:pPr marL="514350" indent="-514350" algn="just">
              <a:lnSpc>
                <a:spcPct val="80000"/>
              </a:lnSpc>
              <a:buAutoNum type="arabicPeriod"/>
            </a:pPr>
            <a:r>
              <a:rPr lang="fr-FR" sz="2400" dirty="0">
                <a:latin typeface="Arial" pitchFamily="34" charset="0"/>
                <a:cs typeface="Arial" pitchFamily="34" charset="0"/>
              </a:rPr>
              <a:t>Intérêts stratégiques (position sociale, participation égalitaire à la vie de la communauté, sont satisfaits par l’acquisition du savoir, du </a:t>
            </a:r>
            <a:r>
              <a:rPr lang="fr-FR" sz="2400" dirty="0" smtClean="0">
                <a:latin typeface="Arial" pitchFamily="34" charset="0"/>
                <a:cs typeface="Arial" pitchFamily="34" charset="0"/>
              </a:rPr>
              <a:t>savoir-être</a:t>
            </a:r>
            <a:r>
              <a:rPr lang="fr-FR" sz="2400" dirty="0">
                <a:latin typeface="Arial" pitchFamily="34" charset="0"/>
                <a:cs typeface="Arial" pitchFamily="34" charset="0"/>
              </a:rPr>
              <a:t>, du savoir </a:t>
            </a:r>
            <a:r>
              <a:rPr lang="fr-FR" sz="2400" dirty="0" smtClean="0">
                <a:latin typeface="Arial" pitchFamily="34" charset="0"/>
                <a:cs typeface="Arial" pitchFamily="34" charset="0"/>
              </a:rPr>
              <a:t>faire, </a:t>
            </a:r>
            <a:r>
              <a:rPr lang="fr-FR" sz="2400" dirty="0">
                <a:latin typeface="Arial" pitchFamily="34" charset="0"/>
                <a:cs typeface="Arial" pitchFamily="34" charset="0"/>
              </a:rPr>
              <a:t>du pouvoir et de l’autonomie)</a:t>
            </a:r>
          </a:p>
        </p:txBody>
      </p:sp>
      <p:pic>
        <p:nvPicPr>
          <p:cNvPr id="4" name="Picture 2"/>
          <p:cNvPicPr>
            <a:picLocks noChangeAspect="1" noChangeArrowheads="1"/>
          </p:cNvPicPr>
          <p:nvPr/>
        </p:nvPicPr>
        <p:blipFill>
          <a:blip r:embed="rId2"/>
          <a:srcRect/>
          <a:stretch>
            <a:fillRect/>
          </a:stretch>
        </p:blipFill>
        <p:spPr bwMode="auto">
          <a:xfrm>
            <a:off x="7814154" y="545936"/>
            <a:ext cx="4377846" cy="3968320"/>
          </a:xfrm>
          <a:prstGeom prst="rect">
            <a:avLst/>
          </a:prstGeom>
          <a:noFill/>
          <a:ln w="9525">
            <a:noFill/>
            <a:miter lim="800000"/>
            <a:headEnd/>
            <a:tailEnd/>
          </a:ln>
        </p:spPr>
      </p:pic>
      <p:pic>
        <p:nvPicPr>
          <p:cNvPr id="92162" name="Picture 2" descr="http://sylvinethomassin.blogspirit.com/media/01/01/539476702.jpg"/>
          <p:cNvPicPr>
            <a:picLocks noChangeAspect="1" noChangeArrowheads="1"/>
          </p:cNvPicPr>
          <p:nvPr/>
        </p:nvPicPr>
        <p:blipFill>
          <a:blip r:embed="rId3"/>
          <a:srcRect/>
          <a:stretch>
            <a:fillRect/>
          </a:stretch>
        </p:blipFill>
        <p:spPr bwMode="auto">
          <a:xfrm>
            <a:off x="8574327" y="4738254"/>
            <a:ext cx="2857500" cy="1856509"/>
          </a:xfrm>
          <a:prstGeom prst="rect">
            <a:avLst/>
          </a:prstGeom>
          <a:noFill/>
        </p:spPr>
      </p:pic>
    </p:spTree>
    <p:extLst>
      <p:ext uri="{BB962C8B-B14F-4D97-AF65-F5344CB8AC3E}">
        <p14:creationId xmlns:p14="http://schemas.microsoft.com/office/powerpoint/2010/main" val="66257957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05818"/>
            <a:ext cx="10515600" cy="658457"/>
          </a:xfrm>
        </p:spPr>
        <p:txBody>
          <a:bodyPr>
            <a:noAutofit/>
          </a:bodyPr>
          <a:lstStyle/>
          <a:p>
            <a:pPr algn="ctr"/>
            <a:r>
              <a:rPr lang="fr-FR" sz="5400" b="1" dirty="0" smtClean="0"/>
              <a:t>Plan </a:t>
            </a:r>
            <a:endParaRPr lang="fr-FR" sz="5400" b="1" dirty="0"/>
          </a:p>
        </p:txBody>
      </p:sp>
      <p:sp>
        <p:nvSpPr>
          <p:cNvPr id="3" name="Espace réservé du contenu 2"/>
          <p:cNvSpPr>
            <a:spLocks noGrp="1"/>
          </p:cNvSpPr>
          <p:nvPr>
            <p:ph idx="1"/>
          </p:nvPr>
        </p:nvSpPr>
        <p:spPr>
          <a:xfrm>
            <a:off x="292290" y="1044807"/>
            <a:ext cx="7841776" cy="5314430"/>
          </a:xfrm>
        </p:spPr>
        <p:txBody>
          <a:bodyPr>
            <a:normAutofit fontScale="92500" lnSpcReduction="10000"/>
          </a:bodyPr>
          <a:lstStyle/>
          <a:p>
            <a:pPr marL="0" indent="0" algn="just">
              <a:buNone/>
            </a:pPr>
            <a:r>
              <a:rPr lang="fr-FR" b="1" dirty="0"/>
              <a:t>Première partie : Comprendre les concepts de </a:t>
            </a:r>
            <a:r>
              <a:rPr lang="fr-FR" b="1" dirty="0" smtClean="0"/>
              <a:t>genre et de </a:t>
            </a:r>
            <a:r>
              <a:rPr lang="fr-FR" b="1" dirty="0"/>
              <a:t>développement et regard croisé </a:t>
            </a:r>
            <a:r>
              <a:rPr lang="fr-FR" b="1" dirty="0" smtClean="0"/>
              <a:t>sur ces concepts  </a:t>
            </a:r>
          </a:p>
          <a:p>
            <a:pPr marL="0" indent="0" algn="just">
              <a:buNone/>
            </a:pPr>
            <a:r>
              <a:rPr lang="fr-FR" dirty="0" smtClean="0"/>
              <a:t>Chapitre 1 : Concepts genre et développement </a:t>
            </a:r>
          </a:p>
          <a:p>
            <a:pPr marL="0" indent="0" algn="just">
              <a:buNone/>
            </a:pPr>
            <a:r>
              <a:rPr lang="fr-FR" dirty="0" smtClean="0"/>
              <a:t>Chapitre 2 : Regard croisé sur le genre et le développement </a:t>
            </a:r>
          </a:p>
          <a:p>
            <a:pPr marL="0" indent="0" algn="just">
              <a:buNone/>
            </a:pPr>
            <a:r>
              <a:rPr lang="fr-FR" b="1" dirty="0" smtClean="0"/>
              <a:t>Deuxième </a:t>
            </a:r>
            <a:r>
              <a:rPr lang="fr-FR" b="1" dirty="0"/>
              <a:t>partie : Identification des principales théories de </a:t>
            </a:r>
            <a:r>
              <a:rPr lang="fr-FR" b="1" dirty="0" smtClean="0"/>
              <a:t>genre et </a:t>
            </a:r>
            <a:r>
              <a:rPr lang="fr-FR" b="1" dirty="0"/>
              <a:t>de développement et regard croisés sur ces approches théoriques  </a:t>
            </a:r>
            <a:endParaRPr lang="fr-FR" b="1" dirty="0" smtClean="0"/>
          </a:p>
          <a:p>
            <a:pPr marL="0" indent="0" algn="just">
              <a:buNone/>
            </a:pPr>
            <a:r>
              <a:rPr lang="fr-FR" dirty="0" smtClean="0"/>
              <a:t>Chapitre 3 : Théories de genre et de développement  </a:t>
            </a:r>
          </a:p>
          <a:p>
            <a:pPr marL="0" indent="0" algn="just">
              <a:buNone/>
            </a:pPr>
            <a:r>
              <a:rPr lang="fr-FR" dirty="0" smtClean="0"/>
              <a:t>Chapitre 4 : Regard croisé sur les théories de genre et de développement </a:t>
            </a:r>
          </a:p>
          <a:p>
            <a:pPr marL="0" indent="0" algn="just">
              <a:buNone/>
            </a:pPr>
            <a:r>
              <a:rPr lang="fr-FR" b="1" dirty="0" smtClean="0"/>
              <a:t>Troisième </a:t>
            </a:r>
            <a:r>
              <a:rPr lang="fr-FR" b="1" dirty="0"/>
              <a:t>partie : Etudes de cas </a:t>
            </a:r>
            <a:r>
              <a:rPr lang="fr-FR" b="1" dirty="0" smtClean="0"/>
              <a:t>(synthèses de textes/évaluation)</a:t>
            </a:r>
            <a:endParaRPr lang="fr-FR" dirty="0"/>
          </a:p>
        </p:txBody>
      </p:sp>
      <p:pic>
        <p:nvPicPr>
          <p:cNvPr id="5" name="Image 4"/>
          <p:cNvPicPr>
            <a:picLocks noChangeAspect="1"/>
          </p:cNvPicPr>
          <p:nvPr/>
        </p:nvPicPr>
        <p:blipFill>
          <a:blip r:embed="rId2"/>
          <a:stretch>
            <a:fillRect/>
          </a:stretch>
        </p:blipFill>
        <p:spPr>
          <a:xfrm>
            <a:off x="8134066" y="2648744"/>
            <a:ext cx="3909194" cy="2601391"/>
          </a:xfrm>
          <a:prstGeom prst="rect">
            <a:avLst/>
          </a:prstGeom>
        </p:spPr>
      </p:pic>
    </p:spTree>
    <p:extLst>
      <p:ext uri="{BB962C8B-B14F-4D97-AF65-F5344CB8AC3E}">
        <p14:creationId xmlns:p14="http://schemas.microsoft.com/office/powerpoint/2010/main" val="1941412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57629"/>
            <a:ext cx="10515600" cy="448433"/>
          </a:xfrm>
        </p:spPr>
        <p:txBody>
          <a:bodyPr>
            <a:normAutofit fontScale="90000"/>
          </a:bodyPr>
          <a:lstStyle/>
          <a:p>
            <a:pPr algn="ctr"/>
            <a:r>
              <a:rPr lang="fr-FR" sz="3200" b="1" dirty="0" smtClean="0"/>
              <a:t>Avant-propos</a:t>
            </a:r>
            <a:endParaRPr lang="fr-FR" sz="3200" b="1" dirty="0"/>
          </a:p>
        </p:txBody>
      </p:sp>
      <p:sp>
        <p:nvSpPr>
          <p:cNvPr id="3" name="Espace réservé du contenu 2"/>
          <p:cNvSpPr>
            <a:spLocks noGrp="1"/>
          </p:cNvSpPr>
          <p:nvPr>
            <p:ph idx="1"/>
          </p:nvPr>
        </p:nvSpPr>
        <p:spPr>
          <a:xfrm>
            <a:off x="168891" y="501562"/>
            <a:ext cx="11854218" cy="736978"/>
          </a:xfrm>
        </p:spPr>
        <p:txBody>
          <a:bodyPr>
            <a:normAutofit fontScale="85000" lnSpcReduction="20000"/>
          </a:bodyPr>
          <a:lstStyle/>
          <a:p>
            <a:pPr marL="0" indent="0" algn="ctr">
              <a:buNone/>
            </a:pPr>
            <a:r>
              <a:rPr lang="fr-FR" dirty="0" smtClean="0"/>
              <a:t>Brainstorming sur les mots « genre » et « développement » : </a:t>
            </a:r>
          </a:p>
          <a:p>
            <a:pPr marL="0" indent="0" algn="ctr">
              <a:buNone/>
            </a:pPr>
            <a:r>
              <a:rPr lang="fr-FR" dirty="0" smtClean="0"/>
              <a:t>synonymes et concepts voisins </a:t>
            </a: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129610575"/>
              </p:ext>
            </p:extLst>
          </p:nvPr>
        </p:nvGraphicFramePr>
        <p:xfrm>
          <a:off x="0" y="1274111"/>
          <a:ext cx="12192000" cy="4358640"/>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2"/>
                    </a:ext>
                  </a:extLst>
                </a:gridCol>
              </a:tblGrid>
              <a:tr h="370840">
                <a:tc>
                  <a:txBody>
                    <a:bodyPr/>
                    <a:lstStyle/>
                    <a:p>
                      <a:r>
                        <a:rPr lang="fr-FR" sz="2000" b="1" dirty="0" smtClean="0"/>
                        <a:t>Genre </a:t>
                      </a:r>
                      <a:endParaRPr lang="fr-FR" sz="2000" b="1" dirty="0"/>
                    </a:p>
                  </a:txBody>
                  <a:tcPr/>
                </a:tc>
                <a:tc>
                  <a:txBody>
                    <a:bodyPr/>
                    <a:lstStyle/>
                    <a:p>
                      <a:r>
                        <a:rPr lang="fr-FR" sz="2000" b="1" dirty="0" smtClean="0"/>
                        <a:t>Développement </a:t>
                      </a:r>
                      <a:endParaRPr lang="fr-FR" sz="2000" b="1" dirty="0"/>
                    </a:p>
                  </a:txBody>
                  <a:tcPr/>
                </a:tc>
                <a:extLst>
                  <a:ext uri="{0D108BD9-81ED-4DB2-BD59-A6C34878D82A}">
                    <a16:rowId xmlns:a16="http://schemas.microsoft.com/office/drawing/2014/main" val="10000"/>
                  </a:ext>
                </a:extLst>
              </a:tr>
              <a:tr h="370840">
                <a:tc>
                  <a:txBody>
                    <a:bodyPr/>
                    <a:lstStyle/>
                    <a:p>
                      <a:r>
                        <a:rPr lang="fr-FR" sz="2000" dirty="0" smtClean="0"/>
                        <a:t>Parité/quota  </a:t>
                      </a:r>
                      <a:endParaRPr lang="fr-FR" sz="2000" dirty="0"/>
                    </a:p>
                  </a:txBody>
                  <a:tcPr/>
                </a:tc>
                <a:tc>
                  <a:txBody>
                    <a:bodyPr/>
                    <a:lstStyle/>
                    <a:p>
                      <a:r>
                        <a:rPr lang="fr-FR" sz="2000" dirty="0" smtClean="0"/>
                        <a:t>Progrès/expansion/apogée </a:t>
                      </a:r>
                      <a:r>
                        <a:rPr lang="fr-FR" sz="2000" baseline="0" dirty="0" smtClean="0"/>
                        <a:t> </a:t>
                      </a:r>
                      <a:r>
                        <a:rPr lang="fr-FR" sz="2000" dirty="0" smtClean="0"/>
                        <a:t> </a:t>
                      </a:r>
                      <a:endParaRPr lang="fr-FR" sz="2000" dirty="0"/>
                    </a:p>
                  </a:txBody>
                  <a:tcPr/>
                </a:tc>
                <a:extLst>
                  <a:ext uri="{0D108BD9-81ED-4DB2-BD59-A6C34878D82A}">
                    <a16:rowId xmlns:a16="http://schemas.microsoft.com/office/drawing/2014/main" val="10001"/>
                  </a:ext>
                </a:extLst>
              </a:tr>
              <a:tr h="370840">
                <a:tc>
                  <a:txBody>
                    <a:bodyPr/>
                    <a:lstStyle/>
                    <a:p>
                      <a:r>
                        <a:rPr lang="fr-FR" sz="2000" dirty="0" smtClean="0"/>
                        <a:t>Homme-femme/masculinité-féminité</a:t>
                      </a:r>
                      <a:endParaRPr lang="fr-FR" sz="2000" dirty="0"/>
                    </a:p>
                  </a:txBody>
                  <a:tcPr/>
                </a:tc>
                <a:tc>
                  <a:txBody>
                    <a:bodyPr/>
                    <a:lstStyle/>
                    <a:p>
                      <a:r>
                        <a:rPr lang="fr-FR" sz="2000" dirty="0" smtClean="0"/>
                        <a:t>Prospérité/épanouissement</a:t>
                      </a:r>
                      <a:r>
                        <a:rPr lang="fr-FR" sz="2000" baseline="0" dirty="0" smtClean="0"/>
                        <a:t> </a:t>
                      </a:r>
                      <a:r>
                        <a:rPr lang="fr-FR" sz="2000" dirty="0" smtClean="0"/>
                        <a:t> </a:t>
                      </a:r>
                      <a:endParaRPr lang="fr-FR" sz="2000" dirty="0"/>
                    </a:p>
                  </a:txBody>
                  <a:tcPr/>
                </a:tc>
                <a:extLst>
                  <a:ext uri="{0D108BD9-81ED-4DB2-BD59-A6C34878D82A}">
                    <a16:rowId xmlns:a16="http://schemas.microsoft.com/office/drawing/2014/main" val="10002"/>
                  </a:ext>
                </a:extLst>
              </a:tr>
              <a:tr h="370840">
                <a:tc>
                  <a:txBody>
                    <a:bodyPr/>
                    <a:lstStyle/>
                    <a:p>
                      <a:r>
                        <a:rPr lang="fr-FR" sz="2000" dirty="0" smtClean="0"/>
                        <a:t>Sexe social/construction sociale/préjugés/négociation </a:t>
                      </a:r>
                      <a:endParaRPr lang="fr-FR" sz="2000" dirty="0"/>
                    </a:p>
                  </a:txBody>
                  <a:tcPr/>
                </a:tc>
                <a:tc>
                  <a:txBody>
                    <a:bodyPr/>
                    <a:lstStyle/>
                    <a:p>
                      <a:r>
                        <a:rPr lang="fr-FR" sz="2000" dirty="0" smtClean="0"/>
                        <a:t>Croissance/autonomisation  </a:t>
                      </a:r>
                      <a:endParaRPr lang="fr-FR" sz="2000" dirty="0"/>
                    </a:p>
                  </a:txBody>
                  <a:tcPr/>
                </a:tc>
                <a:extLst>
                  <a:ext uri="{0D108BD9-81ED-4DB2-BD59-A6C34878D82A}">
                    <a16:rowId xmlns:a16="http://schemas.microsoft.com/office/drawing/2014/main" val="10003"/>
                  </a:ext>
                </a:extLst>
              </a:tr>
              <a:tr h="370840">
                <a:tc>
                  <a:txBody>
                    <a:bodyPr/>
                    <a:lstStyle/>
                    <a:p>
                      <a:r>
                        <a:rPr lang="fr-FR" sz="2000" dirty="0" smtClean="0"/>
                        <a:t>Equité/injustice/droit/contraintes </a:t>
                      </a:r>
                      <a:endParaRPr lang="fr-FR" sz="2000" dirty="0"/>
                    </a:p>
                  </a:txBody>
                  <a:tcPr/>
                </a:tc>
                <a:tc>
                  <a:txBody>
                    <a:bodyPr/>
                    <a:lstStyle/>
                    <a:p>
                      <a:r>
                        <a:rPr lang="fr-FR" sz="2000" dirty="0" smtClean="0"/>
                        <a:t>Production/éducation/santé/sécurité… </a:t>
                      </a:r>
                      <a:endParaRPr lang="fr-FR" sz="2000" dirty="0"/>
                    </a:p>
                  </a:txBody>
                  <a:tcPr/>
                </a:tc>
                <a:extLst>
                  <a:ext uri="{0D108BD9-81ED-4DB2-BD59-A6C34878D82A}">
                    <a16:rowId xmlns:a16="http://schemas.microsoft.com/office/drawing/2014/main" val="10004"/>
                  </a:ext>
                </a:extLst>
              </a:tr>
              <a:tr h="370840">
                <a:tc>
                  <a:txBody>
                    <a:bodyPr/>
                    <a:lstStyle/>
                    <a:p>
                      <a:r>
                        <a:rPr lang="fr-FR" sz="2000" dirty="0" smtClean="0"/>
                        <a:t>Egalité/inégalité/vulnérabilité</a:t>
                      </a:r>
                      <a:r>
                        <a:rPr lang="fr-FR" sz="2000" baseline="0" dirty="0" smtClean="0"/>
                        <a:t> </a:t>
                      </a:r>
                      <a:r>
                        <a:rPr lang="fr-FR" sz="2000" dirty="0" smtClean="0"/>
                        <a:t>  </a:t>
                      </a:r>
                      <a:endParaRPr lang="fr-FR" sz="2000" dirty="0"/>
                    </a:p>
                  </a:txBody>
                  <a:tcPr/>
                </a:tc>
                <a:tc>
                  <a:txBody>
                    <a:bodyPr/>
                    <a:lstStyle/>
                    <a:p>
                      <a:r>
                        <a:rPr lang="fr-FR" sz="2000" dirty="0" smtClean="0"/>
                        <a:t>Changement/réussite  </a:t>
                      </a:r>
                      <a:endParaRPr lang="fr-FR" sz="2000" dirty="0"/>
                    </a:p>
                  </a:txBody>
                  <a:tcPr/>
                </a:tc>
                <a:extLst>
                  <a:ext uri="{0D108BD9-81ED-4DB2-BD59-A6C34878D82A}">
                    <a16:rowId xmlns:a16="http://schemas.microsoft.com/office/drawing/2014/main" val="10005"/>
                  </a:ext>
                </a:extLst>
              </a:tr>
              <a:tr h="370840">
                <a:tc>
                  <a:txBody>
                    <a:bodyPr/>
                    <a:lstStyle/>
                    <a:p>
                      <a:r>
                        <a:rPr lang="fr-FR" sz="2000" dirty="0" smtClean="0"/>
                        <a:t>Salarié-domestique</a:t>
                      </a:r>
                      <a:endParaRPr lang="fr-FR" sz="2000" dirty="0"/>
                    </a:p>
                  </a:txBody>
                  <a:tcPr/>
                </a:tc>
                <a:tc>
                  <a:txBody>
                    <a:bodyPr/>
                    <a:lstStyle/>
                    <a:p>
                      <a:r>
                        <a:rPr lang="fr-FR" sz="2000" dirty="0" smtClean="0"/>
                        <a:t>Innovation/réalisation</a:t>
                      </a:r>
                      <a:r>
                        <a:rPr lang="fr-FR" sz="2000" baseline="0" dirty="0" smtClean="0"/>
                        <a:t> </a:t>
                      </a:r>
                      <a:r>
                        <a:rPr lang="fr-FR" sz="2000" dirty="0" smtClean="0"/>
                        <a:t> </a:t>
                      </a:r>
                      <a:endParaRPr lang="fr-FR" sz="2000" dirty="0"/>
                    </a:p>
                  </a:txBody>
                  <a:tcPr/>
                </a:tc>
                <a:extLst>
                  <a:ext uri="{0D108BD9-81ED-4DB2-BD59-A6C34878D82A}">
                    <a16:rowId xmlns:a16="http://schemas.microsoft.com/office/drawing/2014/main" val="10006"/>
                  </a:ext>
                </a:extLst>
              </a:tr>
              <a:tr h="0">
                <a:tc>
                  <a:txBody>
                    <a:bodyPr/>
                    <a:lstStyle/>
                    <a:p>
                      <a:r>
                        <a:rPr lang="fr-FR" sz="2000" dirty="0" smtClean="0"/>
                        <a:t>Privé-public </a:t>
                      </a:r>
                      <a:endParaRPr lang="fr-FR" sz="2000" dirty="0"/>
                    </a:p>
                  </a:txBody>
                  <a:tcPr/>
                </a:tc>
                <a:tc>
                  <a:txBody>
                    <a:bodyPr/>
                    <a:lstStyle/>
                    <a:p>
                      <a:r>
                        <a:rPr lang="fr-FR" sz="2000" smtClean="0"/>
                        <a:t>Invention/nouvelles</a:t>
                      </a:r>
                      <a:r>
                        <a:rPr lang="fr-FR" sz="2000" baseline="0" smtClean="0"/>
                        <a:t> technologies</a:t>
                      </a:r>
                      <a:r>
                        <a:rPr lang="fr-FR" sz="2000" smtClean="0"/>
                        <a:t> </a:t>
                      </a:r>
                      <a:endParaRPr lang="fr-FR" sz="2000" dirty="0"/>
                    </a:p>
                  </a:txBody>
                  <a:tcPr/>
                </a:tc>
                <a:extLst>
                  <a:ext uri="{0D108BD9-81ED-4DB2-BD59-A6C34878D82A}">
                    <a16:rowId xmlns:a16="http://schemas.microsoft.com/office/drawing/2014/main" val="10007"/>
                  </a:ext>
                </a:extLst>
              </a:tr>
              <a:tr h="291592">
                <a:tc>
                  <a:txBody>
                    <a:bodyPr/>
                    <a:lstStyle/>
                    <a:p>
                      <a:r>
                        <a:rPr lang="fr-FR" sz="2000" dirty="0" smtClean="0"/>
                        <a:t>Rôle</a:t>
                      </a:r>
                      <a:r>
                        <a:rPr lang="fr-FR" sz="2000" baseline="0" dirty="0" smtClean="0"/>
                        <a:t> social/stéréotype </a:t>
                      </a:r>
                      <a:endParaRPr lang="fr-FR" sz="2000" dirty="0"/>
                    </a:p>
                  </a:txBody>
                  <a:tcPr/>
                </a:tc>
                <a:tc>
                  <a:txBody>
                    <a:bodyPr/>
                    <a:lstStyle/>
                    <a:p>
                      <a:r>
                        <a:rPr lang="fr-FR" sz="2000" dirty="0" smtClean="0"/>
                        <a:t>Industrie</a:t>
                      </a:r>
                      <a:r>
                        <a:rPr lang="fr-FR" sz="2000" baseline="0" dirty="0" smtClean="0"/>
                        <a:t> </a:t>
                      </a:r>
                      <a:endParaRPr lang="fr-FR" sz="2000" dirty="0"/>
                    </a:p>
                  </a:txBody>
                  <a:tcPr/>
                </a:tc>
                <a:extLst>
                  <a:ext uri="{0D108BD9-81ED-4DB2-BD59-A6C34878D82A}">
                    <a16:rowId xmlns:a16="http://schemas.microsoft.com/office/drawing/2014/main" val="10008"/>
                  </a:ext>
                </a:extLst>
              </a:tr>
              <a:tr h="217424">
                <a:tc>
                  <a:txBody>
                    <a:bodyPr/>
                    <a:lstStyle/>
                    <a:p>
                      <a:r>
                        <a:rPr lang="fr-FR" sz="2000" dirty="0" smtClean="0"/>
                        <a:t>Catégorie/attribut social/rapport social </a:t>
                      </a:r>
                      <a:endParaRPr lang="fr-FR" sz="2000" dirty="0"/>
                    </a:p>
                  </a:txBody>
                  <a:tcPr/>
                </a:tc>
                <a:tc>
                  <a:txBody>
                    <a:bodyPr/>
                    <a:lstStyle/>
                    <a:p>
                      <a:r>
                        <a:rPr lang="fr-FR" sz="2000" dirty="0" smtClean="0"/>
                        <a:t>Redistribution </a:t>
                      </a:r>
                      <a:endParaRPr lang="fr-FR" sz="2000" dirty="0"/>
                    </a:p>
                  </a:txBody>
                  <a:tcPr/>
                </a:tc>
                <a:extLst>
                  <a:ext uri="{0D108BD9-81ED-4DB2-BD59-A6C34878D82A}">
                    <a16:rowId xmlns:a16="http://schemas.microsoft.com/office/drawing/2014/main" val="10009"/>
                  </a:ext>
                </a:extLst>
              </a:tr>
              <a:tr h="143256">
                <a:tc>
                  <a:txBody>
                    <a:bodyPr/>
                    <a:lstStyle/>
                    <a:p>
                      <a:r>
                        <a:rPr lang="fr-FR" sz="2000" dirty="0" smtClean="0"/>
                        <a:t>Approche/outil d’analyse  </a:t>
                      </a:r>
                      <a:endParaRPr lang="fr-FR" sz="2000" dirty="0"/>
                    </a:p>
                  </a:txBody>
                  <a:tcPr/>
                </a:tc>
                <a:tc>
                  <a:txBody>
                    <a:bodyPr/>
                    <a:lstStyle/>
                    <a:p>
                      <a:r>
                        <a:rPr lang="fr-FR" sz="2000" dirty="0" smtClean="0"/>
                        <a:t>Ressources </a:t>
                      </a:r>
                      <a:endParaRPr lang="fr-FR" sz="2000" dirty="0"/>
                    </a:p>
                  </a:txBody>
                  <a:tcPr/>
                </a:tc>
                <a:extLst>
                  <a:ext uri="{0D108BD9-81ED-4DB2-BD59-A6C34878D82A}">
                    <a16:rowId xmlns:a16="http://schemas.microsoft.com/office/drawing/2014/main" val="10010"/>
                  </a:ext>
                </a:extLst>
              </a:tr>
            </a:tbl>
          </a:graphicData>
        </a:graphic>
      </p:graphicFrame>
      <p:sp>
        <p:nvSpPr>
          <p:cNvPr id="12" name="Rectangle 11"/>
          <p:cNvSpPr/>
          <p:nvPr/>
        </p:nvSpPr>
        <p:spPr>
          <a:xfrm>
            <a:off x="0" y="5834576"/>
            <a:ext cx="12192000" cy="646331"/>
          </a:xfrm>
          <a:prstGeom prst="rect">
            <a:avLst/>
          </a:prstGeom>
        </p:spPr>
        <p:txBody>
          <a:bodyPr wrap="square">
            <a:spAutoFit/>
          </a:bodyPr>
          <a:lstStyle/>
          <a:p>
            <a:pPr algn="just"/>
            <a:r>
              <a:rPr lang="fr-FR" dirty="0" smtClean="0"/>
              <a:t>On peut utiliser le genre comme approche et comme outil pour analyser les politiques et les actions en matière de développement avec comme finalité de contribuer au changement.</a:t>
            </a:r>
            <a:endParaRPr lang="fr-FR" dirty="0"/>
          </a:p>
        </p:txBody>
      </p:sp>
    </p:spTree>
    <p:extLst>
      <p:ext uri="{BB962C8B-B14F-4D97-AF65-F5344CB8AC3E}">
        <p14:creationId xmlns:p14="http://schemas.microsoft.com/office/powerpoint/2010/main" val="3538499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0B6FF12-5014-45D2-8107-3513CD45B5EE}"/>
              </a:ext>
            </a:extLst>
          </p:cNvPr>
          <p:cNvPicPr>
            <a:picLocks noChangeAspect="1"/>
          </p:cNvPicPr>
          <p:nvPr/>
        </p:nvPicPr>
        <p:blipFill>
          <a:blip r:embed="rId2"/>
          <a:stretch>
            <a:fillRect/>
          </a:stretch>
        </p:blipFill>
        <p:spPr>
          <a:xfrm>
            <a:off x="0" y="628074"/>
            <a:ext cx="12192000" cy="6257636"/>
          </a:xfrm>
          <a:prstGeom prst="rect">
            <a:avLst/>
          </a:prstGeom>
        </p:spPr>
      </p:pic>
    </p:spTree>
    <p:extLst>
      <p:ext uri="{BB962C8B-B14F-4D97-AF65-F5344CB8AC3E}">
        <p14:creationId xmlns:p14="http://schemas.microsoft.com/office/powerpoint/2010/main" val="792557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71161"/>
            <a:ext cx="10515600" cy="549275"/>
          </a:xfrm>
        </p:spPr>
        <p:txBody>
          <a:bodyPr>
            <a:normAutofit fontScale="90000"/>
          </a:bodyPr>
          <a:lstStyle/>
          <a:p>
            <a:pPr algn="ctr"/>
            <a:r>
              <a:rPr lang="fr-FR" b="1" dirty="0" smtClean="0"/>
              <a:t>Introduction (1/3)</a:t>
            </a:r>
            <a:endParaRPr lang="en-US" b="1" dirty="0"/>
          </a:p>
        </p:txBody>
      </p:sp>
      <p:sp>
        <p:nvSpPr>
          <p:cNvPr id="3" name="Espace réservé du contenu 2"/>
          <p:cNvSpPr>
            <a:spLocks noGrp="1"/>
          </p:cNvSpPr>
          <p:nvPr>
            <p:ph idx="1"/>
          </p:nvPr>
        </p:nvSpPr>
        <p:spPr>
          <a:xfrm>
            <a:off x="152401" y="720436"/>
            <a:ext cx="5583382" cy="5860473"/>
          </a:xfrm>
        </p:spPr>
        <p:txBody>
          <a:bodyPr>
            <a:normAutofit/>
          </a:bodyPr>
          <a:lstStyle/>
          <a:p>
            <a:pPr marL="0" indent="0" algn="just">
              <a:buNone/>
            </a:pPr>
            <a:r>
              <a:rPr lang="fr-FR" dirty="0"/>
              <a:t>Les défis du développement en Afrique sont nombreux. Parmi ces défis, il y a l’enjeu de l’inclusion et de la participation de toutes les composantes de la société. </a:t>
            </a:r>
          </a:p>
          <a:p>
            <a:pPr marL="0" indent="0" algn="just">
              <a:buNone/>
            </a:pPr>
            <a:r>
              <a:rPr lang="fr-FR" dirty="0"/>
              <a:t>Cet enjeu suppose une quête permanente de l’égalité et de l’équité entre les actrices et les acteurs du développement national et continental. </a:t>
            </a:r>
          </a:p>
          <a:p>
            <a:pPr marL="0" indent="0" algn="just">
              <a:buNone/>
            </a:pPr>
            <a:r>
              <a:rPr lang="fr-FR" dirty="0"/>
              <a:t>Il apparaît évident que la prise en compte du genre dans les domaines de la vie politique, économique et sociale participe à cette fin. </a:t>
            </a:r>
          </a:p>
        </p:txBody>
      </p:sp>
      <p:pic>
        <p:nvPicPr>
          <p:cNvPr id="4" name="Image 3"/>
          <p:cNvPicPr>
            <a:picLocks noChangeAspect="1"/>
          </p:cNvPicPr>
          <p:nvPr/>
        </p:nvPicPr>
        <p:blipFill>
          <a:blip r:embed="rId2"/>
          <a:stretch>
            <a:fillRect/>
          </a:stretch>
        </p:blipFill>
        <p:spPr>
          <a:xfrm>
            <a:off x="6096000" y="720436"/>
            <a:ext cx="5943599" cy="4275356"/>
          </a:xfrm>
          <a:prstGeom prst="rect">
            <a:avLst/>
          </a:prstGeom>
        </p:spPr>
      </p:pic>
      <p:pic>
        <p:nvPicPr>
          <p:cNvPr id="5" name="Image 4"/>
          <p:cNvPicPr>
            <a:picLocks noChangeAspect="1"/>
          </p:cNvPicPr>
          <p:nvPr/>
        </p:nvPicPr>
        <p:blipFill>
          <a:blip r:embed="rId3"/>
          <a:stretch>
            <a:fillRect/>
          </a:stretch>
        </p:blipFill>
        <p:spPr>
          <a:xfrm>
            <a:off x="7893626" y="5106628"/>
            <a:ext cx="2348345" cy="1585117"/>
          </a:xfrm>
          <a:prstGeom prst="rect">
            <a:avLst/>
          </a:prstGeom>
        </p:spPr>
      </p:pic>
    </p:spTree>
    <p:extLst>
      <p:ext uri="{BB962C8B-B14F-4D97-AF65-F5344CB8AC3E}">
        <p14:creationId xmlns:p14="http://schemas.microsoft.com/office/powerpoint/2010/main" val="567361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0" y="824243"/>
            <a:ext cx="12192000" cy="4800702"/>
          </a:xfrm>
        </p:spPr>
        <p:txBody>
          <a:bodyPr>
            <a:noAutofit/>
          </a:bodyPr>
          <a:lstStyle/>
          <a:p>
            <a:pPr marL="0" indent="0" algn="just">
              <a:buNone/>
            </a:pPr>
            <a:r>
              <a:rPr lang="fr-FR" dirty="0" err="1"/>
              <a:t>Baruani</a:t>
            </a:r>
            <a:r>
              <a:rPr lang="fr-FR" dirty="0"/>
              <a:t> évoque la manière dont la vie des femmes et des hommes a évolué au cours des dix dernières années  à </a:t>
            </a:r>
            <a:r>
              <a:rPr lang="fr-FR" dirty="0" err="1"/>
              <a:t>Ijuhanyondo</a:t>
            </a:r>
            <a:r>
              <a:rPr lang="fr-FR" dirty="0"/>
              <a:t>, un village tanzanien. « Il y a 10 ans, la situation était terrible », dit-elle. « Les femmes étaient vraiment à la traîne. Elles restaient généralement au </a:t>
            </a:r>
            <a:r>
              <a:rPr lang="fr-FR" b="1" dirty="0">
                <a:solidFill>
                  <a:srgbClr val="FF0000"/>
                </a:solidFill>
              </a:rPr>
              <a:t>foyer</a:t>
            </a:r>
            <a:r>
              <a:rPr lang="fr-FR" dirty="0"/>
              <a:t> pour s’occuper des </a:t>
            </a:r>
            <a:r>
              <a:rPr lang="fr-FR" b="1" dirty="0">
                <a:solidFill>
                  <a:srgbClr val="FF0000"/>
                </a:solidFill>
              </a:rPr>
              <a:t>travaux ménagers</a:t>
            </a:r>
            <a:r>
              <a:rPr lang="fr-FR" dirty="0"/>
              <a:t>. Maintenant </a:t>
            </a:r>
            <a:r>
              <a:rPr lang="fr-FR" dirty="0" smtClean="0"/>
              <a:t>elles </a:t>
            </a:r>
            <a:r>
              <a:rPr lang="fr-FR" dirty="0"/>
              <a:t>font du </a:t>
            </a:r>
            <a:r>
              <a:rPr lang="fr-FR" b="1" dirty="0">
                <a:solidFill>
                  <a:srgbClr val="FF0000"/>
                </a:solidFill>
              </a:rPr>
              <a:t>commerce</a:t>
            </a:r>
            <a:r>
              <a:rPr lang="fr-FR" dirty="0"/>
              <a:t>, elles font de la </a:t>
            </a:r>
            <a:r>
              <a:rPr lang="fr-FR" b="1" dirty="0">
                <a:solidFill>
                  <a:srgbClr val="FF0000"/>
                </a:solidFill>
              </a:rPr>
              <a:t>politique</a:t>
            </a:r>
            <a:r>
              <a:rPr lang="fr-FR" dirty="0"/>
              <a:t> ». D’autres villageoises voient la situation de la même manière</a:t>
            </a:r>
            <a:r>
              <a:rPr lang="fr-FR" dirty="0" smtClean="0"/>
              <a:t>. </a:t>
            </a:r>
            <a:r>
              <a:rPr lang="fr-FR" dirty="0"/>
              <a:t>« Nous ne dépendons plus autant des hommes qu’auparavant », explique </a:t>
            </a:r>
            <a:r>
              <a:rPr lang="fr-FR" dirty="0" err="1"/>
              <a:t>Agnetha</a:t>
            </a:r>
            <a:r>
              <a:rPr lang="fr-FR" dirty="0"/>
              <a:t>. « </a:t>
            </a:r>
            <a:r>
              <a:rPr lang="fr-FR" b="1" dirty="0">
                <a:solidFill>
                  <a:srgbClr val="FF0000"/>
                </a:solidFill>
              </a:rPr>
              <a:t>Nous avons un peu d’argent à dépenser</a:t>
            </a:r>
            <a:r>
              <a:rPr lang="fr-FR" dirty="0"/>
              <a:t>, ce qui nous aide à ne plus avoir à compter autant sur les hommes et, dans une certaine mesure</a:t>
            </a:r>
            <a:r>
              <a:rPr lang="fr-FR" dirty="0" smtClean="0"/>
              <a:t>, </a:t>
            </a:r>
            <a:r>
              <a:rPr lang="fr-FR" dirty="0"/>
              <a:t>à avoir un certain </a:t>
            </a:r>
            <a:r>
              <a:rPr lang="fr-FR" b="1" dirty="0">
                <a:solidFill>
                  <a:srgbClr val="FF0000"/>
                </a:solidFill>
              </a:rPr>
              <a:t>contrôle sur notre vie</a:t>
            </a:r>
            <a:r>
              <a:rPr lang="fr-FR" dirty="0"/>
              <a:t> ». Outre qu’elles peuvent gérer leurs propres </a:t>
            </a:r>
            <a:r>
              <a:rPr lang="fr-FR" b="1" dirty="0">
                <a:solidFill>
                  <a:srgbClr val="FF0000"/>
                </a:solidFill>
              </a:rPr>
              <a:t>activités économiques</a:t>
            </a:r>
            <a:r>
              <a:rPr lang="fr-FR" dirty="0" smtClean="0"/>
              <a:t>, </a:t>
            </a:r>
            <a:r>
              <a:rPr lang="fr-FR" dirty="0"/>
              <a:t>les femmes constituent maintenant </a:t>
            </a:r>
            <a:r>
              <a:rPr lang="fr-FR" b="1" dirty="0">
                <a:solidFill>
                  <a:srgbClr val="FF0000"/>
                </a:solidFill>
              </a:rPr>
              <a:t>la moitié des membres des comités de quartier qui dirigent le village</a:t>
            </a:r>
            <a:r>
              <a:rPr lang="fr-FR" dirty="0" smtClean="0"/>
              <a:t>.</a:t>
            </a:r>
            <a:endParaRPr lang="fr-FR" dirty="0"/>
          </a:p>
        </p:txBody>
      </p:sp>
      <p:sp>
        <p:nvSpPr>
          <p:cNvPr id="5" name="Titre 1"/>
          <p:cNvSpPr>
            <a:spLocks noGrp="1"/>
          </p:cNvSpPr>
          <p:nvPr>
            <p:ph type="title"/>
          </p:nvPr>
        </p:nvSpPr>
        <p:spPr>
          <a:xfrm>
            <a:off x="838200" y="57629"/>
            <a:ext cx="10515600" cy="406395"/>
          </a:xfrm>
        </p:spPr>
        <p:txBody>
          <a:bodyPr>
            <a:normAutofit fontScale="90000"/>
          </a:bodyPr>
          <a:lstStyle/>
          <a:p>
            <a:pPr algn="ctr"/>
            <a:r>
              <a:rPr lang="fr-FR" b="1" dirty="0" smtClean="0"/>
              <a:t>Introduction (2/3)</a:t>
            </a:r>
            <a:endParaRPr lang="fr-FR" b="1" dirty="0"/>
          </a:p>
        </p:txBody>
      </p:sp>
    </p:spTree>
    <p:extLst>
      <p:ext uri="{BB962C8B-B14F-4D97-AF65-F5344CB8AC3E}">
        <p14:creationId xmlns:p14="http://schemas.microsoft.com/office/powerpoint/2010/main" val="304454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554180"/>
            <a:ext cx="12192000" cy="5735783"/>
          </a:xfrm>
        </p:spPr>
        <p:txBody>
          <a:bodyPr>
            <a:normAutofit fontScale="92500"/>
          </a:bodyPr>
          <a:lstStyle/>
          <a:p>
            <a:pPr marL="0" indent="0" algn="just">
              <a:buNone/>
            </a:pPr>
            <a:r>
              <a:rPr lang="fr-FR" dirty="0"/>
              <a:t>Malgré ces évolutions favorables, les femmes continuent de se heurter à de nombreux problèmes dans leur vie quotidienne. Moins de la moitié des logements du village sont raccordés à une conduite d’eau. Plus grave encore, </a:t>
            </a:r>
            <a:r>
              <a:rPr lang="fr-FR" dirty="0" err="1"/>
              <a:t>Tungise</a:t>
            </a:r>
            <a:r>
              <a:rPr lang="fr-FR" dirty="0"/>
              <a:t>, comme d’autres villageoises, continue de vivre dans la crainte de subir des </a:t>
            </a:r>
            <a:r>
              <a:rPr lang="fr-FR" b="1" dirty="0">
                <a:solidFill>
                  <a:srgbClr val="FF0000"/>
                </a:solidFill>
              </a:rPr>
              <a:t>violences de son partenaire</a:t>
            </a:r>
            <a:r>
              <a:rPr lang="fr-FR" dirty="0"/>
              <a:t> : </a:t>
            </a:r>
          </a:p>
          <a:p>
            <a:pPr marL="0" indent="0" algn="just">
              <a:buNone/>
            </a:pPr>
            <a:r>
              <a:rPr lang="fr-FR" dirty="0"/>
              <a:t>« Des fois, quand ils ont bu, ils commencent </a:t>
            </a:r>
            <a:r>
              <a:rPr lang="fr-FR" b="1" dirty="0">
                <a:solidFill>
                  <a:srgbClr val="FF0000"/>
                </a:solidFill>
              </a:rPr>
              <a:t>à battre les femmes et les enfants</a:t>
            </a:r>
            <a:r>
              <a:rPr lang="fr-FR" dirty="0"/>
              <a:t> qui sont à la maison. Le pire c’est  qu’</a:t>
            </a:r>
            <a:r>
              <a:rPr lang="fr-FR" b="1" dirty="0">
                <a:solidFill>
                  <a:srgbClr val="FF0000"/>
                </a:solidFill>
              </a:rPr>
              <a:t>ils</a:t>
            </a:r>
            <a:r>
              <a:rPr lang="fr-FR" dirty="0"/>
              <a:t> </a:t>
            </a:r>
            <a:r>
              <a:rPr lang="fr-FR" b="1" dirty="0">
                <a:solidFill>
                  <a:srgbClr val="FF0000"/>
                </a:solidFill>
              </a:rPr>
              <a:t>vous forcent à avoir des rapports sexuels.</a:t>
            </a:r>
            <a:r>
              <a:rPr lang="fr-FR" dirty="0"/>
              <a:t> » Bien qu’une femme puisse, aux termes de la loi, </a:t>
            </a:r>
            <a:r>
              <a:rPr lang="fr-FR" b="1" dirty="0">
                <a:solidFill>
                  <a:srgbClr val="FF0000"/>
                </a:solidFill>
              </a:rPr>
              <a:t>hériter d’un  terrain ou d’un logement, la coutume prévaut. </a:t>
            </a:r>
            <a:r>
              <a:rPr lang="fr-FR" dirty="0"/>
              <a:t>« Oui, les femmes peuvent hériter de biens », explique Flora, qui  est la secrétaire du comité de quartier. « En fait, dans son testament, le père est censé laisser quelque chose à chacun de ses enfants, filles ou garçons, et maintenant, la loi est stricte, il doit distribuer ses biens en parts égales. Mais les hommes continuent de donner à leurs fils en faisant valoir que les filles profiteront des biens de ceux qu’elles épouseront. »</a:t>
            </a:r>
          </a:p>
          <a:p>
            <a:pPr marL="0" indent="0" algn="just">
              <a:buNone/>
            </a:pPr>
            <a:r>
              <a:rPr lang="fr-FR" dirty="0"/>
              <a:t>Rapport de la communauté rurale de Dodoma, extrait de « </a:t>
            </a:r>
            <a:r>
              <a:rPr lang="fr-FR" dirty="0" err="1"/>
              <a:t>Defining</a:t>
            </a:r>
            <a:r>
              <a:rPr lang="fr-FR" dirty="0"/>
              <a:t> </a:t>
            </a:r>
            <a:r>
              <a:rPr lang="fr-FR" dirty="0" err="1"/>
              <a:t>Gender</a:t>
            </a:r>
            <a:r>
              <a:rPr lang="fr-FR" dirty="0"/>
              <a:t> in the 21st Century : </a:t>
            </a:r>
            <a:r>
              <a:rPr lang="fr-FR" dirty="0" err="1"/>
              <a:t>Talking</a:t>
            </a:r>
            <a:r>
              <a:rPr lang="fr-FR" dirty="0"/>
              <a:t> </a:t>
            </a:r>
            <a:r>
              <a:rPr lang="fr-FR" dirty="0" err="1"/>
              <a:t>with</a:t>
            </a:r>
            <a:r>
              <a:rPr lang="fr-FR" dirty="0"/>
              <a:t> </a:t>
            </a:r>
            <a:r>
              <a:rPr lang="fr-FR" dirty="0" err="1"/>
              <a:t>Women</a:t>
            </a:r>
            <a:r>
              <a:rPr lang="fr-FR" dirty="0"/>
              <a:t> and Men </a:t>
            </a:r>
            <a:r>
              <a:rPr lang="fr-FR" dirty="0" err="1"/>
              <a:t>around</a:t>
            </a:r>
            <a:r>
              <a:rPr lang="fr-FR" dirty="0"/>
              <a:t> the World:  A Multi-Country Qualitative </a:t>
            </a:r>
            <a:r>
              <a:rPr lang="fr-FR" dirty="0" err="1"/>
              <a:t>Study</a:t>
            </a:r>
            <a:r>
              <a:rPr lang="fr-FR" dirty="0"/>
              <a:t> of </a:t>
            </a:r>
            <a:r>
              <a:rPr lang="fr-FR" dirty="0" err="1"/>
              <a:t>Gender</a:t>
            </a:r>
            <a:r>
              <a:rPr lang="fr-FR" dirty="0"/>
              <a:t> and </a:t>
            </a:r>
            <a:r>
              <a:rPr lang="fr-FR" dirty="0" err="1"/>
              <a:t>Economic</a:t>
            </a:r>
            <a:r>
              <a:rPr lang="fr-FR" dirty="0"/>
              <a:t> </a:t>
            </a:r>
            <a:r>
              <a:rPr lang="fr-FR" dirty="0" err="1"/>
              <a:t>Choice</a:t>
            </a:r>
            <a:r>
              <a:rPr lang="fr-FR" dirty="0"/>
              <a:t> » (Banque mondiale 2011</a:t>
            </a:r>
            <a:r>
              <a:rPr lang="fr-FR" dirty="0" smtClean="0"/>
              <a:t>)</a:t>
            </a:r>
            <a:endParaRPr lang="fr-FR" dirty="0"/>
          </a:p>
        </p:txBody>
      </p:sp>
      <p:sp>
        <p:nvSpPr>
          <p:cNvPr id="4" name="Titre 1"/>
          <p:cNvSpPr>
            <a:spLocks noGrp="1"/>
          </p:cNvSpPr>
          <p:nvPr>
            <p:ph type="title"/>
          </p:nvPr>
        </p:nvSpPr>
        <p:spPr>
          <a:xfrm>
            <a:off x="838200" y="57629"/>
            <a:ext cx="10515600" cy="406395"/>
          </a:xfrm>
        </p:spPr>
        <p:txBody>
          <a:bodyPr>
            <a:normAutofit fontScale="90000"/>
          </a:bodyPr>
          <a:lstStyle/>
          <a:p>
            <a:pPr algn="ctr"/>
            <a:r>
              <a:rPr lang="fr-FR" b="1" dirty="0" smtClean="0"/>
              <a:t>Introduction (3/3)</a:t>
            </a:r>
            <a:endParaRPr lang="fr-FR" b="1" dirty="0"/>
          </a:p>
        </p:txBody>
      </p:sp>
      <p:sp>
        <p:nvSpPr>
          <p:cNvPr id="5" name="Rectangle 4"/>
          <p:cNvSpPr/>
          <p:nvPr/>
        </p:nvSpPr>
        <p:spPr>
          <a:xfrm>
            <a:off x="571500" y="6289963"/>
            <a:ext cx="10799618" cy="400110"/>
          </a:xfrm>
          <a:prstGeom prst="rect">
            <a:avLst/>
          </a:prstGeom>
        </p:spPr>
        <p:txBody>
          <a:bodyPr wrap="square">
            <a:spAutoFit/>
          </a:bodyPr>
          <a:lstStyle/>
          <a:p>
            <a:pPr algn="ctr"/>
            <a:r>
              <a:rPr lang="fr-FR" sz="2000" b="1" dirty="0" smtClean="0">
                <a:solidFill>
                  <a:srgbClr val="FF0000"/>
                </a:solidFill>
              </a:rPr>
              <a:t>La réalité en Tanzanie est-elle différente de celle vécue par les femmes de votre pays ? Pourquoi ? </a:t>
            </a:r>
            <a:r>
              <a:rPr lang="fr-FR" sz="2000" dirty="0" smtClean="0"/>
              <a:t> </a:t>
            </a:r>
            <a:endParaRPr lang="fr-FR" sz="2000" dirty="0"/>
          </a:p>
        </p:txBody>
      </p:sp>
    </p:spTree>
    <p:extLst>
      <p:ext uri="{BB962C8B-B14F-4D97-AF65-F5344CB8AC3E}">
        <p14:creationId xmlns:p14="http://schemas.microsoft.com/office/powerpoint/2010/main" val="472679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4267</TotalTime>
  <Words>2620</Words>
  <Application>Microsoft Office PowerPoint</Application>
  <PresentationFormat>Grand écran</PresentationFormat>
  <Paragraphs>225</Paragraphs>
  <Slides>37</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37</vt:i4>
      </vt:variant>
    </vt:vector>
  </HeadingPairs>
  <TitlesOfParts>
    <vt:vector size="44" baseType="lpstr">
      <vt:lpstr>Arial</vt:lpstr>
      <vt:lpstr>Calibri</vt:lpstr>
      <vt:lpstr>Calibri Light</vt:lpstr>
      <vt:lpstr>Georgia</vt:lpstr>
      <vt:lpstr>Times New Roman</vt:lpstr>
      <vt:lpstr>Wingdings</vt:lpstr>
      <vt:lpstr>Thème Office</vt:lpstr>
      <vt:lpstr>DU - G&amp;D Cours : Genre et développement </vt:lpstr>
      <vt:lpstr>Présentations, attentes et objectifs </vt:lpstr>
      <vt:lpstr>Programme réalisé </vt:lpstr>
      <vt:lpstr>Plan </vt:lpstr>
      <vt:lpstr>Avant-propos</vt:lpstr>
      <vt:lpstr>Présentation PowerPoint</vt:lpstr>
      <vt:lpstr>Introduction (1/3)</vt:lpstr>
      <vt:lpstr>Introduction (2/3)</vt:lpstr>
      <vt:lpstr>Introduction (3/3)</vt:lpstr>
      <vt:lpstr>Questions sur le texte introductif</vt:lpstr>
      <vt:lpstr>Première partie  Comprendre les concepts de genre et de développement  et regard croisé sur les différents concepts</vt:lpstr>
      <vt:lpstr>Genre </vt:lpstr>
      <vt:lpstr>Définition du genre par la politique nationale genre (PNG) du Burkina Faso </vt:lpstr>
      <vt:lpstr>Développement</vt:lpstr>
      <vt:lpstr>Le genre : un concept et une méthodologie</vt:lpstr>
      <vt:lpstr>Présentation PowerPoint</vt:lpstr>
      <vt:lpstr>Présentation PowerPoint</vt:lpstr>
      <vt:lpstr>Présentation PowerPoint</vt:lpstr>
      <vt:lpstr>Présentation PowerPoint</vt:lpstr>
      <vt:lpstr>Présentation PowerPoint</vt:lpstr>
      <vt:lpstr>Chapitre 2 : Regard croisé sur le genre et le développement </vt:lpstr>
      <vt:lpstr>Présentation PowerPoint</vt:lpstr>
      <vt:lpstr>Approches de prise en compte des femmes dans le développement</vt:lpstr>
      <vt:lpstr>Le but de l’approche GeD</vt:lpstr>
      <vt:lpstr>Deuxième partie : Identification des principales théories de genre  et de développement et regard croisés sur ces approches théoriques</vt:lpstr>
      <vt:lpstr>Chapitre 4 : Regard croisé sur les théories de genre et de développement</vt:lpstr>
      <vt:lpstr>Pourquoi la « théorie du genre » fait-elle peur ?</vt:lpstr>
      <vt:lpstr>Présentation PowerPoint</vt:lpstr>
      <vt:lpstr>Présentation PowerPoint</vt:lpstr>
      <vt:lpstr>Présentation PowerPoint</vt:lpstr>
      <vt:lpstr>Présentation PowerPoint</vt:lpstr>
      <vt:lpstr>Présentation PowerPoint</vt:lpstr>
      <vt:lpstr>Présentation PowerPoint</vt:lpstr>
      <vt:lpstr>Troisième partie : Etudes de cas (synthèse de textes) </vt:lpstr>
      <vt:lpstr>Conclusion : leçons apprises et engagements </vt:lpstr>
      <vt:lpstr>TP - Evaluation</vt:lpstr>
      <vt:lpstr>Sept principes clés de la prise en compte des besoins des H/F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IPD-AOS – Master I - GPD Genre, population et développement  Concepts et théories</dc:title>
  <dc:creator>Poussi SAWADOGO</dc:creator>
  <cp:lastModifiedBy>Poussi SAWADOGO</cp:lastModifiedBy>
  <cp:revision>160</cp:revision>
  <dcterms:created xsi:type="dcterms:W3CDTF">2020-01-13T07:47:32Z</dcterms:created>
  <dcterms:modified xsi:type="dcterms:W3CDTF">2021-08-30T21:28:45Z</dcterms:modified>
</cp:coreProperties>
</file>