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6"/>
  </p:notesMasterIdLst>
  <p:sldIdLst>
    <p:sldId id="320" r:id="rId2"/>
    <p:sldId id="287" r:id="rId3"/>
    <p:sldId id="288" r:id="rId4"/>
    <p:sldId id="289" r:id="rId5"/>
    <p:sldId id="290" r:id="rId6"/>
    <p:sldId id="291" r:id="rId7"/>
    <p:sldId id="292" r:id="rId8"/>
    <p:sldId id="293" r:id="rId9"/>
    <p:sldId id="294" r:id="rId10"/>
    <p:sldId id="295" r:id="rId11"/>
    <p:sldId id="308" r:id="rId12"/>
    <p:sldId id="338" r:id="rId13"/>
    <p:sldId id="296" r:id="rId14"/>
    <p:sldId id="318" r:id="rId15"/>
    <p:sldId id="310" r:id="rId16"/>
    <p:sldId id="337" r:id="rId17"/>
    <p:sldId id="297" r:id="rId18"/>
    <p:sldId id="311" r:id="rId19"/>
    <p:sldId id="299" r:id="rId20"/>
    <p:sldId id="300" r:id="rId21"/>
    <p:sldId id="301" r:id="rId22"/>
    <p:sldId id="303" r:id="rId23"/>
    <p:sldId id="322" r:id="rId24"/>
    <p:sldId id="321"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4660"/>
  </p:normalViewPr>
  <p:slideViewPr>
    <p:cSldViewPr snapToGrid="0">
      <p:cViewPr varScale="1">
        <p:scale>
          <a:sx n="68" d="100"/>
          <a:sy n="68"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9E99B-C9B9-41FB-869E-0F81304040B4}" type="datetimeFigureOut">
              <a:rPr lang="fr-FR" smtClean="0"/>
              <a:t>07/07/2021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59AE6-2F4E-4584-8819-534B9A6DC21E}" type="slidenum">
              <a:rPr lang="fr-FR" smtClean="0"/>
              <a:t>‹N°›</a:t>
            </a:fld>
            <a:endParaRPr lang="fr-FR"/>
          </a:p>
        </p:txBody>
      </p:sp>
    </p:spTree>
    <p:extLst>
      <p:ext uri="{BB962C8B-B14F-4D97-AF65-F5344CB8AC3E}">
        <p14:creationId xmlns:p14="http://schemas.microsoft.com/office/powerpoint/2010/main" val="88443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830C99-BEF0-49BB-B5DC-6204EDCD96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149A14-15D1-4BCB-9C2E-A7260712CF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AE492AB-0B5D-4166-A57A-CD32D3699C46}"/>
              </a:ext>
            </a:extLst>
          </p:cNvPr>
          <p:cNvSpPr>
            <a:spLocks noGrp="1"/>
          </p:cNvSpPr>
          <p:nvPr>
            <p:ph type="dt" sz="half" idx="10"/>
          </p:nvPr>
        </p:nvSpPr>
        <p:spPr/>
        <p:txBody>
          <a:bodyPr/>
          <a:lstStyle/>
          <a:p>
            <a:fld id="{886AAF7A-4000-4D91-A534-20E1249B57CB}" type="datetimeFigureOut">
              <a:rPr lang="fr-FR" smtClean="0"/>
              <a:t>07/07/2021</a:t>
            </a:fld>
            <a:endParaRPr lang="fr-FR"/>
          </a:p>
        </p:txBody>
      </p:sp>
      <p:sp>
        <p:nvSpPr>
          <p:cNvPr id="5" name="Espace réservé du pied de page 4">
            <a:extLst>
              <a:ext uri="{FF2B5EF4-FFF2-40B4-BE49-F238E27FC236}">
                <a16:creationId xmlns:a16="http://schemas.microsoft.com/office/drawing/2014/main" id="{55F7FE2F-F273-431B-8A63-6FEF928BDB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94FA0D-2FAC-4FF5-A67D-1802D2289923}"/>
              </a:ext>
            </a:extLst>
          </p:cNvPr>
          <p:cNvSpPr>
            <a:spLocks noGrp="1"/>
          </p:cNvSpPr>
          <p:nvPr>
            <p:ph type="sldNum" sz="quarter" idx="12"/>
          </p:nvPr>
        </p:nvSpPr>
        <p:spPr/>
        <p:txBody>
          <a:bodyPr/>
          <a:lstStyle/>
          <a:p>
            <a:fld id="{1ED96F56-5B1F-472C-A76D-EC2AD81070A3}" type="slidenum">
              <a:rPr lang="fr-FR" smtClean="0"/>
              <a:t>‹N°›</a:t>
            </a:fld>
            <a:endParaRPr lang="fr-FR"/>
          </a:p>
        </p:txBody>
      </p:sp>
    </p:spTree>
    <p:extLst>
      <p:ext uri="{BB962C8B-B14F-4D97-AF65-F5344CB8AC3E}">
        <p14:creationId xmlns:p14="http://schemas.microsoft.com/office/powerpoint/2010/main" val="419655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D9420-89AF-4A06-89D9-553BCEEFD5F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961B87F-C8D5-4B3C-942A-E007AE30FE4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6347A9-8015-4E3A-A54C-0F2379C8C0D0}"/>
              </a:ext>
            </a:extLst>
          </p:cNvPr>
          <p:cNvSpPr>
            <a:spLocks noGrp="1"/>
          </p:cNvSpPr>
          <p:nvPr>
            <p:ph type="dt" sz="half" idx="10"/>
          </p:nvPr>
        </p:nvSpPr>
        <p:spPr/>
        <p:txBody>
          <a:bodyPr/>
          <a:lstStyle/>
          <a:p>
            <a:fld id="{886AAF7A-4000-4D91-A534-20E1249B57CB}" type="datetimeFigureOut">
              <a:rPr lang="fr-FR" smtClean="0"/>
              <a:t>07/07/2021</a:t>
            </a:fld>
            <a:endParaRPr lang="fr-FR"/>
          </a:p>
        </p:txBody>
      </p:sp>
      <p:sp>
        <p:nvSpPr>
          <p:cNvPr id="5" name="Espace réservé du pied de page 4">
            <a:extLst>
              <a:ext uri="{FF2B5EF4-FFF2-40B4-BE49-F238E27FC236}">
                <a16:creationId xmlns:a16="http://schemas.microsoft.com/office/drawing/2014/main" id="{90E480E1-8746-4D9E-AC5C-A98AF93E52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71DBFF-FFC3-4065-9C36-CA048EC52C25}"/>
              </a:ext>
            </a:extLst>
          </p:cNvPr>
          <p:cNvSpPr>
            <a:spLocks noGrp="1"/>
          </p:cNvSpPr>
          <p:nvPr>
            <p:ph type="sldNum" sz="quarter" idx="12"/>
          </p:nvPr>
        </p:nvSpPr>
        <p:spPr/>
        <p:txBody>
          <a:bodyPr/>
          <a:lstStyle/>
          <a:p>
            <a:fld id="{1ED96F56-5B1F-472C-A76D-EC2AD81070A3}" type="slidenum">
              <a:rPr lang="fr-FR" smtClean="0"/>
              <a:t>‹N°›</a:t>
            </a:fld>
            <a:endParaRPr lang="fr-FR"/>
          </a:p>
        </p:txBody>
      </p:sp>
    </p:spTree>
    <p:extLst>
      <p:ext uri="{BB962C8B-B14F-4D97-AF65-F5344CB8AC3E}">
        <p14:creationId xmlns:p14="http://schemas.microsoft.com/office/powerpoint/2010/main" val="8367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AE65EF1-04FD-4715-9434-0A91D4E7598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D502BCE-12D0-400B-BCBC-2A57A2F6FB2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F189A8-9115-40D1-B4A3-68E687517A05}"/>
              </a:ext>
            </a:extLst>
          </p:cNvPr>
          <p:cNvSpPr>
            <a:spLocks noGrp="1"/>
          </p:cNvSpPr>
          <p:nvPr>
            <p:ph type="dt" sz="half" idx="10"/>
          </p:nvPr>
        </p:nvSpPr>
        <p:spPr/>
        <p:txBody>
          <a:bodyPr/>
          <a:lstStyle/>
          <a:p>
            <a:fld id="{886AAF7A-4000-4D91-A534-20E1249B57CB}" type="datetimeFigureOut">
              <a:rPr lang="fr-FR" smtClean="0"/>
              <a:t>07/07/2021</a:t>
            </a:fld>
            <a:endParaRPr lang="fr-FR"/>
          </a:p>
        </p:txBody>
      </p:sp>
      <p:sp>
        <p:nvSpPr>
          <p:cNvPr id="5" name="Espace réservé du pied de page 4">
            <a:extLst>
              <a:ext uri="{FF2B5EF4-FFF2-40B4-BE49-F238E27FC236}">
                <a16:creationId xmlns:a16="http://schemas.microsoft.com/office/drawing/2014/main" id="{F787338E-920F-4B0C-AE1A-7B2C999F9B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A3CDB6-0632-42F7-9F91-82AA8EF6AD50}"/>
              </a:ext>
            </a:extLst>
          </p:cNvPr>
          <p:cNvSpPr>
            <a:spLocks noGrp="1"/>
          </p:cNvSpPr>
          <p:nvPr>
            <p:ph type="sldNum" sz="quarter" idx="12"/>
          </p:nvPr>
        </p:nvSpPr>
        <p:spPr/>
        <p:txBody>
          <a:bodyPr/>
          <a:lstStyle/>
          <a:p>
            <a:fld id="{1ED96F56-5B1F-472C-A76D-EC2AD81070A3}" type="slidenum">
              <a:rPr lang="fr-FR" smtClean="0"/>
              <a:t>‹N°›</a:t>
            </a:fld>
            <a:endParaRPr lang="fr-FR"/>
          </a:p>
        </p:txBody>
      </p:sp>
    </p:spTree>
    <p:extLst>
      <p:ext uri="{BB962C8B-B14F-4D97-AF65-F5344CB8AC3E}">
        <p14:creationId xmlns:p14="http://schemas.microsoft.com/office/powerpoint/2010/main" val="130233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FC8FEA-91C3-4AF8-A37E-A4AC6D81DB4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67A7BAF-7F04-408D-AB0B-071526DDB5D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EA8982C-B18D-422C-805C-A3DA27698E35}"/>
              </a:ext>
            </a:extLst>
          </p:cNvPr>
          <p:cNvSpPr>
            <a:spLocks noGrp="1"/>
          </p:cNvSpPr>
          <p:nvPr>
            <p:ph type="dt" sz="half" idx="10"/>
          </p:nvPr>
        </p:nvSpPr>
        <p:spPr/>
        <p:txBody>
          <a:bodyPr/>
          <a:lstStyle/>
          <a:p>
            <a:fld id="{886AAF7A-4000-4D91-A534-20E1249B57CB}" type="datetimeFigureOut">
              <a:rPr lang="fr-FR" smtClean="0"/>
              <a:t>07/07/2021</a:t>
            </a:fld>
            <a:endParaRPr lang="fr-FR"/>
          </a:p>
        </p:txBody>
      </p:sp>
      <p:sp>
        <p:nvSpPr>
          <p:cNvPr id="5" name="Espace réservé du pied de page 4">
            <a:extLst>
              <a:ext uri="{FF2B5EF4-FFF2-40B4-BE49-F238E27FC236}">
                <a16:creationId xmlns:a16="http://schemas.microsoft.com/office/drawing/2014/main" id="{DF352999-A258-49F7-AADA-3626FF4479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7A73E0-3D16-438C-919E-C7CCC1C70153}"/>
              </a:ext>
            </a:extLst>
          </p:cNvPr>
          <p:cNvSpPr>
            <a:spLocks noGrp="1"/>
          </p:cNvSpPr>
          <p:nvPr>
            <p:ph type="sldNum" sz="quarter" idx="12"/>
          </p:nvPr>
        </p:nvSpPr>
        <p:spPr/>
        <p:txBody>
          <a:bodyPr/>
          <a:lstStyle/>
          <a:p>
            <a:fld id="{1ED96F56-5B1F-472C-A76D-EC2AD81070A3}" type="slidenum">
              <a:rPr lang="fr-FR" smtClean="0"/>
              <a:t>‹N°›</a:t>
            </a:fld>
            <a:endParaRPr lang="fr-FR"/>
          </a:p>
        </p:txBody>
      </p:sp>
    </p:spTree>
    <p:extLst>
      <p:ext uri="{BB962C8B-B14F-4D97-AF65-F5344CB8AC3E}">
        <p14:creationId xmlns:p14="http://schemas.microsoft.com/office/powerpoint/2010/main" val="416145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99E348-1676-4A8A-A7B5-D4D3C195DE0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C779552-142C-4FA6-B418-673669134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5FE8CE0-6287-45B6-AB35-6334F19CA2BA}"/>
              </a:ext>
            </a:extLst>
          </p:cNvPr>
          <p:cNvSpPr>
            <a:spLocks noGrp="1"/>
          </p:cNvSpPr>
          <p:nvPr>
            <p:ph type="dt" sz="half" idx="10"/>
          </p:nvPr>
        </p:nvSpPr>
        <p:spPr/>
        <p:txBody>
          <a:bodyPr/>
          <a:lstStyle/>
          <a:p>
            <a:fld id="{886AAF7A-4000-4D91-A534-20E1249B57CB}" type="datetimeFigureOut">
              <a:rPr lang="fr-FR" smtClean="0"/>
              <a:t>07/07/2021</a:t>
            </a:fld>
            <a:endParaRPr lang="fr-FR"/>
          </a:p>
        </p:txBody>
      </p:sp>
      <p:sp>
        <p:nvSpPr>
          <p:cNvPr id="5" name="Espace réservé du pied de page 4">
            <a:extLst>
              <a:ext uri="{FF2B5EF4-FFF2-40B4-BE49-F238E27FC236}">
                <a16:creationId xmlns:a16="http://schemas.microsoft.com/office/drawing/2014/main" id="{F638A2AC-5105-41BF-871A-115D262289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674726-7D67-4467-A5A2-CB777F81BE33}"/>
              </a:ext>
            </a:extLst>
          </p:cNvPr>
          <p:cNvSpPr>
            <a:spLocks noGrp="1"/>
          </p:cNvSpPr>
          <p:nvPr>
            <p:ph type="sldNum" sz="quarter" idx="12"/>
          </p:nvPr>
        </p:nvSpPr>
        <p:spPr/>
        <p:txBody>
          <a:bodyPr/>
          <a:lstStyle/>
          <a:p>
            <a:fld id="{1ED96F56-5B1F-472C-A76D-EC2AD81070A3}" type="slidenum">
              <a:rPr lang="fr-FR" smtClean="0"/>
              <a:t>‹N°›</a:t>
            </a:fld>
            <a:endParaRPr lang="fr-FR"/>
          </a:p>
        </p:txBody>
      </p:sp>
    </p:spTree>
    <p:extLst>
      <p:ext uri="{BB962C8B-B14F-4D97-AF65-F5344CB8AC3E}">
        <p14:creationId xmlns:p14="http://schemas.microsoft.com/office/powerpoint/2010/main" val="36367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1A0B5-BE6B-4C4B-AAEF-E3713C9C64F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0C09BE6-E263-42EB-BDC0-5088F7E1401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5856EC3-228A-4A85-A4E8-CCAD93A7678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4E617BF-EAF1-4C58-8DEC-7B9B217D590D}"/>
              </a:ext>
            </a:extLst>
          </p:cNvPr>
          <p:cNvSpPr>
            <a:spLocks noGrp="1"/>
          </p:cNvSpPr>
          <p:nvPr>
            <p:ph type="dt" sz="half" idx="10"/>
          </p:nvPr>
        </p:nvSpPr>
        <p:spPr/>
        <p:txBody>
          <a:bodyPr/>
          <a:lstStyle/>
          <a:p>
            <a:fld id="{886AAF7A-4000-4D91-A534-20E1249B57CB}" type="datetimeFigureOut">
              <a:rPr lang="fr-FR" smtClean="0"/>
              <a:t>07/07/2021</a:t>
            </a:fld>
            <a:endParaRPr lang="fr-FR"/>
          </a:p>
        </p:txBody>
      </p:sp>
      <p:sp>
        <p:nvSpPr>
          <p:cNvPr id="6" name="Espace réservé du pied de page 5">
            <a:extLst>
              <a:ext uri="{FF2B5EF4-FFF2-40B4-BE49-F238E27FC236}">
                <a16:creationId xmlns:a16="http://schemas.microsoft.com/office/drawing/2014/main" id="{CC56EC95-6858-4723-A4F4-5003433FCC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5EA9AF2-466C-4D76-90CF-9354443E3839}"/>
              </a:ext>
            </a:extLst>
          </p:cNvPr>
          <p:cNvSpPr>
            <a:spLocks noGrp="1"/>
          </p:cNvSpPr>
          <p:nvPr>
            <p:ph type="sldNum" sz="quarter" idx="12"/>
          </p:nvPr>
        </p:nvSpPr>
        <p:spPr/>
        <p:txBody>
          <a:bodyPr/>
          <a:lstStyle/>
          <a:p>
            <a:fld id="{1ED96F56-5B1F-472C-A76D-EC2AD81070A3}" type="slidenum">
              <a:rPr lang="fr-FR" smtClean="0"/>
              <a:t>‹N°›</a:t>
            </a:fld>
            <a:endParaRPr lang="fr-FR"/>
          </a:p>
        </p:txBody>
      </p:sp>
    </p:spTree>
    <p:extLst>
      <p:ext uri="{BB962C8B-B14F-4D97-AF65-F5344CB8AC3E}">
        <p14:creationId xmlns:p14="http://schemas.microsoft.com/office/powerpoint/2010/main" val="259972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447B3-A2D7-46CA-8256-548E348333C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74EED4A-2658-4870-B4E5-ABB0C02A11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95CE927-3A63-45DA-89C7-2DAF5728EF6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37444C2-24D9-4F12-8179-9580F26C7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0A676F6-868E-408C-B9EE-C57FAB98C78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02C7EEA-F352-4F2F-ACE7-94411E337D50}"/>
              </a:ext>
            </a:extLst>
          </p:cNvPr>
          <p:cNvSpPr>
            <a:spLocks noGrp="1"/>
          </p:cNvSpPr>
          <p:nvPr>
            <p:ph type="dt" sz="half" idx="10"/>
          </p:nvPr>
        </p:nvSpPr>
        <p:spPr/>
        <p:txBody>
          <a:bodyPr/>
          <a:lstStyle/>
          <a:p>
            <a:fld id="{886AAF7A-4000-4D91-A534-20E1249B57CB}" type="datetimeFigureOut">
              <a:rPr lang="fr-FR" smtClean="0"/>
              <a:t>07/07/2021</a:t>
            </a:fld>
            <a:endParaRPr lang="fr-FR"/>
          </a:p>
        </p:txBody>
      </p:sp>
      <p:sp>
        <p:nvSpPr>
          <p:cNvPr id="8" name="Espace réservé du pied de page 7">
            <a:extLst>
              <a:ext uri="{FF2B5EF4-FFF2-40B4-BE49-F238E27FC236}">
                <a16:creationId xmlns:a16="http://schemas.microsoft.com/office/drawing/2014/main" id="{A0943149-504C-423B-BE1B-9524A89C78C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0BC39F5-4436-43AB-AD42-411F95B86D89}"/>
              </a:ext>
            </a:extLst>
          </p:cNvPr>
          <p:cNvSpPr>
            <a:spLocks noGrp="1"/>
          </p:cNvSpPr>
          <p:nvPr>
            <p:ph type="sldNum" sz="quarter" idx="12"/>
          </p:nvPr>
        </p:nvSpPr>
        <p:spPr/>
        <p:txBody>
          <a:bodyPr/>
          <a:lstStyle/>
          <a:p>
            <a:fld id="{1ED96F56-5B1F-472C-A76D-EC2AD81070A3}" type="slidenum">
              <a:rPr lang="fr-FR" smtClean="0"/>
              <a:t>‹N°›</a:t>
            </a:fld>
            <a:endParaRPr lang="fr-FR"/>
          </a:p>
        </p:txBody>
      </p:sp>
    </p:spTree>
    <p:extLst>
      <p:ext uri="{BB962C8B-B14F-4D97-AF65-F5344CB8AC3E}">
        <p14:creationId xmlns:p14="http://schemas.microsoft.com/office/powerpoint/2010/main" val="346329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8A60F-ED5C-46F9-BD72-5DCA03F7455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30E470C-7598-4F86-904A-64F50EA87A13}"/>
              </a:ext>
            </a:extLst>
          </p:cNvPr>
          <p:cNvSpPr>
            <a:spLocks noGrp="1"/>
          </p:cNvSpPr>
          <p:nvPr>
            <p:ph type="dt" sz="half" idx="10"/>
          </p:nvPr>
        </p:nvSpPr>
        <p:spPr/>
        <p:txBody>
          <a:bodyPr/>
          <a:lstStyle/>
          <a:p>
            <a:fld id="{886AAF7A-4000-4D91-A534-20E1249B57CB}" type="datetimeFigureOut">
              <a:rPr lang="fr-FR" smtClean="0"/>
              <a:t>07/07/2021</a:t>
            </a:fld>
            <a:endParaRPr lang="fr-FR"/>
          </a:p>
        </p:txBody>
      </p:sp>
      <p:sp>
        <p:nvSpPr>
          <p:cNvPr id="4" name="Espace réservé du pied de page 3">
            <a:extLst>
              <a:ext uri="{FF2B5EF4-FFF2-40B4-BE49-F238E27FC236}">
                <a16:creationId xmlns:a16="http://schemas.microsoft.com/office/drawing/2014/main" id="{D465CE85-2667-455A-B590-311A2DFAA4D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F178EC5-8A7A-4173-BD31-919777C2F4B8}"/>
              </a:ext>
            </a:extLst>
          </p:cNvPr>
          <p:cNvSpPr>
            <a:spLocks noGrp="1"/>
          </p:cNvSpPr>
          <p:nvPr>
            <p:ph type="sldNum" sz="quarter" idx="12"/>
          </p:nvPr>
        </p:nvSpPr>
        <p:spPr/>
        <p:txBody>
          <a:bodyPr/>
          <a:lstStyle/>
          <a:p>
            <a:fld id="{1ED96F56-5B1F-472C-A76D-EC2AD81070A3}" type="slidenum">
              <a:rPr lang="fr-FR" smtClean="0"/>
              <a:t>‹N°›</a:t>
            </a:fld>
            <a:endParaRPr lang="fr-FR"/>
          </a:p>
        </p:txBody>
      </p:sp>
    </p:spTree>
    <p:extLst>
      <p:ext uri="{BB962C8B-B14F-4D97-AF65-F5344CB8AC3E}">
        <p14:creationId xmlns:p14="http://schemas.microsoft.com/office/powerpoint/2010/main" val="375369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0202544-8AB1-44F1-8890-C7653281DBE8}"/>
              </a:ext>
            </a:extLst>
          </p:cNvPr>
          <p:cNvSpPr>
            <a:spLocks noGrp="1"/>
          </p:cNvSpPr>
          <p:nvPr>
            <p:ph type="dt" sz="half" idx="10"/>
          </p:nvPr>
        </p:nvSpPr>
        <p:spPr/>
        <p:txBody>
          <a:bodyPr/>
          <a:lstStyle/>
          <a:p>
            <a:fld id="{886AAF7A-4000-4D91-A534-20E1249B57CB}" type="datetimeFigureOut">
              <a:rPr lang="fr-FR" smtClean="0"/>
              <a:t>07/07/2021</a:t>
            </a:fld>
            <a:endParaRPr lang="fr-FR"/>
          </a:p>
        </p:txBody>
      </p:sp>
      <p:sp>
        <p:nvSpPr>
          <p:cNvPr id="3" name="Espace réservé du pied de page 2">
            <a:extLst>
              <a:ext uri="{FF2B5EF4-FFF2-40B4-BE49-F238E27FC236}">
                <a16:creationId xmlns:a16="http://schemas.microsoft.com/office/drawing/2014/main" id="{B7DCD09B-3FFE-4CE3-935A-969765C20EC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0B7065E-79D6-4C3F-BA6B-2952350316F6}"/>
              </a:ext>
            </a:extLst>
          </p:cNvPr>
          <p:cNvSpPr>
            <a:spLocks noGrp="1"/>
          </p:cNvSpPr>
          <p:nvPr>
            <p:ph type="sldNum" sz="quarter" idx="12"/>
          </p:nvPr>
        </p:nvSpPr>
        <p:spPr/>
        <p:txBody>
          <a:bodyPr/>
          <a:lstStyle/>
          <a:p>
            <a:fld id="{1ED96F56-5B1F-472C-A76D-EC2AD81070A3}" type="slidenum">
              <a:rPr lang="fr-FR" smtClean="0"/>
              <a:t>‹N°›</a:t>
            </a:fld>
            <a:endParaRPr lang="fr-FR"/>
          </a:p>
        </p:txBody>
      </p:sp>
    </p:spTree>
    <p:extLst>
      <p:ext uri="{BB962C8B-B14F-4D97-AF65-F5344CB8AC3E}">
        <p14:creationId xmlns:p14="http://schemas.microsoft.com/office/powerpoint/2010/main" val="405868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1B2E8A-5BD2-46D5-AA25-636C6DE4A81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0B27AAD-D553-4EA1-9EF3-C0B73B3705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257E3A0-B57A-4443-B95A-BD4BE5583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60A394-6899-47C8-A676-499F68931AF7}"/>
              </a:ext>
            </a:extLst>
          </p:cNvPr>
          <p:cNvSpPr>
            <a:spLocks noGrp="1"/>
          </p:cNvSpPr>
          <p:nvPr>
            <p:ph type="dt" sz="half" idx="10"/>
          </p:nvPr>
        </p:nvSpPr>
        <p:spPr/>
        <p:txBody>
          <a:bodyPr/>
          <a:lstStyle/>
          <a:p>
            <a:fld id="{886AAF7A-4000-4D91-A534-20E1249B57CB}" type="datetimeFigureOut">
              <a:rPr lang="fr-FR" smtClean="0"/>
              <a:t>07/07/2021</a:t>
            </a:fld>
            <a:endParaRPr lang="fr-FR"/>
          </a:p>
        </p:txBody>
      </p:sp>
      <p:sp>
        <p:nvSpPr>
          <p:cNvPr id="6" name="Espace réservé du pied de page 5">
            <a:extLst>
              <a:ext uri="{FF2B5EF4-FFF2-40B4-BE49-F238E27FC236}">
                <a16:creationId xmlns:a16="http://schemas.microsoft.com/office/drawing/2014/main" id="{AEF0C7A3-36B0-4FEF-8B14-6C9B33836C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3960F8-C4A1-4CB3-8093-05BB5D3B50D0}"/>
              </a:ext>
            </a:extLst>
          </p:cNvPr>
          <p:cNvSpPr>
            <a:spLocks noGrp="1"/>
          </p:cNvSpPr>
          <p:nvPr>
            <p:ph type="sldNum" sz="quarter" idx="12"/>
          </p:nvPr>
        </p:nvSpPr>
        <p:spPr/>
        <p:txBody>
          <a:bodyPr/>
          <a:lstStyle/>
          <a:p>
            <a:fld id="{1ED96F56-5B1F-472C-A76D-EC2AD81070A3}" type="slidenum">
              <a:rPr lang="fr-FR" smtClean="0"/>
              <a:t>‹N°›</a:t>
            </a:fld>
            <a:endParaRPr lang="fr-FR"/>
          </a:p>
        </p:txBody>
      </p:sp>
    </p:spTree>
    <p:extLst>
      <p:ext uri="{BB962C8B-B14F-4D97-AF65-F5344CB8AC3E}">
        <p14:creationId xmlns:p14="http://schemas.microsoft.com/office/powerpoint/2010/main" val="238670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C1157-883F-4BCE-8D7F-62425256146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5246C72-46C5-46FE-BE5E-A9143EC2B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27D43E2-71A8-4FFD-8046-882C38C9B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5F93210-4D67-4C78-9E5C-9CB18B567802}"/>
              </a:ext>
            </a:extLst>
          </p:cNvPr>
          <p:cNvSpPr>
            <a:spLocks noGrp="1"/>
          </p:cNvSpPr>
          <p:nvPr>
            <p:ph type="dt" sz="half" idx="10"/>
          </p:nvPr>
        </p:nvSpPr>
        <p:spPr/>
        <p:txBody>
          <a:bodyPr/>
          <a:lstStyle/>
          <a:p>
            <a:fld id="{886AAF7A-4000-4D91-A534-20E1249B57CB}" type="datetimeFigureOut">
              <a:rPr lang="fr-FR" smtClean="0"/>
              <a:t>07/07/2021</a:t>
            </a:fld>
            <a:endParaRPr lang="fr-FR"/>
          </a:p>
        </p:txBody>
      </p:sp>
      <p:sp>
        <p:nvSpPr>
          <p:cNvPr id="6" name="Espace réservé du pied de page 5">
            <a:extLst>
              <a:ext uri="{FF2B5EF4-FFF2-40B4-BE49-F238E27FC236}">
                <a16:creationId xmlns:a16="http://schemas.microsoft.com/office/drawing/2014/main" id="{FCCABEA9-77EF-428A-8221-23DDDDE5BE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40D674-F46B-446B-8079-E5220DBB04C3}"/>
              </a:ext>
            </a:extLst>
          </p:cNvPr>
          <p:cNvSpPr>
            <a:spLocks noGrp="1"/>
          </p:cNvSpPr>
          <p:nvPr>
            <p:ph type="sldNum" sz="quarter" idx="12"/>
          </p:nvPr>
        </p:nvSpPr>
        <p:spPr/>
        <p:txBody>
          <a:bodyPr/>
          <a:lstStyle/>
          <a:p>
            <a:fld id="{1ED96F56-5B1F-472C-A76D-EC2AD81070A3}" type="slidenum">
              <a:rPr lang="fr-FR" smtClean="0"/>
              <a:t>‹N°›</a:t>
            </a:fld>
            <a:endParaRPr lang="fr-FR"/>
          </a:p>
        </p:txBody>
      </p:sp>
    </p:spTree>
    <p:extLst>
      <p:ext uri="{BB962C8B-B14F-4D97-AF65-F5344CB8AC3E}">
        <p14:creationId xmlns:p14="http://schemas.microsoft.com/office/powerpoint/2010/main" val="147804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7FE06DF-D91A-48BA-9351-3391D010E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6321C65-BA91-470F-A0D0-BB69772FAB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B57FD3-B19D-4669-BAE9-BF3EE1383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AAF7A-4000-4D91-A534-20E1249B57CB}" type="datetimeFigureOut">
              <a:rPr lang="fr-FR" smtClean="0"/>
              <a:t>07/07/2021</a:t>
            </a:fld>
            <a:endParaRPr lang="fr-FR"/>
          </a:p>
        </p:txBody>
      </p:sp>
      <p:sp>
        <p:nvSpPr>
          <p:cNvPr id="5" name="Espace réservé du pied de page 4">
            <a:extLst>
              <a:ext uri="{FF2B5EF4-FFF2-40B4-BE49-F238E27FC236}">
                <a16:creationId xmlns:a16="http://schemas.microsoft.com/office/drawing/2014/main" id="{4D7CCD49-4F08-4347-B3C7-13060BB0BC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2683124-E03F-4807-A9AF-142DB20B9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96F56-5B1F-472C-A76D-EC2AD81070A3}" type="slidenum">
              <a:rPr lang="fr-FR" smtClean="0"/>
              <a:t>‹N°›</a:t>
            </a:fld>
            <a:endParaRPr lang="fr-FR"/>
          </a:p>
        </p:txBody>
      </p:sp>
    </p:spTree>
    <p:extLst>
      <p:ext uri="{BB962C8B-B14F-4D97-AF65-F5344CB8AC3E}">
        <p14:creationId xmlns:p14="http://schemas.microsoft.com/office/powerpoint/2010/main" val="365754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     </a:t>
            </a:r>
            <a:r>
              <a:rPr lang="fr-FR" sz="6000" b="1" dirty="0"/>
              <a:t>MODULE SPSS</a:t>
            </a:r>
          </a:p>
        </p:txBody>
      </p:sp>
      <p:sp>
        <p:nvSpPr>
          <p:cNvPr id="3" name="Espace réservé du contenu 2"/>
          <p:cNvSpPr>
            <a:spLocks noGrp="1"/>
          </p:cNvSpPr>
          <p:nvPr>
            <p:ph idx="1"/>
          </p:nvPr>
        </p:nvSpPr>
        <p:spPr>
          <a:xfrm>
            <a:off x="838200" y="1579198"/>
            <a:ext cx="10515600" cy="4351338"/>
          </a:xfrm>
        </p:spPr>
        <p:txBody>
          <a:bodyPr>
            <a:normAutofit/>
          </a:bodyPr>
          <a:lstStyle/>
          <a:p>
            <a:pPr marL="0" indent="0" algn="ctr">
              <a:buNone/>
            </a:pPr>
            <a:r>
              <a:rPr lang="fr-FR" sz="5600" dirty="0"/>
              <a:t>Année académique_2020-2021</a:t>
            </a:r>
          </a:p>
          <a:p>
            <a:pPr marL="0" indent="0" algn="ctr">
              <a:buNone/>
            </a:pPr>
            <a:endParaRPr lang="fr-FR" sz="7200" dirty="0"/>
          </a:p>
          <a:p>
            <a:pPr algn="ctr"/>
            <a:endParaRPr lang="fr-FR" sz="7200" dirty="0"/>
          </a:p>
          <a:p>
            <a:pPr marL="0" indent="0" algn="ctr">
              <a:buNone/>
            </a:pPr>
            <a:endParaRPr lang="fr-FR" dirty="0"/>
          </a:p>
        </p:txBody>
      </p:sp>
      <p:pic>
        <p:nvPicPr>
          <p:cNvPr id="4" name="Image 3">
            <a:extLst>
              <a:ext uri="{FF2B5EF4-FFF2-40B4-BE49-F238E27FC236}">
                <a16:creationId xmlns:a16="http://schemas.microsoft.com/office/drawing/2014/main" id="{31C8F6E8-FBDF-40F8-85FC-B4584C46D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021" y="388938"/>
            <a:ext cx="2210099" cy="1277935"/>
          </a:xfrm>
          <a:prstGeom prst="rect">
            <a:avLst/>
          </a:prstGeom>
        </p:spPr>
      </p:pic>
      <p:sp>
        <p:nvSpPr>
          <p:cNvPr id="5" name="Rectangle 4"/>
          <p:cNvSpPr/>
          <p:nvPr/>
        </p:nvSpPr>
        <p:spPr>
          <a:xfrm>
            <a:off x="3699165" y="2466109"/>
            <a:ext cx="5057503" cy="193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KABORE T.A. Geraude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Démographe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Mail: kaboralimata@gmail.com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Tel: (+226) 73382412/ (+226) 66757694</a:t>
            </a:r>
          </a:p>
        </p:txBody>
      </p:sp>
      <p:sp>
        <p:nvSpPr>
          <p:cNvPr id="8" name="Rectangle 7"/>
          <p:cNvSpPr/>
          <p:nvPr/>
        </p:nvSpPr>
        <p:spPr>
          <a:xfrm>
            <a:off x="290946" y="4481365"/>
            <a:ext cx="5763490" cy="2224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OUEDRAOGO Houdou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Statisticien Economiste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Mail: houdbarack@gmail.com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Tel: (+226) 70129773 /</a:t>
            </a:r>
          </a:p>
        </p:txBody>
      </p:sp>
      <p:sp>
        <p:nvSpPr>
          <p:cNvPr id="22" name="Rectangle 21"/>
          <p:cNvSpPr/>
          <p:nvPr/>
        </p:nvSpPr>
        <p:spPr>
          <a:xfrm>
            <a:off x="6553200" y="4481365"/>
            <a:ext cx="5084619" cy="2224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COULIBALI Moussa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Démographe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Mail: coulibalymoussa330@gmail.com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Tel: (+226) 72555573 / (+226) 74066271 </a:t>
            </a:r>
          </a:p>
        </p:txBody>
      </p:sp>
    </p:spTree>
    <p:extLst>
      <p:ext uri="{BB962C8B-B14F-4D97-AF65-F5344CB8AC3E}">
        <p14:creationId xmlns:p14="http://schemas.microsoft.com/office/powerpoint/2010/main" val="54648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8">
            <a:extLst>
              <a:ext uri="{FF2B5EF4-FFF2-40B4-BE49-F238E27FC236}">
                <a16:creationId xmlns:a16="http://schemas.microsoft.com/office/drawing/2014/main" id="{3D99888D-1669-4926-91C8-D63A1A27858D}"/>
              </a:ext>
            </a:extLst>
          </p:cNvPr>
          <p:cNvSpPr txBox="1">
            <a:spLocks noChangeArrowheads="1"/>
          </p:cNvSpPr>
          <p:nvPr/>
        </p:nvSpPr>
        <p:spPr bwMode="auto">
          <a:xfrm>
            <a:off x="2992583" y="337202"/>
            <a:ext cx="51123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 typeface="Wingdings" panose="05000000000000000000" pitchFamily="2" charset="2"/>
              <a:buNone/>
            </a:pPr>
            <a:r>
              <a:rPr lang="fr-FR" altLang="fr-FR" sz="4000" dirty="0">
                <a:latin typeface="Times New Roman" panose="02020603050405020304" pitchFamily="18" charset="0"/>
                <a:cs typeface="Times New Roman" panose="02020603050405020304" pitchFamily="18" charset="0"/>
              </a:rPr>
              <a:t>Résultats</a:t>
            </a:r>
            <a:r>
              <a:rPr lang="fr-FR" altLang="fr-FR" sz="2000" dirty="0"/>
              <a:t> </a:t>
            </a:r>
          </a:p>
        </p:txBody>
      </p:sp>
      <p:sp>
        <p:nvSpPr>
          <p:cNvPr id="6" name="ZoneTexte 8">
            <a:extLst>
              <a:ext uri="{FF2B5EF4-FFF2-40B4-BE49-F238E27FC236}">
                <a16:creationId xmlns:a16="http://schemas.microsoft.com/office/drawing/2014/main" id="{F3C9637E-A679-4857-B269-B608F3FF68C5}"/>
              </a:ext>
            </a:extLst>
          </p:cNvPr>
          <p:cNvSpPr txBox="1">
            <a:spLocks noChangeArrowheads="1"/>
          </p:cNvSpPr>
          <p:nvPr/>
        </p:nvSpPr>
        <p:spPr bwMode="auto">
          <a:xfrm>
            <a:off x="630703" y="1387516"/>
            <a:ext cx="11324491"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lnSpc>
                <a:spcPct val="150000"/>
              </a:lnSpc>
              <a:spcBef>
                <a:spcPts val="600"/>
              </a:spcBef>
              <a:spcAft>
                <a:spcPts val="600"/>
              </a:spcAft>
              <a:buNone/>
            </a:pPr>
            <a:r>
              <a:rPr lang="fr-FR" sz="2400" b="1" dirty="0">
                <a:solidFill>
                  <a:srgbClr val="000000"/>
                </a:solidFill>
                <a:latin typeface="Times New Roman" panose="02020603050405020304" pitchFamily="18" charset="0"/>
                <a:ea typeface="Calibri" panose="020F0502020204030204" pitchFamily="34" charset="0"/>
              </a:rPr>
              <a:t>NB</a:t>
            </a:r>
            <a:r>
              <a:rPr lang="fr-FR" sz="2400" dirty="0">
                <a:solidFill>
                  <a:srgbClr val="000000"/>
                </a:solidFill>
                <a:latin typeface="Times New Roman" panose="02020603050405020304" pitchFamily="18" charset="0"/>
                <a:ea typeface="Calibri" panose="020F0502020204030204" pitchFamily="34" charset="0"/>
              </a:rPr>
              <a:t> : En sciences sociales, on accepte généralement un pourcentage d'erreur maximum de 10%, 5% ou de 1% selon les objectifs de l’étude et le degré de certitude ou de précision requis. C'est pourquoi on compare le p-value (significativité) à l'un des seuils suivants : 0,10 , 0,05 ou 0,01.</a:t>
            </a:r>
          </a:p>
          <a:p>
            <a:pPr algn="just">
              <a:lnSpc>
                <a:spcPct val="150000"/>
              </a:lnSpc>
              <a:spcBef>
                <a:spcPts val="600"/>
              </a:spcBef>
              <a:spcAft>
                <a:spcPts val="600"/>
              </a:spcAft>
              <a:buFont typeface="Wingdings" panose="05000000000000000000" pitchFamily="2" charset="2"/>
              <a:buNone/>
            </a:pPr>
            <a:r>
              <a:rPr lang="fr-FR" altLang="fr-FR" sz="2400" dirty="0">
                <a:solidFill>
                  <a:srgbClr val="000000"/>
                </a:solidFill>
                <a:latin typeface="Times New Roman" panose="02020603050405020304" pitchFamily="18" charset="0"/>
                <a:ea typeface="Calibri" panose="020F0502020204030204" pitchFamily="34" charset="0"/>
              </a:rPr>
              <a:t>Le test de khi deux nous montre que le milieu de résidence est significativement associé à la morbidité palustre chez les enfants de moins de cinq ans au seuil de 1%.</a:t>
            </a:r>
          </a:p>
        </p:txBody>
      </p:sp>
    </p:spTree>
    <p:extLst>
      <p:ext uri="{BB962C8B-B14F-4D97-AF65-F5344CB8AC3E}">
        <p14:creationId xmlns:p14="http://schemas.microsoft.com/office/powerpoint/2010/main" val="58098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3BB6554-5B63-4D86-96D2-89E1247884F5}"/>
              </a:ext>
            </a:extLst>
          </p:cNvPr>
          <p:cNvPicPr>
            <a:picLocks noChangeAspect="1"/>
          </p:cNvPicPr>
          <p:nvPr/>
        </p:nvPicPr>
        <p:blipFill>
          <a:blip r:embed="rId2"/>
          <a:stretch>
            <a:fillRect/>
          </a:stretch>
        </p:blipFill>
        <p:spPr>
          <a:xfrm>
            <a:off x="207818" y="594360"/>
            <a:ext cx="11793788" cy="6019800"/>
          </a:xfrm>
          <a:prstGeom prst="rect">
            <a:avLst/>
          </a:prstGeom>
        </p:spPr>
      </p:pic>
      <p:pic>
        <p:nvPicPr>
          <p:cNvPr id="3" name="Image 2"/>
          <p:cNvPicPr>
            <a:picLocks noChangeAspect="1"/>
          </p:cNvPicPr>
          <p:nvPr/>
        </p:nvPicPr>
        <p:blipFill>
          <a:blip r:embed="rId3"/>
          <a:stretch>
            <a:fillRect/>
          </a:stretch>
        </p:blipFill>
        <p:spPr>
          <a:xfrm>
            <a:off x="2804216" y="0"/>
            <a:ext cx="5114987" cy="1072989"/>
          </a:xfrm>
          <a:prstGeom prst="rect">
            <a:avLst/>
          </a:prstGeom>
        </p:spPr>
      </p:pic>
    </p:spTree>
    <p:extLst>
      <p:ext uri="{BB962C8B-B14F-4D97-AF65-F5344CB8AC3E}">
        <p14:creationId xmlns:p14="http://schemas.microsoft.com/office/powerpoint/2010/main" val="139756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CE5CCC-9491-46D8-82F9-7E33C6A4DB95}"/>
              </a:ext>
            </a:extLst>
          </p:cNvPr>
          <p:cNvSpPr>
            <a:spLocks noChangeArrowheads="1"/>
          </p:cNvSpPr>
          <p:nvPr/>
        </p:nvSpPr>
        <p:spPr bwMode="auto">
          <a:xfrm>
            <a:off x="398585" y="613483"/>
            <a:ext cx="11394830" cy="281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50000"/>
              </a:lnSpc>
              <a:spcBef>
                <a:spcPct val="0"/>
              </a:spcBef>
              <a:buFont typeface="Wingdings" panose="05000000000000000000" pitchFamily="2" charset="2"/>
              <a:buChar char="ü"/>
            </a:pPr>
            <a:endParaRPr lang="fr-BE" altLang="fr-FR" sz="2400" i="0" dirty="0"/>
          </a:p>
          <a:p>
            <a:pPr eaLnBrk="1" hangingPunct="1">
              <a:lnSpc>
                <a:spcPct val="150000"/>
              </a:lnSpc>
              <a:spcBef>
                <a:spcPct val="0"/>
              </a:spcBef>
              <a:buFont typeface="Wingdings" panose="05000000000000000000" pitchFamily="2" charset="2"/>
              <a:buChar char="ü"/>
            </a:pPr>
            <a:endParaRPr lang="fr-BE" altLang="fr-FR" sz="2400" i="0" dirty="0"/>
          </a:p>
          <a:p>
            <a:pPr eaLnBrk="1" hangingPunct="1">
              <a:lnSpc>
                <a:spcPct val="150000"/>
              </a:lnSpc>
              <a:spcBef>
                <a:spcPct val="0"/>
              </a:spcBef>
              <a:buFont typeface="Wingdings" panose="05000000000000000000" pitchFamily="2" charset="2"/>
              <a:buChar char="ü"/>
            </a:pPr>
            <a:endParaRPr lang="fr-BE" altLang="fr-FR" sz="2400" i="0" dirty="0"/>
          </a:p>
          <a:p>
            <a:pPr algn="ctr" eaLnBrk="1" hangingPunct="1">
              <a:lnSpc>
                <a:spcPct val="150000"/>
              </a:lnSpc>
              <a:spcBef>
                <a:spcPct val="0"/>
              </a:spcBef>
              <a:buNone/>
            </a:pPr>
            <a:r>
              <a:rPr lang="fr-BE" altLang="fr-FR" sz="2400" b="1" i="0" dirty="0"/>
              <a:t>Interprétation du khi carré et du V de cramer</a:t>
            </a:r>
          </a:p>
          <a:p>
            <a:pPr algn="just" eaLnBrk="1" hangingPunct="1">
              <a:lnSpc>
                <a:spcPct val="150000"/>
              </a:lnSpc>
              <a:spcBef>
                <a:spcPct val="0"/>
              </a:spcBef>
              <a:buFont typeface="Wingdings" panose="05000000000000000000" pitchFamily="2" charset="2"/>
              <a:buNone/>
            </a:pPr>
            <a:r>
              <a:rPr lang="fr-BE" altLang="fr-FR" sz="2400" i="0" dirty="0"/>
              <a:t>Le khi deux nous indique qu’il existe une liaison entre les deux variables. </a:t>
            </a:r>
          </a:p>
          <a:p>
            <a:pPr algn="just" eaLnBrk="1" hangingPunct="1">
              <a:lnSpc>
                <a:spcPct val="150000"/>
              </a:lnSpc>
              <a:spcBef>
                <a:spcPct val="0"/>
              </a:spcBef>
              <a:buFont typeface="Wingdings" panose="05000000000000000000" pitchFamily="2" charset="2"/>
              <a:buNone/>
            </a:pPr>
            <a:r>
              <a:rPr lang="fr-BE" altLang="fr-FR" sz="2400" dirty="0"/>
              <a:t>Le V de cramer nous indique que cette liaison est très forte par sa valeur élevée. En d’autre terme, plus le V de cramer est proche de zéro, plus il y a indépendance entre les deux variables étudiées. Il vaut 1 en cas de complète dépendance. </a:t>
            </a:r>
            <a:endParaRPr lang="fr-BE" altLang="fr-FR" sz="2400" i="0" dirty="0"/>
          </a:p>
          <a:p>
            <a:pPr algn="just" eaLnBrk="1" hangingPunct="1">
              <a:lnSpc>
                <a:spcPct val="150000"/>
              </a:lnSpc>
              <a:spcBef>
                <a:spcPct val="0"/>
              </a:spcBef>
              <a:buFont typeface="Wingdings" panose="05000000000000000000" pitchFamily="2" charset="2"/>
              <a:buNone/>
            </a:pPr>
            <a:endParaRPr lang="fr-BE" altLang="fr-FR" sz="2400" i="0" dirty="0"/>
          </a:p>
          <a:p>
            <a:pPr algn="just" eaLnBrk="1" hangingPunct="1">
              <a:lnSpc>
                <a:spcPct val="150000"/>
              </a:lnSpc>
              <a:spcBef>
                <a:spcPct val="0"/>
              </a:spcBef>
              <a:buFont typeface="Wingdings" panose="05000000000000000000" pitchFamily="2" charset="2"/>
              <a:buNone/>
            </a:pPr>
            <a:r>
              <a:rPr lang="fr-BE" altLang="fr-FR" sz="2400" i="0" dirty="0"/>
              <a:t> </a:t>
            </a:r>
          </a:p>
          <a:p>
            <a:pPr algn="just" eaLnBrk="1" hangingPunct="1">
              <a:lnSpc>
                <a:spcPct val="150000"/>
              </a:lnSpc>
              <a:spcBef>
                <a:spcPct val="0"/>
              </a:spcBef>
              <a:buFont typeface="Wingdings" panose="05000000000000000000" pitchFamily="2" charset="2"/>
              <a:buNone/>
            </a:pPr>
            <a:endParaRPr lang="fr-BE" altLang="fr-FR" sz="2400" i="0" dirty="0"/>
          </a:p>
          <a:p>
            <a:pPr eaLnBrk="1" hangingPunct="1">
              <a:lnSpc>
                <a:spcPct val="150000"/>
              </a:lnSpc>
              <a:spcBef>
                <a:spcPct val="0"/>
              </a:spcBef>
              <a:buFont typeface="Wingdings" panose="05000000000000000000" pitchFamily="2" charset="2"/>
              <a:buNone/>
            </a:pPr>
            <a:endParaRPr lang="fr-FR" altLang="fr-FR" sz="2400" b="0" i="0" dirty="0">
              <a:latin typeface="Times New Roman" panose="02020603050405020304" pitchFamily="18" charset="0"/>
            </a:endParaRPr>
          </a:p>
        </p:txBody>
      </p:sp>
      <p:graphicFrame>
        <p:nvGraphicFramePr>
          <p:cNvPr id="3" name="Tableau 2">
            <a:extLst>
              <a:ext uri="{FF2B5EF4-FFF2-40B4-BE49-F238E27FC236}">
                <a16:creationId xmlns:a16="http://schemas.microsoft.com/office/drawing/2014/main" id="{1B728EF9-5E9E-4275-8664-947596FCE10A}"/>
              </a:ext>
            </a:extLst>
          </p:cNvPr>
          <p:cNvGraphicFramePr>
            <a:graphicFrameLocks noGrp="1"/>
          </p:cNvGraphicFramePr>
          <p:nvPr>
            <p:extLst>
              <p:ext uri="{D42A27DB-BD31-4B8C-83A1-F6EECF244321}">
                <p14:modId xmlns:p14="http://schemas.microsoft.com/office/powerpoint/2010/main" val="597684947"/>
              </p:ext>
            </p:extLst>
          </p:nvPr>
        </p:nvGraphicFramePr>
        <p:xfrm>
          <a:off x="606877" y="3833447"/>
          <a:ext cx="11186538" cy="2411070"/>
        </p:xfrm>
        <a:graphic>
          <a:graphicData uri="http://schemas.openxmlformats.org/drawingml/2006/table">
            <a:tbl>
              <a:tblPr firstRow="1" firstCol="1" bandRow="1">
                <a:tableStyleId>{5C22544A-7EE6-4342-B048-85BDC9FD1C3A}</a:tableStyleId>
              </a:tblPr>
              <a:tblGrid>
                <a:gridCol w="5425384">
                  <a:extLst>
                    <a:ext uri="{9D8B030D-6E8A-4147-A177-3AD203B41FA5}">
                      <a16:colId xmlns:a16="http://schemas.microsoft.com/office/drawing/2014/main" val="1854784585"/>
                    </a:ext>
                  </a:extLst>
                </a:gridCol>
                <a:gridCol w="5761154">
                  <a:extLst>
                    <a:ext uri="{9D8B030D-6E8A-4147-A177-3AD203B41FA5}">
                      <a16:colId xmlns:a16="http://schemas.microsoft.com/office/drawing/2014/main" val="4127181225"/>
                    </a:ext>
                  </a:extLst>
                </a:gridCol>
              </a:tblGrid>
              <a:tr h="401845">
                <a:tc>
                  <a:txBody>
                    <a:bodyPr/>
                    <a:lstStyle/>
                    <a:p>
                      <a:pPr algn="l">
                        <a:lnSpc>
                          <a:spcPct val="150000"/>
                        </a:lnSpc>
                        <a:spcBef>
                          <a:spcPts val="600"/>
                        </a:spcBef>
                        <a:spcAft>
                          <a:spcPts val="600"/>
                        </a:spcAft>
                      </a:pPr>
                      <a:r>
                        <a:rPr lang="fr-FR" sz="1600" b="1" dirty="0">
                          <a:solidFill>
                            <a:schemeClr val="tx1"/>
                          </a:solidFill>
                          <a:effectLst/>
                          <a:latin typeface="Times New Roman" panose="02020603050405020304" pitchFamily="18" charset="0"/>
                          <a:cs typeface="Times New Roman" panose="02020603050405020304" pitchFamily="18" charset="0"/>
                        </a:rPr>
                        <a:t>Valeur du coefficient de cramer </a:t>
                      </a:r>
                      <a:endParaRPr lang="fr-F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fr-FR" sz="1600" b="1">
                          <a:solidFill>
                            <a:schemeClr val="tx1"/>
                          </a:solidFill>
                          <a:effectLst/>
                          <a:latin typeface="Times New Roman" panose="02020603050405020304" pitchFamily="18" charset="0"/>
                          <a:cs typeface="Times New Roman" panose="02020603050405020304" pitchFamily="18" charset="0"/>
                        </a:rPr>
                        <a:t>Intensité du lien</a:t>
                      </a:r>
                      <a:endParaRPr lang="fr-FR"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9161178"/>
                  </a:ext>
                </a:extLst>
              </a:tr>
              <a:tr h="401845">
                <a:tc>
                  <a:txBody>
                    <a:bodyPr/>
                    <a:lstStyle/>
                    <a:p>
                      <a:pPr algn="l">
                        <a:lnSpc>
                          <a:spcPct val="150000"/>
                        </a:lnSpc>
                        <a:spcBef>
                          <a:spcPts val="600"/>
                        </a:spcBef>
                        <a:spcAft>
                          <a:spcPts val="600"/>
                        </a:spcAft>
                      </a:pPr>
                      <a:r>
                        <a:rPr lang="fr-FR" sz="1600" b="1">
                          <a:solidFill>
                            <a:schemeClr val="tx1"/>
                          </a:solidFill>
                          <a:effectLst/>
                          <a:latin typeface="Times New Roman" panose="02020603050405020304" pitchFamily="18" charset="0"/>
                          <a:cs typeface="Times New Roman" panose="02020603050405020304" pitchFamily="18" charset="0"/>
                        </a:rPr>
                        <a:t>0,000 – 0,045 </a:t>
                      </a:r>
                      <a:endParaRPr lang="fr-FR"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fr-FR" sz="1600" b="1">
                          <a:solidFill>
                            <a:schemeClr val="tx1"/>
                          </a:solidFill>
                          <a:effectLst/>
                          <a:latin typeface="Times New Roman" panose="02020603050405020304" pitchFamily="18" charset="0"/>
                          <a:cs typeface="Times New Roman" panose="02020603050405020304" pitchFamily="18" charset="0"/>
                        </a:rPr>
                        <a:t>Très faible</a:t>
                      </a:r>
                      <a:endParaRPr lang="fr-FR"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0188492"/>
                  </a:ext>
                </a:extLst>
              </a:tr>
              <a:tr h="401845">
                <a:tc>
                  <a:txBody>
                    <a:bodyPr/>
                    <a:lstStyle/>
                    <a:p>
                      <a:pPr algn="l">
                        <a:lnSpc>
                          <a:spcPct val="150000"/>
                        </a:lnSpc>
                        <a:spcBef>
                          <a:spcPts val="600"/>
                        </a:spcBef>
                        <a:spcAft>
                          <a:spcPts val="600"/>
                        </a:spcAft>
                      </a:pPr>
                      <a:r>
                        <a:rPr lang="fr-FR" sz="1600" b="1">
                          <a:solidFill>
                            <a:schemeClr val="tx1"/>
                          </a:solidFill>
                          <a:effectLst/>
                          <a:latin typeface="Times New Roman" panose="02020603050405020304" pitchFamily="18" charset="0"/>
                          <a:cs typeface="Times New Roman" panose="02020603050405020304" pitchFamily="18" charset="0"/>
                        </a:rPr>
                        <a:t>0,045 – 0,090</a:t>
                      </a:r>
                      <a:endParaRPr lang="fr-FR"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fr-FR" sz="1600" b="1">
                          <a:solidFill>
                            <a:schemeClr val="tx1"/>
                          </a:solidFill>
                          <a:effectLst/>
                          <a:latin typeface="Times New Roman" panose="02020603050405020304" pitchFamily="18" charset="0"/>
                          <a:cs typeface="Times New Roman" panose="02020603050405020304" pitchFamily="18" charset="0"/>
                        </a:rPr>
                        <a:t>Faible</a:t>
                      </a:r>
                      <a:endParaRPr lang="fr-FR"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6676593"/>
                  </a:ext>
                </a:extLst>
              </a:tr>
              <a:tr h="401845">
                <a:tc>
                  <a:txBody>
                    <a:bodyPr/>
                    <a:lstStyle/>
                    <a:p>
                      <a:pPr algn="l">
                        <a:lnSpc>
                          <a:spcPct val="150000"/>
                        </a:lnSpc>
                        <a:spcBef>
                          <a:spcPts val="600"/>
                        </a:spcBef>
                        <a:spcAft>
                          <a:spcPts val="600"/>
                        </a:spcAft>
                      </a:pPr>
                      <a:r>
                        <a:rPr lang="fr-FR" sz="1600" b="1">
                          <a:solidFill>
                            <a:schemeClr val="tx1"/>
                          </a:solidFill>
                          <a:effectLst/>
                          <a:latin typeface="Times New Roman" panose="02020603050405020304" pitchFamily="18" charset="0"/>
                          <a:cs typeface="Times New Roman" panose="02020603050405020304" pitchFamily="18" charset="0"/>
                        </a:rPr>
                        <a:t>0,090 – 0,180</a:t>
                      </a:r>
                      <a:endParaRPr lang="fr-FR"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fr-FR" sz="1600" b="1">
                          <a:solidFill>
                            <a:schemeClr val="tx1"/>
                          </a:solidFill>
                          <a:effectLst/>
                          <a:latin typeface="Times New Roman" panose="02020603050405020304" pitchFamily="18" charset="0"/>
                          <a:cs typeface="Times New Roman" panose="02020603050405020304" pitchFamily="18" charset="0"/>
                        </a:rPr>
                        <a:t>Moyenne</a:t>
                      </a:r>
                      <a:endParaRPr lang="fr-FR"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1456128"/>
                  </a:ext>
                </a:extLst>
              </a:tr>
              <a:tr h="401845">
                <a:tc>
                  <a:txBody>
                    <a:bodyPr/>
                    <a:lstStyle/>
                    <a:p>
                      <a:pPr algn="l">
                        <a:lnSpc>
                          <a:spcPct val="150000"/>
                        </a:lnSpc>
                        <a:spcBef>
                          <a:spcPts val="600"/>
                        </a:spcBef>
                        <a:spcAft>
                          <a:spcPts val="600"/>
                        </a:spcAft>
                      </a:pPr>
                      <a:r>
                        <a:rPr lang="fr-FR" sz="1600" b="1">
                          <a:solidFill>
                            <a:schemeClr val="tx1"/>
                          </a:solidFill>
                          <a:effectLst/>
                          <a:latin typeface="Times New Roman" panose="02020603050405020304" pitchFamily="18" charset="0"/>
                          <a:cs typeface="Times New Roman" panose="02020603050405020304" pitchFamily="18" charset="0"/>
                        </a:rPr>
                        <a:t>0,180 – 0,360</a:t>
                      </a:r>
                      <a:endParaRPr lang="fr-FR"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fr-FR" sz="1600" b="1">
                          <a:solidFill>
                            <a:schemeClr val="tx1"/>
                          </a:solidFill>
                          <a:effectLst/>
                          <a:latin typeface="Times New Roman" panose="02020603050405020304" pitchFamily="18" charset="0"/>
                          <a:cs typeface="Times New Roman" panose="02020603050405020304" pitchFamily="18" charset="0"/>
                        </a:rPr>
                        <a:t>Forte</a:t>
                      </a:r>
                      <a:endParaRPr lang="fr-FR"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5913012"/>
                  </a:ext>
                </a:extLst>
              </a:tr>
              <a:tr h="401845">
                <a:tc>
                  <a:txBody>
                    <a:bodyPr/>
                    <a:lstStyle/>
                    <a:p>
                      <a:pPr algn="l">
                        <a:lnSpc>
                          <a:spcPct val="150000"/>
                        </a:lnSpc>
                        <a:spcBef>
                          <a:spcPts val="600"/>
                        </a:spcBef>
                        <a:spcAft>
                          <a:spcPts val="600"/>
                        </a:spcAft>
                      </a:pPr>
                      <a:r>
                        <a:rPr lang="fr-FR" sz="1600" b="1">
                          <a:solidFill>
                            <a:schemeClr val="tx1"/>
                          </a:solidFill>
                          <a:effectLst/>
                          <a:latin typeface="Times New Roman" panose="02020603050405020304" pitchFamily="18" charset="0"/>
                          <a:cs typeface="Times New Roman" panose="02020603050405020304" pitchFamily="18" charset="0"/>
                        </a:rPr>
                        <a:t>0,360 – 1,00</a:t>
                      </a:r>
                      <a:endParaRPr lang="fr-FR"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fr-FR" sz="1600" b="1" dirty="0">
                          <a:solidFill>
                            <a:schemeClr val="tx1"/>
                          </a:solidFill>
                          <a:effectLst/>
                          <a:latin typeface="Times New Roman" panose="02020603050405020304" pitchFamily="18" charset="0"/>
                          <a:cs typeface="Times New Roman" panose="02020603050405020304" pitchFamily="18" charset="0"/>
                        </a:rPr>
                        <a:t>Très forte</a:t>
                      </a:r>
                      <a:endParaRPr lang="fr-F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1014134"/>
                  </a:ext>
                </a:extLst>
              </a:tr>
            </a:tbl>
          </a:graphicData>
        </a:graphic>
      </p:graphicFrame>
      <p:sp>
        <p:nvSpPr>
          <p:cNvPr id="4" name="Rectangle 1">
            <a:extLst>
              <a:ext uri="{FF2B5EF4-FFF2-40B4-BE49-F238E27FC236}">
                <a16:creationId xmlns:a16="http://schemas.microsoft.com/office/drawing/2014/main" id="{3F31101A-966B-4AE8-AB14-753A0B2EDC2F}"/>
              </a:ext>
            </a:extLst>
          </p:cNvPr>
          <p:cNvSpPr>
            <a:spLocks noChangeArrowheads="1"/>
          </p:cNvSpPr>
          <p:nvPr/>
        </p:nvSpPr>
        <p:spPr bwMode="auto">
          <a:xfrm>
            <a:off x="418509" y="3361360"/>
            <a:ext cx="42986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fr-FR" altLang="fr-FR" sz="1400" b="1"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ableau A2 : Grille d’évaluation du V de cramer</a:t>
            </a:r>
            <a:endParaRPr kumimoji="0" lang="fr-FR" altLang="fr-FR" sz="1200" b="1" i="0" u="none" strike="noStrike" cap="none" normalizeH="0" baseline="0" dirty="0">
              <a:ln>
                <a:noFill/>
              </a:ln>
              <a:solidFill>
                <a:schemeClr val="tx1"/>
              </a:solidFill>
              <a:effectLst/>
            </a:endParaRPr>
          </a:p>
        </p:txBody>
      </p:sp>
      <p:sp>
        <p:nvSpPr>
          <p:cNvPr id="6" name="ZoneTexte 5">
            <a:extLst>
              <a:ext uri="{FF2B5EF4-FFF2-40B4-BE49-F238E27FC236}">
                <a16:creationId xmlns:a16="http://schemas.microsoft.com/office/drawing/2014/main" id="{B55E5554-411A-47D1-979C-68DE8B1AF2ED}"/>
              </a:ext>
            </a:extLst>
          </p:cNvPr>
          <p:cNvSpPr txBox="1"/>
          <p:nvPr/>
        </p:nvSpPr>
        <p:spPr>
          <a:xfrm>
            <a:off x="606878" y="6244517"/>
            <a:ext cx="6096000" cy="36933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Source : </a:t>
            </a:r>
            <a:r>
              <a:rPr kumimoji="0" lang="fr-FR" altLang="fr-FR" sz="1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Amyotte</a:t>
            </a:r>
            <a:r>
              <a:rPr kumimoji="0" lang="fr-FR" altLang="fr-FR"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 2011</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872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1FB6271-B357-46B1-8635-A2E70C48D118}"/>
              </a:ext>
            </a:extLst>
          </p:cNvPr>
          <p:cNvSpPr txBox="1"/>
          <p:nvPr/>
        </p:nvSpPr>
        <p:spPr>
          <a:xfrm>
            <a:off x="267286" y="1677078"/>
            <a:ext cx="11657428" cy="3503844"/>
          </a:xfrm>
          <a:prstGeom prst="rect">
            <a:avLst/>
          </a:prstGeom>
          <a:noFill/>
        </p:spPr>
        <p:txBody>
          <a:bodyPr wrap="square">
            <a:spAutoFit/>
          </a:bodyPr>
          <a:lstStyle>
            <a:defPPr>
              <a:defRPr lang="fr-FR"/>
            </a:defPPr>
            <a:lvl1pPr algn="just">
              <a:lnSpc>
                <a:spcPct val="150000"/>
              </a:lnSpc>
              <a:spcBef>
                <a:spcPts val="600"/>
              </a:spcBef>
              <a:spcAft>
                <a:spcPts val="600"/>
              </a:spcAft>
              <a:defRPr>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defRPr>
            </a:lvl1pPr>
          </a:lstStyle>
          <a:p>
            <a:r>
              <a:rPr lang="fr-FR" sz="2400" b="1" dirty="0">
                <a:cs typeface="+mn-cs"/>
              </a:rPr>
              <a:t>Toujours en passant par la boite de dialogue, </a:t>
            </a:r>
          </a:p>
          <a:p>
            <a:r>
              <a:rPr lang="fr-FR" sz="2400" dirty="0">
                <a:cs typeface="+mn-cs"/>
              </a:rPr>
              <a:t>On peut également faire un tableau croisé pour obtenir les distributions en fréquence absolue ou relative en colonne ou en ligne. Pour ce faire, </a:t>
            </a:r>
            <a:r>
              <a:rPr lang="fr-FR" altLang="fr-FR" sz="2400" dirty="0">
                <a:cs typeface="+mn-cs"/>
              </a:rPr>
              <a:t>on fait analyse </a:t>
            </a:r>
            <a:r>
              <a:rPr lang="fr-FR" sz="2400" dirty="0">
                <a:cs typeface="+mn-cs"/>
              </a:rPr>
              <a:t>→ </a:t>
            </a:r>
            <a:r>
              <a:rPr lang="fr-FR" altLang="fr-FR" sz="2400" dirty="0">
                <a:cs typeface="+mn-cs"/>
              </a:rPr>
              <a:t>statistiques descriptives </a:t>
            </a:r>
            <a:r>
              <a:rPr lang="fr-FR" sz="2400" dirty="0">
                <a:cs typeface="+mn-cs"/>
              </a:rPr>
              <a:t>→</a:t>
            </a:r>
            <a:r>
              <a:rPr lang="fr-FR" altLang="fr-FR" sz="2400" dirty="0">
                <a:cs typeface="+mn-cs"/>
              </a:rPr>
              <a:t> tableaux croisés </a:t>
            </a:r>
            <a:r>
              <a:rPr lang="fr-FR" sz="2400" dirty="0">
                <a:cs typeface="+mn-cs"/>
              </a:rPr>
              <a:t>→ </a:t>
            </a:r>
            <a:r>
              <a:rPr lang="fr-FR" altLang="fr-FR" sz="2400" dirty="0">
                <a:cs typeface="+mn-cs"/>
              </a:rPr>
              <a:t>on fait entrer la variable dépendante en ligne et la variable explicative en colonne </a:t>
            </a:r>
            <a:r>
              <a:rPr lang="fr-FR" sz="2400" dirty="0">
                <a:cs typeface="+mn-cs"/>
              </a:rPr>
              <a:t>→ </a:t>
            </a:r>
            <a:r>
              <a:rPr lang="fr-FR" altLang="fr-FR" sz="2400" dirty="0">
                <a:cs typeface="+mn-cs"/>
              </a:rPr>
              <a:t>on clique sur cellule </a:t>
            </a:r>
            <a:r>
              <a:rPr lang="fr-FR" sz="2400" dirty="0">
                <a:cs typeface="+mn-cs"/>
              </a:rPr>
              <a:t>→</a:t>
            </a:r>
            <a:r>
              <a:rPr lang="fr-FR" altLang="fr-FR" sz="2400" dirty="0">
                <a:cs typeface="+mn-cs"/>
              </a:rPr>
              <a:t> on choisit le type de pourcentage </a:t>
            </a:r>
            <a:r>
              <a:rPr lang="fr-FR" sz="2400" dirty="0">
                <a:cs typeface="+mn-cs"/>
              </a:rPr>
              <a:t>→ </a:t>
            </a:r>
            <a:r>
              <a:rPr lang="fr-FR" altLang="fr-FR" sz="2400" dirty="0">
                <a:cs typeface="+mn-cs"/>
              </a:rPr>
              <a:t>on fait poursuivre puis ok et on obtient les résultats</a:t>
            </a:r>
            <a:endParaRPr lang="fr-FR" sz="2400" dirty="0">
              <a:cs typeface="+mn-cs"/>
            </a:endParaRPr>
          </a:p>
        </p:txBody>
      </p:sp>
    </p:spTree>
    <p:extLst>
      <p:ext uri="{BB962C8B-B14F-4D97-AF65-F5344CB8AC3E}">
        <p14:creationId xmlns:p14="http://schemas.microsoft.com/office/powerpoint/2010/main" val="3608797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188E70F-2DED-4B97-A80B-06FF3A7E4F59}"/>
              </a:ext>
            </a:extLst>
          </p:cNvPr>
          <p:cNvSpPr txBox="1"/>
          <p:nvPr/>
        </p:nvSpPr>
        <p:spPr>
          <a:xfrm>
            <a:off x="431410" y="1691925"/>
            <a:ext cx="11497994" cy="3103735"/>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Les commandes permettant de faire le khi-deux</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Test d’indépendance de Khi-deux (𝜒^2) + V de Cramer: </a:t>
            </a:r>
            <a:r>
              <a:rPr kumimoji="0" lang="fr-FR"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Crosstabs</a:t>
            </a: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paludisme by </a:t>
            </a:r>
            <a:r>
              <a:rPr kumimoji="0" lang="fr-FR"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milres</a:t>
            </a: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fr-FR"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statistics</a:t>
            </a: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 </a:t>
            </a:r>
            <a:r>
              <a:rPr kumimoji="0" lang="fr-FR"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chisq</a:t>
            </a: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phi.</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Test d’indépendance de Khi-deux (𝜒^2) + test de proportion + V de Cramer: </a:t>
            </a:r>
            <a:r>
              <a:rPr kumimoji="0" lang="fr-FR"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Crosstabs</a:t>
            </a: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paludisme by </a:t>
            </a:r>
            <a:r>
              <a:rPr kumimoji="0" lang="fr-FR"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milress</a:t>
            </a: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fr-FR"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cells</a:t>
            </a: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a:t>
            </a:r>
            <a:r>
              <a:rPr kumimoji="0" lang="fr-FR"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prop</a:t>
            </a: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fr-FR"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row</a:t>
            </a: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fr-FR"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statistics</a:t>
            </a: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 </a:t>
            </a:r>
            <a:r>
              <a:rPr kumimoji="0" lang="fr-FR"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chisq</a:t>
            </a: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phi.</a:t>
            </a:r>
          </a:p>
        </p:txBody>
      </p:sp>
      <p:sp>
        <p:nvSpPr>
          <p:cNvPr id="5" name="Rectangle 4"/>
          <p:cNvSpPr/>
          <p:nvPr/>
        </p:nvSpPr>
        <p:spPr>
          <a:xfrm>
            <a:off x="2796487" y="584662"/>
            <a:ext cx="5403272" cy="5829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Feuille syntaxe</a:t>
            </a:r>
          </a:p>
        </p:txBody>
      </p:sp>
    </p:spTree>
    <p:extLst>
      <p:ext uri="{BB962C8B-B14F-4D97-AF65-F5344CB8AC3E}">
        <p14:creationId xmlns:p14="http://schemas.microsoft.com/office/powerpoint/2010/main" val="2343206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9521A2C-BA99-4AD6-A703-20DA49B73D01}"/>
              </a:ext>
            </a:extLst>
          </p:cNvPr>
          <p:cNvSpPr txBox="1"/>
          <p:nvPr/>
        </p:nvSpPr>
        <p:spPr>
          <a:xfrm>
            <a:off x="1141829" y="1854706"/>
            <a:ext cx="10182664" cy="2703625"/>
          </a:xfrm>
          <a:prstGeom prst="rect">
            <a:avLst/>
          </a:prstGeom>
          <a:noFill/>
        </p:spPr>
        <p:txBody>
          <a:bodyPr wrap="square">
            <a:spAutoFit/>
          </a:bodyPr>
          <a:lstStyle/>
          <a:p>
            <a:pPr algn="just">
              <a:lnSpc>
                <a:spcPct val="150000"/>
              </a:lnSpc>
              <a:spcBef>
                <a:spcPts val="600"/>
              </a:spcBef>
              <a:spcAft>
                <a:spcPts val="600"/>
              </a:spcAft>
            </a:pPr>
            <a:r>
              <a:rPr lang="fr-FR" sz="2400" b="1" dirty="0">
                <a:solidFill>
                  <a:srgbClr val="000000"/>
                </a:solidFill>
                <a:effectLst/>
                <a:latin typeface="Times New Roman" panose="02020603050405020304" pitchFamily="18" charset="0"/>
                <a:ea typeface="Calibri" panose="020F0502020204030204" pitchFamily="34" charset="0"/>
              </a:rPr>
              <a:t>Les commandes nous permettant d’obtenir les distributions sont : </a:t>
            </a:r>
          </a:p>
          <a:p>
            <a:pPr algn="just">
              <a:lnSpc>
                <a:spcPct val="150000"/>
              </a:lnSpc>
              <a:spcBef>
                <a:spcPts val="600"/>
              </a:spcBef>
              <a:spcAft>
                <a:spcPts val="600"/>
              </a:spcAft>
            </a:pPr>
            <a:r>
              <a:rPr lang="fr-FR" sz="2400" dirty="0" err="1">
                <a:solidFill>
                  <a:srgbClr val="FF0000"/>
                </a:solidFill>
                <a:effectLst/>
                <a:latin typeface="Times New Roman" panose="02020603050405020304" pitchFamily="18" charset="0"/>
                <a:ea typeface="Calibri" panose="020F0502020204030204" pitchFamily="34" charset="0"/>
              </a:rPr>
              <a:t>crosstabs</a:t>
            </a:r>
            <a:r>
              <a:rPr lang="fr-FR" sz="2400" dirty="0">
                <a:solidFill>
                  <a:srgbClr val="FF0000"/>
                </a:solidFill>
                <a:effectLst/>
                <a:latin typeface="Times New Roman" panose="02020603050405020304" pitchFamily="18" charset="0"/>
                <a:ea typeface="Calibri" panose="020F0502020204030204" pitchFamily="34" charset="0"/>
              </a:rPr>
              <a:t> tables=paludisme by </a:t>
            </a:r>
            <a:r>
              <a:rPr lang="fr-FR" sz="2400" dirty="0" err="1">
                <a:solidFill>
                  <a:srgbClr val="FF0000"/>
                </a:solidFill>
                <a:latin typeface="Times New Roman" panose="02020603050405020304" pitchFamily="18" charset="0"/>
                <a:ea typeface="Calibri" panose="020F0502020204030204" pitchFamily="34" charset="0"/>
              </a:rPr>
              <a:t>milres</a:t>
            </a:r>
            <a:r>
              <a:rPr lang="fr-FR" sz="2400" dirty="0">
                <a:solidFill>
                  <a:srgbClr val="FF0000"/>
                </a:solidFill>
                <a:effectLst/>
                <a:latin typeface="Times New Roman" panose="02020603050405020304" pitchFamily="18" charset="0"/>
                <a:ea typeface="Calibri" panose="020F0502020204030204" pitchFamily="34" charset="0"/>
              </a:rPr>
              <a:t> /</a:t>
            </a:r>
            <a:r>
              <a:rPr lang="fr-FR" sz="2400" dirty="0" err="1">
                <a:solidFill>
                  <a:srgbClr val="FF0000"/>
                </a:solidFill>
                <a:effectLst/>
                <a:latin typeface="Times New Roman" panose="02020603050405020304" pitchFamily="18" charset="0"/>
                <a:ea typeface="Calibri" panose="020F0502020204030204" pitchFamily="34" charset="0"/>
              </a:rPr>
              <a:t>cells</a:t>
            </a:r>
            <a:r>
              <a:rPr lang="fr-FR" sz="2400" dirty="0">
                <a:solidFill>
                  <a:srgbClr val="FF0000"/>
                </a:solidFill>
                <a:effectLst/>
                <a:latin typeface="Times New Roman" panose="02020603050405020304" pitchFamily="18" charset="0"/>
                <a:ea typeface="Calibri" panose="020F0502020204030204" pitchFamily="34" charset="0"/>
              </a:rPr>
              <a:t>=total. </a:t>
            </a:r>
            <a:r>
              <a:rPr lang="fr-FR" sz="2400" dirty="0">
                <a:effectLst/>
                <a:latin typeface="Times New Roman" panose="02020603050405020304" pitchFamily="18" charset="0"/>
                <a:ea typeface="Calibri" panose="020F0502020204030204" pitchFamily="34" charset="0"/>
              </a:rPr>
              <a:t>(% du total)</a:t>
            </a:r>
          </a:p>
          <a:p>
            <a:pPr algn="just">
              <a:lnSpc>
                <a:spcPct val="150000"/>
              </a:lnSpc>
              <a:spcBef>
                <a:spcPts val="600"/>
              </a:spcBef>
              <a:spcAft>
                <a:spcPts val="600"/>
              </a:spcAft>
            </a:pPr>
            <a:r>
              <a:rPr lang="fr-FR" sz="2400" dirty="0" err="1">
                <a:solidFill>
                  <a:srgbClr val="FF0000"/>
                </a:solidFill>
                <a:effectLst/>
                <a:latin typeface="Times New Roman" panose="02020603050405020304" pitchFamily="18" charset="0"/>
                <a:ea typeface="Calibri" panose="020F0502020204030204" pitchFamily="34" charset="0"/>
              </a:rPr>
              <a:t>crosstabs</a:t>
            </a:r>
            <a:r>
              <a:rPr lang="fr-FR" sz="2400" dirty="0">
                <a:solidFill>
                  <a:srgbClr val="FF0000"/>
                </a:solidFill>
                <a:effectLst/>
                <a:latin typeface="Times New Roman" panose="02020603050405020304" pitchFamily="18" charset="0"/>
                <a:ea typeface="Calibri" panose="020F0502020204030204" pitchFamily="34" charset="0"/>
              </a:rPr>
              <a:t> tables=paludisme by </a:t>
            </a:r>
            <a:r>
              <a:rPr lang="fr-FR" sz="2400" dirty="0" err="1">
                <a:solidFill>
                  <a:srgbClr val="FF0000"/>
                </a:solidFill>
                <a:effectLst/>
                <a:latin typeface="Times New Roman" panose="02020603050405020304" pitchFamily="18" charset="0"/>
                <a:ea typeface="Calibri" panose="020F0502020204030204" pitchFamily="34" charset="0"/>
              </a:rPr>
              <a:t>milres</a:t>
            </a:r>
            <a:r>
              <a:rPr lang="fr-FR" sz="2400" dirty="0">
                <a:solidFill>
                  <a:srgbClr val="FF0000"/>
                </a:solidFill>
                <a:effectLst/>
                <a:latin typeface="Times New Roman" panose="02020603050405020304" pitchFamily="18" charset="0"/>
                <a:ea typeface="Calibri" panose="020F0502020204030204" pitchFamily="34" charset="0"/>
              </a:rPr>
              <a:t> /</a:t>
            </a:r>
            <a:r>
              <a:rPr lang="fr-FR" sz="2400" dirty="0" err="1">
                <a:solidFill>
                  <a:srgbClr val="FF0000"/>
                </a:solidFill>
                <a:effectLst/>
                <a:latin typeface="Times New Roman" panose="02020603050405020304" pitchFamily="18" charset="0"/>
                <a:ea typeface="Calibri" panose="020F0502020204030204" pitchFamily="34" charset="0"/>
              </a:rPr>
              <a:t>cells</a:t>
            </a:r>
            <a:r>
              <a:rPr lang="fr-FR" sz="2400" dirty="0">
                <a:solidFill>
                  <a:srgbClr val="FF0000"/>
                </a:solidFill>
                <a:effectLst/>
                <a:latin typeface="Times New Roman" panose="02020603050405020304" pitchFamily="18" charset="0"/>
                <a:ea typeface="Calibri" panose="020F0502020204030204" pitchFamily="34" charset="0"/>
              </a:rPr>
              <a:t>=</a:t>
            </a:r>
            <a:r>
              <a:rPr lang="fr-FR" sz="2400" dirty="0" err="1">
                <a:solidFill>
                  <a:srgbClr val="FF0000"/>
                </a:solidFill>
                <a:effectLst/>
                <a:latin typeface="Times New Roman" panose="02020603050405020304" pitchFamily="18" charset="0"/>
                <a:ea typeface="Calibri" panose="020F0502020204030204" pitchFamily="34" charset="0"/>
              </a:rPr>
              <a:t>row</a:t>
            </a:r>
            <a:r>
              <a:rPr lang="fr-FR" sz="2400" dirty="0">
                <a:solidFill>
                  <a:srgbClr val="FF0000"/>
                </a:solidFill>
                <a:effectLst/>
                <a:latin typeface="Times New Roman" panose="02020603050405020304" pitchFamily="18" charset="0"/>
                <a:ea typeface="Calibri" panose="020F0502020204030204" pitchFamily="34" charset="0"/>
              </a:rPr>
              <a:t>. </a:t>
            </a:r>
            <a:r>
              <a:rPr lang="fr-FR" sz="2400" dirty="0">
                <a:effectLst/>
                <a:latin typeface="Times New Roman" panose="02020603050405020304" pitchFamily="18" charset="0"/>
                <a:ea typeface="Calibri" panose="020F0502020204030204" pitchFamily="34" charset="0"/>
              </a:rPr>
              <a:t>(% en ligne)</a:t>
            </a:r>
          </a:p>
          <a:p>
            <a:pPr algn="just">
              <a:lnSpc>
                <a:spcPct val="150000"/>
              </a:lnSpc>
              <a:spcBef>
                <a:spcPts val="600"/>
              </a:spcBef>
              <a:spcAft>
                <a:spcPts val="600"/>
              </a:spcAft>
            </a:pPr>
            <a:r>
              <a:rPr lang="fr-FR" sz="2400" dirty="0" err="1">
                <a:solidFill>
                  <a:srgbClr val="FF0000"/>
                </a:solidFill>
                <a:effectLst/>
                <a:latin typeface="Times New Roman" panose="02020603050405020304" pitchFamily="18" charset="0"/>
                <a:ea typeface="Calibri" panose="020F0502020204030204" pitchFamily="34" charset="0"/>
              </a:rPr>
              <a:t>crosstabs</a:t>
            </a:r>
            <a:r>
              <a:rPr lang="fr-FR" sz="2400" dirty="0">
                <a:solidFill>
                  <a:srgbClr val="FF0000"/>
                </a:solidFill>
                <a:effectLst/>
                <a:latin typeface="Times New Roman" panose="02020603050405020304" pitchFamily="18" charset="0"/>
                <a:ea typeface="Calibri" panose="020F0502020204030204" pitchFamily="34" charset="0"/>
              </a:rPr>
              <a:t> tables= paludisme by </a:t>
            </a:r>
            <a:r>
              <a:rPr lang="fr-FR" sz="2400" dirty="0" err="1">
                <a:solidFill>
                  <a:srgbClr val="FF0000"/>
                </a:solidFill>
                <a:effectLst/>
                <a:latin typeface="Times New Roman" panose="02020603050405020304" pitchFamily="18" charset="0"/>
                <a:ea typeface="Calibri" panose="020F0502020204030204" pitchFamily="34" charset="0"/>
              </a:rPr>
              <a:t>milres</a:t>
            </a:r>
            <a:r>
              <a:rPr lang="fr-FR" sz="2400" dirty="0">
                <a:solidFill>
                  <a:srgbClr val="FF0000"/>
                </a:solidFill>
                <a:effectLst/>
                <a:latin typeface="Times New Roman" panose="02020603050405020304" pitchFamily="18" charset="0"/>
                <a:ea typeface="Calibri" panose="020F0502020204030204" pitchFamily="34" charset="0"/>
              </a:rPr>
              <a:t> /</a:t>
            </a:r>
            <a:r>
              <a:rPr lang="fr-FR" sz="2400" dirty="0" err="1">
                <a:solidFill>
                  <a:srgbClr val="FF0000"/>
                </a:solidFill>
                <a:effectLst/>
                <a:latin typeface="Times New Roman" panose="02020603050405020304" pitchFamily="18" charset="0"/>
                <a:ea typeface="Calibri" panose="020F0502020204030204" pitchFamily="34" charset="0"/>
              </a:rPr>
              <a:t>cells</a:t>
            </a:r>
            <a:r>
              <a:rPr lang="fr-FR" sz="2400" dirty="0">
                <a:solidFill>
                  <a:srgbClr val="FF0000"/>
                </a:solidFill>
                <a:effectLst/>
                <a:latin typeface="Times New Roman" panose="02020603050405020304" pitchFamily="18" charset="0"/>
                <a:ea typeface="Calibri" panose="020F0502020204030204" pitchFamily="34" charset="0"/>
              </a:rPr>
              <a:t>=</a:t>
            </a:r>
            <a:r>
              <a:rPr lang="fr-FR" sz="2400" dirty="0" err="1">
                <a:solidFill>
                  <a:srgbClr val="FF0000"/>
                </a:solidFill>
                <a:effectLst/>
                <a:latin typeface="Times New Roman" panose="02020603050405020304" pitchFamily="18" charset="0"/>
                <a:ea typeface="Calibri" panose="020F0502020204030204" pitchFamily="34" charset="0"/>
              </a:rPr>
              <a:t>column</a:t>
            </a:r>
            <a:r>
              <a:rPr lang="fr-FR" sz="2400" dirty="0">
                <a:solidFill>
                  <a:srgbClr val="FF0000"/>
                </a:solidFill>
                <a:effectLst/>
                <a:latin typeface="Times New Roman" panose="02020603050405020304" pitchFamily="18" charset="0"/>
                <a:ea typeface="Calibri" panose="020F0502020204030204" pitchFamily="34" charset="0"/>
              </a:rPr>
              <a:t>. </a:t>
            </a:r>
            <a:r>
              <a:rPr lang="fr-FR" sz="2400" dirty="0">
                <a:effectLst/>
                <a:latin typeface="Times New Roman" panose="02020603050405020304" pitchFamily="18" charset="0"/>
                <a:ea typeface="Calibri" panose="020F0502020204030204" pitchFamily="34" charset="0"/>
              </a:rPr>
              <a:t>(% en colonne)</a:t>
            </a:r>
          </a:p>
        </p:txBody>
      </p:sp>
      <p:sp>
        <p:nvSpPr>
          <p:cNvPr id="3" name="Rectangle 2">
            <a:extLst>
              <a:ext uri="{FF2B5EF4-FFF2-40B4-BE49-F238E27FC236}">
                <a16:creationId xmlns:a16="http://schemas.microsoft.com/office/drawing/2014/main" id="{3791FACA-387E-4E3A-879D-5ABD5D5D86A1}"/>
              </a:ext>
            </a:extLst>
          </p:cNvPr>
          <p:cNvSpPr/>
          <p:nvPr/>
        </p:nvSpPr>
        <p:spPr>
          <a:xfrm>
            <a:off x="2641743" y="387714"/>
            <a:ext cx="5403272" cy="5829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Feuille syntaxe</a:t>
            </a:r>
          </a:p>
        </p:txBody>
      </p:sp>
    </p:spTree>
    <p:extLst>
      <p:ext uri="{BB962C8B-B14F-4D97-AF65-F5344CB8AC3E}">
        <p14:creationId xmlns:p14="http://schemas.microsoft.com/office/powerpoint/2010/main" val="218452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3AFE8-BBD7-4A7D-B3A0-B000C8DEE1B2}"/>
              </a:ext>
            </a:extLst>
          </p:cNvPr>
          <p:cNvSpPr txBox="1"/>
          <p:nvPr/>
        </p:nvSpPr>
        <p:spPr>
          <a:xfrm>
            <a:off x="821787" y="1306066"/>
            <a:ext cx="10544907" cy="4765728"/>
          </a:xfrm>
          <a:prstGeom prst="rect">
            <a:avLst/>
          </a:prstGeom>
          <a:noFill/>
        </p:spPr>
        <p:txBody>
          <a:bodyPr wrap="square">
            <a:spAutoFit/>
          </a:bodyPr>
          <a:lstStyle/>
          <a:p>
            <a:pPr algn="just">
              <a:lnSpc>
                <a:spcPct val="150000"/>
              </a:lnSpc>
              <a:spcBef>
                <a:spcPts val="600"/>
              </a:spcBef>
              <a:spcAft>
                <a:spcPts val="600"/>
              </a:spcAft>
            </a:pPr>
            <a:r>
              <a:rPr lang="fr-FR" sz="2400" b="1" dirty="0">
                <a:solidFill>
                  <a:srgbClr val="000000"/>
                </a:solidFill>
                <a:effectLst/>
                <a:latin typeface="Times New Roman" panose="02020603050405020304" pitchFamily="18" charset="0"/>
                <a:ea typeface="Calibri" panose="020F0502020204030204" pitchFamily="34" charset="0"/>
              </a:rPr>
              <a:t>Exercice: </a:t>
            </a:r>
            <a:r>
              <a:rPr lang="fr-FR" sz="2400" dirty="0">
                <a:solidFill>
                  <a:srgbClr val="000000"/>
                </a:solidFill>
                <a:effectLst/>
                <a:latin typeface="Times New Roman" panose="02020603050405020304" pitchFamily="18" charset="0"/>
                <a:ea typeface="Calibri" panose="020F0502020204030204" pitchFamily="34" charset="0"/>
              </a:rPr>
              <a:t>le paludisme est-il associé à la région de résidence, aux groupes ethniques, à la religion, au niveau de vie du ménage, aux niveau d’instruction de la femme, à l’exposition de la femme aux messages sur le paludisme, aux connaissances du paludisme, à l’utilisation de la moustiquaire imprégnée, à l’assainissement du ménage, à l’âge de l’enfant ?</a:t>
            </a:r>
            <a:r>
              <a:rPr lang="fr-FR" sz="2400" b="1" dirty="0">
                <a:solidFill>
                  <a:srgbClr val="000000"/>
                </a:solidFill>
                <a:effectLst/>
                <a:latin typeface="Times New Roman" panose="02020603050405020304" pitchFamily="18" charset="0"/>
                <a:ea typeface="Calibri" panose="020F0502020204030204" pitchFamily="34" charset="0"/>
              </a:rPr>
              <a:t> </a:t>
            </a:r>
          </a:p>
          <a:p>
            <a:pPr algn="just">
              <a:lnSpc>
                <a:spcPct val="150000"/>
              </a:lnSpc>
              <a:spcBef>
                <a:spcPts val="600"/>
              </a:spcBef>
              <a:spcAft>
                <a:spcPts val="600"/>
              </a:spcAft>
            </a:pPr>
            <a:r>
              <a:rPr lang="fr-FR" sz="2400" b="1" dirty="0">
                <a:solidFill>
                  <a:srgbClr val="FF0000"/>
                </a:solidFill>
                <a:latin typeface="Times New Roman" panose="02020603050405020304" pitchFamily="18" charset="0"/>
                <a:ea typeface="Calibri" panose="020F0502020204030204" pitchFamily="34" charset="0"/>
              </a:rPr>
              <a:t>Préciser le seuil de significativité de l’association ainsi que la proportion des impaludés pour chaque modalité de la variable</a:t>
            </a:r>
          </a:p>
          <a:p>
            <a:pPr algn="just">
              <a:lnSpc>
                <a:spcPct val="150000"/>
              </a:lnSpc>
              <a:spcBef>
                <a:spcPts val="600"/>
              </a:spcBef>
              <a:spcAft>
                <a:spcPts val="600"/>
              </a:spcAft>
            </a:pPr>
            <a:r>
              <a:rPr lang="fr-FR" sz="2400" b="1" dirty="0">
                <a:solidFill>
                  <a:srgbClr val="FF0000"/>
                </a:solidFill>
                <a:effectLst/>
                <a:latin typeface="Times New Roman" panose="02020603050405020304" pitchFamily="18" charset="0"/>
                <a:ea typeface="Calibri" panose="020F0502020204030204" pitchFamily="34" charset="0"/>
              </a:rPr>
              <a:t>NB: la variable dépendante dans la base est « paludisme »</a:t>
            </a:r>
            <a:endParaRPr lang="fr-FR" sz="24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947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32C015-5E5C-4F24-A210-48150DFE992C}"/>
              </a:ext>
            </a:extLst>
          </p:cNvPr>
          <p:cNvSpPr/>
          <p:nvPr/>
        </p:nvSpPr>
        <p:spPr>
          <a:xfrm>
            <a:off x="579119" y="285311"/>
            <a:ext cx="10274106" cy="1177729"/>
          </a:xfrm>
          <a:prstGeom prst="rect">
            <a:avLst/>
          </a:prstGeom>
          <a:solidFill>
            <a:srgbClr val="06E0C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fr-FR" sz="2400" b="1" dirty="0">
                <a:solidFill>
                  <a:schemeClr val="tx1"/>
                </a:solidFill>
                <a:latin typeface="Times New Roman" panose="02020603050405020304" pitchFamily="18" charset="0"/>
                <a:cs typeface="Times New Roman" panose="02020603050405020304" pitchFamily="18" charset="0"/>
              </a:rPr>
              <a:t>Mesures d’association entre deux variables quantitatives (recours au coefficient de corrélation Pearson)</a:t>
            </a:r>
          </a:p>
        </p:txBody>
      </p:sp>
      <p:sp>
        <p:nvSpPr>
          <p:cNvPr id="4" name="ZoneTexte 3">
            <a:extLst>
              <a:ext uri="{FF2B5EF4-FFF2-40B4-BE49-F238E27FC236}">
                <a16:creationId xmlns:a16="http://schemas.microsoft.com/office/drawing/2014/main" id="{83313B19-57C3-40A8-9D75-70AE4F57A842}"/>
              </a:ext>
            </a:extLst>
          </p:cNvPr>
          <p:cNvSpPr txBox="1"/>
          <p:nvPr/>
        </p:nvSpPr>
        <p:spPr>
          <a:xfrm>
            <a:off x="410306" y="1734830"/>
            <a:ext cx="11033762" cy="4457952"/>
          </a:xfrm>
          <a:prstGeom prst="rect">
            <a:avLst/>
          </a:prstGeom>
          <a:noFill/>
        </p:spPr>
        <p:txBody>
          <a:bodyPr wrap="square">
            <a:spAutoFit/>
          </a:bodyPr>
          <a:lstStyle/>
          <a:p>
            <a:pPr algn="just">
              <a:lnSpc>
                <a:spcPct val="150000"/>
              </a:lnSpc>
              <a:spcBef>
                <a:spcPts val="600"/>
              </a:spcBef>
              <a:spcAft>
                <a:spcPts val="600"/>
              </a:spcAft>
            </a:pPr>
            <a:r>
              <a:rPr lang="fr-FR" sz="2400" dirty="0">
                <a:solidFill>
                  <a:srgbClr val="000000"/>
                </a:solidFill>
                <a:latin typeface="Times New Roman" panose="02020603050405020304" pitchFamily="18" charset="0"/>
                <a:ea typeface="Calibri" panose="020F0502020204030204" pitchFamily="34" charset="0"/>
              </a:rPr>
              <a:t>Le coefficient de corrélation linéaire de Pearson mesure à la fois l’intensité de la relation linéaire entre Y et X et celle entre X et Y. Le coefficient de corrélation est une mesure symétrique qui varie entre -1 et 1. Il prend la valeur 0 s’il n’y a pas de relation linéaire entre les deux variables. Il est important de se souvenir que le coefficient de corrélation est une mesure linéaire. Si l’absence de relation entre deux variables donne un coefficient de corrélation nul, un coefficient de corrélation nul ne signifie pas qu’il n’y a pas de relation entre les deux variables. Il signifie seulement une absence de relation linéaire.</a:t>
            </a:r>
          </a:p>
        </p:txBody>
      </p:sp>
    </p:spTree>
    <p:extLst>
      <p:ext uri="{BB962C8B-B14F-4D97-AF65-F5344CB8AC3E}">
        <p14:creationId xmlns:p14="http://schemas.microsoft.com/office/powerpoint/2010/main" val="1974770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19853E1-9AA2-4D73-B131-9B52142678CF}"/>
              </a:ext>
            </a:extLst>
          </p:cNvPr>
          <p:cNvSpPr txBox="1"/>
          <p:nvPr/>
        </p:nvSpPr>
        <p:spPr>
          <a:xfrm>
            <a:off x="998806" y="800263"/>
            <a:ext cx="9833317" cy="1133965"/>
          </a:xfrm>
          <a:prstGeom prst="rect">
            <a:avLst/>
          </a:prstGeom>
          <a:noFill/>
        </p:spPr>
        <p:txBody>
          <a:bodyPr wrap="square">
            <a:spAutoFit/>
          </a:bodyPr>
          <a:lstStyle/>
          <a:p>
            <a:pPr algn="just">
              <a:lnSpc>
                <a:spcPct val="150000"/>
              </a:lnSpc>
              <a:spcBef>
                <a:spcPts val="600"/>
              </a:spcBef>
              <a:spcAft>
                <a:spcPts val="600"/>
              </a:spcAft>
            </a:pPr>
            <a:r>
              <a:rPr lang="fr-FR" sz="2400" dirty="0">
                <a:solidFill>
                  <a:srgbClr val="000000"/>
                </a:solidFill>
                <a:latin typeface="Times New Roman" panose="02020603050405020304" pitchFamily="18" charset="0"/>
                <a:ea typeface="Calibri" panose="020F0502020204030204" pitchFamily="34" charset="0"/>
              </a:rPr>
              <a:t>Existe-t-il un lien statistique entre le nombre de moustiquaire dans le ménage et le nombre de personne dans le ménage ?</a:t>
            </a:r>
          </a:p>
        </p:txBody>
      </p:sp>
      <p:sp>
        <p:nvSpPr>
          <p:cNvPr id="3" name="Espace réservé du contenu 2">
            <a:extLst>
              <a:ext uri="{FF2B5EF4-FFF2-40B4-BE49-F238E27FC236}">
                <a16:creationId xmlns:a16="http://schemas.microsoft.com/office/drawing/2014/main" id="{8CB163F1-90DD-407F-A096-F167469A3982}"/>
              </a:ext>
            </a:extLst>
          </p:cNvPr>
          <p:cNvSpPr txBox="1">
            <a:spLocks/>
          </p:cNvSpPr>
          <p:nvPr/>
        </p:nvSpPr>
        <p:spPr>
          <a:xfrm>
            <a:off x="998806" y="2504049"/>
            <a:ext cx="10156874" cy="38659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b="1" dirty="0">
                <a:latin typeface="Times New Roman" panose="02020603050405020304" pitchFamily="18" charset="0"/>
                <a:cs typeface="Times New Roman" panose="02020603050405020304" pitchFamily="18" charset="0"/>
              </a:rPr>
              <a:t>PAR CONVENTION</a:t>
            </a:r>
          </a:p>
          <a:p>
            <a:pPr algn="just"/>
            <a:r>
              <a:rPr lang="fr-FR" dirty="0">
                <a:latin typeface="Times New Roman" panose="02020603050405020304" pitchFamily="18" charset="0"/>
                <a:cs typeface="Times New Roman" panose="02020603050405020304" pitchFamily="18" charset="0"/>
              </a:rPr>
              <a:t>Corrélation=0 absence de lien.</a:t>
            </a:r>
          </a:p>
          <a:p>
            <a:pPr algn="just"/>
            <a:r>
              <a:rPr lang="fr-FR" dirty="0">
                <a:latin typeface="Times New Roman" panose="02020603050405020304" pitchFamily="18" charset="0"/>
                <a:cs typeface="Times New Roman" panose="02020603050405020304" pitchFamily="18" charset="0"/>
              </a:rPr>
              <a:t>Corrélation &lt; 0.25 faible.</a:t>
            </a:r>
          </a:p>
          <a:p>
            <a:pPr algn="just"/>
            <a:r>
              <a:rPr lang="fr-FR" dirty="0">
                <a:latin typeface="Times New Roman" panose="02020603050405020304" pitchFamily="18" charset="0"/>
                <a:cs typeface="Times New Roman" panose="02020603050405020304" pitchFamily="18" charset="0"/>
              </a:rPr>
              <a:t>Corrélation &lt; 0.50 moyen.</a:t>
            </a:r>
          </a:p>
          <a:p>
            <a:pPr algn="just"/>
            <a:r>
              <a:rPr lang="fr-FR" dirty="0">
                <a:latin typeface="Times New Roman" panose="02020603050405020304" pitchFamily="18" charset="0"/>
                <a:cs typeface="Times New Roman" panose="02020603050405020304" pitchFamily="18" charset="0"/>
              </a:rPr>
              <a:t>Corrélation &lt;0.75 élevé.</a:t>
            </a:r>
          </a:p>
          <a:p>
            <a:pPr algn="just"/>
            <a:r>
              <a:rPr lang="fr-FR" dirty="0">
                <a:latin typeface="Times New Roman" panose="02020603050405020304" pitchFamily="18" charset="0"/>
                <a:cs typeface="Times New Roman" panose="02020603050405020304" pitchFamily="18" charset="0"/>
              </a:rPr>
              <a:t>Corrélation &lt;1.0</a:t>
            </a:r>
          </a:p>
          <a:p>
            <a:pPr algn="just"/>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59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C7B7EF8-6E6A-4EF2-B378-E3CD80BC3B11}"/>
              </a:ext>
            </a:extLst>
          </p:cNvPr>
          <p:cNvSpPr txBox="1">
            <a:spLocks noChangeArrowheads="1"/>
          </p:cNvSpPr>
          <p:nvPr/>
        </p:nvSpPr>
        <p:spPr bwMode="auto">
          <a:xfrm>
            <a:off x="457199" y="101111"/>
            <a:ext cx="10751127" cy="7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fr-FR" altLang="fr-FR" sz="2800" b="1" i="0" dirty="0"/>
              <a:t>Applications sous SPSS </a:t>
            </a:r>
            <a:r>
              <a:rPr lang="fr-FR" altLang="fr-FR" sz="2800" i="0" dirty="0"/>
              <a:t>(en passant par la boite de dialogue)</a:t>
            </a:r>
          </a:p>
        </p:txBody>
      </p:sp>
      <p:sp>
        <p:nvSpPr>
          <p:cNvPr id="3" name="Rectangle 2">
            <a:extLst>
              <a:ext uri="{FF2B5EF4-FFF2-40B4-BE49-F238E27FC236}">
                <a16:creationId xmlns:a16="http://schemas.microsoft.com/office/drawing/2014/main" id="{A24354EA-1DE2-4BA4-983A-DD6C05AFDDD3}"/>
              </a:ext>
            </a:extLst>
          </p:cNvPr>
          <p:cNvSpPr>
            <a:spLocks noChangeArrowheads="1"/>
          </p:cNvSpPr>
          <p:nvPr/>
        </p:nvSpPr>
        <p:spPr bwMode="auto">
          <a:xfrm>
            <a:off x="457200" y="700307"/>
            <a:ext cx="1107830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fr-FR" altLang="fr-FR" sz="2400" i="0" dirty="0"/>
              <a:t>Étape 1:  on fait analyse </a:t>
            </a:r>
            <a:r>
              <a:rPr lang="fr-FR" dirty="0"/>
              <a:t>→ </a:t>
            </a:r>
            <a:r>
              <a:rPr lang="fr-FR" altLang="fr-FR" sz="2400" i="0" dirty="0"/>
              <a:t>statistiques descriptives </a:t>
            </a:r>
            <a:r>
              <a:rPr lang="fr-FR" dirty="0"/>
              <a:t>→</a:t>
            </a:r>
            <a:r>
              <a:rPr lang="fr-FR" altLang="fr-FR" sz="2400" i="0" dirty="0"/>
              <a:t> tableaux croisés </a:t>
            </a:r>
          </a:p>
        </p:txBody>
      </p:sp>
      <p:pic>
        <p:nvPicPr>
          <p:cNvPr id="7" name="Image 6">
            <a:extLst>
              <a:ext uri="{FF2B5EF4-FFF2-40B4-BE49-F238E27FC236}">
                <a16:creationId xmlns:a16="http://schemas.microsoft.com/office/drawing/2014/main" id="{65BDC187-6C3B-4722-9FD3-52E8706F352E}"/>
              </a:ext>
            </a:extLst>
          </p:cNvPr>
          <p:cNvPicPr>
            <a:picLocks noChangeAspect="1"/>
          </p:cNvPicPr>
          <p:nvPr/>
        </p:nvPicPr>
        <p:blipFill>
          <a:blip r:embed="rId2"/>
          <a:stretch>
            <a:fillRect/>
          </a:stretch>
        </p:blipFill>
        <p:spPr>
          <a:xfrm>
            <a:off x="182880" y="1200371"/>
            <a:ext cx="11804244" cy="5411444"/>
          </a:xfrm>
          <a:prstGeom prst="rect">
            <a:avLst/>
          </a:prstGeom>
        </p:spPr>
      </p:pic>
    </p:spTree>
    <p:extLst>
      <p:ext uri="{BB962C8B-B14F-4D97-AF65-F5344CB8AC3E}">
        <p14:creationId xmlns:p14="http://schemas.microsoft.com/office/powerpoint/2010/main" val="104777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36D76-691E-462E-A25B-EE7F0B814106}"/>
              </a:ext>
            </a:extLst>
          </p:cNvPr>
          <p:cNvSpPr/>
          <p:nvPr/>
        </p:nvSpPr>
        <p:spPr>
          <a:xfrm>
            <a:off x="2729131" y="391481"/>
            <a:ext cx="5739619" cy="717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effectLst/>
                <a:latin typeface="Times New Roman" panose="02020603050405020304" pitchFamily="18" charset="0"/>
                <a:ea typeface="Calibri" panose="020F0502020204030204" pitchFamily="34" charset="0"/>
              </a:rPr>
              <a:t>Analyse bivariée</a:t>
            </a:r>
            <a:endParaRPr lang="fr-FR" sz="3200" dirty="0">
              <a:solidFill>
                <a:schemeClr val="tx1"/>
              </a:solidFill>
              <a:effectLst/>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6F774899-1B46-4E75-A59A-10BFF3AE6A6D}"/>
              </a:ext>
            </a:extLst>
          </p:cNvPr>
          <p:cNvSpPr/>
          <p:nvPr/>
        </p:nvSpPr>
        <p:spPr>
          <a:xfrm>
            <a:off x="2729132" y="1155024"/>
            <a:ext cx="5739619" cy="71745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sz="2400" b="1" dirty="0">
                <a:solidFill>
                  <a:schemeClr val="tx1"/>
                </a:solidFill>
                <a:latin typeface="Times New Roman" panose="02020603050405020304" pitchFamily="18" charset="0"/>
                <a:cs typeface="Times New Roman" panose="02020603050405020304" pitchFamily="18" charset="0"/>
              </a:rPr>
              <a:t>Plan</a:t>
            </a:r>
          </a:p>
        </p:txBody>
      </p:sp>
      <p:sp>
        <p:nvSpPr>
          <p:cNvPr id="4" name="Rectangle 3">
            <a:extLst>
              <a:ext uri="{FF2B5EF4-FFF2-40B4-BE49-F238E27FC236}">
                <a16:creationId xmlns:a16="http://schemas.microsoft.com/office/drawing/2014/main" id="{69D66E61-DA45-41FF-BF7D-45B8B48844BA}"/>
              </a:ext>
            </a:extLst>
          </p:cNvPr>
          <p:cNvSpPr/>
          <p:nvPr/>
        </p:nvSpPr>
        <p:spPr>
          <a:xfrm>
            <a:off x="958948" y="1986330"/>
            <a:ext cx="10267070" cy="717452"/>
          </a:xfrm>
          <a:prstGeom prst="rect">
            <a:avLst/>
          </a:prstGeom>
          <a:solidFill>
            <a:srgbClr val="06E0C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fr-FR" sz="2400" b="1" dirty="0">
                <a:solidFill>
                  <a:schemeClr val="tx1"/>
                </a:solidFill>
                <a:latin typeface="Times New Roman" panose="02020603050405020304" pitchFamily="18" charset="0"/>
                <a:cs typeface="Times New Roman" panose="02020603050405020304" pitchFamily="18" charset="0"/>
              </a:rPr>
              <a:t>Introduction</a:t>
            </a:r>
          </a:p>
        </p:txBody>
      </p:sp>
      <p:sp>
        <p:nvSpPr>
          <p:cNvPr id="5" name="Rectangle 4">
            <a:extLst>
              <a:ext uri="{FF2B5EF4-FFF2-40B4-BE49-F238E27FC236}">
                <a16:creationId xmlns:a16="http://schemas.microsoft.com/office/drawing/2014/main" id="{D4B620E6-E400-4054-81E4-D4A21FECC20D}"/>
              </a:ext>
            </a:extLst>
          </p:cNvPr>
          <p:cNvSpPr/>
          <p:nvPr/>
        </p:nvSpPr>
        <p:spPr>
          <a:xfrm>
            <a:off x="958947" y="3309586"/>
            <a:ext cx="10274106" cy="770207"/>
          </a:xfrm>
          <a:prstGeom prst="rect">
            <a:avLst/>
          </a:prstGeom>
          <a:solidFill>
            <a:srgbClr val="06E0C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fr-FR" sz="2400" b="1" dirty="0">
                <a:solidFill>
                  <a:schemeClr val="tx1"/>
                </a:solidFill>
                <a:latin typeface="Times New Roman" panose="02020603050405020304" pitchFamily="18" charset="0"/>
                <a:cs typeface="Times New Roman" panose="02020603050405020304" pitchFamily="18" charset="0"/>
              </a:rPr>
              <a:t>Mesures d’association entre deux variables qualitatives (test de chi2)</a:t>
            </a:r>
          </a:p>
        </p:txBody>
      </p:sp>
      <p:sp>
        <p:nvSpPr>
          <p:cNvPr id="6" name="Rectangle 5">
            <a:extLst>
              <a:ext uri="{FF2B5EF4-FFF2-40B4-BE49-F238E27FC236}">
                <a16:creationId xmlns:a16="http://schemas.microsoft.com/office/drawing/2014/main" id="{1491B6FC-1F7B-44A7-A5E9-29EA8912D9E0}"/>
              </a:ext>
            </a:extLst>
          </p:cNvPr>
          <p:cNvSpPr/>
          <p:nvPr/>
        </p:nvSpPr>
        <p:spPr>
          <a:xfrm>
            <a:off x="951912" y="4522326"/>
            <a:ext cx="10274106" cy="1327348"/>
          </a:xfrm>
          <a:prstGeom prst="rect">
            <a:avLst/>
          </a:prstGeom>
          <a:solidFill>
            <a:srgbClr val="06E0C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fr-FR" sz="2400" b="1" dirty="0">
                <a:solidFill>
                  <a:schemeClr val="tx1"/>
                </a:solidFill>
                <a:latin typeface="Times New Roman" panose="02020603050405020304" pitchFamily="18" charset="0"/>
                <a:cs typeface="Times New Roman" panose="02020603050405020304" pitchFamily="18" charset="0"/>
              </a:rPr>
              <a:t>Mesures d’association entre deux variables quantitatives (recours au coefficient de corrélation Pearson)</a:t>
            </a:r>
          </a:p>
        </p:txBody>
      </p:sp>
      <p:sp>
        <p:nvSpPr>
          <p:cNvPr id="7" name="Rectangle 6">
            <a:extLst>
              <a:ext uri="{FF2B5EF4-FFF2-40B4-BE49-F238E27FC236}">
                <a16:creationId xmlns:a16="http://schemas.microsoft.com/office/drawing/2014/main" id="{500055A2-2B53-409B-9655-0DD965DDDC67}"/>
              </a:ext>
            </a:extLst>
          </p:cNvPr>
          <p:cNvSpPr/>
          <p:nvPr/>
        </p:nvSpPr>
        <p:spPr>
          <a:xfrm>
            <a:off x="958947" y="4584311"/>
            <a:ext cx="10274106" cy="642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endParaRPr lang="fr-FR" sz="1600" dirty="0">
              <a:solidFill>
                <a:schemeClr val="tx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32969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84CB2F-FA4F-42B3-82A7-7354CC96644E}"/>
              </a:ext>
            </a:extLst>
          </p:cNvPr>
          <p:cNvSpPr>
            <a:spLocks noChangeArrowheads="1"/>
          </p:cNvSpPr>
          <p:nvPr/>
        </p:nvSpPr>
        <p:spPr bwMode="auto">
          <a:xfrm>
            <a:off x="403274" y="358507"/>
            <a:ext cx="11788726"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 typeface="Wingdings" panose="05000000000000000000" pitchFamily="2" charset="2"/>
              <a:buNone/>
            </a:pPr>
            <a:r>
              <a:rPr lang="fr-FR" altLang="fr-FR" sz="2200" i="0" dirty="0"/>
              <a:t>Étape 2:  on fait entrer la variable dépendante en ligne et la variable explicative en colonne</a:t>
            </a:r>
          </a:p>
        </p:txBody>
      </p:sp>
      <p:pic>
        <p:nvPicPr>
          <p:cNvPr id="5" name="Image 4">
            <a:extLst>
              <a:ext uri="{FF2B5EF4-FFF2-40B4-BE49-F238E27FC236}">
                <a16:creationId xmlns:a16="http://schemas.microsoft.com/office/drawing/2014/main" id="{8085C3FF-4C55-4A24-923F-EAE24F40C588}"/>
              </a:ext>
            </a:extLst>
          </p:cNvPr>
          <p:cNvPicPr>
            <a:picLocks noChangeAspect="1"/>
          </p:cNvPicPr>
          <p:nvPr/>
        </p:nvPicPr>
        <p:blipFill>
          <a:blip r:embed="rId2"/>
          <a:stretch>
            <a:fillRect/>
          </a:stretch>
        </p:blipFill>
        <p:spPr>
          <a:xfrm>
            <a:off x="506438" y="1061508"/>
            <a:ext cx="11324491" cy="5564375"/>
          </a:xfrm>
          <a:prstGeom prst="rect">
            <a:avLst/>
          </a:prstGeom>
        </p:spPr>
      </p:pic>
    </p:spTree>
    <p:extLst>
      <p:ext uri="{BB962C8B-B14F-4D97-AF65-F5344CB8AC3E}">
        <p14:creationId xmlns:p14="http://schemas.microsoft.com/office/powerpoint/2010/main" val="155364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1384FF-E58F-4BD4-ABA5-26B257F8212D}"/>
              </a:ext>
            </a:extLst>
          </p:cNvPr>
          <p:cNvSpPr>
            <a:spLocks noChangeArrowheads="1"/>
          </p:cNvSpPr>
          <p:nvPr/>
        </p:nvSpPr>
        <p:spPr bwMode="auto">
          <a:xfrm>
            <a:off x="691710" y="376769"/>
            <a:ext cx="11279896"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fr-FR" altLang="fr-FR" sz="2200" i="0" dirty="0"/>
              <a:t>Étape 3:  on clique sur statistique </a:t>
            </a:r>
            <a:r>
              <a:rPr lang="fr-FR" sz="2400" dirty="0"/>
              <a:t>→</a:t>
            </a:r>
            <a:r>
              <a:rPr lang="fr-FR" altLang="fr-FR" sz="2200" i="0" dirty="0"/>
              <a:t> on choisit la statistique corrélation ensuite on fait poursuivre </a:t>
            </a:r>
          </a:p>
        </p:txBody>
      </p:sp>
      <p:sp>
        <p:nvSpPr>
          <p:cNvPr id="10" name="ZoneTexte 20">
            <a:extLst>
              <a:ext uri="{FF2B5EF4-FFF2-40B4-BE49-F238E27FC236}">
                <a16:creationId xmlns:a16="http://schemas.microsoft.com/office/drawing/2014/main" id="{3B9E18B5-0965-4C75-9DFE-C3AC8A2D9E0A}"/>
              </a:ext>
            </a:extLst>
          </p:cNvPr>
          <p:cNvSpPr txBox="1">
            <a:spLocks noChangeArrowheads="1"/>
          </p:cNvSpPr>
          <p:nvPr/>
        </p:nvSpPr>
        <p:spPr bwMode="auto">
          <a:xfrm>
            <a:off x="5350888" y="947284"/>
            <a:ext cx="3371081"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 typeface="Wingdings" panose="05000000000000000000" pitchFamily="2" charset="2"/>
              <a:buNone/>
            </a:pPr>
            <a:r>
              <a:rPr lang="fr-FR" altLang="fr-FR" sz="2000" dirty="0"/>
              <a:t>Ensemble des </a:t>
            </a:r>
            <a:r>
              <a:rPr lang="fr-FR" altLang="fr-FR" sz="2000" i="0" dirty="0"/>
              <a:t>statistiques</a:t>
            </a:r>
          </a:p>
        </p:txBody>
      </p:sp>
      <p:pic>
        <p:nvPicPr>
          <p:cNvPr id="4" name="Image 3">
            <a:extLst>
              <a:ext uri="{FF2B5EF4-FFF2-40B4-BE49-F238E27FC236}">
                <a16:creationId xmlns:a16="http://schemas.microsoft.com/office/drawing/2014/main" id="{8BFC328E-CA90-4953-A2E9-365D3B3388D7}"/>
              </a:ext>
            </a:extLst>
          </p:cNvPr>
          <p:cNvPicPr>
            <a:picLocks noChangeAspect="1"/>
          </p:cNvPicPr>
          <p:nvPr/>
        </p:nvPicPr>
        <p:blipFill>
          <a:blip r:embed="rId2"/>
          <a:stretch>
            <a:fillRect/>
          </a:stretch>
        </p:blipFill>
        <p:spPr>
          <a:xfrm>
            <a:off x="801858" y="1402114"/>
            <a:ext cx="10480431" cy="5250146"/>
          </a:xfrm>
          <a:prstGeom prst="rect">
            <a:avLst/>
          </a:prstGeom>
        </p:spPr>
      </p:pic>
      <p:grpSp>
        <p:nvGrpSpPr>
          <p:cNvPr id="8" name="Groupe 7">
            <a:extLst>
              <a:ext uri="{FF2B5EF4-FFF2-40B4-BE49-F238E27FC236}">
                <a16:creationId xmlns:a16="http://schemas.microsoft.com/office/drawing/2014/main" id="{20DCE249-3836-481E-B9E2-41E2233B6205}"/>
              </a:ext>
            </a:extLst>
          </p:cNvPr>
          <p:cNvGrpSpPr/>
          <p:nvPr/>
        </p:nvGrpSpPr>
        <p:grpSpPr>
          <a:xfrm>
            <a:off x="3896751" y="1292674"/>
            <a:ext cx="3995224" cy="3546612"/>
            <a:chOff x="4445390" y="1292674"/>
            <a:chExt cx="3179299" cy="3476274"/>
          </a:xfrm>
        </p:grpSpPr>
        <p:sp>
          <p:nvSpPr>
            <p:cNvPr id="6" name="Ellipse 16">
              <a:extLst>
                <a:ext uri="{FF2B5EF4-FFF2-40B4-BE49-F238E27FC236}">
                  <a16:creationId xmlns:a16="http://schemas.microsoft.com/office/drawing/2014/main" id="{93443CD8-6474-464F-9D44-98BC30E0AB1E}"/>
                </a:ext>
              </a:extLst>
            </p:cNvPr>
            <p:cNvSpPr>
              <a:spLocks noChangeArrowheads="1"/>
            </p:cNvSpPr>
            <p:nvPr/>
          </p:nvSpPr>
          <p:spPr bwMode="auto">
            <a:xfrm>
              <a:off x="4445390" y="2504050"/>
              <a:ext cx="3179299" cy="226489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269875" indent="-269875">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 typeface="Wingdings" panose="05000000000000000000" pitchFamily="2" charset="2"/>
                <a:buChar char="Ø"/>
              </a:pPr>
              <a:endParaRPr lang="fr-FR" altLang="fr-FR" sz="2000">
                <a:solidFill>
                  <a:srgbClr val="FFFF00"/>
                </a:solidFill>
              </a:endParaRPr>
            </a:p>
          </p:txBody>
        </p:sp>
        <p:cxnSp>
          <p:nvCxnSpPr>
            <p:cNvPr id="7" name="Connecteur droit 8">
              <a:extLst>
                <a:ext uri="{FF2B5EF4-FFF2-40B4-BE49-F238E27FC236}">
                  <a16:creationId xmlns:a16="http://schemas.microsoft.com/office/drawing/2014/main" id="{D8BF0CBA-F67F-497A-AEC9-58C4D2E1AE6A}"/>
                </a:ext>
              </a:extLst>
            </p:cNvPr>
            <p:cNvCxnSpPr>
              <a:cxnSpLocks noChangeShapeType="1"/>
            </p:cNvCxnSpPr>
            <p:nvPr/>
          </p:nvCxnSpPr>
          <p:spPr bwMode="auto">
            <a:xfrm flipH="1">
              <a:off x="6131609" y="1292674"/>
              <a:ext cx="634951" cy="121137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35095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84DBA23-C168-47B3-BB80-A3DAD6027139}"/>
              </a:ext>
            </a:extLst>
          </p:cNvPr>
          <p:cNvPicPr>
            <a:picLocks noChangeAspect="1"/>
          </p:cNvPicPr>
          <p:nvPr/>
        </p:nvPicPr>
        <p:blipFill>
          <a:blip r:embed="rId2"/>
          <a:stretch>
            <a:fillRect/>
          </a:stretch>
        </p:blipFill>
        <p:spPr>
          <a:xfrm>
            <a:off x="506438" y="902752"/>
            <a:ext cx="11324491" cy="5723132"/>
          </a:xfrm>
          <a:prstGeom prst="rect">
            <a:avLst/>
          </a:prstGeom>
        </p:spPr>
      </p:pic>
      <p:sp>
        <p:nvSpPr>
          <p:cNvPr id="2" name="Rectangle 1">
            <a:extLst>
              <a:ext uri="{FF2B5EF4-FFF2-40B4-BE49-F238E27FC236}">
                <a16:creationId xmlns:a16="http://schemas.microsoft.com/office/drawing/2014/main" id="{F66BF8DD-AAD8-475B-A79C-8A6C46EA33F8}"/>
              </a:ext>
            </a:extLst>
          </p:cNvPr>
          <p:cNvSpPr>
            <a:spLocks noChangeArrowheads="1"/>
          </p:cNvSpPr>
          <p:nvPr/>
        </p:nvSpPr>
        <p:spPr bwMode="auto">
          <a:xfrm>
            <a:off x="909808" y="402688"/>
            <a:ext cx="90360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 typeface="Wingdings" panose="05000000000000000000" pitchFamily="2" charset="2"/>
              <a:buNone/>
            </a:pPr>
            <a:r>
              <a:rPr lang="fr-FR" altLang="fr-FR" sz="2400" i="0" dirty="0"/>
              <a:t>Étape 4:  on fait OK puis on obtient les résultats</a:t>
            </a:r>
          </a:p>
        </p:txBody>
      </p:sp>
      <p:grpSp>
        <p:nvGrpSpPr>
          <p:cNvPr id="8" name="Groupe 7">
            <a:extLst>
              <a:ext uri="{FF2B5EF4-FFF2-40B4-BE49-F238E27FC236}">
                <a16:creationId xmlns:a16="http://schemas.microsoft.com/office/drawing/2014/main" id="{DCA0896C-7B22-440A-AFED-02346D16F455}"/>
              </a:ext>
            </a:extLst>
          </p:cNvPr>
          <p:cNvGrpSpPr/>
          <p:nvPr/>
        </p:nvGrpSpPr>
        <p:grpSpPr>
          <a:xfrm>
            <a:off x="5509941" y="4418135"/>
            <a:ext cx="1780919" cy="589964"/>
            <a:chOff x="4909626" y="4221187"/>
            <a:chExt cx="1780919" cy="589964"/>
          </a:xfrm>
        </p:grpSpPr>
        <p:sp>
          <p:nvSpPr>
            <p:cNvPr id="5" name="ZoneTexte 8">
              <a:extLst>
                <a:ext uri="{FF2B5EF4-FFF2-40B4-BE49-F238E27FC236}">
                  <a16:creationId xmlns:a16="http://schemas.microsoft.com/office/drawing/2014/main" id="{BFD9C1A8-1351-4A89-8E78-45522A11DADF}"/>
                </a:ext>
              </a:extLst>
            </p:cNvPr>
            <p:cNvSpPr txBox="1">
              <a:spLocks noChangeArrowheads="1"/>
            </p:cNvSpPr>
            <p:nvPr/>
          </p:nvSpPr>
          <p:spPr bwMode="auto">
            <a:xfrm>
              <a:off x="5904732" y="4221187"/>
              <a:ext cx="785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 typeface="Wingdings" panose="05000000000000000000" pitchFamily="2" charset="2"/>
                <a:buNone/>
              </a:pPr>
              <a:r>
                <a:rPr lang="fr-FR" altLang="fr-FR" sz="2000" dirty="0"/>
                <a:t>Clic</a:t>
              </a:r>
            </a:p>
          </p:txBody>
        </p:sp>
        <p:cxnSp>
          <p:nvCxnSpPr>
            <p:cNvPr id="6" name="Connecteur droit 9">
              <a:extLst>
                <a:ext uri="{FF2B5EF4-FFF2-40B4-BE49-F238E27FC236}">
                  <a16:creationId xmlns:a16="http://schemas.microsoft.com/office/drawing/2014/main" id="{0B36B550-BFEA-4E55-879E-D65455F13418}"/>
                </a:ext>
              </a:extLst>
            </p:cNvPr>
            <p:cNvCxnSpPr>
              <a:cxnSpLocks noChangeShapeType="1"/>
            </p:cNvCxnSpPr>
            <p:nvPr/>
          </p:nvCxnSpPr>
          <p:spPr bwMode="auto">
            <a:xfrm flipH="1">
              <a:off x="4909626" y="4431323"/>
              <a:ext cx="984737" cy="37982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35136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1FB6271-B357-46B1-8635-A2E70C48D118}"/>
              </a:ext>
            </a:extLst>
          </p:cNvPr>
          <p:cNvSpPr txBox="1"/>
          <p:nvPr/>
        </p:nvSpPr>
        <p:spPr>
          <a:xfrm>
            <a:off x="653614" y="1815657"/>
            <a:ext cx="10884772" cy="3503844"/>
          </a:xfrm>
          <a:prstGeom prst="rect">
            <a:avLst/>
          </a:prstGeom>
          <a:noFill/>
        </p:spPr>
        <p:txBody>
          <a:bodyPr wrap="square">
            <a:spAutoFit/>
          </a:bodyPr>
          <a:lstStyle>
            <a:defPPr>
              <a:defRPr lang="fr-FR"/>
            </a:defPPr>
            <a:lvl1pPr algn="just">
              <a:lnSpc>
                <a:spcPct val="150000"/>
              </a:lnSpc>
              <a:spcBef>
                <a:spcPts val="600"/>
              </a:spcBef>
              <a:spcAft>
                <a:spcPts val="600"/>
              </a:spcAft>
              <a:defRPr>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defRPr>
            </a:lvl1pPr>
          </a:lstStyle>
          <a:p>
            <a:r>
              <a:rPr lang="fr-FR" sz="2400" b="1" dirty="0">
                <a:cs typeface="+mn-cs"/>
              </a:rPr>
              <a:t>En passant par la boite de dialogue,</a:t>
            </a:r>
          </a:p>
          <a:p>
            <a:r>
              <a:rPr lang="fr-FR" sz="2400" dirty="0">
                <a:cs typeface="+mn-cs"/>
              </a:rPr>
              <a:t>On peut également faire un tableau croisé pour obtenir les distributions en fréquence absolue ou relative en colonne ou en ligne. Pour ce faire, </a:t>
            </a:r>
            <a:r>
              <a:rPr lang="fr-FR" altLang="fr-FR" sz="2400" dirty="0">
                <a:cs typeface="+mn-cs"/>
              </a:rPr>
              <a:t>on fait analyse </a:t>
            </a:r>
            <a:r>
              <a:rPr lang="fr-FR" sz="2400" dirty="0">
                <a:cs typeface="+mn-cs"/>
              </a:rPr>
              <a:t>→ </a:t>
            </a:r>
            <a:r>
              <a:rPr lang="fr-FR" altLang="fr-FR" sz="2400" dirty="0">
                <a:cs typeface="+mn-cs"/>
              </a:rPr>
              <a:t>statistiques descriptives </a:t>
            </a:r>
            <a:r>
              <a:rPr lang="fr-FR" sz="2400" dirty="0">
                <a:cs typeface="+mn-cs"/>
              </a:rPr>
              <a:t>→</a:t>
            </a:r>
            <a:r>
              <a:rPr lang="fr-FR" altLang="fr-FR" sz="2400" dirty="0">
                <a:cs typeface="+mn-cs"/>
              </a:rPr>
              <a:t> tableaux croisés </a:t>
            </a:r>
            <a:r>
              <a:rPr lang="fr-FR" sz="2400" dirty="0">
                <a:cs typeface="+mn-cs"/>
              </a:rPr>
              <a:t>→ </a:t>
            </a:r>
            <a:r>
              <a:rPr lang="fr-FR" altLang="fr-FR" sz="2400" dirty="0">
                <a:cs typeface="+mn-cs"/>
              </a:rPr>
              <a:t>on fait entrer la variable dépendante en ligne et la variable explicative en colonne </a:t>
            </a:r>
            <a:r>
              <a:rPr lang="fr-FR" sz="2400" dirty="0">
                <a:cs typeface="+mn-cs"/>
              </a:rPr>
              <a:t>→ </a:t>
            </a:r>
            <a:r>
              <a:rPr lang="fr-FR" altLang="fr-FR" sz="2400" dirty="0">
                <a:cs typeface="+mn-cs"/>
              </a:rPr>
              <a:t>on clique sur cellule </a:t>
            </a:r>
            <a:r>
              <a:rPr lang="fr-FR" sz="2400" dirty="0">
                <a:cs typeface="+mn-cs"/>
              </a:rPr>
              <a:t>→</a:t>
            </a:r>
            <a:r>
              <a:rPr lang="fr-FR" altLang="fr-FR" sz="2400" dirty="0">
                <a:cs typeface="+mn-cs"/>
              </a:rPr>
              <a:t> on choisit le type de pourcentage </a:t>
            </a:r>
            <a:r>
              <a:rPr lang="fr-FR" sz="2400" dirty="0">
                <a:cs typeface="+mn-cs"/>
              </a:rPr>
              <a:t>→ </a:t>
            </a:r>
            <a:r>
              <a:rPr lang="fr-FR" altLang="fr-FR" sz="2400" dirty="0">
                <a:cs typeface="+mn-cs"/>
              </a:rPr>
              <a:t>on fait poursuivre puis ok et on obtient les résultats</a:t>
            </a:r>
            <a:endParaRPr lang="fr-FR" sz="2400" dirty="0">
              <a:cs typeface="+mn-cs"/>
            </a:endParaRPr>
          </a:p>
        </p:txBody>
      </p:sp>
    </p:spTree>
    <p:extLst>
      <p:ext uri="{BB962C8B-B14F-4D97-AF65-F5344CB8AC3E}">
        <p14:creationId xmlns:p14="http://schemas.microsoft.com/office/powerpoint/2010/main" val="2332971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9521A2C-BA99-4AD6-A703-20DA49B73D01}"/>
              </a:ext>
            </a:extLst>
          </p:cNvPr>
          <p:cNvSpPr txBox="1"/>
          <p:nvPr/>
        </p:nvSpPr>
        <p:spPr>
          <a:xfrm>
            <a:off x="895057" y="2988074"/>
            <a:ext cx="10292275" cy="2703625"/>
          </a:xfrm>
          <a:prstGeom prst="rect">
            <a:avLst/>
          </a:prstGeom>
          <a:noFill/>
        </p:spPr>
        <p:txBody>
          <a:bodyPr wrap="square">
            <a:spAutoFit/>
          </a:bodyPr>
          <a:lstStyle/>
          <a:p>
            <a:pPr algn="just">
              <a:lnSpc>
                <a:spcPct val="150000"/>
              </a:lnSpc>
              <a:spcBef>
                <a:spcPts val="600"/>
              </a:spcBef>
              <a:spcAft>
                <a:spcPts val="600"/>
              </a:spcAft>
            </a:pPr>
            <a:r>
              <a:rPr lang="fr-FR" sz="2400" b="1" dirty="0">
                <a:solidFill>
                  <a:srgbClr val="000000"/>
                </a:solidFill>
                <a:effectLst/>
                <a:latin typeface="Times New Roman" panose="02020603050405020304" pitchFamily="18" charset="0"/>
                <a:ea typeface="Calibri" panose="020F0502020204030204" pitchFamily="34" charset="0"/>
              </a:rPr>
              <a:t>Les commandes nous permettant d’obtenir les distributions sont : </a:t>
            </a:r>
          </a:p>
          <a:p>
            <a:pPr algn="just">
              <a:lnSpc>
                <a:spcPct val="150000"/>
              </a:lnSpc>
              <a:spcBef>
                <a:spcPts val="600"/>
              </a:spcBef>
              <a:spcAft>
                <a:spcPts val="600"/>
              </a:spcAft>
            </a:pPr>
            <a:r>
              <a:rPr lang="fr-FR" sz="2400" dirty="0" err="1">
                <a:solidFill>
                  <a:srgbClr val="FF0000"/>
                </a:solidFill>
                <a:effectLst/>
                <a:latin typeface="Times New Roman" panose="02020603050405020304" pitchFamily="18" charset="0"/>
                <a:ea typeface="Calibri" panose="020F0502020204030204" pitchFamily="34" charset="0"/>
              </a:rPr>
              <a:t>crosstabs</a:t>
            </a:r>
            <a:r>
              <a:rPr lang="fr-FR" sz="2400" dirty="0">
                <a:solidFill>
                  <a:srgbClr val="FF0000"/>
                </a:solidFill>
                <a:effectLst/>
                <a:latin typeface="Times New Roman" panose="02020603050405020304" pitchFamily="18" charset="0"/>
                <a:ea typeface="Calibri" panose="020F0502020204030204" pitchFamily="34" charset="0"/>
              </a:rPr>
              <a:t> tables=paludisme by </a:t>
            </a:r>
            <a:r>
              <a:rPr lang="fr-FR" sz="2400" dirty="0" err="1">
                <a:solidFill>
                  <a:srgbClr val="FF0000"/>
                </a:solidFill>
                <a:latin typeface="Times New Roman" panose="02020603050405020304" pitchFamily="18" charset="0"/>
                <a:ea typeface="Calibri" panose="020F0502020204030204" pitchFamily="34" charset="0"/>
              </a:rPr>
              <a:t>milres</a:t>
            </a:r>
            <a:r>
              <a:rPr lang="fr-FR" sz="2400" dirty="0">
                <a:solidFill>
                  <a:srgbClr val="FF0000"/>
                </a:solidFill>
                <a:effectLst/>
                <a:latin typeface="Times New Roman" panose="02020603050405020304" pitchFamily="18" charset="0"/>
                <a:ea typeface="Calibri" panose="020F0502020204030204" pitchFamily="34" charset="0"/>
              </a:rPr>
              <a:t> /</a:t>
            </a:r>
            <a:r>
              <a:rPr lang="fr-FR" sz="2400" dirty="0" err="1">
                <a:solidFill>
                  <a:srgbClr val="FF0000"/>
                </a:solidFill>
                <a:effectLst/>
                <a:latin typeface="Times New Roman" panose="02020603050405020304" pitchFamily="18" charset="0"/>
                <a:ea typeface="Calibri" panose="020F0502020204030204" pitchFamily="34" charset="0"/>
              </a:rPr>
              <a:t>cells</a:t>
            </a:r>
            <a:r>
              <a:rPr lang="fr-FR" sz="2400" dirty="0">
                <a:solidFill>
                  <a:srgbClr val="FF0000"/>
                </a:solidFill>
                <a:effectLst/>
                <a:latin typeface="Times New Roman" panose="02020603050405020304" pitchFamily="18" charset="0"/>
                <a:ea typeface="Calibri" panose="020F0502020204030204" pitchFamily="34" charset="0"/>
              </a:rPr>
              <a:t>=total. </a:t>
            </a:r>
            <a:r>
              <a:rPr lang="fr-FR" sz="2400" dirty="0">
                <a:effectLst/>
                <a:latin typeface="Times New Roman" panose="02020603050405020304" pitchFamily="18" charset="0"/>
                <a:ea typeface="Calibri" panose="020F0502020204030204" pitchFamily="34" charset="0"/>
              </a:rPr>
              <a:t>(% du total)</a:t>
            </a:r>
          </a:p>
          <a:p>
            <a:pPr algn="just">
              <a:lnSpc>
                <a:spcPct val="150000"/>
              </a:lnSpc>
              <a:spcBef>
                <a:spcPts val="600"/>
              </a:spcBef>
              <a:spcAft>
                <a:spcPts val="600"/>
              </a:spcAft>
            </a:pPr>
            <a:r>
              <a:rPr lang="fr-FR" sz="2400" dirty="0" err="1">
                <a:solidFill>
                  <a:srgbClr val="FF0000"/>
                </a:solidFill>
                <a:effectLst/>
                <a:latin typeface="Times New Roman" panose="02020603050405020304" pitchFamily="18" charset="0"/>
                <a:ea typeface="Calibri" panose="020F0502020204030204" pitchFamily="34" charset="0"/>
              </a:rPr>
              <a:t>crosstabs</a:t>
            </a:r>
            <a:r>
              <a:rPr lang="fr-FR" sz="2400" dirty="0">
                <a:solidFill>
                  <a:srgbClr val="FF0000"/>
                </a:solidFill>
                <a:effectLst/>
                <a:latin typeface="Times New Roman" panose="02020603050405020304" pitchFamily="18" charset="0"/>
                <a:ea typeface="Calibri" panose="020F0502020204030204" pitchFamily="34" charset="0"/>
              </a:rPr>
              <a:t> tables=paludisme by </a:t>
            </a:r>
            <a:r>
              <a:rPr lang="fr-FR" sz="2400" dirty="0" err="1">
                <a:solidFill>
                  <a:srgbClr val="FF0000"/>
                </a:solidFill>
                <a:effectLst/>
                <a:latin typeface="Times New Roman" panose="02020603050405020304" pitchFamily="18" charset="0"/>
                <a:ea typeface="Calibri" panose="020F0502020204030204" pitchFamily="34" charset="0"/>
              </a:rPr>
              <a:t>milres</a:t>
            </a:r>
            <a:r>
              <a:rPr lang="fr-FR" sz="2400" dirty="0">
                <a:solidFill>
                  <a:srgbClr val="FF0000"/>
                </a:solidFill>
                <a:effectLst/>
                <a:latin typeface="Times New Roman" panose="02020603050405020304" pitchFamily="18" charset="0"/>
                <a:ea typeface="Calibri" panose="020F0502020204030204" pitchFamily="34" charset="0"/>
              </a:rPr>
              <a:t> /</a:t>
            </a:r>
            <a:r>
              <a:rPr lang="fr-FR" sz="2400" dirty="0" err="1">
                <a:solidFill>
                  <a:srgbClr val="FF0000"/>
                </a:solidFill>
                <a:effectLst/>
                <a:latin typeface="Times New Roman" panose="02020603050405020304" pitchFamily="18" charset="0"/>
                <a:ea typeface="Calibri" panose="020F0502020204030204" pitchFamily="34" charset="0"/>
              </a:rPr>
              <a:t>cells</a:t>
            </a:r>
            <a:r>
              <a:rPr lang="fr-FR" sz="2400" dirty="0">
                <a:solidFill>
                  <a:srgbClr val="FF0000"/>
                </a:solidFill>
                <a:effectLst/>
                <a:latin typeface="Times New Roman" panose="02020603050405020304" pitchFamily="18" charset="0"/>
                <a:ea typeface="Calibri" panose="020F0502020204030204" pitchFamily="34" charset="0"/>
              </a:rPr>
              <a:t>=</a:t>
            </a:r>
            <a:r>
              <a:rPr lang="fr-FR" sz="2400" dirty="0" err="1">
                <a:solidFill>
                  <a:srgbClr val="FF0000"/>
                </a:solidFill>
                <a:effectLst/>
                <a:latin typeface="Times New Roman" panose="02020603050405020304" pitchFamily="18" charset="0"/>
                <a:ea typeface="Calibri" panose="020F0502020204030204" pitchFamily="34" charset="0"/>
              </a:rPr>
              <a:t>row</a:t>
            </a:r>
            <a:r>
              <a:rPr lang="fr-FR" sz="2400" dirty="0">
                <a:solidFill>
                  <a:srgbClr val="FF0000"/>
                </a:solidFill>
                <a:effectLst/>
                <a:latin typeface="Times New Roman" panose="02020603050405020304" pitchFamily="18" charset="0"/>
                <a:ea typeface="Calibri" panose="020F0502020204030204" pitchFamily="34" charset="0"/>
              </a:rPr>
              <a:t>. </a:t>
            </a:r>
            <a:r>
              <a:rPr lang="fr-FR" sz="2400" dirty="0">
                <a:effectLst/>
                <a:latin typeface="Times New Roman" panose="02020603050405020304" pitchFamily="18" charset="0"/>
                <a:ea typeface="Calibri" panose="020F0502020204030204" pitchFamily="34" charset="0"/>
              </a:rPr>
              <a:t>(% en ligne)</a:t>
            </a:r>
          </a:p>
          <a:p>
            <a:pPr algn="just">
              <a:lnSpc>
                <a:spcPct val="150000"/>
              </a:lnSpc>
              <a:spcBef>
                <a:spcPts val="600"/>
              </a:spcBef>
              <a:spcAft>
                <a:spcPts val="600"/>
              </a:spcAft>
            </a:pPr>
            <a:r>
              <a:rPr lang="fr-FR" sz="2400" dirty="0" err="1">
                <a:solidFill>
                  <a:srgbClr val="FF0000"/>
                </a:solidFill>
                <a:effectLst/>
                <a:latin typeface="Times New Roman" panose="02020603050405020304" pitchFamily="18" charset="0"/>
                <a:ea typeface="Calibri" panose="020F0502020204030204" pitchFamily="34" charset="0"/>
              </a:rPr>
              <a:t>crosstabs</a:t>
            </a:r>
            <a:r>
              <a:rPr lang="fr-FR" sz="2400" dirty="0">
                <a:solidFill>
                  <a:srgbClr val="FF0000"/>
                </a:solidFill>
                <a:effectLst/>
                <a:latin typeface="Times New Roman" panose="02020603050405020304" pitchFamily="18" charset="0"/>
                <a:ea typeface="Calibri" panose="020F0502020204030204" pitchFamily="34" charset="0"/>
              </a:rPr>
              <a:t> tables= paludisme by </a:t>
            </a:r>
            <a:r>
              <a:rPr lang="fr-FR" sz="2400" dirty="0" err="1">
                <a:solidFill>
                  <a:srgbClr val="FF0000"/>
                </a:solidFill>
                <a:effectLst/>
                <a:latin typeface="Times New Roman" panose="02020603050405020304" pitchFamily="18" charset="0"/>
                <a:ea typeface="Calibri" panose="020F0502020204030204" pitchFamily="34" charset="0"/>
              </a:rPr>
              <a:t>milres</a:t>
            </a:r>
            <a:r>
              <a:rPr lang="fr-FR" sz="2400" dirty="0">
                <a:solidFill>
                  <a:srgbClr val="FF0000"/>
                </a:solidFill>
                <a:effectLst/>
                <a:latin typeface="Times New Roman" panose="02020603050405020304" pitchFamily="18" charset="0"/>
                <a:ea typeface="Calibri" panose="020F0502020204030204" pitchFamily="34" charset="0"/>
              </a:rPr>
              <a:t> /</a:t>
            </a:r>
            <a:r>
              <a:rPr lang="fr-FR" sz="2400" dirty="0" err="1">
                <a:solidFill>
                  <a:srgbClr val="FF0000"/>
                </a:solidFill>
                <a:effectLst/>
                <a:latin typeface="Times New Roman" panose="02020603050405020304" pitchFamily="18" charset="0"/>
                <a:ea typeface="Calibri" panose="020F0502020204030204" pitchFamily="34" charset="0"/>
              </a:rPr>
              <a:t>cells</a:t>
            </a:r>
            <a:r>
              <a:rPr lang="fr-FR" sz="2400" dirty="0">
                <a:solidFill>
                  <a:srgbClr val="FF0000"/>
                </a:solidFill>
                <a:effectLst/>
                <a:latin typeface="Times New Roman" panose="02020603050405020304" pitchFamily="18" charset="0"/>
                <a:ea typeface="Calibri" panose="020F0502020204030204" pitchFamily="34" charset="0"/>
              </a:rPr>
              <a:t>=</a:t>
            </a:r>
            <a:r>
              <a:rPr lang="fr-FR" sz="2400" dirty="0" err="1">
                <a:solidFill>
                  <a:srgbClr val="FF0000"/>
                </a:solidFill>
                <a:effectLst/>
                <a:latin typeface="Times New Roman" panose="02020603050405020304" pitchFamily="18" charset="0"/>
                <a:ea typeface="Calibri" panose="020F0502020204030204" pitchFamily="34" charset="0"/>
              </a:rPr>
              <a:t>column</a:t>
            </a:r>
            <a:r>
              <a:rPr lang="fr-FR" sz="2400" dirty="0">
                <a:solidFill>
                  <a:srgbClr val="FF0000"/>
                </a:solidFill>
                <a:effectLst/>
                <a:latin typeface="Times New Roman" panose="02020603050405020304" pitchFamily="18" charset="0"/>
                <a:ea typeface="Calibri" panose="020F0502020204030204" pitchFamily="34" charset="0"/>
              </a:rPr>
              <a:t>. </a:t>
            </a:r>
            <a:r>
              <a:rPr lang="fr-FR" sz="2400" dirty="0">
                <a:effectLst/>
                <a:latin typeface="Times New Roman" panose="02020603050405020304" pitchFamily="18" charset="0"/>
                <a:ea typeface="Calibri" panose="020F0502020204030204" pitchFamily="34" charset="0"/>
              </a:rPr>
              <a:t>(% en colonne)</a:t>
            </a:r>
          </a:p>
        </p:txBody>
      </p:sp>
      <p:sp>
        <p:nvSpPr>
          <p:cNvPr id="3" name="Rectangle 2">
            <a:extLst>
              <a:ext uri="{FF2B5EF4-FFF2-40B4-BE49-F238E27FC236}">
                <a16:creationId xmlns:a16="http://schemas.microsoft.com/office/drawing/2014/main" id="{3791FACA-387E-4E3A-879D-5ABD5D5D86A1}"/>
              </a:ext>
            </a:extLst>
          </p:cNvPr>
          <p:cNvSpPr/>
          <p:nvPr/>
        </p:nvSpPr>
        <p:spPr>
          <a:xfrm>
            <a:off x="2641743" y="387714"/>
            <a:ext cx="5403272" cy="5829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Feuille syntaxe</a:t>
            </a:r>
          </a:p>
        </p:txBody>
      </p:sp>
      <p:sp>
        <p:nvSpPr>
          <p:cNvPr id="4" name="ZoneTexte 3">
            <a:extLst>
              <a:ext uri="{FF2B5EF4-FFF2-40B4-BE49-F238E27FC236}">
                <a16:creationId xmlns:a16="http://schemas.microsoft.com/office/drawing/2014/main" id="{CFCD7C05-D482-47F8-9BE2-E011B89122A2}"/>
              </a:ext>
            </a:extLst>
          </p:cNvPr>
          <p:cNvSpPr txBox="1"/>
          <p:nvPr/>
        </p:nvSpPr>
        <p:spPr>
          <a:xfrm>
            <a:off x="895057" y="1230261"/>
            <a:ext cx="9963443" cy="1287853"/>
          </a:xfrm>
          <a:prstGeom prst="rect">
            <a:avLst/>
          </a:prstGeom>
          <a:noFill/>
        </p:spPr>
        <p:txBody>
          <a:bodyPr wrap="square">
            <a:spAutoFit/>
          </a:bodyPr>
          <a:lstStyle/>
          <a:p>
            <a:pPr algn="just">
              <a:lnSpc>
                <a:spcPct val="150000"/>
              </a:lnSpc>
              <a:spcBef>
                <a:spcPts val="600"/>
              </a:spcBef>
              <a:spcAft>
                <a:spcPts val="600"/>
              </a:spcAft>
            </a:pPr>
            <a:r>
              <a:rPr lang="fr-FR" sz="2400" b="1" dirty="0">
                <a:effectLst/>
                <a:latin typeface="Times New Roman" panose="02020603050405020304" pitchFamily="18" charset="0"/>
                <a:ea typeface="Calibri" panose="020F0502020204030204" pitchFamily="34" charset="0"/>
              </a:rPr>
              <a:t>La commande nous permettant d’obtenir le test de corrélation </a:t>
            </a:r>
          </a:p>
          <a:p>
            <a:pPr algn="just">
              <a:lnSpc>
                <a:spcPct val="150000"/>
              </a:lnSpc>
              <a:spcBef>
                <a:spcPts val="600"/>
              </a:spcBef>
              <a:spcAft>
                <a:spcPts val="600"/>
              </a:spcAft>
            </a:pPr>
            <a:r>
              <a:rPr lang="fr-FR" sz="2400" dirty="0">
                <a:solidFill>
                  <a:srgbClr val="FF0000"/>
                </a:solidFill>
                <a:effectLst/>
                <a:latin typeface="Times New Roman" panose="02020603050405020304" pitchFamily="18" charset="0"/>
                <a:ea typeface="Calibri" panose="020F0502020204030204" pitchFamily="34" charset="0"/>
              </a:rPr>
              <a:t>Syntaxe : </a:t>
            </a:r>
            <a:r>
              <a:rPr lang="fr-FR" sz="2400" dirty="0" err="1">
                <a:solidFill>
                  <a:srgbClr val="FF0000"/>
                </a:solidFill>
                <a:effectLst/>
                <a:latin typeface="Times New Roman" panose="02020603050405020304" pitchFamily="18" charset="0"/>
                <a:ea typeface="Calibri" panose="020F0502020204030204" pitchFamily="34" charset="0"/>
              </a:rPr>
              <a:t>crosstabs</a:t>
            </a:r>
            <a:r>
              <a:rPr lang="fr-FR" sz="2400" dirty="0">
                <a:solidFill>
                  <a:srgbClr val="FF0000"/>
                </a:solidFill>
                <a:effectLst/>
                <a:latin typeface="Times New Roman" panose="02020603050405020304" pitchFamily="18" charset="0"/>
                <a:ea typeface="Calibri" panose="020F0502020204030204" pitchFamily="34" charset="0"/>
              </a:rPr>
              <a:t> tables= nombre_MII1 by taille_menage1 /</a:t>
            </a:r>
            <a:r>
              <a:rPr lang="fr-FR" sz="2400" dirty="0" err="1">
                <a:solidFill>
                  <a:srgbClr val="FF0000"/>
                </a:solidFill>
                <a:effectLst/>
                <a:latin typeface="Times New Roman" panose="02020603050405020304" pitchFamily="18" charset="0"/>
                <a:ea typeface="Calibri" panose="020F0502020204030204" pitchFamily="34" charset="0"/>
              </a:rPr>
              <a:t>statistics</a:t>
            </a:r>
            <a:r>
              <a:rPr lang="fr-FR" sz="2400" dirty="0">
                <a:solidFill>
                  <a:srgbClr val="FF0000"/>
                </a:solidFill>
                <a:effectLst/>
                <a:latin typeface="Times New Roman" panose="02020603050405020304" pitchFamily="18" charset="0"/>
                <a:ea typeface="Calibri" panose="020F0502020204030204" pitchFamily="34" charset="0"/>
              </a:rPr>
              <a:t>=corr.</a:t>
            </a:r>
            <a:endParaRPr lang="fr-FR" sz="2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274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94CE9-E9F5-4F7B-B983-DE12C8E82929}"/>
              </a:ext>
            </a:extLst>
          </p:cNvPr>
          <p:cNvSpPr/>
          <p:nvPr/>
        </p:nvSpPr>
        <p:spPr>
          <a:xfrm>
            <a:off x="2520461" y="215713"/>
            <a:ext cx="5739619" cy="717452"/>
          </a:xfrm>
          <a:prstGeom prst="rect">
            <a:avLst/>
          </a:prstGeom>
          <a:solidFill>
            <a:srgbClr val="06E0C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sz="2400" b="1" dirty="0">
                <a:solidFill>
                  <a:schemeClr val="tx1"/>
                </a:solidFill>
                <a:latin typeface="Times New Roman" panose="02020603050405020304" pitchFamily="18" charset="0"/>
                <a:cs typeface="Times New Roman" panose="02020603050405020304" pitchFamily="18" charset="0"/>
              </a:rPr>
              <a:t>Introduction 1/2</a:t>
            </a:r>
          </a:p>
        </p:txBody>
      </p:sp>
      <p:sp>
        <p:nvSpPr>
          <p:cNvPr id="3" name="Rectangle 2">
            <a:extLst>
              <a:ext uri="{FF2B5EF4-FFF2-40B4-BE49-F238E27FC236}">
                <a16:creationId xmlns:a16="http://schemas.microsoft.com/office/drawing/2014/main" id="{A97B4F8B-2DE1-4F3A-9989-63F836F0A4BB}"/>
              </a:ext>
            </a:extLst>
          </p:cNvPr>
          <p:cNvSpPr/>
          <p:nvPr/>
        </p:nvSpPr>
        <p:spPr>
          <a:xfrm>
            <a:off x="717452" y="933165"/>
            <a:ext cx="11015003" cy="5709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fr-FR" sz="2400" dirty="0">
                <a:solidFill>
                  <a:srgbClr val="000000"/>
                </a:solidFill>
                <a:effectLst/>
                <a:latin typeface="Times New Roman" panose="02020603050405020304" pitchFamily="18" charset="0"/>
                <a:ea typeface="Calibri" panose="020F0502020204030204" pitchFamily="34" charset="0"/>
              </a:rPr>
              <a:t>Les leçons précédentes traitaient de la statistique descriptive univariée, c’est-à-dire de la description d’une série statistique selon un seul caractère. En plus de l’étude séparée de chaque caractère, on peut mesurer les liens existant entre les variables deux à deux : c’est l’objet de la statistique descriptive bivariée. </a:t>
            </a:r>
          </a:p>
          <a:p>
            <a:pPr algn="just">
              <a:lnSpc>
                <a:spcPct val="150000"/>
              </a:lnSpc>
              <a:spcBef>
                <a:spcPts val="600"/>
              </a:spcBef>
              <a:spcAft>
                <a:spcPts val="600"/>
              </a:spcAft>
            </a:pPr>
            <a:r>
              <a:rPr lang="fr-FR" sz="2400" dirty="0">
                <a:solidFill>
                  <a:srgbClr val="000000"/>
                </a:solidFill>
                <a:effectLst/>
                <a:latin typeface="Times New Roman" panose="02020603050405020304" pitchFamily="18" charset="0"/>
                <a:ea typeface="Calibri" panose="020F0502020204030204" pitchFamily="34" charset="0"/>
              </a:rPr>
              <a:t>Considérons, par exemple, les caractéristiques suivantes des enfants Burkinabés âgés de moins de cinq ans et leur mère ayant participé à l’Enquête sur les indicateurs du paludisme (</a:t>
            </a:r>
            <a:r>
              <a:rPr lang="fr-FR" sz="2400" dirty="0" err="1">
                <a:solidFill>
                  <a:srgbClr val="000000"/>
                </a:solidFill>
                <a:effectLst/>
                <a:latin typeface="Times New Roman" panose="02020603050405020304" pitchFamily="18" charset="0"/>
                <a:ea typeface="Calibri" panose="020F0502020204030204" pitchFamily="34" charset="0"/>
              </a:rPr>
              <a:t>EIP</a:t>
            </a:r>
            <a:r>
              <a:rPr lang="fr-FR" sz="2400" dirty="0">
                <a:solidFill>
                  <a:srgbClr val="000000"/>
                </a:solidFill>
                <a:effectLst/>
                <a:latin typeface="Times New Roman" panose="02020603050405020304" pitchFamily="18" charset="0"/>
                <a:ea typeface="Calibri" panose="020F0502020204030204" pitchFamily="34" charset="0"/>
              </a:rPr>
              <a:t>) réalisée en 2014 : La région de résidence, le milieu de résidence, groupe ethnique, religion, niveau de vie du ménage, niveau d’instruction de la femme, exposition aux messages sur le paludisme, connaissance du paludisme, utilisation de la moustiquaire imprégnée, assainissement du ménage, Âge de l’enfant.</a:t>
            </a:r>
          </a:p>
        </p:txBody>
      </p:sp>
    </p:spTree>
    <p:extLst>
      <p:ext uri="{BB962C8B-B14F-4D97-AF65-F5344CB8AC3E}">
        <p14:creationId xmlns:p14="http://schemas.microsoft.com/office/powerpoint/2010/main" val="167175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94CE9-E9F5-4F7B-B983-DE12C8E82929}"/>
              </a:ext>
            </a:extLst>
          </p:cNvPr>
          <p:cNvSpPr/>
          <p:nvPr/>
        </p:nvSpPr>
        <p:spPr>
          <a:xfrm>
            <a:off x="2035979" y="236610"/>
            <a:ext cx="6473483" cy="717452"/>
          </a:xfrm>
          <a:prstGeom prst="rect">
            <a:avLst/>
          </a:prstGeom>
          <a:solidFill>
            <a:srgbClr val="06E0C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sz="2400" b="1" dirty="0">
                <a:solidFill>
                  <a:schemeClr val="tx1"/>
                </a:solidFill>
                <a:latin typeface="Times New Roman" panose="02020603050405020304" pitchFamily="18" charset="0"/>
                <a:cs typeface="Times New Roman" panose="02020603050405020304" pitchFamily="18" charset="0"/>
              </a:rPr>
              <a:t>Introduction 2/2</a:t>
            </a:r>
          </a:p>
        </p:txBody>
      </p:sp>
      <p:sp>
        <p:nvSpPr>
          <p:cNvPr id="3" name="Rectangle 2">
            <a:extLst>
              <a:ext uri="{FF2B5EF4-FFF2-40B4-BE49-F238E27FC236}">
                <a16:creationId xmlns:a16="http://schemas.microsoft.com/office/drawing/2014/main" id="{A97B4F8B-2DE1-4F3A-9989-63F836F0A4BB}"/>
              </a:ext>
            </a:extLst>
          </p:cNvPr>
          <p:cNvSpPr/>
          <p:nvPr/>
        </p:nvSpPr>
        <p:spPr>
          <a:xfrm>
            <a:off x="412651" y="954062"/>
            <a:ext cx="11015003" cy="5399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fr-FR" sz="2400" dirty="0">
                <a:solidFill>
                  <a:srgbClr val="000000"/>
                </a:solidFill>
                <a:latin typeface="Times New Roman" panose="02020603050405020304" pitchFamily="18" charset="0"/>
                <a:ea typeface="Calibri" panose="020F0502020204030204" pitchFamily="34" charset="0"/>
              </a:rPr>
              <a:t>La morbidité palustre des enfants varie-t-elle significativement selon la nature du milieu de résidence ? Varie-t-elle significativement selon le niveau d’instruction de la femme ? Cette dernière est-elle associée à l’utilisation de la MII </a:t>
            </a:r>
            <a:r>
              <a:rPr lang="fr-FR" sz="2400" dirty="0">
                <a:solidFill>
                  <a:schemeClr val="tx1"/>
                </a:solidFill>
                <a:latin typeface="Times New Roman" panose="02020603050405020304" pitchFamily="18" charset="0"/>
                <a:ea typeface="Calibri" panose="020F0502020204030204" pitchFamily="34" charset="0"/>
              </a:rPr>
              <a:t>(Moustiquaire imprégnée d’insecticide)? </a:t>
            </a:r>
            <a:r>
              <a:rPr lang="fr-FR" sz="2400" dirty="0" err="1">
                <a:solidFill>
                  <a:schemeClr val="tx1"/>
                </a:solidFill>
                <a:latin typeface="Times New Roman" panose="02020603050405020304" pitchFamily="18" charset="0"/>
                <a:ea typeface="Calibri" panose="020F0502020204030204" pitchFamily="34" charset="0"/>
              </a:rPr>
              <a:t>etc</a:t>
            </a:r>
            <a:r>
              <a:rPr lang="fr-FR" sz="2400" dirty="0">
                <a:solidFill>
                  <a:schemeClr val="tx1"/>
                </a:solidFill>
                <a:latin typeface="Times New Roman" panose="02020603050405020304" pitchFamily="18" charset="0"/>
                <a:ea typeface="Calibri" panose="020F0502020204030204" pitchFamily="34" charset="0"/>
              </a:rPr>
              <a:t>,</a:t>
            </a:r>
          </a:p>
          <a:p>
            <a:pPr algn="just">
              <a:lnSpc>
                <a:spcPct val="150000"/>
              </a:lnSpc>
              <a:spcBef>
                <a:spcPts val="600"/>
              </a:spcBef>
              <a:spcAft>
                <a:spcPts val="600"/>
              </a:spcAft>
            </a:pPr>
            <a:endParaRPr lang="fr-FR" sz="2400" dirty="0">
              <a:solidFill>
                <a:srgbClr val="000000"/>
              </a:solidFill>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fr-FR" sz="2400" dirty="0">
                <a:solidFill>
                  <a:srgbClr val="000000"/>
                </a:solidFill>
                <a:latin typeface="Times New Roman" panose="02020603050405020304" pitchFamily="18" charset="0"/>
                <a:ea typeface="Calibri" panose="020F0502020204030204" pitchFamily="34" charset="0"/>
              </a:rPr>
              <a:t>C’est à ces genres de questions qu’on apportera des éléments de réponse, en recourant aux méthodes statistiques bivariées. L’analyse de la relation entre deux variables X et Y dépend entre autres de leur nature (quantitative ou qualitative).</a:t>
            </a:r>
          </a:p>
          <a:p>
            <a:endParaRPr lang="fr-FR" sz="3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96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40456A-D7D9-4530-8F78-BBA47EF1599A}"/>
              </a:ext>
            </a:extLst>
          </p:cNvPr>
          <p:cNvSpPr/>
          <p:nvPr/>
        </p:nvSpPr>
        <p:spPr>
          <a:xfrm>
            <a:off x="738553" y="321801"/>
            <a:ext cx="10979836" cy="770207"/>
          </a:xfrm>
          <a:prstGeom prst="rect">
            <a:avLst/>
          </a:prstGeom>
          <a:solidFill>
            <a:srgbClr val="06E0C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fr-FR" sz="2400" b="1" dirty="0">
                <a:solidFill>
                  <a:schemeClr val="tx1"/>
                </a:solidFill>
                <a:latin typeface="Times New Roman" panose="02020603050405020304" pitchFamily="18" charset="0"/>
                <a:cs typeface="Times New Roman" panose="02020603050405020304" pitchFamily="18" charset="0"/>
              </a:rPr>
              <a:t>Mesures d’association entre deux variables qualitatives (test de chi2)</a:t>
            </a:r>
          </a:p>
        </p:txBody>
      </p:sp>
      <p:sp>
        <p:nvSpPr>
          <p:cNvPr id="4" name="ZoneTexte 3">
            <a:extLst>
              <a:ext uri="{FF2B5EF4-FFF2-40B4-BE49-F238E27FC236}">
                <a16:creationId xmlns:a16="http://schemas.microsoft.com/office/drawing/2014/main" id="{A60BFE7A-2343-4AE8-A3E0-408758A03CF9}"/>
              </a:ext>
            </a:extLst>
          </p:cNvPr>
          <p:cNvSpPr txBox="1"/>
          <p:nvPr/>
        </p:nvSpPr>
        <p:spPr>
          <a:xfrm>
            <a:off x="590842" y="1982962"/>
            <a:ext cx="11127547" cy="2949846"/>
          </a:xfrm>
          <a:prstGeom prst="rect">
            <a:avLst/>
          </a:prstGeom>
          <a:noFill/>
        </p:spPr>
        <p:txBody>
          <a:bodyPr wrap="square">
            <a:spAutoFit/>
          </a:bodyPr>
          <a:lstStyle/>
          <a:p>
            <a:pPr algn="just">
              <a:lnSpc>
                <a:spcPct val="150000"/>
              </a:lnSpc>
              <a:spcBef>
                <a:spcPts val="600"/>
              </a:spcBef>
              <a:spcAft>
                <a:spcPts val="600"/>
              </a:spcAft>
            </a:pPr>
            <a:r>
              <a:rPr lang="fr-FR" sz="2400" dirty="0">
                <a:solidFill>
                  <a:srgbClr val="000000"/>
                </a:solidFill>
                <a:latin typeface="Times New Roman" panose="02020603050405020304" pitchFamily="18" charset="0"/>
                <a:ea typeface="Calibri" panose="020F0502020204030204" pitchFamily="34" charset="0"/>
              </a:rPr>
              <a:t>Le chi-deux renseigne sur le degré d’association entre deux variables qualitatives et non sur la manière dont diffèrent les catégories. On peut le calculer aussi pour des variables quantitatives rendues catégorielles. </a:t>
            </a:r>
            <a:r>
              <a:rPr lang="fr-BE" altLang="fr-FR" sz="2400" dirty="0">
                <a:latin typeface="Times New Roman" panose="02020603050405020304" pitchFamily="18" charset="0"/>
                <a:cs typeface="Times New Roman" panose="02020603050405020304" pitchFamily="18" charset="0"/>
              </a:rPr>
              <a:t>Le V de cramer nous indique la force de la relation</a:t>
            </a:r>
            <a:endPar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400" dirty="0">
                <a:solidFill>
                  <a:srgbClr val="000000"/>
                </a:solidFill>
                <a:latin typeface="Times New Roman" panose="02020603050405020304" pitchFamily="18" charset="0"/>
                <a:ea typeface="Calibri" panose="020F0502020204030204" pitchFamily="34" charset="0"/>
              </a:rPr>
              <a:t>Exemple: Existe-t-il un lien statistique entre le paludisme et </a:t>
            </a:r>
            <a:r>
              <a:rPr lang="fr-FR" sz="2400" dirty="0">
                <a:solidFill>
                  <a:srgbClr val="000000"/>
                </a:solidFill>
                <a:effectLst/>
                <a:latin typeface="Times New Roman" panose="02020603050405020304" pitchFamily="18" charset="0"/>
                <a:ea typeface="Calibri" panose="020F0502020204030204" pitchFamily="34" charset="0"/>
              </a:rPr>
              <a:t>le milieu de résidence ? Quelle est la force de cette relation ?</a:t>
            </a:r>
            <a:endParaRPr lang="fr-FR" sz="24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56217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C7B7EF8-6E6A-4EF2-B378-E3CD80BC3B11}"/>
              </a:ext>
            </a:extLst>
          </p:cNvPr>
          <p:cNvSpPr txBox="1">
            <a:spLocks noChangeArrowheads="1"/>
          </p:cNvSpPr>
          <p:nvPr/>
        </p:nvSpPr>
        <p:spPr bwMode="auto">
          <a:xfrm>
            <a:off x="457200" y="101112"/>
            <a:ext cx="1037844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fr-FR" altLang="fr-FR" sz="2800" i="0" dirty="0"/>
              <a:t>Applications sous SPSS (</a:t>
            </a:r>
            <a:r>
              <a:rPr lang="fr-FR" sz="2800" dirty="0">
                <a:solidFill>
                  <a:srgbClr val="000000"/>
                </a:solidFill>
                <a:latin typeface="Times New Roman" panose="02020603050405020304" pitchFamily="18" charset="0"/>
                <a:ea typeface="Calibri" panose="020F0502020204030204" pitchFamily="34" charset="0"/>
              </a:rPr>
              <a:t>Passant par la boite de dialogue)</a:t>
            </a:r>
          </a:p>
        </p:txBody>
      </p:sp>
      <p:sp>
        <p:nvSpPr>
          <p:cNvPr id="3" name="Rectangle 2">
            <a:extLst>
              <a:ext uri="{FF2B5EF4-FFF2-40B4-BE49-F238E27FC236}">
                <a16:creationId xmlns:a16="http://schemas.microsoft.com/office/drawing/2014/main" id="{A24354EA-1DE2-4BA4-983A-DD6C05AFDDD3}"/>
              </a:ext>
            </a:extLst>
          </p:cNvPr>
          <p:cNvSpPr>
            <a:spLocks noChangeArrowheads="1"/>
          </p:cNvSpPr>
          <p:nvPr/>
        </p:nvSpPr>
        <p:spPr bwMode="auto">
          <a:xfrm>
            <a:off x="457200" y="700307"/>
            <a:ext cx="1107830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fr-FR" altLang="fr-FR" sz="2400" i="0" dirty="0"/>
              <a:t>Étape 1:  on fait analyse </a:t>
            </a:r>
            <a:r>
              <a:rPr lang="fr-FR" dirty="0"/>
              <a:t>→ </a:t>
            </a:r>
            <a:r>
              <a:rPr lang="fr-FR" altLang="fr-FR" sz="2400" i="0" dirty="0"/>
              <a:t>statistiques descriptives </a:t>
            </a:r>
            <a:r>
              <a:rPr lang="fr-FR" dirty="0"/>
              <a:t>→</a:t>
            </a:r>
            <a:r>
              <a:rPr lang="fr-FR" altLang="fr-FR" sz="2400" i="0" dirty="0"/>
              <a:t> tableaux croisés </a:t>
            </a:r>
          </a:p>
        </p:txBody>
      </p:sp>
      <p:pic>
        <p:nvPicPr>
          <p:cNvPr id="7" name="Image 6">
            <a:extLst>
              <a:ext uri="{FF2B5EF4-FFF2-40B4-BE49-F238E27FC236}">
                <a16:creationId xmlns:a16="http://schemas.microsoft.com/office/drawing/2014/main" id="{65BDC187-6C3B-4722-9FD3-52E8706F352E}"/>
              </a:ext>
            </a:extLst>
          </p:cNvPr>
          <p:cNvPicPr>
            <a:picLocks noChangeAspect="1"/>
          </p:cNvPicPr>
          <p:nvPr/>
        </p:nvPicPr>
        <p:blipFill>
          <a:blip r:embed="rId2"/>
          <a:stretch>
            <a:fillRect/>
          </a:stretch>
        </p:blipFill>
        <p:spPr>
          <a:xfrm>
            <a:off x="457200" y="1395370"/>
            <a:ext cx="11218985" cy="5075768"/>
          </a:xfrm>
          <a:prstGeom prst="rect">
            <a:avLst/>
          </a:prstGeom>
        </p:spPr>
      </p:pic>
    </p:spTree>
    <p:extLst>
      <p:ext uri="{BB962C8B-B14F-4D97-AF65-F5344CB8AC3E}">
        <p14:creationId xmlns:p14="http://schemas.microsoft.com/office/powerpoint/2010/main" val="28595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84CB2F-FA4F-42B3-82A7-7354CC96644E}"/>
              </a:ext>
            </a:extLst>
          </p:cNvPr>
          <p:cNvSpPr>
            <a:spLocks noChangeArrowheads="1"/>
          </p:cNvSpPr>
          <p:nvPr/>
        </p:nvSpPr>
        <p:spPr bwMode="auto">
          <a:xfrm>
            <a:off x="403274" y="358507"/>
            <a:ext cx="11788726"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 typeface="Wingdings" panose="05000000000000000000" pitchFamily="2" charset="2"/>
              <a:buNone/>
            </a:pPr>
            <a:r>
              <a:rPr lang="fr-FR" altLang="fr-FR" sz="2200" i="0" dirty="0"/>
              <a:t>Étape 2:  on fait entrer la variable dépendante en ligne et la variable explicative en colonne</a:t>
            </a:r>
          </a:p>
        </p:txBody>
      </p:sp>
      <p:pic>
        <p:nvPicPr>
          <p:cNvPr id="5" name="Image 4">
            <a:extLst>
              <a:ext uri="{FF2B5EF4-FFF2-40B4-BE49-F238E27FC236}">
                <a16:creationId xmlns:a16="http://schemas.microsoft.com/office/drawing/2014/main" id="{B73A460B-EA12-45A2-B14D-65298B75AE8D}"/>
              </a:ext>
            </a:extLst>
          </p:cNvPr>
          <p:cNvPicPr>
            <a:picLocks noChangeAspect="1"/>
          </p:cNvPicPr>
          <p:nvPr/>
        </p:nvPicPr>
        <p:blipFill>
          <a:blip r:embed="rId2"/>
          <a:stretch>
            <a:fillRect/>
          </a:stretch>
        </p:blipFill>
        <p:spPr>
          <a:xfrm>
            <a:off x="689317" y="1083212"/>
            <a:ext cx="10943599" cy="5416281"/>
          </a:xfrm>
          <a:prstGeom prst="rect">
            <a:avLst/>
          </a:prstGeom>
        </p:spPr>
      </p:pic>
    </p:spTree>
    <p:extLst>
      <p:ext uri="{BB962C8B-B14F-4D97-AF65-F5344CB8AC3E}">
        <p14:creationId xmlns:p14="http://schemas.microsoft.com/office/powerpoint/2010/main" val="166096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1384FF-E58F-4BD4-ABA5-26B257F8212D}"/>
              </a:ext>
            </a:extLst>
          </p:cNvPr>
          <p:cNvSpPr>
            <a:spLocks noChangeArrowheads="1"/>
          </p:cNvSpPr>
          <p:nvPr/>
        </p:nvSpPr>
        <p:spPr bwMode="auto">
          <a:xfrm>
            <a:off x="719846" y="205740"/>
            <a:ext cx="11153286" cy="83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fr-FR" altLang="fr-FR" sz="2200" i="0" dirty="0"/>
              <a:t>Étape 3:  on clique sur statistique </a:t>
            </a:r>
            <a:r>
              <a:rPr lang="fr-FR" sz="2400" dirty="0"/>
              <a:t>→</a:t>
            </a:r>
            <a:r>
              <a:rPr lang="fr-FR" altLang="fr-FR" sz="2200" i="0" dirty="0"/>
              <a:t> on choisit la statistique </a:t>
            </a:r>
            <a:r>
              <a:rPr lang="fr-FR" altLang="fr-FR" sz="2200" dirty="0"/>
              <a:t>khi-carré </a:t>
            </a:r>
            <a:r>
              <a:rPr lang="fr-FR" altLang="fr-FR" sz="2200" i="0" dirty="0"/>
              <a:t>ensuite on fait poursuivre </a:t>
            </a:r>
          </a:p>
        </p:txBody>
      </p:sp>
      <p:pic>
        <p:nvPicPr>
          <p:cNvPr id="5" name="Image 4">
            <a:extLst>
              <a:ext uri="{FF2B5EF4-FFF2-40B4-BE49-F238E27FC236}">
                <a16:creationId xmlns:a16="http://schemas.microsoft.com/office/drawing/2014/main" id="{833D8E66-CCA3-406C-8DAB-9F6306C7D4FD}"/>
              </a:ext>
            </a:extLst>
          </p:cNvPr>
          <p:cNvPicPr>
            <a:picLocks noChangeAspect="1"/>
          </p:cNvPicPr>
          <p:nvPr/>
        </p:nvPicPr>
        <p:blipFill>
          <a:blip r:embed="rId2"/>
          <a:stretch>
            <a:fillRect/>
          </a:stretch>
        </p:blipFill>
        <p:spPr>
          <a:xfrm>
            <a:off x="835879" y="1292672"/>
            <a:ext cx="10773459" cy="5440477"/>
          </a:xfrm>
          <a:prstGeom prst="rect">
            <a:avLst/>
          </a:prstGeom>
        </p:spPr>
      </p:pic>
      <p:grpSp>
        <p:nvGrpSpPr>
          <p:cNvPr id="8" name="Groupe 7">
            <a:extLst>
              <a:ext uri="{FF2B5EF4-FFF2-40B4-BE49-F238E27FC236}">
                <a16:creationId xmlns:a16="http://schemas.microsoft.com/office/drawing/2014/main" id="{20DCE249-3836-481E-B9E2-41E2233B6205}"/>
              </a:ext>
            </a:extLst>
          </p:cNvPr>
          <p:cNvGrpSpPr/>
          <p:nvPr/>
        </p:nvGrpSpPr>
        <p:grpSpPr>
          <a:xfrm>
            <a:off x="4445390" y="1292674"/>
            <a:ext cx="3179299" cy="3476274"/>
            <a:chOff x="4445390" y="1292674"/>
            <a:chExt cx="3179299" cy="3476274"/>
          </a:xfrm>
        </p:grpSpPr>
        <p:sp>
          <p:nvSpPr>
            <p:cNvPr id="6" name="Ellipse 16">
              <a:extLst>
                <a:ext uri="{FF2B5EF4-FFF2-40B4-BE49-F238E27FC236}">
                  <a16:creationId xmlns:a16="http://schemas.microsoft.com/office/drawing/2014/main" id="{93443CD8-6474-464F-9D44-98BC30E0AB1E}"/>
                </a:ext>
              </a:extLst>
            </p:cNvPr>
            <p:cNvSpPr>
              <a:spLocks noChangeArrowheads="1"/>
            </p:cNvSpPr>
            <p:nvPr/>
          </p:nvSpPr>
          <p:spPr bwMode="auto">
            <a:xfrm>
              <a:off x="4445390" y="2504050"/>
              <a:ext cx="3179299" cy="226489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269875" indent="-269875">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 typeface="Wingdings" panose="05000000000000000000" pitchFamily="2" charset="2"/>
                <a:buChar char="Ø"/>
              </a:pPr>
              <a:endParaRPr lang="fr-FR" altLang="fr-FR" sz="2000">
                <a:solidFill>
                  <a:srgbClr val="FFFF00"/>
                </a:solidFill>
              </a:endParaRPr>
            </a:p>
          </p:txBody>
        </p:sp>
        <p:cxnSp>
          <p:nvCxnSpPr>
            <p:cNvPr id="7" name="Connecteur droit 8">
              <a:extLst>
                <a:ext uri="{FF2B5EF4-FFF2-40B4-BE49-F238E27FC236}">
                  <a16:creationId xmlns:a16="http://schemas.microsoft.com/office/drawing/2014/main" id="{D8BF0CBA-F67F-497A-AEC9-58C4D2E1AE6A}"/>
                </a:ext>
              </a:extLst>
            </p:cNvPr>
            <p:cNvCxnSpPr>
              <a:cxnSpLocks noChangeShapeType="1"/>
            </p:cNvCxnSpPr>
            <p:nvPr/>
          </p:nvCxnSpPr>
          <p:spPr bwMode="auto">
            <a:xfrm flipH="1">
              <a:off x="6131609" y="1292674"/>
              <a:ext cx="634951" cy="121137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sp>
        <p:nvSpPr>
          <p:cNvPr id="10" name="ZoneTexte 20">
            <a:extLst>
              <a:ext uri="{FF2B5EF4-FFF2-40B4-BE49-F238E27FC236}">
                <a16:creationId xmlns:a16="http://schemas.microsoft.com/office/drawing/2014/main" id="{3B9E18B5-0965-4C75-9DFE-C3AC8A2D9E0A}"/>
              </a:ext>
            </a:extLst>
          </p:cNvPr>
          <p:cNvSpPr txBox="1">
            <a:spLocks noChangeArrowheads="1"/>
          </p:cNvSpPr>
          <p:nvPr/>
        </p:nvSpPr>
        <p:spPr bwMode="auto">
          <a:xfrm>
            <a:off x="5350888" y="892563"/>
            <a:ext cx="3371081"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 typeface="Wingdings" panose="05000000000000000000" pitchFamily="2" charset="2"/>
              <a:buNone/>
            </a:pPr>
            <a:r>
              <a:rPr lang="fr-FR" altLang="fr-FR" sz="2000" dirty="0"/>
              <a:t>Ensemble des </a:t>
            </a:r>
            <a:r>
              <a:rPr lang="fr-FR" altLang="fr-FR" sz="2000" i="0" dirty="0"/>
              <a:t>statistiques</a:t>
            </a:r>
          </a:p>
        </p:txBody>
      </p:sp>
    </p:spTree>
    <p:extLst>
      <p:ext uri="{BB962C8B-B14F-4D97-AF65-F5344CB8AC3E}">
        <p14:creationId xmlns:p14="http://schemas.microsoft.com/office/powerpoint/2010/main" val="21125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6BF8DD-AAD8-475B-A79C-8A6C46EA33F8}"/>
              </a:ext>
            </a:extLst>
          </p:cNvPr>
          <p:cNvSpPr>
            <a:spLocks noChangeArrowheads="1"/>
          </p:cNvSpPr>
          <p:nvPr/>
        </p:nvSpPr>
        <p:spPr bwMode="auto">
          <a:xfrm>
            <a:off x="909808" y="402688"/>
            <a:ext cx="90360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 typeface="Wingdings" panose="05000000000000000000" pitchFamily="2" charset="2"/>
              <a:buNone/>
            </a:pPr>
            <a:r>
              <a:rPr lang="fr-FR" altLang="fr-FR" sz="2400" i="0" dirty="0"/>
              <a:t>Étape 4:  on fait OK puis on obtient les résultats</a:t>
            </a:r>
          </a:p>
        </p:txBody>
      </p:sp>
      <p:pic>
        <p:nvPicPr>
          <p:cNvPr id="4" name="Image 3">
            <a:extLst>
              <a:ext uri="{FF2B5EF4-FFF2-40B4-BE49-F238E27FC236}">
                <a16:creationId xmlns:a16="http://schemas.microsoft.com/office/drawing/2014/main" id="{ABCB4D34-A4B1-4A04-B3FD-DBA748D29214}"/>
              </a:ext>
            </a:extLst>
          </p:cNvPr>
          <p:cNvPicPr>
            <a:picLocks noChangeAspect="1"/>
          </p:cNvPicPr>
          <p:nvPr/>
        </p:nvPicPr>
        <p:blipFill>
          <a:blip r:embed="rId2"/>
          <a:stretch>
            <a:fillRect/>
          </a:stretch>
        </p:blipFill>
        <p:spPr>
          <a:xfrm>
            <a:off x="581464" y="923853"/>
            <a:ext cx="11029071" cy="5552561"/>
          </a:xfrm>
          <a:prstGeom prst="rect">
            <a:avLst/>
          </a:prstGeom>
        </p:spPr>
      </p:pic>
      <p:sp>
        <p:nvSpPr>
          <p:cNvPr id="5" name="ZoneTexte 8">
            <a:extLst>
              <a:ext uri="{FF2B5EF4-FFF2-40B4-BE49-F238E27FC236}">
                <a16:creationId xmlns:a16="http://schemas.microsoft.com/office/drawing/2014/main" id="{BFD9C1A8-1351-4A89-8E78-45522A11DADF}"/>
              </a:ext>
            </a:extLst>
          </p:cNvPr>
          <p:cNvSpPr txBox="1">
            <a:spLocks noChangeArrowheads="1"/>
          </p:cNvSpPr>
          <p:nvPr/>
        </p:nvSpPr>
        <p:spPr bwMode="auto">
          <a:xfrm>
            <a:off x="5904732" y="4221187"/>
            <a:ext cx="785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 typeface="Wingdings" panose="05000000000000000000" pitchFamily="2" charset="2"/>
              <a:buNone/>
            </a:pPr>
            <a:r>
              <a:rPr lang="fr-FR" altLang="fr-FR" sz="2000" dirty="0"/>
              <a:t>Clic</a:t>
            </a:r>
          </a:p>
        </p:txBody>
      </p:sp>
      <p:cxnSp>
        <p:nvCxnSpPr>
          <p:cNvPr id="6" name="Connecteur droit 9">
            <a:extLst>
              <a:ext uri="{FF2B5EF4-FFF2-40B4-BE49-F238E27FC236}">
                <a16:creationId xmlns:a16="http://schemas.microsoft.com/office/drawing/2014/main" id="{0B36B550-BFEA-4E55-879E-D65455F13418}"/>
              </a:ext>
            </a:extLst>
          </p:cNvPr>
          <p:cNvCxnSpPr>
            <a:cxnSpLocks noChangeShapeType="1"/>
          </p:cNvCxnSpPr>
          <p:nvPr/>
        </p:nvCxnSpPr>
        <p:spPr bwMode="auto">
          <a:xfrm flipH="1">
            <a:off x="4909626" y="4431323"/>
            <a:ext cx="984737" cy="37982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726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1405</Words>
  <Application>Microsoft Office PowerPoint</Application>
  <PresentationFormat>Grand écran</PresentationFormat>
  <Paragraphs>101</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Calibri Light</vt:lpstr>
      <vt:lpstr>Times New Roman</vt:lpstr>
      <vt:lpstr>Wingdings</vt:lpstr>
      <vt:lpstr>Thème Office</vt:lpstr>
      <vt:lpstr>     MODULE SPSS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MC</cp:lastModifiedBy>
  <cp:revision>53</cp:revision>
  <dcterms:created xsi:type="dcterms:W3CDTF">2021-04-05T18:18:10Z</dcterms:created>
  <dcterms:modified xsi:type="dcterms:W3CDTF">2021-07-07T11:25:09Z</dcterms:modified>
</cp:coreProperties>
</file>