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91" r:id="rId3"/>
    <p:sldId id="292" r:id="rId4"/>
    <p:sldId id="293" r:id="rId5"/>
    <p:sldId id="283" r:id="rId6"/>
    <p:sldId id="294" r:id="rId7"/>
    <p:sldId id="295" r:id="rId8"/>
    <p:sldId id="296" r:id="rId9"/>
    <p:sldId id="297" r:id="rId10"/>
    <p:sldId id="298" r:id="rId11"/>
    <p:sldId id="299" r:id="rId12"/>
    <p:sldId id="300" r:id="rId13"/>
    <p:sldId id="287" r:id="rId14"/>
    <p:sldId id="290" r:id="rId15"/>
    <p:sldId id="2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9" d="100"/>
          <a:sy n="79" d="100"/>
        </p:scale>
        <p:origin x="90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770BFAA-98B7-4C2C-85FA-68401A989F34}"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1195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70BFAA-98B7-4C2C-85FA-68401A989F34}"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71222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70BFAA-98B7-4C2C-85FA-68401A989F34}"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67448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70BFAA-98B7-4C2C-85FA-68401A989F34}"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41816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770BFAA-98B7-4C2C-85FA-68401A989F34}"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348144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770BFAA-98B7-4C2C-85FA-68401A989F34}" type="datetimeFigureOut">
              <a:rPr lang="fr-FR" smtClean="0"/>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86015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770BFAA-98B7-4C2C-85FA-68401A989F34}" type="datetimeFigureOut">
              <a:rPr lang="fr-FR" smtClean="0"/>
              <a:t>10/10/2020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2183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770BFAA-98B7-4C2C-85FA-68401A989F34}" type="datetimeFigureOut">
              <a:rPr lang="fr-FR" smtClean="0"/>
              <a:t>10/10/2020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18332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0BFAA-98B7-4C2C-85FA-68401A989F34}" type="datetimeFigureOut">
              <a:rPr lang="fr-FR" smtClean="0"/>
              <a:t>10/10/2020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4662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770BFAA-98B7-4C2C-85FA-68401A989F34}" type="datetimeFigureOut">
              <a:rPr lang="fr-FR" smtClean="0"/>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23921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770BFAA-98B7-4C2C-85FA-68401A989F34}" type="datetimeFigureOut">
              <a:rPr lang="fr-FR" smtClean="0"/>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025A9-F4CA-4219-9BEC-6C04EF31B33A}" type="slidenum">
              <a:rPr lang="fr-FR" smtClean="0"/>
              <a:t>‹N°›</a:t>
            </a:fld>
            <a:endParaRPr lang="fr-FR"/>
          </a:p>
        </p:txBody>
      </p:sp>
    </p:spTree>
    <p:extLst>
      <p:ext uri="{BB962C8B-B14F-4D97-AF65-F5344CB8AC3E}">
        <p14:creationId xmlns:p14="http://schemas.microsoft.com/office/powerpoint/2010/main" val="11205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0BFAA-98B7-4C2C-85FA-68401A989F34}" type="datetimeFigureOut">
              <a:rPr lang="fr-FR" smtClean="0"/>
              <a:t>10/10/2020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025A9-F4CA-4219-9BEC-6C04EF31B33A}" type="slidenum">
              <a:rPr lang="fr-FR" smtClean="0"/>
              <a:t>‹N°›</a:t>
            </a:fld>
            <a:endParaRPr lang="fr-FR"/>
          </a:p>
        </p:txBody>
      </p:sp>
    </p:spTree>
    <p:extLst>
      <p:ext uri="{BB962C8B-B14F-4D97-AF65-F5344CB8AC3E}">
        <p14:creationId xmlns:p14="http://schemas.microsoft.com/office/powerpoint/2010/main" val="4139532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11CD1-EC7A-4C41-BDFC-B196194159F0}"/>
              </a:ext>
            </a:extLst>
          </p:cNvPr>
          <p:cNvSpPr>
            <a:spLocks noGrp="1"/>
          </p:cNvSpPr>
          <p:nvPr>
            <p:ph type="title"/>
          </p:nvPr>
        </p:nvSpPr>
        <p:spPr/>
        <p:txBody>
          <a:bodyPr/>
          <a:lstStyle/>
          <a:p>
            <a:r>
              <a:rPr lang="fr-FR" dirty="0"/>
              <a:t>REPONSES</a:t>
            </a:r>
          </a:p>
        </p:txBody>
      </p:sp>
      <p:sp>
        <p:nvSpPr>
          <p:cNvPr id="3" name="Espace réservé du texte 2">
            <a:extLst>
              <a:ext uri="{FF2B5EF4-FFF2-40B4-BE49-F238E27FC236}">
                <a16:creationId xmlns:a16="http://schemas.microsoft.com/office/drawing/2014/main" id="{E3E15086-FC27-4FAC-AAF9-B3EF3018BE3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68574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345172" y="956789"/>
            <a:ext cx="8399156" cy="1150569"/>
          </a:xfrm>
        </p:spPr>
        <p:txBody>
          <a:bodyPr>
            <a:noAutofit/>
          </a:bodyPr>
          <a:lstStyle/>
          <a:p>
            <a:br>
              <a:rPr lang="fr-FR" sz="2400" b="1" dirty="0"/>
            </a:br>
            <a:br>
              <a:rPr lang="fr-FR" sz="2400" b="1" dirty="0"/>
            </a:br>
            <a:r>
              <a:rPr lang="fr-FR" sz="2800" b="1" dirty="0"/>
              <a:t>QUESTION 8 : Quelle est la sous préfecture la plus touchée ? Pourquoi ? </a:t>
            </a:r>
            <a:br>
              <a:rPr lang="fr-FR" sz="2800" dirty="0"/>
            </a:br>
            <a:br>
              <a:rPr lang="fr-FR" sz="3200" dirty="0"/>
            </a:br>
            <a:endParaRPr lang="fr-FR" dirty="0"/>
          </a:p>
        </p:txBody>
      </p:sp>
      <p:pic>
        <p:nvPicPr>
          <p:cNvPr id="3" name="Image 2">
            <a:extLst>
              <a:ext uri="{FF2B5EF4-FFF2-40B4-BE49-F238E27FC236}">
                <a16:creationId xmlns:a16="http://schemas.microsoft.com/office/drawing/2014/main" id="{0398B61F-2DE9-4154-B1DA-B3F64A0F5BAA}"/>
              </a:ext>
            </a:extLst>
          </p:cNvPr>
          <p:cNvPicPr>
            <a:picLocks noChangeAspect="1"/>
          </p:cNvPicPr>
          <p:nvPr/>
        </p:nvPicPr>
        <p:blipFill>
          <a:blip r:embed="rId2"/>
          <a:stretch>
            <a:fillRect/>
          </a:stretch>
        </p:blipFill>
        <p:spPr>
          <a:xfrm>
            <a:off x="629784" y="1946661"/>
            <a:ext cx="7369701" cy="4973542"/>
          </a:xfrm>
          <a:prstGeom prst="rect">
            <a:avLst/>
          </a:prstGeom>
        </p:spPr>
      </p:pic>
      <p:sp>
        <p:nvSpPr>
          <p:cNvPr id="5" name="Organigramme : Connecteur 4">
            <a:extLst>
              <a:ext uri="{FF2B5EF4-FFF2-40B4-BE49-F238E27FC236}">
                <a16:creationId xmlns:a16="http://schemas.microsoft.com/office/drawing/2014/main" id="{AAD7F1A4-1D49-4704-939F-7D42C8B95BDB}"/>
              </a:ext>
            </a:extLst>
          </p:cNvPr>
          <p:cNvSpPr/>
          <p:nvPr/>
        </p:nvSpPr>
        <p:spPr>
          <a:xfrm>
            <a:off x="6395248" y="4051928"/>
            <a:ext cx="1246956" cy="381504"/>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6965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145335" y="1162681"/>
            <a:ext cx="8907831" cy="1150569"/>
          </a:xfrm>
        </p:spPr>
        <p:txBody>
          <a:bodyPr>
            <a:noAutofit/>
          </a:bodyPr>
          <a:lstStyle/>
          <a:p>
            <a:br>
              <a:rPr lang="fr-FR" sz="2400" b="1" dirty="0"/>
            </a:br>
            <a:br>
              <a:rPr lang="fr-FR" sz="2400" b="1" dirty="0"/>
            </a:br>
            <a:r>
              <a:rPr lang="fr-FR" sz="2800" b="1" dirty="0"/>
              <a:t>QUESTION 9 : </a:t>
            </a:r>
            <a:r>
              <a:rPr lang="fr-FR" sz="3200" b="1" dirty="0"/>
              <a:t>Quelle(s) stratégie(s) proposeriez- vous en termes de groupes cibles pour cette vaccination ?</a:t>
            </a:r>
            <a:r>
              <a:rPr lang="fr-FR" sz="1800" dirty="0"/>
              <a:t> </a:t>
            </a:r>
            <a:br>
              <a:rPr lang="fr-FR" sz="3200" dirty="0"/>
            </a:br>
            <a:endParaRPr lang="fr-FR" dirty="0"/>
          </a:p>
        </p:txBody>
      </p:sp>
      <p:pic>
        <p:nvPicPr>
          <p:cNvPr id="4" name="Image 3">
            <a:extLst>
              <a:ext uri="{FF2B5EF4-FFF2-40B4-BE49-F238E27FC236}">
                <a16:creationId xmlns:a16="http://schemas.microsoft.com/office/drawing/2014/main" id="{474C74C9-5961-4EA6-AF08-9087DDDBBFDE}"/>
              </a:ext>
            </a:extLst>
          </p:cNvPr>
          <p:cNvPicPr>
            <a:picLocks noChangeAspect="1"/>
          </p:cNvPicPr>
          <p:nvPr/>
        </p:nvPicPr>
        <p:blipFill>
          <a:blip r:embed="rId2"/>
          <a:stretch>
            <a:fillRect/>
          </a:stretch>
        </p:blipFill>
        <p:spPr>
          <a:xfrm>
            <a:off x="399672" y="2444732"/>
            <a:ext cx="8211433" cy="4200037"/>
          </a:xfrm>
          <a:prstGeom prst="rect">
            <a:avLst/>
          </a:prstGeom>
        </p:spPr>
      </p:pic>
    </p:spTree>
    <p:extLst>
      <p:ext uri="{BB962C8B-B14F-4D97-AF65-F5344CB8AC3E}">
        <p14:creationId xmlns:p14="http://schemas.microsoft.com/office/powerpoint/2010/main" val="403135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145335" y="1162681"/>
            <a:ext cx="8907831" cy="1150569"/>
          </a:xfrm>
        </p:spPr>
        <p:txBody>
          <a:bodyPr>
            <a:noAutofit/>
          </a:bodyPr>
          <a:lstStyle/>
          <a:p>
            <a:br>
              <a:rPr lang="fr-FR" sz="2400" b="1" dirty="0"/>
            </a:br>
            <a:br>
              <a:rPr lang="fr-FR" sz="2400" b="1" dirty="0"/>
            </a:br>
            <a:r>
              <a:rPr lang="fr-FR" sz="2800" b="1" dirty="0"/>
              <a:t>QUESTION 10 </a:t>
            </a:r>
            <a:r>
              <a:rPr lang="fr-FR" sz="1400" b="1" dirty="0"/>
              <a:t>: </a:t>
            </a:r>
            <a:r>
              <a:rPr lang="fr-FR" sz="2000" b="1" dirty="0"/>
              <a:t>Déterminez les besoins en flacons de vaccins pour effectuer cette campagne de vaccination en supposant que les moyens sont disponibles pour vacciner l’ensemble de la population de</a:t>
            </a:r>
            <a:r>
              <a:rPr lang="fr-FR" sz="4000" b="1" dirty="0"/>
              <a:t> </a:t>
            </a:r>
            <a:r>
              <a:rPr lang="fr-FR" sz="2000" b="1" dirty="0"/>
              <a:t>Kérouané. </a:t>
            </a:r>
            <a:br>
              <a:rPr lang="fr-FR" sz="3200" dirty="0"/>
            </a:br>
            <a:endParaRPr lang="fr-FR" dirty="0"/>
          </a:p>
        </p:txBody>
      </p:sp>
      <p:pic>
        <p:nvPicPr>
          <p:cNvPr id="3" name="Image 2">
            <a:extLst>
              <a:ext uri="{FF2B5EF4-FFF2-40B4-BE49-F238E27FC236}">
                <a16:creationId xmlns:a16="http://schemas.microsoft.com/office/drawing/2014/main" id="{487A2029-7ECB-4EA6-B692-73264DFF90F0}"/>
              </a:ext>
            </a:extLst>
          </p:cNvPr>
          <p:cNvPicPr>
            <a:picLocks noChangeAspect="1"/>
          </p:cNvPicPr>
          <p:nvPr/>
        </p:nvPicPr>
        <p:blipFill>
          <a:blip r:embed="rId2"/>
          <a:stretch>
            <a:fillRect/>
          </a:stretch>
        </p:blipFill>
        <p:spPr>
          <a:xfrm>
            <a:off x="83943" y="2367752"/>
            <a:ext cx="3725048" cy="2257214"/>
          </a:xfrm>
          <a:prstGeom prst="rect">
            <a:avLst/>
          </a:prstGeom>
        </p:spPr>
      </p:pic>
    </p:spTree>
    <p:extLst>
      <p:ext uri="{BB962C8B-B14F-4D97-AF65-F5344CB8AC3E}">
        <p14:creationId xmlns:p14="http://schemas.microsoft.com/office/powerpoint/2010/main" val="67670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A15AB-896F-4460-9630-F809E0E44545}"/>
              </a:ext>
            </a:extLst>
          </p:cNvPr>
          <p:cNvSpPr>
            <a:spLocks noGrp="1"/>
          </p:cNvSpPr>
          <p:nvPr>
            <p:ph type="title"/>
          </p:nvPr>
        </p:nvSpPr>
        <p:spPr>
          <a:xfrm>
            <a:off x="48445" y="1037064"/>
            <a:ext cx="8992609" cy="653625"/>
          </a:xfrm>
        </p:spPr>
        <p:txBody>
          <a:bodyPr>
            <a:noAutofit/>
          </a:bodyPr>
          <a:lstStyle/>
          <a:p>
            <a:r>
              <a:rPr lang="fr-FR" sz="3200" b="1" dirty="0"/>
              <a:t>Préparation de la demande de vaccin auprès de l’ICG</a:t>
            </a:r>
            <a:endParaRPr lang="fr-FR" sz="3200" dirty="0"/>
          </a:p>
        </p:txBody>
      </p:sp>
      <p:sp>
        <p:nvSpPr>
          <p:cNvPr id="3" name="Espace réservé du contenu 2">
            <a:extLst>
              <a:ext uri="{FF2B5EF4-FFF2-40B4-BE49-F238E27FC236}">
                <a16:creationId xmlns:a16="http://schemas.microsoft.com/office/drawing/2014/main" id="{A9FCCE91-7FF0-4E9B-91E7-A67521183C72}"/>
              </a:ext>
            </a:extLst>
          </p:cNvPr>
          <p:cNvSpPr>
            <a:spLocks noGrp="1"/>
          </p:cNvSpPr>
          <p:nvPr>
            <p:ph idx="1"/>
          </p:nvPr>
        </p:nvSpPr>
        <p:spPr>
          <a:xfrm>
            <a:off x="218003" y="1825625"/>
            <a:ext cx="8756439" cy="4351338"/>
          </a:xfrm>
        </p:spPr>
        <p:txBody>
          <a:bodyPr>
            <a:normAutofit fontScale="85000" lnSpcReduction="20000"/>
          </a:bodyPr>
          <a:lstStyle/>
          <a:p>
            <a:pPr marL="0" indent="0">
              <a:buNone/>
            </a:pPr>
            <a:r>
              <a:rPr lang="fr-FR" dirty="0"/>
              <a:t>Pour avoir accès au stock d’urgence de vaccins de l’ICG, les pays doivent :</a:t>
            </a:r>
          </a:p>
          <a:p>
            <a:r>
              <a:rPr lang="fr-FR" sz="2900" dirty="0"/>
              <a:t>produire des données factuelles attestant d’une flambée de méningocoque ;</a:t>
            </a:r>
          </a:p>
          <a:p>
            <a:r>
              <a:rPr lang="fr-FR" sz="2900" dirty="0"/>
              <a:t>fournir la confirmation de laboratoire du sérogroupe de Nm en cause ;</a:t>
            </a:r>
          </a:p>
          <a:p>
            <a:r>
              <a:rPr lang="fr-FR" dirty="0"/>
              <a:t>élaborer et présenter un/des plan(s) d’action pour la/les campagne(s) de vaccination ;</a:t>
            </a:r>
          </a:p>
          <a:p>
            <a:r>
              <a:rPr lang="fr-FR" sz="2900" dirty="0"/>
              <a:t>apporter la preuve de la disponibilité des ressources nécessaires pour le stockage et le transport afin de garantir une livraison et un stockage sûrs et efficaces des vaccins dans la zone touchée.</a:t>
            </a:r>
            <a:br>
              <a:rPr lang="fr-FR" dirty="0"/>
            </a:br>
            <a:br>
              <a:rPr lang="fr-FR" dirty="0"/>
            </a:br>
            <a:endParaRPr lang="fr-FR" dirty="0"/>
          </a:p>
        </p:txBody>
      </p:sp>
    </p:spTree>
    <p:extLst>
      <p:ext uri="{BB962C8B-B14F-4D97-AF65-F5344CB8AC3E}">
        <p14:creationId xmlns:p14="http://schemas.microsoft.com/office/powerpoint/2010/main" val="86364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F1587-B020-4385-BE16-7F5C12892E14}"/>
              </a:ext>
            </a:extLst>
          </p:cNvPr>
          <p:cNvSpPr>
            <a:spLocks noGrp="1"/>
          </p:cNvSpPr>
          <p:nvPr>
            <p:ph type="title"/>
          </p:nvPr>
        </p:nvSpPr>
        <p:spPr>
          <a:xfrm>
            <a:off x="628650" y="1037064"/>
            <a:ext cx="8418460" cy="653625"/>
          </a:xfrm>
        </p:spPr>
        <p:txBody>
          <a:bodyPr>
            <a:normAutofit fontScale="90000"/>
          </a:bodyPr>
          <a:lstStyle/>
          <a:p>
            <a:r>
              <a:rPr lang="fr-FR" sz="2700" b="1" dirty="0"/>
              <a:t>Arbre de décision pour le choix du vaccin contre la méningite dans</a:t>
            </a:r>
            <a:br>
              <a:rPr lang="fr-FR" sz="2700" b="1" dirty="0"/>
            </a:br>
            <a:r>
              <a:rPr lang="fr-FR" sz="2700" b="1" dirty="0"/>
              <a:t>une campagne de vaccination réactive</a:t>
            </a:r>
            <a:r>
              <a:rPr lang="fr-FR" sz="2700" dirty="0"/>
              <a:t> </a:t>
            </a:r>
            <a:endParaRPr lang="fr-FR" dirty="0"/>
          </a:p>
        </p:txBody>
      </p:sp>
      <p:pic>
        <p:nvPicPr>
          <p:cNvPr id="4" name="Image 3">
            <a:extLst>
              <a:ext uri="{FF2B5EF4-FFF2-40B4-BE49-F238E27FC236}">
                <a16:creationId xmlns:a16="http://schemas.microsoft.com/office/drawing/2014/main" id="{D6D33D1A-85BD-460A-9459-D4FE327509D5}"/>
              </a:ext>
            </a:extLst>
          </p:cNvPr>
          <p:cNvPicPr>
            <a:picLocks noChangeAspect="1"/>
          </p:cNvPicPr>
          <p:nvPr/>
        </p:nvPicPr>
        <p:blipFill>
          <a:blip r:embed="rId2"/>
          <a:stretch>
            <a:fillRect/>
          </a:stretch>
        </p:blipFill>
        <p:spPr>
          <a:xfrm>
            <a:off x="805397" y="1825625"/>
            <a:ext cx="7757263" cy="4855393"/>
          </a:xfrm>
          <a:prstGeom prst="rect">
            <a:avLst/>
          </a:prstGeom>
        </p:spPr>
      </p:pic>
    </p:spTree>
    <p:extLst>
      <p:ext uri="{BB962C8B-B14F-4D97-AF65-F5344CB8AC3E}">
        <p14:creationId xmlns:p14="http://schemas.microsoft.com/office/powerpoint/2010/main" val="63136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A15AB-896F-4460-9630-F809E0E44545}"/>
              </a:ext>
            </a:extLst>
          </p:cNvPr>
          <p:cNvSpPr>
            <a:spLocks noGrp="1"/>
          </p:cNvSpPr>
          <p:nvPr>
            <p:ph type="title"/>
          </p:nvPr>
        </p:nvSpPr>
        <p:spPr>
          <a:xfrm>
            <a:off x="628650" y="861451"/>
            <a:ext cx="7886700" cy="507122"/>
          </a:xfrm>
        </p:spPr>
        <p:txBody>
          <a:bodyPr>
            <a:normAutofit/>
          </a:bodyPr>
          <a:lstStyle/>
          <a:p>
            <a:r>
              <a:rPr lang="fr-FR" sz="2800" b="1" dirty="0"/>
              <a:t>Le </a:t>
            </a:r>
            <a:r>
              <a:rPr lang="fr-FR" sz="2800" b="1" dirty="0" err="1"/>
              <a:t>microplan</a:t>
            </a:r>
            <a:r>
              <a:rPr lang="fr-FR" sz="2800" b="1" dirty="0"/>
              <a:t> doit inclure : </a:t>
            </a:r>
          </a:p>
        </p:txBody>
      </p:sp>
      <p:sp>
        <p:nvSpPr>
          <p:cNvPr id="3" name="Espace réservé du contenu 2">
            <a:extLst>
              <a:ext uri="{FF2B5EF4-FFF2-40B4-BE49-F238E27FC236}">
                <a16:creationId xmlns:a16="http://schemas.microsoft.com/office/drawing/2014/main" id="{A9FCCE91-7FF0-4E9B-91E7-A67521183C72}"/>
              </a:ext>
            </a:extLst>
          </p:cNvPr>
          <p:cNvSpPr>
            <a:spLocks noGrp="1"/>
          </p:cNvSpPr>
          <p:nvPr>
            <p:ph idx="1"/>
          </p:nvPr>
        </p:nvSpPr>
        <p:spPr>
          <a:xfrm>
            <a:off x="109001" y="1368574"/>
            <a:ext cx="8919942" cy="5328952"/>
          </a:xfrm>
        </p:spPr>
        <p:txBody>
          <a:bodyPr>
            <a:normAutofit fontScale="55000" lnSpcReduction="20000"/>
          </a:bodyPr>
          <a:lstStyle/>
          <a:p>
            <a:r>
              <a:rPr lang="fr-FR" sz="4200" dirty="0"/>
              <a:t>• les noms des sous-districts ciblés pour la vaccination ;</a:t>
            </a:r>
            <a:br>
              <a:rPr lang="fr-FR" sz="4200" dirty="0"/>
            </a:br>
            <a:r>
              <a:rPr lang="fr-FR" sz="4200" dirty="0"/>
              <a:t>• la population totale actuellement présente dans les zones cibles ;</a:t>
            </a:r>
            <a:br>
              <a:rPr lang="fr-FR" sz="4200" dirty="0"/>
            </a:br>
            <a:r>
              <a:rPr lang="fr-FR" sz="4200" dirty="0"/>
              <a:t>• la population ciblée pour la vaccination ;</a:t>
            </a:r>
            <a:br>
              <a:rPr lang="fr-FR" sz="4200" dirty="0"/>
            </a:br>
            <a:r>
              <a:rPr lang="fr-FR" sz="4200" dirty="0"/>
              <a:t>• le type et la quantité de vaccins nécessaires ;</a:t>
            </a:r>
            <a:br>
              <a:rPr lang="fr-FR" sz="4200" dirty="0"/>
            </a:br>
            <a:r>
              <a:rPr lang="fr-FR" sz="4200" dirty="0"/>
              <a:t>• la quantité des autres fournitures requises (seringues autobloquantes, boîtes de</a:t>
            </a:r>
            <a:br>
              <a:rPr lang="fr-FR" sz="4200" dirty="0"/>
            </a:br>
            <a:r>
              <a:rPr lang="fr-FR" sz="4200" dirty="0"/>
              <a:t>sécurité, seringues de dilution de 10 ml, coton, gants) ;</a:t>
            </a:r>
            <a:br>
              <a:rPr lang="fr-FR" sz="4200" dirty="0"/>
            </a:br>
            <a:r>
              <a:rPr lang="fr-FR" sz="4200" dirty="0"/>
              <a:t>• le nombre d’équipes en charge de la campagne (chacune requiert des agents</a:t>
            </a:r>
            <a:br>
              <a:rPr lang="fr-FR" sz="4200" dirty="0"/>
            </a:br>
            <a:r>
              <a:rPr lang="fr-FR" sz="4200" dirty="0"/>
              <a:t>vaccinateurs et enregistreurs, un service d’ordre et un superviseur) ;</a:t>
            </a:r>
            <a:br>
              <a:rPr lang="fr-FR" sz="4200" dirty="0"/>
            </a:br>
            <a:r>
              <a:rPr lang="fr-FR" sz="4200" dirty="0"/>
              <a:t>• le nombre de superviseurs : aux niveaux de l’équipe, du district, de la province et</a:t>
            </a:r>
            <a:br>
              <a:rPr lang="fr-FR" sz="4200" dirty="0"/>
            </a:br>
            <a:r>
              <a:rPr lang="fr-FR" sz="4200" dirty="0"/>
              <a:t>central ;</a:t>
            </a:r>
            <a:br>
              <a:rPr lang="fr-FR" sz="4200" dirty="0"/>
            </a:br>
            <a:r>
              <a:rPr lang="fr-FR" sz="4200" dirty="0"/>
              <a:t>• le dispositif de formation des équipes de vaccination ;</a:t>
            </a:r>
            <a:br>
              <a:rPr lang="fr-FR" sz="4200" dirty="0"/>
            </a:br>
            <a:r>
              <a:rPr lang="fr-FR" sz="4200" dirty="0"/>
              <a:t>• les besoins logistiques : équipement de chaîne du froid, véhicules ;</a:t>
            </a:r>
            <a:br>
              <a:rPr lang="fr-FR" sz="4200" dirty="0"/>
            </a:br>
            <a:r>
              <a:rPr lang="fr-FR" sz="4200" dirty="0"/>
              <a:t>• le dispositif de gestion des déchets produits par la campagne ;</a:t>
            </a:r>
            <a:br>
              <a:rPr lang="fr-FR" sz="4200" dirty="0"/>
            </a:br>
            <a:r>
              <a:rPr lang="fr-FR" sz="4200" dirty="0"/>
              <a:t>• les mesures prévues pour les enquêtes de couverture de la campagne de vaccination </a:t>
            </a:r>
            <a:br>
              <a:rPr lang="fr-FR" dirty="0"/>
            </a:br>
            <a:endParaRPr lang="fr-FR" dirty="0"/>
          </a:p>
        </p:txBody>
      </p:sp>
    </p:spTree>
    <p:extLst>
      <p:ext uri="{BB962C8B-B14F-4D97-AF65-F5344CB8AC3E}">
        <p14:creationId xmlns:p14="http://schemas.microsoft.com/office/powerpoint/2010/main" val="280152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218003" y="1037064"/>
            <a:ext cx="8816995" cy="653625"/>
          </a:xfrm>
        </p:spPr>
        <p:txBody>
          <a:bodyPr>
            <a:noAutofit/>
          </a:bodyPr>
          <a:lstStyle/>
          <a:p>
            <a:r>
              <a:rPr lang="fr-FR" sz="2000" b="1" dirty="0">
                <a:latin typeface="+mn-lt"/>
                <a:ea typeface="+mn-ea"/>
                <a:cs typeface="+mn-cs"/>
              </a:rPr>
              <a:t>QUESTION 1 : Vous êtes le Directeur Préfectoral de la Santé (DPS) de la préfecture de Kérouané, que faites-vous ?</a:t>
            </a:r>
          </a:p>
        </p:txBody>
      </p:sp>
      <p:sp>
        <p:nvSpPr>
          <p:cNvPr id="3" name="Espace réservé du contenu 2">
            <a:extLst>
              <a:ext uri="{FF2B5EF4-FFF2-40B4-BE49-F238E27FC236}">
                <a16:creationId xmlns:a16="http://schemas.microsoft.com/office/drawing/2014/main" id="{D2A51544-7EF1-49B4-8476-2EF6A796A80C}"/>
              </a:ext>
            </a:extLst>
          </p:cNvPr>
          <p:cNvSpPr>
            <a:spLocks noGrp="1"/>
          </p:cNvSpPr>
          <p:nvPr>
            <p:ph idx="1"/>
          </p:nvPr>
        </p:nvSpPr>
        <p:spPr>
          <a:xfrm>
            <a:off x="218003" y="1690689"/>
            <a:ext cx="8665605" cy="4934169"/>
          </a:xfrm>
        </p:spPr>
        <p:txBody>
          <a:bodyPr>
            <a:normAutofit lnSpcReduction="10000"/>
          </a:bodyPr>
          <a:lstStyle/>
          <a:p>
            <a:r>
              <a:rPr lang="fr-FR" dirty="0"/>
              <a:t>Collecter des informations pour confirmer l’épidémie</a:t>
            </a:r>
          </a:p>
          <a:p>
            <a:pPr lvl="1"/>
            <a:r>
              <a:rPr lang="fr-FR" dirty="0"/>
              <a:t>Données épidémiologiques</a:t>
            </a:r>
          </a:p>
          <a:p>
            <a:pPr lvl="1"/>
            <a:r>
              <a:rPr lang="fr-FR" dirty="0"/>
              <a:t>Microbiologique</a:t>
            </a:r>
          </a:p>
          <a:p>
            <a:r>
              <a:rPr lang="fr-FR" dirty="0"/>
              <a:t>Mettre en place une équipe de riposte/crise</a:t>
            </a:r>
          </a:p>
          <a:p>
            <a:r>
              <a:rPr lang="fr-FR" dirty="0"/>
              <a:t>Renforcer la surveillance de la méningite</a:t>
            </a:r>
          </a:p>
          <a:p>
            <a:pPr lvl="1"/>
            <a:r>
              <a:rPr lang="fr-FR" dirty="0"/>
              <a:t>Définitions de cas</a:t>
            </a:r>
          </a:p>
          <a:p>
            <a:pPr lvl="1"/>
            <a:r>
              <a:rPr lang="fr-FR" dirty="0"/>
              <a:t>Prélèvement des échantillons</a:t>
            </a:r>
          </a:p>
          <a:p>
            <a:r>
              <a:rPr lang="fr-FR" dirty="0"/>
              <a:t>Information et sensibilisation des populations</a:t>
            </a:r>
          </a:p>
          <a:p>
            <a:r>
              <a:rPr lang="fr-FR" dirty="0"/>
              <a:t>Autres informations utiles pour la riposte</a:t>
            </a:r>
          </a:p>
          <a:p>
            <a:pPr lvl="1"/>
            <a:r>
              <a:rPr lang="fr-FR" dirty="0"/>
              <a:t>Ressources disponibles</a:t>
            </a:r>
          </a:p>
          <a:p>
            <a:r>
              <a:rPr lang="fr-FR" b="1" dirty="0">
                <a:solidFill>
                  <a:srgbClr val="FF0000"/>
                </a:solidFill>
              </a:rPr>
              <a:t>Pas de vaccination pour le moment </a:t>
            </a:r>
          </a:p>
          <a:p>
            <a:endParaRPr lang="fr-FR" dirty="0"/>
          </a:p>
        </p:txBody>
      </p:sp>
    </p:spTree>
    <p:extLst>
      <p:ext uri="{BB962C8B-B14F-4D97-AF65-F5344CB8AC3E}">
        <p14:creationId xmlns:p14="http://schemas.microsoft.com/office/powerpoint/2010/main" val="25115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628649" y="1037064"/>
            <a:ext cx="8406349" cy="653625"/>
          </a:xfrm>
        </p:spPr>
        <p:txBody>
          <a:bodyPr>
            <a:normAutofit fontScale="90000"/>
          </a:bodyPr>
          <a:lstStyle/>
          <a:p>
            <a:r>
              <a:rPr lang="fr-FR" sz="3100" b="1" dirty="0"/>
              <a:t>QUESTION 2 : Quels seront les objectifs de cette mission ?</a:t>
            </a:r>
            <a:r>
              <a:rPr lang="fr-FR" sz="3100" dirty="0"/>
              <a:t> </a:t>
            </a:r>
            <a:endParaRPr lang="fr-FR" dirty="0"/>
          </a:p>
        </p:txBody>
      </p:sp>
      <p:sp>
        <p:nvSpPr>
          <p:cNvPr id="3" name="Espace réservé du contenu 2">
            <a:extLst>
              <a:ext uri="{FF2B5EF4-FFF2-40B4-BE49-F238E27FC236}">
                <a16:creationId xmlns:a16="http://schemas.microsoft.com/office/drawing/2014/main" id="{D2A51544-7EF1-49B4-8476-2EF6A796A80C}"/>
              </a:ext>
            </a:extLst>
          </p:cNvPr>
          <p:cNvSpPr>
            <a:spLocks noGrp="1"/>
          </p:cNvSpPr>
          <p:nvPr>
            <p:ph idx="1"/>
          </p:nvPr>
        </p:nvSpPr>
        <p:spPr>
          <a:xfrm>
            <a:off x="429949" y="1825625"/>
            <a:ext cx="8406349" cy="4823456"/>
          </a:xfrm>
        </p:spPr>
        <p:txBody>
          <a:bodyPr>
            <a:normAutofit/>
          </a:bodyPr>
          <a:lstStyle/>
          <a:p>
            <a:r>
              <a:rPr lang="fr-FR" altLang="fr-FR" dirty="0">
                <a:latin typeface="Arial" panose="020B0604020202020204" pitchFamily="34" charset="0"/>
                <a:cs typeface="Arial" panose="020B0604020202020204" pitchFamily="34" charset="0"/>
              </a:rPr>
              <a:t>Confirmer l’épidémie (Clinique et laboratoire)</a:t>
            </a:r>
          </a:p>
          <a:p>
            <a:r>
              <a:rPr lang="fr-FR" altLang="fr-FR" dirty="0">
                <a:latin typeface="Arial" panose="020B0604020202020204" pitchFamily="34" charset="0"/>
                <a:cs typeface="Arial" panose="020B0604020202020204" pitchFamily="34" charset="0"/>
              </a:rPr>
              <a:t>Décrire la situation selon les caractéristiques de temps, Lieu et Personnes;</a:t>
            </a:r>
          </a:p>
          <a:p>
            <a:r>
              <a:rPr lang="fr-FR" altLang="fr-FR" dirty="0">
                <a:latin typeface="Arial" panose="020B0604020202020204" pitchFamily="34" charset="0"/>
                <a:cs typeface="Arial" panose="020B0604020202020204" pitchFamily="34" charset="0"/>
              </a:rPr>
              <a:t>Définir les groupes et zones à risques</a:t>
            </a:r>
          </a:p>
          <a:p>
            <a:r>
              <a:rPr lang="fr-FR" dirty="0">
                <a:latin typeface="Arial" panose="020B0604020202020204" pitchFamily="34" charset="0"/>
                <a:cs typeface="Arial" panose="020B0604020202020204" pitchFamily="34" charset="0"/>
              </a:rPr>
              <a:t>Evaluer la couverture vaccinale (campagnes antérieures de méningite)</a:t>
            </a:r>
          </a:p>
          <a:p>
            <a:r>
              <a:rPr lang="fr-FR" altLang="fr-FR" dirty="0">
                <a:latin typeface="Arial" panose="020B0604020202020204" pitchFamily="34" charset="0"/>
                <a:cs typeface="Arial" panose="020B0604020202020204" pitchFamily="34" charset="0"/>
              </a:rPr>
              <a:t>Apprécier l’application des directives de surveillance de la méningite (définition de cas, notification, prise en charge des cas)</a:t>
            </a:r>
          </a:p>
          <a:p>
            <a:r>
              <a:rPr lang="fr-FR" dirty="0">
                <a:latin typeface="Arial" panose="020B060402020202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403951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345172" y="956789"/>
            <a:ext cx="8798828" cy="1150569"/>
          </a:xfrm>
        </p:spPr>
        <p:txBody>
          <a:bodyPr>
            <a:normAutofit fontScale="90000"/>
          </a:bodyPr>
          <a:lstStyle/>
          <a:p>
            <a:br>
              <a:rPr lang="fr-FR" sz="2200" b="1" dirty="0"/>
            </a:br>
            <a:br>
              <a:rPr lang="fr-FR" sz="2200" b="1" dirty="0"/>
            </a:br>
            <a:r>
              <a:rPr lang="fr-FR" sz="2700" b="1" dirty="0"/>
              <a:t>QUESTION 3 </a:t>
            </a:r>
            <a:br>
              <a:rPr lang="fr-FR" sz="2700" i="1" dirty="0"/>
            </a:br>
            <a:r>
              <a:rPr lang="fr-FR" sz="2700" b="1" dirty="0"/>
              <a:t>De quels indicateurs avez-vous besoin pour affirmer et décrire l’épidémie ?</a:t>
            </a:r>
            <a:br>
              <a:rPr lang="fr-FR" sz="2700" b="1" dirty="0"/>
            </a:br>
            <a:r>
              <a:rPr lang="fr-FR" sz="2700" b="1" dirty="0"/>
              <a:t>Quelles données allez-vous collecter et où ?</a:t>
            </a:r>
            <a:r>
              <a:rPr lang="fr-FR" sz="3600" dirty="0"/>
              <a:t> </a:t>
            </a:r>
            <a:br>
              <a:rPr lang="fr-FR" sz="3200" dirty="0"/>
            </a:br>
            <a:endParaRPr lang="fr-FR" dirty="0"/>
          </a:p>
        </p:txBody>
      </p:sp>
      <p:sp>
        <p:nvSpPr>
          <p:cNvPr id="3" name="Espace réservé du contenu 2">
            <a:extLst>
              <a:ext uri="{FF2B5EF4-FFF2-40B4-BE49-F238E27FC236}">
                <a16:creationId xmlns:a16="http://schemas.microsoft.com/office/drawing/2014/main" id="{D2A51544-7EF1-49B4-8476-2EF6A796A80C}"/>
              </a:ext>
            </a:extLst>
          </p:cNvPr>
          <p:cNvSpPr>
            <a:spLocks noGrp="1"/>
          </p:cNvSpPr>
          <p:nvPr>
            <p:ph idx="1"/>
          </p:nvPr>
        </p:nvSpPr>
        <p:spPr>
          <a:xfrm>
            <a:off x="628650" y="2204249"/>
            <a:ext cx="7886700" cy="3972714"/>
          </a:xfrm>
        </p:spPr>
        <p:txBody>
          <a:bodyPr/>
          <a:lstStyle/>
          <a:p>
            <a:r>
              <a:rPr lang="fr-FR" dirty="0"/>
              <a:t>Taux d’attaque, % (Définition des cas, prélevés, confirmés, vaccinés…)</a:t>
            </a:r>
          </a:p>
          <a:p>
            <a:r>
              <a:rPr lang="fr-FR" dirty="0"/>
              <a:t>TLP, (Cliniques, démographiques, </a:t>
            </a:r>
            <a:r>
              <a:rPr lang="fr-FR" altLang="en-US" sz="2400" dirty="0"/>
              <a:t>temporel; lieu…</a:t>
            </a:r>
            <a:r>
              <a:rPr lang="fr-FR" altLang="en-US" dirty="0"/>
              <a:t>)</a:t>
            </a:r>
          </a:p>
          <a:p>
            <a:endParaRPr lang="fr-FR" dirty="0"/>
          </a:p>
          <a:p>
            <a:endParaRPr lang="fr-FR" dirty="0"/>
          </a:p>
          <a:p>
            <a:endParaRPr lang="fr-FR" dirty="0"/>
          </a:p>
        </p:txBody>
      </p:sp>
    </p:spTree>
    <p:extLst>
      <p:ext uri="{BB962C8B-B14F-4D97-AF65-F5344CB8AC3E}">
        <p14:creationId xmlns:p14="http://schemas.microsoft.com/office/powerpoint/2010/main" val="85926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7C9A2-815A-46FE-A673-0512184B4375}"/>
              </a:ext>
            </a:extLst>
          </p:cNvPr>
          <p:cNvSpPr>
            <a:spLocks noGrp="1"/>
          </p:cNvSpPr>
          <p:nvPr>
            <p:ph type="title"/>
          </p:nvPr>
        </p:nvSpPr>
        <p:spPr/>
        <p:txBody>
          <a:bodyPr>
            <a:normAutofit/>
          </a:bodyPr>
          <a:lstStyle/>
          <a:p>
            <a:r>
              <a:rPr lang="fr-FR" dirty="0"/>
              <a:t>Seuils d’interventions</a:t>
            </a:r>
          </a:p>
        </p:txBody>
      </p:sp>
      <p:sp>
        <p:nvSpPr>
          <p:cNvPr id="3" name="Espace réservé du contenu 2">
            <a:extLst>
              <a:ext uri="{FF2B5EF4-FFF2-40B4-BE49-F238E27FC236}">
                <a16:creationId xmlns:a16="http://schemas.microsoft.com/office/drawing/2014/main" id="{7DBE509F-F47B-45B3-9999-908874D0D5EE}"/>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D60D2D9-2604-4F3B-A369-0ABA1D3EE752}"/>
              </a:ext>
            </a:extLst>
          </p:cNvPr>
          <p:cNvPicPr>
            <a:picLocks noChangeAspect="1"/>
          </p:cNvPicPr>
          <p:nvPr/>
        </p:nvPicPr>
        <p:blipFill>
          <a:blip r:embed="rId2"/>
          <a:stretch>
            <a:fillRect/>
          </a:stretch>
        </p:blipFill>
        <p:spPr>
          <a:xfrm>
            <a:off x="628650" y="1565417"/>
            <a:ext cx="7418146" cy="5249952"/>
          </a:xfrm>
          <a:prstGeom prst="rect">
            <a:avLst/>
          </a:prstGeom>
        </p:spPr>
      </p:pic>
    </p:spTree>
    <p:extLst>
      <p:ext uri="{BB962C8B-B14F-4D97-AF65-F5344CB8AC3E}">
        <p14:creationId xmlns:p14="http://schemas.microsoft.com/office/powerpoint/2010/main" val="334231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345172" y="956789"/>
            <a:ext cx="8798828" cy="944679"/>
          </a:xfrm>
        </p:spPr>
        <p:txBody>
          <a:bodyPr>
            <a:normAutofit fontScale="90000"/>
          </a:bodyPr>
          <a:lstStyle/>
          <a:p>
            <a:br>
              <a:rPr lang="fr-FR" sz="2200" b="1" dirty="0"/>
            </a:br>
            <a:br>
              <a:rPr lang="fr-FR" sz="2200" b="1" dirty="0"/>
            </a:br>
            <a:r>
              <a:rPr lang="fr-FR" sz="3100" b="1" dirty="0"/>
              <a:t>QUESTION 4 : </a:t>
            </a:r>
            <a:br>
              <a:rPr lang="fr-FR" sz="3100" i="1" dirty="0"/>
            </a:br>
            <a:r>
              <a:rPr lang="fr-FR" sz="3100" b="1" dirty="0"/>
              <a:t>Quelles informations peut-on tirer de ce tableau ?</a:t>
            </a:r>
            <a:r>
              <a:rPr lang="fr-FR" sz="1800" dirty="0"/>
              <a:t> </a:t>
            </a:r>
            <a:br>
              <a:rPr lang="fr-FR" sz="3200" dirty="0"/>
            </a:br>
            <a:endParaRPr lang="fr-FR" dirty="0"/>
          </a:p>
        </p:txBody>
      </p:sp>
      <p:pic>
        <p:nvPicPr>
          <p:cNvPr id="6" name="Image 5">
            <a:extLst>
              <a:ext uri="{FF2B5EF4-FFF2-40B4-BE49-F238E27FC236}">
                <a16:creationId xmlns:a16="http://schemas.microsoft.com/office/drawing/2014/main" id="{AC518821-7760-4499-8E60-BD6D88745135}"/>
              </a:ext>
            </a:extLst>
          </p:cNvPr>
          <p:cNvPicPr>
            <a:picLocks noChangeAspect="1"/>
          </p:cNvPicPr>
          <p:nvPr/>
        </p:nvPicPr>
        <p:blipFill>
          <a:blip r:embed="rId2"/>
          <a:stretch>
            <a:fillRect/>
          </a:stretch>
        </p:blipFill>
        <p:spPr>
          <a:xfrm>
            <a:off x="520785" y="1840911"/>
            <a:ext cx="7660371" cy="4878828"/>
          </a:xfrm>
          <a:prstGeom prst="rect">
            <a:avLst/>
          </a:prstGeom>
        </p:spPr>
      </p:pic>
      <p:sp>
        <p:nvSpPr>
          <p:cNvPr id="7" name="Organigramme : Connecteur 6">
            <a:extLst>
              <a:ext uri="{FF2B5EF4-FFF2-40B4-BE49-F238E27FC236}">
                <a16:creationId xmlns:a16="http://schemas.microsoft.com/office/drawing/2014/main" id="{79FB3C5F-99C8-419F-AE1B-AC8D507A4CD3}"/>
              </a:ext>
            </a:extLst>
          </p:cNvPr>
          <p:cNvSpPr/>
          <p:nvPr/>
        </p:nvSpPr>
        <p:spPr>
          <a:xfrm>
            <a:off x="3104014" y="4892949"/>
            <a:ext cx="1246956" cy="381504"/>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Organigramme : Connecteur 7">
            <a:extLst>
              <a:ext uri="{FF2B5EF4-FFF2-40B4-BE49-F238E27FC236}">
                <a16:creationId xmlns:a16="http://schemas.microsoft.com/office/drawing/2014/main" id="{51216A83-583A-4EAC-B584-27E556F062F5}"/>
              </a:ext>
            </a:extLst>
          </p:cNvPr>
          <p:cNvSpPr/>
          <p:nvPr/>
        </p:nvSpPr>
        <p:spPr>
          <a:xfrm>
            <a:off x="1229292" y="4874782"/>
            <a:ext cx="799343" cy="381504"/>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Organigramme : Connecteur 8">
            <a:extLst>
              <a:ext uri="{FF2B5EF4-FFF2-40B4-BE49-F238E27FC236}">
                <a16:creationId xmlns:a16="http://schemas.microsoft.com/office/drawing/2014/main" id="{05F64C4C-119E-4749-96D3-C05CBDAD062A}"/>
              </a:ext>
            </a:extLst>
          </p:cNvPr>
          <p:cNvSpPr/>
          <p:nvPr/>
        </p:nvSpPr>
        <p:spPr>
          <a:xfrm>
            <a:off x="5165955" y="4989839"/>
            <a:ext cx="1246956" cy="381504"/>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0" name="Organigramme : Connecteur 9">
            <a:extLst>
              <a:ext uri="{FF2B5EF4-FFF2-40B4-BE49-F238E27FC236}">
                <a16:creationId xmlns:a16="http://schemas.microsoft.com/office/drawing/2014/main" id="{FFBD5DD0-F784-4767-ABFC-812FFDCE79A5}"/>
              </a:ext>
            </a:extLst>
          </p:cNvPr>
          <p:cNvSpPr/>
          <p:nvPr/>
        </p:nvSpPr>
        <p:spPr>
          <a:xfrm>
            <a:off x="7013931" y="2434363"/>
            <a:ext cx="1246956" cy="2821923"/>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38994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345172" y="956789"/>
            <a:ext cx="8399156" cy="1150569"/>
          </a:xfrm>
        </p:spPr>
        <p:txBody>
          <a:bodyPr>
            <a:noAutofit/>
          </a:bodyPr>
          <a:lstStyle/>
          <a:p>
            <a:br>
              <a:rPr lang="fr-FR" sz="2400" b="1" dirty="0"/>
            </a:br>
            <a:br>
              <a:rPr lang="fr-FR" sz="2400" b="1" dirty="0"/>
            </a:br>
            <a:r>
              <a:rPr lang="fr-FR" sz="2400" b="1" dirty="0"/>
              <a:t>QUESTION 5 :</a:t>
            </a:r>
            <a:r>
              <a:rPr lang="fr-FR" sz="2400" b="1" i="1" dirty="0"/>
              <a:t> </a:t>
            </a:r>
            <a:r>
              <a:rPr lang="fr-FR" sz="2400" b="1" dirty="0"/>
              <a:t>A partir des données figurant dans le tableau n°2, tracez la courbe épidémique et faites les commentaires nécessaires</a:t>
            </a:r>
            <a:r>
              <a:rPr lang="fr-FR" sz="1800" dirty="0"/>
              <a:t> </a:t>
            </a:r>
            <a:br>
              <a:rPr lang="fr-FR" sz="3200" dirty="0"/>
            </a:br>
            <a:endParaRPr lang="fr-FR" dirty="0"/>
          </a:p>
        </p:txBody>
      </p:sp>
      <p:pic>
        <p:nvPicPr>
          <p:cNvPr id="6" name="Image 5">
            <a:extLst>
              <a:ext uri="{FF2B5EF4-FFF2-40B4-BE49-F238E27FC236}">
                <a16:creationId xmlns:a16="http://schemas.microsoft.com/office/drawing/2014/main" id="{8C972D8B-E7F7-43D7-858B-111B9B028578}"/>
              </a:ext>
            </a:extLst>
          </p:cNvPr>
          <p:cNvPicPr>
            <a:picLocks noChangeAspect="1"/>
          </p:cNvPicPr>
          <p:nvPr/>
        </p:nvPicPr>
        <p:blipFill>
          <a:blip r:embed="rId2"/>
          <a:stretch>
            <a:fillRect/>
          </a:stretch>
        </p:blipFill>
        <p:spPr>
          <a:xfrm>
            <a:off x="805399" y="2107358"/>
            <a:ext cx="6564302" cy="4215024"/>
          </a:xfrm>
          <a:prstGeom prst="rect">
            <a:avLst/>
          </a:prstGeom>
        </p:spPr>
      </p:pic>
    </p:spTree>
    <p:extLst>
      <p:ext uri="{BB962C8B-B14F-4D97-AF65-F5344CB8AC3E}">
        <p14:creationId xmlns:p14="http://schemas.microsoft.com/office/powerpoint/2010/main" val="401343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345172" y="956789"/>
            <a:ext cx="8399156" cy="1150569"/>
          </a:xfrm>
        </p:spPr>
        <p:txBody>
          <a:bodyPr>
            <a:noAutofit/>
          </a:bodyPr>
          <a:lstStyle/>
          <a:p>
            <a:br>
              <a:rPr lang="fr-FR" sz="2400" b="1" dirty="0"/>
            </a:br>
            <a:br>
              <a:rPr lang="fr-FR" sz="2400" b="1" dirty="0"/>
            </a:br>
            <a:r>
              <a:rPr lang="fr-FR" sz="2800" b="1" dirty="0"/>
              <a:t>QUESTION 6 : A l'aide du tableau, identifier les groupes à risque pour la méningite</a:t>
            </a:r>
            <a:r>
              <a:rPr lang="fr-FR" sz="1400" dirty="0"/>
              <a:t> </a:t>
            </a:r>
            <a:br>
              <a:rPr lang="fr-FR" sz="3200" dirty="0"/>
            </a:br>
            <a:endParaRPr lang="fr-FR" dirty="0"/>
          </a:p>
        </p:txBody>
      </p:sp>
      <p:pic>
        <p:nvPicPr>
          <p:cNvPr id="3" name="Image 2">
            <a:extLst>
              <a:ext uri="{FF2B5EF4-FFF2-40B4-BE49-F238E27FC236}">
                <a16:creationId xmlns:a16="http://schemas.microsoft.com/office/drawing/2014/main" id="{50B6AB44-B8DD-4275-B83B-3BBAA94D080E}"/>
              </a:ext>
            </a:extLst>
          </p:cNvPr>
          <p:cNvPicPr>
            <a:picLocks noChangeAspect="1"/>
          </p:cNvPicPr>
          <p:nvPr/>
        </p:nvPicPr>
        <p:blipFill>
          <a:blip r:embed="rId2"/>
          <a:stretch>
            <a:fillRect/>
          </a:stretch>
        </p:blipFill>
        <p:spPr>
          <a:xfrm>
            <a:off x="584112" y="2548953"/>
            <a:ext cx="8456941" cy="3173617"/>
          </a:xfrm>
          <a:prstGeom prst="rect">
            <a:avLst/>
          </a:prstGeom>
        </p:spPr>
      </p:pic>
    </p:spTree>
    <p:extLst>
      <p:ext uri="{BB962C8B-B14F-4D97-AF65-F5344CB8AC3E}">
        <p14:creationId xmlns:p14="http://schemas.microsoft.com/office/powerpoint/2010/main" val="244841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241EE-42BB-47BD-9DD3-6A3A617AE9B1}"/>
              </a:ext>
            </a:extLst>
          </p:cNvPr>
          <p:cNvSpPr>
            <a:spLocks noGrp="1"/>
          </p:cNvSpPr>
          <p:nvPr>
            <p:ph type="title"/>
          </p:nvPr>
        </p:nvSpPr>
        <p:spPr>
          <a:xfrm>
            <a:off x="345172" y="956789"/>
            <a:ext cx="8399156" cy="1150569"/>
          </a:xfrm>
        </p:spPr>
        <p:txBody>
          <a:bodyPr>
            <a:noAutofit/>
          </a:bodyPr>
          <a:lstStyle/>
          <a:p>
            <a:br>
              <a:rPr lang="fr-FR" sz="2400" b="1" dirty="0"/>
            </a:br>
            <a:br>
              <a:rPr lang="fr-FR" sz="2400" b="1" dirty="0"/>
            </a:br>
            <a:r>
              <a:rPr lang="fr-FR" sz="2800" b="1" dirty="0"/>
              <a:t>QUESTION 7 : </a:t>
            </a:r>
            <a:r>
              <a:rPr lang="fr-FR" sz="2400" b="1" dirty="0"/>
              <a:t>Calculez les taux d'attaque et la létalité par tranche d'âge. Quels commentaires peut-on faire?</a:t>
            </a:r>
            <a:r>
              <a:rPr lang="fr-FR" sz="1400" dirty="0"/>
              <a:t> </a:t>
            </a:r>
            <a:br>
              <a:rPr lang="fr-FR" sz="3200" dirty="0"/>
            </a:br>
            <a:endParaRPr lang="fr-FR" dirty="0"/>
          </a:p>
        </p:txBody>
      </p:sp>
      <p:pic>
        <p:nvPicPr>
          <p:cNvPr id="4" name="Image 3">
            <a:extLst>
              <a:ext uri="{FF2B5EF4-FFF2-40B4-BE49-F238E27FC236}">
                <a16:creationId xmlns:a16="http://schemas.microsoft.com/office/drawing/2014/main" id="{DBA59B05-619E-4CCF-8CCF-AA6016E98DD9}"/>
              </a:ext>
            </a:extLst>
          </p:cNvPr>
          <p:cNvPicPr>
            <a:picLocks noChangeAspect="1"/>
          </p:cNvPicPr>
          <p:nvPr/>
        </p:nvPicPr>
        <p:blipFill>
          <a:blip r:embed="rId2"/>
          <a:stretch>
            <a:fillRect/>
          </a:stretch>
        </p:blipFill>
        <p:spPr>
          <a:xfrm>
            <a:off x="399672" y="2107358"/>
            <a:ext cx="8211433" cy="4200037"/>
          </a:xfrm>
          <a:prstGeom prst="rect">
            <a:avLst/>
          </a:prstGeom>
        </p:spPr>
      </p:pic>
      <p:sp>
        <p:nvSpPr>
          <p:cNvPr id="5" name="Organigramme : Connecteur 4">
            <a:extLst>
              <a:ext uri="{FF2B5EF4-FFF2-40B4-BE49-F238E27FC236}">
                <a16:creationId xmlns:a16="http://schemas.microsoft.com/office/drawing/2014/main" id="{57D272F9-5D56-40E6-AB7C-DB70EA2ED3F4}"/>
              </a:ext>
            </a:extLst>
          </p:cNvPr>
          <p:cNvSpPr/>
          <p:nvPr/>
        </p:nvSpPr>
        <p:spPr>
          <a:xfrm>
            <a:off x="3948522" y="4989839"/>
            <a:ext cx="1246956" cy="381504"/>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 name="Organigramme : Connecteur 5">
            <a:extLst>
              <a:ext uri="{FF2B5EF4-FFF2-40B4-BE49-F238E27FC236}">
                <a16:creationId xmlns:a16="http://schemas.microsoft.com/office/drawing/2014/main" id="{1CF4C6D9-AEBB-438D-8C73-15722D72D19C}"/>
              </a:ext>
            </a:extLst>
          </p:cNvPr>
          <p:cNvSpPr/>
          <p:nvPr/>
        </p:nvSpPr>
        <p:spPr>
          <a:xfrm>
            <a:off x="6710141" y="5631735"/>
            <a:ext cx="1246956" cy="381504"/>
          </a:xfrm>
          <a:prstGeom prst="flowChartConnector">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7656398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659</Words>
  <Application>Microsoft Office PowerPoint</Application>
  <PresentationFormat>Affichage à l'écran (4:3)</PresentationFormat>
  <Paragraphs>41</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REPONSES</vt:lpstr>
      <vt:lpstr>QUESTION 1 : Vous êtes le Directeur Préfectoral de la Santé (DPS) de la préfecture de Kérouané, que faites-vous ?</vt:lpstr>
      <vt:lpstr>QUESTION 2 : Quels seront les objectifs de cette mission ? </vt:lpstr>
      <vt:lpstr>  QUESTION 3  De quels indicateurs avez-vous besoin pour affirmer et décrire l’épidémie ? Quelles données allez-vous collecter et où ?  </vt:lpstr>
      <vt:lpstr>Seuils d’interventions</vt:lpstr>
      <vt:lpstr>  QUESTION 4 :  Quelles informations peut-on tirer de ce tableau ?  </vt:lpstr>
      <vt:lpstr>  QUESTION 5 : A partir des données figurant dans le tableau n°2, tracez la courbe épidémique et faites les commentaires nécessaires  </vt:lpstr>
      <vt:lpstr>  QUESTION 6 : A l'aide du tableau, identifier les groupes à risque pour la méningite  </vt:lpstr>
      <vt:lpstr>  QUESTION 7 : Calculez les taux d'attaque et la létalité par tranche d'âge. Quels commentaires peut-on faire?  </vt:lpstr>
      <vt:lpstr>  QUESTION 8 : Quelle est la sous préfecture la plus touchée ? Pourquoi ?   </vt:lpstr>
      <vt:lpstr>  QUESTION 9 : Quelle(s) stratégie(s) proposeriez- vous en termes de groupes cibles pour cette vaccination ?  </vt:lpstr>
      <vt:lpstr>  QUESTION 10 : Déterminez les besoins en flacons de vaccins pour effectuer cette campagne de vaccination en supposant que les moyens sont disponibles pour vacciner l’ensemble de la population de Kérouané.  </vt:lpstr>
      <vt:lpstr>Préparation de la demande de vaccin auprès de l’ICG</vt:lpstr>
      <vt:lpstr>Arbre de décision pour le choix du vaccin contre la méningite dans une campagne de vaccination réactive </vt:lpstr>
      <vt:lpstr>Le microplan doit inclure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REPONSES</dc:title>
  <dc:creator>KOUSSOUBE</dc:creator>
  <cp:lastModifiedBy>KOUSSOUBE</cp:lastModifiedBy>
  <cp:revision>1</cp:revision>
  <dcterms:created xsi:type="dcterms:W3CDTF">2020-10-10T10:40:47Z</dcterms:created>
  <dcterms:modified xsi:type="dcterms:W3CDTF">2020-10-10T10:44:55Z</dcterms:modified>
</cp:coreProperties>
</file>