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4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4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1"/>
    <p:sldMasterId id="2147484286" r:id="rId2"/>
    <p:sldMasterId id="2147484298" r:id="rId3"/>
    <p:sldMasterId id="2147484310" r:id="rId4"/>
    <p:sldMasterId id="2147484322" r:id="rId5"/>
    <p:sldMasterId id="2147484324" r:id="rId6"/>
    <p:sldMasterId id="2147484338" r:id="rId7"/>
    <p:sldMasterId id="2147484352" r:id="rId8"/>
    <p:sldMasterId id="2147484364" r:id="rId9"/>
  </p:sldMasterIdLst>
  <p:notesMasterIdLst>
    <p:notesMasterId r:id="rId333"/>
  </p:notesMasterIdLst>
  <p:sldIdLst>
    <p:sldId id="256" r:id="rId10"/>
    <p:sldId id="283" r:id="rId11"/>
    <p:sldId id="286" r:id="rId12"/>
    <p:sldId id="322" r:id="rId13"/>
    <p:sldId id="352" r:id="rId14"/>
    <p:sldId id="353" r:id="rId15"/>
    <p:sldId id="354" r:id="rId16"/>
    <p:sldId id="440" r:id="rId17"/>
    <p:sldId id="321" r:id="rId18"/>
    <p:sldId id="319" r:id="rId19"/>
    <p:sldId id="291"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9" r:id="rId33"/>
    <p:sldId id="390" r:id="rId34"/>
    <p:sldId id="391" r:id="rId35"/>
    <p:sldId id="392" r:id="rId36"/>
    <p:sldId id="393" r:id="rId37"/>
    <p:sldId id="420" r:id="rId38"/>
    <p:sldId id="421" r:id="rId39"/>
    <p:sldId id="422" r:id="rId40"/>
    <p:sldId id="397" r:id="rId41"/>
    <p:sldId id="398" r:id="rId42"/>
    <p:sldId id="399" r:id="rId43"/>
    <p:sldId id="400" r:id="rId44"/>
    <p:sldId id="401" r:id="rId45"/>
    <p:sldId id="402" r:id="rId46"/>
    <p:sldId id="403" r:id="rId47"/>
    <p:sldId id="404" r:id="rId48"/>
    <p:sldId id="405" r:id="rId49"/>
    <p:sldId id="423" r:id="rId50"/>
    <p:sldId id="424" r:id="rId51"/>
    <p:sldId id="425" r:id="rId52"/>
    <p:sldId id="426" r:id="rId53"/>
    <p:sldId id="427" r:id="rId54"/>
    <p:sldId id="417" r:id="rId55"/>
    <p:sldId id="418" r:id="rId56"/>
    <p:sldId id="419" r:id="rId57"/>
    <p:sldId id="428" r:id="rId58"/>
    <p:sldId id="429" r:id="rId59"/>
    <p:sldId id="430" r:id="rId60"/>
    <p:sldId id="431" r:id="rId61"/>
    <p:sldId id="432" r:id="rId62"/>
    <p:sldId id="433" r:id="rId63"/>
    <p:sldId id="434" r:id="rId64"/>
    <p:sldId id="435" r:id="rId65"/>
    <p:sldId id="437" r:id="rId66"/>
    <p:sldId id="438" r:id="rId67"/>
    <p:sldId id="439" r:id="rId68"/>
    <p:sldId id="375"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460" r:id="rId89"/>
    <p:sldId id="461" r:id="rId90"/>
    <p:sldId id="462" r:id="rId91"/>
    <p:sldId id="463" r:id="rId92"/>
    <p:sldId id="464" r:id="rId93"/>
    <p:sldId id="465" r:id="rId94"/>
    <p:sldId id="466" r:id="rId95"/>
    <p:sldId id="467" r:id="rId96"/>
    <p:sldId id="468" r:id="rId97"/>
    <p:sldId id="469" r:id="rId98"/>
    <p:sldId id="470" r:id="rId99"/>
    <p:sldId id="471" r:id="rId100"/>
    <p:sldId id="472" r:id="rId101"/>
    <p:sldId id="473" r:id="rId102"/>
    <p:sldId id="474" r:id="rId103"/>
    <p:sldId id="475" r:id="rId104"/>
    <p:sldId id="476" r:id="rId105"/>
    <p:sldId id="477" r:id="rId106"/>
    <p:sldId id="478" r:id="rId107"/>
    <p:sldId id="479" r:id="rId108"/>
    <p:sldId id="480" r:id="rId109"/>
    <p:sldId id="481" r:id="rId110"/>
    <p:sldId id="482" r:id="rId111"/>
    <p:sldId id="483" r:id="rId112"/>
    <p:sldId id="484" r:id="rId113"/>
    <p:sldId id="485" r:id="rId114"/>
    <p:sldId id="486" r:id="rId115"/>
    <p:sldId id="487" r:id="rId116"/>
    <p:sldId id="488" r:id="rId117"/>
    <p:sldId id="489" r:id="rId118"/>
    <p:sldId id="490" r:id="rId119"/>
    <p:sldId id="491" r:id="rId120"/>
    <p:sldId id="492" r:id="rId121"/>
    <p:sldId id="493" r:id="rId122"/>
    <p:sldId id="494" r:id="rId123"/>
    <p:sldId id="495" r:id="rId124"/>
    <p:sldId id="496" r:id="rId125"/>
    <p:sldId id="497" r:id="rId126"/>
    <p:sldId id="498" r:id="rId127"/>
    <p:sldId id="499" r:id="rId128"/>
    <p:sldId id="500" r:id="rId129"/>
    <p:sldId id="501" r:id="rId130"/>
    <p:sldId id="502" r:id="rId131"/>
    <p:sldId id="503" r:id="rId132"/>
    <p:sldId id="504" r:id="rId133"/>
    <p:sldId id="505" r:id="rId134"/>
    <p:sldId id="506" r:id="rId135"/>
    <p:sldId id="507" r:id="rId136"/>
    <p:sldId id="508" r:id="rId137"/>
    <p:sldId id="509" r:id="rId138"/>
    <p:sldId id="510" r:id="rId139"/>
    <p:sldId id="511" r:id="rId140"/>
    <p:sldId id="512" r:id="rId141"/>
    <p:sldId id="513" r:id="rId142"/>
    <p:sldId id="514" r:id="rId143"/>
    <p:sldId id="515" r:id="rId144"/>
    <p:sldId id="516" r:id="rId145"/>
    <p:sldId id="517" r:id="rId146"/>
    <p:sldId id="518" r:id="rId147"/>
    <p:sldId id="519" r:id="rId148"/>
    <p:sldId id="520" r:id="rId149"/>
    <p:sldId id="521" r:id="rId150"/>
    <p:sldId id="522" r:id="rId151"/>
    <p:sldId id="523" r:id="rId152"/>
    <p:sldId id="524" r:id="rId153"/>
    <p:sldId id="525" r:id="rId154"/>
    <p:sldId id="526" r:id="rId155"/>
    <p:sldId id="527" r:id="rId156"/>
    <p:sldId id="528" r:id="rId157"/>
    <p:sldId id="529" r:id="rId158"/>
    <p:sldId id="530" r:id="rId159"/>
    <p:sldId id="531" r:id="rId160"/>
    <p:sldId id="532" r:id="rId161"/>
    <p:sldId id="533" r:id="rId162"/>
    <p:sldId id="534" r:id="rId163"/>
    <p:sldId id="535" r:id="rId164"/>
    <p:sldId id="536" r:id="rId165"/>
    <p:sldId id="537" r:id="rId166"/>
    <p:sldId id="538" r:id="rId167"/>
    <p:sldId id="539" r:id="rId168"/>
    <p:sldId id="540" r:id="rId169"/>
    <p:sldId id="541" r:id="rId170"/>
    <p:sldId id="542" r:id="rId171"/>
    <p:sldId id="543" r:id="rId172"/>
    <p:sldId id="544" r:id="rId173"/>
    <p:sldId id="545" r:id="rId174"/>
    <p:sldId id="546" r:id="rId175"/>
    <p:sldId id="547" r:id="rId176"/>
    <p:sldId id="548" r:id="rId177"/>
    <p:sldId id="549" r:id="rId178"/>
    <p:sldId id="550" r:id="rId179"/>
    <p:sldId id="551" r:id="rId180"/>
    <p:sldId id="552" r:id="rId181"/>
    <p:sldId id="553" r:id="rId182"/>
    <p:sldId id="554" r:id="rId183"/>
    <p:sldId id="555" r:id="rId184"/>
    <p:sldId id="556" r:id="rId185"/>
    <p:sldId id="557" r:id="rId186"/>
    <p:sldId id="558" r:id="rId187"/>
    <p:sldId id="559" r:id="rId188"/>
    <p:sldId id="560" r:id="rId189"/>
    <p:sldId id="561" r:id="rId190"/>
    <p:sldId id="562" r:id="rId191"/>
    <p:sldId id="563" r:id="rId192"/>
    <p:sldId id="564" r:id="rId193"/>
    <p:sldId id="565" r:id="rId194"/>
    <p:sldId id="566" r:id="rId195"/>
    <p:sldId id="567" r:id="rId196"/>
    <p:sldId id="568" r:id="rId197"/>
    <p:sldId id="569" r:id="rId198"/>
    <p:sldId id="570" r:id="rId199"/>
    <p:sldId id="571" r:id="rId200"/>
    <p:sldId id="572" r:id="rId201"/>
    <p:sldId id="573" r:id="rId202"/>
    <p:sldId id="574" r:id="rId203"/>
    <p:sldId id="575" r:id="rId204"/>
    <p:sldId id="576" r:id="rId205"/>
    <p:sldId id="577" r:id="rId206"/>
    <p:sldId id="578" r:id="rId207"/>
    <p:sldId id="579" r:id="rId208"/>
    <p:sldId id="580" r:id="rId209"/>
    <p:sldId id="581" r:id="rId210"/>
    <p:sldId id="582" r:id="rId211"/>
    <p:sldId id="583" r:id="rId212"/>
    <p:sldId id="584" r:id="rId213"/>
    <p:sldId id="585" r:id="rId214"/>
    <p:sldId id="586" r:id="rId215"/>
    <p:sldId id="587" r:id="rId216"/>
    <p:sldId id="588" r:id="rId217"/>
    <p:sldId id="589" r:id="rId218"/>
    <p:sldId id="590" r:id="rId219"/>
    <p:sldId id="591" r:id="rId220"/>
    <p:sldId id="592" r:id="rId221"/>
    <p:sldId id="593" r:id="rId222"/>
    <p:sldId id="594" r:id="rId223"/>
    <p:sldId id="595" r:id="rId224"/>
    <p:sldId id="596" r:id="rId225"/>
    <p:sldId id="597" r:id="rId226"/>
    <p:sldId id="598" r:id="rId227"/>
    <p:sldId id="599" r:id="rId228"/>
    <p:sldId id="600" r:id="rId229"/>
    <p:sldId id="601" r:id="rId230"/>
    <p:sldId id="602" r:id="rId231"/>
    <p:sldId id="603" r:id="rId232"/>
    <p:sldId id="604" r:id="rId233"/>
    <p:sldId id="605" r:id="rId234"/>
    <p:sldId id="606" r:id="rId235"/>
    <p:sldId id="607" r:id="rId236"/>
    <p:sldId id="608" r:id="rId237"/>
    <p:sldId id="609" r:id="rId238"/>
    <p:sldId id="610" r:id="rId239"/>
    <p:sldId id="611" r:id="rId240"/>
    <p:sldId id="612" r:id="rId241"/>
    <p:sldId id="613" r:id="rId242"/>
    <p:sldId id="614" r:id="rId243"/>
    <p:sldId id="615" r:id="rId244"/>
    <p:sldId id="616" r:id="rId245"/>
    <p:sldId id="617" r:id="rId246"/>
    <p:sldId id="618" r:id="rId247"/>
    <p:sldId id="619" r:id="rId248"/>
    <p:sldId id="620" r:id="rId249"/>
    <p:sldId id="621" r:id="rId250"/>
    <p:sldId id="622" r:id="rId251"/>
    <p:sldId id="623" r:id="rId252"/>
    <p:sldId id="624" r:id="rId253"/>
    <p:sldId id="625" r:id="rId254"/>
    <p:sldId id="626" r:id="rId255"/>
    <p:sldId id="627" r:id="rId256"/>
    <p:sldId id="628" r:id="rId257"/>
    <p:sldId id="629" r:id="rId258"/>
    <p:sldId id="630" r:id="rId259"/>
    <p:sldId id="631" r:id="rId260"/>
    <p:sldId id="632" r:id="rId261"/>
    <p:sldId id="633" r:id="rId262"/>
    <p:sldId id="634" r:id="rId263"/>
    <p:sldId id="635" r:id="rId264"/>
    <p:sldId id="636" r:id="rId265"/>
    <p:sldId id="637" r:id="rId266"/>
    <p:sldId id="638" r:id="rId267"/>
    <p:sldId id="639" r:id="rId268"/>
    <p:sldId id="640" r:id="rId269"/>
    <p:sldId id="641" r:id="rId270"/>
    <p:sldId id="642" r:id="rId271"/>
    <p:sldId id="643" r:id="rId272"/>
    <p:sldId id="644" r:id="rId273"/>
    <p:sldId id="645" r:id="rId274"/>
    <p:sldId id="646" r:id="rId275"/>
    <p:sldId id="647" r:id="rId276"/>
    <p:sldId id="648" r:id="rId277"/>
    <p:sldId id="649" r:id="rId278"/>
    <p:sldId id="650" r:id="rId279"/>
    <p:sldId id="651" r:id="rId280"/>
    <p:sldId id="652" r:id="rId281"/>
    <p:sldId id="653" r:id="rId282"/>
    <p:sldId id="654" r:id="rId283"/>
    <p:sldId id="655" r:id="rId284"/>
    <p:sldId id="656" r:id="rId285"/>
    <p:sldId id="657" r:id="rId286"/>
    <p:sldId id="658" r:id="rId287"/>
    <p:sldId id="659" r:id="rId288"/>
    <p:sldId id="660" r:id="rId289"/>
    <p:sldId id="661" r:id="rId290"/>
    <p:sldId id="662" r:id="rId291"/>
    <p:sldId id="663" r:id="rId292"/>
    <p:sldId id="664" r:id="rId293"/>
    <p:sldId id="665" r:id="rId294"/>
    <p:sldId id="666" r:id="rId295"/>
    <p:sldId id="667" r:id="rId296"/>
    <p:sldId id="668" r:id="rId297"/>
    <p:sldId id="669" r:id="rId298"/>
    <p:sldId id="670" r:id="rId299"/>
    <p:sldId id="671" r:id="rId300"/>
    <p:sldId id="672" r:id="rId301"/>
    <p:sldId id="673" r:id="rId302"/>
    <p:sldId id="674" r:id="rId303"/>
    <p:sldId id="675" r:id="rId304"/>
    <p:sldId id="676" r:id="rId305"/>
    <p:sldId id="677" r:id="rId306"/>
    <p:sldId id="678" r:id="rId307"/>
    <p:sldId id="679" r:id="rId308"/>
    <p:sldId id="680" r:id="rId309"/>
    <p:sldId id="681" r:id="rId310"/>
    <p:sldId id="682" r:id="rId311"/>
    <p:sldId id="683" r:id="rId312"/>
    <p:sldId id="684" r:id="rId313"/>
    <p:sldId id="685" r:id="rId314"/>
    <p:sldId id="686" r:id="rId315"/>
    <p:sldId id="687" r:id="rId316"/>
    <p:sldId id="688" r:id="rId317"/>
    <p:sldId id="689" r:id="rId318"/>
    <p:sldId id="690" r:id="rId319"/>
    <p:sldId id="691" r:id="rId320"/>
    <p:sldId id="692" r:id="rId321"/>
    <p:sldId id="693" r:id="rId322"/>
    <p:sldId id="694" r:id="rId323"/>
    <p:sldId id="695" r:id="rId324"/>
    <p:sldId id="696" r:id="rId325"/>
    <p:sldId id="697" r:id="rId326"/>
    <p:sldId id="698" r:id="rId327"/>
    <p:sldId id="699" r:id="rId328"/>
    <p:sldId id="700" r:id="rId329"/>
    <p:sldId id="701" r:id="rId330"/>
    <p:sldId id="702" r:id="rId331"/>
    <p:sldId id="703" r:id="rId3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9900"/>
    <a:srgbClr val="CC0000"/>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4" autoAdjust="0"/>
  </p:normalViewPr>
  <p:slideViewPr>
    <p:cSldViewPr>
      <p:cViewPr varScale="1">
        <p:scale>
          <a:sx n="64" d="100"/>
          <a:sy n="64" d="100"/>
        </p:scale>
        <p:origin x="15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99" Type="http://schemas.openxmlformats.org/officeDocument/2006/relationships/slide" Target="slides/slide290.xml"/><Relationship Id="rId303" Type="http://schemas.openxmlformats.org/officeDocument/2006/relationships/slide" Target="slides/slide294.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324" Type="http://schemas.openxmlformats.org/officeDocument/2006/relationships/slide" Target="slides/slide315.xml"/><Relationship Id="rId170" Type="http://schemas.openxmlformats.org/officeDocument/2006/relationships/slide" Target="slides/slide161.xml"/><Relationship Id="rId191" Type="http://schemas.openxmlformats.org/officeDocument/2006/relationships/slide" Target="slides/slide182.xml"/><Relationship Id="rId205" Type="http://schemas.openxmlformats.org/officeDocument/2006/relationships/slide" Target="slides/slide196.xml"/><Relationship Id="rId226" Type="http://schemas.openxmlformats.org/officeDocument/2006/relationships/slide" Target="slides/slide217.xml"/><Relationship Id="rId247" Type="http://schemas.openxmlformats.org/officeDocument/2006/relationships/slide" Target="slides/slide238.xml"/><Relationship Id="rId107" Type="http://schemas.openxmlformats.org/officeDocument/2006/relationships/slide" Target="slides/slide98.xml"/><Relationship Id="rId268" Type="http://schemas.openxmlformats.org/officeDocument/2006/relationships/slide" Target="slides/slide259.xml"/><Relationship Id="rId289" Type="http://schemas.openxmlformats.org/officeDocument/2006/relationships/slide" Target="slides/slide280.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314" Type="http://schemas.openxmlformats.org/officeDocument/2006/relationships/slide" Target="slides/slide305.xml"/><Relationship Id="rId335" Type="http://schemas.openxmlformats.org/officeDocument/2006/relationships/viewProps" Target="viewProps.xml"/><Relationship Id="rId5" Type="http://schemas.openxmlformats.org/officeDocument/2006/relationships/slideMaster" Target="slideMasters/slideMaster5.xml"/><Relationship Id="rId95" Type="http://schemas.openxmlformats.org/officeDocument/2006/relationships/slide" Target="slides/slide86.xml"/><Relationship Id="rId160" Type="http://schemas.openxmlformats.org/officeDocument/2006/relationships/slide" Target="slides/slide151.xml"/><Relationship Id="rId181" Type="http://schemas.openxmlformats.org/officeDocument/2006/relationships/slide" Target="slides/slide172.xml"/><Relationship Id="rId216" Type="http://schemas.openxmlformats.org/officeDocument/2006/relationships/slide" Target="slides/slide207.xml"/><Relationship Id="rId237" Type="http://schemas.openxmlformats.org/officeDocument/2006/relationships/slide" Target="slides/slide228.xml"/><Relationship Id="rId258" Type="http://schemas.openxmlformats.org/officeDocument/2006/relationships/slide" Target="slides/slide249.xml"/><Relationship Id="rId279" Type="http://schemas.openxmlformats.org/officeDocument/2006/relationships/slide" Target="slides/slide270.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290" Type="http://schemas.openxmlformats.org/officeDocument/2006/relationships/slide" Target="slides/slide281.xml"/><Relationship Id="rId304" Type="http://schemas.openxmlformats.org/officeDocument/2006/relationships/slide" Target="slides/slide295.xml"/><Relationship Id="rId325" Type="http://schemas.openxmlformats.org/officeDocument/2006/relationships/slide" Target="slides/slide316.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92" Type="http://schemas.openxmlformats.org/officeDocument/2006/relationships/slide" Target="slides/slide183.xml"/><Relationship Id="rId206" Type="http://schemas.openxmlformats.org/officeDocument/2006/relationships/slide" Target="slides/slide197.xml"/><Relationship Id="rId227" Type="http://schemas.openxmlformats.org/officeDocument/2006/relationships/slide" Target="slides/slide218.xml"/><Relationship Id="rId248" Type="http://schemas.openxmlformats.org/officeDocument/2006/relationships/slide" Target="slides/slide239.xml"/><Relationship Id="rId269" Type="http://schemas.openxmlformats.org/officeDocument/2006/relationships/slide" Target="slides/slide260.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280" Type="http://schemas.openxmlformats.org/officeDocument/2006/relationships/slide" Target="slides/slide271.xml"/><Relationship Id="rId315" Type="http://schemas.openxmlformats.org/officeDocument/2006/relationships/slide" Target="slides/slide306.xml"/><Relationship Id="rId336" Type="http://schemas.openxmlformats.org/officeDocument/2006/relationships/theme" Target="theme/theme1.xml"/><Relationship Id="rId54" Type="http://schemas.openxmlformats.org/officeDocument/2006/relationships/slide" Target="slides/slide45.xml"/><Relationship Id="rId75" Type="http://schemas.openxmlformats.org/officeDocument/2006/relationships/slide" Target="slides/slide66.xml"/><Relationship Id="rId96" Type="http://schemas.openxmlformats.org/officeDocument/2006/relationships/slide" Target="slides/slide87.xml"/><Relationship Id="rId140" Type="http://schemas.openxmlformats.org/officeDocument/2006/relationships/slide" Target="slides/slide131.xml"/><Relationship Id="rId161" Type="http://schemas.openxmlformats.org/officeDocument/2006/relationships/slide" Target="slides/slide152.xml"/><Relationship Id="rId182" Type="http://schemas.openxmlformats.org/officeDocument/2006/relationships/slide" Target="slides/slide173.xml"/><Relationship Id="rId217" Type="http://schemas.openxmlformats.org/officeDocument/2006/relationships/slide" Target="slides/slide208.xml"/><Relationship Id="rId6" Type="http://schemas.openxmlformats.org/officeDocument/2006/relationships/slideMaster" Target="slideMasters/slideMaster6.xml"/><Relationship Id="rId238" Type="http://schemas.openxmlformats.org/officeDocument/2006/relationships/slide" Target="slides/slide229.xml"/><Relationship Id="rId259" Type="http://schemas.openxmlformats.org/officeDocument/2006/relationships/slide" Target="slides/slide250.xml"/><Relationship Id="rId23" Type="http://schemas.openxmlformats.org/officeDocument/2006/relationships/slide" Target="slides/slide14.xml"/><Relationship Id="rId119" Type="http://schemas.openxmlformats.org/officeDocument/2006/relationships/slide" Target="slides/slide110.xml"/><Relationship Id="rId270" Type="http://schemas.openxmlformats.org/officeDocument/2006/relationships/slide" Target="slides/slide261.xml"/><Relationship Id="rId291" Type="http://schemas.openxmlformats.org/officeDocument/2006/relationships/slide" Target="slides/slide282.xml"/><Relationship Id="rId305" Type="http://schemas.openxmlformats.org/officeDocument/2006/relationships/slide" Target="slides/slide296.xml"/><Relationship Id="rId326" Type="http://schemas.openxmlformats.org/officeDocument/2006/relationships/slide" Target="slides/slide317.xml"/><Relationship Id="rId44" Type="http://schemas.openxmlformats.org/officeDocument/2006/relationships/slide" Target="slides/slide35.xml"/><Relationship Id="rId65" Type="http://schemas.openxmlformats.org/officeDocument/2006/relationships/slide" Target="slides/slide56.xml"/><Relationship Id="rId86" Type="http://schemas.openxmlformats.org/officeDocument/2006/relationships/slide" Target="slides/slide77.xml"/><Relationship Id="rId130" Type="http://schemas.openxmlformats.org/officeDocument/2006/relationships/slide" Target="slides/slide121.xml"/><Relationship Id="rId151" Type="http://schemas.openxmlformats.org/officeDocument/2006/relationships/slide" Target="slides/slide142.xml"/><Relationship Id="rId172" Type="http://schemas.openxmlformats.org/officeDocument/2006/relationships/slide" Target="slides/slide163.xml"/><Relationship Id="rId193" Type="http://schemas.openxmlformats.org/officeDocument/2006/relationships/slide" Target="slides/slide184.xml"/><Relationship Id="rId207" Type="http://schemas.openxmlformats.org/officeDocument/2006/relationships/slide" Target="slides/slide198.xml"/><Relationship Id="rId228" Type="http://schemas.openxmlformats.org/officeDocument/2006/relationships/slide" Target="slides/slide219.xml"/><Relationship Id="rId249" Type="http://schemas.openxmlformats.org/officeDocument/2006/relationships/slide" Target="slides/slide240.xml"/><Relationship Id="rId13" Type="http://schemas.openxmlformats.org/officeDocument/2006/relationships/slide" Target="slides/slide4.xml"/><Relationship Id="rId109" Type="http://schemas.openxmlformats.org/officeDocument/2006/relationships/slide" Target="slides/slide100.xml"/><Relationship Id="rId260" Type="http://schemas.openxmlformats.org/officeDocument/2006/relationships/slide" Target="slides/slide251.xml"/><Relationship Id="rId281" Type="http://schemas.openxmlformats.org/officeDocument/2006/relationships/slide" Target="slides/slide272.xml"/><Relationship Id="rId316" Type="http://schemas.openxmlformats.org/officeDocument/2006/relationships/slide" Target="slides/slide307.xml"/><Relationship Id="rId337" Type="http://schemas.openxmlformats.org/officeDocument/2006/relationships/tableStyles" Target="tableStyles.xml"/><Relationship Id="rId34" Type="http://schemas.openxmlformats.org/officeDocument/2006/relationships/slide" Target="slides/slide25.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20" Type="http://schemas.openxmlformats.org/officeDocument/2006/relationships/slide" Target="slides/slide111.xml"/><Relationship Id="rId141" Type="http://schemas.openxmlformats.org/officeDocument/2006/relationships/slide" Target="slides/slide132.xml"/><Relationship Id="rId7" Type="http://schemas.openxmlformats.org/officeDocument/2006/relationships/slideMaster" Target="slideMasters/slideMaster7.xml"/><Relationship Id="rId162" Type="http://schemas.openxmlformats.org/officeDocument/2006/relationships/slide" Target="slides/slide153.xml"/><Relationship Id="rId183" Type="http://schemas.openxmlformats.org/officeDocument/2006/relationships/slide" Target="slides/slide174.xml"/><Relationship Id="rId218" Type="http://schemas.openxmlformats.org/officeDocument/2006/relationships/slide" Target="slides/slide209.xml"/><Relationship Id="rId239" Type="http://schemas.openxmlformats.org/officeDocument/2006/relationships/slide" Target="slides/slide230.xml"/><Relationship Id="rId250" Type="http://schemas.openxmlformats.org/officeDocument/2006/relationships/slide" Target="slides/slide241.xml"/><Relationship Id="rId271" Type="http://schemas.openxmlformats.org/officeDocument/2006/relationships/slide" Target="slides/slide262.xml"/><Relationship Id="rId292" Type="http://schemas.openxmlformats.org/officeDocument/2006/relationships/slide" Target="slides/slide283.xml"/><Relationship Id="rId306" Type="http://schemas.openxmlformats.org/officeDocument/2006/relationships/slide" Target="slides/slide297.xml"/><Relationship Id="rId24" Type="http://schemas.openxmlformats.org/officeDocument/2006/relationships/slide" Target="slides/slide15.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31" Type="http://schemas.openxmlformats.org/officeDocument/2006/relationships/slide" Target="slides/slide122.xml"/><Relationship Id="rId327" Type="http://schemas.openxmlformats.org/officeDocument/2006/relationships/slide" Target="slides/slide318.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208" Type="http://schemas.openxmlformats.org/officeDocument/2006/relationships/slide" Target="slides/slide199.xml"/><Relationship Id="rId229" Type="http://schemas.openxmlformats.org/officeDocument/2006/relationships/slide" Target="slides/slide220.xml"/><Relationship Id="rId240" Type="http://schemas.openxmlformats.org/officeDocument/2006/relationships/slide" Target="slides/slide231.xml"/><Relationship Id="rId261" Type="http://schemas.openxmlformats.org/officeDocument/2006/relationships/slide" Target="slides/slide252.xml"/><Relationship Id="rId14" Type="http://schemas.openxmlformats.org/officeDocument/2006/relationships/slide" Target="slides/slide5.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282" Type="http://schemas.openxmlformats.org/officeDocument/2006/relationships/slide" Target="slides/slide273.xml"/><Relationship Id="rId317" Type="http://schemas.openxmlformats.org/officeDocument/2006/relationships/slide" Target="slides/slide308.xml"/><Relationship Id="rId8" Type="http://schemas.openxmlformats.org/officeDocument/2006/relationships/slideMaster" Target="slideMasters/slideMaster8.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219" Type="http://schemas.openxmlformats.org/officeDocument/2006/relationships/slide" Target="slides/slide210.xml"/><Relationship Id="rId3" Type="http://schemas.openxmlformats.org/officeDocument/2006/relationships/slideMaster" Target="slideMasters/slideMaster3.xml"/><Relationship Id="rId214" Type="http://schemas.openxmlformats.org/officeDocument/2006/relationships/slide" Target="slides/slide205.xml"/><Relationship Id="rId230" Type="http://schemas.openxmlformats.org/officeDocument/2006/relationships/slide" Target="slides/slide221.xml"/><Relationship Id="rId235" Type="http://schemas.openxmlformats.org/officeDocument/2006/relationships/slide" Target="slides/slide226.xml"/><Relationship Id="rId251" Type="http://schemas.openxmlformats.org/officeDocument/2006/relationships/slide" Target="slides/slide242.xml"/><Relationship Id="rId256" Type="http://schemas.openxmlformats.org/officeDocument/2006/relationships/slide" Target="slides/slide247.xml"/><Relationship Id="rId277" Type="http://schemas.openxmlformats.org/officeDocument/2006/relationships/slide" Target="slides/slide268.xml"/><Relationship Id="rId298" Type="http://schemas.openxmlformats.org/officeDocument/2006/relationships/slide" Target="slides/slide289.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72" Type="http://schemas.openxmlformats.org/officeDocument/2006/relationships/slide" Target="slides/slide263.xml"/><Relationship Id="rId293" Type="http://schemas.openxmlformats.org/officeDocument/2006/relationships/slide" Target="slides/slide284.xml"/><Relationship Id="rId302" Type="http://schemas.openxmlformats.org/officeDocument/2006/relationships/slide" Target="slides/slide293.xml"/><Relationship Id="rId307" Type="http://schemas.openxmlformats.org/officeDocument/2006/relationships/slide" Target="slides/slide298.xml"/><Relationship Id="rId323" Type="http://schemas.openxmlformats.org/officeDocument/2006/relationships/slide" Target="slides/slide314.xml"/><Relationship Id="rId328" Type="http://schemas.openxmlformats.org/officeDocument/2006/relationships/slide" Target="slides/slide31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209" Type="http://schemas.openxmlformats.org/officeDocument/2006/relationships/slide" Target="slides/slide200.xml"/><Relationship Id="rId190" Type="http://schemas.openxmlformats.org/officeDocument/2006/relationships/slide" Target="slides/slide181.xml"/><Relationship Id="rId204" Type="http://schemas.openxmlformats.org/officeDocument/2006/relationships/slide" Target="slides/slide195.xml"/><Relationship Id="rId220" Type="http://schemas.openxmlformats.org/officeDocument/2006/relationships/slide" Target="slides/slide211.xml"/><Relationship Id="rId225" Type="http://schemas.openxmlformats.org/officeDocument/2006/relationships/slide" Target="slides/slide216.xml"/><Relationship Id="rId241" Type="http://schemas.openxmlformats.org/officeDocument/2006/relationships/slide" Target="slides/slide232.xml"/><Relationship Id="rId246" Type="http://schemas.openxmlformats.org/officeDocument/2006/relationships/slide" Target="slides/slide237.xml"/><Relationship Id="rId267" Type="http://schemas.openxmlformats.org/officeDocument/2006/relationships/slide" Target="slides/slide258.xml"/><Relationship Id="rId288" Type="http://schemas.openxmlformats.org/officeDocument/2006/relationships/slide" Target="slides/slide279.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262" Type="http://schemas.openxmlformats.org/officeDocument/2006/relationships/slide" Target="slides/slide253.xml"/><Relationship Id="rId283" Type="http://schemas.openxmlformats.org/officeDocument/2006/relationships/slide" Target="slides/slide274.xml"/><Relationship Id="rId313" Type="http://schemas.openxmlformats.org/officeDocument/2006/relationships/slide" Target="slides/slide304.xml"/><Relationship Id="rId318" Type="http://schemas.openxmlformats.org/officeDocument/2006/relationships/slide" Target="slides/slide309.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33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10" Type="http://schemas.openxmlformats.org/officeDocument/2006/relationships/slide" Target="slides/slide201.xml"/><Relationship Id="rId215" Type="http://schemas.openxmlformats.org/officeDocument/2006/relationships/slide" Target="slides/slide206.xml"/><Relationship Id="rId236" Type="http://schemas.openxmlformats.org/officeDocument/2006/relationships/slide" Target="slides/slide227.xml"/><Relationship Id="rId257" Type="http://schemas.openxmlformats.org/officeDocument/2006/relationships/slide" Target="slides/slide248.xml"/><Relationship Id="rId278" Type="http://schemas.openxmlformats.org/officeDocument/2006/relationships/slide" Target="slides/slide269.xml"/><Relationship Id="rId26" Type="http://schemas.openxmlformats.org/officeDocument/2006/relationships/slide" Target="slides/slide17.xml"/><Relationship Id="rId231" Type="http://schemas.openxmlformats.org/officeDocument/2006/relationships/slide" Target="slides/slide222.xml"/><Relationship Id="rId252" Type="http://schemas.openxmlformats.org/officeDocument/2006/relationships/slide" Target="slides/slide243.xml"/><Relationship Id="rId273" Type="http://schemas.openxmlformats.org/officeDocument/2006/relationships/slide" Target="slides/slide264.xml"/><Relationship Id="rId294" Type="http://schemas.openxmlformats.org/officeDocument/2006/relationships/slide" Target="slides/slide285.xml"/><Relationship Id="rId308" Type="http://schemas.openxmlformats.org/officeDocument/2006/relationships/slide" Target="slides/slide299.xml"/><Relationship Id="rId329" Type="http://schemas.openxmlformats.org/officeDocument/2006/relationships/slide" Target="slides/slide320.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slide" Target="slides/slide187.xml"/><Relationship Id="rId200" Type="http://schemas.openxmlformats.org/officeDocument/2006/relationships/slide" Target="slides/slide191.xml"/><Relationship Id="rId16" Type="http://schemas.openxmlformats.org/officeDocument/2006/relationships/slide" Target="slides/slide7.xml"/><Relationship Id="rId221" Type="http://schemas.openxmlformats.org/officeDocument/2006/relationships/slide" Target="slides/slide212.xml"/><Relationship Id="rId242" Type="http://schemas.openxmlformats.org/officeDocument/2006/relationships/slide" Target="slides/slide233.xml"/><Relationship Id="rId263" Type="http://schemas.openxmlformats.org/officeDocument/2006/relationships/slide" Target="slides/slide254.xml"/><Relationship Id="rId284" Type="http://schemas.openxmlformats.org/officeDocument/2006/relationships/slide" Target="slides/slide275.xml"/><Relationship Id="rId319" Type="http://schemas.openxmlformats.org/officeDocument/2006/relationships/slide" Target="slides/slide310.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330" Type="http://schemas.openxmlformats.org/officeDocument/2006/relationships/slide" Target="slides/slide321.xml"/><Relationship Id="rId90" Type="http://schemas.openxmlformats.org/officeDocument/2006/relationships/slide" Target="slides/slide81.xml"/><Relationship Id="rId165" Type="http://schemas.openxmlformats.org/officeDocument/2006/relationships/slide" Target="slides/slide156.xml"/><Relationship Id="rId186" Type="http://schemas.openxmlformats.org/officeDocument/2006/relationships/slide" Target="slides/slide177.xml"/><Relationship Id="rId211" Type="http://schemas.openxmlformats.org/officeDocument/2006/relationships/slide" Target="slides/slide202.xml"/><Relationship Id="rId232" Type="http://schemas.openxmlformats.org/officeDocument/2006/relationships/slide" Target="slides/slide223.xml"/><Relationship Id="rId253" Type="http://schemas.openxmlformats.org/officeDocument/2006/relationships/slide" Target="slides/slide244.xml"/><Relationship Id="rId274" Type="http://schemas.openxmlformats.org/officeDocument/2006/relationships/slide" Target="slides/slide265.xml"/><Relationship Id="rId295" Type="http://schemas.openxmlformats.org/officeDocument/2006/relationships/slide" Target="slides/slide286.xml"/><Relationship Id="rId309" Type="http://schemas.openxmlformats.org/officeDocument/2006/relationships/slide" Target="slides/slide300.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320" Type="http://schemas.openxmlformats.org/officeDocument/2006/relationships/slide" Target="slides/slide311.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slide" Target="slides/slide167.xml"/><Relationship Id="rId197" Type="http://schemas.openxmlformats.org/officeDocument/2006/relationships/slide" Target="slides/slide188.xml"/><Relationship Id="rId201" Type="http://schemas.openxmlformats.org/officeDocument/2006/relationships/slide" Target="slides/slide192.xml"/><Relationship Id="rId222" Type="http://schemas.openxmlformats.org/officeDocument/2006/relationships/slide" Target="slides/slide213.xml"/><Relationship Id="rId243" Type="http://schemas.openxmlformats.org/officeDocument/2006/relationships/slide" Target="slides/slide234.xml"/><Relationship Id="rId264" Type="http://schemas.openxmlformats.org/officeDocument/2006/relationships/slide" Target="slides/slide255.xml"/><Relationship Id="rId285" Type="http://schemas.openxmlformats.org/officeDocument/2006/relationships/slide" Target="slides/slide276.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 Id="rId310" Type="http://schemas.openxmlformats.org/officeDocument/2006/relationships/slide" Target="slides/slide301.xml"/><Relationship Id="rId70" Type="http://schemas.openxmlformats.org/officeDocument/2006/relationships/slide" Target="slides/slide61.xml"/><Relationship Id="rId91" Type="http://schemas.openxmlformats.org/officeDocument/2006/relationships/slide" Target="slides/slide82.xml"/><Relationship Id="rId145" Type="http://schemas.openxmlformats.org/officeDocument/2006/relationships/slide" Target="slides/slide136.xml"/><Relationship Id="rId166" Type="http://schemas.openxmlformats.org/officeDocument/2006/relationships/slide" Target="slides/slide157.xml"/><Relationship Id="rId187" Type="http://schemas.openxmlformats.org/officeDocument/2006/relationships/slide" Target="slides/slide178.xml"/><Relationship Id="rId331" Type="http://schemas.openxmlformats.org/officeDocument/2006/relationships/slide" Target="slides/slide322.xml"/><Relationship Id="rId1" Type="http://schemas.openxmlformats.org/officeDocument/2006/relationships/slideMaster" Target="slideMasters/slideMaster1.xml"/><Relationship Id="rId212" Type="http://schemas.openxmlformats.org/officeDocument/2006/relationships/slide" Target="slides/slide203.xml"/><Relationship Id="rId233" Type="http://schemas.openxmlformats.org/officeDocument/2006/relationships/slide" Target="slides/slide224.xml"/><Relationship Id="rId254" Type="http://schemas.openxmlformats.org/officeDocument/2006/relationships/slide" Target="slides/slide245.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275" Type="http://schemas.openxmlformats.org/officeDocument/2006/relationships/slide" Target="slides/slide266.xml"/><Relationship Id="rId296" Type="http://schemas.openxmlformats.org/officeDocument/2006/relationships/slide" Target="slides/slide287.xml"/><Relationship Id="rId300" Type="http://schemas.openxmlformats.org/officeDocument/2006/relationships/slide" Target="slides/slide291.xml"/><Relationship Id="rId60" Type="http://schemas.openxmlformats.org/officeDocument/2006/relationships/slide" Target="slides/slide51.xml"/><Relationship Id="rId81" Type="http://schemas.openxmlformats.org/officeDocument/2006/relationships/slide" Target="slides/slide72.xml"/><Relationship Id="rId135" Type="http://schemas.openxmlformats.org/officeDocument/2006/relationships/slide" Target="slides/slide126.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slide" Target="slides/slide189.xml"/><Relationship Id="rId321" Type="http://schemas.openxmlformats.org/officeDocument/2006/relationships/slide" Target="slides/slide312.xml"/><Relationship Id="rId202" Type="http://schemas.openxmlformats.org/officeDocument/2006/relationships/slide" Target="slides/slide193.xml"/><Relationship Id="rId223" Type="http://schemas.openxmlformats.org/officeDocument/2006/relationships/slide" Target="slides/slide214.xml"/><Relationship Id="rId244" Type="http://schemas.openxmlformats.org/officeDocument/2006/relationships/slide" Target="slides/slide235.xml"/><Relationship Id="rId18" Type="http://schemas.openxmlformats.org/officeDocument/2006/relationships/slide" Target="slides/slide9.xml"/><Relationship Id="rId39" Type="http://schemas.openxmlformats.org/officeDocument/2006/relationships/slide" Target="slides/slide30.xml"/><Relationship Id="rId265" Type="http://schemas.openxmlformats.org/officeDocument/2006/relationships/slide" Target="slides/slide256.xml"/><Relationship Id="rId286" Type="http://schemas.openxmlformats.org/officeDocument/2006/relationships/slide" Target="slides/slide277.xml"/><Relationship Id="rId50" Type="http://schemas.openxmlformats.org/officeDocument/2006/relationships/slide" Target="slides/slide41.xml"/><Relationship Id="rId104" Type="http://schemas.openxmlformats.org/officeDocument/2006/relationships/slide" Target="slides/slide95.xml"/><Relationship Id="rId125" Type="http://schemas.openxmlformats.org/officeDocument/2006/relationships/slide" Target="slides/slide116.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311" Type="http://schemas.openxmlformats.org/officeDocument/2006/relationships/slide" Target="slides/slide302.xml"/><Relationship Id="rId332" Type="http://schemas.openxmlformats.org/officeDocument/2006/relationships/slide" Target="slides/slide323.xml"/><Relationship Id="rId71" Type="http://schemas.openxmlformats.org/officeDocument/2006/relationships/slide" Target="slides/slide62.xml"/><Relationship Id="rId92" Type="http://schemas.openxmlformats.org/officeDocument/2006/relationships/slide" Target="slides/slide83.xml"/><Relationship Id="rId213" Type="http://schemas.openxmlformats.org/officeDocument/2006/relationships/slide" Target="slides/slide204.xml"/><Relationship Id="rId234" Type="http://schemas.openxmlformats.org/officeDocument/2006/relationships/slide" Target="slides/slide225.xml"/><Relationship Id="rId2" Type="http://schemas.openxmlformats.org/officeDocument/2006/relationships/slideMaster" Target="slideMasters/slideMaster2.xml"/><Relationship Id="rId29" Type="http://schemas.openxmlformats.org/officeDocument/2006/relationships/slide" Target="slides/slide20.xml"/><Relationship Id="rId255" Type="http://schemas.openxmlformats.org/officeDocument/2006/relationships/slide" Target="slides/slide246.xml"/><Relationship Id="rId276" Type="http://schemas.openxmlformats.org/officeDocument/2006/relationships/slide" Target="slides/slide267.xml"/><Relationship Id="rId297" Type="http://schemas.openxmlformats.org/officeDocument/2006/relationships/slide" Target="slides/slide288.xml"/><Relationship Id="rId40" Type="http://schemas.openxmlformats.org/officeDocument/2006/relationships/slide" Target="slides/slide31.xml"/><Relationship Id="rId115" Type="http://schemas.openxmlformats.org/officeDocument/2006/relationships/slide" Target="slides/slide106.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301" Type="http://schemas.openxmlformats.org/officeDocument/2006/relationships/slide" Target="slides/slide292.xml"/><Relationship Id="rId322" Type="http://schemas.openxmlformats.org/officeDocument/2006/relationships/slide" Target="slides/slide313.xml"/><Relationship Id="rId61" Type="http://schemas.openxmlformats.org/officeDocument/2006/relationships/slide" Target="slides/slide52.xml"/><Relationship Id="rId82" Type="http://schemas.openxmlformats.org/officeDocument/2006/relationships/slide" Target="slides/slide73.xml"/><Relationship Id="rId199" Type="http://schemas.openxmlformats.org/officeDocument/2006/relationships/slide" Target="slides/slide190.xml"/><Relationship Id="rId203" Type="http://schemas.openxmlformats.org/officeDocument/2006/relationships/slide" Target="slides/slide194.xml"/><Relationship Id="rId19" Type="http://schemas.openxmlformats.org/officeDocument/2006/relationships/slide" Target="slides/slide10.xml"/><Relationship Id="rId224" Type="http://schemas.openxmlformats.org/officeDocument/2006/relationships/slide" Target="slides/slide215.xml"/><Relationship Id="rId245" Type="http://schemas.openxmlformats.org/officeDocument/2006/relationships/slide" Target="slides/slide236.xml"/><Relationship Id="rId266" Type="http://schemas.openxmlformats.org/officeDocument/2006/relationships/slide" Target="slides/slide257.xml"/><Relationship Id="rId287" Type="http://schemas.openxmlformats.org/officeDocument/2006/relationships/slide" Target="slides/slide278.xml"/><Relationship Id="rId30" Type="http://schemas.openxmlformats.org/officeDocument/2006/relationships/slide" Target="slides/slide2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312" Type="http://schemas.openxmlformats.org/officeDocument/2006/relationships/slide" Target="slides/slide303.xml"/><Relationship Id="rId333" Type="http://schemas.openxmlformats.org/officeDocument/2006/relationships/notesMaster" Target="notesMasters/notesMaster1.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189" Type="http://schemas.openxmlformats.org/officeDocument/2006/relationships/slide" Target="slides/slide180.xml"/></Relationships>
</file>

<file path=ppt/charts/_rels/chart1.xml.rels><?xml version="1.0" encoding="UTF-8" standalone="yes"?>
<Relationships xmlns="http://schemas.openxmlformats.org/package/2006/relationships"><Relationship Id="rId2" Type="http://schemas.openxmlformats.org/officeDocument/2006/relationships/oleObject" Target="file:///C:\DD1\COURS\COURS%20IFRISSE\2018\COURS%20IND%20STAT\DIAPO\ANALYSE%20INDICATEURS%202018.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D1\COURS\COURS%20IFRISSE\2018\COURS%20IND%20STAT\DIAPO\ANALYSE%20INDICATEURS%202018.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D1\COURS\COURS%20IFRISSE\2018\COURS%20IND%20STAT\DIAPO\ANALYSE%20INDICATEURS%202018.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D1\COURS\COURS%20IFRISSE\2018\COURS%20IND%20STAT\DIAPO\ANALYSE%20INDICATEURS%202018.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'[ANALYSE INDICATEURS 2018.xls]TBS'!$H$3</c:f>
              <c:strCache>
                <c:ptCount val="1"/>
                <c:pt idx="0">
                  <c:v>Garçons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'[ANALYSE INDICATEURS 2018.xls]TBS'!$G$4:$G$10</c:f>
              <c:strCache>
                <c:ptCount val="7"/>
                <c:pt idx="0">
                  <c:v>Année 1</c:v>
                </c:pt>
                <c:pt idx="1">
                  <c:v>Année 2</c:v>
                </c:pt>
                <c:pt idx="2">
                  <c:v>Année 3</c:v>
                </c:pt>
                <c:pt idx="3">
                  <c:v>Année 4</c:v>
                </c:pt>
                <c:pt idx="4">
                  <c:v>Année 5</c:v>
                </c:pt>
                <c:pt idx="5">
                  <c:v>Année 6</c:v>
                </c:pt>
                <c:pt idx="6">
                  <c:v>Année 7</c:v>
                </c:pt>
              </c:strCache>
            </c:strRef>
          </c:cat>
          <c:val>
            <c:numRef>
              <c:f>'[ANALYSE INDICATEURS 2018.xls]TBS'!$H$4:$H$10</c:f>
              <c:numCache>
                <c:formatCode>General</c:formatCode>
                <c:ptCount val="7"/>
                <c:pt idx="0">
                  <c:v>64.900000000000006</c:v>
                </c:pt>
                <c:pt idx="1">
                  <c:v>68.400000000000006</c:v>
                </c:pt>
                <c:pt idx="2">
                  <c:v>73.8</c:v>
                </c:pt>
                <c:pt idx="3">
                  <c:v>77.900000000000006</c:v>
                </c:pt>
                <c:pt idx="4">
                  <c:v>77.099999999999994</c:v>
                </c:pt>
                <c:pt idx="5">
                  <c:v>78.3</c:v>
                </c:pt>
                <c:pt idx="6">
                  <c:v>80.2</c:v>
                </c:pt>
              </c:numCache>
            </c:numRef>
          </c:val>
          <c:smooth val="0"/>
        </c:ser>
        <c:ser>
          <c:idx val="1"/>
          <c:order val="1"/>
          <c:tx>
            <c:strRef>
              <c:f>'[ANALYSE INDICATEURS 2018.xls]TBS'!$I$3</c:f>
              <c:strCache>
                <c:ptCount val="1"/>
                <c:pt idx="0">
                  <c:v>Filles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'[ANALYSE INDICATEURS 2018.xls]TBS'!$G$4:$G$10</c:f>
              <c:strCache>
                <c:ptCount val="7"/>
                <c:pt idx="0">
                  <c:v>Année 1</c:v>
                </c:pt>
                <c:pt idx="1">
                  <c:v>Année 2</c:v>
                </c:pt>
                <c:pt idx="2">
                  <c:v>Année 3</c:v>
                </c:pt>
                <c:pt idx="3">
                  <c:v>Année 4</c:v>
                </c:pt>
                <c:pt idx="4">
                  <c:v>Année 5</c:v>
                </c:pt>
                <c:pt idx="5">
                  <c:v>Année 6</c:v>
                </c:pt>
                <c:pt idx="6">
                  <c:v>Année 7</c:v>
                </c:pt>
              </c:strCache>
            </c:strRef>
          </c:cat>
          <c:val>
            <c:numRef>
              <c:f>'[ANALYSE INDICATEURS 2018.xls]TBS'!$I$4:$I$10</c:f>
              <c:numCache>
                <c:formatCode>General</c:formatCode>
                <c:ptCount val="7"/>
                <c:pt idx="0">
                  <c:v>50.5</c:v>
                </c:pt>
                <c:pt idx="1">
                  <c:v>54.3</c:v>
                </c:pt>
                <c:pt idx="2">
                  <c:v>60.1</c:v>
                </c:pt>
                <c:pt idx="3">
                  <c:v>65.7</c:v>
                </c:pt>
                <c:pt idx="4">
                  <c:v>67.7</c:v>
                </c:pt>
                <c:pt idx="5">
                  <c:v>71.2</c:v>
                </c:pt>
                <c:pt idx="6">
                  <c:v>75</c:v>
                </c:pt>
              </c:numCache>
            </c:numRef>
          </c:val>
          <c:smooth val="0"/>
        </c:ser>
        <c:ser>
          <c:idx val="2"/>
          <c:order val="2"/>
          <c:tx>
            <c:strRef>
              <c:f>'[ANALYSE INDICATEURS 2018.xls]TBS'!$J$3</c:f>
              <c:strCache>
                <c:ptCount val="1"/>
                <c:pt idx="0">
                  <c:v>G+F</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'[ANALYSE INDICATEURS 2018.xls]TBS'!$G$4:$G$10</c:f>
              <c:strCache>
                <c:ptCount val="7"/>
                <c:pt idx="0">
                  <c:v>Année 1</c:v>
                </c:pt>
                <c:pt idx="1">
                  <c:v>Année 2</c:v>
                </c:pt>
                <c:pt idx="2">
                  <c:v>Année 3</c:v>
                </c:pt>
                <c:pt idx="3">
                  <c:v>Année 4</c:v>
                </c:pt>
                <c:pt idx="4">
                  <c:v>Année 5</c:v>
                </c:pt>
                <c:pt idx="5">
                  <c:v>Année 6</c:v>
                </c:pt>
                <c:pt idx="6">
                  <c:v>Année 7</c:v>
                </c:pt>
              </c:strCache>
            </c:strRef>
          </c:cat>
          <c:val>
            <c:numRef>
              <c:f>'[ANALYSE INDICATEURS 2018.xls]TBS'!$J$4:$J$10</c:f>
              <c:numCache>
                <c:formatCode>General</c:formatCode>
                <c:ptCount val="7"/>
                <c:pt idx="0">
                  <c:v>57.7</c:v>
                </c:pt>
                <c:pt idx="1">
                  <c:v>61.4</c:v>
                </c:pt>
                <c:pt idx="2">
                  <c:v>67</c:v>
                </c:pt>
                <c:pt idx="3">
                  <c:v>71.8</c:v>
                </c:pt>
                <c:pt idx="4">
                  <c:v>72.400000000000006</c:v>
                </c:pt>
                <c:pt idx="5">
                  <c:v>74.8</c:v>
                </c:pt>
                <c:pt idx="6">
                  <c:v>77.599999999999994</c:v>
                </c:pt>
              </c:numCache>
            </c:numRef>
          </c:val>
          <c:smooth val="0"/>
        </c:ser>
        <c:dLbls>
          <c:showLegendKey val="0"/>
          <c:showVal val="0"/>
          <c:showCatName val="0"/>
          <c:showSerName val="0"/>
          <c:showPercent val="0"/>
          <c:showBubbleSize val="0"/>
        </c:dLbls>
        <c:marker val="1"/>
        <c:smooth val="0"/>
        <c:axId val="107547856"/>
        <c:axId val="107550208"/>
      </c:lineChart>
      <c:catAx>
        <c:axId val="10754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50208"/>
        <c:crosses val="autoZero"/>
        <c:auto val="1"/>
        <c:lblAlgn val="ctr"/>
        <c:lblOffset val="100"/>
        <c:noMultiLvlLbl val="0"/>
      </c:catAx>
      <c:valAx>
        <c:axId val="10755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4785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'[ANALYSE INDICATEURS 2018.xls]TBS'!$H$3</c:f>
              <c:strCache>
                <c:ptCount val="1"/>
                <c:pt idx="0">
                  <c:v>Garçons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'[ANALYSE INDICATEURS 2018.xls]TBS'!$G$4:$G$10</c:f>
              <c:strCache>
                <c:ptCount val="7"/>
                <c:pt idx="0">
                  <c:v>Année 1</c:v>
                </c:pt>
                <c:pt idx="1">
                  <c:v>Année 2</c:v>
                </c:pt>
                <c:pt idx="2">
                  <c:v>Année 3</c:v>
                </c:pt>
                <c:pt idx="3">
                  <c:v>Année 4</c:v>
                </c:pt>
                <c:pt idx="4">
                  <c:v>Année 5</c:v>
                </c:pt>
                <c:pt idx="5">
                  <c:v>Année 6</c:v>
                </c:pt>
                <c:pt idx="6">
                  <c:v>Année 7</c:v>
                </c:pt>
              </c:strCache>
            </c:strRef>
          </c:cat>
          <c:val>
            <c:numRef>
              <c:f>'[ANALYSE INDICATEURS 2018.xls]TBS'!$H$4:$H$10</c:f>
              <c:numCache>
                <c:formatCode>General</c:formatCode>
                <c:ptCount val="7"/>
                <c:pt idx="0">
                  <c:v>64.900000000000006</c:v>
                </c:pt>
                <c:pt idx="1">
                  <c:v>68.400000000000006</c:v>
                </c:pt>
                <c:pt idx="2">
                  <c:v>73.8</c:v>
                </c:pt>
                <c:pt idx="3">
                  <c:v>77.900000000000006</c:v>
                </c:pt>
                <c:pt idx="4">
                  <c:v>77.099999999999994</c:v>
                </c:pt>
                <c:pt idx="5">
                  <c:v>78.3</c:v>
                </c:pt>
                <c:pt idx="6">
                  <c:v>80.2</c:v>
                </c:pt>
              </c:numCache>
            </c:numRef>
          </c:val>
          <c:smooth val="0"/>
        </c:ser>
        <c:ser>
          <c:idx val="1"/>
          <c:order val="1"/>
          <c:tx>
            <c:strRef>
              <c:f>'[ANALYSE INDICATEURS 2018.xls]TBS'!$I$3</c:f>
              <c:strCache>
                <c:ptCount val="1"/>
                <c:pt idx="0">
                  <c:v>Filles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'[ANALYSE INDICATEURS 2018.xls]TBS'!$G$4:$G$10</c:f>
              <c:strCache>
                <c:ptCount val="7"/>
                <c:pt idx="0">
                  <c:v>Année 1</c:v>
                </c:pt>
                <c:pt idx="1">
                  <c:v>Année 2</c:v>
                </c:pt>
                <c:pt idx="2">
                  <c:v>Année 3</c:v>
                </c:pt>
                <c:pt idx="3">
                  <c:v>Année 4</c:v>
                </c:pt>
                <c:pt idx="4">
                  <c:v>Année 5</c:v>
                </c:pt>
                <c:pt idx="5">
                  <c:v>Année 6</c:v>
                </c:pt>
                <c:pt idx="6">
                  <c:v>Année 7</c:v>
                </c:pt>
              </c:strCache>
            </c:strRef>
          </c:cat>
          <c:val>
            <c:numRef>
              <c:f>'[ANALYSE INDICATEURS 2018.xls]TBS'!$I$4:$I$10</c:f>
              <c:numCache>
                <c:formatCode>General</c:formatCode>
                <c:ptCount val="7"/>
                <c:pt idx="0">
                  <c:v>50.5</c:v>
                </c:pt>
                <c:pt idx="1">
                  <c:v>54.3</c:v>
                </c:pt>
                <c:pt idx="2">
                  <c:v>60.1</c:v>
                </c:pt>
                <c:pt idx="3">
                  <c:v>65.7</c:v>
                </c:pt>
                <c:pt idx="4">
                  <c:v>67.7</c:v>
                </c:pt>
                <c:pt idx="5">
                  <c:v>71.2</c:v>
                </c:pt>
                <c:pt idx="6">
                  <c:v>75</c:v>
                </c:pt>
              </c:numCache>
            </c:numRef>
          </c:val>
          <c:smooth val="0"/>
        </c:ser>
        <c:ser>
          <c:idx val="2"/>
          <c:order val="2"/>
          <c:tx>
            <c:strRef>
              <c:f>'[ANALYSE INDICATEURS 2018.xls]TBS'!$J$3</c:f>
              <c:strCache>
                <c:ptCount val="1"/>
                <c:pt idx="0">
                  <c:v>G+F</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'[ANALYSE INDICATEURS 2018.xls]TBS'!$G$4:$G$10</c:f>
              <c:strCache>
                <c:ptCount val="7"/>
                <c:pt idx="0">
                  <c:v>Année 1</c:v>
                </c:pt>
                <c:pt idx="1">
                  <c:v>Année 2</c:v>
                </c:pt>
                <c:pt idx="2">
                  <c:v>Année 3</c:v>
                </c:pt>
                <c:pt idx="3">
                  <c:v>Année 4</c:v>
                </c:pt>
                <c:pt idx="4">
                  <c:v>Année 5</c:v>
                </c:pt>
                <c:pt idx="5">
                  <c:v>Année 6</c:v>
                </c:pt>
                <c:pt idx="6">
                  <c:v>Année 7</c:v>
                </c:pt>
              </c:strCache>
            </c:strRef>
          </c:cat>
          <c:val>
            <c:numRef>
              <c:f>'[ANALYSE INDICATEURS 2018.xls]TBS'!$J$4:$J$10</c:f>
              <c:numCache>
                <c:formatCode>General</c:formatCode>
                <c:ptCount val="7"/>
                <c:pt idx="0">
                  <c:v>57.7</c:v>
                </c:pt>
                <c:pt idx="1">
                  <c:v>61.4</c:v>
                </c:pt>
                <c:pt idx="2">
                  <c:v>67</c:v>
                </c:pt>
                <c:pt idx="3">
                  <c:v>71.8</c:v>
                </c:pt>
                <c:pt idx="4">
                  <c:v>72.400000000000006</c:v>
                </c:pt>
                <c:pt idx="5">
                  <c:v>74.8</c:v>
                </c:pt>
                <c:pt idx="6">
                  <c:v>77.599999999999994</c:v>
                </c:pt>
              </c:numCache>
            </c:numRef>
          </c:val>
          <c:smooth val="0"/>
        </c:ser>
        <c:dLbls>
          <c:showLegendKey val="0"/>
          <c:showVal val="0"/>
          <c:showCatName val="0"/>
          <c:showSerName val="0"/>
          <c:showPercent val="0"/>
          <c:showBubbleSize val="0"/>
        </c:dLbls>
        <c:marker val="1"/>
        <c:smooth val="0"/>
        <c:axId val="159448176"/>
        <c:axId val="159452488"/>
      </c:lineChart>
      <c:catAx>
        <c:axId val="15944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52488"/>
        <c:crosses val="autoZero"/>
        <c:auto val="1"/>
        <c:lblAlgn val="ctr"/>
        <c:lblOffset val="100"/>
        <c:noMultiLvlLbl val="0"/>
      </c:catAx>
      <c:valAx>
        <c:axId val="15945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4817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'[ANALYSE INDICATEURS 2018.xls]TBS'!$C$31</c:f>
              <c:strCache>
                <c:ptCount val="1"/>
                <c:pt idx="0">
                  <c:v>Garçons</c:v>
                </c:pt>
              </c:strCache>
            </c:strRef>
          </c:tx>
          <c:spPr>
            <a:solidFill>
              <a:schemeClr val="accent1"/>
            </a:solidFill>
            <a:ln>
              <a:noFill/>
            </a:ln>
            <a:effectLst/>
          </c:spPr>
          <c:invertIfNegative val="0"/>
          <c:cat>
            <c:strRef>
              <c:f>'[ANALYSE INDICATEURS 2018.xls]TBS'!$B$32:$B$45</c:f>
              <c:strCache>
                <c:ptCount val="14"/>
                <c:pt idx="0">
                  <c:v>B. Mouhoun</c:v>
                </c:pt>
                <c:pt idx="1">
                  <c:v>Cascades</c:v>
                </c:pt>
                <c:pt idx="2">
                  <c:v>Centre</c:v>
                </c:pt>
                <c:pt idx="3">
                  <c:v>Centre-Est</c:v>
                </c:pt>
                <c:pt idx="4">
                  <c:v>C-Nord</c:v>
                </c:pt>
                <c:pt idx="5">
                  <c:v>C-Ouest</c:v>
                </c:pt>
                <c:pt idx="6">
                  <c:v>C-Sud</c:v>
                </c:pt>
                <c:pt idx="7">
                  <c:v>Est</c:v>
                </c:pt>
                <c:pt idx="8">
                  <c:v>Hts-Bassins</c:v>
                </c:pt>
                <c:pt idx="9">
                  <c:v>Nord</c:v>
                </c:pt>
                <c:pt idx="10">
                  <c:v>P-Central</c:v>
                </c:pt>
                <c:pt idx="11">
                  <c:v>Sahel</c:v>
                </c:pt>
                <c:pt idx="12">
                  <c:v>Sud-Ouest</c:v>
                </c:pt>
                <c:pt idx="13">
                  <c:v>Burkina Faso</c:v>
                </c:pt>
              </c:strCache>
            </c:strRef>
          </c:cat>
          <c:val>
            <c:numRef>
              <c:f>'[ANALYSE INDICATEURS 2018.xls]TBS'!$C$32:$C$45</c:f>
              <c:numCache>
                <c:formatCode>General</c:formatCode>
                <c:ptCount val="14"/>
                <c:pt idx="0">
                  <c:v>74.900000000000006</c:v>
                </c:pt>
                <c:pt idx="1">
                  <c:v>76.400000000000006</c:v>
                </c:pt>
                <c:pt idx="2">
                  <c:v>83.5</c:v>
                </c:pt>
                <c:pt idx="3">
                  <c:v>77.099999999999994</c:v>
                </c:pt>
                <c:pt idx="4">
                  <c:v>73.400000000000006</c:v>
                </c:pt>
                <c:pt idx="5">
                  <c:v>89.2</c:v>
                </c:pt>
                <c:pt idx="6">
                  <c:v>88</c:v>
                </c:pt>
                <c:pt idx="7">
                  <c:v>53.6</c:v>
                </c:pt>
                <c:pt idx="8">
                  <c:v>86.5</c:v>
                </c:pt>
                <c:pt idx="9">
                  <c:v>105.1</c:v>
                </c:pt>
                <c:pt idx="10">
                  <c:v>90.4</c:v>
                </c:pt>
                <c:pt idx="11">
                  <c:v>46.4</c:v>
                </c:pt>
                <c:pt idx="12">
                  <c:v>75.5</c:v>
                </c:pt>
                <c:pt idx="13">
                  <c:v>78.3</c:v>
                </c:pt>
              </c:numCache>
            </c:numRef>
          </c:val>
        </c:ser>
        <c:ser>
          <c:idx val="1"/>
          <c:order val="1"/>
          <c:tx>
            <c:strRef>
              <c:f>'[ANALYSE INDICATEURS 2018.xls]TBS'!$D$31</c:f>
              <c:strCache>
                <c:ptCount val="1"/>
                <c:pt idx="0">
                  <c:v>Filles</c:v>
                </c:pt>
              </c:strCache>
            </c:strRef>
          </c:tx>
          <c:spPr>
            <a:solidFill>
              <a:schemeClr val="accent2"/>
            </a:solidFill>
            <a:ln>
              <a:noFill/>
            </a:ln>
            <a:effectLst/>
          </c:spPr>
          <c:invertIfNegative val="0"/>
          <c:cat>
            <c:strRef>
              <c:f>'[ANALYSE INDICATEURS 2018.xls]TBS'!$B$32:$B$45</c:f>
              <c:strCache>
                <c:ptCount val="14"/>
                <c:pt idx="0">
                  <c:v>B. Mouhoun</c:v>
                </c:pt>
                <c:pt idx="1">
                  <c:v>Cascades</c:v>
                </c:pt>
                <c:pt idx="2">
                  <c:v>Centre</c:v>
                </c:pt>
                <c:pt idx="3">
                  <c:v>Centre-Est</c:v>
                </c:pt>
                <c:pt idx="4">
                  <c:v>C-Nord</c:v>
                </c:pt>
                <c:pt idx="5">
                  <c:v>C-Ouest</c:v>
                </c:pt>
                <c:pt idx="6">
                  <c:v>C-Sud</c:v>
                </c:pt>
                <c:pt idx="7">
                  <c:v>Est</c:v>
                </c:pt>
                <c:pt idx="8">
                  <c:v>Hts-Bassins</c:v>
                </c:pt>
                <c:pt idx="9">
                  <c:v>Nord</c:v>
                </c:pt>
                <c:pt idx="10">
                  <c:v>P-Central</c:v>
                </c:pt>
                <c:pt idx="11">
                  <c:v>Sahel</c:v>
                </c:pt>
                <c:pt idx="12">
                  <c:v>Sud-Ouest</c:v>
                </c:pt>
                <c:pt idx="13">
                  <c:v>Burkina Faso</c:v>
                </c:pt>
              </c:strCache>
            </c:strRef>
          </c:cat>
          <c:val>
            <c:numRef>
              <c:f>'[ANALYSE INDICATEURS 2018.xls]TBS'!$D$32:$D$45</c:f>
              <c:numCache>
                <c:formatCode>General</c:formatCode>
                <c:ptCount val="14"/>
                <c:pt idx="0">
                  <c:v>70.099999999999994</c:v>
                </c:pt>
                <c:pt idx="1">
                  <c:v>67.3</c:v>
                </c:pt>
                <c:pt idx="2">
                  <c:v>84.2</c:v>
                </c:pt>
                <c:pt idx="3">
                  <c:v>67.8</c:v>
                </c:pt>
                <c:pt idx="4">
                  <c:v>61.7</c:v>
                </c:pt>
                <c:pt idx="5">
                  <c:v>79.5</c:v>
                </c:pt>
                <c:pt idx="6">
                  <c:v>82.8</c:v>
                </c:pt>
                <c:pt idx="7">
                  <c:v>50.5</c:v>
                </c:pt>
                <c:pt idx="8">
                  <c:v>78.400000000000006</c:v>
                </c:pt>
                <c:pt idx="9">
                  <c:v>88.1</c:v>
                </c:pt>
                <c:pt idx="10">
                  <c:v>77.900000000000006</c:v>
                </c:pt>
                <c:pt idx="11">
                  <c:v>43.1</c:v>
                </c:pt>
                <c:pt idx="12">
                  <c:v>73</c:v>
                </c:pt>
                <c:pt idx="13">
                  <c:v>71.2</c:v>
                </c:pt>
              </c:numCache>
            </c:numRef>
          </c:val>
        </c:ser>
        <c:dLbls>
          <c:showLegendKey val="0"/>
          <c:showVal val="0"/>
          <c:showCatName val="0"/>
          <c:showSerName val="0"/>
          <c:showPercent val="0"/>
          <c:showBubbleSize val="0"/>
        </c:dLbls>
        <c:gapWidth val="219"/>
        <c:overlap val="-27"/>
        <c:axId val="159451704"/>
        <c:axId val="159445824"/>
      </c:barChart>
      <c:catAx>
        <c:axId val="15945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45824"/>
        <c:crosses val="autoZero"/>
        <c:auto val="1"/>
        <c:lblAlgn val="ctr"/>
        <c:lblOffset val="100"/>
        <c:noMultiLvlLbl val="0"/>
      </c:catAx>
      <c:valAx>
        <c:axId val="15944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51704"/>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'[ANALYSE INDICATEURS 2018.xls]TBS'!$L$31:$L$32</c:f>
              <c:strCache>
                <c:ptCount val="2"/>
                <c:pt idx="0">
                  <c:v>Régions</c:v>
                </c:pt>
                <c:pt idx="1">
                  <c:v>Garçons</c:v>
                </c:pt>
              </c:strCache>
            </c:strRef>
          </c:tx>
          <c:spPr>
            <a:solidFill>
              <a:schemeClr val="accent1"/>
            </a:solidFill>
            <a:ln>
              <a:noFill/>
            </a:ln>
            <a:effectLst/>
          </c:spPr>
          <c:invertIfNegative val="0"/>
          <c:cat>
            <c:strRef>
              <c:f>'[ANALYSE INDICATEURS 2018.xls]TBS'!$K$33:$K$46</c:f>
              <c:strCache>
                <c:ptCount val="14"/>
                <c:pt idx="0">
                  <c:v>B. Mouhoun</c:v>
                </c:pt>
                <c:pt idx="1">
                  <c:v>Cascades</c:v>
                </c:pt>
                <c:pt idx="2">
                  <c:v>Centre</c:v>
                </c:pt>
                <c:pt idx="3">
                  <c:v>Centre-Est</c:v>
                </c:pt>
                <c:pt idx="4">
                  <c:v>C-Nord</c:v>
                </c:pt>
                <c:pt idx="5">
                  <c:v>C-Ouest</c:v>
                </c:pt>
                <c:pt idx="6">
                  <c:v>C-Sud</c:v>
                </c:pt>
                <c:pt idx="7">
                  <c:v>Est</c:v>
                </c:pt>
                <c:pt idx="8">
                  <c:v>Hts-Bassins</c:v>
                </c:pt>
                <c:pt idx="9">
                  <c:v>Nord</c:v>
                </c:pt>
                <c:pt idx="10">
                  <c:v>P-Central</c:v>
                </c:pt>
                <c:pt idx="11">
                  <c:v>Sahel</c:v>
                </c:pt>
                <c:pt idx="12">
                  <c:v>Sud-Ouest</c:v>
                </c:pt>
                <c:pt idx="13">
                  <c:v>Burkina Faso</c:v>
                </c:pt>
              </c:strCache>
            </c:strRef>
          </c:cat>
          <c:val>
            <c:numRef>
              <c:f>'[ANALYSE INDICATEURS 2018.xls]TBS'!$L$33:$L$46</c:f>
              <c:numCache>
                <c:formatCode>General</c:formatCode>
                <c:ptCount val="14"/>
                <c:pt idx="0">
                  <c:v>76.5</c:v>
                </c:pt>
                <c:pt idx="1">
                  <c:v>78.099999999999994</c:v>
                </c:pt>
                <c:pt idx="2">
                  <c:v>83.4</c:v>
                </c:pt>
                <c:pt idx="3">
                  <c:v>80.900000000000006</c:v>
                </c:pt>
                <c:pt idx="4">
                  <c:v>73.7</c:v>
                </c:pt>
                <c:pt idx="5">
                  <c:v>93.6</c:v>
                </c:pt>
                <c:pt idx="6">
                  <c:v>91.2</c:v>
                </c:pt>
                <c:pt idx="7">
                  <c:v>54.5</c:v>
                </c:pt>
                <c:pt idx="8">
                  <c:v>88.8</c:v>
                </c:pt>
                <c:pt idx="9">
                  <c:v>108</c:v>
                </c:pt>
                <c:pt idx="10">
                  <c:v>92.6</c:v>
                </c:pt>
                <c:pt idx="11">
                  <c:v>46.2</c:v>
                </c:pt>
                <c:pt idx="12">
                  <c:v>78.099999999999994</c:v>
                </c:pt>
                <c:pt idx="13">
                  <c:v>80.2</c:v>
                </c:pt>
              </c:numCache>
            </c:numRef>
          </c:val>
        </c:ser>
        <c:ser>
          <c:idx val="1"/>
          <c:order val="1"/>
          <c:tx>
            <c:strRef>
              <c:f>'[ANALYSE INDICATEURS 2018.xls]TBS'!$M$31:$M$32</c:f>
              <c:strCache>
                <c:ptCount val="2"/>
                <c:pt idx="0">
                  <c:v>Régions</c:v>
                </c:pt>
                <c:pt idx="1">
                  <c:v>Filles</c:v>
                </c:pt>
              </c:strCache>
            </c:strRef>
          </c:tx>
          <c:spPr>
            <a:solidFill>
              <a:schemeClr val="accent2"/>
            </a:solidFill>
            <a:ln>
              <a:noFill/>
            </a:ln>
            <a:effectLst/>
          </c:spPr>
          <c:invertIfNegative val="0"/>
          <c:cat>
            <c:strRef>
              <c:f>'[ANALYSE INDICATEURS 2018.xls]TBS'!$K$33:$K$46</c:f>
              <c:strCache>
                <c:ptCount val="14"/>
                <c:pt idx="0">
                  <c:v>B. Mouhoun</c:v>
                </c:pt>
                <c:pt idx="1">
                  <c:v>Cascades</c:v>
                </c:pt>
                <c:pt idx="2">
                  <c:v>Centre</c:v>
                </c:pt>
                <c:pt idx="3">
                  <c:v>Centre-Est</c:v>
                </c:pt>
                <c:pt idx="4">
                  <c:v>C-Nord</c:v>
                </c:pt>
                <c:pt idx="5">
                  <c:v>C-Ouest</c:v>
                </c:pt>
                <c:pt idx="6">
                  <c:v>C-Sud</c:v>
                </c:pt>
                <c:pt idx="7">
                  <c:v>Est</c:v>
                </c:pt>
                <c:pt idx="8">
                  <c:v>Hts-Bassins</c:v>
                </c:pt>
                <c:pt idx="9">
                  <c:v>Nord</c:v>
                </c:pt>
                <c:pt idx="10">
                  <c:v>P-Central</c:v>
                </c:pt>
                <c:pt idx="11">
                  <c:v>Sahel</c:v>
                </c:pt>
                <c:pt idx="12">
                  <c:v>Sud-Ouest</c:v>
                </c:pt>
                <c:pt idx="13">
                  <c:v>Burkina Faso</c:v>
                </c:pt>
              </c:strCache>
            </c:strRef>
          </c:cat>
          <c:val>
            <c:numRef>
              <c:f>'[ANALYSE INDICATEURS 2018.xls]TBS'!$M$33:$M$46</c:f>
              <c:numCache>
                <c:formatCode>General</c:formatCode>
                <c:ptCount val="14"/>
                <c:pt idx="0">
                  <c:v>73.8</c:v>
                </c:pt>
                <c:pt idx="1">
                  <c:v>70.7</c:v>
                </c:pt>
                <c:pt idx="2">
                  <c:v>85.3</c:v>
                </c:pt>
                <c:pt idx="3">
                  <c:v>72.900000000000006</c:v>
                </c:pt>
                <c:pt idx="4">
                  <c:v>63.9</c:v>
                </c:pt>
                <c:pt idx="5">
                  <c:v>87.1</c:v>
                </c:pt>
                <c:pt idx="6">
                  <c:v>88.1</c:v>
                </c:pt>
                <c:pt idx="7">
                  <c:v>52.6</c:v>
                </c:pt>
                <c:pt idx="8">
                  <c:v>82.8</c:v>
                </c:pt>
                <c:pt idx="9">
                  <c:v>94.6</c:v>
                </c:pt>
                <c:pt idx="10">
                  <c:v>82.5</c:v>
                </c:pt>
                <c:pt idx="11">
                  <c:v>42.9</c:v>
                </c:pt>
                <c:pt idx="12">
                  <c:v>76.7</c:v>
                </c:pt>
                <c:pt idx="13">
                  <c:v>75</c:v>
                </c:pt>
              </c:numCache>
            </c:numRef>
          </c:val>
        </c:ser>
        <c:dLbls>
          <c:showLegendKey val="0"/>
          <c:showVal val="0"/>
          <c:showCatName val="0"/>
          <c:showSerName val="0"/>
          <c:showPercent val="0"/>
          <c:showBubbleSize val="0"/>
        </c:dLbls>
        <c:gapWidth val="219"/>
        <c:overlap val="-27"/>
        <c:axId val="159446216"/>
        <c:axId val="159450528"/>
      </c:barChart>
      <c:catAx>
        <c:axId val="15944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50528"/>
        <c:crosses val="autoZero"/>
        <c:auto val="1"/>
        <c:lblAlgn val="ctr"/>
        <c:lblOffset val="100"/>
        <c:noMultiLvlLbl val="0"/>
      </c:catAx>
      <c:valAx>
        <c:axId val="15945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4621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7CBAE8DA-5817-4E78-B16C-5A4FA8408FB9}" type="datetimeFigureOut">
              <a:rPr lang="fr-FR"/>
              <a:pPr>
                <a:defRPr/>
              </a:pPr>
              <a:t>10/02/2021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184AB8-808D-4EF5-8A6F-2D7E1AE29815}" type="slidenum">
              <a:rPr lang="fr-FR" altLang="fr-FR"/>
              <a:pPr>
                <a:defRPr/>
              </a:pPr>
              <a:t>‹N°›</a:t>
            </a:fld>
            <a:endParaRPr lang="fr-FR" altLang="fr-FR"/>
          </a:p>
        </p:txBody>
      </p:sp>
    </p:spTree>
    <p:extLst>
      <p:ext uri="{BB962C8B-B14F-4D97-AF65-F5344CB8AC3E}">
        <p14:creationId xmlns:p14="http://schemas.microsoft.com/office/powerpoint/2010/main" val="1665875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95C76A-F0C9-4069-AD69-98F5F0E3FEEC}" type="slidenum">
              <a:rPr lang="fr-FR" altLang="fr-FR" smtClean="0">
                <a:latin typeface="Garamond" panose="02020404030301010803" pitchFamily="18" charset="0"/>
              </a:rPr>
              <a:pPr>
                <a:spcBef>
                  <a:spcPct val="0"/>
                </a:spcBef>
              </a:pPr>
              <a:t>1</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229701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ABAB7F-6726-4CD6-9D13-09C8E6002E5D}" type="slidenum">
              <a:rPr lang="fr-FR" altLang="fr-FR" smtClean="0">
                <a:latin typeface="Garamond" panose="02020404030301010803" pitchFamily="18" charset="0"/>
              </a:rPr>
              <a:pPr>
                <a:spcBef>
                  <a:spcPct val="0"/>
                </a:spcBef>
              </a:pPr>
              <a:t>11</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23091673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355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BCB02E9-514C-4532-A346-17B00FC7FED8}" type="slidenum">
              <a:rPr lang="fr-FR" altLang="fr-FR">
                <a:solidFill>
                  <a:srgbClr val="000000"/>
                </a:solidFill>
              </a:rPr>
              <a:pPr algn="r" eaLnBrk="1" hangingPunct="1">
                <a:spcBef>
                  <a:spcPct val="0"/>
                </a:spcBef>
              </a:pPr>
              <a:t>101</a:t>
            </a:fld>
            <a:endParaRPr lang="fr-FR" altLang="fr-FR">
              <a:solidFill>
                <a:srgbClr val="000000"/>
              </a:solidFill>
            </a:endParaRPr>
          </a:p>
        </p:txBody>
      </p:sp>
    </p:spTree>
    <p:extLst>
      <p:ext uri="{BB962C8B-B14F-4D97-AF65-F5344CB8AC3E}">
        <p14:creationId xmlns:p14="http://schemas.microsoft.com/office/powerpoint/2010/main" val="5614769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560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9A7BCC9-D1CA-4FF7-AADF-C7E47735A5A2}" type="slidenum">
              <a:rPr lang="fr-FR" altLang="fr-FR">
                <a:solidFill>
                  <a:srgbClr val="000000"/>
                </a:solidFill>
              </a:rPr>
              <a:pPr algn="r" eaLnBrk="1" hangingPunct="1">
                <a:spcBef>
                  <a:spcPct val="0"/>
                </a:spcBef>
              </a:pPr>
              <a:t>102</a:t>
            </a:fld>
            <a:endParaRPr lang="fr-FR" altLang="fr-FR">
              <a:solidFill>
                <a:srgbClr val="000000"/>
              </a:solidFill>
            </a:endParaRPr>
          </a:p>
        </p:txBody>
      </p:sp>
    </p:spTree>
    <p:extLst>
      <p:ext uri="{BB962C8B-B14F-4D97-AF65-F5344CB8AC3E}">
        <p14:creationId xmlns:p14="http://schemas.microsoft.com/office/powerpoint/2010/main" val="9500372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765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CCA7AE7-0FDB-47FF-95BA-525CB5786764}" type="slidenum">
              <a:rPr lang="fr-FR" altLang="fr-FR">
                <a:solidFill>
                  <a:srgbClr val="000000"/>
                </a:solidFill>
              </a:rPr>
              <a:pPr algn="r" eaLnBrk="1" hangingPunct="1">
                <a:spcBef>
                  <a:spcPct val="0"/>
                </a:spcBef>
              </a:pPr>
              <a:t>103</a:t>
            </a:fld>
            <a:endParaRPr lang="fr-FR" altLang="fr-FR">
              <a:solidFill>
                <a:srgbClr val="000000"/>
              </a:solidFill>
            </a:endParaRPr>
          </a:p>
        </p:txBody>
      </p:sp>
    </p:spTree>
    <p:extLst>
      <p:ext uri="{BB962C8B-B14F-4D97-AF65-F5344CB8AC3E}">
        <p14:creationId xmlns:p14="http://schemas.microsoft.com/office/powerpoint/2010/main" val="24313031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D3ECB-1E84-4DFF-A1D3-E7A72C0D548B}" type="slidenum">
              <a:rPr lang="fr-FR" altLang="fr-FR" smtClean="0">
                <a:solidFill>
                  <a:srgbClr val="000000"/>
                </a:solidFill>
              </a:rPr>
              <a:pPr>
                <a:spcBef>
                  <a:spcPct val="0"/>
                </a:spcBef>
              </a:pPr>
              <a:t>104</a:t>
            </a:fld>
            <a:endParaRPr lang="fr-FR" altLang="fr-FR" smtClean="0">
              <a:solidFill>
                <a:srgbClr val="000000"/>
              </a:solidFill>
            </a:endParaRPr>
          </a:p>
        </p:txBody>
      </p:sp>
    </p:spTree>
    <p:extLst>
      <p:ext uri="{BB962C8B-B14F-4D97-AF65-F5344CB8AC3E}">
        <p14:creationId xmlns:p14="http://schemas.microsoft.com/office/powerpoint/2010/main" val="35198772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3E1C74-E122-44C4-9A13-50C0C9E3256E}" type="slidenum">
              <a:rPr lang="fr-FR" altLang="fr-FR" smtClean="0">
                <a:solidFill>
                  <a:srgbClr val="000000"/>
                </a:solidFill>
              </a:rPr>
              <a:pPr>
                <a:spcBef>
                  <a:spcPct val="0"/>
                </a:spcBef>
              </a:pPr>
              <a:t>105</a:t>
            </a:fld>
            <a:endParaRPr lang="fr-FR" altLang="fr-FR" smtClean="0">
              <a:solidFill>
                <a:srgbClr val="000000"/>
              </a:solidFill>
            </a:endParaRPr>
          </a:p>
        </p:txBody>
      </p:sp>
    </p:spTree>
    <p:extLst>
      <p:ext uri="{BB962C8B-B14F-4D97-AF65-F5344CB8AC3E}">
        <p14:creationId xmlns:p14="http://schemas.microsoft.com/office/powerpoint/2010/main" val="374564781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3ADF62-9C4F-4547-B208-56523D026F10}" type="slidenum">
              <a:rPr lang="fr-FR" altLang="fr-FR" smtClean="0">
                <a:solidFill>
                  <a:srgbClr val="000000"/>
                </a:solidFill>
              </a:rPr>
              <a:pPr>
                <a:spcBef>
                  <a:spcPct val="0"/>
                </a:spcBef>
              </a:pPr>
              <a:t>106</a:t>
            </a:fld>
            <a:endParaRPr lang="fr-FR" altLang="fr-FR" smtClean="0">
              <a:solidFill>
                <a:srgbClr val="000000"/>
              </a:solidFill>
            </a:endParaRPr>
          </a:p>
        </p:txBody>
      </p:sp>
    </p:spTree>
    <p:extLst>
      <p:ext uri="{BB962C8B-B14F-4D97-AF65-F5344CB8AC3E}">
        <p14:creationId xmlns:p14="http://schemas.microsoft.com/office/powerpoint/2010/main" val="6913500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584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5440DB0-2418-4486-86EC-35B0330969BD}" type="slidenum">
              <a:rPr lang="fr-FR" altLang="fr-FR">
                <a:solidFill>
                  <a:srgbClr val="000000"/>
                </a:solidFill>
              </a:rPr>
              <a:pPr algn="r" eaLnBrk="1" hangingPunct="1">
                <a:spcBef>
                  <a:spcPct val="0"/>
                </a:spcBef>
              </a:pPr>
              <a:t>107</a:t>
            </a:fld>
            <a:endParaRPr lang="fr-FR" altLang="fr-FR">
              <a:solidFill>
                <a:srgbClr val="000000"/>
              </a:solidFill>
            </a:endParaRPr>
          </a:p>
        </p:txBody>
      </p:sp>
    </p:spTree>
    <p:extLst>
      <p:ext uri="{BB962C8B-B14F-4D97-AF65-F5344CB8AC3E}">
        <p14:creationId xmlns:p14="http://schemas.microsoft.com/office/powerpoint/2010/main" val="16903466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789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9F3DE36-578A-4BB3-988D-A2CB65C9909B}" type="slidenum">
              <a:rPr lang="fr-FR" altLang="fr-FR">
                <a:solidFill>
                  <a:srgbClr val="000000"/>
                </a:solidFill>
              </a:rPr>
              <a:pPr algn="r" eaLnBrk="1" hangingPunct="1">
                <a:spcBef>
                  <a:spcPct val="0"/>
                </a:spcBef>
              </a:pPr>
              <a:t>108</a:t>
            </a:fld>
            <a:endParaRPr lang="fr-FR" altLang="fr-FR">
              <a:solidFill>
                <a:srgbClr val="000000"/>
              </a:solidFill>
            </a:endParaRPr>
          </a:p>
        </p:txBody>
      </p:sp>
    </p:spTree>
    <p:extLst>
      <p:ext uri="{BB962C8B-B14F-4D97-AF65-F5344CB8AC3E}">
        <p14:creationId xmlns:p14="http://schemas.microsoft.com/office/powerpoint/2010/main" val="40116044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994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9B2E6DF-2E74-486F-B4EA-533916AB19B7}" type="slidenum">
              <a:rPr lang="fr-FR" altLang="fr-FR">
                <a:solidFill>
                  <a:srgbClr val="000000"/>
                </a:solidFill>
              </a:rPr>
              <a:pPr algn="r" eaLnBrk="1" hangingPunct="1">
                <a:spcBef>
                  <a:spcPct val="0"/>
                </a:spcBef>
              </a:pPr>
              <a:t>109</a:t>
            </a:fld>
            <a:endParaRPr lang="fr-FR" altLang="fr-FR">
              <a:solidFill>
                <a:srgbClr val="000000"/>
              </a:solidFill>
            </a:endParaRPr>
          </a:p>
        </p:txBody>
      </p:sp>
    </p:spTree>
    <p:extLst>
      <p:ext uri="{BB962C8B-B14F-4D97-AF65-F5344CB8AC3E}">
        <p14:creationId xmlns:p14="http://schemas.microsoft.com/office/powerpoint/2010/main" val="405792772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198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0CF5D15-1F20-4DCB-A73F-62352A5EB180}" type="slidenum">
              <a:rPr lang="fr-FR" altLang="fr-FR">
                <a:solidFill>
                  <a:srgbClr val="000000"/>
                </a:solidFill>
              </a:rPr>
              <a:pPr algn="r" eaLnBrk="1" hangingPunct="1">
                <a:spcBef>
                  <a:spcPct val="0"/>
                </a:spcBef>
              </a:pPr>
              <a:t>110</a:t>
            </a:fld>
            <a:endParaRPr lang="fr-FR" altLang="fr-FR">
              <a:solidFill>
                <a:srgbClr val="000000"/>
              </a:solidFill>
            </a:endParaRPr>
          </a:p>
        </p:txBody>
      </p:sp>
    </p:spTree>
    <p:extLst>
      <p:ext uri="{BB962C8B-B14F-4D97-AF65-F5344CB8AC3E}">
        <p14:creationId xmlns:p14="http://schemas.microsoft.com/office/powerpoint/2010/main" val="107986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BA0CF-50DA-4A91-8A05-8D5D1159B11C}" type="slidenum">
              <a:rPr lang="fr-FR" altLang="fr-FR" smtClean="0">
                <a:latin typeface="Garamond" panose="02020404030301010803" pitchFamily="18" charset="0"/>
              </a:rPr>
              <a:pPr>
                <a:spcBef>
                  <a:spcPct val="0"/>
                </a:spcBef>
              </a:pPr>
              <a:t>12</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4166070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403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F7AB47-8E17-4B7E-AEF9-C9BA7ABB07E6}" type="slidenum">
              <a:rPr lang="fr-FR" altLang="fr-FR">
                <a:solidFill>
                  <a:srgbClr val="000000"/>
                </a:solidFill>
              </a:rPr>
              <a:pPr algn="r" eaLnBrk="1" hangingPunct="1">
                <a:spcBef>
                  <a:spcPct val="0"/>
                </a:spcBef>
              </a:pPr>
              <a:t>111</a:t>
            </a:fld>
            <a:endParaRPr lang="fr-FR" altLang="fr-FR">
              <a:solidFill>
                <a:srgbClr val="000000"/>
              </a:solidFill>
            </a:endParaRPr>
          </a:p>
        </p:txBody>
      </p:sp>
    </p:spTree>
    <p:extLst>
      <p:ext uri="{BB962C8B-B14F-4D97-AF65-F5344CB8AC3E}">
        <p14:creationId xmlns:p14="http://schemas.microsoft.com/office/powerpoint/2010/main" val="28148048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60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F1F4B0-426C-4B49-9199-A2FB7119E9AB}" type="slidenum">
              <a:rPr lang="fr-FR" altLang="fr-FR" smtClean="0">
                <a:solidFill>
                  <a:srgbClr val="000000"/>
                </a:solidFill>
              </a:rPr>
              <a:pPr>
                <a:spcBef>
                  <a:spcPct val="0"/>
                </a:spcBef>
              </a:pPr>
              <a:t>112</a:t>
            </a:fld>
            <a:endParaRPr lang="fr-FR" altLang="fr-FR" smtClean="0">
              <a:solidFill>
                <a:srgbClr val="000000"/>
              </a:solidFill>
            </a:endParaRPr>
          </a:p>
        </p:txBody>
      </p:sp>
    </p:spTree>
    <p:extLst>
      <p:ext uri="{BB962C8B-B14F-4D97-AF65-F5344CB8AC3E}">
        <p14:creationId xmlns:p14="http://schemas.microsoft.com/office/powerpoint/2010/main" val="14447308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81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06DDFD-82FD-4B93-AD05-57E284767BED}" type="slidenum">
              <a:rPr lang="fr-FR" altLang="fr-FR" smtClean="0">
                <a:solidFill>
                  <a:srgbClr val="000000"/>
                </a:solidFill>
              </a:rPr>
              <a:pPr>
                <a:spcBef>
                  <a:spcPct val="0"/>
                </a:spcBef>
              </a:pPr>
              <a:t>113</a:t>
            </a:fld>
            <a:endParaRPr lang="fr-FR" altLang="fr-FR" smtClean="0">
              <a:solidFill>
                <a:srgbClr val="000000"/>
              </a:solidFill>
            </a:endParaRPr>
          </a:p>
        </p:txBody>
      </p:sp>
    </p:spTree>
    <p:extLst>
      <p:ext uri="{BB962C8B-B14F-4D97-AF65-F5344CB8AC3E}">
        <p14:creationId xmlns:p14="http://schemas.microsoft.com/office/powerpoint/2010/main" val="38277125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01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84478A-B994-4C9F-BAAB-E7BC14270C9A}" type="slidenum">
              <a:rPr lang="fr-FR" altLang="fr-FR" smtClean="0">
                <a:solidFill>
                  <a:srgbClr val="000000"/>
                </a:solidFill>
              </a:rPr>
              <a:pPr>
                <a:spcBef>
                  <a:spcPct val="0"/>
                </a:spcBef>
              </a:pPr>
              <a:t>114</a:t>
            </a:fld>
            <a:endParaRPr lang="fr-FR" altLang="fr-FR" smtClean="0">
              <a:solidFill>
                <a:srgbClr val="000000"/>
              </a:solidFill>
            </a:endParaRPr>
          </a:p>
        </p:txBody>
      </p:sp>
    </p:spTree>
    <p:extLst>
      <p:ext uri="{BB962C8B-B14F-4D97-AF65-F5344CB8AC3E}">
        <p14:creationId xmlns:p14="http://schemas.microsoft.com/office/powerpoint/2010/main" val="3485439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D1E8E-74CC-4645-864C-EB57EB5D513F}" type="slidenum">
              <a:rPr lang="fr-FR" altLang="fr-FR" smtClean="0">
                <a:solidFill>
                  <a:srgbClr val="000000"/>
                </a:solidFill>
              </a:rPr>
              <a:pPr>
                <a:spcBef>
                  <a:spcPct val="0"/>
                </a:spcBef>
              </a:pPr>
              <a:t>115</a:t>
            </a:fld>
            <a:endParaRPr lang="fr-FR" altLang="fr-FR" smtClean="0">
              <a:solidFill>
                <a:srgbClr val="000000"/>
              </a:solidFill>
            </a:endParaRPr>
          </a:p>
        </p:txBody>
      </p:sp>
    </p:spTree>
    <p:extLst>
      <p:ext uri="{BB962C8B-B14F-4D97-AF65-F5344CB8AC3E}">
        <p14:creationId xmlns:p14="http://schemas.microsoft.com/office/powerpoint/2010/main" val="75430228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427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3EA62DA-C0AA-4F9F-B94B-B8AA9D4D910D}" type="slidenum">
              <a:rPr lang="fr-FR" altLang="fr-FR">
                <a:solidFill>
                  <a:srgbClr val="000000"/>
                </a:solidFill>
              </a:rPr>
              <a:pPr algn="r" eaLnBrk="1" hangingPunct="1">
                <a:spcBef>
                  <a:spcPct val="0"/>
                </a:spcBef>
              </a:pPr>
              <a:t>116</a:t>
            </a:fld>
            <a:endParaRPr lang="fr-FR" altLang="fr-FR">
              <a:solidFill>
                <a:srgbClr val="000000"/>
              </a:solidFill>
            </a:endParaRPr>
          </a:p>
        </p:txBody>
      </p:sp>
    </p:spTree>
    <p:extLst>
      <p:ext uri="{BB962C8B-B14F-4D97-AF65-F5344CB8AC3E}">
        <p14:creationId xmlns:p14="http://schemas.microsoft.com/office/powerpoint/2010/main" val="2135236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632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5C18BA9-A7F6-41AC-B2DD-615F0813F2BD}" type="slidenum">
              <a:rPr lang="fr-FR" altLang="fr-FR">
                <a:solidFill>
                  <a:srgbClr val="000000"/>
                </a:solidFill>
              </a:rPr>
              <a:pPr algn="r" eaLnBrk="1" hangingPunct="1">
                <a:spcBef>
                  <a:spcPct val="0"/>
                </a:spcBef>
              </a:pPr>
              <a:t>117</a:t>
            </a:fld>
            <a:endParaRPr lang="fr-FR" altLang="fr-FR">
              <a:solidFill>
                <a:srgbClr val="000000"/>
              </a:solidFill>
            </a:endParaRPr>
          </a:p>
        </p:txBody>
      </p:sp>
    </p:spTree>
    <p:extLst>
      <p:ext uri="{BB962C8B-B14F-4D97-AF65-F5344CB8AC3E}">
        <p14:creationId xmlns:p14="http://schemas.microsoft.com/office/powerpoint/2010/main" val="12700215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837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B7B6EEF-D918-443E-BAB2-E733839E968A}" type="slidenum">
              <a:rPr lang="fr-FR" altLang="fr-FR">
                <a:solidFill>
                  <a:srgbClr val="000000"/>
                </a:solidFill>
              </a:rPr>
              <a:pPr algn="r" eaLnBrk="1" hangingPunct="1">
                <a:spcBef>
                  <a:spcPct val="0"/>
                </a:spcBef>
              </a:pPr>
              <a:t>118</a:t>
            </a:fld>
            <a:endParaRPr lang="fr-FR" altLang="fr-FR">
              <a:solidFill>
                <a:srgbClr val="000000"/>
              </a:solidFill>
            </a:endParaRPr>
          </a:p>
        </p:txBody>
      </p:sp>
    </p:spTree>
    <p:extLst>
      <p:ext uri="{BB962C8B-B14F-4D97-AF65-F5344CB8AC3E}">
        <p14:creationId xmlns:p14="http://schemas.microsoft.com/office/powerpoint/2010/main" val="22347725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04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255164-1EB0-421E-9E01-5BDD5D3602CE}" type="slidenum">
              <a:rPr lang="fr-FR" altLang="fr-FR" smtClean="0">
                <a:solidFill>
                  <a:srgbClr val="000000"/>
                </a:solidFill>
              </a:rPr>
              <a:pPr>
                <a:spcBef>
                  <a:spcPct val="0"/>
                </a:spcBef>
              </a:pPr>
              <a:t>119</a:t>
            </a:fld>
            <a:endParaRPr lang="fr-FR" altLang="fr-FR" smtClean="0">
              <a:solidFill>
                <a:srgbClr val="000000"/>
              </a:solidFill>
            </a:endParaRPr>
          </a:p>
        </p:txBody>
      </p:sp>
    </p:spTree>
    <p:extLst>
      <p:ext uri="{BB962C8B-B14F-4D97-AF65-F5344CB8AC3E}">
        <p14:creationId xmlns:p14="http://schemas.microsoft.com/office/powerpoint/2010/main" val="11040274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B2C564-0E0E-4D7C-AC74-164C18A28539}" type="slidenum">
              <a:rPr lang="fr-FR" altLang="fr-FR" smtClean="0">
                <a:solidFill>
                  <a:prstClr val="black"/>
                </a:solidFill>
                <a:latin typeface="Arial" panose="020B0604020202020204" pitchFamily="34" charset="0"/>
              </a:rPr>
              <a:pPr>
                <a:spcBef>
                  <a:spcPct val="0"/>
                </a:spcBef>
              </a:pPr>
              <a:t>120</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9555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A758A8-EA50-41EC-AF31-896FEF6A7812}" type="slidenum">
              <a:rPr lang="fr-FR" altLang="fr-FR" smtClean="0">
                <a:latin typeface="Garamond" panose="02020404030301010803" pitchFamily="18" charset="0"/>
              </a:rPr>
              <a:pPr>
                <a:spcBef>
                  <a:spcPct val="0"/>
                </a:spcBef>
              </a:pPr>
              <a:t>13</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3311830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F27F89-59DC-4289-A741-39A5F3F38BFC}" type="slidenum">
              <a:rPr lang="fr-FR" altLang="fr-FR" smtClean="0">
                <a:solidFill>
                  <a:prstClr val="black"/>
                </a:solidFill>
                <a:latin typeface="Arial" panose="020B0604020202020204" pitchFamily="34" charset="0"/>
              </a:rPr>
              <a:pPr>
                <a:spcBef>
                  <a:spcPct val="0"/>
                </a:spcBef>
              </a:pPr>
              <a:t>121</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90347102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03D738-3B39-43FB-8FE2-77BC77040E36}" type="slidenum">
              <a:rPr lang="fr-FR" altLang="fr-FR" smtClean="0">
                <a:solidFill>
                  <a:prstClr val="black"/>
                </a:solidFill>
                <a:latin typeface="Arial" panose="020B0604020202020204" pitchFamily="34" charset="0"/>
              </a:rPr>
              <a:pPr>
                <a:spcBef>
                  <a:spcPct val="0"/>
                </a:spcBef>
              </a:pPr>
              <a:t>122</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2073953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24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C765AC2-6447-4823-8E55-67F6ABD79F46}" type="slidenum">
              <a:rPr lang="fr-FR" altLang="fr-FR">
                <a:solidFill>
                  <a:prstClr val="black"/>
                </a:solidFill>
                <a:latin typeface="Arial" panose="020B0604020202020204" pitchFamily="34" charset="0"/>
              </a:rPr>
              <a:pPr algn="r" eaLnBrk="1" hangingPunct="1">
                <a:spcBef>
                  <a:spcPct val="0"/>
                </a:spcBef>
              </a:pPr>
              <a:t>123</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214142003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229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8FEB92F-2AFF-4A0B-B82E-A63795D31E90}" type="slidenum">
              <a:rPr lang="fr-FR" altLang="fr-FR">
                <a:solidFill>
                  <a:prstClr val="black"/>
                </a:solidFill>
                <a:latin typeface="Arial" panose="020B0604020202020204" pitchFamily="34" charset="0"/>
              </a:rPr>
              <a:pPr algn="r" eaLnBrk="1" hangingPunct="1">
                <a:spcBef>
                  <a:spcPct val="0"/>
                </a:spcBef>
              </a:pPr>
              <a:t>124</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35250679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434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9EAC47C-4540-4BE7-86E5-DF5AD71797FE}" type="slidenum">
              <a:rPr lang="fr-FR" altLang="fr-FR">
                <a:solidFill>
                  <a:prstClr val="black"/>
                </a:solidFill>
                <a:latin typeface="Arial" panose="020B0604020202020204" pitchFamily="34" charset="0"/>
              </a:rPr>
              <a:pPr algn="r" eaLnBrk="1" hangingPunct="1">
                <a:spcBef>
                  <a:spcPct val="0"/>
                </a:spcBef>
              </a:pPr>
              <a:t>125</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42771565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09FB36-DE0A-4A46-886D-AE149C5A31C5}" type="slidenum">
              <a:rPr lang="fr-FR" altLang="fr-FR" smtClean="0">
                <a:solidFill>
                  <a:prstClr val="black"/>
                </a:solidFill>
                <a:latin typeface="Arial" panose="020B0604020202020204" pitchFamily="34" charset="0"/>
              </a:rPr>
              <a:pPr>
                <a:spcBef>
                  <a:spcPct val="0"/>
                </a:spcBef>
              </a:pPr>
              <a:t>126</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02195272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3018E6-2E9B-4811-82F3-4FE6ECFA0744}" type="slidenum">
              <a:rPr lang="fr-FR" altLang="fr-FR" smtClean="0">
                <a:solidFill>
                  <a:prstClr val="black"/>
                </a:solidFill>
                <a:latin typeface="Arial" panose="020B0604020202020204" pitchFamily="34" charset="0"/>
              </a:rPr>
              <a:pPr>
                <a:spcBef>
                  <a:spcPct val="0"/>
                </a:spcBef>
              </a:pPr>
              <a:t>127</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29352810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995E13-41B2-4EB6-84B3-7D5B42E89034}" type="slidenum">
              <a:rPr lang="fr-FR" altLang="fr-FR" smtClean="0">
                <a:solidFill>
                  <a:prstClr val="black"/>
                </a:solidFill>
                <a:latin typeface="Arial" panose="020B0604020202020204" pitchFamily="34" charset="0"/>
              </a:rPr>
              <a:pPr>
                <a:spcBef>
                  <a:spcPct val="0"/>
                </a:spcBef>
              </a:pPr>
              <a:t>128</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6759252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798760-3D4A-4A41-8A01-A69F6A5383C7}" type="slidenum">
              <a:rPr lang="fr-FR" altLang="fr-FR" smtClean="0">
                <a:solidFill>
                  <a:prstClr val="black"/>
                </a:solidFill>
                <a:latin typeface="Arial" panose="020B0604020202020204" pitchFamily="34" charset="0"/>
              </a:rPr>
              <a:pPr>
                <a:spcBef>
                  <a:spcPct val="0"/>
                </a:spcBef>
              </a:pPr>
              <a:t>129</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6447250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83BC31-022B-498E-86E9-26489B5C41BD}" type="slidenum">
              <a:rPr lang="fr-FR" altLang="fr-FR" smtClean="0">
                <a:solidFill>
                  <a:prstClr val="black"/>
                </a:solidFill>
                <a:latin typeface="Arial" panose="020B0604020202020204" pitchFamily="34" charset="0"/>
              </a:rPr>
              <a:pPr>
                <a:spcBef>
                  <a:spcPct val="0"/>
                </a:spcBef>
              </a:pPr>
              <a:t>130</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8002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534DCB-2369-4B5F-A082-D6C44A7BBD7D}" type="slidenum">
              <a:rPr lang="fr-FR" altLang="fr-FR" smtClean="0">
                <a:latin typeface="Garamond" panose="02020404030301010803" pitchFamily="18" charset="0"/>
              </a:rPr>
              <a:pPr>
                <a:spcBef>
                  <a:spcPct val="0"/>
                </a:spcBef>
              </a:pPr>
              <a:t>14</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422871302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AFE657-5BF9-45FC-A540-BC8D27441ECC}" type="slidenum">
              <a:rPr lang="fr-FR" altLang="fr-FR" smtClean="0">
                <a:solidFill>
                  <a:prstClr val="black"/>
                </a:solidFill>
                <a:latin typeface="Arial" panose="020B0604020202020204" pitchFamily="34" charset="0"/>
              </a:rPr>
              <a:pPr>
                <a:spcBef>
                  <a:spcPct val="0"/>
                </a:spcBef>
              </a:pPr>
              <a:t>131</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1737734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74E881-46DB-43F5-92A2-2210C12BEBD9}" type="slidenum">
              <a:rPr lang="fr-FR" altLang="fr-FR" smtClean="0">
                <a:solidFill>
                  <a:prstClr val="black"/>
                </a:solidFill>
                <a:latin typeface="Arial" panose="020B0604020202020204" pitchFamily="34" charset="0"/>
              </a:rPr>
              <a:pPr>
                <a:spcBef>
                  <a:spcPct val="0"/>
                </a:spcBef>
              </a:pPr>
              <a:t>132</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0374649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98D74E-35D1-4ACD-8486-D1FABC8DA7F4}" type="slidenum">
              <a:rPr lang="fr-FR" altLang="fr-FR" smtClean="0">
                <a:solidFill>
                  <a:prstClr val="black"/>
                </a:solidFill>
                <a:latin typeface="Arial" panose="020B0604020202020204" pitchFamily="34" charset="0"/>
              </a:rPr>
              <a:pPr>
                <a:spcBef>
                  <a:spcPct val="0"/>
                </a:spcBef>
              </a:pPr>
              <a:t>133</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2880503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277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24301AC-F59C-49FB-9FB9-3856DCB05988}" type="slidenum">
              <a:rPr lang="fr-FR" altLang="fr-FR">
                <a:solidFill>
                  <a:prstClr val="black"/>
                </a:solidFill>
                <a:latin typeface="Arial" panose="020B0604020202020204" pitchFamily="34" charset="0"/>
              </a:rPr>
              <a:pPr algn="r" eaLnBrk="1" hangingPunct="1">
                <a:spcBef>
                  <a:spcPct val="0"/>
                </a:spcBef>
              </a:pPr>
              <a:t>134</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18107874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482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1C164BA-66AB-4443-A8A1-816F9C84ECEF}" type="slidenum">
              <a:rPr lang="fr-FR" altLang="fr-FR">
                <a:solidFill>
                  <a:prstClr val="black"/>
                </a:solidFill>
                <a:latin typeface="Arial" panose="020B0604020202020204" pitchFamily="34" charset="0"/>
              </a:rPr>
              <a:pPr algn="r" eaLnBrk="1" hangingPunct="1">
                <a:spcBef>
                  <a:spcPct val="0"/>
                </a:spcBef>
              </a:pPr>
              <a:t>135</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20251254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DBC60A-97BF-44E9-A81F-ABBB64BFE64B}" type="slidenum">
              <a:rPr lang="fr-FR" altLang="fr-FR" smtClean="0">
                <a:solidFill>
                  <a:prstClr val="black"/>
                </a:solidFill>
                <a:latin typeface="Arial" panose="020B0604020202020204" pitchFamily="34" charset="0"/>
              </a:rPr>
              <a:pPr>
                <a:spcBef>
                  <a:spcPct val="0"/>
                </a:spcBef>
              </a:pPr>
              <a:t>136</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11789818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3E8DE-898E-4B5B-92D8-8ADD9242AF84}" type="slidenum">
              <a:rPr lang="fr-FR" altLang="fr-FR" smtClean="0">
                <a:solidFill>
                  <a:prstClr val="black"/>
                </a:solidFill>
                <a:latin typeface="Arial" panose="020B0604020202020204" pitchFamily="34" charset="0"/>
              </a:rPr>
              <a:pPr>
                <a:spcBef>
                  <a:spcPct val="0"/>
                </a:spcBef>
              </a:pPr>
              <a:t>137</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19967643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096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725489B-3565-42AF-8C40-E1253DCE757E}" type="slidenum">
              <a:rPr lang="fr-FR" altLang="fr-FR">
                <a:solidFill>
                  <a:prstClr val="black"/>
                </a:solidFill>
                <a:latin typeface="Arial" panose="020B0604020202020204" pitchFamily="34" charset="0"/>
              </a:rPr>
              <a:pPr algn="r" eaLnBrk="1" hangingPunct="1">
                <a:spcBef>
                  <a:spcPct val="0"/>
                </a:spcBef>
              </a:pPr>
              <a:t>138</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36511423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301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7A71CE1-F4BC-482B-BAC2-491C606FAE4F}" type="slidenum">
              <a:rPr lang="fr-FR" altLang="fr-FR">
                <a:solidFill>
                  <a:prstClr val="black"/>
                </a:solidFill>
                <a:latin typeface="Arial" panose="020B0604020202020204" pitchFamily="34" charset="0"/>
              </a:rPr>
              <a:pPr algn="r" eaLnBrk="1" hangingPunct="1">
                <a:spcBef>
                  <a:spcPct val="0"/>
                </a:spcBef>
              </a:pPr>
              <a:t>139</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108634407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608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BD67C17-0417-48A9-BAF9-C0653050293A}" type="slidenum">
              <a:rPr lang="fr-FR" altLang="fr-FR">
                <a:solidFill>
                  <a:prstClr val="black"/>
                </a:solidFill>
                <a:latin typeface="Arial" panose="020B0604020202020204" pitchFamily="34" charset="0"/>
              </a:rPr>
              <a:pPr algn="r" eaLnBrk="1" hangingPunct="1">
                <a:spcBef>
                  <a:spcPct val="0"/>
                </a:spcBef>
              </a:pPr>
              <a:t>141</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394194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DC758A-950A-4CCD-BAAE-1191E23E5945}" type="slidenum">
              <a:rPr lang="fr-FR" altLang="fr-FR" smtClean="0">
                <a:latin typeface="Garamond" panose="02020404030301010803" pitchFamily="18" charset="0"/>
              </a:rPr>
              <a:pPr>
                <a:spcBef>
                  <a:spcPct val="0"/>
                </a:spcBef>
              </a:pPr>
              <a:t>15</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36862585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813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BAF7F61-9450-4D07-A7FF-F8976F41FB73}" type="slidenum">
              <a:rPr lang="fr-FR" altLang="fr-FR">
                <a:solidFill>
                  <a:prstClr val="black"/>
                </a:solidFill>
                <a:latin typeface="Arial" panose="020B0604020202020204" pitchFamily="34" charset="0"/>
              </a:rPr>
              <a:pPr algn="r" eaLnBrk="1" hangingPunct="1">
                <a:spcBef>
                  <a:spcPct val="0"/>
                </a:spcBef>
              </a:pPr>
              <a:t>142</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310041248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018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62E665E-D84B-4A50-88EB-AA8F326DAB37}" type="slidenum">
              <a:rPr lang="fr-FR" altLang="fr-FR">
                <a:solidFill>
                  <a:prstClr val="black"/>
                </a:solidFill>
                <a:latin typeface="Arial" panose="020B0604020202020204" pitchFamily="34" charset="0"/>
              </a:rPr>
              <a:pPr algn="r" eaLnBrk="1" hangingPunct="1">
                <a:spcBef>
                  <a:spcPct val="0"/>
                </a:spcBef>
              </a:pPr>
              <a:t>143</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406942818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222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DF0BBAE-DB65-4B6E-86A1-4920A8DCC9B5}" type="slidenum">
              <a:rPr lang="fr-FR" altLang="fr-FR">
                <a:solidFill>
                  <a:prstClr val="black"/>
                </a:solidFill>
                <a:latin typeface="Arial" panose="020B0604020202020204" pitchFamily="34" charset="0"/>
              </a:rPr>
              <a:pPr algn="r" eaLnBrk="1" hangingPunct="1">
                <a:spcBef>
                  <a:spcPct val="0"/>
                </a:spcBef>
              </a:pPr>
              <a:t>144</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40471678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427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70F3E4F-4B91-4F40-9F78-F43CCCF1A508}" type="slidenum">
              <a:rPr lang="fr-FR" altLang="fr-FR">
                <a:solidFill>
                  <a:prstClr val="black"/>
                </a:solidFill>
                <a:latin typeface="Arial" panose="020B0604020202020204" pitchFamily="34" charset="0"/>
              </a:rPr>
              <a:pPr algn="r" eaLnBrk="1" hangingPunct="1">
                <a:spcBef>
                  <a:spcPct val="0"/>
                </a:spcBef>
              </a:pPr>
              <a:t>145</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253571250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632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EEA1E79-4870-414C-BEB3-4E8E8F3922A2}" type="slidenum">
              <a:rPr lang="fr-FR" altLang="fr-FR">
                <a:solidFill>
                  <a:prstClr val="black"/>
                </a:solidFill>
                <a:latin typeface="Arial" panose="020B0604020202020204" pitchFamily="34" charset="0"/>
              </a:rPr>
              <a:pPr algn="r" eaLnBrk="1" hangingPunct="1">
                <a:spcBef>
                  <a:spcPct val="0"/>
                </a:spcBef>
              </a:pPr>
              <a:t>146</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98649250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5F6ECD-6C4D-4BE8-BBA8-DCD3270A1116}" type="slidenum">
              <a:rPr lang="fr-FR" altLang="fr-FR" smtClean="0">
                <a:solidFill>
                  <a:prstClr val="black"/>
                </a:solidFill>
                <a:latin typeface="Arial" panose="020B0604020202020204" pitchFamily="34" charset="0"/>
              </a:rPr>
              <a:pPr>
                <a:spcBef>
                  <a:spcPct val="0"/>
                </a:spcBef>
              </a:pPr>
              <a:t>147</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30140696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B3C225-5E98-4A05-9DFA-5A23189C8D0F}" type="slidenum">
              <a:rPr lang="fr-FR" altLang="fr-FR" smtClean="0">
                <a:solidFill>
                  <a:prstClr val="black"/>
                </a:solidFill>
                <a:latin typeface="Arial" panose="020B0604020202020204" pitchFamily="34" charset="0"/>
              </a:rPr>
              <a:pPr>
                <a:spcBef>
                  <a:spcPct val="0"/>
                </a:spcBef>
              </a:pPr>
              <a:t>148</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280399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246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8DC543F-39A8-4A77-9502-2EA16912A860}" type="slidenum">
              <a:rPr lang="fr-FR" altLang="fr-FR">
                <a:solidFill>
                  <a:prstClr val="black"/>
                </a:solidFill>
                <a:latin typeface="Arial" panose="020B0604020202020204" pitchFamily="34" charset="0"/>
              </a:rPr>
              <a:pPr algn="r" eaLnBrk="1" hangingPunct="1">
                <a:spcBef>
                  <a:spcPct val="0"/>
                </a:spcBef>
              </a:pPr>
              <a:t>149</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49376790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B7D3A9-0CD2-4D5A-A38B-592CB5321AAC}" type="slidenum">
              <a:rPr lang="fr-FR" altLang="fr-FR" smtClean="0">
                <a:solidFill>
                  <a:prstClr val="black"/>
                </a:solidFill>
                <a:latin typeface="Arial" panose="020B0604020202020204" pitchFamily="34" charset="0"/>
              </a:rPr>
              <a:pPr>
                <a:spcBef>
                  <a:spcPct val="0"/>
                </a:spcBef>
              </a:pPr>
              <a:t>150</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63978855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6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ACC344-8A93-463C-8FE5-2772F06F18F6}" type="slidenum">
              <a:rPr lang="fr-FR" altLang="fr-FR" smtClean="0">
                <a:solidFill>
                  <a:prstClr val="black"/>
                </a:solidFill>
                <a:latin typeface="Arial" panose="020B0604020202020204" pitchFamily="34" charset="0"/>
              </a:rPr>
              <a:pPr>
                <a:spcBef>
                  <a:spcPct val="0"/>
                </a:spcBef>
              </a:pPr>
              <a:t>151</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71738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2CA33-E2CC-42AD-9C3F-D342738D67EE}" type="slidenum">
              <a:rPr lang="fr-FR" altLang="fr-FR" smtClean="0">
                <a:latin typeface="Garamond" panose="02020404030301010803" pitchFamily="18" charset="0"/>
              </a:rPr>
              <a:pPr>
                <a:spcBef>
                  <a:spcPct val="0"/>
                </a:spcBef>
              </a:pPr>
              <a:t>16</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264029449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86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C3356D-BF71-4AD7-AF56-17504F386E36}" type="slidenum">
              <a:rPr lang="fr-FR" altLang="fr-FR" smtClean="0">
                <a:solidFill>
                  <a:prstClr val="black"/>
                </a:solidFill>
                <a:latin typeface="Arial" panose="020B0604020202020204" pitchFamily="34" charset="0"/>
              </a:rPr>
              <a:pPr>
                <a:spcBef>
                  <a:spcPct val="0"/>
                </a:spcBef>
              </a:pPr>
              <a:t>152</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7118764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0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BB9C58-7AB9-4A31-9D9E-D74CE9437467}" type="slidenum">
              <a:rPr lang="fr-FR" altLang="fr-FR" smtClean="0">
                <a:solidFill>
                  <a:prstClr val="black"/>
                </a:solidFill>
                <a:latin typeface="Arial" panose="020B0604020202020204" pitchFamily="34" charset="0"/>
              </a:rPr>
              <a:pPr>
                <a:spcBef>
                  <a:spcPct val="0"/>
                </a:spcBef>
              </a:pPr>
              <a:t>153</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25627543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27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4988F8-0B4A-45FD-93C0-6BCE0052E817}" type="slidenum">
              <a:rPr lang="fr-FR" altLang="fr-FR" smtClean="0">
                <a:solidFill>
                  <a:prstClr val="black"/>
                </a:solidFill>
                <a:latin typeface="Arial" panose="020B0604020202020204" pitchFamily="34" charset="0"/>
              </a:rPr>
              <a:pPr>
                <a:spcBef>
                  <a:spcPct val="0"/>
                </a:spcBef>
              </a:pPr>
              <a:t>154</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0645978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475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D21393F-1B88-400C-B205-2870F866EB12}" type="slidenum">
              <a:rPr lang="fr-FR" altLang="fr-FR">
                <a:solidFill>
                  <a:prstClr val="black"/>
                </a:solidFill>
                <a:latin typeface="Arial" panose="020B0604020202020204" pitchFamily="34" charset="0"/>
              </a:rPr>
              <a:pPr algn="r" eaLnBrk="1" hangingPunct="1">
                <a:spcBef>
                  <a:spcPct val="0"/>
                </a:spcBef>
              </a:pPr>
              <a:t>155</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245921209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68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A11F8F-5131-4AD3-8DD9-9E17D2366E93}" type="slidenum">
              <a:rPr lang="fr-FR" altLang="fr-FR" smtClean="0">
                <a:solidFill>
                  <a:prstClr val="black"/>
                </a:solidFill>
                <a:latin typeface="Arial" panose="020B0604020202020204" pitchFamily="34" charset="0"/>
              </a:rPr>
              <a:pPr>
                <a:spcBef>
                  <a:spcPct val="0"/>
                </a:spcBef>
              </a:pPr>
              <a:t>156</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1498456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E1782D-2031-41C8-9C63-61D1521E97ED}" type="slidenum">
              <a:rPr lang="fr-FR" altLang="fr-FR" smtClean="0">
                <a:solidFill>
                  <a:prstClr val="black"/>
                </a:solidFill>
                <a:latin typeface="Arial" panose="020B0604020202020204" pitchFamily="34" charset="0"/>
              </a:rPr>
              <a:pPr>
                <a:spcBef>
                  <a:spcPct val="0"/>
                </a:spcBef>
              </a:pPr>
              <a:t>157</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08344590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E127E-B267-4C86-A36A-BFCB071C560B}" type="slidenum">
              <a:rPr lang="fr-FR" altLang="fr-FR" smtClean="0">
                <a:solidFill>
                  <a:prstClr val="black"/>
                </a:solidFill>
                <a:latin typeface="Arial" panose="020B0604020202020204" pitchFamily="34" charset="0"/>
              </a:rPr>
              <a:pPr>
                <a:spcBef>
                  <a:spcPct val="0"/>
                </a:spcBef>
              </a:pPr>
              <a:t>158</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49837085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829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385B0B-7138-4341-B4B8-90455034FD75}" type="slidenum">
              <a:rPr lang="fr-FR" altLang="fr-FR" smtClean="0">
                <a:solidFill>
                  <a:prstClr val="black"/>
                </a:solidFill>
                <a:latin typeface="Arial" panose="020B0604020202020204" pitchFamily="34" charset="0"/>
              </a:rPr>
              <a:pPr>
                <a:spcBef>
                  <a:spcPct val="0"/>
                </a:spcBef>
              </a:pPr>
              <a:t>159</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41769122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849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150DEC-79A4-4359-8EE2-4FDC35CFE54B}" type="slidenum">
              <a:rPr lang="fr-FR" altLang="fr-FR" smtClean="0">
                <a:solidFill>
                  <a:prstClr val="black"/>
                </a:solidFill>
                <a:latin typeface="Arial" panose="020B0604020202020204" pitchFamily="34" charset="0"/>
              </a:rPr>
              <a:pPr>
                <a:spcBef>
                  <a:spcPct val="0"/>
                </a:spcBef>
              </a:pPr>
              <a:t>160</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24343656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3FB581-276C-4DE6-B6AC-537F6E4C86F6}" type="slidenum">
              <a:rPr lang="fr-FR" altLang="fr-FR" smtClean="0">
                <a:solidFill>
                  <a:prstClr val="black"/>
                </a:solidFill>
                <a:latin typeface="Arial" panose="020B0604020202020204" pitchFamily="34" charset="0"/>
              </a:rPr>
              <a:pPr>
                <a:spcBef>
                  <a:spcPct val="0"/>
                </a:spcBef>
              </a:pPr>
              <a:t>161</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030500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0DDBC4-4CF2-4A35-B394-4A169DFB6D19}" type="slidenum">
              <a:rPr lang="fr-FR" altLang="fr-FR" smtClean="0">
                <a:latin typeface="Garamond" panose="02020404030301010803" pitchFamily="18" charset="0"/>
              </a:rPr>
              <a:pPr>
                <a:spcBef>
                  <a:spcPct val="0"/>
                </a:spcBef>
              </a:pPr>
              <a:t>17</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246853038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890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5A45-5135-4B2A-84A1-6905ADA3A26F}" type="slidenum">
              <a:rPr lang="fr-FR" altLang="fr-FR" smtClean="0">
                <a:solidFill>
                  <a:prstClr val="black"/>
                </a:solidFill>
                <a:latin typeface="Arial" panose="020B0604020202020204" pitchFamily="34" charset="0"/>
              </a:rPr>
              <a:pPr>
                <a:spcBef>
                  <a:spcPct val="0"/>
                </a:spcBef>
              </a:pPr>
              <a:t>162</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197035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11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EF987-E7E4-497B-8FDA-0ECB2DBFE2EA}" type="slidenum">
              <a:rPr lang="fr-FR" altLang="fr-FR" smtClean="0">
                <a:solidFill>
                  <a:prstClr val="black"/>
                </a:solidFill>
                <a:latin typeface="Arial" panose="020B0604020202020204" pitchFamily="34" charset="0"/>
              </a:rPr>
              <a:pPr>
                <a:spcBef>
                  <a:spcPct val="0"/>
                </a:spcBef>
              </a:pPr>
              <a:t>163</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6391891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31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4E5D43-675E-4109-839B-2D1AD4FA6C91}" type="slidenum">
              <a:rPr lang="fr-FR" altLang="fr-FR" smtClean="0">
                <a:solidFill>
                  <a:prstClr val="black"/>
                </a:solidFill>
                <a:latin typeface="Arial" panose="020B0604020202020204" pitchFamily="34" charset="0"/>
              </a:rPr>
              <a:pPr>
                <a:spcBef>
                  <a:spcPct val="0"/>
                </a:spcBef>
              </a:pPr>
              <a:t>164</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51755322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52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A22F50-6AE3-4D96-B005-326EA78B18D8}" type="slidenum">
              <a:rPr lang="fr-FR" altLang="fr-FR" smtClean="0">
                <a:solidFill>
                  <a:prstClr val="black"/>
                </a:solidFill>
                <a:latin typeface="Arial" panose="020B0604020202020204" pitchFamily="34" charset="0"/>
              </a:rPr>
              <a:pPr>
                <a:spcBef>
                  <a:spcPct val="0"/>
                </a:spcBef>
              </a:pPr>
              <a:t>165</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4525306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72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F0F9CD-71FA-46D5-AAAF-FE5DB6336FF2}" type="slidenum">
              <a:rPr lang="fr-FR" altLang="fr-FR" smtClean="0">
                <a:solidFill>
                  <a:prstClr val="black"/>
                </a:solidFill>
                <a:latin typeface="Arial" panose="020B0604020202020204" pitchFamily="34" charset="0"/>
              </a:rPr>
              <a:pPr>
                <a:spcBef>
                  <a:spcPct val="0"/>
                </a:spcBef>
              </a:pPr>
              <a:t>166</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3702151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93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BFED6C-2D77-4E77-8D75-A2AEA59BE2EF}" type="slidenum">
              <a:rPr lang="fr-FR" altLang="fr-FR" smtClean="0">
                <a:solidFill>
                  <a:prstClr val="black"/>
                </a:solidFill>
                <a:latin typeface="Arial" panose="020B0604020202020204" pitchFamily="34" charset="0"/>
              </a:rPr>
              <a:pPr>
                <a:spcBef>
                  <a:spcPct val="0"/>
                </a:spcBef>
              </a:pPr>
              <a:t>167</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1841774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E74AD6-7F64-4D9D-9FFA-313AECA344B4}" type="slidenum">
              <a:rPr lang="fr-FR" altLang="fr-FR" smtClean="0">
                <a:solidFill>
                  <a:prstClr val="black"/>
                </a:solidFill>
                <a:latin typeface="Arial" panose="020B0604020202020204" pitchFamily="34" charset="0"/>
              </a:rPr>
              <a:pPr>
                <a:spcBef>
                  <a:spcPct val="0"/>
                </a:spcBef>
              </a:pPr>
              <a:t>168</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02012421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34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111C9F-3D9D-45AB-B691-5E0AC71B7930}" type="slidenum">
              <a:rPr lang="fr-FR" altLang="fr-FR" smtClean="0">
                <a:solidFill>
                  <a:prstClr val="black"/>
                </a:solidFill>
                <a:latin typeface="Arial" panose="020B0604020202020204" pitchFamily="34" charset="0"/>
              </a:rPr>
              <a:pPr>
                <a:spcBef>
                  <a:spcPct val="0"/>
                </a:spcBef>
              </a:pPr>
              <a:t>169</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6560891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54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A85DAA-99C7-4580-9C86-C873338921C6}" type="slidenum">
              <a:rPr lang="fr-FR" altLang="fr-FR" smtClean="0">
                <a:solidFill>
                  <a:prstClr val="black"/>
                </a:solidFill>
                <a:latin typeface="Arial" panose="020B0604020202020204" pitchFamily="34" charset="0"/>
              </a:rPr>
              <a:pPr>
                <a:spcBef>
                  <a:spcPct val="0"/>
                </a:spcBef>
              </a:pPr>
              <a:t>170</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4991701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75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41E7B-EE3D-4F45-A5CB-3F83D8FA147B}" type="slidenum">
              <a:rPr lang="fr-FR" altLang="fr-FR" smtClean="0">
                <a:solidFill>
                  <a:prstClr val="black"/>
                </a:solidFill>
                <a:latin typeface="Arial" panose="020B0604020202020204" pitchFamily="34" charset="0"/>
              </a:rPr>
              <a:pPr>
                <a:spcBef>
                  <a:spcPct val="0"/>
                </a:spcBef>
              </a:pPr>
              <a:t>171</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73570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EEF240-C3C8-4C31-87DE-BD1EE95AD330}" type="slidenum">
              <a:rPr lang="fr-FR" altLang="fr-FR" smtClean="0">
                <a:latin typeface="Garamond" panose="02020404030301010803" pitchFamily="18" charset="0"/>
              </a:rPr>
              <a:pPr>
                <a:spcBef>
                  <a:spcPct val="0"/>
                </a:spcBef>
              </a:pPr>
              <a:t>18</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264651757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957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658763B-B633-4D80-BA4F-9C45F7F1AAE2}" type="slidenum">
              <a:rPr lang="fr-FR" altLang="fr-FR">
                <a:solidFill>
                  <a:prstClr val="black"/>
                </a:solidFill>
                <a:latin typeface="Arial" panose="020B0604020202020204" pitchFamily="34" charset="0"/>
              </a:rPr>
              <a:pPr algn="r" eaLnBrk="1" hangingPunct="1">
                <a:spcBef>
                  <a:spcPct val="0"/>
                </a:spcBef>
              </a:pPr>
              <a:t>172</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3651098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16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F4C69D-3863-4DF2-A81E-396D43EFE325}" type="slidenum">
              <a:rPr lang="fr-FR" altLang="fr-FR" smtClean="0">
                <a:solidFill>
                  <a:prstClr val="black"/>
                </a:solidFill>
                <a:latin typeface="Arial" panose="020B0604020202020204" pitchFamily="34" charset="0"/>
              </a:rPr>
              <a:pPr>
                <a:spcBef>
                  <a:spcPct val="0"/>
                </a:spcBef>
              </a:pPr>
              <a:t>173</a:t>
            </a:fld>
            <a:endParaRPr lang="fr-FR" altLang="fr-F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67147230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710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A254206-2996-4D9D-A7E2-C17BA3B871B7}" type="slidenum">
              <a:rPr lang="fr-FR" altLang="fr-FR">
                <a:solidFill>
                  <a:srgbClr val="000000"/>
                </a:solidFill>
              </a:rPr>
              <a:pPr algn="r" eaLnBrk="1" hangingPunct="1">
                <a:spcBef>
                  <a:spcPct val="0"/>
                </a:spcBef>
              </a:pPr>
              <a:t>174</a:t>
            </a:fld>
            <a:endParaRPr lang="fr-FR" altLang="fr-FR">
              <a:solidFill>
                <a:srgbClr val="000000"/>
              </a:solidFill>
            </a:endParaRPr>
          </a:p>
        </p:txBody>
      </p:sp>
    </p:spTree>
    <p:extLst>
      <p:ext uri="{BB962C8B-B14F-4D97-AF65-F5344CB8AC3E}">
        <p14:creationId xmlns:p14="http://schemas.microsoft.com/office/powerpoint/2010/main" val="345430022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B23682B-8705-47E9-8C37-34D75D932AEB}" type="slidenum">
              <a:rPr lang="fr-FR" altLang="fr-FR">
                <a:solidFill>
                  <a:srgbClr val="000000"/>
                </a:solidFill>
              </a:rPr>
              <a:pPr algn="r" eaLnBrk="1" hangingPunct="1">
                <a:spcBef>
                  <a:spcPct val="0"/>
                </a:spcBef>
              </a:pPr>
              <a:t>175</a:t>
            </a:fld>
            <a:endParaRPr lang="fr-FR" altLang="fr-FR">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anose="020B0604020202020204" pitchFamily="34" charset="0"/>
            </a:endParaRPr>
          </a:p>
        </p:txBody>
      </p:sp>
    </p:spTree>
    <p:extLst>
      <p:ext uri="{BB962C8B-B14F-4D97-AF65-F5344CB8AC3E}">
        <p14:creationId xmlns:p14="http://schemas.microsoft.com/office/powerpoint/2010/main" val="238022304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120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A617093-BD91-4AB6-85D9-E507690170A1}" type="slidenum">
              <a:rPr lang="fr-FR" altLang="fr-FR">
                <a:solidFill>
                  <a:srgbClr val="000000"/>
                </a:solidFill>
              </a:rPr>
              <a:pPr algn="r" eaLnBrk="1" hangingPunct="1">
                <a:spcBef>
                  <a:spcPct val="0"/>
                </a:spcBef>
              </a:pPr>
              <a:t>176</a:t>
            </a:fld>
            <a:endParaRPr lang="fr-FR" altLang="fr-FR">
              <a:solidFill>
                <a:srgbClr val="000000"/>
              </a:solidFill>
            </a:endParaRPr>
          </a:p>
        </p:txBody>
      </p:sp>
    </p:spTree>
    <p:extLst>
      <p:ext uri="{BB962C8B-B14F-4D97-AF65-F5344CB8AC3E}">
        <p14:creationId xmlns:p14="http://schemas.microsoft.com/office/powerpoint/2010/main" val="304853357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325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3D1CEE8-1205-4B47-8F11-02598CB76111}" type="slidenum">
              <a:rPr lang="fr-FR" altLang="fr-FR">
                <a:solidFill>
                  <a:srgbClr val="000000"/>
                </a:solidFill>
              </a:rPr>
              <a:pPr algn="r" eaLnBrk="1" hangingPunct="1">
                <a:spcBef>
                  <a:spcPct val="0"/>
                </a:spcBef>
              </a:pPr>
              <a:t>177</a:t>
            </a:fld>
            <a:endParaRPr lang="fr-FR" altLang="fr-FR">
              <a:solidFill>
                <a:srgbClr val="000000"/>
              </a:solidFill>
            </a:endParaRPr>
          </a:p>
        </p:txBody>
      </p:sp>
    </p:spTree>
    <p:extLst>
      <p:ext uri="{BB962C8B-B14F-4D97-AF65-F5344CB8AC3E}">
        <p14:creationId xmlns:p14="http://schemas.microsoft.com/office/powerpoint/2010/main" val="424356319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530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BC6125-90A3-4D1A-9367-B60861A9448B}" type="slidenum">
              <a:rPr lang="fr-FR" altLang="fr-FR">
                <a:solidFill>
                  <a:srgbClr val="000000"/>
                </a:solidFill>
              </a:rPr>
              <a:pPr algn="r" eaLnBrk="1" hangingPunct="1">
                <a:spcBef>
                  <a:spcPct val="0"/>
                </a:spcBef>
              </a:pPr>
              <a:t>178</a:t>
            </a:fld>
            <a:endParaRPr lang="fr-FR" altLang="fr-FR">
              <a:solidFill>
                <a:srgbClr val="000000"/>
              </a:solidFill>
            </a:endParaRPr>
          </a:p>
        </p:txBody>
      </p:sp>
    </p:spTree>
    <p:extLst>
      <p:ext uri="{BB962C8B-B14F-4D97-AF65-F5344CB8AC3E}">
        <p14:creationId xmlns:p14="http://schemas.microsoft.com/office/powerpoint/2010/main" val="94301367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734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4D82532-22F2-4103-BD29-16C92EA5824D}" type="slidenum">
              <a:rPr lang="fr-FR" altLang="fr-FR">
                <a:solidFill>
                  <a:srgbClr val="000000"/>
                </a:solidFill>
              </a:rPr>
              <a:pPr algn="r" eaLnBrk="1" hangingPunct="1">
                <a:spcBef>
                  <a:spcPct val="0"/>
                </a:spcBef>
              </a:pPr>
              <a:t>179</a:t>
            </a:fld>
            <a:endParaRPr lang="fr-FR" altLang="fr-FR">
              <a:solidFill>
                <a:srgbClr val="000000"/>
              </a:solidFill>
            </a:endParaRPr>
          </a:p>
        </p:txBody>
      </p:sp>
    </p:spTree>
    <p:extLst>
      <p:ext uri="{BB962C8B-B14F-4D97-AF65-F5344CB8AC3E}">
        <p14:creationId xmlns:p14="http://schemas.microsoft.com/office/powerpoint/2010/main" val="394193207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939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37879AA-6820-4143-BD20-1BB46B357390}" type="slidenum">
              <a:rPr lang="fr-FR" altLang="fr-FR">
                <a:solidFill>
                  <a:srgbClr val="000000"/>
                </a:solidFill>
              </a:rPr>
              <a:pPr algn="r" eaLnBrk="1" hangingPunct="1">
                <a:spcBef>
                  <a:spcPct val="0"/>
                </a:spcBef>
              </a:pPr>
              <a:t>180</a:t>
            </a:fld>
            <a:endParaRPr lang="fr-FR" altLang="fr-FR">
              <a:solidFill>
                <a:srgbClr val="000000"/>
              </a:solidFill>
            </a:endParaRPr>
          </a:p>
        </p:txBody>
      </p:sp>
    </p:spTree>
    <p:extLst>
      <p:ext uri="{BB962C8B-B14F-4D97-AF65-F5344CB8AC3E}">
        <p14:creationId xmlns:p14="http://schemas.microsoft.com/office/powerpoint/2010/main" val="8324645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144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F73E1CD-49B1-4E42-A5C7-E22924581AD4}" type="slidenum">
              <a:rPr lang="fr-FR" altLang="fr-FR">
                <a:solidFill>
                  <a:srgbClr val="000000"/>
                </a:solidFill>
              </a:rPr>
              <a:pPr algn="r" eaLnBrk="1" hangingPunct="1">
                <a:spcBef>
                  <a:spcPct val="0"/>
                </a:spcBef>
              </a:pPr>
              <a:t>181</a:t>
            </a:fld>
            <a:endParaRPr lang="fr-FR" altLang="fr-FR">
              <a:solidFill>
                <a:srgbClr val="000000"/>
              </a:solidFill>
            </a:endParaRPr>
          </a:p>
        </p:txBody>
      </p:sp>
    </p:spTree>
    <p:extLst>
      <p:ext uri="{BB962C8B-B14F-4D97-AF65-F5344CB8AC3E}">
        <p14:creationId xmlns:p14="http://schemas.microsoft.com/office/powerpoint/2010/main" val="659467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F1560B-DB16-47E0-9C50-B3CAF7486FAB}" type="slidenum">
              <a:rPr lang="fr-FR" altLang="fr-FR" smtClean="0">
                <a:latin typeface="Garamond" panose="02020404030301010803" pitchFamily="18" charset="0"/>
              </a:rPr>
              <a:pPr>
                <a:spcBef>
                  <a:spcPct val="0"/>
                </a:spcBef>
              </a:pPr>
              <a:t>19</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83959740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349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12F10B2-6295-4FDF-8E6C-39B39D6AC103}" type="slidenum">
              <a:rPr lang="fr-FR" altLang="fr-FR">
                <a:solidFill>
                  <a:srgbClr val="000000"/>
                </a:solidFill>
              </a:rPr>
              <a:pPr algn="r" eaLnBrk="1" hangingPunct="1">
                <a:spcBef>
                  <a:spcPct val="0"/>
                </a:spcBef>
              </a:pPr>
              <a:t>182</a:t>
            </a:fld>
            <a:endParaRPr lang="fr-FR" altLang="fr-FR">
              <a:solidFill>
                <a:srgbClr val="000000"/>
              </a:solidFill>
            </a:endParaRPr>
          </a:p>
        </p:txBody>
      </p:sp>
    </p:spTree>
    <p:extLst>
      <p:ext uri="{BB962C8B-B14F-4D97-AF65-F5344CB8AC3E}">
        <p14:creationId xmlns:p14="http://schemas.microsoft.com/office/powerpoint/2010/main" val="25801396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554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63C012E-7B85-4738-99F5-2972A718995E}" type="slidenum">
              <a:rPr lang="fr-FR" altLang="fr-FR">
                <a:solidFill>
                  <a:srgbClr val="000000"/>
                </a:solidFill>
              </a:rPr>
              <a:pPr algn="r" eaLnBrk="1" hangingPunct="1">
                <a:spcBef>
                  <a:spcPct val="0"/>
                </a:spcBef>
              </a:pPr>
              <a:t>183</a:t>
            </a:fld>
            <a:endParaRPr lang="fr-FR" altLang="fr-FR">
              <a:solidFill>
                <a:srgbClr val="000000"/>
              </a:solidFill>
            </a:endParaRPr>
          </a:p>
        </p:txBody>
      </p:sp>
    </p:spTree>
    <p:extLst>
      <p:ext uri="{BB962C8B-B14F-4D97-AF65-F5344CB8AC3E}">
        <p14:creationId xmlns:p14="http://schemas.microsoft.com/office/powerpoint/2010/main" val="86426392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758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C7B971-EAFC-41DD-9D99-6EC8E5050553}" type="slidenum">
              <a:rPr lang="fr-FR" altLang="fr-FR">
                <a:solidFill>
                  <a:srgbClr val="000000"/>
                </a:solidFill>
              </a:rPr>
              <a:pPr algn="r" eaLnBrk="1" hangingPunct="1">
                <a:spcBef>
                  <a:spcPct val="0"/>
                </a:spcBef>
              </a:pPr>
              <a:t>184</a:t>
            </a:fld>
            <a:endParaRPr lang="fr-FR" altLang="fr-FR">
              <a:solidFill>
                <a:srgbClr val="000000"/>
              </a:solidFill>
            </a:endParaRPr>
          </a:p>
        </p:txBody>
      </p:sp>
    </p:spTree>
    <p:extLst>
      <p:ext uri="{BB962C8B-B14F-4D97-AF65-F5344CB8AC3E}">
        <p14:creationId xmlns:p14="http://schemas.microsoft.com/office/powerpoint/2010/main" val="283677854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963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6A0786E-6EA3-4D92-8611-7C319FF46390}" type="slidenum">
              <a:rPr lang="fr-FR" altLang="fr-FR">
                <a:solidFill>
                  <a:srgbClr val="000000"/>
                </a:solidFill>
              </a:rPr>
              <a:pPr algn="r" eaLnBrk="1" hangingPunct="1">
                <a:spcBef>
                  <a:spcPct val="0"/>
                </a:spcBef>
              </a:pPr>
              <a:t>185</a:t>
            </a:fld>
            <a:endParaRPr lang="fr-FR" altLang="fr-FR">
              <a:solidFill>
                <a:srgbClr val="000000"/>
              </a:solidFill>
            </a:endParaRPr>
          </a:p>
        </p:txBody>
      </p:sp>
    </p:spTree>
    <p:extLst>
      <p:ext uri="{BB962C8B-B14F-4D97-AF65-F5344CB8AC3E}">
        <p14:creationId xmlns:p14="http://schemas.microsoft.com/office/powerpoint/2010/main" val="321982178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7168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46B1F37-8E2A-402D-A025-E75DBFD3A88C}" type="slidenum">
              <a:rPr lang="fr-FR" altLang="fr-FR">
                <a:solidFill>
                  <a:srgbClr val="000000"/>
                </a:solidFill>
              </a:rPr>
              <a:pPr algn="r" eaLnBrk="1" hangingPunct="1">
                <a:spcBef>
                  <a:spcPct val="0"/>
                </a:spcBef>
              </a:pPr>
              <a:t>186</a:t>
            </a:fld>
            <a:endParaRPr lang="fr-FR" altLang="fr-FR">
              <a:solidFill>
                <a:srgbClr val="000000"/>
              </a:solidFill>
            </a:endParaRPr>
          </a:p>
        </p:txBody>
      </p:sp>
    </p:spTree>
    <p:extLst>
      <p:ext uri="{BB962C8B-B14F-4D97-AF65-F5344CB8AC3E}">
        <p14:creationId xmlns:p14="http://schemas.microsoft.com/office/powerpoint/2010/main" val="8766071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7373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C19B49C-6CBB-4450-83AB-4B9A4B5DDEF9}" type="slidenum">
              <a:rPr lang="fr-FR" altLang="fr-FR">
                <a:solidFill>
                  <a:srgbClr val="000000"/>
                </a:solidFill>
              </a:rPr>
              <a:pPr algn="r" eaLnBrk="1" hangingPunct="1">
                <a:spcBef>
                  <a:spcPct val="0"/>
                </a:spcBef>
              </a:pPr>
              <a:t>187</a:t>
            </a:fld>
            <a:endParaRPr lang="fr-FR" altLang="fr-FR">
              <a:solidFill>
                <a:srgbClr val="000000"/>
              </a:solidFill>
            </a:endParaRPr>
          </a:p>
        </p:txBody>
      </p:sp>
    </p:spTree>
    <p:extLst>
      <p:ext uri="{BB962C8B-B14F-4D97-AF65-F5344CB8AC3E}">
        <p14:creationId xmlns:p14="http://schemas.microsoft.com/office/powerpoint/2010/main" val="167510639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1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6340D2-656F-496F-A6CC-FB786E73F34C}" type="slidenum">
              <a:rPr lang="fr-FR" altLang="fr-FR" smtClean="0">
                <a:solidFill>
                  <a:srgbClr val="000000"/>
                </a:solidFill>
              </a:rPr>
              <a:pPr>
                <a:spcBef>
                  <a:spcPct val="0"/>
                </a:spcBef>
              </a:pPr>
              <a:t>188</a:t>
            </a:fld>
            <a:endParaRPr lang="fr-FR" altLang="fr-FR" smtClean="0">
              <a:solidFill>
                <a:srgbClr val="000000"/>
              </a:solidFill>
            </a:endParaRPr>
          </a:p>
        </p:txBody>
      </p:sp>
    </p:spTree>
    <p:extLst>
      <p:ext uri="{BB962C8B-B14F-4D97-AF65-F5344CB8AC3E}">
        <p14:creationId xmlns:p14="http://schemas.microsoft.com/office/powerpoint/2010/main" val="136984126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E817C9-F83B-47B5-B503-AD61D782C80D}" type="slidenum">
              <a:rPr lang="fr-FR" altLang="fr-FR" smtClean="0">
                <a:solidFill>
                  <a:srgbClr val="000000"/>
                </a:solidFill>
              </a:rPr>
              <a:pPr>
                <a:spcBef>
                  <a:spcPct val="0"/>
                </a:spcBef>
              </a:pPr>
              <a:t>189</a:t>
            </a:fld>
            <a:endParaRPr lang="fr-FR" altLang="fr-FR" smtClean="0">
              <a:solidFill>
                <a:srgbClr val="000000"/>
              </a:solidFill>
            </a:endParaRPr>
          </a:p>
        </p:txBody>
      </p:sp>
    </p:spTree>
    <p:extLst>
      <p:ext uri="{BB962C8B-B14F-4D97-AF65-F5344CB8AC3E}">
        <p14:creationId xmlns:p14="http://schemas.microsoft.com/office/powerpoint/2010/main" val="260979496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57E955-D545-4B5A-8040-5E35C03EE620}" type="slidenum">
              <a:rPr lang="fr-FR" altLang="fr-FR" smtClean="0">
                <a:solidFill>
                  <a:srgbClr val="000000"/>
                </a:solidFill>
              </a:rPr>
              <a:pPr>
                <a:spcBef>
                  <a:spcPct val="0"/>
                </a:spcBef>
              </a:pPr>
              <a:t>190</a:t>
            </a:fld>
            <a:endParaRPr lang="fr-FR" altLang="fr-FR" smtClean="0">
              <a:solidFill>
                <a:srgbClr val="000000"/>
              </a:solidFill>
            </a:endParaRPr>
          </a:p>
        </p:txBody>
      </p:sp>
    </p:spTree>
    <p:extLst>
      <p:ext uri="{BB962C8B-B14F-4D97-AF65-F5344CB8AC3E}">
        <p14:creationId xmlns:p14="http://schemas.microsoft.com/office/powerpoint/2010/main" val="227990885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12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4104CD-FFF4-4EB2-A6D1-A4101EE1E8EC}" type="slidenum">
              <a:rPr lang="fr-FR" altLang="fr-FR" smtClean="0">
                <a:solidFill>
                  <a:srgbClr val="000000"/>
                </a:solidFill>
              </a:rPr>
              <a:pPr>
                <a:spcBef>
                  <a:spcPct val="0"/>
                </a:spcBef>
              </a:pPr>
              <a:t>191</a:t>
            </a:fld>
            <a:endParaRPr lang="fr-FR" altLang="fr-FR" smtClean="0">
              <a:solidFill>
                <a:srgbClr val="000000"/>
              </a:solidFill>
            </a:endParaRPr>
          </a:p>
        </p:txBody>
      </p:sp>
    </p:spTree>
    <p:extLst>
      <p:ext uri="{BB962C8B-B14F-4D97-AF65-F5344CB8AC3E}">
        <p14:creationId xmlns:p14="http://schemas.microsoft.com/office/powerpoint/2010/main" val="312120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9303E1-221E-4D03-A2DE-1A577D88F9CF}" type="slidenum">
              <a:rPr lang="fr-FR" altLang="fr-FR" smtClean="0">
                <a:latin typeface="Garamond" panose="02020404030301010803" pitchFamily="18" charset="0"/>
              </a:rPr>
              <a:pPr>
                <a:spcBef>
                  <a:spcPct val="0"/>
                </a:spcBef>
              </a:pPr>
              <a:t>20</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179056061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33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95166-7812-47A2-B7FE-021C73C743DF}" type="slidenum">
              <a:rPr lang="fr-FR" altLang="fr-FR" smtClean="0">
                <a:solidFill>
                  <a:srgbClr val="000000"/>
                </a:solidFill>
              </a:rPr>
              <a:pPr>
                <a:spcBef>
                  <a:spcPct val="0"/>
                </a:spcBef>
              </a:pPr>
              <a:t>192</a:t>
            </a:fld>
            <a:endParaRPr lang="fr-FR" altLang="fr-FR" smtClean="0">
              <a:solidFill>
                <a:srgbClr val="000000"/>
              </a:solidFill>
            </a:endParaRPr>
          </a:p>
        </p:txBody>
      </p:sp>
    </p:spTree>
    <p:extLst>
      <p:ext uri="{BB962C8B-B14F-4D97-AF65-F5344CB8AC3E}">
        <p14:creationId xmlns:p14="http://schemas.microsoft.com/office/powerpoint/2010/main" val="366711131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53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8C0035-48CC-4067-82C6-EE72C02FF683}" type="slidenum">
              <a:rPr lang="fr-FR" altLang="fr-FR" smtClean="0">
                <a:solidFill>
                  <a:srgbClr val="000000"/>
                </a:solidFill>
              </a:rPr>
              <a:pPr>
                <a:spcBef>
                  <a:spcPct val="0"/>
                </a:spcBef>
              </a:pPr>
              <a:t>193</a:t>
            </a:fld>
            <a:endParaRPr lang="fr-FR" altLang="fr-FR" smtClean="0">
              <a:solidFill>
                <a:srgbClr val="000000"/>
              </a:solidFill>
            </a:endParaRPr>
          </a:p>
        </p:txBody>
      </p:sp>
    </p:spTree>
    <p:extLst>
      <p:ext uri="{BB962C8B-B14F-4D97-AF65-F5344CB8AC3E}">
        <p14:creationId xmlns:p14="http://schemas.microsoft.com/office/powerpoint/2010/main" val="36042196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741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D14EE03-7A6D-407D-9BA5-A9F90ABE4B46}" type="slidenum">
              <a:rPr lang="fr-FR" altLang="fr-FR">
                <a:solidFill>
                  <a:srgbClr val="000000"/>
                </a:solidFill>
              </a:rPr>
              <a:pPr algn="r" eaLnBrk="1" hangingPunct="1">
                <a:spcBef>
                  <a:spcPct val="0"/>
                </a:spcBef>
              </a:pPr>
              <a:t>194</a:t>
            </a:fld>
            <a:endParaRPr lang="fr-FR" altLang="fr-FR">
              <a:solidFill>
                <a:srgbClr val="000000"/>
              </a:solidFill>
            </a:endParaRPr>
          </a:p>
        </p:txBody>
      </p:sp>
    </p:spTree>
    <p:extLst>
      <p:ext uri="{BB962C8B-B14F-4D97-AF65-F5344CB8AC3E}">
        <p14:creationId xmlns:p14="http://schemas.microsoft.com/office/powerpoint/2010/main" val="391192621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2816BD-DEFD-4F21-B6C3-4547A17BD8A6}" type="slidenum">
              <a:rPr lang="fr-FR" altLang="fr-FR" smtClean="0">
                <a:solidFill>
                  <a:srgbClr val="000000"/>
                </a:solidFill>
              </a:rPr>
              <a:pPr>
                <a:spcBef>
                  <a:spcPct val="0"/>
                </a:spcBef>
              </a:pPr>
              <a:t>195</a:t>
            </a:fld>
            <a:endParaRPr lang="fr-FR" altLang="fr-FR" smtClean="0">
              <a:solidFill>
                <a:srgbClr val="000000"/>
              </a:solidFill>
            </a:endParaRPr>
          </a:p>
        </p:txBody>
      </p:sp>
    </p:spTree>
    <p:extLst>
      <p:ext uri="{BB962C8B-B14F-4D97-AF65-F5344CB8AC3E}">
        <p14:creationId xmlns:p14="http://schemas.microsoft.com/office/powerpoint/2010/main" val="350668321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FD4C24-69DA-4F65-92F1-772F27E3D86F}" type="slidenum">
              <a:rPr lang="fr-FR" altLang="fr-FR" smtClean="0">
                <a:solidFill>
                  <a:srgbClr val="000000"/>
                </a:solidFill>
              </a:rPr>
              <a:pPr>
                <a:spcBef>
                  <a:spcPct val="0"/>
                </a:spcBef>
              </a:pPr>
              <a:t>196</a:t>
            </a:fld>
            <a:endParaRPr lang="fr-FR" altLang="fr-FR" smtClean="0">
              <a:solidFill>
                <a:srgbClr val="000000"/>
              </a:solidFill>
            </a:endParaRPr>
          </a:p>
        </p:txBody>
      </p:sp>
    </p:spTree>
    <p:extLst>
      <p:ext uri="{BB962C8B-B14F-4D97-AF65-F5344CB8AC3E}">
        <p14:creationId xmlns:p14="http://schemas.microsoft.com/office/powerpoint/2010/main" val="882782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1FEE34-616D-496B-A4F5-F77B115D02F7}" type="slidenum">
              <a:rPr lang="fr-FR" altLang="fr-FR" smtClean="0">
                <a:solidFill>
                  <a:srgbClr val="000000"/>
                </a:solidFill>
              </a:rPr>
              <a:pPr>
                <a:spcBef>
                  <a:spcPct val="0"/>
                </a:spcBef>
              </a:pPr>
              <a:t>197</a:t>
            </a:fld>
            <a:endParaRPr lang="fr-FR" altLang="fr-FR" smtClean="0">
              <a:solidFill>
                <a:srgbClr val="000000"/>
              </a:solidFill>
            </a:endParaRPr>
          </a:p>
        </p:txBody>
      </p:sp>
    </p:spTree>
    <p:extLst>
      <p:ext uri="{BB962C8B-B14F-4D97-AF65-F5344CB8AC3E}">
        <p14:creationId xmlns:p14="http://schemas.microsoft.com/office/powerpoint/2010/main" val="140534439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24EE5-2547-4EEC-A1E0-9EC7114E4F44}" type="slidenum">
              <a:rPr lang="fr-FR" altLang="fr-FR" smtClean="0">
                <a:solidFill>
                  <a:srgbClr val="000000"/>
                </a:solidFill>
              </a:rPr>
              <a:pPr>
                <a:spcBef>
                  <a:spcPct val="0"/>
                </a:spcBef>
              </a:pPr>
              <a:t>198</a:t>
            </a:fld>
            <a:endParaRPr lang="fr-FR" altLang="fr-FR" smtClean="0">
              <a:solidFill>
                <a:srgbClr val="000000"/>
              </a:solidFill>
            </a:endParaRPr>
          </a:p>
        </p:txBody>
      </p:sp>
    </p:spTree>
    <p:extLst>
      <p:ext uri="{BB962C8B-B14F-4D97-AF65-F5344CB8AC3E}">
        <p14:creationId xmlns:p14="http://schemas.microsoft.com/office/powerpoint/2010/main" val="92927991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873091-332E-4A81-A162-7571030B8D1B}" type="slidenum">
              <a:rPr lang="fr-FR" altLang="fr-FR" smtClean="0">
                <a:solidFill>
                  <a:srgbClr val="000000"/>
                </a:solidFill>
              </a:rPr>
              <a:pPr>
                <a:spcBef>
                  <a:spcPct val="0"/>
                </a:spcBef>
              </a:pPr>
              <a:t>199</a:t>
            </a:fld>
            <a:endParaRPr lang="fr-FR" altLang="fr-FR" smtClean="0">
              <a:solidFill>
                <a:srgbClr val="000000"/>
              </a:solidFill>
            </a:endParaRPr>
          </a:p>
        </p:txBody>
      </p:sp>
    </p:spTree>
    <p:extLst>
      <p:ext uri="{BB962C8B-B14F-4D97-AF65-F5344CB8AC3E}">
        <p14:creationId xmlns:p14="http://schemas.microsoft.com/office/powerpoint/2010/main" val="172738455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78105-86E5-425A-A0D3-5AA14999B9D8}" type="slidenum">
              <a:rPr lang="fr-FR" altLang="fr-FR" smtClean="0">
                <a:solidFill>
                  <a:srgbClr val="000000"/>
                </a:solidFill>
              </a:rPr>
              <a:pPr>
                <a:spcBef>
                  <a:spcPct val="0"/>
                </a:spcBef>
              </a:pPr>
              <a:t>200</a:t>
            </a:fld>
            <a:endParaRPr lang="fr-FR" altLang="fr-FR" smtClean="0">
              <a:solidFill>
                <a:srgbClr val="000000"/>
              </a:solidFill>
            </a:endParaRPr>
          </a:p>
        </p:txBody>
      </p:sp>
    </p:spTree>
    <p:extLst>
      <p:ext uri="{BB962C8B-B14F-4D97-AF65-F5344CB8AC3E}">
        <p14:creationId xmlns:p14="http://schemas.microsoft.com/office/powerpoint/2010/main" val="359947712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15B730-C488-4C35-85CA-DFC9F8CE6D6D}" type="slidenum">
              <a:rPr lang="fr-FR" altLang="fr-FR" smtClean="0">
                <a:solidFill>
                  <a:srgbClr val="000000"/>
                </a:solidFill>
              </a:rPr>
              <a:pPr>
                <a:spcBef>
                  <a:spcPct val="0"/>
                </a:spcBef>
              </a:pPr>
              <a:t>201</a:t>
            </a:fld>
            <a:endParaRPr lang="fr-FR" altLang="fr-FR" smtClean="0">
              <a:solidFill>
                <a:srgbClr val="000000"/>
              </a:solidFill>
            </a:endParaRPr>
          </a:p>
        </p:txBody>
      </p:sp>
    </p:spTree>
    <p:extLst>
      <p:ext uri="{BB962C8B-B14F-4D97-AF65-F5344CB8AC3E}">
        <p14:creationId xmlns:p14="http://schemas.microsoft.com/office/powerpoint/2010/main" val="271538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229285-A9C1-4D32-B0CD-6A3705B1F9B1}" type="slidenum">
              <a:rPr lang="fr-FR" altLang="fr-FR" smtClean="0">
                <a:latin typeface="Garamond" panose="02020404030301010803" pitchFamily="18" charset="0"/>
              </a:rPr>
              <a:pPr>
                <a:spcBef>
                  <a:spcPct val="0"/>
                </a:spcBef>
              </a:pPr>
              <a:t>2</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1784036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A0950BB-ACD7-45D0-98B5-CCAD3CCA466A}" type="slidenum">
              <a:rPr lang="fr-FR" altLang="fr-FR" smtClean="0">
                <a:latin typeface="Tahoma" panose="020B0604030504040204" pitchFamily="34" charset="0"/>
                <a:cs typeface="Arial" panose="020B0604020202020204" pitchFamily="34" charset="0"/>
              </a:rPr>
              <a:pPr/>
              <a:t>21</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0624401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A2A966-1A23-44DA-B39E-1697B41D49D9}" type="slidenum">
              <a:rPr lang="fr-FR" altLang="fr-FR" smtClean="0">
                <a:solidFill>
                  <a:srgbClr val="000000"/>
                </a:solidFill>
              </a:rPr>
              <a:pPr>
                <a:spcBef>
                  <a:spcPct val="0"/>
                </a:spcBef>
              </a:pPr>
              <a:t>202</a:t>
            </a:fld>
            <a:endParaRPr lang="fr-FR" altLang="fr-FR" smtClean="0">
              <a:solidFill>
                <a:srgbClr val="000000"/>
              </a:solidFill>
            </a:endParaRPr>
          </a:p>
        </p:txBody>
      </p:sp>
    </p:spTree>
    <p:extLst>
      <p:ext uri="{BB962C8B-B14F-4D97-AF65-F5344CB8AC3E}">
        <p14:creationId xmlns:p14="http://schemas.microsoft.com/office/powerpoint/2010/main" val="400137751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58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5E91BE-BD55-473C-B7DC-34E38381E13C}" type="slidenum">
              <a:rPr lang="fr-FR" altLang="fr-FR" smtClean="0">
                <a:solidFill>
                  <a:srgbClr val="000000"/>
                </a:solidFill>
              </a:rPr>
              <a:pPr>
                <a:spcBef>
                  <a:spcPct val="0"/>
                </a:spcBef>
              </a:pPr>
              <a:t>203</a:t>
            </a:fld>
            <a:endParaRPr lang="fr-FR" altLang="fr-FR" smtClean="0">
              <a:solidFill>
                <a:srgbClr val="000000"/>
              </a:solidFill>
            </a:endParaRPr>
          </a:p>
        </p:txBody>
      </p:sp>
    </p:spTree>
    <p:extLst>
      <p:ext uri="{BB962C8B-B14F-4D97-AF65-F5344CB8AC3E}">
        <p14:creationId xmlns:p14="http://schemas.microsoft.com/office/powerpoint/2010/main" val="108202376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4E4FA2-C34D-4C60-A0B4-8D3944C9B2AE}" type="slidenum">
              <a:rPr lang="fr-FR" altLang="fr-FR" smtClean="0">
                <a:solidFill>
                  <a:srgbClr val="000000"/>
                </a:solidFill>
              </a:rPr>
              <a:pPr>
                <a:spcBef>
                  <a:spcPct val="0"/>
                </a:spcBef>
              </a:pPr>
              <a:t>204</a:t>
            </a:fld>
            <a:endParaRPr lang="fr-FR" altLang="fr-FR" smtClean="0">
              <a:solidFill>
                <a:srgbClr val="000000"/>
              </a:solidFill>
            </a:endParaRPr>
          </a:p>
        </p:txBody>
      </p:sp>
    </p:spTree>
    <p:extLst>
      <p:ext uri="{BB962C8B-B14F-4D97-AF65-F5344CB8AC3E}">
        <p14:creationId xmlns:p14="http://schemas.microsoft.com/office/powerpoint/2010/main" val="203412870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1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B4F3B2-47B7-4BD7-8A9B-2CFEB5EC8E33}" type="slidenum">
              <a:rPr lang="fr-FR" altLang="fr-FR" smtClean="0">
                <a:solidFill>
                  <a:srgbClr val="000000"/>
                </a:solidFill>
              </a:rPr>
              <a:pPr>
                <a:spcBef>
                  <a:spcPct val="0"/>
                </a:spcBef>
              </a:pPr>
              <a:t>205</a:t>
            </a:fld>
            <a:endParaRPr lang="fr-FR" altLang="fr-FR" smtClean="0">
              <a:solidFill>
                <a:srgbClr val="000000"/>
              </a:solidFill>
            </a:endParaRPr>
          </a:p>
        </p:txBody>
      </p:sp>
    </p:spTree>
    <p:extLst>
      <p:ext uri="{BB962C8B-B14F-4D97-AF65-F5344CB8AC3E}">
        <p14:creationId xmlns:p14="http://schemas.microsoft.com/office/powerpoint/2010/main" val="310228554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7C8AF4-94F4-41C4-B874-F113CAC693B2}" type="slidenum">
              <a:rPr lang="fr-FR" altLang="fr-FR" smtClean="0">
                <a:solidFill>
                  <a:srgbClr val="000000"/>
                </a:solidFill>
              </a:rPr>
              <a:pPr>
                <a:spcBef>
                  <a:spcPct val="0"/>
                </a:spcBef>
              </a:pPr>
              <a:t>206</a:t>
            </a:fld>
            <a:endParaRPr lang="fr-FR" altLang="fr-FR" smtClean="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anose="020B0604020202020204" pitchFamily="34" charset="0"/>
            </a:endParaRPr>
          </a:p>
        </p:txBody>
      </p:sp>
    </p:spTree>
    <p:extLst>
      <p:ext uri="{BB962C8B-B14F-4D97-AF65-F5344CB8AC3E}">
        <p14:creationId xmlns:p14="http://schemas.microsoft.com/office/powerpoint/2010/main" val="185800512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FEA9D3-7478-4ED5-B96F-DBA5C64F9888}" type="slidenum">
              <a:rPr lang="fr-FR" altLang="fr-FR" smtClean="0">
                <a:solidFill>
                  <a:srgbClr val="000000"/>
                </a:solidFill>
              </a:rPr>
              <a:pPr>
                <a:spcBef>
                  <a:spcPct val="0"/>
                </a:spcBef>
              </a:pPr>
              <a:t>207</a:t>
            </a:fld>
            <a:endParaRPr lang="fr-FR" altLang="fr-FR" smtClean="0">
              <a:solidFill>
                <a:srgbClr val="000000"/>
              </a:solidFill>
            </a:endParaRPr>
          </a:p>
        </p:txBody>
      </p:sp>
    </p:spTree>
    <p:extLst>
      <p:ext uri="{BB962C8B-B14F-4D97-AF65-F5344CB8AC3E}">
        <p14:creationId xmlns:p14="http://schemas.microsoft.com/office/powerpoint/2010/main" val="364620302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12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D15CBC-FA27-40AC-AA5F-B6856CA3D59F}" type="slidenum">
              <a:rPr lang="fr-FR" altLang="fr-FR" smtClean="0">
                <a:solidFill>
                  <a:srgbClr val="000000"/>
                </a:solidFill>
              </a:rPr>
              <a:pPr>
                <a:spcBef>
                  <a:spcPct val="0"/>
                </a:spcBef>
              </a:pPr>
              <a:t>208</a:t>
            </a:fld>
            <a:endParaRPr lang="fr-FR" altLang="fr-FR" smtClean="0">
              <a:solidFill>
                <a:srgbClr val="000000"/>
              </a:solidFill>
            </a:endParaRPr>
          </a:p>
        </p:txBody>
      </p:sp>
    </p:spTree>
    <p:extLst>
      <p:ext uri="{BB962C8B-B14F-4D97-AF65-F5344CB8AC3E}">
        <p14:creationId xmlns:p14="http://schemas.microsoft.com/office/powerpoint/2010/main" val="193311189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33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14A7F4-7C58-4DB5-B165-20B471D41582}" type="slidenum">
              <a:rPr lang="fr-FR" altLang="fr-FR" smtClean="0">
                <a:solidFill>
                  <a:srgbClr val="000000"/>
                </a:solidFill>
              </a:rPr>
              <a:pPr>
                <a:spcBef>
                  <a:spcPct val="0"/>
                </a:spcBef>
              </a:pPr>
              <a:t>209</a:t>
            </a:fld>
            <a:endParaRPr lang="fr-FR" altLang="fr-FR" smtClean="0">
              <a:solidFill>
                <a:srgbClr val="000000"/>
              </a:solidFill>
            </a:endParaRPr>
          </a:p>
        </p:txBody>
      </p:sp>
    </p:spTree>
    <p:extLst>
      <p:ext uri="{BB962C8B-B14F-4D97-AF65-F5344CB8AC3E}">
        <p14:creationId xmlns:p14="http://schemas.microsoft.com/office/powerpoint/2010/main" val="120694302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53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C9F7B9-9EA0-474A-B247-0598D1DC9998}" type="slidenum">
              <a:rPr lang="fr-FR" altLang="fr-FR" smtClean="0">
                <a:solidFill>
                  <a:srgbClr val="000000"/>
                </a:solidFill>
              </a:rPr>
              <a:pPr>
                <a:spcBef>
                  <a:spcPct val="0"/>
                </a:spcBef>
              </a:pPr>
              <a:t>210</a:t>
            </a:fld>
            <a:endParaRPr lang="fr-FR" altLang="fr-FR" smtClean="0">
              <a:solidFill>
                <a:srgbClr val="000000"/>
              </a:solidFill>
            </a:endParaRPr>
          </a:p>
        </p:txBody>
      </p:sp>
    </p:spTree>
    <p:extLst>
      <p:ext uri="{BB962C8B-B14F-4D97-AF65-F5344CB8AC3E}">
        <p14:creationId xmlns:p14="http://schemas.microsoft.com/office/powerpoint/2010/main" val="37299428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368AB9-9C15-44C5-9796-6C6A785BEFEA}" type="slidenum">
              <a:rPr lang="fr-FR" altLang="fr-FR" smtClean="0">
                <a:solidFill>
                  <a:srgbClr val="000000"/>
                </a:solidFill>
              </a:rPr>
              <a:pPr>
                <a:spcBef>
                  <a:spcPct val="0"/>
                </a:spcBef>
              </a:pPr>
              <a:t>211</a:t>
            </a:fld>
            <a:endParaRPr lang="fr-FR" altLang="fr-FR" smtClean="0">
              <a:solidFill>
                <a:srgbClr val="000000"/>
              </a:solidFill>
            </a:endParaRPr>
          </a:p>
        </p:txBody>
      </p:sp>
    </p:spTree>
    <p:extLst>
      <p:ext uri="{BB962C8B-B14F-4D97-AF65-F5344CB8AC3E}">
        <p14:creationId xmlns:p14="http://schemas.microsoft.com/office/powerpoint/2010/main" val="1403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664E5D8-98D3-4904-B549-1C3AFEB9DF22}" type="slidenum">
              <a:rPr lang="fr-FR" altLang="fr-FR" smtClean="0">
                <a:latin typeface="Tahoma" panose="020B0604030504040204" pitchFamily="34" charset="0"/>
                <a:cs typeface="Arial" panose="020B0604020202020204" pitchFamily="34" charset="0"/>
              </a:rPr>
              <a:pPr/>
              <a:t>22</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1575249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0D501-7718-4ED2-BB2A-B11966AE9A99}" type="slidenum">
              <a:rPr lang="fr-FR" altLang="fr-FR" smtClean="0">
                <a:solidFill>
                  <a:srgbClr val="000000"/>
                </a:solidFill>
              </a:rPr>
              <a:pPr>
                <a:spcBef>
                  <a:spcPct val="0"/>
                </a:spcBef>
              </a:pPr>
              <a:t>212</a:t>
            </a:fld>
            <a:endParaRPr lang="fr-FR" altLang="fr-FR" smtClean="0">
              <a:solidFill>
                <a:srgbClr val="000000"/>
              </a:solidFill>
            </a:endParaRPr>
          </a:p>
        </p:txBody>
      </p:sp>
    </p:spTree>
    <p:extLst>
      <p:ext uri="{BB962C8B-B14F-4D97-AF65-F5344CB8AC3E}">
        <p14:creationId xmlns:p14="http://schemas.microsoft.com/office/powerpoint/2010/main" val="288762994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EEA81F-ADB9-40B6-8D68-7A66A3B96A8E}" type="slidenum">
              <a:rPr lang="fr-FR" altLang="fr-FR" smtClean="0">
                <a:solidFill>
                  <a:srgbClr val="000000"/>
                </a:solidFill>
              </a:rPr>
              <a:pPr>
                <a:spcBef>
                  <a:spcPct val="0"/>
                </a:spcBef>
              </a:pPr>
              <a:t>213</a:t>
            </a:fld>
            <a:endParaRPr lang="fr-FR" altLang="fr-FR" smtClean="0">
              <a:solidFill>
                <a:srgbClr val="000000"/>
              </a:solidFill>
            </a:endParaRPr>
          </a:p>
        </p:txBody>
      </p:sp>
    </p:spTree>
    <p:extLst>
      <p:ext uri="{BB962C8B-B14F-4D97-AF65-F5344CB8AC3E}">
        <p14:creationId xmlns:p14="http://schemas.microsoft.com/office/powerpoint/2010/main" val="387148156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468428-E1B3-4F01-8212-DB83D34DE498}" type="slidenum">
              <a:rPr lang="fr-FR" altLang="fr-FR" smtClean="0">
                <a:solidFill>
                  <a:srgbClr val="000000"/>
                </a:solidFill>
              </a:rPr>
              <a:pPr>
                <a:spcBef>
                  <a:spcPct val="0"/>
                </a:spcBef>
              </a:pPr>
              <a:t>214</a:t>
            </a:fld>
            <a:endParaRPr lang="fr-FR" altLang="fr-FR" smtClean="0">
              <a:solidFill>
                <a:srgbClr val="000000"/>
              </a:solidFill>
            </a:endParaRPr>
          </a:p>
        </p:txBody>
      </p:sp>
    </p:spTree>
    <p:extLst>
      <p:ext uri="{BB962C8B-B14F-4D97-AF65-F5344CB8AC3E}">
        <p14:creationId xmlns:p14="http://schemas.microsoft.com/office/powerpoint/2010/main" val="418095880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0C8261-677B-4F88-9691-B7AAD6671F47}" type="slidenum">
              <a:rPr lang="fr-FR" altLang="fr-FR" smtClean="0">
                <a:solidFill>
                  <a:srgbClr val="000000"/>
                </a:solidFill>
              </a:rPr>
              <a:pPr>
                <a:spcBef>
                  <a:spcPct val="0"/>
                </a:spcBef>
              </a:pPr>
              <a:t>215</a:t>
            </a:fld>
            <a:endParaRPr lang="fr-FR" altLang="fr-FR" smtClean="0">
              <a:solidFill>
                <a:srgbClr val="000000"/>
              </a:solidFill>
            </a:endParaRPr>
          </a:p>
        </p:txBody>
      </p:sp>
    </p:spTree>
    <p:extLst>
      <p:ext uri="{BB962C8B-B14F-4D97-AF65-F5344CB8AC3E}">
        <p14:creationId xmlns:p14="http://schemas.microsoft.com/office/powerpoint/2010/main" val="21586759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4EC9CE-E5ED-446F-9032-DCF3944CDF34}" type="slidenum">
              <a:rPr lang="fr-FR" altLang="fr-FR" smtClean="0">
                <a:solidFill>
                  <a:srgbClr val="000000"/>
                </a:solidFill>
              </a:rPr>
              <a:pPr>
                <a:spcBef>
                  <a:spcPct val="0"/>
                </a:spcBef>
              </a:pPr>
              <a:t>216</a:t>
            </a:fld>
            <a:endParaRPr lang="fr-FR" altLang="fr-FR" smtClean="0">
              <a:solidFill>
                <a:srgbClr val="000000"/>
              </a:solidFill>
            </a:endParaRPr>
          </a:p>
        </p:txBody>
      </p:sp>
    </p:spTree>
    <p:extLst>
      <p:ext uri="{BB962C8B-B14F-4D97-AF65-F5344CB8AC3E}">
        <p14:creationId xmlns:p14="http://schemas.microsoft.com/office/powerpoint/2010/main" val="101717756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1506C63E-1DF0-44A5-AF76-03A8B1A8D001}" type="slidenum">
              <a:rPr lang="fr-FR" smtClean="0">
                <a:solidFill>
                  <a:prstClr val="black"/>
                </a:solidFill>
              </a:rPr>
              <a:pPr>
                <a:spcBef>
                  <a:spcPct val="0"/>
                </a:spcBef>
              </a:pPr>
              <a:t>217</a:t>
            </a:fld>
            <a:endParaRPr lang="fr-FR" smtClean="0">
              <a:solidFill>
                <a:prstClr val="black"/>
              </a:solidFill>
            </a:endParaRPr>
          </a:p>
        </p:txBody>
      </p:sp>
    </p:spTree>
    <p:extLst>
      <p:ext uri="{BB962C8B-B14F-4D97-AF65-F5344CB8AC3E}">
        <p14:creationId xmlns:p14="http://schemas.microsoft.com/office/powerpoint/2010/main" val="188523798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5C8F90FD-74FB-4522-A08A-407898A1700C}" type="slidenum">
              <a:rPr lang="fr-FR" smtClean="0">
                <a:solidFill>
                  <a:prstClr val="black"/>
                </a:solidFill>
              </a:rPr>
              <a:pPr>
                <a:spcBef>
                  <a:spcPct val="0"/>
                </a:spcBef>
              </a:pPr>
              <a:t>218</a:t>
            </a:fld>
            <a:endParaRPr lang="fr-FR" smtClean="0">
              <a:solidFill>
                <a:prstClr val="black"/>
              </a:solidFill>
            </a:endParaRPr>
          </a:p>
        </p:txBody>
      </p:sp>
    </p:spTree>
    <p:extLst>
      <p:ext uri="{BB962C8B-B14F-4D97-AF65-F5344CB8AC3E}">
        <p14:creationId xmlns:p14="http://schemas.microsoft.com/office/powerpoint/2010/main" val="410314596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DE733925-5FC9-4AF1-A584-721A95013525}" type="slidenum">
              <a:rPr lang="fr-FR" smtClean="0">
                <a:solidFill>
                  <a:prstClr val="black"/>
                </a:solidFill>
              </a:rPr>
              <a:pPr>
                <a:spcBef>
                  <a:spcPct val="0"/>
                </a:spcBef>
              </a:pPr>
              <a:t>219</a:t>
            </a:fld>
            <a:endParaRPr lang="fr-FR" smtClean="0">
              <a:solidFill>
                <a:prstClr val="black"/>
              </a:solidFill>
            </a:endParaRPr>
          </a:p>
        </p:txBody>
      </p:sp>
    </p:spTree>
    <p:extLst>
      <p:ext uri="{BB962C8B-B14F-4D97-AF65-F5344CB8AC3E}">
        <p14:creationId xmlns:p14="http://schemas.microsoft.com/office/powerpoint/2010/main" val="4312581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B65509DA-C54D-4D98-98AA-50FC8F37CC73}" type="slidenum">
              <a:rPr lang="fr-FR" smtClean="0">
                <a:solidFill>
                  <a:prstClr val="black"/>
                </a:solidFill>
              </a:rPr>
              <a:pPr>
                <a:spcBef>
                  <a:spcPct val="0"/>
                </a:spcBef>
              </a:pPr>
              <a:t>220</a:t>
            </a:fld>
            <a:endParaRPr lang="fr-FR" smtClean="0">
              <a:solidFill>
                <a:prstClr val="black"/>
              </a:solidFill>
            </a:endParaRPr>
          </a:p>
        </p:txBody>
      </p:sp>
    </p:spTree>
    <p:extLst>
      <p:ext uri="{BB962C8B-B14F-4D97-AF65-F5344CB8AC3E}">
        <p14:creationId xmlns:p14="http://schemas.microsoft.com/office/powerpoint/2010/main" val="183383822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cs typeface="Arial" panose="020B0604020202020204" pitchFamily="34" charset="0"/>
            </a:endParaRP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78CE9127-D095-4254-9622-9605B23BC7A1}" type="slidenum">
              <a:rPr lang="fr-FR" smtClean="0">
                <a:solidFill>
                  <a:prstClr val="black"/>
                </a:solidFill>
              </a:rPr>
              <a:pPr>
                <a:spcBef>
                  <a:spcPct val="0"/>
                </a:spcBef>
              </a:pPr>
              <a:t>221</a:t>
            </a:fld>
            <a:endParaRPr lang="fr-FR" smtClean="0">
              <a:solidFill>
                <a:prstClr val="black"/>
              </a:solidFill>
            </a:endParaRPr>
          </a:p>
        </p:txBody>
      </p:sp>
    </p:spTree>
    <p:extLst>
      <p:ext uri="{BB962C8B-B14F-4D97-AF65-F5344CB8AC3E}">
        <p14:creationId xmlns:p14="http://schemas.microsoft.com/office/powerpoint/2010/main" val="302471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745D1AC-1EDC-40F4-BA94-84432DFDE7F8}" type="slidenum">
              <a:rPr lang="fr-FR" altLang="fr-FR" smtClean="0">
                <a:latin typeface="Tahoma" panose="020B0604030504040204" pitchFamily="34" charset="0"/>
                <a:cs typeface="Arial" panose="020B0604020202020204" pitchFamily="34" charset="0"/>
              </a:rPr>
              <a:pPr/>
              <a:t>23</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1672360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A0A531B2-079B-4A0B-BC69-000DECABC3E4}" type="slidenum">
              <a:rPr lang="fr-FR" smtClean="0">
                <a:solidFill>
                  <a:prstClr val="black"/>
                </a:solidFill>
              </a:rPr>
              <a:pPr>
                <a:spcBef>
                  <a:spcPct val="0"/>
                </a:spcBef>
              </a:pPr>
              <a:t>222</a:t>
            </a:fld>
            <a:endParaRPr lang="fr-FR" smtClean="0">
              <a:solidFill>
                <a:prstClr val="black"/>
              </a:solidFill>
            </a:endParaRPr>
          </a:p>
        </p:txBody>
      </p:sp>
    </p:spTree>
    <p:extLst>
      <p:ext uri="{BB962C8B-B14F-4D97-AF65-F5344CB8AC3E}">
        <p14:creationId xmlns:p14="http://schemas.microsoft.com/office/powerpoint/2010/main" val="101175768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2765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8F3C7EB-9B9C-476B-BD3E-6436040457E2}" type="slidenum">
              <a:rPr lang="fr-FR">
                <a:solidFill>
                  <a:prstClr val="black"/>
                </a:solidFill>
              </a:rPr>
              <a:pPr algn="r" eaLnBrk="1" hangingPunct="1">
                <a:spcBef>
                  <a:spcPct val="0"/>
                </a:spcBef>
              </a:pPr>
              <a:t>223</a:t>
            </a:fld>
            <a:endParaRPr lang="fr-FR">
              <a:solidFill>
                <a:prstClr val="black"/>
              </a:solidFill>
            </a:endParaRPr>
          </a:p>
        </p:txBody>
      </p:sp>
    </p:spTree>
    <p:extLst>
      <p:ext uri="{BB962C8B-B14F-4D97-AF65-F5344CB8AC3E}">
        <p14:creationId xmlns:p14="http://schemas.microsoft.com/office/powerpoint/2010/main" val="202469478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2970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ABFBB5C-117A-4EAF-8AEB-8FDE8F5BE0B9}" type="slidenum">
              <a:rPr lang="fr-FR">
                <a:solidFill>
                  <a:prstClr val="black"/>
                </a:solidFill>
              </a:rPr>
              <a:pPr algn="r" eaLnBrk="1" hangingPunct="1">
                <a:spcBef>
                  <a:spcPct val="0"/>
                </a:spcBef>
              </a:pPr>
              <a:t>224</a:t>
            </a:fld>
            <a:endParaRPr lang="fr-FR">
              <a:solidFill>
                <a:prstClr val="black"/>
              </a:solidFill>
            </a:endParaRPr>
          </a:p>
        </p:txBody>
      </p:sp>
    </p:spTree>
    <p:extLst>
      <p:ext uri="{BB962C8B-B14F-4D97-AF65-F5344CB8AC3E}">
        <p14:creationId xmlns:p14="http://schemas.microsoft.com/office/powerpoint/2010/main" val="323606970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A1C849C-FAB0-431B-8219-EFA4B68232C7}" type="slidenum">
              <a:rPr lang="fr-FR" smtClean="0">
                <a:solidFill>
                  <a:prstClr val="black"/>
                </a:solidFill>
              </a:rPr>
              <a:pPr>
                <a:spcBef>
                  <a:spcPct val="0"/>
                </a:spcBef>
              </a:pPr>
              <a:t>225</a:t>
            </a:fld>
            <a:endParaRPr lang="fr-FR" smtClean="0">
              <a:solidFill>
                <a:prstClr val="black"/>
              </a:solidFill>
            </a:endParaRPr>
          </a:p>
        </p:txBody>
      </p:sp>
    </p:spTree>
    <p:extLst>
      <p:ext uri="{BB962C8B-B14F-4D97-AF65-F5344CB8AC3E}">
        <p14:creationId xmlns:p14="http://schemas.microsoft.com/office/powerpoint/2010/main" val="365405856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3379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D759F9A-7792-4E32-BFCB-185E9C0DFAB0}" type="slidenum">
              <a:rPr lang="fr-FR">
                <a:solidFill>
                  <a:prstClr val="black"/>
                </a:solidFill>
              </a:rPr>
              <a:pPr algn="r" eaLnBrk="1" hangingPunct="1">
                <a:spcBef>
                  <a:spcPct val="0"/>
                </a:spcBef>
              </a:pPr>
              <a:t>226</a:t>
            </a:fld>
            <a:endParaRPr lang="fr-FR">
              <a:solidFill>
                <a:prstClr val="black"/>
              </a:solidFill>
            </a:endParaRPr>
          </a:p>
        </p:txBody>
      </p:sp>
    </p:spTree>
    <p:extLst>
      <p:ext uri="{BB962C8B-B14F-4D97-AF65-F5344CB8AC3E}">
        <p14:creationId xmlns:p14="http://schemas.microsoft.com/office/powerpoint/2010/main" val="392360578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3584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C66C5F1-CB93-48EB-BF94-9D60C344087F}" type="slidenum">
              <a:rPr lang="fr-FR">
                <a:solidFill>
                  <a:prstClr val="black"/>
                </a:solidFill>
              </a:rPr>
              <a:pPr algn="r" eaLnBrk="1" hangingPunct="1">
                <a:spcBef>
                  <a:spcPct val="0"/>
                </a:spcBef>
              </a:pPr>
              <a:t>227</a:t>
            </a:fld>
            <a:endParaRPr lang="fr-FR">
              <a:solidFill>
                <a:prstClr val="black"/>
              </a:solidFill>
            </a:endParaRPr>
          </a:p>
        </p:txBody>
      </p:sp>
    </p:spTree>
    <p:extLst>
      <p:ext uri="{BB962C8B-B14F-4D97-AF65-F5344CB8AC3E}">
        <p14:creationId xmlns:p14="http://schemas.microsoft.com/office/powerpoint/2010/main" val="105778552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3789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9DEA575-5327-412B-A42C-6384A1B743A9}" type="slidenum">
              <a:rPr lang="fr-FR">
                <a:solidFill>
                  <a:prstClr val="black"/>
                </a:solidFill>
              </a:rPr>
              <a:pPr algn="r" eaLnBrk="1" hangingPunct="1">
                <a:spcBef>
                  <a:spcPct val="0"/>
                </a:spcBef>
              </a:pPr>
              <a:t>228</a:t>
            </a:fld>
            <a:endParaRPr lang="fr-FR">
              <a:solidFill>
                <a:prstClr val="black"/>
              </a:solidFill>
            </a:endParaRPr>
          </a:p>
        </p:txBody>
      </p:sp>
    </p:spTree>
    <p:extLst>
      <p:ext uri="{BB962C8B-B14F-4D97-AF65-F5344CB8AC3E}">
        <p14:creationId xmlns:p14="http://schemas.microsoft.com/office/powerpoint/2010/main" val="117468808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3994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911EAC0-2694-4CC8-8F4C-D4D34CE0BD52}" type="slidenum">
              <a:rPr lang="fr-FR">
                <a:solidFill>
                  <a:prstClr val="black"/>
                </a:solidFill>
              </a:rPr>
              <a:pPr algn="r" eaLnBrk="1" hangingPunct="1">
                <a:spcBef>
                  <a:spcPct val="0"/>
                </a:spcBef>
              </a:pPr>
              <a:t>229</a:t>
            </a:fld>
            <a:endParaRPr lang="fr-FR">
              <a:solidFill>
                <a:prstClr val="black"/>
              </a:solidFill>
            </a:endParaRPr>
          </a:p>
        </p:txBody>
      </p:sp>
    </p:spTree>
    <p:extLst>
      <p:ext uri="{BB962C8B-B14F-4D97-AF65-F5344CB8AC3E}">
        <p14:creationId xmlns:p14="http://schemas.microsoft.com/office/powerpoint/2010/main" val="188973109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10035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C870F10-B40F-42D9-83D1-5E7255F39FC2}" type="slidenum">
              <a:rPr lang="fr-FR">
                <a:solidFill>
                  <a:prstClr val="black"/>
                </a:solidFill>
              </a:rPr>
              <a:pPr algn="r" eaLnBrk="1" hangingPunct="1">
                <a:spcBef>
                  <a:spcPct val="0"/>
                </a:spcBef>
              </a:pPr>
              <a:t>230</a:t>
            </a:fld>
            <a:endParaRPr lang="fr-FR">
              <a:solidFill>
                <a:prstClr val="black"/>
              </a:solidFill>
            </a:endParaRPr>
          </a:p>
        </p:txBody>
      </p:sp>
    </p:spTree>
    <p:extLst>
      <p:ext uri="{BB962C8B-B14F-4D97-AF65-F5344CB8AC3E}">
        <p14:creationId xmlns:p14="http://schemas.microsoft.com/office/powerpoint/2010/main" val="116956552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9421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4A44372-4CB2-41C9-B01C-F44697B356FF}" type="slidenum">
              <a:rPr lang="fr-FR">
                <a:solidFill>
                  <a:prstClr val="black"/>
                </a:solidFill>
              </a:rPr>
              <a:pPr algn="r" eaLnBrk="1" hangingPunct="1">
                <a:spcBef>
                  <a:spcPct val="0"/>
                </a:spcBef>
              </a:pPr>
              <a:t>231</a:t>
            </a:fld>
            <a:endParaRPr lang="fr-FR">
              <a:solidFill>
                <a:prstClr val="black"/>
              </a:solidFill>
            </a:endParaRPr>
          </a:p>
        </p:txBody>
      </p:sp>
    </p:spTree>
    <p:extLst>
      <p:ext uri="{BB962C8B-B14F-4D97-AF65-F5344CB8AC3E}">
        <p14:creationId xmlns:p14="http://schemas.microsoft.com/office/powerpoint/2010/main" val="190265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C2A5B0D-0DC4-4F18-8D5E-8E6C2639F216}" type="slidenum">
              <a:rPr lang="fr-FR" altLang="fr-FR" smtClean="0">
                <a:latin typeface="Tahoma" panose="020B0604030504040204" pitchFamily="34" charset="0"/>
                <a:cs typeface="Arial" panose="020B0604020202020204" pitchFamily="34" charset="0"/>
              </a:rPr>
              <a:pPr/>
              <a:t>24</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765044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4198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917DCBF-E254-4AD8-8D85-1987E45653E8}" type="slidenum">
              <a:rPr lang="fr-FR">
                <a:solidFill>
                  <a:prstClr val="black"/>
                </a:solidFill>
              </a:rPr>
              <a:pPr algn="r" eaLnBrk="1" hangingPunct="1">
                <a:spcBef>
                  <a:spcPct val="0"/>
                </a:spcBef>
              </a:pPr>
              <a:t>232</a:t>
            </a:fld>
            <a:endParaRPr lang="fr-FR">
              <a:solidFill>
                <a:prstClr val="black"/>
              </a:solidFill>
            </a:endParaRPr>
          </a:p>
        </p:txBody>
      </p:sp>
    </p:spTree>
    <p:extLst>
      <p:ext uri="{BB962C8B-B14F-4D97-AF65-F5344CB8AC3E}">
        <p14:creationId xmlns:p14="http://schemas.microsoft.com/office/powerpoint/2010/main" val="232030326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9830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1CFB755-1C18-4A51-A104-591463A2F911}" type="slidenum">
              <a:rPr lang="fr-FR">
                <a:solidFill>
                  <a:prstClr val="black"/>
                </a:solidFill>
              </a:rPr>
              <a:pPr algn="r" eaLnBrk="1" hangingPunct="1">
                <a:spcBef>
                  <a:spcPct val="0"/>
                </a:spcBef>
              </a:pPr>
              <a:t>233</a:t>
            </a:fld>
            <a:endParaRPr lang="fr-FR">
              <a:solidFill>
                <a:prstClr val="black"/>
              </a:solidFill>
            </a:endParaRPr>
          </a:p>
        </p:txBody>
      </p:sp>
    </p:spTree>
    <p:extLst>
      <p:ext uri="{BB962C8B-B14F-4D97-AF65-F5344CB8AC3E}">
        <p14:creationId xmlns:p14="http://schemas.microsoft.com/office/powerpoint/2010/main" val="402858117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10240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0EAF6E6-61B2-435A-AF03-94D13DD6C2BA}" type="slidenum">
              <a:rPr lang="fr-FR">
                <a:solidFill>
                  <a:prstClr val="black"/>
                </a:solidFill>
              </a:rPr>
              <a:pPr algn="r" eaLnBrk="1" hangingPunct="1">
                <a:spcBef>
                  <a:spcPct val="0"/>
                </a:spcBef>
              </a:pPr>
              <a:t>234</a:t>
            </a:fld>
            <a:endParaRPr lang="fr-FR">
              <a:solidFill>
                <a:prstClr val="black"/>
              </a:solidFill>
            </a:endParaRPr>
          </a:p>
        </p:txBody>
      </p:sp>
    </p:spTree>
    <p:extLst>
      <p:ext uri="{BB962C8B-B14F-4D97-AF65-F5344CB8AC3E}">
        <p14:creationId xmlns:p14="http://schemas.microsoft.com/office/powerpoint/2010/main" val="91078332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9626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0F3F20B-E017-47B6-8F1B-9F118CE6D08E}" type="slidenum">
              <a:rPr lang="fr-FR">
                <a:solidFill>
                  <a:prstClr val="black"/>
                </a:solidFill>
              </a:rPr>
              <a:pPr algn="r" eaLnBrk="1" hangingPunct="1">
                <a:spcBef>
                  <a:spcPct val="0"/>
                </a:spcBef>
              </a:pPr>
              <a:t>235</a:t>
            </a:fld>
            <a:endParaRPr lang="fr-FR">
              <a:solidFill>
                <a:prstClr val="black"/>
              </a:solidFill>
            </a:endParaRPr>
          </a:p>
        </p:txBody>
      </p:sp>
    </p:spTree>
    <p:extLst>
      <p:ext uri="{BB962C8B-B14F-4D97-AF65-F5344CB8AC3E}">
        <p14:creationId xmlns:p14="http://schemas.microsoft.com/office/powerpoint/2010/main" val="4989724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10445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D50141C-92C9-46CC-9E26-7F4F31AC2742}" type="slidenum">
              <a:rPr lang="fr-FR">
                <a:solidFill>
                  <a:prstClr val="black"/>
                </a:solidFill>
              </a:rPr>
              <a:pPr algn="r" eaLnBrk="1" hangingPunct="1">
                <a:spcBef>
                  <a:spcPct val="0"/>
                </a:spcBef>
              </a:pPr>
              <a:t>236</a:t>
            </a:fld>
            <a:endParaRPr lang="fr-FR">
              <a:solidFill>
                <a:prstClr val="black"/>
              </a:solidFill>
            </a:endParaRPr>
          </a:p>
        </p:txBody>
      </p:sp>
    </p:spTree>
    <p:extLst>
      <p:ext uri="{BB962C8B-B14F-4D97-AF65-F5344CB8AC3E}">
        <p14:creationId xmlns:p14="http://schemas.microsoft.com/office/powerpoint/2010/main" val="327538668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4403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4CEBACF-0603-4CCD-A9B7-C9CC0377B2BF}" type="slidenum">
              <a:rPr lang="fr-FR">
                <a:solidFill>
                  <a:prstClr val="black"/>
                </a:solidFill>
              </a:rPr>
              <a:pPr algn="r" eaLnBrk="1" hangingPunct="1">
                <a:spcBef>
                  <a:spcPct val="0"/>
                </a:spcBef>
              </a:pPr>
              <a:t>237</a:t>
            </a:fld>
            <a:endParaRPr lang="fr-FR">
              <a:solidFill>
                <a:prstClr val="black"/>
              </a:solidFill>
            </a:endParaRPr>
          </a:p>
        </p:txBody>
      </p:sp>
    </p:spTree>
    <p:extLst>
      <p:ext uri="{BB962C8B-B14F-4D97-AF65-F5344CB8AC3E}">
        <p14:creationId xmlns:p14="http://schemas.microsoft.com/office/powerpoint/2010/main" val="371696726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4608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9F6A37A-A063-4698-95C3-39C2F902B99A}" type="slidenum">
              <a:rPr lang="fr-FR">
                <a:solidFill>
                  <a:prstClr val="black"/>
                </a:solidFill>
              </a:rPr>
              <a:pPr algn="r" eaLnBrk="1" hangingPunct="1">
                <a:spcBef>
                  <a:spcPct val="0"/>
                </a:spcBef>
              </a:pPr>
              <a:t>238</a:t>
            </a:fld>
            <a:endParaRPr lang="fr-FR">
              <a:solidFill>
                <a:prstClr val="black"/>
              </a:solidFill>
            </a:endParaRPr>
          </a:p>
        </p:txBody>
      </p:sp>
    </p:spTree>
    <p:extLst>
      <p:ext uri="{BB962C8B-B14F-4D97-AF65-F5344CB8AC3E}">
        <p14:creationId xmlns:p14="http://schemas.microsoft.com/office/powerpoint/2010/main" val="25876719"/>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4813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3F3B57-4175-4327-9347-299F7EFB7ABD}" type="slidenum">
              <a:rPr lang="fr-FR">
                <a:solidFill>
                  <a:prstClr val="black"/>
                </a:solidFill>
              </a:rPr>
              <a:pPr algn="r" eaLnBrk="1" hangingPunct="1">
                <a:spcBef>
                  <a:spcPct val="0"/>
                </a:spcBef>
              </a:pPr>
              <a:t>239</a:t>
            </a:fld>
            <a:endParaRPr lang="fr-FR">
              <a:solidFill>
                <a:prstClr val="black"/>
              </a:solidFill>
            </a:endParaRPr>
          </a:p>
        </p:txBody>
      </p:sp>
    </p:spTree>
    <p:extLst>
      <p:ext uri="{BB962C8B-B14F-4D97-AF65-F5344CB8AC3E}">
        <p14:creationId xmlns:p14="http://schemas.microsoft.com/office/powerpoint/2010/main" val="304584993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5018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BD01AB9-7E28-4B97-8B47-34A565F3ABE0}" type="slidenum">
              <a:rPr lang="fr-FR">
                <a:solidFill>
                  <a:prstClr val="black"/>
                </a:solidFill>
              </a:rPr>
              <a:pPr algn="r" eaLnBrk="1" hangingPunct="1">
                <a:spcBef>
                  <a:spcPct val="0"/>
                </a:spcBef>
              </a:pPr>
              <a:t>240</a:t>
            </a:fld>
            <a:endParaRPr lang="fr-FR">
              <a:solidFill>
                <a:prstClr val="black"/>
              </a:solidFill>
            </a:endParaRPr>
          </a:p>
        </p:txBody>
      </p:sp>
    </p:spTree>
    <p:extLst>
      <p:ext uri="{BB962C8B-B14F-4D97-AF65-F5344CB8AC3E}">
        <p14:creationId xmlns:p14="http://schemas.microsoft.com/office/powerpoint/2010/main" val="386776214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5222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7F73CE7-50FC-417E-A8CC-7AA6FC90C2ED}" type="slidenum">
              <a:rPr lang="fr-FR">
                <a:solidFill>
                  <a:prstClr val="black"/>
                </a:solidFill>
              </a:rPr>
              <a:pPr algn="r" eaLnBrk="1" hangingPunct="1">
                <a:spcBef>
                  <a:spcPct val="0"/>
                </a:spcBef>
              </a:pPr>
              <a:t>241</a:t>
            </a:fld>
            <a:endParaRPr lang="fr-FR">
              <a:solidFill>
                <a:prstClr val="black"/>
              </a:solidFill>
            </a:endParaRPr>
          </a:p>
        </p:txBody>
      </p:sp>
    </p:spTree>
    <p:extLst>
      <p:ext uri="{BB962C8B-B14F-4D97-AF65-F5344CB8AC3E}">
        <p14:creationId xmlns:p14="http://schemas.microsoft.com/office/powerpoint/2010/main" val="290268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710D353-F0B9-4AAD-BE01-8AC028CBBE3B}" type="slidenum">
              <a:rPr lang="fr-FR" altLang="fr-FR" smtClean="0">
                <a:latin typeface="Tahoma" panose="020B0604030504040204" pitchFamily="34" charset="0"/>
                <a:cs typeface="Arial" panose="020B0604020202020204" pitchFamily="34" charset="0"/>
              </a:rPr>
              <a:pPr/>
              <a:t>25</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5565678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5427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8524531-814A-4C72-932D-EEC3684A3C86}" type="slidenum">
              <a:rPr lang="fr-FR">
                <a:solidFill>
                  <a:prstClr val="black"/>
                </a:solidFill>
              </a:rPr>
              <a:pPr algn="r" eaLnBrk="1" hangingPunct="1">
                <a:spcBef>
                  <a:spcPct val="0"/>
                </a:spcBef>
              </a:pPr>
              <a:t>242</a:t>
            </a:fld>
            <a:endParaRPr lang="fr-FR">
              <a:solidFill>
                <a:prstClr val="black"/>
              </a:solidFill>
            </a:endParaRPr>
          </a:p>
        </p:txBody>
      </p:sp>
    </p:spTree>
    <p:extLst>
      <p:ext uri="{BB962C8B-B14F-4D97-AF65-F5344CB8AC3E}">
        <p14:creationId xmlns:p14="http://schemas.microsoft.com/office/powerpoint/2010/main" val="25315879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C4DD7F3-1FE7-4D5B-A85E-045AEEE4E6D0}" type="slidenum">
              <a:rPr lang="fr-FR" smtClean="0">
                <a:solidFill>
                  <a:prstClr val="black"/>
                </a:solidFill>
              </a:rPr>
              <a:pPr>
                <a:spcBef>
                  <a:spcPct val="0"/>
                </a:spcBef>
              </a:pPr>
              <a:t>243</a:t>
            </a:fld>
            <a:endParaRPr lang="fr-FR" smtClean="0">
              <a:solidFill>
                <a:prstClr val="black"/>
              </a:solidFill>
            </a:endParaRPr>
          </a:p>
        </p:txBody>
      </p:sp>
    </p:spTree>
    <p:extLst>
      <p:ext uri="{BB962C8B-B14F-4D97-AF65-F5344CB8AC3E}">
        <p14:creationId xmlns:p14="http://schemas.microsoft.com/office/powerpoint/2010/main" val="301484684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5837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C5A7F27-7950-4708-B216-B003CABA46E6}" type="slidenum">
              <a:rPr lang="fr-FR">
                <a:solidFill>
                  <a:prstClr val="black"/>
                </a:solidFill>
              </a:rPr>
              <a:pPr algn="r" eaLnBrk="1" hangingPunct="1">
                <a:spcBef>
                  <a:spcPct val="0"/>
                </a:spcBef>
              </a:pPr>
              <a:t>244</a:t>
            </a:fld>
            <a:endParaRPr lang="fr-FR">
              <a:solidFill>
                <a:prstClr val="black"/>
              </a:solidFill>
            </a:endParaRPr>
          </a:p>
        </p:txBody>
      </p:sp>
    </p:spTree>
    <p:extLst>
      <p:ext uri="{BB962C8B-B14F-4D97-AF65-F5344CB8AC3E}">
        <p14:creationId xmlns:p14="http://schemas.microsoft.com/office/powerpoint/2010/main" val="127593005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6042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4D9955-46CB-4ECF-9362-64D0F23F86C5}" type="slidenum">
              <a:rPr lang="fr-FR">
                <a:solidFill>
                  <a:prstClr val="black"/>
                </a:solidFill>
              </a:rPr>
              <a:pPr algn="r" eaLnBrk="1" hangingPunct="1">
                <a:spcBef>
                  <a:spcPct val="0"/>
                </a:spcBef>
              </a:pPr>
              <a:t>245</a:t>
            </a:fld>
            <a:endParaRPr lang="fr-FR">
              <a:solidFill>
                <a:prstClr val="black"/>
              </a:solidFill>
            </a:endParaRPr>
          </a:p>
        </p:txBody>
      </p:sp>
    </p:spTree>
    <p:extLst>
      <p:ext uri="{BB962C8B-B14F-4D97-AF65-F5344CB8AC3E}">
        <p14:creationId xmlns:p14="http://schemas.microsoft.com/office/powerpoint/2010/main" val="156152289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6246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90153E2-7B22-46AE-B753-1A39B277F5E6}" type="slidenum">
              <a:rPr lang="fr-FR">
                <a:solidFill>
                  <a:prstClr val="black"/>
                </a:solidFill>
              </a:rPr>
              <a:pPr algn="r" eaLnBrk="1" hangingPunct="1">
                <a:spcBef>
                  <a:spcPct val="0"/>
                </a:spcBef>
              </a:pPr>
              <a:t>246</a:t>
            </a:fld>
            <a:endParaRPr lang="fr-FR">
              <a:solidFill>
                <a:prstClr val="black"/>
              </a:solidFill>
            </a:endParaRPr>
          </a:p>
        </p:txBody>
      </p:sp>
    </p:spTree>
    <p:extLst>
      <p:ext uri="{BB962C8B-B14F-4D97-AF65-F5344CB8AC3E}">
        <p14:creationId xmlns:p14="http://schemas.microsoft.com/office/powerpoint/2010/main" val="389477320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6451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9817A6-4F6F-4FA9-9495-98F212370EEC}" type="slidenum">
              <a:rPr lang="fr-FR">
                <a:solidFill>
                  <a:prstClr val="black"/>
                </a:solidFill>
              </a:rPr>
              <a:pPr algn="r" eaLnBrk="1" hangingPunct="1">
                <a:spcBef>
                  <a:spcPct val="0"/>
                </a:spcBef>
              </a:pPr>
              <a:t>247</a:t>
            </a:fld>
            <a:endParaRPr lang="fr-FR">
              <a:solidFill>
                <a:prstClr val="black"/>
              </a:solidFill>
            </a:endParaRPr>
          </a:p>
        </p:txBody>
      </p:sp>
    </p:spTree>
    <p:extLst>
      <p:ext uri="{BB962C8B-B14F-4D97-AF65-F5344CB8AC3E}">
        <p14:creationId xmlns:p14="http://schemas.microsoft.com/office/powerpoint/2010/main" val="36402533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6656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8C3A2E6-0B1E-4A32-A67C-BBC62F71DE34}" type="slidenum">
              <a:rPr lang="fr-FR">
                <a:solidFill>
                  <a:prstClr val="black"/>
                </a:solidFill>
              </a:rPr>
              <a:pPr algn="r" eaLnBrk="1" hangingPunct="1">
                <a:spcBef>
                  <a:spcPct val="0"/>
                </a:spcBef>
              </a:pPr>
              <a:t>248</a:t>
            </a:fld>
            <a:endParaRPr lang="fr-FR">
              <a:solidFill>
                <a:prstClr val="black"/>
              </a:solidFill>
            </a:endParaRPr>
          </a:p>
        </p:txBody>
      </p:sp>
    </p:spTree>
    <p:extLst>
      <p:ext uri="{BB962C8B-B14F-4D97-AF65-F5344CB8AC3E}">
        <p14:creationId xmlns:p14="http://schemas.microsoft.com/office/powerpoint/2010/main" val="375601884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6861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251B546-60B2-4E3C-8A20-80AD88D4E842}" type="slidenum">
              <a:rPr lang="fr-FR">
                <a:solidFill>
                  <a:prstClr val="black"/>
                </a:solidFill>
              </a:rPr>
              <a:pPr algn="r" eaLnBrk="1" hangingPunct="1">
                <a:spcBef>
                  <a:spcPct val="0"/>
                </a:spcBef>
              </a:pPr>
              <a:t>249</a:t>
            </a:fld>
            <a:endParaRPr lang="fr-FR">
              <a:solidFill>
                <a:prstClr val="black"/>
              </a:solidFill>
            </a:endParaRPr>
          </a:p>
        </p:txBody>
      </p:sp>
    </p:spTree>
    <p:extLst>
      <p:ext uri="{BB962C8B-B14F-4D97-AF65-F5344CB8AC3E}">
        <p14:creationId xmlns:p14="http://schemas.microsoft.com/office/powerpoint/2010/main" val="94773978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7066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D3E858C-72F8-4A74-B971-0A8F969C7E2F}" type="slidenum">
              <a:rPr lang="fr-FR">
                <a:solidFill>
                  <a:prstClr val="black"/>
                </a:solidFill>
              </a:rPr>
              <a:pPr algn="r" eaLnBrk="1" hangingPunct="1">
                <a:spcBef>
                  <a:spcPct val="0"/>
                </a:spcBef>
              </a:pPr>
              <a:t>250</a:t>
            </a:fld>
            <a:endParaRPr lang="fr-FR">
              <a:solidFill>
                <a:prstClr val="black"/>
              </a:solidFill>
            </a:endParaRPr>
          </a:p>
        </p:txBody>
      </p:sp>
    </p:spTree>
    <p:extLst>
      <p:ext uri="{BB962C8B-B14F-4D97-AF65-F5344CB8AC3E}">
        <p14:creationId xmlns:p14="http://schemas.microsoft.com/office/powerpoint/2010/main" val="41732846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7270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E7CF0F8-C1AE-4DEC-8951-B29FD4F676AE}" type="slidenum">
              <a:rPr lang="fr-FR">
                <a:solidFill>
                  <a:prstClr val="black"/>
                </a:solidFill>
              </a:rPr>
              <a:pPr algn="r" eaLnBrk="1" hangingPunct="1">
                <a:spcBef>
                  <a:spcPct val="0"/>
                </a:spcBef>
              </a:pPr>
              <a:t>251</a:t>
            </a:fld>
            <a:endParaRPr lang="fr-FR">
              <a:solidFill>
                <a:prstClr val="black"/>
              </a:solidFill>
            </a:endParaRPr>
          </a:p>
        </p:txBody>
      </p:sp>
    </p:spTree>
    <p:extLst>
      <p:ext uri="{BB962C8B-B14F-4D97-AF65-F5344CB8AC3E}">
        <p14:creationId xmlns:p14="http://schemas.microsoft.com/office/powerpoint/2010/main" val="3393381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89BA27D-512D-4659-A9F2-77849865237B}" type="slidenum">
              <a:rPr lang="fr-FR" altLang="fr-FR" smtClean="0">
                <a:latin typeface="Tahoma" panose="020B0604030504040204" pitchFamily="34" charset="0"/>
                <a:cs typeface="Arial" panose="020B0604020202020204" pitchFamily="34" charset="0"/>
              </a:rPr>
              <a:pPr/>
              <a:t>26</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7963530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7475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B1CA32E-E41A-4183-9CFE-479932FAE063}" type="slidenum">
              <a:rPr lang="fr-FR">
                <a:solidFill>
                  <a:prstClr val="black"/>
                </a:solidFill>
              </a:rPr>
              <a:pPr algn="r" eaLnBrk="1" hangingPunct="1">
                <a:spcBef>
                  <a:spcPct val="0"/>
                </a:spcBef>
              </a:pPr>
              <a:t>252</a:t>
            </a:fld>
            <a:endParaRPr lang="fr-FR">
              <a:solidFill>
                <a:prstClr val="black"/>
              </a:solidFill>
            </a:endParaRPr>
          </a:p>
        </p:txBody>
      </p:sp>
    </p:spTree>
    <p:extLst>
      <p:ext uri="{BB962C8B-B14F-4D97-AF65-F5344CB8AC3E}">
        <p14:creationId xmlns:p14="http://schemas.microsoft.com/office/powerpoint/2010/main" val="80194790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7680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B70CCFB-623C-48B7-8027-635F646426B0}" type="slidenum">
              <a:rPr lang="fr-FR">
                <a:solidFill>
                  <a:prstClr val="black"/>
                </a:solidFill>
              </a:rPr>
              <a:pPr algn="r" eaLnBrk="1" hangingPunct="1">
                <a:spcBef>
                  <a:spcPct val="0"/>
                </a:spcBef>
              </a:pPr>
              <a:t>253</a:t>
            </a:fld>
            <a:endParaRPr lang="fr-FR">
              <a:solidFill>
                <a:prstClr val="black"/>
              </a:solidFill>
            </a:endParaRPr>
          </a:p>
        </p:txBody>
      </p:sp>
    </p:spTree>
    <p:extLst>
      <p:ext uri="{BB962C8B-B14F-4D97-AF65-F5344CB8AC3E}">
        <p14:creationId xmlns:p14="http://schemas.microsoft.com/office/powerpoint/2010/main" val="306205468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7885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5DF4ADB-4875-40D4-9395-026E6AB59ACE}" type="slidenum">
              <a:rPr lang="fr-FR">
                <a:solidFill>
                  <a:prstClr val="black"/>
                </a:solidFill>
              </a:rPr>
              <a:pPr algn="r" eaLnBrk="1" hangingPunct="1">
                <a:spcBef>
                  <a:spcPct val="0"/>
                </a:spcBef>
              </a:pPr>
              <a:t>254</a:t>
            </a:fld>
            <a:endParaRPr lang="fr-FR">
              <a:solidFill>
                <a:prstClr val="black"/>
              </a:solidFill>
            </a:endParaRPr>
          </a:p>
        </p:txBody>
      </p:sp>
    </p:spTree>
    <p:extLst>
      <p:ext uri="{BB962C8B-B14F-4D97-AF65-F5344CB8AC3E}">
        <p14:creationId xmlns:p14="http://schemas.microsoft.com/office/powerpoint/2010/main" val="299522747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cs typeface="Arial" panose="020B0604020202020204" pitchFamily="34" charset="0"/>
            </a:endParaRPr>
          </a:p>
        </p:txBody>
      </p:sp>
      <p:sp>
        <p:nvSpPr>
          <p:cNvPr id="8090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CC77C8D-049B-43C4-9151-2B38CC480C58}" type="slidenum">
              <a:rPr lang="fr-FR">
                <a:solidFill>
                  <a:prstClr val="black"/>
                </a:solidFill>
              </a:rPr>
              <a:pPr algn="r" eaLnBrk="1" hangingPunct="1">
                <a:spcBef>
                  <a:spcPct val="0"/>
                </a:spcBef>
              </a:pPr>
              <a:t>255</a:t>
            </a:fld>
            <a:endParaRPr lang="fr-FR">
              <a:solidFill>
                <a:prstClr val="black"/>
              </a:solidFill>
            </a:endParaRPr>
          </a:p>
        </p:txBody>
      </p:sp>
    </p:spTree>
    <p:extLst>
      <p:ext uri="{BB962C8B-B14F-4D97-AF65-F5344CB8AC3E}">
        <p14:creationId xmlns:p14="http://schemas.microsoft.com/office/powerpoint/2010/main" val="1875437690"/>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A7FBDFB-109C-4353-94A3-DE7F5FAF0BA6}" type="slidenum">
              <a:rPr lang="fr-FR" altLang="fr-FR">
                <a:solidFill>
                  <a:srgbClr val="000000"/>
                </a:solidFill>
              </a:rPr>
              <a:pPr/>
              <a:t>256</a:t>
            </a:fld>
            <a:endParaRPr lang="fr-FR" altLang="fr-FR">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08304507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CF526B6F-8660-4998-BC83-11086DD7CE0E}" type="slidenum">
              <a:rPr lang="fr-FR" altLang="fr-FR">
                <a:solidFill>
                  <a:srgbClr val="000000"/>
                </a:solidFill>
              </a:rPr>
              <a:pPr/>
              <a:t>257</a:t>
            </a:fld>
            <a:endParaRPr lang="fr-FR" altLang="fr-FR">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33024563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E7963B1-9C8C-40BD-BA6C-5EBF090C8298}" type="slidenum">
              <a:rPr lang="fr-FR" altLang="fr-FR">
                <a:solidFill>
                  <a:srgbClr val="000000"/>
                </a:solidFill>
              </a:rPr>
              <a:pPr/>
              <a:t>258</a:t>
            </a:fld>
            <a:endParaRPr lang="fr-FR" altLang="fr-FR">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81097112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23AEEA9A-BF5E-43D7-82B3-488D96D38CA4}" type="slidenum">
              <a:rPr lang="fr-FR" altLang="fr-FR">
                <a:solidFill>
                  <a:srgbClr val="000000"/>
                </a:solidFill>
              </a:rPr>
              <a:pPr/>
              <a:t>259</a:t>
            </a:fld>
            <a:endParaRPr lang="fr-FR" altLang="fr-FR">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77266509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C75A4C8B-0605-474B-9DF5-C5BBEFA4C929}" type="slidenum">
              <a:rPr lang="fr-FR" altLang="fr-FR">
                <a:solidFill>
                  <a:srgbClr val="000000"/>
                </a:solidFill>
              </a:rPr>
              <a:pPr/>
              <a:t>260</a:t>
            </a:fld>
            <a:endParaRPr lang="fr-FR" altLang="fr-FR">
              <a:solidFill>
                <a:srgbClr val="000000"/>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937288189"/>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6C934E1D-FD97-4251-8F81-131D64C4B511}" type="slidenum">
              <a:rPr lang="fr-FR" altLang="fr-FR">
                <a:solidFill>
                  <a:srgbClr val="000000"/>
                </a:solidFill>
              </a:rPr>
              <a:pPr/>
              <a:t>261</a:t>
            </a:fld>
            <a:endParaRPr lang="fr-FR" altLang="fr-FR">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53292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6B3232E-EC43-4EF3-92D7-7CE9FE31B996}" type="slidenum">
              <a:rPr lang="fr-FR" altLang="fr-FR" smtClean="0">
                <a:latin typeface="Tahoma" panose="020B0604030504040204" pitchFamily="34" charset="0"/>
                <a:cs typeface="Arial" panose="020B0604020202020204" pitchFamily="34" charset="0"/>
              </a:rPr>
              <a:pPr/>
              <a:t>27</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16659897"/>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BE8786A2-7532-49B6-B384-BD31C547EBCC}" type="slidenum">
              <a:rPr lang="fr-FR" altLang="fr-FR">
                <a:solidFill>
                  <a:srgbClr val="000000"/>
                </a:solidFill>
              </a:rPr>
              <a:pPr/>
              <a:t>262</a:t>
            </a:fld>
            <a:endParaRPr lang="fr-FR" altLang="fr-FR">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63751074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DF62F1E-BE1B-45BD-B9AE-E66DF6D4CE9C}" type="slidenum">
              <a:rPr lang="fr-FR" altLang="fr-FR">
                <a:solidFill>
                  <a:srgbClr val="000000"/>
                </a:solidFill>
              </a:rPr>
              <a:pPr/>
              <a:t>263</a:t>
            </a:fld>
            <a:endParaRPr lang="fr-FR" altLang="fr-FR">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891302713"/>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3F34D1F1-6C22-49BE-80A9-66EDC1E31F22}" type="slidenum">
              <a:rPr lang="fr-FR" altLang="fr-FR">
                <a:solidFill>
                  <a:srgbClr val="000000"/>
                </a:solidFill>
              </a:rPr>
              <a:pPr/>
              <a:t>264</a:t>
            </a:fld>
            <a:endParaRPr lang="fr-FR" altLang="fr-FR">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4489766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ECB0994-2B97-4043-98F7-2A1CD0ABA768}" type="slidenum">
              <a:rPr lang="fr-FR" altLang="fr-FR">
                <a:solidFill>
                  <a:srgbClr val="000000"/>
                </a:solidFill>
              </a:rPr>
              <a:pPr/>
              <a:t>265</a:t>
            </a:fld>
            <a:endParaRPr lang="fr-FR" altLang="fr-FR">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89863748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8A8A653-5FDB-42D8-B29A-D478DB349E33}" type="slidenum">
              <a:rPr lang="fr-FR" altLang="fr-FR">
                <a:solidFill>
                  <a:srgbClr val="000000"/>
                </a:solidFill>
              </a:rPr>
              <a:pPr/>
              <a:t>266</a:t>
            </a:fld>
            <a:endParaRPr lang="fr-FR" altLang="fr-FR">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9354446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AFA56FC-643A-4A44-8B46-F49593C45421}" type="slidenum">
              <a:rPr lang="fr-FR" altLang="fr-FR">
                <a:solidFill>
                  <a:srgbClr val="000000"/>
                </a:solidFill>
              </a:rPr>
              <a:pPr/>
              <a:t>267</a:t>
            </a:fld>
            <a:endParaRPr lang="fr-FR" altLang="fr-FR">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55878728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5EEA74C-B4EB-4CFF-845F-9506B98D4455}" type="slidenum">
              <a:rPr lang="fr-FR" altLang="fr-FR">
                <a:solidFill>
                  <a:srgbClr val="000000"/>
                </a:solidFill>
              </a:rPr>
              <a:pPr/>
              <a:t>268</a:t>
            </a:fld>
            <a:endParaRPr lang="fr-FR" altLang="fr-FR">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7360056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DA37E21B-A682-47B0-9DC3-93F9EC80583C}" type="slidenum">
              <a:rPr lang="fr-FR" altLang="fr-FR">
                <a:solidFill>
                  <a:srgbClr val="000000"/>
                </a:solidFill>
              </a:rPr>
              <a:pPr/>
              <a:t>269</a:t>
            </a:fld>
            <a:endParaRPr lang="fr-FR" altLang="fr-FR">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55112787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AFD3C8E-7361-4EF3-A32D-A185D752F3FB}" type="slidenum">
              <a:rPr lang="fr-FR" altLang="fr-FR">
                <a:solidFill>
                  <a:srgbClr val="000000"/>
                </a:solidFill>
              </a:rPr>
              <a:pPr/>
              <a:t>270</a:t>
            </a:fld>
            <a:endParaRPr lang="fr-FR" altLang="fr-FR">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543475696"/>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04972995-42B5-4F89-B7D0-C9D178D05009}" type="slidenum">
              <a:rPr lang="fr-FR" altLang="fr-FR">
                <a:solidFill>
                  <a:srgbClr val="000000"/>
                </a:solidFill>
              </a:rPr>
              <a:pPr/>
              <a:t>271</a:t>
            </a:fld>
            <a:endParaRPr lang="fr-FR" altLang="fr-FR">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88622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2DD158D-A7FE-4F7F-AE2E-F1F63AE1EDDA}" type="slidenum">
              <a:rPr lang="fr-FR" altLang="fr-FR" smtClean="0">
                <a:latin typeface="Tahoma" panose="020B0604030504040204" pitchFamily="34" charset="0"/>
                <a:cs typeface="Arial" panose="020B0604020202020204" pitchFamily="34" charset="0"/>
              </a:rPr>
              <a:pPr/>
              <a:t>28</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82521019"/>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D80C99FC-4B55-4906-BE0C-3C72CD26B4AF}" type="slidenum">
              <a:rPr lang="fr-FR" altLang="fr-FR">
                <a:solidFill>
                  <a:srgbClr val="000000"/>
                </a:solidFill>
              </a:rPr>
              <a:pPr/>
              <a:t>272</a:t>
            </a:fld>
            <a:endParaRPr lang="fr-FR" altLang="fr-FR">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17473898"/>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38105D0D-11BF-4808-A3B1-8565BF0D0C7C}" type="slidenum">
              <a:rPr lang="fr-FR" altLang="fr-FR">
                <a:solidFill>
                  <a:srgbClr val="000000"/>
                </a:solidFill>
              </a:rPr>
              <a:pPr/>
              <a:t>273</a:t>
            </a:fld>
            <a:endParaRPr lang="fr-FR" altLang="fr-FR">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39264426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C3402440-453A-4AD0-BE76-8C08B94D7D30}" type="slidenum">
              <a:rPr lang="fr-FR" altLang="fr-FR">
                <a:solidFill>
                  <a:srgbClr val="000000"/>
                </a:solidFill>
              </a:rPr>
              <a:pPr/>
              <a:t>274</a:t>
            </a:fld>
            <a:endParaRPr lang="fr-FR" altLang="fr-FR">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11814058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81BDA00-07D6-4959-AD16-EF3D5D47FAF5}" type="slidenum">
              <a:rPr lang="fr-FR" altLang="fr-FR">
                <a:solidFill>
                  <a:srgbClr val="000000"/>
                </a:solidFill>
              </a:rPr>
              <a:pPr/>
              <a:t>275</a:t>
            </a:fld>
            <a:endParaRPr lang="fr-FR" altLang="fr-FR">
              <a:solidFill>
                <a:srgbClr val="000000"/>
              </a:solidFill>
            </a:endParaRPr>
          </a:p>
        </p:txBody>
      </p:sp>
      <p:sp>
        <p:nvSpPr>
          <p:cNvPr id="44035" name="Rectangle 2"/>
          <p:cNvSpPr>
            <a:spLocks noGrp="1" noRot="1" noChangeAspect="1" noChangeArrowheads="1" noTextEdit="1"/>
          </p:cNvSpPr>
          <p:nvPr>
            <p:ph type="sldImg"/>
          </p:nvPr>
        </p:nvSpPr>
        <p:spPr>
          <a:xfrm>
            <a:off x="1141413" y="685800"/>
            <a:ext cx="4572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23441864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E567F025-D64D-48E8-81B3-BC3D9E669177}" type="slidenum">
              <a:rPr lang="fr-FR" altLang="fr-FR">
                <a:solidFill>
                  <a:srgbClr val="000000"/>
                </a:solidFill>
              </a:rPr>
              <a:pPr/>
              <a:t>276</a:t>
            </a:fld>
            <a:endParaRPr lang="fr-FR" altLang="fr-FR">
              <a:solidFill>
                <a:srgbClr val="000000"/>
              </a:solidFill>
            </a:endParaRPr>
          </a:p>
        </p:txBody>
      </p:sp>
      <p:sp>
        <p:nvSpPr>
          <p:cNvPr id="46083" name="Rectangle 2"/>
          <p:cNvSpPr>
            <a:spLocks noGrp="1" noRot="1" noChangeAspect="1" noChangeArrowheads="1" noTextEdit="1"/>
          </p:cNvSpPr>
          <p:nvPr>
            <p:ph type="sldImg"/>
          </p:nvPr>
        </p:nvSpPr>
        <p:spPr>
          <a:xfrm>
            <a:off x="1141413" y="685800"/>
            <a:ext cx="4572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48817393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169E875-DA33-4BEB-96B3-85297E9D5F2E}" type="slidenum">
              <a:rPr lang="fr-FR" altLang="fr-FR">
                <a:solidFill>
                  <a:srgbClr val="000000"/>
                </a:solidFill>
              </a:rPr>
              <a:pPr/>
              <a:t>277</a:t>
            </a:fld>
            <a:endParaRPr lang="fr-FR" altLang="fr-FR">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83522897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660AA259-7BA0-49B0-B0F7-751DE55DDAC3}" type="slidenum">
              <a:rPr lang="fr-FR" altLang="fr-FR">
                <a:solidFill>
                  <a:srgbClr val="000000"/>
                </a:solidFill>
              </a:rPr>
              <a:pPr/>
              <a:t>278</a:t>
            </a:fld>
            <a:endParaRPr lang="fr-FR" altLang="fr-FR">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629214112"/>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277A54C-3314-477A-BF1D-F7C2722F1578}" type="slidenum">
              <a:rPr lang="fr-FR" altLang="fr-FR">
                <a:solidFill>
                  <a:srgbClr val="000000"/>
                </a:solidFill>
              </a:rPr>
              <a:pPr/>
              <a:t>279</a:t>
            </a:fld>
            <a:endParaRPr lang="fr-FR" altLang="fr-FR">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2735864"/>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221E1DD7-6A95-47D5-BC26-6684C50D8A13}" type="slidenum">
              <a:rPr lang="fr-FR" altLang="fr-FR">
                <a:solidFill>
                  <a:srgbClr val="000000"/>
                </a:solidFill>
              </a:rPr>
              <a:pPr/>
              <a:t>280</a:t>
            </a:fld>
            <a:endParaRPr lang="fr-FR" altLang="fr-FR">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594710050"/>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2450A22-7814-4B97-899F-36B46FC90E44}" type="slidenum">
              <a:rPr lang="fr-FR" altLang="fr-FR">
                <a:solidFill>
                  <a:srgbClr val="000000"/>
                </a:solidFill>
              </a:rPr>
              <a:pPr/>
              <a:t>281</a:t>
            </a:fld>
            <a:endParaRPr lang="fr-FR" altLang="fr-FR">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915837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7EECA2B-C99B-4FF6-9906-517100F41673}" type="slidenum">
              <a:rPr lang="fr-FR" altLang="fr-FR" smtClean="0">
                <a:latin typeface="Tahoma" panose="020B0604030504040204" pitchFamily="34" charset="0"/>
                <a:cs typeface="Arial" panose="020B0604020202020204" pitchFamily="34" charset="0"/>
              </a:rPr>
              <a:pPr/>
              <a:t>29</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31785787"/>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4BC31EE-3134-478F-B265-0D6B452FA2BA}" type="slidenum">
              <a:rPr lang="fr-FR" altLang="fr-FR">
                <a:solidFill>
                  <a:srgbClr val="000000"/>
                </a:solidFill>
              </a:rPr>
              <a:pPr/>
              <a:t>282</a:t>
            </a:fld>
            <a:endParaRPr lang="fr-FR" altLang="fr-FR">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042122248"/>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991D9228-ED72-411B-982D-FE072B766ABC}" type="slidenum">
              <a:rPr lang="fr-FR" altLang="fr-FR">
                <a:solidFill>
                  <a:srgbClr val="000000"/>
                </a:solidFill>
              </a:rPr>
              <a:pPr/>
              <a:t>283</a:t>
            </a:fld>
            <a:endParaRPr lang="fr-FR" altLang="fr-FR">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0616460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6D1D5F36-8016-4AD6-8CC4-AD6D47D4AEE1}" type="slidenum">
              <a:rPr lang="fr-FR" altLang="fr-FR">
                <a:solidFill>
                  <a:srgbClr val="000000"/>
                </a:solidFill>
              </a:rPr>
              <a:pPr/>
              <a:t>284</a:t>
            </a:fld>
            <a:endParaRPr lang="fr-FR" altLang="fr-FR">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934759413"/>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DB24812C-E2A9-440B-B498-62C121195071}" type="slidenum">
              <a:rPr lang="fr-FR" altLang="fr-FR">
                <a:solidFill>
                  <a:srgbClr val="000000"/>
                </a:solidFill>
              </a:rPr>
              <a:pPr/>
              <a:t>285</a:t>
            </a:fld>
            <a:endParaRPr lang="fr-FR" altLang="fr-FR">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03123702"/>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097EFD2-8511-4C66-8267-D198D2ADD390}" type="slidenum">
              <a:rPr lang="fr-FR" altLang="fr-FR">
                <a:solidFill>
                  <a:srgbClr val="000000"/>
                </a:solidFill>
              </a:rPr>
              <a:pPr/>
              <a:t>286</a:t>
            </a:fld>
            <a:endParaRPr lang="fr-FR" altLang="fr-FR">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67270133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7490D927-3FC8-467E-8243-D1B5428D2239}" type="slidenum">
              <a:rPr lang="fr-FR" altLang="fr-FR">
                <a:solidFill>
                  <a:srgbClr val="000000"/>
                </a:solidFill>
              </a:rPr>
              <a:pPr/>
              <a:t>287</a:t>
            </a:fld>
            <a:endParaRPr lang="fr-FR" altLang="fr-FR">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64693290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360A5B38-6263-4B5E-A89F-20EFB3F4112C}" type="slidenum">
              <a:rPr lang="fr-FR" altLang="fr-FR">
                <a:solidFill>
                  <a:srgbClr val="000000"/>
                </a:solidFill>
              </a:rPr>
              <a:pPr/>
              <a:t>288</a:t>
            </a:fld>
            <a:endParaRPr lang="fr-FR" altLang="fr-FR">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39445644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F4BE3AA0-58B7-4605-98A7-6DA860B68087}" type="slidenum">
              <a:rPr lang="fr-FR" altLang="fr-FR">
                <a:solidFill>
                  <a:srgbClr val="000000"/>
                </a:solidFill>
              </a:rPr>
              <a:pPr/>
              <a:t>289</a:t>
            </a:fld>
            <a:endParaRPr lang="fr-FR" altLang="fr-FR">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773140780"/>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F02A7239-FF98-4980-BE2F-8D83B1A923FC}" type="slidenum">
              <a:rPr lang="fr-FR" altLang="fr-FR">
                <a:solidFill>
                  <a:srgbClr val="000000"/>
                </a:solidFill>
              </a:rPr>
              <a:pPr/>
              <a:t>290</a:t>
            </a:fld>
            <a:endParaRPr lang="fr-FR" altLang="fr-FR">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08274179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9E74C92-A129-4C6B-BB97-177C86189C33}" type="slidenum">
              <a:rPr lang="fr-FR" altLang="fr-FR">
                <a:solidFill>
                  <a:srgbClr val="000000"/>
                </a:solidFill>
              </a:rPr>
              <a:pPr/>
              <a:t>291</a:t>
            </a:fld>
            <a:endParaRPr lang="fr-FR" altLang="fr-FR">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01441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A5BAB84-6A3D-45B0-9B22-62D3F8638C2E}" type="slidenum">
              <a:rPr lang="fr-FR" altLang="fr-FR" smtClean="0">
                <a:latin typeface="Tahoma" panose="020B0604030504040204" pitchFamily="34" charset="0"/>
                <a:cs typeface="Arial" panose="020B0604020202020204" pitchFamily="34" charset="0"/>
              </a:rPr>
              <a:pPr/>
              <a:t>30</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5127369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C256D6B0-BABC-4771-8713-9E5335E2C01A}" type="slidenum">
              <a:rPr lang="fr-FR" altLang="fr-FR">
                <a:solidFill>
                  <a:srgbClr val="000000"/>
                </a:solidFill>
              </a:rPr>
              <a:pPr/>
              <a:t>292</a:t>
            </a:fld>
            <a:endParaRPr lang="fr-FR" altLang="fr-FR">
              <a:solidFill>
                <a:srgbClr val="000000"/>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512267767"/>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C53FDA4C-CD4C-49CE-9149-77967C0F5DA2}" type="slidenum">
              <a:rPr lang="fr-FR" altLang="fr-FR">
                <a:solidFill>
                  <a:srgbClr val="000000"/>
                </a:solidFill>
              </a:rPr>
              <a:pPr/>
              <a:t>293</a:t>
            </a:fld>
            <a:endParaRPr lang="fr-FR" altLang="fr-FR">
              <a:solidFill>
                <a:srgbClr val="000000"/>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256544408"/>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1FED949-8D0F-4AAB-BB43-9E8AF3BDF0DE}" type="slidenum">
              <a:rPr lang="fr-FR" altLang="fr-FR">
                <a:solidFill>
                  <a:srgbClr val="000000"/>
                </a:solidFill>
              </a:rPr>
              <a:pPr/>
              <a:t>294</a:t>
            </a:fld>
            <a:endParaRPr lang="fr-FR" altLang="fr-FR">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56525413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3ACAF38D-A132-4178-8A45-44EF9B58B5AC}" type="slidenum">
              <a:rPr lang="fr-FR" altLang="fr-FR">
                <a:solidFill>
                  <a:srgbClr val="000000"/>
                </a:solidFill>
              </a:rPr>
              <a:pPr/>
              <a:t>295</a:t>
            </a:fld>
            <a:endParaRPr lang="fr-FR" altLang="fr-FR">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2450022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EAD2986E-B0D4-49F6-8946-626DC5F52BF4}" type="slidenum">
              <a:rPr lang="fr-FR" altLang="fr-FR">
                <a:solidFill>
                  <a:srgbClr val="000000"/>
                </a:solidFill>
              </a:rPr>
              <a:pPr/>
              <a:t>296</a:t>
            </a:fld>
            <a:endParaRPr lang="fr-FR" altLang="fr-FR">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392346451"/>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07FFEB6-96FE-4331-B8AF-8A0F92BE47C2}" type="slidenum">
              <a:rPr lang="fr-FR" altLang="fr-FR">
                <a:solidFill>
                  <a:srgbClr val="000000"/>
                </a:solidFill>
              </a:rPr>
              <a:pPr/>
              <a:t>297</a:t>
            </a:fld>
            <a:endParaRPr lang="fr-FR" altLang="fr-FR">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49449605"/>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C52D04BC-BD0E-4BDA-9081-C3DF12A8C16A}" type="slidenum">
              <a:rPr lang="fr-FR" altLang="fr-FR">
                <a:solidFill>
                  <a:srgbClr val="000000"/>
                </a:solidFill>
              </a:rPr>
              <a:pPr/>
              <a:t>298</a:t>
            </a:fld>
            <a:endParaRPr lang="fr-FR" altLang="fr-FR">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766227549"/>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B4E3C7B-A85E-4F78-AECE-9711B1C59E95}" type="slidenum">
              <a:rPr lang="fr-FR" altLang="fr-FR">
                <a:solidFill>
                  <a:srgbClr val="000000"/>
                </a:solidFill>
              </a:rPr>
              <a:pPr/>
              <a:t>299</a:t>
            </a:fld>
            <a:endParaRPr lang="fr-FR" altLang="fr-FR">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83480273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7FCD44BA-D404-4BDE-9CE5-3F3896A1B38F}" type="slidenum">
              <a:rPr lang="fr-FR" altLang="fr-FR">
                <a:solidFill>
                  <a:srgbClr val="000000"/>
                </a:solidFill>
              </a:rPr>
              <a:pPr/>
              <a:t>300</a:t>
            </a:fld>
            <a:endParaRPr lang="fr-FR" altLang="fr-FR">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802288062"/>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E13D8BA3-9334-4B6D-B217-001EAD6F82DD}" type="slidenum">
              <a:rPr lang="fr-FR" altLang="fr-FR">
                <a:solidFill>
                  <a:srgbClr val="000000"/>
                </a:solidFill>
              </a:rPr>
              <a:pPr/>
              <a:t>301</a:t>
            </a:fld>
            <a:endParaRPr lang="fr-FR" altLang="fr-FR">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51277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3B5442-27D4-425A-84AB-2C95175C3D40}" type="slidenum">
              <a:rPr lang="fr-FR" altLang="fr-FR" smtClean="0">
                <a:latin typeface="Garamond" panose="02020404030301010803" pitchFamily="18" charset="0"/>
              </a:rPr>
              <a:pPr>
                <a:spcBef>
                  <a:spcPct val="0"/>
                </a:spcBef>
              </a:pPr>
              <a:t>3</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1616748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543A57E-9D74-456B-8908-761F79C3036C}" type="slidenum">
              <a:rPr lang="fr-FR" altLang="fr-FR" smtClean="0">
                <a:latin typeface="Tahoma" panose="020B0604030504040204" pitchFamily="34" charset="0"/>
                <a:cs typeface="Arial" panose="020B0604020202020204" pitchFamily="34" charset="0"/>
              </a:rPr>
              <a:pPr/>
              <a:t>31</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5880827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0DDDE0D-123D-4FF0-B44A-6EC2FA92E1CD}" type="slidenum">
              <a:rPr lang="fr-FR" altLang="fr-FR">
                <a:solidFill>
                  <a:srgbClr val="000000"/>
                </a:solidFill>
              </a:rPr>
              <a:pPr/>
              <a:t>302</a:t>
            </a:fld>
            <a:endParaRPr lang="fr-FR" altLang="fr-FR">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343528151"/>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664CA705-28F3-49A8-88CA-035060632CEF}" type="slidenum">
              <a:rPr lang="fr-FR" altLang="fr-FR">
                <a:solidFill>
                  <a:srgbClr val="000000"/>
                </a:solidFill>
              </a:rPr>
              <a:pPr/>
              <a:t>303</a:t>
            </a:fld>
            <a:endParaRPr lang="fr-FR" altLang="fr-FR">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055702532"/>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B55DB4C2-0C8E-4C75-A15E-DFF0D8D34F09}" type="slidenum">
              <a:rPr lang="fr-FR" altLang="fr-FR">
                <a:solidFill>
                  <a:srgbClr val="000000"/>
                </a:solidFill>
              </a:rPr>
              <a:pPr/>
              <a:t>304</a:t>
            </a:fld>
            <a:endParaRPr lang="fr-FR" altLang="fr-FR">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78210840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2E1A166F-6DAD-4F88-8E0F-555606E9C4CA}" type="slidenum">
              <a:rPr lang="fr-FR" altLang="fr-FR">
                <a:solidFill>
                  <a:srgbClr val="000000"/>
                </a:solidFill>
              </a:rPr>
              <a:pPr/>
              <a:t>305</a:t>
            </a:fld>
            <a:endParaRPr lang="fr-FR" altLang="fr-FR">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287317340"/>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9869C95A-9365-4F9D-BC94-5B2C21A30F4A}" type="slidenum">
              <a:rPr lang="fr-FR" altLang="fr-FR">
                <a:solidFill>
                  <a:srgbClr val="000000"/>
                </a:solidFill>
              </a:rPr>
              <a:pPr/>
              <a:t>306</a:t>
            </a:fld>
            <a:endParaRPr lang="fr-FR" altLang="fr-FR">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455971292"/>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5FB2E1A7-21DE-4CAC-BE8C-52D1789D0542}" type="slidenum">
              <a:rPr lang="fr-FR" altLang="fr-FR">
                <a:solidFill>
                  <a:srgbClr val="000000"/>
                </a:solidFill>
              </a:rPr>
              <a:pPr/>
              <a:t>307</a:t>
            </a:fld>
            <a:endParaRPr lang="fr-FR" altLang="fr-FR">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158309944"/>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747088B7-B72B-44FE-8980-09DBEFB88B7A}" type="slidenum">
              <a:rPr lang="fr-FR" altLang="fr-FR">
                <a:solidFill>
                  <a:srgbClr val="000000"/>
                </a:solidFill>
              </a:rPr>
              <a:pPr/>
              <a:t>308</a:t>
            </a:fld>
            <a:endParaRPr lang="fr-FR" altLang="fr-FR">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442261378"/>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E957DB8-468B-4823-9F03-AEA6BB27C796}" type="slidenum">
              <a:rPr lang="fr-FR" altLang="fr-FR">
                <a:solidFill>
                  <a:srgbClr val="000000"/>
                </a:solidFill>
              </a:rPr>
              <a:pPr/>
              <a:t>309</a:t>
            </a:fld>
            <a:endParaRPr lang="fr-FR" altLang="fr-FR">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1163563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75F8B71F-4F81-4616-AA6B-B90827970FE8}" type="slidenum">
              <a:rPr lang="fr-FR" altLang="fr-FR">
                <a:solidFill>
                  <a:srgbClr val="000000"/>
                </a:solidFill>
              </a:rPr>
              <a:pPr/>
              <a:t>310</a:t>
            </a:fld>
            <a:endParaRPr lang="fr-FR" altLang="fr-FR">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73207739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FC2671F6-2258-4B2E-84B3-792EE5F47DA7}" type="slidenum">
              <a:rPr lang="fr-FR" altLang="fr-FR">
                <a:solidFill>
                  <a:srgbClr val="000000"/>
                </a:solidFill>
              </a:rPr>
              <a:pPr/>
              <a:t>311</a:t>
            </a:fld>
            <a:endParaRPr lang="fr-FR" altLang="fr-FR">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30336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66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50E3D19-9D89-444C-993A-549675667053}" type="slidenum">
              <a:rPr lang="fr-FR" altLang="fr-FR" smtClean="0">
                <a:latin typeface="Tahoma" panose="020B0604030504040204" pitchFamily="34" charset="0"/>
                <a:cs typeface="Arial" panose="020B0604020202020204" pitchFamily="34" charset="0"/>
              </a:rPr>
              <a:pPr/>
              <a:t>32</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94632294"/>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7F07B100-760F-4C25-8CBD-BFD2FA3F97FC}" type="slidenum">
              <a:rPr lang="fr-FR" altLang="fr-FR">
                <a:solidFill>
                  <a:srgbClr val="000000"/>
                </a:solidFill>
              </a:rPr>
              <a:pPr/>
              <a:t>312</a:t>
            </a:fld>
            <a:endParaRPr lang="fr-FR" altLang="fr-FR">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102640562"/>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0CE1FBDE-DC76-4C77-AFDF-58C4C733FBC5}" type="slidenum">
              <a:rPr lang="fr-FR" altLang="fr-FR">
                <a:solidFill>
                  <a:srgbClr val="000000"/>
                </a:solidFill>
              </a:rPr>
              <a:pPr/>
              <a:t>313</a:t>
            </a:fld>
            <a:endParaRPr lang="fr-FR" altLang="fr-FR">
              <a:solidFill>
                <a:srgbClr val="000000"/>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57230358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768FDC2-2538-4CA0-9997-F236BD526371}" type="slidenum">
              <a:rPr lang="fr-FR" altLang="fr-FR">
                <a:solidFill>
                  <a:srgbClr val="000000"/>
                </a:solidFill>
              </a:rPr>
              <a:pPr/>
              <a:t>314</a:t>
            </a:fld>
            <a:endParaRPr lang="fr-FR" altLang="fr-FR">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11737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F5B39DD-DD69-4F46-9362-DDD4E478FF38}" type="slidenum">
              <a:rPr lang="fr-FR" altLang="fr-FR">
                <a:solidFill>
                  <a:srgbClr val="000000"/>
                </a:solidFill>
              </a:rPr>
              <a:pPr/>
              <a:t>315</a:t>
            </a:fld>
            <a:endParaRPr lang="fr-FR" altLang="fr-FR">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29916008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9852D9FC-321D-4F8F-A5CD-D8554194CB7A}" type="slidenum">
              <a:rPr lang="fr-FR" altLang="fr-FR">
                <a:solidFill>
                  <a:srgbClr val="000000"/>
                </a:solidFill>
              </a:rPr>
              <a:pPr/>
              <a:t>316</a:t>
            </a:fld>
            <a:endParaRPr lang="fr-FR" altLang="fr-FR">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545709831"/>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F49885BB-7798-4EA5-A04F-26B380988FA2}" type="slidenum">
              <a:rPr lang="fr-FR" altLang="fr-FR">
                <a:solidFill>
                  <a:srgbClr val="000000"/>
                </a:solidFill>
              </a:rPr>
              <a:pPr/>
              <a:t>317</a:t>
            </a:fld>
            <a:endParaRPr lang="fr-FR" altLang="fr-FR">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1518030441"/>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81DDD13E-2DBC-4C49-A7FB-20A47D0B9833}" type="slidenum">
              <a:rPr lang="fr-FR" altLang="fr-FR">
                <a:solidFill>
                  <a:srgbClr val="000000"/>
                </a:solidFill>
              </a:rPr>
              <a:pPr/>
              <a:t>318</a:t>
            </a:fld>
            <a:endParaRPr lang="fr-FR" altLang="fr-FR">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895143318"/>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A1148E76-9480-4BBD-B9FB-90F7DE15606B}" type="slidenum">
              <a:rPr lang="fr-FR" altLang="fr-FR">
                <a:solidFill>
                  <a:srgbClr val="000000"/>
                </a:solidFill>
              </a:rPr>
              <a:pPr/>
              <a:t>319</a:t>
            </a:fld>
            <a:endParaRPr lang="fr-FR" altLang="fr-FR">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25332557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17EBAF24-AE95-4F50-9DD6-3C694D5D8781}" type="slidenum">
              <a:rPr lang="fr-FR" altLang="fr-FR">
                <a:solidFill>
                  <a:srgbClr val="000000"/>
                </a:solidFill>
              </a:rPr>
              <a:pPr/>
              <a:t>320</a:t>
            </a:fld>
            <a:endParaRPr lang="fr-FR" altLang="fr-FR">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269276724"/>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376C2534-DED6-45FE-8793-3716BFC768C6}" type="slidenum">
              <a:rPr lang="fr-FR" altLang="fr-FR">
                <a:solidFill>
                  <a:srgbClr val="000000"/>
                </a:solidFill>
              </a:rPr>
              <a:pPr/>
              <a:t>321</a:t>
            </a:fld>
            <a:endParaRPr lang="fr-FR" altLang="fr-FR">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274202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686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D2E83BC-B719-483F-A181-FBE479563547}" type="slidenum">
              <a:rPr lang="fr-FR" altLang="fr-FR" smtClean="0">
                <a:latin typeface="Tahoma" panose="020B0604030504040204" pitchFamily="34" charset="0"/>
                <a:cs typeface="Arial" panose="020B0604020202020204" pitchFamily="34" charset="0"/>
              </a:rPr>
              <a:pPr/>
              <a:t>33</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56531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0ADDA954-F7CD-4E67-AF08-C25B7581F982}" type="slidenum">
              <a:rPr lang="fr-FR" altLang="fr-FR">
                <a:solidFill>
                  <a:srgbClr val="000000"/>
                </a:solidFill>
              </a:rPr>
              <a:pPr/>
              <a:t>322</a:t>
            </a:fld>
            <a:endParaRPr lang="fr-FR" altLang="fr-FR">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320981909"/>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Arial Narrow" panose="020B0606020202030204" pitchFamily="34" charset="0"/>
              </a:defRPr>
            </a:lvl2pPr>
            <a:lvl3pPr marL="1143000" indent="-228600">
              <a:spcBef>
                <a:spcPct val="30000"/>
              </a:spcBef>
              <a:defRPr kumimoji="1" sz="1200">
                <a:solidFill>
                  <a:schemeClr val="tx1"/>
                </a:solidFill>
                <a:latin typeface="Arial Narrow" panose="020B0606020202030204" pitchFamily="34" charset="0"/>
              </a:defRPr>
            </a:lvl3pPr>
            <a:lvl4pPr marL="1600200" indent="-228600">
              <a:spcBef>
                <a:spcPct val="30000"/>
              </a:spcBef>
              <a:defRPr kumimoji="1" sz="1200">
                <a:solidFill>
                  <a:schemeClr val="tx1"/>
                </a:solidFill>
                <a:latin typeface="Arial Narrow" panose="020B0606020202030204" pitchFamily="34" charset="0"/>
              </a:defRPr>
            </a:lvl4pPr>
            <a:lvl5pPr marL="2057400" indent="-22860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fld id="{6D5E5464-ED6F-4D89-95D2-164355DDE9FB}" type="slidenum">
              <a:rPr lang="fr-FR" altLang="fr-FR">
                <a:solidFill>
                  <a:srgbClr val="000000"/>
                </a:solidFill>
              </a:rPr>
              <a:pPr/>
              <a:t>323</a:t>
            </a:fld>
            <a:endParaRPr lang="fr-FR" altLang="fr-FR">
              <a:solidFill>
                <a:srgbClr val="000000"/>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333367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70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9C93689-90B6-4398-908F-8A2F59EA95F4}" type="slidenum">
              <a:rPr lang="fr-FR" altLang="fr-FR" smtClean="0">
                <a:latin typeface="Tahoma" panose="020B0604030504040204" pitchFamily="34" charset="0"/>
                <a:cs typeface="Arial" panose="020B0604020202020204" pitchFamily="34" charset="0"/>
              </a:rPr>
              <a:pPr/>
              <a:t>34</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573876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727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B03BAC7-83DA-4F52-B3C4-1F0FC267951D}" type="slidenum">
              <a:rPr lang="fr-FR" altLang="fr-FR" smtClean="0">
                <a:latin typeface="Tahoma" panose="020B0604030504040204" pitchFamily="34" charset="0"/>
                <a:cs typeface="Arial" panose="020B0604020202020204" pitchFamily="34" charset="0"/>
              </a:rPr>
              <a:pPr/>
              <a:t>35</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591049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74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8267C56-31EE-4270-9912-6BC860A70DE7}" type="slidenum">
              <a:rPr lang="fr-FR" altLang="fr-FR" smtClean="0">
                <a:latin typeface="Tahoma" panose="020B0604030504040204" pitchFamily="34" charset="0"/>
                <a:cs typeface="Arial" panose="020B0604020202020204" pitchFamily="34" charset="0"/>
              </a:rPr>
              <a:pPr/>
              <a:t>36</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11013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768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479CA13-C119-4F48-BFCE-B7268BF2F43A}" type="slidenum">
              <a:rPr lang="fr-FR" altLang="fr-FR" smtClean="0">
                <a:latin typeface="Tahoma" panose="020B0604030504040204" pitchFamily="34" charset="0"/>
                <a:cs typeface="Arial" panose="020B0604020202020204" pitchFamily="34" charset="0"/>
              </a:rPr>
              <a:pPr/>
              <a:t>37</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77025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B5831B5-83A6-4CC4-A0FD-67E555E8493A}" type="slidenum">
              <a:rPr lang="fr-FR" altLang="fr-FR" smtClean="0">
                <a:latin typeface="Tahoma" panose="020B0604030504040204" pitchFamily="34" charset="0"/>
                <a:cs typeface="Arial" panose="020B0604020202020204" pitchFamily="34" charset="0"/>
              </a:rPr>
              <a:pPr/>
              <a:t>38</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92118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6746D66-522D-45F0-A504-E48738B43A42}" type="slidenum">
              <a:rPr lang="fr-FR" altLang="fr-FR" smtClean="0">
                <a:latin typeface="Tahoma" panose="020B0604030504040204" pitchFamily="34" charset="0"/>
                <a:cs typeface="Arial" panose="020B0604020202020204" pitchFamily="34" charset="0"/>
              </a:rPr>
              <a:pPr/>
              <a:t>39</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96770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829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B2604B6-D24E-4022-BA5A-6DC652A9671C}" type="slidenum">
              <a:rPr lang="fr-FR" altLang="fr-FR" smtClean="0">
                <a:latin typeface="Tahoma" panose="020B0604030504040204" pitchFamily="34" charset="0"/>
                <a:cs typeface="Arial" panose="020B0604020202020204" pitchFamily="34" charset="0"/>
              </a:rPr>
              <a:pPr/>
              <a:t>40</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3733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BA2120-94B7-44EE-B38D-FDD36EA811BE}" type="slidenum">
              <a:rPr lang="fr-FR" altLang="fr-FR" smtClean="0">
                <a:latin typeface="Garamond" panose="02020404030301010803" pitchFamily="18" charset="0"/>
              </a:rPr>
              <a:pPr>
                <a:spcBef>
                  <a:spcPct val="0"/>
                </a:spcBef>
              </a:pPr>
              <a:t>4</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240388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849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2AE0B5C-F028-4288-B918-1A980B59CB39}" type="slidenum">
              <a:rPr lang="fr-FR" altLang="fr-FR" smtClean="0">
                <a:latin typeface="Tahoma" panose="020B0604030504040204" pitchFamily="34" charset="0"/>
                <a:cs typeface="Arial" panose="020B0604020202020204" pitchFamily="34" charset="0"/>
              </a:rPr>
              <a:pPr/>
              <a:t>41</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46216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F715A6A-BB73-4BB3-8D0F-BB732BCDF681}" type="slidenum">
              <a:rPr lang="fr-FR" altLang="fr-FR" smtClean="0">
                <a:latin typeface="Tahoma" panose="020B0604030504040204" pitchFamily="34" charset="0"/>
                <a:cs typeface="Arial" panose="020B0604020202020204" pitchFamily="34" charset="0"/>
              </a:rPr>
              <a:pPr/>
              <a:t>42</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113462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890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7F6A29D-03A1-4BCD-B42E-9BF872B5203E}" type="slidenum">
              <a:rPr lang="fr-FR" altLang="fr-FR" smtClean="0">
                <a:latin typeface="Tahoma" panose="020B0604030504040204" pitchFamily="34" charset="0"/>
                <a:cs typeface="Arial" panose="020B0604020202020204" pitchFamily="34" charset="0"/>
              </a:rPr>
              <a:pPr/>
              <a:t>43</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39939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911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76DD3BB-0959-475A-8DF8-341469581C15}" type="slidenum">
              <a:rPr lang="fr-FR" altLang="fr-FR" smtClean="0">
                <a:latin typeface="Tahoma" panose="020B0604030504040204" pitchFamily="34" charset="0"/>
                <a:cs typeface="Arial" panose="020B0604020202020204" pitchFamily="34" charset="0"/>
              </a:rPr>
              <a:pPr/>
              <a:t>44</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6172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931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3BE3834-E98C-46D4-8B18-5C0C38FF01B3}" type="slidenum">
              <a:rPr lang="fr-FR" altLang="fr-FR" smtClean="0">
                <a:latin typeface="Tahoma" panose="020B0604030504040204" pitchFamily="34" charset="0"/>
                <a:cs typeface="Arial" panose="020B0604020202020204" pitchFamily="34" charset="0"/>
              </a:rPr>
              <a:pPr/>
              <a:t>45</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70680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952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EF84FE5-5244-42EA-A337-2457842E1185}" type="slidenum">
              <a:rPr lang="fr-FR" altLang="fr-FR" smtClean="0">
                <a:latin typeface="Tahoma" panose="020B0604030504040204" pitchFamily="34" charset="0"/>
                <a:cs typeface="Arial" panose="020B0604020202020204" pitchFamily="34" charset="0"/>
              </a:rPr>
              <a:pPr/>
              <a:t>46</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94802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972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D3275A6-1E8C-4689-8C64-BF40AC69AC53}" type="slidenum">
              <a:rPr lang="fr-FR" altLang="fr-FR" smtClean="0">
                <a:latin typeface="Tahoma" panose="020B0604030504040204" pitchFamily="34" charset="0"/>
                <a:cs typeface="Arial" panose="020B0604020202020204" pitchFamily="34" charset="0"/>
              </a:rPr>
              <a:pPr/>
              <a:t>47</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2476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993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29FDD2F-85A0-4F38-B6B2-F6D9BE06E11A}" type="slidenum">
              <a:rPr lang="fr-FR" altLang="fr-FR" smtClean="0">
                <a:latin typeface="Tahoma" panose="020B0604030504040204" pitchFamily="34" charset="0"/>
                <a:cs typeface="Arial" panose="020B0604020202020204" pitchFamily="34" charset="0"/>
              </a:rPr>
              <a:pPr/>
              <a:t>48</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990941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E561504-7AB8-410E-9D12-B3F2F817C668}" type="slidenum">
              <a:rPr lang="fr-FR" altLang="fr-FR" smtClean="0">
                <a:latin typeface="Tahoma" panose="020B0604030504040204" pitchFamily="34" charset="0"/>
                <a:cs typeface="Arial" panose="020B0604020202020204" pitchFamily="34" charset="0"/>
              </a:rPr>
              <a:pPr/>
              <a:t>49</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57142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034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3891E1F-8AEC-4CB9-94CB-A6B74E65AFDA}" type="slidenum">
              <a:rPr lang="fr-FR" altLang="fr-FR" smtClean="0">
                <a:latin typeface="Tahoma" panose="020B0604030504040204" pitchFamily="34" charset="0"/>
                <a:cs typeface="Arial" panose="020B0604020202020204" pitchFamily="34" charset="0"/>
              </a:rPr>
              <a:pPr/>
              <a:t>50</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727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229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B4D4EC-57F5-4197-AC9E-EB728376B5B6}" type="slidenum">
              <a:rPr lang="fr-FR" altLang="fr-FR">
                <a:latin typeface="Garamond" panose="02020404030301010803" pitchFamily="18" charset="0"/>
              </a:rPr>
              <a:pPr algn="r" eaLnBrk="1" hangingPunct="1">
                <a:spcBef>
                  <a:spcPct val="0"/>
                </a:spcBef>
              </a:pPr>
              <a:t>5</a:t>
            </a:fld>
            <a:endParaRPr lang="fr-FR" altLang="fr-FR">
              <a:latin typeface="Garamond" panose="02020404030301010803" pitchFamily="18" charset="0"/>
            </a:endParaRPr>
          </a:p>
        </p:txBody>
      </p:sp>
    </p:spTree>
    <p:extLst>
      <p:ext uri="{BB962C8B-B14F-4D97-AF65-F5344CB8AC3E}">
        <p14:creationId xmlns:p14="http://schemas.microsoft.com/office/powerpoint/2010/main" val="2424005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054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4EF07D8F-428E-4071-A1C7-1C2815B3B021}" type="slidenum">
              <a:rPr lang="fr-FR" altLang="fr-FR" smtClean="0">
                <a:latin typeface="Tahoma" panose="020B0604030504040204" pitchFamily="34" charset="0"/>
                <a:cs typeface="Arial" panose="020B0604020202020204" pitchFamily="34" charset="0"/>
              </a:rPr>
              <a:pPr/>
              <a:t>51</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592712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075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9C053A3-2C4C-45C0-B6A2-AC562A71BEBA}" type="slidenum">
              <a:rPr lang="fr-FR" altLang="fr-FR" smtClean="0">
                <a:latin typeface="Tahoma" panose="020B0604030504040204" pitchFamily="34" charset="0"/>
                <a:cs typeface="Arial" panose="020B0604020202020204" pitchFamily="34" charset="0"/>
              </a:rPr>
              <a:pPr/>
              <a:t>52</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690414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095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7F38B03-9959-4AC8-AC98-5A7B5BEC08C5}" type="slidenum">
              <a:rPr lang="fr-FR" altLang="fr-FR" smtClean="0">
                <a:latin typeface="Tahoma" panose="020B0604030504040204" pitchFamily="34" charset="0"/>
                <a:cs typeface="Arial" panose="020B0604020202020204" pitchFamily="34" charset="0"/>
              </a:rPr>
              <a:pPr/>
              <a:t>53</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36392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116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BF14C3E-0C74-4B95-9EC8-B855F14C31FF}" type="slidenum">
              <a:rPr lang="fr-FR" altLang="fr-FR" smtClean="0">
                <a:latin typeface="Tahoma" panose="020B0604030504040204" pitchFamily="34" charset="0"/>
                <a:cs typeface="Arial" panose="020B0604020202020204" pitchFamily="34" charset="0"/>
              </a:rPr>
              <a:pPr/>
              <a:t>54</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891725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136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1E791FF-8805-4E27-8700-6052FFBA08E7}" type="slidenum">
              <a:rPr lang="fr-FR" altLang="fr-FR" smtClean="0">
                <a:latin typeface="Tahoma" panose="020B0604030504040204" pitchFamily="34" charset="0"/>
                <a:cs typeface="Arial" panose="020B0604020202020204" pitchFamily="34" charset="0"/>
              </a:rPr>
              <a:pPr/>
              <a:t>55</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211141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157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E1D6E55-9E38-4F5A-9FBE-DC1ECCCE4203}" type="slidenum">
              <a:rPr lang="fr-FR" altLang="fr-FR" smtClean="0">
                <a:latin typeface="Tahoma" panose="020B0604030504040204" pitchFamily="34" charset="0"/>
                <a:cs typeface="Arial" panose="020B0604020202020204" pitchFamily="34" charset="0"/>
              </a:rPr>
              <a:pPr/>
              <a:t>56</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27631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17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F67F1B4-2A80-4836-9A24-18A761D0D6CD}" type="slidenum">
              <a:rPr lang="fr-FR" altLang="fr-FR" smtClean="0">
                <a:latin typeface="Tahoma" panose="020B0604030504040204" pitchFamily="34" charset="0"/>
                <a:cs typeface="Arial" panose="020B0604020202020204" pitchFamily="34" charset="0"/>
              </a:rPr>
              <a:pPr/>
              <a:t>57</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61732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198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0F61B3C-9578-4CC8-98C6-76DAE48CC4C9}" type="slidenum">
              <a:rPr lang="fr-FR" altLang="fr-FR" smtClean="0">
                <a:latin typeface="Tahoma" panose="020B0604030504040204" pitchFamily="34" charset="0"/>
                <a:cs typeface="Arial" panose="020B0604020202020204" pitchFamily="34" charset="0"/>
              </a:rPr>
              <a:pPr/>
              <a:t>58</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39119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anose="020B0604020202020204" pitchFamily="34" charset="0"/>
            </a:endParaRPr>
          </a:p>
        </p:txBody>
      </p:sp>
      <p:sp>
        <p:nvSpPr>
          <p:cNvPr id="1218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8F7268B-8C87-477D-8DDE-45FAF859D0F5}" type="slidenum">
              <a:rPr lang="fr-FR" altLang="fr-FR" smtClean="0">
                <a:latin typeface="Tahoma" panose="020B0604030504040204" pitchFamily="34" charset="0"/>
                <a:cs typeface="Arial" panose="020B0604020202020204" pitchFamily="34" charset="0"/>
              </a:rPr>
              <a:pPr/>
              <a:t>59</a:t>
            </a:fld>
            <a:endParaRPr lang="fr-FR" altLang="fr-FR" smtClean="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079105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2390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445A60B-8257-493F-9271-60348CF15CCB}" type="slidenum">
              <a:rPr lang="fr-FR" altLang="fr-FR">
                <a:latin typeface="Garamond" panose="02020404030301010803" pitchFamily="18" charset="0"/>
              </a:rPr>
              <a:pPr algn="r" eaLnBrk="1" hangingPunct="1">
                <a:spcBef>
                  <a:spcPct val="0"/>
                </a:spcBef>
              </a:pPr>
              <a:t>60</a:t>
            </a:fld>
            <a:endParaRPr lang="fr-FR" altLang="fr-FR">
              <a:latin typeface="Garamond" panose="02020404030301010803" pitchFamily="18" charset="0"/>
            </a:endParaRPr>
          </a:p>
        </p:txBody>
      </p:sp>
    </p:spTree>
    <p:extLst>
      <p:ext uri="{BB962C8B-B14F-4D97-AF65-F5344CB8AC3E}">
        <p14:creationId xmlns:p14="http://schemas.microsoft.com/office/powerpoint/2010/main" val="123433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434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F07362D-8B95-44F1-926A-7031F63FEA2D}" type="slidenum">
              <a:rPr lang="fr-FR" altLang="fr-FR">
                <a:latin typeface="Garamond" panose="02020404030301010803" pitchFamily="18" charset="0"/>
              </a:rPr>
              <a:pPr algn="r" eaLnBrk="1" hangingPunct="1">
                <a:spcBef>
                  <a:spcPct val="0"/>
                </a:spcBef>
              </a:pPr>
              <a:t>6</a:t>
            </a:fld>
            <a:endParaRPr lang="fr-FR" altLang="fr-FR">
              <a:latin typeface="Garamond" panose="02020404030301010803" pitchFamily="18" charset="0"/>
            </a:endParaRPr>
          </a:p>
        </p:txBody>
      </p:sp>
    </p:spTree>
    <p:extLst>
      <p:ext uri="{BB962C8B-B14F-4D97-AF65-F5344CB8AC3E}">
        <p14:creationId xmlns:p14="http://schemas.microsoft.com/office/powerpoint/2010/main" val="926063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FEDE1C-1953-470D-9E4D-924CD65CDF33}" type="slidenum">
              <a:rPr lang="fr-FR" altLang="fr-FR" smtClean="0">
                <a:solidFill>
                  <a:srgbClr val="000000"/>
                </a:solidFill>
              </a:rPr>
              <a:pPr>
                <a:spcBef>
                  <a:spcPct val="0"/>
                </a:spcBef>
              </a:pPr>
              <a:t>61</a:t>
            </a:fld>
            <a:endParaRPr lang="fr-FR" altLang="fr-FR"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7644364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3E593A-F83F-4A7B-B884-DABD450C229C}" type="slidenum">
              <a:rPr lang="fr-FR" altLang="fr-FR" smtClean="0">
                <a:solidFill>
                  <a:srgbClr val="000000"/>
                </a:solidFill>
              </a:rPr>
              <a:pPr>
                <a:spcBef>
                  <a:spcPct val="0"/>
                </a:spcBef>
              </a:pPr>
              <a:t>62</a:t>
            </a:fld>
            <a:endParaRPr lang="fr-FR" altLang="fr-FR" smtClean="0">
              <a:solidFill>
                <a:srgbClr val="000000"/>
              </a:solidFill>
            </a:endParaRPr>
          </a:p>
        </p:txBody>
      </p:sp>
    </p:spTree>
    <p:extLst>
      <p:ext uri="{BB962C8B-B14F-4D97-AF65-F5344CB8AC3E}">
        <p14:creationId xmlns:p14="http://schemas.microsoft.com/office/powerpoint/2010/main" val="8576971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922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82E8F52-7B27-4A7E-BAE2-A170C0B7CAE3}" type="slidenum">
              <a:rPr lang="fr-FR" altLang="fr-FR">
                <a:solidFill>
                  <a:srgbClr val="000000"/>
                </a:solidFill>
              </a:rPr>
              <a:pPr algn="r" eaLnBrk="1" hangingPunct="1">
                <a:spcBef>
                  <a:spcPct val="0"/>
                </a:spcBef>
              </a:pPr>
              <a:t>63</a:t>
            </a:fld>
            <a:endParaRPr lang="fr-FR" altLang="fr-FR">
              <a:solidFill>
                <a:srgbClr val="000000"/>
              </a:solidFill>
            </a:endParaRPr>
          </a:p>
        </p:txBody>
      </p:sp>
    </p:spTree>
    <p:extLst>
      <p:ext uri="{BB962C8B-B14F-4D97-AF65-F5344CB8AC3E}">
        <p14:creationId xmlns:p14="http://schemas.microsoft.com/office/powerpoint/2010/main" val="29699264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126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6C394DE-D64E-4BD9-91BE-D8DD2BC4FEDF}" type="slidenum">
              <a:rPr lang="fr-FR" altLang="fr-FR">
                <a:solidFill>
                  <a:srgbClr val="000000"/>
                </a:solidFill>
              </a:rPr>
              <a:pPr algn="r" eaLnBrk="1" hangingPunct="1">
                <a:spcBef>
                  <a:spcPct val="0"/>
                </a:spcBef>
              </a:pPr>
              <a:t>64</a:t>
            </a:fld>
            <a:endParaRPr lang="fr-FR" altLang="fr-FR">
              <a:solidFill>
                <a:srgbClr val="000000"/>
              </a:solidFill>
            </a:endParaRPr>
          </a:p>
        </p:txBody>
      </p:sp>
    </p:spTree>
    <p:extLst>
      <p:ext uri="{BB962C8B-B14F-4D97-AF65-F5344CB8AC3E}">
        <p14:creationId xmlns:p14="http://schemas.microsoft.com/office/powerpoint/2010/main" val="3049345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331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3D88611-DE15-4038-AEC8-B20F9D2A0A0F}" type="slidenum">
              <a:rPr lang="fr-FR" altLang="fr-FR">
                <a:solidFill>
                  <a:srgbClr val="000000"/>
                </a:solidFill>
              </a:rPr>
              <a:pPr algn="r" eaLnBrk="1" hangingPunct="1">
                <a:spcBef>
                  <a:spcPct val="0"/>
                </a:spcBef>
              </a:pPr>
              <a:t>65</a:t>
            </a:fld>
            <a:endParaRPr lang="fr-FR" altLang="fr-FR">
              <a:solidFill>
                <a:srgbClr val="000000"/>
              </a:solidFill>
            </a:endParaRPr>
          </a:p>
        </p:txBody>
      </p:sp>
    </p:spTree>
    <p:extLst>
      <p:ext uri="{BB962C8B-B14F-4D97-AF65-F5344CB8AC3E}">
        <p14:creationId xmlns:p14="http://schemas.microsoft.com/office/powerpoint/2010/main" val="2205014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536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DA82B17-D1D3-4222-B590-FB02E9B15464}" type="slidenum">
              <a:rPr lang="fr-FR" altLang="fr-FR">
                <a:solidFill>
                  <a:srgbClr val="000000"/>
                </a:solidFill>
              </a:rPr>
              <a:pPr algn="r" eaLnBrk="1" hangingPunct="1">
                <a:spcBef>
                  <a:spcPct val="0"/>
                </a:spcBef>
              </a:pPr>
              <a:t>66</a:t>
            </a:fld>
            <a:endParaRPr lang="fr-FR" altLang="fr-FR">
              <a:solidFill>
                <a:srgbClr val="000000"/>
              </a:solidFill>
            </a:endParaRPr>
          </a:p>
        </p:txBody>
      </p:sp>
    </p:spTree>
    <p:extLst>
      <p:ext uri="{BB962C8B-B14F-4D97-AF65-F5344CB8AC3E}">
        <p14:creationId xmlns:p14="http://schemas.microsoft.com/office/powerpoint/2010/main" val="2978560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498575-61D8-446A-8E93-B0A0879C111D}" type="slidenum">
              <a:rPr lang="fr-FR" altLang="fr-FR" smtClean="0">
                <a:solidFill>
                  <a:srgbClr val="000000"/>
                </a:solidFill>
              </a:rPr>
              <a:pPr>
                <a:spcBef>
                  <a:spcPct val="0"/>
                </a:spcBef>
              </a:pPr>
              <a:t>67</a:t>
            </a:fld>
            <a:endParaRPr lang="fr-FR" altLang="fr-FR" smtClean="0">
              <a:solidFill>
                <a:srgbClr val="000000"/>
              </a:solidFill>
            </a:endParaRPr>
          </a:p>
        </p:txBody>
      </p:sp>
    </p:spTree>
    <p:extLst>
      <p:ext uri="{BB962C8B-B14F-4D97-AF65-F5344CB8AC3E}">
        <p14:creationId xmlns:p14="http://schemas.microsoft.com/office/powerpoint/2010/main" val="1627538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6EC896-71BD-4469-A414-E59531295F01}" type="slidenum">
              <a:rPr lang="fr-FR" altLang="fr-FR" smtClean="0">
                <a:solidFill>
                  <a:srgbClr val="000000"/>
                </a:solidFill>
              </a:rPr>
              <a:pPr>
                <a:spcBef>
                  <a:spcPct val="0"/>
                </a:spcBef>
              </a:pPr>
              <a:t>68</a:t>
            </a:fld>
            <a:endParaRPr lang="fr-FR" altLang="fr-FR" smtClean="0">
              <a:solidFill>
                <a:srgbClr val="000000"/>
              </a:solidFill>
            </a:endParaRPr>
          </a:p>
        </p:txBody>
      </p:sp>
    </p:spTree>
    <p:extLst>
      <p:ext uri="{BB962C8B-B14F-4D97-AF65-F5344CB8AC3E}">
        <p14:creationId xmlns:p14="http://schemas.microsoft.com/office/powerpoint/2010/main" val="5212538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5EED50-C963-427E-BBF9-2BD9D6797979}" type="slidenum">
              <a:rPr lang="fr-FR" altLang="fr-FR" smtClean="0">
                <a:solidFill>
                  <a:srgbClr val="000000"/>
                </a:solidFill>
              </a:rPr>
              <a:pPr>
                <a:spcBef>
                  <a:spcPct val="0"/>
                </a:spcBef>
              </a:pPr>
              <a:t>69</a:t>
            </a:fld>
            <a:endParaRPr lang="fr-FR" altLang="fr-FR" smtClean="0">
              <a:solidFill>
                <a:srgbClr val="000000"/>
              </a:solidFill>
            </a:endParaRPr>
          </a:p>
        </p:txBody>
      </p:sp>
    </p:spTree>
    <p:extLst>
      <p:ext uri="{BB962C8B-B14F-4D97-AF65-F5344CB8AC3E}">
        <p14:creationId xmlns:p14="http://schemas.microsoft.com/office/powerpoint/2010/main" val="37767097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E4966-EF54-46DF-94B7-2FAA134EFE0D}" type="slidenum">
              <a:rPr lang="fr-FR" altLang="fr-FR" smtClean="0">
                <a:solidFill>
                  <a:srgbClr val="000000"/>
                </a:solidFill>
              </a:rPr>
              <a:pPr>
                <a:spcBef>
                  <a:spcPct val="0"/>
                </a:spcBef>
              </a:pPr>
              <a:t>70</a:t>
            </a:fld>
            <a:endParaRPr lang="fr-FR" altLang="fr-FR" smtClean="0">
              <a:solidFill>
                <a:srgbClr val="000000"/>
              </a:solidFill>
            </a:endParaRPr>
          </a:p>
        </p:txBody>
      </p:sp>
    </p:spTree>
    <p:extLst>
      <p:ext uri="{BB962C8B-B14F-4D97-AF65-F5344CB8AC3E}">
        <p14:creationId xmlns:p14="http://schemas.microsoft.com/office/powerpoint/2010/main" val="215820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638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7729B5A-38DB-4D07-A381-2BF0BBDC9AAD}" type="slidenum">
              <a:rPr lang="fr-FR" altLang="fr-FR">
                <a:latin typeface="Garamond" panose="02020404030301010803" pitchFamily="18" charset="0"/>
              </a:rPr>
              <a:pPr algn="r" eaLnBrk="1" hangingPunct="1">
                <a:spcBef>
                  <a:spcPct val="0"/>
                </a:spcBef>
              </a:pPr>
              <a:t>7</a:t>
            </a:fld>
            <a:endParaRPr lang="fr-FR" altLang="fr-FR">
              <a:latin typeface="Garamond" panose="02020404030301010803" pitchFamily="18" charset="0"/>
            </a:endParaRPr>
          </a:p>
        </p:txBody>
      </p:sp>
    </p:spTree>
    <p:extLst>
      <p:ext uri="{BB962C8B-B14F-4D97-AF65-F5344CB8AC3E}">
        <p14:creationId xmlns:p14="http://schemas.microsoft.com/office/powerpoint/2010/main" val="42091989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3F9B75-4E71-4572-942B-7DC04988EF92}" type="slidenum">
              <a:rPr lang="fr-FR" altLang="fr-FR" smtClean="0">
                <a:solidFill>
                  <a:srgbClr val="000000"/>
                </a:solidFill>
              </a:rPr>
              <a:pPr>
                <a:spcBef>
                  <a:spcPct val="0"/>
                </a:spcBef>
              </a:pPr>
              <a:t>71</a:t>
            </a:fld>
            <a:endParaRPr lang="fr-FR" altLang="fr-FR" smtClean="0">
              <a:solidFill>
                <a:srgbClr val="000000"/>
              </a:solidFill>
            </a:endParaRPr>
          </a:p>
        </p:txBody>
      </p:sp>
    </p:spTree>
    <p:extLst>
      <p:ext uri="{BB962C8B-B14F-4D97-AF65-F5344CB8AC3E}">
        <p14:creationId xmlns:p14="http://schemas.microsoft.com/office/powerpoint/2010/main" val="2891485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2B047E-0171-473E-AA02-731079AB53BA}" type="slidenum">
              <a:rPr lang="fr-FR" altLang="fr-FR" smtClean="0">
                <a:solidFill>
                  <a:srgbClr val="000000"/>
                </a:solidFill>
              </a:rPr>
              <a:pPr>
                <a:spcBef>
                  <a:spcPct val="0"/>
                </a:spcBef>
              </a:pPr>
              <a:t>72</a:t>
            </a:fld>
            <a:endParaRPr lang="fr-FR" altLang="fr-FR" smtClean="0">
              <a:solidFill>
                <a:srgbClr val="000000"/>
              </a:solidFill>
            </a:endParaRPr>
          </a:p>
        </p:txBody>
      </p:sp>
    </p:spTree>
    <p:extLst>
      <p:ext uri="{BB962C8B-B14F-4D97-AF65-F5344CB8AC3E}">
        <p14:creationId xmlns:p14="http://schemas.microsoft.com/office/powerpoint/2010/main" val="1453411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E75249-2EFF-46F8-A97F-E559B38C0ED9}" type="slidenum">
              <a:rPr lang="fr-FR" altLang="fr-FR" smtClean="0">
                <a:solidFill>
                  <a:srgbClr val="000000"/>
                </a:solidFill>
              </a:rPr>
              <a:pPr>
                <a:spcBef>
                  <a:spcPct val="0"/>
                </a:spcBef>
              </a:pPr>
              <a:t>73</a:t>
            </a:fld>
            <a:endParaRPr lang="fr-FR" altLang="fr-FR" smtClean="0">
              <a:solidFill>
                <a:srgbClr val="000000"/>
              </a:solidFill>
            </a:endParaRPr>
          </a:p>
        </p:txBody>
      </p:sp>
    </p:spTree>
    <p:extLst>
      <p:ext uri="{BB962C8B-B14F-4D97-AF65-F5344CB8AC3E}">
        <p14:creationId xmlns:p14="http://schemas.microsoft.com/office/powerpoint/2010/main" val="31302596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9F4C47-41DB-4E90-97A8-145D3B35CC1B}" type="slidenum">
              <a:rPr lang="fr-FR" altLang="fr-FR" smtClean="0">
                <a:solidFill>
                  <a:srgbClr val="000000"/>
                </a:solidFill>
              </a:rPr>
              <a:pPr>
                <a:spcBef>
                  <a:spcPct val="0"/>
                </a:spcBef>
              </a:pPr>
              <a:t>74</a:t>
            </a:fld>
            <a:endParaRPr lang="fr-FR" altLang="fr-FR" smtClean="0">
              <a:solidFill>
                <a:srgbClr val="000000"/>
              </a:solidFill>
            </a:endParaRPr>
          </a:p>
        </p:txBody>
      </p:sp>
    </p:spTree>
    <p:extLst>
      <p:ext uri="{BB962C8B-B14F-4D97-AF65-F5344CB8AC3E}">
        <p14:creationId xmlns:p14="http://schemas.microsoft.com/office/powerpoint/2010/main" val="41091178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379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2A4E676-814D-444A-B116-8F4585B74F55}" type="slidenum">
              <a:rPr lang="fr-FR" altLang="fr-FR">
                <a:solidFill>
                  <a:srgbClr val="000000"/>
                </a:solidFill>
              </a:rPr>
              <a:pPr algn="r" eaLnBrk="1" hangingPunct="1">
                <a:spcBef>
                  <a:spcPct val="0"/>
                </a:spcBef>
              </a:pPr>
              <a:t>75</a:t>
            </a:fld>
            <a:endParaRPr lang="fr-FR" altLang="fr-FR">
              <a:solidFill>
                <a:srgbClr val="000000"/>
              </a:solidFill>
            </a:endParaRPr>
          </a:p>
        </p:txBody>
      </p:sp>
    </p:spTree>
    <p:extLst>
      <p:ext uri="{BB962C8B-B14F-4D97-AF65-F5344CB8AC3E}">
        <p14:creationId xmlns:p14="http://schemas.microsoft.com/office/powerpoint/2010/main" val="30798523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584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0A63C21-36D2-451C-B899-EE0DFCC7D597}" type="slidenum">
              <a:rPr lang="fr-FR" altLang="fr-FR">
                <a:solidFill>
                  <a:srgbClr val="000000"/>
                </a:solidFill>
              </a:rPr>
              <a:pPr algn="r" eaLnBrk="1" hangingPunct="1">
                <a:spcBef>
                  <a:spcPct val="0"/>
                </a:spcBef>
              </a:pPr>
              <a:t>76</a:t>
            </a:fld>
            <a:endParaRPr lang="fr-FR" altLang="fr-FR">
              <a:solidFill>
                <a:srgbClr val="000000"/>
              </a:solidFill>
            </a:endParaRPr>
          </a:p>
        </p:txBody>
      </p:sp>
    </p:spTree>
    <p:extLst>
      <p:ext uri="{BB962C8B-B14F-4D97-AF65-F5344CB8AC3E}">
        <p14:creationId xmlns:p14="http://schemas.microsoft.com/office/powerpoint/2010/main" val="21656235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BEC663-7A6A-445C-8899-01370850563C}" type="slidenum">
              <a:rPr lang="fr-FR" altLang="fr-FR" smtClean="0">
                <a:solidFill>
                  <a:srgbClr val="000000"/>
                </a:solidFill>
              </a:rPr>
              <a:pPr>
                <a:spcBef>
                  <a:spcPct val="0"/>
                </a:spcBef>
              </a:pPr>
              <a:t>77</a:t>
            </a:fld>
            <a:endParaRPr lang="fr-FR" altLang="fr-FR" smtClean="0">
              <a:solidFill>
                <a:srgbClr val="000000"/>
              </a:solidFill>
            </a:endParaRPr>
          </a:p>
        </p:txBody>
      </p:sp>
    </p:spTree>
    <p:extLst>
      <p:ext uri="{BB962C8B-B14F-4D97-AF65-F5344CB8AC3E}">
        <p14:creationId xmlns:p14="http://schemas.microsoft.com/office/powerpoint/2010/main" val="10661929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16D715-1C97-44C0-9543-F231720B3793}" type="slidenum">
              <a:rPr lang="fr-FR" altLang="fr-FR" smtClean="0">
                <a:solidFill>
                  <a:srgbClr val="000000"/>
                </a:solidFill>
              </a:rPr>
              <a:pPr>
                <a:spcBef>
                  <a:spcPct val="0"/>
                </a:spcBef>
              </a:pPr>
              <a:t>78</a:t>
            </a:fld>
            <a:endParaRPr lang="fr-FR" altLang="fr-FR" smtClean="0">
              <a:solidFill>
                <a:srgbClr val="000000"/>
              </a:solidFill>
            </a:endParaRPr>
          </a:p>
        </p:txBody>
      </p:sp>
    </p:spTree>
    <p:extLst>
      <p:ext uri="{BB962C8B-B14F-4D97-AF65-F5344CB8AC3E}">
        <p14:creationId xmlns:p14="http://schemas.microsoft.com/office/powerpoint/2010/main" val="25595216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19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D06B4C-1C59-4C2D-9B2E-9CC76E08DBA6}" type="slidenum">
              <a:rPr lang="fr-FR" altLang="fr-FR" smtClean="0">
                <a:solidFill>
                  <a:srgbClr val="000000"/>
                </a:solidFill>
              </a:rPr>
              <a:pPr>
                <a:spcBef>
                  <a:spcPct val="0"/>
                </a:spcBef>
              </a:pPr>
              <a:t>79</a:t>
            </a:fld>
            <a:endParaRPr lang="fr-FR" altLang="fr-FR" smtClean="0">
              <a:solidFill>
                <a:srgbClr val="000000"/>
              </a:solidFill>
            </a:endParaRPr>
          </a:p>
        </p:txBody>
      </p:sp>
    </p:spTree>
    <p:extLst>
      <p:ext uri="{BB962C8B-B14F-4D97-AF65-F5344CB8AC3E}">
        <p14:creationId xmlns:p14="http://schemas.microsoft.com/office/powerpoint/2010/main" val="15606112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403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0B88B6B-FCC0-43A8-AF3D-2C11DF755C5A}" type="slidenum">
              <a:rPr lang="fr-FR" altLang="fr-FR">
                <a:solidFill>
                  <a:srgbClr val="000000"/>
                </a:solidFill>
              </a:rPr>
              <a:pPr algn="r" eaLnBrk="1" hangingPunct="1">
                <a:spcBef>
                  <a:spcPct val="0"/>
                </a:spcBef>
              </a:pPr>
              <a:t>80</a:t>
            </a:fld>
            <a:endParaRPr lang="fr-FR" altLang="fr-FR">
              <a:solidFill>
                <a:srgbClr val="000000"/>
              </a:solidFill>
            </a:endParaRPr>
          </a:p>
        </p:txBody>
      </p:sp>
    </p:spTree>
    <p:extLst>
      <p:ext uri="{BB962C8B-B14F-4D97-AF65-F5344CB8AC3E}">
        <p14:creationId xmlns:p14="http://schemas.microsoft.com/office/powerpoint/2010/main" val="112182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BD6193-76C8-4D27-86D4-AD4862059182}" type="slidenum">
              <a:rPr lang="fr-FR" altLang="fr-FR" smtClean="0">
                <a:latin typeface="Garamond" panose="02020404030301010803" pitchFamily="18" charset="0"/>
              </a:rPr>
              <a:pPr>
                <a:spcBef>
                  <a:spcPct val="0"/>
                </a:spcBef>
              </a:pPr>
              <a:t>9</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5177933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608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C734791-A1B7-4CDF-9608-1BD8781B9D91}" type="slidenum">
              <a:rPr lang="fr-FR" altLang="fr-FR">
                <a:solidFill>
                  <a:srgbClr val="000000"/>
                </a:solidFill>
              </a:rPr>
              <a:pPr algn="r" eaLnBrk="1" hangingPunct="1">
                <a:spcBef>
                  <a:spcPct val="0"/>
                </a:spcBef>
              </a:pPr>
              <a:t>81</a:t>
            </a:fld>
            <a:endParaRPr lang="fr-FR" altLang="fr-FR">
              <a:solidFill>
                <a:srgbClr val="000000"/>
              </a:solidFill>
            </a:endParaRPr>
          </a:p>
        </p:txBody>
      </p:sp>
    </p:spTree>
    <p:extLst>
      <p:ext uri="{BB962C8B-B14F-4D97-AF65-F5344CB8AC3E}">
        <p14:creationId xmlns:p14="http://schemas.microsoft.com/office/powerpoint/2010/main" val="8371573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481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8EBCE0-4BD9-4A5A-B074-91C23F973249}" type="slidenum">
              <a:rPr lang="fr-FR" altLang="fr-FR" smtClean="0">
                <a:solidFill>
                  <a:srgbClr val="000000"/>
                </a:solidFill>
              </a:rPr>
              <a:pPr>
                <a:spcBef>
                  <a:spcPct val="0"/>
                </a:spcBef>
              </a:pPr>
              <a:t>82</a:t>
            </a:fld>
            <a:endParaRPr lang="fr-FR" altLang="fr-FR" smtClean="0">
              <a:solidFill>
                <a:srgbClr val="000000"/>
              </a:solidFill>
            </a:endParaRPr>
          </a:p>
        </p:txBody>
      </p:sp>
    </p:spTree>
    <p:extLst>
      <p:ext uri="{BB962C8B-B14F-4D97-AF65-F5344CB8AC3E}">
        <p14:creationId xmlns:p14="http://schemas.microsoft.com/office/powerpoint/2010/main" val="29594621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01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9D92CC-D91B-40D6-8EA5-6935C8968107}" type="slidenum">
              <a:rPr lang="fr-FR" altLang="fr-FR" smtClean="0">
                <a:solidFill>
                  <a:srgbClr val="000000"/>
                </a:solidFill>
              </a:rPr>
              <a:pPr>
                <a:spcBef>
                  <a:spcPct val="0"/>
                </a:spcBef>
              </a:pPr>
              <a:t>83</a:t>
            </a:fld>
            <a:endParaRPr lang="fr-FR" altLang="fr-FR" smtClean="0">
              <a:solidFill>
                <a:srgbClr val="000000"/>
              </a:solidFill>
            </a:endParaRPr>
          </a:p>
        </p:txBody>
      </p:sp>
    </p:spTree>
    <p:extLst>
      <p:ext uri="{BB962C8B-B14F-4D97-AF65-F5344CB8AC3E}">
        <p14:creationId xmlns:p14="http://schemas.microsoft.com/office/powerpoint/2010/main" val="10948816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222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A8C9A84-4B5C-425F-8A41-25D409BE58AC}" type="slidenum">
              <a:rPr lang="fr-FR" altLang="fr-FR">
                <a:solidFill>
                  <a:srgbClr val="000000"/>
                </a:solidFill>
              </a:rPr>
              <a:pPr algn="r" eaLnBrk="1" hangingPunct="1">
                <a:spcBef>
                  <a:spcPct val="0"/>
                </a:spcBef>
              </a:pPr>
              <a:t>84</a:t>
            </a:fld>
            <a:endParaRPr lang="fr-FR" altLang="fr-FR">
              <a:solidFill>
                <a:srgbClr val="000000"/>
              </a:solidFill>
            </a:endParaRPr>
          </a:p>
        </p:txBody>
      </p:sp>
    </p:spTree>
    <p:extLst>
      <p:ext uri="{BB962C8B-B14F-4D97-AF65-F5344CB8AC3E}">
        <p14:creationId xmlns:p14="http://schemas.microsoft.com/office/powerpoint/2010/main" val="24579764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42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811D0D-7E45-4ECD-B12D-C92EE0816733}" type="slidenum">
              <a:rPr lang="fr-FR" altLang="fr-FR" smtClean="0">
                <a:solidFill>
                  <a:srgbClr val="000000"/>
                </a:solidFill>
              </a:rPr>
              <a:pPr>
                <a:spcBef>
                  <a:spcPct val="0"/>
                </a:spcBef>
              </a:pPr>
              <a:t>85</a:t>
            </a:fld>
            <a:endParaRPr lang="fr-FR" altLang="fr-FR" smtClean="0">
              <a:solidFill>
                <a:srgbClr val="000000"/>
              </a:solidFill>
            </a:endParaRPr>
          </a:p>
        </p:txBody>
      </p:sp>
    </p:spTree>
    <p:extLst>
      <p:ext uri="{BB962C8B-B14F-4D97-AF65-F5344CB8AC3E}">
        <p14:creationId xmlns:p14="http://schemas.microsoft.com/office/powerpoint/2010/main" val="33552699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63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963DE-2B4C-4797-B80E-DDC6E965A98C}" type="slidenum">
              <a:rPr lang="fr-FR" altLang="fr-FR" smtClean="0">
                <a:solidFill>
                  <a:srgbClr val="000000"/>
                </a:solidFill>
              </a:rPr>
              <a:pPr>
                <a:spcBef>
                  <a:spcPct val="0"/>
                </a:spcBef>
              </a:pPr>
              <a:t>86</a:t>
            </a:fld>
            <a:endParaRPr lang="fr-FR" altLang="fr-FR" smtClean="0">
              <a:solidFill>
                <a:srgbClr val="000000"/>
              </a:solidFill>
            </a:endParaRPr>
          </a:p>
        </p:txBody>
      </p:sp>
    </p:spTree>
    <p:extLst>
      <p:ext uri="{BB962C8B-B14F-4D97-AF65-F5344CB8AC3E}">
        <p14:creationId xmlns:p14="http://schemas.microsoft.com/office/powerpoint/2010/main" val="12515223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583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0BFB30-B780-4684-9107-396D6F5592AB}" type="slidenum">
              <a:rPr lang="fr-FR" altLang="fr-FR" smtClean="0">
                <a:solidFill>
                  <a:srgbClr val="000000"/>
                </a:solidFill>
              </a:rPr>
              <a:pPr>
                <a:spcBef>
                  <a:spcPct val="0"/>
                </a:spcBef>
              </a:pPr>
              <a:t>87</a:t>
            </a:fld>
            <a:endParaRPr lang="fr-FR" altLang="fr-FR" smtClean="0">
              <a:solidFill>
                <a:srgbClr val="000000"/>
              </a:solidFill>
            </a:endParaRPr>
          </a:p>
        </p:txBody>
      </p:sp>
    </p:spTree>
    <p:extLst>
      <p:ext uri="{BB962C8B-B14F-4D97-AF65-F5344CB8AC3E}">
        <p14:creationId xmlns:p14="http://schemas.microsoft.com/office/powerpoint/2010/main" val="3647887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04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942C1F-DD0D-4966-9258-C38BC2A6E537}" type="slidenum">
              <a:rPr lang="fr-FR" altLang="fr-FR" smtClean="0">
                <a:solidFill>
                  <a:srgbClr val="000000"/>
                </a:solidFill>
              </a:rPr>
              <a:pPr>
                <a:spcBef>
                  <a:spcPct val="0"/>
                </a:spcBef>
              </a:pPr>
              <a:t>88</a:t>
            </a:fld>
            <a:endParaRPr lang="fr-FR" altLang="fr-FR" smtClean="0">
              <a:solidFill>
                <a:srgbClr val="000000"/>
              </a:solidFill>
            </a:endParaRPr>
          </a:p>
        </p:txBody>
      </p:sp>
    </p:spTree>
    <p:extLst>
      <p:ext uri="{BB962C8B-B14F-4D97-AF65-F5344CB8AC3E}">
        <p14:creationId xmlns:p14="http://schemas.microsoft.com/office/powerpoint/2010/main" val="16300322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246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CC95A6C-422E-43C2-A287-B7FF8411D55B}" type="slidenum">
              <a:rPr lang="fr-FR" altLang="fr-FR">
                <a:solidFill>
                  <a:srgbClr val="000000"/>
                </a:solidFill>
              </a:rPr>
              <a:pPr algn="r" eaLnBrk="1" hangingPunct="1">
                <a:spcBef>
                  <a:spcPct val="0"/>
                </a:spcBef>
              </a:pPr>
              <a:t>89</a:t>
            </a:fld>
            <a:endParaRPr lang="fr-FR" altLang="fr-FR">
              <a:solidFill>
                <a:srgbClr val="000000"/>
              </a:solidFill>
            </a:endParaRPr>
          </a:p>
        </p:txBody>
      </p:sp>
    </p:spTree>
    <p:extLst>
      <p:ext uri="{BB962C8B-B14F-4D97-AF65-F5344CB8AC3E}">
        <p14:creationId xmlns:p14="http://schemas.microsoft.com/office/powerpoint/2010/main" val="42063431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451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6D1A133-2DDF-4F83-B776-80D640562485}" type="slidenum">
              <a:rPr lang="fr-FR" altLang="fr-FR">
                <a:solidFill>
                  <a:srgbClr val="000000"/>
                </a:solidFill>
              </a:rPr>
              <a:pPr algn="r" eaLnBrk="1" hangingPunct="1">
                <a:spcBef>
                  <a:spcPct val="0"/>
                </a:spcBef>
              </a:pPr>
              <a:t>90</a:t>
            </a:fld>
            <a:endParaRPr lang="fr-FR" altLang="fr-FR">
              <a:solidFill>
                <a:srgbClr val="000000"/>
              </a:solidFill>
            </a:endParaRPr>
          </a:p>
        </p:txBody>
      </p:sp>
    </p:spTree>
    <p:extLst>
      <p:ext uri="{BB962C8B-B14F-4D97-AF65-F5344CB8AC3E}">
        <p14:creationId xmlns:p14="http://schemas.microsoft.com/office/powerpoint/2010/main" val="377254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1840E-7592-4D7A-9F46-F6D391E5BD92}" type="slidenum">
              <a:rPr lang="fr-FR" altLang="fr-FR" smtClean="0">
                <a:latin typeface="Garamond" panose="02020404030301010803" pitchFamily="18" charset="0"/>
              </a:rPr>
              <a:pPr>
                <a:spcBef>
                  <a:spcPct val="0"/>
                </a:spcBef>
              </a:pPr>
              <a:t>10</a:t>
            </a:fld>
            <a:endParaRPr lang="fr-FR" altLang="fr-FR" smtClean="0">
              <a:latin typeface="Garamond" panose="02020404030301010803" pitchFamily="18" charset="0"/>
            </a:endParaRPr>
          </a:p>
        </p:txBody>
      </p:sp>
    </p:spTree>
    <p:extLst>
      <p:ext uri="{BB962C8B-B14F-4D97-AF65-F5344CB8AC3E}">
        <p14:creationId xmlns:p14="http://schemas.microsoft.com/office/powerpoint/2010/main" val="13323530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665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B41EC0-E5F7-4D05-A420-2E1747A058FC}" type="slidenum">
              <a:rPr lang="fr-FR" altLang="fr-FR" smtClean="0">
                <a:solidFill>
                  <a:srgbClr val="000000"/>
                </a:solidFill>
              </a:rPr>
              <a:pPr>
                <a:spcBef>
                  <a:spcPct val="0"/>
                </a:spcBef>
              </a:pPr>
              <a:t>91</a:t>
            </a:fld>
            <a:endParaRPr lang="fr-FR" altLang="fr-FR" smtClean="0">
              <a:solidFill>
                <a:srgbClr val="000000"/>
              </a:solidFill>
            </a:endParaRPr>
          </a:p>
        </p:txBody>
      </p:sp>
    </p:spTree>
    <p:extLst>
      <p:ext uri="{BB962C8B-B14F-4D97-AF65-F5344CB8AC3E}">
        <p14:creationId xmlns:p14="http://schemas.microsoft.com/office/powerpoint/2010/main" val="29317224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243B8-244A-4213-A3CF-0FD4DFC1C562}" type="slidenum">
              <a:rPr lang="fr-FR" altLang="fr-FR" smtClean="0">
                <a:solidFill>
                  <a:srgbClr val="000000"/>
                </a:solidFill>
              </a:rPr>
              <a:pPr>
                <a:spcBef>
                  <a:spcPct val="0"/>
                </a:spcBef>
              </a:pPr>
              <a:t>92</a:t>
            </a:fld>
            <a:endParaRPr lang="fr-FR" altLang="fr-FR"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2906121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8E1920-EC00-4C7D-999B-8D5AFC08EB67}" type="slidenum">
              <a:rPr lang="fr-FR" altLang="fr-FR" smtClean="0">
                <a:solidFill>
                  <a:srgbClr val="000000"/>
                </a:solidFill>
              </a:rPr>
              <a:pPr>
                <a:spcBef>
                  <a:spcPct val="0"/>
                </a:spcBef>
              </a:pPr>
              <a:t>93</a:t>
            </a:fld>
            <a:endParaRPr lang="fr-FR" altLang="fr-FR" smtClean="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571856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744459-FF15-486C-8035-FF36E5FA8B1A}" type="slidenum">
              <a:rPr lang="fr-FR" altLang="fr-FR" smtClean="0">
                <a:solidFill>
                  <a:srgbClr val="000000"/>
                </a:solidFill>
              </a:rPr>
              <a:pPr>
                <a:spcBef>
                  <a:spcPct val="0"/>
                </a:spcBef>
              </a:pPr>
              <a:t>94</a:t>
            </a:fld>
            <a:endParaRPr lang="fr-FR" altLang="fr-FR" smtClean="0">
              <a:solidFill>
                <a:srgbClr val="000000"/>
              </a:solidFill>
            </a:endParaRPr>
          </a:p>
        </p:txBody>
      </p:sp>
    </p:spTree>
    <p:extLst>
      <p:ext uri="{BB962C8B-B14F-4D97-AF65-F5344CB8AC3E}">
        <p14:creationId xmlns:p14="http://schemas.microsoft.com/office/powerpoint/2010/main" val="28179265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12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1627E1-C5E7-4474-9D20-EFEF714EB060}" type="slidenum">
              <a:rPr lang="fr-FR" altLang="fr-FR" smtClean="0">
                <a:solidFill>
                  <a:srgbClr val="000000"/>
                </a:solidFill>
              </a:rPr>
              <a:pPr>
                <a:spcBef>
                  <a:spcPct val="0"/>
                </a:spcBef>
              </a:pPr>
              <a:t>95</a:t>
            </a:fld>
            <a:endParaRPr lang="fr-FR" altLang="fr-FR" smtClean="0">
              <a:solidFill>
                <a:srgbClr val="000000"/>
              </a:solidFill>
            </a:endParaRPr>
          </a:p>
        </p:txBody>
      </p:sp>
    </p:spTree>
    <p:extLst>
      <p:ext uri="{BB962C8B-B14F-4D97-AF65-F5344CB8AC3E}">
        <p14:creationId xmlns:p14="http://schemas.microsoft.com/office/powerpoint/2010/main" val="29831335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33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187EE1-5C56-4E32-8D09-7AF2EAF63BF8}" type="slidenum">
              <a:rPr lang="fr-FR" altLang="fr-FR" smtClean="0">
                <a:solidFill>
                  <a:srgbClr val="000000"/>
                </a:solidFill>
              </a:rPr>
              <a:pPr>
                <a:spcBef>
                  <a:spcPct val="0"/>
                </a:spcBef>
              </a:pPr>
              <a:t>96</a:t>
            </a:fld>
            <a:endParaRPr lang="fr-FR" altLang="fr-FR" smtClean="0">
              <a:solidFill>
                <a:srgbClr val="000000"/>
              </a:solidFill>
            </a:endParaRPr>
          </a:p>
        </p:txBody>
      </p:sp>
    </p:spTree>
    <p:extLst>
      <p:ext uri="{BB962C8B-B14F-4D97-AF65-F5344CB8AC3E}">
        <p14:creationId xmlns:p14="http://schemas.microsoft.com/office/powerpoint/2010/main" val="6374513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536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E2406D3-63D5-4947-B29E-2F544574C114}" type="slidenum">
              <a:rPr lang="fr-FR" altLang="fr-FR">
                <a:solidFill>
                  <a:srgbClr val="000000"/>
                </a:solidFill>
              </a:rPr>
              <a:pPr algn="r" eaLnBrk="1" hangingPunct="1">
                <a:spcBef>
                  <a:spcPct val="0"/>
                </a:spcBef>
              </a:pPr>
              <a:t>97</a:t>
            </a:fld>
            <a:endParaRPr lang="fr-FR" altLang="fr-FR">
              <a:solidFill>
                <a:srgbClr val="000000"/>
              </a:solidFill>
            </a:endParaRPr>
          </a:p>
        </p:txBody>
      </p:sp>
    </p:spTree>
    <p:extLst>
      <p:ext uri="{BB962C8B-B14F-4D97-AF65-F5344CB8AC3E}">
        <p14:creationId xmlns:p14="http://schemas.microsoft.com/office/powerpoint/2010/main" val="126450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741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2985867-D34E-4C34-8610-339B667D5569}" type="slidenum">
              <a:rPr lang="fr-FR" altLang="fr-FR">
                <a:solidFill>
                  <a:srgbClr val="000000"/>
                </a:solidFill>
              </a:rPr>
              <a:pPr algn="r" eaLnBrk="1" hangingPunct="1">
                <a:spcBef>
                  <a:spcPct val="0"/>
                </a:spcBef>
              </a:pPr>
              <a:t>98</a:t>
            </a:fld>
            <a:endParaRPr lang="fr-FR" altLang="fr-FR">
              <a:solidFill>
                <a:srgbClr val="000000"/>
              </a:solidFill>
            </a:endParaRPr>
          </a:p>
        </p:txBody>
      </p:sp>
    </p:spTree>
    <p:extLst>
      <p:ext uri="{BB962C8B-B14F-4D97-AF65-F5344CB8AC3E}">
        <p14:creationId xmlns:p14="http://schemas.microsoft.com/office/powerpoint/2010/main" val="35248850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1946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8DB4C9-99AB-4319-BE7B-06BF6CFED382}" type="slidenum">
              <a:rPr lang="fr-FR" altLang="fr-FR">
                <a:solidFill>
                  <a:srgbClr val="000000"/>
                </a:solidFill>
              </a:rPr>
              <a:pPr algn="r" eaLnBrk="1" hangingPunct="1">
                <a:spcBef>
                  <a:spcPct val="0"/>
                </a:spcBef>
              </a:pPr>
              <a:t>99</a:t>
            </a:fld>
            <a:endParaRPr lang="fr-FR" altLang="fr-FR">
              <a:solidFill>
                <a:srgbClr val="000000"/>
              </a:solidFill>
            </a:endParaRPr>
          </a:p>
        </p:txBody>
      </p:sp>
    </p:spTree>
    <p:extLst>
      <p:ext uri="{BB962C8B-B14F-4D97-AF65-F5344CB8AC3E}">
        <p14:creationId xmlns:p14="http://schemas.microsoft.com/office/powerpoint/2010/main" val="12246756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E2CF1-CC6F-4E2F-8EF9-DBC1CBC0FB45}" type="slidenum">
              <a:rPr lang="fr-FR" altLang="fr-FR" smtClean="0">
                <a:solidFill>
                  <a:srgbClr val="000000"/>
                </a:solidFill>
              </a:rPr>
              <a:pPr>
                <a:spcBef>
                  <a:spcPct val="0"/>
                </a:spcBef>
              </a:pPr>
              <a:t>100</a:t>
            </a:fld>
            <a:endParaRPr lang="fr-FR" altLang="fr-FR" smtClean="0">
              <a:solidFill>
                <a:srgbClr val="000000"/>
              </a:solidFill>
            </a:endParaRPr>
          </a:p>
        </p:txBody>
      </p:sp>
    </p:spTree>
    <p:extLst>
      <p:ext uri="{BB962C8B-B14F-4D97-AF65-F5344CB8AC3E}">
        <p14:creationId xmlns:p14="http://schemas.microsoft.com/office/powerpoint/2010/main" val="141979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n-U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0C226A-A711-4D94-9ECC-4C4163A437E4}" type="slidenum">
              <a:rPr lang="fr-FR" altLang="fr-FR"/>
              <a:pPr>
                <a:defRPr/>
              </a:pPr>
              <a:t>‹N°›</a:t>
            </a:fld>
            <a:endParaRPr lang="fr-FR" altLang="fr-FR"/>
          </a:p>
        </p:txBody>
      </p:sp>
    </p:spTree>
    <p:extLst>
      <p:ext uri="{BB962C8B-B14F-4D97-AF65-F5344CB8AC3E}">
        <p14:creationId xmlns:p14="http://schemas.microsoft.com/office/powerpoint/2010/main" val="983892009"/>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92C3B0D-98DD-453B-8382-4BAE54FEB840}" type="slidenum">
              <a:rPr lang="fr-FR" altLang="fr-FR"/>
              <a:pPr>
                <a:defRPr/>
              </a:pPr>
              <a:t>‹N°›</a:t>
            </a:fld>
            <a:endParaRPr lang="fr-FR" altLang="fr-FR"/>
          </a:p>
        </p:txBody>
      </p:sp>
    </p:spTree>
    <p:extLst>
      <p:ext uri="{BB962C8B-B14F-4D97-AF65-F5344CB8AC3E}">
        <p14:creationId xmlns:p14="http://schemas.microsoft.com/office/powerpoint/2010/main" val="3101966534"/>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CDDCCEB-0FE4-49D2-A926-2151A4417502}" type="slidenum">
              <a:rPr lang="fr-FR" altLang="fr-FR"/>
              <a:pPr>
                <a:defRPr/>
              </a:pPr>
              <a:t>‹N°›</a:t>
            </a:fld>
            <a:endParaRPr lang="fr-FR" altLang="fr-FR"/>
          </a:p>
        </p:txBody>
      </p:sp>
    </p:spTree>
    <p:extLst>
      <p:ext uri="{BB962C8B-B14F-4D97-AF65-F5344CB8AC3E}">
        <p14:creationId xmlns:p14="http://schemas.microsoft.com/office/powerpoint/2010/main" val="2549186079"/>
      </p:ext>
    </p:extLst>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n-U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E73B12E-6A00-4AB1-985C-668995BB82B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33859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A5A4C84-4A44-4FC3-9365-75EE7211BF2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4432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en-U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95CA646-E74A-416D-AE23-E8BFFE7C6DA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419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E8B1F4E-D153-407A-BA1A-0DEB428EBF4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6590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1995EB8-B70D-494F-BDB5-091BDF263EC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1215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5AF578A-34F4-4216-8A60-4E766611D3C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9806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F04D2CBF-8363-4DC6-B808-CAEBF4C8F0F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83766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n-U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89E88C5-CF63-4EE6-9034-123F0E1FC2A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2482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45129B-A17C-4781-8E83-F6F020116D9D}" type="slidenum">
              <a:rPr lang="fr-FR" altLang="fr-FR"/>
              <a:pPr>
                <a:defRPr/>
              </a:pPr>
              <a:t>‹N°›</a:t>
            </a:fld>
            <a:endParaRPr lang="fr-FR" altLang="fr-FR"/>
          </a:p>
        </p:txBody>
      </p:sp>
    </p:spTree>
    <p:extLst>
      <p:ext uri="{BB962C8B-B14F-4D97-AF65-F5344CB8AC3E}">
        <p14:creationId xmlns:p14="http://schemas.microsoft.com/office/powerpoint/2010/main" val="1028386728"/>
      </p:ext>
    </p:extLst>
  </p:cSld>
  <p:clrMapOvr>
    <a:masterClrMapping/>
  </p:clrMapOvr>
  <p:transition>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n-US"/>
          </a:p>
        </p:txBody>
      </p:sp>
      <p:sp>
        <p:nvSpPr>
          <p:cNvPr id="3" name="Espace réservé pour une imag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DDCB40A-9A91-4FA0-BFC1-96F4BE8268D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23127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B2EF138-D785-4FBB-8F40-64D6D39670E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75564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C9C7396-96BB-492A-907D-1B661C350C2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7727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E0B773-C7A2-4AA2-92CF-D7DE91518C0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56182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503112-60CA-41BB-8785-78A95C86B43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267167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78AB67-C3B5-442F-9E11-5EE70B86A7B4}"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224667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D85D86-7056-4F12-A166-83271C54501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336703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692A4E-4189-4E34-A0CD-AAD11114A95F}"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72363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311157-A1A1-40C9-B6EF-18F8C9D852BF}"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783680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48DC22-211D-42E5-9C59-827BA711C3E4}"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48763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en-U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E4B3F50-97C2-4372-8676-1F43CE5574CD}" type="slidenum">
              <a:rPr lang="fr-FR" altLang="fr-FR"/>
              <a:pPr>
                <a:defRPr/>
              </a:pPr>
              <a:t>‹N°›</a:t>
            </a:fld>
            <a:endParaRPr lang="fr-FR" altLang="fr-FR"/>
          </a:p>
        </p:txBody>
      </p:sp>
    </p:spTree>
    <p:extLst>
      <p:ext uri="{BB962C8B-B14F-4D97-AF65-F5344CB8AC3E}">
        <p14:creationId xmlns:p14="http://schemas.microsoft.com/office/powerpoint/2010/main" val="1627669770"/>
      </p:ext>
    </p:extLst>
  </p:cSld>
  <p:clrMapOvr>
    <a:masterClrMapping/>
  </p:clrMapOvr>
  <p:transition>
    <p:pull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5E0052-8374-4E09-9536-383C9D94B55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255756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39DE7-5383-4420-A313-BA41F67E201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601521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EF7F8F-116E-4D13-AA21-BA1C123497E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287507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F525C-68C1-4491-BE60-BA60319BE1A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066670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0FF1028-856D-4438-8C36-63A8EC0E7566}" type="datetimeFigureOut">
              <a:rPr lang="fr-FR">
                <a:solidFill>
                  <a:srgbClr val="000000"/>
                </a:solidFill>
              </a:rPr>
              <a:pPr>
                <a:defRPr/>
              </a:pPr>
              <a:t>10/02/2021</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257C87-78C6-48D2-889A-B5F729A8D437}"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518950577"/>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4A819793-BE63-4CEA-AC55-964827AD129C}" type="datetimeFigureOut">
              <a:rPr lang="fr-FR">
                <a:solidFill>
                  <a:srgbClr val="000000"/>
                </a:solidFill>
              </a:rPr>
              <a:pPr>
                <a:defRPr/>
              </a:pPr>
              <a:t>10/02/2021</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F62EE-5DA2-449A-A399-0D01F78C47A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777182759"/>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97726E22-A985-4888-899B-F66461F7067D}" type="datetimeFigureOut">
              <a:rPr lang="fr-FR">
                <a:solidFill>
                  <a:srgbClr val="000000"/>
                </a:solidFill>
              </a:rPr>
              <a:pPr>
                <a:defRPr/>
              </a:pPr>
              <a:t>10/02/2021</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7B5559-63D5-41CC-A326-6682AB39C18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901464742"/>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97A3134C-B261-4C02-B1CA-CC29BCB38B6A}" type="datetimeFigureOut">
              <a:rPr lang="fr-FR">
                <a:solidFill>
                  <a:srgbClr val="000000"/>
                </a:solidFill>
              </a:rPr>
              <a:pPr>
                <a:defRPr/>
              </a:pPr>
              <a:t>10/02/2021</a:t>
            </a:fld>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76EBD7-6CCC-4720-95A6-202C23C660B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642041127"/>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86C0C4FF-51AC-4470-9DF0-6D8A99A26DB8}" type="datetimeFigureOut">
              <a:rPr lang="fr-FR">
                <a:solidFill>
                  <a:srgbClr val="000000"/>
                </a:solidFill>
              </a:rPr>
              <a:pPr>
                <a:defRPr/>
              </a:pPr>
              <a:t>10/02/2021</a:t>
            </a:fld>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E3F95F-58D4-475C-B719-6AAE4E07B39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665157392"/>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23FB0239-2E93-4C2A-8E33-C6D442BF6590}" type="datetimeFigureOut">
              <a:rPr lang="fr-FR">
                <a:solidFill>
                  <a:srgbClr val="000000"/>
                </a:solidFill>
              </a:rPr>
              <a:pPr>
                <a:defRPr/>
              </a:pPr>
              <a:t>10/02/2021</a:t>
            </a:fld>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4F4ABC-2515-43E6-B200-E0E38F992BB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2051769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549C4A4-E652-4ADE-B4F0-6A6BBE3E12F1}" type="slidenum">
              <a:rPr lang="fr-FR" altLang="fr-FR"/>
              <a:pPr>
                <a:defRPr/>
              </a:pPr>
              <a:t>‹N°›</a:t>
            </a:fld>
            <a:endParaRPr lang="fr-FR" altLang="fr-FR"/>
          </a:p>
        </p:txBody>
      </p:sp>
    </p:spTree>
    <p:extLst>
      <p:ext uri="{BB962C8B-B14F-4D97-AF65-F5344CB8AC3E}">
        <p14:creationId xmlns:p14="http://schemas.microsoft.com/office/powerpoint/2010/main" val="3633715807"/>
      </p:ext>
    </p:extLst>
  </p:cSld>
  <p:clrMapOvr>
    <a:masterClrMapping/>
  </p:clrMapOvr>
  <p:transition>
    <p:pull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8FDAFE-231B-421B-BCFC-660366B36533}" type="datetimeFigureOut">
              <a:rPr lang="fr-FR">
                <a:solidFill>
                  <a:srgbClr val="000000"/>
                </a:solidFill>
              </a:rPr>
              <a:pPr>
                <a:defRPr/>
              </a:pPr>
              <a:t>10/02/2021</a:t>
            </a:fld>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7B4969-30F3-4EE2-9680-1459D0075E4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188608710"/>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4234F757-54FB-4307-B6D9-40BA61A3DFBC}" type="datetimeFigureOut">
              <a:rPr lang="fr-FR">
                <a:solidFill>
                  <a:srgbClr val="000000"/>
                </a:solidFill>
              </a:rPr>
              <a:pPr>
                <a:defRPr/>
              </a:pPr>
              <a:t>10/02/2021</a:t>
            </a:fld>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4D76AF-8941-459A-B28E-6143AC2DB69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197425723"/>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02226DD6-9965-4B08-B888-CDD72C262CCC}" type="datetimeFigureOut">
              <a:rPr lang="fr-FR">
                <a:solidFill>
                  <a:srgbClr val="000000"/>
                </a:solidFill>
              </a:rPr>
              <a:pPr>
                <a:defRPr/>
              </a:pPr>
              <a:t>10/02/2021</a:t>
            </a:fld>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325AD0-16EE-4C64-A137-5E0A33C3C697}"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818345186"/>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3E2B328D-D38C-4BF2-919F-1C688BFF2018}" type="datetimeFigureOut">
              <a:rPr lang="fr-FR">
                <a:solidFill>
                  <a:srgbClr val="000000"/>
                </a:solidFill>
              </a:rPr>
              <a:pPr>
                <a:defRPr/>
              </a:pPr>
              <a:t>10/02/2021</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FD555E-EDF0-4A79-BC77-9B246428D6A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371769215"/>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E8286102-FE30-4912-8296-CFEB8663F10A}" type="datetimeFigureOut">
              <a:rPr lang="fr-FR">
                <a:solidFill>
                  <a:srgbClr val="000000"/>
                </a:solidFill>
              </a:rPr>
              <a:pPr>
                <a:defRPr/>
              </a:pPr>
              <a:t>10/02/2021</a:t>
            </a:fld>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C1D1A-8786-4A91-AB70-DD0BA0BCC96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910527146"/>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709 w 3934"/>
                <a:gd name="T3" fmla="*/ 1331 h 1505"/>
                <a:gd name="T4" fmla="*/ 1257 w 3934"/>
                <a:gd name="T5" fmla="*/ 1157 h 1505"/>
                <a:gd name="T6" fmla="*/ 1783 w 3934"/>
                <a:gd name="T7" fmla="*/ 977 h 1505"/>
                <a:gd name="T8" fmla="*/ 2295 w 3934"/>
                <a:gd name="T9" fmla="*/ 792 h 1505"/>
                <a:gd name="T10" fmla="*/ 2544 w 3934"/>
                <a:gd name="T11" fmla="*/ 696 h 1505"/>
                <a:gd name="T12" fmla="*/ 2778 w 3934"/>
                <a:gd name="T13" fmla="*/ 606 h 1505"/>
                <a:gd name="T14" fmla="*/ 3017 w 3934"/>
                <a:gd name="T15" fmla="*/ 510 h 1505"/>
                <a:gd name="T16" fmla="*/ 3249 w 3934"/>
                <a:gd name="T17" fmla="*/ 420 h 1505"/>
                <a:gd name="T18" fmla="*/ 3459 w 3934"/>
                <a:gd name="T19" fmla="*/ 324 h 1505"/>
                <a:gd name="T20" fmla="*/ 3672 w 3934"/>
                <a:gd name="T21" fmla="*/ 234 h 1505"/>
                <a:gd name="T22" fmla="*/ 3879 w 3934"/>
                <a:gd name="T23" fmla="*/ 138 h 1505"/>
                <a:gd name="T24" fmla="*/ 4066 w 3934"/>
                <a:gd name="T25" fmla="*/ 48 h 1505"/>
                <a:gd name="T26" fmla="*/ 4066 w 3934"/>
                <a:gd name="T27" fmla="*/ 0 h 1505"/>
                <a:gd name="T28" fmla="*/ 3872 w 3934"/>
                <a:gd name="T29" fmla="*/ 96 h 1505"/>
                <a:gd name="T30" fmla="*/ 3660 w 3934"/>
                <a:gd name="T31" fmla="*/ 192 h 1505"/>
                <a:gd name="T32" fmla="*/ 3440 w 3934"/>
                <a:gd name="T33" fmla="*/ 288 h 1505"/>
                <a:gd name="T34" fmla="*/ 3225 w 3934"/>
                <a:gd name="T35" fmla="*/ 384 h 1505"/>
                <a:gd name="T36" fmla="*/ 2987 w 3934"/>
                <a:gd name="T37" fmla="*/ 480 h 1505"/>
                <a:gd name="T38" fmla="*/ 2742 w 3934"/>
                <a:gd name="T39" fmla="*/ 576 h 1505"/>
                <a:gd name="T40" fmla="*/ 2489 w 3934"/>
                <a:gd name="T41" fmla="*/ 672 h 1505"/>
                <a:gd name="T42" fmla="*/ 2241 w 3934"/>
                <a:gd name="T43" fmla="*/ 768 h 1505"/>
                <a:gd name="T44" fmla="*/ 1973 w 3934"/>
                <a:gd name="T45" fmla="*/ 864 h 1505"/>
                <a:gd name="T46" fmla="*/ 1705 w 3934"/>
                <a:gd name="T47" fmla="*/ 960 h 1505"/>
                <a:gd name="T48" fmla="*/ 1145 w 3934"/>
                <a:gd name="T49" fmla="*/ 1145 h 1505"/>
                <a:gd name="T50" fmla="*/ 58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6" name="Freeform 4"/>
            <p:cNvSpPr>
              <a:spLocks/>
            </p:cNvSpPr>
            <p:nvPr/>
          </p:nvSpPr>
          <p:spPr bwMode="hidden">
            <a:xfrm>
              <a:off x="4025" y="3627"/>
              <a:ext cx="1733" cy="689"/>
            </a:xfrm>
            <a:custGeom>
              <a:avLst/>
              <a:gdLst>
                <a:gd name="T0" fmla="*/ 132 w 1728"/>
                <a:gd name="T1" fmla="*/ 689 h 689"/>
                <a:gd name="T2" fmla="*/ 572 w 1728"/>
                <a:gd name="T3" fmla="*/ 527 h 689"/>
                <a:gd name="T4" fmla="*/ 996 w 1728"/>
                <a:gd name="T5" fmla="*/ 365 h 689"/>
                <a:gd name="T6" fmla="*/ 1193 w 1728"/>
                <a:gd name="T7" fmla="*/ 287 h 689"/>
                <a:gd name="T8" fmla="*/ 1401 w 1728"/>
                <a:gd name="T9" fmla="*/ 203 h 689"/>
                <a:gd name="T10" fmla="*/ 1602 w 1728"/>
                <a:gd name="T11" fmla="*/ 126 h 689"/>
                <a:gd name="T12" fmla="*/ 1783 w 1728"/>
                <a:gd name="T13" fmla="*/ 48 h 689"/>
                <a:gd name="T14" fmla="*/ 1783 w 1728"/>
                <a:gd name="T15" fmla="*/ 0 h 689"/>
                <a:gd name="T16" fmla="*/ 1579 w 1728"/>
                <a:gd name="T17" fmla="*/ 84 h 689"/>
                <a:gd name="T18" fmla="*/ 1371 w 1728"/>
                <a:gd name="T19" fmla="*/ 167 h 689"/>
                <a:gd name="T20" fmla="*/ 1151 w 1728"/>
                <a:gd name="T21" fmla="*/ 257 h 689"/>
                <a:gd name="T22" fmla="*/ 936 w 1728"/>
                <a:gd name="T23" fmla="*/ 341 h 689"/>
                <a:gd name="T24" fmla="*/ 46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7" name="Freeform 5"/>
            <p:cNvSpPr>
              <a:spLocks/>
            </p:cNvSpPr>
            <p:nvPr/>
          </p:nvSpPr>
          <p:spPr bwMode="hidden">
            <a:xfrm>
              <a:off x="0" y="0"/>
              <a:ext cx="5578" cy="3447"/>
            </a:xfrm>
            <a:custGeom>
              <a:avLst/>
              <a:gdLst>
                <a:gd name="T0" fmla="*/ 5749 w 5561"/>
                <a:gd name="T1" fmla="*/ 929 h 3447"/>
                <a:gd name="T2" fmla="*/ 5724 w 5561"/>
                <a:gd name="T3" fmla="*/ 773 h 3447"/>
                <a:gd name="T4" fmla="*/ 5640 w 5561"/>
                <a:gd name="T5" fmla="*/ 629 h 3447"/>
                <a:gd name="T6" fmla="*/ 5509 w 5561"/>
                <a:gd name="T7" fmla="*/ 492 h 3447"/>
                <a:gd name="T8" fmla="*/ 5324 w 5561"/>
                <a:gd name="T9" fmla="*/ 366 h 3447"/>
                <a:gd name="T10" fmla="*/ 5087 w 5561"/>
                <a:gd name="T11" fmla="*/ 252 h 3447"/>
                <a:gd name="T12" fmla="*/ 4810 w 5561"/>
                <a:gd name="T13" fmla="*/ 144 h 3447"/>
                <a:gd name="T14" fmla="*/ 4489 w 5561"/>
                <a:gd name="T15" fmla="*/ 48 h 3447"/>
                <a:gd name="T16" fmla="*/ 4135 w 5561"/>
                <a:gd name="T17" fmla="*/ 0 h 3447"/>
                <a:gd name="T18" fmla="*/ 4508 w 5561"/>
                <a:gd name="T19" fmla="*/ 90 h 3447"/>
                <a:gd name="T20" fmla="*/ 4829 w 5561"/>
                <a:gd name="T21" fmla="*/ 192 h 3447"/>
                <a:gd name="T22" fmla="*/ 5099 w 5561"/>
                <a:gd name="T23" fmla="*/ 306 h 3447"/>
                <a:gd name="T24" fmla="*/ 5324 w 5561"/>
                <a:gd name="T25" fmla="*/ 426 h 3447"/>
                <a:gd name="T26" fmla="*/ 5496 w 5561"/>
                <a:gd name="T27" fmla="*/ 557 h 3447"/>
                <a:gd name="T28" fmla="*/ 5616 w 5561"/>
                <a:gd name="T29" fmla="*/ 701 h 3447"/>
                <a:gd name="T30" fmla="*/ 5676 w 5561"/>
                <a:gd name="T31" fmla="*/ 851 h 3447"/>
                <a:gd name="T32" fmla="*/ 5676 w 5561"/>
                <a:gd name="T33" fmla="*/ 1013 h 3447"/>
                <a:gd name="T34" fmla="*/ 5628 w 5561"/>
                <a:gd name="T35" fmla="*/ 1163 h 3447"/>
                <a:gd name="T36" fmla="*/ 5528 w 5561"/>
                <a:gd name="T37" fmla="*/ 1319 h 3447"/>
                <a:gd name="T38" fmla="*/ 5378 w 5561"/>
                <a:gd name="T39" fmla="*/ 1475 h 3447"/>
                <a:gd name="T40" fmla="*/ 5189 w 5561"/>
                <a:gd name="T41" fmla="*/ 1630 h 3447"/>
                <a:gd name="T42" fmla="*/ 4954 w 5561"/>
                <a:gd name="T43" fmla="*/ 1786 h 3447"/>
                <a:gd name="T44" fmla="*/ 4680 w 5561"/>
                <a:gd name="T45" fmla="*/ 1948 h 3447"/>
                <a:gd name="T46" fmla="*/ 4358 w 5561"/>
                <a:gd name="T47" fmla="*/ 2104 h 3447"/>
                <a:gd name="T48" fmla="*/ 4007 w 5561"/>
                <a:gd name="T49" fmla="*/ 2260 h 3447"/>
                <a:gd name="T50" fmla="*/ 3619 w 5561"/>
                <a:gd name="T51" fmla="*/ 2416 h 3447"/>
                <a:gd name="T52" fmla="*/ 3192 w 5561"/>
                <a:gd name="T53" fmla="*/ 2566 h 3447"/>
                <a:gd name="T54" fmla="*/ 2731 w 5561"/>
                <a:gd name="T55" fmla="*/ 2715 h 3447"/>
                <a:gd name="T56" fmla="*/ 2241 w 5561"/>
                <a:gd name="T57" fmla="*/ 2865 h 3447"/>
                <a:gd name="T58" fmla="*/ 1717 w 5561"/>
                <a:gd name="T59" fmla="*/ 3009 h 3447"/>
                <a:gd name="T60" fmla="*/ 1177 w 5561"/>
                <a:gd name="T61" fmla="*/ 3147 h 3447"/>
                <a:gd name="T62" fmla="*/ 602 w 5561"/>
                <a:gd name="T63" fmla="*/ 3279 h 3447"/>
                <a:gd name="T64" fmla="*/ 0 w 5561"/>
                <a:gd name="T65" fmla="*/ 3447 h 3447"/>
                <a:gd name="T66" fmla="*/ 900 w 5561"/>
                <a:gd name="T67" fmla="*/ 3249 h 3447"/>
                <a:gd name="T68" fmla="*/ 1461 w 5561"/>
                <a:gd name="T69" fmla="*/ 3105 h 3447"/>
                <a:gd name="T70" fmla="*/ 2003 w 5561"/>
                <a:gd name="T71" fmla="*/ 2961 h 3447"/>
                <a:gd name="T72" fmla="*/ 2519 w 5561"/>
                <a:gd name="T73" fmla="*/ 2817 h 3447"/>
                <a:gd name="T74" fmla="*/ 2999 w 5561"/>
                <a:gd name="T75" fmla="*/ 2668 h 3447"/>
                <a:gd name="T76" fmla="*/ 3440 w 5561"/>
                <a:gd name="T77" fmla="*/ 2512 h 3447"/>
                <a:gd name="T78" fmla="*/ 3860 w 5561"/>
                <a:gd name="T79" fmla="*/ 2356 h 3447"/>
                <a:gd name="T80" fmla="*/ 4239 w 5561"/>
                <a:gd name="T81" fmla="*/ 2200 h 3447"/>
                <a:gd name="T82" fmla="*/ 4579 w 5561"/>
                <a:gd name="T83" fmla="*/ 2038 h 3447"/>
                <a:gd name="T84" fmla="*/ 4881 w 5561"/>
                <a:gd name="T85" fmla="*/ 1876 h 3447"/>
                <a:gd name="T86" fmla="*/ 5138 w 5561"/>
                <a:gd name="T87" fmla="*/ 1720 h 3447"/>
                <a:gd name="T88" fmla="*/ 5354 w 5561"/>
                <a:gd name="T89" fmla="*/ 1559 h 3447"/>
                <a:gd name="T90" fmla="*/ 5522 w 5561"/>
                <a:gd name="T91" fmla="*/ 1397 h 3447"/>
                <a:gd name="T92" fmla="*/ 5646 w 5561"/>
                <a:gd name="T93" fmla="*/ 1241 h 3447"/>
                <a:gd name="T94" fmla="*/ 5724 w 5561"/>
                <a:gd name="T95" fmla="*/ 1085 h 3447"/>
                <a:gd name="T96" fmla="*/ 5743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fr-FR">
                <a:solidFill>
                  <a:srgbClr val="000000"/>
                </a:solidFill>
                <a:latin typeface="Verdana" panose="020B0604030504040204" pitchFamily="34" charset="0"/>
              </a:endParaRPr>
            </a:p>
          </p:txBody>
        </p:sp>
        <p:sp>
          <p:nvSpPr>
            <p:cNvPr id="9" name="Freeform 7"/>
            <p:cNvSpPr>
              <a:spLocks/>
            </p:cNvSpPr>
            <p:nvPr/>
          </p:nvSpPr>
          <p:spPr bwMode="hidden">
            <a:xfrm>
              <a:off x="0" y="1984"/>
              <a:ext cx="5758" cy="2098"/>
            </a:xfrm>
            <a:custGeom>
              <a:avLst/>
              <a:gdLst>
                <a:gd name="T0" fmla="*/ 5940 w 5740"/>
                <a:gd name="T1" fmla="*/ 0 h 2098"/>
                <a:gd name="T2" fmla="*/ 5836 w 5740"/>
                <a:gd name="T3" fmla="*/ 72 h 2098"/>
                <a:gd name="T4" fmla="*/ 5732 w 5740"/>
                <a:gd name="T5" fmla="*/ 138 h 2098"/>
                <a:gd name="T6" fmla="*/ 5611 w 5740"/>
                <a:gd name="T7" fmla="*/ 210 h 2098"/>
                <a:gd name="T8" fmla="*/ 5491 w 5740"/>
                <a:gd name="T9" fmla="*/ 276 h 2098"/>
                <a:gd name="T10" fmla="*/ 5228 w 5740"/>
                <a:gd name="T11" fmla="*/ 414 h 2098"/>
                <a:gd name="T12" fmla="*/ 4942 w 5740"/>
                <a:gd name="T13" fmla="*/ 552 h 2098"/>
                <a:gd name="T14" fmla="*/ 4632 w 5740"/>
                <a:gd name="T15" fmla="*/ 690 h 2098"/>
                <a:gd name="T16" fmla="*/ 4305 w 5740"/>
                <a:gd name="T17" fmla="*/ 827 h 2098"/>
                <a:gd name="T18" fmla="*/ 3959 w 5740"/>
                <a:gd name="T19" fmla="*/ 959 h 2098"/>
                <a:gd name="T20" fmla="*/ 3589 w 5740"/>
                <a:gd name="T21" fmla="*/ 1091 h 2098"/>
                <a:gd name="T22" fmla="*/ 3201 w 5740"/>
                <a:gd name="T23" fmla="*/ 1223 h 2098"/>
                <a:gd name="T24" fmla="*/ 2794 w 5740"/>
                <a:gd name="T25" fmla="*/ 1355 h 2098"/>
                <a:gd name="T26" fmla="*/ 2361 w 5740"/>
                <a:gd name="T27" fmla="*/ 1481 h 2098"/>
                <a:gd name="T28" fmla="*/ 1926 w 5740"/>
                <a:gd name="T29" fmla="*/ 1601 h 2098"/>
                <a:gd name="T30" fmla="*/ 1467 w 5740"/>
                <a:gd name="T31" fmla="*/ 1721 h 2098"/>
                <a:gd name="T32" fmla="*/ 990 w 5740"/>
                <a:gd name="T33" fmla="*/ 1834 h 2098"/>
                <a:gd name="T34" fmla="*/ 506 w 5740"/>
                <a:gd name="T35" fmla="*/ 1948 h 2098"/>
                <a:gd name="T36" fmla="*/ 0 w 5740"/>
                <a:gd name="T37" fmla="*/ 2056 h 2098"/>
                <a:gd name="T38" fmla="*/ 0 w 5740"/>
                <a:gd name="T39" fmla="*/ 2098 h 2098"/>
                <a:gd name="T40" fmla="*/ 499 w 5740"/>
                <a:gd name="T41" fmla="*/ 1990 h 2098"/>
                <a:gd name="T42" fmla="*/ 984 w 5740"/>
                <a:gd name="T43" fmla="*/ 1882 h 2098"/>
                <a:gd name="T44" fmla="*/ 1452 w 5740"/>
                <a:gd name="T45" fmla="*/ 1763 h 2098"/>
                <a:gd name="T46" fmla="*/ 1908 w 5740"/>
                <a:gd name="T47" fmla="*/ 1649 h 2098"/>
                <a:gd name="T48" fmla="*/ 2343 w 5740"/>
                <a:gd name="T49" fmla="*/ 1523 h 2098"/>
                <a:gd name="T50" fmla="*/ 2774 w 5740"/>
                <a:gd name="T51" fmla="*/ 1397 h 2098"/>
                <a:gd name="T52" fmla="*/ 3177 w 5740"/>
                <a:gd name="T53" fmla="*/ 1271 h 2098"/>
                <a:gd name="T54" fmla="*/ 3565 w 5740"/>
                <a:gd name="T55" fmla="*/ 1139 h 2098"/>
                <a:gd name="T56" fmla="*/ 3935 w 5740"/>
                <a:gd name="T57" fmla="*/ 1007 h 2098"/>
                <a:gd name="T58" fmla="*/ 4281 w 5740"/>
                <a:gd name="T59" fmla="*/ 875 h 2098"/>
                <a:gd name="T60" fmla="*/ 4614 w 5740"/>
                <a:gd name="T61" fmla="*/ 737 h 2098"/>
                <a:gd name="T62" fmla="*/ 4924 w 5740"/>
                <a:gd name="T63" fmla="*/ 600 h 2098"/>
                <a:gd name="T64" fmla="*/ 5216 w 5740"/>
                <a:gd name="T65" fmla="*/ 462 h 2098"/>
                <a:gd name="T66" fmla="*/ 5479 w 5740"/>
                <a:gd name="T67" fmla="*/ 324 h 2098"/>
                <a:gd name="T68" fmla="*/ 5726 w 5740"/>
                <a:gd name="T69" fmla="*/ 186 h 2098"/>
                <a:gd name="T70" fmla="*/ 5940 w 5740"/>
                <a:gd name="T71" fmla="*/ 48 h 2098"/>
                <a:gd name="T72" fmla="*/ 5940 w 5740"/>
                <a:gd name="T73" fmla="*/ 0 h 2098"/>
                <a:gd name="T74" fmla="*/ 59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 name="Freeform 8"/>
            <p:cNvSpPr>
              <a:spLocks/>
            </p:cNvSpPr>
            <p:nvPr/>
          </p:nvSpPr>
          <p:spPr bwMode="hidden">
            <a:xfrm>
              <a:off x="0" y="102"/>
              <a:ext cx="1961" cy="1265"/>
            </a:xfrm>
            <a:custGeom>
              <a:avLst/>
              <a:gdLst>
                <a:gd name="T0" fmla="*/ 2021 w 1955"/>
                <a:gd name="T1" fmla="*/ 485 h 1265"/>
                <a:gd name="T2" fmla="*/ 1967 w 1955"/>
                <a:gd name="T3" fmla="*/ 390 h 1265"/>
                <a:gd name="T4" fmla="*/ 1831 w 1955"/>
                <a:gd name="T5" fmla="*/ 306 h 1265"/>
                <a:gd name="T6" fmla="*/ 1634 w 1955"/>
                <a:gd name="T7" fmla="*/ 228 h 1265"/>
                <a:gd name="T8" fmla="*/ 1371 w 1955"/>
                <a:gd name="T9" fmla="*/ 162 h 1265"/>
                <a:gd name="T10" fmla="*/ 1043 w 1955"/>
                <a:gd name="T11" fmla="*/ 102 h 1265"/>
                <a:gd name="T12" fmla="*/ 668 w 1955"/>
                <a:gd name="T13" fmla="*/ 54 h 1265"/>
                <a:gd name="T14" fmla="*/ 238 w 1955"/>
                <a:gd name="T15" fmla="*/ 18 h 1265"/>
                <a:gd name="T16" fmla="*/ 0 w 1955"/>
                <a:gd name="T17" fmla="*/ 12 h 1265"/>
                <a:gd name="T18" fmla="*/ 442 w 1955"/>
                <a:gd name="T19" fmla="*/ 48 h 1265"/>
                <a:gd name="T20" fmla="*/ 845 w 1955"/>
                <a:gd name="T21" fmla="*/ 90 h 1265"/>
                <a:gd name="T22" fmla="*/ 1192 w 1955"/>
                <a:gd name="T23" fmla="*/ 144 h 1265"/>
                <a:gd name="T24" fmla="*/ 1467 w 1955"/>
                <a:gd name="T25" fmla="*/ 204 h 1265"/>
                <a:gd name="T26" fmla="*/ 1693 w 1955"/>
                <a:gd name="T27" fmla="*/ 276 h 1265"/>
                <a:gd name="T28" fmla="*/ 1860 w 1955"/>
                <a:gd name="T29" fmla="*/ 360 h 1265"/>
                <a:gd name="T30" fmla="*/ 1949 w 1955"/>
                <a:gd name="T31" fmla="*/ 443 h 1265"/>
                <a:gd name="T32" fmla="*/ 1967 w 1955"/>
                <a:gd name="T33" fmla="*/ 539 h 1265"/>
                <a:gd name="T34" fmla="*/ 1920 w 1955"/>
                <a:gd name="T35" fmla="*/ 629 h 1265"/>
                <a:gd name="T36" fmla="*/ 1802 w 1955"/>
                <a:gd name="T37" fmla="*/ 719 h 1265"/>
                <a:gd name="T38" fmla="*/ 1634 w 1955"/>
                <a:gd name="T39" fmla="*/ 809 h 1265"/>
                <a:gd name="T40" fmla="*/ 1401 w 1955"/>
                <a:gd name="T41" fmla="*/ 899 h 1265"/>
                <a:gd name="T42" fmla="*/ 1121 w 1955"/>
                <a:gd name="T43" fmla="*/ 989 h 1265"/>
                <a:gd name="T44" fmla="*/ 787 w 1955"/>
                <a:gd name="T45" fmla="*/ 1073 h 1265"/>
                <a:gd name="T46" fmla="*/ 418 w 1955"/>
                <a:gd name="T47" fmla="*/ 1157 h 1265"/>
                <a:gd name="T48" fmla="*/ 0 w 1955"/>
                <a:gd name="T49" fmla="*/ 1241 h 1265"/>
                <a:gd name="T50" fmla="*/ 226 w 1955"/>
                <a:gd name="T51" fmla="*/ 1223 h 1265"/>
                <a:gd name="T52" fmla="*/ 632 w 1955"/>
                <a:gd name="T53" fmla="*/ 1139 h 1265"/>
                <a:gd name="T54" fmla="*/ 990 w 1955"/>
                <a:gd name="T55" fmla="*/ 1049 h 1265"/>
                <a:gd name="T56" fmla="*/ 1306 w 1955"/>
                <a:gd name="T57" fmla="*/ 959 h 1265"/>
                <a:gd name="T58" fmla="*/ 1568 w 1955"/>
                <a:gd name="T59" fmla="*/ 863 h 1265"/>
                <a:gd name="T60" fmla="*/ 1771 w 1955"/>
                <a:gd name="T61" fmla="*/ 767 h 1265"/>
                <a:gd name="T62" fmla="*/ 1926 w 1955"/>
                <a:gd name="T63" fmla="*/ 677 h 1265"/>
                <a:gd name="T64" fmla="*/ 2003 w 1955"/>
                <a:gd name="T65" fmla="*/ 581 h 1265"/>
                <a:gd name="T66" fmla="*/ 202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1" name="Freeform 9"/>
            <p:cNvSpPr>
              <a:spLocks/>
            </p:cNvSpPr>
            <p:nvPr/>
          </p:nvSpPr>
          <p:spPr bwMode="hidden">
            <a:xfrm>
              <a:off x="0" y="0"/>
              <a:ext cx="4709" cy="2901"/>
            </a:xfrm>
            <a:custGeom>
              <a:avLst/>
              <a:gdLst>
                <a:gd name="T0" fmla="*/ 4859 w 4694"/>
                <a:gd name="T1" fmla="*/ 797 h 2901"/>
                <a:gd name="T2" fmla="*/ 4829 w 4694"/>
                <a:gd name="T3" fmla="*/ 665 h 2901"/>
                <a:gd name="T4" fmla="*/ 4751 w 4694"/>
                <a:gd name="T5" fmla="*/ 540 h 2901"/>
                <a:gd name="T6" fmla="*/ 4625 w 4694"/>
                <a:gd name="T7" fmla="*/ 426 h 2901"/>
                <a:gd name="T8" fmla="*/ 4453 w 4694"/>
                <a:gd name="T9" fmla="*/ 312 h 2901"/>
                <a:gd name="T10" fmla="*/ 4227 w 4694"/>
                <a:gd name="T11" fmla="*/ 216 h 2901"/>
                <a:gd name="T12" fmla="*/ 3969 w 4694"/>
                <a:gd name="T13" fmla="*/ 120 h 2901"/>
                <a:gd name="T14" fmla="*/ 3666 w 4694"/>
                <a:gd name="T15" fmla="*/ 36 h 2901"/>
                <a:gd name="T16" fmla="*/ 3317 w 4694"/>
                <a:gd name="T17" fmla="*/ 0 h 2901"/>
                <a:gd name="T18" fmla="*/ 3666 w 4694"/>
                <a:gd name="T19" fmla="*/ 78 h 2901"/>
                <a:gd name="T20" fmla="*/ 3969 w 4694"/>
                <a:gd name="T21" fmla="*/ 162 h 2901"/>
                <a:gd name="T22" fmla="*/ 4227 w 4694"/>
                <a:gd name="T23" fmla="*/ 258 h 2901"/>
                <a:gd name="T24" fmla="*/ 4441 w 4694"/>
                <a:gd name="T25" fmla="*/ 366 h 2901"/>
                <a:gd name="T26" fmla="*/ 4601 w 4694"/>
                <a:gd name="T27" fmla="*/ 480 h 2901"/>
                <a:gd name="T28" fmla="*/ 4715 w 4694"/>
                <a:gd name="T29" fmla="*/ 605 h 2901"/>
                <a:gd name="T30" fmla="*/ 4775 w 4694"/>
                <a:gd name="T31" fmla="*/ 737 h 2901"/>
                <a:gd name="T32" fmla="*/ 4775 w 4694"/>
                <a:gd name="T33" fmla="*/ 875 h 2901"/>
                <a:gd name="T34" fmla="*/ 4733 w 4694"/>
                <a:gd name="T35" fmla="*/ 1001 h 2901"/>
                <a:gd name="T36" fmla="*/ 4651 w 4694"/>
                <a:gd name="T37" fmla="*/ 1127 h 2901"/>
                <a:gd name="T38" fmla="*/ 4525 w 4694"/>
                <a:gd name="T39" fmla="*/ 1259 h 2901"/>
                <a:gd name="T40" fmla="*/ 4368 w 4694"/>
                <a:gd name="T41" fmla="*/ 1385 h 2901"/>
                <a:gd name="T42" fmla="*/ 4167 w 4694"/>
                <a:gd name="T43" fmla="*/ 1517 h 2901"/>
                <a:gd name="T44" fmla="*/ 3936 w 4694"/>
                <a:gd name="T45" fmla="*/ 1648 h 2901"/>
                <a:gd name="T46" fmla="*/ 3673 w 4694"/>
                <a:gd name="T47" fmla="*/ 1774 h 2901"/>
                <a:gd name="T48" fmla="*/ 3377 w 4694"/>
                <a:gd name="T49" fmla="*/ 1906 h 2901"/>
                <a:gd name="T50" fmla="*/ 3048 w 4694"/>
                <a:gd name="T51" fmla="*/ 2032 h 2901"/>
                <a:gd name="T52" fmla="*/ 2685 w 4694"/>
                <a:gd name="T53" fmla="*/ 2164 h 2901"/>
                <a:gd name="T54" fmla="*/ 2301 w 4694"/>
                <a:gd name="T55" fmla="*/ 2284 h 2901"/>
                <a:gd name="T56" fmla="*/ 1890 w 4694"/>
                <a:gd name="T57" fmla="*/ 2410 h 2901"/>
                <a:gd name="T58" fmla="*/ 1451 w 4694"/>
                <a:gd name="T59" fmla="*/ 2530 h 2901"/>
                <a:gd name="T60" fmla="*/ 506 w 4694"/>
                <a:gd name="T61" fmla="*/ 2757 h 2901"/>
                <a:gd name="T62" fmla="*/ 0 w 4694"/>
                <a:gd name="T63" fmla="*/ 2901 h 2901"/>
                <a:gd name="T64" fmla="*/ 1002 w 4694"/>
                <a:gd name="T65" fmla="*/ 2674 h 2901"/>
                <a:gd name="T66" fmla="*/ 1693 w 4694"/>
                <a:gd name="T67" fmla="*/ 2494 h 2901"/>
                <a:gd name="T68" fmla="*/ 2134 w 4694"/>
                <a:gd name="T69" fmla="*/ 2374 h 2901"/>
                <a:gd name="T70" fmla="*/ 2539 w 4694"/>
                <a:gd name="T71" fmla="*/ 2248 h 2901"/>
                <a:gd name="T72" fmla="*/ 2915 w 4694"/>
                <a:gd name="T73" fmla="*/ 2116 h 2901"/>
                <a:gd name="T74" fmla="*/ 3261 w 4694"/>
                <a:gd name="T75" fmla="*/ 1984 h 2901"/>
                <a:gd name="T76" fmla="*/ 3583 w 4694"/>
                <a:gd name="T77" fmla="*/ 1858 h 2901"/>
                <a:gd name="T78" fmla="*/ 3869 w 4694"/>
                <a:gd name="T79" fmla="*/ 1720 h 2901"/>
                <a:gd name="T80" fmla="*/ 4125 w 4694"/>
                <a:gd name="T81" fmla="*/ 1589 h 2901"/>
                <a:gd name="T82" fmla="*/ 4342 w 4694"/>
                <a:gd name="T83" fmla="*/ 1457 h 2901"/>
                <a:gd name="T84" fmla="*/ 4525 w 4694"/>
                <a:gd name="T85" fmla="*/ 1325 h 2901"/>
                <a:gd name="T86" fmla="*/ 4670 w 4694"/>
                <a:gd name="T87" fmla="*/ 1193 h 2901"/>
                <a:gd name="T88" fmla="*/ 4775 w 4694"/>
                <a:gd name="T89" fmla="*/ 1061 h 2901"/>
                <a:gd name="T90" fmla="*/ 4835 w 4694"/>
                <a:gd name="T91" fmla="*/ 935 h 2901"/>
                <a:gd name="T92" fmla="*/ 485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2" name="Freeform 10"/>
            <p:cNvSpPr>
              <a:spLocks/>
            </p:cNvSpPr>
            <p:nvPr/>
          </p:nvSpPr>
          <p:spPr bwMode="hidden">
            <a:xfrm>
              <a:off x="0" y="0"/>
              <a:ext cx="3773" cy="2356"/>
            </a:xfrm>
            <a:custGeom>
              <a:avLst/>
              <a:gdLst>
                <a:gd name="T0" fmla="*/ 3893 w 3761"/>
                <a:gd name="T1" fmla="*/ 719 h 2356"/>
                <a:gd name="T2" fmla="*/ 3863 w 3761"/>
                <a:gd name="T3" fmla="*/ 599 h 2356"/>
                <a:gd name="T4" fmla="*/ 3785 w 3761"/>
                <a:gd name="T5" fmla="*/ 486 h 2356"/>
                <a:gd name="T6" fmla="*/ 3646 w 3761"/>
                <a:gd name="T7" fmla="*/ 378 h 2356"/>
                <a:gd name="T8" fmla="*/ 3469 w 3761"/>
                <a:gd name="T9" fmla="*/ 282 h 2356"/>
                <a:gd name="T10" fmla="*/ 3237 w 3761"/>
                <a:gd name="T11" fmla="*/ 192 h 2356"/>
                <a:gd name="T12" fmla="*/ 2963 w 3761"/>
                <a:gd name="T13" fmla="*/ 108 h 2356"/>
                <a:gd name="T14" fmla="*/ 2647 w 3761"/>
                <a:gd name="T15" fmla="*/ 36 h 2356"/>
                <a:gd name="T16" fmla="*/ 2307 w 3761"/>
                <a:gd name="T17" fmla="*/ 0 h 2356"/>
                <a:gd name="T18" fmla="*/ 2665 w 3761"/>
                <a:gd name="T19" fmla="*/ 72 h 2356"/>
                <a:gd name="T20" fmla="*/ 2975 w 3761"/>
                <a:gd name="T21" fmla="*/ 150 h 2356"/>
                <a:gd name="T22" fmla="*/ 3249 w 3761"/>
                <a:gd name="T23" fmla="*/ 234 h 2356"/>
                <a:gd name="T24" fmla="*/ 3469 w 3761"/>
                <a:gd name="T25" fmla="*/ 330 h 2356"/>
                <a:gd name="T26" fmla="*/ 3639 w 3761"/>
                <a:gd name="T27" fmla="*/ 432 h 2356"/>
                <a:gd name="T28" fmla="*/ 3755 w 3761"/>
                <a:gd name="T29" fmla="*/ 545 h 2356"/>
                <a:gd name="T30" fmla="*/ 3815 w 3761"/>
                <a:gd name="T31" fmla="*/ 665 h 2356"/>
                <a:gd name="T32" fmla="*/ 3821 w 3761"/>
                <a:gd name="T33" fmla="*/ 791 h 2356"/>
                <a:gd name="T34" fmla="*/ 3785 w 3761"/>
                <a:gd name="T35" fmla="*/ 887 h 2356"/>
                <a:gd name="T36" fmla="*/ 3723 w 3761"/>
                <a:gd name="T37" fmla="*/ 989 h 2356"/>
                <a:gd name="T38" fmla="*/ 3620 w 3761"/>
                <a:gd name="T39" fmla="*/ 1091 h 2356"/>
                <a:gd name="T40" fmla="*/ 3493 w 3761"/>
                <a:gd name="T41" fmla="*/ 1187 h 2356"/>
                <a:gd name="T42" fmla="*/ 3337 w 3761"/>
                <a:gd name="T43" fmla="*/ 1289 h 2356"/>
                <a:gd name="T44" fmla="*/ 3153 w 3761"/>
                <a:gd name="T45" fmla="*/ 1391 h 2356"/>
                <a:gd name="T46" fmla="*/ 2933 w 3761"/>
                <a:gd name="T47" fmla="*/ 1493 h 2356"/>
                <a:gd name="T48" fmla="*/ 2698 w 3761"/>
                <a:gd name="T49" fmla="*/ 1589 h 2356"/>
                <a:gd name="T50" fmla="*/ 2152 w 3761"/>
                <a:gd name="T51" fmla="*/ 1786 h 2356"/>
                <a:gd name="T52" fmla="*/ 1514 w 3761"/>
                <a:gd name="T53" fmla="*/ 1972 h 2356"/>
                <a:gd name="T54" fmla="*/ 788 w 3761"/>
                <a:gd name="T55" fmla="*/ 2158 h 2356"/>
                <a:gd name="T56" fmla="*/ 0 w 3761"/>
                <a:gd name="T57" fmla="*/ 2326 h 2356"/>
                <a:gd name="T58" fmla="*/ 412 w 3761"/>
                <a:gd name="T59" fmla="*/ 2272 h 2356"/>
                <a:gd name="T60" fmla="*/ 1186 w 3761"/>
                <a:gd name="T61" fmla="*/ 2092 h 2356"/>
                <a:gd name="T62" fmla="*/ 1878 w 3761"/>
                <a:gd name="T63" fmla="*/ 1900 h 2356"/>
                <a:gd name="T64" fmla="*/ 2480 w 3761"/>
                <a:gd name="T65" fmla="*/ 1702 h 2356"/>
                <a:gd name="T66" fmla="*/ 2746 w 3761"/>
                <a:gd name="T67" fmla="*/ 1607 h 2356"/>
                <a:gd name="T68" fmla="*/ 2981 w 3761"/>
                <a:gd name="T69" fmla="*/ 1505 h 2356"/>
                <a:gd name="T70" fmla="*/ 3201 w 3761"/>
                <a:gd name="T71" fmla="*/ 1403 h 2356"/>
                <a:gd name="T72" fmla="*/ 3396 w 3761"/>
                <a:gd name="T73" fmla="*/ 1301 h 2356"/>
                <a:gd name="T74" fmla="*/ 3553 w 3761"/>
                <a:gd name="T75" fmla="*/ 1193 h 2356"/>
                <a:gd name="T76" fmla="*/ 3685 w 3761"/>
                <a:gd name="T77" fmla="*/ 1091 h 2356"/>
                <a:gd name="T78" fmla="*/ 3785 w 3761"/>
                <a:gd name="T79" fmla="*/ 989 h 2356"/>
                <a:gd name="T80" fmla="*/ 3851 w 3761"/>
                <a:gd name="T81" fmla="*/ 887 h 2356"/>
                <a:gd name="T82" fmla="*/ 388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3" name="Freeform 11"/>
            <p:cNvSpPr>
              <a:spLocks/>
            </p:cNvSpPr>
            <p:nvPr/>
          </p:nvSpPr>
          <p:spPr bwMode="hidden">
            <a:xfrm>
              <a:off x="0" y="0"/>
              <a:ext cx="2933" cy="1846"/>
            </a:xfrm>
            <a:custGeom>
              <a:avLst/>
              <a:gdLst>
                <a:gd name="T0" fmla="*/ 3023 w 2924"/>
                <a:gd name="T1" fmla="*/ 647 h 1846"/>
                <a:gd name="T2" fmla="*/ 2975 w 2924"/>
                <a:gd name="T3" fmla="*/ 528 h 1846"/>
                <a:gd name="T4" fmla="*/ 2847 w 2924"/>
                <a:gd name="T5" fmla="*/ 414 h 1846"/>
                <a:gd name="T6" fmla="*/ 2647 w 2924"/>
                <a:gd name="T7" fmla="*/ 318 h 1846"/>
                <a:gd name="T8" fmla="*/ 2379 w 2924"/>
                <a:gd name="T9" fmla="*/ 228 h 1846"/>
                <a:gd name="T10" fmla="*/ 2051 w 2924"/>
                <a:gd name="T11" fmla="*/ 150 h 1846"/>
                <a:gd name="T12" fmla="*/ 1663 w 2924"/>
                <a:gd name="T13" fmla="*/ 78 h 1846"/>
                <a:gd name="T14" fmla="*/ 1222 w 2924"/>
                <a:gd name="T15" fmla="*/ 24 h 1846"/>
                <a:gd name="T16" fmla="*/ 716 w 2924"/>
                <a:gd name="T17" fmla="*/ 0 h 1846"/>
                <a:gd name="T18" fmla="*/ 1234 w 2924"/>
                <a:gd name="T19" fmla="*/ 48 h 1846"/>
                <a:gd name="T20" fmla="*/ 1681 w 2924"/>
                <a:gd name="T21" fmla="*/ 108 h 1846"/>
                <a:gd name="T22" fmla="*/ 2075 w 2924"/>
                <a:gd name="T23" fmla="*/ 180 h 1846"/>
                <a:gd name="T24" fmla="*/ 2403 w 2924"/>
                <a:gd name="T25" fmla="*/ 264 h 1846"/>
                <a:gd name="T26" fmla="*/ 2659 w 2924"/>
                <a:gd name="T27" fmla="*/ 360 h 1846"/>
                <a:gd name="T28" fmla="*/ 2847 w 2924"/>
                <a:gd name="T29" fmla="*/ 468 h 1846"/>
                <a:gd name="T30" fmla="*/ 2945 w 2924"/>
                <a:gd name="T31" fmla="*/ 587 h 1846"/>
                <a:gd name="T32" fmla="*/ 2963 w 2924"/>
                <a:gd name="T33" fmla="*/ 713 h 1846"/>
                <a:gd name="T34" fmla="*/ 2939 w 2924"/>
                <a:gd name="T35" fmla="*/ 785 h 1846"/>
                <a:gd name="T36" fmla="*/ 2891 w 2924"/>
                <a:gd name="T37" fmla="*/ 857 h 1846"/>
                <a:gd name="T38" fmla="*/ 2713 w 2924"/>
                <a:gd name="T39" fmla="*/ 1001 h 1846"/>
                <a:gd name="T40" fmla="*/ 2446 w 2924"/>
                <a:gd name="T41" fmla="*/ 1145 h 1846"/>
                <a:gd name="T42" fmla="*/ 2099 w 2924"/>
                <a:gd name="T43" fmla="*/ 1289 h 1846"/>
                <a:gd name="T44" fmla="*/ 1681 w 2924"/>
                <a:gd name="T45" fmla="*/ 1433 h 1846"/>
                <a:gd name="T46" fmla="*/ 1186 w 2924"/>
                <a:gd name="T47" fmla="*/ 1571 h 1846"/>
                <a:gd name="T48" fmla="*/ 626 w 2924"/>
                <a:gd name="T49" fmla="*/ 1702 h 1846"/>
                <a:gd name="T50" fmla="*/ 0 w 2924"/>
                <a:gd name="T51" fmla="*/ 1828 h 1846"/>
                <a:gd name="T52" fmla="*/ 322 w 2924"/>
                <a:gd name="T53" fmla="*/ 1780 h 1846"/>
                <a:gd name="T54" fmla="*/ 930 w 2924"/>
                <a:gd name="T55" fmla="*/ 1648 h 1846"/>
                <a:gd name="T56" fmla="*/ 1461 w 2924"/>
                <a:gd name="T57" fmla="*/ 1511 h 1846"/>
                <a:gd name="T58" fmla="*/ 1937 w 2924"/>
                <a:gd name="T59" fmla="*/ 1367 h 1846"/>
                <a:gd name="T60" fmla="*/ 2331 w 2924"/>
                <a:gd name="T61" fmla="*/ 1223 h 1846"/>
                <a:gd name="T62" fmla="*/ 2647 w 2924"/>
                <a:gd name="T63" fmla="*/ 1079 h 1846"/>
                <a:gd name="T64" fmla="*/ 2873 w 2924"/>
                <a:gd name="T65" fmla="*/ 929 h 1846"/>
                <a:gd name="T66" fmla="*/ 2975 w 2924"/>
                <a:gd name="T67" fmla="*/ 815 h 1846"/>
                <a:gd name="T68" fmla="*/ 3011 w 2924"/>
                <a:gd name="T69" fmla="*/ 743 h 1846"/>
                <a:gd name="T70" fmla="*/ 302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4" name="Freeform 12"/>
            <p:cNvSpPr>
              <a:spLocks/>
            </p:cNvSpPr>
            <p:nvPr/>
          </p:nvSpPr>
          <p:spPr bwMode="hidden">
            <a:xfrm>
              <a:off x="114" y="2847"/>
              <a:ext cx="1493" cy="204"/>
            </a:xfrm>
            <a:custGeom>
              <a:avLst/>
              <a:gdLst>
                <a:gd name="T0" fmla="*/ 1454 w 1488"/>
                <a:gd name="T1" fmla="*/ 204 h 204"/>
                <a:gd name="T2" fmla="*/ 0 w 1488"/>
                <a:gd name="T3" fmla="*/ 18 h 204"/>
                <a:gd name="T4" fmla="*/ 77 w 1488"/>
                <a:gd name="T5" fmla="*/ 0 h 204"/>
                <a:gd name="T6" fmla="*/ 1543 w 1488"/>
                <a:gd name="T7" fmla="*/ 186 h 204"/>
                <a:gd name="T8" fmla="*/ 1454 w 1488"/>
                <a:gd name="T9" fmla="*/ 204 h 204"/>
                <a:gd name="T10" fmla="*/ 145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sp>
          <p:nvSpPr>
            <p:cNvPr id="16" name="Rectangle 14"/>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4 w 323"/>
                  <a:gd name="T13" fmla="*/ 18 h 162"/>
                  <a:gd name="T14" fmla="*/ 250 w 323"/>
                  <a:gd name="T15" fmla="*/ 54 h 162"/>
                  <a:gd name="T16" fmla="*/ 298 w 323"/>
                  <a:gd name="T17" fmla="*/ 90 h 162"/>
                  <a:gd name="T18" fmla="*/ 328 w 323"/>
                  <a:gd name="T19" fmla="*/ 114 h 162"/>
                  <a:gd name="T20" fmla="*/ 334 w 323"/>
                  <a:gd name="T21" fmla="*/ 126 h 162"/>
                  <a:gd name="T22" fmla="*/ 334 w 323"/>
                  <a:gd name="T23" fmla="*/ 126 h 162"/>
                  <a:gd name="T24" fmla="*/ 23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0" name="Freeform 18"/>
              <p:cNvSpPr>
                <a:spLocks noEditPoints="1"/>
              </p:cNvSpPr>
              <p:nvPr/>
            </p:nvSpPr>
            <p:spPr bwMode="hidden">
              <a:xfrm>
                <a:off x="192" y="2284"/>
                <a:ext cx="1254" cy="923"/>
              </a:xfrm>
              <a:custGeom>
                <a:avLst/>
                <a:gdLst>
                  <a:gd name="T0" fmla="*/ 1210 w 1250"/>
                  <a:gd name="T1" fmla="*/ 641 h 923"/>
                  <a:gd name="T2" fmla="*/ 1210 w 1250"/>
                  <a:gd name="T3" fmla="*/ 473 h 923"/>
                  <a:gd name="T4" fmla="*/ 1180 w 1250"/>
                  <a:gd name="T5" fmla="*/ 384 h 923"/>
                  <a:gd name="T6" fmla="*/ 1156 w 1250"/>
                  <a:gd name="T7" fmla="*/ 288 h 923"/>
                  <a:gd name="T8" fmla="*/ 1086 w 1250"/>
                  <a:gd name="T9" fmla="*/ 174 h 923"/>
                  <a:gd name="T10" fmla="*/ 1014 w 1250"/>
                  <a:gd name="T11" fmla="*/ 96 h 923"/>
                  <a:gd name="T12" fmla="*/ 996 w 1250"/>
                  <a:gd name="T13" fmla="*/ 72 h 923"/>
                  <a:gd name="T14" fmla="*/ 924 w 1250"/>
                  <a:gd name="T15" fmla="*/ 18 h 923"/>
                  <a:gd name="T16" fmla="*/ 852 w 1250"/>
                  <a:gd name="T17" fmla="*/ 6 h 923"/>
                  <a:gd name="T18" fmla="*/ 734 w 1250"/>
                  <a:gd name="T19" fmla="*/ 24 h 923"/>
                  <a:gd name="T20" fmla="*/ 686 w 1250"/>
                  <a:gd name="T21" fmla="*/ 42 h 923"/>
                  <a:gd name="T22" fmla="*/ 590 w 1250"/>
                  <a:gd name="T23" fmla="*/ 120 h 923"/>
                  <a:gd name="T24" fmla="*/ 554 w 1250"/>
                  <a:gd name="T25" fmla="*/ 228 h 923"/>
                  <a:gd name="T26" fmla="*/ 531 w 1250"/>
                  <a:gd name="T27" fmla="*/ 348 h 923"/>
                  <a:gd name="T28" fmla="*/ 442 w 1250"/>
                  <a:gd name="T29" fmla="*/ 479 h 923"/>
                  <a:gd name="T30" fmla="*/ 424 w 1250"/>
                  <a:gd name="T31" fmla="*/ 539 h 923"/>
                  <a:gd name="T32" fmla="*/ 364 w 1250"/>
                  <a:gd name="T33" fmla="*/ 599 h 923"/>
                  <a:gd name="T34" fmla="*/ 316 w 1250"/>
                  <a:gd name="T35" fmla="*/ 629 h 923"/>
                  <a:gd name="T36" fmla="*/ 304 w 1250"/>
                  <a:gd name="T37" fmla="*/ 635 h 923"/>
                  <a:gd name="T38" fmla="*/ 268 w 1250"/>
                  <a:gd name="T39" fmla="*/ 677 h 923"/>
                  <a:gd name="T40" fmla="*/ 150 w 1250"/>
                  <a:gd name="T41" fmla="*/ 797 h 923"/>
                  <a:gd name="T42" fmla="*/ 54 w 1250"/>
                  <a:gd name="T43" fmla="*/ 839 h 923"/>
                  <a:gd name="T44" fmla="*/ 156 w 1250"/>
                  <a:gd name="T45" fmla="*/ 905 h 923"/>
                  <a:gd name="T46" fmla="*/ 251 w 1250"/>
                  <a:gd name="T47" fmla="*/ 869 h 923"/>
                  <a:gd name="T48" fmla="*/ 662 w 1250"/>
                  <a:gd name="T49" fmla="*/ 827 h 923"/>
                  <a:gd name="T50" fmla="*/ 722 w 1250"/>
                  <a:gd name="T51" fmla="*/ 725 h 923"/>
                  <a:gd name="T52" fmla="*/ 716 w 1250"/>
                  <a:gd name="T53" fmla="*/ 611 h 923"/>
                  <a:gd name="T54" fmla="*/ 809 w 1250"/>
                  <a:gd name="T55" fmla="*/ 551 h 923"/>
                  <a:gd name="T56" fmla="*/ 912 w 1250"/>
                  <a:gd name="T57" fmla="*/ 449 h 923"/>
                  <a:gd name="T58" fmla="*/ 942 w 1250"/>
                  <a:gd name="T59" fmla="*/ 414 h 923"/>
                  <a:gd name="T60" fmla="*/ 1008 w 1250"/>
                  <a:gd name="T61" fmla="*/ 318 h 923"/>
                  <a:gd name="T62" fmla="*/ 1056 w 1250"/>
                  <a:gd name="T63" fmla="*/ 336 h 923"/>
                  <a:gd name="T64" fmla="*/ 1162 w 1250"/>
                  <a:gd name="T65" fmla="*/ 617 h 923"/>
                  <a:gd name="T66" fmla="*/ 1156 w 1250"/>
                  <a:gd name="T67" fmla="*/ 689 h 923"/>
                  <a:gd name="T68" fmla="*/ 1192 w 1250"/>
                  <a:gd name="T69" fmla="*/ 749 h 923"/>
                  <a:gd name="T70" fmla="*/ 1246 w 1250"/>
                  <a:gd name="T71" fmla="*/ 713 h 923"/>
                  <a:gd name="T72" fmla="*/ 1282 w 1250"/>
                  <a:gd name="T73" fmla="*/ 749 h 923"/>
                  <a:gd name="T74" fmla="*/ 1294 w 1250"/>
                  <a:gd name="T75" fmla="*/ 743 h 923"/>
                  <a:gd name="T76" fmla="*/ 716 w 1250"/>
                  <a:gd name="T77" fmla="*/ 264 h 923"/>
                  <a:gd name="T78" fmla="*/ 817 w 1250"/>
                  <a:gd name="T79" fmla="*/ 372 h 923"/>
                  <a:gd name="T80" fmla="*/ 791 w 1250"/>
                  <a:gd name="T81" fmla="*/ 443 h 923"/>
                  <a:gd name="T82" fmla="*/ 728 w 1250"/>
                  <a:gd name="T83" fmla="*/ 515 h 923"/>
                  <a:gd name="T84" fmla="*/ 680 w 1250"/>
                  <a:gd name="T85" fmla="*/ 569 h 923"/>
                  <a:gd name="T86" fmla="*/ 638 w 1250"/>
                  <a:gd name="T87" fmla="*/ 593 h 923"/>
                  <a:gd name="T88" fmla="*/ 596 w 1250"/>
                  <a:gd name="T89" fmla="*/ 617 h 923"/>
                  <a:gd name="T90" fmla="*/ 584 w 1250"/>
                  <a:gd name="T91" fmla="*/ 707 h 923"/>
                  <a:gd name="T92" fmla="*/ 364 w 1250"/>
                  <a:gd name="T93" fmla="*/ 755 h 923"/>
                  <a:gd name="T94" fmla="*/ 400 w 1250"/>
                  <a:gd name="T95" fmla="*/ 641 h 923"/>
                  <a:gd name="T96" fmla="*/ 436 w 1250"/>
                  <a:gd name="T97" fmla="*/ 647 h 923"/>
                  <a:gd name="T98" fmla="*/ 454 w 1250"/>
                  <a:gd name="T99" fmla="*/ 617 h 923"/>
                  <a:gd name="T100" fmla="*/ 590 w 1250"/>
                  <a:gd name="T101" fmla="*/ 515 h 923"/>
                  <a:gd name="T102" fmla="*/ 638 w 1250"/>
                  <a:gd name="T103" fmla="*/ 473 h 923"/>
                  <a:gd name="T104" fmla="*/ 662 w 1250"/>
                  <a:gd name="T105" fmla="*/ 396 h 923"/>
                  <a:gd name="T106" fmla="*/ 662 w 1250"/>
                  <a:gd name="T107" fmla="*/ 378 h 923"/>
                  <a:gd name="T108" fmla="*/ 686 w 1250"/>
                  <a:gd name="T109" fmla="*/ 270 h 923"/>
                  <a:gd name="T110" fmla="*/ 704 w 1250"/>
                  <a:gd name="T111" fmla="*/ 192 h 923"/>
                  <a:gd name="T112" fmla="*/ 716 w 1250"/>
                  <a:gd name="T113" fmla="*/ 264 h 923"/>
                  <a:gd name="T114" fmla="*/ 554 w 1250"/>
                  <a:gd name="T115" fmla="*/ 455 h 923"/>
                  <a:gd name="T116" fmla="*/ 65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7" name="Freeform 25"/>
              <p:cNvSpPr>
                <a:spLocks/>
              </p:cNvSpPr>
              <p:nvPr/>
            </p:nvSpPr>
            <p:spPr bwMode="hidden">
              <a:xfrm>
                <a:off x="737" y="2763"/>
                <a:ext cx="73" cy="54"/>
              </a:xfrm>
              <a:custGeom>
                <a:avLst/>
                <a:gdLst>
                  <a:gd name="T0" fmla="*/ 24 w 72"/>
                  <a:gd name="T1" fmla="*/ 36 h 54"/>
                  <a:gd name="T2" fmla="*/ 59 w 72"/>
                  <a:gd name="T3" fmla="*/ 24 h 54"/>
                  <a:gd name="T4" fmla="*/ 71 w 72"/>
                  <a:gd name="T5" fmla="*/ 12 h 54"/>
                  <a:gd name="T6" fmla="*/ 77 w 72"/>
                  <a:gd name="T7" fmla="*/ 6 h 54"/>
                  <a:gd name="T8" fmla="*/ 83 w 72"/>
                  <a:gd name="T9" fmla="*/ 0 h 54"/>
                  <a:gd name="T10" fmla="*/ 5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0" name="Freeform 28"/>
              <p:cNvSpPr>
                <a:spLocks/>
              </p:cNvSpPr>
              <p:nvPr/>
            </p:nvSpPr>
            <p:spPr bwMode="hidden">
              <a:xfrm>
                <a:off x="437" y="3027"/>
                <a:ext cx="288" cy="84"/>
              </a:xfrm>
              <a:custGeom>
                <a:avLst/>
                <a:gdLst>
                  <a:gd name="T0" fmla="*/ 298 w 287"/>
                  <a:gd name="T1" fmla="*/ 0 h 84"/>
                  <a:gd name="T2" fmla="*/ 0 w 287"/>
                  <a:gd name="T3" fmla="*/ 84 h 84"/>
                  <a:gd name="T4" fmla="*/ 179 w 287"/>
                  <a:gd name="T5" fmla="*/ 36 h 84"/>
                  <a:gd name="T6" fmla="*/ 114 w 287"/>
                  <a:gd name="T7" fmla="*/ 60 h 84"/>
                  <a:gd name="T8" fmla="*/ 287 w 287"/>
                  <a:gd name="T9" fmla="*/ 18 h 84"/>
                  <a:gd name="T10" fmla="*/ 298 w 287"/>
                  <a:gd name="T11" fmla="*/ 0 h 84"/>
                  <a:gd name="T12" fmla="*/ 29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grpSp>
      </p:grpSp>
      <p:sp>
        <p:nvSpPr>
          <p:cNvPr id="38953" name="Rectangle 41"/>
          <p:cNvSpPr>
            <a:spLocks noGrp="1" noChangeArrowheads="1"/>
          </p:cNvSpPr>
          <p:nvPr>
            <p:ph type="ctrTitle"/>
          </p:nvPr>
        </p:nvSpPr>
        <p:spPr>
          <a:xfrm>
            <a:off x="685800" y="1447800"/>
            <a:ext cx="7772400" cy="1470025"/>
          </a:xfrm>
        </p:spPr>
        <p:txBody>
          <a:bodyPr/>
          <a:lstStyle>
            <a:lvl1pPr>
              <a:defRPr/>
            </a:lvl1pPr>
          </a:lstStyle>
          <a:p>
            <a:r>
              <a:rPr lang="fr-FR"/>
              <a:t>Cliquez pour modifier le style du titre</a:t>
            </a:r>
          </a:p>
        </p:txBody>
      </p:sp>
      <p:sp>
        <p:nvSpPr>
          <p:cNvPr id="38954"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43" name="Rectangle 43"/>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4" name="Rectangle 44"/>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45" name="Rectangle 45"/>
          <p:cNvSpPr>
            <a:spLocks noGrp="1" noChangeArrowheads="1"/>
          </p:cNvSpPr>
          <p:nvPr>
            <p:ph type="sldNum" sz="quarter" idx="12"/>
          </p:nvPr>
        </p:nvSpPr>
        <p:spPr/>
        <p:txBody>
          <a:bodyPr/>
          <a:lstStyle>
            <a:lvl1pPr>
              <a:defRPr/>
            </a:lvl1pPr>
          </a:lstStyle>
          <a:p>
            <a:pPr>
              <a:defRPr/>
            </a:pPr>
            <a:fld id="{ABC0F043-C1E3-41C6-83DE-07014720BFF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850068690"/>
      </p:ext>
    </p:extLst>
  </p:cSld>
  <p:clrMapOvr>
    <a:masterClrMapping/>
  </p:clrMapOvr>
  <p:transition>
    <p:split orient="vert"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711 w 3934"/>
                <a:gd name="T3" fmla="*/ 1331 h 1505"/>
                <a:gd name="T4" fmla="*/ 1261 w 3934"/>
                <a:gd name="T5" fmla="*/ 1157 h 1505"/>
                <a:gd name="T6" fmla="*/ 1788 w 3934"/>
                <a:gd name="T7" fmla="*/ 977 h 1505"/>
                <a:gd name="T8" fmla="*/ 2302 w 3934"/>
                <a:gd name="T9" fmla="*/ 792 h 1505"/>
                <a:gd name="T10" fmla="*/ 2552 w 3934"/>
                <a:gd name="T11" fmla="*/ 696 h 1505"/>
                <a:gd name="T12" fmla="*/ 2786 w 3934"/>
                <a:gd name="T13" fmla="*/ 606 h 1505"/>
                <a:gd name="T14" fmla="*/ 3026 w 3934"/>
                <a:gd name="T15" fmla="*/ 510 h 1505"/>
                <a:gd name="T16" fmla="*/ 3259 w 3934"/>
                <a:gd name="T17" fmla="*/ 420 h 1505"/>
                <a:gd name="T18" fmla="*/ 3470 w 3934"/>
                <a:gd name="T19" fmla="*/ 324 h 1505"/>
                <a:gd name="T20" fmla="*/ 3683 w 3934"/>
                <a:gd name="T21" fmla="*/ 234 h 1505"/>
                <a:gd name="T22" fmla="*/ 3891 w 3934"/>
                <a:gd name="T23" fmla="*/ 138 h 1505"/>
                <a:gd name="T24" fmla="*/ 4078 w 3934"/>
                <a:gd name="T25" fmla="*/ 48 h 1505"/>
                <a:gd name="T26" fmla="*/ 4078 w 3934"/>
                <a:gd name="T27" fmla="*/ 0 h 1505"/>
                <a:gd name="T28" fmla="*/ 3884 w 3934"/>
                <a:gd name="T29" fmla="*/ 96 h 1505"/>
                <a:gd name="T30" fmla="*/ 3671 w 3934"/>
                <a:gd name="T31" fmla="*/ 192 h 1505"/>
                <a:gd name="T32" fmla="*/ 3450 w 3934"/>
                <a:gd name="T33" fmla="*/ 288 h 1505"/>
                <a:gd name="T34" fmla="*/ 3235 w 3934"/>
                <a:gd name="T35" fmla="*/ 384 h 1505"/>
                <a:gd name="T36" fmla="*/ 2996 w 3934"/>
                <a:gd name="T37" fmla="*/ 480 h 1505"/>
                <a:gd name="T38" fmla="*/ 2750 w 3934"/>
                <a:gd name="T39" fmla="*/ 576 h 1505"/>
                <a:gd name="T40" fmla="*/ 2497 w 3934"/>
                <a:gd name="T41" fmla="*/ 672 h 1505"/>
                <a:gd name="T42" fmla="*/ 2248 w 3934"/>
                <a:gd name="T43" fmla="*/ 768 h 1505"/>
                <a:gd name="T44" fmla="*/ 1979 w 3934"/>
                <a:gd name="T45" fmla="*/ 864 h 1505"/>
                <a:gd name="T46" fmla="*/ 1710 w 3934"/>
                <a:gd name="T47" fmla="*/ 960 h 1505"/>
                <a:gd name="T48" fmla="*/ 1148 w 3934"/>
                <a:gd name="T49" fmla="*/ 1145 h 1505"/>
                <a:gd name="T50" fmla="*/ 58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6" name="Freeform 4"/>
            <p:cNvSpPr>
              <a:spLocks/>
            </p:cNvSpPr>
            <p:nvPr/>
          </p:nvSpPr>
          <p:spPr bwMode="hidden">
            <a:xfrm>
              <a:off x="4025" y="3627"/>
              <a:ext cx="1733" cy="689"/>
            </a:xfrm>
            <a:custGeom>
              <a:avLst/>
              <a:gdLst>
                <a:gd name="T0" fmla="*/ 132 w 1728"/>
                <a:gd name="T1" fmla="*/ 689 h 689"/>
                <a:gd name="T2" fmla="*/ 574 w 1728"/>
                <a:gd name="T3" fmla="*/ 527 h 689"/>
                <a:gd name="T4" fmla="*/ 999 w 1728"/>
                <a:gd name="T5" fmla="*/ 365 h 689"/>
                <a:gd name="T6" fmla="*/ 1196 w 1728"/>
                <a:gd name="T7" fmla="*/ 287 h 689"/>
                <a:gd name="T8" fmla="*/ 1405 w 1728"/>
                <a:gd name="T9" fmla="*/ 203 h 689"/>
                <a:gd name="T10" fmla="*/ 1607 w 1728"/>
                <a:gd name="T11" fmla="*/ 126 h 689"/>
                <a:gd name="T12" fmla="*/ 1788 w 1728"/>
                <a:gd name="T13" fmla="*/ 48 h 689"/>
                <a:gd name="T14" fmla="*/ 1788 w 1728"/>
                <a:gd name="T15" fmla="*/ 0 h 689"/>
                <a:gd name="T16" fmla="*/ 1584 w 1728"/>
                <a:gd name="T17" fmla="*/ 84 h 689"/>
                <a:gd name="T18" fmla="*/ 1375 w 1728"/>
                <a:gd name="T19" fmla="*/ 167 h 689"/>
                <a:gd name="T20" fmla="*/ 1154 w 1728"/>
                <a:gd name="T21" fmla="*/ 257 h 689"/>
                <a:gd name="T22" fmla="*/ 939 w 1728"/>
                <a:gd name="T23" fmla="*/ 341 h 689"/>
                <a:gd name="T24" fmla="*/ 466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7" name="Freeform 5"/>
            <p:cNvSpPr>
              <a:spLocks/>
            </p:cNvSpPr>
            <p:nvPr/>
          </p:nvSpPr>
          <p:spPr bwMode="hidden">
            <a:xfrm>
              <a:off x="0" y="0"/>
              <a:ext cx="5578" cy="3447"/>
            </a:xfrm>
            <a:custGeom>
              <a:avLst/>
              <a:gdLst>
                <a:gd name="T0" fmla="*/ 5767 w 5561"/>
                <a:gd name="T1" fmla="*/ 929 h 3447"/>
                <a:gd name="T2" fmla="*/ 5741 w 5561"/>
                <a:gd name="T3" fmla="*/ 773 h 3447"/>
                <a:gd name="T4" fmla="*/ 5657 w 5561"/>
                <a:gd name="T5" fmla="*/ 629 h 3447"/>
                <a:gd name="T6" fmla="*/ 5526 w 5561"/>
                <a:gd name="T7" fmla="*/ 492 h 3447"/>
                <a:gd name="T8" fmla="*/ 5340 w 5561"/>
                <a:gd name="T9" fmla="*/ 366 h 3447"/>
                <a:gd name="T10" fmla="*/ 5103 w 5561"/>
                <a:gd name="T11" fmla="*/ 252 h 3447"/>
                <a:gd name="T12" fmla="*/ 4825 w 5561"/>
                <a:gd name="T13" fmla="*/ 144 h 3447"/>
                <a:gd name="T14" fmla="*/ 4503 w 5561"/>
                <a:gd name="T15" fmla="*/ 48 h 3447"/>
                <a:gd name="T16" fmla="*/ 4148 w 5561"/>
                <a:gd name="T17" fmla="*/ 0 h 3447"/>
                <a:gd name="T18" fmla="*/ 4522 w 5561"/>
                <a:gd name="T19" fmla="*/ 90 h 3447"/>
                <a:gd name="T20" fmla="*/ 4844 w 5561"/>
                <a:gd name="T21" fmla="*/ 192 h 3447"/>
                <a:gd name="T22" fmla="*/ 5115 w 5561"/>
                <a:gd name="T23" fmla="*/ 306 h 3447"/>
                <a:gd name="T24" fmla="*/ 5340 w 5561"/>
                <a:gd name="T25" fmla="*/ 426 h 3447"/>
                <a:gd name="T26" fmla="*/ 5513 w 5561"/>
                <a:gd name="T27" fmla="*/ 557 h 3447"/>
                <a:gd name="T28" fmla="*/ 5633 w 5561"/>
                <a:gd name="T29" fmla="*/ 701 h 3447"/>
                <a:gd name="T30" fmla="*/ 5693 w 5561"/>
                <a:gd name="T31" fmla="*/ 851 h 3447"/>
                <a:gd name="T32" fmla="*/ 5693 w 5561"/>
                <a:gd name="T33" fmla="*/ 1013 h 3447"/>
                <a:gd name="T34" fmla="*/ 5645 w 5561"/>
                <a:gd name="T35" fmla="*/ 1163 h 3447"/>
                <a:gd name="T36" fmla="*/ 5545 w 5561"/>
                <a:gd name="T37" fmla="*/ 1319 h 3447"/>
                <a:gd name="T38" fmla="*/ 5394 w 5561"/>
                <a:gd name="T39" fmla="*/ 1475 h 3447"/>
                <a:gd name="T40" fmla="*/ 5205 w 5561"/>
                <a:gd name="T41" fmla="*/ 1630 h 3447"/>
                <a:gd name="T42" fmla="*/ 4969 w 5561"/>
                <a:gd name="T43" fmla="*/ 1786 h 3447"/>
                <a:gd name="T44" fmla="*/ 4694 w 5561"/>
                <a:gd name="T45" fmla="*/ 1948 h 3447"/>
                <a:gd name="T46" fmla="*/ 4371 w 5561"/>
                <a:gd name="T47" fmla="*/ 2104 h 3447"/>
                <a:gd name="T48" fmla="*/ 4019 w 5561"/>
                <a:gd name="T49" fmla="*/ 2260 h 3447"/>
                <a:gd name="T50" fmla="*/ 3630 w 5561"/>
                <a:gd name="T51" fmla="*/ 2416 h 3447"/>
                <a:gd name="T52" fmla="*/ 3202 w 5561"/>
                <a:gd name="T53" fmla="*/ 2566 h 3447"/>
                <a:gd name="T54" fmla="*/ 2739 w 5561"/>
                <a:gd name="T55" fmla="*/ 2715 h 3447"/>
                <a:gd name="T56" fmla="*/ 2248 w 5561"/>
                <a:gd name="T57" fmla="*/ 2865 h 3447"/>
                <a:gd name="T58" fmla="*/ 1722 w 5561"/>
                <a:gd name="T59" fmla="*/ 3009 h 3447"/>
                <a:gd name="T60" fmla="*/ 1181 w 5561"/>
                <a:gd name="T61" fmla="*/ 3147 h 3447"/>
                <a:gd name="T62" fmla="*/ 604 w 5561"/>
                <a:gd name="T63" fmla="*/ 3279 h 3447"/>
                <a:gd name="T64" fmla="*/ 0 w 5561"/>
                <a:gd name="T65" fmla="*/ 3447 h 3447"/>
                <a:gd name="T66" fmla="*/ 903 w 5561"/>
                <a:gd name="T67" fmla="*/ 3249 h 3447"/>
                <a:gd name="T68" fmla="*/ 1465 w 5561"/>
                <a:gd name="T69" fmla="*/ 3105 h 3447"/>
                <a:gd name="T70" fmla="*/ 2009 w 5561"/>
                <a:gd name="T71" fmla="*/ 2961 h 3447"/>
                <a:gd name="T72" fmla="*/ 2527 w 5561"/>
                <a:gd name="T73" fmla="*/ 2817 h 3447"/>
                <a:gd name="T74" fmla="*/ 3008 w 5561"/>
                <a:gd name="T75" fmla="*/ 2668 h 3447"/>
                <a:gd name="T76" fmla="*/ 3451 w 5561"/>
                <a:gd name="T77" fmla="*/ 2512 h 3447"/>
                <a:gd name="T78" fmla="*/ 3872 w 5561"/>
                <a:gd name="T79" fmla="*/ 2356 h 3447"/>
                <a:gd name="T80" fmla="*/ 4252 w 5561"/>
                <a:gd name="T81" fmla="*/ 2200 h 3447"/>
                <a:gd name="T82" fmla="*/ 4593 w 5561"/>
                <a:gd name="T83" fmla="*/ 2038 h 3447"/>
                <a:gd name="T84" fmla="*/ 4896 w 5561"/>
                <a:gd name="T85" fmla="*/ 1876 h 3447"/>
                <a:gd name="T86" fmla="*/ 5154 w 5561"/>
                <a:gd name="T87" fmla="*/ 1720 h 3447"/>
                <a:gd name="T88" fmla="*/ 5370 w 5561"/>
                <a:gd name="T89" fmla="*/ 1559 h 3447"/>
                <a:gd name="T90" fmla="*/ 5539 w 5561"/>
                <a:gd name="T91" fmla="*/ 1397 h 3447"/>
                <a:gd name="T92" fmla="*/ 5663 w 5561"/>
                <a:gd name="T93" fmla="*/ 1241 h 3447"/>
                <a:gd name="T94" fmla="*/ 5741 w 5561"/>
                <a:gd name="T95" fmla="*/ 1085 h 3447"/>
                <a:gd name="T96" fmla="*/ 5761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fr-FR">
                <a:solidFill>
                  <a:srgbClr val="000000"/>
                </a:solidFill>
                <a:latin typeface="Verdana" panose="020B0604030504040204" pitchFamily="34" charset="0"/>
              </a:endParaRPr>
            </a:p>
          </p:txBody>
        </p:sp>
        <p:sp>
          <p:nvSpPr>
            <p:cNvPr id="9" name="Freeform 7"/>
            <p:cNvSpPr>
              <a:spLocks/>
            </p:cNvSpPr>
            <p:nvPr/>
          </p:nvSpPr>
          <p:spPr bwMode="hidden">
            <a:xfrm>
              <a:off x="0" y="1984"/>
              <a:ext cx="5758" cy="2098"/>
            </a:xfrm>
            <a:custGeom>
              <a:avLst/>
              <a:gdLst>
                <a:gd name="T0" fmla="*/ 5959 w 5740"/>
                <a:gd name="T1" fmla="*/ 0 h 2098"/>
                <a:gd name="T2" fmla="*/ 5854 w 5740"/>
                <a:gd name="T3" fmla="*/ 72 h 2098"/>
                <a:gd name="T4" fmla="*/ 5750 w 5740"/>
                <a:gd name="T5" fmla="*/ 138 h 2098"/>
                <a:gd name="T6" fmla="*/ 5629 w 5740"/>
                <a:gd name="T7" fmla="*/ 210 h 2098"/>
                <a:gd name="T8" fmla="*/ 5508 w 5740"/>
                <a:gd name="T9" fmla="*/ 276 h 2098"/>
                <a:gd name="T10" fmla="*/ 5244 w 5740"/>
                <a:gd name="T11" fmla="*/ 414 h 2098"/>
                <a:gd name="T12" fmla="*/ 4957 w 5740"/>
                <a:gd name="T13" fmla="*/ 552 h 2098"/>
                <a:gd name="T14" fmla="*/ 4647 w 5740"/>
                <a:gd name="T15" fmla="*/ 690 h 2098"/>
                <a:gd name="T16" fmla="*/ 4319 w 5740"/>
                <a:gd name="T17" fmla="*/ 827 h 2098"/>
                <a:gd name="T18" fmla="*/ 3971 w 5740"/>
                <a:gd name="T19" fmla="*/ 959 h 2098"/>
                <a:gd name="T20" fmla="*/ 3600 w 5740"/>
                <a:gd name="T21" fmla="*/ 1091 h 2098"/>
                <a:gd name="T22" fmla="*/ 3211 w 5740"/>
                <a:gd name="T23" fmla="*/ 1223 h 2098"/>
                <a:gd name="T24" fmla="*/ 2803 w 5740"/>
                <a:gd name="T25" fmla="*/ 1355 h 2098"/>
                <a:gd name="T26" fmla="*/ 2368 w 5740"/>
                <a:gd name="T27" fmla="*/ 1481 h 2098"/>
                <a:gd name="T28" fmla="*/ 1932 w 5740"/>
                <a:gd name="T29" fmla="*/ 1601 h 2098"/>
                <a:gd name="T30" fmla="*/ 1472 w 5740"/>
                <a:gd name="T31" fmla="*/ 1721 h 2098"/>
                <a:gd name="T32" fmla="*/ 993 w 5740"/>
                <a:gd name="T33" fmla="*/ 1834 h 2098"/>
                <a:gd name="T34" fmla="*/ 508 w 5740"/>
                <a:gd name="T35" fmla="*/ 1948 h 2098"/>
                <a:gd name="T36" fmla="*/ 0 w 5740"/>
                <a:gd name="T37" fmla="*/ 2056 h 2098"/>
                <a:gd name="T38" fmla="*/ 0 w 5740"/>
                <a:gd name="T39" fmla="*/ 2098 h 2098"/>
                <a:gd name="T40" fmla="*/ 501 w 5740"/>
                <a:gd name="T41" fmla="*/ 1990 h 2098"/>
                <a:gd name="T42" fmla="*/ 987 w 5740"/>
                <a:gd name="T43" fmla="*/ 1882 h 2098"/>
                <a:gd name="T44" fmla="*/ 1457 w 5740"/>
                <a:gd name="T45" fmla="*/ 1763 h 2098"/>
                <a:gd name="T46" fmla="*/ 1914 w 5740"/>
                <a:gd name="T47" fmla="*/ 1649 h 2098"/>
                <a:gd name="T48" fmla="*/ 2350 w 5740"/>
                <a:gd name="T49" fmla="*/ 1523 h 2098"/>
                <a:gd name="T50" fmla="*/ 2783 w 5740"/>
                <a:gd name="T51" fmla="*/ 1397 h 2098"/>
                <a:gd name="T52" fmla="*/ 3187 w 5740"/>
                <a:gd name="T53" fmla="*/ 1271 h 2098"/>
                <a:gd name="T54" fmla="*/ 3576 w 5740"/>
                <a:gd name="T55" fmla="*/ 1139 h 2098"/>
                <a:gd name="T56" fmla="*/ 3947 w 5740"/>
                <a:gd name="T57" fmla="*/ 1007 h 2098"/>
                <a:gd name="T58" fmla="*/ 4294 w 5740"/>
                <a:gd name="T59" fmla="*/ 875 h 2098"/>
                <a:gd name="T60" fmla="*/ 4628 w 5740"/>
                <a:gd name="T61" fmla="*/ 737 h 2098"/>
                <a:gd name="T62" fmla="*/ 4939 w 5740"/>
                <a:gd name="T63" fmla="*/ 600 h 2098"/>
                <a:gd name="T64" fmla="*/ 5232 w 5740"/>
                <a:gd name="T65" fmla="*/ 462 h 2098"/>
                <a:gd name="T66" fmla="*/ 5496 w 5740"/>
                <a:gd name="T67" fmla="*/ 324 h 2098"/>
                <a:gd name="T68" fmla="*/ 5744 w 5740"/>
                <a:gd name="T69" fmla="*/ 186 h 2098"/>
                <a:gd name="T70" fmla="*/ 5959 w 5740"/>
                <a:gd name="T71" fmla="*/ 48 h 2098"/>
                <a:gd name="T72" fmla="*/ 5959 w 5740"/>
                <a:gd name="T73" fmla="*/ 0 h 2098"/>
                <a:gd name="T74" fmla="*/ 5959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 name="Freeform 8"/>
            <p:cNvSpPr>
              <a:spLocks/>
            </p:cNvSpPr>
            <p:nvPr/>
          </p:nvSpPr>
          <p:spPr bwMode="hidden">
            <a:xfrm>
              <a:off x="0" y="102"/>
              <a:ext cx="1961" cy="1265"/>
            </a:xfrm>
            <a:custGeom>
              <a:avLst/>
              <a:gdLst>
                <a:gd name="T0" fmla="*/ 2027 w 1955"/>
                <a:gd name="T1" fmla="*/ 485 h 1265"/>
                <a:gd name="T2" fmla="*/ 1973 w 1955"/>
                <a:gd name="T3" fmla="*/ 390 h 1265"/>
                <a:gd name="T4" fmla="*/ 1837 w 1955"/>
                <a:gd name="T5" fmla="*/ 306 h 1265"/>
                <a:gd name="T6" fmla="*/ 1639 w 1955"/>
                <a:gd name="T7" fmla="*/ 228 h 1265"/>
                <a:gd name="T8" fmla="*/ 1375 w 1955"/>
                <a:gd name="T9" fmla="*/ 162 h 1265"/>
                <a:gd name="T10" fmla="*/ 1046 w 1955"/>
                <a:gd name="T11" fmla="*/ 102 h 1265"/>
                <a:gd name="T12" fmla="*/ 670 w 1955"/>
                <a:gd name="T13" fmla="*/ 54 h 1265"/>
                <a:gd name="T14" fmla="*/ 239 w 1955"/>
                <a:gd name="T15" fmla="*/ 18 h 1265"/>
                <a:gd name="T16" fmla="*/ 0 w 1955"/>
                <a:gd name="T17" fmla="*/ 12 h 1265"/>
                <a:gd name="T18" fmla="*/ 443 w 1955"/>
                <a:gd name="T19" fmla="*/ 48 h 1265"/>
                <a:gd name="T20" fmla="*/ 848 w 1955"/>
                <a:gd name="T21" fmla="*/ 90 h 1265"/>
                <a:gd name="T22" fmla="*/ 1196 w 1955"/>
                <a:gd name="T23" fmla="*/ 144 h 1265"/>
                <a:gd name="T24" fmla="*/ 1472 w 1955"/>
                <a:gd name="T25" fmla="*/ 204 h 1265"/>
                <a:gd name="T26" fmla="*/ 1698 w 1955"/>
                <a:gd name="T27" fmla="*/ 276 h 1265"/>
                <a:gd name="T28" fmla="*/ 1866 w 1955"/>
                <a:gd name="T29" fmla="*/ 360 h 1265"/>
                <a:gd name="T30" fmla="*/ 1955 w 1955"/>
                <a:gd name="T31" fmla="*/ 443 h 1265"/>
                <a:gd name="T32" fmla="*/ 1973 w 1955"/>
                <a:gd name="T33" fmla="*/ 539 h 1265"/>
                <a:gd name="T34" fmla="*/ 1926 w 1955"/>
                <a:gd name="T35" fmla="*/ 629 h 1265"/>
                <a:gd name="T36" fmla="*/ 1808 w 1955"/>
                <a:gd name="T37" fmla="*/ 719 h 1265"/>
                <a:gd name="T38" fmla="*/ 1639 w 1955"/>
                <a:gd name="T39" fmla="*/ 809 h 1265"/>
                <a:gd name="T40" fmla="*/ 1405 w 1955"/>
                <a:gd name="T41" fmla="*/ 899 h 1265"/>
                <a:gd name="T42" fmla="*/ 1124 w 1955"/>
                <a:gd name="T43" fmla="*/ 989 h 1265"/>
                <a:gd name="T44" fmla="*/ 789 w 1955"/>
                <a:gd name="T45" fmla="*/ 1073 h 1265"/>
                <a:gd name="T46" fmla="*/ 419 w 1955"/>
                <a:gd name="T47" fmla="*/ 1157 h 1265"/>
                <a:gd name="T48" fmla="*/ 0 w 1955"/>
                <a:gd name="T49" fmla="*/ 1241 h 1265"/>
                <a:gd name="T50" fmla="*/ 227 w 1955"/>
                <a:gd name="T51" fmla="*/ 1223 h 1265"/>
                <a:gd name="T52" fmla="*/ 634 w 1955"/>
                <a:gd name="T53" fmla="*/ 1139 h 1265"/>
                <a:gd name="T54" fmla="*/ 993 w 1955"/>
                <a:gd name="T55" fmla="*/ 1049 h 1265"/>
                <a:gd name="T56" fmla="*/ 1310 w 1955"/>
                <a:gd name="T57" fmla="*/ 959 h 1265"/>
                <a:gd name="T58" fmla="*/ 1573 w 1955"/>
                <a:gd name="T59" fmla="*/ 863 h 1265"/>
                <a:gd name="T60" fmla="*/ 1776 w 1955"/>
                <a:gd name="T61" fmla="*/ 767 h 1265"/>
                <a:gd name="T62" fmla="*/ 1932 w 1955"/>
                <a:gd name="T63" fmla="*/ 677 h 1265"/>
                <a:gd name="T64" fmla="*/ 2009 w 1955"/>
                <a:gd name="T65" fmla="*/ 581 h 1265"/>
                <a:gd name="T66" fmla="*/ 202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1" name="Freeform 9"/>
            <p:cNvSpPr>
              <a:spLocks/>
            </p:cNvSpPr>
            <p:nvPr/>
          </p:nvSpPr>
          <p:spPr bwMode="hidden">
            <a:xfrm>
              <a:off x="0" y="0"/>
              <a:ext cx="4709" cy="2901"/>
            </a:xfrm>
            <a:custGeom>
              <a:avLst/>
              <a:gdLst>
                <a:gd name="T0" fmla="*/ 4875 w 4694"/>
                <a:gd name="T1" fmla="*/ 797 h 2901"/>
                <a:gd name="T2" fmla="*/ 4844 w 4694"/>
                <a:gd name="T3" fmla="*/ 665 h 2901"/>
                <a:gd name="T4" fmla="*/ 4766 w 4694"/>
                <a:gd name="T5" fmla="*/ 540 h 2901"/>
                <a:gd name="T6" fmla="*/ 4640 w 4694"/>
                <a:gd name="T7" fmla="*/ 426 h 2901"/>
                <a:gd name="T8" fmla="*/ 4467 w 4694"/>
                <a:gd name="T9" fmla="*/ 312 h 2901"/>
                <a:gd name="T10" fmla="*/ 4241 w 4694"/>
                <a:gd name="T11" fmla="*/ 216 h 2901"/>
                <a:gd name="T12" fmla="*/ 3982 w 4694"/>
                <a:gd name="T13" fmla="*/ 120 h 2901"/>
                <a:gd name="T14" fmla="*/ 3678 w 4694"/>
                <a:gd name="T15" fmla="*/ 36 h 2901"/>
                <a:gd name="T16" fmla="*/ 3328 w 4694"/>
                <a:gd name="T17" fmla="*/ 0 h 2901"/>
                <a:gd name="T18" fmla="*/ 3678 w 4694"/>
                <a:gd name="T19" fmla="*/ 78 h 2901"/>
                <a:gd name="T20" fmla="*/ 3982 w 4694"/>
                <a:gd name="T21" fmla="*/ 162 h 2901"/>
                <a:gd name="T22" fmla="*/ 4241 w 4694"/>
                <a:gd name="T23" fmla="*/ 258 h 2901"/>
                <a:gd name="T24" fmla="*/ 4455 w 4694"/>
                <a:gd name="T25" fmla="*/ 366 h 2901"/>
                <a:gd name="T26" fmla="*/ 4616 w 4694"/>
                <a:gd name="T27" fmla="*/ 480 h 2901"/>
                <a:gd name="T28" fmla="*/ 4730 w 4694"/>
                <a:gd name="T29" fmla="*/ 605 h 2901"/>
                <a:gd name="T30" fmla="*/ 4790 w 4694"/>
                <a:gd name="T31" fmla="*/ 737 h 2901"/>
                <a:gd name="T32" fmla="*/ 4790 w 4694"/>
                <a:gd name="T33" fmla="*/ 875 h 2901"/>
                <a:gd name="T34" fmla="*/ 4748 w 4694"/>
                <a:gd name="T35" fmla="*/ 1001 h 2901"/>
                <a:gd name="T36" fmla="*/ 4666 w 4694"/>
                <a:gd name="T37" fmla="*/ 1127 h 2901"/>
                <a:gd name="T38" fmla="*/ 4539 w 4694"/>
                <a:gd name="T39" fmla="*/ 1259 h 2901"/>
                <a:gd name="T40" fmla="*/ 4382 w 4694"/>
                <a:gd name="T41" fmla="*/ 1385 h 2901"/>
                <a:gd name="T42" fmla="*/ 4180 w 4694"/>
                <a:gd name="T43" fmla="*/ 1517 h 2901"/>
                <a:gd name="T44" fmla="*/ 3949 w 4694"/>
                <a:gd name="T45" fmla="*/ 1648 h 2901"/>
                <a:gd name="T46" fmla="*/ 3685 w 4694"/>
                <a:gd name="T47" fmla="*/ 1774 h 2901"/>
                <a:gd name="T48" fmla="*/ 3388 w 4694"/>
                <a:gd name="T49" fmla="*/ 1906 h 2901"/>
                <a:gd name="T50" fmla="*/ 3058 w 4694"/>
                <a:gd name="T51" fmla="*/ 2032 h 2901"/>
                <a:gd name="T52" fmla="*/ 2694 w 4694"/>
                <a:gd name="T53" fmla="*/ 2164 h 2901"/>
                <a:gd name="T54" fmla="*/ 2308 w 4694"/>
                <a:gd name="T55" fmla="*/ 2284 h 2901"/>
                <a:gd name="T56" fmla="*/ 1896 w 4694"/>
                <a:gd name="T57" fmla="*/ 2410 h 2901"/>
                <a:gd name="T58" fmla="*/ 1456 w 4694"/>
                <a:gd name="T59" fmla="*/ 2530 h 2901"/>
                <a:gd name="T60" fmla="*/ 508 w 4694"/>
                <a:gd name="T61" fmla="*/ 2757 h 2901"/>
                <a:gd name="T62" fmla="*/ 0 w 4694"/>
                <a:gd name="T63" fmla="*/ 2901 h 2901"/>
                <a:gd name="T64" fmla="*/ 1005 w 4694"/>
                <a:gd name="T65" fmla="*/ 2674 h 2901"/>
                <a:gd name="T66" fmla="*/ 1698 w 4694"/>
                <a:gd name="T67" fmla="*/ 2494 h 2901"/>
                <a:gd name="T68" fmla="*/ 2141 w 4694"/>
                <a:gd name="T69" fmla="*/ 2374 h 2901"/>
                <a:gd name="T70" fmla="*/ 2547 w 4694"/>
                <a:gd name="T71" fmla="*/ 2248 h 2901"/>
                <a:gd name="T72" fmla="*/ 2924 w 4694"/>
                <a:gd name="T73" fmla="*/ 2116 h 2901"/>
                <a:gd name="T74" fmla="*/ 3271 w 4694"/>
                <a:gd name="T75" fmla="*/ 1984 h 2901"/>
                <a:gd name="T76" fmla="*/ 3594 w 4694"/>
                <a:gd name="T77" fmla="*/ 1858 h 2901"/>
                <a:gd name="T78" fmla="*/ 3881 w 4694"/>
                <a:gd name="T79" fmla="*/ 1720 h 2901"/>
                <a:gd name="T80" fmla="*/ 4138 w 4694"/>
                <a:gd name="T81" fmla="*/ 1589 h 2901"/>
                <a:gd name="T82" fmla="*/ 4356 w 4694"/>
                <a:gd name="T83" fmla="*/ 1457 h 2901"/>
                <a:gd name="T84" fmla="*/ 4539 w 4694"/>
                <a:gd name="T85" fmla="*/ 1325 h 2901"/>
                <a:gd name="T86" fmla="*/ 4685 w 4694"/>
                <a:gd name="T87" fmla="*/ 1193 h 2901"/>
                <a:gd name="T88" fmla="*/ 4790 w 4694"/>
                <a:gd name="T89" fmla="*/ 1061 h 2901"/>
                <a:gd name="T90" fmla="*/ 4850 w 4694"/>
                <a:gd name="T91" fmla="*/ 935 h 2901"/>
                <a:gd name="T92" fmla="*/ 4869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2" name="Freeform 10"/>
            <p:cNvSpPr>
              <a:spLocks/>
            </p:cNvSpPr>
            <p:nvPr/>
          </p:nvSpPr>
          <p:spPr bwMode="hidden">
            <a:xfrm>
              <a:off x="0" y="0"/>
              <a:ext cx="3773" cy="2356"/>
            </a:xfrm>
            <a:custGeom>
              <a:avLst/>
              <a:gdLst>
                <a:gd name="T0" fmla="*/ 3905 w 3761"/>
                <a:gd name="T1" fmla="*/ 719 h 2356"/>
                <a:gd name="T2" fmla="*/ 3875 w 3761"/>
                <a:gd name="T3" fmla="*/ 599 h 2356"/>
                <a:gd name="T4" fmla="*/ 3797 w 3761"/>
                <a:gd name="T5" fmla="*/ 486 h 2356"/>
                <a:gd name="T6" fmla="*/ 3658 w 3761"/>
                <a:gd name="T7" fmla="*/ 378 h 2356"/>
                <a:gd name="T8" fmla="*/ 3480 w 3761"/>
                <a:gd name="T9" fmla="*/ 282 h 2356"/>
                <a:gd name="T10" fmla="*/ 3247 w 3761"/>
                <a:gd name="T11" fmla="*/ 192 h 2356"/>
                <a:gd name="T12" fmla="*/ 2972 w 3761"/>
                <a:gd name="T13" fmla="*/ 108 h 2356"/>
                <a:gd name="T14" fmla="*/ 2655 w 3761"/>
                <a:gd name="T15" fmla="*/ 36 h 2356"/>
                <a:gd name="T16" fmla="*/ 2314 w 3761"/>
                <a:gd name="T17" fmla="*/ 0 h 2356"/>
                <a:gd name="T18" fmla="*/ 2674 w 3761"/>
                <a:gd name="T19" fmla="*/ 72 h 2356"/>
                <a:gd name="T20" fmla="*/ 2984 w 3761"/>
                <a:gd name="T21" fmla="*/ 150 h 2356"/>
                <a:gd name="T22" fmla="*/ 3259 w 3761"/>
                <a:gd name="T23" fmla="*/ 234 h 2356"/>
                <a:gd name="T24" fmla="*/ 3480 w 3761"/>
                <a:gd name="T25" fmla="*/ 330 h 2356"/>
                <a:gd name="T26" fmla="*/ 3651 w 3761"/>
                <a:gd name="T27" fmla="*/ 432 h 2356"/>
                <a:gd name="T28" fmla="*/ 3767 w 3761"/>
                <a:gd name="T29" fmla="*/ 545 h 2356"/>
                <a:gd name="T30" fmla="*/ 3827 w 3761"/>
                <a:gd name="T31" fmla="*/ 665 h 2356"/>
                <a:gd name="T32" fmla="*/ 3833 w 3761"/>
                <a:gd name="T33" fmla="*/ 791 h 2356"/>
                <a:gd name="T34" fmla="*/ 3797 w 3761"/>
                <a:gd name="T35" fmla="*/ 887 h 2356"/>
                <a:gd name="T36" fmla="*/ 3735 w 3761"/>
                <a:gd name="T37" fmla="*/ 989 h 2356"/>
                <a:gd name="T38" fmla="*/ 3632 w 3761"/>
                <a:gd name="T39" fmla="*/ 1091 h 2356"/>
                <a:gd name="T40" fmla="*/ 3504 w 3761"/>
                <a:gd name="T41" fmla="*/ 1187 h 2356"/>
                <a:gd name="T42" fmla="*/ 3348 w 3761"/>
                <a:gd name="T43" fmla="*/ 1289 h 2356"/>
                <a:gd name="T44" fmla="*/ 3163 w 3761"/>
                <a:gd name="T45" fmla="*/ 1391 h 2356"/>
                <a:gd name="T46" fmla="*/ 2942 w 3761"/>
                <a:gd name="T47" fmla="*/ 1493 h 2356"/>
                <a:gd name="T48" fmla="*/ 2707 w 3761"/>
                <a:gd name="T49" fmla="*/ 1589 h 2356"/>
                <a:gd name="T50" fmla="*/ 2159 w 3761"/>
                <a:gd name="T51" fmla="*/ 1786 h 2356"/>
                <a:gd name="T52" fmla="*/ 1519 w 3761"/>
                <a:gd name="T53" fmla="*/ 1972 h 2356"/>
                <a:gd name="T54" fmla="*/ 791 w 3761"/>
                <a:gd name="T55" fmla="*/ 2158 h 2356"/>
                <a:gd name="T56" fmla="*/ 0 w 3761"/>
                <a:gd name="T57" fmla="*/ 2326 h 2356"/>
                <a:gd name="T58" fmla="*/ 413 w 3761"/>
                <a:gd name="T59" fmla="*/ 2272 h 2356"/>
                <a:gd name="T60" fmla="*/ 1190 w 3761"/>
                <a:gd name="T61" fmla="*/ 2092 h 2356"/>
                <a:gd name="T62" fmla="*/ 1884 w 3761"/>
                <a:gd name="T63" fmla="*/ 1900 h 2356"/>
                <a:gd name="T64" fmla="*/ 2488 w 3761"/>
                <a:gd name="T65" fmla="*/ 1702 h 2356"/>
                <a:gd name="T66" fmla="*/ 2755 w 3761"/>
                <a:gd name="T67" fmla="*/ 1607 h 2356"/>
                <a:gd name="T68" fmla="*/ 2991 w 3761"/>
                <a:gd name="T69" fmla="*/ 1505 h 2356"/>
                <a:gd name="T70" fmla="*/ 3211 w 3761"/>
                <a:gd name="T71" fmla="*/ 1403 h 2356"/>
                <a:gd name="T72" fmla="*/ 3407 w 3761"/>
                <a:gd name="T73" fmla="*/ 1301 h 2356"/>
                <a:gd name="T74" fmla="*/ 3564 w 3761"/>
                <a:gd name="T75" fmla="*/ 1193 h 2356"/>
                <a:gd name="T76" fmla="*/ 3697 w 3761"/>
                <a:gd name="T77" fmla="*/ 1091 h 2356"/>
                <a:gd name="T78" fmla="*/ 3797 w 3761"/>
                <a:gd name="T79" fmla="*/ 989 h 2356"/>
                <a:gd name="T80" fmla="*/ 3863 w 3761"/>
                <a:gd name="T81" fmla="*/ 887 h 2356"/>
                <a:gd name="T82" fmla="*/ 389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3" name="Freeform 11"/>
            <p:cNvSpPr>
              <a:spLocks/>
            </p:cNvSpPr>
            <p:nvPr/>
          </p:nvSpPr>
          <p:spPr bwMode="hidden">
            <a:xfrm>
              <a:off x="0" y="0"/>
              <a:ext cx="2933" cy="1846"/>
            </a:xfrm>
            <a:custGeom>
              <a:avLst/>
              <a:gdLst>
                <a:gd name="T0" fmla="*/ 3032 w 2924"/>
                <a:gd name="T1" fmla="*/ 647 h 1846"/>
                <a:gd name="T2" fmla="*/ 2984 w 2924"/>
                <a:gd name="T3" fmla="*/ 528 h 1846"/>
                <a:gd name="T4" fmla="*/ 2856 w 2924"/>
                <a:gd name="T5" fmla="*/ 414 h 1846"/>
                <a:gd name="T6" fmla="*/ 2655 w 2924"/>
                <a:gd name="T7" fmla="*/ 318 h 1846"/>
                <a:gd name="T8" fmla="*/ 2386 w 2924"/>
                <a:gd name="T9" fmla="*/ 228 h 1846"/>
                <a:gd name="T10" fmla="*/ 2057 w 2924"/>
                <a:gd name="T11" fmla="*/ 150 h 1846"/>
                <a:gd name="T12" fmla="*/ 1668 w 2924"/>
                <a:gd name="T13" fmla="*/ 78 h 1846"/>
                <a:gd name="T14" fmla="*/ 1226 w 2924"/>
                <a:gd name="T15" fmla="*/ 24 h 1846"/>
                <a:gd name="T16" fmla="*/ 718 w 2924"/>
                <a:gd name="T17" fmla="*/ 0 h 1846"/>
                <a:gd name="T18" fmla="*/ 1238 w 2924"/>
                <a:gd name="T19" fmla="*/ 48 h 1846"/>
                <a:gd name="T20" fmla="*/ 1686 w 2924"/>
                <a:gd name="T21" fmla="*/ 108 h 1846"/>
                <a:gd name="T22" fmla="*/ 2081 w 2924"/>
                <a:gd name="T23" fmla="*/ 180 h 1846"/>
                <a:gd name="T24" fmla="*/ 2410 w 2924"/>
                <a:gd name="T25" fmla="*/ 264 h 1846"/>
                <a:gd name="T26" fmla="*/ 2667 w 2924"/>
                <a:gd name="T27" fmla="*/ 360 h 1846"/>
                <a:gd name="T28" fmla="*/ 2856 w 2924"/>
                <a:gd name="T29" fmla="*/ 468 h 1846"/>
                <a:gd name="T30" fmla="*/ 2954 w 2924"/>
                <a:gd name="T31" fmla="*/ 587 h 1846"/>
                <a:gd name="T32" fmla="*/ 2972 w 2924"/>
                <a:gd name="T33" fmla="*/ 713 h 1846"/>
                <a:gd name="T34" fmla="*/ 2948 w 2924"/>
                <a:gd name="T35" fmla="*/ 785 h 1846"/>
                <a:gd name="T36" fmla="*/ 2900 w 2924"/>
                <a:gd name="T37" fmla="*/ 857 h 1846"/>
                <a:gd name="T38" fmla="*/ 2721 w 2924"/>
                <a:gd name="T39" fmla="*/ 1001 h 1846"/>
                <a:gd name="T40" fmla="*/ 2454 w 2924"/>
                <a:gd name="T41" fmla="*/ 1145 h 1846"/>
                <a:gd name="T42" fmla="*/ 2105 w 2924"/>
                <a:gd name="T43" fmla="*/ 1289 h 1846"/>
                <a:gd name="T44" fmla="*/ 1686 w 2924"/>
                <a:gd name="T45" fmla="*/ 1433 h 1846"/>
                <a:gd name="T46" fmla="*/ 1190 w 2924"/>
                <a:gd name="T47" fmla="*/ 1571 h 1846"/>
                <a:gd name="T48" fmla="*/ 628 w 2924"/>
                <a:gd name="T49" fmla="*/ 1702 h 1846"/>
                <a:gd name="T50" fmla="*/ 0 w 2924"/>
                <a:gd name="T51" fmla="*/ 1828 h 1846"/>
                <a:gd name="T52" fmla="*/ 323 w 2924"/>
                <a:gd name="T53" fmla="*/ 1780 h 1846"/>
                <a:gd name="T54" fmla="*/ 933 w 2924"/>
                <a:gd name="T55" fmla="*/ 1648 h 1846"/>
                <a:gd name="T56" fmla="*/ 1465 w 2924"/>
                <a:gd name="T57" fmla="*/ 1511 h 1846"/>
                <a:gd name="T58" fmla="*/ 1943 w 2924"/>
                <a:gd name="T59" fmla="*/ 1367 h 1846"/>
                <a:gd name="T60" fmla="*/ 2338 w 2924"/>
                <a:gd name="T61" fmla="*/ 1223 h 1846"/>
                <a:gd name="T62" fmla="*/ 2655 w 2924"/>
                <a:gd name="T63" fmla="*/ 1079 h 1846"/>
                <a:gd name="T64" fmla="*/ 2882 w 2924"/>
                <a:gd name="T65" fmla="*/ 929 h 1846"/>
                <a:gd name="T66" fmla="*/ 2984 w 2924"/>
                <a:gd name="T67" fmla="*/ 815 h 1846"/>
                <a:gd name="T68" fmla="*/ 3020 w 2924"/>
                <a:gd name="T69" fmla="*/ 743 h 1846"/>
                <a:gd name="T70" fmla="*/ 3032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4" name="Freeform 12"/>
            <p:cNvSpPr>
              <a:spLocks/>
            </p:cNvSpPr>
            <p:nvPr/>
          </p:nvSpPr>
          <p:spPr bwMode="hidden">
            <a:xfrm>
              <a:off x="114" y="2847"/>
              <a:ext cx="1493" cy="204"/>
            </a:xfrm>
            <a:custGeom>
              <a:avLst/>
              <a:gdLst>
                <a:gd name="T0" fmla="*/ 1459 w 1488"/>
                <a:gd name="T1" fmla="*/ 204 h 204"/>
                <a:gd name="T2" fmla="*/ 0 w 1488"/>
                <a:gd name="T3" fmla="*/ 18 h 204"/>
                <a:gd name="T4" fmla="*/ 77 w 1488"/>
                <a:gd name="T5" fmla="*/ 0 h 204"/>
                <a:gd name="T6" fmla="*/ 1548 w 1488"/>
                <a:gd name="T7" fmla="*/ 186 h 204"/>
                <a:gd name="T8" fmla="*/ 1459 w 1488"/>
                <a:gd name="T9" fmla="*/ 204 h 204"/>
                <a:gd name="T10" fmla="*/ 145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sp>
          <p:nvSpPr>
            <p:cNvPr id="16" name="Rectangle 14"/>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5 w 323"/>
                  <a:gd name="T13" fmla="*/ 18 h 162"/>
                  <a:gd name="T14" fmla="*/ 251 w 323"/>
                  <a:gd name="T15" fmla="*/ 54 h 162"/>
                  <a:gd name="T16" fmla="*/ 299 w 323"/>
                  <a:gd name="T17" fmla="*/ 90 h 162"/>
                  <a:gd name="T18" fmla="*/ 329 w 323"/>
                  <a:gd name="T19" fmla="*/ 114 h 162"/>
                  <a:gd name="T20" fmla="*/ 335 w 323"/>
                  <a:gd name="T21" fmla="*/ 126 h 162"/>
                  <a:gd name="T22" fmla="*/ 335 w 323"/>
                  <a:gd name="T23" fmla="*/ 126 h 162"/>
                  <a:gd name="T24" fmla="*/ 233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0" name="Freeform 18"/>
              <p:cNvSpPr>
                <a:spLocks noEditPoints="1"/>
              </p:cNvSpPr>
              <p:nvPr/>
            </p:nvSpPr>
            <p:spPr bwMode="hidden">
              <a:xfrm>
                <a:off x="192" y="2284"/>
                <a:ext cx="1254" cy="923"/>
              </a:xfrm>
              <a:custGeom>
                <a:avLst/>
                <a:gdLst>
                  <a:gd name="T0" fmla="*/ 1214 w 1250"/>
                  <a:gd name="T1" fmla="*/ 641 h 923"/>
                  <a:gd name="T2" fmla="*/ 1214 w 1250"/>
                  <a:gd name="T3" fmla="*/ 473 h 923"/>
                  <a:gd name="T4" fmla="*/ 1184 w 1250"/>
                  <a:gd name="T5" fmla="*/ 384 h 923"/>
                  <a:gd name="T6" fmla="*/ 1160 w 1250"/>
                  <a:gd name="T7" fmla="*/ 288 h 923"/>
                  <a:gd name="T8" fmla="*/ 1089 w 1250"/>
                  <a:gd name="T9" fmla="*/ 174 h 923"/>
                  <a:gd name="T10" fmla="*/ 1017 w 1250"/>
                  <a:gd name="T11" fmla="*/ 96 h 923"/>
                  <a:gd name="T12" fmla="*/ 999 w 1250"/>
                  <a:gd name="T13" fmla="*/ 72 h 923"/>
                  <a:gd name="T14" fmla="*/ 927 w 1250"/>
                  <a:gd name="T15" fmla="*/ 18 h 923"/>
                  <a:gd name="T16" fmla="*/ 855 w 1250"/>
                  <a:gd name="T17" fmla="*/ 6 h 923"/>
                  <a:gd name="T18" fmla="*/ 736 w 1250"/>
                  <a:gd name="T19" fmla="*/ 24 h 923"/>
                  <a:gd name="T20" fmla="*/ 688 w 1250"/>
                  <a:gd name="T21" fmla="*/ 42 h 923"/>
                  <a:gd name="T22" fmla="*/ 592 w 1250"/>
                  <a:gd name="T23" fmla="*/ 120 h 923"/>
                  <a:gd name="T24" fmla="*/ 556 w 1250"/>
                  <a:gd name="T25" fmla="*/ 228 h 923"/>
                  <a:gd name="T26" fmla="*/ 533 w 1250"/>
                  <a:gd name="T27" fmla="*/ 348 h 923"/>
                  <a:gd name="T28" fmla="*/ 443 w 1250"/>
                  <a:gd name="T29" fmla="*/ 479 h 923"/>
                  <a:gd name="T30" fmla="*/ 425 w 1250"/>
                  <a:gd name="T31" fmla="*/ 539 h 923"/>
                  <a:gd name="T32" fmla="*/ 365 w 1250"/>
                  <a:gd name="T33" fmla="*/ 599 h 923"/>
                  <a:gd name="T34" fmla="*/ 317 w 1250"/>
                  <a:gd name="T35" fmla="*/ 629 h 923"/>
                  <a:gd name="T36" fmla="*/ 305 w 1250"/>
                  <a:gd name="T37" fmla="*/ 635 h 923"/>
                  <a:gd name="T38" fmla="*/ 269 w 1250"/>
                  <a:gd name="T39" fmla="*/ 677 h 923"/>
                  <a:gd name="T40" fmla="*/ 150 w 1250"/>
                  <a:gd name="T41" fmla="*/ 797 h 923"/>
                  <a:gd name="T42" fmla="*/ 54 w 1250"/>
                  <a:gd name="T43" fmla="*/ 839 h 923"/>
                  <a:gd name="T44" fmla="*/ 156 w 1250"/>
                  <a:gd name="T45" fmla="*/ 905 h 923"/>
                  <a:gd name="T46" fmla="*/ 252 w 1250"/>
                  <a:gd name="T47" fmla="*/ 869 h 923"/>
                  <a:gd name="T48" fmla="*/ 664 w 1250"/>
                  <a:gd name="T49" fmla="*/ 827 h 923"/>
                  <a:gd name="T50" fmla="*/ 724 w 1250"/>
                  <a:gd name="T51" fmla="*/ 725 h 923"/>
                  <a:gd name="T52" fmla="*/ 718 w 1250"/>
                  <a:gd name="T53" fmla="*/ 611 h 923"/>
                  <a:gd name="T54" fmla="*/ 812 w 1250"/>
                  <a:gd name="T55" fmla="*/ 551 h 923"/>
                  <a:gd name="T56" fmla="*/ 915 w 1250"/>
                  <a:gd name="T57" fmla="*/ 449 h 923"/>
                  <a:gd name="T58" fmla="*/ 945 w 1250"/>
                  <a:gd name="T59" fmla="*/ 414 h 923"/>
                  <a:gd name="T60" fmla="*/ 1011 w 1250"/>
                  <a:gd name="T61" fmla="*/ 318 h 923"/>
                  <a:gd name="T62" fmla="*/ 1059 w 1250"/>
                  <a:gd name="T63" fmla="*/ 336 h 923"/>
                  <a:gd name="T64" fmla="*/ 1166 w 1250"/>
                  <a:gd name="T65" fmla="*/ 617 h 923"/>
                  <a:gd name="T66" fmla="*/ 1160 w 1250"/>
                  <a:gd name="T67" fmla="*/ 689 h 923"/>
                  <a:gd name="T68" fmla="*/ 1196 w 1250"/>
                  <a:gd name="T69" fmla="*/ 749 h 923"/>
                  <a:gd name="T70" fmla="*/ 1250 w 1250"/>
                  <a:gd name="T71" fmla="*/ 713 h 923"/>
                  <a:gd name="T72" fmla="*/ 1286 w 1250"/>
                  <a:gd name="T73" fmla="*/ 749 h 923"/>
                  <a:gd name="T74" fmla="*/ 1298 w 1250"/>
                  <a:gd name="T75" fmla="*/ 743 h 923"/>
                  <a:gd name="T76" fmla="*/ 718 w 1250"/>
                  <a:gd name="T77" fmla="*/ 264 h 923"/>
                  <a:gd name="T78" fmla="*/ 820 w 1250"/>
                  <a:gd name="T79" fmla="*/ 372 h 923"/>
                  <a:gd name="T80" fmla="*/ 794 w 1250"/>
                  <a:gd name="T81" fmla="*/ 443 h 923"/>
                  <a:gd name="T82" fmla="*/ 730 w 1250"/>
                  <a:gd name="T83" fmla="*/ 515 h 923"/>
                  <a:gd name="T84" fmla="*/ 682 w 1250"/>
                  <a:gd name="T85" fmla="*/ 569 h 923"/>
                  <a:gd name="T86" fmla="*/ 640 w 1250"/>
                  <a:gd name="T87" fmla="*/ 593 h 923"/>
                  <a:gd name="T88" fmla="*/ 598 w 1250"/>
                  <a:gd name="T89" fmla="*/ 617 h 923"/>
                  <a:gd name="T90" fmla="*/ 586 w 1250"/>
                  <a:gd name="T91" fmla="*/ 707 h 923"/>
                  <a:gd name="T92" fmla="*/ 365 w 1250"/>
                  <a:gd name="T93" fmla="*/ 755 h 923"/>
                  <a:gd name="T94" fmla="*/ 401 w 1250"/>
                  <a:gd name="T95" fmla="*/ 641 h 923"/>
                  <a:gd name="T96" fmla="*/ 437 w 1250"/>
                  <a:gd name="T97" fmla="*/ 647 h 923"/>
                  <a:gd name="T98" fmla="*/ 455 w 1250"/>
                  <a:gd name="T99" fmla="*/ 617 h 923"/>
                  <a:gd name="T100" fmla="*/ 592 w 1250"/>
                  <a:gd name="T101" fmla="*/ 515 h 923"/>
                  <a:gd name="T102" fmla="*/ 640 w 1250"/>
                  <a:gd name="T103" fmla="*/ 473 h 923"/>
                  <a:gd name="T104" fmla="*/ 664 w 1250"/>
                  <a:gd name="T105" fmla="*/ 396 h 923"/>
                  <a:gd name="T106" fmla="*/ 664 w 1250"/>
                  <a:gd name="T107" fmla="*/ 378 h 923"/>
                  <a:gd name="T108" fmla="*/ 688 w 1250"/>
                  <a:gd name="T109" fmla="*/ 270 h 923"/>
                  <a:gd name="T110" fmla="*/ 706 w 1250"/>
                  <a:gd name="T111" fmla="*/ 192 h 923"/>
                  <a:gd name="T112" fmla="*/ 718 w 1250"/>
                  <a:gd name="T113" fmla="*/ 264 h 923"/>
                  <a:gd name="T114" fmla="*/ 556 w 1250"/>
                  <a:gd name="T115" fmla="*/ 455 h 923"/>
                  <a:gd name="T116" fmla="*/ 65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7" name="Freeform 25"/>
              <p:cNvSpPr>
                <a:spLocks/>
              </p:cNvSpPr>
              <p:nvPr/>
            </p:nvSpPr>
            <p:spPr bwMode="hidden">
              <a:xfrm>
                <a:off x="737" y="2763"/>
                <a:ext cx="73" cy="54"/>
              </a:xfrm>
              <a:custGeom>
                <a:avLst/>
                <a:gdLst>
                  <a:gd name="T0" fmla="*/ 24 w 72"/>
                  <a:gd name="T1" fmla="*/ 36 h 54"/>
                  <a:gd name="T2" fmla="*/ 60 w 72"/>
                  <a:gd name="T3" fmla="*/ 24 h 54"/>
                  <a:gd name="T4" fmla="*/ 72 w 72"/>
                  <a:gd name="T5" fmla="*/ 12 h 54"/>
                  <a:gd name="T6" fmla="*/ 78 w 72"/>
                  <a:gd name="T7" fmla="*/ 6 h 54"/>
                  <a:gd name="T8" fmla="*/ 84 w 72"/>
                  <a:gd name="T9" fmla="*/ 0 h 54"/>
                  <a:gd name="T10" fmla="*/ 54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0" name="Freeform 28"/>
              <p:cNvSpPr>
                <a:spLocks/>
              </p:cNvSpPr>
              <p:nvPr/>
            </p:nvSpPr>
            <p:spPr bwMode="hidden">
              <a:xfrm>
                <a:off x="437" y="3027"/>
                <a:ext cx="288" cy="84"/>
              </a:xfrm>
              <a:custGeom>
                <a:avLst/>
                <a:gdLst>
                  <a:gd name="T0" fmla="*/ 299 w 287"/>
                  <a:gd name="T1" fmla="*/ 0 h 84"/>
                  <a:gd name="T2" fmla="*/ 0 w 287"/>
                  <a:gd name="T3" fmla="*/ 84 h 84"/>
                  <a:gd name="T4" fmla="*/ 180 w 287"/>
                  <a:gd name="T5" fmla="*/ 36 h 84"/>
                  <a:gd name="T6" fmla="*/ 114 w 287"/>
                  <a:gd name="T7" fmla="*/ 60 h 84"/>
                  <a:gd name="T8" fmla="*/ 288 w 287"/>
                  <a:gd name="T9" fmla="*/ 18 h 84"/>
                  <a:gd name="T10" fmla="*/ 299 w 287"/>
                  <a:gd name="T11" fmla="*/ 0 h 84"/>
                  <a:gd name="T12" fmla="*/ 299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grpSp>
      </p:grpSp>
      <p:sp>
        <p:nvSpPr>
          <p:cNvPr id="38953" name="Rectangle 41"/>
          <p:cNvSpPr>
            <a:spLocks noGrp="1" noChangeArrowheads="1"/>
          </p:cNvSpPr>
          <p:nvPr>
            <p:ph type="ctrTitle"/>
          </p:nvPr>
        </p:nvSpPr>
        <p:spPr>
          <a:xfrm>
            <a:off x="685800" y="1447800"/>
            <a:ext cx="7772400" cy="1470025"/>
          </a:xfrm>
        </p:spPr>
        <p:txBody>
          <a:bodyPr/>
          <a:lstStyle>
            <a:lvl1pPr>
              <a:defRPr/>
            </a:lvl1pPr>
          </a:lstStyle>
          <a:p>
            <a:r>
              <a:rPr lang="fr-FR"/>
              <a:t>Cliquez pour modifier le style du titre</a:t>
            </a:r>
          </a:p>
        </p:txBody>
      </p:sp>
      <p:sp>
        <p:nvSpPr>
          <p:cNvPr id="38954"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fr-FR">
              <a:solidFill>
                <a:srgbClr val="000000"/>
              </a:solidFill>
            </a:endParaRPr>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fr-FR">
              <a:solidFill>
                <a:srgbClr val="000000"/>
              </a:solidFill>
            </a:endParaRPr>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37A425CC-484E-46BA-BEAE-091A283BBB1F}"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975445315"/>
      </p:ext>
    </p:extLst>
  </p:cSld>
  <p:clrMapOvr>
    <a:masterClrMapping/>
  </p:clrMapOvr>
  <p:transition>
    <p:split orient="vert" dir="in"/>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C5896129-9CF3-4817-A5C1-5D48891BF2E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967338215"/>
      </p:ext>
    </p:extLst>
  </p:cSld>
  <p:clrMapOvr>
    <a:masterClrMapping/>
  </p:clrMapOvr>
  <p:transition>
    <p:split orient="vert"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60AD14B4-0EE1-44A0-B2B6-387B9266B71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109186775"/>
      </p:ext>
    </p:extLst>
  </p:cSld>
  <p:clrMapOvr>
    <a:masterClrMapping/>
  </p:clrMapOvr>
  <p:transition>
    <p:split orient="vert"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395DB536-B408-46B8-88A6-7E06DE980B04}"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349040624"/>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02152F9-A8BE-4D3A-A07E-E5630FCE9DDE}" type="slidenum">
              <a:rPr lang="fr-FR" altLang="fr-FR"/>
              <a:pPr>
                <a:defRPr/>
              </a:pPr>
              <a:t>‹N°›</a:t>
            </a:fld>
            <a:endParaRPr lang="fr-FR" altLang="fr-FR"/>
          </a:p>
        </p:txBody>
      </p:sp>
    </p:spTree>
    <p:extLst>
      <p:ext uri="{BB962C8B-B14F-4D97-AF65-F5344CB8AC3E}">
        <p14:creationId xmlns:p14="http://schemas.microsoft.com/office/powerpoint/2010/main" val="3090124189"/>
      </p:ext>
    </p:extLst>
  </p:cSld>
  <p:clrMapOvr>
    <a:masterClrMapping/>
  </p:clrMapOvr>
  <p:transition>
    <p:pull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45"/>
          <p:cNvSpPr>
            <a:spLocks noGrp="1" noChangeArrowheads="1"/>
          </p:cNvSpPr>
          <p:nvPr>
            <p:ph type="sldNum" sz="quarter" idx="12"/>
          </p:nvPr>
        </p:nvSpPr>
        <p:spPr>
          <a:ln/>
        </p:spPr>
        <p:txBody>
          <a:bodyPr/>
          <a:lstStyle>
            <a:lvl1pPr>
              <a:defRPr/>
            </a:lvl1pPr>
          </a:lstStyle>
          <a:p>
            <a:pPr>
              <a:defRPr/>
            </a:pPr>
            <a:fld id="{42850D57-7040-47EB-8365-CF95C9797B7B}"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990186788"/>
      </p:ext>
    </p:extLst>
  </p:cSld>
  <p:clrMapOvr>
    <a:masterClrMapping/>
  </p:clrMapOvr>
  <p:transition>
    <p:split orient="vert"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45"/>
          <p:cNvSpPr>
            <a:spLocks noGrp="1" noChangeArrowheads="1"/>
          </p:cNvSpPr>
          <p:nvPr>
            <p:ph type="sldNum" sz="quarter" idx="12"/>
          </p:nvPr>
        </p:nvSpPr>
        <p:spPr>
          <a:ln/>
        </p:spPr>
        <p:txBody>
          <a:bodyPr/>
          <a:lstStyle>
            <a:lvl1pPr>
              <a:defRPr/>
            </a:lvl1pPr>
          </a:lstStyle>
          <a:p>
            <a:pPr>
              <a:defRPr/>
            </a:pPr>
            <a:fld id="{A23563A4-9665-4290-B65E-CD44E64C663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30404143"/>
      </p:ext>
    </p:extLst>
  </p:cSld>
  <p:clrMapOvr>
    <a:masterClrMapping/>
  </p:clrMapOvr>
  <p:transition>
    <p:split orient="vert"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45"/>
          <p:cNvSpPr>
            <a:spLocks noGrp="1" noChangeArrowheads="1"/>
          </p:cNvSpPr>
          <p:nvPr>
            <p:ph type="sldNum" sz="quarter" idx="12"/>
          </p:nvPr>
        </p:nvSpPr>
        <p:spPr>
          <a:ln/>
        </p:spPr>
        <p:txBody>
          <a:bodyPr/>
          <a:lstStyle>
            <a:lvl1pPr>
              <a:defRPr/>
            </a:lvl1pPr>
          </a:lstStyle>
          <a:p>
            <a:pPr>
              <a:defRPr/>
            </a:pPr>
            <a:fld id="{75297FF6-8D8B-45AF-AB93-4A65D4FFCD4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075032195"/>
      </p:ext>
    </p:extLst>
  </p:cSld>
  <p:clrMapOvr>
    <a:masterClrMapping/>
  </p:clrMapOvr>
  <p:transition>
    <p:split orient="vert"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FDA2B3D7-4B7D-4854-AF99-C1B088E2B54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189137302"/>
      </p:ext>
    </p:extLst>
  </p:cSld>
  <p:clrMapOvr>
    <a:masterClrMapping/>
  </p:clrMapOvr>
  <p:transition>
    <p:split orient="vert"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38DD26BF-53F1-49DE-9FF2-AE72C6B22CA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675699712"/>
      </p:ext>
    </p:extLst>
  </p:cSld>
  <p:clrMapOvr>
    <a:masterClrMapping/>
  </p:clrMapOvr>
  <p:transition>
    <p:split orient="vert"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A8E1EF7D-954E-4EC4-9A8D-8BC44B2426D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247849520"/>
      </p:ext>
    </p:extLst>
  </p:cSld>
  <p:clrMapOvr>
    <a:masterClrMapping/>
  </p:clrMapOvr>
  <p:transition>
    <p:split orient="vert"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8750"/>
            <a:ext cx="2057400" cy="59721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58750"/>
            <a:ext cx="6019800" cy="59721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29329C81-B031-4D23-B651-E15FF2EF6B7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30017246"/>
      </p:ext>
    </p:extLst>
  </p:cSld>
  <p:clrMapOvr>
    <a:masterClrMapping/>
  </p:clrMapOvr>
  <p:transition>
    <p:split orient="ver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50"/>
            <a:ext cx="8229600" cy="1258888"/>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93DAF056-9669-4B58-B609-52C88DF77AC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136201359"/>
      </p:ext>
    </p:extLst>
  </p:cSld>
  <p:clrMapOvr>
    <a:masterClrMapping/>
  </p:clrMapOvr>
  <p:transition>
    <p:split orient="vert"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50"/>
            <a:ext cx="8229600" cy="1258888"/>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7"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8" name="Rectangle 45"/>
          <p:cNvSpPr>
            <a:spLocks noGrp="1" noChangeArrowheads="1"/>
          </p:cNvSpPr>
          <p:nvPr>
            <p:ph type="sldNum" sz="quarter" idx="12"/>
          </p:nvPr>
        </p:nvSpPr>
        <p:spPr>
          <a:ln/>
        </p:spPr>
        <p:txBody>
          <a:bodyPr/>
          <a:lstStyle>
            <a:lvl1pPr>
              <a:defRPr/>
            </a:lvl1pPr>
          </a:lstStyle>
          <a:p>
            <a:pPr>
              <a:defRPr/>
            </a:pPr>
            <a:fld id="{07217675-1706-4D31-9DDB-B06C61D79E0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611561219"/>
      </p:ext>
    </p:extLst>
  </p:cSld>
  <p:clrMapOvr>
    <a:masterClrMapping/>
  </p:clrMapOvr>
  <p:transition>
    <p:split orient="vert"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715 w 3934"/>
                <a:gd name="T3" fmla="*/ 1331 h 1505"/>
                <a:gd name="T4" fmla="*/ 1269 w 3934"/>
                <a:gd name="T5" fmla="*/ 1157 h 1505"/>
                <a:gd name="T6" fmla="*/ 1798 w 3934"/>
                <a:gd name="T7" fmla="*/ 977 h 1505"/>
                <a:gd name="T8" fmla="*/ 2316 w 3934"/>
                <a:gd name="T9" fmla="*/ 792 h 1505"/>
                <a:gd name="T10" fmla="*/ 2568 w 3934"/>
                <a:gd name="T11" fmla="*/ 696 h 1505"/>
                <a:gd name="T12" fmla="*/ 2803 w 3934"/>
                <a:gd name="T13" fmla="*/ 606 h 1505"/>
                <a:gd name="T14" fmla="*/ 3044 w 3934"/>
                <a:gd name="T15" fmla="*/ 510 h 1505"/>
                <a:gd name="T16" fmla="*/ 3279 w 3934"/>
                <a:gd name="T17" fmla="*/ 420 h 1505"/>
                <a:gd name="T18" fmla="*/ 3492 w 3934"/>
                <a:gd name="T19" fmla="*/ 324 h 1505"/>
                <a:gd name="T20" fmla="*/ 3705 w 3934"/>
                <a:gd name="T21" fmla="*/ 234 h 1505"/>
                <a:gd name="T22" fmla="*/ 3915 w 3934"/>
                <a:gd name="T23" fmla="*/ 138 h 1505"/>
                <a:gd name="T24" fmla="*/ 4102 w 3934"/>
                <a:gd name="T25" fmla="*/ 48 h 1505"/>
                <a:gd name="T26" fmla="*/ 4102 w 3934"/>
                <a:gd name="T27" fmla="*/ 0 h 1505"/>
                <a:gd name="T28" fmla="*/ 3908 w 3934"/>
                <a:gd name="T29" fmla="*/ 96 h 1505"/>
                <a:gd name="T30" fmla="*/ 3693 w 3934"/>
                <a:gd name="T31" fmla="*/ 192 h 1505"/>
                <a:gd name="T32" fmla="*/ 3472 w 3934"/>
                <a:gd name="T33" fmla="*/ 288 h 1505"/>
                <a:gd name="T34" fmla="*/ 3255 w 3934"/>
                <a:gd name="T35" fmla="*/ 384 h 1505"/>
                <a:gd name="T36" fmla="*/ 3014 w 3934"/>
                <a:gd name="T37" fmla="*/ 480 h 1505"/>
                <a:gd name="T38" fmla="*/ 2766 w 3934"/>
                <a:gd name="T39" fmla="*/ 576 h 1505"/>
                <a:gd name="T40" fmla="*/ 2513 w 3934"/>
                <a:gd name="T41" fmla="*/ 672 h 1505"/>
                <a:gd name="T42" fmla="*/ 2262 w 3934"/>
                <a:gd name="T43" fmla="*/ 768 h 1505"/>
                <a:gd name="T44" fmla="*/ 1991 w 3934"/>
                <a:gd name="T45" fmla="*/ 864 h 1505"/>
                <a:gd name="T46" fmla="*/ 1720 w 3934"/>
                <a:gd name="T47" fmla="*/ 960 h 1505"/>
                <a:gd name="T48" fmla="*/ 1156 w 3934"/>
                <a:gd name="T49" fmla="*/ 1145 h 1505"/>
                <a:gd name="T50" fmla="*/ 590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6" name="Freeform 4"/>
            <p:cNvSpPr>
              <a:spLocks/>
            </p:cNvSpPr>
            <p:nvPr/>
          </p:nvSpPr>
          <p:spPr bwMode="hidden">
            <a:xfrm>
              <a:off x="4025" y="3627"/>
              <a:ext cx="1733" cy="689"/>
            </a:xfrm>
            <a:custGeom>
              <a:avLst/>
              <a:gdLst>
                <a:gd name="T0" fmla="*/ 132 w 1728"/>
                <a:gd name="T1" fmla="*/ 689 h 689"/>
                <a:gd name="T2" fmla="*/ 578 w 1728"/>
                <a:gd name="T3" fmla="*/ 527 h 689"/>
                <a:gd name="T4" fmla="*/ 1005 w 1728"/>
                <a:gd name="T5" fmla="*/ 365 h 689"/>
                <a:gd name="T6" fmla="*/ 1202 w 1728"/>
                <a:gd name="T7" fmla="*/ 287 h 689"/>
                <a:gd name="T8" fmla="*/ 1413 w 1728"/>
                <a:gd name="T9" fmla="*/ 203 h 689"/>
                <a:gd name="T10" fmla="*/ 1617 w 1728"/>
                <a:gd name="T11" fmla="*/ 126 h 689"/>
                <a:gd name="T12" fmla="*/ 1798 w 1728"/>
                <a:gd name="T13" fmla="*/ 48 h 689"/>
                <a:gd name="T14" fmla="*/ 1798 w 1728"/>
                <a:gd name="T15" fmla="*/ 0 h 689"/>
                <a:gd name="T16" fmla="*/ 1594 w 1728"/>
                <a:gd name="T17" fmla="*/ 84 h 689"/>
                <a:gd name="T18" fmla="*/ 1383 w 1728"/>
                <a:gd name="T19" fmla="*/ 167 h 689"/>
                <a:gd name="T20" fmla="*/ 1160 w 1728"/>
                <a:gd name="T21" fmla="*/ 257 h 689"/>
                <a:gd name="T22" fmla="*/ 945 w 1728"/>
                <a:gd name="T23" fmla="*/ 341 h 689"/>
                <a:gd name="T24" fmla="*/ 468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7" name="Freeform 5"/>
            <p:cNvSpPr>
              <a:spLocks/>
            </p:cNvSpPr>
            <p:nvPr/>
          </p:nvSpPr>
          <p:spPr bwMode="hidden">
            <a:xfrm>
              <a:off x="0" y="0"/>
              <a:ext cx="5578" cy="3447"/>
            </a:xfrm>
            <a:custGeom>
              <a:avLst/>
              <a:gdLst>
                <a:gd name="T0" fmla="*/ 5803 w 5561"/>
                <a:gd name="T1" fmla="*/ 929 h 3447"/>
                <a:gd name="T2" fmla="*/ 5777 w 5561"/>
                <a:gd name="T3" fmla="*/ 773 h 3447"/>
                <a:gd name="T4" fmla="*/ 5691 w 5561"/>
                <a:gd name="T5" fmla="*/ 629 h 3447"/>
                <a:gd name="T6" fmla="*/ 5560 w 5561"/>
                <a:gd name="T7" fmla="*/ 492 h 3447"/>
                <a:gd name="T8" fmla="*/ 5372 w 5561"/>
                <a:gd name="T9" fmla="*/ 366 h 3447"/>
                <a:gd name="T10" fmla="*/ 5135 w 5561"/>
                <a:gd name="T11" fmla="*/ 252 h 3447"/>
                <a:gd name="T12" fmla="*/ 4855 w 5561"/>
                <a:gd name="T13" fmla="*/ 144 h 3447"/>
                <a:gd name="T14" fmla="*/ 4531 w 5561"/>
                <a:gd name="T15" fmla="*/ 48 h 3447"/>
                <a:gd name="T16" fmla="*/ 4174 w 5561"/>
                <a:gd name="T17" fmla="*/ 0 h 3447"/>
                <a:gd name="T18" fmla="*/ 4550 w 5561"/>
                <a:gd name="T19" fmla="*/ 90 h 3447"/>
                <a:gd name="T20" fmla="*/ 4874 w 5561"/>
                <a:gd name="T21" fmla="*/ 192 h 3447"/>
                <a:gd name="T22" fmla="*/ 5147 w 5561"/>
                <a:gd name="T23" fmla="*/ 306 h 3447"/>
                <a:gd name="T24" fmla="*/ 5372 w 5561"/>
                <a:gd name="T25" fmla="*/ 426 h 3447"/>
                <a:gd name="T26" fmla="*/ 5547 w 5561"/>
                <a:gd name="T27" fmla="*/ 557 h 3447"/>
                <a:gd name="T28" fmla="*/ 5667 w 5561"/>
                <a:gd name="T29" fmla="*/ 701 h 3447"/>
                <a:gd name="T30" fmla="*/ 5727 w 5561"/>
                <a:gd name="T31" fmla="*/ 851 h 3447"/>
                <a:gd name="T32" fmla="*/ 5727 w 5561"/>
                <a:gd name="T33" fmla="*/ 1013 h 3447"/>
                <a:gd name="T34" fmla="*/ 5679 w 5561"/>
                <a:gd name="T35" fmla="*/ 1163 h 3447"/>
                <a:gd name="T36" fmla="*/ 5579 w 5561"/>
                <a:gd name="T37" fmla="*/ 1319 h 3447"/>
                <a:gd name="T38" fmla="*/ 5427 w 5561"/>
                <a:gd name="T39" fmla="*/ 1475 h 3447"/>
                <a:gd name="T40" fmla="*/ 5237 w 5561"/>
                <a:gd name="T41" fmla="*/ 1630 h 3447"/>
                <a:gd name="T42" fmla="*/ 4999 w 5561"/>
                <a:gd name="T43" fmla="*/ 1786 h 3447"/>
                <a:gd name="T44" fmla="*/ 4722 w 5561"/>
                <a:gd name="T45" fmla="*/ 1948 h 3447"/>
                <a:gd name="T46" fmla="*/ 4397 w 5561"/>
                <a:gd name="T47" fmla="*/ 2104 h 3447"/>
                <a:gd name="T48" fmla="*/ 4043 w 5561"/>
                <a:gd name="T49" fmla="*/ 2260 h 3447"/>
                <a:gd name="T50" fmla="*/ 3652 w 5561"/>
                <a:gd name="T51" fmla="*/ 2416 h 3447"/>
                <a:gd name="T52" fmla="*/ 3222 w 5561"/>
                <a:gd name="T53" fmla="*/ 2566 h 3447"/>
                <a:gd name="T54" fmla="*/ 2755 w 5561"/>
                <a:gd name="T55" fmla="*/ 2715 h 3447"/>
                <a:gd name="T56" fmla="*/ 2262 w 5561"/>
                <a:gd name="T57" fmla="*/ 2865 h 3447"/>
                <a:gd name="T58" fmla="*/ 1732 w 5561"/>
                <a:gd name="T59" fmla="*/ 3009 h 3447"/>
                <a:gd name="T60" fmla="*/ 1189 w 5561"/>
                <a:gd name="T61" fmla="*/ 3147 h 3447"/>
                <a:gd name="T62" fmla="*/ 608 w 5561"/>
                <a:gd name="T63" fmla="*/ 3279 h 3447"/>
                <a:gd name="T64" fmla="*/ 0 w 5561"/>
                <a:gd name="T65" fmla="*/ 3447 h 3447"/>
                <a:gd name="T66" fmla="*/ 909 w 5561"/>
                <a:gd name="T67" fmla="*/ 3249 h 3447"/>
                <a:gd name="T68" fmla="*/ 1473 w 5561"/>
                <a:gd name="T69" fmla="*/ 3105 h 3447"/>
                <a:gd name="T70" fmla="*/ 2021 w 5561"/>
                <a:gd name="T71" fmla="*/ 2961 h 3447"/>
                <a:gd name="T72" fmla="*/ 2543 w 5561"/>
                <a:gd name="T73" fmla="*/ 2817 h 3447"/>
                <a:gd name="T74" fmla="*/ 3026 w 5561"/>
                <a:gd name="T75" fmla="*/ 2668 h 3447"/>
                <a:gd name="T76" fmla="*/ 3473 w 5561"/>
                <a:gd name="T77" fmla="*/ 2512 h 3447"/>
                <a:gd name="T78" fmla="*/ 3896 w 5561"/>
                <a:gd name="T79" fmla="*/ 2356 h 3447"/>
                <a:gd name="T80" fmla="*/ 4278 w 5561"/>
                <a:gd name="T81" fmla="*/ 2200 h 3447"/>
                <a:gd name="T82" fmla="*/ 4621 w 5561"/>
                <a:gd name="T83" fmla="*/ 2038 h 3447"/>
                <a:gd name="T84" fmla="*/ 4926 w 5561"/>
                <a:gd name="T85" fmla="*/ 1876 h 3447"/>
                <a:gd name="T86" fmla="*/ 5186 w 5561"/>
                <a:gd name="T87" fmla="*/ 1720 h 3447"/>
                <a:gd name="T88" fmla="*/ 5402 w 5561"/>
                <a:gd name="T89" fmla="*/ 1559 h 3447"/>
                <a:gd name="T90" fmla="*/ 5573 w 5561"/>
                <a:gd name="T91" fmla="*/ 1397 h 3447"/>
                <a:gd name="T92" fmla="*/ 5697 w 5561"/>
                <a:gd name="T93" fmla="*/ 1241 h 3447"/>
                <a:gd name="T94" fmla="*/ 5777 w 5561"/>
                <a:gd name="T95" fmla="*/ 1085 h 3447"/>
                <a:gd name="T96" fmla="*/ 5797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fr-FR">
                <a:solidFill>
                  <a:srgbClr val="000000"/>
                </a:solidFill>
                <a:latin typeface="Verdana" panose="020B0604030504040204" pitchFamily="34" charset="0"/>
              </a:endParaRPr>
            </a:p>
          </p:txBody>
        </p:sp>
        <p:sp>
          <p:nvSpPr>
            <p:cNvPr id="9" name="Freeform 7"/>
            <p:cNvSpPr>
              <a:spLocks/>
            </p:cNvSpPr>
            <p:nvPr/>
          </p:nvSpPr>
          <p:spPr bwMode="hidden">
            <a:xfrm>
              <a:off x="0" y="1984"/>
              <a:ext cx="5758" cy="2098"/>
            </a:xfrm>
            <a:custGeom>
              <a:avLst/>
              <a:gdLst>
                <a:gd name="T0" fmla="*/ 5997 w 5740"/>
                <a:gd name="T1" fmla="*/ 0 h 2098"/>
                <a:gd name="T2" fmla="*/ 5890 w 5740"/>
                <a:gd name="T3" fmla="*/ 72 h 2098"/>
                <a:gd name="T4" fmla="*/ 5786 w 5740"/>
                <a:gd name="T5" fmla="*/ 138 h 2098"/>
                <a:gd name="T6" fmla="*/ 5665 w 5740"/>
                <a:gd name="T7" fmla="*/ 210 h 2098"/>
                <a:gd name="T8" fmla="*/ 5542 w 5740"/>
                <a:gd name="T9" fmla="*/ 276 h 2098"/>
                <a:gd name="T10" fmla="*/ 5276 w 5740"/>
                <a:gd name="T11" fmla="*/ 414 h 2098"/>
                <a:gd name="T12" fmla="*/ 4989 w 5740"/>
                <a:gd name="T13" fmla="*/ 552 h 2098"/>
                <a:gd name="T14" fmla="*/ 4677 w 5740"/>
                <a:gd name="T15" fmla="*/ 690 h 2098"/>
                <a:gd name="T16" fmla="*/ 4347 w 5740"/>
                <a:gd name="T17" fmla="*/ 827 h 2098"/>
                <a:gd name="T18" fmla="*/ 3995 w 5740"/>
                <a:gd name="T19" fmla="*/ 959 h 2098"/>
                <a:gd name="T20" fmla="*/ 3622 w 5740"/>
                <a:gd name="T21" fmla="*/ 1091 h 2098"/>
                <a:gd name="T22" fmla="*/ 3231 w 5740"/>
                <a:gd name="T23" fmla="*/ 1223 h 2098"/>
                <a:gd name="T24" fmla="*/ 2821 w 5740"/>
                <a:gd name="T25" fmla="*/ 1355 h 2098"/>
                <a:gd name="T26" fmla="*/ 2382 w 5740"/>
                <a:gd name="T27" fmla="*/ 1481 h 2098"/>
                <a:gd name="T28" fmla="*/ 1944 w 5740"/>
                <a:gd name="T29" fmla="*/ 1601 h 2098"/>
                <a:gd name="T30" fmla="*/ 1482 w 5740"/>
                <a:gd name="T31" fmla="*/ 1721 h 2098"/>
                <a:gd name="T32" fmla="*/ 999 w 5740"/>
                <a:gd name="T33" fmla="*/ 1834 h 2098"/>
                <a:gd name="T34" fmla="*/ 512 w 5740"/>
                <a:gd name="T35" fmla="*/ 1948 h 2098"/>
                <a:gd name="T36" fmla="*/ 0 w 5740"/>
                <a:gd name="T37" fmla="*/ 2056 h 2098"/>
                <a:gd name="T38" fmla="*/ 0 w 5740"/>
                <a:gd name="T39" fmla="*/ 2098 h 2098"/>
                <a:gd name="T40" fmla="*/ 505 w 5740"/>
                <a:gd name="T41" fmla="*/ 1990 h 2098"/>
                <a:gd name="T42" fmla="*/ 993 w 5740"/>
                <a:gd name="T43" fmla="*/ 1882 h 2098"/>
                <a:gd name="T44" fmla="*/ 1467 w 5740"/>
                <a:gd name="T45" fmla="*/ 1763 h 2098"/>
                <a:gd name="T46" fmla="*/ 1926 w 5740"/>
                <a:gd name="T47" fmla="*/ 1649 h 2098"/>
                <a:gd name="T48" fmla="*/ 2364 w 5740"/>
                <a:gd name="T49" fmla="*/ 1523 h 2098"/>
                <a:gd name="T50" fmla="*/ 2801 w 5740"/>
                <a:gd name="T51" fmla="*/ 1397 h 2098"/>
                <a:gd name="T52" fmla="*/ 3207 w 5740"/>
                <a:gd name="T53" fmla="*/ 1271 h 2098"/>
                <a:gd name="T54" fmla="*/ 3598 w 5740"/>
                <a:gd name="T55" fmla="*/ 1139 h 2098"/>
                <a:gd name="T56" fmla="*/ 3971 w 5740"/>
                <a:gd name="T57" fmla="*/ 1007 h 2098"/>
                <a:gd name="T58" fmla="*/ 4321 w 5740"/>
                <a:gd name="T59" fmla="*/ 875 h 2098"/>
                <a:gd name="T60" fmla="*/ 4658 w 5740"/>
                <a:gd name="T61" fmla="*/ 737 h 2098"/>
                <a:gd name="T62" fmla="*/ 4970 w 5740"/>
                <a:gd name="T63" fmla="*/ 600 h 2098"/>
                <a:gd name="T64" fmla="*/ 5264 w 5740"/>
                <a:gd name="T65" fmla="*/ 462 h 2098"/>
                <a:gd name="T66" fmla="*/ 5530 w 5740"/>
                <a:gd name="T67" fmla="*/ 324 h 2098"/>
                <a:gd name="T68" fmla="*/ 5780 w 5740"/>
                <a:gd name="T69" fmla="*/ 186 h 2098"/>
                <a:gd name="T70" fmla="*/ 5997 w 5740"/>
                <a:gd name="T71" fmla="*/ 48 h 2098"/>
                <a:gd name="T72" fmla="*/ 5997 w 5740"/>
                <a:gd name="T73" fmla="*/ 0 h 2098"/>
                <a:gd name="T74" fmla="*/ 5997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 name="Freeform 8"/>
            <p:cNvSpPr>
              <a:spLocks/>
            </p:cNvSpPr>
            <p:nvPr/>
          </p:nvSpPr>
          <p:spPr bwMode="hidden">
            <a:xfrm>
              <a:off x="0" y="102"/>
              <a:ext cx="1961" cy="1265"/>
            </a:xfrm>
            <a:custGeom>
              <a:avLst/>
              <a:gdLst>
                <a:gd name="T0" fmla="*/ 2039 w 1955"/>
                <a:gd name="T1" fmla="*/ 485 h 1265"/>
                <a:gd name="T2" fmla="*/ 1985 w 1955"/>
                <a:gd name="T3" fmla="*/ 390 h 1265"/>
                <a:gd name="T4" fmla="*/ 1849 w 1955"/>
                <a:gd name="T5" fmla="*/ 306 h 1265"/>
                <a:gd name="T6" fmla="*/ 1649 w 1955"/>
                <a:gd name="T7" fmla="*/ 228 h 1265"/>
                <a:gd name="T8" fmla="*/ 1383 w 1955"/>
                <a:gd name="T9" fmla="*/ 162 h 1265"/>
                <a:gd name="T10" fmla="*/ 1052 w 1955"/>
                <a:gd name="T11" fmla="*/ 102 h 1265"/>
                <a:gd name="T12" fmla="*/ 674 w 1955"/>
                <a:gd name="T13" fmla="*/ 54 h 1265"/>
                <a:gd name="T14" fmla="*/ 241 w 1955"/>
                <a:gd name="T15" fmla="*/ 18 h 1265"/>
                <a:gd name="T16" fmla="*/ 0 w 1955"/>
                <a:gd name="T17" fmla="*/ 12 h 1265"/>
                <a:gd name="T18" fmla="*/ 445 w 1955"/>
                <a:gd name="T19" fmla="*/ 48 h 1265"/>
                <a:gd name="T20" fmla="*/ 854 w 1955"/>
                <a:gd name="T21" fmla="*/ 90 h 1265"/>
                <a:gd name="T22" fmla="*/ 1204 w 1955"/>
                <a:gd name="T23" fmla="*/ 144 h 1265"/>
                <a:gd name="T24" fmla="*/ 1482 w 1955"/>
                <a:gd name="T25" fmla="*/ 204 h 1265"/>
                <a:gd name="T26" fmla="*/ 1708 w 1955"/>
                <a:gd name="T27" fmla="*/ 276 h 1265"/>
                <a:gd name="T28" fmla="*/ 1878 w 1955"/>
                <a:gd name="T29" fmla="*/ 360 h 1265"/>
                <a:gd name="T30" fmla="*/ 1967 w 1955"/>
                <a:gd name="T31" fmla="*/ 443 h 1265"/>
                <a:gd name="T32" fmla="*/ 1985 w 1955"/>
                <a:gd name="T33" fmla="*/ 539 h 1265"/>
                <a:gd name="T34" fmla="*/ 1938 w 1955"/>
                <a:gd name="T35" fmla="*/ 629 h 1265"/>
                <a:gd name="T36" fmla="*/ 1820 w 1955"/>
                <a:gd name="T37" fmla="*/ 719 h 1265"/>
                <a:gd name="T38" fmla="*/ 1649 w 1955"/>
                <a:gd name="T39" fmla="*/ 809 h 1265"/>
                <a:gd name="T40" fmla="*/ 1413 w 1955"/>
                <a:gd name="T41" fmla="*/ 899 h 1265"/>
                <a:gd name="T42" fmla="*/ 1130 w 1955"/>
                <a:gd name="T43" fmla="*/ 989 h 1265"/>
                <a:gd name="T44" fmla="*/ 793 w 1955"/>
                <a:gd name="T45" fmla="*/ 1073 h 1265"/>
                <a:gd name="T46" fmla="*/ 421 w 1955"/>
                <a:gd name="T47" fmla="*/ 1157 h 1265"/>
                <a:gd name="T48" fmla="*/ 0 w 1955"/>
                <a:gd name="T49" fmla="*/ 1241 h 1265"/>
                <a:gd name="T50" fmla="*/ 229 w 1955"/>
                <a:gd name="T51" fmla="*/ 1223 h 1265"/>
                <a:gd name="T52" fmla="*/ 638 w 1955"/>
                <a:gd name="T53" fmla="*/ 1139 h 1265"/>
                <a:gd name="T54" fmla="*/ 999 w 1955"/>
                <a:gd name="T55" fmla="*/ 1049 h 1265"/>
                <a:gd name="T56" fmla="*/ 1318 w 1955"/>
                <a:gd name="T57" fmla="*/ 959 h 1265"/>
                <a:gd name="T58" fmla="*/ 1583 w 1955"/>
                <a:gd name="T59" fmla="*/ 863 h 1265"/>
                <a:gd name="T60" fmla="*/ 1786 w 1955"/>
                <a:gd name="T61" fmla="*/ 767 h 1265"/>
                <a:gd name="T62" fmla="*/ 1944 w 1955"/>
                <a:gd name="T63" fmla="*/ 677 h 1265"/>
                <a:gd name="T64" fmla="*/ 2021 w 1955"/>
                <a:gd name="T65" fmla="*/ 581 h 1265"/>
                <a:gd name="T66" fmla="*/ 2039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1" name="Freeform 9"/>
            <p:cNvSpPr>
              <a:spLocks/>
            </p:cNvSpPr>
            <p:nvPr/>
          </p:nvSpPr>
          <p:spPr bwMode="hidden">
            <a:xfrm>
              <a:off x="0" y="0"/>
              <a:ext cx="4709" cy="2901"/>
            </a:xfrm>
            <a:custGeom>
              <a:avLst/>
              <a:gdLst>
                <a:gd name="T0" fmla="*/ 4907 w 4694"/>
                <a:gd name="T1" fmla="*/ 797 h 2901"/>
                <a:gd name="T2" fmla="*/ 4875 w 4694"/>
                <a:gd name="T3" fmla="*/ 665 h 2901"/>
                <a:gd name="T4" fmla="*/ 4796 w 4694"/>
                <a:gd name="T5" fmla="*/ 540 h 2901"/>
                <a:gd name="T6" fmla="*/ 4670 w 4694"/>
                <a:gd name="T7" fmla="*/ 426 h 2901"/>
                <a:gd name="T8" fmla="*/ 4495 w 4694"/>
                <a:gd name="T9" fmla="*/ 312 h 2901"/>
                <a:gd name="T10" fmla="*/ 4269 w 4694"/>
                <a:gd name="T11" fmla="*/ 216 h 2901"/>
                <a:gd name="T12" fmla="*/ 4008 w 4694"/>
                <a:gd name="T13" fmla="*/ 120 h 2901"/>
                <a:gd name="T14" fmla="*/ 3702 w 4694"/>
                <a:gd name="T15" fmla="*/ 36 h 2901"/>
                <a:gd name="T16" fmla="*/ 3350 w 4694"/>
                <a:gd name="T17" fmla="*/ 0 h 2901"/>
                <a:gd name="T18" fmla="*/ 3702 w 4694"/>
                <a:gd name="T19" fmla="*/ 78 h 2901"/>
                <a:gd name="T20" fmla="*/ 4008 w 4694"/>
                <a:gd name="T21" fmla="*/ 162 h 2901"/>
                <a:gd name="T22" fmla="*/ 4269 w 4694"/>
                <a:gd name="T23" fmla="*/ 258 h 2901"/>
                <a:gd name="T24" fmla="*/ 4483 w 4694"/>
                <a:gd name="T25" fmla="*/ 366 h 2901"/>
                <a:gd name="T26" fmla="*/ 4646 w 4694"/>
                <a:gd name="T27" fmla="*/ 480 h 2901"/>
                <a:gd name="T28" fmla="*/ 4760 w 4694"/>
                <a:gd name="T29" fmla="*/ 605 h 2901"/>
                <a:gd name="T30" fmla="*/ 4820 w 4694"/>
                <a:gd name="T31" fmla="*/ 737 h 2901"/>
                <a:gd name="T32" fmla="*/ 4820 w 4694"/>
                <a:gd name="T33" fmla="*/ 875 h 2901"/>
                <a:gd name="T34" fmla="*/ 4778 w 4694"/>
                <a:gd name="T35" fmla="*/ 1001 h 2901"/>
                <a:gd name="T36" fmla="*/ 4696 w 4694"/>
                <a:gd name="T37" fmla="*/ 1127 h 2901"/>
                <a:gd name="T38" fmla="*/ 4569 w 4694"/>
                <a:gd name="T39" fmla="*/ 1259 h 2901"/>
                <a:gd name="T40" fmla="*/ 4410 w 4694"/>
                <a:gd name="T41" fmla="*/ 1385 h 2901"/>
                <a:gd name="T42" fmla="*/ 4206 w 4694"/>
                <a:gd name="T43" fmla="*/ 1517 h 2901"/>
                <a:gd name="T44" fmla="*/ 3975 w 4694"/>
                <a:gd name="T45" fmla="*/ 1648 h 2901"/>
                <a:gd name="T46" fmla="*/ 3709 w 4694"/>
                <a:gd name="T47" fmla="*/ 1774 h 2901"/>
                <a:gd name="T48" fmla="*/ 3410 w 4694"/>
                <a:gd name="T49" fmla="*/ 1906 h 2901"/>
                <a:gd name="T50" fmla="*/ 3078 w 4694"/>
                <a:gd name="T51" fmla="*/ 2032 h 2901"/>
                <a:gd name="T52" fmla="*/ 2712 w 4694"/>
                <a:gd name="T53" fmla="*/ 2164 h 2901"/>
                <a:gd name="T54" fmla="*/ 2322 w 4694"/>
                <a:gd name="T55" fmla="*/ 2284 h 2901"/>
                <a:gd name="T56" fmla="*/ 1908 w 4694"/>
                <a:gd name="T57" fmla="*/ 2410 h 2901"/>
                <a:gd name="T58" fmla="*/ 1466 w 4694"/>
                <a:gd name="T59" fmla="*/ 2530 h 2901"/>
                <a:gd name="T60" fmla="*/ 512 w 4694"/>
                <a:gd name="T61" fmla="*/ 2757 h 2901"/>
                <a:gd name="T62" fmla="*/ 0 w 4694"/>
                <a:gd name="T63" fmla="*/ 2901 h 2901"/>
                <a:gd name="T64" fmla="*/ 1011 w 4694"/>
                <a:gd name="T65" fmla="*/ 2674 h 2901"/>
                <a:gd name="T66" fmla="*/ 1708 w 4694"/>
                <a:gd name="T67" fmla="*/ 2494 h 2901"/>
                <a:gd name="T68" fmla="*/ 2155 w 4694"/>
                <a:gd name="T69" fmla="*/ 2374 h 2901"/>
                <a:gd name="T70" fmla="*/ 2563 w 4694"/>
                <a:gd name="T71" fmla="*/ 2248 h 2901"/>
                <a:gd name="T72" fmla="*/ 2942 w 4694"/>
                <a:gd name="T73" fmla="*/ 2116 h 2901"/>
                <a:gd name="T74" fmla="*/ 3291 w 4694"/>
                <a:gd name="T75" fmla="*/ 1984 h 2901"/>
                <a:gd name="T76" fmla="*/ 3617 w 4694"/>
                <a:gd name="T77" fmla="*/ 1858 h 2901"/>
                <a:gd name="T78" fmla="*/ 3905 w 4694"/>
                <a:gd name="T79" fmla="*/ 1720 h 2901"/>
                <a:gd name="T80" fmla="*/ 4164 w 4694"/>
                <a:gd name="T81" fmla="*/ 1589 h 2901"/>
                <a:gd name="T82" fmla="*/ 4384 w 4694"/>
                <a:gd name="T83" fmla="*/ 1457 h 2901"/>
                <a:gd name="T84" fmla="*/ 4569 w 4694"/>
                <a:gd name="T85" fmla="*/ 1325 h 2901"/>
                <a:gd name="T86" fmla="*/ 4715 w 4694"/>
                <a:gd name="T87" fmla="*/ 1193 h 2901"/>
                <a:gd name="T88" fmla="*/ 4820 w 4694"/>
                <a:gd name="T89" fmla="*/ 1061 h 2901"/>
                <a:gd name="T90" fmla="*/ 4881 w 4694"/>
                <a:gd name="T91" fmla="*/ 935 h 2901"/>
                <a:gd name="T92" fmla="*/ 4901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2" name="Freeform 10"/>
            <p:cNvSpPr>
              <a:spLocks/>
            </p:cNvSpPr>
            <p:nvPr/>
          </p:nvSpPr>
          <p:spPr bwMode="hidden">
            <a:xfrm>
              <a:off x="0" y="0"/>
              <a:ext cx="3773" cy="2356"/>
            </a:xfrm>
            <a:custGeom>
              <a:avLst/>
              <a:gdLst>
                <a:gd name="T0" fmla="*/ 3929 w 3761"/>
                <a:gd name="T1" fmla="*/ 719 h 2356"/>
                <a:gd name="T2" fmla="*/ 3899 w 3761"/>
                <a:gd name="T3" fmla="*/ 599 h 2356"/>
                <a:gd name="T4" fmla="*/ 3821 w 3761"/>
                <a:gd name="T5" fmla="*/ 486 h 2356"/>
                <a:gd name="T6" fmla="*/ 3682 w 3761"/>
                <a:gd name="T7" fmla="*/ 378 h 2356"/>
                <a:gd name="T8" fmla="*/ 3502 w 3761"/>
                <a:gd name="T9" fmla="*/ 282 h 2356"/>
                <a:gd name="T10" fmla="*/ 3267 w 3761"/>
                <a:gd name="T11" fmla="*/ 192 h 2356"/>
                <a:gd name="T12" fmla="*/ 2991 w 3761"/>
                <a:gd name="T13" fmla="*/ 108 h 2356"/>
                <a:gd name="T14" fmla="*/ 2671 w 3761"/>
                <a:gd name="T15" fmla="*/ 36 h 2356"/>
                <a:gd name="T16" fmla="*/ 2328 w 3761"/>
                <a:gd name="T17" fmla="*/ 0 h 2356"/>
                <a:gd name="T18" fmla="*/ 2692 w 3761"/>
                <a:gd name="T19" fmla="*/ 72 h 2356"/>
                <a:gd name="T20" fmla="*/ 3004 w 3761"/>
                <a:gd name="T21" fmla="*/ 150 h 2356"/>
                <a:gd name="T22" fmla="*/ 3279 w 3761"/>
                <a:gd name="T23" fmla="*/ 234 h 2356"/>
                <a:gd name="T24" fmla="*/ 3502 w 3761"/>
                <a:gd name="T25" fmla="*/ 330 h 2356"/>
                <a:gd name="T26" fmla="*/ 3675 w 3761"/>
                <a:gd name="T27" fmla="*/ 432 h 2356"/>
                <a:gd name="T28" fmla="*/ 3791 w 3761"/>
                <a:gd name="T29" fmla="*/ 545 h 2356"/>
                <a:gd name="T30" fmla="*/ 3851 w 3761"/>
                <a:gd name="T31" fmla="*/ 665 h 2356"/>
                <a:gd name="T32" fmla="*/ 3857 w 3761"/>
                <a:gd name="T33" fmla="*/ 791 h 2356"/>
                <a:gd name="T34" fmla="*/ 3821 w 3761"/>
                <a:gd name="T35" fmla="*/ 887 h 2356"/>
                <a:gd name="T36" fmla="*/ 3759 w 3761"/>
                <a:gd name="T37" fmla="*/ 989 h 2356"/>
                <a:gd name="T38" fmla="*/ 3656 w 3761"/>
                <a:gd name="T39" fmla="*/ 1091 h 2356"/>
                <a:gd name="T40" fmla="*/ 3526 w 3761"/>
                <a:gd name="T41" fmla="*/ 1187 h 2356"/>
                <a:gd name="T42" fmla="*/ 3370 w 3761"/>
                <a:gd name="T43" fmla="*/ 1289 h 2356"/>
                <a:gd name="T44" fmla="*/ 3183 w 3761"/>
                <a:gd name="T45" fmla="*/ 1391 h 2356"/>
                <a:gd name="T46" fmla="*/ 2960 w 3761"/>
                <a:gd name="T47" fmla="*/ 1493 h 2356"/>
                <a:gd name="T48" fmla="*/ 2725 w 3761"/>
                <a:gd name="T49" fmla="*/ 1589 h 2356"/>
                <a:gd name="T50" fmla="*/ 2173 w 3761"/>
                <a:gd name="T51" fmla="*/ 1786 h 2356"/>
                <a:gd name="T52" fmla="*/ 1529 w 3761"/>
                <a:gd name="T53" fmla="*/ 1972 h 2356"/>
                <a:gd name="T54" fmla="*/ 797 w 3761"/>
                <a:gd name="T55" fmla="*/ 2158 h 2356"/>
                <a:gd name="T56" fmla="*/ 0 w 3761"/>
                <a:gd name="T57" fmla="*/ 2326 h 2356"/>
                <a:gd name="T58" fmla="*/ 415 w 3761"/>
                <a:gd name="T59" fmla="*/ 2272 h 2356"/>
                <a:gd name="T60" fmla="*/ 1198 w 3761"/>
                <a:gd name="T61" fmla="*/ 2092 h 2356"/>
                <a:gd name="T62" fmla="*/ 1896 w 3761"/>
                <a:gd name="T63" fmla="*/ 1900 h 2356"/>
                <a:gd name="T64" fmla="*/ 2504 w 3761"/>
                <a:gd name="T65" fmla="*/ 1702 h 2356"/>
                <a:gd name="T66" fmla="*/ 2773 w 3761"/>
                <a:gd name="T67" fmla="*/ 1607 h 2356"/>
                <a:gd name="T68" fmla="*/ 3011 w 3761"/>
                <a:gd name="T69" fmla="*/ 1505 h 2356"/>
                <a:gd name="T70" fmla="*/ 3231 w 3761"/>
                <a:gd name="T71" fmla="*/ 1403 h 2356"/>
                <a:gd name="T72" fmla="*/ 3429 w 3761"/>
                <a:gd name="T73" fmla="*/ 1301 h 2356"/>
                <a:gd name="T74" fmla="*/ 3586 w 3761"/>
                <a:gd name="T75" fmla="*/ 1193 h 2356"/>
                <a:gd name="T76" fmla="*/ 3721 w 3761"/>
                <a:gd name="T77" fmla="*/ 1091 h 2356"/>
                <a:gd name="T78" fmla="*/ 3821 w 3761"/>
                <a:gd name="T79" fmla="*/ 989 h 2356"/>
                <a:gd name="T80" fmla="*/ 3887 w 3761"/>
                <a:gd name="T81" fmla="*/ 887 h 2356"/>
                <a:gd name="T82" fmla="*/ 3923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3" name="Freeform 11"/>
            <p:cNvSpPr>
              <a:spLocks/>
            </p:cNvSpPr>
            <p:nvPr/>
          </p:nvSpPr>
          <p:spPr bwMode="hidden">
            <a:xfrm>
              <a:off x="0" y="0"/>
              <a:ext cx="2933" cy="1846"/>
            </a:xfrm>
            <a:custGeom>
              <a:avLst/>
              <a:gdLst>
                <a:gd name="T0" fmla="*/ 3050 w 2924"/>
                <a:gd name="T1" fmla="*/ 647 h 1846"/>
                <a:gd name="T2" fmla="*/ 3002 w 2924"/>
                <a:gd name="T3" fmla="*/ 528 h 1846"/>
                <a:gd name="T4" fmla="*/ 2874 w 2924"/>
                <a:gd name="T5" fmla="*/ 414 h 1846"/>
                <a:gd name="T6" fmla="*/ 2671 w 2924"/>
                <a:gd name="T7" fmla="*/ 318 h 1846"/>
                <a:gd name="T8" fmla="*/ 2400 w 2924"/>
                <a:gd name="T9" fmla="*/ 228 h 1846"/>
                <a:gd name="T10" fmla="*/ 2069 w 2924"/>
                <a:gd name="T11" fmla="*/ 150 h 1846"/>
                <a:gd name="T12" fmla="*/ 1678 w 2924"/>
                <a:gd name="T13" fmla="*/ 78 h 1846"/>
                <a:gd name="T14" fmla="*/ 1234 w 2924"/>
                <a:gd name="T15" fmla="*/ 24 h 1846"/>
                <a:gd name="T16" fmla="*/ 722 w 2924"/>
                <a:gd name="T17" fmla="*/ 0 h 1846"/>
                <a:gd name="T18" fmla="*/ 1246 w 2924"/>
                <a:gd name="T19" fmla="*/ 48 h 1846"/>
                <a:gd name="T20" fmla="*/ 1696 w 2924"/>
                <a:gd name="T21" fmla="*/ 108 h 1846"/>
                <a:gd name="T22" fmla="*/ 2093 w 2924"/>
                <a:gd name="T23" fmla="*/ 180 h 1846"/>
                <a:gd name="T24" fmla="*/ 2424 w 2924"/>
                <a:gd name="T25" fmla="*/ 264 h 1846"/>
                <a:gd name="T26" fmla="*/ 2683 w 2924"/>
                <a:gd name="T27" fmla="*/ 360 h 1846"/>
                <a:gd name="T28" fmla="*/ 2874 w 2924"/>
                <a:gd name="T29" fmla="*/ 468 h 1846"/>
                <a:gd name="T30" fmla="*/ 2972 w 2924"/>
                <a:gd name="T31" fmla="*/ 587 h 1846"/>
                <a:gd name="T32" fmla="*/ 2990 w 2924"/>
                <a:gd name="T33" fmla="*/ 713 h 1846"/>
                <a:gd name="T34" fmla="*/ 2966 w 2924"/>
                <a:gd name="T35" fmla="*/ 785 h 1846"/>
                <a:gd name="T36" fmla="*/ 2918 w 2924"/>
                <a:gd name="T37" fmla="*/ 857 h 1846"/>
                <a:gd name="T38" fmla="*/ 2737 w 2924"/>
                <a:gd name="T39" fmla="*/ 1001 h 1846"/>
                <a:gd name="T40" fmla="*/ 2470 w 2924"/>
                <a:gd name="T41" fmla="*/ 1145 h 1846"/>
                <a:gd name="T42" fmla="*/ 2117 w 2924"/>
                <a:gd name="T43" fmla="*/ 1289 h 1846"/>
                <a:gd name="T44" fmla="*/ 1696 w 2924"/>
                <a:gd name="T45" fmla="*/ 1433 h 1846"/>
                <a:gd name="T46" fmla="*/ 1198 w 2924"/>
                <a:gd name="T47" fmla="*/ 1571 h 1846"/>
                <a:gd name="T48" fmla="*/ 632 w 2924"/>
                <a:gd name="T49" fmla="*/ 1702 h 1846"/>
                <a:gd name="T50" fmla="*/ 0 w 2924"/>
                <a:gd name="T51" fmla="*/ 1828 h 1846"/>
                <a:gd name="T52" fmla="*/ 325 w 2924"/>
                <a:gd name="T53" fmla="*/ 1780 h 1846"/>
                <a:gd name="T54" fmla="*/ 939 w 2924"/>
                <a:gd name="T55" fmla="*/ 1648 h 1846"/>
                <a:gd name="T56" fmla="*/ 1475 w 2924"/>
                <a:gd name="T57" fmla="*/ 1511 h 1846"/>
                <a:gd name="T58" fmla="*/ 1955 w 2924"/>
                <a:gd name="T59" fmla="*/ 1367 h 1846"/>
                <a:gd name="T60" fmla="*/ 2352 w 2924"/>
                <a:gd name="T61" fmla="*/ 1223 h 1846"/>
                <a:gd name="T62" fmla="*/ 2671 w 2924"/>
                <a:gd name="T63" fmla="*/ 1079 h 1846"/>
                <a:gd name="T64" fmla="*/ 2900 w 2924"/>
                <a:gd name="T65" fmla="*/ 929 h 1846"/>
                <a:gd name="T66" fmla="*/ 3002 w 2924"/>
                <a:gd name="T67" fmla="*/ 815 h 1846"/>
                <a:gd name="T68" fmla="*/ 3038 w 2924"/>
                <a:gd name="T69" fmla="*/ 743 h 1846"/>
                <a:gd name="T70" fmla="*/ 3050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4" name="Freeform 12"/>
            <p:cNvSpPr>
              <a:spLocks/>
            </p:cNvSpPr>
            <p:nvPr/>
          </p:nvSpPr>
          <p:spPr bwMode="hidden">
            <a:xfrm>
              <a:off x="114" y="2847"/>
              <a:ext cx="1493" cy="204"/>
            </a:xfrm>
            <a:custGeom>
              <a:avLst/>
              <a:gdLst>
                <a:gd name="T0" fmla="*/ 1469 w 1488"/>
                <a:gd name="T1" fmla="*/ 204 h 204"/>
                <a:gd name="T2" fmla="*/ 0 w 1488"/>
                <a:gd name="T3" fmla="*/ 18 h 204"/>
                <a:gd name="T4" fmla="*/ 77 w 1488"/>
                <a:gd name="T5" fmla="*/ 0 h 204"/>
                <a:gd name="T6" fmla="*/ 1558 w 1488"/>
                <a:gd name="T7" fmla="*/ 186 h 204"/>
                <a:gd name="T8" fmla="*/ 1469 w 1488"/>
                <a:gd name="T9" fmla="*/ 204 h 204"/>
                <a:gd name="T10" fmla="*/ 146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sp>
          <p:nvSpPr>
            <p:cNvPr id="16" name="Rectangle 14"/>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7 w 323"/>
                  <a:gd name="T13" fmla="*/ 18 h 162"/>
                  <a:gd name="T14" fmla="*/ 253 w 323"/>
                  <a:gd name="T15" fmla="*/ 54 h 162"/>
                  <a:gd name="T16" fmla="*/ 301 w 323"/>
                  <a:gd name="T17" fmla="*/ 90 h 162"/>
                  <a:gd name="T18" fmla="*/ 331 w 323"/>
                  <a:gd name="T19" fmla="*/ 114 h 162"/>
                  <a:gd name="T20" fmla="*/ 337 w 323"/>
                  <a:gd name="T21" fmla="*/ 126 h 162"/>
                  <a:gd name="T22" fmla="*/ 337 w 323"/>
                  <a:gd name="T23" fmla="*/ 126 h 162"/>
                  <a:gd name="T24" fmla="*/ 235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0" name="Freeform 18"/>
              <p:cNvSpPr>
                <a:spLocks noEditPoints="1"/>
              </p:cNvSpPr>
              <p:nvPr/>
            </p:nvSpPr>
            <p:spPr bwMode="hidden">
              <a:xfrm>
                <a:off x="192" y="2284"/>
                <a:ext cx="1254" cy="923"/>
              </a:xfrm>
              <a:custGeom>
                <a:avLst/>
                <a:gdLst>
                  <a:gd name="T0" fmla="*/ 1222 w 1250"/>
                  <a:gd name="T1" fmla="*/ 641 h 923"/>
                  <a:gd name="T2" fmla="*/ 1222 w 1250"/>
                  <a:gd name="T3" fmla="*/ 473 h 923"/>
                  <a:gd name="T4" fmla="*/ 1192 w 1250"/>
                  <a:gd name="T5" fmla="*/ 384 h 923"/>
                  <a:gd name="T6" fmla="*/ 1168 w 1250"/>
                  <a:gd name="T7" fmla="*/ 288 h 923"/>
                  <a:gd name="T8" fmla="*/ 1095 w 1250"/>
                  <a:gd name="T9" fmla="*/ 174 h 923"/>
                  <a:gd name="T10" fmla="*/ 1023 w 1250"/>
                  <a:gd name="T11" fmla="*/ 96 h 923"/>
                  <a:gd name="T12" fmla="*/ 1005 w 1250"/>
                  <a:gd name="T13" fmla="*/ 72 h 923"/>
                  <a:gd name="T14" fmla="*/ 933 w 1250"/>
                  <a:gd name="T15" fmla="*/ 18 h 923"/>
                  <a:gd name="T16" fmla="*/ 861 w 1250"/>
                  <a:gd name="T17" fmla="*/ 6 h 923"/>
                  <a:gd name="T18" fmla="*/ 740 w 1250"/>
                  <a:gd name="T19" fmla="*/ 24 h 923"/>
                  <a:gd name="T20" fmla="*/ 692 w 1250"/>
                  <a:gd name="T21" fmla="*/ 42 h 923"/>
                  <a:gd name="T22" fmla="*/ 596 w 1250"/>
                  <a:gd name="T23" fmla="*/ 120 h 923"/>
                  <a:gd name="T24" fmla="*/ 560 w 1250"/>
                  <a:gd name="T25" fmla="*/ 228 h 923"/>
                  <a:gd name="T26" fmla="*/ 537 w 1250"/>
                  <a:gd name="T27" fmla="*/ 348 h 923"/>
                  <a:gd name="T28" fmla="*/ 445 w 1250"/>
                  <a:gd name="T29" fmla="*/ 479 h 923"/>
                  <a:gd name="T30" fmla="*/ 427 w 1250"/>
                  <a:gd name="T31" fmla="*/ 539 h 923"/>
                  <a:gd name="T32" fmla="*/ 367 w 1250"/>
                  <a:gd name="T33" fmla="*/ 599 h 923"/>
                  <a:gd name="T34" fmla="*/ 319 w 1250"/>
                  <a:gd name="T35" fmla="*/ 629 h 923"/>
                  <a:gd name="T36" fmla="*/ 307 w 1250"/>
                  <a:gd name="T37" fmla="*/ 635 h 923"/>
                  <a:gd name="T38" fmla="*/ 271 w 1250"/>
                  <a:gd name="T39" fmla="*/ 677 h 923"/>
                  <a:gd name="T40" fmla="*/ 150 w 1250"/>
                  <a:gd name="T41" fmla="*/ 797 h 923"/>
                  <a:gd name="T42" fmla="*/ 54 w 1250"/>
                  <a:gd name="T43" fmla="*/ 839 h 923"/>
                  <a:gd name="T44" fmla="*/ 156 w 1250"/>
                  <a:gd name="T45" fmla="*/ 905 h 923"/>
                  <a:gd name="T46" fmla="*/ 254 w 1250"/>
                  <a:gd name="T47" fmla="*/ 869 h 923"/>
                  <a:gd name="T48" fmla="*/ 668 w 1250"/>
                  <a:gd name="T49" fmla="*/ 827 h 923"/>
                  <a:gd name="T50" fmla="*/ 728 w 1250"/>
                  <a:gd name="T51" fmla="*/ 725 h 923"/>
                  <a:gd name="T52" fmla="*/ 722 w 1250"/>
                  <a:gd name="T53" fmla="*/ 611 h 923"/>
                  <a:gd name="T54" fmla="*/ 818 w 1250"/>
                  <a:gd name="T55" fmla="*/ 551 h 923"/>
                  <a:gd name="T56" fmla="*/ 921 w 1250"/>
                  <a:gd name="T57" fmla="*/ 449 h 923"/>
                  <a:gd name="T58" fmla="*/ 951 w 1250"/>
                  <a:gd name="T59" fmla="*/ 414 h 923"/>
                  <a:gd name="T60" fmla="*/ 1017 w 1250"/>
                  <a:gd name="T61" fmla="*/ 318 h 923"/>
                  <a:gd name="T62" fmla="*/ 1065 w 1250"/>
                  <a:gd name="T63" fmla="*/ 336 h 923"/>
                  <a:gd name="T64" fmla="*/ 1174 w 1250"/>
                  <a:gd name="T65" fmla="*/ 617 h 923"/>
                  <a:gd name="T66" fmla="*/ 1168 w 1250"/>
                  <a:gd name="T67" fmla="*/ 689 h 923"/>
                  <a:gd name="T68" fmla="*/ 1204 w 1250"/>
                  <a:gd name="T69" fmla="*/ 749 h 923"/>
                  <a:gd name="T70" fmla="*/ 1258 w 1250"/>
                  <a:gd name="T71" fmla="*/ 713 h 923"/>
                  <a:gd name="T72" fmla="*/ 1294 w 1250"/>
                  <a:gd name="T73" fmla="*/ 749 h 923"/>
                  <a:gd name="T74" fmla="*/ 1306 w 1250"/>
                  <a:gd name="T75" fmla="*/ 743 h 923"/>
                  <a:gd name="T76" fmla="*/ 722 w 1250"/>
                  <a:gd name="T77" fmla="*/ 264 h 923"/>
                  <a:gd name="T78" fmla="*/ 826 w 1250"/>
                  <a:gd name="T79" fmla="*/ 372 h 923"/>
                  <a:gd name="T80" fmla="*/ 800 w 1250"/>
                  <a:gd name="T81" fmla="*/ 443 h 923"/>
                  <a:gd name="T82" fmla="*/ 734 w 1250"/>
                  <a:gd name="T83" fmla="*/ 515 h 923"/>
                  <a:gd name="T84" fmla="*/ 686 w 1250"/>
                  <a:gd name="T85" fmla="*/ 569 h 923"/>
                  <a:gd name="T86" fmla="*/ 644 w 1250"/>
                  <a:gd name="T87" fmla="*/ 593 h 923"/>
                  <a:gd name="T88" fmla="*/ 602 w 1250"/>
                  <a:gd name="T89" fmla="*/ 617 h 923"/>
                  <a:gd name="T90" fmla="*/ 590 w 1250"/>
                  <a:gd name="T91" fmla="*/ 707 h 923"/>
                  <a:gd name="T92" fmla="*/ 367 w 1250"/>
                  <a:gd name="T93" fmla="*/ 755 h 923"/>
                  <a:gd name="T94" fmla="*/ 403 w 1250"/>
                  <a:gd name="T95" fmla="*/ 641 h 923"/>
                  <a:gd name="T96" fmla="*/ 439 w 1250"/>
                  <a:gd name="T97" fmla="*/ 647 h 923"/>
                  <a:gd name="T98" fmla="*/ 457 w 1250"/>
                  <a:gd name="T99" fmla="*/ 617 h 923"/>
                  <a:gd name="T100" fmla="*/ 596 w 1250"/>
                  <a:gd name="T101" fmla="*/ 515 h 923"/>
                  <a:gd name="T102" fmla="*/ 644 w 1250"/>
                  <a:gd name="T103" fmla="*/ 473 h 923"/>
                  <a:gd name="T104" fmla="*/ 668 w 1250"/>
                  <a:gd name="T105" fmla="*/ 396 h 923"/>
                  <a:gd name="T106" fmla="*/ 668 w 1250"/>
                  <a:gd name="T107" fmla="*/ 378 h 923"/>
                  <a:gd name="T108" fmla="*/ 692 w 1250"/>
                  <a:gd name="T109" fmla="*/ 270 h 923"/>
                  <a:gd name="T110" fmla="*/ 710 w 1250"/>
                  <a:gd name="T111" fmla="*/ 192 h 923"/>
                  <a:gd name="T112" fmla="*/ 722 w 1250"/>
                  <a:gd name="T113" fmla="*/ 264 h 923"/>
                  <a:gd name="T114" fmla="*/ 560 w 1250"/>
                  <a:gd name="T115" fmla="*/ 455 h 923"/>
                  <a:gd name="T116" fmla="*/ 662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7" name="Freeform 25"/>
              <p:cNvSpPr>
                <a:spLocks/>
              </p:cNvSpPr>
              <p:nvPr/>
            </p:nvSpPr>
            <p:spPr bwMode="hidden">
              <a:xfrm>
                <a:off x="737" y="2763"/>
                <a:ext cx="73" cy="54"/>
              </a:xfrm>
              <a:custGeom>
                <a:avLst/>
                <a:gdLst>
                  <a:gd name="T0" fmla="*/ 24 w 72"/>
                  <a:gd name="T1" fmla="*/ 36 h 54"/>
                  <a:gd name="T2" fmla="*/ 62 w 72"/>
                  <a:gd name="T3" fmla="*/ 24 h 54"/>
                  <a:gd name="T4" fmla="*/ 74 w 72"/>
                  <a:gd name="T5" fmla="*/ 12 h 54"/>
                  <a:gd name="T6" fmla="*/ 80 w 72"/>
                  <a:gd name="T7" fmla="*/ 6 h 54"/>
                  <a:gd name="T8" fmla="*/ 86 w 72"/>
                  <a:gd name="T9" fmla="*/ 0 h 54"/>
                  <a:gd name="T10" fmla="*/ 56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0" name="Freeform 28"/>
              <p:cNvSpPr>
                <a:spLocks/>
              </p:cNvSpPr>
              <p:nvPr/>
            </p:nvSpPr>
            <p:spPr bwMode="hidden">
              <a:xfrm>
                <a:off x="437" y="3027"/>
                <a:ext cx="288" cy="84"/>
              </a:xfrm>
              <a:custGeom>
                <a:avLst/>
                <a:gdLst>
                  <a:gd name="T0" fmla="*/ 301 w 287"/>
                  <a:gd name="T1" fmla="*/ 0 h 84"/>
                  <a:gd name="T2" fmla="*/ 0 w 287"/>
                  <a:gd name="T3" fmla="*/ 84 h 84"/>
                  <a:gd name="T4" fmla="*/ 182 w 287"/>
                  <a:gd name="T5" fmla="*/ 36 h 84"/>
                  <a:gd name="T6" fmla="*/ 114 w 287"/>
                  <a:gd name="T7" fmla="*/ 60 h 84"/>
                  <a:gd name="T8" fmla="*/ 290 w 287"/>
                  <a:gd name="T9" fmla="*/ 18 h 84"/>
                  <a:gd name="T10" fmla="*/ 301 w 287"/>
                  <a:gd name="T11" fmla="*/ 0 h 84"/>
                  <a:gd name="T12" fmla="*/ 301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grpSp>
      </p:grpSp>
      <p:sp>
        <p:nvSpPr>
          <p:cNvPr id="38953" name="Rectangle 41"/>
          <p:cNvSpPr>
            <a:spLocks noGrp="1" noChangeArrowheads="1"/>
          </p:cNvSpPr>
          <p:nvPr>
            <p:ph type="ctrTitle"/>
          </p:nvPr>
        </p:nvSpPr>
        <p:spPr>
          <a:xfrm>
            <a:off x="685800" y="1447800"/>
            <a:ext cx="7772400" cy="1470025"/>
          </a:xfrm>
        </p:spPr>
        <p:txBody>
          <a:bodyPr/>
          <a:lstStyle>
            <a:lvl1pPr>
              <a:defRPr/>
            </a:lvl1pPr>
          </a:lstStyle>
          <a:p>
            <a:r>
              <a:rPr lang="fr-FR"/>
              <a:t>Cliquez pour modifier le style du titre</a:t>
            </a:r>
          </a:p>
        </p:txBody>
      </p:sp>
      <p:sp>
        <p:nvSpPr>
          <p:cNvPr id="38954"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fr-FR">
              <a:solidFill>
                <a:srgbClr val="000000"/>
              </a:solidFill>
            </a:endParaRPr>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fr-FR">
              <a:solidFill>
                <a:srgbClr val="000000"/>
              </a:solidFill>
            </a:endParaRPr>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5AA2963F-65B8-48CD-B668-475AC73BE639}"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28779200"/>
      </p:ext>
    </p:extLst>
  </p:cSld>
  <p:clrMapOvr>
    <a:masterClrMapping/>
  </p:clrMapOvr>
  <p:transition>
    <p:split orient="ver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70D8007-1E0E-4517-A247-5115B0E89896}" type="slidenum">
              <a:rPr lang="fr-FR" altLang="fr-FR"/>
              <a:pPr>
                <a:defRPr/>
              </a:pPr>
              <a:t>‹N°›</a:t>
            </a:fld>
            <a:endParaRPr lang="fr-FR" altLang="fr-FR"/>
          </a:p>
        </p:txBody>
      </p:sp>
    </p:spTree>
    <p:extLst>
      <p:ext uri="{BB962C8B-B14F-4D97-AF65-F5344CB8AC3E}">
        <p14:creationId xmlns:p14="http://schemas.microsoft.com/office/powerpoint/2010/main" val="3830841438"/>
      </p:ext>
    </p:extLst>
  </p:cSld>
  <p:clrMapOvr>
    <a:masterClrMapping/>
  </p:clrMapOvr>
  <p:transition>
    <p:pull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1C1F300B-D711-46AD-A104-545EBA906647}"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64516141"/>
      </p:ext>
    </p:extLst>
  </p:cSld>
  <p:clrMapOvr>
    <a:masterClrMapping/>
  </p:clrMapOvr>
  <p:transition>
    <p:split orient="vert"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05A0BE16-E659-465B-A6B0-C25BB189D55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328975949"/>
      </p:ext>
    </p:extLst>
  </p:cSld>
  <p:clrMapOvr>
    <a:masterClrMapping/>
  </p:clrMapOvr>
  <p:transition>
    <p:split orient="vert" dir="in"/>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BB4FB81D-32BF-4B85-83B5-350684CD0CC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40580709"/>
      </p:ext>
    </p:extLst>
  </p:cSld>
  <p:clrMapOvr>
    <a:masterClrMapping/>
  </p:clrMapOvr>
  <p:transition>
    <p:split orient="vert" dir="in"/>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45"/>
          <p:cNvSpPr>
            <a:spLocks noGrp="1" noChangeArrowheads="1"/>
          </p:cNvSpPr>
          <p:nvPr>
            <p:ph type="sldNum" sz="quarter" idx="12"/>
          </p:nvPr>
        </p:nvSpPr>
        <p:spPr>
          <a:ln/>
        </p:spPr>
        <p:txBody>
          <a:bodyPr/>
          <a:lstStyle>
            <a:lvl1pPr>
              <a:defRPr/>
            </a:lvl1pPr>
          </a:lstStyle>
          <a:p>
            <a:pPr>
              <a:defRPr/>
            </a:pPr>
            <a:fld id="{95285102-A0B0-4CCC-974F-0648A7BDC71B}"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751155687"/>
      </p:ext>
    </p:extLst>
  </p:cSld>
  <p:clrMapOvr>
    <a:masterClrMapping/>
  </p:clrMapOvr>
  <p:transition>
    <p:split orient="vert"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45"/>
          <p:cNvSpPr>
            <a:spLocks noGrp="1" noChangeArrowheads="1"/>
          </p:cNvSpPr>
          <p:nvPr>
            <p:ph type="sldNum" sz="quarter" idx="12"/>
          </p:nvPr>
        </p:nvSpPr>
        <p:spPr>
          <a:ln/>
        </p:spPr>
        <p:txBody>
          <a:bodyPr/>
          <a:lstStyle>
            <a:lvl1pPr>
              <a:defRPr/>
            </a:lvl1pPr>
          </a:lstStyle>
          <a:p>
            <a:pPr>
              <a:defRPr/>
            </a:pPr>
            <a:fld id="{924BDEC1-3077-4019-9F8C-B4ADFF074D2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755631875"/>
      </p:ext>
    </p:extLst>
  </p:cSld>
  <p:clrMapOvr>
    <a:masterClrMapping/>
  </p:clrMapOvr>
  <p:transition>
    <p:split orient="vert"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45"/>
          <p:cNvSpPr>
            <a:spLocks noGrp="1" noChangeArrowheads="1"/>
          </p:cNvSpPr>
          <p:nvPr>
            <p:ph type="sldNum" sz="quarter" idx="12"/>
          </p:nvPr>
        </p:nvSpPr>
        <p:spPr>
          <a:ln/>
        </p:spPr>
        <p:txBody>
          <a:bodyPr/>
          <a:lstStyle>
            <a:lvl1pPr>
              <a:defRPr/>
            </a:lvl1pPr>
          </a:lstStyle>
          <a:p>
            <a:pPr>
              <a:defRPr/>
            </a:pPr>
            <a:fld id="{5D8E85DA-3D64-427A-B1BC-245B2C30BA0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729310852"/>
      </p:ext>
    </p:extLst>
  </p:cSld>
  <p:clrMapOvr>
    <a:masterClrMapping/>
  </p:clrMapOvr>
  <p:transition>
    <p:split orient="vert"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C3D54CAA-13EF-4F41-BA91-563AAF4A7B8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639416136"/>
      </p:ext>
    </p:extLst>
  </p:cSld>
  <p:clrMapOvr>
    <a:masterClrMapping/>
  </p:clrMapOvr>
  <p:transition>
    <p:split orient="vert" dir="in"/>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34651EB2-3FD8-4F26-B479-045B8BD6351F}"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838949039"/>
      </p:ext>
    </p:extLst>
  </p:cSld>
  <p:clrMapOvr>
    <a:masterClrMapping/>
  </p:clrMapOvr>
  <p:transition>
    <p:split orient="vert" dir="in"/>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D6C4F86C-BB6B-42DB-88A5-C7546B27820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291326717"/>
      </p:ext>
    </p:extLst>
  </p:cSld>
  <p:clrMapOvr>
    <a:masterClrMapping/>
  </p:clrMapOvr>
  <p:transition>
    <p:split orient="vert" dir="in"/>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8750"/>
            <a:ext cx="2057400" cy="59721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58750"/>
            <a:ext cx="6019800" cy="59721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45"/>
          <p:cNvSpPr>
            <a:spLocks noGrp="1" noChangeArrowheads="1"/>
          </p:cNvSpPr>
          <p:nvPr>
            <p:ph type="sldNum" sz="quarter" idx="12"/>
          </p:nvPr>
        </p:nvSpPr>
        <p:spPr>
          <a:ln/>
        </p:spPr>
        <p:txBody>
          <a:bodyPr/>
          <a:lstStyle>
            <a:lvl1pPr>
              <a:defRPr/>
            </a:lvl1pPr>
          </a:lstStyle>
          <a:p>
            <a:pPr>
              <a:defRPr/>
            </a:pPr>
            <a:fld id="{E8EEB8B2-DFE4-4923-A0E6-FBB5B88D512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868597401"/>
      </p:ext>
    </p:extLst>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B969717-9064-4501-BBCC-BD12A865D41B}" type="slidenum">
              <a:rPr lang="fr-FR" altLang="fr-FR"/>
              <a:pPr>
                <a:defRPr/>
              </a:pPr>
              <a:t>‹N°›</a:t>
            </a:fld>
            <a:endParaRPr lang="fr-FR" altLang="fr-FR"/>
          </a:p>
        </p:txBody>
      </p:sp>
    </p:spTree>
    <p:extLst>
      <p:ext uri="{BB962C8B-B14F-4D97-AF65-F5344CB8AC3E}">
        <p14:creationId xmlns:p14="http://schemas.microsoft.com/office/powerpoint/2010/main" val="2007033645"/>
      </p:ext>
    </p:extLst>
  </p:cSld>
  <p:clrMapOvr>
    <a:masterClrMapping/>
  </p:clrMapOvr>
  <p:transition>
    <p:pull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50"/>
            <a:ext cx="8229600" cy="1258888"/>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45"/>
          <p:cNvSpPr>
            <a:spLocks noGrp="1" noChangeArrowheads="1"/>
          </p:cNvSpPr>
          <p:nvPr>
            <p:ph type="sldNum" sz="quarter" idx="12"/>
          </p:nvPr>
        </p:nvSpPr>
        <p:spPr>
          <a:ln/>
        </p:spPr>
        <p:txBody>
          <a:bodyPr/>
          <a:lstStyle>
            <a:lvl1pPr>
              <a:defRPr/>
            </a:lvl1pPr>
          </a:lstStyle>
          <a:p>
            <a:pPr>
              <a:defRPr/>
            </a:pPr>
            <a:fld id="{D236EF57-C813-4508-A5B3-D7ABE449BD67}"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974557670"/>
      </p:ext>
    </p:extLst>
  </p:cSld>
  <p:clrMapOvr>
    <a:masterClrMapping/>
  </p:clrMapOvr>
  <p:transition>
    <p:split orient="vert"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58750"/>
            <a:ext cx="8229600" cy="1258888"/>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3"/>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7" name="Rectangle 44"/>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8" name="Rectangle 45"/>
          <p:cNvSpPr>
            <a:spLocks noGrp="1" noChangeArrowheads="1"/>
          </p:cNvSpPr>
          <p:nvPr>
            <p:ph type="sldNum" sz="quarter" idx="12"/>
          </p:nvPr>
        </p:nvSpPr>
        <p:spPr>
          <a:ln/>
        </p:spPr>
        <p:txBody>
          <a:bodyPr/>
          <a:lstStyle>
            <a:lvl1pPr>
              <a:defRPr/>
            </a:lvl1pPr>
          </a:lstStyle>
          <a:p>
            <a:pPr>
              <a:defRPr/>
            </a:pPr>
            <a:fld id="{EA9E7A13-2EC4-4C39-B8E4-9C98DCE0EF4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283974851"/>
      </p:ext>
    </p:extLst>
  </p:cSld>
  <p:clrMapOvr>
    <a:masterClrMapping/>
  </p:clrMapOvr>
  <p:transition>
    <p:split orient="vert" dir="in"/>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1" name="Connecteur droit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6B598A8F-9A0B-4482-9123-6DE58F5B239C}" type="datetime1">
              <a:rPr lang="fr-FR"/>
              <a:pPr>
                <a:defRPr/>
              </a:pPr>
              <a:t>10/02/2021</a:t>
            </a:fld>
            <a:endParaRPr lang="fr-FR"/>
          </a:p>
        </p:txBody>
      </p:sp>
      <p:sp>
        <p:nvSpPr>
          <p:cNvPr id="16" name="Espace réservé du pied de page 16"/>
          <p:cNvSpPr>
            <a:spLocks noGrp="1"/>
          </p:cNvSpPr>
          <p:nvPr>
            <p:ph type="ftr" sz="quarter" idx="11"/>
          </p:nvPr>
        </p:nvSpPr>
        <p:spPr/>
        <p:txBody>
          <a:bodyPr/>
          <a:lstStyle>
            <a:lvl1pPr>
              <a:defRPr/>
            </a:lvl1pPr>
          </a:lstStyle>
          <a:p>
            <a:pPr>
              <a:defRPr/>
            </a:pPr>
            <a:endParaRPr lang="fr-FR"/>
          </a:p>
        </p:txBody>
      </p:sp>
      <p:sp>
        <p:nvSpPr>
          <p:cNvPr id="17" name="Espace réservé du numéro de diapositive 28"/>
          <p:cNvSpPr>
            <a:spLocks noGrp="1"/>
          </p:cNvSpPr>
          <p:nvPr>
            <p:ph type="sldNum" sz="quarter" idx="12"/>
          </p:nvPr>
        </p:nvSpPr>
        <p:spPr>
          <a:xfrm>
            <a:off x="4343400" y="2198688"/>
            <a:ext cx="457200" cy="441325"/>
          </a:xfrm>
        </p:spPr>
        <p:txBody>
          <a:bodyPr/>
          <a:lstStyle>
            <a:lvl1pPr>
              <a:defRPr/>
            </a:lvl1pPr>
          </a:lstStyle>
          <a:p>
            <a:pPr>
              <a:defRPr/>
            </a:pPr>
            <a:fld id="{55CDA0D1-6089-4041-9710-0BA24484E209}" type="slidenum">
              <a:rPr lang="fr-FR"/>
              <a:pPr>
                <a:defRPr/>
              </a:pPr>
              <a:t>‹N°›</a:t>
            </a:fld>
            <a:endParaRPr lang="fr-FR"/>
          </a:p>
        </p:txBody>
      </p:sp>
    </p:spTree>
    <p:extLst>
      <p:ext uri="{BB962C8B-B14F-4D97-AF65-F5344CB8AC3E}">
        <p14:creationId xmlns:p14="http://schemas.microsoft.com/office/powerpoint/2010/main" val="131230926"/>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8A8ECC49-A9D1-4BD9-8E79-9ACB6D516E75}" type="datetime1">
              <a:rPr lang="fr-FR"/>
              <a:pPr>
                <a:defRPr/>
              </a:pPr>
              <a:t>10/02/2021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4362450" y="1027113"/>
            <a:ext cx="457200" cy="441325"/>
          </a:xfrm>
        </p:spPr>
        <p:txBody>
          <a:bodyPr/>
          <a:lstStyle>
            <a:lvl1pPr>
              <a:defRPr/>
            </a:lvl1pPr>
          </a:lstStyle>
          <a:p>
            <a:pPr>
              <a:defRPr/>
            </a:pPr>
            <a:fld id="{9CCCB340-AEB4-4D56-A1DC-BAD211ABF3FF}" type="slidenum">
              <a:rPr lang="fr-FR"/>
              <a:pPr>
                <a:defRPr/>
              </a:pPr>
              <a:t>‹N°›</a:t>
            </a:fld>
            <a:endParaRPr lang="fr-FR"/>
          </a:p>
        </p:txBody>
      </p:sp>
    </p:spTree>
    <p:extLst>
      <p:ext uri="{BB962C8B-B14F-4D97-AF65-F5344CB8AC3E}">
        <p14:creationId xmlns:p14="http://schemas.microsoft.com/office/powerpoint/2010/main" val="3593355687"/>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2" name="Connecteur droit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fr-FR"/>
          </a:p>
        </p:txBody>
      </p:sp>
      <p:sp>
        <p:nvSpPr>
          <p:cNvPr id="16" name="Espace réservé de la date 3"/>
          <p:cNvSpPr>
            <a:spLocks noGrp="1"/>
          </p:cNvSpPr>
          <p:nvPr>
            <p:ph type="dt" sz="half" idx="11"/>
          </p:nvPr>
        </p:nvSpPr>
        <p:spPr/>
        <p:txBody>
          <a:bodyPr/>
          <a:lstStyle>
            <a:lvl1pPr>
              <a:defRPr/>
            </a:lvl1pPr>
          </a:lstStyle>
          <a:p>
            <a:pPr>
              <a:defRPr/>
            </a:pPr>
            <a:fld id="{49A2ACB1-9794-49AD-A951-771A2C88A3C2}" type="datetime1">
              <a:rPr lang="fr-FR"/>
              <a:pPr>
                <a:defRPr/>
              </a:pPr>
              <a:t>10/02/2021</a:t>
            </a:fld>
            <a:endParaRPr lang="fr-FR"/>
          </a:p>
        </p:txBody>
      </p:sp>
      <p:sp>
        <p:nvSpPr>
          <p:cNvPr id="17" name="Espace réservé du numéro de diapositive 5"/>
          <p:cNvSpPr>
            <a:spLocks noGrp="1"/>
          </p:cNvSpPr>
          <p:nvPr>
            <p:ph type="sldNum" sz="quarter" idx="12"/>
          </p:nvPr>
        </p:nvSpPr>
        <p:spPr>
          <a:xfrm>
            <a:off x="4343400" y="2198688"/>
            <a:ext cx="457200" cy="441325"/>
          </a:xfrm>
        </p:spPr>
        <p:txBody>
          <a:bodyPr/>
          <a:lstStyle>
            <a:lvl1pPr>
              <a:defRPr/>
            </a:lvl1pPr>
          </a:lstStyle>
          <a:p>
            <a:pPr>
              <a:defRPr/>
            </a:pPr>
            <a:fld id="{516454A1-0A18-43C0-9387-AA2F4C42A88F}" type="slidenum">
              <a:rPr lang="fr-FR"/>
              <a:pPr>
                <a:defRPr/>
              </a:pPr>
              <a:t>‹N°›</a:t>
            </a:fld>
            <a:endParaRPr lang="fr-FR"/>
          </a:p>
        </p:txBody>
      </p:sp>
    </p:spTree>
    <p:extLst>
      <p:ext uri="{BB962C8B-B14F-4D97-AF65-F5344CB8AC3E}">
        <p14:creationId xmlns:p14="http://schemas.microsoft.com/office/powerpoint/2010/main" val="144115602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panose="020B0604020202020204" pitchFamily="34" charset="0"/>
            </a:endParaRPr>
          </a:p>
        </p:txBody>
      </p:sp>
      <p:sp>
        <p:nvSpPr>
          <p:cNvPr id="2" name="Titre 1"/>
          <p:cNvSpPr>
            <a:spLocks noGrp="1"/>
          </p:cNvSpPr>
          <p:nvPr>
            <p:ph type="title"/>
          </p:nvPr>
        </p:nvSpPr>
        <p:spPr>
          <a:xfrm>
            <a:off x="301752" y="228600"/>
            <a:ext cx="8534400" cy="758952"/>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5791200" y="6410325"/>
            <a:ext cx="3044825" cy="365125"/>
          </a:xfrm>
        </p:spPr>
        <p:txBody>
          <a:bodyPr/>
          <a:lstStyle>
            <a:lvl1pPr>
              <a:defRPr/>
            </a:lvl1pPr>
          </a:lstStyle>
          <a:p>
            <a:pPr>
              <a:defRPr/>
            </a:pPr>
            <a:fld id="{5C449325-2424-4C2C-A38A-3BE557244675}" type="datetime1">
              <a:rPr lang="fr-FR"/>
              <a:pPr>
                <a:defRPr/>
              </a:pPr>
              <a:t>10/02/2021</a:t>
            </a:fld>
            <a:endParaRPr lang="fr-FR"/>
          </a:p>
        </p:txBody>
      </p:sp>
      <p:sp>
        <p:nvSpPr>
          <p:cNvPr id="7" name="Espace réservé du pied de page 5"/>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A7233603-0CC5-4D9A-8787-D0CA28FFC7AB}" type="slidenum">
              <a:rPr lang="fr-FR"/>
              <a:pPr>
                <a:defRPr/>
              </a:pPr>
              <a:t>‹N°›</a:t>
            </a:fld>
            <a:endParaRPr lang="fr-FR"/>
          </a:p>
        </p:txBody>
      </p:sp>
    </p:spTree>
    <p:extLst>
      <p:ext uri="{BB962C8B-B14F-4D97-AF65-F5344CB8AC3E}">
        <p14:creationId xmlns:p14="http://schemas.microsoft.com/office/powerpoint/2010/main" val="378264915"/>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Arial" panose="020B0604020202020204"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4" name="Connecteur droit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6" name="Ellips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Ellips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439A7DA8-9EF3-4FEF-9BF7-D0E54D2E6EF9}" type="datetime1">
              <a:rPr lang="fr-FR"/>
              <a:pPr>
                <a:defRPr/>
              </a:pPr>
              <a:t>10/02/2021</a:t>
            </a:fld>
            <a:endParaRPr lang="fr-FR"/>
          </a:p>
        </p:txBody>
      </p:sp>
      <p:sp>
        <p:nvSpPr>
          <p:cNvPr id="19" name="Espace réservé du pied de page 7"/>
          <p:cNvSpPr>
            <a:spLocks noGrp="1"/>
          </p:cNvSpPr>
          <p:nvPr>
            <p:ph type="ftr" sz="quarter" idx="11"/>
          </p:nvPr>
        </p:nvSpPr>
        <p:spPr>
          <a:xfrm>
            <a:off x="304800" y="6410325"/>
            <a:ext cx="3581400" cy="365125"/>
          </a:xfrm>
        </p:spPr>
        <p:txBody>
          <a:bodyPr/>
          <a:lstStyle>
            <a:lvl1pPr>
              <a:defRPr/>
            </a:lvl1pPr>
          </a:lstStyle>
          <a:p>
            <a:pPr>
              <a:defRPr/>
            </a:pPr>
            <a:endParaRPr lang="fr-FR"/>
          </a:p>
        </p:txBody>
      </p:sp>
      <p:sp>
        <p:nvSpPr>
          <p:cNvPr id="20" name="Espace réservé du numéro de diapositive 8"/>
          <p:cNvSpPr>
            <a:spLocks noGrp="1"/>
          </p:cNvSpPr>
          <p:nvPr>
            <p:ph type="sldNum" sz="quarter" idx="12"/>
          </p:nvPr>
        </p:nvSpPr>
        <p:spPr>
          <a:xfrm>
            <a:off x="4343400" y="1042988"/>
            <a:ext cx="457200" cy="441325"/>
          </a:xfrm>
        </p:spPr>
        <p:txBody>
          <a:bodyPr/>
          <a:lstStyle>
            <a:lvl1pPr>
              <a:defRPr/>
            </a:lvl1pPr>
          </a:lstStyle>
          <a:p>
            <a:pPr>
              <a:defRPr/>
            </a:pPr>
            <a:fld id="{8F10AB09-6CB7-4D79-ABA2-6C8E89886DA2}" type="slidenum">
              <a:rPr lang="fr-FR"/>
              <a:pPr>
                <a:defRPr/>
              </a:pPr>
              <a:t>‹N°›</a:t>
            </a:fld>
            <a:endParaRPr lang="fr-FR"/>
          </a:p>
        </p:txBody>
      </p:sp>
    </p:spTree>
    <p:extLst>
      <p:ext uri="{BB962C8B-B14F-4D97-AF65-F5344CB8AC3E}">
        <p14:creationId xmlns:p14="http://schemas.microsoft.com/office/powerpoint/2010/main" val="3814772859"/>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A108C79F-90BB-4A93-B7A1-5F013D7F8130}" type="datetime1">
              <a:rPr lang="fr-FR"/>
              <a:pPr>
                <a:defRPr/>
              </a:pPr>
              <a:t>10/02/2021</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7D38091C-7F23-40CB-928F-D5EB5C2836A6}" type="slidenum">
              <a:rPr lang="fr-FR"/>
              <a:pPr>
                <a:defRPr/>
              </a:pPr>
              <a:t>‹N°›</a:t>
            </a:fld>
            <a:endParaRPr lang="fr-FR"/>
          </a:p>
        </p:txBody>
      </p:sp>
    </p:spTree>
    <p:extLst>
      <p:ext uri="{BB962C8B-B14F-4D97-AF65-F5344CB8AC3E}">
        <p14:creationId xmlns:p14="http://schemas.microsoft.com/office/powerpoint/2010/main" val="1624549261"/>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8" name="Espace réservé de la date 1"/>
          <p:cNvSpPr>
            <a:spLocks noGrp="1"/>
          </p:cNvSpPr>
          <p:nvPr>
            <p:ph type="dt" sz="half" idx="10"/>
          </p:nvPr>
        </p:nvSpPr>
        <p:spPr/>
        <p:txBody>
          <a:bodyPr/>
          <a:lstStyle>
            <a:lvl1pPr>
              <a:defRPr/>
            </a:lvl1pPr>
          </a:lstStyle>
          <a:p>
            <a:pPr>
              <a:defRPr/>
            </a:pPr>
            <a:fld id="{069613AC-00FF-4115-B059-E3DB1321292C}" type="datetime1">
              <a:rPr lang="fr-FR"/>
              <a:pPr>
                <a:defRPr/>
              </a:pPr>
              <a:t>10/02/2021</a:t>
            </a:fld>
            <a:endParaRPr lang="fr-FR"/>
          </a:p>
        </p:txBody>
      </p:sp>
      <p:sp>
        <p:nvSpPr>
          <p:cNvPr id="9" name="Espace réservé du pied de page 2"/>
          <p:cNvSpPr>
            <a:spLocks noGrp="1"/>
          </p:cNvSpPr>
          <p:nvPr>
            <p:ph type="ftr" sz="quarter" idx="11"/>
          </p:nvPr>
        </p:nvSpPr>
        <p:spPr/>
        <p:txBody>
          <a:bodyPr/>
          <a:lstStyle>
            <a:lvl1pPr>
              <a:defRPr/>
            </a:lvl1pPr>
          </a:lstStyle>
          <a:p>
            <a:pPr>
              <a:defRPr/>
            </a:pPr>
            <a:endParaRPr lang="fr-FR"/>
          </a:p>
        </p:txBody>
      </p:sp>
      <p:sp>
        <p:nvSpPr>
          <p:cNvPr id="10" name="Espace réservé du numéro de diapositive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307F4A6-697B-4B0D-A7F3-8E96CD3756A8}" type="slidenum">
              <a:rPr lang="fr-FR"/>
              <a:pPr>
                <a:defRPr/>
              </a:pPr>
              <a:t>‹N°›</a:t>
            </a:fld>
            <a:endParaRPr lang="fr-FR"/>
          </a:p>
        </p:txBody>
      </p:sp>
    </p:spTree>
    <p:extLst>
      <p:ext uri="{BB962C8B-B14F-4D97-AF65-F5344CB8AC3E}">
        <p14:creationId xmlns:p14="http://schemas.microsoft.com/office/powerpoint/2010/main" val="3348710855"/>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2" name="Connecteur droit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lvl1pPr>
          </a:lstStyle>
          <a:p>
            <a:pPr>
              <a:defRPr/>
            </a:pPr>
            <a:fld id="{3FFFD149-62D0-402E-99D9-DDCF09B66AB5}" type="slidenum">
              <a:rPr lang="fr-FR"/>
              <a:pPr>
                <a:defRPr/>
              </a:pPr>
              <a:t>‹N°›</a:t>
            </a:fld>
            <a:endParaRPr lang="fr-FR"/>
          </a:p>
        </p:txBody>
      </p:sp>
      <p:sp>
        <p:nvSpPr>
          <p:cNvPr id="17" name="Espace réservé de la date 4"/>
          <p:cNvSpPr>
            <a:spLocks noGrp="1"/>
          </p:cNvSpPr>
          <p:nvPr>
            <p:ph type="dt" sz="half" idx="11"/>
          </p:nvPr>
        </p:nvSpPr>
        <p:spPr/>
        <p:txBody>
          <a:bodyPr/>
          <a:lstStyle>
            <a:lvl1pPr>
              <a:defRPr/>
            </a:lvl1pPr>
          </a:lstStyle>
          <a:p>
            <a:pPr>
              <a:defRPr/>
            </a:pPr>
            <a:fld id="{D95BFF73-D822-4531-AE9D-E50304C65DE3}" type="datetime1">
              <a:rPr lang="fr-FR"/>
              <a:pPr>
                <a:defRPr/>
              </a:pPr>
              <a:t>10/02/2021</a:t>
            </a:fld>
            <a:endParaRPr lang="fr-FR"/>
          </a:p>
        </p:txBody>
      </p:sp>
      <p:sp>
        <p:nvSpPr>
          <p:cNvPr id="18" name="Espace réservé du pied de page 5"/>
          <p:cNvSpPr>
            <a:spLocks noGrp="1"/>
          </p:cNvSpPr>
          <p:nvPr>
            <p:ph type="ftr" sz="quarter" idx="12"/>
          </p:nvPr>
        </p:nvSpPr>
        <p:spPr>
          <a:xfrm>
            <a:off x="301625" y="6410325"/>
            <a:ext cx="3382963" cy="366713"/>
          </a:xfrm>
        </p:spPr>
        <p:txBody>
          <a:bodyPr/>
          <a:lstStyle>
            <a:lvl1pPr>
              <a:defRPr/>
            </a:lvl1pPr>
          </a:lstStyle>
          <a:p>
            <a:pPr>
              <a:defRPr/>
            </a:pPr>
            <a:endParaRPr lang="fr-FR"/>
          </a:p>
        </p:txBody>
      </p:sp>
    </p:spTree>
    <p:extLst>
      <p:ext uri="{BB962C8B-B14F-4D97-AF65-F5344CB8AC3E}">
        <p14:creationId xmlns:p14="http://schemas.microsoft.com/office/powerpoint/2010/main" val="563265509"/>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n-U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E773455-FC96-4359-9F33-D69A027B5F87}" type="slidenum">
              <a:rPr lang="fr-FR" altLang="fr-FR"/>
              <a:pPr>
                <a:defRPr/>
              </a:pPr>
              <a:t>‹N°›</a:t>
            </a:fld>
            <a:endParaRPr lang="fr-FR" altLang="fr-FR"/>
          </a:p>
        </p:txBody>
      </p:sp>
    </p:spTree>
    <p:extLst>
      <p:ext uri="{BB962C8B-B14F-4D97-AF65-F5344CB8AC3E}">
        <p14:creationId xmlns:p14="http://schemas.microsoft.com/office/powerpoint/2010/main" val="2948440788"/>
      </p:ext>
    </p:extLst>
  </p:cSld>
  <p:clrMapOvr>
    <a:masterClrMapping/>
  </p:clrMapOvr>
  <p:transition>
    <p:pull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lvl1pPr>
          </a:lstStyle>
          <a:p>
            <a:pPr>
              <a:defRPr/>
            </a:pPr>
            <a:fld id="{9F60943C-85AA-4565-9726-A303709D95F6}" type="slidenum">
              <a:rPr lang="fr-FR"/>
              <a:pPr>
                <a:defRPr/>
              </a:pPr>
              <a:t>‹N°›</a:t>
            </a:fld>
            <a:endParaRPr lang="fr-FR"/>
          </a:p>
        </p:txBody>
      </p:sp>
      <p:sp>
        <p:nvSpPr>
          <p:cNvPr id="17" name="Espace réservé de la date 4"/>
          <p:cNvSpPr>
            <a:spLocks noGrp="1"/>
          </p:cNvSpPr>
          <p:nvPr>
            <p:ph type="dt" sz="half" idx="11"/>
          </p:nvPr>
        </p:nvSpPr>
        <p:spPr>
          <a:xfrm>
            <a:off x="5788025" y="6405563"/>
            <a:ext cx="3044825" cy="365125"/>
          </a:xfrm>
        </p:spPr>
        <p:txBody>
          <a:bodyPr/>
          <a:lstStyle>
            <a:lvl1pPr>
              <a:defRPr/>
            </a:lvl1pPr>
          </a:lstStyle>
          <a:p>
            <a:pPr>
              <a:defRPr/>
            </a:pPr>
            <a:fld id="{5181A9E6-8B38-4E6B-AC7C-AEBDD53746D7}" type="datetime1">
              <a:rPr lang="fr-FR"/>
              <a:pPr>
                <a:defRPr/>
              </a:pPr>
              <a:t>10/02/2021</a:t>
            </a:fld>
            <a:endParaRPr lang="fr-FR"/>
          </a:p>
        </p:txBody>
      </p:sp>
      <p:sp>
        <p:nvSpPr>
          <p:cNvPr id="18" name="Espace réservé du pied de page 5"/>
          <p:cNvSpPr>
            <a:spLocks noGrp="1"/>
          </p:cNvSpPr>
          <p:nvPr>
            <p:ph type="ftr" sz="quarter" idx="12"/>
          </p:nvPr>
        </p:nvSpPr>
        <p:spPr>
          <a:xfrm>
            <a:off x="301625" y="6410325"/>
            <a:ext cx="3584575" cy="366713"/>
          </a:xfrm>
        </p:spPr>
        <p:txBody>
          <a:bodyPr/>
          <a:lstStyle>
            <a:lvl1pPr>
              <a:defRPr/>
            </a:lvl1pPr>
          </a:lstStyle>
          <a:p>
            <a:pPr>
              <a:defRPr/>
            </a:pPr>
            <a:endParaRPr lang="fr-FR"/>
          </a:p>
        </p:txBody>
      </p:sp>
    </p:spTree>
    <p:extLst>
      <p:ext uri="{BB962C8B-B14F-4D97-AF65-F5344CB8AC3E}">
        <p14:creationId xmlns:p14="http://schemas.microsoft.com/office/powerpoint/2010/main" val="82591185"/>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B602662-532B-4B10-A05F-9AD59958594C}" type="datetime1">
              <a:rPr lang="fr-FR"/>
              <a:pPr>
                <a:defRPr/>
              </a:pPr>
              <a:t>10/02/2021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B6DFA24-159B-4F40-B21B-A3ED3F9829B5}" type="slidenum">
              <a:rPr lang="fr-FR"/>
              <a:pPr>
                <a:defRPr/>
              </a:pPr>
              <a:t>‹N°›</a:t>
            </a:fld>
            <a:endParaRPr lang="fr-FR"/>
          </a:p>
        </p:txBody>
      </p:sp>
    </p:spTree>
    <p:extLst>
      <p:ext uri="{BB962C8B-B14F-4D97-AF65-F5344CB8AC3E}">
        <p14:creationId xmlns:p14="http://schemas.microsoft.com/office/powerpoint/2010/main" val="3686848080"/>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0" name="Connecteur droit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1" name="Ellips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Ellips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7391400" y="304801"/>
            <a:ext cx="1447800" cy="5851525"/>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6915150" y="3009900"/>
            <a:ext cx="457200" cy="441325"/>
          </a:xfrm>
        </p:spPr>
        <p:txBody>
          <a:bodyPr/>
          <a:lstStyle>
            <a:lvl1pPr>
              <a:defRPr/>
            </a:lvl1pPr>
          </a:lstStyle>
          <a:p>
            <a:pPr>
              <a:defRPr/>
            </a:pPr>
            <a:fld id="{B094B124-5EA5-4AAD-BA05-1E2A823A48CD}" type="slidenum">
              <a:rPr lang="fr-FR"/>
              <a:pPr>
                <a:defRPr/>
              </a:pPr>
              <a:t>‹N°›</a:t>
            </a:fld>
            <a:endParaRPr lang="fr-FR"/>
          </a:p>
        </p:txBody>
      </p:sp>
      <p:sp>
        <p:nvSpPr>
          <p:cNvPr id="14" name="Espace réservé de la date 3"/>
          <p:cNvSpPr>
            <a:spLocks noGrp="1"/>
          </p:cNvSpPr>
          <p:nvPr>
            <p:ph type="dt" sz="half" idx="11"/>
          </p:nvPr>
        </p:nvSpPr>
        <p:spPr/>
        <p:txBody>
          <a:bodyPr/>
          <a:lstStyle>
            <a:lvl1pPr>
              <a:defRPr/>
            </a:lvl1pPr>
          </a:lstStyle>
          <a:p>
            <a:pPr>
              <a:defRPr/>
            </a:pPr>
            <a:fld id="{D0230923-C54A-4EC8-B7E1-5ADCE48E73DC}" type="datetime1">
              <a:rPr lang="fr-FR"/>
              <a:pPr>
                <a:defRPr/>
              </a:pPr>
              <a:t>10/02/2021</a:t>
            </a:fld>
            <a:endParaRPr lang="fr-FR"/>
          </a:p>
        </p:txBody>
      </p:sp>
      <p:sp>
        <p:nvSpPr>
          <p:cNvPr id="15" name="Espace réservé du pied de page 4"/>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142464565"/>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5198F8BB-30AB-4F2B-BD3C-67BA4817E94F}" type="slidenum">
              <a:rPr lang="fr-FR"/>
              <a:pPr>
                <a:defRPr/>
              </a:pPr>
              <a:t>‹N°›</a:t>
            </a:fld>
            <a:endParaRPr lang="fr-FR"/>
          </a:p>
        </p:txBody>
      </p:sp>
    </p:spTree>
    <p:extLst>
      <p:ext uri="{BB962C8B-B14F-4D97-AF65-F5344CB8AC3E}">
        <p14:creationId xmlns:p14="http://schemas.microsoft.com/office/powerpoint/2010/main" val="2001702400"/>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F6C3792-04AB-4834-99A9-22218A1A4798}" type="slidenum">
              <a:rPr lang="fr-FR"/>
              <a:pPr>
                <a:defRPr/>
              </a:pPr>
              <a:t>‹N°›</a:t>
            </a:fld>
            <a:endParaRPr lang="fr-FR" sz="1400"/>
          </a:p>
        </p:txBody>
      </p:sp>
    </p:spTree>
    <p:extLst>
      <p:ext uri="{BB962C8B-B14F-4D97-AF65-F5344CB8AC3E}">
        <p14:creationId xmlns:p14="http://schemas.microsoft.com/office/powerpoint/2010/main" val="1010221865"/>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BA926D8-0B4B-402D-BCEC-4F245606A95F}" type="slidenum">
              <a:rPr lang="fr-FR"/>
              <a:pPr>
                <a:defRPr/>
              </a:pPr>
              <a:t>‹N°›</a:t>
            </a:fld>
            <a:endParaRPr lang="fr-FR" sz="1400"/>
          </a:p>
        </p:txBody>
      </p:sp>
    </p:spTree>
    <p:extLst>
      <p:ext uri="{BB962C8B-B14F-4D97-AF65-F5344CB8AC3E}">
        <p14:creationId xmlns:p14="http://schemas.microsoft.com/office/powerpoint/2010/main" val="3655007988"/>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CCA5EFD-C124-4648-9373-EC20FF4C55D5}" type="slidenum">
              <a:rPr lang="fr-FR"/>
              <a:pPr>
                <a:defRPr/>
              </a:pPr>
              <a:t>‹N°›</a:t>
            </a:fld>
            <a:endParaRPr lang="fr-FR" sz="1400"/>
          </a:p>
        </p:txBody>
      </p:sp>
    </p:spTree>
    <p:extLst>
      <p:ext uri="{BB962C8B-B14F-4D97-AF65-F5344CB8AC3E}">
        <p14:creationId xmlns:p14="http://schemas.microsoft.com/office/powerpoint/2010/main" val="90854954"/>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B19E96F-9B42-4488-9A66-CFBF365D4AED}" type="slidenum">
              <a:rPr lang="fr-FR"/>
              <a:pPr>
                <a:defRPr/>
              </a:pPr>
              <a:t>‹N°›</a:t>
            </a:fld>
            <a:endParaRPr lang="fr-FR" sz="1400"/>
          </a:p>
        </p:txBody>
      </p:sp>
    </p:spTree>
    <p:extLst>
      <p:ext uri="{BB962C8B-B14F-4D97-AF65-F5344CB8AC3E}">
        <p14:creationId xmlns:p14="http://schemas.microsoft.com/office/powerpoint/2010/main" val="3685473090"/>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4462E003-0BE4-402B-998C-6B14285478FA}" type="slidenum">
              <a:rPr lang="fr-FR"/>
              <a:pPr>
                <a:defRPr/>
              </a:pPr>
              <a:t>‹N°›</a:t>
            </a:fld>
            <a:endParaRPr lang="fr-FR" sz="1400"/>
          </a:p>
        </p:txBody>
      </p:sp>
    </p:spTree>
    <p:extLst>
      <p:ext uri="{BB962C8B-B14F-4D97-AF65-F5344CB8AC3E}">
        <p14:creationId xmlns:p14="http://schemas.microsoft.com/office/powerpoint/2010/main" val="1329074393"/>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BC3F2281-0BF1-462F-B50A-A02DBC7697B5}" type="slidenum">
              <a:rPr lang="fr-FR"/>
              <a:pPr>
                <a:defRPr/>
              </a:pPr>
              <a:t>‹N°›</a:t>
            </a:fld>
            <a:endParaRPr lang="fr-FR" sz="1400"/>
          </a:p>
        </p:txBody>
      </p:sp>
    </p:spTree>
    <p:extLst>
      <p:ext uri="{BB962C8B-B14F-4D97-AF65-F5344CB8AC3E}">
        <p14:creationId xmlns:p14="http://schemas.microsoft.com/office/powerpoint/2010/main" val="90721889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n-US"/>
          </a:p>
        </p:txBody>
      </p:sp>
      <p:sp>
        <p:nvSpPr>
          <p:cNvPr id="3" name="Espace réservé pour une imag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E07E496-418E-4DDA-8820-53ADB70A8BB4}" type="slidenum">
              <a:rPr lang="fr-FR" altLang="fr-FR"/>
              <a:pPr>
                <a:defRPr/>
              </a:pPr>
              <a:t>‹N°›</a:t>
            </a:fld>
            <a:endParaRPr lang="fr-FR" altLang="fr-FR"/>
          </a:p>
        </p:txBody>
      </p:sp>
    </p:spTree>
    <p:extLst>
      <p:ext uri="{BB962C8B-B14F-4D97-AF65-F5344CB8AC3E}">
        <p14:creationId xmlns:p14="http://schemas.microsoft.com/office/powerpoint/2010/main" val="180365855"/>
      </p:ext>
    </p:extLst>
  </p:cSld>
  <p:clrMapOvr>
    <a:masterClrMapping/>
  </p:clrMapOvr>
  <p:transition>
    <p:pull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B56FE6D-7D16-4477-82D1-6967F32B258D}" type="slidenum">
              <a:rPr lang="fr-FR"/>
              <a:pPr>
                <a:defRPr/>
              </a:pPr>
              <a:t>‹N°›</a:t>
            </a:fld>
            <a:endParaRPr lang="fr-FR" sz="1400"/>
          </a:p>
        </p:txBody>
      </p:sp>
    </p:spTree>
    <p:extLst>
      <p:ext uri="{BB962C8B-B14F-4D97-AF65-F5344CB8AC3E}">
        <p14:creationId xmlns:p14="http://schemas.microsoft.com/office/powerpoint/2010/main" val="3482776262"/>
      </p:ext>
    </p:extLst>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11FA6A8-6BBD-45F8-AE30-5DCCEB31FBA9}" type="slidenum">
              <a:rPr lang="fr-FR"/>
              <a:pPr>
                <a:defRPr/>
              </a:pPr>
              <a:t>‹N°›</a:t>
            </a:fld>
            <a:endParaRPr lang="fr-FR" sz="1400"/>
          </a:p>
        </p:txBody>
      </p:sp>
    </p:spTree>
    <p:extLst>
      <p:ext uri="{BB962C8B-B14F-4D97-AF65-F5344CB8AC3E}">
        <p14:creationId xmlns:p14="http://schemas.microsoft.com/office/powerpoint/2010/main" val="3188499352"/>
      </p:ext>
    </p:extLst>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765A5C2-12D6-47BF-97F3-38EBC51F7FA9}" type="slidenum">
              <a:rPr lang="fr-FR"/>
              <a:pPr>
                <a:defRPr/>
              </a:pPr>
              <a:t>‹N°›</a:t>
            </a:fld>
            <a:endParaRPr lang="fr-FR" sz="1400"/>
          </a:p>
        </p:txBody>
      </p:sp>
    </p:spTree>
    <p:extLst>
      <p:ext uri="{BB962C8B-B14F-4D97-AF65-F5344CB8AC3E}">
        <p14:creationId xmlns:p14="http://schemas.microsoft.com/office/powerpoint/2010/main" val="2135772148"/>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A516B5A-8AA4-4090-B25B-61345A702D62}" type="slidenum">
              <a:rPr lang="fr-FR"/>
              <a:pPr>
                <a:defRPr/>
              </a:pPr>
              <a:t>‹N°›</a:t>
            </a:fld>
            <a:endParaRPr lang="fr-FR" sz="1400"/>
          </a:p>
        </p:txBody>
      </p:sp>
    </p:spTree>
    <p:extLst>
      <p:ext uri="{BB962C8B-B14F-4D97-AF65-F5344CB8AC3E}">
        <p14:creationId xmlns:p14="http://schemas.microsoft.com/office/powerpoint/2010/main" val="1761672108"/>
      </p:ext>
    </p:extLst>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8382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066800" y="210185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210185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13406FD-5111-45F6-8B8B-C898399310B1}" type="slidenum">
              <a:rPr lang="fr-FR"/>
              <a:pPr>
                <a:defRPr/>
              </a:pPr>
              <a:t>‹N°›</a:t>
            </a:fld>
            <a:endParaRPr lang="fr-FR" sz="1400"/>
          </a:p>
        </p:txBody>
      </p:sp>
    </p:spTree>
    <p:extLst>
      <p:ext uri="{BB962C8B-B14F-4D97-AF65-F5344CB8AC3E}">
        <p14:creationId xmlns:p14="http://schemas.microsoft.com/office/powerpoint/2010/main" val="1099911147"/>
      </p:ext>
    </p:extLst>
  </p:cSld>
  <p:clrMapOvr>
    <a:masterClrMapping/>
  </p:clrMapOvr>
  <p:transition>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AndObj">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838200"/>
            <a:ext cx="77724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1066800" y="210185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1066800" y="423545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half" idx="3"/>
          </p:nvPr>
        </p:nvSpPr>
        <p:spPr>
          <a:xfrm>
            <a:off x="5029200" y="210185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4D159D44-EA59-4B82-A31E-341A2C59BBDC}" type="slidenum">
              <a:rPr lang="fr-FR"/>
              <a:pPr>
                <a:defRPr/>
              </a:pPr>
              <a:t>‹N°›</a:t>
            </a:fld>
            <a:endParaRPr lang="fr-FR" sz="1400"/>
          </a:p>
        </p:txBody>
      </p:sp>
    </p:spTree>
    <p:extLst>
      <p:ext uri="{BB962C8B-B14F-4D97-AF65-F5344CB8AC3E}">
        <p14:creationId xmlns:p14="http://schemas.microsoft.com/office/powerpoint/2010/main" val="398926991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3" name="Espace réservé du texte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989D2CC-C58B-4BE1-BD58-6C28493766A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3">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2"/>
                                        </p:tgtEl>
                                        <p:attrNameLst>
                                          <p:attrName>style.rotation</p:attrName>
                                        </p:attrNameLst>
                                      </p:cBhvr>
                                      <p:tavLst>
                                        <p:tav tm="0">
                                          <p:val>
                                            <p:fltVal val="0"/>
                                          </p:val>
                                        </p:tav>
                                        <p:tav tm="100000">
                                          <p:val>
                                            <p:fltVal val="-90"/>
                                          </p:val>
                                        </p:tav>
                                      </p:tavLst>
                                    </p:anim>
                                    <p:anim calcmode="lin" valueType="num">
                                      <p:cBhvr>
                                        <p:cTn id="53" dur="2000" fill="hold"/>
                                        <p:tgtEl>
                                          <p:spTgt spid="2"/>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2"/>
                                        </p:tgtEl>
                                        <p:attrNameLst>
                                          <p:attrName>ppt_h</p:attrName>
                                        </p:attrNameLst>
                                      </p:cBhvr>
                                      <p:tavLst>
                                        <p:tav tm="0">
                                          <p:val>
                                            <p:strVal val="ppt_h"/>
                                          </p:val>
                                        </p:tav>
                                        <p:tav tm="100000">
                                          <p:val>
                                            <p:strVal val="ppt_h"/>
                                          </p:val>
                                        </p:tav>
                                      </p:tavLst>
                                    </p:anim>
                                    <p:anim calcmode="lin" valueType="num">
                                      <p:cBhvr>
                                        <p:cTn id="55" dur="2000" fill="hold"/>
                                        <p:tgtEl>
                                          <p:spTgt spid="2"/>
                                        </p:tgtEl>
                                        <p:attrNameLst>
                                          <p:attrName>ppt_x</p:attrName>
                                        </p:attrNameLst>
                                      </p:cBhvr>
                                      <p:tavLst>
                                        <p:tav tm="0">
                                          <p:val>
                                            <p:strVal val="ppt_x"/>
                                          </p:val>
                                        </p:tav>
                                        <p:tav tm="100000">
                                          <p:val>
                                            <p:strVal val="ppt_x+.4"/>
                                          </p:val>
                                        </p:tav>
                                      </p:tavLst>
                                    </p:anim>
                                    <p:anim calcmode="lin" valueType="num">
                                      <p:cBhvr>
                                        <p:cTn id="56" dur="2000" fill="hold"/>
                                        <p:tgtEl>
                                          <p:spTgt spid="2"/>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2"/>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3">
                                            <p:txEl>
                                              <p:pRg st="0" end="0"/>
                                            </p:txEl>
                                          </p:spTgt>
                                        </p:tgtEl>
                                      </p:cBhvr>
                                    </p:animEffect>
                                    <p:set>
                                      <p:cBhvr>
                                        <p:cTn id="60" dur="1" fill="hold">
                                          <p:stCondLst>
                                            <p:cond delay="499"/>
                                          </p:stCondLst>
                                        </p:cTn>
                                        <p:tgtEl>
                                          <p:spTgt spid="3">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3">
                                            <p:txEl>
                                              <p:pRg st="1" end="1"/>
                                            </p:txEl>
                                          </p:spTgt>
                                        </p:tgtEl>
                                      </p:cBhvr>
                                    </p:animEffect>
                                    <p:set>
                                      <p:cBhvr>
                                        <p:cTn id="63" dur="1" fill="hold">
                                          <p:stCondLst>
                                            <p:cond delay="499"/>
                                          </p:stCondLst>
                                        </p:cTn>
                                        <p:tgtEl>
                                          <p:spTgt spid="3">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3">
                                            <p:txEl>
                                              <p:pRg st="2" end="2"/>
                                            </p:txEl>
                                          </p:spTgt>
                                        </p:tgtEl>
                                      </p:cBhvr>
                                    </p:animEffect>
                                    <p:set>
                                      <p:cBhvr>
                                        <p:cTn id="66" dur="1" fill="hold">
                                          <p:stCondLst>
                                            <p:cond delay="499"/>
                                          </p:stCondLst>
                                        </p:cTn>
                                        <p:tgtEl>
                                          <p:spTgt spid="3">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3">
                                            <p:txEl>
                                              <p:pRg st="3" end="3"/>
                                            </p:txEl>
                                          </p:spTgt>
                                        </p:tgtEl>
                                      </p:cBhvr>
                                    </p:animEffect>
                                    <p:set>
                                      <p:cBhvr>
                                        <p:cTn id="69" dur="1" fill="hold">
                                          <p:stCondLst>
                                            <p:cond delay="499"/>
                                          </p:stCondLst>
                                        </p:cTn>
                                        <p:tgtEl>
                                          <p:spTgt spid="3">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3">
                                            <p:txEl>
                                              <p:pRg st="4" end="4"/>
                                            </p:txEl>
                                          </p:spTgt>
                                        </p:tgtEl>
                                      </p:cBhvr>
                                    </p:animEffect>
                                    <p:set>
                                      <p:cBhvr>
                                        <p:cTn id="7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tmplLst>
          <p:tmpl lvl="1">
            <p:tnLst>
              <p:par>
                <p:cTn presetID="54" presetClass="entr" presetSubtype="0" ac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ppt_w*0.05"/>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anim calcmode="lin" valueType="num">
                      <p:cBhvr>
                        <p:cTn dur="500" fill="hold"/>
                        <p:tgtEl>
                          <p:spTgt spid="3"/>
                        </p:tgtEl>
                        <p:attrNameLst>
                          <p:attrName>ppt_x</p:attrName>
                        </p:attrNameLst>
                      </p:cBhvr>
                      <p:tavLst>
                        <p:tav tm="0">
                          <p:val>
                            <p:strVal val="#ppt_x-.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Effect transition="in" filter="fade">
                      <p:cBhvr>
                        <p:cTn dur="500"/>
                        <p:tgtEl>
                          <p:spTgt spid="3"/>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ppt_w*0.05"/>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anim calcmode="lin" valueType="num">
                      <p:cBhvr>
                        <p:cTn dur="500" fill="hold"/>
                        <p:tgtEl>
                          <p:spTgt spid="3"/>
                        </p:tgtEl>
                        <p:attrNameLst>
                          <p:attrName>ppt_x</p:attrName>
                        </p:attrNameLst>
                      </p:cBhvr>
                      <p:tavLst>
                        <p:tav tm="0">
                          <p:val>
                            <p:strVal val="#ppt_x-.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Effect transition="in" filter="fade">
                      <p:cBhvr>
                        <p:cTn dur="500"/>
                        <p:tgtEl>
                          <p:spTgt spid="3"/>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ppt_w*0.05"/>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anim calcmode="lin" valueType="num">
                      <p:cBhvr>
                        <p:cTn dur="500" fill="hold"/>
                        <p:tgtEl>
                          <p:spTgt spid="3"/>
                        </p:tgtEl>
                        <p:attrNameLst>
                          <p:attrName>ppt_x</p:attrName>
                        </p:attrNameLst>
                      </p:cBhvr>
                      <p:tavLst>
                        <p:tav tm="0">
                          <p:val>
                            <p:strVal val="#ppt_x-.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Effect transition="in" filter="fade">
                      <p:cBhvr>
                        <p:cTn dur="500"/>
                        <p:tgtEl>
                          <p:spTgt spid="3"/>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ppt_w*0.05"/>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anim calcmode="lin" valueType="num">
                      <p:cBhvr>
                        <p:cTn dur="500" fill="hold"/>
                        <p:tgtEl>
                          <p:spTgt spid="3"/>
                        </p:tgtEl>
                        <p:attrNameLst>
                          <p:attrName>ppt_x</p:attrName>
                        </p:attrNameLst>
                      </p:cBhvr>
                      <p:tavLst>
                        <p:tav tm="0">
                          <p:val>
                            <p:strVal val="#ppt_x-.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Effect transition="in" filter="fade">
                      <p:cBhvr>
                        <p:cTn dur="500"/>
                        <p:tgtEl>
                          <p:spTgt spid="3"/>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strVal val="#ppt_w*0.05"/>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anim calcmode="lin" valueType="num">
                      <p:cBhvr>
                        <p:cTn dur="500" fill="hold"/>
                        <p:tgtEl>
                          <p:spTgt spid="3"/>
                        </p:tgtEl>
                        <p:attrNameLst>
                          <p:attrName>ppt_x</p:attrName>
                        </p:attrNameLst>
                      </p:cBhvr>
                      <p:tavLst>
                        <p:tav tm="0">
                          <p:val>
                            <p:strVal val="#ppt_x-.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Effect transition="in" filter="fade">
                      <p:cBhvr>
                        <p:cTn dur="500"/>
                        <p:tgtEl>
                          <p:spTgt spid="3"/>
                        </p:tgtEl>
                      </p:cBhvr>
                    </p:animEffect>
                  </p:childTnLst>
                </p:cTn>
              </p:par>
            </p:tnLst>
          </p:tmpl>
        </p:tmplLst>
      </p:bldP>
      <p:bldP spid="3" grpId="1" build="allAtOnce">
        <p:tmplLst>
          <p:tmpl lvl="1">
            <p:tnLst>
              <p:par>
                <p:cTn presetID="22" presetClass="exit" presetSubtype="8" fill="hold" nodeType="withEffect">
                  <p:stCondLst>
                    <p:cond delay="0"/>
                  </p:stCondLst>
                  <p:childTnLst>
                    <p:animEffect transition="out" filter="wipe(left)">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Espace réservé du texte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fr-FR">
              <a:solidFill>
                <a:prstClr val="black">
                  <a:tint val="75000"/>
                </a:prstClr>
              </a:solidFill>
              <a:latin typeface="Comic Sans MS" panose="030F0702030302020204" pitchFamily="66" charset="0"/>
            </a:endParaRP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fr-FR">
              <a:solidFill>
                <a:prstClr val="black">
                  <a:tint val="75000"/>
                </a:prstClr>
              </a:solidFill>
              <a:latin typeface="Comic Sans MS" panose="030F0702030302020204" pitchFamily="66" charset="0"/>
            </a:endParaRP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808CAC1F-8268-47BF-B26F-6A34FDB34CF1}" type="slidenum">
              <a:rPr lang="fr-FR">
                <a:solidFill>
                  <a:prstClr val="black">
                    <a:tint val="75000"/>
                  </a:prstClr>
                </a:solidFill>
                <a:latin typeface="Comic Sans MS" panose="030F0702030302020204" pitchFamily="66" charset="0"/>
              </a:rPr>
              <a:pPr>
                <a:defRPr/>
              </a:pPr>
              <a:t>‹N°›</a:t>
            </a:fld>
            <a:endParaRPr lang="fr-FR">
              <a:solidFill>
                <a:prstClr val="black">
                  <a:tint val="75000"/>
                </a:prstClr>
              </a:solidFill>
              <a:latin typeface="Comic Sans MS" panose="030F0702030302020204" pitchFamily="66" charset="0"/>
            </a:endParaRPr>
          </a:p>
        </p:txBody>
      </p:sp>
    </p:spTree>
    <p:extLst>
      <p:ext uri="{BB962C8B-B14F-4D97-AF65-F5344CB8AC3E}">
        <p14:creationId xmlns:p14="http://schemas.microsoft.com/office/powerpoint/2010/main" val="2540495332"/>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81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81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fr-FR">
              <a:solidFill>
                <a:srgbClr val="000000"/>
              </a:solidFill>
            </a:endParaRPr>
          </a:p>
        </p:txBody>
      </p:sp>
      <p:sp>
        <p:nvSpPr>
          <p:cNvPr id="281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fr-FR">
              <a:solidFill>
                <a:srgbClr val="000000"/>
              </a:solidFill>
            </a:endParaRPr>
          </a:p>
        </p:txBody>
      </p:sp>
      <p:sp>
        <p:nvSpPr>
          <p:cNvPr id="281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B496977-E079-41D1-8579-B32DFB26569B}" type="slidenum">
              <a:rPr lang="fr-FR" altLang="fr-FR">
                <a:solidFill>
                  <a:srgbClr val="000000"/>
                </a:solidFill>
                <a:latin typeface="Arial" panose="020B0604020202020204" pitchFamily="34" charset="0"/>
              </a:rPr>
              <a:pPr>
                <a:defRPr/>
              </a:pPr>
              <a:t>‹N°›</a:t>
            </a:fld>
            <a:endParaRPr lang="fr-FR" altLang="fr-FR">
              <a:solidFill>
                <a:srgbClr val="000000"/>
              </a:solidFill>
              <a:latin typeface="Arial" panose="020B0604020202020204" pitchFamily="34" charset="0"/>
            </a:endParaRPr>
          </a:p>
        </p:txBody>
      </p:sp>
    </p:spTree>
    <p:extLst>
      <p:ext uri="{BB962C8B-B14F-4D97-AF65-F5344CB8AC3E}">
        <p14:creationId xmlns:p14="http://schemas.microsoft.com/office/powerpoint/2010/main" val="1747256469"/>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1602"/>
                                        </p:tgtEl>
                                        <p:attrNameLst>
                                          <p:attrName>style.visibility</p:attrName>
                                        </p:attrNameLst>
                                      </p:cBhvr>
                                      <p:to>
                                        <p:strVal val="visible"/>
                                      </p:to>
                                    </p:set>
                                    <p:anim calcmode="lin" valueType="num">
                                      <p:cBhvr>
                                        <p:cTn id="7" dur="500" fill="hold"/>
                                        <p:tgtEl>
                                          <p:spTgt spid="281602"/>
                                        </p:tgtEl>
                                        <p:attrNameLst>
                                          <p:attrName>ppt_w</p:attrName>
                                        </p:attrNameLst>
                                      </p:cBhvr>
                                      <p:tavLst>
                                        <p:tav tm="0">
                                          <p:val>
                                            <p:fltVal val="0"/>
                                          </p:val>
                                        </p:tav>
                                        <p:tav tm="100000">
                                          <p:val>
                                            <p:strVal val="#ppt_w"/>
                                          </p:val>
                                        </p:tav>
                                      </p:tavLst>
                                    </p:anim>
                                    <p:anim calcmode="lin" valueType="num">
                                      <p:cBhvr>
                                        <p:cTn id="8" dur="500" fill="hold"/>
                                        <p:tgtEl>
                                          <p:spTgt spid="281602"/>
                                        </p:tgtEl>
                                        <p:attrNameLst>
                                          <p:attrName>ppt_h</p:attrName>
                                        </p:attrNameLst>
                                      </p:cBhvr>
                                      <p:tavLst>
                                        <p:tav tm="0">
                                          <p:val>
                                            <p:fltVal val="0"/>
                                          </p:val>
                                        </p:tav>
                                        <p:tav tm="100000">
                                          <p:val>
                                            <p:strVal val="#ppt_h"/>
                                          </p:val>
                                        </p:tav>
                                      </p:tavLst>
                                    </p:anim>
                                    <p:animEffect transition="in" filter="fade">
                                      <p:cBhvr>
                                        <p:cTn id="9" dur="500"/>
                                        <p:tgtEl>
                                          <p:spTgt spid="281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81603">
                                            <p:txEl>
                                              <p:pRg st="0" end="0"/>
                                            </p:txEl>
                                          </p:spTgt>
                                        </p:tgtEl>
                                        <p:attrNameLst>
                                          <p:attrName>style.visibility</p:attrName>
                                        </p:attrNameLst>
                                      </p:cBhvr>
                                      <p:to>
                                        <p:strVal val="visible"/>
                                      </p:to>
                                    </p:set>
                                    <p:animEffect transition="in" filter="fade">
                                      <p:cBhvr>
                                        <p:cTn id="14" dur="1000">
                                          <p:stCondLst>
                                            <p:cond delay="0"/>
                                          </p:stCondLst>
                                        </p:cTn>
                                        <p:tgtEl>
                                          <p:spTgt spid="28160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1603">
                                            <p:txEl>
                                              <p:pRg st="1" end="1"/>
                                            </p:txEl>
                                          </p:spTgt>
                                        </p:tgtEl>
                                        <p:attrNameLst>
                                          <p:attrName>style.visibility</p:attrName>
                                        </p:attrNameLst>
                                      </p:cBhvr>
                                      <p:to>
                                        <p:strVal val="visible"/>
                                      </p:to>
                                    </p:set>
                                    <p:animEffect transition="in" filter="fade">
                                      <p:cBhvr>
                                        <p:cTn id="17" dur="1000">
                                          <p:stCondLst>
                                            <p:cond delay="0"/>
                                          </p:stCondLst>
                                        </p:cTn>
                                        <p:tgtEl>
                                          <p:spTgt spid="28160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1603">
                                            <p:txEl>
                                              <p:pRg st="2" end="2"/>
                                            </p:txEl>
                                          </p:spTgt>
                                        </p:tgtEl>
                                        <p:attrNameLst>
                                          <p:attrName>style.visibility</p:attrName>
                                        </p:attrNameLst>
                                      </p:cBhvr>
                                      <p:to>
                                        <p:strVal val="visible"/>
                                      </p:to>
                                    </p:set>
                                    <p:animEffect transition="in" filter="fade">
                                      <p:cBhvr>
                                        <p:cTn id="20" dur="1000">
                                          <p:stCondLst>
                                            <p:cond delay="0"/>
                                          </p:stCondLst>
                                        </p:cTn>
                                        <p:tgtEl>
                                          <p:spTgt spid="28160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1603">
                                            <p:txEl>
                                              <p:pRg st="3" end="3"/>
                                            </p:txEl>
                                          </p:spTgt>
                                        </p:tgtEl>
                                        <p:attrNameLst>
                                          <p:attrName>style.visibility</p:attrName>
                                        </p:attrNameLst>
                                      </p:cBhvr>
                                      <p:to>
                                        <p:strVal val="visible"/>
                                      </p:to>
                                    </p:set>
                                    <p:animEffect transition="in" filter="fade">
                                      <p:cBhvr>
                                        <p:cTn id="23" dur="1000">
                                          <p:stCondLst>
                                            <p:cond delay="0"/>
                                          </p:stCondLst>
                                        </p:cTn>
                                        <p:tgtEl>
                                          <p:spTgt spid="28160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1603">
                                            <p:txEl>
                                              <p:pRg st="4" end="4"/>
                                            </p:txEl>
                                          </p:spTgt>
                                        </p:tgtEl>
                                        <p:attrNameLst>
                                          <p:attrName>style.visibility</p:attrName>
                                        </p:attrNameLst>
                                      </p:cBhvr>
                                      <p:to>
                                        <p:strVal val="visible"/>
                                      </p:to>
                                    </p:set>
                                    <p:animEffect transition="in" filter="fade">
                                      <p:cBhvr>
                                        <p:cTn id="26" dur="1000">
                                          <p:stCondLst>
                                            <p:cond delay="0"/>
                                          </p:stCondLst>
                                        </p:cTn>
                                        <p:tgtEl>
                                          <p:spTgt spid="281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03" grpId="0" build="p">
        <p:tmplLst>
          <p:tmpl lvl="1">
            <p:tnLst>
              <p:par>
                <p:cTn presetID="10" presetClass="entr" presetSubtype="0" fill="hold" nodeType="clickEffect">
                  <p:stCondLst>
                    <p:cond delay="0"/>
                  </p:stCondLst>
                  <p:childTnLst>
                    <p:set>
                      <p:cBhvr>
                        <p:cTn dur="1" fill="hold">
                          <p:stCondLst>
                            <p:cond delay="0"/>
                          </p:stCondLst>
                        </p:cTn>
                        <p:tgtEl>
                          <p:spTgt spid="281603"/>
                        </p:tgtEl>
                        <p:attrNameLst>
                          <p:attrName>style.visibility</p:attrName>
                        </p:attrNameLst>
                      </p:cBhvr>
                      <p:to>
                        <p:strVal val="visible"/>
                      </p:to>
                    </p:set>
                    <p:animEffect transition="in" filter="fade">
                      <p:cBhvr>
                        <p:cTn dur="1000">
                          <p:stCondLst>
                            <p:cond delay="0"/>
                          </p:stCondLst>
                        </p:cTn>
                        <p:tgtEl>
                          <p:spTgt spid="28160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81603"/>
                        </p:tgtEl>
                        <p:attrNameLst>
                          <p:attrName>style.visibility</p:attrName>
                        </p:attrNameLst>
                      </p:cBhvr>
                      <p:to>
                        <p:strVal val="visible"/>
                      </p:to>
                    </p:set>
                    <p:animEffect transition="in" filter="fade">
                      <p:cBhvr>
                        <p:cTn dur="1000">
                          <p:stCondLst>
                            <p:cond delay="0"/>
                          </p:stCondLst>
                        </p:cTn>
                        <p:tgtEl>
                          <p:spTgt spid="28160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81603"/>
                        </p:tgtEl>
                        <p:attrNameLst>
                          <p:attrName>style.visibility</p:attrName>
                        </p:attrNameLst>
                      </p:cBhvr>
                      <p:to>
                        <p:strVal val="visible"/>
                      </p:to>
                    </p:set>
                    <p:animEffect transition="in" filter="fade">
                      <p:cBhvr>
                        <p:cTn dur="1000">
                          <p:stCondLst>
                            <p:cond delay="0"/>
                          </p:stCondLst>
                        </p:cTn>
                        <p:tgtEl>
                          <p:spTgt spid="28160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81603"/>
                        </p:tgtEl>
                        <p:attrNameLst>
                          <p:attrName>style.visibility</p:attrName>
                        </p:attrNameLst>
                      </p:cBhvr>
                      <p:to>
                        <p:strVal val="visible"/>
                      </p:to>
                    </p:set>
                    <p:animEffect transition="in" filter="fade">
                      <p:cBhvr>
                        <p:cTn dur="1000">
                          <p:stCondLst>
                            <p:cond delay="0"/>
                          </p:stCondLst>
                        </p:cTn>
                        <p:tgtEl>
                          <p:spTgt spid="28160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81603"/>
                        </p:tgtEl>
                        <p:attrNameLst>
                          <p:attrName>style.visibility</p:attrName>
                        </p:attrNameLst>
                      </p:cBhvr>
                      <p:to>
                        <p:strVal val="visible"/>
                      </p:to>
                    </p:set>
                    <p:animEffect transition="in" filter="fade">
                      <p:cBhvr>
                        <p:cTn dur="1000">
                          <p:stCondLst>
                            <p:cond delay="0"/>
                          </p:stCondLst>
                        </p:cTn>
                        <p:tgtEl>
                          <p:spTgt spid="281603"/>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553E286C-50CD-4ECA-B2C0-E13622147E54}" type="datetimeFigureOut">
              <a:rPr lang="fr-FR">
                <a:solidFill>
                  <a:srgbClr val="000000"/>
                </a:solidFill>
              </a:rPr>
              <a:pPr>
                <a:defRPr/>
              </a:pPr>
              <a:t>10/02/2021</a:t>
            </a:fld>
            <a:endParaRPr lang="fr-FR">
              <a:solidFill>
                <a:srgbClr val="000000"/>
              </a:solidFill>
            </a:endParaRPr>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fr-FR">
              <a:solidFill>
                <a:srgbClr val="000000"/>
              </a:solidFill>
            </a:endParaRPr>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4BFDE2C-2D7D-46D1-84B6-A56BEFC8BBEF}" type="slidenum">
              <a:rPr lang="fr-FR" altLang="fr-FR">
                <a:solidFill>
                  <a:srgbClr val="000000"/>
                </a:solidFill>
                <a:latin typeface="Arial" panose="020B0604020202020204" pitchFamily="34" charset="0"/>
              </a:rPr>
              <a:pPr>
                <a:defRPr/>
              </a:pPr>
              <a:t>‹N°›</a:t>
            </a:fld>
            <a:endParaRPr lang="fr-FR" altLang="fr-FR">
              <a:solidFill>
                <a:srgbClr val="000000"/>
              </a:solidFill>
              <a:latin typeface="Arial" panose="020B0604020202020204" pitchFamily="34" charset="0"/>
            </a:endParaRPr>
          </a:p>
        </p:txBody>
      </p:sp>
    </p:spTree>
    <p:extLst>
      <p:ext uri="{BB962C8B-B14F-4D97-AF65-F5344CB8AC3E}">
        <p14:creationId xmlns:p14="http://schemas.microsoft.com/office/powerpoint/2010/main" val="3890026985"/>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anim calcmode="lin" valueType="num">
                                      <p:cBhvr>
                                        <p:cTn id="8" dur="1000" fill="hold"/>
                                        <p:tgtEl>
                                          <p:spTgt spid="73730"/>
                                        </p:tgtEl>
                                        <p:attrNameLst>
                                          <p:attrName>ppt_x</p:attrName>
                                        </p:attrNameLst>
                                      </p:cBhvr>
                                      <p:tavLst>
                                        <p:tav tm="0">
                                          <p:val>
                                            <p:strVal val="#ppt_x"/>
                                          </p:val>
                                        </p:tav>
                                        <p:tav tm="100000">
                                          <p:val>
                                            <p:strVal val="#ppt_x"/>
                                          </p:val>
                                        </p:tav>
                                      </p:tavLst>
                                    </p:anim>
                                    <p:anim calcmode="lin" valueType="num">
                                      <p:cBhvr>
                                        <p:cTn id="9" dur="898" decel="100000" fill="hold"/>
                                        <p:tgtEl>
                                          <p:spTgt spid="737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37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3731">
                                            <p:txEl>
                                              <p:pRg st="0" end="0"/>
                                            </p:txEl>
                                          </p:spTgt>
                                        </p:tgtEl>
                                        <p:attrNameLst>
                                          <p:attrName>style.visibility</p:attrName>
                                        </p:attrNameLst>
                                      </p:cBhvr>
                                      <p:to>
                                        <p:strVal val="visible"/>
                                      </p:to>
                                    </p:set>
                                    <p:animEffect transition="in" filter="fade">
                                      <p:cBhvr>
                                        <p:cTn id="15" dur="1000"/>
                                        <p:tgtEl>
                                          <p:spTgt spid="73731">
                                            <p:txEl>
                                              <p:pRg st="0" end="0"/>
                                            </p:txEl>
                                          </p:spTgt>
                                        </p:tgtEl>
                                      </p:cBhvr>
                                    </p:animEffect>
                                    <p:anim calcmode="lin" valueType="num">
                                      <p:cBhvr>
                                        <p:cTn id="16"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37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373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73731">
                                            <p:txEl>
                                              <p:pRg st="1" end="1"/>
                                            </p:txEl>
                                          </p:spTgt>
                                        </p:tgtEl>
                                        <p:attrNameLst>
                                          <p:attrName>style.visibility</p:attrName>
                                        </p:attrNameLst>
                                      </p:cBhvr>
                                      <p:to>
                                        <p:strVal val="visible"/>
                                      </p:to>
                                    </p:set>
                                    <p:animEffect transition="in" filter="fade">
                                      <p:cBhvr>
                                        <p:cTn id="21" dur="1000"/>
                                        <p:tgtEl>
                                          <p:spTgt spid="73731">
                                            <p:txEl>
                                              <p:pRg st="1" end="1"/>
                                            </p:txEl>
                                          </p:spTgt>
                                        </p:tgtEl>
                                      </p:cBhvr>
                                    </p:animEffect>
                                    <p:anim calcmode="lin" valueType="num">
                                      <p:cBhvr>
                                        <p:cTn id="22"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7373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7373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3731">
                                            <p:txEl>
                                              <p:pRg st="2" end="2"/>
                                            </p:txEl>
                                          </p:spTgt>
                                        </p:tgtEl>
                                        <p:attrNameLst>
                                          <p:attrName>style.visibility</p:attrName>
                                        </p:attrNameLst>
                                      </p:cBhvr>
                                      <p:to>
                                        <p:strVal val="visible"/>
                                      </p:to>
                                    </p:set>
                                    <p:animEffect transition="in" filter="fade">
                                      <p:cBhvr>
                                        <p:cTn id="27" dur="1000"/>
                                        <p:tgtEl>
                                          <p:spTgt spid="73731">
                                            <p:txEl>
                                              <p:pRg st="2" end="2"/>
                                            </p:txEl>
                                          </p:spTgt>
                                        </p:tgtEl>
                                      </p:cBhvr>
                                    </p:animEffect>
                                    <p:anim calcmode="lin" valueType="num">
                                      <p:cBhvr>
                                        <p:cTn id="28"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7373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7373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73731">
                                            <p:txEl>
                                              <p:pRg st="3" end="3"/>
                                            </p:txEl>
                                          </p:spTgt>
                                        </p:tgtEl>
                                        <p:attrNameLst>
                                          <p:attrName>style.visibility</p:attrName>
                                        </p:attrNameLst>
                                      </p:cBhvr>
                                      <p:to>
                                        <p:strVal val="visible"/>
                                      </p:to>
                                    </p:set>
                                    <p:animEffect transition="in" filter="fade">
                                      <p:cBhvr>
                                        <p:cTn id="33" dur="1000"/>
                                        <p:tgtEl>
                                          <p:spTgt spid="73731">
                                            <p:txEl>
                                              <p:pRg st="3" end="3"/>
                                            </p:txEl>
                                          </p:spTgt>
                                        </p:tgtEl>
                                      </p:cBhvr>
                                    </p:animEffect>
                                    <p:anim calcmode="lin" valueType="num">
                                      <p:cBhvr>
                                        <p:cTn id="34" dur="10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7373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7373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73731">
                                            <p:txEl>
                                              <p:pRg st="4" end="4"/>
                                            </p:txEl>
                                          </p:spTgt>
                                        </p:tgtEl>
                                        <p:attrNameLst>
                                          <p:attrName>style.visibility</p:attrName>
                                        </p:attrNameLst>
                                      </p:cBhvr>
                                      <p:to>
                                        <p:strVal val="visible"/>
                                      </p:to>
                                    </p:set>
                                    <p:animEffect transition="in" filter="fade">
                                      <p:cBhvr>
                                        <p:cTn id="39" dur="1000"/>
                                        <p:tgtEl>
                                          <p:spTgt spid="73731">
                                            <p:txEl>
                                              <p:pRg st="4" end="4"/>
                                            </p:txEl>
                                          </p:spTgt>
                                        </p:tgtEl>
                                      </p:cBhvr>
                                    </p:animEffect>
                                    <p:anim calcmode="lin" valueType="num">
                                      <p:cBhvr>
                                        <p:cTn id="40"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373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373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tmplLst>
          <p:tmpl lvl="1">
            <p:tnLst>
              <p:par>
                <p:cTn presetID="37" presetClass="entr" presetSubtype="0" fill="hold" nodeType="clickEffect">
                  <p:stCondLst>
                    <p:cond delay="0"/>
                  </p:stCondLst>
                  <p:childTnLst>
                    <p:set>
                      <p:cBhvr>
                        <p:cTn dur="1" fill="hold">
                          <p:stCondLst>
                            <p:cond delay="0"/>
                          </p:stCondLst>
                        </p:cTn>
                        <p:tgtEl>
                          <p:spTgt spid="73731"/>
                        </p:tgtEl>
                        <p:attrNameLst>
                          <p:attrName>style.visibility</p:attrName>
                        </p:attrNameLst>
                      </p:cBhvr>
                      <p:to>
                        <p:strVal val="visible"/>
                      </p:to>
                    </p:set>
                    <p:animEffect transition="in" filter="fade">
                      <p:cBhvr>
                        <p:cTn dur="1000"/>
                        <p:tgtEl>
                          <p:spTgt spid="73731"/>
                        </p:tgtEl>
                      </p:cBhvr>
                    </p:animEffect>
                    <p:anim calcmode="lin" valueType="num">
                      <p:cBhvr>
                        <p:cTn dur="1000" fill="hold"/>
                        <p:tgtEl>
                          <p:spTgt spid="73731"/>
                        </p:tgtEl>
                        <p:attrNameLst>
                          <p:attrName>ppt_x</p:attrName>
                        </p:attrNameLst>
                      </p:cBhvr>
                      <p:tavLst>
                        <p:tav tm="0">
                          <p:val>
                            <p:strVal val="#ppt_x"/>
                          </p:val>
                        </p:tav>
                        <p:tav tm="100000">
                          <p:val>
                            <p:strVal val="#ppt_x"/>
                          </p:val>
                        </p:tav>
                      </p:tavLst>
                    </p:anim>
                    <p:anim calcmode="lin" valueType="num">
                      <p:cBhvr>
                        <p:cTn dur="898" decel="100000" fill="hold"/>
                        <p:tgtEl>
                          <p:spTgt spid="737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373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Effect transition="in" filter="fade">
                      <p:cBhvr>
                        <p:cTn dur="1000"/>
                        <p:tgtEl>
                          <p:spTgt spid="73731"/>
                        </p:tgtEl>
                      </p:cBhvr>
                    </p:animEffect>
                    <p:anim calcmode="lin" valueType="num">
                      <p:cBhvr>
                        <p:cTn dur="1000" fill="hold"/>
                        <p:tgtEl>
                          <p:spTgt spid="73731"/>
                        </p:tgtEl>
                        <p:attrNameLst>
                          <p:attrName>ppt_x</p:attrName>
                        </p:attrNameLst>
                      </p:cBhvr>
                      <p:tavLst>
                        <p:tav tm="0">
                          <p:val>
                            <p:strVal val="#ppt_x"/>
                          </p:val>
                        </p:tav>
                        <p:tav tm="100000">
                          <p:val>
                            <p:strVal val="#ppt_x"/>
                          </p:val>
                        </p:tav>
                      </p:tavLst>
                    </p:anim>
                    <p:anim calcmode="lin" valueType="num">
                      <p:cBhvr>
                        <p:cTn dur="898" decel="100000" fill="hold"/>
                        <p:tgtEl>
                          <p:spTgt spid="737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373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Effect transition="in" filter="fade">
                      <p:cBhvr>
                        <p:cTn dur="1000"/>
                        <p:tgtEl>
                          <p:spTgt spid="73731"/>
                        </p:tgtEl>
                      </p:cBhvr>
                    </p:animEffect>
                    <p:anim calcmode="lin" valueType="num">
                      <p:cBhvr>
                        <p:cTn dur="1000" fill="hold"/>
                        <p:tgtEl>
                          <p:spTgt spid="73731"/>
                        </p:tgtEl>
                        <p:attrNameLst>
                          <p:attrName>ppt_x</p:attrName>
                        </p:attrNameLst>
                      </p:cBhvr>
                      <p:tavLst>
                        <p:tav tm="0">
                          <p:val>
                            <p:strVal val="#ppt_x"/>
                          </p:val>
                        </p:tav>
                        <p:tav tm="100000">
                          <p:val>
                            <p:strVal val="#ppt_x"/>
                          </p:val>
                        </p:tav>
                      </p:tavLst>
                    </p:anim>
                    <p:anim calcmode="lin" valueType="num">
                      <p:cBhvr>
                        <p:cTn dur="898" decel="100000" fill="hold"/>
                        <p:tgtEl>
                          <p:spTgt spid="737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373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Effect transition="in" filter="fade">
                      <p:cBhvr>
                        <p:cTn dur="1000"/>
                        <p:tgtEl>
                          <p:spTgt spid="73731"/>
                        </p:tgtEl>
                      </p:cBhvr>
                    </p:animEffect>
                    <p:anim calcmode="lin" valueType="num">
                      <p:cBhvr>
                        <p:cTn dur="1000" fill="hold"/>
                        <p:tgtEl>
                          <p:spTgt spid="73731"/>
                        </p:tgtEl>
                        <p:attrNameLst>
                          <p:attrName>ppt_x</p:attrName>
                        </p:attrNameLst>
                      </p:cBhvr>
                      <p:tavLst>
                        <p:tav tm="0">
                          <p:val>
                            <p:strVal val="#ppt_x"/>
                          </p:val>
                        </p:tav>
                        <p:tav tm="100000">
                          <p:val>
                            <p:strVal val="#ppt_x"/>
                          </p:val>
                        </p:tav>
                      </p:tavLst>
                    </p:anim>
                    <p:anim calcmode="lin" valueType="num">
                      <p:cBhvr>
                        <p:cTn dur="898" decel="100000" fill="hold"/>
                        <p:tgtEl>
                          <p:spTgt spid="737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373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73731"/>
                        </p:tgtEl>
                        <p:attrNameLst>
                          <p:attrName>style.visibility</p:attrName>
                        </p:attrNameLst>
                      </p:cBhvr>
                      <p:to>
                        <p:strVal val="visible"/>
                      </p:to>
                    </p:set>
                    <p:animEffect transition="in" filter="fade">
                      <p:cBhvr>
                        <p:cTn dur="1000"/>
                        <p:tgtEl>
                          <p:spTgt spid="73731"/>
                        </p:tgtEl>
                      </p:cBhvr>
                    </p:animEffect>
                    <p:anim calcmode="lin" valueType="num">
                      <p:cBhvr>
                        <p:cTn dur="1000" fill="hold"/>
                        <p:tgtEl>
                          <p:spTgt spid="73731"/>
                        </p:tgtEl>
                        <p:attrNameLst>
                          <p:attrName>ppt_x</p:attrName>
                        </p:attrNameLst>
                      </p:cBhvr>
                      <p:tavLst>
                        <p:tav tm="0">
                          <p:val>
                            <p:strVal val="#ppt_x"/>
                          </p:val>
                        </p:tav>
                        <p:tav tm="100000">
                          <p:val>
                            <p:strVal val="#ppt_x"/>
                          </p:val>
                        </p:tav>
                      </p:tavLst>
                    </p:anim>
                    <p:anim calcmode="lin" valueType="num">
                      <p:cBhvr>
                        <p:cTn dur="898" decel="100000" fill="hold"/>
                        <p:tgtEl>
                          <p:spTgt spid="737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3731"/>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7929"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37930"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5" name="Rectangle 43"/>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a:defRPr/>
            </a:pPr>
            <a:endParaRPr lang="fr-FR">
              <a:solidFill>
                <a:srgbClr val="000000"/>
              </a:solidFill>
              <a:latin typeface="Verdana" panose="020B0604030504040204" pitchFamily="34" charset="0"/>
            </a:endParaRPr>
          </a:p>
        </p:txBody>
      </p:sp>
      <p:sp>
        <p:nvSpPr>
          <p:cNvPr id="86" name="Rectangle 44"/>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pPr>
              <a:defRPr/>
            </a:pPr>
            <a:endParaRPr lang="fr-FR">
              <a:solidFill>
                <a:srgbClr val="000000"/>
              </a:solidFill>
              <a:latin typeface="Verdana" panose="020B0604030504040204" pitchFamily="34" charset="0"/>
            </a:endParaRPr>
          </a:p>
        </p:txBody>
      </p:sp>
      <p:sp>
        <p:nvSpPr>
          <p:cNvPr id="87" name="Rectangle 45"/>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FFFFFF"/>
                  </a:outerShdw>
                </a:effectLst>
              </a:defRPr>
            </a:lvl1pPr>
          </a:lstStyle>
          <a:p>
            <a:pPr>
              <a:defRPr/>
            </a:pPr>
            <a:fld id="{EB95AB56-B2EA-48AB-B7C1-1E4E06AC6398}" type="slidenum">
              <a:rPr lang="fr-FR" altLang="fr-FR">
                <a:solidFill>
                  <a:srgbClr val="000000"/>
                </a:solidFill>
                <a:latin typeface="Verdana" panose="020B0604030504040204" pitchFamily="34" charset="0"/>
              </a:rPr>
              <a:pPr>
                <a:defRPr/>
              </a:pPr>
              <a:t>‹N°›</a:t>
            </a:fld>
            <a:endParaRPr lang="fr-FR" altLang="fr-FR">
              <a:solidFill>
                <a:srgbClr val="000000"/>
              </a:solidFill>
              <a:latin typeface="Verdana" panose="020B0604030504040204" pitchFamily="34" charset="0"/>
            </a:endParaRPr>
          </a:p>
        </p:txBody>
      </p:sp>
    </p:spTree>
    <p:extLst>
      <p:ext uri="{BB962C8B-B14F-4D97-AF65-F5344CB8AC3E}">
        <p14:creationId xmlns:p14="http://schemas.microsoft.com/office/powerpoint/2010/main" val="2350689726"/>
      </p:ext>
    </p:extLst>
  </p:cSld>
  <p:clrMap bg1="lt1" tx1="dk1" bg2="lt2" tx2="dk2" accent1="accent1" accent2="accent2" accent3="accent3" accent4="accent4" accent5="accent5" accent6="accent6" hlink="hlink" folHlink="folHlink"/>
  <p:sldLayoutIdLst>
    <p:sldLayoutId id="2147484323" r:id="rId1"/>
  </p:sldLayoutIdLst>
  <p:transition>
    <p:split orient="vert" dir="in"/>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3"/>
        </a:buBlip>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3"/>
        </a:buBlip>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C0C0C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711 w 3934"/>
                <a:gd name="T3" fmla="*/ 1331 h 1505"/>
                <a:gd name="T4" fmla="*/ 1261 w 3934"/>
                <a:gd name="T5" fmla="*/ 1157 h 1505"/>
                <a:gd name="T6" fmla="*/ 1788 w 3934"/>
                <a:gd name="T7" fmla="*/ 977 h 1505"/>
                <a:gd name="T8" fmla="*/ 2302 w 3934"/>
                <a:gd name="T9" fmla="*/ 792 h 1505"/>
                <a:gd name="T10" fmla="*/ 2552 w 3934"/>
                <a:gd name="T11" fmla="*/ 696 h 1505"/>
                <a:gd name="T12" fmla="*/ 2786 w 3934"/>
                <a:gd name="T13" fmla="*/ 606 h 1505"/>
                <a:gd name="T14" fmla="*/ 3026 w 3934"/>
                <a:gd name="T15" fmla="*/ 510 h 1505"/>
                <a:gd name="T16" fmla="*/ 3259 w 3934"/>
                <a:gd name="T17" fmla="*/ 420 h 1505"/>
                <a:gd name="T18" fmla="*/ 3470 w 3934"/>
                <a:gd name="T19" fmla="*/ 324 h 1505"/>
                <a:gd name="T20" fmla="*/ 3683 w 3934"/>
                <a:gd name="T21" fmla="*/ 234 h 1505"/>
                <a:gd name="T22" fmla="*/ 3891 w 3934"/>
                <a:gd name="T23" fmla="*/ 138 h 1505"/>
                <a:gd name="T24" fmla="*/ 4078 w 3934"/>
                <a:gd name="T25" fmla="*/ 48 h 1505"/>
                <a:gd name="T26" fmla="*/ 4078 w 3934"/>
                <a:gd name="T27" fmla="*/ 0 h 1505"/>
                <a:gd name="T28" fmla="*/ 3884 w 3934"/>
                <a:gd name="T29" fmla="*/ 96 h 1505"/>
                <a:gd name="T30" fmla="*/ 3671 w 3934"/>
                <a:gd name="T31" fmla="*/ 192 h 1505"/>
                <a:gd name="T32" fmla="*/ 3450 w 3934"/>
                <a:gd name="T33" fmla="*/ 288 h 1505"/>
                <a:gd name="T34" fmla="*/ 3235 w 3934"/>
                <a:gd name="T35" fmla="*/ 384 h 1505"/>
                <a:gd name="T36" fmla="*/ 2996 w 3934"/>
                <a:gd name="T37" fmla="*/ 480 h 1505"/>
                <a:gd name="T38" fmla="*/ 2750 w 3934"/>
                <a:gd name="T39" fmla="*/ 576 h 1505"/>
                <a:gd name="T40" fmla="*/ 2497 w 3934"/>
                <a:gd name="T41" fmla="*/ 672 h 1505"/>
                <a:gd name="T42" fmla="*/ 2248 w 3934"/>
                <a:gd name="T43" fmla="*/ 768 h 1505"/>
                <a:gd name="T44" fmla="*/ 1979 w 3934"/>
                <a:gd name="T45" fmla="*/ 864 h 1505"/>
                <a:gd name="T46" fmla="*/ 1710 w 3934"/>
                <a:gd name="T47" fmla="*/ 960 h 1505"/>
                <a:gd name="T48" fmla="*/ 1148 w 3934"/>
                <a:gd name="T49" fmla="*/ 1145 h 1505"/>
                <a:gd name="T50" fmla="*/ 58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3" name="Freeform 4"/>
            <p:cNvSpPr>
              <a:spLocks/>
            </p:cNvSpPr>
            <p:nvPr/>
          </p:nvSpPr>
          <p:spPr bwMode="hidden">
            <a:xfrm>
              <a:off x="4025" y="3627"/>
              <a:ext cx="1733" cy="689"/>
            </a:xfrm>
            <a:custGeom>
              <a:avLst/>
              <a:gdLst>
                <a:gd name="T0" fmla="*/ 132 w 1728"/>
                <a:gd name="T1" fmla="*/ 689 h 689"/>
                <a:gd name="T2" fmla="*/ 574 w 1728"/>
                <a:gd name="T3" fmla="*/ 527 h 689"/>
                <a:gd name="T4" fmla="*/ 999 w 1728"/>
                <a:gd name="T5" fmla="*/ 365 h 689"/>
                <a:gd name="T6" fmla="*/ 1196 w 1728"/>
                <a:gd name="T7" fmla="*/ 287 h 689"/>
                <a:gd name="T8" fmla="*/ 1405 w 1728"/>
                <a:gd name="T9" fmla="*/ 203 h 689"/>
                <a:gd name="T10" fmla="*/ 1607 w 1728"/>
                <a:gd name="T11" fmla="*/ 126 h 689"/>
                <a:gd name="T12" fmla="*/ 1788 w 1728"/>
                <a:gd name="T13" fmla="*/ 48 h 689"/>
                <a:gd name="T14" fmla="*/ 1788 w 1728"/>
                <a:gd name="T15" fmla="*/ 0 h 689"/>
                <a:gd name="T16" fmla="*/ 1584 w 1728"/>
                <a:gd name="T17" fmla="*/ 84 h 689"/>
                <a:gd name="T18" fmla="*/ 1375 w 1728"/>
                <a:gd name="T19" fmla="*/ 167 h 689"/>
                <a:gd name="T20" fmla="*/ 1154 w 1728"/>
                <a:gd name="T21" fmla="*/ 257 h 689"/>
                <a:gd name="T22" fmla="*/ 939 w 1728"/>
                <a:gd name="T23" fmla="*/ 341 h 689"/>
                <a:gd name="T24" fmla="*/ 466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4" name="Freeform 5"/>
            <p:cNvSpPr>
              <a:spLocks/>
            </p:cNvSpPr>
            <p:nvPr/>
          </p:nvSpPr>
          <p:spPr bwMode="hidden">
            <a:xfrm>
              <a:off x="0" y="0"/>
              <a:ext cx="5578" cy="3447"/>
            </a:xfrm>
            <a:custGeom>
              <a:avLst/>
              <a:gdLst>
                <a:gd name="T0" fmla="*/ 5767 w 5561"/>
                <a:gd name="T1" fmla="*/ 929 h 3447"/>
                <a:gd name="T2" fmla="*/ 5741 w 5561"/>
                <a:gd name="T3" fmla="*/ 773 h 3447"/>
                <a:gd name="T4" fmla="*/ 5657 w 5561"/>
                <a:gd name="T5" fmla="*/ 629 h 3447"/>
                <a:gd name="T6" fmla="*/ 5526 w 5561"/>
                <a:gd name="T7" fmla="*/ 492 h 3447"/>
                <a:gd name="T8" fmla="*/ 5340 w 5561"/>
                <a:gd name="T9" fmla="*/ 366 h 3447"/>
                <a:gd name="T10" fmla="*/ 5103 w 5561"/>
                <a:gd name="T11" fmla="*/ 252 h 3447"/>
                <a:gd name="T12" fmla="*/ 4825 w 5561"/>
                <a:gd name="T13" fmla="*/ 144 h 3447"/>
                <a:gd name="T14" fmla="*/ 4503 w 5561"/>
                <a:gd name="T15" fmla="*/ 48 h 3447"/>
                <a:gd name="T16" fmla="*/ 4148 w 5561"/>
                <a:gd name="T17" fmla="*/ 0 h 3447"/>
                <a:gd name="T18" fmla="*/ 4522 w 5561"/>
                <a:gd name="T19" fmla="*/ 90 h 3447"/>
                <a:gd name="T20" fmla="*/ 4844 w 5561"/>
                <a:gd name="T21" fmla="*/ 192 h 3447"/>
                <a:gd name="T22" fmla="*/ 5115 w 5561"/>
                <a:gd name="T23" fmla="*/ 306 h 3447"/>
                <a:gd name="T24" fmla="*/ 5340 w 5561"/>
                <a:gd name="T25" fmla="*/ 426 h 3447"/>
                <a:gd name="T26" fmla="*/ 5513 w 5561"/>
                <a:gd name="T27" fmla="*/ 557 h 3447"/>
                <a:gd name="T28" fmla="*/ 5633 w 5561"/>
                <a:gd name="T29" fmla="*/ 701 h 3447"/>
                <a:gd name="T30" fmla="*/ 5693 w 5561"/>
                <a:gd name="T31" fmla="*/ 851 h 3447"/>
                <a:gd name="T32" fmla="*/ 5693 w 5561"/>
                <a:gd name="T33" fmla="*/ 1013 h 3447"/>
                <a:gd name="T34" fmla="*/ 5645 w 5561"/>
                <a:gd name="T35" fmla="*/ 1163 h 3447"/>
                <a:gd name="T36" fmla="*/ 5545 w 5561"/>
                <a:gd name="T37" fmla="*/ 1319 h 3447"/>
                <a:gd name="T38" fmla="*/ 5394 w 5561"/>
                <a:gd name="T39" fmla="*/ 1475 h 3447"/>
                <a:gd name="T40" fmla="*/ 5205 w 5561"/>
                <a:gd name="T41" fmla="*/ 1630 h 3447"/>
                <a:gd name="T42" fmla="*/ 4969 w 5561"/>
                <a:gd name="T43" fmla="*/ 1786 h 3447"/>
                <a:gd name="T44" fmla="*/ 4694 w 5561"/>
                <a:gd name="T45" fmla="*/ 1948 h 3447"/>
                <a:gd name="T46" fmla="*/ 4371 w 5561"/>
                <a:gd name="T47" fmla="*/ 2104 h 3447"/>
                <a:gd name="T48" fmla="*/ 4019 w 5561"/>
                <a:gd name="T49" fmla="*/ 2260 h 3447"/>
                <a:gd name="T50" fmla="*/ 3630 w 5561"/>
                <a:gd name="T51" fmla="*/ 2416 h 3447"/>
                <a:gd name="T52" fmla="*/ 3202 w 5561"/>
                <a:gd name="T53" fmla="*/ 2566 h 3447"/>
                <a:gd name="T54" fmla="*/ 2739 w 5561"/>
                <a:gd name="T55" fmla="*/ 2715 h 3447"/>
                <a:gd name="T56" fmla="*/ 2248 w 5561"/>
                <a:gd name="T57" fmla="*/ 2865 h 3447"/>
                <a:gd name="T58" fmla="*/ 1722 w 5561"/>
                <a:gd name="T59" fmla="*/ 3009 h 3447"/>
                <a:gd name="T60" fmla="*/ 1181 w 5561"/>
                <a:gd name="T61" fmla="*/ 3147 h 3447"/>
                <a:gd name="T62" fmla="*/ 604 w 5561"/>
                <a:gd name="T63" fmla="*/ 3279 h 3447"/>
                <a:gd name="T64" fmla="*/ 0 w 5561"/>
                <a:gd name="T65" fmla="*/ 3447 h 3447"/>
                <a:gd name="T66" fmla="*/ 903 w 5561"/>
                <a:gd name="T67" fmla="*/ 3249 h 3447"/>
                <a:gd name="T68" fmla="*/ 1465 w 5561"/>
                <a:gd name="T69" fmla="*/ 3105 h 3447"/>
                <a:gd name="T70" fmla="*/ 2009 w 5561"/>
                <a:gd name="T71" fmla="*/ 2961 h 3447"/>
                <a:gd name="T72" fmla="*/ 2527 w 5561"/>
                <a:gd name="T73" fmla="*/ 2817 h 3447"/>
                <a:gd name="T74" fmla="*/ 3008 w 5561"/>
                <a:gd name="T75" fmla="*/ 2668 h 3447"/>
                <a:gd name="T76" fmla="*/ 3451 w 5561"/>
                <a:gd name="T77" fmla="*/ 2512 h 3447"/>
                <a:gd name="T78" fmla="*/ 3872 w 5561"/>
                <a:gd name="T79" fmla="*/ 2356 h 3447"/>
                <a:gd name="T80" fmla="*/ 4252 w 5561"/>
                <a:gd name="T81" fmla="*/ 2200 h 3447"/>
                <a:gd name="T82" fmla="*/ 4593 w 5561"/>
                <a:gd name="T83" fmla="*/ 2038 h 3447"/>
                <a:gd name="T84" fmla="*/ 4896 w 5561"/>
                <a:gd name="T85" fmla="*/ 1876 h 3447"/>
                <a:gd name="T86" fmla="*/ 5154 w 5561"/>
                <a:gd name="T87" fmla="*/ 1720 h 3447"/>
                <a:gd name="T88" fmla="*/ 5370 w 5561"/>
                <a:gd name="T89" fmla="*/ 1559 h 3447"/>
                <a:gd name="T90" fmla="*/ 5539 w 5561"/>
                <a:gd name="T91" fmla="*/ 1397 h 3447"/>
                <a:gd name="T92" fmla="*/ 5663 w 5561"/>
                <a:gd name="T93" fmla="*/ 1241 h 3447"/>
                <a:gd name="T94" fmla="*/ 5741 w 5561"/>
                <a:gd name="T95" fmla="*/ 1085 h 3447"/>
                <a:gd name="T96" fmla="*/ 5761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7894"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fr-FR">
                <a:solidFill>
                  <a:srgbClr val="000000"/>
                </a:solidFill>
                <a:latin typeface="Verdana" panose="020B0604030504040204" pitchFamily="34" charset="0"/>
              </a:endParaRPr>
            </a:p>
          </p:txBody>
        </p:sp>
        <p:sp>
          <p:nvSpPr>
            <p:cNvPr id="1036" name="Freeform 7"/>
            <p:cNvSpPr>
              <a:spLocks/>
            </p:cNvSpPr>
            <p:nvPr/>
          </p:nvSpPr>
          <p:spPr bwMode="hidden">
            <a:xfrm>
              <a:off x="0" y="1984"/>
              <a:ext cx="5758" cy="2098"/>
            </a:xfrm>
            <a:custGeom>
              <a:avLst/>
              <a:gdLst>
                <a:gd name="T0" fmla="*/ 5959 w 5740"/>
                <a:gd name="T1" fmla="*/ 0 h 2098"/>
                <a:gd name="T2" fmla="*/ 5854 w 5740"/>
                <a:gd name="T3" fmla="*/ 72 h 2098"/>
                <a:gd name="T4" fmla="*/ 5750 w 5740"/>
                <a:gd name="T5" fmla="*/ 138 h 2098"/>
                <a:gd name="T6" fmla="*/ 5629 w 5740"/>
                <a:gd name="T7" fmla="*/ 210 h 2098"/>
                <a:gd name="T8" fmla="*/ 5508 w 5740"/>
                <a:gd name="T9" fmla="*/ 276 h 2098"/>
                <a:gd name="T10" fmla="*/ 5244 w 5740"/>
                <a:gd name="T11" fmla="*/ 414 h 2098"/>
                <a:gd name="T12" fmla="*/ 4957 w 5740"/>
                <a:gd name="T13" fmla="*/ 552 h 2098"/>
                <a:gd name="T14" fmla="*/ 4647 w 5740"/>
                <a:gd name="T15" fmla="*/ 690 h 2098"/>
                <a:gd name="T16" fmla="*/ 4319 w 5740"/>
                <a:gd name="T17" fmla="*/ 827 h 2098"/>
                <a:gd name="T18" fmla="*/ 3971 w 5740"/>
                <a:gd name="T19" fmla="*/ 959 h 2098"/>
                <a:gd name="T20" fmla="*/ 3600 w 5740"/>
                <a:gd name="T21" fmla="*/ 1091 h 2098"/>
                <a:gd name="T22" fmla="*/ 3211 w 5740"/>
                <a:gd name="T23" fmla="*/ 1223 h 2098"/>
                <a:gd name="T24" fmla="*/ 2803 w 5740"/>
                <a:gd name="T25" fmla="*/ 1355 h 2098"/>
                <a:gd name="T26" fmla="*/ 2368 w 5740"/>
                <a:gd name="T27" fmla="*/ 1481 h 2098"/>
                <a:gd name="T28" fmla="*/ 1932 w 5740"/>
                <a:gd name="T29" fmla="*/ 1601 h 2098"/>
                <a:gd name="T30" fmla="*/ 1472 w 5740"/>
                <a:gd name="T31" fmla="*/ 1721 h 2098"/>
                <a:gd name="T32" fmla="*/ 993 w 5740"/>
                <a:gd name="T33" fmla="*/ 1834 h 2098"/>
                <a:gd name="T34" fmla="*/ 508 w 5740"/>
                <a:gd name="T35" fmla="*/ 1948 h 2098"/>
                <a:gd name="T36" fmla="*/ 0 w 5740"/>
                <a:gd name="T37" fmla="*/ 2056 h 2098"/>
                <a:gd name="T38" fmla="*/ 0 w 5740"/>
                <a:gd name="T39" fmla="*/ 2098 h 2098"/>
                <a:gd name="T40" fmla="*/ 501 w 5740"/>
                <a:gd name="T41" fmla="*/ 1990 h 2098"/>
                <a:gd name="T42" fmla="*/ 987 w 5740"/>
                <a:gd name="T43" fmla="*/ 1882 h 2098"/>
                <a:gd name="T44" fmla="*/ 1457 w 5740"/>
                <a:gd name="T45" fmla="*/ 1763 h 2098"/>
                <a:gd name="T46" fmla="*/ 1914 w 5740"/>
                <a:gd name="T47" fmla="*/ 1649 h 2098"/>
                <a:gd name="T48" fmla="*/ 2350 w 5740"/>
                <a:gd name="T49" fmla="*/ 1523 h 2098"/>
                <a:gd name="T50" fmla="*/ 2783 w 5740"/>
                <a:gd name="T51" fmla="*/ 1397 h 2098"/>
                <a:gd name="T52" fmla="*/ 3187 w 5740"/>
                <a:gd name="T53" fmla="*/ 1271 h 2098"/>
                <a:gd name="T54" fmla="*/ 3576 w 5740"/>
                <a:gd name="T55" fmla="*/ 1139 h 2098"/>
                <a:gd name="T56" fmla="*/ 3947 w 5740"/>
                <a:gd name="T57" fmla="*/ 1007 h 2098"/>
                <a:gd name="T58" fmla="*/ 4294 w 5740"/>
                <a:gd name="T59" fmla="*/ 875 h 2098"/>
                <a:gd name="T60" fmla="*/ 4628 w 5740"/>
                <a:gd name="T61" fmla="*/ 737 h 2098"/>
                <a:gd name="T62" fmla="*/ 4939 w 5740"/>
                <a:gd name="T63" fmla="*/ 600 h 2098"/>
                <a:gd name="T64" fmla="*/ 5232 w 5740"/>
                <a:gd name="T65" fmla="*/ 462 h 2098"/>
                <a:gd name="T66" fmla="*/ 5496 w 5740"/>
                <a:gd name="T67" fmla="*/ 324 h 2098"/>
                <a:gd name="T68" fmla="*/ 5744 w 5740"/>
                <a:gd name="T69" fmla="*/ 186 h 2098"/>
                <a:gd name="T70" fmla="*/ 5959 w 5740"/>
                <a:gd name="T71" fmla="*/ 48 h 2098"/>
                <a:gd name="T72" fmla="*/ 5959 w 5740"/>
                <a:gd name="T73" fmla="*/ 0 h 2098"/>
                <a:gd name="T74" fmla="*/ 5959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7" name="Freeform 8"/>
            <p:cNvSpPr>
              <a:spLocks/>
            </p:cNvSpPr>
            <p:nvPr/>
          </p:nvSpPr>
          <p:spPr bwMode="hidden">
            <a:xfrm>
              <a:off x="0" y="102"/>
              <a:ext cx="1961" cy="1265"/>
            </a:xfrm>
            <a:custGeom>
              <a:avLst/>
              <a:gdLst>
                <a:gd name="T0" fmla="*/ 2027 w 1955"/>
                <a:gd name="T1" fmla="*/ 485 h 1265"/>
                <a:gd name="T2" fmla="*/ 1973 w 1955"/>
                <a:gd name="T3" fmla="*/ 390 h 1265"/>
                <a:gd name="T4" fmla="*/ 1837 w 1955"/>
                <a:gd name="T5" fmla="*/ 306 h 1265"/>
                <a:gd name="T6" fmla="*/ 1639 w 1955"/>
                <a:gd name="T7" fmla="*/ 228 h 1265"/>
                <a:gd name="T8" fmla="*/ 1375 w 1955"/>
                <a:gd name="T9" fmla="*/ 162 h 1265"/>
                <a:gd name="T10" fmla="*/ 1046 w 1955"/>
                <a:gd name="T11" fmla="*/ 102 h 1265"/>
                <a:gd name="T12" fmla="*/ 670 w 1955"/>
                <a:gd name="T13" fmla="*/ 54 h 1265"/>
                <a:gd name="T14" fmla="*/ 239 w 1955"/>
                <a:gd name="T15" fmla="*/ 18 h 1265"/>
                <a:gd name="T16" fmla="*/ 0 w 1955"/>
                <a:gd name="T17" fmla="*/ 12 h 1265"/>
                <a:gd name="T18" fmla="*/ 443 w 1955"/>
                <a:gd name="T19" fmla="*/ 48 h 1265"/>
                <a:gd name="T20" fmla="*/ 848 w 1955"/>
                <a:gd name="T21" fmla="*/ 90 h 1265"/>
                <a:gd name="T22" fmla="*/ 1196 w 1955"/>
                <a:gd name="T23" fmla="*/ 144 h 1265"/>
                <a:gd name="T24" fmla="*/ 1472 w 1955"/>
                <a:gd name="T25" fmla="*/ 204 h 1265"/>
                <a:gd name="T26" fmla="*/ 1698 w 1955"/>
                <a:gd name="T27" fmla="*/ 276 h 1265"/>
                <a:gd name="T28" fmla="*/ 1866 w 1955"/>
                <a:gd name="T29" fmla="*/ 360 h 1265"/>
                <a:gd name="T30" fmla="*/ 1955 w 1955"/>
                <a:gd name="T31" fmla="*/ 443 h 1265"/>
                <a:gd name="T32" fmla="*/ 1973 w 1955"/>
                <a:gd name="T33" fmla="*/ 539 h 1265"/>
                <a:gd name="T34" fmla="*/ 1926 w 1955"/>
                <a:gd name="T35" fmla="*/ 629 h 1265"/>
                <a:gd name="T36" fmla="*/ 1808 w 1955"/>
                <a:gd name="T37" fmla="*/ 719 h 1265"/>
                <a:gd name="T38" fmla="*/ 1639 w 1955"/>
                <a:gd name="T39" fmla="*/ 809 h 1265"/>
                <a:gd name="T40" fmla="*/ 1405 w 1955"/>
                <a:gd name="T41" fmla="*/ 899 h 1265"/>
                <a:gd name="T42" fmla="*/ 1124 w 1955"/>
                <a:gd name="T43" fmla="*/ 989 h 1265"/>
                <a:gd name="T44" fmla="*/ 789 w 1955"/>
                <a:gd name="T45" fmla="*/ 1073 h 1265"/>
                <a:gd name="T46" fmla="*/ 419 w 1955"/>
                <a:gd name="T47" fmla="*/ 1157 h 1265"/>
                <a:gd name="T48" fmla="*/ 0 w 1955"/>
                <a:gd name="T49" fmla="*/ 1241 h 1265"/>
                <a:gd name="T50" fmla="*/ 227 w 1955"/>
                <a:gd name="T51" fmla="*/ 1223 h 1265"/>
                <a:gd name="T52" fmla="*/ 634 w 1955"/>
                <a:gd name="T53" fmla="*/ 1139 h 1265"/>
                <a:gd name="T54" fmla="*/ 993 w 1955"/>
                <a:gd name="T55" fmla="*/ 1049 h 1265"/>
                <a:gd name="T56" fmla="*/ 1310 w 1955"/>
                <a:gd name="T57" fmla="*/ 959 h 1265"/>
                <a:gd name="T58" fmla="*/ 1573 w 1955"/>
                <a:gd name="T59" fmla="*/ 863 h 1265"/>
                <a:gd name="T60" fmla="*/ 1776 w 1955"/>
                <a:gd name="T61" fmla="*/ 767 h 1265"/>
                <a:gd name="T62" fmla="*/ 1932 w 1955"/>
                <a:gd name="T63" fmla="*/ 677 h 1265"/>
                <a:gd name="T64" fmla="*/ 2009 w 1955"/>
                <a:gd name="T65" fmla="*/ 581 h 1265"/>
                <a:gd name="T66" fmla="*/ 202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8" name="Freeform 9"/>
            <p:cNvSpPr>
              <a:spLocks/>
            </p:cNvSpPr>
            <p:nvPr/>
          </p:nvSpPr>
          <p:spPr bwMode="hidden">
            <a:xfrm>
              <a:off x="0" y="0"/>
              <a:ext cx="4709" cy="2901"/>
            </a:xfrm>
            <a:custGeom>
              <a:avLst/>
              <a:gdLst>
                <a:gd name="T0" fmla="*/ 4875 w 4694"/>
                <a:gd name="T1" fmla="*/ 797 h 2901"/>
                <a:gd name="T2" fmla="*/ 4844 w 4694"/>
                <a:gd name="T3" fmla="*/ 665 h 2901"/>
                <a:gd name="T4" fmla="*/ 4766 w 4694"/>
                <a:gd name="T5" fmla="*/ 540 h 2901"/>
                <a:gd name="T6" fmla="*/ 4640 w 4694"/>
                <a:gd name="T7" fmla="*/ 426 h 2901"/>
                <a:gd name="T8" fmla="*/ 4467 w 4694"/>
                <a:gd name="T9" fmla="*/ 312 h 2901"/>
                <a:gd name="T10" fmla="*/ 4241 w 4694"/>
                <a:gd name="T11" fmla="*/ 216 h 2901"/>
                <a:gd name="T12" fmla="*/ 3982 w 4694"/>
                <a:gd name="T13" fmla="*/ 120 h 2901"/>
                <a:gd name="T14" fmla="*/ 3678 w 4694"/>
                <a:gd name="T15" fmla="*/ 36 h 2901"/>
                <a:gd name="T16" fmla="*/ 3328 w 4694"/>
                <a:gd name="T17" fmla="*/ 0 h 2901"/>
                <a:gd name="T18" fmla="*/ 3678 w 4694"/>
                <a:gd name="T19" fmla="*/ 78 h 2901"/>
                <a:gd name="T20" fmla="*/ 3982 w 4694"/>
                <a:gd name="T21" fmla="*/ 162 h 2901"/>
                <a:gd name="T22" fmla="*/ 4241 w 4694"/>
                <a:gd name="T23" fmla="*/ 258 h 2901"/>
                <a:gd name="T24" fmla="*/ 4455 w 4694"/>
                <a:gd name="T25" fmla="*/ 366 h 2901"/>
                <a:gd name="T26" fmla="*/ 4616 w 4694"/>
                <a:gd name="T27" fmla="*/ 480 h 2901"/>
                <a:gd name="T28" fmla="*/ 4730 w 4694"/>
                <a:gd name="T29" fmla="*/ 605 h 2901"/>
                <a:gd name="T30" fmla="*/ 4790 w 4694"/>
                <a:gd name="T31" fmla="*/ 737 h 2901"/>
                <a:gd name="T32" fmla="*/ 4790 w 4694"/>
                <a:gd name="T33" fmla="*/ 875 h 2901"/>
                <a:gd name="T34" fmla="*/ 4748 w 4694"/>
                <a:gd name="T35" fmla="*/ 1001 h 2901"/>
                <a:gd name="T36" fmla="*/ 4666 w 4694"/>
                <a:gd name="T37" fmla="*/ 1127 h 2901"/>
                <a:gd name="T38" fmla="*/ 4539 w 4694"/>
                <a:gd name="T39" fmla="*/ 1259 h 2901"/>
                <a:gd name="T40" fmla="*/ 4382 w 4694"/>
                <a:gd name="T41" fmla="*/ 1385 h 2901"/>
                <a:gd name="T42" fmla="*/ 4180 w 4694"/>
                <a:gd name="T43" fmla="*/ 1517 h 2901"/>
                <a:gd name="T44" fmla="*/ 3949 w 4694"/>
                <a:gd name="T45" fmla="*/ 1648 h 2901"/>
                <a:gd name="T46" fmla="*/ 3685 w 4694"/>
                <a:gd name="T47" fmla="*/ 1774 h 2901"/>
                <a:gd name="T48" fmla="*/ 3388 w 4694"/>
                <a:gd name="T49" fmla="*/ 1906 h 2901"/>
                <a:gd name="T50" fmla="*/ 3058 w 4694"/>
                <a:gd name="T51" fmla="*/ 2032 h 2901"/>
                <a:gd name="T52" fmla="*/ 2694 w 4694"/>
                <a:gd name="T53" fmla="*/ 2164 h 2901"/>
                <a:gd name="T54" fmla="*/ 2308 w 4694"/>
                <a:gd name="T55" fmla="*/ 2284 h 2901"/>
                <a:gd name="T56" fmla="*/ 1896 w 4694"/>
                <a:gd name="T57" fmla="*/ 2410 h 2901"/>
                <a:gd name="T58" fmla="*/ 1456 w 4694"/>
                <a:gd name="T59" fmla="*/ 2530 h 2901"/>
                <a:gd name="T60" fmla="*/ 508 w 4694"/>
                <a:gd name="T61" fmla="*/ 2757 h 2901"/>
                <a:gd name="T62" fmla="*/ 0 w 4694"/>
                <a:gd name="T63" fmla="*/ 2901 h 2901"/>
                <a:gd name="T64" fmla="*/ 1005 w 4694"/>
                <a:gd name="T65" fmla="*/ 2674 h 2901"/>
                <a:gd name="T66" fmla="*/ 1698 w 4694"/>
                <a:gd name="T67" fmla="*/ 2494 h 2901"/>
                <a:gd name="T68" fmla="*/ 2141 w 4694"/>
                <a:gd name="T69" fmla="*/ 2374 h 2901"/>
                <a:gd name="T70" fmla="*/ 2547 w 4694"/>
                <a:gd name="T71" fmla="*/ 2248 h 2901"/>
                <a:gd name="T72" fmla="*/ 2924 w 4694"/>
                <a:gd name="T73" fmla="*/ 2116 h 2901"/>
                <a:gd name="T74" fmla="*/ 3271 w 4694"/>
                <a:gd name="T75" fmla="*/ 1984 h 2901"/>
                <a:gd name="T76" fmla="*/ 3594 w 4694"/>
                <a:gd name="T77" fmla="*/ 1858 h 2901"/>
                <a:gd name="T78" fmla="*/ 3881 w 4694"/>
                <a:gd name="T79" fmla="*/ 1720 h 2901"/>
                <a:gd name="T80" fmla="*/ 4138 w 4694"/>
                <a:gd name="T81" fmla="*/ 1589 h 2901"/>
                <a:gd name="T82" fmla="*/ 4356 w 4694"/>
                <a:gd name="T83" fmla="*/ 1457 h 2901"/>
                <a:gd name="T84" fmla="*/ 4539 w 4694"/>
                <a:gd name="T85" fmla="*/ 1325 h 2901"/>
                <a:gd name="T86" fmla="*/ 4685 w 4694"/>
                <a:gd name="T87" fmla="*/ 1193 h 2901"/>
                <a:gd name="T88" fmla="*/ 4790 w 4694"/>
                <a:gd name="T89" fmla="*/ 1061 h 2901"/>
                <a:gd name="T90" fmla="*/ 4850 w 4694"/>
                <a:gd name="T91" fmla="*/ 935 h 2901"/>
                <a:gd name="T92" fmla="*/ 4869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9" name="Freeform 10"/>
            <p:cNvSpPr>
              <a:spLocks/>
            </p:cNvSpPr>
            <p:nvPr/>
          </p:nvSpPr>
          <p:spPr bwMode="hidden">
            <a:xfrm>
              <a:off x="0" y="0"/>
              <a:ext cx="3773" cy="2356"/>
            </a:xfrm>
            <a:custGeom>
              <a:avLst/>
              <a:gdLst>
                <a:gd name="T0" fmla="*/ 3905 w 3761"/>
                <a:gd name="T1" fmla="*/ 719 h 2356"/>
                <a:gd name="T2" fmla="*/ 3875 w 3761"/>
                <a:gd name="T3" fmla="*/ 599 h 2356"/>
                <a:gd name="T4" fmla="*/ 3797 w 3761"/>
                <a:gd name="T5" fmla="*/ 486 h 2356"/>
                <a:gd name="T6" fmla="*/ 3658 w 3761"/>
                <a:gd name="T7" fmla="*/ 378 h 2356"/>
                <a:gd name="T8" fmla="*/ 3480 w 3761"/>
                <a:gd name="T9" fmla="*/ 282 h 2356"/>
                <a:gd name="T10" fmla="*/ 3247 w 3761"/>
                <a:gd name="T11" fmla="*/ 192 h 2356"/>
                <a:gd name="T12" fmla="*/ 2972 w 3761"/>
                <a:gd name="T13" fmla="*/ 108 h 2356"/>
                <a:gd name="T14" fmla="*/ 2655 w 3761"/>
                <a:gd name="T15" fmla="*/ 36 h 2356"/>
                <a:gd name="T16" fmla="*/ 2314 w 3761"/>
                <a:gd name="T17" fmla="*/ 0 h 2356"/>
                <a:gd name="T18" fmla="*/ 2674 w 3761"/>
                <a:gd name="T19" fmla="*/ 72 h 2356"/>
                <a:gd name="T20" fmla="*/ 2984 w 3761"/>
                <a:gd name="T21" fmla="*/ 150 h 2356"/>
                <a:gd name="T22" fmla="*/ 3259 w 3761"/>
                <a:gd name="T23" fmla="*/ 234 h 2356"/>
                <a:gd name="T24" fmla="*/ 3480 w 3761"/>
                <a:gd name="T25" fmla="*/ 330 h 2356"/>
                <a:gd name="T26" fmla="*/ 3651 w 3761"/>
                <a:gd name="T27" fmla="*/ 432 h 2356"/>
                <a:gd name="T28" fmla="*/ 3767 w 3761"/>
                <a:gd name="T29" fmla="*/ 545 h 2356"/>
                <a:gd name="T30" fmla="*/ 3827 w 3761"/>
                <a:gd name="T31" fmla="*/ 665 h 2356"/>
                <a:gd name="T32" fmla="*/ 3833 w 3761"/>
                <a:gd name="T33" fmla="*/ 791 h 2356"/>
                <a:gd name="T34" fmla="*/ 3797 w 3761"/>
                <a:gd name="T35" fmla="*/ 887 h 2356"/>
                <a:gd name="T36" fmla="*/ 3735 w 3761"/>
                <a:gd name="T37" fmla="*/ 989 h 2356"/>
                <a:gd name="T38" fmla="*/ 3632 w 3761"/>
                <a:gd name="T39" fmla="*/ 1091 h 2356"/>
                <a:gd name="T40" fmla="*/ 3504 w 3761"/>
                <a:gd name="T41" fmla="*/ 1187 h 2356"/>
                <a:gd name="T42" fmla="*/ 3348 w 3761"/>
                <a:gd name="T43" fmla="*/ 1289 h 2356"/>
                <a:gd name="T44" fmla="*/ 3163 w 3761"/>
                <a:gd name="T45" fmla="*/ 1391 h 2356"/>
                <a:gd name="T46" fmla="*/ 2942 w 3761"/>
                <a:gd name="T47" fmla="*/ 1493 h 2356"/>
                <a:gd name="T48" fmla="*/ 2707 w 3761"/>
                <a:gd name="T49" fmla="*/ 1589 h 2356"/>
                <a:gd name="T50" fmla="*/ 2159 w 3761"/>
                <a:gd name="T51" fmla="*/ 1786 h 2356"/>
                <a:gd name="T52" fmla="*/ 1519 w 3761"/>
                <a:gd name="T53" fmla="*/ 1972 h 2356"/>
                <a:gd name="T54" fmla="*/ 791 w 3761"/>
                <a:gd name="T55" fmla="*/ 2158 h 2356"/>
                <a:gd name="T56" fmla="*/ 0 w 3761"/>
                <a:gd name="T57" fmla="*/ 2326 h 2356"/>
                <a:gd name="T58" fmla="*/ 413 w 3761"/>
                <a:gd name="T59" fmla="*/ 2272 h 2356"/>
                <a:gd name="T60" fmla="*/ 1190 w 3761"/>
                <a:gd name="T61" fmla="*/ 2092 h 2356"/>
                <a:gd name="T62" fmla="*/ 1884 w 3761"/>
                <a:gd name="T63" fmla="*/ 1900 h 2356"/>
                <a:gd name="T64" fmla="*/ 2488 w 3761"/>
                <a:gd name="T65" fmla="*/ 1702 h 2356"/>
                <a:gd name="T66" fmla="*/ 2755 w 3761"/>
                <a:gd name="T67" fmla="*/ 1607 h 2356"/>
                <a:gd name="T68" fmla="*/ 2991 w 3761"/>
                <a:gd name="T69" fmla="*/ 1505 h 2356"/>
                <a:gd name="T70" fmla="*/ 3211 w 3761"/>
                <a:gd name="T71" fmla="*/ 1403 h 2356"/>
                <a:gd name="T72" fmla="*/ 3407 w 3761"/>
                <a:gd name="T73" fmla="*/ 1301 h 2356"/>
                <a:gd name="T74" fmla="*/ 3564 w 3761"/>
                <a:gd name="T75" fmla="*/ 1193 h 2356"/>
                <a:gd name="T76" fmla="*/ 3697 w 3761"/>
                <a:gd name="T77" fmla="*/ 1091 h 2356"/>
                <a:gd name="T78" fmla="*/ 3797 w 3761"/>
                <a:gd name="T79" fmla="*/ 989 h 2356"/>
                <a:gd name="T80" fmla="*/ 3863 w 3761"/>
                <a:gd name="T81" fmla="*/ 887 h 2356"/>
                <a:gd name="T82" fmla="*/ 389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0" name="Freeform 11"/>
            <p:cNvSpPr>
              <a:spLocks/>
            </p:cNvSpPr>
            <p:nvPr/>
          </p:nvSpPr>
          <p:spPr bwMode="hidden">
            <a:xfrm>
              <a:off x="0" y="0"/>
              <a:ext cx="2933" cy="1846"/>
            </a:xfrm>
            <a:custGeom>
              <a:avLst/>
              <a:gdLst>
                <a:gd name="T0" fmla="*/ 3032 w 2924"/>
                <a:gd name="T1" fmla="*/ 647 h 1846"/>
                <a:gd name="T2" fmla="*/ 2984 w 2924"/>
                <a:gd name="T3" fmla="*/ 528 h 1846"/>
                <a:gd name="T4" fmla="*/ 2856 w 2924"/>
                <a:gd name="T5" fmla="*/ 414 h 1846"/>
                <a:gd name="T6" fmla="*/ 2655 w 2924"/>
                <a:gd name="T7" fmla="*/ 318 h 1846"/>
                <a:gd name="T8" fmla="*/ 2386 w 2924"/>
                <a:gd name="T9" fmla="*/ 228 h 1846"/>
                <a:gd name="T10" fmla="*/ 2057 w 2924"/>
                <a:gd name="T11" fmla="*/ 150 h 1846"/>
                <a:gd name="T12" fmla="*/ 1668 w 2924"/>
                <a:gd name="T13" fmla="*/ 78 h 1846"/>
                <a:gd name="T14" fmla="*/ 1226 w 2924"/>
                <a:gd name="T15" fmla="*/ 24 h 1846"/>
                <a:gd name="T16" fmla="*/ 718 w 2924"/>
                <a:gd name="T17" fmla="*/ 0 h 1846"/>
                <a:gd name="T18" fmla="*/ 1238 w 2924"/>
                <a:gd name="T19" fmla="*/ 48 h 1846"/>
                <a:gd name="T20" fmla="*/ 1686 w 2924"/>
                <a:gd name="T21" fmla="*/ 108 h 1846"/>
                <a:gd name="T22" fmla="*/ 2081 w 2924"/>
                <a:gd name="T23" fmla="*/ 180 h 1846"/>
                <a:gd name="T24" fmla="*/ 2410 w 2924"/>
                <a:gd name="T25" fmla="*/ 264 h 1846"/>
                <a:gd name="T26" fmla="*/ 2667 w 2924"/>
                <a:gd name="T27" fmla="*/ 360 h 1846"/>
                <a:gd name="T28" fmla="*/ 2856 w 2924"/>
                <a:gd name="T29" fmla="*/ 468 h 1846"/>
                <a:gd name="T30" fmla="*/ 2954 w 2924"/>
                <a:gd name="T31" fmla="*/ 587 h 1846"/>
                <a:gd name="T32" fmla="*/ 2972 w 2924"/>
                <a:gd name="T33" fmla="*/ 713 h 1846"/>
                <a:gd name="T34" fmla="*/ 2948 w 2924"/>
                <a:gd name="T35" fmla="*/ 785 h 1846"/>
                <a:gd name="T36" fmla="*/ 2900 w 2924"/>
                <a:gd name="T37" fmla="*/ 857 h 1846"/>
                <a:gd name="T38" fmla="*/ 2721 w 2924"/>
                <a:gd name="T39" fmla="*/ 1001 h 1846"/>
                <a:gd name="T40" fmla="*/ 2454 w 2924"/>
                <a:gd name="T41" fmla="*/ 1145 h 1846"/>
                <a:gd name="T42" fmla="*/ 2105 w 2924"/>
                <a:gd name="T43" fmla="*/ 1289 h 1846"/>
                <a:gd name="T44" fmla="*/ 1686 w 2924"/>
                <a:gd name="T45" fmla="*/ 1433 h 1846"/>
                <a:gd name="T46" fmla="*/ 1190 w 2924"/>
                <a:gd name="T47" fmla="*/ 1571 h 1846"/>
                <a:gd name="T48" fmla="*/ 628 w 2924"/>
                <a:gd name="T49" fmla="*/ 1702 h 1846"/>
                <a:gd name="T50" fmla="*/ 0 w 2924"/>
                <a:gd name="T51" fmla="*/ 1828 h 1846"/>
                <a:gd name="T52" fmla="*/ 323 w 2924"/>
                <a:gd name="T53" fmla="*/ 1780 h 1846"/>
                <a:gd name="T54" fmla="*/ 933 w 2924"/>
                <a:gd name="T55" fmla="*/ 1648 h 1846"/>
                <a:gd name="T56" fmla="*/ 1465 w 2924"/>
                <a:gd name="T57" fmla="*/ 1511 h 1846"/>
                <a:gd name="T58" fmla="*/ 1943 w 2924"/>
                <a:gd name="T59" fmla="*/ 1367 h 1846"/>
                <a:gd name="T60" fmla="*/ 2338 w 2924"/>
                <a:gd name="T61" fmla="*/ 1223 h 1846"/>
                <a:gd name="T62" fmla="*/ 2655 w 2924"/>
                <a:gd name="T63" fmla="*/ 1079 h 1846"/>
                <a:gd name="T64" fmla="*/ 2882 w 2924"/>
                <a:gd name="T65" fmla="*/ 929 h 1846"/>
                <a:gd name="T66" fmla="*/ 2984 w 2924"/>
                <a:gd name="T67" fmla="*/ 815 h 1846"/>
                <a:gd name="T68" fmla="*/ 3020 w 2924"/>
                <a:gd name="T69" fmla="*/ 743 h 1846"/>
                <a:gd name="T70" fmla="*/ 3032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1" name="Freeform 12"/>
            <p:cNvSpPr>
              <a:spLocks/>
            </p:cNvSpPr>
            <p:nvPr/>
          </p:nvSpPr>
          <p:spPr bwMode="hidden">
            <a:xfrm>
              <a:off x="114" y="2847"/>
              <a:ext cx="1493" cy="204"/>
            </a:xfrm>
            <a:custGeom>
              <a:avLst/>
              <a:gdLst>
                <a:gd name="T0" fmla="*/ 1459 w 1488"/>
                <a:gd name="T1" fmla="*/ 204 h 204"/>
                <a:gd name="T2" fmla="*/ 0 w 1488"/>
                <a:gd name="T3" fmla="*/ 18 h 204"/>
                <a:gd name="T4" fmla="*/ 77 w 1488"/>
                <a:gd name="T5" fmla="*/ 0 h 204"/>
                <a:gd name="T6" fmla="*/ 1548 w 1488"/>
                <a:gd name="T7" fmla="*/ 186 h 204"/>
                <a:gd name="T8" fmla="*/ 1459 w 1488"/>
                <a:gd name="T9" fmla="*/ 204 h 204"/>
                <a:gd name="T10" fmla="*/ 145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5 w 323"/>
                  <a:gd name="T13" fmla="*/ 18 h 162"/>
                  <a:gd name="T14" fmla="*/ 251 w 323"/>
                  <a:gd name="T15" fmla="*/ 54 h 162"/>
                  <a:gd name="T16" fmla="*/ 299 w 323"/>
                  <a:gd name="T17" fmla="*/ 90 h 162"/>
                  <a:gd name="T18" fmla="*/ 329 w 323"/>
                  <a:gd name="T19" fmla="*/ 114 h 162"/>
                  <a:gd name="T20" fmla="*/ 335 w 323"/>
                  <a:gd name="T21" fmla="*/ 126 h 162"/>
                  <a:gd name="T22" fmla="*/ 335 w 323"/>
                  <a:gd name="T23" fmla="*/ 126 h 162"/>
                  <a:gd name="T24" fmla="*/ 233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7" name="Freeform 18"/>
              <p:cNvSpPr>
                <a:spLocks noEditPoints="1"/>
              </p:cNvSpPr>
              <p:nvPr/>
            </p:nvSpPr>
            <p:spPr bwMode="hidden">
              <a:xfrm>
                <a:off x="192" y="2284"/>
                <a:ext cx="1254" cy="923"/>
              </a:xfrm>
              <a:custGeom>
                <a:avLst/>
                <a:gdLst>
                  <a:gd name="T0" fmla="*/ 1214 w 1250"/>
                  <a:gd name="T1" fmla="*/ 641 h 923"/>
                  <a:gd name="T2" fmla="*/ 1214 w 1250"/>
                  <a:gd name="T3" fmla="*/ 473 h 923"/>
                  <a:gd name="T4" fmla="*/ 1184 w 1250"/>
                  <a:gd name="T5" fmla="*/ 384 h 923"/>
                  <a:gd name="T6" fmla="*/ 1160 w 1250"/>
                  <a:gd name="T7" fmla="*/ 288 h 923"/>
                  <a:gd name="T8" fmla="*/ 1089 w 1250"/>
                  <a:gd name="T9" fmla="*/ 174 h 923"/>
                  <a:gd name="T10" fmla="*/ 1017 w 1250"/>
                  <a:gd name="T11" fmla="*/ 96 h 923"/>
                  <a:gd name="T12" fmla="*/ 999 w 1250"/>
                  <a:gd name="T13" fmla="*/ 72 h 923"/>
                  <a:gd name="T14" fmla="*/ 927 w 1250"/>
                  <a:gd name="T15" fmla="*/ 18 h 923"/>
                  <a:gd name="T16" fmla="*/ 855 w 1250"/>
                  <a:gd name="T17" fmla="*/ 6 h 923"/>
                  <a:gd name="T18" fmla="*/ 736 w 1250"/>
                  <a:gd name="T19" fmla="*/ 24 h 923"/>
                  <a:gd name="T20" fmla="*/ 688 w 1250"/>
                  <a:gd name="T21" fmla="*/ 42 h 923"/>
                  <a:gd name="T22" fmla="*/ 592 w 1250"/>
                  <a:gd name="T23" fmla="*/ 120 h 923"/>
                  <a:gd name="T24" fmla="*/ 556 w 1250"/>
                  <a:gd name="T25" fmla="*/ 228 h 923"/>
                  <a:gd name="T26" fmla="*/ 533 w 1250"/>
                  <a:gd name="T27" fmla="*/ 348 h 923"/>
                  <a:gd name="T28" fmla="*/ 443 w 1250"/>
                  <a:gd name="T29" fmla="*/ 479 h 923"/>
                  <a:gd name="T30" fmla="*/ 425 w 1250"/>
                  <a:gd name="T31" fmla="*/ 539 h 923"/>
                  <a:gd name="T32" fmla="*/ 365 w 1250"/>
                  <a:gd name="T33" fmla="*/ 599 h 923"/>
                  <a:gd name="T34" fmla="*/ 317 w 1250"/>
                  <a:gd name="T35" fmla="*/ 629 h 923"/>
                  <a:gd name="T36" fmla="*/ 305 w 1250"/>
                  <a:gd name="T37" fmla="*/ 635 h 923"/>
                  <a:gd name="T38" fmla="*/ 269 w 1250"/>
                  <a:gd name="T39" fmla="*/ 677 h 923"/>
                  <a:gd name="T40" fmla="*/ 150 w 1250"/>
                  <a:gd name="T41" fmla="*/ 797 h 923"/>
                  <a:gd name="T42" fmla="*/ 54 w 1250"/>
                  <a:gd name="T43" fmla="*/ 839 h 923"/>
                  <a:gd name="T44" fmla="*/ 156 w 1250"/>
                  <a:gd name="T45" fmla="*/ 905 h 923"/>
                  <a:gd name="T46" fmla="*/ 252 w 1250"/>
                  <a:gd name="T47" fmla="*/ 869 h 923"/>
                  <a:gd name="T48" fmla="*/ 664 w 1250"/>
                  <a:gd name="T49" fmla="*/ 827 h 923"/>
                  <a:gd name="T50" fmla="*/ 724 w 1250"/>
                  <a:gd name="T51" fmla="*/ 725 h 923"/>
                  <a:gd name="T52" fmla="*/ 718 w 1250"/>
                  <a:gd name="T53" fmla="*/ 611 h 923"/>
                  <a:gd name="T54" fmla="*/ 812 w 1250"/>
                  <a:gd name="T55" fmla="*/ 551 h 923"/>
                  <a:gd name="T56" fmla="*/ 915 w 1250"/>
                  <a:gd name="T57" fmla="*/ 449 h 923"/>
                  <a:gd name="T58" fmla="*/ 945 w 1250"/>
                  <a:gd name="T59" fmla="*/ 414 h 923"/>
                  <a:gd name="T60" fmla="*/ 1011 w 1250"/>
                  <a:gd name="T61" fmla="*/ 318 h 923"/>
                  <a:gd name="T62" fmla="*/ 1059 w 1250"/>
                  <a:gd name="T63" fmla="*/ 336 h 923"/>
                  <a:gd name="T64" fmla="*/ 1166 w 1250"/>
                  <a:gd name="T65" fmla="*/ 617 h 923"/>
                  <a:gd name="T66" fmla="*/ 1160 w 1250"/>
                  <a:gd name="T67" fmla="*/ 689 h 923"/>
                  <a:gd name="T68" fmla="*/ 1196 w 1250"/>
                  <a:gd name="T69" fmla="*/ 749 h 923"/>
                  <a:gd name="T70" fmla="*/ 1250 w 1250"/>
                  <a:gd name="T71" fmla="*/ 713 h 923"/>
                  <a:gd name="T72" fmla="*/ 1286 w 1250"/>
                  <a:gd name="T73" fmla="*/ 749 h 923"/>
                  <a:gd name="T74" fmla="*/ 1298 w 1250"/>
                  <a:gd name="T75" fmla="*/ 743 h 923"/>
                  <a:gd name="T76" fmla="*/ 718 w 1250"/>
                  <a:gd name="T77" fmla="*/ 264 h 923"/>
                  <a:gd name="T78" fmla="*/ 820 w 1250"/>
                  <a:gd name="T79" fmla="*/ 372 h 923"/>
                  <a:gd name="T80" fmla="*/ 794 w 1250"/>
                  <a:gd name="T81" fmla="*/ 443 h 923"/>
                  <a:gd name="T82" fmla="*/ 730 w 1250"/>
                  <a:gd name="T83" fmla="*/ 515 h 923"/>
                  <a:gd name="T84" fmla="*/ 682 w 1250"/>
                  <a:gd name="T85" fmla="*/ 569 h 923"/>
                  <a:gd name="T86" fmla="*/ 640 w 1250"/>
                  <a:gd name="T87" fmla="*/ 593 h 923"/>
                  <a:gd name="T88" fmla="*/ 598 w 1250"/>
                  <a:gd name="T89" fmla="*/ 617 h 923"/>
                  <a:gd name="T90" fmla="*/ 586 w 1250"/>
                  <a:gd name="T91" fmla="*/ 707 h 923"/>
                  <a:gd name="T92" fmla="*/ 365 w 1250"/>
                  <a:gd name="T93" fmla="*/ 755 h 923"/>
                  <a:gd name="T94" fmla="*/ 401 w 1250"/>
                  <a:gd name="T95" fmla="*/ 641 h 923"/>
                  <a:gd name="T96" fmla="*/ 437 w 1250"/>
                  <a:gd name="T97" fmla="*/ 647 h 923"/>
                  <a:gd name="T98" fmla="*/ 455 w 1250"/>
                  <a:gd name="T99" fmla="*/ 617 h 923"/>
                  <a:gd name="T100" fmla="*/ 592 w 1250"/>
                  <a:gd name="T101" fmla="*/ 515 h 923"/>
                  <a:gd name="T102" fmla="*/ 640 w 1250"/>
                  <a:gd name="T103" fmla="*/ 473 h 923"/>
                  <a:gd name="T104" fmla="*/ 664 w 1250"/>
                  <a:gd name="T105" fmla="*/ 396 h 923"/>
                  <a:gd name="T106" fmla="*/ 664 w 1250"/>
                  <a:gd name="T107" fmla="*/ 378 h 923"/>
                  <a:gd name="T108" fmla="*/ 688 w 1250"/>
                  <a:gd name="T109" fmla="*/ 270 h 923"/>
                  <a:gd name="T110" fmla="*/ 706 w 1250"/>
                  <a:gd name="T111" fmla="*/ 192 h 923"/>
                  <a:gd name="T112" fmla="*/ 718 w 1250"/>
                  <a:gd name="T113" fmla="*/ 264 h 923"/>
                  <a:gd name="T114" fmla="*/ 556 w 1250"/>
                  <a:gd name="T115" fmla="*/ 455 h 923"/>
                  <a:gd name="T116" fmla="*/ 65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4" name="Freeform 25"/>
              <p:cNvSpPr>
                <a:spLocks/>
              </p:cNvSpPr>
              <p:nvPr/>
            </p:nvSpPr>
            <p:spPr bwMode="hidden">
              <a:xfrm>
                <a:off x="737" y="2763"/>
                <a:ext cx="73" cy="54"/>
              </a:xfrm>
              <a:custGeom>
                <a:avLst/>
                <a:gdLst>
                  <a:gd name="T0" fmla="*/ 24 w 72"/>
                  <a:gd name="T1" fmla="*/ 36 h 54"/>
                  <a:gd name="T2" fmla="*/ 60 w 72"/>
                  <a:gd name="T3" fmla="*/ 24 h 54"/>
                  <a:gd name="T4" fmla="*/ 72 w 72"/>
                  <a:gd name="T5" fmla="*/ 12 h 54"/>
                  <a:gd name="T6" fmla="*/ 78 w 72"/>
                  <a:gd name="T7" fmla="*/ 6 h 54"/>
                  <a:gd name="T8" fmla="*/ 84 w 72"/>
                  <a:gd name="T9" fmla="*/ 0 h 54"/>
                  <a:gd name="T10" fmla="*/ 54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7" name="Freeform 28"/>
              <p:cNvSpPr>
                <a:spLocks/>
              </p:cNvSpPr>
              <p:nvPr/>
            </p:nvSpPr>
            <p:spPr bwMode="hidden">
              <a:xfrm>
                <a:off x="437" y="3027"/>
                <a:ext cx="288" cy="84"/>
              </a:xfrm>
              <a:custGeom>
                <a:avLst/>
                <a:gdLst>
                  <a:gd name="T0" fmla="*/ 299 w 287"/>
                  <a:gd name="T1" fmla="*/ 0 h 84"/>
                  <a:gd name="T2" fmla="*/ 0 w 287"/>
                  <a:gd name="T3" fmla="*/ 84 h 84"/>
                  <a:gd name="T4" fmla="*/ 180 w 287"/>
                  <a:gd name="T5" fmla="*/ 36 h 84"/>
                  <a:gd name="T6" fmla="*/ 114 w 287"/>
                  <a:gd name="T7" fmla="*/ 60 h 84"/>
                  <a:gd name="T8" fmla="*/ 288 w 287"/>
                  <a:gd name="T9" fmla="*/ 18 h 84"/>
                  <a:gd name="T10" fmla="*/ 299 w 287"/>
                  <a:gd name="T11" fmla="*/ 0 h 84"/>
                  <a:gd name="T12" fmla="*/ 299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grpSp>
      </p:grpSp>
      <p:sp>
        <p:nvSpPr>
          <p:cNvPr id="37929"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37930"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7931"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a:defRPr/>
            </a:pPr>
            <a:endParaRPr lang="fr-FR">
              <a:solidFill>
                <a:srgbClr val="000000"/>
              </a:solidFill>
              <a:latin typeface="Verdana" panose="020B0604030504040204" pitchFamily="34" charset="0"/>
            </a:endParaRPr>
          </a:p>
        </p:txBody>
      </p:sp>
      <p:sp>
        <p:nvSpPr>
          <p:cNvPr id="37932"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pPr>
              <a:defRPr/>
            </a:pPr>
            <a:endParaRPr lang="fr-FR">
              <a:solidFill>
                <a:srgbClr val="000000"/>
              </a:solidFill>
              <a:latin typeface="Verdana" panose="020B0604030504040204" pitchFamily="34" charset="0"/>
            </a:endParaRPr>
          </a:p>
        </p:txBody>
      </p:sp>
      <p:sp>
        <p:nvSpPr>
          <p:cNvPr id="37933"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FFFFFF"/>
                  </a:outerShdw>
                </a:effectLst>
              </a:defRPr>
            </a:lvl1pPr>
          </a:lstStyle>
          <a:p>
            <a:pPr>
              <a:defRPr/>
            </a:pPr>
            <a:fld id="{69B5B273-AD08-4ED8-BC5C-B4B12BC3530C}" type="slidenum">
              <a:rPr lang="fr-FR" altLang="fr-FR">
                <a:solidFill>
                  <a:srgbClr val="000000"/>
                </a:solidFill>
                <a:latin typeface="Verdana" panose="020B0604030504040204" pitchFamily="34" charset="0"/>
              </a:rPr>
              <a:pPr>
                <a:defRPr/>
              </a:pPr>
              <a:t>‹N°›</a:t>
            </a:fld>
            <a:endParaRPr lang="fr-FR" altLang="fr-FR">
              <a:solidFill>
                <a:srgbClr val="000000"/>
              </a:solidFill>
              <a:latin typeface="Verdana" panose="020B0604030504040204" pitchFamily="34" charset="0"/>
            </a:endParaRPr>
          </a:p>
        </p:txBody>
      </p:sp>
    </p:spTree>
    <p:extLst>
      <p:ext uri="{BB962C8B-B14F-4D97-AF65-F5344CB8AC3E}">
        <p14:creationId xmlns:p14="http://schemas.microsoft.com/office/powerpoint/2010/main" val="995860281"/>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7929"/>
                                        </p:tgtEl>
                                        <p:attrNameLst>
                                          <p:attrName>style.visibility</p:attrName>
                                        </p:attrNameLst>
                                      </p:cBhvr>
                                      <p:to>
                                        <p:strVal val="visible"/>
                                      </p:to>
                                    </p:set>
                                    <p:anim calcmode="lin" valueType="num">
                                      <p:cBhvr>
                                        <p:cTn id="7" dur="1000" fill="hold"/>
                                        <p:tgtEl>
                                          <p:spTgt spid="37929"/>
                                        </p:tgtEl>
                                        <p:attrNameLst>
                                          <p:attrName>ppt_w</p:attrName>
                                        </p:attrNameLst>
                                      </p:cBhvr>
                                      <p:tavLst>
                                        <p:tav tm="0">
                                          <p:val>
                                            <p:strVal val="#ppt_w+.3"/>
                                          </p:val>
                                        </p:tav>
                                        <p:tav tm="100000">
                                          <p:val>
                                            <p:strVal val="#ppt_w"/>
                                          </p:val>
                                        </p:tav>
                                      </p:tavLst>
                                    </p:anim>
                                    <p:anim calcmode="lin" valueType="num">
                                      <p:cBhvr>
                                        <p:cTn id="8" dur="1000" fill="hold"/>
                                        <p:tgtEl>
                                          <p:spTgt spid="37929"/>
                                        </p:tgtEl>
                                        <p:attrNameLst>
                                          <p:attrName>ppt_h</p:attrName>
                                        </p:attrNameLst>
                                      </p:cBhvr>
                                      <p:tavLst>
                                        <p:tav tm="0">
                                          <p:val>
                                            <p:strVal val="#ppt_h"/>
                                          </p:val>
                                        </p:tav>
                                        <p:tav tm="100000">
                                          <p:val>
                                            <p:strVal val="#ppt_h"/>
                                          </p:val>
                                        </p:tav>
                                      </p:tavLst>
                                    </p:anim>
                                    <p:animEffect transition="in" filter="fade">
                                      <p:cBhvr>
                                        <p:cTn id="9" dur="1000"/>
                                        <p:tgtEl>
                                          <p:spTgt spid="379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7930">
                                            <p:txEl>
                                              <p:pRg st="0" end="0"/>
                                            </p:txEl>
                                          </p:spTgt>
                                        </p:tgtEl>
                                        <p:attrNameLst>
                                          <p:attrName>style.visibility</p:attrName>
                                        </p:attrNameLst>
                                      </p:cBhvr>
                                      <p:to>
                                        <p:strVal val="visible"/>
                                      </p:to>
                                    </p:set>
                                    <p:anim calcmode="lin" valueType="num">
                                      <p:cBhvr>
                                        <p:cTn id="14" dur="1000" fill="hold"/>
                                        <p:tgtEl>
                                          <p:spTgt spid="3793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793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7930">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7930">
                                            <p:txEl>
                                              <p:pRg st="1" end="1"/>
                                            </p:txEl>
                                          </p:spTgt>
                                        </p:tgtEl>
                                        <p:attrNameLst>
                                          <p:attrName>style.visibility</p:attrName>
                                        </p:attrNameLst>
                                      </p:cBhvr>
                                      <p:to>
                                        <p:strVal val="visible"/>
                                      </p:to>
                                    </p:set>
                                    <p:anim calcmode="lin" valueType="num">
                                      <p:cBhvr>
                                        <p:cTn id="19" dur="1000" fill="hold"/>
                                        <p:tgtEl>
                                          <p:spTgt spid="37930">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793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7930">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7930">
                                            <p:txEl>
                                              <p:pRg st="2" end="2"/>
                                            </p:txEl>
                                          </p:spTgt>
                                        </p:tgtEl>
                                        <p:attrNameLst>
                                          <p:attrName>style.visibility</p:attrName>
                                        </p:attrNameLst>
                                      </p:cBhvr>
                                      <p:to>
                                        <p:strVal val="visible"/>
                                      </p:to>
                                    </p:set>
                                    <p:anim calcmode="lin" valueType="num">
                                      <p:cBhvr>
                                        <p:cTn id="24" dur="1000" fill="hold"/>
                                        <p:tgtEl>
                                          <p:spTgt spid="37930">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7930">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7930">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7930">
                                            <p:txEl>
                                              <p:pRg st="3" end="3"/>
                                            </p:txEl>
                                          </p:spTgt>
                                        </p:tgtEl>
                                        <p:attrNameLst>
                                          <p:attrName>style.visibility</p:attrName>
                                        </p:attrNameLst>
                                      </p:cBhvr>
                                      <p:to>
                                        <p:strVal val="visible"/>
                                      </p:to>
                                    </p:set>
                                    <p:anim calcmode="lin" valueType="num">
                                      <p:cBhvr>
                                        <p:cTn id="29" dur="1000" fill="hold"/>
                                        <p:tgtEl>
                                          <p:spTgt spid="37930">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7930">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7930">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7930">
                                            <p:txEl>
                                              <p:pRg st="4" end="4"/>
                                            </p:txEl>
                                          </p:spTgt>
                                        </p:tgtEl>
                                        <p:attrNameLst>
                                          <p:attrName>style.visibility</p:attrName>
                                        </p:attrNameLst>
                                      </p:cBhvr>
                                      <p:to>
                                        <p:strVal val="visible"/>
                                      </p:to>
                                    </p:set>
                                    <p:anim calcmode="lin" valueType="num">
                                      <p:cBhvr>
                                        <p:cTn id="34" dur="1000" fill="hold"/>
                                        <p:tgtEl>
                                          <p:spTgt spid="37930">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7930">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79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9" grpId="0"/>
      <p:bldP spid="37930" grpId="0" build="p">
        <p:tmplLst>
          <p:tmpl lvl="1">
            <p:tnLst>
              <p:par>
                <p:cTn presetID="50" presetClass="entr" presetSubtype="0" decel="100000" fill="hold" nodeType="click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5"/>
        </a:buBlip>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5"/>
        </a:buBlip>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5"/>
        </a:buBlip>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715 w 3934"/>
                <a:gd name="T3" fmla="*/ 1331 h 1505"/>
                <a:gd name="T4" fmla="*/ 1269 w 3934"/>
                <a:gd name="T5" fmla="*/ 1157 h 1505"/>
                <a:gd name="T6" fmla="*/ 1798 w 3934"/>
                <a:gd name="T7" fmla="*/ 977 h 1505"/>
                <a:gd name="T8" fmla="*/ 2316 w 3934"/>
                <a:gd name="T9" fmla="*/ 792 h 1505"/>
                <a:gd name="T10" fmla="*/ 2568 w 3934"/>
                <a:gd name="T11" fmla="*/ 696 h 1505"/>
                <a:gd name="T12" fmla="*/ 2803 w 3934"/>
                <a:gd name="T13" fmla="*/ 606 h 1505"/>
                <a:gd name="T14" fmla="*/ 3044 w 3934"/>
                <a:gd name="T15" fmla="*/ 510 h 1505"/>
                <a:gd name="T16" fmla="*/ 3279 w 3934"/>
                <a:gd name="T17" fmla="*/ 420 h 1505"/>
                <a:gd name="T18" fmla="*/ 3492 w 3934"/>
                <a:gd name="T19" fmla="*/ 324 h 1505"/>
                <a:gd name="T20" fmla="*/ 3705 w 3934"/>
                <a:gd name="T21" fmla="*/ 234 h 1505"/>
                <a:gd name="T22" fmla="*/ 3915 w 3934"/>
                <a:gd name="T23" fmla="*/ 138 h 1505"/>
                <a:gd name="T24" fmla="*/ 4102 w 3934"/>
                <a:gd name="T25" fmla="*/ 48 h 1505"/>
                <a:gd name="T26" fmla="*/ 4102 w 3934"/>
                <a:gd name="T27" fmla="*/ 0 h 1505"/>
                <a:gd name="T28" fmla="*/ 3908 w 3934"/>
                <a:gd name="T29" fmla="*/ 96 h 1505"/>
                <a:gd name="T30" fmla="*/ 3693 w 3934"/>
                <a:gd name="T31" fmla="*/ 192 h 1505"/>
                <a:gd name="T32" fmla="*/ 3472 w 3934"/>
                <a:gd name="T33" fmla="*/ 288 h 1505"/>
                <a:gd name="T34" fmla="*/ 3255 w 3934"/>
                <a:gd name="T35" fmla="*/ 384 h 1505"/>
                <a:gd name="T36" fmla="*/ 3014 w 3934"/>
                <a:gd name="T37" fmla="*/ 480 h 1505"/>
                <a:gd name="T38" fmla="*/ 2766 w 3934"/>
                <a:gd name="T39" fmla="*/ 576 h 1505"/>
                <a:gd name="T40" fmla="*/ 2513 w 3934"/>
                <a:gd name="T41" fmla="*/ 672 h 1505"/>
                <a:gd name="T42" fmla="*/ 2262 w 3934"/>
                <a:gd name="T43" fmla="*/ 768 h 1505"/>
                <a:gd name="T44" fmla="*/ 1991 w 3934"/>
                <a:gd name="T45" fmla="*/ 864 h 1505"/>
                <a:gd name="T46" fmla="*/ 1720 w 3934"/>
                <a:gd name="T47" fmla="*/ 960 h 1505"/>
                <a:gd name="T48" fmla="*/ 1156 w 3934"/>
                <a:gd name="T49" fmla="*/ 1145 h 1505"/>
                <a:gd name="T50" fmla="*/ 590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3" name="Freeform 4"/>
            <p:cNvSpPr>
              <a:spLocks/>
            </p:cNvSpPr>
            <p:nvPr/>
          </p:nvSpPr>
          <p:spPr bwMode="hidden">
            <a:xfrm>
              <a:off x="4025" y="3627"/>
              <a:ext cx="1733" cy="689"/>
            </a:xfrm>
            <a:custGeom>
              <a:avLst/>
              <a:gdLst>
                <a:gd name="T0" fmla="*/ 132 w 1728"/>
                <a:gd name="T1" fmla="*/ 689 h 689"/>
                <a:gd name="T2" fmla="*/ 578 w 1728"/>
                <a:gd name="T3" fmla="*/ 527 h 689"/>
                <a:gd name="T4" fmla="*/ 1005 w 1728"/>
                <a:gd name="T5" fmla="*/ 365 h 689"/>
                <a:gd name="T6" fmla="*/ 1202 w 1728"/>
                <a:gd name="T7" fmla="*/ 287 h 689"/>
                <a:gd name="T8" fmla="*/ 1413 w 1728"/>
                <a:gd name="T9" fmla="*/ 203 h 689"/>
                <a:gd name="T10" fmla="*/ 1617 w 1728"/>
                <a:gd name="T11" fmla="*/ 126 h 689"/>
                <a:gd name="T12" fmla="*/ 1798 w 1728"/>
                <a:gd name="T13" fmla="*/ 48 h 689"/>
                <a:gd name="T14" fmla="*/ 1798 w 1728"/>
                <a:gd name="T15" fmla="*/ 0 h 689"/>
                <a:gd name="T16" fmla="*/ 1594 w 1728"/>
                <a:gd name="T17" fmla="*/ 84 h 689"/>
                <a:gd name="T18" fmla="*/ 1383 w 1728"/>
                <a:gd name="T19" fmla="*/ 167 h 689"/>
                <a:gd name="T20" fmla="*/ 1160 w 1728"/>
                <a:gd name="T21" fmla="*/ 257 h 689"/>
                <a:gd name="T22" fmla="*/ 945 w 1728"/>
                <a:gd name="T23" fmla="*/ 341 h 689"/>
                <a:gd name="T24" fmla="*/ 468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4" name="Freeform 5"/>
            <p:cNvSpPr>
              <a:spLocks/>
            </p:cNvSpPr>
            <p:nvPr/>
          </p:nvSpPr>
          <p:spPr bwMode="hidden">
            <a:xfrm>
              <a:off x="0" y="0"/>
              <a:ext cx="5578" cy="3447"/>
            </a:xfrm>
            <a:custGeom>
              <a:avLst/>
              <a:gdLst>
                <a:gd name="T0" fmla="*/ 5803 w 5561"/>
                <a:gd name="T1" fmla="*/ 929 h 3447"/>
                <a:gd name="T2" fmla="*/ 5777 w 5561"/>
                <a:gd name="T3" fmla="*/ 773 h 3447"/>
                <a:gd name="T4" fmla="*/ 5691 w 5561"/>
                <a:gd name="T5" fmla="*/ 629 h 3447"/>
                <a:gd name="T6" fmla="*/ 5560 w 5561"/>
                <a:gd name="T7" fmla="*/ 492 h 3447"/>
                <a:gd name="T8" fmla="*/ 5372 w 5561"/>
                <a:gd name="T9" fmla="*/ 366 h 3447"/>
                <a:gd name="T10" fmla="*/ 5135 w 5561"/>
                <a:gd name="T11" fmla="*/ 252 h 3447"/>
                <a:gd name="T12" fmla="*/ 4855 w 5561"/>
                <a:gd name="T13" fmla="*/ 144 h 3447"/>
                <a:gd name="T14" fmla="*/ 4531 w 5561"/>
                <a:gd name="T15" fmla="*/ 48 h 3447"/>
                <a:gd name="T16" fmla="*/ 4174 w 5561"/>
                <a:gd name="T17" fmla="*/ 0 h 3447"/>
                <a:gd name="T18" fmla="*/ 4550 w 5561"/>
                <a:gd name="T19" fmla="*/ 90 h 3447"/>
                <a:gd name="T20" fmla="*/ 4874 w 5561"/>
                <a:gd name="T21" fmla="*/ 192 h 3447"/>
                <a:gd name="T22" fmla="*/ 5147 w 5561"/>
                <a:gd name="T23" fmla="*/ 306 h 3447"/>
                <a:gd name="T24" fmla="*/ 5372 w 5561"/>
                <a:gd name="T25" fmla="*/ 426 h 3447"/>
                <a:gd name="T26" fmla="*/ 5547 w 5561"/>
                <a:gd name="T27" fmla="*/ 557 h 3447"/>
                <a:gd name="T28" fmla="*/ 5667 w 5561"/>
                <a:gd name="T29" fmla="*/ 701 h 3447"/>
                <a:gd name="T30" fmla="*/ 5727 w 5561"/>
                <a:gd name="T31" fmla="*/ 851 h 3447"/>
                <a:gd name="T32" fmla="*/ 5727 w 5561"/>
                <a:gd name="T33" fmla="*/ 1013 h 3447"/>
                <a:gd name="T34" fmla="*/ 5679 w 5561"/>
                <a:gd name="T35" fmla="*/ 1163 h 3447"/>
                <a:gd name="T36" fmla="*/ 5579 w 5561"/>
                <a:gd name="T37" fmla="*/ 1319 h 3447"/>
                <a:gd name="T38" fmla="*/ 5427 w 5561"/>
                <a:gd name="T39" fmla="*/ 1475 h 3447"/>
                <a:gd name="T40" fmla="*/ 5237 w 5561"/>
                <a:gd name="T41" fmla="*/ 1630 h 3447"/>
                <a:gd name="T42" fmla="*/ 4999 w 5561"/>
                <a:gd name="T43" fmla="*/ 1786 h 3447"/>
                <a:gd name="T44" fmla="*/ 4722 w 5561"/>
                <a:gd name="T45" fmla="*/ 1948 h 3447"/>
                <a:gd name="T46" fmla="*/ 4397 w 5561"/>
                <a:gd name="T47" fmla="*/ 2104 h 3447"/>
                <a:gd name="T48" fmla="*/ 4043 w 5561"/>
                <a:gd name="T49" fmla="*/ 2260 h 3447"/>
                <a:gd name="T50" fmla="*/ 3652 w 5561"/>
                <a:gd name="T51" fmla="*/ 2416 h 3447"/>
                <a:gd name="T52" fmla="*/ 3222 w 5561"/>
                <a:gd name="T53" fmla="*/ 2566 h 3447"/>
                <a:gd name="T54" fmla="*/ 2755 w 5561"/>
                <a:gd name="T55" fmla="*/ 2715 h 3447"/>
                <a:gd name="T56" fmla="*/ 2262 w 5561"/>
                <a:gd name="T57" fmla="*/ 2865 h 3447"/>
                <a:gd name="T58" fmla="*/ 1732 w 5561"/>
                <a:gd name="T59" fmla="*/ 3009 h 3447"/>
                <a:gd name="T60" fmla="*/ 1189 w 5561"/>
                <a:gd name="T61" fmla="*/ 3147 h 3447"/>
                <a:gd name="T62" fmla="*/ 608 w 5561"/>
                <a:gd name="T63" fmla="*/ 3279 h 3447"/>
                <a:gd name="T64" fmla="*/ 0 w 5561"/>
                <a:gd name="T65" fmla="*/ 3447 h 3447"/>
                <a:gd name="T66" fmla="*/ 909 w 5561"/>
                <a:gd name="T67" fmla="*/ 3249 h 3447"/>
                <a:gd name="T68" fmla="*/ 1473 w 5561"/>
                <a:gd name="T69" fmla="*/ 3105 h 3447"/>
                <a:gd name="T70" fmla="*/ 2021 w 5561"/>
                <a:gd name="T71" fmla="*/ 2961 h 3447"/>
                <a:gd name="T72" fmla="*/ 2543 w 5561"/>
                <a:gd name="T73" fmla="*/ 2817 h 3447"/>
                <a:gd name="T74" fmla="*/ 3026 w 5561"/>
                <a:gd name="T75" fmla="*/ 2668 h 3447"/>
                <a:gd name="T76" fmla="*/ 3473 w 5561"/>
                <a:gd name="T77" fmla="*/ 2512 h 3447"/>
                <a:gd name="T78" fmla="*/ 3896 w 5561"/>
                <a:gd name="T79" fmla="*/ 2356 h 3447"/>
                <a:gd name="T80" fmla="*/ 4278 w 5561"/>
                <a:gd name="T81" fmla="*/ 2200 h 3447"/>
                <a:gd name="T82" fmla="*/ 4621 w 5561"/>
                <a:gd name="T83" fmla="*/ 2038 h 3447"/>
                <a:gd name="T84" fmla="*/ 4926 w 5561"/>
                <a:gd name="T85" fmla="*/ 1876 h 3447"/>
                <a:gd name="T86" fmla="*/ 5186 w 5561"/>
                <a:gd name="T87" fmla="*/ 1720 h 3447"/>
                <a:gd name="T88" fmla="*/ 5402 w 5561"/>
                <a:gd name="T89" fmla="*/ 1559 h 3447"/>
                <a:gd name="T90" fmla="*/ 5573 w 5561"/>
                <a:gd name="T91" fmla="*/ 1397 h 3447"/>
                <a:gd name="T92" fmla="*/ 5697 w 5561"/>
                <a:gd name="T93" fmla="*/ 1241 h 3447"/>
                <a:gd name="T94" fmla="*/ 5777 w 5561"/>
                <a:gd name="T95" fmla="*/ 1085 h 3447"/>
                <a:gd name="T96" fmla="*/ 5797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37894"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eaLnBrk="1" hangingPunct="1">
                <a:defRPr/>
              </a:pPr>
              <a:endParaRPr lang="fr-FR">
                <a:solidFill>
                  <a:srgbClr val="000000"/>
                </a:solidFill>
                <a:latin typeface="Verdana" panose="020B0604030504040204" pitchFamily="34" charset="0"/>
              </a:endParaRPr>
            </a:p>
          </p:txBody>
        </p:sp>
        <p:sp>
          <p:nvSpPr>
            <p:cNvPr id="1036" name="Freeform 7"/>
            <p:cNvSpPr>
              <a:spLocks/>
            </p:cNvSpPr>
            <p:nvPr/>
          </p:nvSpPr>
          <p:spPr bwMode="hidden">
            <a:xfrm>
              <a:off x="0" y="1984"/>
              <a:ext cx="5758" cy="2098"/>
            </a:xfrm>
            <a:custGeom>
              <a:avLst/>
              <a:gdLst>
                <a:gd name="T0" fmla="*/ 5997 w 5740"/>
                <a:gd name="T1" fmla="*/ 0 h 2098"/>
                <a:gd name="T2" fmla="*/ 5890 w 5740"/>
                <a:gd name="T3" fmla="*/ 72 h 2098"/>
                <a:gd name="T4" fmla="*/ 5786 w 5740"/>
                <a:gd name="T5" fmla="*/ 138 h 2098"/>
                <a:gd name="T6" fmla="*/ 5665 w 5740"/>
                <a:gd name="T7" fmla="*/ 210 h 2098"/>
                <a:gd name="T8" fmla="*/ 5542 w 5740"/>
                <a:gd name="T9" fmla="*/ 276 h 2098"/>
                <a:gd name="T10" fmla="*/ 5276 w 5740"/>
                <a:gd name="T11" fmla="*/ 414 h 2098"/>
                <a:gd name="T12" fmla="*/ 4989 w 5740"/>
                <a:gd name="T13" fmla="*/ 552 h 2098"/>
                <a:gd name="T14" fmla="*/ 4677 w 5740"/>
                <a:gd name="T15" fmla="*/ 690 h 2098"/>
                <a:gd name="T16" fmla="*/ 4347 w 5740"/>
                <a:gd name="T17" fmla="*/ 827 h 2098"/>
                <a:gd name="T18" fmla="*/ 3995 w 5740"/>
                <a:gd name="T19" fmla="*/ 959 h 2098"/>
                <a:gd name="T20" fmla="*/ 3622 w 5740"/>
                <a:gd name="T21" fmla="*/ 1091 h 2098"/>
                <a:gd name="T22" fmla="*/ 3231 w 5740"/>
                <a:gd name="T23" fmla="*/ 1223 h 2098"/>
                <a:gd name="T24" fmla="*/ 2821 w 5740"/>
                <a:gd name="T25" fmla="*/ 1355 h 2098"/>
                <a:gd name="T26" fmla="*/ 2382 w 5740"/>
                <a:gd name="T27" fmla="*/ 1481 h 2098"/>
                <a:gd name="T28" fmla="*/ 1944 w 5740"/>
                <a:gd name="T29" fmla="*/ 1601 h 2098"/>
                <a:gd name="T30" fmla="*/ 1482 w 5740"/>
                <a:gd name="T31" fmla="*/ 1721 h 2098"/>
                <a:gd name="T32" fmla="*/ 999 w 5740"/>
                <a:gd name="T33" fmla="*/ 1834 h 2098"/>
                <a:gd name="T34" fmla="*/ 512 w 5740"/>
                <a:gd name="T35" fmla="*/ 1948 h 2098"/>
                <a:gd name="T36" fmla="*/ 0 w 5740"/>
                <a:gd name="T37" fmla="*/ 2056 h 2098"/>
                <a:gd name="T38" fmla="*/ 0 w 5740"/>
                <a:gd name="T39" fmla="*/ 2098 h 2098"/>
                <a:gd name="T40" fmla="*/ 505 w 5740"/>
                <a:gd name="T41" fmla="*/ 1990 h 2098"/>
                <a:gd name="T42" fmla="*/ 993 w 5740"/>
                <a:gd name="T43" fmla="*/ 1882 h 2098"/>
                <a:gd name="T44" fmla="*/ 1467 w 5740"/>
                <a:gd name="T45" fmla="*/ 1763 h 2098"/>
                <a:gd name="T46" fmla="*/ 1926 w 5740"/>
                <a:gd name="T47" fmla="*/ 1649 h 2098"/>
                <a:gd name="T48" fmla="*/ 2364 w 5740"/>
                <a:gd name="T49" fmla="*/ 1523 h 2098"/>
                <a:gd name="T50" fmla="*/ 2801 w 5740"/>
                <a:gd name="T51" fmla="*/ 1397 h 2098"/>
                <a:gd name="T52" fmla="*/ 3207 w 5740"/>
                <a:gd name="T53" fmla="*/ 1271 h 2098"/>
                <a:gd name="T54" fmla="*/ 3598 w 5740"/>
                <a:gd name="T55" fmla="*/ 1139 h 2098"/>
                <a:gd name="T56" fmla="*/ 3971 w 5740"/>
                <a:gd name="T57" fmla="*/ 1007 h 2098"/>
                <a:gd name="T58" fmla="*/ 4321 w 5740"/>
                <a:gd name="T59" fmla="*/ 875 h 2098"/>
                <a:gd name="T60" fmla="*/ 4658 w 5740"/>
                <a:gd name="T61" fmla="*/ 737 h 2098"/>
                <a:gd name="T62" fmla="*/ 4970 w 5740"/>
                <a:gd name="T63" fmla="*/ 600 h 2098"/>
                <a:gd name="T64" fmla="*/ 5264 w 5740"/>
                <a:gd name="T65" fmla="*/ 462 h 2098"/>
                <a:gd name="T66" fmla="*/ 5530 w 5740"/>
                <a:gd name="T67" fmla="*/ 324 h 2098"/>
                <a:gd name="T68" fmla="*/ 5780 w 5740"/>
                <a:gd name="T69" fmla="*/ 186 h 2098"/>
                <a:gd name="T70" fmla="*/ 5997 w 5740"/>
                <a:gd name="T71" fmla="*/ 48 h 2098"/>
                <a:gd name="T72" fmla="*/ 5997 w 5740"/>
                <a:gd name="T73" fmla="*/ 0 h 2098"/>
                <a:gd name="T74" fmla="*/ 5997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7" name="Freeform 8"/>
            <p:cNvSpPr>
              <a:spLocks/>
            </p:cNvSpPr>
            <p:nvPr/>
          </p:nvSpPr>
          <p:spPr bwMode="hidden">
            <a:xfrm>
              <a:off x="0" y="102"/>
              <a:ext cx="1961" cy="1265"/>
            </a:xfrm>
            <a:custGeom>
              <a:avLst/>
              <a:gdLst>
                <a:gd name="T0" fmla="*/ 2039 w 1955"/>
                <a:gd name="T1" fmla="*/ 485 h 1265"/>
                <a:gd name="T2" fmla="*/ 1985 w 1955"/>
                <a:gd name="T3" fmla="*/ 390 h 1265"/>
                <a:gd name="T4" fmla="*/ 1849 w 1955"/>
                <a:gd name="T5" fmla="*/ 306 h 1265"/>
                <a:gd name="T6" fmla="*/ 1649 w 1955"/>
                <a:gd name="T7" fmla="*/ 228 h 1265"/>
                <a:gd name="T8" fmla="*/ 1383 w 1955"/>
                <a:gd name="T9" fmla="*/ 162 h 1265"/>
                <a:gd name="T10" fmla="*/ 1052 w 1955"/>
                <a:gd name="T11" fmla="*/ 102 h 1265"/>
                <a:gd name="T12" fmla="*/ 674 w 1955"/>
                <a:gd name="T13" fmla="*/ 54 h 1265"/>
                <a:gd name="T14" fmla="*/ 241 w 1955"/>
                <a:gd name="T15" fmla="*/ 18 h 1265"/>
                <a:gd name="T16" fmla="*/ 0 w 1955"/>
                <a:gd name="T17" fmla="*/ 12 h 1265"/>
                <a:gd name="T18" fmla="*/ 445 w 1955"/>
                <a:gd name="T19" fmla="*/ 48 h 1265"/>
                <a:gd name="T20" fmla="*/ 854 w 1955"/>
                <a:gd name="T21" fmla="*/ 90 h 1265"/>
                <a:gd name="T22" fmla="*/ 1204 w 1955"/>
                <a:gd name="T23" fmla="*/ 144 h 1265"/>
                <a:gd name="T24" fmla="*/ 1482 w 1955"/>
                <a:gd name="T25" fmla="*/ 204 h 1265"/>
                <a:gd name="T26" fmla="*/ 1708 w 1955"/>
                <a:gd name="T27" fmla="*/ 276 h 1265"/>
                <a:gd name="T28" fmla="*/ 1878 w 1955"/>
                <a:gd name="T29" fmla="*/ 360 h 1265"/>
                <a:gd name="T30" fmla="*/ 1967 w 1955"/>
                <a:gd name="T31" fmla="*/ 443 h 1265"/>
                <a:gd name="T32" fmla="*/ 1985 w 1955"/>
                <a:gd name="T33" fmla="*/ 539 h 1265"/>
                <a:gd name="T34" fmla="*/ 1938 w 1955"/>
                <a:gd name="T35" fmla="*/ 629 h 1265"/>
                <a:gd name="T36" fmla="*/ 1820 w 1955"/>
                <a:gd name="T37" fmla="*/ 719 h 1265"/>
                <a:gd name="T38" fmla="*/ 1649 w 1955"/>
                <a:gd name="T39" fmla="*/ 809 h 1265"/>
                <a:gd name="T40" fmla="*/ 1413 w 1955"/>
                <a:gd name="T41" fmla="*/ 899 h 1265"/>
                <a:gd name="T42" fmla="*/ 1130 w 1955"/>
                <a:gd name="T43" fmla="*/ 989 h 1265"/>
                <a:gd name="T44" fmla="*/ 793 w 1955"/>
                <a:gd name="T45" fmla="*/ 1073 h 1265"/>
                <a:gd name="T46" fmla="*/ 421 w 1955"/>
                <a:gd name="T47" fmla="*/ 1157 h 1265"/>
                <a:gd name="T48" fmla="*/ 0 w 1955"/>
                <a:gd name="T49" fmla="*/ 1241 h 1265"/>
                <a:gd name="T50" fmla="*/ 229 w 1955"/>
                <a:gd name="T51" fmla="*/ 1223 h 1265"/>
                <a:gd name="T52" fmla="*/ 638 w 1955"/>
                <a:gd name="T53" fmla="*/ 1139 h 1265"/>
                <a:gd name="T54" fmla="*/ 999 w 1955"/>
                <a:gd name="T55" fmla="*/ 1049 h 1265"/>
                <a:gd name="T56" fmla="*/ 1318 w 1955"/>
                <a:gd name="T57" fmla="*/ 959 h 1265"/>
                <a:gd name="T58" fmla="*/ 1583 w 1955"/>
                <a:gd name="T59" fmla="*/ 863 h 1265"/>
                <a:gd name="T60" fmla="*/ 1786 w 1955"/>
                <a:gd name="T61" fmla="*/ 767 h 1265"/>
                <a:gd name="T62" fmla="*/ 1944 w 1955"/>
                <a:gd name="T63" fmla="*/ 677 h 1265"/>
                <a:gd name="T64" fmla="*/ 2021 w 1955"/>
                <a:gd name="T65" fmla="*/ 581 h 1265"/>
                <a:gd name="T66" fmla="*/ 2039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8" name="Freeform 9"/>
            <p:cNvSpPr>
              <a:spLocks/>
            </p:cNvSpPr>
            <p:nvPr/>
          </p:nvSpPr>
          <p:spPr bwMode="hidden">
            <a:xfrm>
              <a:off x="0" y="0"/>
              <a:ext cx="4709" cy="2901"/>
            </a:xfrm>
            <a:custGeom>
              <a:avLst/>
              <a:gdLst>
                <a:gd name="T0" fmla="*/ 4907 w 4694"/>
                <a:gd name="T1" fmla="*/ 797 h 2901"/>
                <a:gd name="T2" fmla="*/ 4875 w 4694"/>
                <a:gd name="T3" fmla="*/ 665 h 2901"/>
                <a:gd name="T4" fmla="*/ 4796 w 4694"/>
                <a:gd name="T5" fmla="*/ 540 h 2901"/>
                <a:gd name="T6" fmla="*/ 4670 w 4694"/>
                <a:gd name="T7" fmla="*/ 426 h 2901"/>
                <a:gd name="T8" fmla="*/ 4495 w 4694"/>
                <a:gd name="T9" fmla="*/ 312 h 2901"/>
                <a:gd name="T10" fmla="*/ 4269 w 4694"/>
                <a:gd name="T11" fmla="*/ 216 h 2901"/>
                <a:gd name="T12" fmla="*/ 4008 w 4694"/>
                <a:gd name="T13" fmla="*/ 120 h 2901"/>
                <a:gd name="T14" fmla="*/ 3702 w 4694"/>
                <a:gd name="T15" fmla="*/ 36 h 2901"/>
                <a:gd name="T16" fmla="*/ 3350 w 4694"/>
                <a:gd name="T17" fmla="*/ 0 h 2901"/>
                <a:gd name="T18" fmla="*/ 3702 w 4694"/>
                <a:gd name="T19" fmla="*/ 78 h 2901"/>
                <a:gd name="T20" fmla="*/ 4008 w 4694"/>
                <a:gd name="T21" fmla="*/ 162 h 2901"/>
                <a:gd name="T22" fmla="*/ 4269 w 4694"/>
                <a:gd name="T23" fmla="*/ 258 h 2901"/>
                <a:gd name="T24" fmla="*/ 4483 w 4694"/>
                <a:gd name="T25" fmla="*/ 366 h 2901"/>
                <a:gd name="T26" fmla="*/ 4646 w 4694"/>
                <a:gd name="T27" fmla="*/ 480 h 2901"/>
                <a:gd name="T28" fmla="*/ 4760 w 4694"/>
                <a:gd name="T29" fmla="*/ 605 h 2901"/>
                <a:gd name="T30" fmla="*/ 4820 w 4694"/>
                <a:gd name="T31" fmla="*/ 737 h 2901"/>
                <a:gd name="T32" fmla="*/ 4820 w 4694"/>
                <a:gd name="T33" fmla="*/ 875 h 2901"/>
                <a:gd name="T34" fmla="*/ 4778 w 4694"/>
                <a:gd name="T35" fmla="*/ 1001 h 2901"/>
                <a:gd name="T36" fmla="*/ 4696 w 4694"/>
                <a:gd name="T37" fmla="*/ 1127 h 2901"/>
                <a:gd name="T38" fmla="*/ 4569 w 4694"/>
                <a:gd name="T39" fmla="*/ 1259 h 2901"/>
                <a:gd name="T40" fmla="*/ 4410 w 4694"/>
                <a:gd name="T41" fmla="*/ 1385 h 2901"/>
                <a:gd name="T42" fmla="*/ 4206 w 4694"/>
                <a:gd name="T43" fmla="*/ 1517 h 2901"/>
                <a:gd name="T44" fmla="*/ 3975 w 4694"/>
                <a:gd name="T45" fmla="*/ 1648 h 2901"/>
                <a:gd name="T46" fmla="*/ 3709 w 4694"/>
                <a:gd name="T47" fmla="*/ 1774 h 2901"/>
                <a:gd name="T48" fmla="*/ 3410 w 4694"/>
                <a:gd name="T49" fmla="*/ 1906 h 2901"/>
                <a:gd name="T50" fmla="*/ 3078 w 4694"/>
                <a:gd name="T51" fmla="*/ 2032 h 2901"/>
                <a:gd name="T52" fmla="*/ 2712 w 4694"/>
                <a:gd name="T53" fmla="*/ 2164 h 2901"/>
                <a:gd name="T54" fmla="*/ 2322 w 4694"/>
                <a:gd name="T55" fmla="*/ 2284 h 2901"/>
                <a:gd name="T56" fmla="*/ 1908 w 4694"/>
                <a:gd name="T57" fmla="*/ 2410 h 2901"/>
                <a:gd name="T58" fmla="*/ 1466 w 4694"/>
                <a:gd name="T59" fmla="*/ 2530 h 2901"/>
                <a:gd name="T60" fmla="*/ 512 w 4694"/>
                <a:gd name="T61" fmla="*/ 2757 h 2901"/>
                <a:gd name="T62" fmla="*/ 0 w 4694"/>
                <a:gd name="T63" fmla="*/ 2901 h 2901"/>
                <a:gd name="T64" fmla="*/ 1011 w 4694"/>
                <a:gd name="T65" fmla="*/ 2674 h 2901"/>
                <a:gd name="T66" fmla="*/ 1708 w 4694"/>
                <a:gd name="T67" fmla="*/ 2494 h 2901"/>
                <a:gd name="T68" fmla="*/ 2155 w 4694"/>
                <a:gd name="T69" fmla="*/ 2374 h 2901"/>
                <a:gd name="T70" fmla="*/ 2563 w 4694"/>
                <a:gd name="T71" fmla="*/ 2248 h 2901"/>
                <a:gd name="T72" fmla="*/ 2942 w 4694"/>
                <a:gd name="T73" fmla="*/ 2116 h 2901"/>
                <a:gd name="T74" fmla="*/ 3291 w 4694"/>
                <a:gd name="T75" fmla="*/ 1984 h 2901"/>
                <a:gd name="T76" fmla="*/ 3617 w 4694"/>
                <a:gd name="T77" fmla="*/ 1858 h 2901"/>
                <a:gd name="T78" fmla="*/ 3905 w 4694"/>
                <a:gd name="T79" fmla="*/ 1720 h 2901"/>
                <a:gd name="T80" fmla="*/ 4164 w 4694"/>
                <a:gd name="T81" fmla="*/ 1589 h 2901"/>
                <a:gd name="T82" fmla="*/ 4384 w 4694"/>
                <a:gd name="T83" fmla="*/ 1457 h 2901"/>
                <a:gd name="T84" fmla="*/ 4569 w 4694"/>
                <a:gd name="T85" fmla="*/ 1325 h 2901"/>
                <a:gd name="T86" fmla="*/ 4715 w 4694"/>
                <a:gd name="T87" fmla="*/ 1193 h 2901"/>
                <a:gd name="T88" fmla="*/ 4820 w 4694"/>
                <a:gd name="T89" fmla="*/ 1061 h 2901"/>
                <a:gd name="T90" fmla="*/ 4881 w 4694"/>
                <a:gd name="T91" fmla="*/ 935 h 2901"/>
                <a:gd name="T92" fmla="*/ 4901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39" name="Freeform 10"/>
            <p:cNvSpPr>
              <a:spLocks/>
            </p:cNvSpPr>
            <p:nvPr/>
          </p:nvSpPr>
          <p:spPr bwMode="hidden">
            <a:xfrm>
              <a:off x="0" y="0"/>
              <a:ext cx="3773" cy="2356"/>
            </a:xfrm>
            <a:custGeom>
              <a:avLst/>
              <a:gdLst>
                <a:gd name="T0" fmla="*/ 3929 w 3761"/>
                <a:gd name="T1" fmla="*/ 719 h 2356"/>
                <a:gd name="T2" fmla="*/ 3899 w 3761"/>
                <a:gd name="T3" fmla="*/ 599 h 2356"/>
                <a:gd name="T4" fmla="*/ 3821 w 3761"/>
                <a:gd name="T5" fmla="*/ 486 h 2356"/>
                <a:gd name="T6" fmla="*/ 3682 w 3761"/>
                <a:gd name="T7" fmla="*/ 378 h 2356"/>
                <a:gd name="T8" fmla="*/ 3502 w 3761"/>
                <a:gd name="T9" fmla="*/ 282 h 2356"/>
                <a:gd name="T10" fmla="*/ 3267 w 3761"/>
                <a:gd name="T11" fmla="*/ 192 h 2356"/>
                <a:gd name="T12" fmla="*/ 2991 w 3761"/>
                <a:gd name="T13" fmla="*/ 108 h 2356"/>
                <a:gd name="T14" fmla="*/ 2671 w 3761"/>
                <a:gd name="T15" fmla="*/ 36 h 2356"/>
                <a:gd name="T16" fmla="*/ 2328 w 3761"/>
                <a:gd name="T17" fmla="*/ 0 h 2356"/>
                <a:gd name="T18" fmla="*/ 2692 w 3761"/>
                <a:gd name="T19" fmla="*/ 72 h 2356"/>
                <a:gd name="T20" fmla="*/ 3004 w 3761"/>
                <a:gd name="T21" fmla="*/ 150 h 2356"/>
                <a:gd name="T22" fmla="*/ 3279 w 3761"/>
                <a:gd name="T23" fmla="*/ 234 h 2356"/>
                <a:gd name="T24" fmla="*/ 3502 w 3761"/>
                <a:gd name="T25" fmla="*/ 330 h 2356"/>
                <a:gd name="T26" fmla="*/ 3675 w 3761"/>
                <a:gd name="T27" fmla="*/ 432 h 2356"/>
                <a:gd name="T28" fmla="*/ 3791 w 3761"/>
                <a:gd name="T29" fmla="*/ 545 h 2356"/>
                <a:gd name="T30" fmla="*/ 3851 w 3761"/>
                <a:gd name="T31" fmla="*/ 665 h 2356"/>
                <a:gd name="T32" fmla="*/ 3857 w 3761"/>
                <a:gd name="T33" fmla="*/ 791 h 2356"/>
                <a:gd name="T34" fmla="*/ 3821 w 3761"/>
                <a:gd name="T35" fmla="*/ 887 h 2356"/>
                <a:gd name="T36" fmla="*/ 3759 w 3761"/>
                <a:gd name="T37" fmla="*/ 989 h 2356"/>
                <a:gd name="T38" fmla="*/ 3656 w 3761"/>
                <a:gd name="T39" fmla="*/ 1091 h 2356"/>
                <a:gd name="T40" fmla="*/ 3526 w 3761"/>
                <a:gd name="T41" fmla="*/ 1187 h 2356"/>
                <a:gd name="T42" fmla="*/ 3370 w 3761"/>
                <a:gd name="T43" fmla="*/ 1289 h 2356"/>
                <a:gd name="T44" fmla="*/ 3183 w 3761"/>
                <a:gd name="T45" fmla="*/ 1391 h 2356"/>
                <a:gd name="T46" fmla="*/ 2960 w 3761"/>
                <a:gd name="T47" fmla="*/ 1493 h 2356"/>
                <a:gd name="T48" fmla="*/ 2725 w 3761"/>
                <a:gd name="T49" fmla="*/ 1589 h 2356"/>
                <a:gd name="T50" fmla="*/ 2173 w 3761"/>
                <a:gd name="T51" fmla="*/ 1786 h 2356"/>
                <a:gd name="T52" fmla="*/ 1529 w 3761"/>
                <a:gd name="T53" fmla="*/ 1972 h 2356"/>
                <a:gd name="T54" fmla="*/ 797 w 3761"/>
                <a:gd name="T55" fmla="*/ 2158 h 2356"/>
                <a:gd name="T56" fmla="*/ 0 w 3761"/>
                <a:gd name="T57" fmla="*/ 2326 h 2356"/>
                <a:gd name="T58" fmla="*/ 415 w 3761"/>
                <a:gd name="T59" fmla="*/ 2272 h 2356"/>
                <a:gd name="T60" fmla="*/ 1198 w 3761"/>
                <a:gd name="T61" fmla="*/ 2092 h 2356"/>
                <a:gd name="T62" fmla="*/ 1896 w 3761"/>
                <a:gd name="T63" fmla="*/ 1900 h 2356"/>
                <a:gd name="T64" fmla="*/ 2504 w 3761"/>
                <a:gd name="T65" fmla="*/ 1702 h 2356"/>
                <a:gd name="T66" fmla="*/ 2773 w 3761"/>
                <a:gd name="T67" fmla="*/ 1607 h 2356"/>
                <a:gd name="T68" fmla="*/ 3011 w 3761"/>
                <a:gd name="T69" fmla="*/ 1505 h 2356"/>
                <a:gd name="T70" fmla="*/ 3231 w 3761"/>
                <a:gd name="T71" fmla="*/ 1403 h 2356"/>
                <a:gd name="T72" fmla="*/ 3429 w 3761"/>
                <a:gd name="T73" fmla="*/ 1301 h 2356"/>
                <a:gd name="T74" fmla="*/ 3586 w 3761"/>
                <a:gd name="T75" fmla="*/ 1193 h 2356"/>
                <a:gd name="T76" fmla="*/ 3721 w 3761"/>
                <a:gd name="T77" fmla="*/ 1091 h 2356"/>
                <a:gd name="T78" fmla="*/ 3821 w 3761"/>
                <a:gd name="T79" fmla="*/ 989 h 2356"/>
                <a:gd name="T80" fmla="*/ 3887 w 3761"/>
                <a:gd name="T81" fmla="*/ 887 h 2356"/>
                <a:gd name="T82" fmla="*/ 3923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0" name="Freeform 11"/>
            <p:cNvSpPr>
              <a:spLocks/>
            </p:cNvSpPr>
            <p:nvPr/>
          </p:nvSpPr>
          <p:spPr bwMode="hidden">
            <a:xfrm>
              <a:off x="0" y="0"/>
              <a:ext cx="2933" cy="1846"/>
            </a:xfrm>
            <a:custGeom>
              <a:avLst/>
              <a:gdLst>
                <a:gd name="T0" fmla="*/ 3050 w 2924"/>
                <a:gd name="T1" fmla="*/ 647 h 1846"/>
                <a:gd name="T2" fmla="*/ 3002 w 2924"/>
                <a:gd name="T3" fmla="*/ 528 h 1846"/>
                <a:gd name="T4" fmla="*/ 2874 w 2924"/>
                <a:gd name="T5" fmla="*/ 414 h 1846"/>
                <a:gd name="T6" fmla="*/ 2671 w 2924"/>
                <a:gd name="T7" fmla="*/ 318 h 1846"/>
                <a:gd name="T8" fmla="*/ 2400 w 2924"/>
                <a:gd name="T9" fmla="*/ 228 h 1846"/>
                <a:gd name="T10" fmla="*/ 2069 w 2924"/>
                <a:gd name="T11" fmla="*/ 150 h 1846"/>
                <a:gd name="T12" fmla="*/ 1678 w 2924"/>
                <a:gd name="T13" fmla="*/ 78 h 1846"/>
                <a:gd name="T14" fmla="*/ 1234 w 2924"/>
                <a:gd name="T15" fmla="*/ 24 h 1846"/>
                <a:gd name="T16" fmla="*/ 722 w 2924"/>
                <a:gd name="T17" fmla="*/ 0 h 1846"/>
                <a:gd name="T18" fmla="*/ 1246 w 2924"/>
                <a:gd name="T19" fmla="*/ 48 h 1846"/>
                <a:gd name="T20" fmla="*/ 1696 w 2924"/>
                <a:gd name="T21" fmla="*/ 108 h 1846"/>
                <a:gd name="T22" fmla="*/ 2093 w 2924"/>
                <a:gd name="T23" fmla="*/ 180 h 1846"/>
                <a:gd name="T24" fmla="*/ 2424 w 2924"/>
                <a:gd name="T25" fmla="*/ 264 h 1846"/>
                <a:gd name="T26" fmla="*/ 2683 w 2924"/>
                <a:gd name="T27" fmla="*/ 360 h 1846"/>
                <a:gd name="T28" fmla="*/ 2874 w 2924"/>
                <a:gd name="T29" fmla="*/ 468 h 1846"/>
                <a:gd name="T30" fmla="*/ 2972 w 2924"/>
                <a:gd name="T31" fmla="*/ 587 h 1846"/>
                <a:gd name="T32" fmla="*/ 2990 w 2924"/>
                <a:gd name="T33" fmla="*/ 713 h 1846"/>
                <a:gd name="T34" fmla="*/ 2966 w 2924"/>
                <a:gd name="T35" fmla="*/ 785 h 1846"/>
                <a:gd name="T36" fmla="*/ 2918 w 2924"/>
                <a:gd name="T37" fmla="*/ 857 h 1846"/>
                <a:gd name="T38" fmla="*/ 2737 w 2924"/>
                <a:gd name="T39" fmla="*/ 1001 h 1846"/>
                <a:gd name="T40" fmla="*/ 2470 w 2924"/>
                <a:gd name="T41" fmla="*/ 1145 h 1846"/>
                <a:gd name="T42" fmla="*/ 2117 w 2924"/>
                <a:gd name="T43" fmla="*/ 1289 h 1846"/>
                <a:gd name="T44" fmla="*/ 1696 w 2924"/>
                <a:gd name="T45" fmla="*/ 1433 h 1846"/>
                <a:gd name="T46" fmla="*/ 1198 w 2924"/>
                <a:gd name="T47" fmla="*/ 1571 h 1846"/>
                <a:gd name="T48" fmla="*/ 632 w 2924"/>
                <a:gd name="T49" fmla="*/ 1702 h 1846"/>
                <a:gd name="T50" fmla="*/ 0 w 2924"/>
                <a:gd name="T51" fmla="*/ 1828 h 1846"/>
                <a:gd name="T52" fmla="*/ 325 w 2924"/>
                <a:gd name="T53" fmla="*/ 1780 h 1846"/>
                <a:gd name="T54" fmla="*/ 939 w 2924"/>
                <a:gd name="T55" fmla="*/ 1648 h 1846"/>
                <a:gd name="T56" fmla="*/ 1475 w 2924"/>
                <a:gd name="T57" fmla="*/ 1511 h 1846"/>
                <a:gd name="T58" fmla="*/ 1955 w 2924"/>
                <a:gd name="T59" fmla="*/ 1367 h 1846"/>
                <a:gd name="T60" fmla="*/ 2352 w 2924"/>
                <a:gd name="T61" fmla="*/ 1223 h 1846"/>
                <a:gd name="T62" fmla="*/ 2671 w 2924"/>
                <a:gd name="T63" fmla="*/ 1079 h 1846"/>
                <a:gd name="T64" fmla="*/ 2900 w 2924"/>
                <a:gd name="T65" fmla="*/ 929 h 1846"/>
                <a:gd name="T66" fmla="*/ 3002 w 2924"/>
                <a:gd name="T67" fmla="*/ 815 h 1846"/>
                <a:gd name="T68" fmla="*/ 3038 w 2924"/>
                <a:gd name="T69" fmla="*/ 743 h 1846"/>
                <a:gd name="T70" fmla="*/ 3050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1" name="Freeform 12"/>
            <p:cNvSpPr>
              <a:spLocks/>
            </p:cNvSpPr>
            <p:nvPr/>
          </p:nvSpPr>
          <p:spPr bwMode="hidden">
            <a:xfrm>
              <a:off x="114" y="2847"/>
              <a:ext cx="1493" cy="204"/>
            </a:xfrm>
            <a:custGeom>
              <a:avLst/>
              <a:gdLst>
                <a:gd name="T0" fmla="*/ 1469 w 1488"/>
                <a:gd name="T1" fmla="*/ 204 h 204"/>
                <a:gd name="T2" fmla="*/ 0 w 1488"/>
                <a:gd name="T3" fmla="*/ 18 h 204"/>
                <a:gd name="T4" fmla="*/ 77 w 1488"/>
                <a:gd name="T5" fmla="*/ 0 h 204"/>
                <a:gd name="T6" fmla="*/ 1558 w 1488"/>
                <a:gd name="T7" fmla="*/ 186 h 204"/>
                <a:gd name="T8" fmla="*/ 1469 w 1488"/>
                <a:gd name="T9" fmla="*/ 204 h 204"/>
                <a:gd name="T10" fmla="*/ 146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fr-FR" altLang="fr-FR" smtClean="0">
                <a:solidFill>
                  <a:srgbClr val="000000"/>
                </a:solidFill>
              </a:endParaRPr>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7 w 323"/>
                  <a:gd name="T13" fmla="*/ 18 h 162"/>
                  <a:gd name="T14" fmla="*/ 253 w 323"/>
                  <a:gd name="T15" fmla="*/ 54 h 162"/>
                  <a:gd name="T16" fmla="*/ 301 w 323"/>
                  <a:gd name="T17" fmla="*/ 90 h 162"/>
                  <a:gd name="T18" fmla="*/ 331 w 323"/>
                  <a:gd name="T19" fmla="*/ 114 h 162"/>
                  <a:gd name="T20" fmla="*/ 337 w 323"/>
                  <a:gd name="T21" fmla="*/ 126 h 162"/>
                  <a:gd name="T22" fmla="*/ 337 w 323"/>
                  <a:gd name="T23" fmla="*/ 126 h 162"/>
                  <a:gd name="T24" fmla="*/ 235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7" name="Freeform 18"/>
              <p:cNvSpPr>
                <a:spLocks noEditPoints="1"/>
              </p:cNvSpPr>
              <p:nvPr/>
            </p:nvSpPr>
            <p:spPr bwMode="hidden">
              <a:xfrm>
                <a:off x="192" y="2284"/>
                <a:ext cx="1254" cy="923"/>
              </a:xfrm>
              <a:custGeom>
                <a:avLst/>
                <a:gdLst>
                  <a:gd name="T0" fmla="*/ 1222 w 1250"/>
                  <a:gd name="T1" fmla="*/ 641 h 923"/>
                  <a:gd name="T2" fmla="*/ 1222 w 1250"/>
                  <a:gd name="T3" fmla="*/ 473 h 923"/>
                  <a:gd name="T4" fmla="*/ 1192 w 1250"/>
                  <a:gd name="T5" fmla="*/ 384 h 923"/>
                  <a:gd name="T6" fmla="*/ 1168 w 1250"/>
                  <a:gd name="T7" fmla="*/ 288 h 923"/>
                  <a:gd name="T8" fmla="*/ 1095 w 1250"/>
                  <a:gd name="T9" fmla="*/ 174 h 923"/>
                  <a:gd name="T10" fmla="*/ 1023 w 1250"/>
                  <a:gd name="T11" fmla="*/ 96 h 923"/>
                  <a:gd name="T12" fmla="*/ 1005 w 1250"/>
                  <a:gd name="T13" fmla="*/ 72 h 923"/>
                  <a:gd name="T14" fmla="*/ 933 w 1250"/>
                  <a:gd name="T15" fmla="*/ 18 h 923"/>
                  <a:gd name="T16" fmla="*/ 861 w 1250"/>
                  <a:gd name="T17" fmla="*/ 6 h 923"/>
                  <a:gd name="T18" fmla="*/ 740 w 1250"/>
                  <a:gd name="T19" fmla="*/ 24 h 923"/>
                  <a:gd name="T20" fmla="*/ 692 w 1250"/>
                  <a:gd name="T21" fmla="*/ 42 h 923"/>
                  <a:gd name="T22" fmla="*/ 596 w 1250"/>
                  <a:gd name="T23" fmla="*/ 120 h 923"/>
                  <a:gd name="T24" fmla="*/ 560 w 1250"/>
                  <a:gd name="T25" fmla="*/ 228 h 923"/>
                  <a:gd name="T26" fmla="*/ 537 w 1250"/>
                  <a:gd name="T27" fmla="*/ 348 h 923"/>
                  <a:gd name="T28" fmla="*/ 445 w 1250"/>
                  <a:gd name="T29" fmla="*/ 479 h 923"/>
                  <a:gd name="T30" fmla="*/ 427 w 1250"/>
                  <a:gd name="T31" fmla="*/ 539 h 923"/>
                  <a:gd name="T32" fmla="*/ 367 w 1250"/>
                  <a:gd name="T33" fmla="*/ 599 h 923"/>
                  <a:gd name="T34" fmla="*/ 319 w 1250"/>
                  <a:gd name="T35" fmla="*/ 629 h 923"/>
                  <a:gd name="T36" fmla="*/ 307 w 1250"/>
                  <a:gd name="T37" fmla="*/ 635 h 923"/>
                  <a:gd name="T38" fmla="*/ 271 w 1250"/>
                  <a:gd name="T39" fmla="*/ 677 h 923"/>
                  <a:gd name="T40" fmla="*/ 150 w 1250"/>
                  <a:gd name="T41" fmla="*/ 797 h 923"/>
                  <a:gd name="T42" fmla="*/ 54 w 1250"/>
                  <a:gd name="T43" fmla="*/ 839 h 923"/>
                  <a:gd name="T44" fmla="*/ 156 w 1250"/>
                  <a:gd name="T45" fmla="*/ 905 h 923"/>
                  <a:gd name="T46" fmla="*/ 254 w 1250"/>
                  <a:gd name="T47" fmla="*/ 869 h 923"/>
                  <a:gd name="T48" fmla="*/ 668 w 1250"/>
                  <a:gd name="T49" fmla="*/ 827 h 923"/>
                  <a:gd name="T50" fmla="*/ 728 w 1250"/>
                  <a:gd name="T51" fmla="*/ 725 h 923"/>
                  <a:gd name="T52" fmla="*/ 722 w 1250"/>
                  <a:gd name="T53" fmla="*/ 611 h 923"/>
                  <a:gd name="T54" fmla="*/ 818 w 1250"/>
                  <a:gd name="T55" fmla="*/ 551 h 923"/>
                  <a:gd name="T56" fmla="*/ 921 w 1250"/>
                  <a:gd name="T57" fmla="*/ 449 h 923"/>
                  <a:gd name="T58" fmla="*/ 951 w 1250"/>
                  <a:gd name="T59" fmla="*/ 414 h 923"/>
                  <a:gd name="T60" fmla="*/ 1017 w 1250"/>
                  <a:gd name="T61" fmla="*/ 318 h 923"/>
                  <a:gd name="T62" fmla="*/ 1065 w 1250"/>
                  <a:gd name="T63" fmla="*/ 336 h 923"/>
                  <a:gd name="T64" fmla="*/ 1174 w 1250"/>
                  <a:gd name="T65" fmla="*/ 617 h 923"/>
                  <a:gd name="T66" fmla="*/ 1168 w 1250"/>
                  <a:gd name="T67" fmla="*/ 689 h 923"/>
                  <a:gd name="T68" fmla="*/ 1204 w 1250"/>
                  <a:gd name="T69" fmla="*/ 749 h 923"/>
                  <a:gd name="T70" fmla="*/ 1258 w 1250"/>
                  <a:gd name="T71" fmla="*/ 713 h 923"/>
                  <a:gd name="T72" fmla="*/ 1294 w 1250"/>
                  <a:gd name="T73" fmla="*/ 749 h 923"/>
                  <a:gd name="T74" fmla="*/ 1306 w 1250"/>
                  <a:gd name="T75" fmla="*/ 743 h 923"/>
                  <a:gd name="T76" fmla="*/ 722 w 1250"/>
                  <a:gd name="T77" fmla="*/ 264 h 923"/>
                  <a:gd name="T78" fmla="*/ 826 w 1250"/>
                  <a:gd name="T79" fmla="*/ 372 h 923"/>
                  <a:gd name="T80" fmla="*/ 800 w 1250"/>
                  <a:gd name="T81" fmla="*/ 443 h 923"/>
                  <a:gd name="T82" fmla="*/ 734 w 1250"/>
                  <a:gd name="T83" fmla="*/ 515 h 923"/>
                  <a:gd name="T84" fmla="*/ 686 w 1250"/>
                  <a:gd name="T85" fmla="*/ 569 h 923"/>
                  <a:gd name="T86" fmla="*/ 644 w 1250"/>
                  <a:gd name="T87" fmla="*/ 593 h 923"/>
                  <a:gd name="T88" fmla="*/ 602 w 1250"/>
                  <a:gd name="T89" fmla="*/ 617 h 923"/>
                  <a:gd name="T90" fmla="*/ 590 w 1250"/>
                  <a:gd name="T91" fmla="*/ 707 h 923"/>
                  <a:gd name="T92" fmla="*/ 367 w 1250"/>
                  <a:gd name="T93" fmla="*/ 755 h 923"/>
                  <a:gd name="T94" fmla="*/ 403 w 1250"/>
                  <a:gd name="T95" fmla="*/ 641 h 923"/>
                  <a:gd name="T96" fmla="*/ 439 w 1250"/>
                  <a:gd name="T97" fmla="*/ 647 h 923"/>
                  <a:gd name="T98" fmla="*/ 457 w 1250"/>
                  <a:gd name="T99" fmla="*/ 617 h 923"/>
                  <a:gd name="T100" fmla="*/ 596 w 1250"/>
                  <a:gd name="T101" fmla="*/ 515 h 923"/>
                  <a:gd name="T102" fmla="*/ 644 w 1250"/>
                  <a:gd name="T103" fmla="*/ 473 h 923"/>
                  <a:gd name="T104" fmla="*/ 668 w 1250"/>
                  <a:gd name="T105" fmla="*/ 396 h 923"/>
                  <a:gd name="T106" fmla="*/ 668 w 1250"/>
                  <a:gd name="T107" fmla="*/ 378 h 923"/>
                  <a:gd name="T108" fmla="*/ 692 w 1250"/>
                  <a:gd name="T109" fmla="*/ 270 h 923"/>
                  <a:gd name="T110" fmla="*/ 710 w 1250"/>
                  <a:gd name="T111" fmla="*/ 192 h 923"/>
                  <a:gd name="T112" fmla="*/ 722 w 1250"/>
                  <a:gd name="T113" fmla="*/ 264 h 923"/>
                  <a:gd name="T114" fmla="*/ 560 w 1250"/>
                  <a:gd name="T115" fmla="*/ 455 h 923"/>
                  <a:gd name="T116" fmla="*/ 662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4" name="Freeform 25"/>
              <p:cNvSpPr>
                <a:spLocks/>
              </p:cNvSpPr>
              <p:nvPr/>
            </p:nvSpPr>
            <p:spPr bwMode="hidden">
              <a:xfrm>
                <a:off x="737" y="2763"/>
                <a:ext cx="73" cy="54"/>
              </a:xfrm>
              <a:custGeom>
                <a:avLst/>
                <a:gdLst>
                  <a:gd name="T0" fmla="*/ 24 w 72"/>
                  <a:gd name="T1" fmla="*/ 36 h 54"/>
                  <a:gd name="T2" fmla="*/ 62 w 72"/>
                  <a:gd name="T3" fmla="*/ 24 h 54"/>
                  <a:gd name="T4" fmla="*/ 74 w 72"/>
                  <a:gd name="T5" fmla="*/ 12 h 54"/>
                  <a:gd name="T6" fmla="*/ 80 w 72"/>
                  <a:gd name="T7" fmla="*/ 6 h 54"/>
                  <a:gd name="T8" fmla="*/ 86 w 72"/>
                  <a:gd name="T9" fmla="*/ 0 h 54"/>
                  <a:gd name="T10" fmla="*/ 56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7" name="Freeform 28"/>
              <p:cNvSpPr>
                <a:spLocks/>
              </p:cNvSpPr>
              <p:nvPr/>
            </p:nvSpPr>
            <p:spPr bwMode="hidden">
              <a:xfrm>
                <a:off x="437" y="3027"/>
                <a:ext cx="288" cy="84"/>
              </a:xfrm>
              <a:custGeom>
                <a:avLst/>
                <a:gdLst>
                  <a:gd name="T0" fmla="*/ 301 w 287"/>
                  <a:gd name="T1" fmla="*/ 0 h 84"/>
                  <a:gd name="T2" fmla="*/ 0 w 287"/>
                  <a:gd name="T3" fmla="*/ 84 h 84"/>
                  <a:gd name="T4" fmla="*/ 182 w 287"/>
                  <a:gd name="T5" fmla="*/ 36 h 84"/>
                  <a:gd name="T6" fmla="*/ 114 w 287"/>
                  <a:gd name="T7" fmla="*/ 60 h 84"/>
                  <a:gd name="T8" fmla="*/ 290 w 287"/>
                  <a:gd name="T9" fmla="*/ 18 h 84"/>
                  <a:gd name="T10" fmla="*/ 301 w 287"/>
                  <a:gd name="T11" fmla="*/ 0 h 84"/>
                  <a:gd name="T12" fmla="*/ 301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Verdana" panose="020B0604030504040204" pitchFamily="34" charset="0"/>
                </a:endParaRPr>
              </a:p>
            </p:txBody>
          </p:sp>
        </p:grpSp>
      </p:grpSp>
      <p:sp>
        <p:nvSpPr>
          <p:cNvPr id="37929"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37930"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7931"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a:defRPr/>
            </a:pPr>
            <a:endParaRPr lang="fr-FR">
              <a:solidFill>
                <a:srgbClr val="000000"/>
              </a:solidFill>
              <a:latin typeface="Verdana" panose="020B0604030504040204" pitchFamily="34" charset="0"/>
            </a:endParaRPr>
          </a:p>
        </p:txBody>
      </p:sp>
      <p:sp>
        <p:nvSpPr>
          <p:cNvPr id="37932"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pPr>
              <a:defRPr/>
            </a:pPr>
            <a:endParaRPr lang="fr-FR">
              <a:solidFill>
                <a:srgbClr val="000000"/>
              </a:solidFill>
              <a:latin typeface="Verdana" panose="020B0604030504040204" pitchFamily="34" charset="0"/>
            </a:endParaRPr>
          </a:p>
        </p:txBody>
      </p:sp>
      <p:sp>
        <p:nvSpPr>
          <p:cNvPr id="37933"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FFFFFF"/>
                  </a:outerShdw>
                </a:effectLst>
              </a:defRPr>
            </a:lvl1pPr>
          </a:lstStyle>
          <a:p>
            <a:pPr>
              <a:defRPr/>
            </a:pPr>
            <a:fld id="{AD350B42-FFD4-4622-8076-96A3AAFCF4FE}" type="slidenum">
              <a:rPr lang="fr-FR" altLang="fr-FR">
                <a:solidFill>
                  <a:srgbClr val="000000"/>
                </a:solidFill>
                <a:latin typeface="Verdana" panose="020B0604030504040204" pitchFamily="34" charset="0"/>
              </a:rPr>
              <a:pPr>
                <a:defRPr/>
              </a:pPr>
              <a:t>‹N°›</a:t>
            </a:fld>
            <a:endParaRPr lang="fr-FR" altLang="fr-FR">
              <a:solidFill>
                <a:srgbClr val="000000"/>
              </a:solidFill>
              <a:latin typeface="Verdana" panose="020B0604030504040204" pitchFamily="34" charset="0"/>
            </a:endParaRPr>
          </a:p>
        </p:txBody>
      </p:sp>
    </p:spTree>
    <p:extLst>
      <p:ext uri="{BB962C8B-B14F-4D97-AF65-F5344CB8AC3E}">
        <p14:creationId xmlns:p14="http://schemas.microsoft.com/office/powerpoint/2010/main" val="3285087305"/>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 id="2147484351" r:id="rId13"/>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7929"/>
                                        </p:tgtEl>
                                        <p:attrNameLst>
                                          <p:attrName>style.visibility</p:attrName>
                                        </p:attrNameLst>
                                      </p:cBhvr>
                                      <p:to>
                                        <p:strVal val="visible"/>
                                      </p:to>
                                    </p:set>
                                    <p:anim calcmode="lin" valueType="num">
                                      <p:cBhvr>
                                        <p:cTn id="7" dur="1000" fill="hold"/>
                                        <p:tgtEl>
                                          <p:spTgt spid="37929"/>
                                        </p:tgtEl>
                                        <p:attrNameLst>
                                          <p:attrName>ppt_w</p:attrName>
                                        </p:attrNameLst>
                                      </p:cBhvr>
                                      <p:tavLst>
                                        <p:tav tm="0">
                                          <p:val>
                                            <p:strVal val="#ppt_w+.3"/>
                                          </p:val>
                                        </p:tav>
                                        <p:tav tm="100000">
                                          <p:val>
                                            <p:strVal val="#ppt_w"/>
                                          </p:val>
                                        </p:tav>
                                      </p:tavLst>
                                    </p:anim>
                                    <p:anim calcmode="lin" valueType="num">
                                      <p:cBhvr>
                                        <p:cTn id="8" dur="1000" fill="hold"/>
                                        <p:tgtEl>
                                          <p:spTgt spid="37929"/>
                                        </p:tgtEl>
                                        <p:attrNameLst>
                                          <p:attrName>ppt_h</p:attrName>
                                        </p:attrNameLst>
                                      </p:cBhvr>
                                      <p:tavLst>
                                        <p:tav tm="0">
                                          <p:val>
                                            <p:strVal val="#ppt_h"/>
                                          </p:val>
                                        </p:tav>
                                        <p:tav tm="100000">
                                          <p:val>
                                            <p:strVal val="#ppt_h"/>
                                          </p:val>
                                        </p:tav>
                                      </p:tavLst>
                                    </p:anim>
                                    <p:animEffect transition="in" filter="fade">
                                      <p:cBhvr>
                                        <p:cTn id="9" dur="1000"/>
                                        <p:tgtEl>
                                          <p:spTgt spid="379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7930">
                                            <p:txEl>
                                              <p:pRg st="0" end="0"/>
                                            </p:txEl>
                                          </p:spTgt>
                                        </p:tgtEl>
                                        <p:attrNameLst>
                                          <p:attrName>style.visibility</p:attrName>
                                        </p:attrNameLst>
                                      </p:cBhvr>
                                      <p:to>
                                        <p:strVal val="visible"/>
                                      </p:to>
                                    </p:set>
                                    <p:anim calcmode="lin" valueType="num">
                                      <p:cBhvr>
                                        <p:cTn id="14" dur="1000" fill="hold"/>
                                        <p:tgtEl>
                                          <p:spTgt spid="3793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793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7930">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7930">
                                            <p:txEl>
                                              <p:pRg st="1" end="1"/>
                                            </p:txEl>
                                          </p:spTgt>
                                        </p:tgtEl>
                                        <p:attrNameLst>
                                          <p:attrName>style.visibility</p:attrName>
                                        </p:attrNameLst>
                                      </p:cBhvr>
                                      <p:to>
                                        <p:strVal val="visible"/>
                                      </p:to>
                                    </p:set>
                                    <p:anim calcmode="lin" valueType="num">
                                      <p:cBhvr>
                                        <p:cTn id="19" dur="1000" fill="hold"/>
                                        <p:tgtEl>
                                          <p:spTgt spid="37930">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793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7930">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7930">
                                            <p:txEl>
                                              <p:pRg st="2" end="2"/>
                                            </p:txEl>
                                          </p:spTgt>
                                        </p:tgtEl>
                                        <p:attrNameLst>
                                          <p:attrName>style.visibility</p:attrName>
                                        </p:attrNameLst>
                                      </p:cBhvr>
                                      <p:to>
                                        <p:strVal val="visible"/>
                                      </p:to>
                                    </p:set>
                                    <p:anim calcmode="lin" valueType="num">
                                      <p:cBhvr>
                                        <p:cTn id="24" dur="1000" fill="hold"/>
                                        <p:tgtEl>
                                          <p:spTgt spid="37930">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7930">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7930">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7930">
                                            <p:txEl>
                                              <p:pRg st="3" end="3"/>
                                            </p:txEl>
                                          </p:spTgt>
                                        </p:tgtEl>
                                        <p:attrNameLst>
                                          <p:attrName>style.visibility</p:attrName>
                                        </p:attrNameLst>
                                      </p:cBhvr>
                                      <p:to>
                                        <p:strVal val="visible"/>
                                      </p:to>
                                    </p:set>
                                    <p:anim calcmode="lin" valueType="num">
                                      <p:cBhvr>
                                        <p:cTn id="29" dur="1000" fill="hold"/>
                                        <p:tgtEl>
                                          <p:spTgt spid="37930">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7930">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7930">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7930">
                                            <p:txEl>
                                              <p:pRg st="4" end="4"/>
                                            </p:txEl>
                                          </p:spTgt>
                                        </p:tgtEl>
                                        <p:attrNameLst>
                                          <p:attrName>style.visibility</p:attrName>
                                        </p:attrNameLst>
                                      </p:cBhvr>
                                      <p:to>
                                        <p:strVal val="visible"/>
                                      </p:to>
                                    </p:set>
                                    <p:anim calcmode="lin" valueType="num">
                                      <p:cBhvr>
                                        <p:cTn id="34" dur="1000" fill="hold"/>
                                        <p:tgtEl>
                                          <p:spTgt spid="37930">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7930">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79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9" grpId="0"/>
      <p:bldP spid="37930" grpId="0" build="p">
        <p:tmplLst>
          <p:tmpl lvl="1">
            <p:tnLst>
              <p:par>
                <p:cTn presetID="50" presetClass="entr" presetSubtype="0" decel="100000" fill="hold" nodeType="click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37930"/>
                        </p:tgtEl>
                        <p:attrNameLst>
                          <p:attrName>style.visibility</p:attrName>
                        </p:attrNameLst>
                      </p:cBhvr>
                      <p:to>
                        <p:strVal val="visible"/>
                      </p:to>
                    </p:set>
                    <p:anim calcmode="lin" valueType="num">
                      <p:cBhvr>
                        <p:cTn dur="1000" fill="hold"/>
                        <p:tgtEl>
                          <p:spTgt spid="37930"/>
                        </p:tgtEl>
                        <p:attrNameLst>
                          <p:attrName>ppt_w</p:attrName>
                        </p:attrNameLst>
                      </p:cBhvr>
                      <p:tavLst>
                        <p:tav tm="0">
                          <p:val>
                            <p:strVal val="#ppt_w+.3"/>
                          </p:val>
                        </p:tav>
                        <p:tav tm="100000">
                          <p:val>
                            <p:strVal val="#ppt_w"/>
                          </p:val>
                        </p:tav>
                      </p:tavLst>
                    </p:anim>
                    <p:anim calcmode="lin" valueType="num">
                      <p:cBhvr>
                        <p:cTn dur="1000" fill="hold"/>
                        <p:tgtEl>
                          <p:spTgt spid="37930"/>
                        </p:tgtEl>
                        <p:attrNameLst>
                          <p:attrName>ppt_h</p:attrName>
                        </p:attrNameLst>
                      </p:cBhvr>
                      <p:tavLst>
                        <p:tav tm="0">
                          <p:val>
                            <p:strVal val="#ppt_h"/>
                          </p:val>
                        </p:tav>
                        <p:tav tm="100000">
                          <p:val>
                            <p:strVal val="#ppt_h"/>
                          </p:val>
                        </p:tav>
                      </p:tavLst>
                    </p:anim>
                    <p:animEffect transition="in" filter="fade">
                      <p:cBhvr>
                        <p:cTn dur="1000"/>
                        <p:tgtEl>
                          <p:spTgt spid="37930"/>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5"/>
        </a:buBlip>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5"/>
        </a:buBlip>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5"/>
        </a:buBlip>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C0C0C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prstClr val="black"/>
              </a:solidFill>
              <a:latin typeface="Georgia" panose="02040502050405020303"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C40E2520-4A70-4D55-985D-F97F7FA6679B}" type="datetime1">
              <a:rPr lang="fr-FR"/>
              <a:pPr>
                <a:defRPr/>
              </a:pPr>
              <a:t>10/02/2021</a:t>
            </a:fld>
            <a:endParaRPr lang="fr-F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fr-F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9D2512"/>
                </a:solidFill>
                <a:latin typeface="Georgia" panose="02040502050405020303" pitchFamily="18" charset="0"/>
              </a:defRPr>
            </a:lvl1pPr>
          </a:lstStyle>
          <a:p>
            <a:pPr>
              <a:defRPr/>
            </a:pPr>
            <a:fld id="{2A8BF3A2-9270-40F4-9E88-312FAF8092E1}" type="slidenum">
              <a:rPr lang="fr-FR"/>
              <a:pPr>
                <a:defRPr/>
              </a:pPr>
              <a:t>‹N°›</a:t>
            </a:fld>
            <a:endParaRPr lang="fr-FR"/>
          </a:p>
        </p:txBody>
      </p:sp>
      <p:sp>
        <p:nvSpPr>
          <p:cNvPr id="1038" name="Espace réservé du titre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extLst>
      <p:ext uri="{BB962C8B-B14F-4D97-AF65-F5344CB8AC3E}">
        <p14:creationId xmlns:p14="http://schemas.microsoft.com/office/powerpoint/2010/main" val="239514766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ransition>
    <p:fade thruBlk="1"/>
  </p:transition>
  <p:hf hdr="0" dt="0"/>
  <p:txStyles>
    <p:titleStyle>
      <a:lvl1pPr algn="ctr" rtl="0" eaLnBrk="0" fontAlgn="base" hangingPunct="0">
        <a:spcBef>
          <a:spcPct val="0"/>
        </a:spcBef>
        <a:spcAft>
          <a:spcPct val="0"/>
        </a:spcAft>
        <a:defRPr sz="3300" kern="1200">
          <a:solidFill>
            <a:srgbClr val="9D2512"/>
          </a:solidFill>
          <a:latin typeface="+mj-lt"/>
          <a:ea typeface="+mj-ea"/>
          <a:cs typeface="+mj-cs"/>
        </a:defRPr>
      </a:lvl1pPr>
      <a:lvl2pPr algn="ctr" rtl="0" eaLnBrk="0" fontAlgn="base" hangingPunct="0">
        <a:spcBef>
          <a:spcPct val="0"/>
        </a:spcBef>
        <a:spcAft>
          <a:spcPct val="0"/>
        </a:spcAft>
        <a:defRPr sz="3300">
          <a:solidFill>
            <a:srgbClr val="9D2512"/>
          </a:solidFill>
          <a:latin typeface="Georgia" pitchFamily="18" charset="0"/>
        </a:defRPr>
      </a:lvl2pPr>
      <a:lvl3pPr algn="ctr" rtl="0" eaLnBrk="0" fontAlgn="base" hangingPunct="0">
        <a:spcBef>
          <a:spcPct val="0"/>
        </a:spcBef>
        <a:spcAft>
          <a:spcPct val="0"/>
        </a:spcAft>
        <a:defRPr sz="3300">
          <a:solidFill>
            <a:srgbClr val="9D2512"/>
          </a:solidFill>
          <a:latin typeface="Georgia" pitchFamily="18" charset="0"/>
        </a:defRPr>
      </a:lvl3pPr>
      <a:lvl4pPr algn="ctr" rtl="0" eaLnBrk="0" fontAlgn="base" hangingPunct="0">
        <a:spcBef>
          <a:spcPct val="0"/>
        </a:spcBef>
        <a:spcAft>
          <a:spcPct val="0"/>
        </a:spcAft>
        <a:defRPr sz="3300">
          <a:solidFill>
            <a:srgbClr val="9D2512"/>
          </a:solidFill>
          <a:latin typeface="Georgia" pitchFamily="18" charset="0"/>
        </a:defRPr>
      </a:lvl4pPr>
      <a:lvl5pPr algn="ctr" rtl="0" eaLnBrk="0" fontAlgn="base" hangingPunct="0">
        <a:spcBef>
          <a:spcPct val="0"/>
        </a:spcBef>
        <a:spcAft>
          <a:spcPct val="0"/>
        </a:spcAft>
        <a:defRPr sz="3300">
          <a:solidFill>
            <a:srgbClr val="9D2512"/>
          </a:solidFill>
          <a:latin typeface="Georgia" pitchFamily="18" charset="0"/>
        </a:defRPr>
      </a:lvl5pPr>
      <a:lvl6pPr marL="457200" algn="ctr" rtl="0" fontAlgn="base">
        <a:spcBef>
          <a:spcPct val="0"/>
        </a:spcBef>
        <a:spcAft>
          <a:spcPct val="0"/>
        </a:spcAft>
        <a:defRPr sz="3300">
          <a:solidFill>
            <a:srgbClr val="9D2512"/>
          </a:solidFill>
          <a:latin typeface="Georgia" pitchFamily="18" charset="0"/>
        </a:defRPr>
      </a:lvl6pPr>
      <a:lvl7pPr marL="914400" algn="ctr" rtl="0" fontAlgn="base">
        <a:spcBef>
          <a:spcPct val="0"/>
        </a:spcBef>
        <a:spcAft>
          <a:spcPct val="0"/>
        </a:spcAft>
        <a:defRPr sz="3300">
          <a:solidFill>
            <a:srgbClr val="9D2512"/>
          </a:solidFill>
          <a:latin typeface="Georgia" pitchFamily="18" charset="0"/>
        </a:defRPr>
      </a:lvl7pPr>
      <a:lvl8pPr marL="1371600" algn="ctr" rtl="0" fontAlgn="base">
        <a:spcBef>
          <a:spcPct val="0"/>
        </a:spcBef>
        <a:spcAft>
          <a:spcPct val="0"/>
        </a:spcAft>
        <a:defRPr sz="3300">
          <a:solidFill>
            <a:srgbClr val="9D2512"/>
          </a:solidFill>
          <a:latin typeface="Georgia" pitchFamily="18" charset="0"/>
        </a:defRPr>
      </a:lvl8pPr>
      <a:lvl9pPr marL="1828800" algn="ctr" rtl="0" fontAlgn="base">
        <a:spcBef>
          <a:spcPct val="0"/>
        </a:spcBef>
        <a:spcAft>
          <a:spcPct val="0"/>
        </a:spcAft>
        <a:defRPr sz="3300">
          <a:solidFill>
            <a:srgbClr val="9D2512"/>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32C16"/>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F5CD2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EBAD5"/>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kumimoji="1" lang="fr-FR">
              <a:solidFill>
                <a:prstClr val="black">
                  <a:tint val="75000"/>
                </a:prstClr>
              </a:solidFill>
              <a:latin typeface="Tahoma" panose="020B0604030504040204" pitchFamily="34"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kumimoji="1" lang="fr-FR">
              <a:solidFill>
                <a:prstClr val="black">
                  <a:tint val="75000"/>
                </a:prstClr>
              </a:solidFill>
              <a:latin typeface="Tahoma" panose="020B0604030504040204" pitchFamily="34"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EF74111-F563-4425-BBFC-448B6B7A5845}" type="slidenum">
              <a:rPr kumimoji="1" lang="fr-FR">
                <a:latin typeface="Tahoma" panose="020B0604030504040204" pitchFamily="34" charset="0"/>
              </a:rPr>
              <a:pPr>
                <a:defRPr/>
              </a:pPr>
              <a:t>‹N°›</a:t>
            </a:fld>
            <a:endParaRPr kumimoji="1" lang="fr-FR" sz="1400">
              <a:latin typeface="Tahoma" panose="020B0604030504040204" pitchFamily="34" charset="0"/>
            </a:endParaRPr>
          </a:p>
        </p:txBody>
      </p:sp>
    </p:spTree>
    <p:extLst>
      <p:ext uri="{BB962C8B-B14F-4D97-AF65-F5344CB8AC3E}">
        <p14:creationId xmlns:p14="http://schemas.microsoft.com/office/powerpoint/2010/main" val="201239082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0.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0.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0.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0.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40.xml"/></Relationships>
</file>

<file path=ppt/slides/_rels/slide17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1.xml"/><Relationship Id="rId1" Type="http://schemas.openxmlformats.org/officeDocument/2006/relationships/slideLayout" Target="../slideLayouts/slideLayout4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45.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4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4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45.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45.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4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45.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45.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4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4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4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45.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4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4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47.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file:///D:\DDE%20FILMS%20ET%20MUSIQUE\COURS\COURS%20IFRISSE\20192020\1ISE%2020192020\9INDICATEURS%20COMPLEMENTAIRES.doc!_Hlk172450496" TargetMode="Externa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5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5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5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57.xml"/></Relationships>
</file>

<file path=ppt/slides/_rels/slide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5.xml"/><Relationship Id="rId1" Type="http://schemas.openxmlformats.org/officeDocument/2006/relationships/slideLayout" Target="../slideLayouts/slideLayout58.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5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cours-gestion.com/fixer-objectifs-entrepris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cours-gestion.com/cours-strategies-prix-marketing/" TargetMode="Externa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5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5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5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57.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58.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file:///C:\Documents%20and%20Settings\KABORE%20Sibiri%20Luc.PERSONNE-A9AC2F\Bureau\ATELIER%20CARTE%20SCOLAIRE%20ANALYSE%20STATISTIQUE\9INDICATEURS%20COMPLEMENTAIRES.doc!OLE_LINK3" TargetMode="Externa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59.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60.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8.xml"/><Relationship Id="rId1" Type="http://schemas.openxmlformats.org/officeDocument/2006/relationships/slideLayout" Target="../slideLayouts/slideLayout73.xml"/></Relationships>
</file>

<file path=ppt/slides/_rels/slide2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9.xml"/><Relationship Id="rId1" Type="http://schemas.openxmlformats.org/officeDocument/2006/relationships/slideLayout" Target="../slideLayouts/slideLayout73.xml"/></Relationships>
</file>

<file path=ppt/slides/_rels/slide2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0.xml"/><Relationship Id="rId1" Type="http://schemas.openxmlformats.org/officeDocument/2006/relationships/slideLayout" Target="../slideLayouts/slideLayout7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3.xml"/></Relationships>
</file>

<file path=ppt/slides/_rels/slide2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2.xml"/><Relationship Id="rId1" Type="http://schemas.openxmlformats.org/officeDocument/2006/relationships/slideLayout" Target="../slideLayouts/slideLayout7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3.xml"/></Relationships>
</file>

<file path=ppt/slides/_rels/slide2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4.xml"/><Relationship Id="rId1" Type="http://schemas.openxmlformats.org/officeDocument/2006/relationships/slideLayout" Target="../slideLayouts/slideLayout7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3.xml"/></Relationships>
</file>

<file path=ppt/slides/_rels/slide2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5.xml"/><Relationship Id="rId1" Type="http://schemas.openxmlformats.org/officeDocument/2006/relationships/slideLayout" Target="../slideLayouts/slideLayout73.xml"/></Relationships>
</file>

<file path=ppt/slides/_rels/slide2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6.xml"/><Relationship Id="rId1" Type="http://schemas.openxmlformats.org/officeDocument/2006/relationships/slideLayout" Target="../slideLayouts/slideLayout73.xml"/></Relationships>
</file>

<file path=ppt/slides/_rels/slide2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7.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7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8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84.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94.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file:///D:\DDE%20FILMS%20ET%20MUSIQUE\COURS\COURS%20IFRISSE\20192020\1ISE%2020192020\POWERPOINT%20PRESENTATION\PHOTOS.ppt!300" TargetMode="Externa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84.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84.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84.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84.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84.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84.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84.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84.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84.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8.xml"/><Relationship Id="rId1" Type="http://schemas.openxmlformats.org/officeDocument/2006/relationships/slideLayout" Target="../slideLayouts/slideLayout84.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84.xml"/></Relationships>
</file>

<file path=ppt/slides/_rels/slide27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0.xml"/><Relationship Id="rId1" Type="http://schemas.openxmlformats.org/officeDocument/2006/relationships/slideLayout" Target="../slideLayouts/slideLayout84.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84.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84.xml"/></Relationships>
</file>

<file path=ppt/slides/_rels/slide2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3.xml"/><Relationship Id="rId1" Type="http://schemas.openxmlformats.org/officeDocument/2006/relationships/slideLayout" Target="../slideLayouts/slideLayout84.xml"/></Relationships>
</file>

<file path=ppt/slides/_rels/slide2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4.xml"/><Relationship Id="rId1" Type="http://schemas.openxmlformats.org/officeDocument/2006/relationships/slideLayout" Target="../slideLayouts/slideLayout95.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84.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84.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84.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84.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84.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84.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84.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84.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84.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84.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84.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84.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84.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84.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84.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84.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84.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84.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84.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84.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84.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84.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84.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84.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84.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84.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84.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84.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84.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84.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84.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84.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84.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84.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84.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84.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84.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84.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84.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84.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84.xml"/></Relationships>
</file>

<file path=ppt/slides/_rels/slide323.xml.rels><?xml version="1.0" encoding="UTF-8" standalone="yes"?>
<Relationships xmlns="http://schemas.openxmlformats.org/package/2006/relationships"><Relationship Id="rId3" Type="http://schemas.openxmlformats.org/officeDocument/2006/relationships/hyperlink" Target="../EXO%20CARTE%20SCOL/15%20PROJECTIONS%20CARTE%20SCOLAIRE.xls" TargetMode="External"/><Relationship Id="rId2" Type="http://schemas.openxmlformats.org/officeDocument/2006/relationships/notesSlide" Target="../notesSlides/notesSlide321.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060575"/>
            <a:ext cx="9144000" cy="1944688"/>
          </a:xfrm>
        </p:spPr>
        <p:txBody>
          <a:bodyPr/>
          <a:lstStyle/>
          <a:p>
            <a:pPr eaLnBrk="1" hangingPunct="1"/>
            <a:r>
              <a:rPr lang="fr-FR" sz="3200" b="1" dirty="0" smtClean="0">
                <a:latin typeface="Arial" panose="020B0604020202020204" pitchFamily="34" charset="0"/>
                <a:cs typeface="Arial" panose="020B0604020202020204" pitchFamily="34" charset="0"/>
              </a:rPr>
              <a:t>GENERALITES SUR LA PLANIFICATION DE</a:t>
            </a:r>
            <a:br>
              <a:rPr lang="fr-FR" sz="3200" b="1" dirty="0" smtClean="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L’EDUCATION ET SUR LES STATISTIQUES EDUCATIVES</a:t>
            </a: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20483" name="Rectangle 3"/>
          <p:cNvSpPr>
            <a:spLocks noGrp="1" noChangeArrowheads="1"/>
          </p:cNvSpPr>
          <p:nvPr>
            <p:ph type="subTitle" idx="1"/>
          </p:nvPr>
        </p:nvSpPr>
        <p:spPr>
          <a:xfrm>
            <a:off x="250825" y="1484313"/>
            <a:ext cx="8642350" cy="4752975"/>
          </a:xfrm>
        </p:spPr>
        <p:txBody>
          <a:bodyPr/>
          <a:lstStyle/>
          <a:p>
            <a:pPr algn="just" eaLnBrk="1" hangingPunct="1">
              <a:buFont typeface="Wingdings" panose="05000000000000000000" pitchFamily="2" charset="2"/>
              <a:buNone/>
            </a:pPr>
            <a:r>
              <a:rPr lang="fr-FR" sz="3600" i="1" smtClean="0"/>
              <a:t>"</a:t>
            </a:r>
            <a:r>
              <a:rPr lang="fr-FR" sz="3600" b="1" i="1" smtClean="0"/>
              <a:t>La planification de l’éducation au sens large</a:t>
            </a:r>
            <a:r>
              <a:rPr lang="fr-FR" sz="3600" i="1" smtClean="0"/>
              <a:t>, est l’application d’une analyse systématique et rationnelle au processus de développement de l’éducation ; son but est de mettre l’éducation à même de satisfaire de manière plus efficace aux besoins et aux objectifs des étudiants et de la société"</a:t>
            </a:r>
            <a:r>
              <a:rPr lang="fr-FR" sz="3600" smtClean="0"/>
              <a:t> </a:t>
            </a:r>
          </a:p>
        </p:txBody>
      </p:sp>
      <p:sp>
        <p:nvSpPr>
          <p:cNvPr id="642052" name="Rectangle 4"/>
          <p:cNvSpPr>
            <a:spLocks noChangeArrowheads="1"/>
          </p:cNvSpPr>
          <p:nvPr/>
        </p:nvSpPr>
        <p:spPr bwMode="auto">
          <a:xfrm>
            <a:off x="684213" y="404813"/>
            <a:ext cx="6408737" cy="762000"/>
          </a:xfrm>
          <a:prstGeom prst="rect">
            <a:avLst/>
          </a:prstGeom>
          <a:noFill/>
          <a:ln w="9525">
            <a:noFill/>
            <a:miter lim="800000"/>
            <a:headEnd/>
            <a:tailEnd/>
          </a:ln>
          <a:effectLst/>
        </p:spPr>
        <p:txBody>
          <a:bodyPr>
            <a:spAutoFit/>
          </a:bodyPr>
          <a:lstStyle/>
          <a:p>
            <a:pPr eaLnBrk="1" hangingPunct="1">
              <a:defRPr/>
            </a:pPr>
            <a:r>
              <a:rPr lang="fr-FR" sz="4400" b="1" dirty="0">
                <a:latin typeface="Verdana" pitchFamily="34" charset="0"/>
              </a:rPr>
              <a:t>1.1.</a:t>
            </a:r>
            <a:r>
              <a:rPr lang="fr-FR" sz="4400" b="1" dirty="0">
                <a:latin typeface="Arial" charset="0"/>
              </a:rPr>
              <a:t>  </a:t>
            </a:r>
            <a:r>
              <a:rPr lang="fr-FR" sz="4400" b="1" dirty="0">
                <a:effectLst>
                  <a:outerShdw blurRad="38100" dist="38100" dir="2700000" algn="tl">
                    <a:srgbClr val="FFFFFF"/>
                  </a:outerShdw>
                </a:effectLst>
                <a:latin typeface="Verdana" pitchFamily="34" charset="0"/>
              </a:rPr>
              <a:t>Définition</a:t>
            </a:r>
          </a:p>
        </p:txBody>
      </p:sp>
    </p:spTree>
  </p:cSld>
  <p:clrMapOvr>
    <a:masterClrMapping/>
  </p:clrMapOvr>
  <p:transition>
    <p:pull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0475E7-F101-4A74-9D86-7814CD9C30F5}" type="slidenum">
              <a:rPr lang="fr-FR" altLang="fr-FR" sz="1400" smtClean="0">
                <a:solidFill>
                  <a:srgbClr val="000000"/>
                </a:solidFill>
              </a:rPr>
              <a:pPr>
                <a:spcBef>
                  <a:spcPct val="0"/>
                </a:spcBef>
                <a:buFontTx/>
                <a:buNone/>
              </a:pPr>
              <a:t>100</a:t>
            </a:fld>
            <a:endParaRPr lang="fr-FR" altLang="fr-FR" sz="1400" smtClean="0">
              <a:solidFill>
                <a:srgbClr val="000000"/>
              </a:solidFill>
            </a:endParaRPr>
          </a:p>
        </p:txBody>
      </p:sp>
      <p:sp>
        <p:nvSpPr>
          <p:cNvPr id="20483" name="Rectangle 2"/>
          <p:cNvSpPr>
            <a:spLocks noGrp="1" noChangeArrowheads="1"/>
          </p:cNvSpPr>
          <p:nvPr>
            <p:ph type="title"/>
          </p:nvPr>
        </p:nvSpPr>
        <p:spPr>
          <a:xfrm>
            <a:off x="228600" y="381000"/>
            <a:ext cx="8763000" cy="1066800"/>
          </a:xfrm>
        </p:spPr>
        <p:txBody>
          <a:bodyPr/>
          <a:lstStyle/>
          <a:p>
            <a:pPr eaLnBrk="1" hangingPunct="1"/>
            <a:r>
              <a:rPr lang="fr-FR" altLang="fr-FR" sz="3600" b="1" smtClean="0">
                <a:solidFill>
                  <a:srgbClr val="003399"/>
                </a:solidFill>
              </a:rPr>
              <a:t>I. LE TAUX BRUT DE SCOLARISATION (TBS</a:t>
            </a:r>
            <a:r>
              <a:rPr lang="fr-FR" altLang="fr-FR" sz="4000" b="1" smtClean="0">
                <a:solidFill>
                  <a:srgbClr val="003399"/>
                </a:solidFill>
              </a:rPr>
              <a:t>)</a:t>
            </a:r>
          </a:p>
        </p:txBody>
      </p:sp>
      <p:sp>
        <p:nvSpPr>
          <p:cNvPr id="20484" name="Rectangle 3"/>
          <p:cNvSpPr>
            <a:spLocks noGrp="1" noChangeArrowheads="1"/>
          </p:cNvSpPr>
          <p:nvPr>
            <p:ph type="body" sz="half" idx="2"/>
          </p:nvPr>
        </p:nvSpPr>
        <p:spPr>
          <a:xfrm>
            <a:off x="304800" y="1905000"/>
            <a:ext cx="8305800" cy="4419600"/>
          </a:xfrm>
        </p:spPr>
        <p:txBody>
          <a:bodyPr/>
          <a:lstStyle/>
          <a:p>
            <a:pPr algn="just" eaLnBrk="1" hangingPunct="1">
              <a:lnSpc>
                <a:spcPct val="90000"/>
              </a:lnSpc>
              <a:buClr>
                <a:schemeClr val="tx1"/>
              </a:buClr>
              <a:buFont typeface="Wingdings" panose="05000000000000000000" pitchFamily="2" charset="2"/>
              <a:buNone/>
            </a:pPr>
            <a:r>
              <a:rPr lang="fr-FR" altLang="fr-FR" smtClean="0"/>
              <a:t>	</a:t>
            </a:r>
            <a:r>
              <a:rPr lang="fr-FR" altLang="fr-FR" b="1" smtClean="0"/>
              <a:t>Interprétation</a:t>
            </a:r>
            <a:r>
              <a:rPr lang="fr-FR" altLang="fr-FR" smtClean="0"/>
              <a:t> : </a:t>
            </a:r>
          </a:p>
          <a:p>
            <a:pPr algn="just" eaLnBrk="1" hangingPunct="1">
              <a:lnSpc>
                <a:spcPct val="90000"/>
              </a:lnSpc>
              <a:buClr>
                <a:schemeClr val="tx1"/>
              </a:buClr>
              <a:buFont typeface="Wingdings" panose="05000000000000000000" pitchFamily="2" charset="2"/>
              <a:buNone/>
            </a:pPr>
            <a:r>
              <a:rPr lang="fr-FR" altLang="fr-FR" smtClean="0"/>
              <a:t>	Un TBS élevé indique un degré élevé de participation, que les élèves appartiennent au groupe d’âge officiel ou non. </a:t>
            </a:r>
          </a:p>
          <a:p>
            <a:pPr algn="just" eaLnBrk="1" hangingPunct="1">
              <a:lnSpc>
                <a:spcPct val="90000"/>
              </a:lnSpc>
              <a:buClr>
                <a:schemeClr val="tx1"/>
              </a:buClr>
              <a:buFont typeface="Wingdings" panose="05000000000000000000" pitchFamily="2" charset="2"/>
              <a:buNone/>
            </a:pPr>
            <a:r>
              <a:rPr lang="fr-FR" altLang="fr-FR" smtClean="0"/>
              <a:t>	Quand la valeur du TBS approche ou dépasse 100 %, cela indique que le pays est en principe capable de scolariser la totalité de sa population en âge de fréquenter l’école, mais n’indique pas la proportion de cette population qui fréquente effectivement l’école. </a:t>
            </a:r>
          </a:p>
        </p:txBody>
      </p:sp>
      <p:sp>
        <p:nvSpPr>
          <p:cNvPr id="2048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123506645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BD096079-B861-4BAC-8952-5F55FFA667B4}" type="slidenum">
              <a:rPr lang="fr-FR" altLang="fr-FR" sz="1400">
                <a:solidFill>
                  <a:srgbClr val="000000"/>
                </a:solidFill>
              </a:rPr>
              <a:pPr algn="r" eaLnBrk="1" hangingPunct="1">
                <a:spcBef>
                  <a:spcPct val="0"/>
                </a:spcBef>
                <a:buFontTx/>
                <a:buNone/>
              </a:pPr>
              <a:t>101</a:t>
            </a:fld>
            <a:endParaRPr lang="fr-FR" altLang="fr-FR" sz="1400">
              <a:solidFill>
                <a:srgbClr val="000000"/>
              </a:solidFill>
            </a:endParaRPr>
          </a:p>
        </p:txBody>
      </p:sp>
      <p:sp>
        <p:nvSpPr>
          <p:cNvPr id="11267" name="Rectangle 2"/>
          <p:cNvSpPr>
            <a:spLocks noGrp="1" noChangeArrowheads="1"/>
          </p:cNvSpPr>
          <p:nvPr>
            <p:ph type="title" idx="4294967295"/>
          </p:nvPr>
        </p:nvSpPr>
        <p:spPr>
          <a:xfrm>
            <a:off x="228600" y="381000"/>
            <a:ext cx="8763000" cy="1066800"/>
          </a:xfrm>
        </p:spPr>
        <p:txBody>
          <a:bodyPr/>
          <a:lstStyle/>
          <a:p>
            <a:pPr eaLnBrk="1" hangingPunct="1"/>
            <a:r>
              <a:rPr lang="fr-FR" altLang="fr-FR" sz="3600" b="1" smtClean="0">
                <a:solidFill>
                  <a:srgbClr val="003399"/>
                </a:solidFill>
              </a:rPr>
              <a:t>I. LE TAUX BRUT DE SCOLARISATION (TBS</a:t>
            </a:r>
            <a:r>
              <a:rPr lang="fr-FR" altLang="fr-FR" sz="4000" b="1" smtClean="0">
                <a:solidFill>
                  <a:srgbClr val="003399"/>
                </a:solidFill>
              </a:rPr>
              <a:t>)</a:t>
            </a:r>
          </a:p>
        </p:txBody>
      </p:sp>
      <p:sp>
        <p:nvSpPr>
          <p:cNvPr id="11268" name="Rectangle 3"/>
          <p:cNvSpPr>
            <a:spLocks noGrp="1" noChangeArrowheads="1"/>
          </p:cNvSpPr>
          <p:nvPr>
            <p:ph type="body" sz="half" idx="4294967295"/>
          </p:nvPr>
        </p:nvSpPr>
        <p:spPr>
          <a:xfrm>
            <a:off x="304800" y="1905000"/>
            <a:ext cx="8305800" cy="4419600"/>
          </a:xfrm>
        </p:spPr>
        <p:txBody>
          <a:bodyPr/>
          <a:lstStyle/>
          <a:p>
            <a:pPr algn="just" eaLnBrk="1" hangingPunct="1">
              <a:lnSpc>
                <a:spcPct val="90000"/>
              </a:lnSpc>
              <a:buClr>
                <a:schemeClr val="tx1"/>
              </a:buClr>
              <a:buFont typeface="Wingdings" panose="05000000000000000000" pitchFamily="2" charset="2"/>
              <a:buNone/>
            </a:pPr>
            <a:r>
              <a:rPr lang="fr-FR" altLang="fr-FR" sz="2800" smtClean="0"/>
              <a:t>	 Parvenir à un TBS de 100 % est donc une condition nécessaire, mais non suffisante, de l’universalisation de l’enseignement. </a:t>
            </a:r>
          </a:p>
          <a:p>
            <a:pPr algn="just" eaLnBrk="1" hangingPunct="1">
              <a:lnSpc>
                <a:spcPct val="90000"/>
              </a:lnSpc>
              <a:buClr>
                <a:schemeClr val="tx1"/>
              </a:buClr>
              <a:buFont typeface="Wingdings" panose="05000000000000000000" pitchFamily="2" charset="2"/>
              <a:buNone/>
            </a:pPr>
            <a:r>
              <a:rPr lang="fr-FR" altLang="fr-FR" sz="2800" smtClean="0"/>
              <a:t>	Quand le TBS dépasse 90 % pour un niveau d’enseignement, le nombre total des places pour les élèves approche le nombre requis pour que le groupe d’âge officiel soit scolarisé en totalité. </a:t>
            </a:r>
          </a:p>
        </p:txBody>
      </p:sp>
      <p:sp>
        <p:nvSpPr>
          <p:cNvPr id="2253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676332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68">
                                            <p:txEl>
                                              <p:pRg st="0" end="0"/>
                                            </p:txEl>
                                          </p:spTgt>
                                        </p:tgtEl>
                                        <p:attrNameLst>
                                          <p:attrName>style.visibility</p:attrName>
                                        </p:attrNameLst>
                                      </p:cBhvr>
                                      <p:to>
                                        <p:strVal val="visible"/>
                                      </p:to>
                                    </p:set>
                                    <p:animEffect transition="in" filter="fade">
                                      <p:cBhvr>
                                        <p:cTn id="14" dur="1000">
                                          <p:stCondLst>
                                            <p:cond delay="0"/>
                                          </p:stCondLst>
                                        </p:cTn>
                                        <p:tgtEl>
                                          <p:spTgt spid="1126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68">
                                            <p:txEl>
                                              <p:pRg st="1" end="1"/>
                                            </p:txEl>
                                          </p:spTgt>
                                        </p:tgtEl>
                                        <p:attrNameLst>
                                          <p:attrName>style.visibility</p:attrName>
                                        </p:attrNameLst>
                                      </p:cBhvr>
                                      <p:to>
                                        <p:strVal val="visible"/>
                                      </p:to>
                                    </p:set>
                                    <p:animEffect transition="in" filter="fade">
                                      <p:cBhvr>
                                        <p:cTn id="19" dur="1000">
                                          <p:stCondLst>
                                            <p:cond delay="0"/>
                                          </p:stCondLst>
                                        </p:cTn>
                                        <p:tgtEl>
                                          <p:spTgt spid="112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964C59F-B613-449B-AD2F-5D58D1CEA31C}" type="slidenum">
              <a:rPr lang="fr-FR" altLang="fr-FR" sz="1400">
                <a:solidFill>
                  <a:srgbClr val="000000"/>
                </a:solidFill>
              </a:rPr>
              <a:pPr algn="r" eaLnBrk="1" hangingPunct="1">
                <a:spcBef>
                  <a:spcPct val="0"/>
                </a:spcBef>
                <a:buFontTx/>
                <a:buNone/>
              </a:pPr>
              <a:t>102</a:t>
            </a:fld>
            <a:endParaRPr lang="fr-FR" altLang="fr-FR" sz="1400">
              <a:solidFill>
                <a:srgbClr val="000000"/>
              </a:solidFill>
            </a:endParaRPr>
          </a:p>
        </p:txBody>
      </p:sp>
      <p:sp>
        <p:nvSpPr>
          <p:cNvPr id="12291" name="Rectangle 2"/>
          <p:cNvSpPr>
            <a:spLocks noGrp="1" noChangeArrowheads="1"/>
          </p:cNvSpPr>
          <p:nvPr>
            <p:ph type="title" idx="4294967295"/>
          </p:nvPr>
        </p:nvSpPr>
        <p:spPr>
          <a:xfrm>
            <a:off x="228600" y="381000"/>
            <a:ext cx="8763000" cy="1066800"/>
          </a:xfrm>
        </p:spPr>
        <p:txBody>
          <a:bodyPr/>
          <a:lstStyle/>
          <a:p>
            <a:pPr eaLnBrk="1" hangingPunct="1"/>
            <a:r>
              <a:rPr lang="fr-FR" altLang="fr-FR" sz="3600" b="1" smtClean="0">
                <a:solidFill>
                  <a:srgbClr val="003399"/>
                </a:solidFill>
              </a:rPr>
              <a:t>I. LE TAUX BRUT DE SCOLARISATION (TBS</a:t>
            </a:r>
            <a:r>
              <a:rPr lang="fr-FR" altLang="fr-FR" sz="4000" b="1" smtClean="0">
                <a:solidFill>
                  <a:srgbClr val="003399"/>
                </a:solidFill>
              </a:rPr>
              <a:t>)</a:t>
            </a:r>
          </a:p>
        </p:txBody>
      </p:sp>
      <p:sp>
        <p:nvSpPr>
          <p:cNvPr id="12292" name="Rectangle 3"/>
          <p:cNvSpPr>
            <a:spLocks noGrp="1" noChangeArrowheads="1"/>
          </p:cNvSpPr>
          <p:nvPr>
            <p:ph type="body" sz="half" idx="4294967295"/>
          </p:nvPr>
        </p:nvSpPr>
        <p:spPr>
          <a:xfrm>
            <a:off x="304800" y="1905000"/>
            <a:ext cx="8305800" cy="4419600"/>
          </a:xfrm>
        </p:spPr>
        <p:txBody>
          <a:bodyPr/>
          <a:lstStyle/>
          <a:p>
            <a:pPr algn="just" eaLnBrk="1" hangingPunct="1">
              <a:buClr>
                <a:schemeClr val="tx1"/>
              </a:buClr>
              <a:buFont typeface="Wingdings" panose="05000000000000000000" pitchFamily="2" charset="2"/>
              <a:buNone/>
            </a:pPr>
            <a:r>
              <a:rPr lang="fr-FR" altLang="fr-FR" sz="2800" smtClean="0"/>
              <a:t>	 Toutefois, pour que l’universalisation de l’enseignement soit effectivement réalisée, il faudrait que le nombre des élèves n’ayant pas encore atteint ou ayant déjà dépassé l’âge officiel diminue afin de libérer des places pour les élèves faisant partie du groupe d’âge officiel de fréquentation de ce niveau d’enseignement.</a:t>
            </a:r>
          </a:p>
        </p:txBody>
      </p:sp>
      <p:sp>
        <p:nvSpPr>
          <p:cNvPr id="24581"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1025965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fltVal val="0"/>
                                          </p:val>
                                        </p:tav>
                                        <p:tav tm="100000">
                                          <p:val>
                                            <p:strVal val="#ppt_w"/>
                                          </p:val>
                                        </p:tav>
                                      </p:tavLst>
                                    </p:anim>
                                    <p:anim calcmode="lin" valueType="num">
                                      <p:cBhvr>
                                        <p:cTn id="8" dur="500" fill="hold"/>
                                        <p:tgtEl>
                                          <p:spTgt spid="12291"/>
                                        </p:tgtEl>
                                        <p:attrNameLst>
                                          <p:attrName>ppt_h</p:attrName>
                                        </p:attrNameLst>
                                      </p:cBhvr>
                                      <p:tavLst>
                                        <p:tav tm="0">
                                          <p:val>
                                            <p:fltVal val="0"/>
                                          </p:val>
                                        </p:tav>
                                        <p:tav tm="100000">
                                          <p:val>
                                            <p:strVal val="#ppt_h"/>
                                          </p:val>
                                        </p:tav>
                                      </p:tavLst>
                                    </p:anim>
                                    <p:animEffect transition="in" filter="fade">
                                      <p:cBhvr>
                                        <p:cTn id="9" dur="500"/>
                                        <p:tgtEl>
                                          <p:spTgt spid="122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292">
                                            <p:txEl>
                                              <p:pRg st="0" end="0"/>
                                            </p:txEl>
                                          </p:spTgt>
                                        </p:tgtEl>
                                        <p:attrNameLst>
                                          <p:attrName>style.visibility</p:attrName>
                                        </p:attrNameLst>
                                      </p:cBhvr>
                                      <p:to>
                                        <p:strVal val="visible"/>
                                      </p:to>
                                    </p:set>
                                    <p:animEffect transition="in" filter="fade">
                                      <p:cBhvr>
                                        <p:cTn id="14" dur="1000">
                                          <p:stCondLst>
                                            <p:cond delay="0"/>
                                          </p:stCondLst>
                                        </p:cTn>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B8F30A16-7014-4324-9E5B-D544AD357DA0}" type="slidenum">
              <a:rPr lang="fr-FR" altLang="fr-FR" sz="1400">
                <a:solidFill>
                  <a:srgbClr val="000000"/>
                </a:solidFill>
              </a:rPr>
              <a:pPr algn="r" eaLnBrk="1" hangingPunct="1">
                <a:spcBef>
                  <a:spcPct val="0"/>
                </a:spcBef>
                <a:buFontTx/>
                <a:buNone/>
              </a:pPr>
              <a:t>103</a:t>
            </a:fld>
            <a:endParaRPr lang="fr-FR" altLang="fr-FR" sz="1400">
              <a:solidFill>
                <a:srgbClr val="000000"/>
              </a:solidFill>
            </a:endParaRPr>
          </a:p>
        </p:txBody>
      </p:sp>
      <p:sp>
        <p:nvSpPr>
          <p:cNvPr id="13315" name="Rectangle 2"/>
          <p:cNvSpPr>
            <a:spLocks noGrp="1" noChangeArrowheads="1"/>
          </p:cNvSpPr>
          <p:nvPr>
            <p:ph type="title" idx="4294967295"/>
          </p:nvPr>
        </p:nvSpPr>
        <p:spPr>
          <a:xfrm>
            <a:off x="228600" y="381000"/>
            <a:ext cx="8763000" cy="1066800"/>
          </a:xfrm>
        </p:spPr>
        <p:txBody>
          <a:bodyPr/>
          <a:lstStyle/>
          <a:p>
            <a:pPr eaLnBrk="1" hangingPunct="1"/>
            <a:r>
              <a:rPr lang="fr-FR" altLang="fr-FR" sz="3600" b="1" smtClean="0">
                <a:solidFill>
                  <a:srgbClr val="003399"/>
                </a:solidFill>
              </a:rPr>
              <a:t>I. LE TAUX BRUT DE SCOLARISATION (TBS</a:t>
            </a:r>
            <a:r>
              <a:rPr lang="fr-FR" altLang="fr-FR" sz="4000" b="1" smtClean="0">
                <a:solidFill>
                  <a:srgbClr val="003399"/>
                </a:solidFill>
              </a:rPr>
              <a:t>)</a:t>
            </a:r>
          </a:p>
        </p:txBody>
      </p:sp>
      <p:sp>
        <p:nvSpPr>
          <p:cNvPr id="13316" name="Rectangle 3"/>
          <p:cNvSpPr>
            <a:spLocks noGrp="1" noChangeArrowheads="1"/>
          </p:cNvSpPr>
          <p:nvPr>
            <p:ph type="body" sz="half" idx="4294967295"/>
          </p:nvPr>
        </p:nvSpPr>
        <p:spPr>
          <a:xfrm>
            <a:off x="304800" y="1905000"/>
            <a:ext cx="8305800" cy="4419600"/>
          </a:xfrm>
        </p:spPr>
        <p:txBody>
          <a:bodyPr/>
          <a:lstStyle/>
          <a:p>
            <a:pPr algn="just" eaLnBrk="1" hangingPunct="1">
              <a:lnSpc>
                <a:spcPct val="90000"/>
              </a:lnSpc>
              <a:buClr>
                <a:schemeClr val="tx1"/>
              </a:buClr>
              <a:buFont typeface="Wingdings" panose="05000000000000000000" pitchFamily="2" charset="2"/>
              <a:buNone/>
            </a:pPr>
            <a:r>
              <a:rPr lang="fr-FR" altLang="fr-FR" sz="2800" smtClean="0"/>
              <a:t>	A-t-on atteint la scolarisation universelle avec un TBS de 100 %? </a:t>
            </a:r>
          </a:p>
          <a:p>
            <a:pPr algn="just" eaLnBrk="1" hangingPunct="1">
              <a:lnSpc>
                <a:spcPct val="90000"/>
              </a:lnSpc>
              <a:buClr>
                <a:schemeClr val="tx1"/>
              </a:buClr>
              <a:buFont typeface="Wingdings" panose="05000000000000000000" pitchFamily="2" charset="2"/>
              <a:buNone/>
            </a:pPr>
            <a:endParaRPr lang="fr-FR" altLang="fr-FR" sz="2800" smtClean="0"/>
          </a:p>
          <a:p>
            <a:pPr algn="just" eaLnBrk="1" hangingPunct="1">
              <a:lnSpc>
                <a:spcPct val="90000"/>
              </a:lnSpc>
              <a:buClr>
                <a:schemeClr val="tx1"/>
              </a:buClr>
              <a:buFont typeface="Wingdings" panose="05000000000000000000" pitchFamily="2" charset="2"/>
              <a:buNone/>
            </a:pPr>
            <a:r>
              <a:rPr lang="fr-FR" altLang="fr-FR" sz="2800" smtClean="0"/>
              <a:t>	Pourquoi?</a:t>
            </a:r>
          </a:p>
        </p:txBody>
      </p:sp>
      <p:sp>
        <p:nvSpPr>
          <p:cNvPr id="2662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pic>
        <p:nvPicPr>
          <p:cNvPr id="26630" name="Picture 5" descr="Personne réfléchiss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438400"/>
            <a:ext cx="12954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553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Effect transition="in" filter="fade">
                                      <p:cBhvr>
                                        <p:cTn id="9" dur="500"/>
                                        <p:tgtEl>
                                          <p:spTgt spid="133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16">
                                            <p:txEl>
                                              <p:pRg st="0" end="0"/>
                                            </p:txEl>
                                          </p:spTgt>
                                        </p:tgtEl>
                                        <p:attrNameLst>
                                          <p:attrName>style.visibility</p:attrName>
                                        </p:attrNameLst>
                                      </p:cBhvr>
                                      <p:to>
                                        <p:strVal val="visible"/>
                                      </p:to>
                                    </p:set>
                                    <p:animEffect transition="in" filter="fade">
                                      <p:cBhvr>
                                        <p:cTn id="14" dur="1000">
                                          <p:stCondLst>
                                            <p:cond delay="0"/>
                                          </p:stCondLst>
                                        </p:cTn>
                                        <p:tgtEl>
                                          <p:spTgt spid="1331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Effect transition="in" filter="fade">
                                      <p:cBhvr>
                                        <p:cTn id="19" dur="1000">
                                          <p:stCondLst>
                                            <p:cond delay="0"/>
                                          </p:stCondLst>
                                        </p:cTn>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62DBE5-90A6-4D52-8DFC-59F13CCAB484}" type="slidenum">
              <a:rPr lang="fr-FR" altLang="fr-FR" sz="1400" smtClean="0">
                <a:solidFill>
                  <a:srgbClr val="000000"/>
                </a:solidFill>
              </a:rPr>
              <a:pPr>
                <a:spcBef>
                  <a:spcPct val="0"/>
                </a:spcBef>
                <a:buFontTx/>
                <a:buNone/>
              </a:pPr>
              <a:t>104</a:t>
            </a:fld>
            <a:endParaRPr lang="fr-FR" altLang="fr-FR" sz="1400" smtClean="0">
              <a:solidFill>
                <a:srgbClr val="000000"/>
              </a:solidFill>
            </a:endParaRPr>
          </a:p>
        </p:txBody>
      </p:sp>
      <p:sp>
        <p:nvSpPr>
          <p:cNvPr id="28675" name="Rectangle 2"/>
          <p:cNvSpPr>
            <a:spLocks noGrp="1" noChangeArrowheads="1"/>
          </p:cNvSpPr>
          <p:nvPr>
            <p:ph type="title"/>
          </p:nvPr>
        </p:nvSpPr>
        <p:spPr>
          <a:xfrm>
            <a:off x="304800" y="350838"/>
            <a:ext cx="8686800" cy="1066800"/>
          </a:xfrm>
        </p:spPr>
        <p:txBody>
          <a:bodyPr/>
          <a:lstStyle/>
          <a:p>
            <a:pPr eaLnBrk="1" hangingPunct="1"/>
            <a:r>
              <a:rPr lang="fr-FR" altLang="fr-FR" sz="3200" b="1" smtClean="0">
                <a:solidFill>
                  <a:srgbClr val="003399"/>
                </a:solidFill>
              </a:rPr>
              <a:t>II. LE TAUX NET DE SCOLARISATION (TNS)</a:t>
            </a:r>
          </a:p>
        </p:txBody>
      </p:sp>
      <p:sp>
        <p:nvSpPr>
          <p:cNvPr id="28676" name="Rectangle 3"/>
          <p:cNvSpPr>
            <a:spLocks noGrp="1" noChangeArrowheads="1"/>
          </p:cNvSpPr>
          <p:nvPr>
            <p:ph type="body" sz="half" idx="2"/>
          </p:nvPr>
        </p:nvSpPr>
        <p:spPr>
          <a:xfrm>
            <a:off x="228600" y="1600200"/>
            <a:ext cx="8610600" cy="5029200"/>
          </a:xfrm>
        </p:spPr>
        <p:txBody>
          <a:bodyPr/>
          <a:lstStyle/>
          <a:p>
            <a:pPr algn="just">
              <a:buFontTx/>
              <a:buNone/>
            </a:pPr>
            <a:r>
              <a:rPr lang="fr-FR" altLang="fr-FR" b="1" smtClean="0"/>
              <a:t>Définition :</a:t>
            </a:r>
            <a:r>
              <a:rPr lang="fr-FR" altLang="fr-FR" smtClean="0"/>
              <a:t> rapport entre l’effectif des élèves ayant l’âge légal de scolarisation dans un cycle d’enseignement donné (primaire, post-primaire, secondaire, etc.) et le nombre d’enfants des tranches d’âge correspondantes, pour une année scolaire donnée.</a:t>
            </a:r>
          </a:p>
          <a:p>
            <a:pPr>
              <a:buFontTx/>
              <a:buNone/>
            </a:pPr>
            <a:r>
              <a:rPr lang="fr-FR" altLang="fr-FR" b="1" smtClean="0"/>
              <a:t>Objet:</a:t>
            </a:r>
            <a:r>
              <a:rPr lang="fr-FR" altLang="fr-FR" smtClean="0"/>
              <a:t> fournit une mesure précise de l’étendue de la participation à un niveau donné d’éducation des enfants appartenant au groupe officiellement en âge de fréquenter ce niveau.</a:t>
            </a:r>
          </a:p>
        </p:txBody>
      </p:sp>
      <p:sp>
        <p:nvSpPr>
          <p:cNvPr id="2867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201374567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1AA511-65EF-4A23-90AB-B4428E50EEEF}" type="slidenum">
              <a:rPr lang="fr-FR" altLang="fr-FR" sz="1400" smtClean="0">
                <a:solidFill>
                  <a:srgbClr val="000000"/>
                </a:solidFill>
              </a:rPr>
              <a:pPr>
                <a:spcBef>
                  <a:spcPct val="0"/>
                </a:spcBef>
                <a:buFontTx/>
                <a:buNone/>
              </a:pPr>
              <a:t>105</a:t>
            </a:fld>
            <a:endParaRPr lang="fr-FR" altLang="fr-FR" sz="1400" smtClean="0">
              <a:solidFill>
                <a:srgbClr val="000000"/>
              </a:solidFill>
            </a:endParaRPr>
          </a:p>
        </p:txBody>
      </p:sp>
      <p:sp>
        <p:nvSpPr>
          <p:cNvPr id="30723" name="Rectangle 2"/>
          <p:cNvSpPr>
            <a:spLocks noGrp="1" noChangeArrowheads="1"/>
          </p:cNvSpPr>
          <p:nvPr>
            <p:ph type="title"/>
          </p:nvPr>
        </p:nvSpPr>
        <p:spPr>
          <a:xfrm>
            <a:off x="228600" y="304800"/>
            <a:ext cx="8724900" cy="1066800"/>
          </a:xfrm>
        </p:spPr>
        <p:txBody>
          <a:bodyPr/>
          <a:lstStyle/>
          <a:p>
            <a:pPr eaLnBrk="1" hangingPunct="1"/>
            <a:r>
              <a:rPr lang="fr-FR" altLang="fr-FR" sz="3200" b="1" smtClean="0">
                <a:solidFill>
                  <a:srgbClr val="003399"/>
                </a:solidFill>
              </a:rPr>
              <a:t>II. LE TAUX NET DE SCOLARISATION (TNS)</a:t>
            </a:r>
          </a:p>
        </p:txBody>
      </p:sp>
      <p:sp>
        <p:nvSpPr>
          <p:cNvPr id="30724" name="Rectangle 3"/>
          <p:cNvSpPr>
            <a:spLocks noGrp="1" noChangeArrowheads="1"/>
          </p:cNvSpPr>
          <p:nvPr>
            <p:ph type="body" sz="half" idx="2"/>
          </p:nvPr>
        </p:nvSpPr>
        <p:spPr>
          <a:xfrm>
            <a:off x="152400" y="1905000"/>
            <a:ext cx="8686800" cy="4419600"/>
          </a:xfrm>
        </p:spPr>
        <p:txBody>
          <a:bodyPr/>
          <a:lstStyle/>
          <a:p>
            <a:pPr eaLnBrk="1" hangingPunct="1">
              <a:lnSpc>
                <a:spcPct val="90000"/>
              </a:lnSpc>
              <a:buClr>
                <a:schemeClr val="tx1"/>
              </a:buClr>
              <a:buFont typeface="Wingdings" panose="05000000000000000000" pitchFamily="2" charset="2"/>
              <a:buNone/>
            </a:pPr>
            <a:r>
              <a:rPr lang="fr-FR" altLang="fr-FR" b="1" smtClean="0"/>
              <a:t>Méthode de calcul:</a:t>
            </a:r>
            <a:r>
              <a:rPr lang="fr-FR" altLang="fr-FR" smtClean="0"/>
              <a:t> diviser le nombre des élèves (ou étudiants) inscrits dans un cycle d’enseignement donné qui font partie du groupe ayant officiellement l’âge de fréquenter ce niveau par la population du même groupe d’âge et multiplier le résultat par 100.</a:t>
            </a:r>
          </a:p>
        </p:txBody>
      </p:sp>
      <p:sp>
        <p:nvSpPr>
          <p:cNvPr id="3072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201296615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F61FDC-E72E-432F-BE04-D2B14B06A3EB}" type="slidenum">
              <a:rPr lang="fr-FR" altLang="fr-FR" sz="1400" smtClean="0">
                <a:solidFill>
                  <a:srgbClr val="000000"/>
                </a:solidFill>
              </a:rPr>
              <a:pPr>
                <a:spcBef>
                  <a:spcPct val="0"/>
                </a:spcBef>
                <a:buFontTx/>
                <a:buNone/>
              </a:pPr>
              <a:t>106</a:t>
            </a:fld>
            <a:endParaRPr lang="fr-FR" altLang="fr-FR" sz="1400" smtClean="0">
              <a:solidFill>
                <a:srgbClr val="000000"/>
              </a:solidFill>
            </a:endParaRPr>
          </a:p>
        </p:txBody>
      </p:sp>
      <p:sp>
        <p:nvSpPr>
          <p:cNvPr id="32771" name="Rectangle 2"/>
          <p:cNvSpPr>
            <a:spLocks noGrp="1" noChangeArrowheads="1"/>
          </p:cNvSpPr>
          <p:nvPr>
            <p:ph type="title"/>
          </p:nvPr>
        </p:nvSpPr>
        <p:spPr>
          <a:xfrm>
            <a:off x="228600" y="350838"/>
            <a:ext cx="8839200" cy="1066800"/>
          </a:xfrm>
        </p:spPr>
        <p:txBody>
          <a:bodyPr/>
          <a:lstStyle/>
          <a:p>
            <a:pPr eaLnBrk="1" hangingPunct="1"/>
            <a:r>
              <a:rPr lang="fr-FR" altLang="fr-FR" sz="3200" b="1" smtClean="0">
                <a:solidFill>
                  <a:srgbClr val="003399"/>
                </a:solidFill>
              </a:rPr>
              <a:t>II. LE TAUX NET DE SCOLARISATION (TNS)</a:t>
            </a:r>
            <a:endParaRPr lang="fr-FR" altLang="fr-FR" sz="3600" b="1" smtClean="0">
              <a:solidFill>
                <a:srgbClr val="003399"/>
              </a:solidFill>
            </a:endParaRPr>
          </a:p>
        </p:txBody>
      </p:sp>
      <p:sp>
        <p:nvSpPr>
          <p:cNvPr id="32772" name="Rectangle 3"/>
          <p:cNvSpPr>
            <a:spLocks noGrp="1" noChangeArrowheads="1"/>
          </p:cNvSpPr>
          <p:nvPr>
            <p:ph type="body" sz="half" idx="2"/>
          </p:nvPr>
        </p:nvSpPr>
        <p:spPr>
          <a:xfrm>
            <a:off x="228600" y="1981200"/>
            <a:ext cx="8686800" cy="4343400"/>
          </a:xfrm>
        </p:spPr>
        <p:txBody>
          <a:bodyPr/>
          <a:lstStyle/>
          <a:p>
            <a:pPr algn="just" eaLnBrk="1" hangingPunct="1">
              <a:lnSpc>
                <a:spcPct val="90000"/>
              </a:lnSpc>
              <a:buClr>
                <a:schemeClr val="tx1"/>
              </a:buClr>
              <a:buFont typeface="Wingdings" panose="05000000000000000000" pitchFamily="2" charset="2"/>
              <a:buNone/>
            </a:pPr>
            <a:r>
              <a:rPr lang="fr-FR" altLang="fr-FR" b="1" smtClean="0"/>
              <a:t>Formule de calcul du TNS du primaire:</a:t>
            </a:r>
          </a:p>
          <a:p>
            <a:pPr algn="just" eaLnBrk="1" hangingPunct="1">
              <a:lnSpc>
                <a:spcPct val="90000"/>
              </a:lnSpc>
              <a:buClr>
                <a:schemeClr val="tx1"/>
              </a:buClr>
              <a:buFont typeface="Wingdings" panose="05000000000000000000" pitchFamily="2" charset="2"/>
              <a:buNone/>
            </a:pPr>
            <a:endParaRPr lang="fr-FR" altLang="fr-FR" b="1" smtClean="0"/>
          </a:p>
          <a:p>
            <a:pPr eaLnBrk="1" hangingPunct="1">
              <a:lnSpc>
                <a:spcPct val="90000"/>
              </a:lnSpc>
              <a:buClr>
                <a:schemeClr val="tx1"/>
              </a:buClr>
              <a:buFont typeface="Wingdings" panose="05000000000000000000" pitchFamily="2" charset="2"/>
              <a:buNone/>
            </a:pPr>
            <a:r>
              <a:rPr lang="fr-FR" altLang="fr-FR" sz="2000" smtClean="0"/>
              <a:t>Effectif des élèves dans l’enseignement primaire (6-11 ans) de l’année t</a:t>
            </a:r>
            <a:r>
              <a:rPr lang="fr-FR" altLang="fr-FR" smtClean="0"/>
              <a:t> </a:t>
            </a:r>
            <a:endParaRPr lang="fr-FR" altLang="fr-FR" sz="2100" smtClean="0"/>
          </a:p>
          <a:p>
            <a:pPr algn="just" eaLnBrk="1" hangingPunct="1">
              <a:lnSpc>
                <a:spcPct val="90000"/>
              </a:lnSpc>
              <a:buClr>
                <a:schemeClr val="tx1"/>
              </a:buClr>
              <a:buFont typeface="Wingdings" panose="05000000000000000000" pitchFamily="2" charset="2"/>
              <a:buNone/>
            </a:pPr>
            <a:r>
              <a:rPr lang="fr-FR" altLang="fr-FR" sz="2100" smtClean="0"/>
              <a:t>____________________________________________________X100</a:t>
            </a:r>
          </a:p>
          <a:p>
            <a:pPr eaLnBrk="1" hangingPunct="1">
              <a:lnSpc>
                <a:spcPct val="90000"/>
              </a:lnSpc>
              <a:buClr>
                <a:schemeClr val="tx1"/>
              </a:buClr>
              <a:buFont typeface="Wingdings" panose="05000000000000000000" pitchFamily="2" charset="2"/>
              <a:buNone/>
            </a:pPr>
            <a:r>
              <a:rPr lang="fr-FR" altLang="fr-FR" sz="2100" smtClean="0"/>
              <a:t>         Population  scolarisable du primaire (6-11 ans) de l’année t </a:t>
            </a:r>
          </a:p>
          <a:p>
            <a:pPr eaLnBrk="1" hangingPunct="1">
              <a:lnSpc>
                <a:spcPct val="90000"/>
              </a:lnSpc>
              <a:buClr>
                <a:schemeClr val="tx1"/>
              </a:buClr>
              <a:buFont typeface="Wingdings" panose="05000000000000000000" pitchFamily="2" charset="2"/>
              <a:buNone/>
            </a:pPr>
            <a:endParaRPr lang="fr-FR" altLang="fr-FR" sz="2100" smtClean="0"/>
          </a:p>
        </p:txBody>
      </p:sp>
      <p:sp>
        <p:nvSpPr>
          <p:cNvPr id="3277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1166705979"/>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E1DDCCB-9C29-4D13-8D34-CD9332265780}" type="slidenum">
              <a:rPr lang="fr-FR" altLang="fr-FR" sz="1400">
                <a:solidFill>
                  <a:srgbClr val="000000"/>
                </a:solidFill>
              </a:rPr>
              <a:pPr algn="r" eaLnBrk="1" hangingPunct="1">
                <a:spcBef>
                  <a:spcPct val="0"/>
                </a:spcBef>
                <a:buFontTx/>
                <a:buNone/>
              </a:pPr>
              <a:t>107</a:t>
            </a:fld>
            <a:endParaRPr lang="fr-FR" altLang="fr-FR" sz="1400">
              <a:solidFill>
                <a:srgbClr val="000000"/>
              </a:solidFill>
            </a:endParaRPr>
          </a:p>
        </p:txBody>
      </p:sp>
      <p:sp>
        <p:nvSpPr>
          <p:cNvPr id="17411" name="Rectangle 2"/>
          <p:cNvSpPr>
            <a:spLocks noGrp="1" noChangeArrowheads="1"/>
          </p:cNvSpPr>
          <p:nvPr>
            <p:ph type="title" idx="4294967295"/>
          </p:nvPr>
        </p:nvSpPr>
        <p:spPr>
          <a:xfrm>
            <a:off x="228600" y="350838"/>
            <a:ext cx="8763000" cy="1066800"/>
          </a:xfrm>
        </p:spPr>
        <p:txBody>
          <a:bodyPr/>
          <a:lstStyle/>
          <a:p>
            <a:pPr eaLnBrk="1" hangingPunct="1"/>
            <a:r>
              <a:rPr lang="fr-FR" altLang="fr-FR" sz="3200" b="1" smtClean="0">
                <a:solidFill>
                  <a:srgbClr val="003399"/>
                </a:solidFill>
              </a:rPr>
              <a:t>II. LE TAUX NET DE SCOLARISATION (TNS)</a:t>
            </a:r>
            <a:endParaRPr lang="fr-FR" altLang="fr-FR" sz="3600" b="1" smtClean="0">
              <a:solidFill>
                <a:srgbClr val="003399"/>
              </a:solidFill>
            </a:endParaRPr>
          </a:p>
        </p:txBody>
      </p:sp>
      <p:sp>
        <p:nvSpPr>
          <p:cNvPr id="17412" name="Rectangle 3"/>
          <p:cNvSpPr>
            <a:spLocks noGrp="1" noChangeArrowheads="1"/>
          </p:cNvSpPr>
          <p:nvPr>
            <p:ph type="body" sz="half" idx="4294967295"/>
          </p:nvPr>
        </p:nvSpPr>
        <p:spPr>
          <a:xfrm>
            <a:off x="228600" y="1981200"/>
            <a:ext cx="8686800" cy="4343400"/>
          </a:xfrm>
        </p:spPr>
        <p:txBody>
          <a:bodyPr/>
          <a:lstStyle/>
          <a:p>
            <a:pPr algn="just" eaLnBrk="1" hangingPunct="1">
              <a:lnSpc>
                <a:spcPct val="90000"/>
              </a:lnSpc>
              <a:buClr>
                <a:schemeClr val="tx1"/>
              </a:buClr>
              <a:buFont typeface="Wingdings" panose="05000000000000000000" pitchFamily="2" charset="2"/>
              <a:buNone/>
            </a:pPr>
            <a:r>
              <a:rPr lang="fr-FR" altLang="fr-FR" sz="2800" b="1" smtClean="0"/>
              <a:t>Formule de calcul du TNS du post-primaire:</a:t>
            </a:r>
          </a:p>
          <a:p>
            <a:pPr algn="just" eaLnBrk="1" hangingPunct="1">
              <a:lnSpc>
                <a:spcPct val="90000"/>
              </a:lnSpc>
              <a:buClr>
                <a:schemeClr val="tx1"/>
              </a:buClr>
              <a:buFont typeface="Wingdings" panose="05000000000000000000" pitchFamily="2" charset="2"/>
              <a:buNone/>
            </a:pPr>
            <a:endParaRPr lang="fr-FR" altLang="fr-FR" sz="2800" b="1" smtClean="0"/>
          </a:p>
          <a:p>
            <a:pPr eaLnBrk="1" hangingPunct="1">
              <a:lnSpc>
                <a:spcPct val="90000"/>
              </a:lnSpc>
              <a:buClr>
                <a:schemeClr val="tx1"/>
              </a:buClr>
              <a:buFont typeface="Wingdings" panose="05000000000000000000" pitchFamily="2" charset="2"/>
              <a:buNone/>
            </a:pPr>
            <a:r>
              <a:rPr lang="fr-FR" altLang="fr-FR" sz="2000" smtClean="0"/>
              <a:t>Effectif des élèves dans l’enseignement post-primaire (12-15 ans)</a:t>
            </a:r>
          </a:p>
          <a:p>
            <a:pPr eaLnBrk="1" hangingPunct="1">
              <a:lnSpc>
                <a:spcPct val="90000"/>
              </a:lnSpc>
              <a:buClr>
                <a:schemeClr val="tx1"/>
              </a:buClr>
              <a:buFont typeface="Wingdings" panose="05000000000000000000" pitchFamily="2" charset="2"/>
              <a:buNone/>
            </a:pPr>
            <a:r>
              <a:rPr lang="fr-FR" altLang="fr-FR" sz="2000" smtClean="0"/>
              <a:t> de l’année t</a:t>
            </a:r>
            <a:r>
              <a:rPr lang="fr-FR" altLang="fr-FR" sz="2800" smtClean="0"/>
              <a:t> </a:t>
            </a:r>
            <a:endParaRPr lang="fr-FR" altLang="fr-FR" sz="2100" smtClean="0"/>
          </a:p>
          <a:p>
            <a:pPr algn="just" eaLnBrk="1" hangingPunct="1">
              <a:lnSpc>
                <a:spcPct val="90000"/>
              </a:lnSpc>
              <a:buClr>
                <a:schemeClr val="tx1"/>
              </a:buClr>
              <a:buFont typeface="Wingdings" panose="05000000000000000000" pitchFamily="2" charset="2"/>
              <a:buNone/>
            </a:pPr>
            <a:r>
              <a:rPr lang="fr-FR" altLang="fr-FR" sz="2100" smtClean="0"/>
              <a:t>____________________________________________________X100</a:t>
            </a:r>
          </a:p>
          <a:p>
            <a:pPr eaLnBrk="1" hangingPunct="1">
              <a:lnSpc>
                <a:spcPct val="90000"/>
              </a:lnSpc>
              <a:buClr>
                <a:schemeClr val="tx1"/>
              </a:buClr>
              <a:buFont typeface="Wingdings" panose="05000000000000000000" pitchFamily="2" charset="2"/>
              <a:buNone/>
            </a:pPr>
            <a:r>
              <a:rPr lang="fr-FR" altLang="fr-FR" sz="2100" smtClean="0"/>
              <a:t>Population  scolarisable du post-primaire (12-15 ans) de l’année t </a:t>
            </a:r>
          </a:p>
          <a:p>
            <a:pPr eaLnBrk="1" hangingPunct="1">
              <a:lnSpc>
                <a:spcPct val="90000"/>
              </a:lnSpc>
              <a:buClr>
                <a:schemeClr val="tx1"/>
              </a:buClr>
              <a:buFont typeface="Wingdings" panose="05000000000000000000" pitchFamily="2" charset="2"/>
              <a:buNone/>
            </a:pPr>
            <a:endParaRPr lang="fr-FR" altLang="fr-FR" sz="2100" smtClean="0"/>
          </a:p>
        </p:txBody>
      </p:sp>
      <p:sp>
        <p:nvSpPr>
          <p:cNvPr id="34821"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4041532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412">
                                            <p:txEl>
                                              <p:pRg st="0" end="0"/>
                                            </p:txEl>
                                          </p:spTgt>
                                        </p:tgtEl>
                                        <p:attrNameLst>
                                          <p:attrName>style.visibility</p:attrName>
                                        </p:attrNameLst>
                                      </p:cBhvr>
                                      <p:to>
                                        <p:strVal val="visible"/>
                                      </p:to>
                                    </p:set>
                                    <p:animEffect transition="in" filter="fade">
                                      <p:cBhvr>
                                        <p:cTn id="14" dur="1000">
                                          <p:stCondLst>
                                            <p:cond delay="0"/>
                                          </p:stCondLst>
                                        </p:cTn>
                                        <p:tgtEl>
                                          <p:spTgt spid="1741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Effect transition="in" filter="fade">
                                      <p:cBhvr>
                                        <p:cTn id="19" dur="1000">
                                          <p:stCondLst>
                                            <p:cond delay="0"/>
                                          </p:stCondLst>
                                        </p:cTn>
                                        <p:tgtEl>
                                          <p:spTgt spid="1741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412">
                                            <p:txEl>
                                              <p:pRg st="3" end="3"/>
                                            </p:txEl>
                                          </p:spTgt>
                                        </p:tgtEl>
                                        <p:attrNameLst>
                                          <p:attrName>style.visibility</p:attrName>
                                        </p:attrNameLst>
                                      </p:cBhvr>
                                      <p:to>
                                        <p:strVal val="visible"/>
                                      </p:to>
                                    </p:set>
                                    <p:animEffect transition="in" filter="fade">
                                      <p:cBhvr>
                                        <p:cTn id="24" dur="1000">
                                          <p:stCondLst>
                                            <p:cond delay="0"/>
                                          </p:stCondLst>
                                        </p:cTn>
                                        <p:tgtEl>
                                          <p:spTgt spid="17412">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412">
                                            <p:txEl>
                                              <p:pRg st="4" end="4"/>
                                            </p:txEl>
                                          </p:spTgt>
                                        </p:tgtEl>
                                        <p:attrNameLst>
                                          <p:attrName>style.visibility</p:attrName>
                                        </p:attrNameLst>
                                      </p:cBhvr>
                                      <p:to>
                                        <p:strVal val="visible"/>
                                      </p:to>
                                    </p:set>
                                    <p:animEffect transition="in" filter="fade">
                                      <p:cBhvr>
                                        <p:cTn id="29" dur="1000">
                                          <p:stCondLst>
                                            <p:cond delay="0"/>
                                          </p:stCondLst>
                                        </p:cTn>
                                        <p:tgtEl>
                                          <p:spTgt spid="17412">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412">
                                            <p:txEl>
                                              <p:pRg st="5" end="5"/>
                                            </p:txEl>
                                          </p:spTgt>
                                        </p:tgtEl>
                                        <p:attrNameLst>
                                          <p:attrName>style.visibility</p:attrName>
                                        </p:attrNameLst>
                                      </p:cBhvr>
                                      <p:to>
                                        <p:strVal val="visible"/>
                                      </p:to>
                                    </p:set>
                                    <p:animEffect transition="in" filter="fade">
                                      <p:cBhvr>
                                        <p:cTn id="34" dur="1000">
                                          <p:stCondLst>
                                            <p:cond delay="0"/>
                                          </p:stCondLst>
                                        </p:cTn>
                                        <p:tgtEl>
                                          <p:spTgt spid="174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0E2CC962-D593-4CB7-9108-16E89857BEE4}" type="slidenum">
              <a:rPr lang="fr-FR" altLang="fr-FR" sz="1400">
                <a:solidFill>
                  <a:srgbClr val="000000"/>
                </a:solidFill>
              </a:rPr>
              <a:pPr algn="r" eaLnBrk="1" hangingPunct="1">
                <a:spcBef>
                  <a:spcPct val="0"/>
                </a:spcBef>
                <a:buFontTx/>
                <a:buNone/>
              </a:pPr>
              <a:t>108</a:t>
            </a:fld>
            <a:endParaRPr lang="fr-FR" altLang="fr-FR" sz="1400">
              <a:solidFill>
                <a:srgbClr val="000000"/>
              </a:solidFill>
            </a:endParaRPr>
          </a:p>
        </p:txBody>
      </p:sp>
      <p:sp>
        <p:nvSpPr>
          <p:cNvPr id="18435" name="Rectangle 2"/>
          <p:cNvSpPr>
            <a:spLocks noGrp="1" noChangeArrowheads="1"/>
          </p:cNvSpPr>
          <p:nvPr>
            <p:ph type="title" idx="4294967295"/>
          </p:nvPr>
        </p:nvSpPr>
        <p:spPr>
          <a:xfrm>
            <a:off x="228600" y="350838"/>
            <a:ext cx="8763000" cy="1066800"/>
          </a:xfrm>
        </p:spPr>
        <p:txBody>
          <a:bodyPr/>
          <a:lstStyle/>
          <a:p>
            <a:pPr eaLnBrk="1" hangingPunct="1"/>
            <a:r>
              <a:rPr lang="fr-FR" altLang="fr-FR" sz="3200" b="1" smtClean="0">
                <a:solidFill>
                  <a:srgbClr val="003399"/>
                </a:solidFill>
              </a:rPr>
              <a:t>II. LE TAUX NET DE SCOLARISATION (TNS)</a:t>
            </a:r>
            <a:endParaRPr lang="fr-FR" altLang="fr-FR" sz="3600" b="1" smtClean="0">
              <a:solidFill>
                <a:srgbClr val="003399"/>
              </a:solidFill>
            </a:endParaRPr>
          </a:p>
        </p:txBody>
      </p:sp>
      <p:sp>
        <p:nvSpPr>
          <p:cNvPr id="18436" name="Rectangle 3"/>
          <p:cNvSpPr>
            <a:spLocks noGrp="1" noChangeArrowheads="1"/>
          </p:cNvSpPr>
          <p:nvPr>
            <p:ph type="body" sz="half" idx="4294967295"/>
          </p:nvPr>
        </p:nvSpPr>
        <p:spPr>
          <a:xfrm>
            <a:off x="228600" y="1981200"/>
            <a:ext cx="8686800" cy="4343400"/>
          </a:xfrm>
        </p:spPr>
        <p:txBody>
          <a:bodyPr/>
          <a:lstStyle/>
          <a:p>
            <a:pPr algn="just" eaLnBrk="1" hangingPunct="1">
              <a:lnSpc>
                <a:spcPct val="90000"/>
              </a:lnSpc>
              <a:buClr>
                <a:schemeClr val="tx1"/>
              </a:buClr>
              <a:buFont typeface="Wingdings" panose="05000000000000000000" pitchFamily="2" charset="2"/>
              <a:buNone/>
            </a:pPr>
            <a:r>
              <a:rPr lang="fr-FR" altLang="fr-FR" sz="2800" b="1" smtClean="0"/>
              <a:t>Formule de calcul du TNS du secondaire:</a:t>
            </a:r>
          </a:p>
          <a:p>
            <a:pPr algn="just" eaLnBrk="1" hangingPunct="1">
              <a:lnSpc>
                <a:spcPct val="90000"/>
              </a:lnSpc>
              <a:buClr>
                <a:schemeClr val="tx1"/>
              </a:buClr>
              <a:buFont typeface="Wingdings" panose="05000000000000000000" pitchFamily="2" charset="2"/>
              <a:buNone/>
            </a:pPr>
            <a:endParaRPr lang="fr-FR" altLang="fr-FR" sz="2800" b="1" smtClean="0"/>
          </a:p>
          <a:p>
            <a:pPr eaLnBrk="1" hangingPunct="1">
              <a:lnSpc>
                <a:spcPct val="90000"/>
              </a:lnSpc>
              <a:buClr>
                <a:schemeClr val="tx1"/>
              </a:buClr>
              <a:buFont typeface="Wingdings" panose="05000000000000000000" pitchFamily="2" charset="2"/>
              <a:buNone/>
            </a:pPr>
            <a:r>
              <a:rPr lang="fr-FR" altLang="fr-FR" sz="2000" smtClean="0"/>
              <a:t>Effectif des élèves dans l’enseignement secondaire (16-18 ans)</a:t>
            </a:r>
          </a:p>
          <a:p>
            <a:pPr eaLnBrk="1" hangingPunct="1">
              <a:lnSpc>
                <a:spcPct val="90000"/>
              </a:lnSpc>
              <a:buClr>
                <a:schemeClr val="tx1"/>
              </a:buClr>
              <a:buFont typeface="Wingdings" panose="05000000000000000000" pitchFamily="2" charset="2"/>
              <a:buNone/>
            </a:pPr>
            <a:r>
              <a:rPr lang="fr-FR" altLang="fr-FR" sz="2000" smtClean="0"/>
              <a:t> de l’année t</a:t>
            </a:r>
            <a:r>
              <a:rPr lang="fr-FR" altLang="fr-FR" sz="2800" smtClean="0"/>
              <a:t> </a:t>
            </a:r>
            <a:endParaRPr lang="fr-FR" altLang="fr-FR" sz="2100" smtClean="0"/>
          </a:p>
          <a:p>
            <a:pPr algn="just" eaLnBrk="1" hangingPunct="1">
              <a:lnSpc>
                <a:spcPct val="90000"/>
              </a:lnSpc>
              <a:buClr>
                <a:schemeClr val="tx1"/>
              </a:buClr>
              <a:buFont typeface="Wingdings" panose="05000000000000000000" pitchFamily="2" charset="2"/>
              <a:buNone/>
            </a:pPr>
            <a:r>
              <a:rPr lang="fr-FR" altLang="fr-FR" sz="2100" smtClean="0"/>
              <a:t>____________________________________________________X100</a:t>
            </a:r>
          </a:p>
          <a:p>
            <a:pPr eaLnBrk="1" hangingPunct="1">
              <a:lnSpc>
                <a:spcPct val="90000"/>
              </a:lnSpc>
              <a:buClr>
                <a:schemeClr val="tx1"/>
              </a:buClr>
              <a:buFont typeface="Wingdings" panose="05000000000000000000" pitchFamily="2" charset="2"/>
              <a:buNone/>
            </a:pPr>
            <a:r>
              <a:rPr lang="fr-FR" altLang="fr-FR" sz="2100" smtClean="0"/>
              <a:t>Population  scolarisable du secondaire (16-18 ans) de l’année t </a:t>
            </a:r>
          </a:p>
          <a:p>
            <a:pPr eaLnBrk="1" hangingPunct="1">
              <a:lnSpc>
                <a:spcPct val="90000"/>
              </a:lnSpc>
              <a:buClr>
                <a:schemeClr val="tx1"/>
              </a:buClr>
              <a:buFont typeface="Wingdings" panose="05000000000000000000" pitchFamily="2" charset="2"/>
              <a:buNone/>
            </a:pPr>
            <a:endParaRPr lang="fr-FR" altLang="fr-FR" sz="2100" smtClean="0"/>
          </a:p>
        </p:txBody>
      </p:sp>
      <p:sp>
        <p:nvSpPr>
          <p:cNvPr id="3686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2356180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transition="in" filter="fade">
                                      <p:cBhvr>
                                        <p:cTn id="9" dur="500"/>
                                        <p:tgtEl>
                                          <p:spTgt spid="184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436">
                                            <p:txEl>
                                              <p:pRg st="0" end="0"/>
                                            </p:txEl>
                                          </p:spTgt>
                                        </p:tgtEl>
                                        <p:attrNameLst>
                                          <p:attrName>style.visibility</p:attrName>
                                        </p:attrNameLst>
                                      </p:cBhvr>
                                      <p:to>
                                        <p:strVal val="visible"/>
                                      </p:to>
                                    </p:set>
                                    <p:animEffect transition="in" filter="fade">
                                      <p:cBhvr>
                                        <p:cTn id="14" dur="1000">
                                          <p:stCondLst>
                                            <p:cond delay="0"/>
                                          </p:stCondLst>
                                        </p:cTn>
                                        <p:tgtEl>
                                          <p:spTgt spid="1843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436">
                                            <p:txEl>
                                              <p:pRg st="2" end="2"/>
                                            </p:txEl>
                                          </p:spTgt>
                                        </p:tgtEl>
                                        <p:attrNameLst>
                                          <p:attrName>style.visibility</p:attrName>
                                        </p:attrNameLst>
                                      </p:cBhvr>
                                      <p:to>
                                        <p:strVal val="visible"/>
                                      </p:to>
                                    </p:set>
                                    <p:animEffect transition="in" filter="fade">
                                      <p:cBhvr>
                                        <p:cTn id="19" dur="1000">
                                          <p:stCondLst>
                                            <p:cond delay="0"/>
                                          </p:stCondLst>
                                        </p:cTn>
                                        <p:tgtEl>
                                          <p:spTgt spid="1843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436">
                                            <p:txEl>
                                              <p:pRg st="3" end="3"/>
                                            </p:txEl>
                                          </p:spTgt>
                                        </p:tgtEl>
                                        <p:attrNameLst>
                                          <p:attrName>style.visibility</p:attrName>
                                        </p:attrNameLst>
                                      </p:cBhvr>
                                      <p:to>
                                        <p:strVal val="visible"/>
                                      </p:to>
                                    </p:set>
                                    <p:animEffect transition="in" filter="fade">
                                      <p:cBhvr>
                                        <p:cTn id="24" dur="1000">
                                          <p:stCondLst>
                                            <p:cond delay="0"/>
                                          </p:stCondLst>
                                        </p:cTn>
                                        <p:tgtEl>
                                          <p:spTgt spid="1843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436">
                                            <p:txEl>
                                              <p:pRg st="4" end="4"/>
                                            </p:txEl>
                                          </p:spTgt>
                                        </p:tgtEl>
                                        <p:attrNameLst>
                                          <p:attrName>style.visibility</p:attrName>
                                        </p:attrNameLst>
                                      </p:cBhvr>
                                      <p:to>
                                        <p:strVal val="visible"/>
                                      </p:to>
                                    </p:set>
                                    <p:animEffect transition="in" filter="fade">
                                      <p:cBhvr>
                                        <p:cTn id="29" dur="1000">
                                          <p:stCondLst>
                                            <p:cond delay="0"/>
                                          </p:stCondLst>
                                        </p:cTn>
                                        <p:tgtEl>
                                          <p:spTgt spid="18436">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436">
                                            <p:txEl>
                                              <p:pRg st="5" end="5"/>
                                            </p:txEl>
                                          </p:spTgt>
                                        </p:tgtEl>
                                        <p:attrNameLst>
                                          <p:attrName>style.visibility</p:attrName>
                                        </p:attrNameLst>
                                      </p:cBhvr>
                                      <p:to>
                                        <p:strVal val="visible"/>
                                      </p:to>
                                    </p:set>
                                    <p:animEffect transition="in" filter="fade">
                                      <p:cBhvr>
                                        <p:cTn id="34" dur="1000">
                                          <p:stCondLst>
                                            <p:cond delay="0"/>
                                          </p:stCondLst>
                                        </p:cTn>
                                        <p:tgtEl>
                                          <p:spTgt spid="18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DE54B0C1-D353-4614-B7CF-B726A83B7D67}" type="slidenum">
              <a:rPr lang="fr-FR" altLang="fr-FR" sz="1400">
                <a:solidFill>
                  <a:srgbClr val="000000"/>
                </a:solidFill>
              </a:rPr>
              <a:pPr algn="r" eaLnBrk="1" hangingPunct="1">
                <a:spcBef>
                  <a:spcPct val="0"/>
                </a:spcBef>
                <a:buFontTx/>
                <a:buNone/>
              </a:pPr>
              <a:t>109</a:t>
            </a:fld>
            <a:endParaRPr lang="fr-FR" altLang="fr-FR" sz="1400">
              <a:solidFill>
                <a:srgbClr val="000000"/>
              </a:solidFill>
            </a:endParaRPr>
          </a:p>
        </p:txBody>
      </p:sp>
      <p:sp>
        <p:nvSpPr>
          <p:cNvPr id="20483" name="Rectangle 2"/>
          <p:cNvSpPr>
            <a:spLocks noGrp="1" noChangeArrowheads="1"/>
          </p:cNvSpPr>
          <p:nvPr>
            <p:ph type="title" idx="4294967295"/>
          </p:nvPr>
        </p:nvSpPr>
        <p:spPr>
          <a:xfrm>
            <a:off x="228600" y="350838"/>
            <a:ext cx="8382000" cy="563562"/>
          </a:xfrm>
        </p:spPr>
        <p:txBody>
          <a:bodyPr/>
          <a:lstStyle/>
          <a:p>
            <a:pPr eaLnBrk="1" hangingPunct="1"/>
            <a:r>
              <a:rPr lang="fr-FR" altLang="fr-FR" sz="3200" b="1" smtClean="0">
                <a:solidFill>
                  <a:srgbClr val="003399"/>
                </a:solidFill>
              </a:rPr>
              <a:t>II. </a:t>
            </a:r>
            <a:r>
              <a:rPr lang="fr-FR" altLang="fr-FR" sz="3600" b="1" smtClean="0">
                <a:solidFill>
                  <a:srgbClr val="003399"/>
                </a:solidFill>
              </a:rPr>
              <a:t>Le taux net de scolarisation (TNS)</a:t>
            </a:r>
          </a:p>
        </p:txBody>
      </p:sp>
      <p:sp>
        <p:nvSpPr>
          <p:cNvPr id="20484" name="Rectangle 3"/>
          <p:cNvSpPr>
            <a:spLocks noGrp="1" noChangeArrowheads="1"/>
          </p:cNvSpPr>
          <p:nvPr>
            <p:ph type="body" sz="half" idx="4294967295"/>
          </p:nvPr>
        </p:nvSpPr>
        <p:spPr>
          <a:xfrm>
            <a:off x="228600" y="1219200"/>
            <a:ext cx="8686800" cy="5105400"/>
          </a:xfrm>
        </p:spPr>
        <p:txBody>
          <a:bodyPr/>
          <a:lstStyle/>
          <a:p>
            <a:pPr algn="just" eaLnBrk="1" hangingPunct="1">
              <a:lnSpc>
                <a:spcPct val="90000"/>
              </a:lnSpc>
              <a:buClr>
                <a:schemeClr val="tx1"/>
              </a:buClr>
              <a:buFont typeface="Wingdings" panose="05000000000000000000" pitchFamily="2" charset="2"/>
              <a:buNone/>
            </a:pPr>
            <a:r>
              <a:rPr lang="fr-FR" altLang="fr-FR" sz="3600" b="1" smtClean="0"/>
              <a:t>Interprétation:</a:t>
            </a:r>
          </a:p>
          <a:p>
            <a:pPr algn="just" eaLnBrk="1" hangingPunct="1">
              <a:lnSpc>
                <a:spcPct val="90000"/>
              </a:lnSpc>
              <a:buClr>
                <a:schemeClr val="tx1"/>
              </a:buClr>
              <a:buFont typeface="Wingdings" panose="05000000000000000000" pitchFamily="2" charset="2"/>
              <a:buNone/>
            </a:pPr>
            <a:endParaRPr lang="fr-FR" altLang="fr-FR" sz="3600" b="1" smtClean="0"/>
          </a:p>
          <a:p>
            <a:pPr algn="just" eaLnBrk="1" hangingPunct="1">
              <a:lnSpc>
                <a:spcPct val="90000"/>
              </a:lnSpc>
              <a:buClr>
                <a:schemeClr val="tx1"/>
              </a:buClr>
              <a:buFont typeface="Wingdings" panose="05000000000000000000" pitchFamily="2" charset="2"/>
              <a:buNone/>
            </a:pPr>
            <a:r>
              <a:rPr lang="fr-FR" altLang="fr-FR" sz="3600" b="1" smtClean="0"/>
              <a:t>	</a:t>
            </a:r>
            <a:r>
              <a:rPr lang="fr-FR" altLang="fr-FR" sz="3600" smtClean="0"/>
              <a:t>Un TNS élevé montre un degré élevé de participation des enfants d’âge scolaire.</a:t>
            </a:r>
          </a:p>
          <a:p>
            <a:pPr algn="just" eaLnBrk="1" hangingPunct="1">
              <a:lnSpc>
                <a:spcPct val="90000"/>
              </a:lnSpc>
              <a:buClr>
                <a:schemeClr val="tx1"/>
              </a:buClr>
              <a:buFont typeface="Wingdings" panose="05000000000000000000" pitchFamily="2" charset="2"/>
              <a:buNone/>
            </a:pPr>
            <a:endParaRPr lang="fr-FR" altLang="fr-FR" sz="3600" smtClean="0"/>
          </a:p>
          <a:p>
            <a:pPr algn="just" eaLnBrk="1" hangingPunct="1">
              <a:lnSpc>
                <a:spcPct val="90000"/>
              </a:lnSpc>
              <a:buClr>
                <a:schemeClr val="tx1"/>
              </a:buClr>
              <a:buFont typeface="Wingdings" panose="05000000000000000000" pitchFamily="2" charset="2"/>
              <a:buNone/>
            </a:pPr>
            <a:r>
              <a:rPr lang="fr-FR" altLang="fr-FR" sz="3600" smtClean="0"/>
              <a:t>	La valeur maximale du TNS est 100 %. </a:t>
            </a:r>
          </a:p>
        </p:txBody>
      </p:sp>
      <p:sp>
        <p:nvSpPr>
          <p:cNvPr id="3891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864114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484">
                                            <p:txEl>
                                              <p:pRg st="0" end="0"/>
                                            </p:txEl>
                                          </p:spTgt>
                                        </p:tgtEl>
                                        <p:attrNameLst>
                                          <p:attrName>style.visibility</p:attrName>
                                        </p:attrNameLst>
                                      </p:cBhvr>
                                      <p:to>
                                        <p:strVal val="visible"/>
                                      </p:to>
                                    </p:set>
                                    <p:animEffect transition="in" filter="fade">
                                      <p:cBhvr>
                                        <p:cTn id="14" dur="1000">
                                          <p:stCondLst>
                                            <p:cond delay="0"/>
                                          </p:stCondLst>
                                        </p:cTn>
                                        <p:tgtEl>
                                          <p:spTgt spid="2048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Effect transition="in" filter="fade">
                                      <p:cBhvr>
                                        <p:cTn id="19" dur="1000">
                                          <p:stCondLst>
                                            <p:cond delay="0"/>
                                          </p:stCondLst>
                                        </p:cTn>
                                        <p:tgtEl>
                                          <p:spTgt spid="20484">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4">
                                            <p:txEl>
                                              <p:pRg st="4" end="4"/>
                                            </p:txEl>
                                          </p:spTgt>
                                        </p:tgtEl>
                                        <p:attrNameLst>
                                          <p:attrName>style.visibility</p:attrName>
                                        </p:attrNameLst>
                                      </p:cBhvr>
                                      <p:to>
                                        <p:strVal val="visible"/>
                                      </p:to>
                                    </p:set>
                                    <p:animEffect transition="in" filter="fade">
                                      <p:cBhvr>
                                        <p:cTn id="24" dur="1000">
                                          <p:stCondLst>
                                            <p:cond delay="0"/>
                                          </p:stCondLst>
                                        </p:cTn>
                                        <p:tgtEl>
                                          <p:spTgt spid="204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22531" name="Rectangle 3"/>
          <p:cNvSpPr>
            <a:spLocks noGrp="1" noChangeArrowheads="1"/>
          </p:cNvSpPr>
          <p:nvPr>
            <p:ph type="subTitle" idx="1"/>
          </p:nvPr>
        </p:nvSpPr>
        <p:spPr>
          <a:xfrm>
            <a:off x="179388" y="1196975"/>
            <a:ext cx="8642350" cy="5040313"/>
          </a:xfrm>
        </p:spPr>
        <p:txBody>
          <a:bodyPr/>
          <a:lstStyle/>
          <a:p>
            <a:pPr algn="l" eaLnBrk="1" hangingPunct="1"/>
            <a:r>
              <a:rPr lang="fr-FR" sz="2800" smtClean="0"/>
              <a:t>2 formes de planification : </a:t>
            </a:r>
          </a:p>
          <a:p>
            <a:pPr algn="l" eaLnBrk="1" hangingPunct="1">
              <a:buFont typeface="Wingdings" panose="05000000000000000000" pitchFamily="2" charset="2"/>
              <a:buChar char="§"/>
            </a:pPr>
            <a:r>
              <a:rPr lang="fr-FR" sz="2800" smtClean="0"/>
              <a:t>la planification stratégique</a:t>
            </a:r>
          </a:p>
          <a:p>
            <a:pPr algn="l" eaLnBrk="1" hangingPunct="1">
              <a:buFont typeface="Wingdings" panose="05000000000000000000" pitchFamily="2" charset="2"/>
              <a:buChar char="§"/>
            </a:pPr>
            <a:r>
              <a:rPr lang="fr-FR" sz="2800" smtClean="0"/>
              <a:t>la planification opérationnelle</a:t>
            </a:r>
          </a:p>
          <a:p>
            <a:pPr algn="l" eaLnBrk="1" hangingPunct="1">
              <a:buFont typeface="Wingdings" panose="05000000000000000000" pitchFamily="2" charset="2"/>
              <a:buChar char="§"/>
            </a:pPr>
            <a:r>
              <a:rPr lang="fr-FR" sz="2800" smtClean="0"/>
              <a:t>les concepts liés: projet, programme, plan, budget.</a:t>
            </a:r>
          </a:p>
          <a:p>
            <a:pPr algn="l" eaLnBrk="1" hangingPunct="1"/>
            <a:endParaRPr lang="en-US" sz="2800" smtClean="0"/>
          </a:p>
          <a:p>
            <a:pPr algn="l" eaLnBrk="1" hangingPunct="1">
              <a:buFont typeface="Wingdings" panose="05000000000000000000" pitchFamily="2" charset="2"/>
              <a:buChar char="v"/>
            </a:pPr>
            <a:r>
              <a:rPr lang="fr-FR" sz="2800" b="1" smtClean="0"/>
              <a:t>Le projet</a:t>
            </a:r>
          </a:p>
          <a:p>
            <a:pPr algn="l" eaLnBrk="1" hangingPunct="1"/>
            <a:r>
              <a:rPr lang="fr-FR" sz="2800" smtClean="0"/>
              <a:t>Le concept de projet vient du mot latin « </a:t>
            </a:r>
            <a:r>
              <a:rPr lang="fr-FR" sz="2800" i="1" smtClean="0"/>
              <a:t>projectum</a:t>
            </a:r>
            <a:r>
              <a:rPr lang="fr-FR" sz="2800" smtClean="0"/>
              <a:t>» de « </a:t>
            </a:r>
            <a:r>
              <a:rPr lang="fr-FR" sz="2800" i="1" smtClean="0"/>
              <a:t>projicere". </a:t>
            </a:r>
          </a:p>
          <a:p>
            <a:pPr algn="l" eaLnBrk="1" hangingPunct="1"/>
            <a:r>
              <a:rPr lang="fr-FR" sz="2800" smtClean="0"/>
              <a:t>Le préfixe </a:t>
            </a:r>
            <a:r>
              <a:rPr lang="fr-FR" sz="2800" i="1" smtClean="0"/>
              <a:t>pro </a:t>
            </a:r>
            <a:r>
              <a:rPr lang="fr-FR" sz="2800" smtClean="0"/>
              <a:t>signifie qui « précède dans le temps» et le radical </a:t>
            </a:r>
            <a:r>
              <a:rPr lang="fr-FR" sz="2800" i="1" smtClean="0"/>
              <a:t>«  jacere » </a:t>
            </a:r>
            <a:r>
              <a:rPr lang="fr-FR" sz="2800" smtClean="0"/>
              <a:t>signifie «jeter ». </a:t>
            </a:r>
          </a:p>
        </p:txBody>
      </p:sp>
      <p:sp>
        <p:nvSpPr>
          <p:cNvPr id="22532" name="Rectangle 4"/>
          <p:cNvSpPr>
            <a:spLocks noChangeArrowheads="1"/>
          </p:cNvSpPr>
          <p:nvPr/>
        </p:nvSpPr>
        <p:spPr bwMode="auto">
          <a:xfrm>
            <a:off x="323850" y="3333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22533"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2534"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FE3553B9-C79E-450E-AE2F-41203FF802DD}" type="slidenum">
              <a:rPr lang="fr-FR" altLang="fr-FR" sz="1400">
                <a:solidFill>
                  <a:srgbClr val="000000"/>
                </a:solidFill>
              </a:rPr>
              <a:pPr algn="r" eaLnBrk="1" hangingPunct="1">
                <a:spcBef>
                  <a:spcPct val="0"/>
                </a:spcBef>
                <a:buFontTx/>
                <a:buNone/>
              </a:pPr>
              <a:t>110</a:t>
            </a:fld>
            <a:endParaRPr lang="fr-FR" altLang="fr-FR" sz="1400">
              <a:solidFill>
                <a:srgbClr val="000000"/>
              </a:solidFill>
            </a:endParaRPr>
          </a:p>
        </p:txBody>
      </p:sp>
      <p:sp>
        <p:nvSpPr>
          <p:cNvPr id="21507" name="Rectangle 2"/>
          <p:cNvSpPr>
            <a:spLocks noGrp="1" noChangeArrowheads="1"/>
          </p:cNvSpPr>
          <p:nvPr>
            <p:ph type="title" idx="4294967295"/>
          </p:nvPr>
        </p:nvSpPr>
        <p:spPr>
          <a:xfrm>
            <a:off x="228600" y="350838"/>
            <a:ext cx="8382000" cy="563562"/>
          </a:xfrm>
        </p:spPr>
        <p:txBody>
          <a:bodyPr/>
          <a:lstStyle/>
          <a:p>
            <a:pPr eaLnBrk="1" hangingPunct="1"/>
            <a:r>
              <a:rPr lang="fr-FR" altLang="fr-FR" sz="3200" b="1" smtClean="0">
                <a:solidFill>
                  <a:srgbClr val="003399"/>
                </a:solidFill>
              </a:rPr>
              <a:t>II. </a:t>
            </a:r>
            <a:r>
              <a:rPr lang="fr-FR" altLang="fr-FR" sz="3600" b="1" smtClean="0">
                <a:solidFill>
                  <a:srgbClr val="003399"/>
                </a:solidFill>
              </a:rPr>
              <a:t>Le taux net de scolarisation (TNS)</a:t>
            </a:r>
          </a:p>
        </p:txBody>
      </p:sp>
      <p:sp>
        <p:nvSpPr>
          <p:cNvPr id="21508" name="Rectangle 3"/>
          <p:cNvSpPr>
            <a:spLocks noGrp="1" noChangeArrowheads="1"/>
          </p:cNvSpPr>
          <p:nvPr>
            <p:ph type="body" sz="half" idx="4294967295"/>
          </p:nvPr>
        </p:nvSpPr>
        <p:spPr>
          <a:xfrm>
            <a:off x="228600" y="1371600"/>
            <a:ext cx="8686800" cy="5105400"/>
          </a:xfrm>
        </p:spPr>
        <p:txBody>
          <a:bodyPr/>
          <a:lstStyle/>
          <a:p>
            <a:pPr algn="just" eaLnBrk="1" hangingPunct="1">
              <a:lnSpc>
                <a:spcPct val="90000"/>
              </a:lnSpc>
              <a:buClr>
                <a:schemeClr val="tx1"/>
              </a:buClr>
              <a:buFont typeface="Wingdings" panose="05000000000000000000" pitchFamily="2" charset="2"/>
              <a:buNone/>
            </a:pPr>
            <a:r>
              <a:rPr lang="fr-FR" altLang="fr-FR" b="1" smtClean="0"/>
              <a:t>Interprétation:</a:t>
            </a:r>
          </a:p>
          <a:p>
            <a:pPr algn="just" eaLnBrk="1" hangingPunct="1">
              <a:lnSpc>
                <a:spcPct val="90000"/>
              </a:lnSpc>
              <a:buClr>
                <a:schemeClr val="tx1"/>
              </a:buClr>
              <a:buFont typeface="Wingdings" panose="05000000000000000000" pitchFamily="2" charset="2"/>
              <a:buNone/>
            </a:pPr>
            <a:r>
              <a:rPr lang="fr-FR" altLang="fr-FR" b="1" smtClean="0"/>
              <a:t>	</a:t>
            </a:r>
            <a:r>
              <a:rPr lang="fr-FR" altLang="fr-FR" smtClean="0"/>
              <a:t>Lorsque le TNS augmente avec le temps, cela signifie que la participation au niveau spécifié d’enseignement s’améliore. </a:t>
            </a:r>
          </a:p>
          <a:p>
            <a:pPr algn="just" eaLnBrk="1" hangingPunct="1">
              <a:lnSpc>
                <a:spcPct val="90000"/>
              </a:lnSpc>
              <a:buClr>
                <a:schemeClr val="tx1"/>
              </a:buClr>
              <a:buFont typeface="Wingdings" panose="05000000000000000000" pitchFamily="2" charset="2"/>
              <a:buNone/>
            </a:pPr>
            <a:r>
              <a:rPr lang="fr-FR" altLang="fr-FR" smtClean="0"/>
              <a:t>	Si l’on compare le TNS avec le TBS, la différence entre les deux taux mesure l’incidence de l’inscription des élèves n’ayant pas encore atteint l’âge officiel et de ceux qui l’ont dépassé.</a:t>
            </a:r>
          </a:p>
        </p:txBody>
      </p:sp>
      <p:sp>
        <p:nvSpPr>
          <p:cNvPr id="4096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4012898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animEffect transition="in" filter="fade">
                                      <p:cBhvr>
                                        <p:cTn id="9" dur="500"/>
                                        <p:tgtEl>
                                          <p:spTgt spid="215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8">
                                            <p:txEl>
                                              <p:pRg st="0" end="0"/>
                                            </p:txEl>
                                          </p:spTgt>
                                        </p:tgtEl>
                                        <p:attrNameLst>
                                          <p:attrName>style.visibility</p:attrName>
                                        </p:attrNameLst>
                                      </p:cBhvr>
                                      <p:to>
                                        <p:strVal val="visible"/>
                                      </p:to>
                                    </p:set>
                                    <p:animEffect transition="in" filter="fade">
                                      <p:cBhvr>
                                        <p:cTn id="14" dur="1000">
                                          <p:stCondLst>
                                            <p:cond delay="0"/>
                                          </p:stCondLst>
                                        </p:cTn>
                                        <p:tgtEl>
                                          <p:spTgt spid="2150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08">
                                            <p:txEl>
                                              <p:pRg st="1" end="1"/>
                                            </p:txEl>
                                          </p:spTgt>
                                        </p:tgtEl>
                                        <p:attrNameLst>
                                          <p:attrName>style.visibility</p:attrName>
                                        </p:attrNameLst>
                                      </p:cBhvr>
                                      <p:to>
                                        <p:strVal val="visible"/>
                                      </p:to>
                                    </p:set>
                                    <p:animEffect transition="in" filter="fade">
                                      <p:cBhvr>
                                        <p:cTn id="19" dur="1000">
                                          <p:stCondLst>
                                            <p:cond delay="0"/>
                                          </p:stCondLst>
                                        </p:cTn>
                                        <p:tgtEl>
                                          <p:spTgt spid="2150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8">
                                            <p:txEl>
                                              <p:pRg st="2" end="2"/>
                                            </p:txEl>
                                          </p:spTgt>
                                        </p:tgtEl>
                                        <p:attrNameLst>
                                          <p:attrName>style.visibility</p:attrName>
                                        </p:attrNameLst>
                                      </p:cBhvr>
                                      <p:to>
                                        <p:strVal val="visible"/>
                                      </p:to>
                                    </p:set>
                                    <p:animEffect transition="in" filter="fade">
                                      <p:cBhvr>
                                        <p:cTn id="24" dur="1000">
                                          <p:stCondLst>
                                            <p:cond delay="0"/>
                                          </p:stCondLst>
                                        </p:cTn>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53E408BB-14B0-46A3-B6C2-2EABD61280DA}" type="slidenum">
              <a:rPr lang="fr-FR" altLang="fr-FR" sz="1400">
                <a:solidFill>
                  <a:srgbClr val="000000"/>
                </a:solidFill>
              </a:rPr>
              <a:pPr algn="r" eaLnBrk="1" hangingPunct="1">
                <a:spcBef>
                  <a:spcPct val="0"/>
                </a:spcBef>
                <a:buFontTx/>
                <a:buNone/>
              </a:pPr>
              <a:t>111</a:t>
            </a:fld>
            <a:endParaRPr lang="fr-FR" altLang="fr-FR" sz="1400">
              <a:solidFill>
                <a:srgbClr val="000000"/>
              </a:solidFill>
            </a:endParaRPr>
          </a:p>
        </p:txBody>
      </p:sp>
      <p:sp>
        <p:nvSpPr>
          <p:cNvPr id="22531" name="Rectangle 2"/>
          <p:cNvSpPr>
            <a:spLocks noGrp="1" noChangeArrowheads="1"/>
          </p:cNvSpPr>
          <p:nvPr>
            <p:ph type="title" idx="4294967295"/>
          </p:nvPr>
        </p:nvSpPr>
        <p:spPr>
          <a:xfrm>
            <a:off x="228600" y="350838"/>
            <a:ext cx="8382000" cy="563562"/>
          </a:xfrm>
        </p:spPr>
        <p:txBody>
          <a:bodyPr/>
          <a:lstStyle/>
          <a:p>
            <a:pPr eaLnBrk="1" hangingPunct="1"/>
            <a:r>
              <a:rPr lang="fr-FR" altLang="fr-FR" sz="3200" b="1" smtClean="0">
                <a:solidFill>
                  <a:srgbClr val="003399"/>
                </a:solidFill>
              </a:rPr>
              <a:t>II. </a:t>
            </a:r>
            <a:r>
              <a:rPr lang="fr-FR" altLang="fr-FR" sz="3600" b="1" smtClean="0">
                <a:solidFill>
                  <a:srgbClr val="003399"/>
                </a:solidFill>
              </a:rPr>
              <a:t>Le taux net de scolarisation (TNS)</a:t>
            </a:r>
          </a:p>
        </p:txBody>
      </p:sp>
      <p:sp>
        <p:nvSpPr>
          <p:cNvPr id="22532" name="Rectangle 3"/>
          <p:cNvSpPr>
            <a:spLocks noGrp="1" noChangeArrowheads="1"/>
          </p:cNvSpPr>
          <p:nvPr>
            <p:ph type="body" sz="half" idx="4294967295"/>
          </p:nvPr>
        </p:nvSpPr>
        <p:spPr>
          <a:xfrm>
            <a:off x="228600" y="1219200"/>
            <a:ext cx="8686800" cy="5105400"/>
          </a:xfrm>
        </p:spPr>
        <p:txBody>
          <a:bodyPr/>
          <a:lstStyle/>
          <a:p>
            <a:pPr algn="just" eaLnBrk="1" hangingPunct="1">
              <a:lnSpc>
                <a:spcPct val="90000"/>
              </a:lnSpc>
              <a:buClr>
                <a:schemeClr val="tx1"/>
              </a:buClr>
              <a:buFont typeface="Wingdings" panose="05000000000000000000" pitchFamily="2" charset="2"/>
              <a:buNone/>
            </a:pPr>
            <a:r>
              <a:rPr lang="fr-FR" altLang="fr-FR" sz="3600" b="1" smtClean="0"/>
              <a:t>Interprétation:</a:t>
            </a:r>
          </a:p>
          <a:p>
            <a:pPr algn="just" eaLnBrk="1" hangingPunct="1">
              <a:lnSpc>
                <a:spcPct val="90000"/>
              </a:lnSpc>
              <a:buClr>
                <a:schemeClr val="tx1"/>
              </a:buClr>
              <a:buFont typeface="Wingdings" panose="05000000000000000000" pitchFamily="2" charset="2"/>
              <a:buNone/>
            </a:pPr>
            <a:r>
              <a:rPr lang="fr-FR" altLang="fr-FR" sz="3600" b="1" smtClean="0"/>
              <a:t>   </a:t>
            </a:r>
          </a:p>
          <a:p>
            <a:pPr algn="just" eaLnBrk="1" hangingPunct="1">
              <a:lnSpc>
                <a:spcPct val="90000"/>
              </a:lnSpc>
              <a:buClr>
                <a:schemeClr val="tx1"/>
              </a:buClr>
              <a:buFont typeface="Wingdings" panose="05000000000000000000" pitchFamily="2" charset="2"/>
              <a:buNone/>
            </a:pPr>
            <a:r>
              <a:rPr lang="fr-FR" altLang="fr-FR" sz="3600" b="1" smtClean="0"/>
              <a:t>	</a:t>
            </a:r>
            <a:r>
              <a:rPr lang="fr-FR" altLang="fr-FR" sz="3600" smtClean="0"/>
              <a:t>Si le TNS est inférieur à 100 %, </a:t>
            </a:r>
            <a:r>
              <a:rPr lang="en-US" altLang="fr-FR" sz="3600" b="1" smtClean="0">
                <a:cs typeface="Arial" panose="020B0604020202020204" pitchFamily="34" charset="0"/>
              </a:rPr>
              <a:t>la #</a:t>
            </a:r>
            <a:r>
              <a:rPr lang="fr-FR" altLang="fr-FR" sz="3600" b="1" smtClean="0"/>
              <a:t>ce entre sa valeur et 100%,</a:t>
            </a:r>
            <a:r>
              <a:rPr lang="fr-FR" altLang="fr-FR" sz="3600" smtClean="0"/>
              <a:t> indique la proportion des enfants en âge de fréquenter le niveau spécifié d’éducation qui ne sont pas inscrits.</a:t>
            </a:r>
          </a:p>
        </p:txBody>
      </p:sp>
      <p:sp>
        <p:nvSpPr>
          <p:cNvPr id="4301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13955919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Effect transition="in" filter="fade">
                                      <p:cBhvr>
                                        <p:cTn id="9" dur="5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532">
                                            <p:txEl>
                                              <p:pRg st="0" end="0"/>
                                            </p:txEl>
                                          </p:spTgt>
                                        </p:tgtEl>
                                        <p:attrNameLst>
                                          <p:attrName>style.visibility</p:attrName>
                                        </p:attrNameLst>
                                      </p:cBhvr>
                                      <p:to>
                                        <p:strVal val="visible"/>
                                      </p:to>
                                    </p:set>
                                    <p:animEffect transition="in" filter="fade">
                                      <p:cBhvr>
                                        <p:cTn id="14" dur="1000">
                                          <p:stCondLst>
                                            <p:cond delay="0"/>
                                          </p:stCondLst>
                                        </p:cTn>
                                        <p:tgtEl>
                                          <p:spTgt spid="2253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Effect transition="in" filter="fade">
                                      <p:cBhvr>
                                        <p:cTn id="19" dur="1000">
                                          <p:stCondLst>
                                            <p:cond delay="0"/>
                                          </p:stCondLst>
                                        </p:cTn>
                                        <p:tgtEl>
                                          <p:spTgt spid="2253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532">
                                            <p:txEl>
                                              <p:pRg st="2" end="2"/>
                                            </p:txEl>
                                          </p:spTgt>
                                        </p:tgtEl>
                                        <p:attrNameLst>
                                          <p:attrName>style.visibility</p:attrName>
                                        </p:attrNameLst>
                                      </p:cBhvr>
                                      <p:to>
                                        <p:strVal val="visible"/>
                                      </p:to>
                                    </p:set>
                                    <p:animEffect transition="in" filter="fade">
                                      <p:cBhvr>
                                        <p:cTn id="24" dur="1000">
                                          <p:stCondLst>
                                            <p:cond delay="0"/>
                                          </p:stCondLst>
                                        </p:cTn>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E177F8-26E9-46CB-A386-CA03B7D0EC73}" type="slidenum">
              <a:rPr lang="fr-FR" altLang="fr-FR" sz="1400" smtClean="0">
                <a:solidFill>
                  <a:srgbClr val="000000"/>
                </a:solidFill>
              </a:rPr>
              <a:pPr>
                <a:spcBef>
                  <a:spcPct val="0"/>
                </a:spcBef>
                <a:buFontTx/>
                <a:buNone/>
              </a:pPr>
              <a:t>112</a:t>
            </a:fld>
            <a:endParaRPr lang="fr-FR" altLang="fr-FR" sz="1400" smtClean="0">
              <a:solidFill>
                <a:srgbClr val="000000"/>
              </a:solidFill>
            </a:endParaRPr>
          </a:p>
        </p:txBody>
      </p:sp>
      <p:sp>
        <p:nvSpPr>
          <p:cNvPr id="45059" name="Rectangle 2"/>
          <p:cNvSpPr>
            <a:spLocks noGrp="1" noChangeArrowheads="1"/>
          </p:cNvSpPr>
          <p:nvPr>
            <p:ph type="title"/>
          </p:nvPr>
        </p:nvSpPr>
        <p:spPr>
          <a:xfrm>
            <a:off x="228600" y="350838"/>
            <a:ext cx="8534400" cy="1066800"/>
          </a:xfrm>
        </p:spPr>
        <p:txBody>
          <a:bodyPr/>
          <a:lstStyle/>
          <a:p>
            <a:pPr eaLnBrk="1" hangingPunct="1"/>
            <a:r>
              <a:rPr lang="fr-FR" altLang="fr-FR" sz="3200" b="1" smtClean="0">
                <a:solidFill>
                  <a:srgbClr val="003399"/>
                </a:solidFill>
              </a:rPr>
              <a:t>III. </a:t>
            </a:r>
            <a:r>
              <a:rPr lang="fr-FR" altLang="fr-FR" sz="3200" b="1" smtClean="0">
                <a:solidFill>
                  <a:schemeClr val="accent2"/>
                </a:solidFill>
              </a:rPr>
              <a:t>LE TAUX DE SCOLARISATION </a:t>
            </a:r>
            <a:br>
              <a:rPr lang="fr-FR" altLang="fr-FR" sz="3200" b="1" smtClean="0">
                <a:solidFill>
                  <a:schemeClr val="accent2"/>
                </a:solidFill>
              </a:rPr>
            </a:br>
            <a:r>
              <a:rPr lang="fr-FR" altLang="fr-FR" sz="3200" b="1" smtClean="0">
                <a:solidFill>
                  <a:schemeClr val="accent2"/>
                </a:solidFill>
              </a:rPr>
              <a:t>PAR AGE SPECIFIQUE</a:t>
            </a:r>
          </a:p>
        </p:txBody>
      </p:sp>
      <p:sp>
        <p:nvSpPr>
          <p:cNvPr id="45060" name="Rectangle 3"/>
          <p:cNvSpPr>
            <a:spLocks noGrp="1" noChangeArrowheads="1"/>
          </p:cNvSpPr>
          <p:nvPr>
            <p:ph type="body" sz="half" idx="2"/>
          </p:nvPr>
        </p:nvSpPr>
        <p:spPr>
          <a:xfrm>
            <a:off x="533400" y="2057400"/>
            <a:ext cx="8077200" cy="4267200"/>
          </a:xfrm>
        </p:spPr>
        <p:txBody>
          <a:bodyPr/>
          <a:lstStyle/>
          <a:p>
            <a:pPr algn="just" eaLnBrk="1" hangingPunct="1">
              <a:lnSpc>
                <a:spcPct val="90000"/>
              </a:lnSpc>
              <a:buClr>
                <a:schemeClr val="tx1"/>
              </a:buClr>
              <a:buFont typeface="Wingdings" panose="05000000000000000000" pitchFamily="2" charset="2"/>
              <a:buNone/>
            </a:pPr>
            <a:r>
              <a:rPr lang="fr-FR" altLang="fr-FR" b="1" smtClean="0"/>
              <a:t>Définition : </a:t>
            </a:r>
          </a:p>
          <a:p>
            <a:pPr algn="just" eaLnBrk="1" hangingPunct="1">
              <a:lnSpc>
                <a:spcPct val="90000"/>
              </a:lnSpc>
              <a:buClr>
                <a:schemeClr val="tx1"/>
              </a:buClr>
              <a:buFont typeface="Wingdings" panose="05000000000000000000" pitchFamily="2" charset="2"/>
              <a:buNone/>
            </a:pPr>
            <a:r>
              <a:rPr lang="fr-FR" altLang="fr-FR" b="1" smtClean="0"/>
              <a:t>    </a:t>
            </a:r>
            <a:r>
              <a:rPr lang="fr-FR" altLang="fr-FR" smtClean="0"/>
              <a:t>pourcentage de la population d'un âge spécifique scolarisée, quel que soit le niveau d'éducation. </a:t>
            </a:r>
          </a:p>
        </p:txBody>
      </p:sp>
      <p:sp>
        <p:nvSpPr>
          <p:cNvPr id="45061"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897455828"/>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0777B5-4E0C-47A8-A03D-6DB186EA9EC7}" type="slidenum">
              <a:rPr lang="fr-FR" altLang="fr-FR" sz="1400" smtClean="0">
                <a:solidFill>
                  <a:srgbClr val="000000"/>
                </a:solidFill>
              </a:rPr>
              <a:pPr>
                <a:spcBef>
                  <a:spcPct val="0"/>
                </a:spcBef>
                <a:buFontTx/>
                <a:buNone/>
              </a:pPr>
              <a:t>113</a:t>
            </a:fld>
            <a:endParaRPr lang="fr-FR" altLang="fr-FR" sz="1400" smtClean="0">
              <a:solidFill>
                <a:srgbClr val="000000"/>
              </a:solidFill>
            </a:endParaRPr>
          </a:p>
        </p:txBody>
      </p:sp>
      <p:sp>
        <p:nvSpPr>
          <p:cNvPr id="47107" name="Rectangle 2"/>
          <p:cNvSpPr>
            <a:spLocks noGrp="1" noChangeArrowheads="1"/>
          </p:cNvSpPr>
          <p:nvPr>
            <p:ph type="title"/>
          </p:nvPr>
        </p:nvSpPr>
        <p:spPr>
          <a:xfrm>
            <a:off x="228600" y="350838"/>
            <a:ext cx="8534400" cy="1066800"/>
          </a:xfrm>
        </p:spPr>
        <p:txBody>
          <a:bodyPr/>
          <a:lstStyle/>
          <a:p>
            <a:pPr eaLnBrk="1" hangingPunct="1"/>
            <a:r>
              <a:rPr lang="fr-FR" altLang="fr-FR" sz="3200" b="1" smtClean="0">
                <a:solidFill>
                  <a:srgbClr val="003399"/>
                </a:solidFill>
              </a:rPr>
              <a:t>III. </a:t>
            </a:r>
            <a:r>
              <a:rPr lang="fr-FR" altLang="fr-FR" sz="3200" b="1" smtClean="0">
                <a:solidFill>
                  <a:schemeClr val="accent2"/>
                </a:solidFill>
              </a:rPr>
              <a:t>LE TAUX DE SCOLARISATION </a:t>
            </a:r>
            <a:br>
              <a:rPr lang="fr-FR" altLang="fr-FR" sz="3200" b="1" smtClean="0">
                <a:solidFill>
                  <a:schemeClr val="accent2"/>
                </a:solidFill>
              </a:rPr>
            </a:br>
            <a:r>
              <a:rPr lang="fr-FR" altLang="fr-FR" sz="3200" b="1" smtClean="0">
                <a:solidFill>
                  <a:schemeClr val="accent2"/>
                </a:solidFill>
              </a:rPr>
              <a:t>PAR AGE SPECIFIQUE</a:t>
            </a:r>
          </a:p>
        </p:txBody>
      </p:sp>
      <p:sp>
        <p:nvSpPr>
          <p:cNvPr id="47108" name="Rectangle 3"/>
          <p:cNvSpPr>
            <a:spLocks noGrp="1" noChangeArrowheads="1"/>
          </p:cNvSpPr>
          <p:nvPr>
            <p:ph type="body" sz="half" idx="2"/>
          </p:nvPr>
        </p:nvSpPr>
        <p:spPr>
          <a:xfrm>
            <a:off x="228600" y="1600200"/>
            <a:ext cx="8382000" cy="4724400"/>
          </a:xfrm>
        </p:spPr>
        <p:txBody>
          <a:bodyPr/>
          <a:lstStyle/>
          <a:p>
            <a:pPr eaLnBrk="1" hangingPunct="1">
              <a:lnSpc>
                <a:spcPct val="90000"/>
              </a:lnSpc>
              <a:buClr>
                <a:schemeClr val="tx1"/>
              </a:buClr>
              <a:buFont typeface="Wingdings" panose="05000000000000000000" pitchFamily="2" charset="2"/>
              <a:buNone/>
            </a:pPr>
            <a:r>
              <a:rPr lang="fr-FR" altLang="fr-FR" b="1" smtClean="0"/>
              <a:t>Objet</a:t>
            </a:r>
            <a:r>
              <a:rPr lang="fr-FR" altLang="fr-FR" smtClean="0"/>
              <a:t> :</a:t>
            </a:r>
          </a:p>
          <a:p>
            <a:pPr algn="just" eaLnBrk="1" hangingPunct="1">
              <a:lnSpc>
                <a:spcPct val="90000"/>
              </a:lnSpc>
              <a:buFontTx/>
              <a:buNone/>
            </a:pPr>
            <a:r>
              <a:rPr lang="fr-FR" altLang="fr-FR" smtClean="0"/>
              <a:t>      Mesurer le niveau de participation scolaire des enfants d’un âge ou d’un groupe d’âge donné, quel que soit le niveau d’enseignement, le cycle ou l’année d’études.</a:t>
            </a:r>
          </a:p>
          <a:p>
            <a:pPr algn="just" eaLnBrk="1" hangingPunct="1">
              <a:lnSpc>
                <a:spcPct val="90000"/>
              </a:lnSpc>
              <a:buFontTx/>
              <a:buNone/>
            </a:pPr>
            <a:endParaRPr lang="fr-FR" altLang="fr-FR" smtClean="0"/>
          </a:p>
          <a:p>
            <a:pPr algn="just" eaLnBrk="1" hangingPunct="1">
              <a:lnSpc>
                <a:spcPct val="90000"/>
              </a:lnSpc>
              <a:buFontTx/>
              <a:buNone/>
            </a:pPr>
            <a:r>
              <a:rPr lang="fr-FR" altLang="fr-FR" b="1" smtClean="0"/>
              <a:t>Méthode de calcul</a:t>
            </a:r>
            <a:r>
              <a:rPr lang="fr-FR" altLang="fr-FR" smtClean="0"/>
              <a:t> : Diviser les effectifs des élèves (étudiants) d’un âge spécifique, tous niveaux d’enseignement confondus, par l’effectif total de la population du même âge, puis multiplier le résultat par 100. </a:t>
            </a:r>
          </a:p>
        </p:txBody>
      </p:sp>
      <p:sp>
        <p:nvSpPr>
          <p:cNvPr id="4710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609445129"/>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066F6D-7A2A-428B-9A81-B83B52A979CA}" type="slidenum">
              <a:rPr lang="fr-FR" altLang="fr-FR" sz="1400" smtClean="0">
                <a:solidFill>
                  <a:srgbClr val="000000"/>
                </a:solidFill>
              </a:rPr>
              <a:pPr>
                <a:spcBef>
                  <a:spcPct val="0"/>
                </a:spcBef>
                <a:buFontTx/>
                <a:buNone/>
              </a:pPr>
              <a:t>114</a:t>
            </a:fld>
            <a:endParaRPr lang="fr-FR" altLang="fr-FR" sz="1400" smtClean="0">
              <a:solidFill>
                <a:srgbClr val="000000"/>
              </a:solidFill>
            </a:endParaRPr>
          </a:p>
        </p:txBody>
      </p:sp>
      <p:sp>
        <p:nvSpPr>
          <p:cNvPr id="49155" name="Rectangle 2"/>
          <p:cNvSpPr>
            <a:spLocks noGrp="1" noChangeArrowheads="1"/>
          </p:cNvSpPr>
          <p:nvPr>
            <p:ph type="title"/>
          </p:nvPr>
        </p:nvSpPr>
        <p:spPr>
          <a:xfrm>
            <a:off x="228600" y="350838"/>
            <a:ext cx="8382000" cy="1066800"/>
          </a:xfrm>
        </p:spPr>
        <p:txBody>
          <a:bodyPr/>
          <a:lstStyle/>
          <a:p>
            <a:pPr algn="l" eaLnBrk="1" hangingPunct="1"/>
            <a:r>
              <a:rPr lang="fr-FR" altLang="fr-FR" sz="3200" b="1" smtClean="0">
                <a:solidFill>
                  <a:srgbClr val="003399"/>
                </a:solidFill>
              </a:rPr>
              <a:t>III. </a:t>
            </a:r>
            <a:r>
              <a:rPr lang="fr-FR" altLang="fr-FR" sz="3200" b="1" smtClean="0">
                <a:solidFill>
                  <a:schemeClr val="accent2"/>
                </a:solidFill>
              </a:rPr>
              <a:t>LE TAUX DE SCOLARISATION </a:t>
            </a:r>
            <a:br>
              <a:rPr lang="fr-FR" altLang="fr-FR" sz="3200" b="1" smtClean="0">
                <a:solidFill>
                  <a:schemeClr val="accent2"/>
                </a:solidFill>
              </a:rPr>
            </a:br>
            <a:r>
              <a:rPr lang="fr-FR" altLang="fr-FR" sz="3200" b="1" smtClean="0">
                <a:solidFill>
                  <a:schemeClr val="accent2"/>
                </a:solidFill>
              </a:rPr>
              <a:t>          PAR AGE SPECIFIQUE</a:t>
            </a:r>
          </a:p>
        </p:txBody>
      </p:sp>
      <p:sp>
        <p:nvSpPr>
          <p:cNvPr id="49156" name="Rectangle 3"/>
          <p:cNvSpPr>
            <a:spLocks noGrp="1" noChangeArrowheads="1"/>
          </p:cNvSpPr>
          <p:nvPr>
            <p:ph type="body" sz="half" idx="2"/>
          </p:nvPr>
        </p:nvSpPr>
        <p:spPr>
          <a:xfrm>
            <a:off x="228600" y="1676400"/>
            <a:ext cx="8686800" cy="4724400"/>
          </a:xfrm>
        </p:spPr>
        <p:txBody>
          <a:bodyPr/>
          <a:lstStyle/>
          <a:p>
            <a:pPr algn="just" eaLnBrk="1" hangingPunct="1">
              <a:lnSpc>
                <a:spcPct val="90000"/>
              </a:lnSpc>
              <a:buClr>
                <a:schemeClr val="tx1"/>
              </a:buClr>
              <a:buFont typeface="Wingdings" panose="05000000000000000000" pitchFamily="2" charset="2"/>
              <a:buNone/>
            </a:pPr>
            <a:r>
              <a:rPr lang="fr-FR" altLang="fr-FR" b="1" smtClean="0"/>
              <a:t> Méthode de calcul :</a:t>
            </a:r>
          </a:p>
          <a:p>
            <a:pPr algn="just" eaLnBrk="1" hangingPunct="1">
              <a:lnSpc>
                <a:spcPct val="90000"/>
              </a:lnSpc>
              <a:buClr>
                <a:schemeClr val="tx1"/>
              </a:buClr>
              <a:buFont typeface="Wingdings" panose="05000000000000000000" pitchFamily="2" charset="2"/>
              <a:buNone/>
            </a:pPr>
            <a:endParaRPr lang="fr-FR" altLang="fr-FR" b="1" smtClean="0"/>
          </a:p>
          <a:p>
            <a:pPr algn="just" eaLnBrk="1" hangingPunct="1">
              <a:lnSpc>
                <a:spcPct val="90000"/>
              </a:lnSpc>
              <a:buClr>
                <a:schemeClr val="tx1"/>
              </a:buClr>
              <a:buFont typeface="Wingdings" panose="05000000000000000000" pitchFamily="2" charset="2"/>
              <a:buNone/>
            </a:pPr>
            <a:r>
              <a:rPr lang="fr-FR" altLang="fr-FR" smtClean="0"/>
              <a:t>Nbre d’enfants scolarisés d’un âge donné ou d’un groupe d’âges</a:t>
            </a:r>
            <a:r>
              <a:rPr lang="fr-FR" altLang="fr-FR" sz="2400" smtClean="0"/>
              <a:t> </a:t>
            </a:r>
            <a:r>
              <a:rPr lang="fr-FR" altLang="fr-FR" sz="2400" b="1" smtClean="0"/>
              <a:t>	</a:t>
            </a:r>
            <a:r>
              <a:rPr lang="fr-FR" altLang="fr-FR" sz="2400" smtClean="0"/>
              <a:t> </a:t>
            </a:r>
            <a:endParaRPr lang="fr-FR" altLang="fr-FR" sz="2100" b="1" smtClean="0"/>
          </a:p>
          <a:p>
            <a:pPr algn="just" eaLnBrk="1" hangingPunct="1">
              <a:lnSpc>
                <a:spcPct val="90000"/>
              </a:lnSpc>
              <a:buClr>
                <a:schemeClr val="tx1"/>
              </a:buClr>
              <a:buFont typeface="Wingdings" panose="05000000000000000000" pitchFamily="2" charset="2"/>
              <a:buNone/>
            </a:pPr>
            <a:r>
              <a:rPr lang="fr-FR" altLang="fr-FR" sz="2100" smtClean="0"/>
              <a:t>____________________________________________________</a:t>
            </a:r>
            <a:r>
              <a:rPr lang="fr-FR" altLang="fr-FR" sz="2400" smtClean="0"/>
              <a:t>X100</a:t>
            </a:r>
          </a:p>
          <a:p>
            <a:pPr algn="just" eaLnBrk="1" hangingPunct="1">
              <a:lnSpc>
                <a:spcPct val="90000"/>
              </a:lnSpc>
              <a:buClr>
                <a:schemeClr val="tx1"/>
              </a:buClr>
              <a:buFont typeface="Wingdings" panose="05000000000000000000" pitchFamily="2" charset="2"/>
              <a:buNone/>
            </a:pPr>
            <a:r>
              <a:rPr lang="fr-FR" altLang="fr-FR" sz="2100" smtClean="0"/>
              <a:t>         </a:t>
            </a:r>
            <a:r>
              <a:rPr lang="fr-FR" altLang="fr-FR" smtClean="0"/>
              <a:t>Population du même âge ou du même groupe d’âges </a:t>
            </a:r>
          </a:p>
        </p:txBody>
      </p:sp>
      <p:sp>
        <p:nvSpPr>
          <p:cNvPr id="4915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334912060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9EBC94-B4D6-4F99-89E1-444083F8A04D}" type="slidenum">
              <a:rPr lang="fr-FR" altLang="fr-FR" sz="1400" smtClean="0">
                <a:solidFill>
                  <a:srgbClr val="000000"/>
                </a:solidFill>
              </a:rPr>
              <a:pPr>
                <a:spcBef>
                  <a:spcPct val="0"/>
                </a:spcBef>
                <a:buFontTx/>
                <a:buNone/>
              </a:pPr>
              <a:t>115</a:t>
            </a:fld>
            <a:endParaRPr lang="fr-FR" altLang="fr-FR" sz="1400" smtClean="0">
              <a:solidFill>
                <a:srgbClr val="000000"/>
              </a:solidFill>
            </a:endParaRPr>
          </a:p>
        </p:txBody>
      </p:sp>
      <p:sp>
        <p:nvSpPr>
          <p:cNvPr id="51203" name="Rectangle 2"/>
          <p:cNvSpPr>
            <a:spLocks noGrp="1" noChangeArrowheads="1"/>
          </p:cNvSpPr>
          <p:nvPr>
            <p:ph type="title"/>
          </p:nvPr>
        </p:nvSpPr>
        <p:spPr>
          <a:xfrm>
            <a:off x="228600" y="350838"/>
            <a:ext cx="8382000" cy="1066800"/>
          </a:xfrm>
        </p:spPr>
        <p:txBody>
          <a:bodyPr/>
          <a:lstStyle/>
          <a:p>
            <a:pPr algn="l" eaLnBrk="1" hangingPunct="1"/>
            <a:r>
              <a:rPr lang="fr-FR" altLang="fr-FR" sz="3200" b="1" smtClean="0">
                <a:solidFill>
                  <a:srgbClr val="003399"/>
                </a:solidFill>
              </a:rPr>
              <a:t>IV. </a:t>
            </a:r>
            <a:r>
              <a:rPr lang="fr-FR" altLang="fr-FR" sz="3200" b="1" smtClean="0">
                <a:solidFill>
                  <a:schemeClr val="accent2"/>
                </a:solidFill>
              </a:rPr>
              <a:t>LE TAUX DE SCOLARISATION </a:t>
            </a:r>
            <a:br>
              <a:rPr lang="fr-FR" altLang="fr-FR" sz="3200" b="1" smtClean="0">
                <a:solidFill>
                  <a:schemeClr val="accent2"/>
                </a:solidFill>
              </a:rPr>
            </a:br>
            <a:r>
              <a:rPr lang="fr-FR" altLang="fr-FR" sz="3200" b="1" smtClean="0">
                <a:solidFill>
                  <a:schemeClr val="accent2"/>
                </a:solidFill>
              </a:rPr>
              <a:t>          PAR AGE SPECIFIQUE</a:t>
            </a:r>
          </a:p>
        </p:txBody>
      </p:sp>
      <p:sp>
        <p:nvSpPr>
          <p:cNvPr id="51204" name="Rectangle 3"/>
          <p:cNvSpPr>
            <a:spLocks noGrp="1" noChangeArrowheads="1"/>
          </p:cNvSpPr>
          <p:nvPr>
            <p:ph type="body" sz="half" idx="2"/>
          </p:nvPr>
        </p:nvSpPr>
        <p:spPr>
          <a:xfrm>
            <a:off x="228600" y="1676400"/>
            <a:ext cx="8686800" cy="4724400"/>
          </a:xfrm>
        </p:spPr>
        <p:txBody>
          <a:bodyPr/>
          <a:lstStyle/>
          <a:p>
            <a:pPr algn="just" eaLnBrk="1" hangingPunct="1">
              <a:lnSpc>
                <a:spcPct val="90000"/>
              </a:lnSpc>
              <a:buClr>
                <a:schemeClr val="tx1"/>
              </a:buClr>
              <a:buFont typeface="Wingdings" panose="05000000000000000000" pitchFamily="2" charset="2"/>
              <a:buChar char="Ø"/>
            </a:pPr>
            <a:r>
              <a:rPr lang="fr-FR" altLang="fr-FR" sz="3200" b="1" smtClean="0"/>
              <a:t> C</a:t>
            </a:r>
            <a:r>
              <a:rPr lang="fr-FR" altLang="fr-FR" b="1" smtClean="0"/>
              <a:t>aractéristique </a:t>
            </a:r>
            <a:r>
              <a:rPr lang="fr-FR" altLang="fr-FR" smtClean="0"/>
              <a:t>principale du TSAS: pas associé à un cycle éducatif particulier. </a:t>
            </a:r>
          </a:p>
          <a:p>
            <a:pPr algn="just" eaLnBrk="1" hangingPunct="1">
              <a:lnSpc>
                <a:spcPct val="90000"/>
              </a:lnSpc>
              <a:buClr>
                <a:schemeClr val="tx1"/>
              </a:buClr>
              <a:buFont typeface="Wingdings" panose="05000000000000000000" pitchFamily="2" charset="2"/>
              <a:buChar char="Ø"/>
            </a:pPr>
            <a:r>
              <a:rPr lang="fr-FR" altLang="fr-FR" b="1" smtClean="0"/>
              <a:t>Un taux élevé</a:t>
            </a:r>
            <a:r>
              <a:rPr lang="fr-FR" altLang="fr-FR" smtClean="0"/>
              <a:t> indique une forte scolarisation d’un groupe d’âge particulier. La valeur théorique maximale de cet indicateur est égale à 100%. Une tendance à la hausse est le signe de l’amélioration de la scolarisation du groupe d’âge particulier;</a:t>
            </a:r>
          </a:p>
          <a:p>
            <a:pPr algn="just" eaLnBrk="1" hangingPunct="1">
              <a:lnSpc>
                <a:spcPct val="90000"/>
              </a:lnSpc>
              <a:buClr>
                <a:schemeClr val="tx1"/>
              </a:buClr>
              <a:buFont typeface="Wingdings" panose="05000000000000000000" pitchFamily="2" charset="2"/>
              <a:buChar char="Ø"/>
            </a:pPr>
            <a:r>
              <a:rPr lang="en-US" altLang="fr-FR" b="1" smtClean="0">
                <a:cs typeface="Arial" panose="020B0604020202020204" pitchFamily="34" charset="0"/>
              </a:rPr>
              <a:t>Si ce taux est inférieur à 100%, la #</a:t>
            </a:r>
            <a:r>
              <a:rPr lang="fr-FR" altLang="fr-FR" b="1" smtClean="0"/>
              <a:t>ce entre sa valeur et 100%, </a:t>
            </a:r>
            <a:r>
              <a:rPr lang="fr-FR" altLang="fr-FR" smtClean="0"/>
              <a:t>indique la proportion du groupe d’âge particulier qui  ne bénéficie d’aucune forme                    d’enseignement.</a:t>
            </a:r>
            <a:r>
              <a:rPr lang="fr-FR" altLang="fr-FR" i="1" smtClean="0"/>
              <a:t> </a:t>
            </a:r>
          </a:p>
        </p:txBody>
      </p:sp>
      <p:sp>
        <p:nvSpPr>
          <p:cNvPr id="5120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3650758371"/>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DB109A1-7B6A-4673-A7A2-9665C5C86B09}" type="slidenum">
              <a:rPr lang="fr-FR" altLang="fr-FR" sz="1400">
                <a:solidFill>
                  <a:srgbClr val="000000"/>
                </a:solidFill>
              </a:rPr>
              <a:pPr algn="r" eaLnBrk="1" hangingPunct="1">
                <a:spcBef>
                  <a:spcPct val="0"/>
                </a:spcBef>
                <a:buFontTx/>
                <a:buNone/>
              </a:pPr>
              <a:t>116</a:t>
            </a:fld>
            <a:endParaRPr lang="fr-FR" altLang="fr-FR" sz="1400">
              <a:solidFill>
                <a:srgbClr val="000000"/>
              </a:solidFill>
            </a:endParaRPr>
          </a:p>
        </p:txBody>
      </p:sp>
      <p:sp>
        <p:nvSpPr>
          <p:cNvPr id="27651" name="Rectangle 2"/>
          <p:cNvSpPr>
            <a:spLocks noGrp="1" noChangeArrowheads="1"/>
          </p:cNvSpPr>
          <p:nvPr>
            <p:ph type="title" idx="4294967295"/>
          </p:nvPr>
        </p:nvSpPr>
        <p:spPr>
          <a:xfrm>
            <a:off x="228600" y="381000"/>
            <a:ext cx="8763000" cy="1066800"/>
          </a:xfrm>
        </p:spPr>
        <p:txBody>
          <a:bodyPr/>
          <a:lstStyle/>
          <a:p>
            <a:pPr eaLnBrk="1" hangingPunct="1"/>
            <a:r>
              <a:rPr lang="fr-FR" altLang="fr-FR" sz="3600" b="1" smtClean="0">
                <a:solidFill>
                  <a:srgbClr val="003399"/>
                </a:solidFill>
              </a:rPr>
              <a:t>IV. LE TAUX D’ALPHABETISATION</a:t>
            </a:r>
            <a:endParaRPr lang="fr-FR" altLang="fr-FR" sz="4000" b="1" smtClean="0">
              <a:solidFill>
                <a:srgbClr val="003399"/>
              </a:solidFill>
            </a:endParaRPr>
          </a:p>
        </p:txBody>
      </p:sp>
      <p:sp>
        <p:nvSpPr>
          <p:cNvPr id="27652" name="Rectangle 3"/>
          <p:cNvSpPr>
            <a:spLocks noGrp="1" noChangeArrowheads="1"/>
          </p:cNvSpPr>
          <p:nvPr>
            <p:ph type="body" sz="half" idx="4294967295"/>
          </p:nvPr>
        </p:nvSpPr>
        <p:spPr>
          <a:xfrm>
            <a:off x="304800" y="1295400"/>
            <a:ext cx="8610600" cy="5029200"/>
          </a:xfrm>
        </p:spPr>
        <p:txBody>
          <a:bodyPr/>
          <a:lstStyle/>
          <a:p>
            <a:pPr algn="just" eaLnBrk="1" hangingPunct="1">
              <a:buClr>
                <a:schemeClr val="tx1"/>
              </a:buClr>
              <a:buFont typeface="Wingdings" panose="05000000000000000000" pitchFamily="2" charset="2"/>
              <a:buNone/>
            </a:pPr>
            <a:r>
              <a:rPr lang="fr-FR" altLang="fr-FR" sz="2800" smtClean="0"/>
              <a:t>	</a:t>
            </a:r>
            <a:r>
              <a:rPr lang="fr-FR" altLang="fr-FR" sz="2800" b="1" smtClean="0"/>
              <a:t>Définition: </a:t>
            </a:r>
            <a:r>
              <a:rPr lang="fr-FR" altLang="fr-FR" sz="2800" smtClean="0"/>
              <a:t>pourcentage de la population âgée de 15 ans et plus, qui sait à la fois lire, écrire, comprendre un texte simple et court sur leur vie quotidienne. </a:t>
            </a:r>
          </a:p>
          <a:p>
            <a:pPr algn="just" eaLnBrk="1" hangingPunct="1">
              <a:buClr>
                <a:schemeClr val="tx1"/>
              </a:buClr>
              <a:buFont typeface="Wingdings" panose="05000000000000000000" pitchFamily="2" charset="2"/>
              <a:buNone/>
            </a:pPr>
            <a:r>
              <a:rPr lang="fr-FR" altLang="fr-FR" sz="2800" smtClean="0"/>
              <a:t>	</a:t>
            </a:r>
            <a:r>
              <a:rPr lang="fr-FR" altLang="fr-FR" sz="2800" b="1" smtClean="0"/>
              <a:t>Alphabètes</a:t>
            </a:r>
            <a:r>
              <a:rPr lang="fr-FR" altLang="fr-FR" sz="2800" smtClean="0"/>
              <a:t>: personnes qui savent non seulement lire et écrire, mais encore compter, c’est-à-dire faire des calculs arithmétiques simples. </a:t>
            </a:r>
          </a:p>
          <a:p>
            <a:pPr algn="just" eaLnBrk="1" hangingPunct="1">
              <a:buClr>
                <a:schemeClr val="tx1"/>
              </a:buClr>
              <a:buFont typeface="Wingdings" panose="05000000000000000000" pitchFamily="2" charset="2"/>
              <a:buNone/>
            </a:pPr>
            <a:r>
              <a:rPr lang="fr-FR" altLang="fr-FR" sz="2800" smtClean="0"/>
              <a:t>	</a:t>
            </a:r>
          </a:p>
        </p:txBody>
      </p:sp>
      <p:sp>
        <p:nvSpPr>
          <p:cNvPr id="5325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2871160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fltVal val="0"/>
                                          </p:val>
                                        </p:tav>
                                        <p:tav tm="100000">
                                          <p:val>
                                            <p:strVal val="#ppt_h"/>
                                          </p:val>
                                        </p:tav>
                                      </p:tavLst>
                                    </p:anim>
                                    <p:animEffect transition="in" filter="fade">
                                      <p:cBhvr>
                                        <p:cTn id="9" dur="500"/>
                                        <p:tgtEl>
                                          <p:spTgt spid="276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652">
                                            <p:txEl>
                                              <p:pRg st="0" end="0"/>
                                            </p:txEl>
                                          </p:spTgt>
                                        </p:tgtEl>
                                        <p:attrNameLst>
                                          <p:attrName>style.visibility</p:attrName>
                                        </p:attrNameLst>
                                      </p:cBhvr>
                                      <p:to>
                                        <p:strVal val="visible"/>
                                      </p:to>
                                    </p:set>
                                    <p:animEffect transition="in" filter="fade">
                                      <p:cBhvr>
                                        <p:cTn id="14" dur="1000">
                                          <p:stCondLst>
                                            <p:cond delay="0"/>
                                          </p:stCondLst>
                                        </p:cTn>
                                        <p:tgtEl>
                                          <p:spTgt spid="2765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652">
                                            <p:txEl>
                                              <p:pRg st="1" end="1"/>
                                            </p:txEl>
                                          </p:spTgt>
                                        </p:tgtEl>
                                        <p:attrNameLst>
                                          <p:attrName>style.visibility</p:attrName>
                                        </p:attrNameLst>
                                      </p:cBhvr>
                                      <p:to>
                                        <p:strVal val="visible"/>
                                      </p:to>
                                    </p:set>
                                    <p:animEffect transition="in" filter="fade">
                                      <p:cBhvr>
                                        <p:cTn id="19" dur="1000">
                                          <p:stCondLst>
                                            <p:cond delay="0"/>
                                          </p:stCondLst>
                                        </p:cTn>
                                        <p:tgtEl>
                                          <p:spTgt spid="2765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52">
                                            <p:txEl>
                                              <p:pRg st="2" end="2"/>
                                            </p:txEl>
                                          </p:spTgt>
                                        </p:tgtEl>
                                        <p:attrNameLst>
                                          <p:attrName>style.visibility</p:attrName>
                                        </p:attrNameLst>
                                      </p:cBhvr>
                                      <p:to>
                                        <p:strVal val="visible"/>
                                      </p:to>
                                    </p:set>
                                    <p:animEffect transition="in" filter="fade">
                                      <p:cBhvr>
                                        <p:cTn id="24" dur="1000">
                                          <p:stCondLst>
                                            <p:cond delay="0"/>
                                          </p:stCondLst>
                                        </p:cTn>
                                        <p:tgtEl>
                                          <p:spTgt spid="27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F09D365-7B3A-41D1-B17C-ED8C1FE0A41F}" type="slidenum">
              <a:rPr lang="fr-FR" altLang="fr-FR" sz="1400">
                <a:solidFill>
                  <a:srgbClr val="000000"/>
                </a:solidFill>
              </a:rPr>
              <a:pPr algn="r" eaLnBrk="1" hangingPunct="1">
                <a:spcBef>
                  <a:spcPct val="0"/>
                </a:spcBef>
                <a:buFontTx/>
                <a:buNone/>
              </a:pPr>
              <a:t>117</a:t>
            </a:fld>
            <a:endParaRPr lang="fr-FR" altLang="fr-FR" sz="1400">
              <a:solidFill>
                <a:srgbClr val="000000"/>
              </a:solidFill>
            </a:endParaRPr>
          </a:p>
        </p:txBody>
      </p:sp>
      <p:sp>
        <p:nvSpPr>
          <p:cNvPr id="28675" name="Rectangle 2"/>
          <p:cNvSpPr>
            <a:spLocks noGrp="1" noChangeArrowheads="1"/>
          </p:cNvSpPr>
          <p:nvPr>
            <p:ph type="title" idx="4294967295"/>
          </p:nvPr>
        </p:nvSpPr>
        <p:spPr>
          <a:xfrm>
            <a:off x="228600" y="381000"/>
            <a:ext cx="8763000" cy="1066800"/>
          </a:xfrm>
        </p:spPr>
        <p:txBody>
          <a:bodyPr/>
          <a:lstStyle/>
          <a:p>
            <a:pPr eaLnBrk="1" hangingPunct="1"/>
            <a:r>
              <a:rPr lang="fr-FR" altLang="fr-FR" sz="3600" b="1" smtClean="0">
                <a:solidFill>
                  <a:srgbClr val="003399"/>
                </a:solidFill>
              </a:rPr>
              <a:t>IV. LE TAUX D’ALPHABETISATION</a:t>
            </a:r>
            <a:endParaRPr lang="fr-FR" altLang="fr-FR" sz="4000" b="1" smtClean="0">
              <a:solidFill>
                <a:srgbClr val="003399"/>
              </a:solidFill>
            </a:endParaRPr>
          </a:p>
        </p:txBody>
      </p:sp>
      <p:sp>
        <p:nvSpPr>
          <p:cNvPr id="28676" name="Rectangle 3"/>
          <p:cNvSpPr>
            <a:spLocks noGrp="1" noChangeArrowheads="1"/>
          </p:cNvSpPr>
          <p:nvPr>
            <p:ph type="body" sz="half" idx="4294967295"/>
          </p:nvPr>
        </p:nvSpPr>
        <p:spPr>
          <a:xfrm>
            <a:off x="304800" y="1295400"/>
            <a:ext cx="8610600" cy="5029200"/>
          </a:xfrm>
        </p:spPr>
        <p:txBody>
          <a:bodyPr/>
          <a:lstStyle/>
          <a:p>
            <a:pPr algn="just" eaLnBrk="1" hangingPunct="1">
              <a:lnSpc>
                <a:spcPct val="90000"/>
              </a:lnSpc>
              <a:buClr>
                <a:schemeClr val="tx1"/>
              </a:buClr>
              <a:buFont typeface="Wingdings" panose="05000000000000000000" pitchFamily="2" charset="2"/>
              <a:buNone/>
            </a:pPr>
            <a:r>
              <a:rPr lang="fr-FR" altLang="fr-FR" sz="2800" b="1" smtClean="0"/>
              <a:t>	Méthode de calcul:</a:t>
            </a:r>
            <a:r>
              <a:rPr lang="fr-FR" altLang="fr-FR" sz="2800" smtClean="0"/>
              <a:t> </a:t>
            </a:r>
          </a:p>
          <a:p>
            <a:pPr algn="just" eaLnBrk="1" hangingPunct="1">
              <a:lnSpc>
                <a:spcPct val="90000"/>
              </a:lnSpc>
              <a:buClr>
                <a:schemeClr val="tx1"/>
              </a:buClr>
              <a:buFont typeface="Wingdings" panose="05000000000000000000" pitchFamily="2" charset="2"/>
              <a:buNone/>
            </a:pPr>
            <a:r>
              <a:rPr lang="fr-FR" altLang="fr-FR" sz="2800" smtClean="0"/>
              <a:t>	</a:t>
            </a:r>
          </a:p>
          <a:p>
            <a:pPr algn="just" eaLnBrk="1" hangingPunct="1">
              <a:lnSpc>
                <a:spcPct val="90000"/>
              </a:lnSpc>
              <a:buClr>
                <a:schemeClr val="tx1"/>
              </a:buClr>
              <a:buFont typeface="Wingdings" panose="05000000000000000000" pitchFamily="2" charset="2"/>
              <a:buNone/>
            </a:pPr>
            <a:r>
              <a:rPr lang="fr-FR" altLang="fr-FR" sz="2800" smtClean="0"/>
              <a:t>	diviser le nombre des personnes âgées de 15 ans et plus, sachant lire et écrire par l’effectif total du groupe d’âge, et multiplier le résultat par 100. </a:t>
            </a:r>
          </a:p>
        </p:txBody>
      </p:sp>
      <p:sp>
        <p:nvSpPr>
          <p:cNvPr id="55301"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1751703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fltVal val="0"/>
                                          </p:val>
                                        </p:tav>
                                        <p:tav tm="100000">
                                          <p:val>
                                            <p:strVal val="#ppt_h"/>
                                          </p:val>
                                        </p:tav>
                                      </p:tavLst>
                                    </p:anim>
                                    <p:animEffect transition="in" filter="fade">
                                      <p:cBhvr>
                                        <p:cTn id="9" dur="500"/>
                                        <p:tgtEl>
                                          <p:spTgt spid="286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8676">
                                            <p:txEl>
                                              <p:pRg st="0" end="0"/>
                                            </p:txEl>
                                          </p:spTgt>
                                        </p:tgtEl>
                                        <p:attrNameLst>
                                          <p:attrName>style.visibility</p:attrName>
                                        </p:attrNameLst>
                                      </p:cBhvr>
                                      <p:to>
                                        <p:strVal val="visible"/>
                                      </p:to>
                                    </p:set>
                                    <p:animEffect transition="in" filter="fade">
                                      <p:cBhvr>
                                        <p:cTn id="14" dur="1000">
                                          <p:stCondLst>
                                            <p:cond delay="0"/>
                                          </p:stCondLst>
                                        </p:cTn>
                                        <p:tgtEl>
                                          <p:spTgt spid="2867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676">
                                            <p:txEl>
                                              <p:pRg st="1" end="1"/>
                                            </p:txEl>
                                          </p:spTgt>
                                        </p:tgtEl>
                                        <p:attrNameLst>
                                          <p:attrName>style.visibility</p:attrName>
                                        </p:attrNameLst>
                                      </p:cBhvr>
                                      <p:to>
                                        <p:strVal val="visible"/>
                                      </p:to>
                                    </p:set>
                                    <p:animEffect transition="in" filter="fade">
                                      <p:cBhvr>
                                        <p:cTn id="19" dur="1000">
                                          <p:stCondLst>
                                            <p:cond delay="0"/>
                                          </p:stCondLst>
                                        </p:cTn>
                                        <p:tgtEl>
                                          <p:spTgt spid="2867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676">
                                            <p:txEl>
                                              <p:pRg st="2" end="2"/>
                                            </p:txEl>
                                          </p:spTgt>
                                        </p:tgtEl>
                                        <p:attrNameLst>
                                          <p:attrName>style.visibility</p:attrName>
                                        </p:attrNameLst>
                                      </p:cBhvr>
                                      <p:to>
                                        <p:strVal val="visible"/>
                                      </p:to>
                                    </p:set>
                                    <p:animEffect transition="in" filter="fade">
                                      <p:cBhvr>
                                        <p:cTn id="24" dur="1000">
                                          <p:stCondLst>
                                            <p:cond delay="0"/>
                                          </p:stCondLst>
                                        </p:cTn>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B8D5A20E-C2F3-46C4-89AA-1BD96C39D187}" type="slidenum">
              <a:rPr lang="fr-FR" altLang="fr-FR" sz="1400">
                <a:solidFill>
                  <a:srgbClr val="000000"/>
                </a:solidFill>
              </a:rPr>
              <a:pPr algn="r" eaLnBrk="1" hangingPunct="1">
                <a:spcBef>
                  <a:spcPct val="0"/>
                </a:spcBef>
                <a:buFontTx/>
                <a:buNone/>
              </a:pPr>
              <a:t>118</a:t>
            </a:fld>
            <a:endParaRPr lang="fr-FR" altLang="fr-FR" sz="1400">
              <a:solidFill>
                <a:srgbClr val="000000"/>
              </a:solidFill>
            </a:endParaRPr>
          </a:p>
        </p:txBody>
      </p:sp>
      <p:sp>
        <p:nvSpPr>
          <p:cNvPr id="29699" name="Rectangle 2"/>
          <p:cNvSpPr>
            <a:spLocks noGrp="1" noChangeArrowheads="1"/>
          </p:cNvSpPr>
          <p:nvPr>
            <p:ph type="title" idx="4294967295"/>
          </p:nvPr>
        </p:nvSpPr>
        <p:spPr>
          <a:xfrm>
            <a:off x="228600" y="381000"/>
            <a:ext cx="8763000" cy="1066800"/>
          </a:xfrm>
        </p:spPr>
        <p:txBody>
          <a:bodyPr/>
          <a:lstStyle/>
          <a:p>
            <a:pPr eaLnBrk="1" hangingPunct="1"/>
            <a:r>
              <a:rPr lang="fr-FR" altLang="fr-FR" sz="3600" b="1" smtClean="0">
                <a:solidFill>
                  <a:srgbClr val="003399"/>
                </a:solidFill>
              </a:rPr>
              <a:t>IV. LE TAUX D’ALPHABETISATION</a:t>
            </a:r>
            <a:endParaRPr lang="fr-FR" altLang="fr-FR" sz="4000" b="1" smtClean="0">
              <a:solidFill>
                <a:srgbClr val="003399"/>
              </a:solidFill>
            </a:endParaRPr>
          </a:p>
        </p:txBody>
      </p:sp>
      <p:sp>
        <p:nvSpPr>
          <p:cNvPr id="29700" name="Rectangle 3"/>
          <p:cNvSpPr>
            <a:spLocks noGrp="1" noChangeArrowheads="1"/>
          </p:cNvSpPr>
          <p:nvPr>
            <p:ph type="body" sz="half" idx="4294967295"/>
          </p:nvPr>
        </p:nvSpPr>
        <p:spPr>
          <a:xfrm>
            <a:off x="304800" y="1295400"/>
            <a:ext cx="8610600" cy="5029200"/>
          </a:xfrm>
        </p:spPr>
        <p:txBody>
          <a:bodyPr/>
          <a:lstStyle/>
          <a:p>
            <a:pPr algn="just" eaLnBrk="1" hangingPunct="1">
              <a:lnSpc>
                <a:spcPct val="90000"/>
              </a:lnSpc>
              <a:buClr>
                <a:schemeClr val="tx1"/>
              </a:buClr>
              <a:buFont typeface="Wingdings" panose="05000000000000000000" pitchFamily="2" charset="2"/>
              <a:buNone/>
            </a:pPr>
            <a:r>
              <a:rPr lang="fr-FR" altLang="fr-FR" sz="2800" smtClean="0"/>
              <a:t>	</a:t>
            </a:r>
          </a:p>
        </p:txBody>
      </p:sp>
      <p:sp>
        <p:nvSpPr>
          <p:cNvPr id="5734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
        <p:nvSpPr>
          <p:cNvPr id="57350" name="Rectangle 6"/>
          <p:cNvSpPr>
            <a:spLocks noChangeArrowheads="1"/>
          </p:cNvSpPr>
          <p:nvPr/>
        </p:nvSpPr>
        <p:spPr bwMode="auto">
          <a:xfrm>
            <a:off x="533400" y="1627188"/>
            <a:ext cx="80772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1762125" algn="l"/>
              </a:tabLst>
              <a:defRPr sz="3200">
                <a:solidFill>
                  <a:schemeClr val="tx1"/>
                </a:solidFill>
                <a:latin typeface="Arial" panose="020B0604020202020204" pitchFamily="34" charset="0"/>
              </a:defRPr>
            </a:lvl1pPr>
            <a:lvl2pPr marL="742950" indent="-285750">
              <a:spcBef>
                <a:spcPct val="20000"/>
              </a:spcBef>
              <a:buChar char="–"/>
              <a:tabLst>
                <a:tab pos="1762125" algn="l"/>
              </a:tabLst>
              <a:defRPr sz="2800">
                <a:solidFill>
                  <a:schemeClr val="tx1"/>
                </a:solidFill>
                <a:latin typeface="Arial" panose="020B0604020202020204" pitchFamily="34" charset="0"/>
              </a:defRPr>
            </a:lvl2pPr>
            <a:lvl3pPr marL="1143000" indent="-228600">
              <a:spcBef>
                <a:spcPct val="20000"/>
              </a:spcBef>
              <a:buChar char="•"/>
              <a:tabLst>
                <a:tab pos="1762125" algn="l"/>
              </a:tabLst>
              <a:defRPr sz="2400">
                <a:solidFill>
                  <a:schemeClr val="tx1"/>
                </a:solidFill>
                <a:latin typeface="Arial" panose="020B0604020202020204" pitchFamily="34" charset="0"/>
              </a:defRPr>
            </a:lvl3pPr>
            <a:lvl4pPr marL="1600200" indent="-228600">
              <a:spcBef>
                <a:spcPct val="20000"/>
              </a:spcBef>
              <a:buChar char="–"/>
              <a:tabLst>
                <a:tab pos="1762125" algn="l"/>
              </a:tabLst>
              <a:defRPr sz="2000">
                <a:solidFill>
                  <a:schemeClr val="tx1"/>
                </a:solidFill>
                <a:latin typeface="Arial" panose="020B0604020202020204" pitchFamily="34" charset="0"/>
              </a:defRPr>
            </a:lvl4pPr>
            <a:lvl5pPr marL="2057400" indent="-228600">
              <a:spcBef>
                <a:spcPct val="20000"/>
              </a:spcBef>
              <a:buChar char="»"/>
              <a:tabLst>
                <a:tab pos="17621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621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621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621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62125" algn="l"/>
              </a:tabLst>
              <a:defRPr sz="2000">
                <a:solidFill>
                  <a:schemeClr val="tx1"/>
                </a:solidFill>
                <a:latin typeface="Arial" panose="020B0604020202020204" pitchFamily="34" charset="0"/>
              </a:defRPr>
            </a:lvl9pPr>
          </a:lstStyle>
          <a:p>
            <a:pPr eaLnBrk="1" hangingPunct="1">
              <a:spcBef>
                <a:spcPct val="0"/>
              </a:spcBef>
              <a:buFontTx/>
              <a:buNone/>
            </a:pPr>
            <a:endParaRPr lang="fr-FR" altLang="fr-FR" sz="2800">
              <a:solidFill>
                <a:srgbClr val="000000"/>
              </a:solidFill>
            </a:endParaRPr>
          </a:p>
          <a:p>
            <a:pPr eaLnBrk="1" hangingPunct="1">
              <a:spcBef>
                <a:spcPct val="0"/>
              </a:spcBef>
              <a:buFontTx/>
              <a:buNone/>
            </a:pPr>
            <a:r>
              <a:rPr lang="fr-FR" altLang="fr-FR" sz="2800">
                <a:solidFill>
                  <a:srgbClr val="000000"/>
                </a:solidFill>
              </a:rPr>
              <a:t> </a:t>
            </a:r>
            <a:r>
              <a:rPr lang="fr-FR" altLang="fr-FR" sz="2800" b="1">
                <a:solidFill>
                  <a:srgbClr val="000000"/>
                </a:solidFill>
              </a:rPr>
              <a:t>Formule</a:t>
            </a:r>
            <a:r>
              <a:rPr lang="fr-FR" altLang="fr-FR" sz="2800">
                <a:solidFill>
                  <a:srgbClr val="000000"/>
                </a:solidFill>
              </a:rPr>
              <a:t> : </a:t>
            </a:r>
            <a:r>
              <a:rPr lang="fr-FR" altLang="fr-FR" sz="2800" u="sng">
                <a:solidFill>
                  <a:srgbClr val="000000"/>
                </a:solidFill>
              </a:rPr>
              <a:t>At 15+     </a:t>
            </a:r>
            <a:r>
              <a:rPr lang="fr-FR" altLang="fr-FR" sz="2800">
                <a:solidFill>
                  <a:srgbClr val="000000"/>
                </a:solidFill>
              </a:rPr>
              <a:t>X100</a:t>
            </a:r>
          </a:p>
          <a:p>
            <a:pPr eaLnBrk="1" hangingPunct="1">
              <a:spcBef>
                <a:spcPct val="0"/>
              </a:spcBef>
              <a:buFontTx/>
              <a:buNone/>
            </a:pPr>
            <a:r>
              <a:rPr lang="fr-FR" altLang="fr-FR" sz="2800">
                <a:solidFill>
                  <a:srgbClr val="000000"/>
                </a:solidFill>
              </a:rPr>
              <a:t>                  P t 15+</a:t>
            </a:r>
          </a:p>
          <a:p>
            <a:pPr eaLnBrk="1" hangingPunct="1">
              <a:spcBef>
                <a:spcPct val="0"/>
              </a:spcBef>
              <a:buFontTx/>
              <a:buNone/>
            </a:pPr>
            <a:endParaRPr lang="fr-FR" altLang="fr-FR" sz="2800">
              <a:solidFill>
                <a:srgbClr val="000000"/>
              </a:solidFill>
            </a:endParaRPr>
          </a:p>
          <a:p>
            <a:pPr eaLnBrk="1" hangingPunct="1">
              <a:spcBef>
                <a:spcPct val="0"/>
              </a:spcBef>
              <a:buFontTx/>
              <a:buNone/>
            </a:pPr>
            <a:endParaRPr lang="fr-FR" altLang="fr-FR" sz="2800">
              <a:solidFill>
                <a:srgbClr val="000000"/>
              </a:solidFill>
            </a:endParaRPr>
          </a:p>
          <a:p>
            <a:pPr eaLnBrk="1" hangingPunct="1">
              <a:spcBef>
                <a:spcPct val="0"/>
              </a:spcBef>
              <a:buFontTx/>
              <a:buNone/>
            </a:pPr>
            <a:r>
              <a:rPr lang="fr-FR" altLang="fr-FR" sz="2800" b="1">
                <a:solidFill>
                  <a:srgbClr val="000000"/>
                </a:solidFill>
              </a:rPr>
              <a:t>At 15+</a:t>
            </a:r>
            <a:r>
              <a:rPr lang="fr-FR" altLang="fr-FR" sz="2800">
                <a:solidFill>
                  <a:srgbClr val="000000"/>
                </a:solidFill>
              </a:rPr>
              <a:t>= Population adulte alphabète âgée </a:t>
            </a:r>
          </a:p>
          <a:p>
            <a:pPr eaLnBrk="1" hangingPunct="1">
              <a:spcBef>
                <a:spcPct val="0"/>
              </a:spcBef>
              <a:buFontTx/>
              <a:buNone/>
            </a:pPr>
            <a:r>
              <a:rPr lang="fr-FR" altLang="fr-FR" sz="2800">
                <a:solidFill>
                  <a:srgbClr val="000000"/>
                </a:solidFill>
              </a:rPr>
              <a:t>              de 15 ans et plus pour l’année t</a:t>
            </a:r>
          </a:p>
          <a:p>
            <a:pPr eaLnBrk="1" hangingPunct="1">
              <a:spcBef>
                <a:spcPct val="0"/>
              </a:spcBef>
              <a:buFontTx/>
              <a:buNone/>
            </a:pPr>
            <a:endParaRPr lang="fr-FR" altLang="fr-FR" sz="2800">
              <a:solidFill>
                <a:srgbClr val="000000"/>
              </a:solidFill>
            </a:endParaRPr>
          </a:p>
          <a:p>
            <a:pPr eaLnBrk="1" hangingPunct="1">
              <a:spcBef>
                <a:spcPct val="0"/>
              </a:spcBef>
              <a:buFontTx/>
              <a:buNone/>
            </a:pPr>
            <a:r>
              <a:rPr lang="fr-FR" altLang="fr-FR" sz="2800" b="1">
                <a:solidFill>
                  <a:srgbClr val="000000"/>
                </a:solidFill>
              </a:rPr>
              <a:t>Pt 15+</a:t>
            </a:r>
            <a:r>
              <a:rPr lang="fr-FR" altLang="fr-FR" sz="2800">
                <a:solidFill>
                  <a:srgbClr val="000000"/>
                </a:solidFill>
              </a:rPr>
              <a:t>= Population adulte âgée de 15 ans </a:t>
            </a:r>
          </a:p>
          <a:p>
            <a:pPr eaLnBrk="1" hangingPunct="1">
              <a:spcBef>
                <a:spcPct val="0"/>
              </a:spcBef>
              <a:buFontTx/>
              <a:buNone/>
            </a:pPr>
            <a:r>
              <a:rPr lang="fr-FR" altLang="fr-FR" sz="2800">
                <a:solidFill>
                  <a:srgbClr val="000000"/>
                </a:solidFill>
              </a:rPr>
              <a:t>           et plus pour l’année t</a:t>
            </a:r>
          </a:p>
        </p:txBody>
      </p:sp>
    </p:spTree>
    <p:extLst>
      <p:ext uri="{BB962C8B-B14F-4D97-AF65-F5344CB8AC3E}">
        <p14:creationId xmlns:p14="http://schemas.microsoft.com/office/powerpoint/2010/main" val="2759631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fltVal val="0"/>
                                          </p:val>
                                        </p:tav>
                                        <p:tav tm="100000">
                                          <p:val>
                                            <p:strVal val="#ppt_h"/>
                                          </p:val>
                                        </p:tav>
                                      </p:tavLst>
                                    </p:anim>
                                    <p:animEffect transition="in" filter="fade">
                                      <p:cBhvr>
                                        <p:cTn id="9" dur="500"/>
                                        <p:tgtEl>
                                          <p:spTgt spid="296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700">
                                            <p:txEl>
                                              <p:pRg st="0" end="0"/>
                                            </p:txEl>
                                          </p:spTgt>
                                        </p:tgtEl>
                                        <p:attrNameLst>
                                          <p:attrName>style.visibility</p:attrName>
                                        </p:attrNameLst>
                                      </p:cBhvr>
                                      <p:to>
                                        <p:strVal val="visible"/>
                                      </p:to>
                                    </p:set>
                                    <p:animEffect transition="in" filter="fade">
                                      <p:cBhvr>
                                        <p:cTn id="14" dur="1000">
                                          <p:stCondLst>
                                            <p:cond delay="0"/>
                                          </p:stCondLst>
                                        </p:cTn>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6A3C6E-7599-4DD3-9C96-A2FB302C5422}" type="slidenum">
              <a:rPr lang="fr-FR" altLang="fr-FR" sz="1400" smtClean="0">
                <a:solidFill>
                  <a:srgbClr val="000000"/>
                </a:solidFill>
              </a:rPr>
              <a:pPr>
                <a:spcBef>
                  <a:spcPct val="0"/>
                </a:spcBef>
                <a:buFontTx/>
                <a:buNone/>
              </a:pPr>
              <a:t>119</a:t>
            </a:fld>
            <a:endParaRPr lang="fr-FR" altLang="fr-FR" sz="1400" smtClean="0">
              <a:solidFill>
                <a:srgbClr val="000000"/>
              </a:solidFill>
            </a:endParaRPr>
          </a:p>
        </p:txBody>
      </p:sp>
      <p:sp>
        <p:nvSpPr>
          <p:cNvPr id="288771" name="Rectangle 3"/>
          <p:cNvSpPr>
            <a:spLocks noGrp="1" noChangeArrowheads="1"/>
          </p:cNvSpPr>
          <p:nvPr>
            <p:ph type="body" sz="half" idx="2"/>
          </p:nvPr>
        </p:nvSpPr>
        <p:spPr>
          <a:xfrm>
            <a:off x="762000" y="533400"/>
            <a:ext cx="7924800" cy="5257800"/>
          </a:xfrm>
        </p:spPr>
        <p:txBody>
          <a:bodyPr/>
          <a:lstStyle/>
          <a:p>
            <a:pPr eaLnBrk="1" hangingPunct="1">
              <a:buClr>
                <a:schemeClr val="tx1"/>
              </a:buClr>
              <a:buFont typeface="Wingdings" panose="05000000000000000000" pitchFamily="2" charset="2"/>
              <a:buNone/>
            </a:pPr>
            <a:r>
              <a:rPr lang="fr-FR" altLang="fr-FR" sz="3200" smtClean="0">
                <a:solidFill>
                  <a:schemeClr val="accent2"/>
                </a:solidFill>
              </a:rPr>
              <a:t>	</a:t>
            </a:r>
            <a:endParaRPr lang="fr-FR" altLang="fr-FR" sz="3200" smtClean="0"/>
          </a:p>
        </p:txBody>
      </p:sp>
      <p:sp>
        <p:nvSpPr>
          <p:cNvPr id="59396"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pic>
        <p:nvPicPr>
          <p:cNvPr id="59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8" y="398463"/>
            <a:ext cx="7329487" cy="63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3250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8771"/>
                                        </p:tgtEl>
                                        <p:attrNameLst>
                                          <p:attrName>style.visibility</p:attrName>
                                        </p:attrNameLst>
                                      </p:cBhvr>
                                      <p:to>
                                        <p:strVal val="visible"/>
                                      </p:to>
                                    </p:set>
                                    <p:animEffect transition="in" filter="fade">
                                      <p:cBhvr>
                                        <p:cTn id="7" dur="20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24579" name="Rectangle 3"/>
          <p:cNvSpPr>
            <a:spLocks noGrp="1" noChangeArrowheads="1"/>
          </p:cNvSpPr>
          <p:nvPr>
            <p:ph type="subTitle" idx="1"/>
          </p:nvPr>
        </p:nvSpPr>
        <p:spPr>
          <a:xfrm>
            <a:off x="179388" y="1196975"/>
            <a:ext cx="8642350" cy="5040313"/>
          </a:xfrm>
        </p:spPr>
        <p:txBody>
          <a:bodyPr/>
          <a:lstStyle/>
          <a:p>
            <a:pPr algn="l" eaLnBrk="1" hangingPunct="1"/>
            <a:r>
              <a:rPr lang="fr-FR" sz="2800" smtClean="0"/>
              <a:t>Depuis, la gestion de projet s'est approprié le terme. </a:t>
            </a:r>
          </a:p>
          <a:p>
            <a:pPr algn="just" eaLnBrk="1" hangingPunct="1"/>
            <a:r>
              <a:rPr lang="fr-FR" sz="2800" smtClean="0"/>
              <a:t>Ainsi, «un projet= entreprise temporaire décidée dans le but de créer un produit, un service ou un résultat unique". </a:t>
            </a:r>
          </a:p>
          <a:p>
            <a:pPr algn="just" eaLnBrk="1" hangingPunct="1"/>
            <a:r>
              <a:rPr lang="fr-FR" sz="2800" smtClean="0"/>
              <a:t>Michel EMERI: un projet consiste à vouloir réaliser une idée ayant un caractère nouveau. Cette réalisation est unique, elle est éphémère, il faut un certain temps pour la réaliser. </a:t>
            </a:r>
          </a:p>
          <a:p>
            <a:pPr algn="just" eaLnBrk="1" hangingPunct="1"/>
            <a:r>
              <a:rPr lang="fr-FR" sz="2800" smtClean="0"/>
              <a:t>Wysocki: séquence d'activités uniques, complexes et connectées, avec pour but d'atteindre un objectif. Ceci doit être réalisé à l'intérieur d'un cadre temporel, d'un budget et en respect de spécifications.</a:t>
            </a:r>
            <a:endParaRPr lang="en-US" sz="2800" smtClean="0"/>
          </a:p>
          <a:p>
            <a:pPr algn="l" eaLnBrk="1" hangingPunct="1"/>
            <a:endParaRPr lang="fr-FR" sz="2800" b="1" smtClean="0"/>
          </a:p>
        </p:txBody>
      </p:sp>
      <p:sp>
        <p:nvSpPr>
          <p:cNvPr id="24580" name="Rectangle 4"/>
          <p:cNvSpPr>
            <a:spLocks noChangeArrowheads="1"/>
          </p:cNvSpPr>
          <p:nvPr/>
        </p:nvSpPr>
        <p:spPr bwMode="auto">
          <a:xfrm>
            <a:off x="323850" y="3333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24581"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4582"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ctrTitle" idx="4294967295"/>
          </p:nvPr>
        </p:nvSpPr>
        <p:spPr>
          <a:xfrm>
            <a:off x="611188" y="1628775"/>
            <a:ext cx="7416800" cy="647700"/>
          </a:xfrm>
        </p:spPr>
        <p:txBody>
          <a:bodyPr/>
          <a:lstStyle/>
          <a:p>
            <a:pPr eaLnBrk="1" hangingPunct="1">
              <a:defRPr/>
            </a:pPr>
            <a:r>
              <a:rPr lang="fr-FR" b="1" smtClean="0">
                <a:effectLst>
                  <a:outerShdw blurRad="38100" dist="38100" dir="2700000" algn="tl">
                    <a:srgbClr val="C0C0C0"/>
                  </a:outerShdw>
                </a:effectLst>
              </a:rPr>
              <a:t/>
            </a:r>
            <a:br>
              <a:rPr lang="fr-FR" b="1" smtClean="0">
                <a:effectLst>
                  <a:outerShdw blurRad="38100" dist="38100" dir="2700000" algn="tl">
                    <a:srgbClr val="C0C0C0"/>
                  </a:outerShdw>
                </a:effectLst>
              </a:rPr>
            </a:br>
            <a:r>
              <a:rPr lang="fr-FR" b="1" smtClean="0">
                <a:effectLst>
                  <a:outerShdw blurRad="38100" dist="38100" dir="2700000" algn="tl">
                    <a:srgbClr val="C0C0C0"/>
                  </a:outerShdw>
                </a:effectLst>
              </a:rPr>
              <a:t/>
            </a:r>
            <a:br>
              <a:rPr lang="fr-FR" b="1" smtClean="0">
                <a:effectLst>
                  <a:outerShdw blurRad="38100" dist="38100" dir="2700000" algn="tl">
                    <a:srgbClr val="C0C0C0"/>
                  </a:outerShdw>
                </a:effectLst>
              </a:rPr>
            </a:br>
            <a:r>
              <a:rPr lang="fr-FR" sz="6000" b="1" smtClean="0">
                <a:solidFill>
                  <a:schemeClr val="tx1"/>
                </a:solidFill>
                <a:effectLst>
                  <a:outerShdw blurRad="38100" dist="38100" dir="2700000" algn="tl">
                    <a:srgbClr val="C0C0C0"/>
                  </a:outerShdw>
                </a:effectLst>
                <a:latin typeface="Tahoma" pitchFamily="34" charset="0"/>
              </a:rPr>
              <a:t>LES INDICATEURS D’EFFICACITE INTERNE</a:t>
            </a:r>
          </a:p>
        </p:txBody>
      </p:sp>
    </p:spTree>
    <p:extLst>
      <p:ext uri="{BB962C8B-B14F-4D97-AF65-F5344CB8AC3E}">
        <p14:creationId xmlns:p14="http://schemas.microsoft.com/office/powerpoint/2010/main" val="210673211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65250"/>
                                        </p:tgtEl>
                                        <p:attrNameLst>
                                          <p:attrName>style.visibility</p:attrName>
                                        </p:attrNameLst>
                                      </p:cBhvr>
                                      <p:to>
                                        <p:strVal val="visible"/>
                                      </p:to>
                                    </p:set>
                                    <p:anim calcmode="lin" valueType="num">
                                      <p:cBhvr>
                                        <p:cTn id="7" dur="1000" fill="hold"/>
                                        <p:tgtEl>
                                          <p:spTgt spid="565250"/>
                                        </p:tgtEl>
                                        <p:attrNameLst>
                                          <p:attrName>ppt_w</p:attrName>
                                        </p:attrNameLst>
                                      </p:cBhvr>
                                      <p:tavLst>
                                        <p:tav tm="0">
                                          <p:val>
                                            <p:strVal val="#ppt_w+.3"/>
                                          </p:val>
                                        </p:tav>
                                        <p:tav tm="100000">
                                          <p:val>
                                            <p:strVal val="#ppt_w"/>
                                          </p:val>
                                        </p:tav>
                                      </p:tavLst>
                                    </p:anim>
                                    <p:anim calcmode="lin" valueType="num">
                                      <p:cBhvr>
                                        <p:cTn id="8" dur="1000" fill="hold"/>
                                        <p:tgtEl>
                                          <p:spTgt spid="565250"/>
                                        </p:tgtEl>
                                        <p:attrNameLst>
                                          <p:attrName>ppt_h</p:attrName>
                                        </p:attrNameLst>
                                      </p:cBhvr>
                                      <p:tavLst>
                                        <p:tav tm="0">
                                          <p:val>
                                            <p:strVal val="#ppt_h"/>
                                          </p:val>
                                        </p:tav>
                                        <p:tav tm="100000">
                                          <p:val>
                                            <p:strVal val="#ppt_h"/>
                                          </p:val>
                                        </p:tav>
                                      </p:tavLst>
                                    </p:anim>
                                    <p:animEffect transition="in" filter="fade">
                                      <p:cBhvr>
                                        <p:cTn id="9" dur="1000"/>
                                        <p:tgtEl>
                                          <p:spTgt spid="56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idx="4294967295"/>
          </p:nvPr>
        </p:nvSpPr>
        <p:spPr/>
        <p:txBody>
          <a:bodyPr/>
          <a:lstStyle/>
          <a:p>
            <a:pPr eaLnBrk="1" hangingPunct="1">
              <a:defRPr/>
            </a:pPr>
            <a:r>
              <a:rPr lang="fr-FR">
                <a:effectLst>
                  <a:outerShdw blurRad="38100" dist="38100" dir="2700000" algn="tl">
                    <a:srgbClr val="C0C0C0"/>
                  </a:outerShdw>
                </a:effectLst>
              </a:rPr>
              <a:t> </a:t>
            </a:r>
          </a:p>
        </p:txBody>
      </p:sp>
      <p:sp>
        <p:nvSpPr>
          <p:cNvPr id="3075" name="Rectangle 3"/>
          <p:cNvSpPr>
            <a:spLocks noGrp="1" noChangeArrowheads="1"/>
          </p:cNvSpPr>
          <p:nvPr>
            <p:ph type="body" idx="4294967295"/>
          </p:nvPr>
        </p:nvSpPr>
        <p:spPr>
          <a:xfrm>
            <a:off x="468313" y="1700213"/>
            <a:ext cx="8064500" cy="3843337"/>
          </a:xfrm>
        </p:spPr>
        <p:txBody>
          <a:bodyPr/>
          <a:lstStyle/>
          <a:p>
            <a:pPr eaLnBrk="1" hangingPunct="1">
              <a:buFontTx/>
              <a:buNone/>
            </a:pPr>
            <a:r>
              <a:rPr lang="fr-FR" altLang="fr-FR" sz="3600" b="1" smtClean="0"/>
              <a:t>I - Le taux de promotion </a:t>
            </a:r>
          </a:p>
          <a:p>
            <a:pPr eaLnBrk="1" hangingPunct="1">
              <a:buFontTx/>
              <a:buNone/>
            </a:pPr>
            <a:r>
              <a:rPr lang="fr-FR" altLang="fr-FR" sz="3600" b="1" smtClean="0"/>
              <a:t>II - Le taux de redoublement</a:t>
            </a:r>
          </a:p>
          <a:p>
            <a:pPr eaLnBrk="1" hangingPunct="1">
              <a:buFontTx/>
              <a:buNone/>
            </a:pPr>
            <a:r>
              <a:rPr lang="fr-FR" altLang="fr-FR" sz="3600" b="1" smtClean="0"/>
              <a:t>III - Le taux d’abandon</a:t>
            </a:r>
          </a:p>
          <a:p>
            <a:pPr eaLnBrk="1" hangingPunct="1">
              <a:buFontTx/>
              <a:buNone/>
            </a:pPr>
            <a:r>
              <a:rPr lang="fr-FR" altLang="fr-FR" sz="3600" b="1" smtClean="0"/>
              <a:t>IV- Le diagramme de flux </a:t>
            </a:r>
          </a:p>
          <a:p>
            <a:pPr eaLnBrk="1" hangingPunct="1">
              <a:buFontTx/>
              <a:buNone/>
            </a:pPr>
            <a:r>
              <a:rPr lang="fr-FR" altLang="fr-FR" sz="3600" b="1" smtClean="0"/>
              <a:t>V- Le taux d’achèvement du primaire </a:t>
            </a:r>
          </a:p>
          <a:p>
            <a:pPr eaLnBrk="1" hangingPunct="1">
              <a:buFontTx/>
              <a:buNone/>
            </a:pPr>
            <a:endParaRPr lang="fr-FR" altLang="fr-FR" sz="3600" b="1" smtClean="0"/>
          </a:p>
          <a:p>
            <a:pPr eaLnBrk="1" hangingPunct="1">
              <a:buFontTx/>
              <a:buNone/>
            </a:pPr>
            <a:endParaRPr lang="fr-FR" altLang="fr-FR" b="1" smtClean="0"/>
          </a:p>
          <a:p>
            <a:pPr eaLnBrk="1" hangingPunct="1">
              <a:buFontTx/>
              <a:buNone/>
            </a:pPr>
            <a:endParaRPr lang="fr-FR" altLang="fr-FR" smtClean="0"/>
          </a:p>
        </p:txBody>
      </p:sp>
      <p:sp>
        <p:nvSpPr>
          <p:cNvPr id="5124" name="Rectangle 8"/>
          <p:cNvSpPr>
            <a:spLocks noChangeArrowheads="1"/>
          </p:cNvSpPr>
          <p:nvPr/>
        </p:nvSpPr>
        <p:spPr bwMode="auto">
          <a:xfrm>
            <a:off x="2051050" y="757238"/>
            <a:ext cx="4097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GB" altLang="fr-FR" sz="4000" b="1">
                <a:solidFill>
                  <a:srgbClr val="009999"/>
                </a:solidFill>
                <a:latin typeface="Tahoma" panose="020B0604030504040204" pitchFamily="34" charset="0"/>
              </a:rPr>
              <a:t>PLAN </a:t>
            </a:r>
          </a:p>
        </p:txBody>
      </p:sp>
    </p:spTree>
    <p:extLst>
      <p:ext uri="{BB962C8B-B14F-4D97-AF65-F5344CB8AC3E}">
        <p14:creationId xmlns:p14="http://schemas.microsoft.com/office/powerpoint/2010/main" val="42128873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4466"/>
                                        </p:tgtEl>
                                        <p:attrNameLst>
                                          <p:attrName>style.visibility</p:attrName>
                                        </p:attrNameLst>
                                      </p:cBhvr>
                                      <p:to>
                                        <p:strVal val="visible"/>
                                      </p:to>
                                    </p:set>
                                    <p:animEffect transition="in" filter="fade">
                                      <p:cBhvr>
                                        <p:cTn id="7" dur="1000"/>
                                        <p:tgtEl>
                                          <p:spTgt spid="574466"/>
                                        </p:tgtEl>
                                      </p:cBhvr>
                                    </p:animEffect>
                                    <p:anim calcmode="lin" valueType="num">
                                      <p:cBhvr>
                                        <p:cTn id="8" dur="1000" fill="hold"/>
                                        <p:tgtEl>
                                          <p:spTgt spid="574466"/>
                                        </p:tgtEl>
                                        <p:attrNameLst>
                                          <p:attrName>ppt_x</p:attrName>
                                        </p:attrNameLst>
                                      </p:cBhvr>
                                      <p:tavLst>
                                        <p:tav tm="0">
                                          <p:val>
                                            <p:strVal val="#ppt_x"/>
                                          </p:val>
                                        </p:tav>
                                        <p:tav tm="100000">
                                          <p:val>
                                            <p:strVal val="#ppt_x"/>
                                          </p:val>
                                        </p:tav>
                                      </p:tavLst>
                                    </p:anim>
                                    <p:anim calcmode="lin" valueType="num">
                                      <p:cBhvr>
                                        <p:cTn id="9" dur="898" decel="100000" fill="hold"/>
                                        <p:tgtEl>
                                          <p:spTgt spid="5744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744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1000"/>
                                        <p:tgtEl>
                                          <p:spTgt spid="3075">
                                            <p:txEl>
                                              <p:pRg st="0" end="0"/>
                                            </p:txEl>
                                          </p:spTgt>
                                        </p:tgtEl>
                                      </p:cBhvr>
                                    </p:animEffect>
                                    <p:anim calcmode="lin" valueType="num">
                                      <p:cBhvr>
                                        <p:cTn id="16"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075">
                                            <p:txEl>
                                              <p:pRg st="1" end="1"/>
                                            </p:txEl>
                                          </p:spTgt>
                                        </p:tgtEl>
                                        <p:attrNameLst>
                                          <p:attrName>style.visibility</p:attrName>
                                        </p:attrNameLst>
                                      </p:cBhvr>
                                      <p:to>
                                        <p:strVal val="visible"/>
                                      </p:to>
                                    </p:set>
                                    <p:animEffect transition="in" filter="fade">
                                      <p:cBhvr>
                                        <p:cTn id="23" dur="1000"/>
                                        <p:tgtEl>
                                          <p:spTgt spid="3075">
                                            <p:txEl>
                                              <p:pRg st="1" end="1"/>
                                            </p:txEl>
                                          </p:spTgt>
                                        </p:tgtEl>
                                      </p:cBhvr>
                                    </p:animEffect>
                                    <p:anim calcmode="lin" valueType="num">
                                      <p:cBhvr>
                                        <p:cTn id="24"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07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0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Effect transition="in" filter="fade">
                                      <p:cBhvr>
                                        <p:cTn id="31" dur="1000"/>
                                        <p:tgtEl>
                                          <p:spTgt spid="3075">
                                            <p:txEl>
                                              <p:pRg st="2" end="2"/>
                                            </p:txEl>
                                          </p:spTgt>
                                        </p:tgtEl>
                                      </p:cBhvr>
                                    </p:animEffect>
                                    <p:anim calcmode="lin" valueType="num">
                                      <p:cBhvr>
                                        <p:cTn id="3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07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0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075">
                                            <p:txEl>
                                              <p:pRg st="3" end="3"/>
                                            </p:txEl>
                                          </p:spTgt>
                                        </p:tgtEl>
                                        <p:attrNameLst>
                                          <p:attrName>style.visibility</p:attrName>
                                        </p:attrNameLst>
                                      </p:cBhvr>
                                      <p:to>
                                        <p:strVal val="visible"/>
                                      </p:to>
                                    </p:set>
                                    <p:animEffect transition="in" filter="fade">
                                      <p:cBhvr>
                                        <p:cTn id="39" dur="1000"/>
                                        <p:tgtEl>
                                          <p:spTgt spid="3075">
                                            <p:txEl>
                                              <p:pRg st="3" end="3"/>
                                            </p:txEl>
                                          </p:spTgt>
                                        </p:tgtEl>
                                      </p:cBhvr>
                                    </p:animEffect>
                                    <p:anim calcmode="lin" valueType="num">
                                      <p:cBhvr>
                                        <p:cTn id="40"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07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0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075">
                                            <p:txEl>
                                              <p:pRg st="4" end="4"/>
                                            </p:txEl>
                                          </p:spTgt>
                                        </p:tgtEl>
                                        <p:attrNameLst>
                                          <p:attrName>style.visibility</p:attrName>
                                        </p:attrNameLst>
                                      </p:cBhvr>
                                      <p:to>
                                        <p:strVal val="visible"/>
                                      </p:to>
                                    </p:set>
                                    <p:animEffect transition="in" filter="fade">
                                      <p:cBhvr>
                                        <p:cTn id="47" dur="1000"/>
                                        <p:tgtEl>
                                          <p:spTgt spid="3075">
                                            <p:txEl>
                                              <p:pRg st="4" end="4"/>
                                            </p:txEl>
                                          </p:spTgt>
                                        </p:tgtEl>
                                      </p:cBhvr>
                                    </p:animEffect>
                                    <p:anim calcmode="lin" valueType="num">
                                      <p:cBhvr>
                                        <p:cTn id="4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07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07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p:bldP spid="3075"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457200" y="274638"/>
            <a:ext cx="5006975" cy="574675"/>
          </a:xfrm>
        </p:spPr>
        <p:txBody>
          <a:bodyPr/>
          <a:lstStyle/>
          <a:p>
            <a:pPr eaLnBrk="1" hangingPunct="1">
              <a:defRPr/>
            </a:pPr>
            <a:r>
              <a:rPr lang="en-GB" sz="4000" b="1">
                <a:solidFill>
                  <a:schemeClr val="hlink"/>
                </a:solidFill>
                <a:effectLst>
                  <a:outerShdw blurRad="38100" dist="38100" dir="2700000" algn="tl">
                    <a:srgbClr val="C0C0C0"/>
                  </a:outerShdw>
                </a:effectLst>
              </a:rPr>
              <a:t>INTRODUCTION</a:t>
            </a:r>
            <a:endParaRPr lang="fr-FR" sz="3600" b="1">
              <a:solidFill>
                <a:schemeClr val="hlink"/>
              </a:solidFill>
              <a:effectLst>
                <a:outerShdw blurRad="38100" dist="38100" dir="2700000" algn="tl">
                  <a:srgbClr val="C0C0C0"/>
                </a:outerShdw>
              </a:effectLst>
            </a:endParaRPr>
          </a:p>
        </p:txBody>
      </p:sp>
      <p:sp>
        <p:nvSpPr>
          <p:cNvPr id="4099" name="Rectangle 3"/>
          <p:cNvSpPr>
            <a:spLocks noGrp="1" noChangeArrowheads="1"/>
          </p:cNvSpPr>
          <p:nvPr>
            <p:ph type="body" idx="4294967295"/>
          </p:nvPr>
        </p:nvSpPr>
        <p:spPr>
          <a:xfrm>
            <a:off x="285750" y="928688"/>
            <a:ext cx="8607425" cy="5453062"/>
          </a:xfrm>
        </p:spPr>
        <p:txBody>
          <a:bodyPr/>
          <a:lstStyle/>
          <a:p>
            <a:pPr eaLnBrk="1" hangingPunct="1">
              <a:buClr>
                <a:srgbClr val="1F4081"/>
              </a:buClr>
              <a:buFont typeface="Wingdings" panose="05000000000000000000" pitchFamily="2" charset="2"/>
              <a:buNone/>
            </a:pPr>
            <a:r>
              <a:rPr lang="fr-FR" altLang="fr-FR" sz="3600" b="1" smtClean="0"/>
              <a:t>Qu’entend-on par efficacité?</a:t>
            </a:r>
          </a:p>
          <a:p>
            <a:pPr algn="just" eaLnBrk="1" hangingPunct="1">
              <a:buClr>
                <a:srgbClr val="1F4081"/>
              </a:buClr>
              <a:buFont typeface="Wingdings" panose="05000000000000000000" pitchFamily="2" charset="2"/>
              <a:buNone/>
            </a:pPr>
            <a:r>
              <a:rPr lang="fr-FR" altLang="fr-FR" smtClean="0"/>
              <a:t>Elle décrit: capacité d’une personne, d’un groupe ou d’un système à arriver à ses buts ou aux buts qu’on lui a fixés. </a:t>
            </a:r>
          </a:p>
          <a:p>
            <a:pPr algn="just" eaLnBrk="1" hangingPunct="1">
              <a:buClr>
                <a:srgbClr val="1F4081"/>
              </a:buClr>
              <a:buFont typeface="Wingdings" panose="05000000000000000000" pitchFamily="2" charset="2"/>
              <a:buNone/>
            </a:pPr>
            <a:r>
              <a:rPr lang="fr-FR" altLang="fr-FR" b="1" smtClean="0"/>
              <a:t>Etre efficace</a:t>
            </a:r>
            <a:r>
              <a:rPr lang="fr-FR" altLang="fr-FR" smtClean="0"/>
              <a:t> serait donc produire des résultats escomptés et réaliser des objectifs fixés. </a:t>
            </a:r>
          </a:p>
          <a:p>
            <a:pPr algn="just" eaLnBrk="1" hangingPunct="1">
              <a:buClr>
                <a:srgbClr val="1F4081"/>
              </a:buClr>
              <a:buFont typeface="Wingdings" panose="05000000000000000000" pitchFamily="2" charset="2"/>
              <a:buNone/>
            </a:pPr>
            <a:r>
              <a:rPr lang="fr-FR" altLang="fr-FR" b="1" smtClean="0"/>
              <a:t>Dans le domaine de l’éducation</a:t>
            </a:r>
            <a:r>
              <a:rPr lang="fr-FR" altLang="fr-FR" smtClean="0"/>
              <a:t>, on distingue l’efficacité interne de l’efficacité externe. </a:t>
            </a:r>
          </a:p>
        </p:txBody>
      </p:sp>
    </p:spTree>
    <p:extLst>
      <p:ext uri="{BB962C8B-B14F-4D97-AF65-F5344CB8AC3E}">
        <p14:creationId xmlns:p14="http://schemas.microsoft.com/office/powerpoint/2010/main" val="5563276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88802"/>
                                        </p:tgtEl>
                                        <p:attrNameLst>
                                          <p:attrName>style.visibility</p:attrName>
                                        </p:attrNameLst>
                                      </p:cBhvr>
                                      <p:to>
                                        <p:strVal val="visible"/>
                                      </p:to>
                                    </p:set>
                                    <p:animEffect transition="in" filter="fade">
                                      <p:cBhvr>
                                        <p:cTn id="7" dur="1000"/>
                                        <p:tgtEl>
                                          <p:spTgt spid="588802"/>
                                        </p:tgtEl>
                                      </p:cBhvr>
                                    </p:animEffect>
                                    <p:anim calcmode="lin" valueType="num">
                                      <p:cBhvr>
                                        <p:cTn id="8" dur="1000" fill="hold"/>
                                        <p:tgtEl>
                                          <p:spTgt spid="588802"/>
                                        </p:tgtEl>
                                        <p:attrNameLst>
                                          <p:attrName>ppt_x</p:attrName>
                                        </p:attrNameLst>
                                      </p:cBhvr>
                                      <p:tavLst>
                                        <p:tav tm="0">
                                          <p:val>
                                            <p:strVal val="#ppt_x"/>
                                          </p:val>
                                        </p:tav>
                                        <p:tav tm="100000">
                                          <p:val>
                                            <p:strVal val="#ppt_x"/>
                                          </p:val>
                                        </p:tav>
                                      </p:tavLst>
                                    </p:anim>
                                    <p:anim calcmode="lin" valueType="num">
                                      <p:cBhvr>
                                        <p:cTn id="9" dur="898" decel="100000" fill="hold"/>
                                        <p:tgtEl>
                                          <p:spTgt spid="588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88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fade">
                                      <p:cBhvr>
                                        <p:cTn id="15" dur="1000"/>
                                        <p:tgtEl>
                                          <p:spTgt spid="4099">
                                            <p:txEl>
                                              <p:pRg st="0" end="0"/>
                                            </p:txEl>
                                          </p:spTgt>
                                        </p:tgtEl>
                                      </p:cBhvr>
                                    </p:animEffect>
                                    <p:anim calcmode="lin" valueType="num">
                                      <p:cBhvr>
                                        <p:cTn id="16"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fade">
                                      <p:cBhvr>
                                        <p:cTn id="23" dur="1000"/>
                                        <p:tgtEl>
                                          <p:spTgt spid="4099">
                                            <p:txEl>
                                              <p:pRg st="1" end="1"/>
                                            </p:txEl>
                                          </p:spTgt>
                                        </p:tgtEl>
                                      </p:cBhvr>
                                    </p:animEffect>
                                    <p:anim calcmode="lin" valueType="num">
                                      <p:cBhvr>
                                        <p:cTn id="2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2" end="2"/>
                                            </p:txEl>
                                          </p:spTgt>
                                        </p:tgtEl>
                                        <p:attrNameLst>
                                          <p:attrName>style.visibility</p:attrName>
                                        </p:attrNameLst>
                                      </p:cBhvr>
                                      <p:to>
                                        <p:strVal val="visible"/>
                                      </p:to>
                                    </p:set>
                                    <p:animEffect transition="in" filter="fade">
                                      <p:cBhvr>
                                        <p:cTn id="31" dur="1000"/>
                                        <p:tgtEl>
                                          <p:spTgt spid="4099">
                                            <p:txEl>
                                              <p:pRg st="2" end="2"/>
                                            </p:txEl>
                                          </p:spTgt>
                                        </p:tgtEl>
                                      </p:cBhvr>
                                    </p:animEffect>
                                    <p:anim calcmode="lin" valueType="num">
                                      <p:cBhvr>
                                        <p:cTn id="3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9">
                                            <p:txEl>
                                              <p:pRg st="3" end="3"/>
                                            </p:txEl>
                                          </p:spTgt>
                                        </p:tgtEl>
                                        <p:attrNameLst>
                                          <p:attrName>style.visibility</p:attrName>
                                        </p:attrNameLst>
                                      </p:cBhvr>
                                      <p:to>
                                        <p:strVal val="visible"/>
                                      </p:to>
                                    </p:set>
                                    <p:animEffect transition="in" filter="fade">
                                      <p:cBhvr>
                                        <p:cTn id="39" dur="1000"/>
                                        <p:tgtEl>
                                          <p:spTgt spid="4099">
                                            <p:txEl>
                                              <p:pRg st="3" end="3"/>
                                            </p:txEl>
                                          </p:spTgt>
                                        </p:tgtEl>
                                      </p:cBhvr>
                                    </p:animEffect>
                                    <p:anim calcmode="lin" valueType="num">
                                      <p:cBhvr>
                                        <p:cTn id="40"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p:bldP spid="4099"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457200" y="274638"/>
            <a:ext cx="5006975" cy="574675"/>
          </a:xfrm>
        </p:spPr>
        <p:txBody>
          <a:bodyPr/>
          <a:lstStyle/>
          <a:p>
            <a:pPr eaLnBrk="1" hangingPunct="1">
              <a:defRPr/>
            </a:pPr>
            <a:r>
              <a:rPr lang="en-GB" sz="4000" b="1">
                <a:solidFill>
                  <a:schemeClr val="hlink"/>
                </a:solidFill>
                <a:effectLst>
                  <a:outerShdw blurRad="38100" dist="38100" dir="2700000" algn="tl">
                    <a:srgbClr val="C0C0C0"/>
                  </a:outerShdw>
                </a:effectLst>
              </a:rPr>
              <a:t>INTRODUCTION</a:t>
            </a:r>
            <a:endParaRPr lang="fr-FR" sz="3600" b="1">
              <a:solidFill>
                <a:schemeClr val="hlink"/>
              </a:solidFill>
              <a:effectLst>
                <a:outerShdw blurRad="38100" dist="38100" dir="2700000" algn="tl">
                  <a:srgbClr val="C0C0C0"/>
                </a:outerShdw>
              </a:effectLst>
            </a:endParaRPr>
          </a:p>
        </p:txBody>
      </p:sp>
      <p:sp>
        <p:nvSpPr>
          <p:cNvPr id="5123" name="Rectangle 3"/>
          <p:cNvSpPr>
            <a:spLocks noGrp="1" noChangeArrowheads="1"/>
          </p:cNvSpPr>
          <p:nvPr>
            <p:ph type="body" idx="4294967295"/>
          </p:nvPr>
        </p:nvSpPr>
        <p:spPr>
          <a:xfrm>
            <a:off x="285750" y="928688"/>
            <a:ext cx="8607425" cy="5453062"/>
          </a:xfrm>
        </p:spPr>
        <p:txBody>
          <a:bodyPr/>
          <a:lstStyle/>
          <a:p>
            <a:pPr algn="just" eaLnBrk="1" hangingPunct="1">
              <a:buClr>
                <a:srgbClr val="1F4081"/>
              </a:buClr>
              <a:buFont typeface="Wingdings" panose="05000000000000000000" pitchFamily="2" charset="2"/>
              <a:buNone/>
            </a:pPr>
            <a:r>
              <a:rPr lang="fr-FR" altLang="fr-FR" b="1" smtClean="0"/>
              <a:t>L’efficacité interne d’un système éducatif </a:t>
            </a:r>
            <a:r>
              <a:rPr lang="fr-FR" altLang="fr-FR" smtClean="0"/>
              <a:t>peut être définie comme </a:t>
            </a:r>
            <a:r>
              <a:rPr lang="fr-FR" altLang="fr-FR" i="1" smtClean="0"/>
              <a:t>«la capacité à former le plus grand nombre d’élèves entrés dans le système à une date donnée, dans le minimum de temps et avec des ressources humaines et financières disponibles»</a:t>
            </a:r>
            <a:r>
              <a:rPr lang="fr-FR" altLang="fr-FR" smtClean="0"/>
              <a:t>. </a:t>
            </a:r>
          </a:p>
        </p:txBody>
      </p:sp>
    </p:spTree>
    <p:extLst>
      <p:ext uri="{BB962C8B-B14F-4D97-AF65-F5344CB8AC3E}">
        <p14:creationId xmlns:p14="http://schemas.microsoft.com/office/powerpoint/2010/main" val="366346562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88802"/>
                                        </p:tgtEl>
                                        <p:attrNameLst>
                                          <p:attrName>style.visibility</p:attrName>
                                        </p:attrNameLst>
                                      </p:cBhvr>
                                      <p:to>
                                        <p:strVal val="visible"/>
                                      </p:to>
                                    </p:set>
                                    <p:animEffect transition="in" filter="fade">
                                      <p:cBhvr>
                                        <p:cTn id="7" dur="1000"/>
                                        <p:tgtEl>
                                          <p:spTgt spid="588802"/>
                                        </p:tgtEl>
                                      </p:cBhvr>
                                    </p:animEffect>
                                    <p:anim calcmode="lin" valueType="num">
                                      <p:cBhvr>
                                        <p:cTn id="8" dur="1000" fill="hold"/>
                                        <p:tgtEl>
                                          <p:spTgt spid="588802"/>
                                        </p:tgtEl>
                                        <p:attrNameLst>
                                          <p:attrName>ppt_x</p:attrName>
                                        </p:attrNameLst>
                                      </p:cBhvr>
                                      <p:tavLst>
                                        <p:tav tm="0">
                                          <p:val>
                                            <p:strVal val="#ppt_x"/>
                                          </p:val>
                                        </p:tav>
                                        <p:tav tm="100000">
                                          <p:val>
                                            <p:strVal val="#ppt_x"/>
                                          </p:val>
                                        </p:tav>
                                      </p:tavLst>
                                    </p:anim>
                                    <p:anim calcmode="lin" valueType="num">
                                      <p:cBhvr>
                                        <p:cTn id="9" dur="898" decel="100000" fill="hold"/>
                                        <p:tgtEl>
                                          <p:spTgt spid="588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88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fade">
                                      <p:cBhvr>
                                        <p:cTn id="15" dur="1000"/>
                                        <p:tgtEl>
                                          <p:spTgt spid="5123">
                                            <p:txEl>
                                              <p:pRg st="0" end="0"/>
                                            </p:txEl>
                                          </p:spTgt>
                                        </p:tgtEl>
                                      </p:cBhvr>
                                    </p:animEffect>
                                    <p:anim calcmode="lin" valueType="num">
                                      <p:cBhvr>
                                        <p:cTn id="16"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1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p:bldP spid="5123" grpId="0" build="p"/>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457200" y="274638"/>
            <a:ext cx="5006975" cy="574675"/>
          </a:xfrm>
        </p:spPr>
        <p:txBody>
          <a:bodyPr/>
          <a:lstStyle/>
          <a:p>
            <a:pPr eaLnBrk="1" hangingPunct="1">
              <a:defRPr/>
            </a:pPr>
            <a:r>
              <a:rPr lang="en-GB" sz="4000" b="1">
                <a:solidFill>
                  <a:schemeClr val="hlink"/>
                </a:solidFill>
                <a:effectLst>
                  <a:outerShdw blurRad="38100" dist="38100" dir="2700000" algn="tl">
                    <a:srgbClr val="C0C0C0"/>
                  </a:outerShdw>
                </a:effectLst>
              </a:rPr>
              <a:t>INTRODUCTION</a:t>
            </a:r>
            <a:endParaRPr lang="fr-FR" sz="3600" b="1">
              <a:solidFill>
                <a:schemeClr val="hlink"/>
              </a:solidFill>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285750" y="928688"/>
            <a:ext cx="8607425" cy="5453062"/>
          </a:xfrm>
        </p:spPr>
        <p:txBody>
          <a:bodyPr/>
          <a:lstStyle/>
          <a:p>
            <a:pPr algn="just" eaLnBrk="1" hangingPunct="1">
              <a:lnSpc>
                <a:spcPct val="90000"/>
              </a:lnSpc>
              <a:buClr>
                <a:srgbClr val="1F4081"/>
              </a:buClr>
              <a:buFont typeface="Wingdings" panose="05000000000000000000" pitchFamily="2" charset="2"/>
              <a:buNone/>
            </a:pPr>
            <a:r>
              <a:rPr lang="fr-FR" altLang="fr-FR" smtClean="0"/>
              <a:t>Elle concerne </a:t>
            </a:r>
            <a:r>
              <a:rPr lang="fr-FR" altLang="fr-FR" i="1" smtClean="0"/>
              <a:t>«les flux des élèves (taux de promotion, de redoublement et d’abandon), les connaissances maîtrisées par les élèves, variables qui ont pour conséquence, lorsqu’elles connaissent des valeurs trop élevées (redoublements) ou trop faibles (niveau de connaissances), de conduire à un usage non optimal des crédits publics en éducation. Les scolarités s’allongent et coûtent par conséquent plus chères que lorsque le cursus est dit normal (sans redoublement ni abandon)»</a:t>
            </a:r>
            <a:r>
              <a:rPr lang="fr-FR" altLang="fr-FR" smtClean="0"/>
              <a:t>. </a:t>
            </a:r>
          </a:p>
        </p:txBody>
      </p:sp>
    </p:spTree>
    <p:extLst>
      <p:ext uri="{BB962C8B-B14F-4D97-AF65-F5344CB8AC3E}">
        <p14:creationId xmlns:p14="http://schemas.microsoft.com/office/powerpoint/2010/main" val="39108122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88802"/>
                                        </p:tgtEl>
                                        <p:attrNameLst>
                                          <p:attrName>style.visibility</p:attrName>
                                        </p:attrNameLst>
                                      </p:cBhvr>
                                      <p:to>
                                        <p:strVal val="visible"/>
                                      </p:to>
                                    </p:set>
                                    <p:animEffect transition="in" filter="fade">
                                      <p:cBhvr>
                                        <p:cTn id="7" dur="1000"/>
                                        <p:tgtEl>
                                          <p:spTgt spid="588802"/>
                                        </p:tgtEl>
                                      </p:cBhvr>
                                    </p:animEffect>
                                    <p:anim calcmode="lin" valueType="num">
                                      <p:cBhvr>
                                        <p:cTn id="8" dur="1000" fill="hold"/>
                                        <p:tgtEl>
                                          <p:spTgt spid="588802"/>
                                        </p:tgtEl>
                                        <p:attrNameLst>
                                          <p:attrName>ppt_x</p:attrName>
                                        </p:attrNameLst>
                                      </p:cBhvr>
                                      <p:tavLst>
                                        <p:tav tm="0">
                                          <p:val>
                                            <p:strVal val="#ppt_x"/>
                                          </p:val>
                                        </p:tav>
                                        <p:tav tm="100000">
                                          <p:val>
                                            <p:strVal val="#ppt_x"/>
                                          </p:val>
                                        </p:tav>
                                      </p:tavLst>
                                    </p:anim>
                                    <p:anim calcmode="lin" valueType="num">
                                      <p:cBhvr>
                                        <p:cTn id="9" dur="898" decel="100000" fill="hold"/>
                                        <p:tgtEl>
                                          <p:spTgt spid="588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88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1000"/>
                                        <p:tgtEl>
                                          <p:spTgt spid="6147">
                                            <p:txEl>
                                              <p:pRg st="0" end="0"/>
                                            </p:txEl>
                                          </p:spTgt>
                                        </p:tgtEl>
                                      </p:cBhvr>
                                    </p:animEffect>
                                    <p:anim calcmode="lin" valueType="num">
                                      <p:cBhvr>
                                        <p:cTn id="16"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1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14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p:bldP spid="6147"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457200" y="274638"/>
            <a:ext cx="5006975" cy="574675"/>
          </a:xfrm>
        </p:spPr>
        <p:txBody>
          <a:bodyPr/>
          <a:lstStyle/>
          <a:p>
            <a:pPr eaLnBrk="1" hangingPunct="1">
              <a:defRPr/>
            </a:pPr>
            <a:r>
              <a:rPr lang="en-GB" sz="4000" b="1">
                <a:solidFill>
                  <a:schemeClr val="hlink"/>
                </a:solidFill>
                <a:effectLst>
                  <a:outerShdw blurRad="38100" dist="38100" dir="2700000" algn="tl">
                    <a:srgbClr val="C0C0C0"/>
                  </a:outerShdw>
                </a:effectLst>
              </a:rPr>
              <a:t>INTRODUCTION</a:t>
            </a:r>
            <a:endParaRPr lang="fr-FR" sz="3600" b="1">
              <a:solidFill>
                <a:schemeClr val="hlink"/>
              </a:solidFill>
              <a:effectLst>
                <a:outerShdw blurRad="38100" dist="38100" dir="2700000" algn="tl">
                  <a:srgbClr val="C0C0C0"/>
                </a:outerShdw>
              </a:effectLst>
            </a:endParaRPr>
          </a:p>
        </p:txBody>
      </p:sp>
      <p:sp>
        <p:nvSpPr>
          <p:cNvPr id="7171" name="Rectangle 3"/>
          <p:cNvSpPr>
            <a:spLocks noGrp="1" noChangeArrowheads="1"/>
          </p:cNvSpPr>
          <p:nvPr>
            <p:ph type="body" idx="4294967295"/>
          </p:nvPr>
        </p:nvSpPr>
        <p:spPr>
          <a:xfrm>
            <a:off x="285750" y="928688"/>
            <a:ext cx="8607425" cy="5453062"/>
          </a:xfrm>
        </p:spPr>
        <p:txBody>
          <a:bodyPr/>
          <a:lstStyle/>
          <a:p>
            <a:pPr algn="just" eaLnBrk="1" hangingPunct="1">
              <a:buClr>
                <a:srgbClr val="1F4081"/>
              </a:buClr>
              <a:buFont typeface="Wingdings" panose="05000000000000000000" pitchFamily="2" charset="2"/>
              <a:buNone/>
            </a:pPr>
            <a:r>
              <a:rPr lang="fr-FR" altLang="fr-FR" smtClean="0"/>
              <a:t> Par contre, </a:t>
            </a:r>
            <a:r>
              <a:rPr lang="fr-FR" altLang="fr-FR" b="1" smtClean="0"/>
              <a:t>l’efficacité externe</a:t>
            </a:r>
            <a:r>
              <a:rPr lang="fr-FR" altLang="fr-FR" smtClean="0"/>
              <a:t> </a:t>
            </a:r>
            <a:r>
              <a:rPr lang="fr-FR" altLang="fr-FR" i="1" smtClean="0"/>
              <a:t>«relève de la mesure des effets de l’éducation hors du système éducatif, notamment au niveau de l’accès à l’emploi, des carrières des salariés, de la durée du chômage ou des salaires»</a:t>
            </a:r>
            <a:r>
              <a:rPr lang="fr-FR" altLang="fr-FR" smtClean="0"/>
              <a:t>.</a:t>
            </a:r>
          </a:p>
        </p:txBody>
      </p:sp>
    </p:spTree>
    <p:extLst>
      <p:ext uri="{BB962C8B-B14F-4D97-AF65-F5344CB8AC3E}">
        <p14:creationId xmlns:p14="http://schemas.microsoft.com/office/powerpoint/2010/main" val="833795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88802"/>
                                        </p:tgtEl>
                                        <p:attrNameLst>
                                          <p:attrName>style.visibility</p:attrName>
                                        </p:attrNameLst>
                                      </p:cBhvr>
                                      <p:to>
                                        <p:strVal val="visible"/>
                                      </p:to>
                                    </p:set>
                                    <p:animEffect transition="in" filter="fade">
                                      <p:cBhvr>
                                        <p:cTn id="7" dur="1000"/>
                                        <p:tgtEl>
                                          <p:spTgt spid="588802"/>
                                        </p:tgtEl>
                                      </p:cBhvr>
                                    </p:animEffect>
                                    <p:anim calcmode="lin" valueType="num">
                                      <p:cBhvr>
                                        <p:cTn id="8" dur="1000" fill="hold"/>
                                        <p:tgtEl>
                                          <p:spTgt spid="588802"/>
                                        </p:tgtEl>
                                        <p:attrNameLst>
                                          <p:attrName>ppt_x</p:attrName>
                                        </p:attrNameLst>
                                      </p:cBhvr>
                                      <p:tavLst>
                                        <p:tav tm="0">
                                          <p:val>
                                            <p:strVal val="#ppt_x"/>
                                          </p:val>
                                        </p:tav>
                                        <p:tav tm="100000">
                                          <p:val>
                                            <p:strVal val="#ppt_x"/>
                                          </p:val>
                                        </p:tav>
                                      </p:tavLst>
                                    </p:anim>
                                    <p:anim calcmode="lin" valueType="num">
                                      <p:cBhvr>
                                        <p:cTn id="9" dur="898" decel="100000" fill="hold"/>
                                        <p:tgtEl>
                                          <p:spTgt spid="588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88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1000"/>
                                        <p:tgtEl>
                                          <p:spTgt spid="7171">
                                            <p:txEl>
                                              <p:pRg st="0" end="0"/>
                                            </p:txEl>
                                          </p:spTgt>
                                        </p:tgtEl>
                                      </p:cBhvr>
                                    </p:animEffect>
                                    <p:anim calcmode="lin" valueType="num">
                                      <p:cBhvr>
                                        <p:cTn id="16"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17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p:bldP spid="7171"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idx="4294967295"/>
          </p:nvPr>
        </p:nvSpPr>
        <p:spPr>
          <a:xfrm>
            <a:off x="457200" y="274638"/>
            <a:ext cx="5006975" cy="503237"/>
          </a:xfrm>
        </p:spPr>
        <p:txBody>
          <a:bodyPr/>
          <a:lstStyle/>
          <a:p>
            <a:pPr eaLnBrk="1" hangingPunct="1">
              <a:defRPr/>
            </a:pPr>
            <a:r>
              <a:rPr lang="en-GB" sz="4000" b="1" dirty="0">
                <a:solidFill>
                  <a:schemeClr val="hlink"/>
                </a:solidFill>
                <a:effectLst>
                  <a:outerShdw blurRad="38100" dist="38100" dir="2700000" algn="tl">
                    <a:srgbClr val="C0C0C0"/>
                  </a:outerShdw>
                </a:effectLst>
              </a:rPr>
              <a:t>INTRODUCTION</a:t>
            </a:r>
            <a:endParaRPr lang="fr-FR" sz="3600" b="1" dirty="0">
              <a:solidFill>
                <a:schemeClr val="hlink"/>
              </a:solidFill>
              <a:effectLst>
                <a:outerShdw blurRad="38100" dist="38100" dir="2700000" algn="tl">
                  <a:srgbClr val="C0C0C0"/>
                </a:outerShdw>
              </a:effectLst>
            </a:endParaRPr>
          </a:p>
        </p:txBody>
      </p:sp>
      <p:sp>
        <p:nvSpPr>
          <p:cNvPr id="15363" name="Rectangle 3"/>
          <p:cNvSpPr>
            <a:spLocks noGrp="1" noChangeArrowheads="1"/>
          </p:cNvSpPr>
          <p:nvPr>
            <p:ph type="body" idx="4294967295"/>
          </p:nvPr>
        </p:nvSpPr>
        <p:spPr>
          <a:xfrm>
            <a:off x="323850" y="1484313"/>
            <a:ext cx="8569325" cy="4681537"/>
          </a:xfrm>
        </p:spPr>
        <p:txBody>
          <a:bodyPr/>
          <a:lstStyle/>
          <a:p>
            <a:pPr algn="just" eaLnBrk="1" hangingPunct="1">
              <a:buFontTx/>
              <a:buNone/>
            </a:pPr>
            <a:r>
              <a:rPr lang="fr-FR" altLang="fr-FR" smtClean="0"/>
              <a:t>Au terme d’une année scolaire, </a:t>
            </a:r>
            <a:r>
              <a:rPr lang="fr-FR" altLang="fr-FR" b="1" smtClean="0"/>
              <a:t>trois possibilités :</a:t>
            </a:r>
          </a:p>
          <a:p>
            <a:pPr eaLnBrk="1" hangingPunct="1">
              <a:buFontTx/>
              <a:buNone/>
            </a:pPr>
            <a:endParaRPr lang="fr-FR" altLang="fr-FR" sz="1400" b="1" smtClean="0"/>
          </a:p>
          <a:p>
            <a:pPr eaLnBrk="1" hangingPunct="1">
              <a:buFontTx/>
              <a:buNone/>
            </a:pPr>
            <a:r>
              <a:rPr lang="fr-FR" altLang="fr-FR" sz="2800" smtClean="0"/>
              <a:t>								</a:t>
            </a:r>
            <a:r>
              <a:rPr lang="fr-FR" altLang="fr-FR" sz="2800" b="1" smtClean="0"/>
              <a:t>Promotion</a:t>
            </a:r>
            <a:endParaRPr lang="fr-FR" altLang="fr-FR" sz="2800" smtClean="0"/>
          </a:p>
          <a:p>
            <a:pPr eaLnBrk="1" hangingPunct="1">
              <a:buFontTx/>
              <a:buNone/>
            </a:pPr>
            <a:r>
              <a:rPr lang="fr-FR" altLang="fr-FR" sz="2800" b="1" smtClean="0"/>
              <a:t>Elèves d’une année</a:t>
            </a:r>
            <a:r>
              <a:rPr lang="fr-FR" altLang="fr-FR" sz="2800" smtClean="0"/>
              <a:t> 				</a:t>
            </a:r>
          </a:p>
          <a:p>
            <a:pPr eaLnBrk="1" hangingPunct="1">
              <a:buFontTx/>
              <a:buNone/>
            </a:pPr>
            <a:r>
              <a:rPr lang="fr-FR" altLang="fr-FR" sz="2800" b="1" smtClean="0"/>
              <a:t>d’études donnée en</a:t>
            </a:r>
            <a:r>
              <a:rPr lang="fr-FR" altLang="fr-FR" sz="2800" smtClean="0"/>
              <a:t>		 	</a:t>
            </a:r>
            <a:r>
              <a:rPr lang="fr-FR" altLang="fr-FR" sz="2800" b="1" smtClean="0"/>
              <a:t>Redoublement</a:t>
            </a:r>
          </a:p>
          <a:p>
            <a:pPr eaLnBrk="1" hangingPunct="1">
              <a:spcBef>
                <a:spcPct val="0"/>
              </a:spcBef>
              <a:buFontTx/>
              <a:buNone/>
            </a:pPr>
            <a:r>
              <a:rPr lang="fr-FR" altLang="fr-FR" sz="2800" b="1" smtClean="0"/>
              <a:t>fin d’année scolaire t</a:t>
            </a:r>
          </a:p>
          <a:p>
            <a:pPr eaLnBrk="1" hangingPunct="1">
              <a:spcBef>
                <a:spcPct val="0"/>
              </a:spcBef>
              <a:buFontTx/>
              <a:buNone/>
            </a:pPr>
            <a:endParaRPr lang="fr-FR" altLang="fr-FR" sz="2800" smtClean="0"/>
          </a:p>
          <a:p>
            <a:pPr eaLnBrk="1" hangingPunct="1">
              <a:spcBef>
                <a:spcPct val="0"/>
              </a:spcBef>
              <a:buFontTx/>
              <a:buNone/>
            </a:pPr>
            <a:endParaRPr lang="fr-FR" altLang="fr-FR" sz="2800" smtClean="0"/>
          </a:p>
          <a:p>
            <a:pPr eaLnBrk="1" hangingPunct="1">
              <a:buFontTx/>
              <a:buNone/>
            </a:pPr>
            <a:r>
              <a:rPr lang="fr-FR" altLang="fr-FR" sz="2800" smtClean="0"/>
              <a:t>							          </a:t>
            </a:r>
            <a:r>
              <a:rPr lang="fr-FR" altLang="fr-FR" sz="2800" b="1" smtClean="0"/>
              <a:t>Abandon</a:t>
            </a:r>
            <a:endParaRPr lang="fr-FR" altLang="fr-FR" smtClean="0"/>
          </a:p>
          <a:p>
            <a:pPr eaLnBrk="1" hangingPunct="1">
              <a:buFont typeface="Wingdings" panose="05000000000000000000" pitchFamily="2" charset="2"/>
              <a:buNone/>
            </a:pPr>
            <a:endParaRPr lang="fr-FR" altLang="fr-FR" smtClean="0"/>
          </a:p>
        </p:txBody>
      </p:sp>
      <p:sp>
        <p:nvSpPr>
          <p:cNvPr id="15364" name="Line 4"/>
          <p:cNvSpPr>
            <a:spLocks noChangeShapeType="1"/>
          </p:cNvSpPr>
          <p:nvPr/>
        </p:nvSpPr>
        <p:spPr bwMode="auto">
          <a:xfrm flipV="1">
            <a:off x="3492500" y="2636838"/>
            <a:ext cx="3240088" cy="100806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panose="020B0604020202020204" pitchFamily="34" charset="0"/>
            </a:endParaRPr>
          </a:p>
        </p:txBody>
      </p:sp>
      <p:sp>
        <p:nvSpPr>
          <p:cNvPr id="15365" name="Line 5"/>
          <p:cNvSpPr>
            <a:spLocks noChangeShapeType="1"/>
          </p:cNvSpPr>
          <p:nvPr/>
        </p:nvSpPr>
        <p:spPr bwMode="auto">
          <a:xfrm flipV="1">
            <a:off x="3635375" y="3644900"/>
            <a:ext cx="2160588" cy="7143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panose="020B0604020202020204" pitchFamily="34" charset="0"/>
            </a:endParaRPr>
          </a:p>
        </p:txBody>
      </p:sp>
      <p:sp>
        <p:nvSpPr>
          <p:cNvPr id="15366" name="Line 7"/>
          <p:cNvSpPr>
            <a:spLocks noChangeShapeType="1"/>
          </p:cNvSpPr>
          <p:nvPr/>
        </p:nvSpPr>
        <p:spPr bwMode="auto">
          <a:xfrm>
            <a:off x="3635375" y="3860800"/>
            <a:ext cx="3024188" cy="15128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09628601"/>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
          <p:cNvSpPr>
            <a:spLocks noGrp="1" noChangeArrowheads="1"/>
          </p:cNvSpPr>
          <p:nvPr>
            <p:ph type="title" idx="4294967295"/>
          </p:nvPr>
        </p:nvSpPr>
        <p:spPr>
          <a:xfrm>
            <a:off x="468313" y="738188"/>
            <a:ext cx="8064500" cy="649287"/>
          </a:xfrm>
        </p:spPr>
        <p:txBody>
          <a:bodyPr/>
          <a:lstStyle/>
          <a:p>
            <a:pPr eaLnBrk="1" hangingPunct="1">
              <a:defRPr/>
            </a:pPr>
            <a:r>
              <a:rPr lang="en-GB" sz="4000" b="1">
                <a:solidFill>
                  <a:schemeClr val="hlink"/>
                </a:solidFill>
                <a:effectLst>
                  <a:outerShdw blurRad="38100" dist="38100" dir="2700000" algn="tl">
                    <a:srgbClr val="C0C0C0"/>
                  </a:outerShdw>
                </a:effectLst>
              </a:rPr>
              <a:t>I. LE TAUX DE PROMOTION</a:t>
            </a:r>
            <a:endParaRPr lang="fr-FR" sz="3600" b="1">
              <a:solidFill>
                <a:schemeClr val="hlink"/>
              </a:solidFill>
              <a:effectLst>
                <a:outerShdw blurRad="38100" dist="38100" dir="2700000" algn="tl">
                  <a:srgbClr val="C0C0C0"/>
                </a:outerShdw>
              </a:effectLst>
            </a:endParaRPr>
          </a:p>
        </p:txBody>
      </p:sp>
      <p:sp>
        <p:nvSpPr>
          <p:cNvPr id="9219"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Définition </a:t>
            </a:r>
          </a:p>
          <a:p>
            <a:pPr eaLnBrk="1" hangingPunct="1">
              <a:buClr>
                <a:schemeClr val="tx1"/>
              </a:buClr>
              <a:buFont typeface="Wingdings" panose="05000000000000000000" pitchFamily="2" charset="2"/>
              <a:buNone/>
            </a:pPr>
            <a:endParaRPr lang="fr-FR" altLang="fr-FR" b="1" smtClean="0"/>
          </a:p>
          <a:p>
            <a:pPr algn="just" eaLnBrk="1" hangingPunct="1">
              <a:buClr>
                <a:schemeClr val="tx1"/>
              </a:buClr>
              <a:buFont typeface="Wingdings" panose="05000000000000000000" pitchFamily="2" charset="2"/>
              <a:buNone/>
            </a:pPr>
            <a:r>
              <a:rPr lang="fr-FR" altLang="fr-FR" smtClean="0"/>
              <a:t>Il constitue la </a:t>
            </a:r>
            <a:r>
              <a:rPr lang="fr-FR" altLang="fr-FR" i="1" smtClean="0"/>
              <a:t>«proportion des élèves ayant terminé avec succès une année d’étude et passant en classe supérieure».</a:t>
            </a:r>
          </a:p>
        </p:txBody>
      </p:sp>
    </p:spTree>
    <p:extLst>
      <p:ext uri="{BB962C8B-B14F-4D97-AF65-F5344CB8AC3E}">
        <p14:creationId xmlns:p14="http://schemas.microsoft.com/office/powerpoint/2010/main" val="31295528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5426"/>
                                        </p:tgtEl>
                                        <p:attrNameLst>
                                          <p:attrName>style.visibility</p:attrName>
                                        </p:attrNameLst>
                                      </p:cBhvr>
                                      <p:to>
                                        <p:strVal val="visible"/>
                                      </p:to>
                                    </p:set>
                                    <p:animEffect transition="in" filter="fade">
                                      <p:cBhvr>
                                        <p:cTn id="7" dur="1000"/>
                                        <p:tgtEl>
                                          <p:spTgt spid="615426"/>
                                        </p:tgtEl>
                                      </p:cBhvr>
                                    </p:animEffect>
                                    <p:anim calcmode="lin" valueType="num">
                                      <p:cBhvr>
                                        <p:cTn id="8" dur="1000" fill="hold"/>
                                        <p:tgtEl>
                                          <p:spTgt spid="615426"/>
                                        </p:tgtEl>
                                        <p:attrNameLst>
                                          <p:attrName>ppt_x</p:attrName>
                                        </p:attrNameLst>
                                      </p:cBhvr>
                                      <p:tavLst>
                                        <p:tav tm="0">
                                          <p:val>
                                            <p:strVal val="#ppt_x"/>
                                          </p:val>
                                        </p:tav>
                                        <p:tav tm="100000">
                                          <p:val>
                                            <p:strVal val="#ppt_x"/>
                                          </p:val>
                                        </p:tav>
                                      </p:tavLst>
                                    </p:anim>
                                    <p:anim calcmode="lin" valueType="num">
                                      <p:cBhvr>
                                        <p:cTn id="9" dur="898" decel="100000" fill="hold"/>
                                        <p:tgtEl>
                                          <p:spTgt spid="6154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54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fade">
                                      <p:cBhvr>
                                        <p:cTn id="23" dur="1000"/>
                                        <p:tgtEl>
                                          <p:spTgt spid="9219">
                                            <p:txEl>
                                              <p:pRg st="2" end="2"/>
                                            </p:txEl>
                                          </p:spTgt>
                                        </p:tgtEl>
                                      </p:cBhvr>
                                    </p:animEffect>
                                    <p:anim calcmode="lin" valueType="num">
                                      <p:cBhvr>
                                        <p:cTn id="24"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6" grpId="0"/>
      <p:bldP spid="9219" grpId="0" build="p"/>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50" name="Rectangle 2"/>
          <p:cNvSpPr>
            <a:spLocks noGrp="1" noChangeArrowheads="1"/>
          </p:cNvSpPr>
          <p:nvPr>
            <p:ph type="title" idx="4294967295"/>
          </p:nvPr>
        </p:nvSpPr>
        <p:spPr>
          <a:xfrm>
            <a:off x="468313" y="738188"/>
            <a:ext cx="8064500" cy="649287"/>
          </a:xfrm>
        </p:spPr>
        <p:txBody>
          <a:bodyPr/>
          <a:lstStyle/>
          <a:p>
            <a:pPr eaLnBrk="1" hangingPunct="1">
              <a:defRPr/>
            </a:pPr>
            <a:r>
              <a:rPr lang="en-GB" sz="4000" b="1">
                <a:solidFill>
                  <a:schemeClr val="hlink"/>
                </a:solidFill>
                <a:effectLst>
                  <a:outerShdw blurRad="38100" dist="38100" dir="2700000" algn="tl">
                    <a:srgbClr val="C0C0C0"/>
                  </a:outerShdw>
                </a:effectLst>
              </a:rPr>
              <a:t>I. LE TAUX DE PROMOTION</a:t>
            </a:r>
            <a:endParaRPr lang="fr-FR" sz="3600" b="1">
              <a:solidFill>
                <a:schemeClr val="hlink"/>
              </a:solidFill>
              <a:effectLst>
                <a:outerShdw blurRad="38100" dist="38100" dir="2700000" algn="tl">
                  <a:srgbClr val="C0C0C0"/>
                </a:outerShdw>
              </a:effectLst>
            </a:endParaRPr>
          </a:p>
        </p:txBody>
      </p:sp>
      <p:sp>
        <p:nvSpPr>
          <p:cNvPr id="10243"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Objet</a:t>
            </a:r>
            <a:r>
              <a:rPr lang="fr-FR" altLang="fr-FR" smtClean="0"/>
              <a:t> :</a:t>
            </a:r>
          </a:p>
          <a:p>
            <a:pPr algn="just" eaLnBrk="1" hangingPunct="1">
              <a:buFontTx/>
              <a:buNone/>
            </a:pPr>
            <a:r>
              <a:rPr lang="fr-FR" altLang="fr-FR" smtClean="0"/>
              <a:t>   </a:t>
            </a:r>
          </a:p>
          <a:p>
            <a:pPr algn="just" eaLnBrk="1" hangingPunct="1">
              <a:buFontTx/>
              <a:buNone/>
            </a:pPr>
            <a:r>
              <a:rPr lang="fr-FR" altLang="fr-FR" smtClean="0"/>
              <a:t>   Mesurer l’efficacité interne du système éducatif. </a:t>
            </a:r>
          </a:p>
        </p:txBody>
      </p:sp>
    </p:spTree>
    <p:extLst>
      <p:ext uri="{BB962C8B-B14F-4D97-AF65-F5344CB8AC3E}">
        <p14:creationId xmlns:p14="http://schemas.microsoft.com/office/powerpoint/2010/main" val="24359644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6450"/>
                                        </p:tgtEl>
                                        <p:attrNameLst>
                                          <p:attrName>style.visibility</p:attrName>
                                        </p:attrNameLst>
                                      </p:cBhvr>
                                      <p:to>
                                        <p:strVal val="visible"/>
                                      </p:to>
                                    </p:set>
                                    <p:animEffect transition="in" filter="fade">
                                      <p:cBhvr>
                                        <p:cTn id="7" dur="1000"/>
                                        <p:tgtEl>
                                          <p:spTgt spid="616450"/>
                                        </p:tgtEl>
                                      </p:cBhvr>
                                    </p:animEffect>
                                    <p:anim calcmode="lin" valueType="num">
                                      <p:cBhvr>
                                        <p:cTn id="8" dur="1000" fill="hold"/>
                                        <p:tgtEl>
                                          <p:spTgt spid="616450"/>
                                        </p:tgtEl>
                                        <p:attrNameLst>
                                          <p:attrName>ppt_x</p:attrName>
                                        </p:attrNameLst>
                                      </p:cBhvr>
                                      <p:tavLst>
                                        <p:tav tm="0">
                                          <p:val>
                                            <p:strVal val="#ppt_x"/>
                                          </p:val>
                                        </p:tav>
                                        <p:tav tm="100000">
                                          <p:val>
                                            <p:strVal val="#ppt_x"/>
                                          </p:val>
                                        </p:tav>
                                      </p:tavLst>
                                    </p:anim>
                                    <p:anim calcmode="lin" valueType="num">
                                      <p:cBhvr>
                                        <p:cTn id="9" dur="898" decel="100000" fill="hold"/>
                                        <p:tgtEl>
                                          <p:spTgt spid="6164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64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fade">
                                      <p:cBhvr>
                                        <p:cTn id="15" dur="1000"/>
                                        <p:tgtEl>
                                          <p:spTgt spid="10243">
                                            <p:txEl>
                                              <p:pRg st="0" end="0"/>
                                            </p:txEl>
                                          </p:spTgt>
                                        </p:tgtEl>
                                      </p:cBhvr>
                                    </p:animEffect>
                                    <p:anim calcmode="lin" valueType="num">
                                      <p:cBhvr>
                                        <p:cTn id="16"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243">
                                            <p:txEl>
                                              <p:pRg st="1" end="1"/>
                                            </p:txEl>
                                          </p:spTgt>
                                        </p:tgtEl>
                                        <p:attrNameLst>
                                          <p:attrName>style.visibility</p:attrName>
                                        </p:attrNameLst>
                                      </p:cBhvr>
                                      <p:to>
                                        <p:strVal val="visible"/>
                                      </p:to>
                                    </p:set>
                                    <p:animEffect transition="in" filter="fade">
                                      <p:cBhvr>
                                        <p:cTn id="23" dur="1000"/>
                                        <p:tgtEl>
                                          <p:spTgt spid="10243">
                                            <p:txEl>
                                              <p:pRg st="1" end="1"/>
                                            </p:txEl>
                                          </p:spTgt>
                                        </p:tgtEl>
                                      </p:cBhvr>
                                    </p:animEffect>
                                    <p:anim calcmode="lin" valueType="num">
                                      <p:cBhvr>
                                        <p:cTn id="24"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24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2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243">
                                            <p:txEl>
                                              <p:pRg st="2" end="2"/>
                                            </p:txEl>
                                          </p:spTgt>
                                        </p:tgtEl>
                                        <p:attrNameLst>
                                          <p:attrName>style.visibility</p:attrName>
                                        </p:attrNameLst>
                                      </p:cBhvr>
                                      <p:to>
                                        <p:strVal val="visible"/>
                                      </p:to>
                                    </p:set>
                                    <p:animEffect transition="in" filter="fade">
                                      <p:cBhvr>
                                        <p:cTn id="31" dur="1000"/>
                                        <p:tgtEl>
                                          <p:spTgt spid="10243">
                                            <p:txEl>
                                              <p:pRg st="2" end="2"/>
                                            </p:txEl>
                                          </p:spTgt>
                                        </p:tgtEl>
                                      </p:cBhvr>
                                    </p:animEffect>
                                    <p:anim calcmode="lin" valueType="num">
                                      <p:cBhvr>
                                        <p:cTn id="3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p:bldP spid="10243" grpId="0" build="p"/>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ChangeArrowheads="1"/>
          </p:cNvSpPr>
          <p:nvPr>
            <p:ph type="title" idx="4294967295"/>
          </p:nvPr>
        </p:nvSpPr>
        <p:spPr>
          <a:xfrm>
            <a:off x="468313" y="738188"/>
            <a:ext cx="8064500" cy="649287"/>
          </a:xfrm>
        </p:spPr>
        <p:txBody>
          <a:bodyPr/>
          <a:lstStyle/>
          <a:p>
            <a:pPr eaLnBrk="1" hangingPunct="1">
              <a:defRPr/>
            </a:pPr>
            <a:r>
              <a:rPr lang="en-GB" sz="4000" b="1">
                <a:solidFill>
                  <a:schemeClr val="hlink"/>
                </a:solidFill>
                <a:effectLst>
                  <a:outerShdw blurRad="38100" dist="38100" dir="2700000" algn="tl">
                    <a:srgbClr val="C0C0C0"/>
                  </a:outerShdw>
                </a:effectLst>
              </a:rPr>
              <a:t>I. LE TAUX DE PROMOTION</a:t>
            </a:r>
            <a:endParaRPr lang="fr-FR" sz="3600" b="1">
              <a:solidFill>
                <a:schemeClr val="hlink"/>
              </a:solidFill>
              <a:effectLst>
                <a:outerShdw blurRad="38100" dist="38100" dir="2700000" algn="tl">
                  <a:srgbClr val="C0C0C0"/>
                </a:outerShdw>
              </a:effectLst>
            </a:endParaRPr>
          </a:p>
        </p:txBody>
      </p:sp>
      <p:sp>
        <p:nvSpPr>
          <p:cNvPr id="11267" name="Rectangle 3"/>
          <p:cNvSpPr>
            <a:spLocks noGrp="1" noChangeArrowheads="1"/>
          </p:cNvSpPr>
          <p:nvPr>
            <p:ph type="body" idx="4294967295"/>
          </p:nvPr>
        </p:nvSpPr>
        <p:spPr>
          <a:xfrm>
            <a:off x="323850" y="1484313"/>
            <a:ext cx="8569325" cy="4681537"/>
          </a:xfrm>
        </p:spPr>
        <p:txBody>
          <a:bodyPr/>
          <a:lstStyle/>
          <a:p>
            <a:pPr algn="just" eaLnBrk="1" hangingPunct="1">
              <a:lnSpc>
                <a:spcPct val="90000"/>
              </a:lnSpc>
              <a:buClr>
                <a:schemeClr val="tx1"/>
              </a:buClr>
              <a:buFont typeface="Wingdings" panose="05000000000000000000" pitchFamily="2" charset="2"/>
              <a:buNone/>
            </a:pPr>
            <a:r>
              <a:rPr lang="fr-FR" altLang="fr-FR" sz="4000" b="1" smtClean="0"/>
              <a:t>Formule de calcul :</a:t>
            </a:r>
          </a:p>
          <a:p>
            <a:pPr algn="just" eaLnBrk="1" hangingPunct="1">
              <a:lnSpc>
                <a:spcPct val="90000"/>
              </a:lnSpc>
              <a:buClr>
                <a:schemeClr val="tx1"/>
              </a:buClr>
              <a:buFont typeface="Wingdings" panose="05000000000000000000" pitchFamily="2" charset="2"/>
              <a:buNone/>
            </a:pPr>
            <a:endParaRPr lang="fr-FR" altLang="fr-FR" sz="4000" b="1" smtClean="0"/>
          </a:p>
          <a:p>
            <a:pPr eaLnBrk="1" hangingPunct="1">
              <a:lnSpc>
                <a:spcPct val="90000"/>
              </a:lnSpc>
              <a:buClr>
                <a:schemeClr val="tx1"/>
              </a:buClr>
              <a:buFont typeface="Wingdings" panose="05000000000000000000" pitchFamily="2" charset="2"/>
              <a:buNone/>
            </a:pPr>
            <a:r>
              <a:rPr lang="fr-FR" altLang="fr-FR" sz="1800" b="1" smtClean="0"/>
              <a:t>Elèves promus du niveau d’étude g+1 à l’année scolaire t+1</a:t>
            </a:r>
            <a:r>
              <a:rPr lang="fr-FR" altLang="fr-FR" sz="1800" smtClean="0"/>
              <a:t> </a:t>
            </a:r>
            <a:endParaRPr lang="fr-FR" altLang="fr-FR" sz="1800" b="1" smtClean="0"/>
          </a:p>
          <a:p>
            <a:pPr algn="just" eaLnBrk="1" hangingPunct="1">
              <a:lnSpc>
                <a:spcPct val="90000"/>
              </a:lnSpc>
              <a:buClr>
                <a:schemeClr val="tx1"/>
              </a:buClr>
              <a:buFont typeface="Wingdings" panose="05000000000000000000" pitchFamily="2" charset="2"/>
              <a:buNone/>
            </a:pPr>
            <a:r>
              <a:rPr lang="fr-FR" altLang="fr-FR" sz="2200" b="1" smtClean="0"/>
              <a:t>_______________________________________________X100</a:t>
            </a:r>
          </a:p>
          <a:p>
            <a:pPr eaLnBrk="1" hangingPunct="1">
              <a:lnSpc>
                <a:spcPct val="90000"/>
              </a:lnSpc>
              <a:buClr>
                <a:schemeClr val="tx1"/>
              </a:buClr>
              <a:buFont typeface="Wingdings" panose="05000000000000000000" pitchFamily="2" charset="2"/>
              <a:buNone/>
            </a:pPr>
            <a:r>
              <a:rPr lang="fr-FR" altLang="fr-FR" sz="2200" b="1" smtClean="0"/>
              <a:t> </a:t>
            </a:r>
            <a:r>
              <a:rPr lang="fr-FR" altLang="fr-FR" sz="2000" b="1" smtClean="0"/>
              <a:t>Effectif total d’élèves du niveau d’étude g de l’année scolaire t</a:t>
            </a:r>
            <a:r>
              <a:rPr lang="fr-FR" altLang="fr-FR" sz="2000" smtClean="0"/>
              <a:t> </a:t>
            </a:r>
          </a:p>
          <a:p>
            <a:pPr eaLnBrk="1" hangingPunct="1">
              <a:lnSpc>
                <a:spcPct val="90000"/>
              </a:lnSpc>
              <a:buClr>
                <a:schemeClr val="tx1"/>
              </a:buClr>
              <a:buFont typeface="Wingdings" panose="05000000000000000000" pitchFamily="2" charset="2"/>
              <a:buNone/>
            </a:pPr>
            <a:endParaRPr lang="fr-FR" altLang="fr-FR" sz="2000" smtClean="0"/>
          </a:p>
          <a:p>
            <a:pPr eaLnBrk="1" hangingPunct="1">
              <a:lnSpc>
                <a:spcPct val="90000"/>
              </a:lnSpc>
              <a:buClr>
                <a:schemeClr val="tx1"/>
              </a:buClr>
              <a:buFont typeface="Wingdings" panose="05000000000000000000" pitchFamily="2" charset="2"/>
              <a:buNone/>
            </a:pPr>
            <a:endParaRPr lang="fr-FR" altLang="fr-FR" smtClean="0"/>
          </a:p>
          <a:p>
            <a:pPr eaLnBrk="1" hangingPunct="1">
              <a:lnSpc>
                <a:spcPct val="90000"/>
              </a:lnSpc>
              <a:buClr>
                <a:schemeClr val="tx1"/>
              </a:buClr>
              <a:buFont typeface="Wingdings" panose="05000000000000000000" pitchFamily="2" charset="2"/>
              <a:buNone/>
            </a:pPr>
            <a:r>
              <a:rPr lang="fr-FR" altLang="fr-FR" b="1" smtClean="0"/>
              <a:t>Promus = Effectif  -  (Redoublants+abandons)</a:t>
            </a:r>
          </a:p>
        </p:txBody>
      </p:sp>
    </p:spTree>
    <p:extLst>
      <p:ext uri="{BB962C8B-B14F-4D97-AF65-F5344CB8AC3E}">
        <p14:creationId xmlns:p14="http://schemas.microsoft.com/office/powerpoint/2010/main" val="41242985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7474"/>
                                        </p:tgtEl>
                                        <p:attrNameLst>
                                          <p:attrName>style.visibility</p:attrName>
                                        </p:attrNameLst>
                                      </p:cBhvr>
                                      <p:to>
                                        <p:strVal val="visible"/>
                                      </p:to>
                                    </p:set>
                                    <p:animEffect transition="in" filter="fade">
                                      <p:cBhvr>
                                        <p:cTn id="7" dur="1000"/>
                                        <p:tgtEl>
                                          <p:spTgt spid="617474"/>
                                        </p:tgtEl>
                                      </p:cBhvr>
                                    </p:animEffect>
                                    <p:anim calcmode="lin" valueType="num">
                                      <p:cBhvr>
                                        <p:cTn id="8" dur="1000" fill="hold"/>
                                        <p:tgtEl>
                                          <p:spTgt spid="617474"/>
                                        </p:tgtEl>
                                        <p:attrNameLst>
                                          <p:attrName>ppt_x</p:attrName>
                                        </p:attrNameLst>
                                      </p:cBhvr>
                                      <p:tavLst>
                                        <p:tav tm="0">
                                          <p:val>
                                            <p:strVal val="#ppt_x"/>
                                          </p:val>
                                        </p:tav>
                                        <p:tav tm="100000">
                                          <p:val>
                                            <p:strVal val="#ppt_x"/>
                                          </p:val>
                                        </p:tav>
                                      </p:tavLst>
                                    </p:anim>
                                    <p:anim calcmode="lin" valueType="num">
                                      <p:cBhvr>
                                        <p:cTn id="9" dur="898" decel="100000" fill="hold"/>
                                        <p:tgtEl>
                                          <p:spTgt spid="61747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747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Effect transition="in" filter="fade">
                                      <p:cBhvr>
                                        <p:cTn id="23" dur="1000"/>
                                        <p:tgtEl>
                                          <p:spTgt spid="11267">
                                            <p:txEl>
                                              <p:pRg st="2" end="2"/>
                                            </p:txEl>
                                          </p:spTgt>
                                        </p:tgtEl>
                                      </p:cBhvr>
                                    </p:animEffect>
                                    <p:anim calcmode="lin" valueType="num">
                                      <p:cBhvr>
                                        <p:cTn id="24"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Effect transition="in" filter="fade">
                                      <p:cBhvr>
                                        <p:cTn id="31" dur="1000"/>
                                        <p:tgtEl>
                                          <p:spTgt spid="11267">
                                            <p:txEl>
                                              <p:pRg st="3" end="3"/>
                                            </p:txEl>
                                          </p:spTgt>
                                        </p:tgtEl>
                                      </p:cBhvr>
                                    </p:animEffect>
                                    <p:anim calcmode="lin" valueType="num">
                                      <p:cBhvr>
                                        <p:cTn id="3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126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12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267">
                                            <p:txEl>
                                              <p:pRg st="4" end="4"/>
                                            </p:txEl>
                                          </p:spTgt>
                                        </p:tgtEl>
                                        <p:attrNameLst>
                                          <p:attrName>style.visibility</p:attrName>
                                        </p:attrNameLst>
                                      </p:cBhvr>
                                      <p:to>
                                        <p:strVal val="visible"/>
                                      </p:to>
                                    </p:set>
                                    <p:animEffect transition="in" filter="fade">
                                      <p:cBhvr>
                                        <p:cTn id="39" dur="1000"/>
                                        <p:tgtEl>
                                          <p:spTgt spid="11267">
                                            <p:txEl>
                                              <p:pRg st="4" end="4"/>
                                            </p:txEl>
                                          </p:spTgt>
                                        </p:tgtEl>
                                      </p:cBhvr>
                                    </p:animEffect>
                                    <p:anim calcmode="lin" valueType="num">
                                      <p:cBhvr>
                                        <p:cTn id="40"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267">
                                            <p:txEl>
                                              <p:pRg st="7" end="7"/>
                                            </p:txEl>
                                          </p:spTgt>
                                        </p:tgtEl>
                                        <p:attrNameLst>
                                          <p:attrName>style.visibility</p:attrName>
                                        </p:attrNameLst>
                                      </p:cBhvr>
                                      <p:to>
                                        <p:strVal val="visible"/>
                                      </p:to>
                                    </p:set>
                                    <p:animEffect transition="in" filter="fade">
                                      <p:cBhvr>
                                        <p:cTn id="47" dur="1000"/>
                                        <p:tgtEl>
                                          <p:spTgt spid="11267">
                                            <p:txEl>
                                              <p:pRg st="7" end="7"/>
                                            </p:txEl>
                                          </p:spTgt>
                                        </p:tgtEl>
                                      </p:cBhvr>
                                    </p:animEffect>
                                    <p:anim calcmode="lin" valueType="num">
                                      <p:cBhvr>
                                        <p:cTn id="48"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1267">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126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4" grpId="0"/>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26627" name="Rectangle 3"/>
          <p:cNvSpPr>
            <a:spLocks noGrp="1" noChangeArrowheads="1"/>
          </p:cNvSpPr>
          <p:nvPr>
            <p:ph type="subTitle" idx="1"/>
          </p:nvPr>
        </p:nvSpPr>
        <p:spPr>
          <a:xfrm>
            <a:off x="179388" y="1196975"/>
            <a:ext cx="8642350" cy="5545138"/>
          </a:xfrm>
        </p:spPr>
        <p:txBody>
          <a:bodyPr/>
          <a:lstStyle/>
          <a:p>
            <a:pPr algn="l" eaLnBrk="1" hangingPunct="1"/>
            <a:r>
              <a:rPr lang="fr-FR" sz="2800" smtClean="0"/>
              <a:t>Pour la CE, un projet est un ensemble d'activités visant à atteindre, dans des délais fixés et avec un budget donné, des objectifs clairement définis.</a:t>
            </a:r>
            <a:endParaRPr lang="en-US" sz="2800" smtClean="0"/>
          </a:p>
          <a:p>
            <a:pPr algn="l" eaLnBrk="1" hangingPunct="1"/>
            <a:r>
              <a:rPr lang="fr-FR" sz="2800" smtClean="0"/>
              <a:t>Cette déf. met en exergue quatre éléments pour parler d'un projet:</a:t>
            </a:r>
          </a:p>
          <a:p>
            <a:pPr algn="l" eaLnBrk="1" hangingPunct="1"/>
            <a:r>
              <a:rPr lang="fr-FR" sz="2800" smtClean="0"/>
              <a:t> - les activités, </a:t>
            </a:r>
          </a:p>
          <a:p>
            <a:pPr algn="l" eaLnBrk="1" hangingPunct="1"/>
            <a:r>
              <a:rPr lang="fr-FR" sz="2800" smtClean="0"/>
              <a:t> - les délais,  </a:t>
            </a:r>
          </a:p>
          <a:p>
            <a:pPr algn="l" eaLnBrk="1" hangingPunct="1"/>
            <a:r>
              <a:rPr lang="fr-FR" sz="2800" smtClean="0"/>
              <a:t>- le budget,</a:t>
            </a:r>
          </a:p>
          <a:p>
            <a:pPr algn="l" eaLnBrk="1" hangingPunct="1"/>
            <a:r>
              <a:rPr lang="fr-FR" sz="2800" smtClean="0"/>
              <a:t>- les objectifs. </a:t>
            </a:r>
          </a:p>
          <a:p>
            <a:pPr algn="l" eaLnBrk="1" hangingPunct="1"/>
            <a:endParaRPr lang="fr-FR" sz="2800" smtClean="0"/>
          </a:p>
          <a:p>
            <a:pPr algn="l" eaLnBrk="1" hangingPunct="1"/>
            <a:r>
              <a:rPr lang="fr-FR" sz="2800" smtClean="0"/>
              <a:t>Pour parler d'un projet, il faut nécessairement ces 4 éléments.</a:t>
            </a:r>
            <a:endParaRPr lang="en-US" sz="2800" smtClean="0"/>
          </a:p>
          <a:p>
            <a:pPr algn="l" eaLnBrk="1" hangingPunct="1"/>
            <a:endParaRPr lang="fr-FR" sz="2800" b="1" smtClean="0"/>
          </a:p>
        </p:txBody>
      </p:sp>
      <p:sp>
        <p:nvSpPr>
          <p:cNvPr id="26628" name="Rectangle 4"/>
          <p:cNvSpPr>
            <a:spLocks noChangeArrowheads="1"/>
          </p:cNvSpPr>
          <p:nvPr/>
        </p:nvSpPr>
        <p:spPr bwMode="auto">
          <a:xfrm>
            <a:off x="323850" y="3333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26629"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6630"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ChangeArrowheads="1"/>
          </p:cNvSpPr>
          <p:nvPr>
            <p:ph type="title" idx="4294967295"/>
          </p:nvPr>
        </p:nvSpPr>
        <p:spPr>
          <a:xfrm>
            <a:off x="250825" y="692150"/>
            <a:ext cx="8642350" cy="792163"/>
          </a:xfrm>
        </p:spPr>
        <p:txBody>
          <a:bodyPr/>
          <a:lstStyle/>
          <a:p>
            <a:pPr eaLnBrk="1" hangingPunct="1">
              <a:defRPr/>
            </a:pPr>
            <a:r>
              <a:rPr lang="en-GB" sz="4000" b="1">
                <a:solidFill>
                  <a:schemeClr val="hlink"/>
                </a:solidFill>
                <a:effectLst>
                  <a:outerShdw blurRad="38100" dist="38100" dir="2700000" algn="tl">
                    <a:srgbClr val="C0C0C0"/>
                  </a:outerShdw>
                </a:effectLst>
              </a:rPr>
              <a:t>II. LE TAUX DE REDOUBLEMENT</a:t>
            </a:r>
            <a:endParaRPr lang="fr-FR" sz="3600" b="1">
              <a:solidFill>
                <a:schemeClr val="hlink"/>
              </a:solidFill>
              <a:effectLst>
                <a:outerShdw blurRad="38100" dist="38100" dir="2700000" algn="tl">
                  <a:srgbClr val="C0C0C0"/>
                </a:outerShdw>
              </a:effectLst>
            </a:endParaRPr>
          </a:p>
        </p:txBody>
      </p:sp>
      <p:sp>
        <p:nvSpPr>
          <p:cNvPr id="12291" name="Rectangle 3"/>
          <p:cNvSpPr>
            <a:spLocks noGrp="1" noChangeArrowheads="1"/>
          </p:cNvSpPr>
          <p:nvPr>
            <p:ph type="body" idx="4294967295"/>
          </p:nvPr>
        </p:nvSpPr>
        <p:spPr>
          <a:xfrm>
            <a:off x="323850" y="1989138"/>
            <a:ext cx="8569325" cy="4176712"/>
          </a:xfrm>
        </p:spPr>
        <p:txBody>
          <a:bodyPr/>
          <a:lstStyle/>
          <a:p>
            <a:pPr eaLnBrk="1" hangingPunct="1">
              <a:buClr>
                <a:schemeClr val="tx1"/>
              </a:buClr>
              <a:buFont typeface="Wingdings" panose="05000000000000000000" pitchFamily="2" charset="2"/>
              <a:buNone/>
            </a:pPr>
            <a:r>
              <a:rPr lang="fr-FR" altLang="fr-FR" b="1" smtClean="0"/>
              <a:t>Définition </a:t>
            </a:r>
          </a:p>
          <a:p>
            <a:pPr eaLnBrk="1" hangingPunct="1">
              <a:buClr>
                <a:schemeClr val="tx1"/>
              </a:buClr>
              <a:buFont typeface="Wingdings" panose="05000000000000000000" pitchFamily="2" charset="2"/>
              <a:buNone/>
            </a:pPr>
            <a:endParaRPr lang="fr-FR" altLang="fr-FR" b="1" smtClean="0"/>
          </a:p>
          <a:p>
            <a:pPr algn="just" eaLnBrk="1" hangingPunct="1">
              <a:buClr>
                <a:schemeClr val="tx1"/>
              </a:buClr>
              <a:buFont typeface="Wingdings" panose="05000000000000000000" pitchFamily="2" charset="2"/>
              <a:buNone/>
            </a:pPr>
            <a:r>
              <a:rPr lang="fr-FR" altLang="fr-FR" smtClean="0"/>
              <a:t>Proportion d’élèves dans une année d’études donnée au cours d’une année scolaire qui restent dans la même classe l’année scolaire suivante. </a:t>
            </a:r>
          </a:p>
        </p:txBody>
      </p:sp>
    </p:spTree>
    <p:extLst>
      <p:ext uri="{BB962C8B-B14F-4D97-AF65-F5344CB8AC3E}">
        <p14:creationId xmlns:p14="http://schemas.microsoft.com/office/powerpoint/2010/main" val="28402653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9522"/>
                                        </p:tgtEl>
                                        <p:attrNameLst>
                                          <p:attrName>style.visibility</p:attrName>
                                        </p:attrNameLst>
                                      </p:cBhvr>
                                      <p:to>
                                        <p:strVal val="visible"/>
                                      </p:to>
                                    </p:set>
                                    <p:animEffect transition="in" filter="fade">
                                      <p:cBhvr>
                                        <p:cTn id="7" dur="1000"/>
                                        <p:tgtEl>
                                          <p:spTgt spid="619522"/>
                                        </p:tgtEl>
                                      </p:cBhvr>
                                    </p:animEffect>
                                    <p:anim calcmode="lin" valueType="num">
                                      <p:cBhvr>
                                        <p:cTn id="8" dur="1000" fill="hold"/>
                                        <p:tgtEl>
                                          <p:spTgt spid="619522"/>
                                        </p:tgtEl>
                                        <p:attrNameLst>
                                          <p:attrName>ppt_x</p:attrName>
                                        </p:attrNameLst>
                                      </p:cBhvr>
                                      <p:tavLst>
                                        <p:tav tm="0">
                                          <p:val>
                                            <p:strVal val="#ppt_x"/>
                                          </p:val>
                                        </p:tav>
                                        <p:tav tm="100000">
                                          <p:val>
                                            <p:strVal val="#ppt_x"/>
                                          </p:val>
                                        </p:tav>
                                      </p:tavLst>
                                    </p:anim>
                                    <p:anim calcmode="lin" valueType="num">
                                      <p:cBhvr>
                                        <p:cTn id="9" dur="898" decel="100000" fill="hold"/>
                                        <p:tgtEl>
                                          <p:spTgt spid="6195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952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fade">
                                      <p:cBhvr>
                                        <p:cTn id="15" dur="1000"/>
                                        <p:tgtEl>
                                          <p:spTgt spid="12291">
                                            <p:txEl>
                                              <p:pRg st="0" end="0"/>
                                            </p:txEl>
                                          </p:spTgt>
                                        </p:tgtEl>
                                      </p:cBhvr>
                                    </p:animEffect>
                                    <p:anim calcmode="lin" valueType="num">
                                      <p:cBhvr>
                                        <p:cTn id="16"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229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22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Effect transition="in" filter="fade">
                                      <p:cBhvr>
                                        <p:cTn id="23" dur="1000"/>
                                        <p:tgtEl>
                                          <p:spTgt spid="12291">
                                            <p:txEl>
                                              <p:pRg st="2" end="2"/>
                                            </p:txEl>
                                          </p:spTgt>
                                        </p:tgtEl>
                                      </p:cBhvr>
                                    </p:animEffect>
                                    <p:anim calcmode="lin" valueType="num">
                                      <p:cBhvr>
                                        <p:cTn id="24"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229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229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p:bldP spid="12291"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0546" name="Rectangle 2"/>
          <p:cNvSpPr>
            <a:spLocks noGrp="1" noChangeArrowheads="1"/>
          </p:cNvSpPr>
          <p:nvPr>
            <p:ph type="title" idx="4294967295"/>
          </p:nvPr>
        </p:nvSpPr>
        <p:spPr>
          <a:xfrm>
            <a:off x="179388" y="692150"/>
            <a:ext cx="8713787" cy="649288"/>
          </a:xfrm>
        </p:spPr>
        <p:txBody>
          <a:bodyPr/>
          <a:lstStyle/>
          <a:p>
            <a:pPr eaLnBrk="1" hangingPunct="1">
              <a:defRPr/>
            </a:pPr>
            <a:r>
              <a:rPr lang="en-GB" sz="4000" b="1">
                <a:solidFill>
                  <a:schemeClr val="hlink"/>
                </a:solidFill>
                <a:effectLst>
                  <a:outerShdw blurRad="38100" dist="38100" dir="2700000" algn="tl">
                    <a:srgbClr val="C0C0C0"/>
                  </a:outerShdw>
                </a:effectLst>
              </a:rPr>
              <a:t>II. LE TAUX DE REDOUBLEMENT</a:t>
            </a:r>
            <a:endParaRPr lang="fr-FR" sz="4000" b="1">
              <a:solidFill>
                <a:schemeClr val="hlink"/>
              </a:solidFill>
              <a:effectLst>
                <a:outerShdw blurRad="38100" dist="38100" dir="2700000" algn="tl">
                  <a:srgbClr val="C0C0C0"/>
                </a:outerShdw>
              </a:effectLst>
            </a:endParaRPr>
          </a:p>
        </p:txBody>
      </p:sp>
      <p:sp>
        <p:nvSpPr>
          <p:cNvPr id="13315"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Objet</a:t>
            </a:r>
            <a:r>
              <a:rPr lang="fr-FR" altLang="fr-FR" smtClean="0"/>
              <a:t> :</a:t>
            </a:r>
          </a:p>
          <a:p>
            <a:pPr algn="just" eaLnBrk="1" hangingPunct="1">
              <a:buFontTx/>
              <a:buNone/>
            </a:pPr>
            <a:r>
              <a:rPr lang="fr-FR" altLang="fr-FR" smtClean="0"/>
              <a:t>   </a:t>
            </a:r>
          </a:p>
          <a:p>
            <a:pPr algn="just" eaLnBrk="1" hangingPunct="1">
              <a:buFontTx/>
              <a:buNone/>
            </a:pPr>
            <a:r>
              <a:rPr lang="fr-FR" altLang="fr-FR" smtClean="0"/>
              <a:t>   Mesurer l’inefficacité interne du système éducatif. </a:t>
            </a:r>
          </a:p>
        </p:txBody>
      </p:sp>
    </p:spTree>
    <p:extLst>
      <p:ext uri="{BB962C8B-B14F-4D97-AF65-F5344CB8AC3E}">
        <p14:creationId xmlns:p14="http://schemas.microsoft.com/office/powerpoint/2010/main" val="26409605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fade">
                                      <p:cBhvr>
                                        <p:cTn id="7" dur="1000"/>
                                        <p:tgtEl>
                                          <p:spTgt spid="620546"/>
                                        </p:tgtEl>
                                      </p:cBhvr>
                                    </p:animEffect>
                                    <p:anim calcmode="lin" valueType="num">
                                      <p:cBhvr>
                                        <p:cTn id="8" dur="1000" fill="hold"/>
                                        <p:tgtEl>
                                          <p:spTgt spid="620546"/>
                                        </p:tgtEl>
                                        <p:attrNameLst>
                                          <p:attrName>ppt_x</p:attrName>
                                        </p:attrNameLst>
                                      </p:cBhvr>
                                      <p:tavLst>
                                        <p:tav tm="0">
                                          <p:val>
                                            <p:strVal val="#ppt_x"/>
                                          </p:val>
                                        </p:tav>
                                        <p:tav tm="100000">
                                          <p:val>
                                            <p:strVal val="#ppt_x"/>
                                          </p:val>
                                        </p:tav>
                                      </p:tavLst>
                                    </p:anim>
                                    <p:anim calcmode="lin" valueType="num">
                                      <p:cBhvr>
                                        <p:cTn id="9" dur="898" decel="100000" fill="hold"/>
                                        <p:tgtEl>
                                          <p:spTgt spid="62054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054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fade">
                                      <p:cBhvr>
                                        <p:cTn id="15" dur="1000"/>
                                        <p:tgtEl>
                                          <p:spTgt spid="13315">
                                            <p:txEl>
                                              <p:pRg st="0" end="0"/>
                                            </p:txEl>
                                          </p:spTgt>
                                        </p:tgtEl>
                                      </p:cBhvr>
                                    </p:animEffect>
                                    <p:anim calcmode="lin" valueType="num">
                                      <p:cBhvr>
                                        <p:cTn id="16"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3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3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315">
                                            <p:txEl>
                                              <p:pRg st="1" end="1"/>
                                            </p:txEl>
                                          </p:spTgt>
                                        </p:tgtEl>
                                        <p:attrNameLst>
                                          <p:attrName>style.visibility</p:attrName>
                                        </p:attrNameLst>
                                      </p:cBhvr>
                                      <p:to>
                                        <p:strVal val="visible"/>
                                      </p:to>
                                    </p:set>
                                    <p:animEffect transition="in" filter="fade">
                                      <p:cBhvr>
                                        <p:cTn id="23" dur="1000"/>
                                        <p:tgtEl>
                                          <p:spTgt spid="13315">
                                            <p:txEl>
                                              <p:pRg st="1" end="1"/>
                                            </p:txEl>
                                          </p:spTgt>
                                        </p:tgtEl>
                                      </p:cBhvr>
                                    </p:animEffect>
                                    <p:anim calcmode="lin" valueType="num">
                                      <p:cBhvr>
                                        <p:cTn id="24"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331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33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3315">
                                            <p:txEl>
                                              <p:pRg st="2" end="2"/>
                                            </p:txEl>
                                          </p:spTgt>
                                        </p:tgtEl>
                                        <p:attrNameLst>
                                          <p:attrName>style.visibility</p:attrName>
                                        </p:attrNameLst>
                                      </p:cBhvr>
                                      <p:to>
                                        <p:strVal val="visible"/>
                                      </p:to>
                                    </p:set>
                                    <p:animEffect transition="in" filter="fade">
                                      <p:cBhvr>
                                        <p:cTn id="31" dur="1000"/>
                                        <p:tgtEl>
                                          <p:spTgt spid="13315">
                                            <p:txEl>
                                              <p:pRg st="2" end="2"/>
                                            </p:txEl>
                                          </p:spTgt>
                                        </p:tgtEl>
                                      </p:cBhvr>
                                    </p:animEffect>
                                    <p:anim calcmode="lin" valueType="num">
                                      <p:cBhvr>
                                        <p:cTn id="3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331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331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p:bldP spid="13315" grpId="0" build="p"/>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p:cNvSpPr>
            <a:spLocks noGrp="1" noChangeArrowheads="1"/>
          </p:cNvSpPr>
          <p:nvPr>
            <p:ph type="title" idx="4294967295"/>
          </p:nvPr>
        </p:nvSpPr>
        <p:spPr>
          <a:xfrm>
            <a:off x="179388" y="692150"/>
            <a:ext cx="8785225" cy="649288"/>
          </a:xfrm>
        </p:spPr>
        <p:txBody>
          <a:bodyPr/>
          <a:lstStyle/>
          <a:p>
            <a:pPr eaLnBrk="1" hangingPunct="1">
              <a:defRPr/>
            </a:pPr>
            <a:r>
              <a:rPr lang="en-GB" sz="4000" b="1">
                <a:solidFill>
                  <a:schemeClr val="hlink"/>
                </a:solidFill>
                <a:effectLst>
                  <a:outerShdw blurRad="38100" dist="38100" dir="2700000" algn="tl">
                    <a:srgbClr val="C0C0C0"/>
                  </a:outerShdw>
                </a:effectLst>
              </a:rPr>
              <a:t>II. LE TAUX DE REDOUBLEMENT</a:t>
            </a:r>
            <a:endParaRPr lang="fr-FR" sz="4000" b="1">
              <a:solidFill>
                <a:schemeClr val="hlink"/>
              </a:solidFill>
              <a:effectLst>
                <a:outerShdw blurRad="38100" dist="38100" dir="2700000" algn="tl">
                  <a:srgbClr val="C0C0C0"/>
                </a:outerShdw>
              </a:effectLst>
            </a:endParaRPr>
          </a:p>
        </p:txBody>
      </p:sp>
      <p:sp>
        <p:nvSpPr>
          <p:cNvPr id="14339" name="Rectangle 3"/>
          <p:cNvSpPr>
            <a:spLocks noGrp="1" noChangeArrowheads="1"/>
          </p:cNvSpPr>
          <p:nvPr>
            <p:ph type="body" idx="4294967295"/>
          </p:nvPr>
        </p:nvSpPr>
        <p:spPr>
          <a:xfrm>
            <a:off x="179388" y="1484313"/>
            <a:ext cx="8785225" cy="4681537"/>
          </a:xfrm>
        </p:spPr>
        <p:txBody>
          <a:bodyPr/>
          <a:lstStyle/>
          <a:p>
            <a:pPr algn="just" eaLnBrk="1" hangingPunct="1">
              <a:buClr>
                <a:schemeClr val="tx1"/>
              </a:buClr>
              <a:buFont typeface="Wingdings" panose="05000000000000000000" pitchFamily="2" charset="2"/>
              <a:buNone/>
            </a:pPr>
            <a:r>
              <a:rPr lang="fr-FR" altLang="fr-FR" sz="4000" b="1" smtClean="0"/>
              <a:t>Formule de calcul :</a:t>
            </a:r>
          </a:p>
          <a:p>
            <a:pPr algn="just" eaLnBrk="1" hangingPunct="1">
              <a:buClr>
                <a:schemeClr val="tx1"/>
              </a:buClr>
              <a:buFont typeface="Wingdings" panose="05000000000000000000" pitchFamily="2" charset="2"/>
              <a:buNone/>
            </a:pPr>
            <a:endParaRPr lang="fr-FR" altLang="fr-FR" sz="4000" b="1" smtClean="0"/>
          </a:p>
          <a:p>
            <a:pPr eaLnBrk="1" hangingPunct="1">
              <a:buClr>
                <a:schemeClr val="tx1"/>
              </a:buClr>
              <a:buFont typeface="Wingdings" panose="05000000000000000000" pitchFamily="2" charset="2"/>
              <a:buNone/>
            </a:pPr>
            <a:r>
              <a:rPr lang="fr-FR" altLang="fr-FR" sz="2000" b="1" smtClean="0"/>
              <a:t>Elèves redoublants du niveau d’étude g de l’année  scolaire  t+1</a:t>
            </a:r>
          </a:p>
          <a:p>
            <a:pPr algn="just" eaLnBrk="1" hangingPunct="1">
              <a:buClr>
                <a:schemeClr val="tx1"/>
              </a:buClr>
              <a:buFont typeface="Wingdings" panose="05000000000000000000" pitchFamily="2" charset="2"/>
              <a:buNone/>
            </a:pPr>
            <a:r>
              <a:rPr lang="fr-FR" altLang="fr-FR" sz="2000" b="1" smtClean="0"/>
              <a:t>_______________________________________________________X100</a:t>
            </a:r>
          </a:p>
          <a:p>
            <a:pPr eaLnBrk="1" hangingPunct="1">
              <a:buClr>
                <a:schemeClr val="tx1"/>
              </a:buClr>
              <a:buFont typeface="Wingdings" panose="05000000000000000000" pitchFamily="2" charset="2"/>
              <a:buNone/>
            </a:pPr>
            <a:r>
              <a:rPr lang="fr-FR" altLang="fr-FR" sz="2000" b="1" smtClean="0"/>
              <a:t>   Effectif total d’élèves du niveau d’étude g de l’année scolaire t</a:t>
            </a:r>
            <a:r>
              <a:rPr lang="fr-FR" altLang="fr-FR" sz="2000" smtClean="0"/>
              <a:t> </a:t>
            </a:r>
          </a:p>
          <a:p>
            <a:pPr eaLnBrk="1" hangingPunct="1">
              <a:buClr>
                <a:schemeClr val="tx1"/>
              </a:buClr>
              <a:buFont typeface="Wingdings" panose="05000000000000000000" pitchFamily="2" charset="2"/>
              <a:buNone/>
            </a:pPr>
            <a:endParaRPr lang="fr-FR" altLang="fr-FR" sz="2000" smtClean="0"/>
          </a:p>
          <a:p>
            <a:pPr eaLnBrk="1" hangingPunct="1">
              <a:buClr>
                <a:schemeClr val="tx1"/>
              </a:buClr>
              <a:buFont typeface="Wingdings" panose="05000000000000000000" pitchFamily="2" charset="2"/>
              <a:buNone/>
            </a:pPr>
            <a:endParaRPr lang="fr-FR" altLang="fr-FR" smtClean="0"/>
          </a:p>
        </p:txBody>
      </p:sp>
    </p:spTree>
    <p:extLst>
      <p:ext uri="{BB962C8B-B14F-4D97-AF65-F5344CB8AC3E}">
        <p14:creationId xmlns:p14="http://schemas.microsoft.com/office/powerpoint/2010/main" val="6554980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1570"/>
                                        </p:tgtEl>
                                        <p:attrNameLst>
                                          <p:attrName>style.visibility</p:attrName>
                                        </p:attrNameLst>
                                      </p:cBhvr>
                                      <p:to>
                                        <p:strVal val="visible"/>
                                      </p:to>
                                    </p:set>
                                    <p:animEffect transition="in" filter="fade">
                                      <p:cBhvr>
                                        <p:cTn id="7" dur="1000"/>
                                        <p:tgtEl>
                                          <p:spTgt spid="621570"/>
                                        </p:tgtEl>
                                      </p:cBhvr>
                                    </p:animEffect>
                                    <p:anim calcmode="lin" valueType="num">
                                      <p:cBhvr>
                                        <p:cTn id="8" dur="1000" fill="hold"/>
                                        <p:tgtEl>
                                          <p:spTgt spid="621570"/>
                                        </p:tgtEl>
                                        <p:attrNameLst>
                                          <p:attrName>ppt_x</p:attrName>
                                        </p:attrNameLst>
                                      </p:cBhvr>
                                      <p:tavLst>
                                        <p:tav tm="0">
                                          <p:val>
                                            <p:strVal val="#ppt_x"/>
                                          </p:val>
                                        </p:tav>
                                        <p:tav tm="100000">
                                          <p:val>
                                            <p:strVal val="#ppt_x"/>
                                          </p:val>
                                        </p:tav>
                                      </p:tavLst>
                                    </p:anim>
                                    <p:anim calcmode="lin" valueType="num">
                                      <p:cBhvr>
                                        <p:cTn id="9" dur="898" decel="100000" fill="hold"/>
                                        <p:tgtEl>
                                          <p:spTgt spid="6215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15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animEffect transition="in" filter="fade">
                                      <p:cBhvr>
                                        <p:cTn id="15" dur="1000"/>
                                        <p:tgtEl>
                                          <p:spTgt spid="14339">
                                            <p:txEl>
                                              <p:pRg st="0" end="0"/>
                                            </p:txEl>
                                          </p:spTgt>
                                        </p:tgtEl>
                                      </p:cBhvr>
                                    </p:animEffect>
                                    <p:anim calcmode="lin" valueType="num">
                                      <p:cBhvr>
                                        <p:cTn id="16"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433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43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fade">
                                      <p:cBhvr>
                                        <p:cTn id="23" dur="1000"/>
                                        <p:tgtEl>
                                          <p:spTgt spid="14339">
                                            <p:txEl>
                                              <p:pRg st="2" end="2"/>
                                            </p:txEl>
                                          </p:spTgt>
                                        </p:tgtEl>
                                      </p:cBhvr>
                                    </p:animEffect>
                                    <p:anim calcmode="lin" valueType="num">
                                      <p:cBhvr>
                                        <p:cTn id="24"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33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33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Effect transition="in" filter="fade">
                                      <p:cBhvr>
                                        <p:cTn id="31" dur="1000"/>
                                        <p:tgtEl>
                                          <p:spTgt spid="14339">
                                            <p:txEl>
                                              <p:pRg st="3" end="3"/>
                                            </p:txEl>
                                          </p:spTgt>
                                        </p:tgtEl>
                                      </p:cBhvr>
                                    </p:animEffect>
                                    <p:anim calcmode="lin" valueType="num">
                                      <p:cBhvr>
                                        <p:cTn id="32"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433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43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4339">
                                            <p:txEl>
                                              <p:pRg st="4" end="4"/>
                                            </p:txEl>
                                          </p:spTgt>
                                        </p:tgtEl>
                                        <p:attrNameLst>
                                          <p:attrName>style.visibility</p:attrName>
                                        </p:attrNameLst>
                                      </p:cBhvr>
                                      <p:to>
                                        <p:strVal val="visible"/>
                                      </p:to>
                                    </p:set>
                                    <p:animEffect transition="in" filter="fade">
                                      <p:cBhvr>
                                        <p:cTn id="39" dur="1000"/>
                                        <p:tgtEl>
                                          <p:spTgt spid="14339">
                                            <p:txEl>
                                              <p:pRg st="4" end="4"/>
                                            </p:txEl>
                                          </p:spTgt>
                                        </p:tgtEl>
                                      </p:cBhvr>
                                    </p:animEffect>
                                    <p:anim calcmode="lin" valueType="num">
                                      <p:cBhvr>
                                        <p:cTn id="40"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433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433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0" grpId="0"/>
      <p:bldP spid="14339" grpId="0" build="p"/>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4" name="Rectangle 2"/>
          <p:cNvSpPr>
            <a:spLocks noGrp="1" noChangeArrowheads="1"/>
          </p:cNvSpPr>
          <p:nvPr>
            <p:ph type="title" idx="4294967295"/>
          </p:nvPr>
        </p:nvSpPr>
        <p:spPr>
          <a:xfrm>
            <a:off x="250825" y="692150"/>
            <a:ext cx="8642350" cy="792163"/>
          </a:xfrm>
        </p:spPr>
        <p:txBody>
          <a:bodyPr/>
          <a:lstStyle/>
          <a:p>
            <a:pPr eaLnBrk="1" hangingPunct="1">
              <a:defRPr/>
            </a:pPr>
            <a:r>
              <a:rPr lang="en-GB" sz="4000" b="1" smtClean="0">
                <a:solidFill>
                  <a:schemeClr val="hlink"/>
                </a:solidFill>
                <a:effectLst>
                  <a:outerShdw blurRad="38100" dist="38100" dir="2700000" algn="tl">
                    <a:srgbClr val="C0C0C0"/>
                  </a:outerShdw>
                </a:effectLst>
              </a:rPr>
              <a:t>II. LE TAUX DE REDOUBLEMENT</a:t>
            </a:r>
            <a:endParaRPr lang="fr-FR" sz="3600" b="1" smtClean="0">
              <a:solidFill>
                <a:schemeClr val="hlink"/>
              </a:solidFill>
              <a:effectLst>
                <a:outerShdw blurRad="38100" dist="38100" dir="2700000" algn="tl">
                  <a:srgbClr val="C0C0C0"/>
                </a:outerShdw>
              </a:effectLst>
            </a:endParaRPr>
          </a:p>
        </p:txBody>
      </p:sp>
      <p:sp>
        <p:nvSpPr>
          <p:cNvPr id="15363" name="Rectangle 3"/>
          <p:cNvSpPr>
            <a:spLocks noGrp="1" noChangeArrowheads="1"/>
          </p:cNvSpPr>
          <p:nvPr>
            <p:ph type="body" idx="4294967295"/>
          </p:nvPr>
        </p:nvSpPr>
        <p:spPr>
          <a:xfrm>
            <a:off x="323850" y="1989138"/>
            <a:ext cx="8569325" cy="4176712"/>
          </a:xfrm>
        </p:spPr>
        <p:txBody>
          <a:bodyPr/>
          <a:lstStyle/>
          <a:p>
            <a:pPr algn="just" eaLnBrk="1" hangingPunct="1">
              <a:buClr>
                <a:schemeClr val="tx1"/>
              </a:buClr>
              <a:buFont typeface="Wingdings" panose="05000000000000000000" pitchFamily="2" charset="2"/>
              <a:buNone/>
            </a:pPr>
            <a:r>
              <a:rPr lang="fr-FR" altLang="fr-FR" smtClean="0"/>
              <a:t>Des taux de redoublement élevés= révélateurs  de problèmes d’efficacité interne du SE et peuvent être l’indice d’un niveau d’instruction médiocre. Etude approfondie nécessaire pour identification des causes du phénomène.</a:t>
            </a:r>
          </a:p>
        </p:txBody>
      </p:sp>
    </p:spTree>
    <p:extLst>
      <p:ext uri="{BB962C8B-B14F-4D97-AF65-F5344CB8AC3E}">
        <p14:creationId xmlns:p14="http://schemas.microsoft.com/office/powerpoint/2010/main" val="39433438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2594"/>
                                        </p:tgtEl>
                                        <p:attrNameLst>
                                          <p:attrName>style.visibility</p:attrName>
                                        </p:attrNameLst>
                                      </p:cBhvr>
                                      <p:to>
                                        <p:strVal val="visible"/>
                                      </p:to>
                                    </p:set>
                                    <p:animEffect transition="in" filter="fade">
                                      <p:cBhvr>
                                        <p:cTn id="7" dur="1000"/>
                                        <p:tgtEl>
                                          <p:spTgt spid="622594"/>
                                        </p:tgtEl>
                                      </p:cBhvr>
                                    </p:animEffect>
                                    <p:anim calcmode="lin" valueType="num">
                                      <p:cBhvr>
                                        <p:cTn id="8" dur="1000" fill="hold"/>
                                        <p:tgtEl>
                                          <p:spTgt spid="622594"/>
                                        </p:tgtEl>
                                        <p:attrNameLst>
                                          <p:attrName>ppt_x</p:attrName>
                                        </p:attrNameLst>
                                      </p:cBhvr>
                                      <p:tavLst>
                                        <p:tav tm="0">
                                          <p:val>
                                            <p:strVal val="#ppt_x"/>
                                          </p:val>
                                        </p:tav>
                                        <p:tav tm="100000">
                                          <p:val>
                                            <p:strVal val="#ppt_x"/>
                                          </p:val>
                                        </p:tav>
                                      </p:tavLst>
                                    </p:anim>
                                    <p:anim calcmode="lin" valueType="num">
                                      <p:cBhvr>
                                        <p:cTn id="9" dur="898" decel="100000" fill="hold"/>
                                        <p:tgtEl>
                                          <p:spTgt spid="6225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25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Effect transition="in" filter="fade">
                                      <p:cBhvr>
                                        <p:cTn id="15" dur="1000"/>
                                        <p:tgtEl>
                                          <p:spTgt spid="15363">
                                            <p:txEl>
                                              <p:pRg st="0" end="0"/>
                                            </p:txEl>
                                          </p:spTgt>
                                        </p:tgtEl>
                                      </p:cBhvr>
                                    </p:animEffect>
                                    <p:anim calcmode="lin" valueType="num">
                                      <p:cBhvr>
                                        <p:cTn id="16"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3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36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p:bldP spid="15363" grpId="0" build="p"/>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4" name="Rectangle 2"/>
          <p:cNvSpPr>
            <a:spLocks noGrp="1" noChangeArrowheads="1"/>
          </p:cNvSpPr>
          <p:nvPr>
            <p:ph type="title" idx="4294967295"/>
          </p:nvPr>
        </p:nvSpPr>
        <p:spPr>
          <a:xfrm>
            <a:off x="250825" y="692150"/>
            <a:ext cx="8642350" cy="792163"/>
          </a:xfrm>
        </p:spPr>
        <p:txBody>
          <a:bodyPr/>
          <a:lstStyle/>
          <a:p>
            <a:pPr eaLnBrk="1" hangingPunct="1">
              <a:defRPr/>
            </a:pPr>
            <a:r>
              <a:rPr lang="en-GB" sz="4000" b="1" smtClean="0">
                <a:solidFill>
                  <a:schemeClr val="hlink"/>
                </a:solidFill>
                <a:effectLst>
                  <a:outerShdw blurRad="38100" dist="38100" dir="2700000" algn="tl">
                    <a:srgbClr val="C0C0C0"/>
                  </a:outerShdw>
                </a:effectLst>
              </a:rPr>
              <a:t>II. LE TAUX DE REDOUBLEMENT</a:t>
            </a:r>
            <a:endParaRPr lang="fr-FR" sz="3600" b="1" smtClean="0">
              <a:solidFill>
                <a:schemeClr val="hlink"/>
              </a:solidFill>
              <a:effectLst>
                <a:outerShdw blurRad="38100" dist="38100" dir="2700000" algn="tl">
                  <a:srgbClr val="C0C0C0"/>
                </a:outerShdw>
              </a:effectLst>
            </a:endParaRPr>
          </a:p>
        </p:txBody>
      </p:sp>
      <p:sp>
        <p:nvSpPr>
          <p:cNvPr id="16387" name="Rectangle 3"/>
          <p:cNvSpPr>
            <a:spLocks noGrp="1" noChangeArrowheads="1"/>
          </p:cNvSpPr>
          <p:nvPr>
            <p:ph type="body" idx="4294967295"/>
          </p:nvPr>
        </p:nvSpPr>
        <p:spPr>
          <a:xfrm>
            <a:off x="323850" y="1989138"/>
            <a:ext cx="8569325" cy="4176712"/>
          </a:xfrm>
        </p:spPr>
        <p:txBody>
          <a:bodyPr/>
          <a:lstStyle/>
          <a:p>
            <a:pPr algn="just" eaLnBrk="1" hangingPunct="1">
              <a:buFontTx/>
              <a:buNone/>
            </a:pPr>
            <a:r>
              <a:rPr lang="fr-FR" altLang="fr-FR" smtClean="0"/>
              <a:t>De faibles taux de redoublement peuvent être résultat d’une politique volontariste de promotion automatique des élèves. Les règles de passage: pas toujours les mêmes dans tous les SE; interprétation avec beaucoup de prudence.</a:t>
            </a:r>
          </a:p>
        </p:txBody>
      </p:sp>
    </p:spTree>
    <p:extLst>
      <p:ext uri="{BB962C8B-B14F-4D97-AF65-F5344CB8AC3E}">
        <p14:creationId xmlns:p14="http://schemas.microsoft.com/office/powerpoint/2010/main" val="30977456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2594"/>
                                        </p:tgtEl>
                                        <p:attrNameLst>
                                          <p:attrName>style.visibility</p:attrName>
                                        </p:attrNameLst>
                                      </p:cBhvr>
                                      <p:to>
                                        <p:strVal val="visible"/>
                                      </p:to>
                                    </p:set>
                                    <p:animEffect transition="in" filter="fade">
                                      <p:cBhvr>
                                        <p:cTn id="7" dur="1000"/>
                                        <p:tgtEl>
                                          <p:spTgt spid="622594"/>
                                        </p:tgtEl>
                                      </p:cBhvr>
                                    </p:animEffect>
                                    <p:anim calcmode="lin" valueType="num">
                                      <p:cBhvr>
                                        <p:cTn id="8" dur="1000" fill="hold"/>
                                        <p:tgtEl>
                                          <p:spTgt spid="622594"/>
                                        </p:tgtEl>
                                        <p:attrNameLst>
                                          <p:attrName>ppt_x</p:attrName>
                                        </p:attrNameLst>
                                      </p:cBhvr>
                                      <p:tavLst>
                                        <p:tav tm="0">
                                          <p:val>
                                            <p:strVal val="#ppt_x"/>
                                          </p:val>
                                        </p:tav>
                                        <p:tav tm="100000">
                                          <p:val>
                                            <p:strVal val="#ppt_x"/>
                                          </p:val>
                                        </p:tav>
                                      </p:tavLst>
                                    </p:anim>
                                    <p:anim calcmode="lin" valueType="num">
                                      <p:cBhvr>
                                        <p:cTn id="9" dur="898" decel="100000" fill="hold"/>
                                        <p:tgtEl>
                                          <p:spTgt spid="6225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25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387">
                                            <p:txEl>
                                              <p:pRg st="0" end="0"/>
                                            </p:txEl>
                                          </p:spTgt>
                                        </p:tgtEl>
                                        <p:attrNameLst>
                                          <p:attrName>style.visibility</p:attrName>
                                        </p:attrNameLst>
                                      </p:cBhvr>
                                      <p:to>
                                        <p:strVal val="visible"/>
                                      </p:to>
                                    </p:set>
                                    <p:animEffect transition="in" filter="fade">
                                      <p:cBhvr>
                                        <p:cTn id="15" dur="1000"/>
                                        <p:tgtEl>
                                          <p:spTgt spid="16387">
                                            <p:txEl>
                                              <p:pRg st="0" end="0"/>
                                            </p:txEl>
                                          </p:spTgt>
                                        </p:tgtEl>
                                      </p:cBhvr>
                                    </p:animEffect>
                                    <p:anim calcmode="lin" valueType="num">
                                      <p:cBhvr>
                                        <p:cTn id="16"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638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638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p:bldP spid="16387" grpId="0" build="p"/>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594" name="Rectangle 2"/>
          <p:cNvSpPr>
            <a:spLocks noGrp="1" noChangeArrowheads="1"/>
          </p:cNvSpPr>
          <p:nvPr>
            <p:ph type="title" idx="4294967295"/>
          </p:nvPr>
        </p:nvSpPr>
        <p:spPr>
          <a:xfrm>
            <a:off x="250825" y="692150"/>
            <a:ext cx="8642350" cy="792163"/>
          </a:xfrm>
        </p:spPr>
        <p:txBody>
          <a:bodyPr/>
          <a:lstStyle/>
          <a:p>
            <a:pPr eaLnBrk="1" hangingPunct="1">
              <a:defRPr/>
            </a:pPr>
            <a:r>
              <a:rPr lang="en-GB" sz="4000" b="1" smtClean="0">
                <a:solidFill>
                  <a:schemeClr val="hlink"/>
                </a:solidFill>
                <a:effectLst>
                  <a:outerShdw blurRad="38100" dist="38100" dir="2700000" algn="tl">
                    <a:srgbClr val="C0C0C0"/>
                  </a:outerShdw>
                </a:effectLst>
              </a:rPr>
              <a:t>III. LE TAUX D’ABANDON</a:t>
            </a:r>
            <a:endParaRPr lang="fr-FR" sz="3600" b="1" smtClean="0">
              <a:solidFill>
                <a:schemeClr val="hlink"/>
              </a:solidFill>
              <a:effectLst>
                <a:outerShdw blurRad="38100" dist="38100" dir="2700000" algn="tl">
                  <a:srgbClr val="C0C0C0"/>
                </a:outerShdw>
              </a:effectLst>
            </a:endParaRPr>
          </a:p>
        </p:txBody>
      </p:sp>
      <p:sp>
        <p:nvSpPr>
          <p:cNvPr id="17411" name="Rectangle 3"/>
          <p:cNvSpPr>
            <a:spLocks noGrp="1" noChangeArrowheads="1"/>
          </p:cNvSpPr>
          <p:nvPr>
            <p:ph type="body" idx="4294967295"/>
          </p:nvPr>
        </p:nvSpPr>
        <p:spPr>
          <a:xfrm>
            <a:off x="323850" y="1989138"/>
            <a:ext cx="8569325" cy="4176712"/>
          </a:xfrm>
        </p:spPr>
        <p:txBody>
          <a:bodyPr/>
          <a:lstStyle/>
          <a:p>
            <a:pPr eaLnBrk="1" hangingPunct="1">
              <a:buClr>
                <a:schemeClr val="tx1"/>
              </a:buClr>
              <a:buFont typeface="Wingdings" panose="05000000000000000000" pitchFamily="2" charset="2"/>
              <a:buNone/>
            </a:pPr>
            <a:r>
              <a:rPr lang="fr-FR" altLang="fr-FR" b="1" smtClean="0"/>
              <a:t>Définition </a:t>
            </a:r>
          </a:p>
          <a:p>
            <a:pPr algn="just" eaLnBrk="1" hangingPunct="1">
              <a:buClr>
                <a:schemeClr val="tx1"/>
              </a:buClr>
              <a:buFont typeface="Wingdings" panose="05000000000000000000" pitchFamily="2" charset="2"/>
              <a:buNone/>
            </a:pPr>
            <a:r>
              <a:rPr lang="fr-FR" altLang="fr-FR" smtClean="0"/>
              <a:t>	pourcentage d’élèves qui abandonnent au cours d’une année scolaire donnée. Des taux d’abandon élevés sont considérés comme un signe d’inefficacité du système éducatif. </a:t>
            </a:r>
          </a:p>
        </p:txBody>
      </p:sp>
    </p:spTree>
    <p:extLst>
      <p:ext uri="{BB962C8B-B14F-4D97-AF65-F5344CB8AC3E}">
        <p14:creationId xmlns:p14="http://schemas.microsoft.com/office/powerpoint/2010/main" val="7384801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2594"/>
                                        </p:tgtEl>
                                        <p:attrNameLst>
                                          <p:attrName>style.visibility</p:attrName>
                                        </p:attrNameLst>
                                      </p:cBhvr>
                                      <p:to>
                                        <p:strVal val="visible"/>
                                      </p:to>
                                    </p:set>
                                    <p:animEffect transition="in" filter="fade">
                                      <p:cBhvr>
                                        <p:cTn id="7" dur="1000"/>
                                        <p:tgtEl>
                                          <p:spTgt spid="622594"/>
                                        </p:tgtEl>
                                      </p:cBhvr>
                                    </p:animEffect>
                                    <p:anim calcmode="lin" valueType="num">
                                      <p:cBhvr>
                                        <p:cTn id="8" dur="1000" fill="hold"/>
                                        <p:tgtEl>
                                          <p:spTgt spid="622594"/>
                                        </p:tgtEl>
                                        <p:attrNameLst>
                                          <p:attrName>ppt_x</p:attrName>
                                        </p:attrNameLst>
                                      </p:cBhvr>
                                      <p:tavLst>
                                        <p:tav tm="0">
                                          <p:val>
                                            <p:strVal val="#ppt_x"/>
                                          </p:val>
                                        </p:tav>
                                        <p:tav tm="100000">
                                          <p:val>
                                            <p:strVal val="#ppt_x"/>
                                          </p:val>
                                        </p:tav>
                                      </p:tavLst>
                                    </p:anim>
                                    <p:anim calcmode="lin" valueType="num">
                                      <p:cBhvr>
                                        <p:cTn id="9" dur="898" decel="100000" fill="hold"/>
                                        <p:tgtEl>
                                          <p:spTgt spid="6225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25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Effect transition="in" filter="fade">
                                      <p:cBhvr>
                                        <p:cTn id="15" dur="1000"/>
                                        <p:tgtEl>
                                          <p:spTgt spid="17411">
                                            <p:txEl>
                                              <p:pRg st="0" end="0"/>
                                            </p:txEl>
                                          </p:spTgt>
                                        </p:tgtEl>
                                      </p:cBhvr>
                                    </p:animEffect>
                                    <p:anim calcmode="lin" valueType="num">
                                      <p:cBhvr>
                                        <p:cTn id="16"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74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74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411">
                                            <p:txEl>
                                              <p:pRg st="1" end="1"/>
                                            </p:txEl>
                                          </p:spTgt>
                                        </p:tgtEl>
                                        <p:attrNameLst>
                                          <p:attrName>style.visibility</p:attrName>
                                        </p:attrNameLst>
                                      </p:cBhvr>
                                      <p:to>
                                        <p:strVal val="visible"/>
                                      </p:to>
                                    </p:set>
                                    <p:animEffect transition="in" filter="fade">
                                      <p:cBhvr>
                                        <p:cTn id="23" dur="1000"/>
                                        <p:tgtEl>
                                          <p:spTgt spid="17411">
                                            <p:txEl>
                                              <p:pRg st="1" end="1"/>
                                            </p:txEl>
                                          </p:spTgt>
                                        </p:tgtEl>
                                      </p:cBhvr>
                                    </p:animEffect>
                                    <p:anim calcmode="lin" valueType="num">
                                      <p:cBhvr>
                                        <p:cTn id="24"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74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741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p:bldP spid="17411"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3618" name="Rectangle 2"/>
          <p:cNvSpPr>
            <a:spLocks noGrp="1" noChangeArrowheads="1"/>
          </p:cNvSpPr>
          <p:nvPr>
            <p:ph type="title" idx="4294967295"/>
          </p:nvPr>
        </p:nvSpPr>
        <p:spPr>
          <a:xfrm>
            <a:off x="179388" y="692150"/>
            <a:ext cx="8713787" cy="649288"/>
          </a:xfrm>
        </p:spPr>
        <p:txBody>
          <a:bodyPr/>
          <a:lstStyle/>
          <a:p>
            <a:pPr eaLnBrk="1" hangingPunct="1">
              <a:defRPr/>
            </a:pPr>
            <a:r>
              <a:rPr lang="en-GB" sz="4000" b="1" smtClean="0">
                <a:solidFill>
                  <a:schemeClr val="hlink"/>
                </a:solidFill>
                <a:effectLst>
                  <a:outerShdw blurRad="38100" dist="38100" dir="2700000" algn="tl">
                    <a:srgbClr val="C0C0C0"/>
                  </a:outerShdw>
                </a:effectLst>
              </a:rPr>
              <a:t>III. LE TAUX D’ABANDON</a:t>
            </a:r>
            <a:endParaRPr lang="fr-FR" sz="4000" b="1" smtClean="0">
              <a:solidFill>
                <a:schemeClr val="hlink"/>
              </a:solidFill>
              <a:effectLst>
                <a:outerShdw blurRad="38100" dist="38100" dir="2700000" algn="tl">
                  <a:srgbClr val="C0C0C0"/>
                </a:outerShdw>
              </a:effectLst>
            </a:endParaRPr>
          </a:p>
        </p:txBody>
      </p:sp>
      <p:sp>
        <p:nvSpPr>
          <p:cNvPr id="18435"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Objet</a:t>
            </a:r>
            <a:r>
              <a:rPr lang="fr-FR" altLang="fr-FR" smtClean="0"/>
              <a:t> :</a:t>
            </a:r>
          </a:p>
          <a:p>
            <a:pPr algn="just" eaLnBrk="1" hangingPunct="1">
              <a:buFontTx/>
              <a:buNone/>
            </a:pPr>
            <a:r>
              <a:rPr lang="fr-FR" altLang="fr-FR" smtClean="0"/>
              <a:t>   </a:t>
            </a:r>
          </a:p>
          <a:p>
            <a:pPr algn="just" eaLnBrk="1" hangingPunct="1">
              <a:buFontTx/>
              <a:buNone/>
            </a:pPr>
            <a:r>
              <a:rPr lang="fr-FR" altLang="fr-FR" smtClean="0"/>
              <a:t>Mesurer l’inefficacité interne du système éducatif. </a:t>
            </a:r>
          </a:p>
        </p:txBody>
      </p:sp>
    </p:spTree>
    <p:extLst>
      <p:ext uri="{BB962C8B-B14F-4D97-AF65-F5344CB8AC3E}">
        <p14:creationId xmlns:p14="http://schemas.microsoft.com/office/powerpoint/2010/main" val="8249730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3618"/>
                                        </p:tgtEl>
                                        <p:attrNameLst>
                                          <p:attrName>style.visibility</p:attrName>
                                        </p:attrNameLst>
                                      </p:cBhvr>
                                      <p:to>
                                        <p:strVal val="visible"/>
                                      </p:to>
                                    </p:set>
                                    <p:animEffect transition="in" filter="fade">
                                      <p:cBhvr>
                                        <p:cTn id="7" dur="1000"/>
                                        <p:tgtEl>
                                          <p:spTgt spid="623618"/>
                                        </p:tgtEl>
                                      </p:cBhvr>
                                    </p:animEffect>
                                    <p:anim calcmode="lin" valueType="num">
                                      <p:cBhvr>
                                        <p:cTn id="8" dur="1000" fill="hold"/>
                                        <p:tgtEl>
                                          <p:spTgt spid="623618"/>
                                        </p:tgtEl>
                                        <p:attrNameLst>
                                          <p:attrName>ppt_x</p:attrName>
                                        </p:attrNameLst>
                                      </p:cBhvr>
                                      <p:tavLst>
                                        <p:tav tm="0">
                                          <p:val>
                                            <p:strVal val="#ppt_x"/>
                                          </p:val>
                                        </p:tav>
                                        <p:tav tm="100000">
                                          <p:val>
                                            <p:strVal val="#ppt_x"/>
                                          </p:val>
                                        </p:tav>
                                      </p:tavLst>
                                    </p:anim>
                                    <p:anim calcmode="lin" valueType="num">
                                      <p:cBhvr>
                                        <p:cTn id="9" dur="898" decel="100000" fill="hold"/>
                                        <p:tgtEl>
                                          <p:spTgt spid="6236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36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Effect transition="in" filter="fade">
                                      <p:cBhvr>
                                        <p:cTn id="15" dur="1000"/>
                                        <p:tgtEl>
                                          <p:spTgt spid="18435">
                                            <p:txEl>
                                              <p:pRg st="0" end="0"/>
                                            </p:txEl>
                                          </p:spTgt>
                                        </p:tgtEl>
                                      </p:cBhvr>
                                    </p:animEffect>
                                    <p:anim calcmode="lin" valueType="num">
                                      <p:cBhvr>
                                        <p:cTn id="16"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4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4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435">
                                            <p:txEl>
                                              <p:pRg st="1" end="1"/>
                                            </p:txEl>
                                          </p:spTgt>
                                        </p:tgtEl>
                                        <p:attrNameLst>
                                          <p:attrName>style.visibility</p:attrName>
                                        </p:attrNameLst>
                                      </p:cBhvr>
                                      <p:to>
                                        <p:strVal val="visible"/>
                                      </p:to>
                                    </p:set>
                                    <p:animEffect transition="in" filter="fade">
                                      <p:cBhvr>
                                        <p:cTn id="23" dur="1000"/>
                                        <p:tgtEl>
                                          <p:spTgt spid="18435">
                                            <p:txEl>
                                              <p:pRg st="1" end="1"/>
                                            </p:txEl>
                                          </p:spTgt>
                                        </p:tgtEl>
                                      </p:cBhvr>
                                    </p:animEffect>
                                    <p:anim calcmode="lin" valueType="num">
                                      <p:cBhvr>
                                        <p:cTn id="24"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843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84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1000"/>
                                        <p:tgtEl>
                                          <p:spTgt spid="18435">
                                            <p:txEl>
                                              <p:pRg st="2" end="2"/>
                                            </p:txEl>
                                          </p:spTgt>
                                        </p:tgtEl>
                                      </p:cBhvr>
                                    </p:animEffect>
                                    <p:anim calcmode="lin" valueType="num">
                                      <p:cBhvr>
                                        <p:cTn id="3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843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843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8" grpId="0"/>
      <p:bldP spid="18435" grpId="0" build="p"/>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2" name="Rectangle 2"/>
          <p:cNvSpPr>
            <a:spLocks noGrp="1" noChangeArrowheads="1"/>
          </p:cNvSpPr>
          <p:nvPr>
            <p:ph type="title" idx="4294967295"/>
          </p:nvPr>
        </p:nvSpPr>
        <p:spPr>
          <a:xfrm>
            <a:off x="179388" y="692150"/>
            <a:ext cx="8785225" cy="649288"/>
          </a:xfrm>
        </p:spPr>
        <p:txBody>
          <a:bodyPr/>
          <a:lstStyle/>
          <a:p>
            <a:pPr eaLnBrk="1" hangingPunct="1">
              <a:defRPr/>
            </a:pPr>
            <a:r>
              <a:rPr lang="en-GB" sz="4000" b="1" smtClean="0">
                <a:solidFill>
                  <a:schemeClr val="hlink"/>
                </a:solidFill>
                <a:effectLst>
                  <a:outerShdw blurRad="38100" dist="38100" dir="2700000" algn="tl">
                    <a:srgbClr val="C0C0C0"/>
                  </a:outerShdw>
                </a:effectLst>
              </a:rPr>
              <a:t>III. LE TAUX D’ABANDON</a:t>
            </a:r>
            <a:endParaRPr lang="fr-FR" sz="4000" b="1" smtClean="0">
              <a:solidFill>
                <a:schemeClr val="hlink"/>
              </a:solidFill>
              <a:effectLst>
                <a:outerShdw blurRad="38100" dist="38100" dir="2700000" algn="tl">
                  <a:srgbClr val="C0C0C0"/>
                </a:outerShdw>
              </a:effectLst>
            </a:endParaRPr>
          </a:p>
        </p:txBody>
      </p:sp>
      <p:sp>
        <p:nvSpPr>
          <p:cNvPr id="19459" name="Rectangle 3"/>
          <p:cNvSpPr>
            <a:spLocks noGrp="1" noChangeArrowheads="1"/>
          </p:cNvSpPr>
          <p:nvPr>
            <p:ph type="body" idx="4294967295"/>
          </p:nvPr>
        </p:nvSpPr>
        <p:spPr>
          <a:xfrm>
            <a:off x="179388" y="1484313"/>
            <a:ext cx="8785225" cy="4681537"/>
          </a:xfrm>
        </p:spPr>
        <p:txBody>
          <a:bodyPr/>
          <a:lstStyle/>
          <a:p>
            <a:pPr algn="just" eaLnBrk="1" hangingPunct="1">
              <a:buClr>
                <a:schemeClr val="tx1"/>
              </a:buClr>
              <a:buFont typeface="Wingdings" panose="05000000000000000000" pitchFamily="2" charset="2"/>
              <a:buNone/>
            </a:pPr>
            <a:r>
              <a:rPr lang="fr-FR" altLang="fr-FR" sz="4000" b="1" smtClean="0"/>
              <a:t>Méthode de calcul :</a:t>
            </a:r>
          </a:p>
          <a:p>
            <a:pPr algn="just" eaLnBrk="1" hangingPunct="1">
              <a:buClr>
                <a:schemeClr val="tx1"/>
              </a:buClr>
              <a:buFont typeface="Wingdings" panose="05000000000000000000" pitchFamily="2" charset="2"/>
              <a:buNone/>
            </a:pPr>
            <a:endParaRPr lang="fr-FR" altLang="fr-FR" sz="4000" b="1" smtClean="0"/>
          </a:p>
          <a:p>
            <a:pPr eaLnBrk="1" hangingPunct="1">
              <a:buClr>
                <a:schemeClr val="tx1"/>
              </a:buClr>
              <a:buFont typeface="Wingdings" panose="05000000000000000000" pitchFamily="2" charset="2"/>
              <a:buNone/>
            </a:pPr>
            <a:r>
              <a:rPr lang="fr-FR" altLang="fr-FR" sz="2000" b="1" smtClean="0"/>
              <a:t>Effectif des élèves abandonnant au niveau d’étude g  de l’année scolaire  t</a:t>
            </a:r>
            <a:r>
              <a:rPr lang="fr-FR" altLang="fr-FR" sz="2000" smtClean="0"/>
              <a:t> </a:t>
            </a:r>
            <a:endParaRPr lang="fr-FR" altLang="fr-FR" sz="2000" b="1" smtClean="0"/>
          </a:p>
          <a:p>
            <a:pPr algn="just" eaLnBrk="1" hangingPunct="1">
              <a:buClr>
                <a:schemeClr val="tx1"/>
              </a:buClr>
              <a:buFont typeface="Wingdings" panose="05000000000000000000" pitchFamily="2" charset="2"/>
              <a:buNone/>
            </a:pPr>
            <a:r>
              <a:rPr lang="fr-FR" altLang="fr-FR" sz="2000" b="1" smtClean="0"/>
              <a:t>________________________________________________________X100</a:t>
            </a:r>
          </a:p>
          <a:p>
            <a:pPr eaLnBrk="1" hangingPunct="1">
              <a:buClr>
                <a:schemeClr val="tx1"/>
              </a:buClr>
              <a:buFont typeface="Wingdings" panose="05000000000000000000" pitchFamily="2" charset="2"/>
              <a:buNone/>
            </a:pPr>
            <a:r>
              <a:rPr lang="fr-FR" altLang="fr-FR" sz="2000" b="1" smtClean="0"/>
              <a:t>Effectif total d’élèves du niveau d’étude g de l’année scolaire t</a:t>
            </a:r>
            <a:r>
              <a:rPr lang="fr-FR" altLang="fr-FR" sz="2000" smtClean="0"/>
              <a:t> </a:t>
            </a:r>
          </a:p>
          <a:p>
            <a:pPr eaLnBrk="1" hangingPunct="1">
              <a:buClr>
                <a:schemeClr val="tx1"/>
              </a:buClr>
              <a:buFont typeface="Wingdings" panose="05000000000000000000" pitchFamily="2" charset="2"/>
              <a:buNone/>
            </a:pPr>
            <a:endParaRPr lang="fr-FR" altLang="fr-FR" sz="2000" smtClean="0"/>
          </a:p>
          <a:p>
            <a:pPr eaLnBrk="1" hangingPunct="1">
              <a:buClr>
                <a:schemeClr val="tx1"/>
              </a:buClr>
              <a:buFont typeface="Wingdings" panose="05000000000000000000" pitchFamily="2" charset="2"/>
              <a:buNone/>
            </a:pPr>
            <a:endParaRPr lang="fr-FR" altLang="fr-FR" sz="2000" smtClean="0"/>
          </a:p>
          <a:p>
            <a:pPr eaLnBrk="1" hangingPunct="1">
              <a:buClr>
                <a:schemeClr val="tx1"/>
              </a:buClr>
              <a:buFont typeface="Wingdings" panose="05000000000000000000" pitchFamily="2" charset="2"/>
              <a:buNone/>
            </a:pPr>
            <a:endParaRPr lang="fr-FR" altLang="fr-FR" sz="2000" smtClean="0"/>
          </a:p>
          <a:p>
            <a:pPr eaLnBrk="1" hangingPunct="1">
              <a:buClr>
                <a:schemeClr val="tx1"/>
              </a:buClr>
              <a:buFont typeface="Wingdings" panose="05000000000000000000" pitchFamily="2" charset="2"/>
              <a:buNone/>
            </a:pPr>
            <a:r>
              <a:rPr lang="fr-FR" altLang="fr-FR" sz="2000" b="1" smtClean="0"/>
              <a:t>ou TA= 100% - (taux de promotion + taux de redoublement)</a:t>
            </a:r>
          </a:p>
          <a:p>
            <a:pPr eaLnBrk="1" hangingPunct="1">
              <a:buClr>
                <a:schemeClr val="tx1"/>
              </a:buClr>
              <a:buFont typeface="Wingdings" panose="05000000000000000000" pitchFamily="2" charset="2"/>
              <a:buNone/>
            </a:pPr>
            <a:endParaRPr lang="fr-FR" altLang="fr-FR" sz="2000" smtClean="0"/>
          </a:p>
          <a:p>
            <a:pPr eaLnBrk="1" hangingPunct="1">
              <a:buClr>
                <a:schemeClr val="tx1"/>
              </a:buClr>
              <a:buFont typeface="Wingdings" panose="05000000000000000000" pitchFamily="2" charset="2"/>
              <a:buNone/>
            </a:pPr>
            <a:endParaRPr lang="fr-FR" altLang="fr-FR" smtClean="0"/>
          </a:p>
        </p:txBody>
      </p:sp>
    </p:spTree>
    <p:extLst>
      <p:ext uri="{BB962C8B-B14F-4D97-AF65-F5344CB8AC3E}">
        <p14:creationId xmlns:p14="http://schemas.microsoft.com/office/powerpoint/2010/main" val="20904391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4642"/>
                                        </p:tgtEl>
                                        <p:attrNameLst>
                                          <p:attrName>style.visibility</p:attrName>
                                        </p:attrNameLst>
                                      </p:cBhvr>
                                      <p:to>
                                        <p:strVal val="visible"/>
                                      </p:to>
                                    </p:set>
                                    <p:animEffect transition="in" filter="fade">
                                      <p:cBhvr>
                                        <p:cTn id="7" dur="1000"/>
                                        <p:tgtEl>
                                          <p:spTgt spid="624642"/>
                                        </p:tgtEl>
                                      </p:cBhvr>
                                    </p:animEffect>
                                    <p:anim calcmode="lin" valueType="num">
                                      <p:cBhvr>
                                        <p:cTn id="8" dur="1000" fill="hold"/>
                                        <p:tgtEl>
                                          <p:spTgt spid="624642"/>
                                        </p:tgtEl>
                                        <p:attrNameLst>
                                          <p:attrName>ppt_x</p:attrName>
                                        </p:attrNameLst>
                                      </p:cBhvr>
                                      <p:tavLst>
                                        <p:tav tm="0">
                                          <p:val>
                                            <p:strVal val="#ppt_x"/>
                                          </p:val>
                                        </p:tav>
                                        <p:tav tm="100000">
                                          <p:val>
                                            <p:strVal val="#ppt_x"/>
                                          </p:val>
                                        </p:tav>
                                      </p:tavLst>
                                    </p:anim>
                                    <p:anim calcmode="lin" valueType="num">
                                      <p:cBhvr>
                                        <p:cTn id="9" dur="898" decel="100000" fill="hold"/>
                                        <p:tgtEl>
                                          <p:spTgt spid="6246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464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Effect transition="in" filter="fade">
                                      <p:cBhvr>
                                        <p:cTn id="15" dur="1000"/>
                                        <p:tgtEl>
                                          <p:spTgt spid="19459">
                                            <p:txEl>
                                              <p:pRg st="0" end="0"/>
                                            </p:txEl>
                                          </p:spTgt>
                                        </p:tgtEl>
                                      </p:cBhvr>
                                    </p:animEffect>
                                    <p:anim calcmode="lin" valueType="num">
                                      <p:cBhvr>
                                        <p:cTn id="16"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Effect transition="in" filter="fade">
                                      <p:cBhvr>
                                        <p:cTn id="23" dur="1000"/>
                                        <p:tgtEl>
                                          <p:spTgt spid="19459">
                                            <p:txEl>
                                              <p:pRg st="2" end="2"/>
                                            </p:txEl>
                                          </p:spTgt>
                                        </p:tgtEl>
                                      </p:cBhvr>
                                    </p:animEffect>
                                    <p:anim calcmode="lin" valueType="num">
                                      <p:cBhvr>
                                        <p:cTn id="24"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94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59">
                                            <p:txEl>
                                              <p:pRg st="3" end="3"/>
                                            </p:txEl>
                                          </p:spTgt>
                                        </p:tgtEl>
                                        <p:attrNameLst>
                                          <p:attrName>style.visibility</p:attrName>
                                        </p:attrNameLst>
                                      </p:cBhvr>
                                      <p:to>
                                        <p:strVal val="visible"/>
                                      </p:to>
                                    </p:set>
                                    <p:animEffect transition="in" filter="fade">
                                      <p:cBhvr>
                                        <p:cTn id="31" dur="1000"/>
                                        <p:tgtEl>
                                          <p:spTgt spid="19459">
                                            <p:txEl>
                                              <p:pRg st="3" end="3"/>
                                            </p:txEl>
                                          </p:spTgt>
                                        </p:tgtEl>
                                      </p:cBhvr>
                                    </p:animEffect>
                                    <p:anim calcmode="lin" valueType="num">
                                      <p:cBhvr>
                                        <p:cTn id="32"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459">
                                            <p:txEl>
                                              <p:pRg st="4" end="4"/>
                                            </p:txEl>
                                          </p:spTgt>
                                        </p:tgtEl>
                                        <p:attrNameLst>
                                          <p:attrName>style.visibility</p:attrName>
                                        </p:attrNameLst>
                                      </p:cBhvr>
                                      <p:to>
                                        <p:strVal val="visible"/>
                                      </p:to>
                                    </p:set>
                                    <p:animEffect transition="in" filter="fade">
                                      <p:cBhvr>
                                        <p:cTn id="39" dur="1000"/>
                                        <p:tgtEl>
                                          <p:spTgt spid="19459">
                                            <p:txEl>
                                              <p:pRg st="4" end="4"/>
                                            </p:txEl>
                                          </p:spTgt>
                                        </p:tgtEl>
                                      </p:cBhvr>
                                    </p:animEffect>
                                    <p:anim calcmode="lin" valueType="num">
                                      <p:cBhvr>
                                        <p:cTn id="40"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945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94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fade">
                                      <p:cBhvr>
                                        <p:cTn id="47" dur="1000"/>
                                        <p:tgtEl>
                                          <p:spTgt spid="19459">
                                            <p:txEl>
                                              <p:pRg st="8" end="8"/>
                                            </p:txEl>
                                          </p:spTgt>
                                        </p:tgtEl>
                                      </p:cBhvr>
                                    </p:animEffect>
                                    <p:anim calcmode="lin" valueType="num">
                                      <p:cBhvr>
                                        <p:cTn id="48" dur="10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9459">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945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2" grpId="0"/>
      <p:bldP spid="19459" grpId="0" build="p"/>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2" name="Rectangle 2"/>
          <p:cNvSpPr>
            <a:spLocks noGrp="1" noChangeArrowheads="1"/>
          </p:cNvSpPr>
          <p:nvPr>
            <p:ph type="title" idx="4294967295"/>
          </p:nvPr>
        </p:nvSpPr>
        <p:spPr>
          <a:xfrm>
            <a:off x="179388" y="692150"/>
            <a:ext cx="8785225" cy="649288"/>
          </a:xfrm>
        </p:spPr>
        <p:txBody>
          <a:bodyPr/>
          <a:lstStyle/>
          <a:p>
            <a:pPr eaLnBrk="1" hangingPunct="1">
              <a:defRPr/>
            </a:pPr>
            <a:r>
              <a:rPr lang="en-GB" sz="4000" b="1" smtClean="0">
                <a:solidFill>
                  <a:schemeClr val="hlink"/>
                </a:solidFill>
                <a:effectLst>
                  <a:outerShdw blurRad="38100" dist="38100" dir="2700000" algn="tl">
                    <a:srgbClr val="C0C0C0"/>
                  </a:outerShdw>
                </a:effectLst>
              </a:rPr>
              <a:t>III. LE TAUX D’ABANDON</a:t>
            </a:r>
            <a:endParaRPr lang="fr-FR" sz="4000" b="1" smtClean="0">
              <a:solidFill>
                <a:schemeClr val="hlink"/>
              </a:solidFill>
              <a:effectLst>
                <a:outerShdw blurRad="38100" dist="38100" dir="2700000" algn="tl">
                  <a:srgbClr val="C0C0C0"/>
                </a:outerShdw>
              </a:effectLst>
            </a:endParaRPr>
          </a:p>
        </p:txBody>
      </p:sp>
      <p:sp>
        <p:nvSpPr>
          <p:cNvPr id="20483" name="Rectangle 3"/>
          <p:cNvSpPr>
            <a:spLocks noGrp="1" noChangeArrowheads="1"/>
          </p:cNvSpPr>
          <p:nvPr>
            <p:ph type="body" idx="4294967295"/>
          </p:nvPr>
        </p:nvSpPr>
        <p:spPr>
          <a:xfrm>
            <a:off x="179388" y="2060575"/>
            <a:ext cx="8785225" cy="4105275"/>
          </a:xfrm>
        </p:spPr>
        <p:txBody>
          <a:bodyPr/>
          <a:lstStyle/>
          <a:p>
            <a:pPr algn="just" eaLnBrk="1" hangingPunct="1"/>
            <a:r>
              <a:rPr lang="fr-FR" altLang="fr-FR" smtClean="0"/>
              <a:t>taux d’abandon élevés: considérés comme un signe d’inefficacité du SE.</a:t>
            </a:r>
          </a:p>
          <a:p>
            <a:pPr algn="just" eaLnBrk="1" hangingPunct="1"/>
            <a:r>
              <a:rPr lang="fr-FR" altLang="fr-FR" smtClean="0"/>
              <a:t>années élèves utilisées pour formation des élèves abandonnant: considérées comme «gaspillées».</a:t>
            </a:r>
            <a:endParaRPr lang="fr-FR" altLang="fr-FR" sz="2000" smtClean="0"/>
          </a:p>
          <a:p>
            <a:pPr eaLnBrk="1" hangingPunct="1">
              <a:buClr>
                <a:schemeClr val="tx1"/>
              </a:buClr>
              <a:buFont typeface="Wingdings" panose="05000000000000000000" pitchFamily="2" charset="2"/>
              <a:buNone/>
            </a:pPr>
            <a:endParaRPr lang="fr-FR" altLang="fr-FR" smtClean="0"/>
          </a:p>
        </p:txBody>
      </p:sp>
    </p:spTree>
    <p:extLst>
      <p:ext uri="{BB962C8B-B14F-4D97-AF65-F5344CB8AC3E}">
        <p14:creationId xmlns:p14="http://schemas.microsoft.com/office/powerpoint/2010/main" val="4095839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4642"/>
                                        </p:tgtEl>
                                        <p:attrNameLst>
                                          <p:attrName>style.visibility</p:attrName>
                                        </p:attrNameLst>
                                      </p:cBhvr>
                                      <p:to>
                                        <p:strVal val="visible"/>
                                      </p:to>
                                    </p:set>
                                    <p:animEffect transition="in" filter="fade">
                                      <p:cBhvr>
                                        <p:cTn id="7" dur="1000"/>
                                        <p:tgtEl>
                                          <p:spTgt spid="624642"/>
                                        </p:tgtEl>
                                      </p:cBhvr>
                                    </p:animEffect>
                                    <p:anim calcmode="lin" valueType="num">
                                      <p:cBhvr>
                                        <p:cTn id="8" dur="1000" fill="hold"/>
                                        <p:tgtEl>
                                          <p:spTgt spid="624642"/>
                                        </p:tgtEl>
                                        <p:attrNameLst>
                                          <p:attrName>ppt_x</p:attrName>
                                        </p:attrNameLst>
                                      </p:cBhvr>
                                      <p:tavLst>
                                        <p:tav tm="0">
                                          <p:val>
                                            <p:strVal val="#ppt_x"/>
                                          </p:val>
                                        </p:tav>
                                        <p:tav tm="100000">
                                          <p:val>
                                            <p:strVal val="#ppt_x"/>
                                          </p:val>
                                        </p:tav>
                                      </p:tavLst>
                                    </p:anim>
                                    <p:anim calcmode="lin" valueType="num">
                                      <p:cBhvr>
                                        <p:cTn id="9" dur="898" decel="100000" fill="hold"/>
                                        <p:tgtEl>
                                          <p:spTgt spid="6246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464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animEffect transition="in" filter="fade">
                                      <p:cBhvr>
                                        <p:cTn id="15" dur="1000"/>
                                        <p:tgtEl>
                                          <p:spTgt spid="20483">
                                            <p:txEl>
                                              <p:pRg st="0" end="0"/>
                                            </p:txEl>
                                          </p:spTgt>
                                        </p:tgtEl>
                                      </p:cBhvr>
                                    </p:animEffect>
                                    <p:anim calcmode="lin" valueType="num">
                                      <p:cBhvr>
                                        <p:cTn id="16"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animEffect transition="in" filter="fade">
                                      <p:cBhvr>
                                        <p:cTn id="23" dur="1000"/>
                                        <p:tgtEl>
                                          <p:spTgt spid="20483">
                                            <p:txEl>
                                              <p:pRg st="1" end="1"/>
                                            </p:txEl>
                                          </p:spTgt>
                                        </p:tgtEl>
                                      </p:cBhvr>
                                    </p:animEffect>
                                    <p:anim calcmode="lin" valueType="num">
                                      <p:cBhvr>
                                        <p:cTn id="24"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48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48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2" grpId="0"/>
      <p:bldP spid="20483" grpId="0" build="p"/>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179388" y="692150"/>
            <a:ext cx="8785225" cy="649288"/>
          </a:xfrm>
        </p:spPr>
        <p:txBody>
          <a:bodyPr/>
          <a:lstStyle/>
          <a:p>
            <a:pPr eaLnBrk="1" hangingPunct="1">
              <a:defRPr/>
            </a:pPr>
            <a:endParaRPr lang="fr-FR" b="1" dirty="0">
              <a:solidFill>
                <a:schemeClr val="hlink"/>
              </a:solidFill>
              <a:effectLst>
                <a:outerShdw blurRad="38100" dist="38100" dir="2700000" algn="tl">
                  <a:srgbClr val="C0C0C0"/>
                </a:outerShdw>
              </a:effectLst>
            </a:endParaRPr>
          </a:p>
        </p:txBody>
      </p:sp>
      <p:sp>
        <p:nvSpPr>
          <p:cNvPr id="22531" name="Rectangle 3"/>
          <p:cNvSpPr>
            <a:spLocks noGrp="1" noChangeArrowheads="1"/>
          </p:cNvSpPr>
          <p:nvPr>
            <p:ph type="body" idx="4294967295"/>
          </p:nvPr>
        </p:nvSpPr>
        <p:spPr>
          <a:xfrm>
            <a:off x="0" y="1412875"/>
            <a:ext cx="8785225" cy="5111750"/>
          </a:xfrm>
        </p:spPr>
        <p:txBody>
          <a:bodyPr/>
          <a:lstStyle/>
          <a:p>
            <a:pPr algn="ctr" eaLnBrk="1" hangingPunct="1">
              <a:buFontTx/>
              <a:buNone/>
              <a:defRPr/>
            </a:pPr>
            <a:endParaRPr lang="en-GB" b="1" dirty="0" smtClean="0">
              <a:solidFill>
                <a:schemeClr val="hlink"/>
              </a:solidFill>
              <a:effectLst>
                <a:outerShdw blurRad="38100" dist="38100" dir="2700000" algn="tl">
                  <a:srgbClr val="C0C0C0"/>
                </a:outerShdw>
              </a:effectLst>
            </a:endParaRPr>
          </a:p>
          <a:p>
            <a:pPr algn="ctr" eaLnBrk="1" hangingPunct="1">
              <a:buFontTx/>
              <a:buNone/>
              <a:defRPr/>
            </a:pPr>
            <a:endParaRPr lang="en-GB" b="1" dirty="0" smtClean="0">
              <a:solidFill>
                <a:schemeClr val="hlink"/>
              </a:solidFill>
              <a:effectLst>
                <a:outerShdw blurRad="38100" dist="38100" dir="2700000" algn="tl">
                  <a:srgbClr val="C0C0C0"/>
                </a:outerShdw>
              </a:effectLst>
            </a:endParaRPr>
          </a:p>
          <a:p>
            <a:pPr algn="ctr" eaLnBrk="1" hangingPunct="1">
              <a:buFontTx/>
              <a:buNone/>
              <a:defRPr/>
            </a:pPr>
            <a:r>
              <a:rPr lang="en-GB" b="1" dirty="0" smtClean="0">
                <a:solidFill>
                  <a:schemeClr val="hlink"/>
                </a:solidFill>
                <a:effectLst>
                  <a:outerShdw blurRad="38100" dist="38100" dir="2700000" algn="tl">
                    <a:srgbClr val="C0C0C0"/>
                  </a:outerShdw>
                </a:effectLst>
              </a:rPr>
              <a:t>IV. LE DIAGRAMME DE FLUX</a:t>
            </a:r>
            <a:endParaRPr lang="fr-FR" dirty="0" smtClean="0"/>
          </a:p>
        </p:txBody>
      </p:sp>
    </p:spTree>
    <p:extLst>
      <p:ext uri="{BB962C8B-B14F-4D97-AF65-F5344CB8AC3E}">
        <p14:creationId xmlns:p14="http://schemas.microsoft.com/office/powerpoint/2010/main" val="13373114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25666"/>
                                        </p:tgtEl>
                                        <p:attrNameLst>
                                          <p:attrName>style.visibility</p:attrName>
                                        </p:attrNameLst>
                                      </p:cBhvr>
                                      <p:to>
                                        <p:strVal val="visible"/>
                                      </p:to>
                                    </p:set>
                                    <p:animEffect transition="in" filter="fade">
                                      <p:cBhvr>
                                        <p:cTn id="7" dur="1000"/>
                                        <p:tgtEl>
                                          <p:spTgt spid="625666"/>
                                        </p:tgtEl>
                                      </p:cBhvr>
                                    </p:animEffect>
                                    <p:anim calcmode="lin" valueType="num">
                                      <p:cBhvr>
                                        <p:cTn id="8" dur="1000" fill="hold"/>
                                        <p:tgtEl>
                                          <p:spTgt spid="625666"/>
                                        </p:tgtEl>
                                        <p:attrNameLst>
                                          <p:attrName>ppt_x</p:attrName>
                                        </p:attrNameLst>
                                      </p:cBhvr>
                                      <p:tavLst>
                                        <p:tav tm="0">
                                          <p:val>
                                            <p:strVal val="#ppt_x"/>
                                          </p:val>
                                        </p:tav>
                                        <p:tav tm="100000">
                                          <p:val>
                                            <p:strVal val="#ppt_x"/>
                                          </p:val>
                                        </p:tav>
                                      </p:tavLst>
                                    </p:anim>
                                    <p:anim calcmode="lin" valueType="num">
                                      <p:cBhvr>
                                        <p:cTn id="9" dur="898" decel="100000" fill="hold"/>
                                        <p:tgtEl>
                                          <p:spTgt spid="6256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56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fade">
                                      <p:cBhvr>
                                        <p:cTn id="15" dur="1000"/>
                                        <p:tgtEl>
                                          <p:spTgt spid="22531">
                                            <p:txEl>
                                              <p:pRg st="2" end="2"/>
                                            </p:txEl>
                                          </p:spTgt>
                                        </p:tgtEl>
                                      </p:cBhvr>
                                    </p:animEffect>
                                    <p:anim calcmode="lin" valueType="num">
                                      <p:cBhvr>
                                        <p:cTn id="16"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28675" name="Rectangle 3"/>
          <p:cNvSpPr>
            <a:spLocks noGrp="1" noChangeArrowheads="1"/>
          </p:cNvSpPr>
          <p:nvPr>
            <p:ph type="subTitle" idx="1"/>
          </p:nvPr>
        </p:nvSpPr>
        <p:spPr>
          <a:xfrm>
            <a:off x="179388" y="1196975"/>
            <a:ext cx="8642350" cy="5545138"/>
          </a:xfrm>
        </p:spPr>
        <p:txBody>
          <a:bodyPr/>
          <a:lstStyle/>
          <a:p>
            <a:pPr marL="457200" indent="-457200" algn="l" eaLnBrk="1" hangingPunct="1">
              <a:buFont typeface="Wingdings" panose="05000000000000000000" pitchFamily="2" charset="2"/>
              <a:buChar char="v"/>
            </a:pPr>
            <a:r>
              <a:rPr lang="fr-FR" sz="2800" b="1" smtClean="0"/>
              <a:t>le programme</a:t>
            </a:r>
          </a:p>
          <a:p>
            <a:pPr marL="457200" indent="-457200" algn="just" eaLnBrk="1" hangingPunct="1"/>
            <a:r>
              <a:rPr lang="fr-FR" sz="2800" smtClean="0"/>
              <a:t>Le programme= ensemble de projets (actions/composantes) mis en cohérence pour atteindre des objectifs spécifiques dans un laps de temps.</a:t>
            </a:r>
          </a:p>
          <a:p>
            <a:pPr marL="457200" indent="-457200" algn="just" eaLnBrk="1" hangingPunct="1"/>
            <a:endParaRPr lang="fr-FR" sz="2800" b="1" i="1" smtClean="0"/>
          </a:p>
          <a:p>
            <a:pPr marL="457200" indent="-457200" algn="just" eaLnBrk="1" hangingPunct="1">
              <a:buFont typeface="Wingdings" panose="05000000000000000000" pitchFamily="2" charset="2"/>
              <a:buChar char="v"/>
            </a:pPr>
            <a:r>
              <a:rPr lang="fr-FR" sz="2800" b="1" smtClean="0"/>
              <a:t>le plan</a:t>
            </a:r>
          </a:p>
          <a:p>
            <a:pPr marL="457200" indent="-457200" algn="just" eaLnBrk="1" hangingPunct="1"/>
            <a:r>
              <a:rPr lang="fr-FR" sz="2800" smtClean="0"/>
              <a:t>Le plan= résultat (le produit) du processus de la planification, c’est-à-dire un document qui contient les orientations générales, les objectifs, les stratégies, les projets, les mesures d’accompagnement et les moyens de leur mise en œuvre (CSLP, SCADD, PNDES</a:t>
            </a:r>
            <a:r>
              <a:rPr lang="fr-FR" sz="2100" smtClean="0"/>
              <a:t>, </a:t>
            </a:r>
            <a:r>
              <a:rPr lang="fr-FR" sz="2800" smtClean="0"/>
              <a:t>PDDEB, PDSEB, etc.). </a:t>
            </a:r>
            <a:endParaRPr lang="en-US" sz="2800" smtClean="0"/>
          </a:p>
        </p:txBody>
      </p:sp>
      <p:sp>
        <p:nvSpPr>
          <p:cNvPr id="28676" name="Rectangle 4"/>
          <p:cNvSpPr>
            <a:spLocks noChangeArrowheads="1"/>
          </p:cNvSpPr>
          <p:nvPr/>
        </p:nvSpPr>
        <p:spPr bwMode="auto">
          <a:xfrm>
            <a:off x="323850" y="3333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28677"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8678"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964612"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28961"/>
      </p:ext>
    </p:extLst>
  </p:cSld>
  <p:clrMapOvr>
    <a:masterClrMapping/>
  </p:clrMapOvr>
  <p:transition>
    <p:wipe di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179388" y="692150"/>
            <a:ext cx="8785225" cy="649288"/>
          </a:xfrm>
        </p:spPr>
        <p:txBody>
          <a:bodyPr/>
          <a:lstStyle/>
          <a:p>
            <a:pPr eaLnBrk="1" hangingPunct="1">
              <a:defRPr/>
            </a:pPr>
            <a:r>
              <a:rPr lang="en-GB" b="1">
                <a:solidFill>
                  <a:schemeClr val="hlink"/>
                </a:solidFill>
                <a:effectLst>
                  <a:outerShdw blurRad="38100" dist="38100" dir="2700000" algn="tl">
                    <a:srgbClr val="C0C0C0"/>
                  </a:outerShdw>
                </a:effectLst>
              </a:rPr>
              <a:t>IV. LE DIAGRAMME DE FLUX</a:t>
            </a:r>
            <a:endParaRPr lang="fr-FR" b="1">
              <a:solidFill>
                <a:schemeClr val="hlink"/>
              </a:solidFill>
              <a:effectLst>
                <a:outerShdw blurRad="38100" dist="38100" dir="2700000" algn="tl">
                  <a:srgbClr val="C0C0C0"/>
                </a:outerShdw>
              </a:effectLst>
            </a:endParaRPr>
          </a:p>
        </p:txBody>
      </p:sp>
      <p:sp>
        <p:nvSpPr>
          <p:cNvPr id="22531" name="Rectangle 3"/>
          <p:cNvSpPr>
            <a:spLocks noGrp="1" noChangeArrowheads="1"/>
          </p:cNvSpPr>
          <p:nvPr>
            <p:ph type="body" idx="4294967295"/>
          </p:nvPr>
        </p:nvSpPr>
        <p:spPr>
          <a:xfrm>
            <a:off x="0" y="1412875"/>
            <a:ext cx="8785225" cy="5111750"/>
          </a:xfrm>
        </p:spPr>
        <p:txBody>
          <a:bodyPr/>
          <a:lstStyle/>
          <a:p>
            <a:pPr algn="just" eaLnBrk="1" hangingPunct="1">
              <a:buFontTx/>
              <a:buNone/>
            </a:pPr>
            <a:r>
              <a:rPr lang="fr-FR" altLang="fr-FR" smtClean="0"/>
              <a:t>Les flux scolaires ou diagrammes de flux</a:t>
            </a:r>
            <a:r>
              <a:rPr lang="fr-FR" altLang="fr-FR" i="1" smtClean="0"/>
              <a:t> </a:t>
            </a:r>
            <a:r>
              <a:rPr lang="fr-FR" altLang="fr-FR" smtClean="0"/>
              <a:t>représentent le flux d‘une cohorte théorique de 1000 élèves à travers un cycle d’enseignement donné et permettent d'avoir des informations sur la qualité du système. Il s’agit de suivre le cursus scolaire de cette cohorte de la première année à la dernière année en appliquant les différents taux de flux (promotion, redoublement, abandon) par année d’étude.</a:t>
            </a:r>
          </a:p>
        </p:txBody>
      </p:sp>
    </p:spTree>
    <p:extLst>
      <p:ext uri="{BB962C8B-B14F-4D97-AF65-F5344CB8AC3E}">
        <p14:creationId xmlns:p14="http://schemas.microsoft.com/office/powerpoint/2010/main" val="22708782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5666"/>
                                        </p:tgtEl>
                                        <p:attrNameLst>
                                          <p:attrName>style.visibility</p:attrName>
                                        </p:attrNameLst>
                                      </p:cBhvr>
                                      <p:to>
                                        <p:strVal val="visible"/>
                                      </p:to>
                                    </p:set>
                                    <p:animEffect transition="in" filter="fade">
                                      <p:cBhvr>
                                        <p:cTn id="7" dur="1000"/>
                                        <p:tgtEl>
                                          <p:spTgt spid="625666"/>
                                        </p:tgtEl>
                                      </p:cBhvr>
                                    </p:animEffect>
                                    <p:anim calcmode="lin" valueType="num">
                                      <p:cBhvr>
                                        <p:cTn id="8" dur="1000" fill="hold"/>
                                        <p:tgtEl>
                                          <p:spTgt spid="625666"/>
                                        </p:tgtEl>
                                        <p:attrNameLst>
                                          <p:attrName>ppt_x</p:attrName>
                                        </p:attrNameLst>
                                      </p:cBhvr>
                                      <p:tavLst>
                                        <p:tav tm="0">
                                          <p:val>
                                            <p:strVal val="#ppt_x"/>
                                          </p:val>
                                        </p:tav>
                                        <p:tav tm="100000">
                                          <p:val>
                                            <p:strVal val="#ppt_x"/>
                                          </p:val>
                                        </p:tav>
                                      </p:tavLst>
                                    </p:anim>
                                    <p:anim calcmode="lin" valueType="num">
                                      <p:cBhvr>
                                        <p:cTn id="9" dur="898" decel="100000" fill="hold"/>
                                        <p:tgtEl>
                                          <p:spTgt spid="6256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56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fade">
                                      <p:cBhvr>
                                        <p:cTn id="15" dur="1000"/>
                                        <p:tgtEl>
                                          <p:spTgt spid="22531">
                                            <p:txEl>
                                              <p:pRg st="0" end="0"/>
                                            </p:txEl>
                                          </p:spTgt>
                                        </p:tgtEl>
                                      </p:cBhvr>
                                    </p:animEffect>
                                    <p:anim calcmode="lin" valueType="num">
                                      <p:cBhvr>
                                        <p:cTn id="16"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p:bldP spid="22531" grpId="0" build="p"/>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179388" y="692150"/>
            <a:ext cx="8785225" cy="649288"/>
          </a:xfrm>
        </p:spPr>
        <p:txBody>
          <a:bodyPr/>
          <a:lstStyle/>
          <a:p>
            <a:pPr eaLnBrk="1" hangingPunct="1">
              <a:defRPr/>
            </a:pPr>
            <a:r>
              <a:rPr lang="en-GB" b="1">
                <a:solidFill>
                  <a:schemeClr val="hlink"/>
                </a:solidFill>
                <a:effectLst>
                  <a:outerShdw blurRad="38100" dist="38100" dir="2700000" algn="tl">
                    <a:srgbClr val="C0C0C0"/>
                  </a:outerShdw>
                </a:effectLst>
              </a:rPr>
              <a:t>IV. LE DIAGRAMME DE FLUX</a:t>
            </a:r>
            <a:endParaRPr lang="fr-FR" b="1">
              <a:solidFill>
                <a:schemeClr val="hlink"/>
              </a:solidFill>
              <a:effectLst>
                <a:outerShdw blurRad="38100" dist="38100" dir="2700000" algn="tl">
                  <a:srgbClr val="C0C0C0"/>
                </a:outerShdw>
              </a:effectLst>
            </a:endParaRPr>
          </a:p>
        </p:txBody>
      </p:sp>
      <p:sp>
        <p:nvSpPr>
          <p:cNvPr id="22531" name="Rectangle 3"/>
          <p:cNvSpPr>
            <a:spLocks noGrp="1" noChangeArrowheads="1"/>
          </p:cNvSpPr>
          <p:nvPr>
            <p:ph type="body" idx="4294967295"/>
          </p:nvPr>
        </p:nvSpPr>
        <p:spPr>
          <a:xfrm>
            <a:off x="0" y="1412875"/>
            <a:ext cx="8785225" cy="5111750"/>
          </a:xfrm>
        </p:spPr>
        <p:txBody>
          <a:bodyPr/>
          <a:lstStyle/>
          <a:p>
            <a:pPr algn="just" eaLnBrk="1" hangingPunct="1">
              <a:buFontTx/>
              <a:buNone/>
            </a:pPr>
            <a:r>
              <a:rPr lang="fr-FR" altLang="fr-FR" dirty="0" smtClean="0"/>
              <a:t>La visualisation de ce schéma permet de distinguer ceux qui obtiennent leur diplôme avec ou sans redoublement, ceux qui redoublent de ceux qui abandonnent.</a:t>
            </a:r>
          </a:p>
          <a:p>
            <a:pPr algn="just" eaLnBrk="1" hangingPunct="1">
              <a:buFontTx/>
              <a:buNone/>
            </a:pPr>
            <a:r>
              <a:rPr lang="fr-FR" altLang="fr-FR" dirty="0" smtClean="0"/>
              <a:t>La constitution des cohortes permet d'obtenir les données nécessaires au calcul de certains indicateurs d'efficacité comme la durée moyenne des études par </a:t>
            </a:r>
            <a:r>
              <a:rPr lang="fr-FR" altLang="fr-FR" dirty="0"/>
              <a:t>diplômé, </a:t>
            </a:r>
            <a:r>
              <a:rPr lang="fr-FR" altLang="fr-FR" dirty="0" smtClean="0"/>
              <a:t>le taux de déperdition, etc. </a:t>
            </a:r>
          </a:p>
        </p:txBody>
      </p:sp>
    </p:spTree>
    <p:extLst>
      <p:ext uri="{BB962C8B-B14F-4D97-AF65-F5344CB8AC3E}">
        <p14:creationId xmlns:p14="http://schemas.microsoft.com/office/powerpoint/2010/main" val="2298034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5666"/>
                                        </p:tgtEl>
                                        <p:attrNameLst>
                                          <p:attrName>style.visibility</p:attrName>
                                        </p:attrNameLst>
                                      </p:cBhvr>
                                      <p:to>
                                        <p:strVal val="visible"/>
                                      </p:to>
                                    </p:set>
                                    <p:animEffect transition="in" filter="fade">
                                      <p:cBhvr>
                                        <p:cTn id="7" dur="1000"/>
                                        <p:tgtEl>
                                          <p:spTgt spid="625666"/>
                                        </p:tgtEl>
                                      </p:cBhvr>
                                    </p:animEffect>
                                    <p:anim calcmode="lin" valueType="num">
                                      <p:cBhvr>
                                        <p:cTn id="8" dur="1000" fill="hold"/>
                                        <p:tgtEl>
                                          <p:spTgt spid="625666"/>
                                        </p:tgtEl>
                                        <p:attrNameLst>
                                          <p:attrName>ppt_x</p:attrName>
                                        </p:attrNameLst>
                                      </p:cBhvr>
                                      <p:tavLst>
                                        <p:tav tm="0">
                                          <p:val>
                                            <p:strVal val="#ppt_x"/>
                                          </p:val>
                                        </p:tav>
                                        <p:tav tm="100000">
                                          <p:val>
                                            <p:strVal val="#ppt_x"/>
                                          </p:val>
                                        </p:tav>
                                      </p:tavLst>
                                    </p:anim>
                                    <p:anim calcmode="lin" valueType="num">
                                      <p:cBhvr>
                                        <p:cTn id="9" dur="898" decel="100000" fill="hold"/>
                                        <p:tgtEl>
                                          <p:spTgt spid="6256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56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fade">
                                      <p:cBhvr>
                                        <p:cTn id="15" dur="1000"/>
                                        <p:tgtEl>
                                          <p:spTgt spid="22531">
                                            <p:txEl>
                                              <p:pRg st="0" end="0"/>
                                            </p:txEl>
                                          </p:spTgt>
                                        </p:tgtEl>
                                      </p:cBhvr>
                                    </p:animEffect>
                                    <p:anim calcmode="lin" valueType="num">
                                      <p:cBhvr>
                                        <p:cTn id="16"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1">
                                            <p:txEl>
                                              <p:pRg st="1" end="1"/>
                                            </p:txEl>
                                          </p:spTgt>
                                        </p:tgtEl>
                                        <p:attrNameLst>
                                          <p:attrName>style.visibility</p:attrName>
                                        </p:attrNameLst>
                                      </p:cBhvr>
                                      <p:to>
                                        <p:strVal val="visible"/>
                                      </p:to>
                                    </p:set>
                                    <p:animEffect transition="in" filter="fade">
                                      <p:cBhvr>
                                        <p:cTn id="23" dur="1000"/>
                                        <p:tgtEl>
                                          <p:spTgt spid="22531">
                                            <p:txEl>
                                              <p:pRg st="1" end="1"/>
                                            </p:txEl>
                                          </p:spTgt>
                                        </p:tgtEl>
                                      </p:cBhvr>
                                    </p:animEffect>
                                    <p:anim calcmode="lin" valueType="num">
                                      <p:cBhvr>
                                        <p:cTn id="24"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253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253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p:bldP spid="22531" grpId="0" build="p"/>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179388" y="692150"/>
            <a:ext cx="8785225" cy="649288"/>
          </a:xfrm>
        </p:spPr>
        <p:txBody>
          <a:bodyPr/>
          <a:lstStyle/>
          <a:p>
            <a:pPr eaLnBrk="1" hangingPunct="1">
              <a:defRPr/>
            </a:pPr>
            <a:r>
              <a:rPr lang="en-GB" b="1" dirty="0">
                <a:solidFill>
                  <a:schemeClr val="hlink"/>
                </a:solidFill>
                <a:effectLst>
                  <a:outerShdw blurRad="38100" dist="38100" dir="2700000" algn="tl">
                    <a:srgbClr val="C0C0C0"/>
                  </a:outerShdw>
                </a:effectLst>
              </a:rPr>
              <a:t>IV. LE DIAGRAMME DE FLUX</a:t>
            </a:r>
            <a:endParaRPr lang="fr-FR" b="1" dirty="0">
              <a:solidFill>
                <a:schemeClr val="hlink"/>
              </a:solidFill>
              <a:effectLst>
                <a:outerShdw blurRad="38100" dist="38100" dir="2700000" algn="tl">
                  <a:srgbClr val="C0C0C0"/>
                </a:outerShdw>
              </a:effectLst>
            </a:endParaRPr>
          </a:p>
        </p:txBody>
      </p:sp>
      <p:sp>
        <p:nvSpPr>
          <p:cNvPr id="23555" name="Rectangle 3"/>
          <p:cNvSpPr>
            <a:spLocks noGrp="1" noChangeArrowheads="1"/>
          </p:cNvSpPr>
          <p:nvPr>
            <p:ph type="body" idx="4294967295"/>
          </p:nvPr>
        </p:nvSpPr>
        <p:spPr>
          <a:xfrm>
            <a:off x="179388" y="1484313"/>
            <a:ext cx="8785225" cy="4681537"/>
          </a:xfrm>
        </p:spPr>
        <p:txBody>
          <a:bodyPr/>
          <a:lstStyle/>
          <a:p>
            <a:pPr algn="just" eaLnBrk="1" hangingPunct="1">
              <a:buFontTx/>
              <a:buNone/>
            </a:pPr>
            <a:r>
              <a:rPr lang="fr-FR" altLang="fr-FR" smtClean="0"/>
              <a:t>Structure du diagramme de flux dépendant du nombre de redoublement autorisé par la législation scolaire. </a:t>
            </a:r>
          </a:p>
          <a:p>
            <a:pPr eaLnBrk="1" hangingPunct="1">
              <a:buFontTx/>
              <a:buNone/>
            </a:pPr>
            <a:endParaRPr lang="fr-FR" altLang="fr-FR" smtClean="0"/>
          </a:p>
          <a:p>
            <a:pPr eaLnBrk="1" hangingPunct="1">
              <a:buFontTx/>
              <a:buNone/>
            </a:pPr>
            <a:r>
              <a:rPr lang="fr-FR" altLang="fr-FR" smtClean="0"/>
              <a:t>Son élaboration repose sur 3 hypothèses:</a:t>
            </a:r>
          </a:p>
          <a:p>
            <a:pPr algn="just" eaLnBrk="1" hangingPunct="1">
              <a:buFontTx/>
              <a:buNone/>
            </a:pPr>
            <a:r>
              <a:rPr lang="fr-FR" altLang="fr-FR" smtClean="0"/>
              <a:t>1)- il n’y aura pas de nouveaux inscrits au cours des  années scolaires suivantes sur la cohorte initiale des 1000 élèves;</a:t>
            </a:r>
            <a:r>
              <a:rPr lang="fr-FR" altLang="fr-FR" b="1" smtClean="0"/>
              <a:t> </a:t>
            </a:r>
            <a:r>
              <a:rPr lang="fr-FR" altLang="fr-FR" smtClean="0"/>
              <a:t> </a:t>
            </a:r>
          </a:p>
        </p:txBody>
      </p:sp>
    </p:spTree>
    <p:extLst>
      <p:ext uri="{BB962C8B-B14F-4D97-AF65-F5344CB8AC3E}">
        <p14:creationId xmlns:p14="http://schemas.microsoft.com/office/powerpoint/2010/main" val="31260348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5666"/>
                                        </p:tgtEl>
                                        <p:attrNameLst>
                                          <p:attrName>style.visibility</p:attrName>
                                        </p:attrNameLst>
                                      </p:cBhvr>
                                      <p:to>
                                        <p:strVal val="visible"/>
                                      </p:to>
                                    </p:set>
                                    <p:animEffect transition="in" filter="fade">
                                      <p:cBhvr>
                                        <p:cTn id="7" dur="1000"/>
                                        <p:tgtEl>
                                          <p:spTgt spid="625666"/>
                                        </p:tgtEl>
                                      </p:cBhvr>
                                    </p:animEffect>
                                    <p:anim calcmode="lin" valueType="num">
                                      <p:cBhvr>
                                        <p:cTn id="8" dur="1000" fill="hold"/>
                                        <p:tgtEl>
                                          <p:spTgt spid="625666"/>
                                        </p:tgtEl>
                                        <p:attrNameLst>
                                          <p:attrName>ppt_x</p:attrName>
                                        </p:attrNameLst>
                                      </p:cBhvr>
                                      <p:tavLst>
                                        <p:tav tm="0">
                                          <p:val>
                                            <p:strVal val="#ppt_x"/>
                                          </p:val>
                                        </p:tav>
                                        <p:tav tm="100000">
                                          <p:val>
                                            <p:strVal val="#ppt_x"/>
                                          </p:val>
                                        </p:tav>
                                      </p:tavLst>
                                    </p:anim>
                                    <p:anim calcmode="lin" valueType="num">
                                      <p:cBhvr>
                                        <p:cTn id="9" dur="898" decel="100000" fill="hold"/>
                                        <p:tgtEl>
                                          <p:spTgt spid="6256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56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5">
                                            <p:txEl>
                                              <p:pRg st="0" end="0"/>
                                            </p:txEl>
                                          </p:spTgt>
                                        </p:tgtEl>
                                        <p:attrNameLst>
                                          <p:attrName>style.visibility</p:attrName>
                                        </p:attrNameLst>
                                      </p:cBhvr>
                                      <p:to>
                                        <p:strVal val="visible"/>
                                      </p:to>
                                    </p:set>
                                    <p:animEffect transition="in" filter="fade">
                                      <p:cBhvr>
                                        <p:cTn id="15" dur="1000"/>
                                        <p:tgtEl>
                                          <p:spTgt spid="23555">
                                            <p:txEl>
                                              <p:pRg st="0" end="0"/>
                                            </p:txEl>
                                          </p:spTgt>
                                        </p:tgtEl>
                                      </p:cBhvr>
                                    </p:animEffect>
                                    <p:anim calcmode="lin" valueType="num">
                                      <p:cBhvr>
                                        <p:cTn id="16"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Effect transition="in" filter="fade">
                                      <p:cBhvr>
                                        <p:cTn id="23" dur="1000"/>
                                        <p:tgtEl>
                                          <p:spTgt spid="23555">
                                            <p:txEl>
                                              <p:pRg st="2" end="2"/>
                                            </p:txEl>
                                          </p:spTgt>
                                        </p:tgtEl>
                                      </p:cBhvr>
                                    </p:animEffect>
                                    <p:anim calcmode="lin" valueType="num">
                                      <p:cBhvr>
                                        <p:cTn id="24"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355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35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Effect transition="in" filter="fade">
                                      <p:cBhvr>
                                        <p:cTn id="31" dur="1000"/>
                                        <p:tgtEl>
                                          <p:spTgt spid="23555">
                                            <p:txEl>
                                              <p:pRg st="3" end="3"/>
                                            </p:txEl>
                                          </p:spTgt>
                                        </p:tgtEl>
                                      </p:cBhvr>
                                    </p:animEffect>
                                    <p:anim calcmode="lin" valueType="num">
                                      <p:cBhvr>
                                        <p:cTn id="32"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355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355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p:bldP spid="23555" grpId="0" build="p"/>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179388" y="692150"/>
            <a:ext cx="8785225" cy="649288"/>
          </a:xfrm>
        </p:spPr>
        <p:txBody>
          <a:bodyPr/>
          <a:lstStyle/>
          <a:p>
            <a:pPr eaLnBrk="1" hangingPunct="1">
              <a:defRPr/>
            </a:pPr>
            <a:r>
              <a:rPr lang="en-GB" b="1" dirty="0">
                <a:solidFill>
                  <a:schemeClr val="hlink"/>
                </a:solidFill>
                <a:effectLst>
                  <a:outerShdw blurRad="38100" dist="38100" dir="2700000" algn="tl">
                    <a:srgbClr val="C0C0C0"/>
                  </a:outerShdw>
                </a:effectLst>
              </a:rPr>
              <a:t>IV. LE DIAGRAMME DE FLUX</a:t>
            </a:r>
            <a:endParaRPr lang="fr-FR" b="1" dirty="0">
              <a:solidFill>
                <a:schemeClr val="hlink"/>
              </a:solidFill>
              <a:effectLst>
                <a:outerShdw blurRad="38100" dist="38100" dir="2700000" algn="tl">
                  <a:srgbClr val="C0C0C0"/>
                </a:outerShdw>
              </a:effectLst>
            </a:endParaRPr>
          </a:p>
        </p:txBody>
      </p:sp>
      <p:sp>
        <p:nvSpPr>
          <p:cNvPr id="24579" name="Rectangle 3"/>
          <p:cNvSpPr>
            <a:spLocks noGrp="1" noChangeArrowheads="1"/>
          </p:cNvSpPr>
          <p:nvPr>
            <p:ph type="body" idx="4294967295"/>
          </p:nvPr>
        </p:nvSpPr>
        <p:spPr>
          <a:xfrm>
            <a:off x="179388" y="1484313"/>
            <a:ext cx="8785225" cy="4681537"/>
          </a:xfrm>
        </p:spPr>
        <p:txBody>
          <a:bodyPr/>
          <a:lstStyle/>
          <a:p>
            <a:pPr algn="just" eaLnBrk="1" hangingPunct="1">
              <a:buFontTx/>
              <a:buNone/>
            </a:pPr>
            <a:r>
              <a:rPr lang="fr-FR" altLang="fr-FR" smtClean="0"/>
              <a:t>2)- Les mêmes taux de flux (promotion, redoublement et abandon) sont appliqués pour une année d’études donnée, que l’élève soit entré directement dans cette année d’étude ou après un ou plusieurs redoublements : c’est l’hypothèse de comportement homogène ;</a:t>
            </a:r>
          </a:p>
        </p:txBody>
      </p:sp>
    </p:spTree>
    <p:extLst>
      <p:ext uri="{BB962C8B-B14F-4D97-AF65-F5344CB8AC3E}">
        <p14:creationId xmlns:p14="http://schemas.microsoft.com/office/powerpoint/2010/main" val="38846417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5666"/>
                                        </p:tgtEl>
                                        <p:attrNameLst>
                                          <p:attrName>style.visibility</p:attrName>
                                        </p:attrNameLst>
                                      </p:cBhvr>
                                      <p:to>
                                        <p:strVal val="visible"/>
                                      </p:to>
                                    </p:set>
                                    <p:animEffect transition="in" filter="fade">
                                      <p:cBhvr>
                                        <p:cTn id="7" dur="1000"/>
                                        <p:tgtEl>
                                          <p:spTgt spid="625666"/>
                                        </p:tgtEl>
                                      </p:cBhvr>
                                    </p:animEffect>
                                    <p:anim calcmode="lin" valueType="num">
                                      <p:cBhvr>
                                        <p:cTn id="8" dur="1000" fill="hold"/>
                                        <p:tgtEl>
                                          <p:spTgt spid="625666"/>
                                        </p:tgtEl>
                                        <p:attrNameLst>
                                          <p:attrName>ppt_x</p:attrName>
                                        </p:attrNameLst>
                                      </p:cBhvr>
                                      <p:tavLst>
                                        <p:tav tm="0">
                                          <p:val>
                                            <p:strVal val="#ppt_x"/>
                                          </p:val>
                                        </p:tav>
                                        <p:tav tm="100000">
                                          <p:val>
                                            <p:strVal val="#ppt_x"/>
                                          </p:val>
                                        </p:tav>
                                      </p:tavLst>
                                    </p:anim>
                                    <p:anim calcmode="lin" valueType="num">
                                      <p:cBhvr>
                                        <p:cTn id="9" dur="898" decel="100000" fill="hold"/>
                                        <p:tgtEl>
                                          <p:spTgt spid="6256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56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457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p:bldP spid="24579" grpId="0" build="p"/>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0" y="0"/>
            <a:ext cx="8785225" cy="792163"/>
          </a:xfrm>
        </p:spPr>
        <p:txBody>
          <a:bodyPr/>
          <a:lstStyle/>
          <a:p>
            <a:pPr eaLnBrk="1" hangingPunct="1">
              <a:defRPr/>
            </a:pPr>
            <a:r>
              <a:rPr lang="en-GB" b="1" dirty="0" smtClean="0">
                <a:solidFill>
                  <a:schemeClr val="hlink"/>
                </a:solidFill>
                <a:effectLst>
                  <a:outerShdw blurRad="38100" dist="38100" dir="2700000" algn="tl">
                    <a:srgbClr val="C0C0C0"/>
                  </a:outerShdw>
                </a:effectLst>
              </a:rPr>
              <a:t>IV. LE DIAGRAMME DE FLUX</a:t>
            </a:r>
            <a:endParaRPr lang="fr-FR" b="1" dirty="0" smtClean="0">
              <a:solidFill>
                <a:schemeClr val="hlink"/>
              </a:solidFill>
              <a:effectLst>
                <a:outerShdw blurRad="38100" dist="38100" dir="2700000" algn="tl">
                  <a:srgbClr val="C0C0C0"/>
                </a:outerShdw>
              </a:effectLst>
            </a:endParaRPr>
          </a:p>
        </p:txBody>
      </p:sp>
      <p:sp>
        <p:nvSpPr>
          <p:cNvPr id="25603" name="Rectangle 3"/>
          <p:cNvSpPr>
            <a:spLocks noGrp="1" noChangeArrowheads="1"/>
          </p:cNvSpPr>
          <p:nvPr>
            <p:ph type="body" idx="4294967295"/>
          </p:nvPr>
        </p:nvSpPr>
        <p:spPr>
          <a:xfrm>
            <a:off x="179388" y="1052513"/>
            <a:ext cx="8785225" cy="5113337"/>
          </a:xfrm>
        </p:spPr>
        <p:txBody>
          <a:bodyPr/>
          <a:lstStyle/>
          <a:p>
            <a:pPr algn="just" eaLnBrk="1" hangingPunct="1">
              <a:buFontTx/>
              <a:buNone/>
            </a:pPr>
            <a:r>
              <a:rPr lang="fr-FR" altLang="fr-FR" smtClean="0"/>
              <a:t>3)- le nombre de redoublements permis à un élève dans un cycle est précisé et est conforme à la législation scolaire du pays ;</a:t>
            </a:r>
          </a:p>
          <a:p>
            <a:pPr eaLnBrk="1" hangingPunct="1">
              <a:buFontTx/>
              <a:buNone/>
            </a:pPr>
            <a:endParaRPr lang="fr-FR" altLang="fr-FR" smtClean="0"/>
          </a:p>
          <a:p>
            <a:pPr algn="just" eaLnBrk="1" hangingPunct="1">
              <a:buFontTx/>
              <a:buNone/>
            </a:pPr>
            <a:r>
              <a:rPr lang="fr-FR" altLang="fr-FR" smtClean="0"/>
              <a:t>	</a:t>
            </a:r>
            <a:r>
              <a:rPr lang="fr-FR" altLang="fr-FR" b="1" smtClean="0"/>
              <a:t>Chaque flèche</a:t>
            </a:r>
            <a:r>
              <a:rPr lang="fr-FR" altLang="fr-FR" smtClean="0"/>
              <a:t> correspond à un événement scolaire : promotion, redoublement, abandon. Le nombre correspondant à l’événement est obtenu par l’application du taux de flux de l’année d’études. </a:t>
            </a:r>
          </a:p>
        </p:txBody>
      </p:sp>
    </p:spTree>
    <p:extLst>
      <p:ext uri="{BB962C8B-B14F-4D97-AF65-F5344CB8AC3E}">
        <p14:creationId xmlns:p14="http://schemas.microsoft.com/office/powerpoint/2010/main" val="23607224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25666"/>
                                        </p:tgtEl>
                                        <p:attrNameLst>
                                          <p:attrName>style.visibility</p:attrName>
                                        </p:attrNameLst>
                                      </p:cBhvr>
                                      <p:to>
                                        <p:strVal val="visible"/>
                                      </p:to>
                                    </p:set>
                                    <p:animEffect transition="in" filter="fade">
                                      <p:cBhvr>
                                        <p:cTn id="7" dur="1000"/>
                                        <p:tgtEl>
                                          <p:spTgt spid="625666"/>
                                        </p:tgtEl>
                                      </p:cBhvr>
                                    </p:animEffect>
                                    <p:anim calcmode="lin" valueType="num">
                                      <p:cBhvr>
                                        <p:cTn id="8" dur="1000" fill="hold"/>
                                        <p:tgtEl>
                                          <p:spTgt spid="625666"/>
                                        </p:tgtEl>
                                        <p:attrNameLst>
                                          <p:attrName>ppt_x</p:attrName>
                                        </p:attrNameLst>
                                      </p:cBhvr>
                                      <p:tavLst>
                                        <p:tav tm="0">
                                          <p:val>
                                            <p:strVal val="#ppt_x"/>
                                          </p:val>
                                        </p:tav>
                                        <p:tav tm="100000">
                                          <p:val>
                                            <p:strVal val="#ppt_x"/>
                                          </p:val>
                                        </p:tav>
                                      </p:tavLst>
                                    </p:anim>
                                    <p:anim calcmode="lin" valueType="num">
                                      <p:cBhvr>
                                        <p:cTn id="9" dur="898" decel="100000" fill="hold"/>
                                        <p:tgtEl>
                                          <p:spTgt spid="6256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56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5603">
                                            <p:txEl>
                                              <p:pRg st="0" end="0"/>
                                            </p:txEl>
                                          </p:spTgt>
                                        </p:tgtEl>
                                        <p:attrNameLst>
                                          <p:attrName>style.visibility</p:attrName>
                                        </p:attrNameLst>
                                      </p:cBhvr>
                                      <p:to>
                                        <p:strVal val="visible"/>
                                      </p:to>
                                    </p:set>
                                    <p:animEffect transition="in" filter="fade">
                                      <p:cBhvr>
                                        <p:cTn id="15" dur="1000"/>
                                        <p:tgtEl>
                                          <p:spTgt spid="25603">
                                            <p:txEl>
                                              <p:pRg st="0" end="0"/>
                                            </p:txEl>
                                          </p:spTgt>
                                        </p:tgtEl>
                                      </p:cBhvr>
                                    </p:animEffect>
                                    <p:anim calcmode="lin" valueType="num">
                                      <p:cBhvr>
                                        <p:cTn id="16"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Effect transition="in" filter="fade">
                                      <p:cBhvr>
                                        <p:cTn id="23" dur="1000"/>
                                        <p:tgtEl>
                                          <p:spTgt spid="25603">
                                            <p:txEl>
                                              <p:pRg st="2" end="2"/>
                                            </p:txEl>
                                          </p:spTgt>
                                        </p:tgtEl>
                                      </p:cBhvr>
                                    </p:animEffect>
                                    <p:anim calcmode="lin" valueType="num">
                                      <p:cBhvr>
                                        <p:cTn id="24"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560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p:bldP spid="25603" grpId="0" build="p"/>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8" name="Rectangle 2"/>
          <p:cNvSpPr>
            <a:spLocks noGrp="1" noChangeArrowheads="1"/>
          </p:cNvSpPr>
          <p:nvPr>
            <p:ph type="title" idx="4294967295"/>
          </p:nvPr>
        </p:nvSpPr>
        <p:spPr>
          <a:xfrm>
            <a:off x="179388" y="692150"/>
            <a:ext cx="8785225" cy="649288"/>
          </a:xfrm>
        </p:spPr>
        <p:txBody>
          <a:bodyPr/>
          <a:lstStyle/>
          <a:p>
            <a:pPr eaLnBrk="1" hangingPunct="1">
              <a:defRPr/>
            </a:pPr>
            <a:r>
              <a:rPr lang="en-GB" b="1" dirty="0">
                <a:solidFill>
                  <a:schemeClr val="hlink"/>
                </a:solidFill>
                <a:effectLst>
                  <a:outerShdw blurRad="38100" dist="38100" dir="2700000" algn="tl">
                    <a:srgbClr val="C0C0C0"/>
                  </a:outerShdw>
                </a:effectLst>
              </a:rPr>
              <a:t>IV. LE DIAGRAMME DE FLUX</a:t>
            </a:r>
            <a:endParaRPr lang="fr-FR" b="1" dirty="0">
              <a:solidFill>
                <a:schemeClr val="hlink"/>
              </a:solidFill>
              <a:effectLst>
                <a:outerShdw blurRad="38100" dist="38100" dir="2700000" algn="tl">
                  <a:srgbClr val="C0C0C0"/>
                </a:outerShdw>
              </a:effectLst>
            </a:endParaRPr>
          </a:p>
        </p:txBody>
      </p:sp>
      <p:sp>
        <p:nvSpPr>
          <p:cNvPr id="26627" name="Rectangle 3"/>
          <p:cNvSpPr>
            <a:spLocks noGrp="1" noChangeArrowheads="1"/>
          </p:cNvSpPr>
          <p:nvPr>
            <p:ph type="body" idx="4294967295"/>
          </p:nvPr>
        </p:nvSpPr>
        <p:spPr>
          <a:xfrm>
            <a:off x="179388" y="1484313"/>
            <a:ext cx="8785225" cy="5184775"/>
          </a:xfrm>
        </p:spPr>
        <p:txBody>
          <a:bodyPr/>
          <a:lstStyle/>
          <a:p>
            <a:pPr eaLnBrk="1" hangingPunct="1">
              <a:lnSpc>
                <a:spcPct val="90000"/>
              </a:lnSpc>
              <a:buFontTx/>
              <a:buNone/>
            </a:pPr>
            <a:r>
              <a:rPr lang="fr-FR" altLang="fr-FR" b="1" smtClean="0"/>
              <a:t>Terminologies</a:t>
            </a:r>
            <a:r>
              <a:rPr lang="fr-FR" altLang="fr-FR" smtClean="0"/>
              <a:t> à expliciter dans le calcul des indicateurs découlant de l’exploitation du diagramme de flux:</a:t>
            </a:r>
          </a:p>
          <a:p>
            <a:pPr algn="just" eaLnBrk="1" hangingPunct="1">
              <a:lnSpc>
                <a:spcPct val="90000"/>
              </a:lnSpc>
              <a:buClr>
                <a:schemeClr val="tx1"/>
              </a:buClr>
              <a:buFont typeface="Wingdings" panose="05000000000000000000" pitchFamily="2" charset="2"/>
              <a:buNone/>
            </a:pPr>
            <a:r>
              <a:rPr lang="fr-FR" altLang="fr-FR" b="1" smtClean="0"/>
              <a:t>Intrant </a:t>
            </a:r>
            <a:r>
              <a:rPr lang="fr-FR" altLang="fr-FR" smtClean="0"/>
              <a:t>=</a:t>
            </a:r>
            <a:r>
              <a:rPr lang="fr-FR" altLang="fr-FR" b="1" smtClean="0"/>
              <a:t> </a:t>
            </a:r>
            <a:r>
              <a:rPr lang="fr-FR" altLang="fr-FR" smtClean="0"/>
              <a:t>élément entrant dans la production d’un bien (matière première, main d’œuvre);</a:t>
            </a:r>
          </a:p>
          <a:p>
            <a:pPr algn="just" eaLnBrk="1" hangingPunct="1">
              <a:lnSpc>
                <a:spcPct val="90000"/>
              </a:lnSpc>
              <a:buClr>
                <a:schemeClr val="tx1"/>
              </a:buClr>
              <a:buFont typeface="Wingdings" panose="05000000000000000000" pitchFamily="2" charset="2"/>
              <a:buNone/>
            </a:pPr>
            <a:r>
              <a:rPr lang="fr-FR" altLang="fr-FR" b="1" smtClean="0"/>
              <a:t>Intrants</a:t>
            </a:r>
            <a:r>
              <a:rPr lang="fr-FR" altLang="fr-FR" smtClean="0"/>
              <a:t> du système éducatif= ensemble des ressources utilisées pour la formation d’un élève. </a:t>
            </a:r>
          </a:p>
          <a:p>
            <a:pPr algn="just" eaLnBrk="1" hangingPunct="1">
              <a:lnSpc>
                <a:spcPct val="90000"/>
              </a:lnSpc>
              <a:buFont typeface="Wingdings" panose="05000000000000000000" pitchFamily="2" charset="2"/>
              <a:buNone/>
            </a:pPr>
            <a:endParaRPr lang="fr-FR" altLang="fr-FR" smtClean="0"/>
          </a:p>
          <a:p>
            <a:pPr algn="just" eaLnBrk="1" hangingPunct="1">
              <a:lnSpc>
                <a:spcPct val="90000"/>
              </a:lnSpc>
              <a:buFont typeface="Wingdings" panose="05000000000000000000" pitchFamily="2" charset="2"/>
              <a:buNone/>
            </a:pPr>
            <a:r>
              <a:rPr lang="fr-FR" altLang="fr-FR" smtClean="0"/>
              <a:t>Les intrants sont définis et mesurés en terme </a:t>
            </a:r>
            <a:r>
              <a:rPr lang="fr-FR" altLang="fr-FR" b="1" smtClean="0"/>
              <a:t>d’années élèves.</a:t>
            </a:r>
          </a:p>
        </p:txBody>
      </p:sp>
    </p:spTree>
    <p:extLst>
      <p:ext uri="{BB962C8B-B14F-4D97-AF65-F5344CB8AC3E}">
        <p14:creationId xmlns:p14="http://schemas.microsoft.com/office/powerpoint/2010/main" val="19857976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49218"/>
                                        </p:tgtEl>
                                        <p:attrNameLst>
                                          <p:attrName>style.visibility</p:attrName>
                                        </p:attrNameLst>
                                      </p:cBhvr>
                                      <p:to>
                                        <p:strVal val="visible"/>
                                      </p:to>
                                    </p:set>
                                    <p:animEffect transition="in" filter="fade">
                                      <p:cBhvr>
                                        <p:cTn id="7" dur="1000"/>
                                        <p:tgtEl>
                                          <p:spTgt spid="649218"/>
                                        </p:tgtEl>
                                      </p:cBhvr>
                                    </p:animEffect>
                                    <p:anim calcmode="lin" valueType="num">
                                      <p:cBhvr>
                                        <p:cTn id="8" dur="1000" fill="hold"/>
                                        <p:tgtEl>
                                          <p:spTgt spid="649218"/>
                                        </p:tgtEl>
                                        <p:attrNameLst>
                                          <p:attrName>ppt_x</p:attrName>
                                        </p:attrNameLst>
                                      </p:cBhvr>
                                      <p:tavLst>
                                        <p:tav tm="0">
                                          <p:val>
                                            <p:strVal val="#ppt_x"/>
                                          </p:val>
                                        </p:tav>
                                        <p:tav tm="100000">
                                          <p:val>
                                            <p:strVal val="#ppt_x"/>
                                          </p:val>
                                        </p:tav>
                                      </p:tavLst>
                                    </p:anim>
                                    <p:anim calcmode="lin" valueType="num">
                                      <p:cBhvr>
                                        <p:cTn id="9" dur="898" decel="100000" fill="hold"/>
                                        <p:tgtEl>
                                          <p:spTgt spid="64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492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fade">
                                      <p:cBhvr>
                                        <p:cTn id="15" dur="1000"/>
                                        <p:tgtEl>
                                          <p:spTgt spid="26627">
                                            <p:txEl>
                                              <p:pRg st="0" end="0"/>
                                            </p:txEl>
                                          </p:spTgt>
                                        </p:tgtEl>
                                      </p:cBhvr>
                                    </p:animEffect>
                                    <p:anim calcmode="lin" valueType="num">
                                      <p:cBhvr>
                                        <p:cTn id="16"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66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66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662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6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6627">
                                            <p:txEl>
                                              <p:pRg st="2" end="2"/>
                                            </p:txEl>
                                          </p:spTgt>
                                        </p:tgtEl>
                                        <p:attrNameLst>
                                          <p:attrName>style.visibility</p:attrName>
                                        </p:attrNameLst>
                                      </p:cBhvr>
                                      <p:to>
                                        <p:strVal val="visible"/>
                                      </p:to>
                                    </p:set>
                                    <p:animEffect transition="in" filter="fade">
                                      <p:cBhvr>
                                        <p:cTn id="31" dur="1000"/>
                                        <p:tgtEl>
                                          <p:spTgt spid="26627">
                                            <p:txEl>
                                              <p:pRg st="2" end="2"/>
                                            </p:txEl>
                                          </p:spTgt>
                                        </p:tgtEl>
                                      </p:cBhvr>
                                    </p:animEffect>
                                    <p:anim calcmode="lin" valueType="num">
                                      <p:cBhvr>
                                        <p:cTn id="3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662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66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6627">
                                            <p:txEl>
                                              <p:pRg st="4" end="4"/>
                                            </p:txEl>
                                          </p:spTgt>
                                        </p:tgtEl>
                                        <p:attrNameLst>
                                          <p:attrName>style.visibility</p:attrName>
                                        </p:attrNameLst>
                                      </p:cBhvr>
                                      <p:to>
                                        <p:strVal val="visible"/>
                                      </p:to>
                                    </p:set>
                                    <p:animEffect transition="in" filter="fade">
                                      <p:cBhvr>
                                        <p:cTn id="39" dur="1000"/>
                                        <p:tgtEl>
                                          <p:spTgt spid="26627">
                                            <p:txEl>
                                              <p:pRg st="4" end="4"/>
                                            </p:txEl>
                                          </p:spTgt>
                                        </p:tgtEl>
                                      </p:cBhvr>
                                    </p:animEffect>
                                    <p:anim calcmode="lin" valueType="num">
                                      <p:cBhvr>
                                        <p:cTn id="40"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66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66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8" grpId="0"/>
      <p:bldP spid="26627" grpId="0" build="p"/>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179388" y="692150"/>
            <a:ext cx="8785225" cy="649288"/>
          </a:xfrm>
        </p:spPr>
        <p:txBody>
          <a:bodyPr/>
          <a:lstStyle/>
          <a:p>
            <a:pPr eaLnBrk="1" hangingPunct="1">
              <a:defRPr/>
            </a:pPr>
            <a:r>
              <a:rPr lang="en-GB" b="1" dirty="0">
                <a:solidFill>
                  <a:schemeClr val="hlink"/>
                </a:solidFill>
                <a:effectLst>
                  <a:outerShdw blurRad="38100" dist="38100" dir="2700000" algn="tl">
                    <a:srgbClr val="C0C0C0"/>
                  </a:outerShdw>
                </a:effectLst>
              </a:rPr>
              <a:t>IV. LE DIAGRAMME DE FLUX</a:t>
            </a:r>
            <a:endParaRPr lang="fr-FR" b="1" dirty="0">
              <a:solidFill>
                <a:schemeClr val="hlink"/>
              </a:solidFill>
              <a:effectLst>
                <a:outerShdw blurRad="38100" dist="38100" dir="2700000" algn="tl">
                  <a:srgbClr val="C0C0C0"/>
                </a:outerShdw>
              </a:effectLst>
            </a:endParaRPr>
          </a:p>
        </p:txBody>
      </p:sp>
      <p:sp>
        <p:nvSpPr>
          <p:cNvPr id="27651" name="Rectangle 3"/>
          <p:cNvSpPr>
            <a:spLocks noGrp="1" noChangeArrowheads="1"/>
          </p:cNvSpPr>
          <p:nvPr>
            <p:ph type="body" idx="4294967295"/>
          </p:nvPr>
        </p:nvSpPr>
        <p:spPr>
          <a:xfrm>
            <a:off x="179388" y="1484313"/>
            <a:ext cx="8785225" cy="4681537"/>
          </a:xfrm>
        </p:spPr>
        <p:txBody>
          <a:bodyPr/>
          <a:lstStyle/>
          <a:p>
            <a:pPr eaLnBrk="1" hangingPunct="1">
              <a:buFontTx/>
              <a:buNone/>
            </a:pPr>
            <a:r>
              <a:rPr lang="fr-FR" altLang="fr-FR" b="1" smtClean="0"/>
              <a:t>    TERMINOLOGIES </a:t>
            </a:r>
          </a:p>
          <a:p>
            <a:pPr algn="just" eaLnBrk="1" hangingPunct="1">
              <a:buClr>
                <a:schemeClr val="tx1"/>
              </a:buClr>
              <a:buFont typeface="Wingdings" panose="05000000000000000000" pitchFamily="2" charset="2"/>
              <a:buChar char="v"/>
            </a:pPr>
            <a:r>
              <a:rPr lang="fr-FR" altLang="fr-FR" b="1" smtClean="0"/>
              <a:t>     Année élève</a:t>
            </a:r>
            <a:r>
              <a:rPr lang="fr-FR" altLang="fr-FR" smtClean="0"/>
              <a:t> : représente toutes les ressources utilisées (enseignants, bâtiments scolaires, salles de classe, matériels, mobilier et manuels scolaires) pour maintenir un élève à l’école pendant un an. </a:t>
            </a:r>
          </a:p>
        </p:txBody>
      </p:sp>
    </p:spTree>
    <p:extLst>
      <p:ext uri="{BB962C8B-B14F-4D97-AF65-F5344CB8AC3E}">
        <p14:creationId xmlns:p14="http://schemas.microsoft.com/office/powerpoint/2010/main" val="167294022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47170"/>
                                        </p:tgtEl>
                                        <p:attrNameLst>
                                          <p:attrName>style.visibility</p:attrName>
                                        </p:attrNameLst>
                                      </p:cBhvr>
                                      <p:to>
                                        <p:strVal val="visible"/>
                                      </p:to>
                                    </p:set>
                                    <p:animEffect transition="in" filter="fade">
                                      <p:cBhvr>
                                        <p:cTn id="7" dur="1000"/>
                                        <p:tgtEl>
                                          <p:spTgt spid="647170"/>
                                        </p:tgtEl>
                                      </p:cBhvr>
                                    </p:animEffect>
                                    <p:anim calcmode="lin" valueType="num">
                                      <p:cBhvr>
                                        <p:cTn id="8" dur="1000" fill="hold"/>
                                        <p:tgtEl>
                                          <p:spTgt spid="647170"/>
                                        </p:tgtEl>
                                        <p:attrNameLst>
                                          <p:attrName>ppt_x</p:attrName>
                                        </p:attrNameLst>
                                      </p:cBhvr>
                                      <p:tavLst>
                                        <p:tav tm="0">
                                          <p:val>
                                            <p:strVal val="#ppt_x"/>
                                          </p:val>
                                        </p:tav>
                                        <p:tav tm="100000">
                                          <p:val>
                                            <p:strVal val="#ppt_x"/>
                                          </p:val>
                                        </p:tav>
                                      </p:tavLst>
                                    </p:anim>
                                    <p:anim calcmode="lin" valueType="num">
                                      <p:cBhvr>
                                        <p:cTn id="9" dur="898" decel="100000" fill="hold"/>
                                        <p:tgtEl>
                                          <p:spTgt spid="647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471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fade">
                                      <p:cBhvr>
                                        <p:cTn id="15" dur="1000"/>
                                        <p:tgtEl>
                                          <p:spTgt spid="27651">
                                            <p:txEl>
                                              <p:pRg st="0" end="0"/>
                                            </p:txEl>
                                          </p:spTgt>
                                        </p:tgtEl>
                                      </p:cBhvr>
                                    </p:animEffect>
                                    <p:anim calcmode="lin" valueType="num">
                                      <p:cBhvr>
                                        <p:cTn id="16"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76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76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7651">
                                            <p:txEl>
                                              <p:pRg st="1" end="1"/>
                                            </p:txEl>
                                          </p:spTgt>
                                        </p:tgtEl>
                                        <p:attrNameLst>
                                          <p:attrName>style.visibility</p:attrName>
                                        </p:attrNameLst>
                                      </p:cBhvr>
                                      <p:to>
                                        <p:strVal val="visible"/>
                                      </p:to>
                                    </p:set>
                                    <p:animEffect transition="in" filter="fade">
                                      <p:cBhvr>
                                        <p:cTn id="23" dur="1000"/>
                                        <p:tgtEl>
                                          <p:spTgt spid="27651">
                                            <p:txEl>
                                              <p:pRg st="1" end="1"/>
                                            </p:txEl>
                                          </p:spTgt>
                                        </p:tgtEl>
                                      </p:cBhvr>
                                    </p:animEffect>
                                    <p:anim calcmode="lin" valueType="num">
                                      <p:cBhvr>
                                        <p:cTn id="24"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765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765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0" grpId="0"/>
      <p:bldP spid="27651"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79388" y="692150"/>
            <a:ext cx="8785225" cy="649288"/>
          </a:xfrm>
        </p:spPr>
        <p:txBody>
          <a:bodyPr/>
          <a:lstStyle/>
          <a:p>
            <a:pPr eaLnBrk="1" hangingPunct="1">
              <a:defRPr/>
            </a:pPr>
            <a:r>
              <a:rPr lang="en-GB" b="1" dirty="0">
                <a:solidFill>
                  <a:schemeClr val="hlink"/>
                </a:solidFill>
                <a:effectLst>
                  <a:outerShdw blurRad="38100" dist="38100" dir="2700000" algn="tl">
                    <a:srgbClr val="C0C0C0"/>
                  </a:outerShdw>
                </a:effectLst>
              </a:rPr>
              <a:t>IV. LE DIAGRAMME DE FLUX</a:t>
            </a:r>
            <a:endParaRPr lang="fr-FR" b="1" dirty="0">
              <a:solidFill>
                <a:schemeClr val="hlink"/>
              </a:solidFill>
              <a:effectLst>
                <a:outerShdw blurRad="38100" dist="38100" dir="2700000" algn="tl">
                  <a:srgbClr val="C0C0C0"/>
                </a:outerShdw>
              </a:effectLst>
            </a:endParaRPr>
          </a:p>
        </p:txBody>
      </p:sp>
      <p:sp>
        <p:nvSpPr>
          <p:cNvPr id="28675" name="Rectangle 3"/>
          <p:cNvSpPr>
            <a:spLocks noGrp="1" noChangeArrowheads="1"/>
          </p:cNvSpPr>
          <p:nvPr>
            <p:ph type="body" idx="4294967295"/>
          </p:nvPr>
        </p:nvSpPr>
        <p:spPr>
          <a:xfrm>
            <a:off x="179388" y="1484313"/>
            <a:ext cx="8785225" cy="4681537"/>
          </a:xfrm>
        </p:spPr>
        <p:txBody>
          <a:bodyPr/>
          <a:lstStyle/>
          <a:p>
            <a:pPr eaLnBrk="1" hangingPunct="1">
              <a:buFontTx/>
              <a:buNone/>
            </a:pPr>
            <a:r>
              <a:rPr lang="fr-FR" altLang="fr-FR" b="1" smtClean="0"/>
              <a:t>    TERMINOLOGIES </a:t>
            </a:r>
          </a:p>
          <a:p>
            <a:pPr eaLnBrk="1" hangingPunct="1">
              <a:buClr>
                <a:schemeClr val="tx1"/>
              </a:buClr>
              <a:buFont typeface="Wingdings" panose="05000000000000000000" pitchFamily="2" charset="2"/>
              <a:buNone/>
            </a:pPr>
            <a:r>
              <a:rPr lang="fr-FR" altLang="fr-FR" b="1" smtClean="0"/>
              <a:t>	Processus</a:t>
            </a:r>
            <a:r>
              <a:rPr lang="fr-FR" altLang="fr-FR" smtClean="0"/>
              <a:t> =</a:t>
            </a:r>
          </a:p>
          <a:p>
            <a:pPr algn="just" eaLnBrk="1" hangingPunct="1">
              <a:buClr>
                <a:schemeClr val="tx1"/>
              </a:buClr>
              <a:buFont typeface="Wingdings" panose="05000000000000000000" pitchFamily="2" charset="2"/>
              <a:buChar char="§"/>
            </a:pPr>
            <a:r>
              <a:rPr lang="fr-FR" altLang="fr-FR" b="1" smtClean="0"/>
              <a:t> </a:t>
            </a:r>
            <a:r>
              <a:rPr lang="fr-FR" altLang="fr-FR" smtClean="0"/>
              <a:t>enchaînement ordonné de faits ou de phénomènes répondant à un certain schéma et aboutissant à un résultat donné ; </a:t>
            </a:r>
          </a:p>
          <a:p>
            <a:pPr algn="just" eaLnBrk="1" hangingPunct="1">
              <a:buClr>
                <a:schemeClr val="tx1"/>
              </a:buClr>
              <a:buFont typeface="Wingdings" panose="05000000000000000000" pitchFamily="2" charset="2"/>
              <a:buChar char="§"/>
            </a:pPr>
            <a:r>
              <a:rPr lang="fr-FR" altLang="fr-FR" smtClean="0"/>
              <a:t>suite continue d’opérations constituant la manière de fabriquer, de faire quelque chose.</a:t>
            </a:r>
          </a:p>
        </p:txBody>
      </p:sp>
    </p:spTree>
    <p:extLst>
      <p:ext uri="{BB962C8B-B14F-4D97-AF65-F5344CB8AC3E}">
        <p14:creationId xmlns:p14="http://schemas.microsoft.com/office/powerpoint/2010/main" val="529884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48194"/>
                                        </p:tgtEl>
                                        <p:attrNameLst>
                                          <p:attrName>style.visibility</p:attrName>
                                        </p:attrNameLst>
                                      </p:cBhvr>
                                      <p:to>
                                        <p:strVal val="visible"/>
                                      </p:to>
                                    </p:set>
                                    <p:animEffect transition="in" filter="fade">
                                      <p:cBhvr>
                                        <p:cTn id="7" dur="1000"/>
                                        <p:tgtEl>
                                          <p:spTgt spid="648194"/>
                                        </p:tgtEl>
                                      </p:cBhvr>
                                    </p:animEffect>
                                    <p:anim calcmode="lin" valueType="num">
                                      <p:cBhvr>
                                        <p:cTn id="8" dur="1000" fill="hold"/>
                                        <p:tgtEl>
                                          <p:spTgt spid="648194"/>
                                        </p:tgtEl>
                                        <p:attrNameLst>
                                          <p:attrName>ppt_x</p:attrName>
                                        </p:attrNameLst>
                                      </p:cBhvr>
                                      <p:tavLst>
                                        <p:tav tm="0">
                                          <p:val>
                                            <p:strVal val="#ppt_x"/>
                                          </p:val>
                                        </p:tav>
                                        <p:tav tm="100000">
                                          <p:val>
                                            <p:strVal val="#ppt_x"/>
                                          </p:val>
                                        </p:tav>
                                      </p:tavLst>
                                    </p:anim>
                                    <p:anim calcmode="lin" valueType="num">
                                      <p:cBhvr>
                                        <p:cTn id="9" dur="898" decel="100000" fill="hold"/>
                                        <p:tgtEl>
                                          <p:spTgt spid="6481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481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fade">
                                      <p:cBhvr>
                                        <p:cTn id="15" dur="1000"/>
                                        <p:tgtEl>
                                          <p:spTgt spid="28675">
                                            <p:txEl>
                                              <p:pRg st="0" end="0"/>
                                            </p:txEl>
                                          </p:spTgt>
                                        </p:tgtEl>
                                      </p:cBhvr>
                                    </p:animEffect>
                                    <p:anim calcmode="lin" valueType="num">
                                      <p:cBhvr>
                                        <p:cTn id="16"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867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86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867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86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8675">
                                            <p:txEl>
                                              <p:pRg st="2" end="2"/>
                                            </p:txEl>
                                          </p:spTgt>
                                        </p:tgtEl>
                                        <p:attrNameLst>
                                          <p:attrName>style.visibility</p:attrName>
                                        </p:attrNameLst>
                                      </p:cBhvr>
                                      <p:to>
                                        <p:strVal val="visible"/>
                                      </p:to>
                                    </p:set>
                                    <p:animEffect transition="in" filter="fade">
                                      <p:cBhvr>
                                        <p:cTn id="31" dur="1000"/>
                                        <p:tgtEl>
                                          <p:spTgt spid="28675">
                                            <p:txEl>
                                              <p:pRg st="2" end="2"/>
                                            </p:txEl>
                                          </p:spTgt>
                                        </p:tgtEl>
                                      </p:cBhvr>
                                    </p:animEffect>
                                    <p:anim calcmode="lin" valueType="num">
                                      <p:cBhvr>
                                        <p:cTn id="3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867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86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8675">
                                            <p:txEl>
                                              <p:pRg st="3" end="3"/>
                                            </p:txEl>
                                          </p:spTgt>
                                        </p:tgtEl>
                                        <p:attrNameLst>
                                          <p:attrName>style.visibility</p:attrName>
                                        </p:attrNameLst>
                                      </p:cBhvr>
                                      <p:to>
                                        <p:strVal val="visible"/>
                                      </p:to>
                                    </p:set>
                                    <p:animEffect transition="in" filter="fade">
                                      <p:cBhvr>
                                        <p:cTn id="39" dur="1000"/>
                                        <p:tgtEl>
                                          <p:spTgt spid="28675">
                                            <p:txEl>
                                              <p:pRg st="3" end="3"/>
                                            </p:txEl>
                                          </p:spTgt>
                                        </p:tgtEl>
                                      </p:cBhvr>
                                    </p:animEffect>
                                    <p:anim calcmode="lin" valueType="num">
                                      <p:cBhvr>
                                        <p:cTn id="40"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867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867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4" grpId="0"/>
      <p:bldP spid="28675"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79388" y="692150"/>
            <a:ext cx="8785225" cy="649288"/>
          </a:xfrm>
        </p:spPr>
        <p:txBody>
          <a:bodyPr/>
          <a:lstStyle/>
          <a:p>
            <a:pPr eaLnBrk="1" hangingPunct="1">
              <a:defRPr/>
            </a:pPr>
            <a:r>
              <a:rPr lang="en-GB" b="1" dirty="0">
                <a:solidFill>
                  <a:schemeClr val="hlink"/>
                </a:solidFill>
                <a:effectLst>
                  <a:outerShdw blurRad="38100" dist="38100" dir="2700000" algn="tl">
                    <a:srgbClr val="C0C0C0"/>
                  </a:outerShdw>
                </a:effectLst>
              </a:rPr>
              <a:t>IV. LE DIAGRAMME DE FLUX</a:t>
            </a:r>
            <a:endParaRPr lang="fr-FR" b="1" dirty="0">
              <a:solidFill>
                <a:schemeClr val="hlink"/>
              </a:solidFill>
              <a:effectLst>
                <a:outerShdw blurRad="38100" dist="38100" dir="2700000" algn="tl">
                  <a:srgbClr val="C0C0C0"/>
                </a:outerShdw>
              </a:effectLst>
            </a:endParaRPr>
          </a:p>
        </p:txBody>
      </p:sp>
      <p:sp>
        <p:nvSpPr>
          <p:cNvPr id="29699" name="Rectangle 3"/>
          <p:cNvSpPr>
            <a:spLocks noGrp="1" noChangeArrowheads="1"/>
          </p:cNvSpPr>
          <p:nvPr>
            <p:ph type="body" idx="4294967295"/>
          </p:nvPr>
        </p:nvSpPr>
        <p:spPr>
          <a:xfrm>
            <a:off x="179388" y="1484313"/>
            <a:ext cx="8785225" cy="4681537"/>
          </a:xfrm>
        </p:spPr>
        <p:txBody>
          <a:bodyPr/>
          <a:lstStyle/>
          <a:p>
            <a:pPr eaLnBrk="1" hangingPunct="1">
              <a:buFontTx/>
              <a:buNone/>
              <a:defRPr/>
            </a:pPr>
            <a:r>
              <a:rPr lang="fr-FR" altLang="fr-FR" b="1" dirty="0" smtClean="0"/>
              <a:t>    TERMINOLOGIES </a:t>
            </a:r>
          </a:p>
          <a:p>
            <a:pPr marL="0" indent="0" algn="just" eaLnBrk="1" hangingPunct="1">
              <a:buClr>
                <a:schemeClr val="tx1"/>
              </a:buClr>
              <a:buFontTx/>
              <a:buNone/>
              <a:defRPr/>
            </a:pPr>
            <a:r>
              <a:rPr lang="fr-FR" altLang="fr-FR" dirty="0" smtClean="0"/>
              <a:t>Le terme </a:t>
            </a:r>
            <a:r>
              <a:rPr lang="fr-FR" altLang="fr-FR" b="1" dirty="0" smtClean="0"/>
              <a:t>« extrants » </a:t>
            </a:r>
            <a:r>
              <a:rPr lang="fr-FR" altLang="fr-FR" dirty="0" smtClean="0"/>
              <a:t>d’un cycle éducatif se définit comme étant le nombre d’élèves qui terminent ce cycle avec succès. </a:t>
            </a:r>
          </a:p>
          <a:p>
            <a:pPr algn="just" eaLnBrk="1" hangingPunct="1">
              <a:buFont typeface="Wingdings" panose="05000000000000000000" pitchFamily="2" charset="2"/>
              <a:buNone/>
              <a:defRPr/>
            </a:pPr>
            <a:endParaRPr lang="fr-FR" altLang="fr-FR" dirty="0" smtClean="0"/>
          </a:p>
          <a:p>
            <a:pPr algn="just" eaLnBrk="1" hangingPunct="1">
              <a:buFont typeface="Wingdings" panose="05000000000000000000" pitchFamily="2" charset="2"/>
              <a:buNone/>
              <a:defRPr/>
            </a:pPr>
            <a:r>
              <a:rPr lang="fr-FR" altLang="fr-FR" dirty="0" smtClean="0"/>
              <a:t>Pour l’enseignement primaire= diplômés du CEP.</a:t>
            </a:r>
          </a:p>
        </p:txBody>
      </p:sp>
    </p:spTree>
    <p:extLst>
      <p:ext uri="{BB962C8B-B14F-4D97-AF65-F5344CB8AC3E}">
        <p14:creationId xmlns:p14="http://schemas.microsoft.com/office/powerpoint/2010/main" val="29530751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48194"/>
                                        </p:tgtEl>
                                        <p:attrNameLst>
                                          <p:attrName>style.visibility</p:attrName>
                                        </p:attrNameLst>
                                      </p:cBhvr>
                                      <p:to>
                                        <p:strVal val="visible"/>
                                      </p:to>
                                    </p:set>
                                    <p:animEffect transition="in" filter="fade">
                                      <p:cBhvr>
                                        <p:cTn id="7" dur="1000"/>
                                        <p:tgtEl>
                                          <p:spTgt spid="648194"/>
                                        </p:tgtEl>
                                      </p:cBhvr>
                                    </p:animEffect>
                                    <p:anim calcmode="lin" valueType="num">
                                      <p:cBhvr>
                                        <p:cTn id="8" dur="1000" fill="hold"/>
                                        <p:tgtEl>
                                          <p:spTgt spid="648194"/>
                                        </p:tgtEl>
                                        <p:attrNameLst>
                                          <p:attrName>ppt_x</p:attrName>
                                        </p:attrNameLst>
                                      </p:cBhvr>
                                      <p:tavLst>
                                        <p:tav tm="0">
                                          <p:val>
                                            <p:strVal val="#ppt_x"/>
                                          </p:val>
                                        </p:tav>
                                        <p:tav tm="100000">
                                          <p:val>
                                            <p:strVal val="#ppt_x"/>
                                          </p:val>
                                        </p:tav>
                                      </p:tavLst>
                                    </p:anim>
                                    <p:anim calcmode="lin" valueType="num">
                                      <p:cBhvr>
                                        <p:cTn id="9" dur="898" decel="100000" fill="hold"/>
                                        <p:tgtEl>
                                          <p:spTgt spid="6481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481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1000"/>
                                        <p:tgtEl>
                                          <p:spTgt spid="29699">
                                            <p:txEl>
                                              <p:pRg st="0" end="0"/>
                                            </p:txEl>
                                          </p:spTgt>
                                        </p:tgtEl>
                                      </p:cBhvr>
                                    </p:animEffect>
                                    <p:anim calcmode="lin" valueType="num">
                                      <p:cBhvr>
                                        <p:cTn id="16"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96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96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9699">
                                            <p:txEl>
                                              <p:pRg st="1" end="1"/>
                                            </p:txEl>
                                          </p:spTgt>
                                        </p:tgtEl>
                                        <p:attrNameLst>
                                          <p:attrName>style.visibility</p:attrName>
                                        </p:attrNameLst>
                                      </p:cBhvr>
                                      <p:to>
                                        <p:strVal val="visible"/>
                                      </p:to>
                                    </p:set>
                                    <p:animEffect transition="in" filter="fade">
                                      <p:cBhvr>
                                        <p:cTn id="23" dur="1000"/>
                                        <p:tgtEl>
                                          <p:spTgt spid="29699">
                                            <p:txEl>
                                              <p:pRg st="1" end="1"/>
                                            </p:txEl>
                                          </p:spTgt>
                                        </p:tgtEl>
                                      </p:cBhvr>
                                    </p:animEffect>
                                    <p:anim calcmode="lin" valueType="num">
                                      <p:cBhvr>
                                        <p:cTn id="24"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96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96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Effect transition="in" filter="fade">
                                      <p:cBhvr>
                                        <p:cTn id="31" dur="1000"/>
                                        <p:tgtEl>
                                          <p:spTgt spid="29699">
                                            <p:txEl>
                                              <p:pRg st="3" end="3"/>
                                            </p:txEl>
                                          </p:spTgt>
                                        </p:tgtEl>
                                      </p:cBhvr>
                                    </p:animEffect>
                                    <p:anim calcmode="lin" valueType="num">
                                      <p:cBhvr>
                                        <p:cTn id="32"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969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969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4" grpId="0"/>
      <p:bldP spid="296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30723" name="Rectangle 3"/>
          <p:cNvSpPr>
            <a:spLocks noGrp="1" noChangeArrowheads="1"/>
          </p:cNvSpPr>
          <p:nvPr>
            <p:ph type="subTitle" idx="1"/>
          </p:nvPr>
        </p:nvSpPr>
        <p:spPr>
          <a:xfrm>
            <a:off x="179388" y="692150"/>
            <a:ext cx="8856662" cy="6049963"/>
          </a:xfrm>
        </p:spPr>
        <p:txBody>
          <a:bodyPr/>
          <a:lstStyle/>
          <a:p>
            <a:pPr algn="just" eaLnBrk="1" hangingPunct="1"/>
            <a:r>
              <a:rPr lang="fr-FR" sz="2800" smtClean="0"/>
              <a:t>François PHILIZON, le plan: ensemble cohérent d'objectifs particuliers en fonction desquels, il s'agit d'organiser le plus rapidement possible les moyens dont on dispose. La cohérence est l'une des caractéristiques essentielles de la planification dans ce sens qu'elle s'oppose au gaspillage.</a:t>
            </a:r>
            <a:endParaRPr lang="en-US" sz="2800" smtClean="0"/>
          </a:p>
          <a:p>
            <a:pPr algn="just" eaLnBrk="1" hangingPunct="1"/>
            <a:r>
              <a:rPr lang="fr-FR" sz="2800" smtClean="0"/>
              <a:t>Le plan= tableau d'ensemble d'actions programmées tandis que la planification est un processus social, politique, économique, technique intégrant toutes les opérations de la conception du plan jusqu'à son évaluation.</a:t>
            </a:r>
            <a:endParaRPr lang="en-US" sz="2800" smtClean="0"/>
          </a:p>
          <a:p>
            <a:pPr algn="just" eaLnBrk="1" hangingPunct="1"/>
            <a:r>
              <a:rPr lang="fr-FR" sz="2800" smtClean="0"/>
              <a:t>En somme, le plan= ensemble de programmes cohérents contenus dans un document.</a:t>
            </a:r>
          </a:p>
          <a:p>
            <a:pPr algn="just" eaLnBrk="1" hangingPunct="1">
              <a:buFont typeface="Wingdings" panose="05000000000000000000" pitchFamily="2" charset="2"/>
              <a:buChar char="v"/>
            </a:pPr>
            <a:r>
              <a:rPr lang="fr-FR" sz="2800" b="1" smtClean="0"/>
              <a:t>le budget</a:t>
            </a:r>
            <a:r>
              <a:rPr lang="fr-FR" sz="2800" smtClean="0"/>
              <a:t>: prévision des moyens (recettes) et de leur util. (dépenses) pour une période donnée (mois/trimestres/semestres/années).</a:t>
            </a:r>
            <a:endParaRPr lang="en-US" sz="2800" smtClean="0"/>
          </a:p>
          <a:p>
            <a:pPr algn="just" eaLnBrk="1" hangingPunct="1"/>
            <a:endParaRPr lang="fr-FR" sz="2800" b="1" smtClean="0"/>
          </a:p>
          <a:p>
            <a:pPr algn="just" eaLnBrk="1" hangingPunct="1"/>
            <a:endParaRPr lang="en-US" sz="2800" b="1" i="1" smtClean="0"/>
          </a:p>
          <a:p>
            <a:pPr algn="l" eaLnBrk="1" hangingPunct="1"/>
            <a:endParaRPr lang="fr-FR" sz="2800" b="1" smtClean="0"/>
          </a:p>
        </p:txBody>
      </p:sp>
      <p:sp>
        <p:nvSpPr>
          <p:cNvPr id="30724" name="Rectangle 4"/>
          <p:cNvSpPr>
            <a:spLocks noChangeArrowheads="1"/>
          </p:cNvSpPr>
          <p:nvPr/>
        </p:nvSpPr>
        <p:spPr bwMode="auto">
          <a:xfrm>
            <a:off x="279400" y="192088"/>
            <a:ext cx="8569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30725"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30726"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en-GB" sz="3600" b="1" dirty="0">
                <a:solidFill>
                  <a:schemeClr val="hlink"/>
                </a:solidFill>
                <a:effectLst>
                  <a:outerShdw blurRad="38100" dist="38100" dir="2700000" algn="tl">
                    <a:srgbClr val="C0C0C0"/>
                  </a:outerShdw>
                </a:effectLst>
              </a:rPr>
              <a:t>LE RATIO INTRANT/EXTRANT IDEAL</a:t>
            </a:r>
            <a:endParaRPr lang="fr-FR" sz="3600" b="1" dirty="0">
              <a:solidFill>
                <a:schemeClr val="hlink"/>
              </a:solidFill>
              <a:effectLst>
                <a:outerShdw blurRad="38100" dist="38100" dir="2700000" algn="tl">
                  <a:srgbClr val="C0C0C0"/>
                </a:outerShdw>
              </a:effectLst>
            </a:endParaRPr>
          </a:p>
        </p:txBody>
      </p:sp>
      <p:sp>
        <p:nvSpPr>
          <p:cNvPr id="30723"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Définition </a:t>
            </a:r>
          </a:p>
          <a:p>
            <a:pPr eaLnBrk="1" hangingPunct="1">
              <a:buClr>
                <a:schemeClr val="tx1"/>
              </a:buClr>
              <a:buFont typeface="Wingdings" panose="05000000000000000000" pitchFamily="2" charset="2"/>
              <a:buNone/>
            </a:pPr>
            <a:endParaRPr lang="fr-FR" altLang="fr-FR" b="1" smtClean="0"/>
          </a:p>
          <a:p>
            <a:pPr algn="just" eaLnBrk="1" hangingPunct="1">
              <a:buClr>
                <a:schemeClr val="tx1"/>
              </a:buClr>
              <a:buFont typeface="Wingdings" panose="05000000000000000000" pitchFamily="2" charset="2"/>
              <a:buNone/>
            </a:pPr>
            <a:r>
              <a:rPr lang="fr-FR" altLang="fr-FR" smtClean="0"/>
              <a:t>   Rapport entre les intrants (la totalité des 1000 élèves constituant la cohorte, multipliée par le nombre d’années élèves idéal du cycle) et les extrants. Dans une situation de parfaite efficacité, la totalité des 1000 élèves terminent avec succès.</a:t>
            </a:r>
          </a:p>
        </p:txBody>
      </p:sp>
    </p:spTree>
    <p:extLst>
      <p:ext uri="{BB962C8B-B14F-4D97-AF65-F5344CB8AC3E}">
        <p14:creationId xmlns:p14="http://schemas.microsoft.com/office/powerpoint/2010/main" val="1951975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fade">
                                      <p:cBhvr>
                                        <p:cTn id="15" dur="1000"/>
                                        <p:tgtEl>
                                          <p:spTgt spid="30723">
                                            <p:txEl>
                                              <p:pRg st="0" end="0"/>
                                            </p:txEl>
                                          </p:spTgt>
                                        </p:tgtEl>
                                      </p:cBhvr>
                                    </p:animEffect>
                                    <p:anim calcmode="lin" valueType="num">
                                      <p:cBhvr>
                                        <p:cTn id="16"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Effect transition="in" filter="fade">
                                      <p:cBhvr>
                                        <p:cTn id="23" dur="1000"/>
                                        <p:tgtEl>
                                          <p:spTgt spid="30723">
                                            <p:txEl>
                                              <p:pRg st="2" end="2"/>
                                            </p:txEl>
                                          </p:spTgt>
                                        </p:tgtEl>
                                      </p:cBhvr>
                                    </p:animEffect>
                                    <p:anim calcmode="lin" valueType="num">
                                      <p:cBhvr>
                                        <p:cTn id="24"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072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072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0723" grpId="0" build="p"/>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en-GB" sz="3600" b="1" dirty="0">
                <a:solidFill>
                  <a:schemeClr val="hlink"/>
                </a:solidFill>
                <a:effectLst>
                  <a:outerShdw blurRad="38100" dist="38100" dir="2700000" algn="tl">
                    <a:srgbClr val="C0C0C0"/>
                  </a:outerShdw>
                </a:effectLst>
              </a:rPr>
              <a:t>LE RATIO INTRANT/EXTRANT IDEAL</a:t>
            </a:r>
            <a:endParaRPr lang="fr-FR" sz="3600" b="1" dirty="0">
              <a:solidFill>
                <a:schemeClr val="hlink"/>
              </a:solidFill>
              <a:effectLst>
                <a:outerShdw blurRad="38100" dist="38100" dir="2700000" algn="tl">
                  <a:srgbClr val="C0C0C0"/>
                </a:outerShdw>
              </a:effectLst>
            </a:endParaRPr>
          </a:p>
        </p:txBody>
      </p:sp>
      <p:sp>
        <p:nvSpPr>
          <p:cNvPr id="31747"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Pour l’enseignement primaire au BF, on obtient:</a:t>
            </a:r>
          </a:p>
          <a:p>
            <a:pPr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None/>
            </a:pPr>
            <a:r>
              <a:rPr lang="fr-FR" altLang="fr-FR" sz="2400" smtClean="0"/>
              <a:t>6 X 1000 années élèves                            6000</a:t>
            </a:r>
          </a:p>
          <a:p>
            <a:pPr algn="just" eaLnBrk="1" hangingPunct="1">
              <a:buClr>
                <a:schemeClr val="tx1"/>
              </a:buClr>
              <a:buFont typeface="Wingdings" panose="05000000000000000000" pitchFamily="2" charset="2"/>
              <a:buNone/>
            </a:pPr>
            <a:r>
              <a:rPr lang="fr-FR" altLang="fr-FR" sz="800" smtClean="0"/>
              <a:t>______________________________________________________________________________________</a:t>
            </a:r>
            <a:r>
              <a:rPr lang="fr-FR" altLang="fr-FR" sz="2400" smtClean="0"/>
              <a:t>=      _____  = 6</a:t>
            </a:r>
          </a:p>
          <a:p>
            <a:pPr eaLnBrk="1" hangingPunct="1">
              <a:buClr>
                <a:schemeClr val="tx1"/>
              </a:buClr>
              <a:buFont typeface="Wingdings" panose="05000000000000000000" pitchFamily="2" charset="2"/>
              <a:buNone/>
            </a:pPr>
            <a:r>
              <a:rPr lang="fr-FR" altLang="fr-FR" sz="2400" smtClean="0"/>
              <a:t>1000 élèves terminant avec succès         1000</a:t>
            </a:r>
          </a:p>
          <a:p>
            <a:pPr eaLnBrk="1" hangingPunct="1">
              <a:buClr>
                <a:schemeClr val="tx1"/>
              </a:buClr>
              <a:buFont typeface="Wingdings" panose="05000000000000000000" pitchFamily="2" charset="2"/>
              <a:buNone/>
            </a:pPr>
            <a:endParaRPr lang="fr-FR" altLang="fr-FR" sz="2400" smtClean="0"/>
          </a:p>
          <a:p>
            <a:pPr eaLnBrk="1" hangingPunct="1">
              <a:buClr>
                <a:schemeClr val="tx1"/>
              </a:buClr>
              <a:buFont typeface="Wingdings" panose="05000000000000000000" pitchFamily="2" charset="2"/>
              <a:buNone/>
            </a:pPr>
            <a:endParaRPr lang="fr-FR" altLang="fr-FR" smtClean="0"/>
          </a:p>
        </p:txBody>
      </p:sp>
    </p:spTree>
    <p:extLst>
      <p:ext uri="{BB962C8B-B14F-4D97-AF65-F5344CB8AC3E}">
        <p14:creationId xmlns:p14="http://schemas.microsoft.com/office/powerpoint/2010/main" val="7445911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1000"/>
                                        <p:tgtEl>
                                          <p:spTgt spid="31747">
                                            <p:txEl>
                                              <p:pRg st="0" end="0"/>
                                            </p:txEl>
                                          </p:spTgt>
                                        </p:tgtEl>
                                      </p:cBhvr>
                                    </p:animEffect>
                                    <p:anim calcmode="lin" valueType="num">
                                      <p:cBhvr>
                                        <p:cTn id="16"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17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17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Effect transition="in" filter="fade">
                                      <p:cBhvr>
                                        <p:cTn id="23" dur="1000"/>
                                        <p:tgtEl>
                                          <p:spTgt spid="31747">
                                            <p:txEl>
                                              <p:pRg st="2" end="2"/>
                                            </p:txEl>
                                          </p:spTgt>
                                        </p:tgtEl>
                                      </p:cBhvr>
                                    </p:animEffect>
                                    <p:anim calcmode="lin" valueType="num">
                                      <p:cBhvr>
                                        <p:cTn id="24"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17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17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1000"/>
                                        <p:tgtEl>
                                          <p:spTgt spid="31747">
                                            <p:txEl>
                                              <p:pRg st="3" end="3"/>
                                            </p:txEl>
                                          </p:spTgt>
                                        </p:tgtEl>
                                      </p:cBhvr>
                                    </p:animEffect>
                                    <p:anim calcmode="lin" valueType="num">
                                      <p:cBhvr>
                                        <p:cTn id="32"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174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17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Effect transition="in" filter="fade">
                                      <p:cBhvr>
                                        <p:cTn id="39" dur="1000"/>
                                        <p:tgtEl>
                                          <p:spTgt spid="31747">
                                            <p:txEl>
                                              <p:pRg st="4" end="4"/>
                                            </p:txEl>
                                          </p:spTgt>
                                        </p:tgtEl>
                                      </p:cBhvr>
                                    </p:animEffect>
                                    <p:anim calcmode="lin" valueType="num">
                                      <p:cBhvr>
                                        <p:cTn id="40"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174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174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1747"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en-GB" sz="3600" b="1" dirty="0">
                <a:solidFill>
                  <a:schemeClr val="hlink"/>
                </a:solidFill>
                <a:effectLst>
                  <a:outerShdw blurRad="38100" dist="38100" dir="2700000" algn="tl">
                    <a:srgbClr val="C0C0C0"/>
                  </a:outerShdw>
                </a:effectLst>
              </a:rPr>
              <a:t>LE RATIO INTRANT/EXTRANT IDEAL</a:t>
            </a:r>
            <a:endParaRPr lang="fr-FR" sz="3600" b="1" dirty="0">
              <a:solidFill>
                <a:schemeClr val="hlink"/>
              </a:solidFill>
              <a:effectLst>
                <a:outerShdw blurRad="38100" dist="38100" dir="2700000" algn="tl">
                  <a:srgbClr val="C0C0C0"/>
                </a:outerShdw>
              </a:effectLst>
            </a:endParaRPr>
          </a:p>
        </p:txBody>
      </p:sp>
      <p:sp>
        <p:nvSpPr>
          <p:cNvPr id="31747"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Pour l’enseignement post-primaire au BF, on obtient:</a:t>
            </a:r>
          </a:p>
          <a:p>
            <a:pPr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None/>
            </a:pPr>
            <a:r>
              <a:rPr lang="fr-FR" altLang="fr-FR" sz="2400" smtClean="0"/>
              <a:t>4 X 1000 années élèves                            4000</a:t>
            </a:r>
          </a:p>
          <a:p>
            <a:pPr algn="just" eaLnBrk="1" hangingPunct="1">
              <a:buClr>
                <a:schemeClr val="tx1"/>
              </a:buClr>
              <a:buFont typeface="Wingdings" panose="05000000000000000000" pitchFamily="2" charset="2"/>
              <a:buNone/>
            </a:pPr>
            <a:r>
              <a:rPr lang="fr-FR" altLang="fr-FR" sz="800" smtClean="0"/>
              <a:t>______________________________________________________________________________________</a:t>
            </a:r>
            <a:r>
              <a:rPr lang="fr-FR" altLang="fr-FR" sz="2400" smtClean="0"/>
              <a:t>=      _____  = 4</a:t>
            </a:r>
          </a:p>
          <a:p>
            <a:pPr eaLnBrk="1" hangingPunct="1">
              <a:buClr>
                <a:schemeClr val="tx1"/>
              </a:buClr>
              <a:buFont typeface="Wingdings" panose="05000000000000000000" pitchFamily="2" charset="2"/>
              <a:buNone/>
            </a:pPr>
            <a:r>
              <a:rPr lang="fr-FR" altLang="fr-FR" sz="2400" smtClean="0"/>
              <a:t>1000 élèves terminant avec succès         1000</a:t>
            </a:r>
          </a:p>
          <a:p>
            <a:pPr eaLnBrk="1" hangingPunct="1">
              <a:buClr>
                <a:schemeClr val="tx1"/>
              </a:buClr>
              <a:buFont typeface="Wingdings" panose="05000000000000000000" pitchFamily="2" charset="2"/>
              <a:buNone/>
            </a:pPr>
            <a:endParaRPr lang="fr-FR" altLang="fr-FR" sz="2400" smtClean="0"/>
          </a:p>
          <a:p>
            <a:pPr eaLnBrk="1" hangingPunct="1">
              <a:buClr>
                <a:schemeClr val="tx1"/>
              </a:buClr>
              <a:buFont typeface="Wingdings" panose="05000000000000000000" pitchFamily="2" charset="2"/>
              <a:buNone/>
            </a:pPr>
            <a:endParaRPr lang="fr-FR" altLang="fr-FR" smtClean="0"/>
          </a:p>
        </p:txBody>
      </p:sp>
    </p:spTree>
    <p:extLst>
      <p:ext uri="{BB962C8B-B14F-4D97-AF65-F5344CB8AC3E}">
        <p14:creationId xmlns:p14="http://schemas.microsoft.com/office/powerpoint/2010/main" val="180700326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1000"/>
                                        <p:tgtEl>
                                          <p:spTgt spid="31747">
                                            <p:txEl>
                                              <p:pRg st="0" end="0"/>
                                            </p:txEl>
                                          </p:spTgt>
                                        </p:tgtEl>
                                      </p:cBhvr>
                                    </p:animEffect>
                                    <p:anim calcmode="lin" valueType="num">
                                      <p:cBhvr>
                                        <p:cTn id="16"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17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17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Effect transition="in" filter="fade">
                                      <p:cBhvr>
                                        <p:cTn id="23" dur="1000"/>
                                        <p:tgtEl>
                                          <p:spTgt spid="31747">
                                            <p:txEl>
                                              <p:pRg st="2" end="2"/>
                                            </p:txEl>
                                          </p:spTgt>
                                        </p:tgtEl>
                                      </p:cBhvr>
                                    </p:animEffect>
                                    <p:anim calcmode="lin" valueType="num">
                                      <p:cBhvr>
                                        <p:cTn id="24"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17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17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1000"/>
                                        <p:tgtEl>
                                          <p:spTgt spid="31747">
                                            <p:txEl>
                                              <p:pRg st="3" end="3"/>
                                            </p:txEl>
                                          </p:spTgt>
                                        </p:tgtEl>
                                      </p:cBhvr>
                                    </p:animEffect>
                                    <p:anim calcmode="lin" valueType="num">
                                      <p:cBhvr>
                                        <p:cTn id="32"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174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17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Effect transition="in" filter="fade">
                                      <p:cBhvr>
                                        <p:cTn id="39" dur="1000"/>
                                        <p:tgtEl>
                                          <p:spTgt spid="31747">
                                            <p:txEl>
                                              <p:pRg st="4" end="4"/>
                                            </p:txEl>
                                          </p:spTgt>
                                        </p:tgtEl>
                                      </p:cBhvr>
                                    </p:animEffect>
                                    <p:anim calcmode="lin" valueType="num">
                                      <p:cBhvr>
                                        <p:cTn id="40"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174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174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1747" grpId="0" build="p"/>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en-GB" sz="3600" b="1" dirty="0">
                <a:solidFill>
                  <a:schemeClr val="hlink"/>
                </a:solidFill>
                <a:effectLst>
                  <a:outerShdw blurRad="38100" dist="38100" dir="2700000" algn="tl">
                    <a:srgbClr val="C0C0C0"/>
                  </a:outerShdw>
                </a:effectLst>
              </a:rPr>
              <a:t>LE RATIO INTRANT/EXTRANT IDEAL</a:t>
            </a:r>
            <a:endParaRPr lang="fr-FR" sz="3600" b="1" dirty="0">
              <a:solidFill>
                <a:schemeClr val="hlink"/>
              </a:solidFill>
              <a:effectLst>
                <a:outerShdw blurRad="38100" dist="38100" dir="2700000" algn="tl">
                  <a:srgbClr val="C0C0C0"/>
                </a:outerShdw>
              </a:effectLst>
            </a:endParaRPr>
          </a:p>
        </p:txBody>
      </p:sp>
      <p:sp>
        <p:nvSpPr>
          <p:cNvPr id="31747"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Pour l’enseignement secondaire au BF, on obtient:</a:t>
            </a:r>
          </a:p>
          <a:p>
            <a:pPr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None/>
            </a:pPr>
            <a:r>
              <a:rPr lang="fr-FR" altLang="fr-FR" sz="2400" smtClean="0"/>
              <a:t>3 X 1000 années élèves                            3000</a:t>
            </a:r>
          </a:p>
          <a:p>
            <a:pPr algn="just" eaLnBrk="1" hangingPunct="1">
              <a:buClr>
                <a:schemeClr val="tx1"/>
              </a:buClr>
              <a:buFont typeface="Wingdings" panose="05000000000000000000" pitchFamily="2" charset="2"/>
              <a:buNone/>
            </a:pPr>
            <a:r>
              <a:rPr lang="fr-FR" altLang="fr-FR" sz="800" smtClean="0"/>
              <a:t>______________________________________________________________________________________</a:t>
            </a:r>
            <a:r>
              <a:rPr lang="fr-FR" altLang="fr-FR" sz="2400" smtClean="0"/>
              <a:t>=      _____  = 3</a:t>
            </a:r>
          </a:p>
          <a:p>
            <a:pPr eaLnBrk="1" hangingPunct="1">
              <a:buClr>
                <a:schemeClr val="tx1"/>
              </a:buClr>
              <a:buFont typeface="Wingdings" panose="05000000000000000000" pitchFamily="2" charset="2"/>
              <a:buNone/>
            </a:pPr>
            <a:r>
              <a:rPr lang="fr-FR" altLang="fr-FR" sz="2400" smtClean="0"/>
              <a:t>1000 élèves terminant avec succès         1000</a:t>
            </a:r>
          </a:p>
          <a:p>
            <a:pPr eaLnBrk="1" hangingPunct="1">
              <a:buClr>
                <a:schemeClr val="tx1"/>
              </a:buClr>
              <a:buFont typeface="Wingdings" panose="05000000000000000000" pitchFamily="2" charset="2"/>
              <a:buNone/>
            </a:pPr>
            <a:endParaRPr lang="fr-FR" altLang="fr-FR" sz="2400" smtClean="0"/>
          </a:p>
          <a:p>
            <a:pPr eaLnBrk="1" hangingPunct="1">
              <a:buClr>
                <a:schemeClr val="tx1"/>
              </a:buClr>
              <a:buFont typeface="Wingdings" panose="05000000000000000000" pitchFamily="2" charset="2"/>
              <a:buNone/>
            </a:pPr>
            <a:endParaRPr lang="fr-FR" altLang="fr-FR" smtClean="0"/>
          </a:p>
        </p:txBody>
      </p:sp>
    </p:spTree>
    <p:extLst>
      <p:ext uri="{BB962C8B-B14F-4D97-AF65-F5344CB8AC3E}">
        <p14:creationId xmlns:p14="http://schemas.microsoft.com/office/powerpoint/2010/main" val="20178878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1000"/>
                                        <p:tgtEl>
                                          <p:spTgt spid="31747">
                                            <p:txEl>
                                              <p:pRg st="0" end="0"/>
                                            </p:txEl>
                                          </p:spTgt>
                                        </p:tgtEl>
                                      </p:cBhvr>
                                    </p:animEffect>
                                    <p:anim calcmode="lin" valueType="num">
                                      <p:cBhvr>
                                        <p:cTn id="16"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17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17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Effect transition="in" filter="fade">
                                      <p:cBhvr>
                                        <p:cTn id="23" dur="1000"/>
                                        <p:tgtEl>
                                          <p:spTgt spid="31747">
                                            <p:txEl>
                                              <p:pRg st="2" end="2"/>
                                            </p:txEl>
                                          </p:spTgt>
                                        </p:tgtEl>
                                      </p:cBhvr>
                                    </p:animEffect>
                                    <p:anim calcmode="lin" valueType="num">
                                      <p:cBhvr>
                                        <p:cTn id="24"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17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17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1000"/>
                                        <p:tgtEl>
                                          <p:spTgt spid="31747">
                                            <p:txEl>
                                              <p:pRg st="3" end="3"/>
                                            </p:txEl>
                                          </p:spTgt>
                                        </p:tgtEl>
                                      </p:cBhvr>
                                    </p:animEffect>
                                    <p:anim calcmode="lin" valueType="num">
                                      <p:cBhvr>
                                        <p:cTn id="32"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174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17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Effect transition="in" filter="fade">
                                      <p:cBhvr>
                                        <p:cTn id="39" dur="1000"/>
                                        <p:tgtEl>
                                          <p:spTgt spid="31747">
                                            <p:txEl>
                                              <p:pRg st="4" end="4"/>
                                            </p:txEl>
                                          </p:spTgt>
                                        </p:tgtEl>
                                      </p:cBhvr>
                                    </p:animEffect>
                                    <p:anim calcmode="lin" valueType="num">
                                      <p:cBhvr>
                                        <p:cTn id="40"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174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174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1747" grpId="0" build="p"/>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en-GB" sz="3600" b="1" dirty="0" smtClean="0">
                <a:solidFill>
                  <a:schemeClr val="hlink"/>
                </a:solidFill>
                <a:effectLst>
                  <a:outerShdw blurRad="38100" dist="38100" dir="2700000" algn="tl">
                    <a:srgbClr val="C0C0C0"/>
                  </a:outerShdw>
                </a:effectLst>
              </a:rPr>
              <a:t>LE RATIO INTRANT/EXTRANT REEL</a:t>
            </a:r>
            <a:endParaRPr lang="fr-FR" sz="3600" b="1" dirty="0" smtClean="0">
              <a:solidFill>
                <a:schemeClr val="hlink"/>
              </a:solidFill>
              <a:effectLst>
                <a:outerShdw blurRad="38100" dist="38100" dir="2700000" algn="tl">
                  <a:srgbClr val="C0C0C0"/>
                </a:outerShdw>
              </a:effectLst>
            </a:endParaRPr>
          </a:p>
        </p:txBody>
      </p:sp>
      <p:sp>
        <p:nvSpPr>
          <p:cNvPr id="32771"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Définition </a:t>
            </a:r>
          </a:p>
          <a:p>
            <a:pPr eaLnBrk="1" hangingPunct="1">
              <a:buClr>
                <a:schemeClr val="tx1"/>
              </a:buClr>
              <a:buFont typeface="Wingdings" panose="05000000000000000000" pitchFamily="2" charset="2"/>
              <a:buNone/>
            </a:pPr>
            <a:endParaRPr lang="fr-FR" altLang="fr-FR" b="1" smtClean="0"/>
          </a:p>
          <a:p>
            <a:pPr algn="just" eaLnBrk="1" hangingPunct="1">
              <a:buClr>
                <a:schemeClr val="tx1"/>
              </a:buClr>
              <a:buFont typeface="Wingdings" panose="05000000000000000000" pitchFamily="2" charset="2"/>
              <a:buNone/>
            </a:pPr>
            <a:r>
              <a:rPr lang="fr-FR" altLang="fr-FR" smtClean="0"/>
              <a:t>   Rapport entre le cumul des années élèves de toutes les années d’études et le nombre total des élèves de la cohorte qui ont terminé avec succès, avec ou sans redoublement.</a:t>
            </a:r>
          </a:p>
        </p:txBody>
      </p:sp>
    </p:spTree>
    <p:extLst>
      <p:ext uri="{BB962C8B-B14F-4D97-AF65-F5344CB8AC3E}">
        <p14:creationId xmlns:p14="http://schemas.microsoft.com/office/powerpoint/2010/main" val="13503006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771">
                                            <p:txEl>
                                              <p:pRg st="0" end="0"/>
                                            </p:txEl>
                                          </p:spTgt>
                                        </p:tgtEl>
                                        <p:attrNameLst>
                                          <p:attrName>style.visibility</p:attrName>
                                        </p:attrNameLst>
                                      </p:cBhvr>
                                      <p:to>
                                        <p:strVal val="visible"/>
                                      </p:to>
                                    </p:set>
                                    <p:animEffect transition="in" filter="fade">
                                      <p:cBhvr>
                                        <p:cTn id="15" dur="1000"/>
                                        <p:tgtEl>
                                          <p:spTgt spid="32771">
                                            <p:txEl>
                                              <p:pRg st="0" end="0"/>
                                            </p:txEl>
                                          </p:spTgt>
                                        </p:tgtEl>
                                      </p:cBhvr>
                                    </p:animEffect>
                                    <p:anim calcmode="lin" valueType="num">
                                      <p:cBhvr>
                                        <p:cTn id="16"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7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fade">
                                      <p:cBhvr>
                                        <p:cTn id="23" dur="1000"/>
                                        <p:tgtEl>
                                          <p:spTgt spid="32771">
                                            <p:txEl>
                                              <p:pRg st="2" end="2"/>
                                            </p:txEl>
                                          </p:spTgt>
                                        </p:tgtEl>
                                      </p:cBhvr>
                                    </p:animEffect>
                                    <p:anim calcmode="lin" valueType="num">
                                      <p:cBhvr>
                                        <p:cTn id="24"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277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277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2771" grpId="0" build="p"/>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Formule de calcul </a:t>
            </a:r>
          </a:p>
          <a:p>
            <a:pPr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None/>
            </a:pPr>
            <a:r>
              <a:rPr lang="fr-FR" altLang="fr-FR" smtClean="0"/>
              <a:t>                   </a:t>
            </a:r>
            <a:r>
              <a:rPr lang="fr-FR" altLang="fr-FR" sz="3600" smtClean="0"/>
              <a:t>intrant réel</a:t>
            </a:r>
          </a:p>
          <a:p>
            <a:pPr algn="just" eaLnBrk="1" hangingPunct="1">
              <a:buClr>
                <a:schemeClr val="tx1"/>
              </a:buClr>
              <a:buFont typeface="Wingdings" panose="05000000000000000000" pitchFamily="2" charset="2"/>
              <a:buNone/>
            </a:pPr>
            <a:r>
              <a:rPr lang="fr-FR" altLang="fr-FR" sz="2400" smtClean="0"/>
              <a:t>                        ___________________</a:t>
            </a:r>
          </a:p>
          <a:p>
            <a:pPr eaLnBrk="1" hangingPunct="1">
              <a:buClr>
                <a:schemeClr val="tx1"/>
              </a:buClr>
              <a:buFont typeface="Wingdings" panose="05000000000000000000" pitchFamily="2" charset="2"/>
              <a:buNone/>
            </a:pPr>
            <a:r>
              <a:rPr lang="fr-FR" altLang="fr-FR" sz="3600" smtClean="0"/>
              <a:t>                 extrant réel </a:t>
            </a:r>
          </a:p>
          <a:p>
            <a:pPr eaLnBrk="1" hangingPunct="1">
              <a:buClr>
                <a:schemeClr val="tx1"/>
              </a:buClr>
              <a:buFont typeface="Wingdings" panose="05000000000000000000" pitchFamily="2" charset="2"/>
              <a:buNone/>
            </a:pPr>
            <a:endParaRPr lang="fr-FR" altLang="fr-FR" smtClean="0"/>
          </a:p>
        </p:txBody>
      </p:sp>
    </p:spTree>
    <p:extLst>
      <p:ext uri="{BB962C8B-B14F-4D97-AF65-F5344CB8AC3E}">
        <p14:creationId xmlns:p14="http://schemas.microsoft.com/office/powerpoint/2010/main" val="10414504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37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37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fade">
                                      <p:cBhvr>
                                        <p:cTn id="15" dur="1000"/>
                                        <p:tgtEl>
                                          <p:spTgt spid="33795">
                                            <p:txEl>
                                              <p:pRg st="2" end="2"/>
                                            </p:txEl>
                                          </p:spTgt>
                                        </p:tgtEl>
                                      </p:cBhvr>
                                    </p:animEffect>
                                    <p:anim calcmode="lin" valueType="num">
                                      <p:cBhvr>
                                        <p:cTn id="16"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379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37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Effect transition="in" filter="fade">
                                      <p:cBhvr>
                                        <p:cTn id="23" dur="1000"/>
                                        <p:tgtEl>
                                          <p:spTgt spid="33795">
                                            <p:txEl>
                                              <p:pRg st="3" end="3"/>
                                            </p:txEl>
                                          </p:spTgt>
                                        </p:tgtEl>
                                      </p:cBhvr>
                                    </p:animEffect>
                                    <p:anim calcmode="lin" valueType="num">
                                      <p:cBhvr>
                                        <p:cTn id="24"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3795">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379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Effect transition="in" filter="fade">
                                      <p:cBhvr>
                                        <p:cTn id="31" dur="1000"/>
                                        <p:tgtEl>
                                          <p:spTgt spid="33795">
                                            <p:txEl>
                                              <p:pRg st="4" end="4"/>
                                            </p:txEl>
                                          </p:spTgt>
                                        </p:tgtEl>
                                      </p:cBhvr>
                                    </p:animEffect>
                                    <p:anim calcmode="lin" valueType="num">
                                      <p:cBhvr>
                                        <p:cTn id="32"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3795">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379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fr-FR" b="1" dirty="0">
                <a:solidFill>
                  <a:schemeClr val="hlink"/>
                </a:solidFill>
                <a:effectLst>
                  <a:outerShdw blurRad="38100" dist="38100" dir="2700000" algn="tl">
                    <a:srgbClr val="C0C0C0"/>
                  </a:outerShdw>
                </a:effectLst>
              </a:rPr>
              <a:t>LE TAUX DE DEPERDITION</a:t>
            </a:r>
          </a:p>
        </p:txBody>
      </p:sp>
      <p:sp>
        <p:nvSpPr>
          <p:cNvPr id="34819"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endParaRPr lang="fr-FR" altLang="fr-FR" sz="2400" smtClean="0"/>
          </a:p>
          <a:p>
            <a:pPr eaLnBrk="1" hangingPunct="1">
              <a:buClr>
                <a:schemeClr val="tx1"/>
              </a:buClr>
              <a:buFont typeface="Wingdings" panose="05000000000000000000" pitchFamily="2" charset="2"/>
              <a:buNone/>
            </a:pPr>
            <a:r>
              <a:rPr lang="en-GB" altLang="fr-FR" sz="3600" b="1" smtClean="0"/>
              <a:t>Rapport </a:t>
            </a:r>
            <a:r>
              <a:rPr lang="en-GB" altLang="fr-FR" sz="3600" smtClean="0"/>
              <a:t>entre le ratio intrant/extrant réel et le ratio intrant/extrant idéal.</a:t>
            </a:r>
          </a:p>
          <a:p>
            <a:pPr eaLnBrk="1" hangingPunct="1">
              <a:buClr>
                <a:schemeClr val="tx1"/>
              </a:buClr>
              <a:buFont typeface="Wingdings" panose="05000000000000000000" pitchFamily="2" charset="2"/>
              <a:buNone/>
            </a:pPr>
            <a:endParaRPr lang="en-GB" altLang="fr-FR" sz="3600" b="1" smtClean="0"/>
          </a:p>
          <a:p>
            <a:pPr eaLnBrk="1" hangingPunct="1">
              <a:buClr>
                <a:schemeClr val="tx1"/>
              </a:buClr>
              <a:buFont typeface="Wingdings" panose="05000000000000000000" pitchFamily="2" charset="2"/>
              <a:buNone/>
            </a:pPr>
            <a:r>
              <a:rPr lang="en-GB" altLang="fr-FR" sz="3600" b="1" smtClean="0"/>
              <a:t>Objet: </a:t>
            </a:r>
            <a:r>
              <a:rPr lang="en-GB" altLang="fr-FR" sz="3600" smtClean="0"/>
              <a:t>mesurer le coût-efficacité d’un système éducatif</a:t>
            </a:r>
            <a:endParaRPr lang="fr-FR" altLang="fr-FR" sz="3600" smtClean="0"/>
          </a:p>
        </p:txBody>
      </p:sp>
    </p:spTree>
    <p:extLst>
      <p:ext uri="{BB962C8B-B14F-4D97-AF65-F5344CB8AC3E}">
        <p14:creationId xmlns:p14="http://schemas.microsoft.com/office/powerpoint/2010/main" val="20525279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fade">
                                      <p:cBhvr>
                                        <p:cTn id="15" dur="1000"/>
                                        <p:tgtEl>
                                          <p:spTgt spid="34819">
                                            <p:txEl>
                                              <p:pRg st="1" end="1"/>
                                            </p:txEl>
                                          </p:spTgt>
                                        </p:tgtEl>
                                      </p:cBhvr>
                                    </p:animEffect>
                                    <p:anim calcmode="lin" valueType="num">
                                      <p:cBhvr>
                                        <p:cTn id="16"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481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48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fade">
                                      <p:cBhvr>
                                        <p:cTn id="23" dur="1000"/>
                                        <p:tgtEl>
                                          <p:spTgt spid="34819">
                                            <p:txEl>
                                              <p:pRg st="3" end="3"/>
                                            </p:txEl>
                                          </p:spTgt>
                                        </p:tgtEl>
                                      </p:cBhvr>
                                    </p:animEffect>
                                    <p:anim calcmode="lin" valueType="num">
                                      <p:cBhvr>
                                        <p:cTn id="24"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481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481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4819" grpId="0" build="p"/>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fr-FR" b="1" dirty="0">
                <a:solidFill>
                  <a:schemeClr val="hlink"/>
                </a:solidFill>
                <a:effectLst>
                  <a:outerShdw blurRad="38100" dist="38100" dir="2700000" algn="tl">
                    <a:srgbClr val="C0C0C0"/>
                  </a:outerShdw>
                </a:effectLst>
              </a:rPr>
              <a:t>LE TAUX DE DEPERDITION</a:t>
            </a:r>
          </a:p>
        </p:txBody>
      </p:sp>
      <p:sp>
        <p:nvSpPr>
          <p:cNvPr id="35843"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endParaRPr lang="fr-FR" altLang="fr-FR" sz="2400" smtClean="0"/>
          </a:p>
          <a:p>
            <a:pPr eaLnBrk="1" hangingPunct="1">
              <a:buClr>
                <a:schemeClr val="tx1"/>
              </a:buClr>
              <a:buFont typeface="Wingdings" panose="05000000000000000000" pitchFamily="2" charset="2"/>
              <a:buNone/>
            </a:pPr>
            <a:r>
              <a:rPr lang="en-GB" altLang="fr-FR" sz="3600" b="1" smtClean="0">
                <a:solidFill>
                  <a:schemeClr val="hlink"/>
                </a:solidFill>
              </a:rPr>
              <a:t>Formule de calcul:</a:t>
            </a:r>
          </a:p>
          <a:p>
            <a:pPr eaLnBrk="1" hangingPunct="1">
              <a:buClr>
                <a:schemeClr val="tx1"/>
              </a:buClr>
              <a:buFont typeface="Wingdings" panose="05000000000000000000" pitchFamily="2" charset="2"/>
              <a:buNone/>
            </a:pPr>
            <a:endParaRPr lang="en-GB" altLang="fr-FR" sz="3600" b="1" smtClean="0">
              <a:solidFill>
                <a:schemeClr val="hlink"/>
              </a:solidFill>
            </a:endParaRPr>
          </a:p>
          <a:p>
            <a:pPr eaLnBrk="1" hangingPunct="1">
              <a:buClr>
                <a:schemeClr val="tx1"/>
              </a:buClr>
              <a:buFont typeface="Wingdings" panose="05000000000000000000" pitchFamily="2" charset="2"/>
              <a:buNone/>
            </a:pPr>
            <a:r>
              <a:rPr lang="fr-FR" altLang="fr-FR" sz="3600" b="1" smtClean="0"/>
              <a:t>Ratio intrant/extrant réel</a:t>
            </a:r>
          </a:p>
          <a:p>
            <a:pPr algn="just" eaLnBrk="1" hangingPunct="1">
              <a:buClr>
                <a:schemeClr val="tx1"/>
              </a:buClr>
              <a:buFont typeface="Wingdings" panose="05000000000000000000" pitchFamily="2" charset="2"/>
              <a:buNone/>
            </a:pPr>
            <a:r>
              <a:rPr lang="fr-FR" altLang="fr-FR" sz="2400" b="1" smtClean="0"/>
              <a:t>________________________________</a:t>
            </a:r>
          </a:p>
          <a:p>
            <a:pPr eaLnBrk="1" hangingPunct="1">
              <a:buClr>
                <a:schemeClr val="tx1"/>
              </a:buClr>
              <a:buFont typeface="Wingdings" panose="05000000000000000000" pitchFamily="2" charset="2"/>
              <a:buNone/>
            </a:pPr>
            <a:r>
              <a:rPr lang="fr-FR" altLang="fr-FR" sz="3600" b="1" smtClean="0"/>
              <a:t> ratio intrant/extrant idéal</a:t>
            </a:r>
            <a:r>
              <a:rPr lang="fr-FR" altLang="fr-FR" sz="3600" smtClean="0"/>
              <a:t> </a:t>
            </a:r>
          </a:p>
          <a:p>
            <a:pPr eaLnBrk="1" hangingPunct="1">
              <a:buClr>
                <a:schemeClr val="tx1"/>
              </a:buClr>
              <a:buFont typeface="Wingdings" panose="05000000000000000000" pitchFamily="2" charset="2"/>
              <a:buNone/>
            </a:pPr>
            <a:endParaRPr lang="fr-FR" altLang="fr-FR" sz="3600" smtClean="0"/>
          </a:p>
        </p:txBody>
      </p:sp>
    </p:spTree>
    <p:extLst>
      <p:ext uri="{BB962C8B-B14F-4D97-AF65-F5344CB8AC3E}">
        <p14:creationId xmlns:p14="http://schemas.microsoft.com/office/powerpoint/2010/main" val="293711533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fade">
                                      <p:cBhvr>
                                        <p:cTn id="15" dur="1000"/>
                                        <p:tgtEl>
                                          <p:spTgt spid="35843">
                                            <p:txEl>
                                              <p:pRg st="1" end="1"/>
                                            </p:txEl>
                                          </p:spTgt>
                                        </p:tgtEl>
                                      </p:cBhvr>
                                    </p:animEffect>
                                    <p:anim calcmode="lin" valueType="num">
                                      <p:cBhvr>
                                        <p:cTn id="16"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58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58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animEffect transition="in" filter="fade">
                                      <p:cBhvr>
                                        <p:cTn id="23" dur="1000"/>
                                        <p:tgtEl>
                                          <p:spTgt spid="35843">
                                            <p:txEl>
                                              <p:pRg st="3" end="3"/>
                                            </p:txEl>
                                          </p:spTgt>
                                        </p:tgtEl>
                                      </p:cBhvr>
                                    </p:animEffect>
                                    <p:anim calcmode="lin" valueType="num">
                                      <p:cBhvr>
                                        <p:cTn id="24"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584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58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Effect transition="in" filter="fade">
                                      <p:cBhvr>
                                        <p:cTn id="31" dur="1000"/>
                                        <p:tgtEl>
                                          <p:spTgt spid="35843">
                                            <p:txEl>
                                              <p:pRg st="4" end="4"/>
                                            </p:txEl>
                                          </p:spTgt>
                                        </p:tgtEl>
                                      </p:cBhvr>
                                    </p:animEffect>
                                    <p:anim calcmode="lin" valueType="num">
                                      <p:cBhvr>
                                        <p:cTn id="32"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584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58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5843">
                                            <p:txEl>
                                              <p:pRg st="5" end="5"/>
                                            </p:txEl>
                                          </p:spTgt>
                                        </p:tgtEl>
                                        <p:attrNameLst>
                                          <p:attrName>style.visibility</p:attrName>
                                        </p:attrNameLst>
                                      </p:cBhvr>
                                      <p:to>
                                        <p:strVal val="visible"/>
                                      </p:to>
                                    </p:set>
                                    <p:animEffect transition="in" filter="fade">
                                      <p:cBhvr>
                                        <p:cTn id="39" dur="1000"/>
                                        <p:tgtEl>
                                          <p:spTgt spid="35843">
                                            <p:txEl>
                                              <p:pRg st="5" end="5"/>
                                            </p:txEl>
                                          </p:spTgt>
                                        </p:tgtEl>
                                      </p:cBhvr>
                                    </p:animEffect>
                                    <p:anim calcmode="lin" valueType="num">
                                      <p:cBhvr>
                                        <p:cTn id="40"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584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584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5843" grpId="0"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Titre 2"/>
          <p:cNvSpPr>
            <a:spLocks noGrp="1"/>
          </p:cNvSpPr>
          <p:nvPr>
            <p:ph type="title" idx="4294967295"/>
          </p:nvPr>
        </p:nvSpPr>
        <p:spPr>
          <a:xfrm>
            <a:off x="457200" y="0"/>
            <a:ext cx="8229600" cy="836613"/>
          </a:xfrm>
        </p:spPr>
        <p:txBody>
          <a:bodyPr/>
          <a:lstStyle/>
          <a:p>
            <a:pPr>
              <a:defRPr/>
            </a:pPr>
            <a:r>
              <a:rPr lang="fr-FR" sz="3200" dirty="0" smtClean="0">
                <a:solidFill>
                  <a:srgbClr val="00B0F0"/>
                </a:solidFill>
                <a:effectLst>
                  <a:outerShdw blurRad="38100" dist="38100" dir="2700000" algn="tl">
                    <a:srgbClr val="000000">
                      <a:alpha val="43137"/>
                    </a:srgbClr>
                  </a:outerShdw>
                </a:effectLst>
                <a:cs typeface="Arial" pitchFamily="34" charset="0"/>
              </a:rPr>
              <a:t>LE COEFFICIENT D’EFFICACITE</a:t>
            </a:r>
          </a:p>
        </p:txBody>
      </p:sp>
      <p:sp>
        <p:nvSpPr>
          <p:cNvPr id="79875" name="Rectangle 5"/>
          <p:cNvSpPr>
            <a:spLocks noChangeArrowheads="1"/>
          </p:cNvSpPr>
          <p:nvPr/>
        </p:nvSpPr>
        <p:spPr bwMode="auto">
          <a:xfrm>
            <a:off x="395288" y="1052513"/>
            <a:ext cx="7921625"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a:solidFill>
                  <a:srgbClr val="000000"/>
                </a:solidFill>
                <a:ea typeface="Calibri" panose="020F0502020204030204" pitchFamily="34" charset="0"/>
                <a:cs typeface="FranklinGothic-Medium"/>
              </a:rPr>
              <a:t>Le coefficient d’efficacité se définit comme étant le rapport entre les années élèves idéalement consommées pour amener un certain nombre d’élèves en fin de cycle (sans redoublements, ni abandons) et le nombre d’années-élèves effectivement consommées du fait des redoublements et abandons effectifs.</a:t>
            </a:r>
            <a:endParaRPr lang="fr-FR" altLang="fr-FR" b="1">
              <a:solidFill>
                <a:srgbClr val="000000"/>
              </a:solidFill>
              <a:ea typeface="Calibri" panose="020F0502020204030204" pitchFamily="34" charset="0"/>
              <a:cs typeface="FranklinGothic-Medium"/>
            </a:endParaRPr>
          </a:p>
          <a:p>
            <a:pPr algn="just" eaLnBrk="1" hangingPunct="1">
              <a:spcBef>
                <a:spcPct val="0"/>
              </a:spcBef>
              <a:buFontTx/>
              <a:buNone/>
            </a:pPr>
            <a:r>
              <a:rPr lang="fr-FR" altLang="fr-FR">
                <a:solidFill>
                  <a:srgbClr val="000000"/>
                </a:solidFill>
                <a:ea typeface="Calibri" panose="020F0502020204030204" pitchFamily="34" charset="0"/>
                <a:cs typeface="FranklinGothic-Medium"/>
              </a:rPr>
              <a:t>Il correspond à l’inverse du taux de déperdition.  </a:t>
            </a:r>
            <a:endParaRPr lang="fr-FR" altLang="fr-FR" sz="1800">
              <a:solidFill>
                <a:srgbClr val="000000"/>
              </a:solidFill>
              <a:latin typeface="Calibri" panose="020F0502020204030204" pitchFamily="34" charset="0"/>
              <a:ea typeface="Calibri" panose="020F0502020204030204" pitchFamily="34" charset="0"/>
              <a:cs typeface="FranklinGothic-Medium"/>
            </a:endParaRPr>
          </a:p>
          <a:p>
            <a:pPr>
              <a:spcBef>
                <a:spcPct val="0"/>
              </a:spcBef>
              <a:buFontTx/>
              <a:buNone/>
            </a:pPr>
            <a:endParaRPr lang="fr-FR" altLang="fr-FR" sz="1800">
              <a:solidFill>
                <a:srgbClr val="000000"/>
              </a:solidFill>
              <a:latin typeface="Calibri" panose="020F0502020204030204" pitchFamily="34" charset="0"/>
              <a:ea typeface="Calibri" panose="020F0502020204030204" pitchFamily="34" charset="0"/>
              <a:cs typeface="FranklinGothic-Medium"/>
            </a:endParaRPr>
          </a:p>
        </p:txBody>
      </p:sp>
    </p:spTree>
    <p:extLst>
      <p:ext uri="{BB962C8B-B14F-4D97-AF65-F5344CB8AC3E}">
        <p14:creationId xmlns:p14="http://schemas.microsoft.com/office/powerpoint/2010/main" val="30096369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1000"/>
                                        <p:tgtEl>
                                          <p:spTgt spid="46083"/>
                                        </p:tgtEl>
                                      </p:cBhvr>
                                    </p:animEffect>
                                    <p:anim calcmode="lin" valueType="num">
                                      <p:cBhvr>
                                        <p:cTn id="8" dur="1000" fill="hold"/>
                                        <p:tgtEl>
                                          <p:spTgt spid="46083"/>
                                        </p:tgtEl>
                                        <p:attrNameLst>
                                          <p:attrName>ppt_x</p:attrName>
                                        </p:attrNameLst>
                                      </p:cBhvr>
                                      <p:tavLst>
                                        <p:tav tm="0">
                                          <p:val>
                                            <p:strVal val="#ppt_x"/>
                                          </p:val>
                                        </p:tav>
                                        <p:tav tm="100000">
                                          <p:val>
                                            <p:strVal val="#ppt_x"/>
                                          </p:val>
                                        </p:tav>
                                      </p:tavLst>
                                    </p:anim>
                                    <p:anim calcmode="lin" valueType="num">
                                      <p:cBhvr>
                                        <p:cTn id="9" dur="898" decel="100000" fill="hold"/>
                                        <p:tgtEl>
                                          <p:spTgt spid="46083"/>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60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107950" y="1844675"/>
            <a:ext cx="8856663"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a:solidFill>
                  <a:srgbClr val="000000"/>
                </a:solidFill>
                <a:ea typeface="Calibri" panose="020F0502020204030204" pitchFamily="34" charset="0"/>
                <a:cs typeface="FranklinGothic-Medium"/>
              </a:rPr>
              <a:t>Un système éducatif dans l’idéal aura 100% d’efficacité.</a:t>
            </a:r>
          </a:p>
          <a:p>
            <a:pPr eaLnBrk="1" hangingPunct="1">
              <a:spcBef>
                <a:spcPct val="0"/>
              </a:spcBef>
              <a:buFontTx/>
              <a:buNone/>
            </a:pPr>
            <a:endParaRPr lang="fr-FR" altLang="fr-FR">
              <a:solidFill>
                <a:srgbClr val="000000"/>
              </a:solidFill>
              <a:ea typeface="Calibri" panose="020F0502020204030204" pitchFamily="34" charset="0"/>
              <a:cs typeface="FranklinGothic-Medium"/>
            </a:endParaRPr>
          </a:p>
          <a:p>
            <a:pPr eaLnBrk="1" hangingPunct="1">
              <a:spcBef>
                <a:spcPct val="0"/>
              </a:spcBef>
              <a:buFontTx/>
              <a:buNone/>
            </a:pPr>
            <a:r>
              <a:rPr lang="fr-FR" altLang="fr-FR" b="1">
                <a:solidFill>
                  <a:srgbClr val="000000"/>
                </a:solidFill>
                <a:ea typeface="Calibri" panose="020F0502020204030204" pitchFamily="34" charset="0"/>
                <a:cs typeface="FranklinGothic-Medium"/>
              </a:rPr>
              <a:t>Coefficient d’efficacité </a:t>
            </a:r>
            <a:r>
              <a:rPr lang="fr-FR" altLang="fr-FR">
                <a:solidFill>
                  <a:srgbClr val="000000"/>
                </a:solidFill>
                <a:ea typeface="Calibri" panose="020F0502020204030204" pitchFamily="34" charset="0"/>
                <a:cs typeface="FranklinGothic-Medium"/>
              </a:rPr>
              <a:t>=</a:t>
            </a:r>
          </a:p>
          <a:p>
            <a:pPr eaLnBrk="1" hangingPunct="1">
              <a:spcBef>
                <a:spcPct val="0"/>
              </a:spcBef>
              <a:buFontTx/>
              <a:buNone/>
            </a:pPr>
            <a:r>
              <a:rPr lang="fr-FR" altLang="fr-FR">
                <a:solidFill>
                  <a:srgbClr val="000000"/>
                </a:solidFill>
                <a:ea typeface="Calibri" panose="020F0502020204030204" pitchFamily="34" charset="0"/>
                <a:cs typeface="FranklinGothic-Medium"/>
              </a:rPr>
              <a:t> </a:t>
            </a:r>
          </a:p>
          <a:p>
            <a:pPr eaLnBrk="1" hangingPunct="1">
              <a:spcBef>
                <a:spcPct val="0"/>
              </a:spcBef>
              <a:buFontTx/>
              <a:buNone/>
            </a:pPr>
            <a:r>
              <a:rPr lang="fr-FR" altLang="fr-FR">
                <a:solidFill>
                  <a:srgbClr val="000000"/>
                </a:solidFill>
                <a:ea typeface="Calibri" panose="020F0502020204030204" pitchFamily="34" charset="0"/>
                <a:cs typeface="FranklinGothic-Medium"/>
              </a:rPr>
              <a:t>       nombre d’années d’études x nombre de </a:t>
            </a:r>
          </a:p>
          <a:p>
            <a:pPr eaLnBrk="1" hangingPunct="1">
              <a:spcBef>
                <a:spcPct val="0"/>
              </a:spcBef>
              <a:buFontTx/>
              <a:buNone/>
            </a:pPr>
            <a:r>
              <a:rPr lang="fr-FR" altLang="fr-FR">
                <a:solidFill>
                  <a:srgbClr val="000000"/>
                </a:solidFill>
                <a:ea typeface="Calibri" panose="020F0502020204030204" pitchFamily="34" charset="0"/>
                <a:cs typeface="FranklinGothic-Medium"/>
              </a:rPr>
              <a:t>                           diplômés</a:t>
            </a:r>
          </a:p>
          <a:p>
            <a:pPr eaLnBrk="1" hangingPunct="1">
              <a:spcBef>
                <a:spcPct val="0"/>
              </a:spcBef>
              <a:buFontTx/>
              <a:buNone/>
            </a:pPr>
            <a:r>
              <a:rPr lang="fr-FR" altLang="fr-FR">
                <a:solidFill>
                  <a:srgbClr val="000000"/>
                </a:solidFill>
                <a:ea typeface="Calibri" panose="020F0502020204030204" pitchFamily="34" charset="0"/>
                <a:cs typeface="FranklinGothic-Medium"/>
              </a:rPr>
              <a:t>____________________________________</a:t>
            </a:r>
          </a:p>
          <a:p>
            <a:pPr eaLnBrk="1" hangingPunct="1">
              <a:spcBef>
                <a:spcPct val="0"/>
              </a:spcBef>
              <a:buFontTx/>
              <a:buNone/>
            </a:pPr>
            <a:r>
              <a:rPr lang="fr-FR" altLang="fr-FR">
                <a:solidFill>
                  <a:srgbClr val="000000"/>
                </a:solidFill>
                <a:ea typeface="Calibri" panose="020F0502020204030204" pitchFamily="34" charset="0"/>
                <a:cs typeface="FranklinGothic-Medium"/>
              </a:rPr>
              <a:t>     Nombre d’années-élèves consommées</a:t>
            </a:r>
          </a:p>
        </p:txBody>
      </p:sp>
      <p:sp>
        <p:nvSpPr>
          <p:cNvPr id="48131" name="Rectangle 2"/>
          <p:cNvSpPr>
            <a:spLocks noChangeArrowheads="1"/>
          </p:cNvSpPr>
          <p:nvPr/>
        </p:nvSpPr>
        <p:spPr bwMode="auto">
          <a:xfrm>
            <a:off x="900113" y="1196975"/>
            <a:ext cx="7056437" cy="584200"/>
          </a:xfrm>
          <a:prstGeom prst="rect">
            <a:avLst/>
          </a:prstGeom>
          <a:noFill/>
          <a:ln>
            <a:noFill/>
          </a:ln>
          <a:extLst/>
        </p:spPr>
        <p:txBody>
          <a:bodyPr>
            <a:spAutoFit/>
          </a:bodyPr>
          <a:lstStyle/>
          <a:p>
            <a:pPr eaLnBrk="1" hangingPunct="1">
              <a:defRPr/>
            </a:pPr>
            <a:r>
              <a:rPr lang="fr-FR" sz="3200" dirty="0">
                <a:solidFill>
                  <a:srgbClr val="00B0F0"/>
                </a:solidFill>
                <a:effectLst>
                  <a:outerShdw blurRad="38100" dist="38100" dir="2700000" algn="tl">
                    <a:srgbClr val="000000">
                      <a:alpha val="43137"/>
                    </a:srgbClr>
                  </a:outerShdw>
                </a:effectLst>
                <a:latin typeface="Arial" charset="0"/>
                <a:cs typeface="Arial" pitchFamily="34" charset="0"/>
              </a:rPr>
              <a:t>LE COEFFICIENT D’EFFICACITE</a:t>
            </a:r>
            <a:endParaRPr lang="fr-FR" sz="3200" b="1" dirty="0">
              <a:solidFill>
                <a:srgbClr val="000000"/>
              </a:solidFill>
              <a:latin typeface="Arial" charset="0"/>
            </a:endParaRPr>
          </a:p>
        </p:txBody>
      </p:sp>
    </p:spTree>
    <p:extLst>
      <p:ext uri="{BB962C8B-B14F-4D97-AF65-F5344CB8AC3E}">
        <p14:creationId xmlns:p14="http://schemas.microsoft.com/office/powerpoint/2010/main" val="93226512"/>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648195" name="Rectangle 3"/>
          <p:cNvSpPr>
            <a:spLocks noGrp="1" noChangeArrowheads="1"/>
          </p:cNvSpPr>
          <p:nvPr>
            <p:ph type="subTitle" idx="1"/>
          </p:nvPr>
        </p:nvSpPr>
        <p:spPr>
          <a:xfrm>
            <a:off x="161925" y="654050"/>
            <a:ext cx="8802688" cy="5545138"/>
          </a:xfrm>
        </p:spPr>
        <p:txBody>
          <a:bodyPr rtlCol="0">
            <a:normAutofit/>
          </a:bodyPr>
          <a:lstStyle/>
          <a:p>
            <a:pPr marL="457200" indent="-457200" algn="just" eaLnBrk="1" fontAlgn="auto" hangingPunct="1">
              <a:spcAft>
                <a:spcPts val="0"/>
              </a:spcAft>
              <a:buFont typeface="Wingdings" panose="05000000000000000000" pitchFamily="2" charset="2"/>
              <a:buChar char="v"/>
              <a:defRPr/>
            </a:pPr>
            <a:r>
              <a:rPr lang="fr-FR" sz="2800" b="1" dirty="0" smtClean="0"/>
              <a:t>la planification stratégique</a:t>
            </a:r>
          </a:p>
          <a:p>
            <a:pPr algn="just" eaLnBrk="1" fontAlgn="auto" hangingPunct="1">
              <a:spcAft>
                <a:spcPts val="0"/>
              </a:spcAft>
              <a:defRPr/>
            </a:pPr>
            <a:r>
              <a:rPr lang="fr-FR" sz="2800" dirty="0" smtClean="0"/>
              <a:t>Stratégie= </a:t>
            </a:r>
            <a:r>
              <a:rPr lang="fr-FR" sz="2800" dirty="0"/>
              <a:t>ensemble de mesures et de dispositifs devant permettre d’atteindre des objectifs prédéterminés. C’est un ensemble de méthodes pour gérer un projet de </a:t>
            </a:r>
            <a:r>
              <a:rPr lang="fr-FR" sz="2800" dirty="0" err="1" smtClean="0"/>
              <a:t>dévelop</a:t>
            </a:r>
            <a:r>
              <a:rPr lang="fr-FR" sz="2800" dirty="0" smtClean="0"/>
              <a:t>. </a:t>
            </a:r>
            <a:r>
              <a:rPr lang="fr-FR" sz="2800" dirty="0"/>
              <a:t/>
            </a:r>
            <a:br>
              <a:rPr lang="fr-FR" sz="2800" dirty="0"/>
            </a:br>
            <a:r>
              <a:rPr lang="fr-FR" sz="2800" dirty="0" smtClean="0"/>
              <a:t>Combinaison de 3 </a:t>
            </a:r>
            <a:r>
              <a:rPr lang="fr-FR" sz="2800" dirty="0" err="1" smtClean="0"/>
              <a:t>élmts</a:t>
            </a:r>
            <a:r>
              <a:rPr lang="fr-FR" sz="2800" dirty="0" smtClean="0"/>
              <a:t> clés: options </a:t>
            </a:r>
            <a:r>
              <a:rPr lang="fr-FR" sz="2800" dirty="0"/>
              <a:t>prioritaires</a:t>
            </a:r>
            <a:r>
              <a:rPr lang="fr-FR" sz="2800" dirty="0" smtClean="0"/>
              <a:t>, </a:t>
            </a:r>
            <a:r>
              <a:rPr lang="fr-FR" sz="2800" dirty="0"/>
              <a:t>acteurs privilégiés et </a:t>
            </a:r>
            <a:r>
              <a:rPr lang="fr-FR" sz="2800" dirty="0" smtClean="0"/>
              <a:t>ressources </a:t>
            </a:r>
            <a:r>
              <a:rPr lang="fr-FR" sz="2800" dirty="0"/>
              <a:t>(hommes, capitaux, </a:t>
            </a:r>
            <a:r>
              <a:rPr lang="fr-FR" sz="2800" dirty="0" smtClean="0"/>
              <a:t>techniques)</a:t>
            </a:r>
            <a:r>
              <a:rPr lang="en-US" sz="2800" dirty="0" smtClean="0"/>
              <a:t>.</a:t>
            </a:r>
          </a:p>
          <a:p>
            <a:pPr algn="l" eaLnBrk="1" fontAlgn="auto" hangingPunct="1">
              <a:spcAft>
                <a:spcPts val="0"/>
              </a:spcAft>
              <a:defRPr/>
            </a:pPr>
            <a:endParaRPr lang="fr-FR" sz="2800" dirty="0" smtClean="0"/>
          </a:p>
          <a:p>
            <a:pPr algn="l" eaLnBrk="1" fontAlgn="auto" hangingPunct="1">
              <a:spcAft>
                <a:spcPts val="0"/>
              </a:spcAft>
              <a:defRPr/>
            </a:pPr>
            <a:r>
              <a:rPr lang="fr-FR" sz="2800" dirty="0" smtClean="0"/>
              <a:t>La PS =définition et </a:t>
            </a:r>
            <a:r>
              <a:rPr lang="fr-FR" sz="2800" dirty="0"/>
              <a:t>hiérarchisation des plans à long terme qui comprend l’examen de fin d’une organisation, </a:t>
            </a:r>
            <a:r>
              <a:rPr lang="fr-FR" sz="2800" dirty="0" smtClean="0"/>
              <a:t>la mission</a:t>
            </a:r>
            <a:r>
              <a:rPr lang="fr-FR" sz="2800" dirty="0"/>
              <a:t>, la philosophie et les objectifs à la lumière de son environnement </a:t>
            </a:r>
            <a:r>
              <a:rPr lang="fr-FR" sz="2800" dirty="0" smtClean="0"/>
              <a:t>externe.</a:t>
            </a:r>
            <a:endParaRPr lang="en-US" sz="2800" dirty="0"/>
          </a:p>
          <a:p>
            <a:pPr algn="l" eaLnBrk="1" fontAlgn="auto" hangingPunct="1">
              <a:spcAft>
                <a:spcPts val="0"/>
              </a:spcAft>
              <a:defRPr/>
            </a:pPr>
            <a:endParaRPr lang="en-US" sz="2800" dirty="0"/>
          </a:p>
        </p:txBody>
      </p:sp>
      <p:sp>
        <p:nvSpPr>
          <p:cNvPr id="32772" name="Rectangle 4"/>
          <p:cNvSpPr>
            <a:spLocks noChangeArrowheads="1"/>
          </p:cNvSpPr>
          <p:nvPr/>
        </p:nvSpPr>
        <p:spPr bwMode="auto">
          <a:xfrm>
            <a:off x="252413" y="412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32773"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32774"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468313" y="1997075"/>
            <a:ext cx="842486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a:solidFill>
                  <a:srgbClr val="000000"/>
                </a:solidFill>
                <a:ea typeface="Calibri" panose="020F0502020204030204" pitchFamily="34" charset="0"/>
                <a:cs typeface="FranklinGothic-Medium"/>
              </a:rPr>
              <a:t>Ainsi  si dans  un modèle donné, le taux de déperdition est de 1,59. Le coefficient d’efficacité sera donc :</a:t>
            </a:r>
          </a:p>
          <a:p>
            <a:pPr eaLnBrk="1" hangingPunct="1">
              <a:spcBef>
                <a:spcPct val="0"/>
              </a:spcBef>
              <a:buFontTx/>
              <a:buNone/>
            </a:pPr>
            <a:endParaRPr lang="fr-FR" altLang="fr-FR">
              <a:solidFill>
                <a:srgbClr val="000000"/>
              </a:solidFill>
              <a:ea typeface="Calibri" panose="020F0502020204030204" pitchFamily="34" charset="0"/>
              <a:cs typeface="FranklinGothic-Medium"/>
            </a:endParaRPr>
          </a:p>
          <a:p>
            <a:pPr eaLnBrk="1" hangingPunct="1">
              <a:spcBef>
                <a:spcPct val="0"/>
              </a:spcBef>
              <a:buFontTx/>
              <a:buNone/>
            </a:pPr>
            <a:r>
              <a:rPr lang="fr-FR" altLang="fr-FR">
                <a:solidFill>
                  <a:srgbClr val="000000"/>
                </a:solidFill>
                <a:ea typeface="Calibri" panose="020F0502020204030204" pitchFamily="34" charset="0"/>
                <a:cs typeface="FranklinGothic-Medium"/>
              </a:rPr>
              <a:t>Coefficient d’efficacité = 1/TD=1/1,59 = </a:t>
            </a:r>
            <a:r>
              <a:rPr lang="fr-FR" altLang="fr-FR">
                <a:solidFill>
                  <a:srgbClr val="FF0000"/>
                </a:solidFill>
                <a:ea typeface="Calibri" panose="020F0502020204030204" pitchFamily="34" charset="0"/>
                <a:cs typeface="FranklinGothic-Medium"/>
              </a:rPr>
              <a:t>63%.</a:t>
            </a:r>
          </a:p>
          <a:p>
            <a:pPr eaLnBrk="1" hangingPunct="1">
              <a:spcBef>
                <a:spcPct val="0"/>
              </a:spcBef>
              <a:buFontTx/>
              <a:buNone/>
            </a:pPr>
            <a:r>
              <a:rPr lang="fr-FR" altLang="fr-FR">
                <a:solidFill>
                  <a:srgbClr val="000000"/>
                </a:solidFill>
                <a:ea typeface="Calibri" panose="020F0502020204030204" pitchFamily="34" charset="0"/>
                <a:cs typeface="FranklinGothic-Medium"/>
              </a:rPr>
              <a:t>Cela signifie que 40% des années- élèves utilisées sont gaspillées, perdues, à cause des redoublements et abandons.</a:t>
            </a:r>
            <a:endParaRPr lang="fr-FR" altLang="fr-FR" sz="1800">
              <a:solidFill>
                <a:srgbClr val="000000"/>
              </a:solidFill>
              <a:ea typeface="Calibri" panose="020F0502020204030204" pitchFamily="34" charset="0"/>
              <a:cs typeface="FranklinGothic-Medium"/>
            </a:endParaRPr>
          </a:p>
        </p:txBody>
      </p:sp>
      <p:sp>
        <p:nvSpPr>
          <p:cNvPr id="49155" name="Rectangle 2"/>
          <p:cNvSpPr>
            <a:spLocks noChangeArrowheads="1"/>
          </p:cNvSpPr>
          <p:nvPr/>
        </p:nvSpPr>
        <p:spPr bwMode="auto">
          <a:xfrm>
            <a:off x="468313" y="836613"/>
            <a:ext cx="7632700" cy="584200"/>
          </a:xfrm>
          <a:prstGeom prst="rect">
            <a:avLst/>
          </a:prstGeom>
          <a:noFill/>
          <a:ln>
            <a:noFill/>
          </a:ln>
          <a:extLst/>
        </p:spPr>
        <p:txBody>
          <a:bodyPr>
            <a:spAutoFit/>
          </a:bodyPr>
          <a:lstStyle/>
          <a:p>
            <a:pPr eaLnBrk="1" hangingPunct="1">
              <a:defRPr/>
            </a:pPr>
            <a:r>
              <a:rPr lang="fr-FR" sz="3200" dirty="0">
                <a:solidFill>
                  <a:srgbClr val="00B0F0"/>
                </a:solidFill>
                <a:effectLst>
                  <a:outerShdw blurRad="38100" dist="38100" dir="2700000" algn="tl">
                    <a:srgbClr val="000000">
                      <a:alpha val="43137"/>
                    </a:srgbClr>
                  </a:outerShdw>
                </a:effectLst>
                <a:latin typeface="Arial" charset="0"/>
                <a:cs typeface="Arial" pitchFamily="34" charset="0"/>
              </a:rPr>
              <a:t>LE COEFFICIENT D’EFFICACITE</a:t>
            </a:r>
            <a:endParaRPr lang="fr-FR" sz="3200" b="1" dirty="0">
              <a:solidFill>
                <a:srgbClr val="000000"/>
              </a:solidFill>
              <a:latin typeface="Arial" charset="0"/>
            </a:endParaRPr>
          </a:p>
        </p:txBody>
      </p:sp>
    </p:spTree>
    <p:extLst>
      <p:ext uri="{BB962C8B-B14F-4D97-AF65-F5344CB8AC3E}">
        <p14:creationId xmlns:p14="http://schemas.microsoft.com/office/powerpoint/2010/main" val="3807730438"/>
      </p:ext>
    </p:extLst>
  </p:cSld>
  <p:clrMapOvr>
    <a:masterClrMapping/>
  </p:clrMapOvr>
  <p:transition>
    <p:wipe dir="d"/>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0" y="692150"/>
            <a:ext cx="8893175" cy="649288"/>
          </a:xfrm>
        </p:spPr>
        <p:txBody>
          <a:bodyPr/>
          <a:lstStyle/>
          <a:p>
            <a:pPr algn="l" eaLnBrk="1" hangingPunct="1">
              <a:defRPr/>
            </a:pPr>
            <a:r>
              <a:rPr lang="fr-FR" sz="3200" b="1" dirty="0" smtClean="0">
                <a:solidFill>
                  <a:schemeClr val="hlink"/>
                </a:solidFill>
                <a:effectLst>
                  <a:outerShdw blurRad="38100" dist="38100" dir="2700000" algn="tl">
                    <a:srgbClr val="C0C0C0"/>
                  </a:outerShdw>
                </a:effectLst>
              </a:rPr>
              <a:t>Le taux de déperdition en alphabétisation</a:t>
            </a:r>
            <a:endParaRPr lang="fr-FR" sz="3200" b="1" dirty="0">
              <a:solidFill>
                <a:schemeClr val="hlink"/>
              </a:solidFill>
              <a:effectLst>
                <a:outerShdw blurRad="38100" dist="38100" dir="2700000" algn="tl">
                  <a:srgbClr val="C0C0C0"/>
                </a:outerShdw>
              </a:effectLst>
            </a:endParaRPr>
          </a:p>
        </p:txBody>
      </p:sp>
      <p:sp>
        <p:nvSpPr>
          <p:cNvPr id="34819"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endParaRPr lang="fr-FR" altLang="fr-FR" sz="2400" smtClean="0"/>
          </a:p>
          <a:p>
            <a:pPr algn="just" eaLnBrk="1" hangingPunct="1">
              <a:buClr>
                <a:schemeClr val="tx1"/>
              </a:buClr>
              <a:buFont typeface="Wingdings" panose="05000000000000000000" pitchFamily="2" charset="2"/>
              <a:buNone/>
            </a:pPr>
            <a:r>
              <a:rPr lang="en-GB" altLang="fr-FR" sz="3600" b="1" smtClean="0"/>
              <a:t>Rapport </a:t>
            </a:r>
            <a:r>
              <a:rPr lang="en-GB" altLang="fr-FR" sz="3600" smtClean="0"/>
              <a:t>entre </a:t>
            </a:r>
            <a:r>
              <a:rPr lang="fr-FR" altLang="fr-FR" sz="3600" smtClean="0"/>
              <a:t>le cumul des abandons et des échecs, et le nombre d’inscrits</a:t>
            </a:r>
            <a:r>
              <a:rPr lang="en-GB" altLang="fr-FR" sz="3600" smtClean="0"/>
              <a:t>.</a:t>
            </a:r>
          </a:p>
          <a:p>
            <a:pPr eaLnBrk="1" hangingPunct="1">
              <a:buClr>
                <a:schemeClr val="tx1"/>
              </a:buClr>
              <a:buFont typeface="Wingdings" panose="05000000000000000000" pitchFamily="2" charset="2"/>
              <a:buNone/>
            </a:pPr>
            <a:endParaRPr lang="en-GB" altLang="fr-FR" sz="3600" b="1" smtClean="0"/>
          </a:p>
          <a:p>
            <a:pPr eaLnBrk="1" hangingPunct="1">
              <a:buClr>
                <a:schemeClr val="tx1"/>
              </a:buClr>
              <a:buFont typeface="Wingdings" panose="05000000000000000000" pitchFamily="2" charset="2"/>
              <a:buNone/>
            </a:pPr>
            <a:r>
              <a:rPr lang="en-GB" altLang="fr-FR" sz="3600" b="1" smtClean="0"/>
              <a:t>Objet: </a:t>
            </a:r>
            <a:r>
              <a:rPr lang="en-GB" altLang="fr-FR" sz="3600" smtClean="0"/>
              <a:t>mesurer</a:t>
            </a:r>
            <a:r>
              <a:rPr lang="fr-FR" altLang="fr-FR" sz="3600" smtClean="0"/>
              <a:t> l’inefficacité interne  du sous système d’alphabétisation.</a:t>
            </a:r>
          </a:p>
        </p:txBody>
      </p:sp>
    </p:spTree>
    <p:extLst>
      <p:ext uri="{BB962C8B-B14F-4D97-AF65-F5344CB8AC3E}">
        <p14:creationId xmlns:p14="http://schemas.microsoft.com/office/powerpoint/2010/main" val="12356424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fade">
                                      <p:cBhvr>
                                        <p:cTn id="15" dur="1000"/>
                                        <p:tgtEl>
                                          <p:spTgt spid="34819">
                                            <p:txEl>
                                              <p:pRg st="1" end="1"/>
                                            </p:txEl>
                                          </p:spTgt>
                                        </p:tgtEl>
                                      </p:cBhvr>
                                    </p:animEffect>
                                    <p:anim calcmode="lin" valueType="num">
                                      <p:cBhvr>
                                        <p:cTn id="16"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481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48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fade">
                                      <p:cBhvr>
                                        <p:cTn id="23" dur="1000"/>
                                        <p:tgtEl>
                                          <p:spTgt spid="34819">
                                            <p:txEl>
                                              <p:pRg st="3" end="3"/>
                                            </p:txEl>
                                          </p:spTgt>
                                        </p:tgtEl>
                                      </p:cBhvr>
                                    </p:animEffect>
                                    <p:anim calcmode="lin" valueType="num">
                                      <p:cBhvr>
                                        <p:cTn id="24"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4819">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481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4819" grpId="0" build="p"/>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79388" y="692150"/>
            <a:ext cx="8713787" cy="649288"/>
          </a:xfrm>
        </p:spPr>
        <p:txBody>
          <a:bodyPr/>
          <a:lstStyle/>
          <a:p>
            <a:pPr eaLnBrk="1" hangingPunct="1">
              <a:defRPr/>
            </a:pPr>
            <a:r>
              <a:rPr lang="fr-FR" b="1" dirty="0">
                <a:solidFill>
                  <a:schemeClr val="hlink"/>
                </a:solidFill>
                <a:effectLst>
                  <a:outerShdw blurRad="38100" dist="38100" dir="2700000" algn="tl">
                    <a:srgbClr val="C0C0C0"/>
                  </a:outerShdw>
                </a:effectLst>
              </a:rPr>
              <a:t>LE TAUX DE DEPERDITION</a:t>
            </a:r>
          </a:p>
        </p:txBody>
      </p:sp>
      <p:sp>
        <p:nvSpPr>
          <p:cNvPr id="35843"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endParaRPr lang="fr-FR" altLang="fr-FR" sz="2400" smtClean="0"/>
          </a:p>
          <a:p>
            <a:pPr eaLnBrk="1" hangingPunct="1">
              <a:buClr>
                <a:schemeClr val="tx1"/>
              </a:buClr>
              <a:buFont typeface="Wingdings" panose="05000000000000000000" pitchFamily="2" charset="2"/>
              <a:buNone/>
            </a:pPr>
            <a:r>
              <a:rPr lang="en-GB" altLang="fr-FR" sz="3600" b="1" smtClean="0">
                <a:solidFill>
                  <a:schemeClr val="hlink"/>
                </a:solidFill>
              </a:rPr>
              <a:t>Formule de calcul:</a:t>
            </a:r>
          </a:p>
          <a:p>
            <a:pPr eaLnBrk="1" hangingPunct="1">
              <a:buClr>
                <a:schemeClr val="tx1"/>
              </a:buClr>
              <a:buFont typeface="Wingdings" panose="05000000000000000000" pitchFamily="2" charset="2"/>
              <a:buNone/>
            </a:pPr>
            <a:endParaRPr lang="en-GB" altLang="fr-FR" sz="3600" b="1" smtClean="0">
              <a:solidFill>
                <a:schemeClr val="hlink"/>
              </a:solidFill>
            </a:endParaRPr>
          </a:p>
          <a:p>
            <a:pPr eaLnBrk="1" hangingPunct="1">
              <a:buClr>
                <a:schemeClr val="tx1"/>
              </a:buClr>
              <a:buFont typeface="Wingdings" panose="05000000000000000000" pitchFamily="2" charset="2"/>
              <a:buNone/>
            </a:pPr>
            <a:r>
              <a:rPr lang="fr-FR" altLang="fr-FR" sz="3600" b="1" smtClean="0"/>
              <a:t>(abandons +échecs)</a:t>
            </a:r>
          </a:p>
          <a:p>
            <a:pPr algn="just" eaLnBrk="1" hangingPunct="1">
              <a:buClr>
                <a:schemeClr val="tx1"/>
              </a:buClr>
              <a:buFont typeface="Wingdings" panose="05000000000000000000" pitchFamily="2" charset="2"/>
              <a:buNone/>
            </a:pPr>
            <a:r>
              <a:rPr lang="fr-FR" altLang="fr-FR" sz="2400" b="1" smtClean="0"/>
              <a:t>__________________________</a:t>
            </a:r>
            <a:r>
              <a:rPr lang="fr-FR" altLang="fr-FR" b="1" smtClean="0"/>
              <a:t>X100</a:t>
            </a:r>
          </a:p>
          <a:p>
            <a:pPr eaLnBrk="1" hangingPunct="1">
              <a:buClr>
                <a:schemeClr val="tx1"/>
              </a:buClr>
              <a:buFont typeface="Wingdings" panose="05000000000000000000" pitchFamily="2" charset="2"/>
              <a:buNone/>
            </a:pPr>
            <a:r>
              <a:rPr lang="fr-FR" altLang="fr-FR" sz="3600" b="1" smtClean="0"/>
              <a:t>         inscrits</a:t>
            </a:r>
            <a:r>
              <a:rPr lang="fr-FR" altLang="fr-FR" sz="3600" smtClean="0"/>
              <a:t> </a:t>
            </a:r>
          </a:p>
          <a:p>
            <a:pPr eaLnBrk="1" hangingPunct="1">
              <a:buClr>
                <a:schemeClr val="tx1"/>
              </a:buClr>
              <a:buFont typeface="Wingdings" panose="05000000000000000000" pitchFamily="2" charset="2"/>
              <a:buNone/>
            </a:pPr>
            <a:endParaRPr lang="fr-FR" altLang="fr-FR" sz="3600" smtClean="0"/>
          </a:p>
        </p:txBody>
      </p:sp>
    </p:spTree>
    <p:extLst>
      <p:ext uri="{BB962C8B-B14F-4D97-AF65-F5344CB8AC3E}">
        <p14:creationId xmlns:p14="http://schemas.microsoft.com/office/powerpoint/2010/main" val="34210165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fade">
                                      <p:cBhvr>
                                        <p:cTn id="15" dur="1000"/>
                                        <p:tgtEl>
                                          <p:spTgt spid="35843">
                                            <p:txEl>
                                              <p:pRg st="1" end="1"/>
                                            </p:txEl>
                                          </p:spTgt>
                                        </p:tgtEl>
                                      </p:cBhvr>
                                    </p:animEffect>
                                    <p:anim calcmode="lin" valueType="num">
                                      <p:cBhvr>
                                        <p:cTn id="16"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58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58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animEffect transition="in" filter="fade">
                                      <p:cBhvr>
                                        <p:cTn id="23" dur="1000"/>
                                        <p:tgtEl>
                                          <p:spTgt spid="35843">
                                            <p:txEl>
                                              <p:pRg st="3" end="3"/>
                                            </p:txEl>
                                          </p:spTgt>
                                        </p:tgtEl>
                                      </p:cBhvr>
                                    </p:animEffect>
                                    <p:anim calcmode="lin" valueType="num">
                                      <p:cBhvr>
                                        <p:cTn id="24"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584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58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Effect transition="in" filter="fade">
                                      <p:cBhvr>
                                        <p:cTn id="31" dur="1000"/>
                                        <p:tgtEl>
                                          <p:spTgt spid="35843">
                                            <p:txEl>
                                              <p:pRg st="4" end="4"/>
                                            </p:txEl>
                                          </p:spTgt>
                                        </p:tgtEl>
                                      </p:cBhvr>
                                    </p:animEffect>
                                    <p:anim calcmode="lin" valueType="num">
                                      <p:cBhvr>
                                        <p:cTn id="32"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584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58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5843">
                                            <p:txEl>
                                              <p:pRg st="5" end="5"/>
                                            </p:txEl>
                                          </p:spTgt>
                                        </p:tgtEl>
                                        <p:attrNameLst>
                                          <p:attrName>style.visibility</p:attrName>
                                        </p:attrNameLst>
                                      </p:cBhvr>
                                      <p:to>
                                        <p:strVal val="visible"/>
                                      </p:to>
                                    </p:set>
                                    <p:animEffect transition="in" filter="fade">
                                      <p:cBhvr>
                                        <p:cTn id="39" dur="1000"/>
                                        <p:tgtEl>
                                          <p:spTgt spid="35843">
                                            <p:txEl>
                                              <p:pRg st="5" end="5"/>
                                            </p:txEl>
                                          </p:spTgt>
                                        </p:tgtEl>
                                      </p:cBhvr>
                                    </p:animEffect>
                                    <p:anim calcmode="lin" valueType="num">
                                      <p:cBhvr>
                                        <p:cTn id="40"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584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584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5843" grpId="0" build="p"/>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539750" y="1628775"/>
            <a:ext cx="8064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a:solidFill>
                  <a:srgbClr val="000000"/>
                </a:solidFill>
              </a:rPr>
              <a:t>Outre le « taux de déperdition », il existe certains autres indicateurs qui peuvent utilement éclairer le fonctionnement du système éducatif. Ils sont eux aussi fondés sur l’instrument analytique de l’analyse des cohortes et peuvent être calculés à l’aide d’un schéma de flux.</a:t>
            </a:r>
          </a:p>
          <a:p>
            <a:pPr eaLnBrk="1" hangingPunct="1">
              <a:spcBef>
                <a:spcPct val="0"/>
              </a:spcBef>
              <a:buFontTx/>
              <a:buNone/>
            </a:pPr>
            <a:endParaRPr lang="fr-FR" altLang="fr-FR" sz="1800">
              <a:solidFill>
                <a:srgbClr val="000000"/>
              </a:solidFill>
            </a:endParaRPr>
          </a:p>
        </p:txBody>
      </p:sp>
      <p:sp>
        <p:nvSpPr>
          <p:cNvPr id="49155" name="Titre 2"/>
          <p:cNvSpPr>
            <a:spLocks noGrp="1"/>
          </p:cNvSpPr>
          <p:nvPr>
            <p:ph type="title" idx="4294967295"/>
          </p:nvPr>
        </p:nvSpPr>
        <p:spPr/>
        <p:txBody>
          <a:bodyPr/>
          <a:lstStyle/>
          <a:p>
            <a:pPr>
              <a:defRPr/>
            </a:pPr>
            <a:r>
              <a:rPr lang="fr-FR" dirty="0" smtClean="0">
                <a:solidFill>
                  <a:srgbClr val="00B0F0"/>
                </a:solidFill>
                <a:effectLst>
                  <a:outerShdw blurRad="38100" dist="38100" dir="2700000" algn="tl">
                    <a:srgbClr val="000000">
                      <a:alpha val="43137"/>
                    </a:srgbClr>
                  </a:outerShdw>
                </a:effectLst>
                <a:cs typeface="Arial" pitchFamily="34" charset="0"/>
              </a:rPr>
              <a:t>LE TAUX DE SURVIE</a:t>
            </a:r>
            <a:endParaRPr lang="fr-FR" dirty="0" smtClean="0"/>
          </a:p>
        </p:txBody>
      </p:sp>
    </p:spTree>
    <p:extLst>
      <p:ext uri="{BB962C8B-B14F-4D97-AF65-F5344CB8AC3E}">
        <p14:creationId xmlns:p14="http://schemas.microsoft.com/office/powerpoint/2010/main" val="1611274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1000"/>
                                        <p:tgtEl>
                                          <p:spTgt spid="49155"/>
                                        </p:tgtEl>
                                      </p:cBhvr>
                                    </p:animEffect>
                                    <p:anim calcmode="lin" valueType="num">
                                      <p:cBhvr>
                                        <p:cTn id="8" dur="1000" fill="hold"/>
                                        <p:tgtEl>
                                          <p:spTgt spid="49155"/>
                                        </p:tgtEl>
                                        <p:attrNameLst>
                                          <p:attrName>ppt_x</p:attrName>
                                        </p:attrNameLst>
                                      </p:cBhvr>
                                      <p:tavLst>
                                        <p:tav tm="0">
                                          <p:val>
                                            <p:strVal val="#ppt_x"/>
                                          </p:val>
                                        </p:tav>
                                        <p:tav tm="100000">
                                          <p:val>
                                            <p:strVal val="#ppt_x"/>
                                          </p:val>
                                        </p:tav>
                                      </p:tavLst>
                                    </p:anim>
                                    <p:anim calcmode="lin" valueType="num">
                                      <p:cBhvr>
                                        <p:cTn id="9" dur="898" decel="100000" fill="hold"/>
                                        <p:tgtEl>
                                          <p:spTgt spid="4915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91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325438" y="1624013"/>
            <a:ext cx="8424862"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a:solidFill>
                  <a:srgbClr val="000000"/>
                </a:solidFill>
              </a:rPr>
              <a:t>L’un de ces indicateurs est le </a:t>
            </a:r>
            <a:r>
              <a:rPr lang="fr-FR" altLang="fr-FR" i="1">
                <a:solidFill>
                  <a:srgbClr val="000000"/>
                </a:solidFill>
              </a:rPr>
              <a:t>taux de survie. Il peut être d’une importance cruciale pour les </a:t>
            </a:r>
            <a:r>
              <a:rPr lang="fr-FR" altLang="fr-FR">
                <a:solidFill>
                  <a:srgbClr val="000000"/>
                </a:solidFill>
              </a:rPr>
              <a:t>planificateurs de savoir quelle proportion d’élèves admis dans un cycle du processus éducatif atteindront les 2ème, 3ème, 4ème années d’études, etc., de ce cycle jusqu’à la dernière année d’études. Ceci donnera aux planificateurs une indication approximative du </a:t>
            </a:r>
            <a:r>
              <a:rPr lang="fr-FR" altLang="fr-FR" i="1">
                <a:solidFill>
                  <a:srgbClr val="000000"/>
                </a:solidFill>
              </a:rPr>
              <a:t>pouvoir (ou </a:t>
            </a:r>
            <a:r>
              <a:rPr lang="fr-FR" altLang="fr-FR">
                <a:solidFill>
                  <a:srgbClr val="000000"/>
                </a:solidFill>
              </a:rPr>
              <a:t>capacité) de </a:t>
            </a:r>
            <a:r>
              <a:rPr lang="fr-FR" altLang="fr-FR" i="1">
                <a:solidFill>
                  <a:srgbClr val="000000"/>
                </a:solidFill>
              </a:rPr>
              <a:t>rétention du cycle en question.</a:t>
            </a:r>
            <a:endParaRPr lang="fr-FR" altLang="fr-FR" sz="1800" i="1">
              <a:solidFill>
                <a:srgbClr val="000000"/>
              </a:solidFill>
            </a:endParaRPr>
          </a:p>
        </p:txBody>
      </p:sp>
      <p:sp>
        <p:nvSpPr>
          <p:cNvPr id="3" name="Rectangle 2"/>
          <p:cNvSpPr/>
          <p:nvPr/>
        </p:nvSpPr>
        <p:spPr>
          <a:xfrm>
            <a:off x="900113" y="908050"/>
            <a:ext cx="6551612" cy="769938"/>
          </a:xfrm>
          <a:prstGeom prst="rect">
            <a:avLst/>
          </a:prstGeom>
        </p:spPr>
        <p:txBody>
          <a:bodyPr>
            <a:spAutoFit/>
          </a:bodyPr>
          <a:lstStyle/>
          <a:p>
            <a:pPr algn="ctr">
              <a:defRPr/>
            </a:pPr>
            <a:r>
              <a:rPr lang="fr-FR" sz="4400" dirty="0">
                <a:solidFill>
                  <a:srgbClr val="00B0F0"/>
                </a:solidFill>
                <a:effectLst>
                  <a:outerShdw blurRad="38100" dist="38100" dir="2700000" algn="tl">
                    <a:srgbClr val="000000">
                      <a:alpha val="43137"/>
                    </a:srgbClr>
                  </a:outerShdw>
                </a:effectLst>
                <a:latin typeface="Arial" charset="0"/>
                <a:cs typeface="Arial" pitchFamily="34" charset="0"/>
              </a:rPr>
              <a:t>LE TAUX DE SURVIE</a:t>
            </a:r>
            <a:endParaRPr lang="fr-FR" sz="4400" dirty="0">
              <a:solidFill>
                <a:srgbClr val="000000"/>
              </a:solidFill>
              <a:latin typeface="Arial"/>
              <a:ea typeface="+mj-ea"/>
              <a:cs typeface="+mj-cs"/>
            </a:endParaRPr>
          </a:p>
        </p:txBody>
      </p:sp>
    </p:spTree>
    <p:extLst>
      <p:ext uri="{BB962C8B-B14F-4D97-AF65-F5344CB8AC3E}">
        <p14:creationId xmlns:p14="http://schemas.microsoft.com/office/powerpoint/2010/main" val="1419170378"/>
      </p:ext>
    </p:extLst>
  </p:cSld>
  <p:clrMapOvr>
    <a:masterClrMapping/>
  </p:clrMapOvr>
  <p:transition>
    <p:wipe dir="d"/>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250825" y="1268413"/>
            <a:ext cx="85693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a:solidFill>
                  <a:srgbClr val="000000"/>
                </a:solidFill>
              </a:rPr>
              <a:t>Après avoir tracé un schéma de flux pour indiquer le flux d’une cohorte tout au long d’un cycle éducatif, il devrait être facile de calculer le taux de survie. Quelle que soit l’année d’études, le taux de survie sera égal au rapport entre :</a:t>
            </a:r>
          </a:p>
          <a:p>
            <a:pPr algn="just" eaLnBrk="1" hangingPunct="1">
              <a:spcBef>
                <a:spcPct val="0"/>
              </a:spcBef>
              <a:buFontTx/>
              <a:buNone/>
            </a:pPr>
            <a:r>
              <a:rPr lang="fr-FR" altLang="fr-FR">
                <a:solidFill>
                  <a:srgbClr val="000000"/>
                </a:solidFill>
              </a:rPr>
              <a:t>(a) la somme des élèves admis par promotion à l’année d’études considérée au cours des années successives ; et</a:t>
            </a:r>
          </a:p>
          <a:p>
            <a:pPr eaLnBrk="1" hangingPunct="1">
              <a:spcBef>
                <a:spcPct val="0"/>
              </a:spcBef>
              <a:buFontTx/>
              <a:buNone/>
            </a:pPr>
            <a:r>
              <a:rPr lang="fr-FR" altLang="fr-FR">
                <a:solidFill>
                  <a:srgbClr val="000000"/>
                </a:solidFill>
              </a:rPr>
              <a:t>(b) le nombre initial d’élèves dans la cohorte.</a:t>
            </a:r>
            <a:endParaRPr lang="fr-FR" altLang="fr-FR" sz="1800">
              <a:solidFill>
                <a:srgbClr val="000000"/>
              </a:solidFill>
            </a:endParaRPr>
          </a:p>
        </p:txBody>
      </p:sp>
      <p:sp>
        <p:nvSpPr>
          <p:cNvPr id="3" name="Rectangle 2"/>
          <p:cNvSpPr/>
          <p:nvPr/>
        </p:nvSpPr>
        <p:spPr>
          <a:xfrm>
            <a:off x="827088" y="333375"/>
            <a:ext cx="6985000" cy="769938"/>
          </a:xfrm>
          <a:prstGeom prst="rect">
            <a:avLst/>
          </a:prstGeom>
        </p:spPr>
        <p:txBody>
          <a:bodyPr>
            <a:spAutoFit/>
          </a:bodyPr>
          <a:lstStyle/>
          <a:p>
            <a:pPr algn="ctr">
              <a:defRPr/>
            </a:pPr>
            <a:r>
              <a:rPr lang="fr-FR" sz="4400" dirty="0">
                <a:solidFill>
                  <a:srgbClr val="00B0F0"/>
                </a:solidFill>
                <a:effectLst>
                  <a:outerShdw blurRad="38100" dist="38100" dir="2700000" algn="tl">
                    <a:srgbClr val="000000">
                      <a:alpha val="43137"/>
                    </a:srgbClr>
                  </a:outerShdw>
                </a:effectLst>
                <a:latin typeface="Arial" charset="0"/>
                <a:cs typeface="Arial" pitchFamily="34" charset="0"/>
              </a:rPr>
              <a:t>LE TAUX DE SURVIE</a:t>
            </a:r>
            <a:endParaRPr lang="fr-FR" sz="4400" dirty="0">
              <a:solidFill>
                <a:srgbClr val="000000"/>
              </a:solidFill>
              <a:latin typeface="Arial"/>
              <a:ea typeface="+mj-ea"/>
              <a:cs typeface="+mj-cs"/>
            </a:endParaRPr>
          </a:p>
        </p:txBody>
      </p:sp>
    </p:spTree>
    <p:extLst>
      <p:ext uri="{BB962C8B-B14F-4D97-AF65-F5344CB8AC3E}">
        <p14:creationId xmlns:p14="http://schemas.microsoft.com/office/powerpoint/2010/main" val="3175616169"/>
      </p:ext>
    </p:extLst>
  </p:cSld>
  <p:clrMapOvr>
    <a:masterClrMapping/>
  </p:clrMapOvr>
  <p:transition>
    <p:wipe dir="d"/>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0" y="188913"/>
            <a:ext cx="8713788" cy="863600"/>
          </a:xfrm>
        </p:spPr>
        <p:txBody>
          <a:bodyPr/>
          <a:lstStyle/>
          <a:p>
            <a:pPr eaLnBrk="1" hangingPunct="1">
              <a:defRPr/>
            </a:pPr>
            <a:r>
              <a:rPr lang="en-GB" b="1" dirty="0" smtClean="0">
                <a:solidFill>
                  <a:schemeClr val="hlink"/>
                </a:solidFill>
                <a:effectLst>
                  <a:outerShdw blurRad="38100" dist="38100" dir="2700000" algn="tl">
                    <a:srgbClr val="C0C0C0"/>
                  </a:outerShdw>
                </a:effectLst>
              </a:rPr>
              <a:t>V. Le </a:t>
            </a:r>
            <a:r>
              <a:rPr lang="en-GB" b="1" dirty="0" err="1" smtClean="0">
                <a:solidFill>
                  <a:schemeClr val="hlink"/>
                </a:solidFill>
                <a:effectLst>
                  <a:outerShdw blurRad="38100" dist="38100" dir="2700000" algn="tl">
                    <a:srgbClr val="C0C0C0"/>
                  </a:outerShdw>
                </a:effectLst>
              </a:rPr>
              <a:t>taux</a:t>
            </a:r>
            <a:r>
              <a:rPr lang="en-GB" b="1" dirty="0" smtClean="0">
                <a:solidFill>
                  <a:schemeClr val="hlink"/>
                </a:solidFill>
                <a:effectLst>
                  <a:outerShdw blurRad="38100" dist="38100" dir="2700000" algn="tl">
                    <a:srgbClr val="C0C0C0"/>
                  </a:outerShdw>
                </a:effectLst>
              </a:rPr>
              <a:t> </a:t>
            </a:r>
            <a:r>
              <a:rPr lang="en-GB" b="1" dirty="0" err="1" smtClean="0">
                <a:solidFill>
                  <a:schemeClr val="hlink"/>
                </a:solidFill>
                <a:effectLst>
                  <a:outerShdw blurRad="38100" dist="38100" dir="2700000" algn="tl">
                    <a:srgbClr val="C0C0C0"/>
                  </a:outerShdw>
                </a:effectLst>
              </a:rPr>
              <a:t>d’achèvement</a:t>
            </a:r>
            <a:endParaRPr lang="fr-FR" b="1" dirty="0" smtClean="0">
              <a:solidFill>
                <a:schemeClr val="hlink"/>
              </a:solidFill>
              <a:effectLst>
                <a:outerShdw blurRad="38100" dist="38100" dir="2700000" algn="tl">
                  <a:srgbClr val="C0C0C0"/>
                </a:outerShdw>
              </a:effectLst>
            </a:endParaRPr>
          </a:p>
        </p:txBody>
      </p:sp>
      <p:sp>
        <p:nvSpPr>
          <p:cNvPr id="37891" name="Rectangle 3"/>
          <p:cNvSpPr>
            <a:spLocks noGrp="1" noChangeArrowheads="1"/>
          </p:cNvSpPr>
          <p:nvPr>
            <p:ph type="body" idx="4294967295"/>
          </p:nvPr>
        </p:nvSpPr>
        <p:spPr>
          <a:xfrm>
            <a:off x="323850" y="1052513"/>
            <a:ext cx="8569325" cy="5113337"/>
          </a:xfrm>
        </p:spPr>
        <p:txBody>
          <a:bodyPr/>
          <a:lstStyle/>
          <a:p>
            <a:pPr algn="just" eaLnBrk="1" hangingPunct="1">
              <a:lnSpc>
                <a:spcPct val="90000"/>
              </a:lnSpc>
              <a:buClr>
                <a:schemeClr val="tx1"/>
              </a:buClr>
              <a:buFont typeface="Wingdings" panose="05000000000000000000" pitchFamily="2" charset="2"/>
              <a:buNone/>
            </a:pPr>
            <a:r>
              <a:rPr lang="fr-FR" altLang="fr-FR" sz="3600" smtClean="0"/>
              <a:t>Mesure approximative de l’achèvement d’un cycle d’enseignement et consacre la progression des élèves qui arrivent à la fin du cycle. </a:t>
            </a:r>
          </a:p>
          <a:p>
            <a:pPr algn="just" eaLnBrk="1" hangingPunct="1">
              <a:lnSpc>
                <a:spcPct val="90000"/>
              </a:lnSpc>
              <a:buClr>
                <a:schemeClr val="tx1"/>
              </a:buClr>
              <a:buFont typeface="Wingdings" panose="05000000000000000000" pitchFamily="2" charset="2"/>
              <a:buNone/>
            </a:pPr>
            <a:r>
              <a:rPr lang="fr-FR" altLang="fr-FR" sz="3600" smtClean="0"/>
              <a:t>Permet de connaître la proportion des enfants nouvellement inscrits en fin de cycle par rapport à la population d’âge légal de fin dudit cycle (5 ans,11 ans, 15 ans, 18 ans, etc.). </a:t>
            </a:r>
          </a:p>
        </p:txBody>
      </p:sp>
    </p:spTree>
    <p:extLst>
      <p:ext uri="{BB962C8B-B14F-4D97-AF65-F5344CB8AC3E}">
        <p14:creationId xmlns:p14="http://schemas.microsoft.com/office/powerpoint/2010/main" val="191206798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7891">
                                            <p:txEl>
                                              <p:pRg st="0" end="0"/>
                                            </p:txEl>
                                          </p:spTgt>
                                        </p:tgtEl>
                                        <p:attrNameLst>
                                          <p:attrName>style.visibility</p:attrName>
                                        </p:attrNameLst>
                                      </p:cBhvr>
                                      <p:to>
                                        <p:strVal val="visible"/>
                                      </p:to>
                                    </p:set>
                                    <p:animEffect transition="in" filter="fade">
                                      <p:cBhvr>
                                        <p:cTn id="15" dur="1000"/>
                                        <p:tgtEl>
                                          <p:spTgt spid="37891">
                                            <p:txEl>
                                              <p:pRg st="0" end="0"/>
                                            </p:txEl>
                                          </p:spTgt>
                                        </p:tgtEl>
                                      </p:cBhvr>
                                    </p:animEffect>
                                    <p:anim calcmode="lin" valueType="num">
                                      <p:cBhvr>
                                        <p:cTn id="16"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789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78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7891">
                                            <p:txEl>
                                              <p:pRg st="1" end="1"/>
                                            </p:txEl>
                                          </p:spTgt>
                                        </p:tgtEl>
                                        <p:attrNameLst>
                                          <p:attrName>style.visibility</p:attrName>
                                        </p:attrNameLst>
                                      </p:cBhvr>
                                      <p:to>
                                        <p:strVal val="visible"/>
                                      </p:to>
                                    </p:set>
                                    <p:animEffect transition="in" filter="fade">
                                      <p:cBhvr>
                                        <p:cTn id="23" dur="1000"/>
                                        <p:tgtEl>
                                          <p:spTgt spid="37891">
                                            <p:txEl>
                                              <p:pRg st="1" end="1"/>
                                            </p:txEl>
                                          </p:spTgt>
                                        </p:tgtEl>
                                      </p:cBhvr>
                                    </p:animEffect>
                                    <p:anim calcmode="lin" valueType="num">
                                      <p:cBhvr>
                                        <p:cTn id="24"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789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789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7891" grpId="0" build="p"/>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0" y="188913"/>
            <a:ext cx="8713788" cy="863600"/>
          </a:xfrm>
        </p:spPr>
        <p:txBody>
          <a:bodyPr/>
          <a:lstStyle/>
          <a:p>
            <a:pPr eaLnBrk="1" hangingPunct="1">
              <a:defRPr/>
            </a:pPr>
            <a:r>
              <a:rPr lang="en-GB" b="1" dirty="0" smtClean="0">
                <a:solidFill>
                  <a:schemeClr val="hlink"/>
                </a:solidFill>
                <a:effectLst>
                  <a:outerShdw blurRad="38100" dist="38100" dir="2700000" algn="tl">
                    <a:srgbClr val="C0C0C0"/>
                  </a:outerShdw>
                </a:effectLst>
              </a:rPr>
              <a:t>V. Le </a:t>
            </a:r>
            <a:r>
              <a:rPr lang="en-GB" b="1" dirty="0" err="1" smtClean="0">
                <a:solidFill>
                  <a:schemeClr val="hlink"/>
                </a:solidFill>
                <a:effectLst>
                  <a:outerShdw blurRad="38100" dist="38100" dir="2700000" algn="tl">
                    <a:srgbClr val="C0C0C0"/>
                  </a:outerShdw>
                </a:effectLst>
              </a:rPr>
              <a:t>taux</a:t>
            </a:r>
            <a:r>
              <a:rPr lang="en-GB" b="1" dirty="0" smtClean="0">
                <a:solidFill>
                  <a:schemeClr val="hlink"/>
                </a:solidFill>
                <a:effectLst>
                  <a:outerShdw blurRad="38100" dist="38100" dir="2700000" algn="tl">
                    <a:srgbClr val="C0C0C0"/>
                  </a:outerShdw>
                </a:effectLst>
              </a:rPr>
              <a:t> </a:t>
            </a:r>
            <a:r>
              <a:rPr lang="en-GB" b="1" dirty="0" err="1" smtClean="0">
                <a:solidFill>
                  <a:schemeClr val="hlink"/>
                </a:solidFill>
                <a:effectLst>
                  <a:outerShdw blurRad="38100" dist="38100" dir="2700000" algn="tl">
                    <a:srgbClr val="C0C0C0"/>
                  </a:outerShdw>
                </a:effectLst>
              </a:rPr>
              <a:t>d’achèvement</a:t>
            </a:r>
            <a:endParaRPr lang="fr-FR" b="1" dirty="0" smtClean="0">
              <a:solidFill>
                <a:schemeClr val="hlink"/>
              </a:solidFill>
              <a:effectLst>
                <a:outerShdw blurRad="38100" dist="38100" dir="2700000" algn="tl">
                  <a:srgbClr val="C0C0C0"/>
                </a:outerShdw>
              </a:effectLst>
            </a:endParaRPr>
          </a:p>
        </p:txBody>
      </p:sp>
      <p:sp>
        <p:nvSpPr>
          <p:cNvPr id="38915" name="Rectangle 3"/>
          <p:cNvSpPr>
            <a:spLocks noGrp="1" noChangeArrowheads="1"/>
          </p:cNvSpPr>
          <p:nvPr>
            <p:ph type="body" idx="4294967295"/>
          </p:nvPr>
        </p:nvSpPr>
        <p:spPr>
          <a:xfrm>
            <a:off x="323850" y="1052513"/>
            <a:ext cx="8569325" cy="5113337"/>
          </a:xfrm>
        </p:spPr>
        <p:txBody>
          <a:bodyPr/>
          <a:lstStyle/>
          <a:p>
            <a:pPr algn="just" eaLnBrk="1" hangingPunct="1">
              <a:lnSpc>
                <a:spcPct val="90000"/>
              </a:lnSpc>
              <a:buClr>
                <a:schemeClr val="tx1"/>
              </a:buClr>
              <a:buFont typeface="Wingdings" panose="05000000000000000000" pitchFamily="2" charset="2"/>
              <a:buNone/>
            </a:pPr>
            <a:r>
              <a:rPr lang="fr-FR" altLang="fr-FR" smtClean="0"/>
              <a:t>Centrée sur les enfants qui ont accès à l’école, cette mesure montre l’impact des politiques qui affectent les premières années du cycle d’enseignement sur la dernière année dudit cycle</a:t>
            </a:r>
            <a:r>
              <a:rPr lang="fr-FR" altLang="fr-FR" i="1" smtClean="0"/>
              <a:t>. </a:t>
            </a:r>
            <a:r>
              <a:rPr lang="fr-FR" altLang="fr-FR" smtClean="0"/>
              <a:t>Elle est également révélatrice de la capacité de l’offre du système d’éducation à accueillir la population ayant l’âge d’achever ledit cycle (éducation préscolaire, enseignement primaire, enseignement post-primaire, enseignement secondaire).</a:t>
            </a:r>
          </a:p>
        </p:txBody>
      </p:sp>
    </p:spTree>
    <p:extLst>
      <p:ext uri="{BB962C8B-B14F-4D97-AF65-F5344CB8AC3E}">
        <p14:creationId xmlns:p14="http://schemas.microsoft.com/office/powerpoint/2010/main" val="4591954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fade">
                                      <p:cBhvr>
                                        <p:cTn id="7" dur="1000"/>
                                        <p:tgtEl>
                                          <p:spTgt spid="631810"/>
                                        </p:tgtEl>
                                      </p:cBhvr>
                                    </p:animEffect>
                                    <p:anim calcmode="lin" valueType="num">
                                      <p:cBhvr>
                                        <p:cTn id="8" dur="1000" fill="hold"/>
                                        <p:tgtEl>
                                          <p:spTgt spid="631810"/>
                                        </p:tgtEl>
                                        <p:attrNameLst>
                                          <p:attrName>ppt_x</p:attrName>
                                        </p:attrNameLst>
                                      </p:cBhvr>
                                      <p:tavLst>
                                        <p:tav tm="0">
                                          <p:val>
                                            <p:strVal val="#ppt_x"/>
                                          </p:val>
                                        </p:tav>
                                        <p:tav tm="100000">
                                          <p:val>
                                            <p:strVal val="#ppt_x"/>
                                          </p:val>
                                        </p:tav>
                                      </p:tavLst>
                                    </p:anim>
                                    <p:anim calcmode="lin" valueType="num">
                                      <p:cBhvr>
                                        <p:cTn id="9" dur="898" decel="100000" fill="hold"/>
                                        <p:tgtEl>
                                          <p:spTgt spid="631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18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Effect transition="in" filter="fade">
                                      <p:cBhvr>
                                        <p:cTn id="15" dur="1000"/>
                                        <p:tgtEl>
                                          <p:spTgt spid="38915">
                                            <p:txEl>
                                              <p:pRg st="0" end="0"/>
                                            </p:txEl>
                                          </p:spTgt>
                                        </p:tgtEl>
                                      </p:cBhvr>
                                    </p:animEffect>
                                    <p:anim calcmode="lin" valueType="num">
                                      <p:cBhvr>
                                        <p:cTn id="16"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9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9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p:bldP spid="38915" grpId="0" build="p"/>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6930" name="Rectangle 2"/>
          <p:cNvSpPr>
            <a:spLocks noGrp="1" noChangeArrowheads="1"/>
          </p:cNvSpPr>
          <p:nvPr>
            <p:ph type="title" idx="4294967295"/>
          </p:nvPr>
        </p:nvSpPr>
        <p:spPr>
          <a:xfrm>
            <a:off x="179388" y="692150"/>
            <a:ext cx="8713787" cy="649288"/>
          </a:xfrm>
        </p:spPr>
        <p:txBody>
          <a:bodyPr/>
          <a:lstStyle/>
          <a:p>
            <a:pPr eaLnBrk="1" hangingPunct="1">
              <a:defRPr/>
            </a:pPr>
            <a:r>
              <a:rPr lang="en-GB" b="1" dirty="0" smtClean="0">
                <a:solidFill>
                  <a:schemeClr val="hlink"/>
                </a:solidFill>
                <a:effectLst>
                  <a:outerShdw blurRad="38100" dist="38100" dir="2700000" algn="tl">
                    <a:srgbClr val="C0C0C0"/>
                  </a:outerShdw>
                </a:effectLst>
              </a:rPr>
              <a:t>V. LE TAUX D’ACHEVEMENT</a:t>
            </a:r>
            <a:endParaRPr lang="fr-FR" b="1" dirty="0" smtClean="0">
              <a:solidFill>
                <a:schemeClr val="hlink"/>
              </a:solidFill>
              <a:effectLst>
                <a:outerShdw blurRad="38100" dist="38100" dir="2700000" algn="tl">
                  <a:srgbClr val="C0C0C0"/>
                </a:outerShdw>
              </a:effectLst>
            </a:endParaRPr>
          </a:p>
        </p:txBody>
      </p:sp>
      <p:sp>
        <p:nvSpPr>
          <p:cNvPr id="39939" name="Rectangle 3"/>
          <p:cNvSpPr>
            <a:spLocks noGrp="1" noChangeArrowheads="1"/>
          </p:cNvSpPr>
          <p:nvPr>
            <p:ph type="body" idx="4294967295"/>
          </p:nvPr>
        </p:nvSpPr>
        <p:spPr>
          <a:xfrm>
            <a:off x="323850" y="1484313"/>
            <a:ext cx="8569325" cy="4681537"/>
          </a:xfrm>
        </p:spPr>
        <p:txBody>
          <a:bodyPr/>
          <a:lstStyle/>
          <a:p>
            <a:pPr eaLnBrk="1" hangingPunct="1">
              <a:buClr>
                <a:schemeClr val="tx1"/>
              </a:buClr>
              <a:buFont typeface="Wingdings" panose="05000000000000000000" pitchFamily="2" charset="2"/>
              <a:buNone/>
            </a:pPr>
            <a:r>
              <a:rPr lang="fr-FR" altLang="fr-FR" b="1" smtClean="0"/>
              <a:t>Objet</a:t>
            </a:r>
            <a:r>
              <a:rPr lang="fr-FR" altLang="fr-FR" smtClean="0"/>
              <a:t> :</a:t>
            </a:r>
          </a:p>
          <a:p>
            <a:pPr algn="just" eaLnBrk="1" hangingPunct="1">
              <a:buFontTx/>
              <a:buNone/>
            </a:pPr>
            <a:r>
              <a:rPr lang="fr-FR" altLang="fr-FR" smtClean="0"/>
              <a:t>   </a:t>
            </a:r>
          </a:p>
          <a:p>
            <a:pPr algn="just" eaLnBrk="1" hangingPunct="1">
              <a:buFontTx/>
              <a:buNone/>
            </a:pPr>
            <a:r>
              <a:rPr lang="fr-FR" altLang="fr-FR" smtClean="0"/>
              <a:t>   Mesurer l’achèvement d’un cycle d’enseignement du système éducatif. </a:t>
            </a:r>
          </a:p>
        </p:txBody>
      </p:sp>
    </p:spTree>
    <p:extLst>
      <p:ext uri="{BB962C8B-B14F-4D97-AF65-F5344CB8AC3E}">
        <p14:creationId xmlns:p14="http://schemas.microsoft.com/office/powerpoint/2010/main" val="35378811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6930"/>
                                        </p:tgtEl>
                                        <p:attrNameLst>
                                          <p:attrName>style.visibility</p:attrName>
                                        </p:attrNameLst>
                                      </p:cBhvr>
                                      <p:to>
                                        <p:strVal val="visible"/>
                                      </p:to>
                                    </p:set>
                                    <p:animEffect transition="in" filter="fade">
                                      <p:cBhvr>
                                        <p:cTn id="7" dur="1000"/>
                                        <p:tgtEl>
                                          <p:spTgt spid="636930"/>
                                        </p:tgtEl>
                                      </p:cBhvr>
                                    </p:animEffect>
                                    <p:anim calcmode="lin" valueType="num">
                                      <p:cBhvr>
                                        <p:cTn id="8" dur="1000" fill="hold"/>
                                        <p:tgtEl>
                                          <p:spTgt spid="636930"/>
                                        </p:tgtEl>
                                        <p:attrNameLst>
                                          <p:attrName>ppt_x</p:attrName>
                                        </p:attrNameLst>
                                      </p:cBhvr>
                                      <p:tavLst>
                                        <p:tav tm="0">
                                          <p:val>
                                            <p:strVal val="#ppt_x"/>
                                          </p:val>
                                        </p:tav>
                                        <p:tav tm="100000">
                                          <p:val>
                                            <p:strVal val="#ppt_x"/>
                                          </p:val>
                                        </p:tav>
                                      </p:tavLst>
                                    </p:anim>
                                    <p:anim calcmode="lin" valueType="num">
                                      <p:cBhvr>
                                        <p:cTn id="9" dur="898" decel="100000" fill="hold"/>
                                        <p:tgtEl>
                                          <p:spTgt spid="6369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69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9939">
                                            <p:txEl>
                                              <p:pRg st="0" end="0"/>
                                            </p:txEl>
                                          </p:spTgt>
                                        </p:tgtEl>
                                        <p:attrNameLst>
                                          <p:attrName>style.visibility</p:attrName>
                                        </p:attrNameLst>
                                      </p:cBhvr>
                                      <p:to>
                                        <p:strVal val="visible"/>
                                      </p:to>
                                    </p:set>
                                    <p:animEffect transition="in" filter="fade">
                                      <p:cBhvr>
                                        <p:cTn id="15" dur="1000"/>
                                        <p:tgtEl>
                                          <p:spTgt spid="39939">
                                            <p:txEl>
                                              <p:pRg st="0" end="0"/>
                                            </p:txEl>
                                          </p:spTgt>
                                        </p:tgtEl>
                                      </p:cBhvr>
                                    </p:animEffect>
                                    <p:anim calcmode="lin" valueType="num">
                                      <p:cBhvr>
                                        <p:cTn id="16"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993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99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9939">
                                            <p:txEl>
                                              <p:pRg st="1" end="1"/>
                                            </p:txEl>
                                          </p:spTgt>
                                        </p:tgtEl>
                                        <p:attrNameLst>
                                          <p:attrName>style.visibility</p:attrName>
                                        </p:attrNameLst>
                                      </p:cBhvr>
                                      <p:to>
                                        <p:strVal val="visible"/>
                                      </p:to>
                                    </p:set>
                                    <p:animEffect transition="in" filter="fade">
                                      <p:cBhvr>
                                        <p:cTn id="23" dur="1000"/>
                                        <p:tgtEl>
                                          <p:spTgt spid="39939">
                                            <p:txEl>
                                              <p:pRg st="1" end="1"/>
                                            </p:txEl>
                                          </p:spTgt>
                                        </p:tgtEl>
                                      </p:cBhvr>
                                    </p:animEffect>
                                    <p:anim calcmode="lin" valueType="num">
                                      <p:cBhvr>
                                        <p:cTn id="24"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993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993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9939">
                                            <p:txEl>
                                              <p:pRg st="2" end="2"/>
                                            </p:txEl>
                                          </p:spTgt>
                                        </p:tgtEl>
                                        <p:attrNameLst>
                                          <p:attrName>style.visibility</p:attrName>
                                        </p:attrNameLst>
                                      </p:cBhvr>
                                      <p:to>
                                        <p:strVal val="visible"/>
                                      </p:to>
                                    </p:set>
                                    <p:animEffect transition="in" filter="fade">
                                      <p:cBhvr>
                                        <p:cTn id="31" dur="1000"/>
                                        <p:tgtEl>
                                          <p:spTgt spid="39939">
                                            <p:txEl>
                                              <p:pRg st="2" end="2"/>
                                            </p:txEl>
                                          </p:spTgt>
                                        </p:tgtEl>
                                      </p:cBhvr>
                                    </p:animEffect>
                                    <p:anim calcmode="lin" valueType="num">
                                      <p:cBhvr>
                                        <p:cTn id="3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993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993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0" grpId="0"/>
      <p:bldP spid="39939" grpId="0" build="p"/>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idx="4294967295"/>
          </p:nvPr>
        </p:nvSpPr>
        <p:spPr>
          <a:xfrm>
            <a:off x="179388" y="692150"/>
            <a:ext cx="8785225" cy="649288"/>
          </a:xfrm>
        </p:spPr>
        <p:txBody>
          <a:bodyPr/>
          <a:lstStyle/>
          <a:p>
            <a:pPr eaLnBrk="1" hangingPunct="1">
              <a:defRPr/>
            </a:pPr>
            <a:r>
              <a:rPr lang="en-GB" sz="4000" b="1" dirty="0" smtClean="0">
                <a:solidFill>
                  <a:schemeClr val="hlink"/>
                </a:solidFill>
                <a:effectLst>
                  <a:outerShdw blurRad="38100" dist="38100" dir="2700000" algn="tl">
                    <a:srgbClr val="C0C0C0"/>
                  </a:outerShdw>
                </a:effectLst>
              </a:rPr>
              <a:t>V. LE TAUX D’ACHEVEMENT</a:t>
            </a:r>
            <a:endParaRPr lang="fr-FR" sz="4000" b="1" dirty="0" smtClean="0">
              <a:solidFill>
                <a:schemeClr val="hlink"/>
              </a:solidFill>
              <a:effectLst>
                <a:outerShdw blurRad="38100" dist="38100" dir="2700000" algn="tl">
                  <a:srgbClr val="C0C0C0"/>
                </a:outerShdw>
              </a:effectLst>
            </a:endParaRPr>
          </a:p>
        </p:txBody>
      </p:sp>
      <p:sp>
        <p:nvSpPr>
          <p:cNvPr id="40963" name="Rectangle 3"/>
          <p:cNvSpPr>
            <a:spLocks noGrp="1" noChangeArrowheads="1"/>
          </p:cNvSpPr>
          <p:nvPr>
            <p:ph type="body" idx="4294967295"/>
          </p:nvPr>
        </p:nvSpPr>
        <p:spPr>
          <a:xfrm>
            <a:off x="179388" y="2060575"/>
            <a:ext cx="8785225" cy="4105275"/>
          </a:xfrm>
        </p:spPr>
        <p:txBody>
          <a:bodyPr/>
          <a:lstStyle/>
          <a:p>
            <a:pPr algn="just" eaLnBrk="1" hangingPunct="1">
              <a:buClr>
                <a:schemeClr val="tx1"/>
              </a:buClr>
              <a:buFont typeface="Wingdings" panose="05000000000000000000" pitchFamily="2" charset="2"/>
              <a:buNone/>
            </a:pPr>
            <a:r>
              <a:rPr lang="fr-FR" altLang="fr-FR" sz="4000" b="1" smtClean="0"/>
              <a:t>Formule de calcul au primaire:</a:t>
            </a:r>
          </a:p>
          <a:p>
            <a:pPr algn="just" eaLnBrk="1" hangingPunct="1">
              <a:buClr>
                <a:schemeClr val="tx1"/>
              </a:buClr>
              <a:buFont typeface="Wingdings" panose="05000000000000000000" pitchFamily="2" charset="2"/>
              <a:buNone/>
            </a:pPr>
            <a:endParaRPr lang="fr-FR" altLang="fr-FR" sz="4000" b="1" smtClean="0"/>
          </a:p>
          <a:p>
            <a:pPr eaLnBrk="1" hangingPunct="1">
              <a:buClr>
                <a:schemeClr val="tx1"/>
              </a:buClr>
              <a:buFont typeface="Wingdings" panose="05000000000000000000" pitchFamily="2" charset="2"/>
              <a:buNone/>
            </a:pPr>
            <a:r>
              <a:rPr lang="fr-FR" altLang="fr-FR" sz="2200" b="1" smtClean="0"/>
              <a:t>Effectifs des nouveaux inscrits au CM2  de l’année scolaire  t</a:t>
            </a:r>
            <a:r>
              <a:rPr lang="fr-FR" altLang="fr-FR" sz="2200" smtClean="0"/>
              <a:t> </a:t>
            </a:r>
            <a:endParaRPr lang="fr-FR" altLang="fr-FR" sz="2200" b="1" smtClean="0"/>
          </a:p>
          <a:p>
            <a:pPr algn="just" eaLnBrk="1" hangingPunct="1">
              <a:buClr>
                <a:schemeClr val="tx1"/>
              </a:buClr>
              <a:buFont typeface="Wingdings" panose="05000000000000000000" pitchFamily="2" charset="2"/>
              <a:buNone/>
            </a:pPr>
            <a:r>
              <a:rPr lang="fr-FR" altLang="fr-FR" sz="2000" b="1" smtClean="0"/>
              <a:t>________________________________________________________X100</a:t>
            </a:r>
          </a:p>
          <a:p>
            <a:pPr eaLnBrk="1" hangingPunct="1">
              <a:buClr>
                <a:schemeClr val="tx1"/>
              </a:buClr>
              <a:buFont typeface="Wingdings" panose="05000000000000000000" pitchFamily="2" charset="2"/>
              <a:buNone/>
            </a:pPr>
            <a:r>
              <a:rPr lang="fr-FR" altLang="fr-FR" sz="2000" b="1" smtClean="0"/>
              <a:t> </a:t>
            </a:r>
            <a:r>
              <a:rPr lang="fr-FR" altLang="fr-FR" sz="2200" b="1" smtClean="0"/>
              <a:t>Population des enfants de 11 ans à l’année t</a:t>
            </a:r>
            <a:r>
              <a:rPr lang="fr-FR" altLang="fr-FR" sz="2200" smtClean="0"/>
              <a:t> </a:t>
            </a:r>
          </a:p>
          <a:p>
            <a:pPr eaLnBrk="1" hangingPunct="1">
              <a:buClr>
                <a:schemeClr val="tx1"/>
              </a:buClr>
              <a:buFont typeface="Wingdings" panose="05000000000000000000" pitchFamily="2" charset="2"/>
              <a:buNone/>
            </a:pPr>
            <a:endParaRPr lang="fr-FR" altLang="fr-FR" sz="2200" smtClean="0"/>
          </a:p>
          <a:p>
            <a:pPr eaLnBrk="1" hangingPunct="1">
              <a:buClr>
                <a:schemeClr val="tx1"/>
              </a:buClr>
              <a:buFont typeface="Wingdings" panose="05000000000000000000" pitchFamily="2" charset="2"/>
              <a:buNone/>
            </a:pPr>
            <a:endParaRPr lang="fr-FR" altLang="fr-FR" sz="2200" smtClean="0"/>
          </a:p>
        </p:txBody>
      </p:sp>
    </p:spTree>
    <p:extLst>
      <p:ext uri="{BB962C8B-B14F-4D97-AF65-F5344CB8AC3E}">
        <p14:creationId xmlns:p14="http://schemas.microsoft.com/office/powerpoint/2010/main" val="29140765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animEffect transition="in" filter="fade">
                                      <p:cBhvr>
                                        <p:cTn id="7" dur="1000"/>
                                        <p:tgtEl>
                                          <p:spTgt spid="635906"/>
                                        </p:tgtEl>
                                      </p:cBhvr>
                                    </p:animEffect>
                                    <p:anim calcmode="lin" valueType="num">
                                      <p:cBhvr>
                                        <p:cTn id="8" dur="1000" fill="hold"/>
                                        <p:tgtEl>
                                          <p:spTgt spid="635906"/>
                                        </p:tgtEl>
                                        <p:attrNameLst>
                                          <p:attrName>ppt_x</p:attrName>
                                        </p:attrNameLst>
                                      </p:cBhvr>
                                      <p:tavLst>
                                        <p:tav tm="0">
                                          <p:val>
                                            <p:strVal val="#ppt_x"/>
                                          </p:val>
                                        </p:tav>
                                        <p:tav tm="100000">
                                          <p:val>
                                            <p:strVal val="#ppt_x"/>
                                          </p:val>
                                        </p:tav>
                                      </p:tavLst>
                                    </p:anim>
                                    <p:anim calcmode="lin" valueType="num">
                                      <p:cBhvr>
                                        <p:cTn id="9" dur="898" decel="100000" fill="hold"/>
                                        <p:tgtEl>
                                          <p:spTgt spid="6359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59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fade">
                                      <p:cBhvr>
                                        <p:cTn id="15" dur="1000"/>
                                        <p:tgtEl>
                                          <p:spTgt spid="40963">
                                            <p:txEl>
                                              <p:pRg st="0" end="0"/>
                                            </p:txEl>
                                          </p:spTgt>
                                        </p:tgtEl>
                                      </p:cBhvr>
                                    </p:animEffect>
                                    <p:anim calcmode="lin" valueType="num">
                                      <p:cBhvr>
                                        <p:cTn id="16"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fade">
                                      <p:cBhvr>
                                        <p:cTn id="23" dur="1000"/>
                                        <p:tgtEl>
                                          <p:spTgt spid="40963">
                                            <p:txEl>
                                              <p:pRg st="2" end="2"/>
                                            </p:txEl>
                                          </p:spTgt>
                                        </p:tgtEl>
                                      </p:cBhvr>
                                    </p:animEffect>
                                    <p:anim calcmode="lin" valueType="num">
                                      <p:cBhvr>
                                        <p:cTn id="24"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6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63">
                                            <p:txEl>
                                              <p:pRg st="3" end="3"/>
                                            </p:txEl>
                                          </p:spTgt>
                                        </p:tgtEl>
                                        <p:attrNameLst>
                                          <p:attrName>style.visibility</p:attrName>
                                        </p:attrNameLst>
                                      </p:cBhvr>
                                      <p:to>
                                        <p:strVal val="visible"/>
                                      </p:to>
                                    </p:set>
                                    <p:animEffect transition="in" filter="fade">
                                      <p:cBhvr>
                                        <p:cTn id="31" dur="1000"/>
                                        <p:tgtEl>
                                          <p:spTgt spid="40963">
                                            <p:txEl>
                                              <p:pRg st="3" end="3"/>
                                            </p:txEl>
                                          </p:spTgt>
                                        </p:tgtEl>
                                      </p:cBhvr>
                                    </p:animEffect>
                                    <p:anim calcmode="lin" valueType="num">
                                      <p:cBhvr>
                                        <p:cTn id="32"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6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63">
                                            <p:txEl>
                                              <p:pRg st="4" end="4"/>
                                            </p:txEl>
                                          </p:spTgt>
                                        </p:tgtEl>
                                        <p:attrNameLst>
                                          <p:attrName>style.visibility</p:attrName>
                                        </p:attrNameLst>
                                      </p:cBhvr>
                                      <p:to>
                                        <p:strVal val="visible"/>
                                      </p:to>
                                    </p:set>
                                    <p:animEffect transition="in" filter="fade">
                                      <p:cBhvr>
                                        <p:cTn id="39" dur="1000"/>
                                        <p:tgtEl>
                                          <p:spTgt spid="40963">
                                            <p:txEl>
                                              <p:pRg st="4" end="4"/>
                                            </p:txEl>
                                          </p:spTgt>
                                        </p:tgtEl>
                                      </p:cBhvr>
                                    </p:animEffect>
                                    <p:anim calcmode="lin" valueType="num">
                                      <p:cBhvr>
                                        <p:cTn id="40"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6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6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409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648195" name="Rectangle 3"/>
          <p:cNvSpPr>
            <a:spLocks noGrp="1" noChangeArrowheads="1"/>
          </p:cNvSpPr>
          <p:nvPr>
            <p:ph type="subTitle" idx="1"/>
          </p:nvPr>
        </p:nvSpPr>
        <p:spPr>
          <a:xfrm>
            <a:off x="161925" y="654050"/>
            <a:ext cx="8802688" cy="5545138"/>
          </a:xfrm>
        </p:spPr>
        <p:txBody>
          <a:bodyPr rtlCol="0">
            <a:normAutofit/>
          </a:bodyPr>
          <a:lstStyle/>
          <a:p>
            <a:pPr marL="457200" indent="-457200" algn="just" eaLnBrk="1" fontAlgn="auto" hangingPunct="1">
              <a:spcAft>
                <a:spcPts val="0"/>
              </a:spcAft>
              <a:buFont typeface="Wingdings" panose="05000000000000000000" pitchFamily="2" charset="2"/>
              <a:buChar char="v"/>
              <a:defRPr/>
            </a:pPr>
            <a:r>
              <a:rPr lang="fr-FR" sz="2800" b="1" dirty="0" smtClean="0"/>
              <a:t>la planification stratégique</a:t>
            </a:r>
            <a:endParaRPr lang="en-US" sz="2800" dirty="0"/>
          </a:p>
          <a:p>
            <a:pPr algn="just" eaLnBrk="1" fontAlgn="auto" hangingPunct="1">
              <a:spcAft>
                <a:spcPts val="0"/>
              </a:spcAft>
              <a:defRPr/>
            </a:pPr>
            <a:r>
              <a:rPr lang="fr-FR" sz="2800" dirty="0" smtClean="0"/>
              <a:t>En </a:t>
            </a:r>
            <a:r>
              <a:rPr lang="fr-FR" sz="2800" dirty="0"/>
              <a:t>rappel, la planification est la réflexion et une action d’anticipation pour orienter et de mettre en cohérence des activités choisies pour atteindre des résultats escomptés dans un champ déterminé et un environnement donné.</a:t>
            </a:r>
            <a:r>
              <a:rPr lang="fr-FR" sz="2800" i="1" dirty="0"/>
              <a:t> </a:t>
            </a:r>
            <a:endParaRPr lang="en-US" sz="2800" dirty="0"/>
          </a:p>
          <a:p>
            <a:pPr algn="just" eaLnBrk="1" fontAlgn="auto" hangingPunct="1">
              <a:spcAft>
                <a:spcPts val="0"/>
              </a:spcAft>
              <a:defRPr/>
            </a:pPr>
            <a:r>
              <a:rPr lang="fr-FR" sz="2800" dirty="0"/>
              <a:t>La planification est qualifiée de stratégique, parce que : </a:t>
            </a:r>
            <a:endParaRPr lang="en-US" sz="2800" dirty="0"/>
          </a:p>
          <a:p>
            <a:pPr marL="457200" indent="-457200" algn="just" eaLnBrk="1" fontAlgn="auto" hangingPunct="1">
              <a:spcAft>
                <a:spcPts val="0"/>
              </a:spcAft>
              <a:buFont typeface="Arial" panose="020B0604020202020204" pitchFamily="34" charset="0"/>
              <a:buChar char="•"/>
              <a:defRPr/>
            </a:pPr>
            <a:r>
              <a:rPr lang="fr-FR" sz="2800" dirty="0" smtClean="0"/>
              <a:t>elle </a:t>
            </a:r>
            <a:r>
              <a:rPr lang="fr-FR" sz="2800" dirty="0"/>
              <a:t>suit un chemin : elle est un cheminement; </a:t>
            </a:r>
            <a:endParaRPr lang="en-US" sz="2800" dirty="0"/>
          </a:p>
          <a:p>
            <a:pPr marL="457200" indent="-457200" algn="just" eaLnBrk="1" fontAlgn="auto" hangingPunct="1">
              <a:spcAft>
                <a:spcPts val="0"/>
              </a:spcAft>
              <a:buFont typeface="Arial" panose="020B0604020202020204" pitchFamily="34" charset="0"/>
              <a:buChar char="•"/>
              <a:defRPr/>
            </a:pPr>
            <a:r>
              <a:rPr lang="fr-FR" sz="2800" dirty="0"/>
              <a:t>elle se donne des objectifs à moyen et long terme à atteindre; </a:t>
            </a:r>
            <a:endParaRPr lang="fr-FR" sz="2800" dirty="0" smtClean="0"/>
          </a:p>
          <a:p>
            <a:pPr marL="457200" indent="-457200" algn="just" eaLnBrk="1" fontAlgn="auto" hangingPunct="1">
              <a:spcAft>
                <a:spcPts val="0"/>
              </a:spcAft>
              <a:buFont typeface="Arial" panose="020B0604020202020204" pitchFamily="34" charset="0"/>
              <a:buChar char="•"/>
              <a:defRPr/>
            </a:pPr>
            <a:r>
              <a:rPr lang="fr-FR" sz="2800" dirty="0" smtClean="0"/>
              <a:t>elle </a:t>
            </a:r>
            <a:r>
              <a:rPr lang="fr-FR" sz="2800" dirty="0"/>
              <a:t>veut réaliser une vision, un projet de société, des préférences de structure.</a:t>
            </a:r>
            <a:endParaRPr lang="en-US" sz="2800" dirty="0"/>
          </a:p>
          <a:p>
            <a:pPr eaLnBrk="1" fontAlgn="auto" hangingPunct="1">
              <a:spcAft>
                <a:spcPts val="0"/>
              </a:spcAft>
              <a:defRPr/>
            </a:pPr>
            <a:r>
              <a:rPr lang="fr-FR" sz="2800" dirty="0"/>
              <a:t> </a:t>
            </a:r>
            <a:endParaRPr lang="en-US" sz="2800" dirty="0"/>
          </a:p>
        </p:txBody>
      </p:sp>
      <p:sp>
        <p:nvSpPr>
          <p:cNvPr id="34820" name="Rectangle 4"/>
          <p:cNvSpPr>
            <a:spLocks noChangeArrowheads="1"/>
          </p:cNvSpPr>
          <p:nvPr/>
        </p:nvSpPr>
        <p:spPr bwMode="auto">
          <a:xfrm>
            <a:off x="252413" y="412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34821"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34822"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idx="4294967295"/>
          </p:nvPr>
        </p:nvSpPr>
        <p:spPr>
          <a:xfrm>
            <a:off x="179388" y="692150"/>
            <a:ext cx="8785225" cy="649288"/>
          </a:xfrm>
        </p:spPr>
        <p:txBody>
          <a:bodyPr/>
          <a:lstStyle/>
          <a:p>
            <a:pPr eaLnBrk="1" hangingPunct="1">
              <a:defRPr/>
            </a:pPr>
            <a:r>
              <a:rPr lang="en-GB" sz="4000" b="1" dirty="0" smtClean="0">
                <a:solidFill>
                  <a:schemeClr val="hlink"/>
                </a:solidFill>
                <a:effectLst>
                  <a:outerShdw blurRad="38100" dist="38100" dir="2700000" algn="tl">
                    <a:srgbClr val="C0C0C0"/>
                  </a:outerShdw>
                </a:effectLst>
              </a:rPr>
              <a:t>V. LE TAUX D’ACHEVEMENT</a:t>
            </a:r>
            <a:endParaRPr lang="fr-FR" sz="4000" b="1" dirty="0" smtClean="0">
              <a:solidFill>
                <a:schemeClr val="hlink"/>
              </a:solidFill>
              <a:effectLst>
                <a:outerShdw blurRad="38100" dist="38100" dir="2700000" algn="tl">
                  <a:srgbClr val="C0C0C0"/>
                </a:outerShdw>
              </a:effectLst>
            </a:endParaRPr>
          </a:p>
        </p:txBody>
      </p:sp>
      <p:sp>
        <p:nvSpPr>
          <p:cNvPr id="40963" name="Rectangle 3"/>
          <p:cNvSpPr>
            <a:spLocks noGrp="1" noChangeArrowheads="1"/>
          </p:cNvSpPr>
          <p:nvPr>
            <p:ph type="body" idx="4294967295"/>
          </p:nvPr>
        </p:nvSpPr>
        <p:spPr>
          <a:xfrm>
            <a:off x="179388" y="2060575"/>
            <a:ext cx="8785225" cy="4105275"/>
          </a:xfrm>
        </p:spPr>
        <p:txBody>
          <a:bodyPr/>
          <a:lstStyle/>
          <a:p>
            <a:pPr algn="just" eaLnBrk="1" hangingPunct="1">
              <a:buClr>
                <a:schemeClr val="tx1"/>
              </a:buClr>
              <a:buFont typeface="Wingdings" panose="05000000000000000000" pitchFamily="2" charset="2"/>
              <a:buNone/>
            </a:pPr>
            <a:r>
              <a:rPr lang="fr-FR" altLang="fr-FR" sz="4000" b="1" smtClean="0"/>
              <a:t>Formule de calcul au post-primaire :</a:t>
            </a:r>
          </a:p>
          <a:p>
            <a:pPr algn="just" eaLnBrk="1" hangingPunct="1">
              <a:buClr>
                <a:schemeClr val="tx1"/>
              </a:buClr>
              <a:buFont typeface="Wingdings" panose="05000000000000000000" pitchFamily="2" charset="2"/>
              <a:buNone/>
            </a:pPr>
            <a:endParaRPr lang="fr-FR" altLang="fr-FR" sz="4000" b="1" smtClean="0"/>
          </a:p>
          <a:p>
            <a:pPr eaLnBrk="1" hangingPunct="1">
              <a:buClr>
                <a:schemeClr val="tx1"/>
              </a:buClr>
              <a:buFont typeface="Wingdings" panose="05000000000000000000" pitchFamily="2" charset="2"/>
              <a:buNone/>
            </a:pPr>
            <a:r>
              <a:rPr lang="fr-FR" altLang="fr-FR" sz="2200" b="1" smtClean="0"/>
              <a:t>Effectifs des nouveaux inscrits en 3ème  de l’année scolaire  t</a:t>
            </a:r>
            <a:r>
              <a:rPr lang="fr-FR" altLang="fr-FR" sz="2200" smtClean="0"/>
              <a:t> </a:t>
            </a:r>
            <a:endParaRPr lang="fr-FR" altLang="fr-FR" sz="2200" b="1" smtClean="0"/>
          </a:p>
          <a:p>
            <a:pPr algn="just" eaLnBrk="1" hangingPunct="1">
              <a:buClr>
                <a:schemeClr val="tx1"/>
              </a:buClr>
              <a:buFont typeface="Wingdings" panose="05000000000000000000" pitchFamily="2" charset="2"/>
              <a:buNone/>
            </a:pPr>
            <a:r>
              <a:rPr lang="fr-FR" altLang="fr-FR" sz="2000" b="1" smtClean="0"/>
              <a:t>________________________________________________________X100</a:t>
            </a:r>
          </a:p>
          <a:p>
            <a:pPr eaLnBrk="1" hangingPunct="1">
              <a:buClr>
                <a:schemeClr val="tx1"/>
              </a:buClr>
              <a:buFont typeface="Wingdings" panose="05000000000000000000" pitchFamily="2" charset="2"/>
              <a:buNone/>
            </a:pPr>
            <a:r>
              <a:rPr lang="fr-FR" altLang="fr-FR" sz="2000" b="1" smtClean="0"/>
              <a:t> </a:t>
            </a:r>
            <a:r>
              <a:rPr lang="fr-FR" altLang="fr-FR" sz="2200" b="1" smtClean="0"/>
              <a:t>Population des adolescents de 15 ans à l’année t</a:t>
            </a:r>
            <a:r>
              <a:rPr lang="fr-FR" altLang="fr-FR" sz="2200" smtClean="0"/>
              <a:t> </a:t>
            </a:r>
          </a:p>
          <a:p>
            <a:pPr eaLnBrk="1" hangingPunct="1">
              <a:buClr>
                <a:schemeClr val="tx1"/>
              </a:buClr>
              <a:buFont typeface="Wingdings" panose="05000000000000000000" pitchFamily="2" charset="2"/>
              <a:buNone/>
            </a:pPr>
            <a:endParaRPr lang="fr-FR" altLang="fr-FR" sz="2200" smtClean="0"/>
          </a:p>
          <a:p>
            <a:pPr eaLnBrk="1" hangingPunct="1">
              <a:buClr>
                <a:schemeClr val="tx1"/>
              </a:buClr>
              <a:buFont typeface="Wingdings" panose="05000000000000000000" pitchFamily="2" charset="2"/>
              <a:buNone/>
            </a:pPr>
            <a:endParaRPr lang="fr-FR" altLang="fr-FR" sz="2200" smtClean="0"/>
          </a:p>
        </p:txBody>
      </p:sp>
    </p:spTree>
    <p:extLst>
      <p:ext uri="{BB962C8B-B14F-4D97-AF65-F5344CB8AC3E}">
        <p14:creationId xmlns:p14="http://schemas.microsoft.com/office/powerpoint/2010/main" val="34316787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animEffect transition="in" filter="fade">
                                      <p:cBhvr>
                                        <p:cTn id="7" dur="1000"/>
                                        <p:tgtEl>
                                          <p:spTgt spid="635906"/>
                                        </p:tgtEl>
                                      </p:cBhvr>
                                    </p:animEffect>
                                    <p:anim calcmode="lin" valueType="num">
                                      <p:cBhvr>
                                        <p:cTn id="8" dur="1000" fill="hold"/>
                                        <p:tgtEl>
                                          <p:spTgt spid="635906"/>
                                        </p:tgtEl>
                                        <p:attrNameLst>
                                          <p:attrName>ppt_x</p:attrName>
                                        </p:attrNameLst>
                                      </p:cBhvr>
                                      <p:tavLst>
                                        <p:tav tm="0">
                                          <p:val>
                                            <p:strVal val="#ppt_x"/>
                                          </p:val>
                                        </p:tav>
                                        <p:tav tm="100000">
                                          <p:val>
                                            <p:strVal val="#ppt_x"/>
                                          </p:val>
                                        </p:tav>
                                      </p:tavLst>
                                    </p:anim>
                                    <p:anim calcmode="lin" valueType="num">
                                      <p:cBhvr>
                                        <p:cTn id="9" dur="898" decel="100000" fill="hold"/>
                                        <p:tgtEl>
                                          <p:spTgt spid="6359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59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fade">
                                      <p:cBhvr>
                                        <p:cTn id="15" dur="1000"/>
                                        <p:tgtEl>
                                          <p:spTgt spid="40963">
                                            <p:txEl>
                                              <p:pRg st="0" end="0"/>
                                            </p:txEl>
                                          </p:spTgt>
                                        </p:tgtEl>
                                      </p:cBhvr>
                                    </p:animEffect>
                                    <p:anim calcmode="lin" valueType="num">
                                      <p:cBhvr>
                                        <p:cTn id="16"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fade">
                                      <p:cBhvr>
                                        <p:cTn id="23" dur="1000"/>
                                        <p:tgtEl>
                                          <p:spTgt spid="40963">
                                            <p:txEl>
                                              <p:pRg st="2" end="2"/>
                                            </p:txEl>
                                          </p:spTgt>
                                        </p:tgtEl>
                                      </p:cBhvr>
                                    </p:animEffect>
                                    <p:anim calcmode="lin" valueType="num">
                                      <p:cBhvr>
                                        <p:cTn id="24"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6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63">
                                            <p:txEl>
                                              <p:pRg st="3" end="3"/>
                                            </p:txEl>
                                          </p:spTgt>
                                        </p:tgtEl>
                                        <p:attrNameLst>
                                          <p:attrName>style.visibility</p:attrName>
                                        </p:attrNameLst>
                                      </p:cBhvr>
                                      <p:to>
                                        <p:strVal val="visible"/>
                                      </p:to>
                                    </p:set>
                                    <p:animEffect transition="in" filter="fade">
                                      <p:cBhvr>
                                        <p:cTn id="31" dur="1000"/>
                                        <p:tgtEl>
                                          <p:spTgt spid="40963">
                                            <p:txEl>
                                              <p:pRg st="3" end="3"/>
                                            </p:txEl>
                                          </p:spTgt>
                                        </p:tgtEl>
                                      </p:cBhvr>
                                    </p:animEffect>
                                    <p:anim calcmode="lin" valueType="num">
                                      <p:cBhvr>
                                        <p:cTn id="32"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6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63">
                                            <p:txEl>
                                              <p:pRg st="4" end="4"/>
                                            </p:txEl>
                                          </p:spTgt>
                                        </p:tgtEl>
                                        <p:attrNameLst>
                                          <p:attrName>style.visibility</p:attrName>
                                        </p:attrNameLst>
                                      </p:cBhvr>
                                      <p:to>
                                        <p:strVal val="visible"/>
                                      </p:to>
                                    </p:set>
                                    <p:animEffect transition="in" filter="fade">
                                      <p:cBhvr>
                                        <p:cTn id="39" dur="1000"/>
                                        <p:tgtEl>
                                          <p:spTgt spid="40963">
                                            <p:txEl>
                                              <p:pRg st="4" end="4"/>
                                            </p:txEl>
                                          </p:spTgt>
                                        </p:tgtEl>
                                      </p:cBhvr>
                                    </p:animEffect>
                                    <p:anim calcmode="lin" valueType="num">
                                      <p:cBhvr>
                                        <p:cTn id="40"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6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6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40963" grpId="0" build="p"/>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idx="4294967295"/>
          </p:nvPr>
        </p:nvSpPr>
        <p:spPr>
          <a:xfrm>
            <a:off x="179388" y="692150"/>
            <a:ext cx="8785225" cy="649288"/>
          </a:xfrm>
        </p:spPr>
        <p:txBody>
          <a:bodyPr/>
          <a:lstStyle/>
          <a:p>
            <a:pPr eaLnBrk="1" hangingPunct="1">
              <a:defRPr/>
            </a:pPr>
            <a:r>
              <a:rPr lang="en-GB" sz="4000" b="1" dirty="0" smtClean="0">
                <a:solidFill>
                  <a:schemeClr val="hlink"/>
                </a:solidFill>
                <a:effectLst>
                  <a:outerShdw blurRad="38100" dist="38100" dir="2700000" algn="tl">
                    <a:srgbClr val="C0C0C0"/>
                  </a:outerShdw>
                </a:effectLst>
              </a:rPr>
              <a:t>V. LE TAUX D’ACHEVEMENT</a:t>
            </a:r>
            <a:endParaRPr lang="fr-FR" sz="4000" b="1" dirty="0" smtClean="0">
              <a:solidFill>
                <a:schemeClr val="hlink"/>
              </a:solidFill>
              <a:effectLst>
                <a:outerShdw blurRad="38100" dist="38100" dir="2700000" algn="tl">
                  <a:srgbClr val="C0C0C0"/>
                </a:outerShdw>
              </a:effectLst>
            </a:endParaRPr>
          </a:p>
        </p:txBody>
      </p:sp>
      <p:sp>
        <p:nvSpPr>
          <p:cNvPr id="40963" name="Rectangle 3"/>
          <p:cNvSpPr>
            <a:spLocks noGrp="1" noChangeArrowheads="1"/>
          </p:cNvSpPr>
          <p:nvPr>
            <p:ph type="body" idx="4294967295"/>
          </p:nvPr>
        </p:nvSpPr>
        <p:spPr>
          <a:xfrm>
            <a:off x="179388" y="2060575"/>
            <a:ext cx="8785225" cy="4105275"/>
          </a:xfrm>
        </p:spPr>
        <p:txBody>
          <a:bodyPr/>
          <a:lstStyle/>
          <a:p>
            <a:pPr algn="just" eaLnBrk="1" hangingPunct="1">
              <a:buClr>
                <a:schemeClr val="tx1"/>
              </a:buClr>
              <a:buFont typeface="Wingdings" panose="05000000000000000000" pitchFamily="2" charset="2"/>
              <a:buNone/>
            </a:pPr>
            <a:r>
              <a:rPr lang="fr-FR" altLang="fr-FR" sz="4000" b="1" smtClean="0"/>
              <a:t>Formule de calcul au secondaire:</a:t>
            </a:r>
          </a:p>
          <a:p>
            <a:pPr algn="just" eaLnBrk="1" hangingPunct="1">
              <a:buClr>
                <a:schemeClr val="tx1"/>
              </a:buClr>
              <a:buFont typeface="Wingdings" panose="05000000000000000000" pitchFamily="2" charset="2"/>
              <a:buNone/>
            </a:pPr>
            <a:endParaRPr lang="fr-FR" altLang="fr-FR" sz="4000" b="1" smtClean="0"/>
          </a:p>
          <a:p>
            <a:pPr eaLnBrk="1" hangingPunct="1">
              <a:buClr>
                <a:schemeClr val="tx1"/>
              </a:buClr>
              <a:buFont typeface="Wingdings" panose="05000000000000000000" pitchFamily="2" charset="2"/>
              <a:buNone/>
            </a:pPr>
            <a:r>
              <a:rPr lang="fr-FR" altLang="fr-FR" sz="2200" b="1" smtClean="0"/>
              <a:t>Effectifs des nouveaux inscrits en Tle de l’année scolaire  t</a:t>
            </a:r>
            <a:r>
              <a:rPr lang="fr-FR" altLang="fr-FR" sz="2200" smtClean="0"/>
              <a:t> </a:t>
            </a:r>
            <a:endParaRPr lang="fr-FR" altLang="fr-FR" sz="2200" b="1" smtClean="0"/>
          </a:p>
          <a:p>
            <a:pPr algn="just" eaLnBrk="1" hangingPunct="1">
              <a:buClr>
                <a:schemeClr val="tx1"/>
              </a:buClr>
              <a:buFont typeface="Wingdings" panose="05000000000000000000" pitchFamily="2" charset="2"/>
              <a:buNone/>
            </a:pPr>
            <a:r>
              <a:rPr lang="fr-FR" altLang="fr-FR" sz="2000" b="1" smtClean="0"/>
              <a:t>________________________________________________________X100</a:t>
            </a:r>
          </a:p>
          <a:p>
            <a:pPr eaLnBrk="1" hangingPunct="1">
              <a:buClr>
                <a:schemeClr val="tx1"/>
              </a:buClr>
              <a:buFont typeface="Wingdings" panose="05000000000000000000" pitchFamily="2" charset="2"/>
              <a:buNone/>
            </a:pPr>
            <a:r>
              <a:rPr lang="fr-FR" altLang="fr-FR" sz="2000" b="1" smtClean="0"/>
              <a:t> </a:t>
            </a:r>
            <a:r>
              <a:rPr lang="fr-FR" altLang="fr-FR" sz="2200" b="1" smtClean="0"/>
              <a:t>Population des jeunes de 18 ans à l’année t</a:t>
            </a:r>
            <a:r>
              <a:rPr lang="fr-FR" altLang="fr-FR" sz="2200" smtClean="0"/>
              <a:t> </a:t>
            </a:r>
          </a:p>
          <a:p>
            <a:pPr eaLnBrk="1" hangingPunct="1">
              <a:buClr>
                <a:schemeClr val="tx1"/>
              </a:buClr>
              <a:buFont typeface="Wingdings" panose="05000000000000000000" pitchFamily="2" charset="2"/>
              <a:buNone/>
            </a:pPr>
            <a:endParaRPr lang="fr-FR" altLang="fr-FR" sz="2200" smtClean="0"/>
          </a:p>
          <a:p>
            <a:pPr eaLnBrk="1" hangingPunct="1">
              <a:buClr>
                <a:schemeClr val="tx1"/>
              </a:buClr>
              <a:buFont typeface="Wingdings" panose="05000000000000000000" pitchFamily="2" charset="2"/>
              <a:buNone/>
            </a:pPr>
            <a:endParaRPr lang="fr-FR" altLang="fr-FR" sz="2200" smtClean="0"/>
          </a:p>
        </p:txBody>
      </p:sp>
    </p:spTree>
    <p:extLst>
      <p:ext uri="{BB962C8B-B14F-4D97-AF65-F5344CB8AC3E}">
        <p14:creationId xmlns:p14="http://schemas.microsoft.com/office/powerpoint/2010/main" val="20497507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animEffect transition="in" filter="fade">
                                      <p:cBhvr>
                                        <p:cTn id="7" dur="1000"/>
                                        <p:tgtEl>
                                          <p:spTgt spid="635906"/>
                                        </p:tgtEl>
                                      </p:cBhvr>
                                    </p:animEffect>
                                    <p:anim calcmode="lin" valueType="num">
                                      <p:cBhvr>
                                        <p:cTn id="8" dur="1000" fill="hold"/>
                                        <p:tgtEl>
                                          <p:spTgt spid="635906"/>
                                        </p:tgtEl>
                                        <p:attrNameLst>
                                          <p:attrName>ppt_x</p:attrName>
                                        </p:attrNameLst>
                                      </p:cBhvr>
                                      <p:tavLst>
                                        <p:tav tm="0">
                                          <p:val>
                                            <p:strVal val="#ppt_x"/>
                                          </p:val>
                                        </p:tav>
                                        <p:tav tm="100000">
                                          <p:val>
                                            <p:strVal val="#ppt_x"/>
                                          </p:val>
                                        </p:tav>
                                      </p:tavLst>
                                    </p:anim>
                                    <p:anim calcmode="lin" valueType="num">
                                      <p:cBhvr>
                                        <p:cTn id="9" dur="898" decel="100000" fill="hold"/>
                                        <p:tgtEl>
                                          <p:spTgt spid="6359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59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fade">
                                      <p:cBhvr>
                                        <p:cTn id="15" dur="1000"/>
                                        <p:tgtEl>
                                          <p:spTgt spid="40963">
                                            <p:txEl>
                                              <p:pRg st="0" end="0"/>
                                            </p:txEl>
                                          </p:spTgt>
                                        </p:tgtEl>
                                      </p:cBhvr>
                                    </p:animEffect>
                                    <p:anim calcmode="lin" valueType="num">
                                      <p:cBhvr>
                                        <p:cTn id="16"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fade">
                                      <p:cBhvr>
                                        <p:cTn id="23" dur="1000"/>
                                        <p:tgtEl>
                                          <p:spTgt spid="40963">
                                            <p:txEl>
                                              <p:pRg st="2" end="2"/>
                                            </p:txEl>
                                          </p:spTgt>
                                        </p:tgtEl>
                                      </p:cBhvr>
                                    </p:animEffect>
                                    <p:anim calcmode="lin" valueType="num">
                                      <p:cBhvr>
                                        <p:cTn id="24"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6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63">
                                            <p:txEl>
                                              <p:pRg st="3" end="3"/>
                                            </p:txEl>
                                          </p:spTgt>
                                        </p:tgtEl>
                                        <p:attrNameLst>
                                          <p:attrName>style.visibility</p:attrName>
                                        </p:attrNameLst>
                                      </p:cBhvr>
                                      <p:to>
                                        <p:strVal val="visible"/>
                                      </p:to>
                                    </p:set>
                                    <p:animEffect transition="in" filter="fade">
                                      <p:cBhvr>
                                        <p:cTn id="31" dur="1000"/>
                                        <p:tgtEl>
                                          <p:spTgt spid="40963">
                                            <p:txEl>
                                              <p:pRg st="3" end="3"/>
                                            </p:txEl>
                                          </p:spTgt>
                                        </p:tgtEl>
                                      </p:cBhvr>
                                    </p:animEffect>
                                    <p:anim calcmode="lin" valueType="num">
                                      <p:cBhvr>
                                        <p:cTn id="32"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6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63">
                                            <p:txEl>
                                              <p:pRg st="4" end="4"/>
                                            </p:txEl>
                                          </p:spTgt>
                                        </p:tgtEl>
                                        <p:attrNameLst>
                                          <p:attrName>style.visibility</p:attrName>
                                        </p:attrNameLst>
                                      </p:cBhvr>
                                      <p:to>
                                        <p:strVal val="visible"/>
                                      </p:to>
                                    </p:set>
                                    <p:animEffect transition="in" filter="fade">
                                      <p:cBhvr>
                                        <p:cTn id="39" dur="1000"/>
                                        <p:tgtEl>
                                          <p:spTgt spid="40963">
                                            <p:txEl>
                                              <p:pRg st="4" end="4"/>
                                            </p:txEl>
                                          </p:spTgt>
                                        </p:tgtEl>
                                      </p:cBhvr>
                                    </p:animEffect>
                                    <p:anim calcmode="lin" valueType="num">
                                      <p:cBhvr>
                                        <p:cTn id="40"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6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6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40963" grpId="0" build="p"/>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idx="4294967295"/>
          </p:nvPr>
        </p:nvSpPr>
        <p:spPr>
          <a:xfrm>
            <a:off x="179388" y="692150"/>
            <a:ext cx="8785225" cy="649288"/>
          </a:xfrm>
        </p:spPr>
        <p:txBody>
          <a:bodyPr/>
          <a:lstStyle/>
          <a:p>
            <a:pPr eaLnBrk="1" hangingPunct="1">
              <a:defRPr/>
            </a:pPr>
            <a:r>
              <a:rPr lang="en-GB" sz="4000" b="1" dirty="0" smtClean="0">
                <a:solidFill>
                  <a:schemeClr val="hlink"/>
                </a:solidFill>
                <a:effectLst>
                  <a:outerShdw blurRad="38100" dist="38100" dir="2700000" algn="tl">
                    <a:srgbClr val="C0C0C0"/>
                  </a:outerShdw>
                </a:effectLst>
              </a:rPr>
              <a:t>V. Le </a:t>
            </a:r>
            <a:r>
              <a:rPr lang="en-GB" sz="4000" b="1" dirty="0" err="1" smtClean="0">
                <a:solidFill>
                  <a:schemeClr val="hlink"/>
                </a:solidFill>
                <a:effectLst>
                  <a:outerShdw blurRad="38100" dist="38100" dir="2700000" algn="tl">
                    <a:srgbClr val="C0C0C0"/>
                  </a:outerShdw>
                </a:effectLst>
              </a:rPr>
              <a:t>taux</a:t>
            </a:r>
            <a:r>
              <a:rPr lang="en-GB" sz="4000" b="1" dirty="0" smtClean="0">
                <a:solidFill>
                  <a:schemeClr val="hlink"/>
                </a:solidFill>
                <a:effectLst>
                  <a:outerShdw blurRad="38100" dist="38100" dir="2700000" algn="tl">
                    <a:srgbClr val="C0C0C0"/>
                  </a:outerShdw>
                </a:effectLst>
              </a:rPr>
              <a:t> </a:t>
            </a:r>
            <a:r>
              <a:rPr lang="en-GB" sz="4000" b="1" dirty="0" err="1" smtClean="0">
                <a:solidFill>
                  <a:schemeClr val="hlink"/>
                </a:solidFill>
                <a:effectLst>
                  <a:outerShdw blurRad="38100" dist="38100" dir="2700000" algn="tl">
                    <a:srgbClr val="C0C0C0"/>
                  </a:outerShdw>
                </a:effectLst>
              </a:rPr>
              <a:t>d’achèvement</a:t>
            </a:r>
            <a:endParaRPr lang="fr-FR" sz="4000" b="1" dirty="0" smtClean="0">
              <a:solidFill>
                <a:schemeClr val="hlink"/>
              </a:solidFill>
              <a:effectLst>
                <a:outerShdw blurRad="38100" dist="38100" dir="2700000" algn="tl">
                  <a:srgbClr val="C0C0C0"/>
                </a:outerShdw>
              </a:effectLst>
            </a:endParaRPr>
          </a:p>
        </p:txBody>
      </p:sp>
      <p:sp>
        <p:nvSpPr>
          <p:cNvPr id="41987" name="Rectangle 3"/>
          <p:cNvSpPr>
            <a:spLocks noGrp="1" noChangeArrowheads="1"/>
          </p:cNvSpPr>
          <p:nvPr>
            <p:ph type="body" idx="4294967295"/>
          </p:nvPr>
        </p:nvSpPr>
        <p:spPr>
          <a:xfrm>
            <a:off x="179388" y="2060575"/>
            <a:ext cx="8785225" cy="4105275"/>
          </a:xfrm>
        </p:spPr>
        <p:txBody>
          <a:bodyPr/>
          <a:lstStyle/>
          <a:p>
            <a:pPr algn="just" eaLnBrk="1" hangingPunct="1">
              <a:buClr>
                <a:schemeClr val="tx1"/>
              </a:buClr>
              <a:buFont typeface="Wingdings" panose="05000000000000000000" pitchFamily="2" charset="2"/>
              <a:buNone/>
            </a:pPr>
            <a:r>
              <a:rPr lang="fr-FR" altLang="fr-FR" smtClean="0"/>
              <a:t>Faibles taux d’achèvement considérés comme signe d’inefficacité du SE. De nombreux enfants quittent le système avant la fin du cycle.</a:t>
            </a:r>
            <a:endParaRPr lang="fr-FR" altLang="fr-FR" sz="2200" smtClean="0"/>
          </a:p>
          <a:p>
            <a:pPr eaLnBrk="1" hangingPunct="1">
              <a:buClr>
                <a:schemeClr val="tx1"/>
              </a:buClr>
              <a:buFont typeface="Wingdings" panose="05000000000000000000" pitchFamily="2" charset="2"/>
              <a:buNone/>
            </a:pPr>
            <a:endParaRPr lang="fr-FR" altLang="fr-FR" sz="2200" smtClean="0"/>
          </a:p>
        </p:txBody>
      </p:sp>
    </p:spTree>
    <p:extLst>
      <p:ext uri="{BB962C8B-B14F-4D97-AF65-F5344CB8AC3E}">
        <p14:creationId xmlns:p14="http://schemas.microsoft.com/office/powerpoint/2010/main" val="6037164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animEffect transition="in" filter="fade">
                                      <p:cBhvr>
                                        <p:cTn id="7" dur="1000"/>
                                        <p:tgtEl>
                                          <p:spTgt spid="635906"/>
                                        </p:tgtEl>
                                      </p:cBhvr>
                                    </p:animEffect>
                                    <p:anim calcmode="lin" valueType="num">
                                      <p:cBhvr>
                                        <p:cTn id="8" dur="1000" fill="hold"/>
                                        <p:tgtEl>
                                          <p:spTgt spid="635906"/>
                                        </p:tgtEl>
                                        <p:attrNameLst>
                                          <p:attrName>ppt_x</p:attrName>
                                        </p:attrNameLst>
                                      </p:cBhvr>
                                      <p:tavLst>
                                        <p:tav tm="0">
                                          <p:val>
                                            <p:strVal val="#ppt_x"/>
                                          </p:val>
                                        </p:tav>
                                        <p:tav tm="100000">
                                          <p:val>
                                            <p:strVal val="#ppt_x"/>
                                          </p:val>
                                        </p:tav>
                                      </p:tavLst>
                                    </p:anim>
                                    <p:anim calcmode="lin" valueType="num">
                                      <p:cBhvr>
                                        <p:cTn id="9" dur="898" decel="100000" fill="hold"/>
                                        <p:tgtEl>
                                          <p:spTgt spid="6359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59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fade">
                                      <p:cBhvr>
                                        <p:cTn id="15" dur="1000"/>
                                        <p:tgtEl>
                                          <p:spTgt spid="41987">
                                            <p:txEl>
                                              <p:pRg st="0" end="0"/>
                                            </p:txEl>
                                          </p:spTgt>
                                        </p:tgtEl>
                                      </p:cBhvr>
                                    </p:animEffect>
                                    <p:anim calcmode="lin" valueType="num">
                                      <p:cBhvr>
                                        <p:cTn id="16"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198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198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41987" grpId="0" build="p"/>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8978" name="Rectangle 2"/>
          <p:cNvSpPr>
            <a:spLocks noGrp="1" noChangeArrowheads="1"/>
          </p:cNvSpPr>
          <p:nvPr>
            <p:ph type="title" idx="4294967295"/>
          </p:nvPr>
        </p:nvSpPr>
        <p:spPr>
          <a:xfrm>
            <a:off x="684213" y="476250"/>
            <a:ext cx="7848600" cy="1081088"/>
          </a:xfrm>
        </p:spPr>
        <p:txBody>
          <a:bodyPr/>
          <a:lstStyle/>
          <a:p>
            <a:pPr eaLnBrk="1" hangingPunct="1">
              <a:defRPr/>
            </a:pPr>
            <a:r>
              <a:rPr lang="fr-FR" b="1" dirty="0">
                <a:solidFill>
                  <a:schemeClr val="hlink"/>
                </a:solidFill>
                <a:effectLst>
                  <a:outerShdw blurRad="38100" dist="38100" dir="2700000" algn="tl">
                    <a:srgbClr val="C0C0C0"/>
                  </a:outerShdw>
                </a:effectLst>
              </a:rPr>
              <a:t>MERCI DE VOTRE ATTENTION</a:t>
            </a:r>
            <a:r>
              <a:rPr lang="fr-FR" dirty="0">
                <a:effectLst>
                  <a:outerShdw blurRad="38100" dist="38100" dir="2700000" algn="tl">
                    <a:srgbClr val="C0C0C0"/>
                  </a:outerShdw>
                </a:effectLst>
              </a:rPr>
              <a:t> </a:t>
            </a:r>
          </a:p>
        </p:txBody>
      </p:sp>
      <p:pic>
        <p:nvPicPr>
          <p:cNvPr id="110595" name="Picture 3" descr="BD07017_"/>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262188" y="1712913"/>
            <a:ext cx="3236912" cy="4119562"/>
          </a:xfrm>
          <a:noFill/>
        </p:spPr>
      </p:pic>
    </p:spTree>
    <p:extLst>
      <p:ext uri="{BB962C8B-B14F-4D97-AF65-F5344CB8AC3E}">
        <p14:creationId xmlns:p14="http://schemas.microsoft.com/office/powerpoint/2010/main" val="3081078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638978"/>
                                        </p:tgtEl>
                                        <p:attrNameLst>
                                          <p:attrName>style.visibility</p:attrName>
                                        </p:attrNameLst>
                                      </p:cBhvr>
                                      <p:to>
                                        <p:strVal val="visible"/>
                                      </p:to>
                                    </p:set>
                                    <p:anim calcmode="lin" valueType="num">
                                      <p:cBhvr>
                                        <p:cTn id="7" dur="15000" fill="hold"/>
                                        <p:tgtEl>
                                          <p:spTgt spid="638978"/>
                                        </p:tgtEl>
                                        <p:attrNameLst>
                                          <p:attrName>ppt_x</p:attrName>
                                        </p:attrNameLst>
                                      </p:cBhvr>
                                      <p:tavLst>
                                        <p:tav tm="0">
                                          <p:val>
                                            <p:strVal val="#ppt_x"/>
                                          </p:val>
                                        </p:tav>
                                        <p:tav tm="100000">
                                          <p:val>
                                            <p:strVal val="#ppt_x"/>
                                          </p:val>
                                        </p:tav>
                                      </p:tavLst>
                                    </p:anim>
                                    <p:anim calcmode="lin" valueType="num">
                                      <p:cBhvr>
                                        <p:cTn id="8" dur="15000" fill="hold"/>
                                        <p:tgtEl>
                                          <p:spTgt spid="63897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11188" y="1125538"/>
            <a:ext cx="7561262" cy="2374900"/>
          </a:xfrm>
        </p:spPr>
        <p:txBody>
          <a:bodyPr/>
          <a:lstStyle/>
          <a:p>
            <a:pPr eaLnBrk="1" hangingPunct="1">
              <a:defRPr/>
            </a:pPr>
            <a:r>
              <a:rPr lang="fr-FR" sz="4800" b="1" dirty="0" smtClean="0">
                <a:solidFill>
                  <a:schemeClr val="hlink"/>
                </a:solidFill>
                <a:latin typeface="Verdana" pitchFamily="34" charset="0"/>
              </a:rPr>
              <a:t>LES INDICATEURS DE FINANCEMENT</a:t>
            </a:r>
          </a:p>
        </p:txBody>
      </p:sp>
    </p:spTree>
    <p:extLst>
      <p:ext uri="{BB962C8B-B14F-4D97-AF65-F5344CB8AC3E}">
        <p14:creationId xmlns:p14="http://schemas.microsoft.com/office/powerpoint/2010/main" val="3154174692"/>
      </p:ext>
    </p:extLst>
  </p:cSld>
  <p:clrMapOvr>
    <a:masterClrMapping/>
  </p:clrMapOvr>
  <p:transition>
    <p:split orient="vert" dir="in"/>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158750"/>
            <a:ext cx="8229600" cy="935038"/>
          </a:xfrm>
        </p:spPr>
        <p:txBody>
          <a:bodyPr/>
          <a:lstStyle/>
          <a:p>
            <a:pPr eaLnBrk="1" hangingPunct="1">
              <a:defRPr/>
            </a:pPr>
            <a:r>
              <a:rPr lang="fr-FR" b="1" smtClean="0">
                <a:solidFill>
                  <a:schemeClr val="hlink"/>
                </a:solidFill>
                <a:latin typeface="Verdana" pitchFamily="34" charset="0"/>
              </a:rPr>
              <a:t>PLAN</a:t>
            </a:r>
          </a:p>
        </p:txBody>
      </p:sp>
      <p:sp>
        <p:nvSpPr>
          <p:cNvPr id="3075" name="Rectangle 3"/>
          <p:cNvSpPr>
            <a:spLocks noGrp="1" noChangeArrowheads="1"/>
          </p:cNvSpPr>
          <p:nvPr>
            <p:ph type="body" idx="4294967295"/>
          </p:nvPr>
        </p:nvSpPr>
        <p:spPr>
          <a:xfrm>
            <a:off x="179388" y="1125538"/>
            <a:ext cx="8640762" cy="5256212"/>
          </a:xfrm>
        </p:spPr>
        <p:txBody>
          <a:bodyPr/>
          <a:lstStyle/>
          <a:p>
            <a:pPr eaLnBrk="1" hangingPunct="1">
              <a:buFont typeface="Wingdings" panose="05000000000000000000" pitchFamily="2" charset="2"/>
              <a:buNone/>
            </a:pPr>
            <a:r>
              <a:rPr lang="fr-FR" b="1" smtClean="0">
                <a:effectLst>
                  <a:outerShdw blurRad="38100" dist="38100" dir="2700000" algn="tl">
                    <a:srgbClr val="FFFFFF"/>
                  </a:outerShdw>
                </a:effectLst>
              </a:rPr>
              <a:t> Les indicateurs de financement</a:t>
            </a:r>
          </a:p>
          <a:p>
            <a:pPr algn="just" eaLnBrk="1" hangingPunct="1">
              <a:buFont typeface="Wingdings" panose="05000000000000000000" pitchFamily="2" charset="2"/>
              <a:buNone/>
            </a:pPr>
            <a:r>
              <a:rPr lang="fr-FR" sz="2400" smtClean="0">
                <a:effectLst>
                  <a:outerShdw blurRad="38100" dist="38100" dir="2700000" algn="tl">
                    <a:srgbClr val="FFFFFF"/>
                  </a:outerShdw>
                </a:effectLst>
              </a:rPr>
              <a:t>A)-Part du budget de l’éducation dans celui de l’Etat</a:t>
            </a:r>
          </a:p>
          <a:p>
            <a:pPr algn="just" eaLnBrk="1" hangingPunct="1">
              <a:buFont typeface="Wingdings" panose="05000000000000000000" pitchFamily="2" charset="2"/>
              <a:buNone/>
            </a:pPr>
            <a:endParaRPr lang="fr-FR" sz="2400" smtClean="0">
              <a:effectLst>
                <a:outerShdw blurRad="38100" dist="38100" dir="2700000" algn="tl">
                  <a:srgbClr val="FFFFFF"/>
                </a:outerShdw>
              </a:effectLst>
            </a:endParaRPr>
          </a:p>
          <a:p>
            <a:pPr algn="just" eaLnBrk="1" hangingPunct="1">
              <a:buFont typeface="Wingdings" panose="05000000000000000000" pitchFamily="2" charset="2"/>
              <a:buNone/>
            </a:pPr>
            <a:r>
              <a:rPr lang="fr-FR" sz="2400" smtClean="0">
                <a:effectLst>
                  <a:outerShdw blurRad="38100" dist="38100" dir="2700000" algn="tl">
                    <a:srgbClr val="FFFFFF"/>
                  </a:outerShdw>
                </a:effectLst>
              </a:rPr>
              <a:t>B)- Part du budget de l’enseignement primaire dans celui de l’éducation</a:t>
            </a:r>
          </a:p>
          <a:p>
            <a:pPr algn="just" eaLnBrk="1" hangingPunct="1">
              <a:buFont typeface="Wingdings" panose="05000000000000000000" pitchFamily="2" charset="2"/>
              <a:buNone/>
            </a:pPr>
            <a:endParaRPr lang="fr-FR" sz="2400" i="1" smtClean="0">
              <a:effectLst>
                <a:outerShdw blurRad="38100" dist="38100" dir="2700000" algn="tl">
                  <a:srgbClr val="FFFFFF"/>
                </a:outerShdw>
              </a:effectLst>
            </a:endParaRPr>
          </a:p>
          <a:p>
            <a:pPr algn="just" eaLnBrk="1" hangingPunct="1">
              <a:buFont typeface="Wingdings" panose="05000000000000000000" pitchFamily="2" charset="2"/>
              <a:buNone/>
            </a:pPr>
            <a:r>
              <a:rPr lang="fr-FR" sz="2400" smtClean="0">
                <a:effectLst>
                  <a:outerShdw blurRad="38100" dist="38100" dir="2700000" algn="tl">
                    <a:srgbClr val="FFFFFF"/>
                  </a:outerShdw>
                </a:effectLst>
              </a:rPr>
              <a:t>C)- Pourcentage des dépenses publiques par élève du primaire par rapport au PIB par habitant</a:t>
            </a:r>
            <a:endParaRPr lang="fr-FR" sz="2400" i="1" smtClean="0">
              <a:effectLst>
                <a:outerShdw blurRad="38100" dist="38100" dir="2700000" algn="tl">
                  <a:srgbClr val="FFFFFF"/>
                </a:outerShdw>
              </a:effectLst>
            </a:endParaRPr>
          </a:p>
          <a:p>
            <a:pPr algn="just" eaLnBrk="1" hangingPunct="1">
              <a:buFont typeface="Wingdings" panose="05000000000000000000" pitchFamily="2" charset="2"/>
              <a:buNone/>
            </a:pPr>
            <a:endParaRPr lang="fr-FR" sz="2400" smtClean="0">
              <a:effectLst>
                <a:outerShdw blurRad="38100" dist="38100" dir="2700000" algn="tl">
                  <a:srgbClr val="FFFFFF"/>
                </a:outerShdw>
              </a:effectLst>
            </a:endParaRPr>
          </a:p>
          <a:p>
            <a:pPr algn="just" eaLnBrk="1" hangingPunct="1">
              <a:buFont typeface="Wingdings" panose="05000000000000000000" pitchFamily="2" charset="2"/>
              <a:buNone/>
            </a:pPr>
            <a:endParaRPr lang="fr-FR" sz="2400" smtClean="0">
              <a:effectLst>
                <a:outerShdw blurRad="38100" dist="38100" dir="2700000" algn="tl">
                  <a:srgbClr val="FFFFFF"/>
                </a:outerShdw>
              </a:effectLst>
            </a:endParaRPr>
          </a:p>
          <a:p>
            <a:pPr eaLnBrk="1" hangingPunct="1">
              <a:buFont typeface="Wingdings" panose="05000000000000000000" pitchFamily="2" charset="2"/>
              <a:buNone/>
            </a:pPr>
            <a:endParaRPr lang="fr-FR" b="1" smtClean="0">
              <a:effectLst>
                <a:outerShdw blurRad="38100" dist="38100" dir="2700000" algn="tl">
                  <a:srgbClr val="FFFFFF"/>
                </a:outerShdw>
              </a:effectLst>
            </a:endParaRPr>
          </a:p>
          <a:p>
            <a:pPr eaLnBrk="1" hangingPunct="1">
              <a:buFont typeface="Wingdings" panose="05000000000000000000" pitchFamily="2" charset="2"/>
              <a:buNone/>
            </a:pPr>
            <a:endParaRPr lang="fr-FR" b="1" smtClean="0">
              <a:effectLst>
                <a:outerShdw blurRad="38100" dist="38100" dir="2700000" algn="tl">
                  <a:srgbClr val="FFFFFF"/>
                </a:outerShdw>
              </a:effectLst>
            </a:endParaRPr>
          </a:p>
          <a:p>
            <a:pPr eaLnBrk="1" hangingPunct="1">
              <a:buFont typeface="Wingdings" panose="05000000000000000000" pitchFamily="2" charset="2"/>
              <a:buNone/>
            </a:pPr>
            <a:endParaRPr lang="fr-FR" b="1" smtClean="0">
              <a:effectLst>
                <a:outerShdw blurRad="38100" dist="38100" dir="2700000" algn="tl">
                  <a:srgbClr val="FFFFFF"/>
                </a:outerShdw>
              </a:effectLst>
            </a:endParaRPr>
          </a:p>
        </p:txBody>
      </p:sp>
    </p:spTree>
    <p:extLst>
      <p:ext uri="{BB962C8B-B14F-4D97-AF65-F5344CB8AC3E}">
        <p14:creationId xmlns:p14="http://schemas.microsoft.com/office/powerpoint/2010/main" val="201206661"/>
      </p:ext>
    </p:extLst>
  </p:cSld>
  <p:clrMapOvr>
    <a:masterClrMapping/>
  </p:clrMapOvr>
  <p:transition>
    <p:split orient="vert" dir="in"/>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142875"/>
            <a:ext cx="8785225" cy="714375"/>
          </a:xfrm>
        </p:spPr>
        <p:txBody>
          <a:bodyPr/>
          <a:lstStyle/>
          <a:p>
            <a:pPr algn="l" eaLnBrk="1" hangingPunct="1">
              <a:defRPr/>
            </a:pPr>
            <a:r>
              <a:rPr lang="fr-FR" sz="3600" b="1" dirty="0" smtClean="0">
                <a:solidFill>
                  <a:schemeClr val="hlink"/>
                </a:solidFill>
                <a:latin typeface="Verdana" pitchFamily="34" charset="0"/>
              </a:rPr>
              <a:t/>
            </a:r>
            <a:br>
              <a:rPr lang="fr-FR" sz="3600" b="1" dirty="0" smtClean="0">
                <a:solidFill>
                  <a:schemeClr val="hlink"/>
                </a:solidFill>
                <a:latin typeface="Verdana" pitchFamily="34" charset="0"/>
              </a:rPr>
            </a:br>
            <a:r>
              <a:rPr lang="fr-FR" sz="3200" b="1" dirty="0" smtClean="0">
                <a:solidFill>
                  <a:schemeClr val="hlink"/>
                </a:solidFill>
                <a:latin typeface="Verdana" pitchFamily="34" charset="0"/>
              </a:rPr>
              <a:t>Les indicateurs de financement</a:t>
            </a:r>
            <a:r>
              <a:rPr lang="fr-FR" sz="3200" b="1" dirty="0" smtClean="0"/>
              <a:t> </a:t>
            </a:r>
            <a:endParaRPr lang="fr-FR" sz="4000" b="1" dirty="0" smtClean="0"/>
          </a:p>
        </p:txBody>
      </p:sp>
      <p:sp>
        <p:nvSpPr>
          <p:cNvPr id="4099" name="Rectangle 3"/>
          <p:cNvSpPr>
            <a:spLocks noGrp="1" noChangeArrowheads="1"/>
          </p:cNvSpPr>
          <p:nvPr>
            <p:ph type="body" idx="4294967295"/>
          </p:nvPr>
        </p:nvSpPr>
        <p:spPr>
          <a:xfrm>
            <a:off x="214313" y="1071563"/>
            <a:ext cx="8715375" cy="5453062"/>
          </a:xfrm>
        </p:spPr>
        <p:txBody>
          <a:bodyPr/>
          <a:lstStyle/>
          <a:p>
            <a:pPr algn="just" eaLnBrk="1" hangingPunct="1">
              <a:lnSpc>
                <a:spcPct val="90000"/>
              </a:lnSpc>
              <a:buFont typeface="Wingdings" panose="05000000000000000000" pitchFamily="2" charset="2"/>
              <a:buNone/>
            </a:pPr>
            <a:r>
              <a:rPr lang="fr-FR" smtClean="0">
                <a:effectLst>
                  <a:outerShdw blurRad="38100" dist="38100" dir="2700000" algn="tl">
                    <a:srgbClr val="FFFFFF"/>
                  </a:outerShdw>
                </a:effectLst>
              </a:rPr>
              <a:t>	Ils permettent d’analyser l’importance de l’effort budgétaire consenti à l’éducation, etc.</a:t>
            </a:r>
          </a:p>
          <a:p>
            <a:pPr eaLnBrk="1" hangingPunct="1">
              <a:lnSpc>
                <a:spcPct val="90000"/>
              </a:lnSpc>
            </a:pPr>
            <a:r>
              <a:rPr lang="fr-FR" b="1" smtClean="0">
                <a:effectLst>
                  <a:outerShdw blurRad="38100" dist="38100" dir="2700000" algn="tl">
                    <a:srgbClr val="FFFFFF"/>
                  </a:outerShdw>
                </a:effectLst>
              </a:rPr>
              <a:t>A)-Part du budget de l’éducation dans celui de l’Etat</a:t>
            </a:r>
            <a:endParaRPr lang="fr-FR" smtClean="0">
              <a:effectLst>
                <a:outerShdw blurRad="38100" dist="38100" dir="2700000" algn="tl">
                  <a:srgbClr val="FFFFFF"/>
                </a:outerShdw>
              </a:effectLst>
            </a:endParaRPr>
          </a:p>
          <a:p>
            <a:pPr algn="just" eaLnBrk="1" hangingPunct="1">
              <a:lnSpc>
                <a:spcPct val="90000"/>
              </a:lnSpc>
              <a:buFont typeface="Wingdings" panose="05000000000000000000" pitchFamily="2" charset="2"/>
              <a:buNone/>
            </a:pPr>
            <a:r>
              <a:rPr lang="fr-FR" sz="3600" smtClean="0">
                <a:effectLst>
                  <a:outerShdw blurRad="38100" dist="38100" dir="2700000" algn="tl">
                    <a:srgbClr val="FFFFFF"/>
                  </a:outerShdw>
                </a:effectLst>
              </a:rPr>
              <a:t>Cet indicateur représente la part du budget de l’éducation sur celui de l’Etat et permet de mesurer l'effort financier de l'Etat en faveur de l'éducation.</a:t>
            </a:r>
          </a:p>
          <a:p>
            <a:pPr eaLnBrk="1" hangingPunct="1">
              <a:lnSpc>
                <a:spcPct val="90000"/>
              </a:lnSpc>
              <a:buFont typeface="Wingdings" panose="05000000000000000000" pitchFamily="2" charset="2"/>
              <a:buNone/>
            </a:pPr>
            <a:endParaRPr lang="fr-FR" sz="3600" smtClean="0">
              <a:effectLst>
                <a:outerShdw blurRad="38100" dist="38100" dir="2700000" algn="tl">
                  <a:srgbClr val="FFFFFF"/>
                </a:outerShdw>
              </a:effectLst>
            </a:endParaRPr>
          </a:p>
        </p:txBody>
      </p:sp>
    </p:spTree>
    <p:extLst>
      <p:ext uri="{BB962C8B-B14F-4D97-AF65-F5344CB8AC3E}">
        <p14:creationId xmlns:p14="http://schemas.microsoft.com/office/powerpoint/2010/main" val="2430455435"/>
      </p:ext>
    </p:extLst>
  </p:cSld>
  <p:clrMapOvr>
    <a:masterClrMapping/>
  </p:clrMapOvr>
  <p:transition>
    <p:split orient="vert" dir="in"/>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811213"/>
          </a:xfrm>
        </p:spPr>
        <p:txBody>
          <a:bodyPr/>
          <a:lstStyle/>
          <a:p>
            <a:pPr algn="l" eaLnBrk="1" hangingPunct="1">
              <a:defRPr/>
            </a:pPr>
            <a:r>
              <a:rPr lang="fr-FR" sz="3200" b="1" dirty="0" smtClean="0">
                <a:solidFill>
                  <a:schemeClr val="hlink"/>
                </a:solidFill>
                <a:latin typeface="Verdana" pitchFamily="34" charset="0"/>
              </a:rPr>
              <a:t>Les indicateurs de financement</a:t>
            </a:r>
            <a:endParaRPr lang="fr-FR" sz="3200" b="1" dirty="0" smtClean="0"/>
          </a:p>
        </p:txBody>
      </p:sp>
      <p:sp>
        <p:nvSpPr>
          <p:cNvPr id="4099" name="Rectangle 3"/>
          <p:cNvSpPr>
            <a:spLocks noGrp="1" noChangeArrowheads="1"/>
          </p:cNvSpPr>
          <p:nvPr>
            <p:ph type="body" idx="4294967295"/>
          </p:nvPr>
        </p:nvSpPr>
        <p:spPr>
          <a:xfrm>
            <a:off x="323850" y="1071563"/>
            <a:ext cx="8351838" cy="5453062"/>
          </a:xfrm>
        </p:spPr>
        <p:txBody>
          <a:bodyPr/>
          <a:lstStyle/>
          <a:p>
            <a:pPr eaLnBrk="1" hangingPunct="1"/>
            <a:r>
              <a:rPr lang="fr-FR" sz="2800" b="1" smtClean="0">
                <a:effectLst>
                  <a:outerShdw blurRad="38100" dist="38100" dir="2700000" algn="tl">
                    <a:srgbClr val="FFFFFF"/>
                  </a:outerShdw>
                </a:effectLst>
              </a:rPr>
              <a:t>A)- </a:t>
            </a:r>
            <a:r>
              <a:rPr lang="fr-FR" b="1" smtClean="0">
                <a:effectLst>
                  <a:outerShdw blurRad="38100" dist="38100" dir="2700000" algn="tl">
                    <a:srgbClr val="FFFFFF"/>
                  </a:outerShdw>
                </a:effectLst>
              </a:rPr>
              <a:t>Part du budget de l’éducation dans celui de l’Etat</a:t>
            </a:r>
            <a:endParaRPr lang="fr-FR" sz="2800" b="1" smtClean="0">
              <a:effectLst>
                <a:outerShdw blurRad="38100" dist="38100" dir="2700000" algn="tl">
                  <a:srgbClr val="FFFFFF"/>
                </a:outerShdw>
              </a:effectLst>
            </a:endParaRPr>
          </a:p>
          <a:p>
            <a:pPr eaLnBrk="1" hangingPunct="1">
              <a:buFont typeface="Wingdings" panose="05000000000000000000" pitchFamily="2" charset="2"/>
              <a:buNone/>
            </a:pPr>
            <a:endParaRPr lang="fr-FR" sz="2800" smtClean="0">
              <a:effectLst>
                <a:outerShdw blurRad="38100" dist="38100" dir="2700000" algn="tl">
                  <a:srgbClr val="FFFFFF"/>
                </a:outerShdw>
              </a:effectLst>
            </a:endParaRPr>
          </a:p>
          <a:p>
            <a:pPr algn="just">
              <a:buFont typeface="Wingdings" panose="05000000000000000000" pitchFamily="2" charset="2"/>
              <a:buNone/>
            </a:pPr>
            <a:r>
              <a:rPr lang="fr-FR" smtClean="0">
                <a:effectLst>
                  <a:outerShdw blurRad="38100" dist="38100" dir="2700000" algn="tl">
                    <a:srgbClr val="FFFFFF"/>
                  </a:outerShdw>
                </a:effectLst>
              </a:rPr>
              <a:t>Son calcul nécessite des données sur le budget de l’éducation et celui de l'Etat.</a:t>
            </a:r>
          </a:p>
          <a:p>
            <a:pPr>
              <a:buFont typeface="Wingdings" panose="05000000000000000000" pitchFamily="2" charset="2"/>
              <a:buNone/>
            </a:pPr>
            <a:r>
              <a:rPr lang="fr-FR" smtClean="0">
                <a:effectLst>
                  <a:outerShdw blurRad="38100" dist="38100" dir="2700000" algn="tl">
                    <a:srgbClr val="FFFFFF"/>
                  </a:outerShdw>
                </a:effectLst>
              </a:rPr>
              <a:t> </a:t>
            </a:r>
          </a:p>
          <a:p>
            <a:pPr eaLnBrk="1" hangingPunct="1">
              <a:buFont typeface="Wingdings" panose="05000000000000000000" pitchFamily="2" charset="2"/>
              <a:buNone/>
            </a:pPr>
            <a:endParaRPr lang="fr-FR" smtClean="0">
              <a:effectLst>
                <a:outerShdw blurRad="38100" dist="38100" dir="2700000" algn="tl">
                  <a:srgbClr val="FFFFFF"/>
                </a:outerShdw>
              </a:effectLst>
            </a:endParaRPr>
          </a:p>
        </p:txBody>
      </p:sp>
    </p:spTree>
    <p:extLst>
      <p:ext uri="{BB962C8B-B14F-4D97-AF65-F5344CB8AC3E}">
        <p14:creationId xmlns:p14="http://schemas.microsoft.com/office/powerpoint/2010/main" val="4211473878"/>
      </p:ext>
    </p:extLst>
  </p:cSld>
  <p:clrMapOvr>
    <a:masterClrMapping/>
  </p:clrMapOvr>
  <p:transition>
    <p:split orient="vert" dir="in"/>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668338"/>
          </a:xfrm>
        </p:spPr>
        <p:txBody>
          <a:bodyPr/>
          <a:lstStyle/>
          <a:p>
            <a:pPr algn="l" eaLnBrk="1" hangingPunct="1">
              <a:defRPr/>
            </a:pPr>
            <a:r>
              <a:rPr lang="fr-FR" sz="3200" b="1" dirty="0" smtClean="0">
                <a:solidFill>
                  <a:schemeClr val="hlink"/>
                </a:solidFill>
                <a:latin typeface="Verdana" pitchFamily="34" charset="0"/>
              </a:rPr>
              <a:t>Les indicateurs de financement</a:t>
            </a:r>
            <a:endParaRPr lang="fr-FR" sz="4000" b="1" dirty="0" smtClean="0"/>
          </a:p>
        </p:txBody>
      </p:sp>
      <p:sp>
        <p:nvSpPr>
          <p:cNvPr id="4099" name="Rectangle 3"/>
          <p:cNvSpPr>
            <a:spLocks noGrp="1" noChangeArrowheads="1"/>
          </p:cNvSpPr>
          <p:nvPr>
            <p:ph type="body" idx="4294967295"/>
          </p:nvPr>
        </p:nvSpPr>
        <p:spPr>
          <a:xfrm>
            <a:off x="0" y="1071563"/>
            <a:ext cx="9144000" cy="5453062"/>
          </a:xfrm>
        </p:spPr>
        <p:txBody>
          <a:bodyPr/>
          <a:lstStyle/>
          <a:p>
            <a:pPr eaLnBrk="1" hangingPunct="1"/>
            <a:r>
              <a:rPr lang="fr-FR" b="1" smtClean="0">
                <a:effectLst>
                  <a:outerShdw blurRad="38100" dist="38100" dir="2700000" algn="tl">
                    <a:srgbClr val="FFFFFF"/>
                  </a:outerShdw>
                </a:effectLst>
              </a:rPr>
              <a:t>A)- Part du budget de l’éducation dans celui de l’Etat</a:t>
            </a:r>
          </a:p>
          <a:p>
            <a:pPr>
              <a:buFont typeface="Wingdings" panose="05000000000000000000" pitchFamily="2" charset="2"/>
              <a:buNone/>
            </a:pPr>
            <a:r>
              <a:rPr lang="fr-FR" sz="3600" smtClean="0">
                <a:effectLst>
                  <a:outerShdw blurRad="38100" dist="38100" dir="2700000" algn="tl">
                    <a:srgbClr val="FFFFFF"/>
                  </a:outerShdw>
                </a:effectLst>
              </a:rPr>
              <a:t>La formule de calcul est la suivante : </a:t>
            </a:r>
          </a:p>
          <a:p>
            <a:pPr>
              <a:buFont typeface="Wingdings" panose="05000000000000000000" pitchFamily="2" charset="2"/>
              <a:buNone/>
            </a:pPr>
            <a:endParaRPr lang="fr-FR" sz="3600" smtClean="0">
              <a:effectLst>
                <a:outerShdw blurRad="38100" dist="38100" dir="2700000" algn="tl">
                  <a:srgbClr val="FFFFFF"/>
                </a:outerShdw>
              </a:effectLst>
            </a:endParaRPr>
          </a:p>
          <a:p>
            <a:pPr>
              <a:buFont typeface="Wingdings" panose="05000000000000000000" pitchFamily="2" charset="2"/>
              <a:buNone/>
            </a:pPr>
            <a:r>
              <a:rPr lang="fr-FR" sz="2400" b="1" smtClean="0">
                <a:effectLst>
                  <a:outerShdw blurRad="38100" dist="38100" dir="2700000" algn="tl">
                    <a:srgbClr val="FFFFFF"/>
                  </a:outerShdw>
                </a:effectLst>
              </a:rPr>
              <a:t>Budget de l’éducation tous niveaux confondus</a:t>
            </a:r>
            <a:endParaRPr lang="fr-FR" sz="2400" smtClean="0">
              <a:effectLst>
                <a:outerShdw blurRad="38100" dist="38100" dir="2700000" algn="tl">
                  <a:srgbClr val="FFFFFF"/>
                </a:outerShdw>
              </a:effectLst>
            </a:endParaRPr>
          </a:p>
          <a:p>
            <a:pPr>
              <a:buFont typeface="Wingdings" panose="05000000000000000000" pitchFamily="2" charset="2"/>
              <a:buNone/>
            </a:pPr>
            <a:r>
              <a:rPr lang="fr-FR" sz="3600" b="1" smtClean="0">
                <a:effectLst>
                  <a:outerShdw blurRad="38100" dist="38100" dir="2700000" algn="tl">
                    <a:srgbClr val="FFFFFF"/>
                  </a:outerShdw>
                </a:effectLst>
              </a:rPr>
              <a:t>_______________________x 100</a:t>
            </a:r>
            <a:endParaRPr lang="fr-FR" sz="3600" smtClean="0">
              <a:effectLst>
                <a:outerShdw blurRad="38100" dist="38100" dir="2700000" algn="tl">
                  <a:srgbClr val="FFFFFF"/>
                </a:outerShdw>
              </a:effectLst>
            </a:endParaRPr>
          </a:p>
          <a:p>
            <a:pPr>
              <a:buFont typeface="Wingdings" panose="05000000000000000000" pitchFamily="2" charset="2"/>
              <a:buNone/>
            </a:pPr>
            <a:r>
              <a:rPr lang="fr-FR" sz="2400" b="1" smtClean="0">
                <a:effectLst>
                  <a:outerShdw blurRad="38100" dist="38100" dir="2700000" algn="tl">
                    <a:srgbClr val="FFFFFF"/>
                  </a:outerShdw>
                </a:effectLst>
              </a:rPr>
              <a:t>                  Budget de l’Etat</a:t>
            </a:r>
            <a:endParaRPr lang="fr-FR" sz="2400" smtClean="0">
              <a:effectLst>
                <a:outerShdw blurRad="38100" dist="38100" dir="2700000" algn="tl">
                  <a:srgbClr val="FFFFFF"/>
                </a:outerShdw>
              </a:effectLst>
            </a:endParaRPr>
          </a:p>
          <a:p>
            <a:pPr>
              <a:buFont typeface="Wingdings" panose="05000000000000000000" pitchFamily="2" charset="2"/>
              <a:buNone/>
            </a:pPr>
            <a:r>
              <a:rPr lang="fr-FR" sz="3600" smtClean="0">
                <a:effectLst>
                  <a:outerShdw blurRad="38100" dist="38100" dir="2700000" algn="tl">
                    <a:srgbClr val="FFFFFF"/>
                  </a:outerShdw>
                </a:effectLst>
              </a:rPr>
              <a:t> </a:t>
            </a:r>
          </a:p>
          <a:p>
            <a:pPr eaLnBrk="1" hangingPunct="1">
              <a:buFont typeface="Wingdings" panose="05000000000000000000" pitchFamily="2" charset="2"/>
              <a:buNone/>
            </a:pPr>
            <a:endParaRPr lang="fr-FR" sz="3600" smtClean="0">
              <a:effectLst>
                <a:outerShdw blurRad="38100" dist="38100" dir="2700000" algn="tl">
                  <a:srgbClr val="FFFFFF"/>
                </a:outerShdw>
              </a:effectLst>
            </a:endParaRPr>
          </a:p>
        </p:txBody>
      </p:sp>
    </p:spTree>
    <p:extLst>
      <p:ext uri="{BB962C8B-B14F-4D97-AF65-F5344CB8AC3E}">
        <p14:creationId xmlns:p14="http://schemas.microsoft.com/office/powerpoint/2010/main" val="2653089918"/>
      </p:ext>
    </p:extLst>
  </p:cSld>
  <p:clrMapOvr>
    <a:masterClrMapping/>
  </p:clrMapOvr>
  <p:transition>
    <p:split orient="vert" dir="in"/>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596900"/>
          </a:xfrm>
        </p:spPr>
        <p:txBody>
          <a:bodyPr/>
          <a:lstStyle/>
          <a:p>
            <a:pPr algn="l" eaLnBrk="1" hangingPunct="1">
              <a:defRPr/>
            </a:pPr>
            <a:r>
              <a:rPr lang="fr-FR" sz="3200" b="1" dirty="0" smtClean="0">
                <a:solidFill>
                  <a:schemeClr val="hlink"/>
                </a:solidFill>
                <a:latin typeface="Verdana" pitchFamily="34" charset="0"/>
              </a:rPr>
              <a:t>Les indicateurs de financement</a:t>
            </a:r>
            <a:endParaRPr lang="fr-FR" sz="4000" b="1" dirty="0" smtClean="0"/>
          </a:p>
        </p:txBody>
      </p:sp>
      <p:sp>
        <p:nvSpPr>
          <p:cNvPr id="4099" name="Rectangle 3"/>
          <p:cNvSpPr>
            <a:spLocks noGrp="1" noChangeArrowheads="1"/>
          </p:cNvSpPr>
          <p:nvPr>
            <p:ph type="body" idx="4294967295"/>
          </p:nvPr>
        </p:nvSpPr>
        <p:spPr>
          <a:xfrm>
            <a:off x="323850" y="1071563"/>
            <a:ext cx="8351838" cy="5453062"/>
          </a:xfrm>
        </p:spPr>
        <p:txBody>
          <a:bodyPr/>
          <a:lstStyle/>
          <a:p>
            <a:pPr eaLnBrk="1" hangingPunct="1">
              <a:buFont typeface="Wingdings" panose="05000000000000000000" pitchFamily="2" charset="2"/>
              <a:buNone/>
            </a:pPr>
            <a:r>
              <a:rPr lang="fr-FR" sz="2800" b="1" smtClean="0">
                <a:effectLst>
                  <a:outerShdw blurRad="38100" dist="38100" dir="2700000" algn="tl">
                    <a:srgbClr val="FFFFFF"/>
                  </a:outerShdw>
                </a:effectLst>
              </a:rPr>
              <a:t>A)- </a:t>
            </a:r>
            <a:r>
              <a:rPr lang="fr-FR" b="1" smtClean="0">
                <a:effectLst>
                  <a:outerShdw blurRad="38100" dist="38100" dir="2700000" algn="tl">
                    <a:srgbClr val="FFFFFF"/>
                  </a:outerShdw>
                </a:effectLst>
              </a:rPr>
              <a:t>Part du budget de l’éducation dans celui de l’Etat</a:t>
            </a:r>
            <a:r>
              <a:rPr lang="fr-FR" smtClean="0">
                <a:effectLst>
                  <a:outerShdw blurRad="38100" dist="38100" dir="2700000" algn="tl">
                    <a:srgbClr val="FFFFFF"/>
                  </a:outerShdw>
                </a:effectLst>
              </a:rPr>
              <a:t>  </a:t>
            </a:r>
          </a:p>
          <a:p>
            <a:pPr eaLnBrk="1" hangingPunct="1">
              <a:buFont typeface="Wingdings" panose="05000000000000000000" pitchFamily="2" charset="2"/>
              <a:buNone/>
            </a:pPr>
            <a:r>
              <a:rPr lang="fr-FR" smtClean="0">
                <a:effectLst>
                  <a:outerShdw blurRad="38100" dist="38100" dir="2700000" algn="tl">
                    <a:srgbClr val="FFFFFF"/>
                  </a:outerShdw>
                </a:effectLst>
              </a:rPr>
              <a:t>Plus cet indicateur est élevé, plus on estime que l'Etat accorde une priorité élevée à l'éducation dans son ensemble. L’analyse de cet indicateur sur plusieurs années permet de mesurer l’évolution de l’effort consenti par l’Etat au secteur de l’éducation.</a:t>
            </a:r>
          </a:p>
          <a:p>
            <a:pPr eaLnBrk="1" hangingPunct="1">
              <a:buFont typeface="Wingdings" panose="05000000000000000000" pitchFamily="2" charset="2"/>
              <a:buNone/>
            </a:pPr>
            <a:endParaRPr lang="fr-FR" smtClean="0">
              <a:effectLst>
                <a:outerShdw blurRad="38100" dist="38100" dir="2700000" algn="tl">
                  <a:srgbClr val="FFFFFF"/>
                </a:outerShdw>
              </a:effectLst>
            </a:endParaRPr>
          </a:p>
        </p:txBody>
      </p:sp>
    </p:spTree>
    <p:extLst>
      <p:ext uri="{BB962C8B-B14F-4D97-AF65-F5344CB8AC3E}">
        <p14:creationId xmlns:p14="http://schemas.microsoft.com/office/powerpoint/2010/main" val="2718506423"/>
      </p:ext>
    </p:extLst>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648195" name="Rectangle 3"/>
          <p:cNvSpPr>
            <a:spLocks noGrp="1" noChangeArrowheads="1"/>
          </p:cNvSpPr>
          <p:nvPr>
            <p:ph type="subTitle" idx="1"/>
          </p:nvPr>
        </p:nvSpPr>
        <p:spPr>
          <a:xfrm>
            <a:off x="161925" y="654050"/>
            <a:ext cx="8802688" cy="5545138"/>
          </a:xfrm>
        </p:spPr>
        <p:txBody>
          <a:bodyPr rtlCol="0">
            <a:normAutofit/>
          </a:bodyPr>
          <a:lstStyle/>
          <a:p>
            <a:pPr marL="457200" indent="-457200" algn="just" eaLnBrk="1" fontAlgn="auto" hangingPunct="1">
              <a:spcAft>
                <a:spcPts val="0"/>
              </a:spcAft>
              <a:buFont typeface="Wingdings" panose="05000000000000000000" pitchFamily="2" charset="2"/>
              <a:buChar char="v"/>
              <a:defRPr/>
            </a:pPr>
            <a:r>
              <a:rPr lang="fr-FR" sz="2800" b="1" dirty="0" smtClean="0"/>
              <a:t>la planification stratégique</a:t>
            </a:r>
            <a:endParaRPr lang="fr-FR" sz="2800" dirty="0"/>
          </a:p>
          <a:p>
            <a:pPr algn="just" eaLnBrk="1" fontAlgn="auto" hangingPunct="1">
              <a:spcAft>
                <a:spcPts val="0"/>
              </a:spcAft>
              <a:defRPr/>
            </a:pPr>
            <a:r>
              <a:rPr lang="fr-FR" sz="2800" dirty="0" smtClean="0"/>
              <a:t>La PS= </a:t>
            </a:r>
            <a:r>
              <a:rPr lang="fr-FR" sz="2800" dirty="0"/>
              <a:t>processus qui vise à préparer l'avenir de façon proactive, en permettant au management de définir les orientations majeures de l'organisation, depuis la mission jusqu’aux stratégies, ainsi qu'un plan d'action global, en tenant compte des changements externes prévisibles, notamment chez les </a:t>
            </a:r>
            <a:r>
              <a:rPr lang="fr-FR" sz="2800" dirty="0" smtClean="0"/>
              <a:t>intervenants-clés</a:t>
            </a:r>
            <a:r>
              <a:rPr lang="fr-FR" sz="2800" dirty="0"/>
              <a:t>, des capacités actuelles et potentielles de l'organisation, des valeurs des dirigeants et autres intervenants-clé.</a:t>
            </a:r>
            <a:endParaRPr lang="en-US" sz="2800" dirty="0"/>
          </a:p>
          <a:p>
            <a:pPr algn="just" eaLnBrk="1" fontAlgn="auto" hangingPunct="1">
              <a:spcAft>
                <a:spcPts val="0"/>
              </a:spcAft>
              <a:defRPr/>
            </a:pPr>
            <a:endParaRPr lang="en-US" sz="2800" b="1" i="1" dirty="0"/>
          </a:p>
          <a:p>
            <a:pPr algn="l" eaLnBrk="1" fontAlgn="auto" hangingPunct="1">
              <a:spcAft>
                <a:spcPts val="0"/>
              </a:spcAft>
              <a:defRPr/>
            </a:pPr>
            <a:endParaRPr lang="fr-FR" sz="2800" b="1" dirty="0" smtClean="0"/>
          </a:p>
        </p:txBody>
      </p:sp>
      <p:sp>
        <p:nvSpPr>
          <p:cNvPr id="36868" name="Rectangle 4"/>
          <p:cNvSpPr>
            <a:spLocks noChangeArrowheads="1"/>
          </p:cNvSpPr>
          <p:nvPr/>
        </p:nvSpPr>
        <p:spPr bwMode="auto">
          <a:xfrm>
            <a:off x="252413" y="412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36869"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36870"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142875"/>
            <a:ext cx="8785225" cy="785813"/>
          </a:xfrm>
        </p:spPr>
        <p:txBody>
          <a:bodyPr/>
          <a:lstStyle/>
          <a:p>
            <a:pPr algn="l" eaLnBrk="1" hangingPunct="1">
              <a:defRPr/>
            </a:pPr>
            <a:r>
              <a:rPr lang="fr-FR" sz="3600" b="1" dirty="0" smtClean="0">
                <a:solidFill>
                  <a:schemeClr val="hlink"/>
                </a:solidFill>
                <a:latin typeface="Verdana" pitchFamily="34" charset="0"/>
              </a:rPr>
              <a:t/>
            </a:r>
            <a:br>
              <a:rPr lang="fr-FR" sz="3600" b="1" dirty="0" smtClean="0">
                <a:solidFill>
                  <a:schemeClr val="hlink"/>
                </a:solidFill>
                <a:latin typeface="Verdana" pitchFamily="34" charset="0"/>
              </a:rPr>
            </a:br>
            <a:r>
              <a:rPr lang="fr-FR" sz="4000" b="1" dirty="0" smtClean="0"/>
              <a:t/>
            </a:r>
            <a:br>
              <a:rPr lang="fr-FR" sz="4000" b="1" dirty="0" smtClean="0"/>
            </a:br>
            <a:r>
              <a:rPr lang="fr-FR" sz="4000" b="1" dirty="0" smtClean="0">
                <a:solidFill>
                  <a:schemeClr val="hlink"/>
                </a:solidFill>
                <a:latin typeface="Verdana" pitchFamily="34" charset="0"/>
              </a:rPr>
              <a:t> </a:t>
            </a:r>
            <a:r>
              <a:rPr lang="fr-FR" sz="3200" b="1" dirty="0" smtClean="0">
                <a:solidFill>
                  <a:schemeClr val="hlink"/>
                </a:solidFill>
                <a:latin typeface="Verdana" pitchFamily="34" charset="0"/>
              </a:rPr>
              <a:t>Les indicateurs de financement</a:t>
            </a:r>
            <a:endParaRPr lang="fr-FR" sz="3200" b="1" dirty="0" smtClean="0"/>
          </a:p>
        </p:txBody>
      </p:sp>
      <p:sp>
        <p:nvSpPr>
          <p:cNvPr id="4099" name="Rectangle 3"/>
          <p:cNvSpPr>
            <a:spLocks noGrp="1" noChangeArrowheads="1"/>
          </p:cNvSpPr>
          <p:nvPr>
            <p:ph type="body" idx="4294967295"/>
          </p:nvPr>
        </p:nvSpPr>
        <p:spPr>
          <a:xfrm>
            <a:off x="323850" y="1357313"/>
            <a:ext cx="8605838" cy="5167312"/>
          </a:xfrm>
        </p:spPr>
        <p:txBody>
          <a:bodyPr/>
          <a:lstStyle/>
          <a:p>
            <a:pPr algn="just"/>
            <a:r>
              <a:rPr lang="fr-FR" sz="2800" b="1" smtClean="0">
                <a:effectLst>
                  <a:outerShdw blurRad="38100" dist="38100" dir="2700000" algn="tl">
                    <a:srgbClr val="FFFFFF"/>
                  </a:outerShdw>
                </a:effectLst>
              </a:rPr>
              <a:t>B)- Part du budget de l’enseignement primaire sur celui de l’éducation</a:t>
            </a:r>
            <a:endParaRPr lang="fr-FR" sz="2800" b="1" i="1" smtClean="0">
              <a:effectLst>
                <a:outerShdw blurRad="38100" dist="38100" dir="2700000" algn="tl">
                  <a:srgbClr val="FFFFFF"/>
                </a:outerShdw>
              </a:effectLst>
            </a:endParaRPr>
          </a:p>
          <a:p>
            <a:pPr algn="just">
              <a:buFont typeface="Wingdings" panose="05000000000000000000" pitchFamily="2" charset="2"/>
              <a:buNone/>
            </a:pPr>
            <a:r>
              <a:rPr lang="fr-FR" smtClean="0">
                <a:effectLst>
                  <a:outerShdw blurRad="38100" dist="38100" dir="2700000" algn="tl">
                    <a:srgbClr val="FFFFFF"/>
                  </a:outerShdw>
                </a:effectLst>
              </a:rPr>
              <a:t>Elle représente la part du budget de l'enseignement primaire sur celui de l’éducation et mesure l'effort de l'Etat en faveur de l'enseignement primaire.</a:t>
            </a:r>
          </a:p>
          <a:p>
            <a:pPr eaLnBrk="1" hangingPunct="1">
              <a:buFont typeface="Wingdings" panose="05000000000000000000" pitchFamily="2" charset="2"/>
              <a:buNone/>
            </a:pPr>
            <a:endParaRPr lang="fr-FR" smtClean="0">
              <a:effectLst>
                <a:outerShdw blurRad="38100" dist="38100" dir="2700000" algn="tl">
                  <a:srgbClr val="FFFFFF"/>
                </a:outerShdw>
              </a:effectLst>
            </a:endParaRPr>
          </a:p>
        </p:txBody>
      </p:sp>
    </p:spTree>
    <p:extLst>
      <p:ext uri="{BB962C8B-B14F-4D97-AF65-F5344CB8AC3E}">
        <p14:creationId xmlns:p14="http://schemas.microsoft.com/office/powerpoint/2010/main" val="793965277"/>
      </p:ext>
    </p:extLst>
  </p:cSld>
  <p:clrMapOvr>
    <a:masterClrMapping/>
  </p:clrMapOvr>
  <p:transition>
    <p:split orient="vert" dir="in"/>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668338"/>
          </a:xfrm>
        </p:spPr>
        <p:txBody>
          <a:bodyPr/>
          <a:lstStyle/>
          <a:p>
            <a:pPr algn="l" eaLnBrk="1" hangingPunct="1">
              <a:defRPr/>
            </a:pPr>
            <a:r>
              <a:rPr lang="fr-FR" sz="3200" b="1" dirty="0" smtClean="0">
                <a:solidFill>
                  <a:schemeClr val="hlink"/>
                </a:solidFill>
                <a:latin typeface="Verdana" pitchFamily="34" charset="0"/>
              </a:rPr>
              <a:t> Les indicateurs de financement</a:t>
            </a:r>
            <a:endParaRPr lang="fr-FR" sz="4000" b="1" dirty="0" smtClean="0"/>
          </a:p>
        </p:txBody>
      </p:sp>
      <p:sp>
        <p:nvSpPr>
          <p:cNvPr id="4099" name="Rectangle 3"/>
          <p:cNvSpPr>
            <a:spLocks noGrp="1" noChangeArrowheads="1"/>
          </p:cNvSpPr>
          <p:nvPr>
            <p:ph type="body" idx="4294967295"/>
          </p:nvPr>
        </p:nvSpPr>
        <p:spPr>
          <a:xfrm>
            <a:off x="323850" y="1071563"/>
            <a:ext cx="8351838" cy="5453062"/>
          </a:xfrm>
        </p:spPr>
        <p:txBody>
          <a:bodyPr/>
          <a:lstStyle/>
          <a:p>
            <a:pPr eaLnBrk="1" hangingPunct="1"/>
            <a:r>
              <a:rPr lang="fr-FR" sz="2800" b="1" smtClean="0">
                <a:effectLst>
                  <a:outerShdw blurRad="38100" dist="38100" dir="2700000" algn="tl">
                    <a:srgbClr val="FFFFFF"/>
                  </a:outerShdw>
                </a:effectLst>
              </a:rPr>
              <a:t>B)- Part du budget de l’enseignement primaire sur celui de l’éducation</a:t>
            </a:r>
            <a:endParaRPr lang="fr-FR" sz="2800" b="1" i="1" smtClean="0">
              <a:effectLst>
                <a:outerShdw blurRad="38100" dist="38100" dir="2700000" algn="tl">
                  <a:srgbClr val="FFFFFF"/>
                </a:outerShdw>
              </a:effectLst>
            </a:endParaRPr>
          </a:p>
          <a:p>
            <a:pPr algn="just">
              <a:buFont typeface="Wingdings" panose="05000000000000000000" pitchFamily="2" charset="2"/>
              <a:buNone/>
            </a:pPr>
            <a:r>
              <a:rPr lang="fr-FR" smtClean="0">
                <a:effectLst>
                  <a:outerShdw blurRad="38100" dist="38100" dir="2700000" algn="tl">
                    <a:srgbClr val="FFFFFF"/>
                  </a:outerShdw>
                </a:effectLst>
              </a:rPr>
              <a:t>Pour ce calcul, les données requises sont le budget de l’enseignement primaire et celui de l’éducation.</a:t>
            </a:r>
          </a:p>
          <a:p>
            <a:pPr>
              <a:buFont typeface="Wingdings" panose="05000000000000000000" pitchFamily="2" charset="2"/>
              <a:buNone/>
            </a:pPr>
            <a:r>
              <a:rPr lang="fr-FR" smtClean="0">
                <a:effectLst>
                  <a:outerShdw blurRad="38100" dist="38100" dir="2700000" algn="tl">
                    <a:srgbClr val="FFFFFF"/>
                  </a:outerShdw>
                </a:effectLst>
              </a:rPr>
              <a:t> </a:t>
            </a:r>
          </a:p>
          <a:p>
            <a:pPr eaLnBrk="1" hangingPunct="1">
              <a:buFont typeface="Wingdings" panose="05000000000000000000" pitchFamily="2" charset="2"/>
              <a:buNone/>
            </a:pPr>
            <a:endParaRPr lang="fr-FR" smtClean="0">
              <a:effectLst>
                <a:outerShdw blurRad="38100" dist="38100" dir="2700000" algn="tl">
                  <a:srgbClr val="FFFFFF"/>
                </a:outerShdw>
              </a:effectLst>
            </a:endParaRPr>
          </a:p>
        </p:txBody>
      </p:sp>
    </p:spTree>
    <p:extLst>
      <p:ext uri="{BB962C8B-B14F-4D97-AF65-F5344CB8AC3E}">
        <p14:creationId xmlns:p14="http://schemas.microsoft.com/office/powerpoint/2010/main" val="836812559"/>
      </p:ext>
    </p:extLst>
  </p:cSld>
  <p:clrMapOvr>
    <a:masterClrMapping/>
  </p:clrMapOvr>
  <p:transition>
    <p:split orient="vert" dir="in"/>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596900"/>
          </a:xfrm>
        </p:spPr>
        <p:txBody>
          <a:bodyPr/>
          <a:lstStyle/>
          <a:p>
            <a:pPr algn="l" eaLnBrk="1" hangingPunct="1">
              <a:defRPr/>
            </a:pPr>
            <a:r>
              <a:rPr lang="fr-FR" sz="3200" b="1" dirty="0" smtClean="0">
                <a:solidFill>
                  <a:schemeClr val="hlink"/>
                </a:solidFill>
                <a:latin typeface="Verdana" pitchFamily="34" charset="0"/>
              </a:rPr>
              <a:t>Les indicateurs de financement</a:t>
            </a:r>
            <a:endParaRPr lang="fr-FR" sz="4000" b="1" dirty="0" smtClean="0"/>
          </a:p>
        </p:txBody>
      </p:sp>
      <p:sp>
        <p:nvSpPr>
          <p:cNvPr id="4099" name="Rectangle 3"/>
          <p:cNvSpPr>
            <a:spLocks noGrp="1" noChangeArrowheads="1"/>
          </p:cNvSpPr>
          <p:nvPr>
            <p:ph type="body" idx="4294967295"/>
          </p:nvPr>
        </p:nvSpPr>
        <p:spPr>
          <a:xfrm>
            <a:off x="323850" y="1071563"/>
            <a:ext cx="8351838" cy="5453062"/>
          </a:xfrm>
        </p:spPr>
        <p:txBody>
          <a:bodyPr/>
          <a:lstStyle/>
          <a:p>
            <a:r>
              <a:rPr lang="fr-FR" b="1" smtClean="0">
                <a:effectLst>
                  <a:outerShdw blurRad="38100" dist="38100" dir="2700000" algn="tl">
                    <a:srgbClr val="FFFFFF"/>
                  </a:outerShdw>
                </a:effectLst>
              </a:rPr>
              <a:t>B)- Part du budget de l’enseignement primaire sur celui de l’éducation</a:t>
            </a:r>
            <a:endParaRPr lang="fr-FR" b="1" i="1" smtClean="0">
              <a:effectLst>
                <a:outerShdw blurRad="38100" dist="38100" dir="2700000" algn="tl">
                  <a:srgbClr val="FFFFFF"/>
                </a:outerShdw>
              </a:effectLst>
            </a:endParaRPr>
          </a:p>
          <a:p>
            <a:pPr>
              <a:buFont typeface="Wingdings" panose="05000000000000000000" pitchFamily="2" charset="2"/>
              <a:buNone/>
            </a:pPr>
            <a:r>
              <a:rPr lang="fr-FR" sz="3600" smtClean="0">
                <a:effectLst>
                  <a:outerShdw blurRad="38100" dist="38100" dir="2700000" algn="tl">
                    <a:srgbClr val="FFFFFF"/>
                  </a:outerShdw>
                </a:effectLst>
              </a:rPr>
              <a:t>La formule de calcul est: </a:t>
            </a:r>
          </a:p>
          <a:p>
            <a:pPr>
              <a:buFont typeface="Wingdings" panose="05000000000000000000" pitchFamily="2" charset="2"/>
              <a:buNone/>
            </a:pPr>
            <a:r>
              <a:rPr lang="fr-FR" sz="2800" b="1" smtClean="0">
                <a:effectLst>
                  <a:outerShdw blurRad="38100" dist="38100" dir="2700000" algn="tl">
                    <a:srgbClr val="FFFFFF"/>
                  </a:outerShdw>
                </a:effectLst>
              </a:rPr>
              <a:t>Budget de l’enseignement primaire </a:t>
            </a:r>
            <a:endParaRPr lang="fr-FR" sz="2800" smtClean="0">
              <a:effectLst>
                <a:outerShdw blurRad="38100" dist="38100" dir="2700000" algn="tl">
                  <a:srgbClr val="FFFFFF"/>
                </a:outerShdw>
              </a:effectLst>
            </a:endParaRPr>
          </a:p>
          <a:p>
            <a:pPr>
              <a:buFont typeface="Wingdings" panose="05000000000000000000" pitchFamily="2" charset="2"/>
              <a:buNone/>
            </a:pPr>
            <a:r>
              <a:rPr lang="fr-FR" sz="3600" b="1" smtClean="0">
                <a:effectLst>
                  <a:outerShdw blurRad="38100" dist="38100" dir="2700000" algn="tl">
                    <a:srgbClr val="FFFFFF"/>
                  </a:outerShdw>
                </a:effectLst>
              </a:rPr>
              <a:t>____________________x 100</a:t>
            </a:r>
            <a:endParaRPr lang="fr-FR" sz="3600" smtClean="0">
              <a:effectLst>
                <a:outerShdw blurRad="38100" dist="38100" dir="2700000" algn="tl">
                  <a:srgbClr val="FFFFFF"/>
                </a:outerShdw>
              </a:effectLst>
            </a:endParaRPr>
          </a:p>
          <a:p>
            <a:pPr>
              <a:buFont typeface="Wingdings" panose="05000000000000000000" pitchFamily="2" charset="2"/>
              <a:buNone/>
            </a:pPr>
            <a:r>
              <a:rPr lang="fr-FR" sz="2800" b="1" smtClean="0">
                <a:effectLst>
                  <a:outerShdw blurRad="38100" dist="38100" dir="2700000" algn="tl">
                    <a:srgbClr val="FFFFFF"/>
                  </a:outerShdw>
                </a:effectLst>
              </a:rPr>
              <a:t>      Budget de l’éducation</a:t>
            </a:r>
            <a:endParaRPr lang="fr-FR" sz="2800" smtClean="0">
              <a:effectLst>
                <a:outerShdw blurRad="38100" dist="38100" dir="2700000" algn="tl">
                  <a:srgbClr val="FFFFFF"/>
                </a:outerShdw>
              </a:effectLst>
            </a:endParaRPr>
          </a:p>
          <a:p>
            <a:pPr>
              <a:buFont typeface="Wingdings" panose="05000000000000000000" pitchFamily="2" charset="2"/>
              <a:buNone/>
            </a:pPr>
            <a:r>
              <a:rPr lang="fr-FR" sz="3600" smtClean="0">
                <a:effectLst>
                  <a:outerShdw blurRad="38100" dist="38100" dir="2700000" algn="tl">
                    <a:srgbClr val="FFFFFF"/>
                  </a:outerShdw>
                </a:effectLst>
              </a:rPr>
              <a:t> </a:t>
            </a:r>
          </a:p>
          <a:p>
            <a:pPr eaLnBrk="1" hangingPunct="1">
              <a:buFont typeface="Wingdings" panose="05000000000000000000" pitchFamily="2" charset="2"/>
              <a:buNone/>
            </a:pPr>
            <a:endParaRPr lang="fr-FR" sz="3600" smtClean="0">
              <a:effectLst>
                <a:outerShdw blurRad="38100" dist="38100" dir="2700000" algn="tl">
                  <a:srgbClr val="FFFFFF"/>
                </a:outerShdw>
              </a:effectLst>
            </a:endParaRPr>
          </a:p>
        </p:txBody>
      </p:sp>
    </p:spTree>
    <p:extLst>
      <p:ext uri="{BB962C8B-B14F-4D97-AF65-F5344CB8AC3E}">
        <p14:creationId xmlns:p14="http://schemas.microsoft.com/office/powerpoint/2010/main" val="2823678700"/>
      </p:ext>
    </p:extLst>
  </p:cSld>
  <p:clrMapOvr>
    <a:masterClrMapping/>
  </p:clrMapOvr>
  <p:transition>
    <p:split orient="vert" dir="in"/>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596900"/>
          </a:xfrm>
        </p:spPr>
        <p:txBody>
          <a:bodyPr/>
          <a:lstStyle/>
          <a:p>
            <a:pPr algn="l" eaLnBrk="1" hangingPunct="1">
              <a:defRPr/>
            </a:pPr>
            <a:r>
              <a:rPr lang="fr-FR" sz="3200" b="1" dirty="0" smtClean="0">
                <a:solidFill>
                  <a:schemeClr val="hlink"/>
                </a:solidFill>
                <a:latin typeface="Verdana" pitchFamily="34" charset="0"/>
              </a:rPr>
              <a:t>2.4 Les indicateurs de financement</a:t>
            </a:r>
            <a:endParaRPr lang="fr-FR" sz="4000" b="1" dirty="0" smtClean="0"/>
          </a:p>
        </p:txBody>
      </p:sp>
      <p:sp>
        <p:nvSpPr>
          <p:cNvPr id="4099" name="Rectangle 3"/>
          <p:cNvSpPr>
            <a:spLocks noGrp="1" noChangeArrowheads="1"/>
          </p:cNvSpPr>
          <p:nvPr>
            <p:ph type="body" idx="4294967295"/>
          </p:nvPr>
        </p:nvSpPr>
        <p:spPr>
          <a:xfrm>
            <a:off x="323850" y="1071563"/>
            <a:ext cx="8605838" cy="5453062"/>
          </a:xfrm>
        </p:spPr>
        <p:txBody>
          <a:bodyPr/>
          <a:lstStyle/>
          <a:p>
            <a:pPr eaLnBrk="1" hangingPunct="1"/>
            <a:r>
              <a:rPr lang="fr-FR" sz="2800" b="1" smtClean="0">
                <a:effectLst>
                  <a:outerShdw blurRad="38100" dist="38100" dir="2700000" algn="tl">
                    <a:srgbClr val="FFFFFF"/>
                  </a:outerShdw>
                </a:effectLst>
              </a:rPr>
              <a:t>B)- Part du budget de l’enseignement primaire sur celui de l’éducation</a:t>
            </a:r>
            <a:endParaRPr lang="fr-FR" sz="2800" b="1" i="1" smtClean="0">
              <a:effectLst>
                <a:outerShdw blurRad="38100" dist="38100" dir="2700000" algn="tl">
                  <a:srgbClr val="FFFFFF"/>
                </a:outerShdw>
              </a:effectLst>
            </a:endParaRPr>
          </a:p>
          <a:p>
            <a:pPr algn="just" eaLnBrk="1" hangingPunct="1">
              <a:buFont typeface="Wingdings" panose="05000000000000000000" pitchFamily="2" charset="2"/>
              <a:buNone/>
            </a:pPr>
            <a:r>
              <a:rPr lang="fr-FR" sz="2800" smtClean="0">
                <a:effectLst>
                  <a:outerShdw blurRad="38100" dist="38100" dir="2700000" algn="tl">
                    <a:srgbClr val="FFFFFF"/>
                  </a:outerShdw>
                </a:effectLst>
              </a:rPr>
              <a:t>Ici également, plus l’indicateur est élevé, plus on estime que l'Etat accorde une priorité élevée à l'enseignement primaire. Il faut toujours nuancer l'interprétation de cet indicateur en clarifiant la nature et la couverture des dépenses d'éducation comptabilisées.</a:t>
            </a:r>
          </a:p>
          <a:p>
            <a:pPr eaLnBrk="1" hangingPunct="1">
              <a:buFont typeface="Wingdings" panose="05000000000000000000" pitchFamily="2" charset="2"/>
              <a:buNone/>
            </a:pPr>
            <a:endParaRPr lang="fr-FR" smtClean="0">
              <a:effectLst>
                <a:outerShdw blurRad="38100" dist="38100" dir="2700000" algn="tl">
                  <a:srgbClr val="FFFFFF"/>
                </a:outerShdw>
              </a:effectLst>
            </a:endParaRPr>
          </a:p>
          <a:p>
            <a:pPr eaLnBrk="1" hangingPunct="1">
              <a:buFont typeface="Wingdings" panose="05000000000000000000" pitchFamily="2" charset="2"/>
              <a:buNone/>
            </a:pPr>
            <a:endParaRPr lang="fr-FR" smtClean="0">
              <a:effectLst>
                <a:outerShdw blurRad="38100" dist="38100" dir="2700000" algn="tl">
                  <a:srgbClr val="FFFFFF"/>
                </a:outerShdw>
              </a:effectLst>
            </a:endParaRPr>
          </a:p>
        </p:txBody>
      </p:sp>
    </p:spTree>
    <p:extLst>
      <p:ext uri="{BB962C8B-B14F-4D97-AF65-F5344CB8AC3E}">
        <p14:creationId xmlns:p14="http://schemas.microsoft.com/office/powerpoint/2010/main" val="4020860398"/>
      </p:ext>
    </p:extLst>
  </p:cSld>
  <p:clrMapOvr>
    <a:masterClrMapping/>
  </p:clrMapOvr>
  <p:transition>
    <p:split orient="vert" dir="in"/>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142875"/>
            <a:ext cx="8785225" cy="642938"/>
          </a:xfrm>
        </p:spPr>
        <p:txBody>
          <a:bodyPr/>
          <a:lstStyle/>
          <a:p>
            <a:pPr algn="l" eaLnBrk="1" hangingPunct="1">
              <a:defRPr/>
            </a:pPr>
            <a:r>
              <a:rPr lang="fr-FR" sz="3600" b="1" dirty="0" smtClean="0">
                <a:solidFill>
                  <a:schemeClr val="hlink"/>
                </a:solidFill>
                <a:latin typeface="Verdana" pitchFamily="34" charset="0"/>
              </a:rPr>
              <a:t/>
            </a:r>
            <a:br>
              <a:rPr lang="fr-FR" sz="3600" b="1" dirty="0" smtClean="0">
                <a:solidFill>
                  <a:schemeClr val="hlink"/>
                </a:solidFill>
                <a:latin typeface="Verdana" pitchFamily="34" charset="0"/>
              </a:rPr>
            </a:br>
            <a:r>
              <a:rPr lang="fr-FR" sz="4000" b="1" dirty="0" smtClean="0"/>
              <a:t/>
            </a:r>
            <a:br>
              <a:rPr lang="fr-FR" sz="4000" b="1" dirty="0" smtClean="0"/>
            </a:br>
            <a:r>
              <a:rPr lang="fr-FR" sz="4000" b="1" dirty="0" smtClean="0">
                <a:solidFill>
                  <a:schemeClr val="hlink"/>
                </a:solidFill>
                <a:latin typeface="Verdana" pitchFamily="34" charset="0"/>
              </a:rPr>
              <a:t> </a:t>
            </a:r>
            <a:r>
              <a:rPr lang="fr-FR" sz="3200" b="1" dirty="0" smtClean="0">
                <a:solidFill>
                  <a:schemeClr val="hlink"/>
                </a:solidFill>
                <a:latin typeface="Verdana" pitchFamily="34" charset="0"/>
              </a:rPr>
              <a:t>Les indicateurs de financement</a:t>
            </a:r>
            <a:endParaRPr lang="fr-FR" sz="3200" b="1" dirty="0" smtClean="0"/>
          </a:p>
        </p:txBody>
      </p:sp>
      <p:sp>
        <p:nvSpPr>
          <p:cNvPr id="4099" name="Rectangle 3"/>
          <p:cNvSpPr>
            <a:spLocks noGrp="1" noChangeArrowheads="1"/>
          </p:cNvSpPr>
          <p:nvPr>
            <p:ph type="body" idx="4294967295"/>
          </p:nvPr>
        </p:nvSpPr>
        <p:spPr>
          <a:xfrm>
            <a:off x="323850" y="1357313"/>
            <a:ext cx="8605838" cy="5167312"/>
          </a:xfrm>
        </p:spPr>
        <p:txBody>
          <a:bodyPr/>
          <a:lstStyle/>
          <a:p>
            <a:r>
              <a:rPr lang="fr-FR" sz="2800" b="1" smtClean="0">
                <a:effectLst>
                  <a:outerShdw blurRad="38100" dist="38100" dir="2700000" algn="tl">
                    <a:srgbClr val="FFFFFF"/>
                  </a:outerShdw>
                </a:effectLst>
              </a:rPr>
              <a:t>C)- Pourcentage des dépenses publiques par élève du primaire par rapport au PIB par habitant</a:t>
            </a:r>
            <a:endParaRPr lang="fr-FR" sz="2800" b="1" i="1" smtClean="0">
              <a:effectLst>
                <a:outerShdw blurRad="38100" dist="38100" dir="2700000" algn="tl">
                  <a:srgbClr val="FFFFFF"/>
                </a:outerShdw>
              </a:effectLst>
            </a:endParaRPr>
          </a:p>
          <a:p>
            <a:pPr algn="just">
              <a:buFont typeface="Wingdings" panose="05000000000000000000" pitchFamily="2" charset="2"/>
              <a:buNone/>
            </a:pPr>
            <a:r>
              <a:rPr lang="fr-FR" sz="2800" smtClean="0">
                <a:effectLst>
                  <a:outerShdw blurRad="38100" dist="38100" dir="2700000" algn="tl">
                    <a:srgbClr val="FFFFFF"/>
                  </a:outerShdw>
                </a:effectLst>
              </a:rPr>
              <a:t>Cet indicateur est le rapport entre la dépense moyenne par élève du primaire et la moyenne théorique du revenu par habitant du pays. Il a pour objet de mesurer l'importance relative accordée au financement de la formation des élèves du cycle primaire dans la répartition de la richesse nationale.</a:t>
            </a:r>
          </a:p>
        </p:txBody>
      </p:sp>
    </p:spTree>
    <p:extLst>
      <p:ext uri="{BB962C8B-B14F-4D97-AF65-F5344CB8AC3E}">
        <p14:creationId xmlns:p14="http://schemas.microsoft.com/office/powerpoint/2010/main" val="693826416"/>
      </p:ext>
    </p:extLst>
  </p:cSld>
  <p:clrMapOvr>
    <a:masterClrMapping/>
  </p:clrMapOvr>
  <p:transition>
    <p:split orient="vert" dir="in"/>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739775"/>
          </a:xfrm>
        </p:spPr>
        <p:txBody>
          <a:bodyPr/>
          <a:lstStyle/>
          <a:p>
            <a:pPr algn="l" eaLnBrk="1" hangingPunct="1">
              <a:defRPr/>
            </a:pPr>
            <a:r>
              <a:rPr lang="fr-FR" sz="3200" b="1" dirty="0" smtClean="0">
                <a:solidFill>
                  <a:schemeClr val="hlink"/>
                </a:solidFill>
                <a:latin typeface="Verdana" pitchFamily="34" charset="0"/>
              </a:rPr>
              <a:t>Les indicateurs de financement</a:t>
            </a:r>
            <a:endParaRPr lang="fr-FR" sz="4000" b="1" dirty="0" smtClean="0"/>
          </a:p>
        </p:txBody>
      </p:sp>
      <p:sp>
        <p:nvSpPr>
          <p:cNvPr id="4099" name="Rectangle 3"/>
          <p:cNvSpPr>
            <a:spLocks noGrp="1" noChangeArrowheads="1"/>
          </p:cNvSpPr>
          <p:nvPr>
            <p:ph type="body" idx="4294967295"/>
          </p:nvPr>
        </p:nvSpPr>
        <p:spPr>
          <a:xfrm>
            <a:off x="323850" y="1071563"/>
            <a:ext cx="8351838" cy="5453062"/>
          </a:xfrm>
        </p:spPr>
        <p:txBody>
          <a:bodyPr/>
          <a:lstStyle/>
          <a:p>
            <a:pPr eaLnBrk="1" hangingPunct="1"/>
            <a:r>
              <a:rPr lang="fr-FR" sz="2800" b="1" smtClean="0">
                <a:effectLst>
                  <a:outerShdw blurRad="38100" dist="38100" dir="2700000" algn="tl">
                    <a:srgbClr val="FFFFFF"/>
                  </a:outerShdw>
                </a:effectLst>
              </a:rPr>
              <a:t>C)- Pourcentage des dépenses publiques par élève du primaire par rapport au PIB au habitant</a:t>
            </a:r>
            <a:endParaRPr lang="fr-FR" sz="2800" b="1" i="1" smtClean="0">
              <a:effectLst>
                <a:outerShdw blurRad="38100" dist="38100" dir="2700000" algn="tl">
                  <a:srgbClr val="FFFFFF"/>
                </a:outerShdw>
              </a:effectLst>
            </a:endParaRPr>
          </a:p>
          <a:p>
            <a:pPr eaLnBrk="1" hangingPunct="1"/>
            <a:endParaRPr lang="fr-FR" sz="2800" b="1" smtClean="0">
              <a:effectLst>
                <a:outerShdw blurRad="38100" dist="38100" dir="2700000" algn="tl">
                  <a:srgbClr val="FFFFFF"/>
                </a:outerShdw>
              </a:effectLst>
            </a:endParaRPr>
          </a:p>
          <a:p>
            <a:pPr algn="just">
              <a:buFont typeface="Wingdings" panose="05000000000000000000" pitchFamily="2" charset="2"/>
              <a:buNone/>
            </a:pPr>
            <a:r>
              <a:rPr lang="fr-FR" sz="2800" smtClean="0">
                <a:effectLst>
                  <a:outerShdw blurRad="38100" dist="38100" dir="2700000" algn="tl">
                    <a:srgbClr val="FFFFFF"/>
                  </a:outerShdw>
                </a:effectLst>
              </a:rPr>
              <a:t>Pour son calcul, il faut disposer des dépenses publiques par élève du primaire et du produit intérieur brut par habitant.</a:t>
            </a:r>
          </a:p>
          <a:p>
            <a:pPr>
              <a:buFont typeface="Wingdings" panose="05000000000000000000" pitchFamily="2" charset="2"/>
              <a:buNone/>
            </a:pPr>
            <a:r>
              <a:rPr lang="fr-FR" sz="2800" smtClean="0">
                <a:effectLst>
                  <a:outerShdw blurRad="38100" dist="38100" dir="2700000" algn="tl">
                    <a:srgbClr val="FFFFFF"/>
                  </a:outerShdw>
                </a:effectLst>
              </a:rPr>
              <a:t> </a:t>
            </a:r>
          </a:p>
          <a:p>
            <a:pPr eaLnBrk="1" hangingPunct="1">
              <a:buFont typeface="Wingdings" panose="05000000000000000000" pitchFamily="2" charset="2"/>
              <a:buNone/>
            </a:pPr>
            <a:endParaRPr lang="fr-FR" smtClean="0">
              <a:effectLst>
                <a:outerShdw blurRad="38100" dist="38100" dir="2700000" algn="tl">
                  <a:srgbClr val="FFFFFF"/>
                </a:outerShdw>
              </a:effectLst>
            </a:endParaRPr>
          </a:p>
        </p:txBody>
      </p:sp>
    </p:spTree>
    <p:extLst>
      <p:ext uri="{BB962C8B-B14F-4D97-AF65-F5344CB8AC3E}">
        <p14:creationId xmlns:p14="http://schemas.microsoft.com/office/powerpoint/2010/main" val="2763873005"/>
      </p:ext>
    </p:extLst>
  </p:cSld>
  <p:clrMapOvr>
    <a:masterClrMapping/>
  </p:clrMapOvr>
  <p:transition>
    <p:split orient="vert" dir="in"/>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668338"/>
          </a:xfrm>
        </p:spPr>
        <p:txBody>
          <a:bodyPr/>
          <a:lstStyle/>
          <a:p>
            <a:pPr algn="l" eaLnBrk="1" hangingPunct="1">
              <a:defRPr/>
            </a:pPr>
            <a:r>
              <a:rPr lang="fr-FR" sz="3200" b="1" dirty="0" smtClean="0">
                <a:solidFill>
                  <a:schemeClr val="hlink"/>
                </a:solidFill>
                <a:latin typeface="Verdana" pitchFamily="34" charset="0"/>
              </a:rPr>
              <a:t>Les indicateurs de financement</a:t>
            </a:r>
            <a:endParaRPr lang="fr-FR" sz="4000" b="1" dirty="0" smtClean="0"/>
          </a:p>
        </p:txBody>
      </p:sp>
      <p:sp>
        <p:nvSpPr>
          <p:cNvPr id="4099" name="Rectangle 3"/>
          <p:cNvSpPr>
            <a:spLocks noGrp="1" noChangeArrowheads="1"/>
          </p:cNvSpPr>
          <p:nvPr>
            <p:ph type="body" idx="4294967295"/>
          </p:nvPr>
        </p:nvSpPr>
        <p:spPr>
          <a:xfrm>
            <a:off x="323850" y="1071563"/>
            <a:ext cx="8351838" cy="5453062"/>
          </a:xfrm>
        </p:spPr>
        <p:txBody>
          <a:bodyPr/>
          <a:lstStyle/>
          <a:p>
            <a:pPr>
              <a:lnSpc>
                <a:spcPct val="90000"/>
              </a:lnSpc>
            </a:pPr>
            <a:r>
              <a:rPr lang="fr-FR" b="1" smtClean="0">
                <a:effectLst>
                  <a:outerShdw blurRad="38100" dist="38100" dir="2700000" algn="tl">
                    <a:srgbClr val="FFFFFF"/>
                  </a:outerShdw>
                </a:effectLst>
              </a:rPr>
              <a:t>C)- Pourcentage des dépenses publiques par élève du primaire par rapport au PIB au habitant</a:t>
            </a:r>
            <a:endParaRPr lang="fr-FR" b="1" i="1" smtClean="0">
              <a:effectLst>
                <a:outerShdw blurRad="38100" dist="38100" dir="2700000" algn="tl">
                  <a:srgbClr val="FFFFFF"/>
                </a:outerShdw>
              </a:effectLst>
            </a:endParaRPr>
          </a:p>
          <a:p>
            <a:pPr>
              <a:lnSpc>
                <a:spcPct val="90000"/>
              </a:lnSpc>
            </a:pPr>
            <a:endParaRPr lang="fr-FR" b="1" i="1" smtClean="0">
              <a:effectLst>
                <a:outerShdw blurRad="38100" dist="38100" dir="2700000" algn="tl">
                  <a:srgbClr val="FFFFFF"/>
                </a:outerShdw>
              </a:effectLst>
            </a:endParaRPr>
          </a:p>
          <a:p>
            <a:pPr>
              <a:lnSpc>
                <a:spcPct val="90000"/>
              </a:lnSpc>
              <a:buFont typeface="Wingdings" panose="05000000000000000000" pitchFamily="2" charset="2"/>
              <a:buNone/>
            </a:pPr>
            <a:r>
              <a:rPr lang="fr-FR" sz="3600" smtClean="0">
                <a:effectLst>
                  <a:outerShdw blurRad="38100" dist="38100" dir="2700000" algn="tl">
                    <a:srgbClr val="FFFFFF"/>
                  </a:outerShdw>
                </a:effectLst>
              </a:rPr>
              <a:t>La formule de calcul est: </a:t>
            </a:r>
          </a:p>
          <a:p>
            <a:pPr>
              <a:lnSpc>
                <a:spcPct val="90000"/>
              </a:lnSpc>
              <a:buFont typeface="Wingdings" panose="05000000000000000000" pitchFamily="2" charset="2"/>
              <a:buNone/>
            </a:pPr>
            <a:r>
              <a:rPr lang="fr-FR" sz="2800" b="1" smtClean="0">
                <a:effectLst>
                  <a:outerShdw blurRad="38100" dist="38100" dir="2700000" algn="tl">
                    <a:srgbClr val="FFFFFF"/>
                  </a:outerShdw>
                </a:effectLst>
              </a:rPr>
              <a:t>Dépenses publiques par élève du primaire</a:t>
            </a:r>
            <a:endParaRPr lang="fr-FR" sz="2800" smtClean="0">
              <a:effectLst>
                <a:outerShdw blurRad="38100" dist="38100" dir="2700000" algn="tl">
                  <a:srgbClr val="FFFFFF"/>
                </a:outerShdw>
              </a:effectLst>
            </a:endParaRPr>
          </a:p>
          <a:p>
            <a:pPr>
              <a:lnSpc>
                <a:spcPct val="90000"/>
              </a:lnSpc>
              <a:buFont typeface="Wingdings" panose="05000000000000000000" pitchFamily="2" charset="2"/>
              <a:buNone/>
            </a:pPr>
            <a:r>
              <a:rPr lang="fr-FR" sz="3600" b="1" smtClean="0">
                <a:effectLst>
                  <a:outerShdw blurRad="38100" dist="38100" dir="2700000" algn="tl">
                    <a:srgbClr val="FFFFFF"/>
                  </a:outerShdw>
                </a:effectLst>
              </a:rPr>
              <a:t>____________________x 100</a:t>
            </a:r>
            <a:endParaRPr lang="fr-FR" sz="3600" smtClean="0">
              <a:effectLst>
                <a:outerShdw blurRad="38100" dist="38100" dir="2700000" algn="tl">
                  <a:srgbClr val="FFFFFF"/>
                </a:outerShdw>
              </a:effectLst>
            </a:endParaRPr>
          </a:p>
          <a:p>
            <a:pPr>
              <a:lnSpc>
                <a:spcPct val="90000"/>
              </a:lnSpc>
              <a:buFont typeface="Wingdings" panose="05000000000000000000" pitchFamily="2" charset="2"/>
              <a:buNone/>
            </a:pPr>
            <a:r>
              <a:rPr lang="fr-FR" sz="2800" b="1" smtClean="0">
                <a:effectLst>
                  <a:outerShdw blurRad="38100" dist="38100" dir="2700000" algn="tl">
                    <a:srgbClr val="FFFFFF"/>
                  </a:outerShdw>
                </a:effectLst>
              </a:rPr>
              <a:t>Produit intérieur brut par habitant</a:t>
            </a:r>
            <a:endParaRPr lang="fr-FR" sz="2800" smtClean="0">
              <a:effectLst>
                <a:outerShdw blurRad="38100" dist="38100" dir="2700000" algn="tl">
                  <a:srgbClr val="FFFFFF"/>
                </a:outerShdw>
              </a:effectLst>
            </a:endParaRPr>
          </a:p>
          <a:p>
            <a:pPr>
              <a:lnSpc>
                <a:spcPct val="90000"/>
              </a:lnSpc>
              <a:buFont typeface="Wingdings" panose="05000000000000000000" pitchFamily="2" charset="2"/>
              <a:buNone/>
            </a:pPr>
            <a:r>
              <a:rPr lang="fr-FR" sz="3600" smtClean="0">
                <a:effectLst>
                  <a:outerShdw blurRad="38100" dist="38100" dir="2700000" algn="tl">
                    <a:srgbClr val="FFFFFF"/>
                  </a:outerShdw>
                </a:effectLst>
              </a:rPr>
              <a:t> </a:t>
            </a:r>
          </a:p>
          <a:p>
            <a:pPr eaLnBrk="1" hangingPunct="1">
              <a:lnSpc>
                <a:spcPct val="90000"/>
              </a:lnSpc>
              <a:buFont typeface="Wingdings" panose="05000000000000000000" pitchFamily="2" charset="2"/>
              <a:buNone/>
            </a:pPr>
            <a:endParaRPr lang="fr-FR" sz="3600" smtClean="0">
              <a:effectLst>
                <a:outerShdw blurRad="38100" dist="38100" dir="2700000" algn="tl">
                  <a:srgbClr val="FFFFFF"/>
                </a:outerShdw>
              </a:effectLst>
            </a:endParaRPr>
          </a:p>
        </p:txBody>
      </p:sp>
    </p:spTree>
    <p:extLst>
      <p:ext uri="{BB962C8B-B14F-4D97-AF65-F5344CB8AC3E}">
        <p14:creationId xmlns:p14="http://schemas.microsoft.com/office/powerpoint/2010/main" val="397528718"/>
      </p:ext>
    </p:extLst>
  </p:cSld>
  <p:clrMapOvr>
    <a:masterClrMapping/>
  </p:clrMapOvr>
  <p:transition>
    <p:split orient="vert" dir="in"/>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9388" y="260350"/>
            <a:ext cx="8785225" cy="668338"/>
          </a:xfrm>
        </p:spPr>
        <p:txBody>
          <a:bodyPr/>
          <a:lstStyle/>
          <a:p>
            <a:pPr algn="l" eaLnBrk="1" hangingPunct="1">
              <a:defRPr/>
            </a:pPr>
            <a:r>
              <a:rPr lang="fr-FR" sz="2800" b="1" dirty="0" smtClean="0">
                <a:solidFill>
                  <a:schemeClr val="hlink"/>
                </a:solidFill>
                <a:latin typeface="Verdana" pitchFamily="34" charset="0"/>
              </a:rPr>
              <a:t/>
            </a:r>
            <a:br>
              <a:rPr lang="fr-FR" sz="2800" b="1" dirty="0" smtClean="0">
                <a:solidFill>
                  <a:schemeClr val="hlink"/>
                </a:solidFill>
                <a:latin typeface="Verdana" pitchFamily="34" charset="0"/>
              </a:rPr>
            </a:br>
            <a:r>
              <a:rPr lang="fr-FR" sz="2800" b="1" dirty="0" smtClean="0">
                <a:solidFill>
                  <a:schemeClr val="hlink"/>
                </a:solidFill>
                <a:latin typeface="Verdana" pitchFamily="34" charset="0"/>
              </a:rPr>
              <a:t> </a:t>
            </a:r>
            <a:r>
              <a:rPr lang="fr-FR" sz="4000" b="1" dirty="0" smtClean="0"/>
              <a:t/>
            </a:r>
            <a:br>
              <a:rPr lang="fr-FR" sz="4000" b="1" dirty="0" smtClean="0"/>
            </a:br>
            <a:r>
              <a:rPr lang="fr-FR" sz="4000" b="1" dirty="0" smtClean="0">
                <a:solidFill>
                  <a:schemeClr val="hlink"/>
                </a:solidFill>
                <a:latin typeface="Verdana" pitchFamily="34" charset="0"/>
              </a:rPr>
              <a:t> </a:t>
            </a:r>
            <a:r>
              <a:rPr lang="fr-FR" sz="2800" b="1" dirty="0" smtClean="0">
                <a:solidFill>
                  <a:schemeClr val="hlink"/>
                </a:solidFill>
                <a:latin typeface="Verdana" pitchFamily="34" charset="0"/>
              </a:rPr>
              <a:t>Les indicateurs de financement</a:t>
            </a:r>
            <a:endParaRPr lang="fr-FR" sz="2800" b="1" dirty="0" smtClean="0"/>
          </a:p>
        </p:txBody>
      </p:sp>
      <p:sp>
        <p:nvSpPr>
          <p:cNvPr id="4099" name="Rectangle 3"/>
          <p:cNvSpPr>
            <a:spLocks noGrp="1" noChangeArrowheads="1"/>
          </p:cNvSpPr>
          <p:nvPr>
            <p:ph type="body" idx="4294967295"/>
          </p:nvPr>
        </p:nvSpPr>
        <p:spPr>
          <a:xfrm>
            <a:off x="179388" y="1071563"/>
            <a:ext cx="8785225" cy="5572125"/>
          </a:xfrm>
        </p:spPr>
        <p:txBody>
          <a:bodyPr/>
          <a:lstStyle/>
          <a:p>
            <a:pPr eaLnBrk="1" hangingPunct="1"/>
            <a:r>
              <a:rPr lang="fr-FR" sz="2400" b="1" smtClean="0">
                <a:effectLst>
                  <a:outerShdw blurRad="38100" dist="38100" dir="2700000" algn="tl">
                    <a:srgbClr val="FFFFFF"/>
                  </a:outerShdw>
                </a:effectLst>
              </a:rPr>
              <a:t>C)- Pourcentage des dépenses publiques par élève du primaire par rapport au PIB par habitant</a:t>
            </a:r>
            <a:endParaRPr lang="fr-FR" sz="2400" b="1" i="1" smtClean="0">
              <a:effectLst>
                <a:outerShdw blurRad="38100" dist="38100" dir="2700000" algn="tl">
                  <a:srgbClr val="FFFFFF"/>
                </a:outerShdw>
              </a:effectLst>
            </a:endParaRPr>
          </a:p>
          <a:p>
            <a:pPr algn="just">
              <a:buFont typeface="Wingdings" panose="05000000000000000000" pitchFamily="2" charset="2"/>
              <a:buNone/>
            </a:pPr>
            <a:r>
              <a:rPr lang="fr-FR" sz="2400" smtClean="0">
                <a:effectLst>
                  <a:outerShdw blurRad="38100" dist="38100" dir="2700000" algn="tl">
                    <a:srgbClr val="FFFFFF"/>
                  </a:outerShdw>
                </a:effectLst>
              </a:rPr>
              <a:t>Des valeurs élevées pour cet indicateur dénotent en général l’importance accordée à l’enseignement primaire.</a:t>
            </a:r>
          </a:p>
          <a:p>
            <a:pPr algn="just">
              <a:buFont typeface="Wingdings" panose="05000000000000000000" pitchFamily="2" charset="2"/>
              <a:buNone/>
            </a:pPr>
            <a:r>
              <a:rPr lang="fr-FR" sz="2400" smtClean="0">
                <a:effectLst>
                  <a:outerShdw blurRad="38100" dist="38100" dir="2700000" algn="tl">
                    <a:srgbClr val="FFFFFF"/>
                  </a:outerShdw>
                </a:effectLst>
              </a:rPr>
              <a:t>Il convient d’interpréter avec précaution cet indicateur, dans la mesure où une valeur élevée peut être liée à la faiblesse de la scolarisation dans un pays relativement riche et/ou peu peuplé.</a:t>
            </a:r>
          </a:p>
          <a:p>
            <a:pPr eaLnBrk="1" hangingPunct="1">
              <a:buFont typeface="Wingdings" panose="05000000000000000000" pitchFamily="2" charset="2"/>
              <a:buNone/>
            </a:pPr>
            <a:endParaRPr lang="fr-FR" sz="2800" smtClean="0">
              <a:effectLst>
                <a:outerShdw blurRad="38100" dist="38100" dir="2700000" algn="tl">
                  <a:srgbClr val="FFFFFF"/>
                </a:outerShdw>
              </a:effectLst>
            </a:endParaRPr>
          </a:p>
          <a:p>
            <a:pPr eaLnBrk="1" hangingPunct="1">
              <a:buFont typeface="Wingdings" panose="05000000000000000000" pitchFamily="2" charset="2"/>
              <a:buNone/>
            </a:pPr>
            <a:endParaRPr lang="fr-FR" smtClean="0">
              <a:effectLst>
                <a:outerShdw blurRad="38100" dist="38100" dir="2700000" algn="tl">
                  <a:srgbClr val="FFFFFF"/>
                </a:outerShdw>
              </a:effectLst>
            </a:endParaRPr>
          </a:p>
          <a:p>
            <a:pPr eaLnBrk="1" hangingPunct="1">
              <a:buFont typeface="Wingdings" panose="05000000000000000000" pitchFamily="2" charset="2"/>
              <a:buNone/>
            </a:pPr>
            <a:endParaRPr lang="fr-FR" smtClean="0">
              <a:effectLst>
                <a:outerShdw blurRad="38100" dist="38100" dir="2700000" algn="tl">
                  <a:srgbClr val="FFFFFF"/>
                </a:outerShdw>
              </a:effectLst>
            </a:endParaRPr>
          </a:p>
        </p:txBody>
      </p:sp>
    </p:spTree>
    <p:extLst>
      <p:ext uri="{BB962C8B-B14F-4D97-AF65-F5344CB8AC3E}">
        <p14:creationId xmlns:p14="http://schemas.microsoft.com/office/powerpoint/2010/main" val="2986307921"/>
      </p:ext>
    </p:extLst>
  </p:cSld>
  <p:clrMapOvr>
    <a:masterClrMapping/>
  </p:clrMapOvr>
  <p:transition>
    <p:split orient="vert" dir="in"/>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25538"/>
            <a:ext cx="9144000" cy="2374900"/>
          </a:xfrm>
        </p:spPr>
        <p:txBody>
          <a:bodyPr/>
          <a:lstStyle/>
          <a:p>
            <a:pPr algn="l" eaLnBrk="1" hangingPunct="1">
              <a:defRPr/>
            </a:pPr>
            <a:r>
              <a:rPr lang="fr-FR" sz="3600" b="1" dirty="0" smtClean="0">
                <a:solidFill>
                  <a:schemeClr val="hlink"/>
                </a:solidFill>
                <a:latin typeface="Verdana" pitchFamily="34" charset="0"/>
              </a:rPr>
              <a:t>LES INDICATEURS DE TENDANCE ET LES INDICATEURS D’EQUITE</a:t>
            </a:r>
            <a:br>
              <a:rPr lang="fr-FR" sz="3600" b="1" dirty="0" smtClean="0">
                <a:solidFill>
                  <a:schemeClr val="hlink"/>
                </a:solidFill>
                <a:latin typeface="Verdana" pitchFamily="34" charset="0"/>
              </a:rPr>
            </a:br>
            <a:r>
              <a:rPr lang="fr-FR" sz="3600" b="1" dirty="0" smtClean="0">
                <a:solidFill>
                  <a:schemeClr val="hlink"/>
                </a:solidFill>
                <a:latin typeface="Verdana" pitchFamily="34" charset="0"/>
              </a:rPr>
              <a:t/>
            </a:r>
            <a:br>
              <a:rPr lang="fr-FR" sz="3600" b="1" dirty="0" smtClean="0">
                <a:solidFill>
                  <a:schemeClr val="hlink"/>
                </a:solidFill>
                <a:latin typeface="Verdana" pitchFamily="34" charset="0"/>
              </a:rPr>
            </a:br>
            <a:r>
              <a:rPr lang="fr-FR" sz="2800" dirty="0" smtClean="0">
                <a:solidFill>
                  <a:schemeClr val="tx1"/>
                </a:solidFill>
                <a:effectLst/>
                <a:latin typeface="Verdana" pitchFamily="34" charset="0"/>
              </a:rPr>
              <a:t>1. le taux d’accroissement</a:t>
            </a:r>
            <a:br>
              <a:rPr lang="fr-FR" sz="2800" dirty="0" smtClean="0">
                <a:solidFill>
                  <a:schemeClr val="tx1"/>
                </a:solidFill>
                <a:effectLst/>
                <a:latin typeface="Verdana" pitchFamily="34" charset="0"/>
              </a:rPr>
            </a:br>
            <a:r>
              <a:rPr lang="fr-FR" sz="2800" dirty="0" smtClean="0">
                <a:solidFill>
                  <a:schemeClr val="tx1"/>
                </a:solidFill>
                <a:effectLst/>
                <a:latin typeface="Verdana" pitchFamily="34" charset="0"/>
              </a:rPr>
              <a:t/>
            </a:r>
            <a:br>
              <a:rPr lang="fr-FR" sz="2800" dirty="0" smtClean="0">
                <a:solidFill>
                  <a:schemeClr val="tx1"/>
                </a:solidFill>
                <a:effectLst/>
                <a:latin typeface="Verdana" pitchFamily="34" charset="0"/>
              </a:rPr>
            </a:br>
            <a:r>
              <a:rPr lang="fr-FR" sz="2800" dirty="0" smtClean="0">
                <a:solidFill>
                  <a:schemeClr val="tx1"/>
                </a:solidFill>
                <a:effectLst/>
                <a:latin typeface="Verdana" pitchFamily="34" charset="0"/>
              </a:rPr>
              <a:t>2. le taux d’accroissement moyen annuel</a:t>
            </a:r>
          </a:p>
        </p:txBody>
      </p:sp>
    </p:spTree>
    <p:extLst>
      <p:ext uri="{BB962C8B-B14F-4D97-AF65-F5344CB8AC3E}">
        <p14:creationId xmlns:p14="http://schemas.microsoft.com/office/powerpoint/2010/main" val="2342936909"/>
      </p:ext>
    </p:extLst>
  </p:cSld>
  <p:clrMapOvr>
    <a:masterClrMapping/>
  </p:clrMapOvr>
  <p:transition>
    <p:split orient="vert" dir="in"/>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260350"/>
            <a:ext cx="8785225" cy="1096963"/>
          </a:xfrm>
        </p:spPr>
        <p:txBody>
          <a:bodyPr/>
          <a:lstStyle/>
          <a:p>
            <a:pPr algn="l" eaLnBrk="1" hangingPunct="1">
              <a:defRPr/>
            </a:pPr>
            <a:r>
              <a:rPr lang="fr-FR" sz="3200" b="1" dirty="0" smtClean="0">
                <a:solidFill>
                  <a:schemeClr val="hlink"/>
                </a:solidFill>
                <a:latin typeface="Verdana" pitchFamily="34" charset="0"/>
              </a:rPr>
              <a:t>Les indicateurs de tendance :  </a:t>
            </a:r>
            <a:br>
              <a:rPr lang="fr-FR" sz="3200" b="1" dirty="0" smtClean="0">
                <a:solidFill>
                  <a:schemeClr val="hlink"/>
                </a:solidFill>
                <a:latin typeface="Verdana" pitchFamily="34" charset="0"/>
              </a:rPr>
            </a:br>
            <a:r>
              <a:rPr lang="fr-FR" sz="3200" b="1" dirty="0" smtClean="0">
                <a:solidFill>
                  <a:schemeClr val="hlink"/>
                </a:solidFill>
                <a:latin typeface="Verdana" pitchFamily="34" charset="0"/>
              </a:rPr>
              <a:t>     les taux de croissance</a:t>
            </a:r>
            <a:r>
              <a:rPr lang="fr-FR" sz="3200" b="1" dirty="0" smtClean="0"/>
              <a:t> </a:t>
            </a:r>
          </a:p>
        </p:txBody>
      </p:sp>
      <p:sp>
        <p:nvSpPr>
          <p:cNvPr id="4099" name="Rectangle 3"/>
          <p:cNvSpPr>
            <a:spLocks noGrp="1" noChangeArrowheads="1"/>
          </p:cNvSpPr>
          <p:nvPr>
            <p:ph type="body" idx="1"/>
          </p:nvPr>
        </p:nvSpPr>
        <p:spPr>
          <a:xfrm>
            <a:off x="323850" y="1928813"/>
            <a:ext cx="8351838" cy="4595812"/>
          </a:xfrm>
        </p:spPr>
        <p:txBody>
          <a:bodyPr/>
          <a:lstStyle/>
          <a:p>
            <a:pPr eaLnBrk="1" hangingPunct="1">
              <a:defRPr/>
            </a:pPr>
            <a:r>
              <a:rPr lang="fr-FR" b="1" dirty="0" smtClean="0">
                <a:solidFill>
                  <a:schemeClr val="hlink"/>
                </a:solidFill>
              </a:rPr>
              <a:t>Le taux d’accroissement</a:t>
            </a:r>
            <a:r>
              <a:rPr lang="fr-FR" dirty="0" smtClean="0">
                <a:solidFill>
                  <a:schemeClr val="hlink"/>
                </a:solidFill>
              </a:rPr>
              <a:t>:</a:t>
            </a:r>
          </a:p>
          <a:p>
            <a:pPr eaLnBrk="1" hangingPunct="1">
              <a:buFont typeface="Wingdings" panose="05000000000000000000" pitchFamily="2" charset="2"/>
              <a:buNone/>
              <a:defRPr/>
            </a:pPr>
            <a:r>
              <a:rPr lang="fr-FR" b="1" dirty="0" smtClean="0"/>
              <a:t>- Définition</a:t>
            </a:r>
            <a:r>
              <a:rPr lang="fr-FR" dirty="0" smtClean="0"/>
              <a:t>:</a:t>
            </a:r>
          </a:p>
          <a:p>
            <a:pPr eaLnBrk="1" hangingPunct="1">
              <a:buFont typeface="Wingdings" panose="05000000000000000000" pitchFamily="2" charset="2"/>
              <a:buNone/>
              <a:defRPr/>
            </a:pPr>
            <a:r>
              <a:rPr lang="fr-FR" dirty="0" smtClean="0"/>
              <a:t>		c’est la variation relative d’une valeur entre deux périodes ; </a:t>
            </a:r>
          </a:p>
          <a:p>
            <a:pPr eaLnBrk="1" hangingPunct="1">
              <a:buFont typeface="Wingdings" panose="05000000000000000000" pitchFamily="2" charset="2"/>
              <a:buNone/>
              <a:defRPr/>
            </a:pPr>
            <a:r>
              <a:rPr lang="fr-FR" b="1" dirty="0" smtClean="0"/>
              <a:t>- Objet</a:t>
            </a:r>
            <a:r>
              <a:rPr lang="fr-FR" dirty="0" smtClean="0"/>
              <a:t>:</a:t>
            </a:r>
          </a:p>
          <a:p>
            <a:pPr eaLnBrk="1" hangingPunct="1">
              <a:buFont typeface="Wingdings" panose="05000000000000000000" pitchFamily="2" charset="2"/>
              <a:buNone/>
              <a:defRPr/>
            </a:pPr>
            <a:r>
              <a:rPr lang="fr-FR" dirty="0" smtClean="0"/>
              <a:t>		Mesurer la variation relative d’une grandeur entre deux périodes.</a:t>
            </a:r>
          </a:p>
        </p:txBody>
      </p:sp>
    </p:spTree>
    <p:extLst>
      <p:ext uri="{BB962C8B-B14F-4D97-AF65-F5344CB8AC3E}">
        <p14:creationId xmlns:p14="http://schemas.microsoft.com/office/powerpoint/2010/main" val="833153053"/>
      </p:ext>
    </p:extLst>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648195" name="Rectangle 3"/>
          <p:cNvSpPr>
            <a:spLocks noGrp="1" noChangeArrowheads="1"/>
          </p:cNvSpPr>
          <p:nvPr>
            <p:ph type="subTitle" idx="1"/>
          </p:nvPr>
        </p:nvSpPr>
        <p:spPr>
          <a:xfrm>
            <a:off x="161925" y="654050"/>
            <a:ext cx="8802688" cy="5545138"/>
          </a:xfrm>
        </p:spPr>
        <p:txBody>
          <a:bodyPr rtlCol="0">
            <a:normAutofit lnSpcReduction="10000"/>
          </a:bodyPr>
          <a:lstStyle/>
          <a:p>
            <a:pPr marL="457200" indent="-457200" algn="just" eaLnBrk="1" fontAlgn="auto" hangingPunct="1">
              <a:spcAft>
                <a:spcPts val="0"/>
              </a:spcAft>
              <a:buFont typeface="Wingdings" panose="05000000000000000000" pitchFamily="2" charset="2"/>
              <a:buChar char="v"/>
              <a:defRPr/>
            </a:pPr>
            <a:r>
              <a:rPr lang="fr-FR" sz="2800" b="1" dirty="0" smtClean="0"/>
              <a:t>la planification opérationnelle</a:t>
            </a:r>
            <a:endParaRPr lang="fr-FR" sz="2800" dirty="0"/>
          </a:p>
          <a:p>
            <a:pPr algn="just" eaLnBrk="1" fontAlgn="auto" hangingPunct="1">
              <a:spcAft>
                <a:spcPts val="0"/>
              </a:spcAft>
              <a:defRPr/>
            </a:pPr>
            <a:r>
              <a:rPr lang="fr-FR" sz="2800" dirty="0"/>
              <a:t>La </a:t>
            </a:r>
            <a:r>
              <a:rPr lang="fr-FR" sz="2800" dirty="0" smtClean="0"/>
              <a:t>PO = </a:t>
            </a:r>
            <a:r>
              <a:rPr lang="fr-FR" sz="2800" dirty="0"/>
              <a:t>processus qui permet de s’assurer qu’un projet continuera à être efficace une fois devenu opérationnel. </a:t>
            </a:r>
            <a:endParaRPr lang="en-US" sz="2800" b="1" dirty="0"/>
          </a:p>
          <a:p>
            <a:pPr algn="l" eaLnBrk="1" fontAlgn="auto" hangingPunct="1">
              <a:spcAft>
                <a:spcPts val="0"/>
              </a:spcAft>
              <a:defRPr/>
            </a:pPr>
            <a:r>
              <a:rPr lang="fr-FR" sz="2800" dirty="0"/>
              <a:t>Elle fait partie de la gestion quotidienne du projet.</a:t>
            </a:r>
            <a:endParaRPr lang="en-US" sz="2800" b="1" dirty="0"/>
          </a:p>
          <a:p>
            <a:pPr algn="just" eaLnBrk="1" fontAlgn="auto" hangingPunct="1">
              <a:spcAft>
                <a:spcPts val="0"/>
              </a:spcAft>
              <a:defRPr/>
            </a:pPr>
            <a:r>
              <a:rPr lang="fr-FR" sz="2800" dirty="0"/>
              <a:t>La </a:t>
            </a:r>
            <a:r>
              <a:rPr lang="fr-FR" sz="2800" dirty="0" smtClean="0"/>
              <a:t>PO </a:t>
            </a:r>
            <a:r>
              <a:rPr lang="fr-FR" sz="2800" dirty="0"/>
              <a:t>permet au gestionnaire de veiller à la bonne marche du projet et planifier chacun des domaines suivants: les détails matériels (matériaux, humains), les détails temporels du déroulement des activités, les détails financiers. </a:t>
            </a:r>
            <a:endParaRPr lang="en-US" sz="2800" b="1" dirty="0"/>
          </a:p>
          <a:p>
            <a:pPr eaLnBrk="1" fontAlgn="auto" hangingPunct="1">
              <a:spcAft>
                <a:spcPts val="0"/>
              </a:spcAft>
              <a:defRPr/>
            </a:pPr>
            <a:r>
              <a:rPr lang="fr-FR" sz="2800" dirty="0"/>
              <a:t> </a:t>
            </a:r>
            <a:endParaRPr lang="en-US" sz="2800" b="1" dirty="0"/>
          </a:p>
          <a:p>
            <a:pPr algn="just" eaLnBrk="1" fontAlgn="auto" hangingPunct="1">
              <a:spcAft>
                <a:spcPts val="0"/>
              </a:spcAft>
              <a:defRPr/>
            </a:pPr>
            <a:r>
              <a:rPr lang="fr-FR" sz="2800" dirty="0"/>
              <a:t>Dans les faits, elle consiste à élaborer des plans détaillés à court terme (période ne dépassant pas généralement 5 ans et dont la valorisation constitue les budgets); </a:t>
            </a:r>
            <a:endParaRPr lang="fr-FR" sz="2800" dirty="0" smtClean="0"/>
          </a:p>
        </p:txBody>
      </p:sp>
      <p:sp>
        <p:nvSpPr>
          <p:cNvPr id="38916" name="Rectangle 4"/>
          <p:cNvSpPr>
            <a:spLocks noChangeArrowheads="1"/>
          </p:cNvSpPr>
          <p:nvPr/>
        </p:nvSpPr>
        <p:spPr bwMode="auto">
          <a:xfrm>
            <a:off x="252413" y="412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38917"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38918"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9388" y="620713"/>
            <a:ext cx="8785225" cy="1512887"/>
          </a:xfrm>
        </p:spPr>
        <p:txBody>
          <a:bodyPr/>
          <a:lstStyle/>
          <a:p>
            <a:pPr algn="l" eaLnBrk="1" hangingPunct="1">
              <a:defRPr/>
            </a:pPr>
            <a:r>
              <a:rPr lang="fr-FR" b="1" smtClean="0"/>
              <a:t/>
            </a:r>
            <a:br>
              <a:rPr lang="fr-FR" b="1" smtClean="0"/>
            </a:br>
            <a:endParaRPr lang="fr-FR" b="1" smtClean="0"/>
          </a:p>
        </p:txBody>
      </p:sp>
      <p:sp>
        <p:nvSpPr>
          <p:cNvPr id="40963" name="Rectangle 3"/>
          <p:cNvSpPr>
            <a:spLocks noGrp="1" noChangeArrowheads="1"/>
          </p:cNvSpPr>
          <p:nvPr>
            <p:ph type="body" idx="1"/>
          </p:nvPr>
        </p:nvSpPr>
        <p:spPr>
          <a:xfrm>
            <a:off x="323850" y="1773238"/>
            <a:ext cx="8351838" cy="4751387"/>
          </a:xfrm>
        </p:spPr>
        <p:txBody>
          <a:bodyPr/>
          <a:lstStyle/>
          <a:p>
            <a:pPr eaLnBrk="1" hangingPunct="1">
              <a:defRPr/>
            </a:pPr>
            <a:r>
              <a:rPr lang="fr-FR" b="1" dirty="0" smtClean="0">
                <a:solidFill>
                  <a:schemeClr val="hlink"/>
                </a:solidFill>
              </a:rPr>
              <a:t>Le taux d’accroissement</a:t>
            </a:r>
            <a:r>
              <a:rPr lang="fr-FR" dirty="0" smtClean="0">
                <a:solidFill>
                  <a:schemeClr val="hlink"/>
                </a:solidFill>
              </a:rPr>
              <a:t>:</a:t>
            </a:r>
          </a:p>
          <a:p>
            <a:pPr eaLnBrk="1" hangingPunct="1">
              <a:buFont typeface="Wingdings" panose="05000000000000000000" pitchFamily="2" charset="2"/>
              <a:buNone/>
              <a:defRPr/>
            </a:pPr>
            <a:r>
              <a:rPr lang="fr-FR" b="1" dirty="0" smtClean="0"/>
              <a:t>Formule de calcul</a:t>
            </a:r>
            <a:r>
              <a:rPr lang="fr-FR" dirty="0" smtClean="0"/>
              <a:t>  </a:t>
            </a:r>
          </a:p>
          <a:p>
            <a:pPr eaLnBrk="1" hangingPunct="1">
              <a:buFont typeface="Wingdings" panose="05000000000000000000" pitchFamily="2" charset="2"/>
              <a:buNone/>
              <a:defRPr/>
            </a:pPr>
            <a:r>
              <a:rPr lang="fr-FR" sz="2400" dirty="0" smtClean="0"/>
              <a:t>   Valeur de l’année </a:t>
            </a:r>
            <a:r>
              <a:rPr lang="fr-FR" sz="2400" b="1" dirty="0" smtClean="0"/>
              <a:t>n </a:t>
            </a:r>
            <a:r>
              <a:rPr lang="fr-FR" sz="2400" dirty="0" smtClean="0"/>
              <a:t> </a:t>
            </a:r>
            <a:r>
              <a:rPr lang="fr-FR" sz="2400" b="1" dirty="0" smtClean="0"/>
              <a:t>–</a:t>
            </a:r>
            <a:r>
              <a:rPr lang="fr-FR" sz="2400" dirty="0" smtClean="0"/>
              <a:t>  valeur de l’année </a:t>
            </a:r>
            <a:r>
              <a:rPr lang="fr-FR" sz="2400" b="1" dirty="0" smtClean="0"/>
              <a:t>0</a:t>
            </a:r>
            <a:r>
              <a:rPr lang="fr-FR" dirty="0" smtClean="0"/>
              <a:t> </a:t>
            </a:r>
            <a:r>
              <a:rPr lang="fr-FR" sz="2000" dirty="0" smtClean="0"/>
              <a:t>__________________________________________X100</a:t>
            </a:r>
          </a:p>
          <a:p>
            <a:pPr eaLnBrk="1" hangingPunct="1">
              <a:buFont typeface="Wingdings" panose="05000000000000000000" pitchFamily="2" charset="2"/>
              <a:buNone/>
              <a:defRPr/>
            </a:pPr>
            <a:r>
              <a:rPr lang="fr-FR" sz="2000" dirty="0" smtClean="0"/>
              <a:t>         </a:t>
            </a:r>
            <a:r>
              <a:rPr lang="fr-FR" sz="2400" dirty="0" smtClean="0"/>
              <a:t>Valeur de l’année </a:t>
            </a:r>
            <a:r>
              <a:rPr lang="fr-FR" sz="2400" b="1" dirty="0" smtClean="0"/>
              <a:t>0</a:t>
            </a:r>
          </a:p>
        </p:txBody>
      </p:sp>
      <p:sp>
        <p:nvSpPr>
          <p:cNvPr id="40964" name="Rectangle 4"/>
          <p:cNvSpPr>
            <a:spLocks noChangeArrowheads="1"/>
          </p:cNvSpPr>
          <p:nvPr/>
        </p:nvSpPr>
        <p:spPr bwMode="auto">
          <a:xfrm>
            <a:off x="179388" y="333375"/>
            <a:ext cx="8785225" cy="1077913"/>
          </a:xfrm>
          <a:prstGeom prst="rect">
            <a:avLst/>
          </a:prstGeom>
          <a:noFill/>
          <a:ln w="9525">
            <a:noFill/>
            <a:miter lim="800000"/>
            <a:headEnd/>
            <a:tailEnd/>
          </a:ln>
          <a:effectLst/>
        </p:spPr>
        <p:txBody>
          <a:bodyPr>
            <a:spAutoFit/>
          </a:bodyPr>
          <a:lstStyle/>
          <a:p>
            <a:pPr eaLnBrk="1" hangingPunct="1">
              <a:defRPr/>
            </a:pPr>
            <a:r>
              <a:rPr lang="fr-FR" sz="3200" b="1" dirty="0">
                <a:solidFill>
                  <a:srgbClr val="0033CC"/>
                </a:solidFill>
                <a:effectLst>
                  <a:outerShdw blurRad="38100" dist="38100" dir="2700000" algn="tl">
                    <a:srgbClr val="C0C0C0"/>
                  </a:outerShdw>
                </a:effectLst>
                <a:latin typeface="Verdana" panose="020B0604030504040204" pitchFamily="34" charset="0"/>
              </a:rPr>
              <a:t>Les indicateurs de tendance : </a:t>
            </a:r>
            <a:br>
              <a:rPr lang="fr-FR" sz="3200" b="1" dirty="0">
                <a:solidFill>
                  <a:srgbClr val="0033CC"/>
                </a:solidFill>
                <a:effectLst>
                  <a:outerShdw blurRad="38100" dist="38100" dir="2700000" algn="tl">
                    <a:srgbClr val="C0C0C0"/>
                  </a:outerShdw>
                </a:effectLst>
                <a:latin typeface="Verdana" panose="020B0604030504040204" pitchFamily="34" charset="0"/>
              </a:rPr>
            </a:br>
            <a:r>
              <a:rPr lang="fr-FR" sz="3200" b="1" dirty="0">
                <a:solidFill>
                  <a:srgbClr val="0033CC"/>
                </a:solidFill>
                <a:effectLst>
                  <a:outerShdw blurRad="38100" dist="38100" dir="2700000" algn="tl">
                    <a:srgbClr val="C0C0C0"/>
                  </a:outerShdw>
                </a:effectLst>
                <a:latin typeface="Verdana" panose="020B0604030504040204" pitchFamily="34" charset="0"/>
              </a:rPr>
              <a:t>      les taux de croissance</a:t>
            </a:r>
          </a:p>
        </p:txBody>
      </p:sp>
    </p:spTree>
    <p:extLst>
      <p:ext uri="{BB962C8B-B14F-4D97-AF65-F5344CB8AC3E}">
        <p14:creationId xmlns:p14="http://schemas.microsoft.com/office/powerpoint/2010/main" val="1334723519"/>
      </p:ext>
    </p:extLst>
  </p:cSld>
  <p:clrMapOvr>
    <a:masterClrMapping/>
  </p:clrMapOvr>
  <p:transition>
    <p:split orient="vert" dir="in"/>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9388" y="260350"/>
            <a:ext cx="8785225" cy="1873250"/>
          </a:xfrm>
        </p:spPr>
        <p:txBody>
          <a:bodyPr/>
          <a:lstStyle/>
          <a:p>
            <a:pPr algn="l" eaLnBrk="1" hangingPunct="1">
              <a:defRPr/>
            </a:pPr>
            <a:r>
              <a:rPr lang="fr-FR" sz="3200" b="1" dirty="0" smtClean="0">
                <a:solidFill>
                  <a:schemeClr val="hlink"/>
                </a:solidFill>
                <a:latin typeface="Verdana" pitchFamily="34" charset="0"/>
              </a:rPr>
              <a:t>Les indicateurs de tendance :  </a:t>
            </a:r>
            <a:br>
              <a:rPr lang="fr-FR" sz="3200" b="1" dirty="0" smtClean="0">
                <a:solidFill>
                  <a:schemeClr val="hlink"/>
                </a:solidFill>
                <a:latin typeface="Verdana" pitchFamily="34" charset="0"/>
              </a:rPr>
            </a:br>
            <a:r>
              <a:rPr lang="fr-FR" sz="3200" b="1" dirty="0" smtClean="0">
                <a:solidFill>
                  <a:schemeClr val="hlink"/>
                </a:solidFill>
                <a:latin typeface="Verdana" pitchFamily="34" charset="0"/>
              </a:rPr>
              <a:t>         les taux de croissance</a:t>
            </a:r>
            <a:r>
              <a:rPr lang="fr-FR" sz="3200" b="1" dirty="0" smtClean="0"/>
              <a:t> </a:t>
            </a:r>
            <a:r>
              <a:rPr lang="fr-FR" b="1" dirty="0" smtClean="0"/>
              <a:t/>
            </a:r>
            <a:br>
              <a:rPr lang="fr-FR" b="1" dirty="0" smtClean="0"/>
            </a:br>
            <a:endParaRPr lang="fr-FR" b="1" dirty="0" smtClean="0"/>
          </a:p>
        </p:txBody>
      </p:sp>
      <p:sp>
        <p:nvSpPr>
          <p:cNvPr id="41987" name="Rectangle 3"/>
          <p:cNvSpPr>
            <a:spLocks noGrp="1" noChangeArrowheads="1"/>
          </p:cNvSpPr>
          <p:nvPr>
            <p:ph type="body" idx="1"/>
          </p:nvPr>
        </p:nvSpPr>
        <p:spPr>
          <a:xfrm>
            <a:off x="323850" y="2420938"/>
            <a:ext cx="8351838" cy="4103687"/>
          </a:xfrm>
        </p:spPr>
        <p:txBody>
          <a:bodyPr/>
          <a:lstStyle/>
          <a:p>
            <a:pPr eaLnBrk="1" hangingPunct="1">
              <a:defRPr/>
            </a:pPr>
            <a:r>
              <a:rPr lang="fr-FR" b="1" dirty="0" smtClean="0">
                <a:solidFill>
                  <a:schemeClr val="hlink"/>
                </a:solidFill>
              </a:rPr>
              <a:t>Le taux d’accroissement moyen annuel (TAMA)</a:t>
            </a:r>
            <a:r>
              <a:rPr lang="fr-FR" dirty="0" smtClean="0">
                <a:solidFill>
                  <a:schemeClr val="hlink"/>
                </a:solidFill>
              </a:rPr>
              <a:t>:</a:t>
            </a:r>
            <a:endParaRPr lang="fr-FR" dirty="0" smtClean="0"/>
          </a:p>
          <a:p>
            <a:pPr eaLnBrk="1" hangingPunct="1">
              <a:buFont typeface="Wingdings" panose="05000000000000000000" pitchFamily="2" charset="2"/>
              <a:buNone/>
              <a:defRPr/>
            </a:pPr>
            <a:r>
              <a:rPr lang="fr-FR" dirty="0" smtClean="0"/>
              <a:t>   c’est le taux d’accroissement uniforme qui, appliqué chaque année, aboutit à une même croissance globale en fin de période que les taux d’accroissement annuels cumulés.</a:t>
            </a:r>
          </a:p>
        </p:txBody>
      </p:sp>
    </p:spTree>
    <p:extLst>
      <p:ext uri="{BB962C8B-B14F-4D97-AF65-F5344CB8AC3E}">
        <p14:creationId xmlns:p14="http://schemas.microsoft.com/office/powerpoint/2010/main" val="3598024450"/>
      </p:ext>
    </p:extLst>
  </p:cSld>
  <p:clrMapOvr>
    <a:masterClrMapping/>
  </p:clrMapOvr>
  <p:transition>
    <p:split orient="vert" dir="in"/>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4301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b="1" dirty="0" smtClean="0"/>
              <a:t>Formule de calcul</a:t>
            </a:r>
            <a:r>
              <a:rPr lang="fr-FR" sz="2800" dirty="0" smtClean="0"/>
              <a:t>  </a:t>
            </a:r>
          </a:p>
          <a:p>
            <a:pPr eaLnBrk="1" hangingPunct="1">
              <a:buFont typeface="Wingdings" panose="05000000000000000000" pitchFamily="2" charset="2"/>
              <a:buNone/>
              <a:defRPr/>
            </a:pPr>
            <a:endParaRPr lang="fr-FR" sz="2800" dirty="0" smtClean="0"/>
          </a:p>
          <a:p>
            <a:pPr eaLnBrk="1" hangingPunct="1">
              <a:buFont typeface="Wingdings" panose="05000000000000000000" pitchFamily="2" charset="2"/>
              <a:buNone/>
              <a:defRPr/>
            </a:pPr>
            <a:endParaRPr lang="fr-FR" sz="2800" dirty="0" smtClean="0"/>
          </a:p>
          <a:p>
            <a:pPr eaLnBrk="1" hangingPunct="1">
              <a:buFont typeface="Wingdings" panose="05000000000000000000" pitchFamily="2" charset="2"/>
              <a:buNone/>
              <a:defRPr/>
            </a:pPr>
            <a:r>
              <a:rPr lang="fr-FR" sz="2000" dirty="0" smtClean="0"/>
              <a:t>   </a:t>
            </a:r>
            <a:endParaRPr lang="fr-FR" sz="2000" b="1" dirty="0" smtClean="0"/>
          </a:p>
        </p:txBody>
      </p:sp>
      <p:sp>
        <p:nvSpPr>
          <p:cNvPr id="43012" name="Rectangle 4"/>
          <p:cNvSpPr>
            <a:spLocks noChangeArrowheads="1"/>
          </p:cNvSpPr>
          <p:nvPr/>
        </p:nvSpPr>
        <p:spPr bwMode="auto">
          <a:xfrm>
            <a:off x="179388" y="333375"/>
            <a:ext cx="8785225" cy="1077913"/>
          </a:xfrm>
          <a:prstGeom prst="rect">
            <a:avLst/>
          </a:prstGeom>
          <a:noFill/>
          <a:ln w="9525">
            <a:noFill/>
            <a:miter lim="800000"/>
            <a:headEnd/>
            <a:tailEnd/>
          </a:ln>
          <a:effectLst/>
        </p:spPr>
        <p:txBody>
          <a:bodyPr>
            <a:spAutoFit/>
          </a:bodyPr>
          <a:lstStyle/>
          <a:p>
            <a:pPr eaLnBrk="1" hangingPunct="1">
              <a:defRPr/>
            </a:pPr>
            <a:r>
              <a:rPr lang="fr-FR" sz="3200" b="1" dirty="0">
                <a:solidFill>
                  <a:srgbClr val="0033CC"/>
                </a:solidFill>
                <a:effectLst>
                  <a:outerShdw blurRad="38100" dist="38100" dir="2700000" algn="tl">
                    <a:srgbClr val="C0C0C0"/>
                  </a:outerShdw>
                </a:effectLst>
                <a:latin typeface="Verdana" panose="020B0604030504040204" pitchFamily="34" charset="0"/>
              </a:rPr>
              <a:t>Les indicateurs de tendance : </a:t>
            </a:r>
            <a:br>
              <a:rPr lang="fr-FR" sz="3200" b="1" dirty="0">
                <a:solidFill>
                  <a:srgbClr val="0033CC"/>
                </a:solidFill>
                <a:effectLst>
                  <a:outerShdw blurRad="38100" dist="38100" dir="2700000" algn="tl">
                    <a:srgbClr val="C0C0C0"/>
                  </a:outerShdw>
                </a:effectLst>
                <a:latin typeface="Verdana" panose="020B0604030504040204" pitchFamily="34" charset="0"/>
              </a:rPr>
            </a:br>
            <a:r>
              <a:rPr lang="fr-FR" sz="3200" b="1" dirty="0">
                <a:solidFill>
                  <a:srgbClr val="0033CC"/>
                </a:solidFill>
                <a:effectLst>
                  <a:outerShdw blurRad="38100" dist="38100" dir="2700000" algn="tl">
                    <a:srgbClr val="C0C0C0"/>
                  </a:outerShdw>
                </a:effectLst>
                <a:latin typeface="Verdana" panose="020B0604030504040204" pitchFamily="34" charset="0"/>
              </a:rPr>
              <a:t>         les taux de croissance</a:t>
            </a:r>
          </a:p>
        </p:txBody>
      </p:sp>
      <p:graphicFrame>
        <p:nvGraphicFramePr>
          <p:cNvPr id="12293" name="Object 9"/>
          <p:cNvGraphicFramePr>
            <a:graphicFrameLocks noGrp="1" noChangeAspect="1"/>
          </p:cNvGraphicFramePr>
          <p:nvPr>
            <p:ph sz="half" idx="2"/>
          </p:nvPr>
        </p:nvGraphicFramePr>
        <p:xfrm>
          <a:off x="468313" y="2349500"/>
          <a:ext cx="8218487" cy="3508375"/>
        </p:xfrm>
        <a:graphic>
          <a:graphicData uri="http://schemas.openxmlformats.org/presentationml/2006/ole">
            <mc:AlternateContent xmlns:mc="http://schemas.openxmlformats.org/markup-compatibility/2006">
              <mc:Choice xmlns:v="urn:schemas-microsoft-com:vml" Requires="v">
                <p:oleObj spid="_x0000_s1037" name="Document" r:id="rId4" imgW="5759629" imgH="1343208" progId="Word.Document.8">
                  <p:link updateAutomatic="1"/>
                </p:oleObj>
              </mc:Choice>
              <mc:Fallback>
                <p:oleObj name="Document" r:id="rId4" imgW="5759629" imgH="1343208" progId="Word.Documen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349500"/>
                        <a:ext cx="821848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Rectangle 6"/>
          <p:cNvSpPr>
            <a:spLocks noChangeArrowheads="1"/>
          </p:cNvSpPr>
          <p:nvPr/>
        </p:nvSpPr>
        <p:spPr bwMode="auto">
          <a:xfrm>
            <a:off x="285750" y="5643563"/>
            <a:ext cx="8858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Blip>
                <a:blip r:embed="rId6"/>
              </a:buBlip>
              <a:tabLst>
                <a:tab pos="5095875" algn="l"/>
              </a:tabLst>
              <a:defRPr sz="3200">
                <a:solidFill>
                  <a:schemeClr val="tx1"/>
                </a:solidFill>
                <a:latin typeface="Verdana" panose="020B0604030504040204" pitchFamily="34" charset="0"/>
              </a:defRPr>
            </a:lvl1pPr>
            <a:lvl2pPr marL="742950" indent="-285750">
              <a:spcBef>
                <a:spcPct val="20000"/>
              </a:spcBef>
              <a:buChar char="–"/>
              <a:tabLst>
                <a:tab pos="5095875" algn="l"/>
              </a:tabLst>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6"/>
              </a:buBlip>
              <a:tabLst>
                <a:tab pos="5095875" algn="l"/>
              </a:tabLst>
              <a:defRPr sz="2400">
                <a:solidFill>
                  <a:schemeClr val="tx1"/>
                </a:solidFill>
                <a:latin typeface="Verdana" panose="020B0604030504040204" pitchFamily="34" charset="0"/>
              </a:defRPr>
            </a:lvl3pPr>
            <a:lvl4pPr marL="1600200" indent="-228600">
              <a:spcBef>
                <a:spcPct val="20000"/>
              </a:spcBef>
              <a:buChar char="–"/>
              <a:tabLst>
                <a:tab pos="5095875" algn="l"/>
              </a:tabLst>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6"/>
              </a:buBlip>
              <a:tabLst>
                <a:tab pos="5095875" algn="l"/>
              </a:tabLst>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6"/>
              </a:buBlip>
              <a:tabLst>
                <a:tab pos="5095875" algn="l"/>
              </a:tabLst>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6"/>
              </a:buBlip>
              <a:tabLst>
                <a:tab pos="5095875" algn="l"/>
              </a:tabLst>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6"/>
              </a:buBlip>
              <a:tabLst>
                <a:tab pos="5095875" algn="l"/>
              </a:tabLst>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6"/>
              </a:buBlip>
              <a:tabLst>
                <a:tab pos="5095875" algn="l"/>
              </a:tabLst>
              <a:defRPr sz="2000">
                <a:solidFill>
                  <a:schemeClr val="tx1"/>
                </a:solidFill>
                <a:latin typeface="Verdana" panose="020B0604030504040204" pitchFamily="34" charset="0"/>
              </a:defRPr>
            </a:lvl9pPr>
          </a:lstStyle>
          <a:p>
            <a:pPr>
              <a:spcBef>
                <a:spcPct val="0"/>
              </a:spcBef>
              <a:buClrTx/>
              <a:buFontTx/>
              <a:buNone/>
            </a:pPr>
            <a:r>
              <a:rPr lang="fr-FR" altLang="fr-FR" sz="2500" b="1">
                <a:solidFill>
                  <a:srgbClr val="000000"/>
                </a:solidFill>
                <a:latin typeface="Arial" panose="020B0604020202020204" pitchFamily="34" charset="0"/>
                <a:ea typeface="Times New Roman" panose="02020603050405020304" pitchFamily="18" charset="0"/>
                <a:cs typeface="Arial" panose="020B0604020202020204" pitchFamily="34" charset="0"/>
              </a:rPr>
              <a:t>=((valeur de l</a:t>
            </a:r>
            <a:r>
              <a:rPr lang="fr-FR" altLang="fr-FR" sz="2500" b="1">
                <a:solidFill>
                  <a:srgbClr val="000000"/>
                </a:solidFill>
                <a:ea typeface="Times New Roman" panose="02020603050405020304" pitchFamily="18" charset="0"/>
                <a:cs typeface="Arial" panose="020B0604020202020204" pitchFamily="34" charset="0"/>
              </a:rPr>
              <a:t>’</a:t>
            </a:r>
            <a:r>
              <a:rPr lang="fr-FR" altLang="fr-FR" sz="2500" b="1">
                <a:solidFill>
                  <a:srgbClr val="000000"/>
                </a:solidFill>
                <a:latin typeface="Arial" panose="020B0604020202020204" pitchFamily="34" charset="0"/>
                <a:ea typeface="Times New Roman" panose="02020603050405020304" pitchFamily="18" charset="0"/>
                <a:cs typeface="Arial" panose="020B0604020202020204" pitchFamily="34" charset="0"/>
              </a:rPr>
              <a:t>ann</a:t>
            </a:r>
            <a:r>
              <a:rPr lang="fr-FR" altLang="fr-FR" sz="2500" b="1">
                <a:solidFill>
                  <a:srgbClr val="000000"/>
                </a:solidFill>
                <a:ea typeface="Times New Roman" panose="02020603050405020304" pitchFamily="18" charset="0"/>
                <a:cs typeface="Arial" panose="020B0604020202020204" pitchFamily="34" charset="0"/>
              </a:rPr>
              <a:t>é</a:t>
            </a:r>
            <a:r>
              <a:rPr lang="fr-FR" altLang="fr-FR" sz="2500" b="1">
                <a:solidFill>
                  <a:srgbClr val="000000"/>
                </a:solidFill>
                <a:latin typeface="Arial" panose="020B0604020202020204" pitchFamily="34" charset="0"/>
                <a:ea typeface="Times New Roman" panose="02020603050405020304" pitchFamily="18" charset="0"/>
                <a:cs typeface="Arial" panose="020B0604020202020204" pitchFamily="34" charset="0"/>
              </a:rPr>
              <a:t>e n/valeur de l</a:t>
            </a:r>
            <a:r>
              <a:rPr lang="fr-FR" altLang="fr-FR" sz="2500" b="1">
                <a:solidFill>
                  <a:srgbClr val="000000"/>
                </a:solidFill>
                <a:ea typeface="Times New Roman" panose="02020603050405020304" pitchFamily="18" charset="0"/>
                <a:cs typeface="Arial" panose="020B0604020202020204" pitchFamily="34" charset="0"/>
              </a:rPr>
              <a:t>’</a:t>
            </a:r>
            <a:r>
              <a:rPr lang="fr-FR" altLang="fr-FR" sz="2500" b="1">
                <a:solidFill>
                  <a:srgbClr val="000000"/>
                </a:solidFill>
                <a:latin typeface="Arial" panose="020B0604020202020204" pitchFamily="34" charset="0"/>
                <a:ea typeface="Times New Roman" panose="02020603050405020304" pitchFamily="18" charset="0"/>
                <a:cs typeface="Arial" panose="020B0604020202020204" pitchFamily="34" charset="0"/>
              </a:rPr>
              <a:t>ann</a:t>
            </a:r>
            <a:r>
              <a:rPr lang="fr-FR" altLang="fr-FR" sz="2500" b="1">
                <a:solidFill>
                  <a:srgbClr val="000000"/>
                </a:solidFill>
                <a:ea typeface="Times New Roman" panose="02020603050405020304" pitchFamily="18" charset="0"/>
                <a:cs typeface="Arial" panose="020B0604020202020204" pitchFamily="34" charset="0"/>
              </a:rPr>
              <a:t>é</a:t>
            </a:r>
            <a:r>
              <a:rPr lang="fr-FR" altLang="fr-FR" sz="2500" b="1">
                <a:solidFill>
                  <a:srgbClr val="000000"/>
                </a:solidFill>
                <a:latin typeface="Arial" panose="020B0604020202020204" pitchFamily="34" charset="0"/>
                <a:ea typeface="Times New Roman" panose="02020603050405020304" pitchFamily="18" charset="0"/>
                <a:cs typeface="Arial" panose="020B0604020202020204" pitchFamily="34" charset="0"/>
              </a:rPr>
              <a:t>e 0)^(1/n) -1) *100</a:t>
            </a:r>
            <a:endParaRPr lang="fr-FR" altLang="fr-FR" sz="25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4767879"/>
      </p:ext>
    </p:extLst>
  </p:cSld>
  <p:clrMapOvr>
    <a:masterClrMapping/>
  </p:clrMapOvr>
  <p:transition>
    <p:split orient="vert" dir="in"/>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69635"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69636" name="Rectangle 4"/>
          <p:cNvSpPr>
            <a:spLocks noChangeArrowheads="1"/>
          </p:cNvSpPr>
          <p:nvPr/>
        </p:nvSpPr>
        <p:spPr bwMode="auto">
          <a:xfrm>
            <a:off x="179388" y="142875"/>
            <a:ext cx="8785225" cy="954088"/>
          </a:xfrm>
          <a:prstGeom prst="rect">
            <a:avLst/>
          </a:prstGeom>
          <a:noFill/>
          <a:ln w="9525">
            <a:noFill/>
            <a:miter lim="800000"/>
            <a:headEnd/>
            <a:tailEnd/>
          </a:ln>
          <a:effectLst/>
        </p:spPr>
        <p:txBody>
          <a:bodyPr>
            <a:spAutoFit/>
          </a:bodyPr>
          <a:lstStyle/>
          <a:p>
            <a:pPr eaLnBrk="1" hangingPunct="1">
              <a:defRPr/>
            </a:pPr>
            <a:r>
              <a:rPr lang="fr-FR" sz="2800" b="1" dirty="0">
                <a:solidFill>
                  <a:srgbClr val="0033CC"/>
                </a:solidFill>
                <a:effectLst>
                  <a:outerShdw blurRad="38100" dist="38100" dir="2700000" algn="tl">
                    <a:srgbClr val="C0C0C0"/>
                  </a:outerShdw>
                </a:effectLst>
                <a:latin typeface="Verdana" panose="020B0604030504040204" pitchFamily="34" charset="0"/>
              </a:rPr>
              <a:t>Les indicateurs de tendance : </a:t>
            </a:r>
            <a:br>
              <a:rPr lang="fr-FR" sz="2800" b="1" dirty="0">
                <a:solidFill>
                  <a:srgbClr val="0033CC"/>
                </a:solidFill>
                <a:effectLst>
                  <a:outerShdw blurRad="38100" dist="38100" dir="2700000" algn="tl">
                    <a:srgbClr val="C0C0C0"/>
                  </a:outerShdw>
                </a:effectLst>
                <a:latin typeface="Verdana" panose="020B0604030504040204" pitchFamily="34" charset="0"/>
              </a:rPr>
            </a:br>
            <a:r>
              <a:rPr lang="fr-FR" sz="2800" b="1" dirty="0">
                <a:solidFill>
                  <a:srgbClr val="0033CC"/>
                </a:solidFill>
                <a:effectLst>
                  <a:outerShdw blurRad="38100" dist="38100" dir="2700000" algn="tl">
                    <a:srgbClr val="C0C0C0"/>
                  </a:outerShdw>
                </a:effectLst>
                <a:latin typeface="Verdana" panose="020B0604030504040204" pitchFamily="34" charset="0"/>
              </a:rPr>
              <a:t>         les taux de croissance</a:t>
            </a:r>
          </a:p>
        </p:txBody>
      </p:sp>
      <p:sp>
        <p:nvSpPr>
          <p:cNvPr id="69637" name="Rectangle 5"/>
          <p:cNvSpPr>
            <a:spLocks noGrp="1" noChangeArrowheads="1"/>
          </p:cNvSpPr>
          <p:nvPr>
            <p:ph sz="half" idx="2"/>
          </p:nvPr>
        </p:nvSpPr>
        <p:spPr>
          <a:xfrm>
            <a:off x="250825" y="1071563"/>
            <a:ext cx="8435975" cy="5381625"/>
          </a:xfrm>
        </p:spPr>
        <p:txBody>
          <a:bodyPr/>
          <a:lstStyle/>
          <a:p>
            <a:pPr eaLnBrk="1" hangingPunct="1">
              <a:lnSpc>
                <a:spcPct val="80000"/>
              </a:lnSpc>
              <a:buFont typeface="Wingdings" panose="05000000000000000000" pitchFamily="2" charset="2"/>
              <a:buNone/>
              <a:defRPr/>
            </a:pPr>
            <a:r>
              <a:rPr lang="fr-FR" sz="2800" b="1" u="sng" dirty="0" smtClean="0">
                <a:effectLst>
                  <a:outerShdw blurRad="38100" dist="38100" dir="2700000" algn="tl">
                    <a:srgbClr val="FFFFFF"/>
                  </a:outerShdw>
                </a:effectLst>
              </a:rPr>
              <a:t>Méthode 1</a:t>
            </a:r>
            <a:r>
              <a:rPr lang="fr-FR" sz="2800" b="1" dirty="0" smtClean="0">
                <a:effectLst>
                  <a:outerShdw blurRad="38100" dist="38100" dir="2700000" algn="tl">
                    <a:srgbClr val="FFFFFF"/>
                  </a:outerShdw>
                </a:effectLst>
              </a:rPr>
              <a:t> : utilisation d’une machine mécanique ayant les fonctions 2ndf et </a:t>
            </a:r>
            <a:r>
              <a:rPr lang="fr-FR" sz="2800" b="1" dirty="0" err="1" smtClean="0">
                <a:effectLst>
                  <a:outerShdw blurRad="38100" dist="38100" dir="2700000" algn="tl">
                    <a:srgbClr val="FFFFFF"/>
                  </a:outerShdw>
                </a:effectLst>
              </a:rPr>
              <a:t>yx</a:t>
            </a:r>
            <a:endParaRPr lang="fr-FR" sz="2800" b="1" dirty="0" smtClean="0">
              <a:effectLst>
                <a:outerShdw blurRad="38100" dist="38100" dir="2700000" algn="tl">
                  <a:srgbClr val="FFFFFF"/>
                </a:outerShdw>
              </a:effectLst>
            </a:endParaRPr>
          </a:p>
          <a:p>
            <a:pPr>
              <a:buFont typeface="Wingdings" panose="05000000000000000000" pitchFamily="2" charset="2"/>
              <a:buNone/>
              <a:defRPr/>
            </a:pPr>
            <a:r>
              <a:rPr lang="fr-FR" sz="2800" b="1" dirty="0" smtClean="0">
                <a:effectLst>
                  <a:outerShdw blurRad="38100" dist="38100" dir="2700000" algn="tl">
                    <a:srgbClr val="FFFFFF"/>
                  </a:outerShdw>
                </a:effectLst>
              </a:rPr>
              <a:t>Exemple : TAMA des effectifs d’élèves entre 2002-2003 et 2012/2013</a:t>
            </a:r>
          </a:p>
          <a:p>
            <a:pPr>
              <a:buFont typeface="Wingdings" panose="05000000000000000000" pitchFamily="2" charset="2"/>
              <a:buNone/>
              <a:defRPr/>
            </a:pPr>
            <a:endParaRPr lang="fr-FR" sz="2800" b="1" dirty="0" smtClean="0">
              <a:effectLst>
                <a:outerShdw blurRad="38100" dist="38100" dir="2700000" algn="tl">
                  <a:srgbClr val="FFFFFF"/>
                </a:outerShdw>
              </a:effectLst>
            </a:endParaRPr>
          </a:p>
          <a:p>
            <a:pPr marL="514350" indent="-514350">
              <a:buFont typeface="Wingdings" panose="05000000000000000000" pitchFamily="2" charset="2"/>
              <a:buAutoNum type="arabicPeriod"/>
              <a:defRPr/>
            </a:pPr>
            <a:r>
              <a:rPr lang="fr-FR" sz="2800" dirty="0" smtClean="0">
                <a:effectLst>
                  <a:outerShdw blurRad="38100" dist="38100" dir="2700000" algn="tl">
                    <a:srgbClr val="FFFFFF"/>
                  </a:outerShdw>
                </a:effectLst>
              </a:rPr>
              <a:t>Faire le rapport (division) soit </a:t>
            </a:r>
            <a:endParaRPr lang="fr-FR" sz="2800" b="1" dirty="0">
              <a:effectLst>
                <a:outerShdw blurRad="38100" dist="38100" dir="2700000" algn="tl">
                  <a:srgbClr val="FFFFFF"/>
                </a:outerShdw>
              </a:effectLst>
            </a:endParaRPr>
          </a:p>
          <a:p>
            <a:pPr marL="0" indent="0">
              <a:buFont typeface="Wingdings" panose="05000000000000000000" pitchFamily="2" charset="2"/>
              <a:buNone/>
              <a:defRPr/>
            </a:pPr>
            <a:r>
              <a:rPr lang="fr-FR" sz="2800" b="1" dirty="0">
                <a:effectLst>
                  <a:outerShdw blurRad="38100" dist="38100" dir="2700000" algn="tl">
                    <a:srgbClr val="FFFFFF"/>
                  </a:outerShdw>
                </a:effectLst>
              </a:rPr>
              <a:t> </a:t>
            </a:r>
            <a:r>
              <a:rPr lang="fr-FR" sz="2800" b="1" dirty="0" smtClean="0">
                <a:effectLst>
                  <a:outerShdw blurRad="38100" dist="38100" dir="2700000" algn="tl">
                    <a:srgbClr val="FFFFFF"/>
                  </a:outerShdw>
                </a:effectLst>
              </a:rPr>
              <a:t>    </a:t>
            </a:r>
            <a:r>
              <a:rPr lang="fr-FR" sz="2800" b="1" dirty="0">
                <a:effectLst/>
              </a:rPr>
              <a:t>2 466 379</a:t>
            </a:r>
            <a:r>
              <a:rPr lang="fr-FR" sz="2800" dirty="0">
                <a:effectLst/>
              </a:rPr>
              <a:t>/</a:t>
            </a:r>
            <a:r>
              <a:rPr lang="fr-FR" sz="2800" b="1" dirty="0">
                <a:effectLst/>
              </a:rPr>
              <a:t>1 012 150</a:t>
            </a:r>
            <a:r>
              <a:rPr lang="fr-FR" sz="2800" dirty="0">
                <a:effectLst/>
              </a:rPr>
              <a:t>=2,436</a:t>
            </a:r>
            <a:r>
              <a:rPr lang="fr-FR" sz="2800" dirty="0" smtClean="0">
                <a:effectLst>
                  <a:outerShdw blurRad="38100" dist="38100" dir="2700000" algn="tl">
                    <a:srgbClr val="FFFFFF"/>
                  </a:outerShdw>
                </a:effectLst>
              </a:rPr>
              <a:t> ;</a:t>
            </a:r>
            <a:endParaRPr lang="fr-FR" sz="2800" b="1" dirty="0" smtClean="0">
              <a:effectLst>
                <a:outerShdw blurRad="38100" dist="38100" dir="2700000" algn="tl">
                  <a:srgbClr val="FFFFFF"/>
                </a:outerShdw>
              </a:effectLst>
            </a:endParaRPr>
          </a:p>
          <a:p>
            <a:pPr>
              <a:buFont typeface="Wingdings" panose="05000000000000000000" pitchFamily="2" charset="2"/>
              <a:buNone/>
              <a:defRPr/>
            </a:pPr>
            <a:r>
              <a:rPr lang="fr-FR" sz="2800" b="1" dirty="0" smtClean="0">
                <a:effectLst>
                  <a:outerShdw blurRad="38100" dist="38100" dir="2700000" algn="tl">
                    <a:srgbClr val="FFFFFF"/>
                  </a:outerShdw>
                </a:effectLst>
              </a:rPr>
              <a:t>2.</a:t>
            </a:r>
            <a:r>
              <a:rPr lang="fr-FR" sz="2800" dirty="0" smtClean="0">
                <a:effectLst>
                  <a:outerShdw blurRad="38100" dist="38100" dir="2700000" algn="tl">
                    <a:srgbClr val="FFFFFF"/>
                  </a:outerShdw>
                </a:effectLst>
              </a:rPr>
              <a:t> Appuyer sur le bouton </a:t>
            </a:r>
            <a:r>
              <a:rPr lang="fr-FR" sz="2800" b="1" dirty="0" smtClean="0">
                <a:effectLst>
                  <a:outerShdw blurRad="38100" dist="38100" dir="2700000" algn="tl">
                    <a:srgbClr val="FFFFFF"/>
                  </a:outerShdw>
                </a:effectLst>
              </a:rPr>
              <a:t>2ndf</a:t>
            </a:r>
            <a:r>
              <a:rPr lang="fr-FR" sz="2800" dirty="0" smtClean="0">
                <a:effectLst>
                  <a:outerShdw blurRad="38100" dist="38100" dir="2700000" algn="tl">
                    <a:srgbClr val="FFFFFF"/>
                  </a:outerShdw>
                </a:effectLst>
              </a:rPr>
              <a:t> ;</a:t>
            </a:r>
            <a:endParaRPr lang="fr-FR" sz="2800" b="1" dirty="0" smtClean="0">
              <a:effectLst>
                <a:outerShdw blurRad="38100" dist="38100" dir="2700000" algn="tl">
                  <a:srgbClr val="FFFFFF"/>
                </a:outerShdw>
              </a:effectLst>
            </a:endParaRPr>
          </a:p>
          <a:p>
            <a:pPr>
              <a:buFont typeface="Wingdings" panose="05000000000000000000" pitchFamily="2" charset="2"/>
              <a:buNone/>
              <a:defRPr/>
            </a:pPr>
            <a:r>
              <a:rPr lang="fr-FR" sz="2800" b="1" dirty="0" smtClean="0">
                <a:effectLst>
                  <a:outerShdw blurRad="38100" dist="38100" dir="2700000" algn="tl">
                    <a:srgbClr val="FFFFFF"/>
                  </a:outerShdw>
                </a:effectLst>
              </a:rPr>
              <a:t>3.</a:t>
            </a:r>
            <a:r>
              <a:rPr lang="fr-FR" sz="2800" dirty="0" smtClean="0">
                <a:effectLst>
                  <a:outerShdw blurRad="38100" dist="38100" dir="2700000" algn="tl">
                    <a:srgbClr val="FFFFFF"/>
                  </a:outerShdw>
                </a:effectLst>
              </a:rPr>
              <a:t> Appuyer sur le bouton </a:t>
            </a:r>
            <a:r>
              <a:rPr lang="fr-FR" sz="2800" b="1" dirty="0" err="1" smtClean="0">
                <a:effectLst>
                  <a:outerShdw blurRad="38100" dist="38100" dir="2700000" algn="tl">
                    <a:srgbClr val="FFFFFF"/>
                  </a:outerShdw>
                </a:effectLst>
              </a:rPr>
              <a:t>yx</a:t>
            </a:r>
            <a:r>
              <a:rPr lang="fr-FR" sz="2800" b="1" dirty="0" smtClean="0">
                <a:effectLst>
                  <a:outerShdw blurRad="38100" dist="38100" dir="2700000" algn="tl">
                    <a:srgbClr val="FFFFFF"/>
                  </a:outerShdw>
                </a:effectLst>
              </a:rPr>
              <a:t> ;</a:t>
            </a:r>
          </a:p>
          <a:p>
            <a:pPr>
              <a:buFont typeface="Wingdings" panose="05000000000000000000" pitchFamily="2" charset="2"/>
              <a:buNone/>
              <a:defRPr/>
            </a:pPr>
            <a:endParaRPr lang="fr-FR" sz="2800" dirty="0" smtClean="0">
              <a:effectLst>
                <a:outerShdw blurRad="38100" dist="38100" dir="2700000" algn="tl">
                  <a:srgbClr val="FFFFFF"/>
                </a:outerShdw>
              </a:effectLst>
            </a:endParaRPr>
          </a:p>
        </p:txBody>
      </p:sp>
    </p:spTree>
    <p:extLst>
      <p:ext uri="{BB962C8B-B14F-4D97-AF65-F5344CB8AC3E}">
        <p14:creationId xmlns:p14="http://schemas.microsoft.com/office/powerpoint/2010/main" val="614211999"/>
      </p:ext>
    </p:extLst>
  </p:cSld>
  <p:clrMapOvr>
    <a:masterClrMapping/>
  </p:clrMapOvr>
  <p:transition>
    <p:split orient="vert" dir="in"/>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pPr algn="l" eaLnBrk="1" hangingPunct="1">
              <a:defRPr/>
            </a:pPr>
            <a:r>
              <a:rPr lang="fr-FR" b="1" smtClean="0"/>
              <a:t/>
            </a:r>
            <a:br>
              <a:rPr lang="fr-FR" b="1" smtClean="0"/>
            </a:br>
            <a:endParaRPr lang="fr-FR" b="1" smtClean="0"/>
          </a:p>
        </p:txBody>
      </p:sp>
      <p:sp>
        <p:nvSpPr>
          <p:cNvPr id="69635" name="Rectangle 3"/>
          <p:cNvSpPr>
            <a:spLocks noGrp="1" noChangeArrowheads="1"/>
          </p:cNvSpPr>
          <p:nvPr>
            <p:ph type="body" sz="half" idx="4294967295"/>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69636" name="Rectangle 4"/>
          <p:cNvSpPr>
            <a:spLocks noChangeArrowheads="1"/>
          </p:cNvSpPr>
          <p:nvPr/>
        </p:nvSpPr>
        <p:spPr bwMode="auto">
          <a:xfrm>
            <a:off x="179388" y="142875"/>
            <a:ext cx="8785225" cy="954088"/>
          </a:xfrm>
          <a:prstGeom prst="rect">
            <a:avLst/>
          </a:prstGeom>
          <a:noFill/>
          <a:ln w="9525">
            <a:noFill/>
            <a:miter lim="800000"/>
            <a:headEnd/>
            <a:tailEnd/>
          </a:ln>
          <a:effectLst/>
        </p:spPr>
        <p:txBody>
          <a:bodyPr>
            <a:spAutoFit/>
          </a:bodyPr>
          <a:lstStyle/>
          <a:p>
            <a:pPr eaLnBrk="1" hangingPunct="1">
              <a:defRPr/>
            </a:pPr>
            <a:r>
              <a:rPr lang="fr-FR" sz="2800" b="1" dirty="0">
                <a:solidFill>
                  <a:srgbClr val="0033CC"/>
                </a:solidFill>
                <a:effectLst>
                  <a:outerShdw blurRad="38100" dist="38100" dir="2700000" algn="tl">
                    <a:srgbClr val="C0C0C0"/>
                  </a:outerShdw>
                </a:effectLst>
                <a:latin typeface="Verdana" panose="020B0604030504040204" pitchFamily="34" charset="0"/>
              </a:rPr>
              <a:t>Les indicateurs de tendance : </a:t>
            </a:r>
            <a:br>
              <a:rPr lang="fr-FR" sz="2800" b="1" dirty="0">
                <a:solidFill>
                  <a:srgbClr val="0033CC"/>
                </a:solidFill>
                <a:effectLst>
                  <a:outerShdw blurRad="38100" dist="38100" dir="2700000" algn="tl">
                    <a:srgbClr val="C0C0C0"/>
                  </a:outerShdw>
                </a:effectLst>
                <a:latin typeface="Verdana" panose="020B0604030504040204" pitchFamily="34" charset="0"/>
              </a:rPr>
            </a:br>
            <a:r>
              <a:rPr lang="fr-FR" sz="2800" b="1" dirty="0">
                <a:solidFill>
                  <a:srgbClr val="0033CC"/>
                </a:solidFill>
                <a:effectLst>
                  <a:outerShdw blurRad="38100" dist="38100" dir="2700000" algn="tl">
                    <a:srgbClr val="C0C0C0"/>
                  </a:outerShdw>
                </a:effectLst>
                <a:latin typeface="Verdana" panose="020B0604030504040204" pitchFamily="34" charset="0"/>
              </a:rPr>
              <a:t>         les taux de croissance</a:t>
            </a:r>
          </a:p>
        </p:txBody>
      </p:sp>
      <p:sp>
        <p:nvSpPr>
          <p:cNvPr id="69637" name="Rectangle 5"/>
          <p:cNvSpPr>
            <a:spLocks noGrp="1" noChangeArrowheads="1"/>
          </p:cNvSpPr>
          <p:nvPr>
            <p:ph sz="half" idx="4294967295"/>
          </p:nvPr>
        </p:nvSpPr>
        <p:spPr>
          <a:xfrm>
            <a:off x="250825" y="1071563"/>
            <a:ext cx="8435975" cy="5381625"/>
          </a:xfrm>
        </p:spPr>
        <p:txBody>
          <a:bodyPr/>
          <a:lstStyle/>
          <a:p>
            <a:pPr eaLnBrk="1" hangingPunct="1">
              <a:lnSpc>
                <a:spcPct val="80000"/>
              </a:lnSpc>
              <a:buFont typeface="Wingdings" panose="05000000000000000000" pitchFamily="2" charset="2"/>
              <a:buNone/>
              <a:defRPr/>
            </a:pPr>
            <a:r>
              <a:rPr lang="fr-FR" sz="2800" b="1" u="sng" dirty="0" smtClean="0">
                <a:effectLst>
                  <a:outerShdw blurRad="38100" dist="38100" dir="2700000" algn="tl">
                    <a:srgbClr val="FFFFFF"/>
                  </a:outerShdw>
                </a:effectLst>
              </a:rPr>
              <a:t>Méthode 1</a:t>
            </a:r>
            <a:r>
              <a:rPr lang="fr-FR" sz="2800" b="1" dirty="0" smtClean="0">
                <a:effectLst>
                  <a:outerShdw blurRad="38100" dist="38100" dir="2700000" algn="tl">
                    <a:srgbClr val="FFFFFF"/>
                  </a:outerShdw>
                </a:effectLst>
              </a:rPr>
              <a:t> : utilisation d’une machine mécanique ayant les fonctions 2ndf et </a:t>
            </a:r>
            <a:r>
              <a:rPr lang="fr-FR" sz="2800" b="1" dirty="0" err="1" smtClean="0">
                <a:effectLst>
                  <a:outerShdw blurRad="38100" dist="38100" dir="2700000" algn="tl">
                    <a:srgbClr val="FFFFFF"/>
                  </a:outerShdw>
                </a:effectLst>
              </a:rPr>
              <a:t>yx</a:t>
            </a:r>
            <a:endParaRPr lang="fr-FR" sz="2800" b="1" dirty="0" smtClean="0">
              <a:effectLst>
                <a:outerShdw blurRad="38100" dist="38100" dir="2700000" algn="tl">
                  <a:srgbClr val="FFFFFF"/>
                </a:outerShdw>
              </a:effectLst>
            </a:endParaRPr>
          </a:p>
          <a:p>
            <a:pPr eaLnBrk="1" hangingPunct="1">
              <a:lnSpc>
                <a:spcPct val="80000"/>
              </a:lnSpc>
              <a:buFont typeface="Wingdings" panose="05000000000000000000" pitchFamily="2" charset="2"/>
              <a:buNone/>
              <a:defRPr/>
            </a:pPr>
            <a:endParaRPr lang="fr-FR" sz="2800" b="1" dirty="0" smtClean="0">
              <a:effectLst>
                <a:outerShdw blurRad="38100" dist="38100" dir="2700000" algn="tl">
                  <a:srgbClr val="FFFFFF"/>
                </a:outerShdw>
              </a:effectLst>
            </a:endParaRPr>
          </a:p>
          <a:p>
            <a:pPr>
              <a:buFont typeface="Wingdings" panose="05000000000000000000" pitchFamily="2" charset="2"/>
              <a:buNone/>
              <a:defRPr/>
            </a:pPr>
            <a:r>
              <a:rPr lang="fr-FR" sz="2800" b="1" dirty="0" smtClean="0">
                <a:effectLst>
                  <a:outerShdw blurRad="38100" dist="38100" dir="2700000" algn="tl">
                    <a:srgbClr val="FFFFFF"/>
                  </a:outerShdw>
                </a:effectLst>
              </a:rPr>
              <a:t>4.</a:t>
            </a:r>
            <a:r>
              <a:rPr lang="fr-FR" sz="2800" dirty="0" smtClean="0">
                <a:effectLst>
                  <a:outerShdw blurRad="38100" dist="38100" dir="2700000" algn="tl">
                    <a:srgbClr val="FFFFFF"/>
                  </a:outerShdw>
                </a:effectLst>
              </a:rPr>
              <a:t> Appuyer le chiffre correspondant au nombre d’années séparant les 2 périodes (1, 2, 3, …) ;</a:t>
            </a:r>
            <a:endParaRPr lang="fr-FR" sz="2800" b="1" dirty="0" smtClean="0">
              <a:effectLst>
                <a:outerShdw blurRad="38100" dist="38100" dir="2700000" algn="tl">
                  <a:srgbClr val="FFFFFF"/>
                </a:outerShdw>
              </a:effectLst>
            </a:endParaRPr>
          </a:p>
          <a:p>
            <a:pPr>
              <a:buFont typeface="Wingdings" panose="05000000000000000000" pitchFamily="2" charset="2"/>
              <a:buNone/>
              <a:defRPr/>
            </a:pPr>
            <a:r>
              <a:rPr lang="fr-FR" sz="2800" b="1" dirty="0" smtClean="0">
                <a:effectLst>
                  <a:outerShdw blurRad="38100" dist="38100" dir="2700000" algn="tl">
                    <a:srgbClr val="FFFFFF"/>
                  </a:outerShdw>
                </a:effectLst>
              </a:rPr>
              <a:t>5.</a:t>
            </a:r>
            <a:r>
              <a:rPr lang="fr-FR" sz="2800" dirty="0" smtClean="0">
                <a:effectLst>
                  <a:outerShdw blurRad="38100" dist="38100" dir="2700000" algn="tl">
                    <a:srgbClr val="FFFFFF"/>
                  </a:outerShdw>
                </a:effectLst>
              </a:rPr>
              <a:t> Appuyer sur le égal (=) =</a:t>
            </a:r>
            <a:r>
              <a:rPr lang="fr-FR" sz="2800" dirty="0">
                <a:effectLst/>
              </a:rPr>
              <a:t>1,09315</a:t>
            </a:r>
            <a:r>
              <a:rPr lang="fr-FR" sz="2800" dirty="0" smtClean="0">
                <a:effectLst>
                  <a:outerShdw blurRad="38100" dist="38100" dir="2700000" algn="tl">
                    <a:srgbClr val="FFFFFF"/>
                  </a:outerShdw>
                </a:effectLst>
              </a:rPr>
              <a:t> ;</a:t>
            </a:r>
            <a:endParaRPr lang="fr-FR" sz="2800" b="1" dirty="0" smtClean="0">
              <a:effectLst>
                <a:outerShdw blurRad="38100" dist="38100" dir="2700000" algn="tl">
                  <a:srgbClr val="FFFFFF"/>
                </a:outerShdw>
              </a:effectLst>
            </a:endParaRPr>
          </a:p>
          <a:p>
            <a:pPr>
              <a:buFont typeface="Wingdings" panose="05000000000000000000" pitchFamily="2" charset="2"/>
              <a:buNone/>
              <a:defRPr/>
            </a:pPr>
            <a:r>
              <a:rPr lang="fr-FR" sz="2800" b="1" dirty="0" smtClean="0">
                <a:effectLst>
                  <a:outerShdw blurRad="38100" dist="38100" dir="2700000" algn="tl">
                    <a:srgbClr val="FFFFFF"/>
                  </a:outerShdw>
                </a:effectLst>
              </a:rPr>
              <a:t>6.</a:t>
            </a:r>
            <a:r>
              <a:rPr lang="fr-FR" sz="2800" dirty="0" smtClean="0">
                <a:effectLst>
                  <a:outerShdw blurRad="38100" dist="38100" dir="2700000" algn="tl">
                    <a:srgbClr val="FFFFFF"/>
                  </a:outerShdw>
                </a:effectLst>
              </a:rPr>
              <a:t> Soustraire le 1 (-1)= 0,09315 ;</a:t>
            </a:r>
            <a:endParaRPr lang="fr-FR" sz="2800" b="1" dirty="0" smtClean="0">
              <a:effectLst>
                <a:outerShdw blurRad="38100" dist="38100" dir="2700000" algn="tl">
                  <a:srgbClr val="FFFFFF"/>
                </a:outerShdw>
              </a:effectLst>
            </a:endParaRPr>
          </a:p>
          <a:p>
            <a:pPr>
              <a:buFont typeface="Wingdings" panose="05000000000000000000" pitchFamily="2" charset="2"/>
              <a:buNone/>
              <a:defRPr/>
            </a:pPr>
            <a:r>
              <a:rPr lang="fr-FR" sz="2800" b="1" dirty="0" smtClean="0">
                <a:effectLst>
                  <a:outerShdw blurRad="38100" dist="38100" dir="2700000" algn="tl">
                    <a:srgbClr val="FFFFFF"/>
                  </a:outerShdw>
                </a:effectLst>
              </a:rPr>
              <a:t>7.</a:t>
            </a:r>
            <a:r>
              <a:rPr lang="fr-FR" sz="2800" dirty="0" smtClean="0">
                <a:effectLst>
                  <a:outerShdw blurRad="38100" dist="38100" dir="2700000" algn="tl">
                    <a:srgbClr val="FFFFFF"/>
                  </a:outerShdw>
                </a:effectLst>
              </a:rPr>
              <a:t> Multiplier </a:t>
            </a:r>
            <a:r>
              <a:rPr lang="fr-FR" sz="2800" smtClean="0">
                <a:effectLst>
                  <a:outerShdw blurRad="38100" dist="38100" dir="2700000" algn="tl">
                    <a:srgbClr val="FFFFFF"/>
                  </a:outerShdw>
                </a:effectLst>
              </a:rPr>
              <a:t>par 100=9,32</a:t>
            </a:r>
            <a:r>
              <a:rPr lang="fr-FR" sz="2800" dirty="0" smtClean="0">
                <a:effectLst>
                  <a:outerShdw blurRad="38100" dist="38100" dir="2700000" algn="tl">
                    <a:srgbClr val="FFFFFF"/>
                  </a:outerShdw>
                </a:effectLst>
              </a:rPr>
              <a:t>%</a:t>
            </a:r>
          </a:p>
        </p:txBody>
      </p:sp>
    </p:spTree>
    <p:extLst>
      <p:ext uri="{BB962C8B-B14F-4D97-AF65-F5344CB8AC3E}">
        <p14:creationId xmlns:p14="http://schemas.microsoft.com/office/powerpoint/2010/main" val="375151294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ppt_w</p:attrName>
                                        </p:attrNameLst>
                                      </p:cBhvr>
                                      <p:tavLst>
                                        <p:tav tm="0">
                                          <p:val>
                                            <p:strVal val="#ppt_w+.3"/>
                                          </p:val>
                                        </p:tav>
                                        <p:tav tm="100000">
                                          <p:val>
                                            <p:strVal val="#ppt_w"/>
                                          </p:val>
                                        </p:tav>
                                      </p:tavLst>
                                    </p:anim>
                                    <p:anim calcmode="lin" valueType="num">
                                      <p:cBhvr>
                                        <p:cTn id="8" dur="1000" fill="hold"/>
                                        <p:tgtEl>
                                          <p:spTgt spid="69634"/>
                                        </p:tgtEl>
                                        <p:attrNameLst>
                                          <p:attrName>ppt_h</p:attrName>
                                        </p:attrNameLst>
                                      </p:cBhvr>
                                      <p:tavLst>
                                        <p:tav tm="0">
                                          <p:val>
                                            <p:strVal val="#ppt_h"/>
                                          </p:val>
                                        </p:tav>
                                        <p:tav tm="100000">
                                          <p:val>
                                            <p:strVal val="#ppt_h"/>
                                          </p:val>
                                        </p:tav>
                                      </p:tavLst>
                                    </p:anim>
                                    <p:animEffect transition="in" filter="fade">
                                      <p:cBhvr>
                                        <p:cTn id="9" dur="1000"/>
                                        <p:tgtEl>
                                          <p:spTgt spid="69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 calcmode="lin" valueType="num">
                                      <p:cBhvr>
                                        <p:cTn id="14" dur="1000" fill="hold"/>
                                        <p:tgtEl>
                                          <p:spTgt spid="6963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963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963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p:cTn id="21" dur="1000" fill="hold"/>
                                        <p:tgtEl>
                                          <p:spTgt spid="6963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6963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963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9637">
                                            <p:txEl>
                                              <p:pRg st="0" end="0"/>
                                            </p:txEl>
                                          </p:spTgt>
                                        </p:tgtEl>
                                        <p:attrNameLst>
                                          <p:attrName>style.visibility</p:attrName>
                                        </p:attrNameLst>
                                      </p:cBhvr>
                                      <p:to>
                                        <p:strVal val="visible"/>
                                      </p:to>
                                    </p:set>
                                    <p:anim calcmode="lin" valueType="num">
                                      <p:cBhvr>
                                        <p:cTn id="28" dur="1000" fill="hold"/>
                                        <p:tgtEl>
                                          <p:spTgt spid="69637">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69637">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963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9637">
                                            <p:txEl>
                                              <p:pRg st="2" end="2"/>
                                            </p:txEl>
                                          </p:spTgt>
                                        </p:tgtEl>
                                        <p:attrNameLst>
                                          <p:attrName>style.visibility</p:attrName>
                                        </p:attrNameLst>
                                      </p:cBhvr>
                                      <p:to>
                                        <p:strVal val="visible"/>
                                      </p:to>
                                    </p:set>
                                    <p:anim calcmode="lin" valueType="num">
                                      <p:cBhvr>
                                        <p:cTn id="35" dur="1000" fill="hold"/>
                                        <p:tgtEl>
                                          <p:spTgt spid="69637">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69637">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69637">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69637">
                                            <p:txEl>
                                              <p:pRg st="3" end="3"/>
                                            </p:txEl>
                                          </p:spTgt>
                                        </p:tgtEl>
                                        <p:attrNameLst>
                                          <p:attrName>style.visibility</p:attrName>
                                        </p:attrNameLst>
                                      </p:cBhvr>
                                      <p:to>
                                        <p:strVal val="visible"/>
                                      </p:to>
                                    </p:set>
                                    <p:anim calcmode="lin" valueType="num">
                                      <p:cBhvr>
                                        <p:cTn id="42" dur="1000" fill="hold"/>
                                        <p:tgtEl>
                                          <p:spTgt spid="69637">
                                            <p:txEl>
                                              <p:pRg st="3" end="3"/>
                                            </p:txEl>
                                          </p:spTgt>
                                        </p:tgtEl>
                                        <p:attrNameLst>
                                          <p:attrName>ppt_w</p:attrName>
                                        </p:attrNameLst>
                                      </p:cBhvr>
                                      <p:tavLst>
                                        <p:tav tm="0">
                                          <p:val>
                                            <p:strVal val="#ppt_w+.3"/>
                                          </p:val>
                                        </p:tav>
                                        <p:tav tm="100000">
                                          <p:val>
                                            <p:strVal val="#ppt_w"/>
                                          </p:val>
                                        </p:tav>
                                      </p:tavLst>
                                    </p:anim>
                                    <p:anim calcmode="lin" valueType="num">
                                      <p:cBhvr>
                                        <p:cTn id="43" dur="1000" fill="hold"/>
                                        <p:tgtEl>
                                          <p:spTgt spid="69637">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69637">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69637">
                                            <p:txEl>
                                              <p:pRg st="4" end="4"/>
                                            </p:txEl>
                                          </p:spTgt>
                                        </p:tgtEl>
                                        <p:attrNameLst>
                                          <p:attrName>style.visibility</p:attrName>
                                        </p:attrNameLst>
                                      </p:cBhvr>
                                      <p:to>
                                        <p:strVal val="visible"/>
                                      </p:to>
                                    </p:set>
                                    <p:anim calcmode="lin" valueType="num">
                                      <p:cBhvr>
                                        <p:cTn id="49" dur="1000" fill="hold"/>
                                        <p:tgtEl>
                                          <p:spTgt spid="69637">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69637">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69637">
                                            <p:txEl>
                                              <p:pRg st="4" end="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69637">
                                            <p:txEl>
                                              <p:pRg st="5" end="5"/>
                                            </p:txEl>
                                          </p:spTgt>
                                        </p:tgtEl>
                                        <p:attrNameLst>
                                          <p:attrName>style.visibility</p:attrName>
                                        </p:attrNameLst>
                                      </p:cBhvr>
                                      <p:to>
                                        <p:strVal val="visible"/>
                                      </p:to>
                                    </p:set>
                                    <p:anim calcmode="lin" valueType="num">
                                      <p:cBhvr>
                                        <p:cTn id="56" dur="1000" fill="hold"/>
                                        <p:tgtEl>
                                          <p:spTgt spid="69637">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69637">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696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P spid="69637"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48131"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48132" name="Rectangle 4"/>
          <p:cNvSpPr>
            <a:spLocks noChangeArrowheads="1"/>
          </p:cNvSpPr>
          <p:nvPr/>
        </p:nvSpPr>
        <p:spPr bwMode="auto">
          <a:xfrm>
            <a:off x="179388" y="333375"/>
            <a:ext cx="8785225" cy="1077913"/>
          </a:xfrm>
          <a:prstGeom prst="rect">
            <a:avLst/>
          </a:prstGeom>
          <a:noFill/>
          <a:ln w="9525">
            <a:noFill/>
            <a:miter lim="800000"/>
            <a:headEnd/>
            <a:tailEnd/>
          </a:ln>
          <a:effectLst/>
        </p:spPr>
        <p:txBody>
          <a:bodyPr>
            <a:spAutoFit/>
          </a:bodyPr>
          <a:lstStyle/>
          <a:p>
            <a:pPr eaLnBrk="1" hangingPunct="1">
              <a:defRPr/>
            </a:pPr>
            <a:r>
              <a:rPr lang="fr-FR" sz="3200" b="1" dirty="0">
                <a:solidFill>
                  <a:srgbClr val="0033CC"/>
                </a:solidFill>
                <a:effectLst>
                  <a:outerShdw blurRad="38100" dist="38100" dir="2700000" algn="tl">
                    <a:srgbClr val="C0C0C0"/>
                  </a:outerShdw>
                </a:effectLst>
                <a:latin typeface="Verdana" panose="020B0604030504040204" pitchFamily="34" charset="0"/>
              </a:rPr>
              <a:t>Les indicateurs de tendance : </a:t>
            </a:r>
            <a:br>
              <a:rPr lang="fr-FR" sz="3200" b="1" dirty="0">
                <a:solidFill>
                  <a:srgbClr val="0033CC"/>
                </a:solidFill>
                <a:effectLst>
                  <a:outerShdw blurRad="38100" dist="38100" dir="2700000" algn="tl">
                    <a:srgbClr val="C0C0C0"/>
                  </a:outerShdw>
                </a:effectLst>
                <a:latin typeface="Verdana" panose="020B0604030504040204" pitchFamily="34" charset="0"/>
              </a:rPr>
            </a:br>
            <a:r>
              <a:rPr lang="fr-FR" sz="3200" b="1" dirty="0">
                <a:solidFill>
                  <a:srgbClr val="0033CC"/>
                </a:solidFill>
                <a:effectLst>
                  <a:outerShdw blurRad="38100" dist="38100" dir="2700000" algn="tl">
                    <a:srgbClr val="C0C0C0"/>
                  </a:outerShdw>
                </a:effectLst>
                <a:latin typeface="Verdana" panose="020B0604030504040204" pitchFamily="34" charset="0"/>
              </a:rPr>
              <a:t>         les taux de croissance</a:t>
            </a:r>
          </a:p>
        </p:txBody>
      </p:sp>
      <p:sp>
        <p:nvSpPr>
          <p:cNvPr id="48133" name="Rectangle 5"/>
          <p:cNvSpPr>
            <a:spLocks noGrp="1" noChangeArrowheads="1"/>
          </p:cNvSpPr>
          <p:nvPr>
            <p:ph sz="half" idx="2"/>
          </p:nvPr>
        </p:nvSpPr>
        <p:spPr>
          <a:xfrm>
            <a:off x="250825" y="1557338"/>
            <a:ext cx="8435975" cy="4895850"/>
          </a:xfrm>
        </p:spPr>
        <p:txBody>
          <a:bodyPr/>
          <a:lstStyle/>
          <a:p>
            <a:pPr eaLnBrk="1" hangingPunct="1">
              <a:lnSpc>
                <a:spcPct val="80000"/>
              </a:lnSpc>
              <a:defRPr/>
            </a:pPr>
            <a:r>
              <a:rPr lang="fr-FR" sz="2800" b="1" smtClean="0">
                <a:effectLst>
                  <a:outerShdw blurRad="38100" dist="38100" dir="2700000" algn="tl">
                    <a:srgbClr val="FFFFFF"/>
                  </a:outerShdw>
                </a:effectLst>
              </a:rPr>
              <a:t>Méthode 2 de calcul du TAMA avec l’ordinateur (utiliser Excel)</a:t>
            </a:r>
          </a:p>
          <a:p>
            <a:pPr eaLnBrk="1" hangingPunct="1">
              <a:lnSpc>
                <a:spcPct val="80000"/>
              </a:lnSpc>
              <a:buFont typeface="Wingdings" panose="05000000000000000000" pitchFamily="2" charset="2"/>
              <a:buNone/>
              <a:defRPr/>
            </a:pPr>
            <a:endParaRPr lang="fr-FR" sz="2800" smtClean="0">
              <a:effectLst>
                <a:outerShdw blurRad="38100" dist="38100" dir="2700000" algn="tl">
                  <a:srgbClr val="FFFFFF"/>
                </a:outerShdw>
              </a:effectLst>
            </a:endParaRPr>
          </a:p>
          <a:p>
            <a:pPr eaLnBrk="1" hangingPunct="1">
              <a:lnSpc>
                <a:spcPct val="80000"/>
              </a:lnSpc>
              <a:buFont typeface="Wingdings" panose="05000000000000000000" pitchFamily="2" charset="2"/>
              <a:buNone/>
              <a:defRPr/>
            </a:pPr>
            <a:r>
              <a:rPr lang="fr-FR" sz="2800" smtClean="0">
                <a:effectLst>
                  <a:outerShdw blurRad="38100" dist="38100" dir="2700000" algn="tl">
                    <a:srgbClr val="FFFFFF"/>
                  </a:outerShdw>
                </a:effectLst>
              </a:rPr>
              <a:t>=  </a:t>
            </a:r>
            <a:r>
              <a:rPr lang="fr-FR" sz="2800" b="1" smtClean="0">
                <a:effectLst>
                  <a:outerShdw blurRad="38100" dist="38100" dir="2700000" algn="tl">
                    <a:srgbClr val="FFFFFF"/>
                  </a:outerShdw>
                </a:effectLst>
              </a:rPr>
              <a:t>(</a:t>
            </a:r>
            <a:r>
              <a:rPr lang="fr-FR" sz="2800" smtClean="0">
                <a:effectLst>
                  <a:outerShdw blurRad="38100" dist="38100" dir="2700000" algn="tl">
                    <a:srgbClr val="FFFFFF"/>
                  </a:outerShdw>
                </a:effectLst>
              </a:rPr>
              <a:t>(cellule des données de l’année </a:t>
            </a:r>
            <a:r>
              <a:rPr lang="fr-FR" sz="2800" b="1" smtClean="0">
                <a:effectLst>
                  <a:outerShdw blurRad="38100" dist="38100" dir="2700000" algn="tl">
                    <a:srgbClr val="FFFFFF"/>
                  </a:outerShdw>
                </a:effectLst>
              </a:rPr>
              <a:t>n</a:t>
            </a:r>
            <a:r>
              <a:rPr lang="fr-FR" sz="2800" smtClean="0">
                <a:effectLst>
                  <a:outerShdw blurRad="38100" dist="38100" dir="2700000" algn="tl">
                    <a:srgbClr val="FFFFFF"/>
                  </a:outerShdw>
                </a:effectLst>
              </a:rPr>
              <a:t>/ cellule des données de l’année </a:t>
            </a:r>
            <a:r>
              <a:rPr lang="fr-FR" sz="2800" b="1" smtClean="0">
                <a:effectLst>
                  <a:outerShdw blurRad="38100" dist="38100" dir="2700000" algn="tl">
                    <a:srgbClr val="FFFFFF"/>
                  </a:outerShdw>
                </a:effectLst>
              </a:rPr>
              <a:t>0</a:t>
            </a:r>
            <a:r>
              <a:rPr lang="fr-FR" sz="2800" smtClean="0">
                <a:effectLst>
                  <a:outerShdw blurRad="38100" dist="38100" dir="2700000" algn="tl">
                    <a:srgbClr val="FFFFFF"/>
                  </a:outerShdw>
                </a:effectLst>
              </a:rPr>
              <a:t>)^(1/nbre d’années)-1</a:t>
            </a:r>
            <a:r>
              <a:rPr lang="fr-FR" sz="2800" b="1" smtClean="0">
                <a:effectLst>
                  <a:outerShdw blurRad="38100" dist="38100" dir="2700000" algn="tl">
                    <a:srgbClr val="FFFFFF"/>
                  </a:outerShdw>
                </a:effectLst>
              </a:rPr>
              <a:t>)</a:t>
            </a:r>
            <a:r>
              <a:rPr lang="fr-FR" sz="2800" smtClean="0">
                <a:effectLst>
                  <a:outerShdw blurRad="38100" dist="38100" dir="2700000" algn="tl">
                    <a:srgbClr val="FFFFFF"/>
                  </a:outerShdw>
                </a:effectLst>
              </a:rPr>
              <a:t>*100</a:t>
            </a:r>
          </a:p>
          <a:p>
            <a:pPr eaLnBrk="1" hangingPunct="1">
              <a:lnSpc>
                <a:spcPct val="80000"/>
              </a:lnSpc>
              <a:buFont typeface="Wingdings" panose="05000000000000000000" pitchFamily="2" charset="2"/>
              <a:buNone/>
              <a:defRPr/>
            </a:pPr>
            <a:r>
              <a:rPr lang="fr-FR" sz="800" smtClean="0">
                <a:effectLst>
                  <a:outerShdw blurRad="38100" dist="38100" dir="2700000" algn="tl">
                    <a:srgbClr val="FFFFFF"/>
                  </a:outerShdw>
                </a:effectLst>
              </a:rPr>
              <a:t>       	 </a:t>
            </a:r>
          </a:p>
        </p:txBody>
      </p:sp>
    </p:spTree>
    <p:extLst>
      <p:ext uri="{BB962C8B-B14F-4D97-AF65-F5344CB8AC3E}">
        <p14:creationId xmlns:p14="http://schemas.microsoft.com/office/powerpoint/2010/main" val="603680258"/>
      </p:ext>
    </p:extLst>
  </p:cSld>
  <p:clrMapOvr>
    <a:masterClrMapping/>
  </p:clrMapOvr>
  <p:transition>
    <p:split orient="vert" dir="in"/>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73731"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73732" name="Rectangle 4"/>
          <p:cNvSpPr>
            <a:spLocks noChangeArrowheads="1"/>
          </p:cNvSpPr>
          <p:nvPr/>
        </p:nvSpPr>
        <p:spPr bwMode="auto">
          <a:xfrm>
            <a:off x="0" y="333375"/>
            <a:ext cx="9144000"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Les indicateurs des disparités : la mesure de disparités et de l’indice de parité</a:t>
            </a:r>
          </a:p>
        </p:txBody>
      </p:sp>
      <p:sp>
        <p:nvSpPr>
          <p:cNvPr id="73733" name="Rectangle 5"/>
          <p:cNvSpPr>
            <a:spLocks noGrp="1" noChangeArrowheads="1"/>
          </p:cNvSpPr>
          <p:nvPr>
            <p:ph sz="half" idx="2"/>
          </p:nvPr>
        </p:nvSpPr>
        <p:spPr>
          <a:xfrm>
            <a:off x="250825" y="2276475"/>
            <a:ext cx="8435975" cy="4176713"/>
          </a:xfrm>
        </p:spPr>
        <p:txBody>
          <a:bodyPr/>
          <a:lstStyle/>
          <a:p>
            <a:pPr eaLnBrk="1" hangingPunct="1">
              <a:lnSpc>
                <a:spcPct val="80000"/>
              </a:lnSpc>
              <a:defRPr/>
            </a:pPr>
            <a:r>
              <a:rPr lang="fr-FR" sz="2800" b="1" dirty="0" smtClean="0"/>
              <a:t>2.6.1. La mesure des disparités</a:t>
            </a:r>
          </a:p>
          <a:p>
            <a:pPr eaLnBrk="1" hangingPunct="1">
              <a:lnSpc>
                <a:spcPct val="80000"/>
              </a:lnSpc>
              <a:buFont typeface="Wingdings" panose="05000000000000000000" pitchFamily="2" charset="2"/>
              <a:buNone/>
              <a:defRPr/>
            </a:pPr>
            <a:endParaRPr lang="fr-FR" sz="2800" b="1" dirty="0" smtClean="0"/>
          </a:p>
          <a:p>
            <a:pPr eaLnBrk="1" hangingPunct="1">
              <a:lnSpc>
                <a:spcPct val="80000"/>
              </a:lnSpc>
              <a:defRPr/>
            </a:pPr>
            <a:r>
              <a:rPr lang="fr-FR" sz="2800" b="1" dirty="0" smtClean="0"/>
              <a:t>Définition</a:t>
            </a:r>
          </a:p>
          <a:p>
            <a:pPr eaLnBrk="1" hangingPunct="1">
              <a:lnSpc>
                <a:spcPct val="80000"/>
              </a:lnSpc>
              <a:buFont typeface="Wingdings" panose="05000000000000000000" pitchFamily="2" charset="2"/>
              <a:buNone/>
              <a:defRPr/>
            </a:pPr>
            <a:r>
              <a:rPr lang="fr-FR" dirty="0" smtClean="0"/>
              <a:t>  Ecart existant entre des indicateurs d’une même réalité lié aux zones géographiques, au milieu(rural, urbain…), au statut (public, privé), aux conditions socio-économiques (riches, pauvres), ...</a:t>
            </a:r>
          </a:p>
          <a:p>
            <a:pPr eaLnBrk="1" hangingPunct="1">
              <a:lnSpc>
                <a:spcPct val="80000"/>
              </a:lnSpc>
              <a:buFont typeface="Wingdings" panose="05000000000000000000" pitchFamily="2" charset="2"/>
              <a:buNone/>
              <a:defRPr/>
            </a:pPr>
            <a:r>
              <a:rPr lang="fr-FR" dirty="0" smtClean="0"/>
              <a:t>       	 </a:t>
            </a:r>
          </a:p>
        </p:txBody>
      </p:sp>
    </p:spTree>
    <p:extLst>
      <p:ext uri="{BB962C8B-B14F-4D97-AF65-F5344CB8AC3E}">
        <p14:creationId xmlns:p14="http://schemas.microsoft.com/office/powerpoint/2010/main" val="2793636829"/>
      </p:ext>
    </p:extLst>
  </p:cSld>
  <p:clrMapOvr>
    <a:masterClrMapping/>
  </p:clrMapOvr>
  <p:transition>
    <p:split orient="vert" dir="in"/>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9388" y="158750"/>
            <a:ext cx="8964612" cy="1258888"/>
          </a:xfrm>
        </p:spPr>
        <p:txBody>
          <a:bodyPr/>
          <a:lstStyle/>
          <a:p>
            <a:pPr algn="l" eaLnBrk="1" hangingPunct="1">
              <a:defRPr/>
            </a:pPr>
            <a:r>
              <a:rPr lang="fr-FR" b="1" dirty="0" smtClean="0"/>
              <a:t/>
            </a:r>
            <a:br>
              <a:rPr lang="fr-FR" b="1" dirty="0" smtClean="0"/>
            </a:br>
            <a:endParaRPr lang="fr-FR" b="1" dirty="0" smtClean="0"/>
          </a:p>
        </p:txBody>
      </p:sp>
      <p:sp>
        <p:nvSpPr>
          <p:cNvPr id="75779"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75781" name="Rectangle 5"/>
          <p:cNvSpPr>
            <a:spLocks noChangeArrowheads="1"/>
          </p:cNvSpPr>
          <p:nvPr/>
        </p:nvSpPr>
        <p:spPr bwMode="auto">
          <a:xfrm>
            <a:off x="0" y="333375"/>
            <a:ext cx="9144000"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Les indicateurs des disparités : la mesure de disparités et l’indice de parité</a:t>
            </a:r>
          </a:p>
        </p:txBody>
      </p:sp>
      <p:sp>
        <p:nvSpPr>
          <p:cNvPr id="75784" name="Rectangle 8"/>
          <p:cNvSpPr>
            <a:spLocks noChangeArrowheads="1"/>
          </p:cNvSpPr>
          <p:nvPr/>
        </p:nvSpPr>
        <p:spPr bwMode="auto">
          <a:xfrm>
            <a:off x="179388" y="1717675"/>
            <a:ext cx="8785225" cy="5176838"/>
          </a:xfrm>
          <a:prstGeom prst="rect">
            <a:avLst/>
          </a:prstGeom>
          <a:noFill/>
          <a:ln w="9525">
            <a:noFill/>
            <a:miter lim="800000"/>
            <a:headEnd/>
            <a:tailEnd/>
          </a:ln>
          <a:effectLst/>
        </p:spPr>
        <p:txBody>
          <a:bodyPr>
            <a:spAutoFit/>
          </a:bodyPr>
          <a:lstStyle/>
          <a:p>
            <a:pPr eaLnBrk="1" hangingPunct="1">
              <a:lnSpc>
                <a:spcPct val="80000"/>
              </a:lnSpc>
              <a:spcBef>
                <a:spcPct val="20000"/>
              </a:spcBef>
              <a:buClr>
                <a:srgbClr val="0033CC"/>
              </a:buClr>
              <a:buFont typeface="Wingdings" pitchFamily="2" charset="2"/>
              <a:buBlip>
                <a:blip r:embed="rId3"/>
              </a:buBlip>
              <a:defRPr/>
            </a:pPr>
            <a:r>
              <a:rPr lang="fr-FR" sz="3200" b="1" dirty="0">
                <a:solidFill>
                  <a:srgbClr val="000000"/>
                </a:solidFill>
                <a:effectLst>
                  <a:outerShdw blurRad="38100" dist="38100" dir="2700000" algn="tl">
                    <a:srgbClr val="C0C0C0"/>
                  </a:outerShdw>
                </a:effectLst>
                <a:latin typeface="Verdana" panose="020B0604030504040204" pitchFamily="34" charset="0"/>
              </a:rPr>
              <a:t>Formule de calcul :</a:t>
            </a:r>
          </a:p>
          <a:p>
            <a:pPr eaLnBrk="1" hangingPunct="1">
              <a:lnSpc>
                <a:spcPct val="80000"/>
              </a:lnSpc>
              <a:spcBef>
                <a:spcPct val="20000"/>
              </a:spcBef>
              <a:buClr>
                <a:srgbClr val="0033CC"/>
              </a:buClr>
              <a:buFont typeface="Wingdings" pitchFamily="2" charset="2"/>
              <a:buNone/>
              <a:defRPr/>
            </a:pPr>
            <a:r>
              <a:rPr lang="fr-FR" sz="2800" b="1" dirty="0">
                <a:solidFill>
                  <a:srgbClr val="000000"/>
                </a:solidFill>
                <a:effectLst>
                  <a:outerShdw blurRad="38100" dist="38100" dir="2700000" algn="tl">
                    <a:srgbClr val="C0C0C0"/>
                  </a:outerShdw>
                </a:effectLst>
                <a:latin typeface="Verdana" panose="020B0604030504040204" pitchFamily="34" charset="0"/>
              </a:rPr>
              <a:t>Mesure des disparités </a:t>
            </a:r>
            <a:r>
              <a:rPr lang="fr-FR" sz="2800" b="1" dirty="0" err="1">
                <a:solidFill>
                  <a:srgbClr val="000000"/>
                </a:solidFill>
                <a:effectLst>
                  <a:outerShdw blurRad="38100" dist="38100" dir="2700000" algn="tl">
                    <a:srgbClr val="C0C0C0"/>
                  </a:outerShdw>
                </a:effectLst>
                <a:latin typeface="Verdana" panose="020B0604030504040204" pitchFamily="34" charset="0"/>
              </a:rPr>
              <a:t>ds</a:t>
            </a:r>
            <a:r>
              <a:rPr lang="fr-FR" sz="2800" b="1" dirty="0">
                <a:solidFill>
                  <a:srgbClr val="000000"/>
                </a:solidFill>
                <a:effectLst>
                  <a:outerShdw blurRad="38100" dist="38100" dir="2700000" algn="tl">
                    <a:srgbClr val="C0C0C0"/>
                  </a:outerShdw>
                </a:effectLst>
                <a:latin typeface="Verdana" panose="020B0604030504040204" pitchFamily="34" charset="0"/>
              </a:rPr>
              <a:t> le TBA entre ZU et ZR=TBA </a:t>
            </a:r>
            <a:r>
              <a:rPr lang="fr-FR" sz="3200" dirty="0">
                <a:solidFill>
                  <a:srgbClr val="000000"/>
                </a:solidFill>
                <a:effectLst>
                  <a:outerShdw blurRad="38100" dist="38100" dir="2700000" algn="tl">
                    <a:srgbClr val="C0C0C0"/>
                  </a:outerShdw>
                </a:effectLst>
                <a:latin typeface="Verdana" panose="020B0604030504040204" pitchFamily="34" charset="0"/>
              </a:rPr>
              <a:t>urbain-TBA rural</a:t>
            </a:r>
          </a:p>
          <a:p>
            <a:pPr eaLnBrk="1" hangingPunct="1">
              <a:lnSpc>
                <a:spcPct val="80000"/>
              </a:lnSpc>
              <a:spcBef>
                <a:spcPct val="20000"/>
              </a:spcBef>
              <a:buClr>
                <a:srgbClr val="0033CC"/>
              </a:buClr>
              <a:buFont typeface="Wingdings" pitchFamily="2" charset="2"/>
              <a:buNone/>
              <a:defRPr/>
            </a:pPr>
            <a:endParaRPr lang="fr-FR" sz="3200" dirty="0">
              <a:solidFill>
                <a:srgbClr val="000000"/>
              </a:solidFill>
              <a:effectLst>
                <a:outerShdw blurRad="38100" dist="38100" dir="2700000" algn="tl">
                  <a:srgbClr val="C0C0C0"/>
                </a:outerShdw>
              </a:effectLst>
              <a:latin typeface="Verdana" panose="020B0604030504040204" pitchFamily="34" charset="0"/>
            </a:endParaRPr>
          </a:p>
          <a:p>
            <a:pPr eaLnBrk="1" hangingPunct="1">
              <a:lnSpc>
                <a:spcPct val="80000"/>
              </a:lnSpc>
              <a:spcBef>
                <a:spcPct val="20000"/>
              </a:spcBef>
              <a:buClr>
                <a:srgbClr val="0033CC"/>
              </a:buClr>
              <a:buFont typeface="Wingdings" pitchFamily="2" charset="2"/>
              <a:buNone/>
              <a:defRPr/>
            </a:pPr>
            <a:r>
              <a:rPr lang="fr-FR" sz="2800" b="1" dirty="0">
                <a:solidFill>
                  <a:srgbClr val="000000"/>
                </a:solidFill>
                <a:effectLst>
                  <a:outerShdw blurRad="38100" dist="38100" dir="2700000" algn="tl">
                    <a:srgbClr val="C0C0C0"/>
                  </a:outerShdw>
                </a:effectLst>
                <a:latin typeface="Verdana" panose="020B0604030504040204" pitchFamily="34" charset="0"/>
              </a:rPr>
              <a:t>Mesure des disparités </a:t>
            </a:r>
            <a:r>
              <a:rPr lang="fr-FR" sz="2800" b="1" dirty="0" err="1">
                <a:solidFill>
                  <a:srgbClr val="000000"/>
                </a:solidFill>
                <a:effectLst>
                  <a:outerShdw blurRad="38100" dist="38100" dir="2700000" algn="tl">
                    <a:srgbClr val="C0C0C0"/>
                  </a:outerShdw>
                </a:effectLst>
                <a:latin typeface="Verdana" panose="020B0604030504040204" pitchFamily="34" charset="0"/>
              </a:rPr>
              <a:t>ds</a:t>
            </a:r>
            <a:r>
              <a:rPr lang="fr-FR" sz="2800" b="1" dirty="0">
                <a:solidFill>
                  <a:srgbClr val="000000"/>
                </a:solidFill>
                <a:effectLst>
                  <a:outerShdw blurRad="38100" dist="38100" dir="2700000" algn="tl">
                    <a:srgbClr val="C0C0C0"/>
                  </a:outerShdw>
                </a:effectLst>
                <a:latin typeface="Verdana" panose="020B0604030504040204" pitchFamily="34" charset="0"/>
              </a:rPr>
              <a:t> le TBS entre sexes</a:t>
            </a:r>
            <a:r>
              <a:rPr lang="fr-FR" sz="3200" dirty="0">
                <a:solidFill>
                  <a:srgbClr val="000000"/>
                </a:solidFill>
                <a:effectLst>
                  <a:outerShdw blurRad="38100" dist="38100" dir="2700000" algn="tl">
                    <a:srgbClr val="C0C0C0"/>
                  </a:outerShdw>
                </a:effectLst>
                <a:latin typeface="Verdana" panose="020B0604030504040204" pitchFamily="34" charset="0"/>
              </a:rPr>
              <a:t>=TBS garçons-TBS filles</a:t>
            </a:r>
          </a:p>
          <a:p>
            <a:pPr eaLnBrk="1" hangingPunct="1">
              <a:lnSpc>
                <a:spcPct val="80000"/>
              </a:lnSpc>
              <a:spcBef>
                <a:spcPct val="20000"/>
              </a:spcBef>
              <a:buClr>
                <a:srgbClr val="0033CC"/>
              </a:buClr>
              <a:buFont typeface="Wingdings" pitchFamily="2" charset="2"/>
              <a:buNone/>
              <a:defRPr/>
            </a:pPr>
            <a:endParaRPr lang="fr-FR" sz="3200" dirty="0">
              <a:solidFill>
                <a:srgbClr val="000000"/>
              </a:solidFill>
              <a:effectLst>
                <a:outerShdw blurRad="38100" dist="38100" dir="2700000" algn="tl">
                  <a:srgbClr val="C0C0C0"/>
                </a:outerShdw>
              </a:effectLst>
              <a:latin typeface="Verdana" panose="020B0604030504040204" pitchFamily="34" charset="0"/>
            </a:endParaRPr>
          </a:p>
          <a:p>
            <a:pPr algn="just" eaLnBrk="1" hangingPunct="1">
              <a:lnSpc>
                <a:spcPct val="80000"/>
              </a:lnSpc>
              <a:spcBef>
                <a:spcPct val="20000"/>
              </a:spcBef>
              <a:buClr>
                <a:srgbClr val="0033CC"/>
              </a:buClr>
              <a:buFont typeface="Wingdings" pitchFamily="2" charset="2"/>
              <a:buNone/>
              <a:defRPr/>
            </a:pPr>
            <a:r>
              <a:rPr lang="fr-FR" sz="2800" b="1" dirty="0">
                <a:solidFill>
                  <a:srgbClr val="000000"/>
                </a:solidFill>
                <a:effectLst>
                  <a:outerShdw blurRad="38100" dist="38100" dir="2700000" algn="tl">
                    <a:srgbClr val="C0C0C0"/>
                  </a:outerShdw>
                </a:effectLst>
                <a:latin typeface="Verdana" panose="020B0604030504040204" pitchFamily="34" charset="0"/>
              </a:rPr>
              <a:t>Mesure des disparités </a:t>
            </a:r>
            <a:r>
              <a:rPr lang="fr-FR" sz="2800" b="1" dirty="0" err="1">
                <a:solidFill>
                  <a:srgbClr val="000000"/>
                </a:solidFill>
                <a:effectLst>
                  <a:outerShdw blurRad="38100" dist="38100" dir="2700000" algn="tl">
                    <a:srgbClr val="C0C0C0"/>
                  </a:outerShdw>
                </a:effectLst>
                <a:latin typeface="Verdana" panose="020B0604030504040204" pitchFamily="34" charset="0"/>
              </a:rPr>
              <a:t>ds</a:t>
            </a:r>
            <a:r>
              <a:rPr lang="fr-FR" sz="2800" b="1" dirty="0">
                <a:solidFill>
                  <a:srgbClr val="000000"/>
                </a:solidFill>
                <a:effectLst>
                  <a:outerShdw blurRad="38100" dist="38100" dir="2700000" algn="tl">
                    <a:srgbClr val="C0C0C0"/>
                  </a:outerShdw>
                </a:effectLst>
                <a:latin typeface="Verdana" panose="020B0604030504040204" pitchFamily="34" charset="0"/>
              </a:rPr>
              <a:t> le TNS entre communes prioritaires et autres communes</a:t>
            </a:r>
            <a:r>
              <a:rPr lang="fr-FR" sz="3200" dirty="0">
                <a:solidFill>
                  <a:srgbClr val="000000"/>
                </a:solidFill>
                <a:effectLst>
                  <a:outerShdw blurRad="38100" dist="38100" dir="2700000" algn="tl">
                    <a:srgbClr val="C0C0C0"/>
                  </a:outerShdw>
                </a:effectLst>
                <a:latin typeface="Verdana" panose="020B0604030504040204" pitchFamily="34" charset="0"/>
              </a:rPr>
              <a:t>= TNS des autres communes – TNS communes prioritaires </a:t>
            </a:r>
          </a:p>
          <a:p>
            <a:pPr eaLnBrk="1" hangingPunct="1">
              <a:lnSpc>
                <a:spcPct val="80000"/>
              </a:lnSpc>
              <a:spcBef>
                <a:spcPct val="20000"/>
              </a:spcBef>
              <a:buClr>
                <a:srgbClr val="0033CC"/>
              </a:buClr>
              <a:buFont typeface="Wingdings" pitchFamily="2" charset="2"/>
              <a:buNone/>
              <a:defRPr/>
            </a:pPr>
            <a:endParaRPr lang="fr-FR" sz="3200" dirty="0">
              <a:solidFill>
                <a:srgbClr val="000000"/>
              </a:solidFill>
              <a:effectLst>
                <a:outerShdw blurRad="38100" dist="38100" dir="2700000" algn="tl">
                  <a:srgbClr val="C0C0C0"/>
                </a:outerShdw>
              </a:effectLst>
              <a:latin typeface="Verdana" panose="020B0604030504040204" pitchFamily="34" charset="0"/>
            </a:endParaRPr>
          </a:p>
        </p:txBody>
      </p:sp>
    </p:spTree>
    <p:extLst>
      <p:ext uri="{BB962C8B-B14F-4D97-AF65-F5344CB8AC3E}">
        <p14:creationId xmlns:p14="http://schemas.microsoft.com/office/powerpoint/2010/main" val="1473944877"/>
      </p:ext>
    </p:extLst>
  </p:cSld>
  <p:clrMapOvr>
    <a:masterClrMapping/>
  </p:clrMapOvr>
  <p:transition>
    <p:split orient="vert" dir="in"/>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8750"/>
            <a:ext cx="8686800" cy="1258888"/>
          </a:xfrm>
        </p:spPr>
        <p:txBody>
          <a:bodyPr/>
          <a:lstStyle/>
          <a:p>
            <a:pPr algn="l" eaLnBrk="1" hangingPunct="1">
              <a:defRPr/>
            </a:pPr>
            <a:r>
              <a:rPr lang="fr-FR" b="1" dirty="0" smtClean="0"/>
              <a:t/>
            </a:r>
            <a:br>
              <a:rPr lang="fr-FR" b="1" dirty="0" smtClean="0"/>
            </a:br>
            <a:endParaRPr lang="fr-FR" b="1" dirty="0" smtClean="0"/>
          </a:p>
        </p:txBody>
      </p:sp>
      <p:sp>
        <p:nvSpPr>
          <p:cNvPr id="49155"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49156" name="Rectangle 4"/>
          <p:cNvSpPr>
            <a:spLocks noChangeArrowheads="1"/>
          </p:cNvSpPr>
          <p:nvPr/>
        </p:nvSpPr>
        <p:spPr bwMode="auto">
          <a:xfrm>
            <a:off x="0" y="214313"/>
            <a:ext cx="9144000"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Les indicateurs des disparités  : la mesure de disparités et l’indice de parité</a:t>
            </a:r>
          </a:p>
        </p:txBody>
      </p:sp>
      <p:sp>
        <p:nvSpPr>
          <p:cNvPr id="49157" name="Rectangle 5"/>
          <p:cNvSpPr>
            <a:spLocks noGrp="1" noChangeArrowheads="1"/>
          </p:cNvSpPr>
          <p:nvPr>
            <p:ph sz="half" idx="2"/>
          </p:nvPr>
        </p:nvSpPr>
        <p:spPr>
          <a:xfrm>
            <a:off x="214313" y="1857375"/>
            <a:ext cx="8715375" cy="4740275"/>
          </a:xfrm>
        </p:spPr>
        <p:txBody>
          <a:bodyPr/>
          <a:lstStyle/>
          <a:p>
            <a:pPr eaLnBrk="1" hangingPunct="1">
              <a:lnSpc>
                <a:spcPct val="80000"/>
              </a:lnSpc>
              <a:defRPr/>
            </a:pPr>
            <a:r>
              <a:rPr lang="fr-FR" sz="2800" b="1" dirty="0" smtClean="0"/>
              <a:t>2.6.2. L’indice de parité</a:t>
            </a:r>
          </a:p>
          <a:p>
            <a:pPr marL="0" indent="0" eaLnBrk="1" hangingPunct="1">
              <a:lnSpc>
                <a:spcPct val="80000"/>
              </a:lnSpc>
              <a:buFont typeface="Wingdings" panose="05000000000000000000" pitchFamily="2" charset="2"/>
              <a:buNone/>
              <a:defRPr/>
            </a:pPr>
            <a:r>
              <a:rPr lang="fr-FR" sz="2800" dirty="0" smtClean="0">
                <a:effectLst/>
              </a:rPr>
              <a:t>	</a:t>
            </a:r>
            <a:r>
              <a:rPr lang="fr-FR" dirty="0" smtClean="0">
                <a:effectLst/>
              </a:rPr>
              <a:t>Pour une meilleure appréciation de </a:t>
            </a:r>
            <a:r>
              <a:rPr lang="fr-FR" dirty="0">
                <a:effectLst/>
              </a:rPr>
              <a:t>l’ampleur des disparités de scolarisation entre garçons et filles, la comparaison directe des taux de scolarisation des deux sexes ne suffit pas. </a:t>
            </a:r>
            <a:endParaRPr lang="fr-FR" dirty="0" smtClean="0">
              <a:effectLst/>
            </a:endParaRPr>
          </a:p>
          <a:p>
            <a:pPr marL="0" indent="0" eaLnBrk="1" hangingPunct="1">
              <a:lnSpc>
                <a:spcPct val="80000"/>
              </a:lnSpc>
              <a:buFont typeface="Wingdings" panose="05000000000000000000" pitchFamily="2" charset="2"/>
              <a:buNone/>
              <a:defRPr/>
            </a:pPr>
            <a:r>
              <a:rPr lang="fr-FR" sz="4000" dirty="0" smtClean="0">
                <a:effectLst/>
              </a:rPr>
              <a:t>+</a:t>
            </a:r>
            <a:r>
              <a:rPr lang="fr-FR" dirty="0" smtClean="0">
                <a:effectLst/>
              </a:rPr>
              <a:t> </a:t>
            </a:r>
            <a:r>
              <a:rPr lang="fr-FR" dirty="0">
                <a:effectLst/>
              </a:rPr>
              <a:t>indiqué d’utiliser l’indice de parité </a:t>
            </a:r>
            <a:r>
              <a:rPr lang="fr-FR" dirty="0" smtClean="0">
                <a:effectLst/>
              </a:rPr>
              <a:t>entre sexes</a:t>
            </a:r>
            <a:r>
              <a:rPr lang="fr-FR" dirty="0">
                <a:effectLst/>
              </a:rPr>
              <a:t>, en rapportant la valeur correspondant au sexe féminin à celle correspondant au sexe masculin pour un indicateur </a:t>
            </a:r>
            <a:r>
              <a:rPr lang="fr-FR" dirty="0" smtClean="0">
                <a:effectLst/>
              </a:rPr>
              <a:t>donné;</a:t>
            </a:r>
            <a:endParaRPr lang="fr-FR" dirty="0" smtClean="0"/>
          </a:p>
          <a:p>
            <a:pPr eaLnBrk="1" hangingPunct="1">
              <a:lnSpc>
                <a:spcPct val="80000"/>
              </a:lnSpc>
              <a:buFont typeface="Wingdings" panose="05000000000000000000" pitchFamily="2" charset="2"/>
              <a:buNone/>
              <a:defRPr/>
            </a:pPr>
            <a:r>
              <a:rPr lang="fr-FR" dirty="0" smtClean="0"/>
              <a:t>       	 </a:t>
            </a:r>
          </a:p>
        </p:txBody>
      </p:sp>
    </p:spTree>
    <p:extLst>
      <p:ext uri="{BB962C8B-B14F-4D97-AF65-F5344CB8AC3E}">
        <p14:creationId xmlns:p14="http://schemas.microsoft.com/office/powerpoint/2010/main" val="3677059610"/>
      </p:ext>
    </p:extLst>
  </p:cSld>
  <p:clrMapOvr>
    <a:masterClrMapping/>
  </p:clrMapOvr>
  <p:transition>
    <p:split orient="vert" dir="in"/>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49155"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49156" name="Rectangle 4"/>
          <p:cNvSpPr>
            <a:spLocks noChangeArrowheads="1"/>
          </p:cNvSpPr>
          <p:nvPr/>
        </p:nvSpPr>
        <p:spPr bwMode="auto">
          <a:xfrm>
            <a:off x="0" y="214313"/>
            <a:ext cx="9144000"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Les indicateurs des disparités  : la mesure de disparités et l’indice de parité </a:t>
            </a:r>
          </a:p>
        </p:txBody>
      </p:sp>
      <p:sp>
        <p:nvSpPr>
          <p:cNvPr id="49157" name="Rectangle 5"/>
          <p:cNvSpPr>
            <a:spLocks noGrp="1" noChangeArrowheads="1"/>
          </p:cNvSpPr>
          <p:nvPr>
            <p:ph sz="half" idx="2"/>
          </p:nvPr>
        </p:nvSpPr>
        <p:spPr>
          <a:xfrm>
            <a:off x="250825" y="1557338"/>
            <a:ext cx="8678863" cy="5300662"/>
          </a:xfrm>
        </p:spPr>
        <p:txBody>
          <a:bodyPr/>
          <a:lstStyle/>
          <a:p>
            <a:pPr eaLnBrk="1" hangingPunct="1">
              <a:lnSpc>
                <a:spcPct val="80000"/>
              </a:lnSpc>
              <a:defRPr/>
            </a:pPr>
            <a:r>
              <a:rPr lang="fr-FR" sz="2800" b="1" dirty="0" smtClean="0"/>
              <a:t>2.6.2. L’indice de parité</a:t>
            </a:r>
          </a:p>
          <a:p>
            <a:pPr eaLnBrk="1" hangingPunct="1">
              <a:lnSpc>
                <a:spcPct val="80000"/>
              </a:lnSpc>
              <a:defRPr/>
            </a:pPr>
            <a:r>
              <a:rPr lang="fr-FR" sz="2800" b="1" dirty="0" smtClean="0"/>
              <a:t>Définition</a:t>
            </a:r>
          </a:p>
          <a:p>
            <a:pPr>
              <a:buFont typeface="Wingdings" panose="05000000000000000000" pitchFamily="2" charset="2"/>
              <a:buNone/>
              <a:defRPr/>
            </a:pPr>
            <a:r>
              <a:rPr lang="fr-FR" sz="3000" dirty="0" smtClean="0">
                <a:effectLst/>
              </a:rPr>
              <a:t>Il est donc le rapport entre la valeur d’un indicateur donné (TBA, TAAS, TBS, TNS, ...) correspondant au sexe féminin et celle correspondant au sexe masculin (ou rapport inverse dans certains cas). </a:t>
            </a:r>
          </a:p>
          <a:p>
            <a:pPr eaLnBrk="1" hangingPunct="1">
              <a:lnSpc>
                <a:spcPct val="80000"/>
              </a:lnSpc>
              <a:buFont typeface="Wingdings" panose="05000000000000000000" pitchFamily="2" charset="2"/>
              <a:buNone/>
              <a:defRPr/>
            </a:pPr>
            <a:endParaRPr lang="fr-FR" dirty="0" smtClean="0"/>
          </a:p>
          <a:p>
            <a:pPr eaLnBrk="1" hangingPunct="1">
              <a:lnSpc>
                <a:spcPct val="80000"/>
              </a:lnSpc>
              <a:buFont typeface="Wingdings" panose="05000000000000000000" pitchFamily="2" charset="2"/>
              <a:buNone/>
              <a:defRPr/>
            </a:pPr>
            <a:r>
              <a:rPr lang="fr-FR" dirty="0" smtClean="0"/>
              <a:t>       	 </a:t>
            </a:r>
          </a:p>
        </p:txBody>
      </p:sp>
    </p:spTree>
    <p:extLst>
      <p:ext uri="{BB962C8B-B14F-4D97-AF65-F5344CB8AC3E}">
        <p14:creationId xmlns:p14="http://schemas.microsoft.com/office/powerpoint/2010/main" val="2296878954"/>
      </p:ext>
    </p:extLst>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5123" name="Rectangle 3"/>
          <p:cNvSpPr>
            <a:spLocks noGrp="1" noChangeArrowheads="1"/>
          </p:cNvSpPr>
          <p:nvPr>
            <p:ph type="subTitle" idx="1"/>
          </p:nvPr>
        </p:nvSpPr>
        <p:spPr>
          <a:xfrm>
            <a:off x="250825" y="877888"/>
            <a:ext cx="8642350" cy="5791200"/>
          </a:xfrm>
        </p:spPr>
        <p:txBody>
          <a:bodyPr/>
          <a:lstStyle/>
          <a:p>
            <a:pPr algn="l" eaLnBrk="1" hangingPunct="1">
              <a:spcBef>
                <a:spcPct val="0"/>
              </a:spcBef>
            </a:pPr>
            <a:r>
              <a:rPr lang="fr-FR" sz="2400" b="1" smtClean="0"/>
              <a:t>1.1. Définition de la planification de l’éducation</a:t>
            </a:r>
            <a:endParaRPr lang="en-US" sz="2400" smtClean="0"/>
          </a:p>
          <a:p>
            <a:pPr algn="l" eaLnBrk="1" hangingPunct="1">
              <a:spcBef>
                <a:spcPct val="0"/>
              </a:spcBef>
            </a:pPr>
            <a:r>
              <a:rPr lang="fr-FR" sz="2400" b="1" smtClean="0"/>
              <a:t>1.2. Les différentes sortes de planification </a:t>
            </a:r>
            <a:endParaRPr lang="en-US" sz="2400" smtClean="0"/>
          </a:p>
          <a:p>
            <a:pPr algn="l" eaLnBrk="1" hangingPunct="1">
              <a:spcBef>
                <a:spcPct val="0"/>
              </a:spcBef>
            </a:pPr>
            <a:r>
              <a:rPr lang="fr-FR" sz="2400" b="1" i="1" smtClean="0"/>
              <a:t>        1.2.1. Les concepts liés à la planification</a:t>
            </a:r>
            <a:endParaRPr lang="en-US" sz="2400" b="1" i="1" smtClean="0"/>
          </a:p>
          <a:p>
            <a:pPr algn="l" eaLnBrk="1" hangingPunct="1">
              <a:spcBef>
                <a:spcPct val="0"/>
              </a:spcBef>
            </a:pPr>
            <a:r>
              <a:rPr lang="en-US" sz="2400" b="1" i="1" smtClean="0"/>
              <a:t>        </a:t>
            </a:r>
            <a:r>
              <a:rPr lang="fr-FR" sz="2400" b="1" i="1" smtClean="0"/>
              <a:t>1.2.2. La planification stratégique</a:t>
            </a:r>
            <a:endParaRPr lang="en-US" sz="2400" b="1" i="1" smtClean="0"/>
          </a:p>
          <a:p>
            <a:pPr algn="l" eaLnBrk="1" hangingPunct="1">
              <a:spcBef>
                <a:spcPct val="0"/>
              </a:spcBef>
            </a:pPr>
            <a:r>
              <a:rPr lang="fr-FR" sz="2400" b="1" i="1" smtClean="0"/>
              <a:t>        1.2.3. La planification opérationnelle</a:t>
            </a:r>
            <a:endParaRPr lang="en-US" sz="2400" b="1" i="1" smtClean="0"/>
          </a:p>
          <a:p>
            <a:pPr algn="l" eaLnBrk="1" hangingPunct="1">
              <a:spcBef>
                <a:spcPct val="0"/>
              </a:spcBef>
            </a:pPr>
            <a:r>
              <a:rPr lang="fr-FR" sz="2400" b="1" smtClean="0"/>
              <a:t>1.3. Les statistiques éducatives</a:t>
            </a:r>
          </a:p>
          <a:p>
            <a:pPr algn="l" eaLnBrk="1" hangingPunct="1">
              <a:spcBef>
                <a:spcPct val="0"/>
              </a:spcBef>
            </a:pPr>
            <a:r>
              <a:rPr lang="fr-FR" sz="2400" b="1" smtClean="0"/>
              <a:t>      </a:t>
            </a:r>
            <a:r>
              <a:rPr lang="fr-FR" sz="2400" b="1" i="1" smtClean="0"/>
              <a:t>  1.3.1. Qu’est-ce qu’une statistique?</a:t>
            </a:r>
            <a:endParaRPr lang="en-US" sz="2400" b="1" i="1" smtClean="0"/>
          </a:p>
          <a:p>
            <a:pPr algn="l" eaLnBrk="1" hangingPunct="1"/>
            <a:r>
              <a:rPr lang="fr-FR" sz="2400" b="1" i="1" smtClean="0"/>
              <a:t>        1.3.2. Importance des statistiques de l’éducation</a:t>
            </a:r>
            <a:endParaRPr lang="en-US" sz="2400" b="1" i="1" smtClean="0"/>
          </a:p>
          <a:p>
            <a:pPr algn="l" eaLnBrk="1" hangingPunct="1"/>
            <a:r>
              <a:rPr lang="en-US" sz="2400" b="1" i="1" smtClean="0"/>
              <a:t>        1</a:t>
            </a:r>
            <a:r>
              <a:rPr lang="fr-FR" sz="2400" b="1" i="1" smtClean="0"/>
              <a:t>.3.3. Utilisation des statistiques de l’éducation</a:t>
            </a:r>
            <a:endParaRPr lang="en-US" sz="2400" b="1" i="1" smtClean="0"/>
          </a:p>
          <a:p>
            <a:pPr algn="l" eaLnBrk="1" hangingPunct="1"/>
            <a:r>
              <a:rPr lang="en-US" sz="2400" b="1" i="1" smtClean="0"/>
              <a:t>        </a:t>
            </a:r>
            <a:r>
              <a:rPr lang="fr-FR" sz="2400" b="1" i="1" smtClean="0"/>
              <a:t>1.3.4. Les différents types de statistiques</a:t>
            </a:r>
            <a:endParaRPr lang="en-US" sz="2400" b="1" u="sng" smtClean="0"/>
          </a:p>
          <a:p>
            <a:pPr algn="l" eaLnBrk="1" hangingPunct="1"/>
            <a:r>
              <a:rPr lang="fr-FR" sz="2400" b="1" smtClean="0"/>
              <a:t>1.4. La collecte des données</a:t>
            </a:r>
            <a:endParaRPr lang="en-US" sz="2400" b="1" i="1" smtClean="0"/>
          </a:p>
          <a:p>
            <a:pPr algn="l" eaLnBrk="1" hangingPunct="1"/>
            <a:r>
              <a:rPr lang="fr-FR" sz="2400" b="1" i="1" smtClean="0"/>
              <a:t>        1.4.1. Les données brutes</a:t>
            </a:r>
            <a:endParaRPr lang="en-US" sz="2400" b="1" smtClean="0"/>
          </a:p>
          <a:p>
            <a:pPr algn="l" eaLnBrk="1" hangingPunct="1"/>
            <a:r>
              <a:rPr lang="en-US" sz="2400" b="1" i="1" smtClean="0"/>
              <a:t>        </a:t>
            </a:r>
            <a:r>
              <a:rPr lang="fr-FR" sz="2400" b="1" i="1" smtClean="0"/>
              <a:t>1.4.2. Les indicateurs</a:t>
            </a:r>
            <a:endParaRPr lang="en-US" sz="2400" smtClean="0"/>
          </a:p>
          <a:p>
            <a:pPr eaLnBrk="1" hangingPunct="1"/>
            <a:r>
              <a:rPr lang="fr-FR" b="1" i="1" smtClean="0"/>
              <a:t>1</a:t>
            </a:r>
            <a:r>
              <a:rPr lang="fr-FR" smtClean="0"/>
              <a:t>	</a:t>
            </a:r>
            <a:endParaRPr lang="en-US" smtClean="0"/>
          </a:p>
          <a:p>
            <a:pPr algn="l" eaLnBrk="1" hangingPunct="1">
              <a:buFont typeface="Wingdings" panose="05000000000000000000" pitchFamily="2" charset="2"/>
              <a:buNone/>
            </a:pPr>
            <a:endParaRPr lang="fr-FR" smtClean="0"/>
          </a:p>
          <a:p>
            <a:pPr eaLnBrk="1" hangingPunct="1">
              <a:buFont typeface="Wingdings" panose="05000000000000000000" pitchFamily="2" charset="2"/>
              <a:buChar char="v"/>
            </a:pPr>
            <a:endParaRPr lang="fr-FR" i="1" smtClean="0"/>
          </a:p>
        </p:txBody>
      </p:sp>
      <p:sp>
        <p:nvSpPr>
          <p:cNvPr id="5124" name="Rectangle 4"/>
          <p:cNvSpPr>
            <a:spLocks noChangeArrowheads="1"/>
          </p:cNvSpPr>
          <p:nvPr/>
        </p:nvSpPr>
        <p:spPr bwMode="auto">
          <a:xfrm>
            <a:off x="684213" y="115888"/>
            <a:ext cx="6408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4400" b="1">
                <a:latin typeface="Verdana" panose="020B0604030504040204" pitchFamily="34" charset="0"/>
              </a:rPr>
              <a:t>PLAN</a:t>
            </a: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648195" name="Rectangle 3"/>
          <p:cNvSpPr>
            <a:spLocks noGrp="1" noChangeArrowheads="1"/>
          </p:cNvSpPr>
          <p:nvPr>
            <p:ph type="subTitle" idx="1"/>
          </p:nvPr>
        </p:nvSpPr>
        <p:spPr>
          <a:xfrm>
            <a:off x="107950" y="549275"/>
            <a:ext cx="9036050" cy="6308725"/>
          </a:xfrm>
        </p:spPr>
        <p:txBody>
          <a:bodyPr rtlCol="0">
            <a:normAutofit/>
          </a:bodyPr>
          <a:lstStyle/>
          <a:p>
            <a:pPr marL="457200" indent="-457200" algn="just" eaLnBrk="1" fontAlgn="auto" hangingPunct="1">
              <a:spcAft>
                <a:spcPts val="0"/>
              </a:spcAft>
              <a:buFont typeface="Wingdings" panose="05000000000000000000" pitchFamily="2" charset="2"/>
              <a:buChar char="v"/>
              <a:defRPr/>
            </a:pPr>
            <a:r>
              <a:rPr lang="fr-FR" sz="2800" b="1" dirty="0" smtClean="0"/>
              <a:t>la planification opérationnelle</a:t>
            </a:r>
            <a:endParaRPr lang="fr-FR" sz="2800" dirty="0"/>
          </a:p>
          <a:p>
            <a:pPr algn="just" eaLnBrk="1" fontAlgn="auto" hangingPunct="1">
              <a:spcAft>
                <a:spcPts val="0"/>
              </a:spcAft>
              <a:defRPr/>
            </a:pPr>
            <a:r>
              <a:rPr lang="fr-FR" sz="2800" dirty="0" smtClean="0"/>
              <a:t>elle </a:t>
            </a:r>
            <a:r>
              <a:rPr lang="fr-FR" sz="2800" dirty="0"/>
              <a:t>consiste </a:t>
            </a:r>
            <a:r>
              <a:rPr lang="fr-FR" sz="2800" dirty="0" smtClean="0"/>
              <a:t>également:</a:t>
            </a:r>
          </a:p>
          <a:p>
            <a:pPr marL="457200" indent="-457200" algn="just" eaLnBrk="1" fontAlgn="auto" hangingPunct="1">
              <a:spcAft>
                <a:spcPts val="0"/>
              </a:spcAft>
              <a:buFont typeface="Arial" panose="020B0604020202020204" pitchFamily="34" charset="0"/>
              <a:buChar char="•"/>
              <a:defRPr/>
            </a:pPr>
            <a:r>
              <a:rPr lang="fr-FR" sz="2800" dirty="0" smtClean="0"/>
              <a:t> </a:t>
            </a:r>
            <a:r>
              <a:rPr lang="fr-FR" sz="2800" dirty="0"/>
              <a:t>à </a:t>
            </a:r>
            <a:r>
              <a:rPr lang="fr-FR" sz="2800" u="sng" dirty="0">
                <a:hlinkClick r:id="rId3" tooltip="Fixation des Objectifs d'une Entreprise"/>
              </a:rPr>
              <a:t>éclater les objectifs</a:t>
            </a:r>
            <a:r>
              <a:rPr lang="fr-FR" sz="2800" dirty="0"/>
              <a:t> stratégiques en sous objectifs spécifiques, </a:t>
            </a:r>
            <a:endParaRPr lang="fr-FR" sz="2800" dirty="0" smtClean="0"/>
          </a:p>
          <a:p>
            <a:pPr marL="457200" indent="-457200" algn="just" eaLnBrk="1" fontAlgn="auto" hangingPunct="1">
              <a:spcAft>
                <a:spcPts val="0"/>
              </a:spcAft>
              <a:buFont typeface="Arial" panose="020B0604020202020204" pitchFamily="34" charset="0"/>
              <a:buChar char="•"/>
              <a:defRPr/>
            </a:pPr>
            <a:r>
              <a:rPr lang="fr-FR" sz="2800" dirty="0" smtClean="0"/>
              <a:t>à </a:t>
            </a:r>
            <a:r>
              <a:rPr lang="fr-FR" sz="2800" dirty="0"/>
              <a:t>attribuer à chaque service le sous objectif qu’il doit réaliser, ainsi que le rôle et la responsabilité qu’il doit assumer, pour la mise en œuvre de la </a:t>
            </a:r>
            <a:r>
              <a:rPr lang="fr-FR" sz="2800" u="sng" dirty="0">
                <a:hlinkClick r:id="rId4" tooltip="Les Stratégies de Prix"/>
              </a:rPr>
              <a:t>stratégie</a:t>
            </a:r>
            <a:r>
              <a:rPr lang="fr-FR" sz="2800" dirty="0"/>
              <a:t> retenue.</a:t>
            </a:r>
            <a:endParaRPr lang="en-US" sz="2800" b="1" dirty="0"/>
          </a:p>
          <a:p>
            <a:pPr algn="just" eaLnBrk="1" fontAlgn="auto" hangingPunct="1">
              <a:spcAft>
                <a:spcPts val="0"/>
              </a:spcAft>
              <a:defRPr/>
            </a:pPr>
            <a:r>
              <a:rPr lang="fr-FR" sz="2800" dirty="0"/>
              <a:t>La </a:t>
            </a:r>
            <a:r>
              <a:rPr lang="fr-FR" sz="2800" dirty="0" smtClean="0"/>
              <a:t>PO </a:t>
            </a:r>
            <a:r>
              <a:rPr lang="fr-FR" sz="2800" dirty="0"/>
              <a:t>est une planification à court terme qui traite de jour en jour les activités de maintenance ; elle est réalisée à une unité (niveau école, structure </a:t>
            </a:r>
            <a:r>
              <a:rPr lang="fr-FR" sz="2800" dirty="0" err="1" smtClean="0"/>
              <a:t>adm</a:t>
            </a:r>
            <a:r>
              <a:rPr lang="fr-FR" sz="2800" dirty="0" smtClean="0"/>
              <a:t>. </a:t>
            </a:r>
            <a:r>
              <a:rPr lang="fr-FR" sz="2800" dirty="0"/>
              <a:t>(Inspection </a:t>
            </a:r>
            <a:r>
              <a:rPr lang="fr-FR" sz="2800" dirty="0" smtClean="0"/>
              <a:t>d’</a:t>
            </a:r>
            <a:r>
              <a:rPr lang="fr-FR" sz="2800" dirty="0" err="1" smtClean="0"/>
              <a:t>enseig</a:t>
            </a:r>
            <a:r>
              <a:rPr lang="fr-FR" sz="2800" dirty="0"/>
              <a:t>.</a:t>
            </a:r>
            <a:r>
              <a:rPr lang="fr-FR" sz="2800" dirty="0" smtClean="0"/>
              <a:t>, DP ou DR, DT </a:t>
            </a:r>
            <a:r>
              <a:rPr lang="fr-FR" sz="2800" dirty="0"/>
              <a:t>ou </a:t>
            </a:r>
            <a:r>
              <a:rPr lang="fr-FR" sz="2800" dirty="0" smtClean="0"/>
              <a:t>DC)</a:t>
            </a:r>
            <a:r>
              <a:rPr lang="fr-FR" sz="2800" dirty="0"/>
              <a:t> : CCEB </a:t>
            </a:r>
            <a:r>
              <a:rPr lang="fr-FR" sz="2800" dirty="0" smtClean="0"/>
              <a:t>(stage </a:t>
            </a:r>
            <a:r>
              <a:rPr lang="fr-FR" sz="2800" dirty="0"/>
              <a:t>de </a:t>
            </a:r>
            <a:r>
              <a:rPr lang="fr-FR" sz="2800" dirty="0" err="1" smtClean="0"/>
              <a:t>recyc</a:t>
            </a:r>
            <a:r>
              <a:rPr lang="fr-FR" sz="2800" dirty="0" smtClean="0"/>
              <a:t>. </a:t>
            </a:r>
            <a:r>
              <a:rPr lang="fr-FR" sz="2800" dirty="0"/>
              <a:t>pour renforcer les connaissances des enseignants, </a:t>
            </a:r>
            <a:r>
              <a:rPr lang="fr-FR" sz="2800" dirty="0" smtClean="0"/>
              <a:t>DR regroupant </a:t>
            </a:r>
            <a:r>
              <a:rPr lang="fr-FR" sz="2800" dirty="0"/>
              <a:t>les chefs de service financiers pour l’élaboration du budget annuel, élaboration du plan d’action annuel, etc.</a:t>
            </a:r>
            <a:endParaRPr lang="en-US" sz="2800" dirty="0"/>
          </a:p>
          <a:p>
            <a:pPr algn="just" eaLnBrk="1" fontAlgn="auto" hangingPunct="1">
              <a:spcAft>
                <a:spcPts val="0"/>
              </a:spcAft>
              <a:defRPr/>
            </a:pPr>
            <a:endParaRPr lang="en-US" sz="2800" b="1" i="1" dirty="0"/>
          </a:p>
          <a:p>
            <a:pPr algn="l" eaLnBrk="1" fontAlgn="auto" hangingPunct="1">
              <a:spcAft>
                <a:spcPts val="0"/>
              </a:spcAft>
              <a:defRPr/>
            </a:pPr>
            <a:endParaRPr lang="fr-FR" sz="2800" b="1" dirty="0" smtClean="0"/>
          </a:p>
        </p:txBody>
      </p:sp>
      <p:sp>
        <p:nvSpPr>
          <p:cNvPr id="40964" name="Rectangle 4"/>
          <p:cNvSpPr>
            <a:spLocks noChangeArrowheads="1"/>
          </p:cNvSpPr>
          <p:nvPr/>
        </p:nvSpPr>
        <p:spPr bwMode="auto">
          <a:xfrm>
            <a:off x="252413" y="412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fr-FR" sz="3200" b="1">
                <a:latin typeface="Garamond" panose="02020404030301010803" pitchFamily="18" charset="0"/>
              </a:rPr>
              <a:t>1.2. Les différentes sortes de planification </a:t>
            </a:r>
            <a:endParaRPr lang="en-US" sz="3200">
              <a:latin typeface="Garamond" panose="02020404030301010803" pitchFamily="18" charset="0"/>
            </a:endParaRPr>
          </a:p>
        </p:txBody>
      </p:sp>
      <p:sp>
        <p:nvSpPr>
          <p:cNvPr id="40965"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40966"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0179"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50180" name="Rectangle 4"/>
          <p:cNvSpPr>
            <a:spLocks noChangeArrowheads="1"/>
          </p:cNvSpPr>
          <p:nvPr/>
        </p:nvSpPr>
        <p:spPr bwMode="auto">
          <a:xfrm>
            <a:off x="179388" y="333375"/>
            <a:ext cx="8964612"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Les indicateurs des disparités  : la mesure de disparités et l’indice de parité</a:t>
            </a:r>
          </a:p>
        </p:txBody>
      </p:sp>
      <p:sp>
        <p:nvSpPr>
          <p:cNvPr id="50181" name="Rectangle 5"/>
          <p:cNvSpPr>
            <a:spLocks noGrp="1" noChangeArrowheads="1"/>
          </p:cNvSpPr>
          <p:nvPr>
            <p:ph sz="half" idx="2"/>
          </p:nvPr>
        </p:nvSpPr>
        <p:spPr>
          <a:xfrm>
            <a:off x="250825" y="1844675"/>
            <a:ext cx="8435975" cy="4608513"/>
          </a:xfrm>
        </p:spPr>
        <p:txBody>
          <a:bodyPr/>
          <a:lstStyle/>
          <a:p>
            <a:pPr eaLnBrk="1" hangingPunct="1">
              <a:lnSpc>
                <a:spcPct val="80000"/>
              </a:lnSpc>
              <a:defRPr/>
            </a:pPr>
            <a:r>
              <a:rPr lang="fr-FR" sz="3600" b="1" dirty="0" smtClean="0"/>
              <a:t>Objet :</a:t>
            </a:r>
          </a:p>
          <a:p>
            <a:pPr eaLnBrk="1" hangingPunct="1">
              <a:lnSpc>
                <a:spcPct val="80000"/>
              </a:lnSpc>
              <a:buFont typeface="Wingdings" panose="05000000000000000000" pitchFamily="2" charset="2"/>
              <a:buNone/>
              <a:defRPr/>
            </a:pPr>
            <a:r>
              <a:rPr lang="fr-FR" sz="3600" dirty="0" smtClean="0"/>
              <a:t> </a:t>
            </a:r>
            <a:r>
              <a:rPr lang="fr-FR" sz="3600" dirty="0" smtClean="0">
                <a:effectLst/>
              </a:rPr>
              <a:t>Mesurer le degré de parité dans l’admission ou la scolarisation des filles et des garçons à l’école.</a:t>
            </a:r>
            <a:endParaRPr lang="fr-FR" sz="3600" dirty="0" smtClean="0"/>
          </a:p>
        </p:txBody>
      </p:sp>
    </p:spTree>
    <p:extLst>
      <p:ext uri="{BB962C8B-B14F-4D97-AF65-F5344CB8AC3E}">
        <p14:creationId xmlns:p14="http://schemas.microsoft.com/office/powerpoint/2010/main" val="1254566954"/>
      </p:ext>
    </p:extLst>
  </p:cSld>
  <p:clrMapOvr>
    <a:masterClrMapping/>
  </p:clrMapOvr>
  <p:transition>
    <p:split orient="vert" dir="in"/>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0179"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50180" name="Rectangle 4"/>
          <p:cNvSpPr>
            <a:spLocks noChangeArrowheads="1"/>
          </p:cNvSpPr>
          <p:nvPr/>
        </p:nvSpPr>
        <p:spPr bwMode="auto">
          <a:xfrm>
            <a:off x="179388" y="333375"/>
            <a:ext cx="8964612"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Les indicateurs des disparités  : la mesure de disparités et l’indice de parité</a:t>
            </a:r>
          </a:p>
        </p:txBody>
      </p:sp>
      <p:sp>
        <p:nvSpPr>
          <p:cNvPr id="50181" name="Rectangle 5"/>
          <p:cNvSpPr>
            <a:spLocks noGrp="1" noChangeArrowheads="1"/>
          </p:cNvSpPr>
          <p:nvPr>
            <p:ph sz="half" idx="2"/>
          </p:nvPr>
        </p:nvSpPr>
        <p:spPr>
          <a:xfrm>
            <a:off x="250825" y="1257300"/>
            <a:ext cx="8642350" cy="5267325"/>
          </a:xfrm>
        </p:spPr>
        <p:txBody>
          <a:bodyPr/>
          <a:lstStyle/>
          <a:p>
            <a:pPr marL="0" indent="0" eaLnBrk="1" hangingPunct="1">
              <a:lnSpc>
                <a:spcPct val="80000"/>
              </a:lnSpc>
              <a:buFont typeface="Wingdings" panose="05000000000000000000" pitchFamily="2" charset="2"/>
              <a:buNone/>
              <a:defRPr/>
            </a:pPr>
            <a:r>
              <a:rPr lang="fr-FR" sz="3600" dirty="0">
                <a:effectLst/>
              </a:rPr>
              <a:t>Quand </a:t>
            </a:r>
            <a:r>
              <a:rPr lang="fr-FR" sz="3600" dirty="0" smtClean="0">
                <a:effectLst/>
              </a:rPr>
              <a:t>valeur I.P.S. </a:t>
            </a:r>
            <a:r>
              <a:rPr lang="fr-FR" sz="3600" dirty="0">
                <a:effectLst/>
              </a:rPr>
              <a:t>inférieure à un (1), les garçons sont avantagés. </a:t>
            </a:r>
            <a:r>
              <a:rPr lang="fr-FR" sz="3600" dirty="0" smtClean="0">
                <a:effectLst/>
              </a:rPr>
              <a:t>Egalité </a:t>
            </a:r>
            <a:r>
              <a:rPr lang="fr-FR" sz="3600" dirty="0">
                <a:effectLst/>
              </a:rPr>
              <a:t>de </a:t>
            </a:r>
            <a:r>
              <a:rPr lang="fr-FR" sz="3600" dirty="0" smtClean="0">
                <a:effectLst/>
              </a:rPr>
              <a:t>scolarisation </a:t>
            </a:r>
            <a:r>
              <a:rPr lang="fr-FR" sz="3600" dirty="0">
                <a:effectLst/>
              </a:rPr>
              <a:t>entre </a:t>
            </a:r>
            <a:r>
              <a:rPr lang="fr-FR" sz="3600" dirty="0" smtClean="0">
                <a:effectLst/>
              </a:rPr>
              <a:t>F et G, </a:t>
            </a:r>
            <a:r>
              <a:rPr lang="fr-FR" sz="3600" dirty="0">
                <a:effectLst/>
              </a:rPr>
              <a:t>lorsque </a:t>
            </a:r>
            <a:r>
              <a:rPr lang="fr-FR" sz="3600" dirty="0" smtClean="0">
                <a:effectLst/>
              </a:rPr>
              <a:t>IPS= </a:t>
            </a:r>
            <a:r>
              <a:rPr lang="fr-FR" sz="3600" dirty="0">
                <a:effectLst/>
              </a:rPr>
              <a:t>à un (1). </a:t>
            </a:r>
            <a:endParaRPr lang="fr-FR" sz="3600" dirty="0" smtClean="0">
              <a:effectLst/>
            </a:endParaRPr>
          </a:p>
          <a:p>
            <a:pPr marL="0" indent="0" algn="just" eaLnBrk="1" hangingPunct="1">
              <a:lnSpc>
                <a:spcPct val="80000"/>
              </a:lnSpc>
              <a:buFont typeface="Wingdings" panose="05000000000000000000" pitchFamily="2" charset="2"/>
              <a:buNone/>
              <a:defRPr/>
            </a:pPr>
            <a:r>
              <a:rPr lang="fr-FR" sz="3600" dirty="0" smtClean="0">
                <a:effectLst/>
              </a:rPr>
              <a:t>En </a:t>
            </a:r>
            <a:r>
              <a:rPr lang="fr-FR" sz="3600" dirty="0">
                <a:effectLst/>
              </a:rPr>
              <a:t>revanche, </a:t>
            </a:r>
            <a:r>
              <a:rPr lang="fr-FR" sz="3600" dirty="0" smtClean="0">
                <a:effectLst/>
              </a:rPr>
              <a:t>F </a:t>
            </a:r>
            <a:r>
              <a:rPr lang="fr-FR" sz="3600" dirty="0">
                <a:effectLst/>
              </a:rPr>
              <a:t>sont favorisées </a:t>
            </a:r>
            <a:r>
              <a:rPr lang="fr-FR" sz="3600" dirty="0" err="1" smtClean="0">
                <a:effectLst/>
              </a:rPr>
              <a:t>qd</a:t>
            </a:r>
            <a:r>
              <a:rPr lang="fr-FR" sz="3600" dirty="0" smtClean="0">
                <a:effectLst/>
              </a:rPr>
              <a:t> </a:t>
            </a:r>
            <a:r>
              <a:rPr lang="fr-FR" sz="3600" dirty="0">
                <a:effectLst/>
              </a:rPr>
              <a:t>sa valeur dépasse un (1). A titre d’illustration, un indice de 0,70 signifie par exemple qu’il n’y a que 70 filles scolarisées pour </a:t>
            </a:r>
            <a:r>
              <a:rPr lang="fr-FR" sz="3600" dirty="0" smtClean="0">
                <a:effectLst/>
              </a:rPr>
              <a:t>100 </a:t>
            </a:r>
            <a:r>
              <a:rPr lang="fr-FR" sz="3600" dirty="0">
                <a:effectLst/>
              </a:rPr>
              <a:t>garçons.</a:t>
            </a:r>
          </a:p>
          <a:p>
            <a:pPr marL="0" indent="0" eaLnBrk="1" hangingPunct="1">
              <a:lnSpc>
                <a:spcPct val="80000"/>
              </a:lnSpc>
              <a:buFont typeface="Wingdings" panose="05000000000000000000" pitchFamily="2" charset="2"/>
              <a:buNone/>
              <a:defRPr/>
            </a:pPr>
            <a:endParaRPr lang="fr-FR" sz="3600" dirty="0" smtClean="0"/>
          </a:p>
        </p:txBody>
      </p:sp>
    </p:spTree>
    <p:extLst>
      <p:ext uri="{BB962C8B-B14F-4D97-AF65-F5344CB8AC3E}">
        <p14:creationId xmlns:p14="http://schemas.microsoft.com/office/powerpoint/2010/main" val="1998282688"/>
      </p:ext>
    </p:extLst>
  </p:cSld>
  <p:clrMapOvr>
    <a:masterClrMapping/>
  </p:clrMapOvr>
  <p:transition>
    <p:split orient="vert" dir="in"/>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0179"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50180" name="Rectangle 4"/>
          <p:cNvSpPr>
            <a:spLocks noChangeArrowheads="1"/>
          </p:cNvSpPr>
          <p:nvPr/>
        </p:nvSpPr>
        <p:spPr bwMode="auto">
          <a:xfrm>
            <a:off x="179388" y="333375"/>
            <a:ext cx="8964612"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Les indicateurs des disparités  : la mesure de disparités et l’indice de parité</a:t>
            </a:r>
          </a:p>
        </p:txBody>
      </p:sp>
      <p:sp>
        <p:nvSpPr>
          <p:cNvPr id="50181" name="Rectangle 5"/>
          <p:cNvSpPr>
            <a:spLocks noGrp="1" noChangeArrowheads="1"/>
          </p:cNvSpPr>
          <p:nvPr>
            <p:ph sz="half" idx="2"/>
          </p:nvPr>
        </p:nvSpPr>
        <p:spPr>
          <a:xfrm>
            <a:off x="250825" y="1257300"/>
            <a:ext cx="8642350" cy="5600700"/>
          </a:xfrm>
        </p:spPr>
        <p:txBody>
          <a:bodyPr/>
          <a:lstStyle/>
          <a:p>
            <a:pPr marL="0" indent="0">
              <a:buFont typeface="Wingdings" panose="05000000000000000000" pitchFamily="2" charset="2"/>
              <a:buNone/>
              <a:defRPr/>
            </a:pPr>
            <a:r>
              <a:rPr lang="fr-FR" sz="3600" dirty="0">
                <a:effectLst/>
              </a:rPr>
              <a:t>*</a:t>
            </a:r>
            <a:r>
              <a:rPr lang="fr-FR" sz="3600" dirty="0" smtClean="0">
                <a:effectLst/>
              </a:rPr>
              <a:t>Analyse </a:t>
            </a:r>
            <a:r>
              <a:rPr lang="fr-FR" sz="3600" dirty="0">
                <a:effectLst/>
              </a:rPr>
              <a:t>de ces indices par année et par cycle permet d’appréhender l’importance de la ségrégation en défaveur des filles au fur et à mesure que l’on s’avance dans le système éducatif.</a:t>
            </a:r>
          </a:p>
          <a:p>
            <a:pPr marL="0" indent="0">
              <a:buFont typeface="Wingdings" panose="05000000000000000000" pitchFamily="2" charset="2"/>
              <a:buNone/>
              <a:defRPr/>
            </a:pPr>
            <a:r>
              <a:rPr lang="fr-FR" sz="3600" dirty="0" smtClean="0">
                <a:effectLst/>
              </a:rPr>
              <a:t>*IP pouvant </a:t>
            </a:r>
            <a:r>
              <a:rPr lang="fr-FR" sz="3600" dirty="0">
                <a:effectLst/>
              </a:rPr>
              <a:t>se décliner par niveau et degré d’enseignement, par localisation géographique (région, </a:t>
            </a:r>
            <a:r>
              <a:rPr lang="fr-FR" sz="3600" dirty="0" smtClean="0">
                <a:effectLst/>
              </a:rPr>
              <a:t>province, </a:t>
            </a:r>
            <a:r>
              <a:rPr lang="fr-FR" sz="3600" dirty="0">
                <a:effectLst/>
              </a:rPr>
              <a:t>commune, </a:t>
            </a:r>
            <a:r>
              <a:rPr lang="fr-FR" sz="3600" dirty="0" smtClean="0">
                <a:effectLst/>
              </a:rPr>
              <a:t>ZU, ZR, </a:t>
            </a:r>
            <a:r>
              <a:rPr lang="fr-FR" sz="3600" dirty="0">
                <a:effectLst/>
              </a:rPr>
              <a:t>etc.). </a:t>
            </a:r>
          </a:p>
          <a:p>
            <a:pPr marL="0" indent="0" eaLnBrk="1" hangingPunct="1">
              <a:lnSpc>
                <a:spcPct val="80000"/>
              </a:lnSpc>
              <a:buFont typeface="Wingdings" panose="05000000000000000000" pitchFamily="2" charset="2"/>
              <a:buNone/>
              <a:defRPr/>
            </a:pPr>
            <a:endParaRPr lang="fr-FR" sz="3600" dirty="0" smtClean="0"/>
          </a:p>
        </p:txBody>
      </p:sp>
    </p:spTree>
    <p:extLst>
      <p:ext uri="{BB962C8B-B14F-4D97-AF65-F5344CB8AC3E}">
        <p14:creationId xmlns:p14="http://schemas.microsoft.com/office/powerpoint/2010/main" val="1985606482"/>
      </p:ext>
    </p:extLst>
  </p:cSld>
  <p:clrMapOvr>
    <a:masterClrMapping/>
  </p:clrMapOvr>
  <p:transition>
    <p:split orient="vert" dir="in"/>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49155" name="Rectangle 3"/>
          <p:cNvSpPr>
            <a:spLocks noGrp="1" noChangeArrowheads="1"/>
          </p:cNvSpPr>
          <p:nvPr>
            <p:ph type="body" sz="half" idx="1"/>
          </p:nvPr>
        </p:nvSpPr>
        <p:spPr>
          <a:xfrm>
            <a:off x="317500" y="1125538"/>
            <a:ext cx="77788" cy="142875"/>
          </a:xfrm>
        </p:spPr>
        <p:txBody>
          <a:bodyPr/>
          <a:lstStyle/>
          <a:p>
            <a:pPr eaLnBrk="1" hangingPunct="1">
              <a:lnSpc>
                <a:spcPct val="80000"/>
              </a:lnSpc>
              <a:buFont typeface="Wingdings" panose="05000000000000000000" pitchFamily="2" charset="2"/>
              <a:buNone/>
              <a:defRPr/>
            </a:pPr>
            <a:r>
              <a:rPr lang="fr-FR" sz="800" smtClean="0"/>
              <a:t>  </a:t>
            </a:r>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endParaRPr lang="fr-FR" sz="800" smtClean="0"/>
          </a:p>
          <a:p>
            <a:pPr eaLnBrk="1" hangingPunct="1">
              <a:lnSpc>
                <a:spcPct val="80000"/>
              </a:lnSpc>
              <a:buFont typeface="Wingdings" panose="05000000000000000000" pitchFamily="2" charset="2"/>
              <a:buNone/>
              <a:defRPr/>
            </a:pPr>
            <a:r>
              <a:rPr lang="fr-FR" sz="600" smtClean="0"/>
              <a:t>   </a:t>
            </a:r>
            <a:endParaRPr lang="fr-FR" sz="600" b="1" smtClean="0"/>
          </a:p>
        </p:txBody>
      </p:sp>
      <p:sp>
        <p:nvSpPr>
          <p:cNvPr id="49156" name="Rectangle 4"/>
          <p:cNvSpPr>
            <a:spLocks noChangeArrowheads="1"/>
          </p:cNvSpPr>
          <p:nvPr/>
        </p:nvSpPr>
        <p:spPr bwMode="auto">
          <a:xfrm>
            <a:off x="214313" y="333375"/>
            <a:ext cx="8750300" cy="584200"/>
          </a:xfrm>
          <a:prstGeom prst="rect">
            <a:avLst/>
          </a:prstGeom>
          <a:noFill/>
          <a:ln w="9525">
            <a:noFill/>
            <a:miter lim="800000"/>
            <a:headEnd/>
            <a:tailEnd/>
          </a:ln>
          <a:effectLst/>
        </p:spPr>
        <p:txBody>
          <a:bodyPr>
            <a:spAutoFit/>
          </a:bodyPr>
          <a:lstStyle/>
          <a:p>
            <a:pPr eaLnBrk="1" hangingPunct="1">
              <a:defRPr/>
            </a:pPr>
            <a:r>
              <a:rPr lang="fr-FR" sz="3200" b="1" dirty="0">
                <a:solidFill>
                  <a:srgbClr val="0033CC"/>
                </a:solidFill>
                <a:effectLst>
                  <a:outerShdw blurRad="38100" dist="38100" dir="2700000" algn="tl">
                    <a:srgbClr val="C0C0C0"/>
                  </a:outerShdw>
                </a:effectLst>
                <a:latin typeface="Verdana" panose="020B0604030504040204" pitchFamily="34" charset="0"/>
              </a:rPr>
              <a:t>PARITE </a:t>
            </a:r>
          </a:p>
        </p:txBody>
      </p:sp>
      <p:sp>
        <p:nvSpPr>
          <p:cNvPr id="49157" name="Rectangle 5"/>
          <p:cNvSpPr>
            <a:spLocks noGrp="1" noChangeArrowheads="1"/>
          </p:cNvSpPr>
          <p:nvPr>
            <p:ph sz="half" idx="2"/>
          </p:nvPr>
        </p:nvSpPr>
        <p:spPr>
          <a:xfrm>
            <a:off x="0" y="857250"/>
            <a:ext cx="8929688" cy="6000750"/>
          </a:xfrm>
        </p:spPr>
        <p:txBody>
          <a:bodyPr/>
          <a:lstStyle/>
          <a:p>
            <a:pPr>
              <a:buFont typeface="Wingdings" panose="05000000000000000000" pitchFamily="2" charset="2"/>
              <a:buNone/>
              <a:defRPr/>
            </a:pPr>
            <a:r>
              <a:rPr lang="fr-FR" sz="2600" i="1" dirty="0" smtClean="0"/>
              <a:t>«…Obtenir la parité entre les sexes dans l’éducation veut dire que la même proportion de garçons et de filles (par rapport à leurs groupes d’âge respectifs) entrent dans le système éducatif et participent à ses différents cycles»</a:t>
            </a:r>
            <a:r>
              <a:rPr lang="fr-FR" sz="2600" dirty="0" smtClean="0"/>
              <a:t> (UNESCO, 2004:44 in Rapport mondial de suivi sur l’EPT 2003-2004</a:t>
            </a:r>
            <a:r>
              <a:rPr lang="fr-FR" sz="2800" dirty="0" smtClean="0"/>
              <a:t>)</a:t>
            </a:r>
            <a:endParaRPr lang="fr-FR" dirty="0" smtClean="0"/>
          </a:p>
          <a:p>
            <a:pPr eaLnBrk="1" hangingPunct="1">
              <a:lnSpc>
                <a:spcPct val="80000"/>
              </a:lnSpc>
              <a:buFont typeface="Wingdings" panose="05000000000000000000" pitchFamily="2" charset="2"/>
              <a:buNone/>
              <a:defRPr/>
            </a:pPr>
            <a:r>
              <a:rPr lang="fr-FR" dirty="0" smtClean="0"/>
              <a:t>       	 </a:t>
            </a:r>
          </a:p>
        </p:txBody>
      </p:sp>
    </p:spTree>
    <p:extLst>
      <p:ext uri="{BB962C8B-B14F-4D97-AF65-F5344CB8AC3E}">
        <p14:creationId xmlns:p14="http://schemas.microsoft.com/office/powerpoint/2010/main" val="4148137429"/>
      </p:ext>
    </p:extLst>
  </p:cSld>
  <p:clrMapOvr>
    <a:masterClrMapping/>
  </p:clrMapOvr>
  <p:transition>
    <p:split orient="vert" dir="in"/>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4313" y="158750"/>
            <a:ext cx="8472487" cy="1258888"/>
          </a:xfrm>
        </p:spPr>
        <p:txBody>
          <a:bodyPr/>
          <a:lstStyle/>
          <a:p>
            <a:pPr algn="l" eaLnBrk="1" hangingPunct="1">
              <a:defRPr/>
            </a:pPr>
            <a:r>
              <a:rPr lang="fr-FR" b="1" dirty="0" smtClean="0"/>
              <a:t/>
            </a:r>
            <a:br>
              <a:rPr lang="fr-FR" b="1" dirty="0" smtClean="0"/>
            </a:br>
            <a:endParaRPr lang="fr-FR" b="1" dirty="0" smtClean="0"/>
          </a:p>
        </p:txBody>
      </p:sp>
      <p:sp>
        <p:nvSpPr>
          <p:cNvPr id="51203" name="Rectangle 3"/>
          <p:cNvSpPr>
            <a:spLocks noGrp="1" noChangeArrowheads="1"/>
          </p:cNvSpPr>
          <p:nvPr>
            <p:ph type="body" sz="half" idx="1"/>
          </p:nvPr>
        </p:nvSpPr>
        <p:spPr>
          <a:xfrm>
            <a:off x="444500" y="1844675"/>
            <a:ext cx="4038600" cy="4530725"/>
          </a:xfrm>
        </p:spPr>
        <p:txBody>
          <a:bodyPr/>
          <a:lstStyle/>
          <a:p>
            <a:pPr eaLnBrk="1" hangingPunct="1">
              <a:buFont typeface="Wingdings" panose="05000000000000000000" pitchFamily="2" charset="2"/>
              <a:buNone/>
              <a:defRPr/>
            </a:pPr>
            <a:r>
              <a:rPr lang="fr-FR" sz="2800" dirty="0" smtClean="0"/>
              <a:t>  </a:t>
            </a:r>
          </a:p>
          <a:p>
            <a:pPr eaLnBrk="1" hangingPunct="1">
              <a:buFont typeface="Wingdings" panose="05000000000000000000" pitchFamily="2" charset="2"/>
              <a:buNone/>
              <a:defRPr/>
            </a:pPr>
            <a:endParaRPr lang="fr-FR" sz="2800" dirty="0" smtClean="0"/>
          </a:p>
          <a:p>
            <a:pPr eaLnBrk="1" hangingPunct="1">
              <a:buFont typeface="Wingdings" panose="05000000000000000000" pitchFamily="2" charset="2"/>
              <a:buNone/>
              <a:defRPr/>
            </a:pPr>
            <a:endParaRPr lang="fr-FR" sz="2800" dirty="0" smtClean="0"/>
          </a:p>
          <a:p>
            <a:pPr eaLnBrk="1" hangingPunct="1">
              <a:buFont typeface="Wingdings" panose="05000000000000000000" pitchFamily="2" charset="2"/>
              <a:buNone/>
              <a:defRPr/>
            </a:pPr>
            <a:r>
              <a:rPr lang="fr-FR" sz="2000" dirty="0" smtClean="0"/>
              <a:t>   </a:t>
            </a:r>
            <a:endParaRPr lang="fr-FR" sz="2000" b="1" dirty="0" smtClean="0"/>
          </a:p>
        </p:txBody>
      </p:sp>
      <p:sp>
        <p:nvSpPr>
          <p:cNvPr id="51205" name="Rectangle 5"/>
          <p:cNvSpPr>
            <a:spLocks noGrp="1" noChangeArrowheads="1"/>
          </p:cNvSpPr>
          <p:nvPr>
            <p:ph sz="quarter" idx="2"/>
          </p:nvPr>
        </p:nvSpPr>
        <p:spPr>
          <a:xfrm>
            <a:off x="498475" y="1557338"/>
            <a:ext cx="8147050" cy="642937"/>
          </a:xfrm>
        </p:spPr>
        <p:txBody>
          <a:bodyPr/>
          <a:lstStyle/>
          <a:p>
            <a:pPr eaLnBrk="1" hangingPunct="1">
              <a:lnSpc>
                <a:spcPct val="80000"/>
              </a:lnSpc>
              <a:defRPr/>
            </a:pPr>
            <a:r>
              <a:rPr lang="fr-FR" sz="2800" b="1" dirty="0" smtClean="0"/>
              <a:t>Formule de calcul :</a:t>
            </a:r>
          </a:p>
          <a:p>
            <a:pPr eaLnBrk="1" hangingPunct="1">
              <a:lnSpc>
                <a:spcPct val="80000"/>
              </a:lnSpc>
              <a:buFont typeface="Wingdings" panose="05000000000000000000" pitchFamily="2" charset="2"/>
              <a:buNone/>
              <a:defRPr/>
            </a:pPr>
            <a:endParaRPr lang="fr-FR" sz="2800" dirty="0" smtClean="0"/>
          </a:p>
          <a:p>
            <a:pPr eaLnBrk="1" hangingPunct="1">
              <a:lnSpc>
                <a:spcPct val="80000"/>
              </a:lnSpc>
              <a:buFont typeface="Wingdings" panose="05000000000000000000" pitchFamily="2" charset="2"/>
              <a:buNone/>
              <a:defRPr/>
            </a:pPr>
            <a:r>
              <a:rPr lang="fr-FR" sz="2800" dirty="0" smtClean="0"/>
              <a:t>  </a:t>
            </a:r>
          </a:p>
        </p:txBody>
      </p:sp>
      <p:sp>
        <p:nvSpPr>
          <p:cNvPr id="51204" name="Rectangle 4"/>
          <p:cNvSpPr>
            <a:spLocks noChangeArrowheads="1"/>
          </p:cNvSpPr>
          <p:nvPr/>
        </p:nvSpPr>
        <p:spPr bwMode="auto">
          <a:xfrm>
            <a:off x="0" y="357188"/>
            <a:ext cx="9144000" cy="923925"/>
          </a:xfrm>
          <a:prstGeom prst="rect">
            <a:avLst/>
          </a:prstGeom>
          <a:noFill/>
          <a:ln w="9525">
            <a:noFill/>
            <a:miter lim="800000"/>
            <a:headEnd/>
            <a:tailEnd/>
          </a:ln>
          <a:effectLst/>
        </p:spPr>
        <p:txBody>
          <a:bodyPr>
            <a:spAutoFit/>
          </a:bodyPr>
          <a:lstStyle/>
          <a:p>
            <a:pPr eaLnBrk="1" hangingPunct="1">
              <a:defRPr/>
            </a:pPr>
            <a:r>
              <a:rPr lang="fr-FR" sz="2700" b="1" dirty="0">
                <a:solidFill>
                  <a:srgbClr val="0033CC"/>
                </a:solidFill>
                <a:effectLst>
                  <a:outerShdw blurRad="38100" dist="38100" dir="2700000" algn="tl">
                    <a:srgbClr val="C0C0C0"/>
                  </a:outerShdw>
                </a:effectLst>
                <a:latin typeface="Verdana" panose="020B0604030504040204" pitchFamily="34" charset="0"/>
              </a:rPr>
              <a:t>2.6 - Les indicateurs des disparités : les indices de parité et les mesures de disparités</a:t>
            </a:r>
          </a:p>
        </p:txBody>
      </p:sp>
      <p:graphicFrame>
        <p:nvGraphicFramePr>
          <p:cNvPr id="36870" name="Object 6"/>
          <p:cNvGraphicFramePr>
            <a:graphicFrameLocks noGrp="1" noChangeAspect="1"/>
          </p:cNvGraphicFramePr>
          <p:nvPr>
            <p:ph sz="quarter" idx="3"/>
          </p:nvPr>
        </p:nvGraphicFramePr>
        <p:xfrm>
          <a:off x="273050" y="2420938"/>
          <a:ext cx="8445500" cy="3960812"/>
        </p:xfrm>
        <a:graphic>
          <a:graphicData uri="http://schemas.openxmlformats.org/presentationml/2006/ole">
            <mc:AlternateContent xmlns:mc="http://schemas.openxmlformats.org/markup-compatibility/2006">
              <mc:Choice xmlns:v="urn:schemas-microsoft-com:vml" Requires="v">
                <p:oleObj spid="_x0000_s2061" name="Document" r:id="rId4" imgW="5759629" imgH="1883588" progId="Word.Document.8">
                  <p:link updateAutomatic="1"/>
                </p:oleObj>
              </mc:Choice>
              <mc:Fallback>
                <p:oleObj name="Document" r:id="rId4" imgW="5759629" imgH="1883588" progId="Word.Documen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2420938"/>
                        <a:ext cx="84455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6142858"/>
      </p:ext>
    </p:extLst>
  </p:cSld>
  <p:clrMapOvr>
    <a:masterClrMapping/>
  </p:clrMapOvr>
  <p:transition>
    <p:split orient="vert" dir="in"/>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125538"/>
            <a:ext cx="7561262" cy="2374900"/>
          </a:xfrm>
        </p:spPr>
        <p:txBody>
          <a:bodyPr/>
          <a:lstStyle/>
          <a:p>
            <a:pPr eaLnBrk="1" hangingPunct="1">
              <a:defRPr/>
            </a:pPr>
            <a:r>
              <a:rPr lang="fr-FR" sz="3600" b="1" dirty="0">
                <a:solidFill>
                  <a:schemeClr val="hlink"/>
                </a:solidFill>
                <a:latin typeface="Garamond" panose="02020404030301010803" pitchFamily="18" charset="0"/>
              </a:rPr>
              <a:t>L</a:t>
            </a:r>
            <a:r>
              <a:rPr lang="fr-FR" sz="3600" b="1" dirty="0" smtClean="0">
                <a:solidFill>
                  <a:schemeClr val="hlink"/>
                </a:solidFill>
                <a:latin typeface="Garamond" panose="02020404030301010803" pitchFamily="18" charset="0"/>
              </a:rPr>
              <a:t>ES INDICATEURS DE QUALITE DES SERVICES EDUCATIFS</a:t>
            </a:r>
          </a:p>
        </p:txBody>
      </p:sp>
    </p:spTree>
    <p:extLst>
      <p:ext uri="{BB962C8B-B14F-4D97-AF65-F5344CB8AC3E}">
        <p14:creationId xmlns:p14="http://schemas.microsoft.com/office/powerpoint/2010/main" val="1319013222"/>
      </p:ext>
    </p:extLst>
  </p:cSld>
  <p:clrMapOvr>
    <a:masterClrMapping/>
  </p:clrMapOvr>
  <p:transition>
    <p:split orient="vert" dir="in"/>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8750"/>
            <a:ext cx="8229600" cy="935038"/>
          </a:xfrm>
        </p:spPr>
        <p:txBody>
          <a:bodyPr/>
          <a:lstStyle/>
          <a:p>
            <a:pPr eaLnBrk="1" hangingPunct="1">
              <a:defRPr/>
            </a:pPr>
            <a:r>
              <a:rPr lang="fr-FR" b="1" smtClean="0">
                <a:solidFill>
                  <a:schemeClr val="hlink"/>
                </a:solidFill>
                <a:latin typeface="Verdana" pitchFamily="34" charset="0"/>
              </a:rPr>
              <a:t>PLAN</a:t>
            </a:r>
          </a:p>
        </p:txBody>
      </p:sp>
      <p:sp>
        <p:nvSpPr>
          <p:cNvPr id="3075" name="Rectangle 3"/>
          <p:cNvSpPr>
            <a:spLocks noGrp="1" noChangeArrowheads="1"/>
          </p:cNvSpPr>
          <p:nvPr>
            <p:ph type="body" idx="1"/>
          </p:nvPr>
        </p:nvSpPr>
        <p:spPr>
          <a:xfrm>
            <a:off x="179388" y="1125538"/>
            <a:ext cx="8640762" cy="5256212"/>
          </a:xfrm>
        </p:spPr>
        <p:txBody>
          <a:bodyPr/>
          <a:lstStyle/>
          <a:p>
            <a:pPr eaLnBrk="1" hangingPunct="1">
              <a:buFont typeface="Wingdings" panose="05000000000000000000" pitchFamily="2" charset="2"/>
              <a:buNone/>
              <a:defRPr/>
            </a:pPr>
            <a:r>
              <a:rPr lang="fr-FR" dirty="0" smtClean="0"/>
              <a:t>7.1. la qualité de l’éducation</a:t>
            </a:r>
          </a:p>
          <a:p>
            <a:pPr eaLnBrk="1" hangingPunct="1">
              <a:buFont typeface="Wingdings" panose="05000000000000000000" pitchFamily="2" charset="2"/>
              <a:buNone/>
              <a:defRPr/>
            </a:pPr>
            <a:endParaRPr lang="fr-FR" dirty="0" smtClean="0"/>
          </a:p>
          <a:p>
            <a:pPr eaLnBrk="1" hangingPunct="1">
              <a:buFont typeface="Wingdings" panose="05000000000000000000" pitchFamily="2" charset="2"/>
              <a:buNone/>
              <a:defRPr/>
            </a:pPr>
            <a:r>
              <a:rPr lang="fr-FR" dirty="0" smtClean="0"/>
              <a:t>7.2. les indicateurs de produits</a:t>
            </a:r>
          </a:p>
          <a:p>
            <a:pPr eaLnBrk="1" hangingPunct="1">
              <a:buFont typeface="Wingdings" panose="05000000000000000000" pitchFamily="2" charset="2"/>
              <a:buNone/>
              <a:defRPr/>
            </a:pPr>
            <a:endParaRPr lang="fr-FR" dirty="0" smtClean="0"/>
          </a:p>
          <a:p>
            <a:pPr eaLnBrk="1" hangingPunct="1">
              <a:buFont typeface="Wingdings" panose="05000000000000000000" pitchFamily="2" charset="2"/>
              <a:buNone/>
              <a:defRPr/>
            </a:pPr>
            <a:r>
              <a:rPr lang="fr-FR" dirty="0" smtClean="0"/>
              <a:t>7.3. </a:t>
            </a:r>
            <a:r>
              <a:rPr lang="fr-FR" dirty="0"/>
              <a:t>les indicateurs </a:t>
            </a:r>
            <a:r>
              <a:rPr lang="fr-FR" dirty="0" smtClean="0"/>
              <a:t>d’intrants</a:t>
            </a:r>
          </a:p>
          <a:p>
            <a:pPr eaLnBrk="1" hangingPunct="1">
              <a:buFont typeface="Wingdings" panose="05000000000000000000" pitchFamily="2" charset="2"/>
              <a:buNone/>
              <a:defRPr/>
            </a:pPr>
            <a:endParaRPr lang="fr-FR" dirty="0" smtClean="0"/>
          </a:p>
          <a:p>
            <a:pPr eaLnBrk="1" hangingPunct="1">
              <a:buFont typeface="Wingdings" panose="05000000000000000000" pitchFamily="2" charset="2"/>
              <a:buNone/>
              <a:defRPr/>
            </a:pPr>
            <a:r>
              <a:rPr lang="fr-FR" dirty="0" smtClean="0"/>
              <a:t>7.4. </a:t>
            </a:r>
            <a:r>
              <a:rPr lang="fr-FR" dirty="0"/>
              <a:t>les indicateurs de </a:t>
            </a:r>
            <a:r>
              <a:rPr lang="fr-FR" dirty="0" smtClean="0"/>
              <a:t>processus</a:t>
            </a:r>
            <a:endParaRPr lang="fr-FR" dirty="0"/>
          </a:p>
          <a:p>
            <a:pPr eaLnBrk="1" hangingPunct="1">
              <a:buFont typeface="Wingdings" panose="05000000000000000000" pitchFamily="2" charset="2"/>
              <a:buNone/>
              <a:defRPr/>
            </a:pPr>
            <a:endParaRPr lang="fr-FR" dirty="0"/>
          </a:p>
          <a:p>
            <a:pPr eaLnBrk="1" hangingPunct="1">
              <a:buFont typeface="Wingdings" panose="05000000000000000000" pitchFamily="2" charset="2"/>
              <a:buNone/>
              <a:defRPr/>
            </a:pPr>
            <a:endParaRPr lang="fr-FR" dirty="0" smtClean="0"/>
          </a:p>
        </p:txBody>
      </p:sp>
    </p:spTree>
    <p:extLst>
      <p:ext uri="{BB962C8B-B14F-4D97-AF65-F5344CB8AC3E}">
        <p14:creationId xmlns:p14="http://schemas.microsoft.com/office/powerpoint/2010/main" val="65045803"/>
      </p:ext>
    </p:extLst>
  </p:cSld>
  <p:clrMapOvr>
    <a:masterClrMapping/>
  </p:clrMapOvr>
  <p:transition>
    <p:split orient="vert" dir="in"/>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8196" name="Rectangle 4"/>
          <p:cNvSpPr>
            <a:spLocks noGrp="1" noChangeArrowheads="1"/>
          </p:cNvSpPr>
          <p:nvPr>
            <p:ph sz="quarter" idx="2"/>
          </p:nvPr>
        </p:nvSpPr>
        <p:spPr>
          <a:xfrm>
            <a:off x="107950" y="1154113"/>
            <a:ext cx="8856663" cy="5514975"/>
          </a:xfrm>
        </p:spPr>
        <p:txBody>
          <a:bodyPr/>
          <a:lstStyle/>
          <a:p>
            <a:pPr marL="0" indent="0" algn="just">
              <a:buFont typeface="Wingdings" panose="05000000000000000000" pitchFamily="2" charset="2"/>
              <a:buNone/>
            </a:pPr>
            <a:r>
              <a:rPr lang="fr-FR" sz="2800" smtClean="0">
                <a:effectLst/>
              </a:rPr>
              <a:t>La quête de la qualité: tjrs été au centre des préoccupations des responsables des SE. </a:t>
            </a:r>
            <a:endParaRPr lang="en-US" sz="2800" smtClean="0">
              <a:effectLst/>
            </a:endParaRPr>
          </a:p>
          <a:p>
            <a:pPr marL="0" indent="0" algn="just">
              <a:buFont typeface="Wingdings" panose="05000000000000000000" pitchFamily="2" charset="2"/>
              <a:buNone/>
            </a:pPr>
            <a:r>
              <a:rPr lang="fr-FR" sz="2800" smtClean="0">
                <a:effectLst/>
              </a:rPr>
              <a:t>Pr les spécialistes de l’éducation, la mesure la plus valable de la qualité de l’éducation est </a:t>
            </a:r>
            <a:r>
              <a:rPr lang="fr-FR" sz="2800" b="1" u="sng" smtClean="0">
                <a:effectLst/>
              </a:rPr>
              <a:t>la qualité de son produit</a:t>
            </a:r>
            <a:r>
              <a:rPr lang="fr-FR" sz="2800" smtClean="0">
                <a:effectLst/>
              </a:rPr>
              <a:t>, autrement dit </a:t>
            </a:r>
            <a:r>
              <a:rPr lang="fr-FR" sz="2800" b="1" smtClean="0">
                <a:effectLst/>
              </a:rPr>
              <a:t>les résultats scolaires</a:t>
            </a:r>
            <a:r>
              <a:rPr lang="fr-FR" sz="2800" smtClean="0">
                <a:effectLst/>
              </a:rPr>
              <a:t>, c’est-à-dire </a:t>
            </a:r>
            <a:r>
              <a:rPr lang="fr-FR" sz="2800" b="1" smtClean="0">
                <a:effectLst/>
              </a:rPr>
              <a:t>ce que les élèves, les étudiants, les apprenants ont réellement appris</a:t>
            </a:r>
            <a:r>
              <a:rPr lang="fr-FR" sz="2800" smtClean="0">
                <a:effectLst/>
              </a:rPr>
              <a:t>. </a:t>
            </a:r>
          </a:p>
          <a:p>
            <a:pPr marL="0" indent="0" algn="just">
              <a:buFont typeface="Wingdings" panose="05000000000000000000" pitchFamily="2" charset="2"/>
              <a:buNone/>
            </a:pPr>
            <a:r>
              <a:rPr lang="fr-FR" sz="2800" smtClean="0">
                <a:effectLst/>
              </a:rPr>
              <a:t>But primordial de l’éducation= améliorer les connaissances, les compétences pratiques et les attitudes des élèves. </a:t>
            </a:r>
            <a:endParaRPr lang="en-US" sz="280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7.1. La qualité de l’éducation</a:t>
            </a:r>
          </a:p>
        </p:txBody>
      </p:sp>
    </p:spTree>
    <p:extLst>
      <p:ext uri="{BB962C8B-B14F-4D97-AF65-F5344CB8AC3E}">
        <p14:creationId xmlns:p14="http://schemas.microsoft.com/office/powerpoint/2010/main" val="2068021100"/>
      </p:ext>
    </p:extLst>
  </p:cSld>
  <p:clrMapOvr>
    <a:masterClrMapping/>
  </p:clrMapOvr>
  <p:transition>
    <p:split orient="vert" dir="in"/>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0244" name="Rectangle 4"/>
          <p:cNvSpPr>
            <a:spLocks noGrp="1" noChangeArrowheads="1"/>
          </p:cNvSpPr>
          <p:nvPr>
            <p:ph sz="quarter" idx="2"/>
          </p:nvPr>
        </p:nvSpPr>
        <p:spPr>
          <a:xfrm>
            <a:off x="107950" y="1154113"/>
            <a:ext cx="8856663" cy="5514975"/>
          </a:xfrm>
        </p:spPr>
        <p:txBody>
          <a:bodyPr/>
          <a:lstStyle/>
          <a:p>
            <a:pPr marL="0" indent="0" algn="just">
              <a:buFont typeface="Wingdings" panose="05000000000000000000" pitchFamily="2" charset="2"/>
              <a:buNone/>
            </a:pPr>
            <a:r>
              <a:rPr lang="fr-FR" sz="2800" smtClean="0">
                <a:effectLst/>
              </a:rPr>
              <a:t>Mais, la qualité des résultats dépend de </a:t>
            </a:r>
            <a:r>
              <a:rPr lang="fr-FR" sz="2800" b="1" u="sng" smtClean="0">
                <a:effectLst/>
              </a:rPr>
              <a:t>la qualité des intrants</a:t>
            </a:r>
            <a:r>
              <a:rPr lang="fr-FR" sz="2800" smtClean="0">
                <a:effectLst/>
              </a:rPr>
              <a:t> et de </a:t>
            </a:r>
            <a:r>
              <a:rPr lang="fr-FR" sz="2800" b="1" smtClean="0">
                <a:effectLst/>
              </a:rPr>
              <a:t>celle des processus du système éducatif</a:t>
            </a:r>
            <a:r>
              <a:rPr lang="fr-FR" sz="2800" smtClean="0">
                <a:effectLst/>
              </a:rPr>
              <a:t>. </a:t>
            </a:r>
          </a:p>
          <a:p>
            <a:pPr marL="0" indent="0" algn="just">
              <a:buFont typeface="Wingdings" panose="05000000000000000000" pitchFamily="2" charset="2"/>
              <a:buNone/>
            </a:pPr>
            <a:r>
              <a:rPr lang="fr-FR" sz="2800" b="1" smtClean="0">
                <a:effectLst/>
              </a:rPr>
              <a:t>L’intrant</a:t>
            </a:r>
            <a:r>
              <a:rPr lang="fr-FR" sz="2800" smtClean="0">
                <a:effectLst/>
              </a:rPr>
              <a:t> représente les ressources utilisées pour maintenir un élève à l’école (les enseignants, les programmes d’études, les infrastructures, le matériel scolaire, etc.). Quant </a:t>
            </a:r>
            <a:r>
              <a:rPr lang="fr-FR" sz="2800" b="1" smtClean="0">
                <a:effectLst/>
              </a:rPr>
              <a:t>aux processus</a:t>
            </a:r>
            <a:r>
              <a:rPr lang="fr-FR" sz="2800" smtClean="0">
                <a:effectLst/>
              </a:rPr>
              <a:t> (méthodes et techniques d’enseignement, pratiques des enseignants, supervision et soutien pédagogiques, climat de travail, etc.), ils transforment les intrants du système en produits. </a:t>
            </a:r>
            <a:endParaRPr lang="en-US" sz="2800" smtClean="0">
              <a:effectLst/>
            </a:endParaRPr>
          </a:p>
          <a:p>
            <a:pPr marL="0" indent="0" algn="just">
              <a:buFont typeface="Wingdings" panose="05000000000000000000" pitchFamily="2" charset="2"/>
              <a:buNone/>
            </a:pPr>
            <a:endParaRPr lang="en-US" sz="280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7.1. La qualité de l’éducation</a:t>
            </a:r>
          </a:p>
        </p:txBody>
      </p:sp>
    </p:spTree>
    <p:extLst>
      <p:ext uri="{BB962C8B-B14F-4D97-AF65-F5344CB8AC3E}">
        <p14:creationId xmlns:p14="http://schemas.microsoft.com/office/powerpoint/2010/main" val="2004070042"/>
      </p:ext>
    </p:extLst>
  </p:cSld>
  <p:clrMapOvr>
    <a:masterClrMapping/>
  </p:clrMapOvr>
  <p:transition>
    <p:split orient="vert" dir="in"/>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marL="0" indent="0" algn="just">
              <a:buFont typeface="Wingdings" panose="05000000000000000000" pitchFamily="2" charset="2"/>
              <a:buNone/>
              <a:defRPr/>
            </a:pPr>
            <a:r>
              <a:rPr lang="fr-FR" dirty="0" smtClean="0">
                <a:cs typeface="Times New Roman" panose="02020603050405020304" pitchFamily="18" charset="0"/>
              </a:rPr>
              <a:t>Les indicateurs de qualité des services éducatifs sont liés à ces trois grands axes que sont:</a:t>
            </a:r>
          </a:p>
          <a:p>
            <a:pPr algn="just">
              <a:defRPr/>
            </a:pPr>
            <a:endParaRPr lang="fr-FR" dirty="0" smtClean="0">
              <a:cs typeface="Times New Roman" panose="02020603050405020304" pitchFamily="18" charset="0"/>
            </a:endParaRPr>
          </a:p>
          <a:p>
            <a:pPr marL="571500" indent="-571500" algn="just">
              <a:buFont typeface="Wingdings" panose="05000000000000000000" pitchFamily="2" charset="2"/>
              <a:buChar char="ü"/>
              <a:defRPr/>
            </a:pPr>
            <a:r>
              <a:rPr lang="fr-FR" dirty="0" smtClean="0">
                <a:cs typeface="Times New Roman" panose="02020603050405020304" pitchFamily="18" charset="0"/>
              </a:rPr>
              <a:t>les produits (indicateurs de produits), </a:t>
            </a:r>
          </a:p>
          <a:p>
            <a:pPr algn="just">
              <a:defRPr/>
            </a:pPr>
            <a:endParaRPr lang="fr-FR" dirty="0" smtClean="0">
              <a:cs typeface="Times New Roman" panose="02020603050405020304" pitchFamily="18" charset="0"/>
            </a:endParaRPr>
          </a:p>
          <a:p>
            <a:pPr marL="571500" indent="-571500" algn="just">
              <a:buFont typeface="Wingdings" panose="05000000000000000000" pitchFamily="2" charset="2"/>
              <a:buChar char="ü"/>
              <a:defRPr/>
            </a:pPr>
            <a:r>
              <a:rPr lang="fr-FR" dirty="0" smtClean="0">
                <a:cs typeface="Times New Roman" panose="02020603050405020304" pitchFamily="18" charset="0"/>
              </a:rPr>
              <a:t>les intrants (indicateurs d’intrants) et </a:t>
            </a:r>
          </a:p>
          <a:p>
            <a:pPr algn="just">
              <a:defRPr/>
            </a:pPr>
            <a:endParaRPr lang="fr-FR" dirty="0" smtClean="0">
              <a:cs typeface="Times New Roman" panose="02020603050405020304" pitchFamily="18" charset="0"/>
            </a:endParaRPr>
          </a:p>
          <a:p>
            <a:pPr marL="571500" indent="-571500" algn="just">
              <a:buFont typeface="Wingdings" panose="05000000000000000000" pitchFamily="2" charset="2"/>
              <a:buChar char="ü"/>
              <a:defRPr/>
            </a:pPr>
            <a:r>
              <a:rPr lang="fr-FR" dirty="0" smtClean="0">
                <a:cs typeface="Times New Roman" panose="02020603050405020304" pitchFamily="18" charset="0"/>
              </a:rPr>
              <a:t>les processus (indicateurs de processus).</a:t>
            </a:r>
            <a:endParaRPr lang="en-US" dirty="0" smtClean="0">
              <a:cs typeface="Times New Roman" panose="02020603050405020304" pitchFamily="18" charset="0"/>
            </a:endParaRPr>
          </a:p>
          <a:p>
            <a:pPr marL="0" indent="0" algn="just">
              <a:buFont typeface="Wingdings" panose="05000000000000000000" pitchFamily="2" charset="2"/>
              <a:buNone/>
              <a:defRPr/>
            </a:pPr>
            <a:endParaRPr lang="fr-FR" sz="2800" dirty="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7.1. La qualité de l’éducation</a:t>
            </a:r>
          </a:p>
        </p:txBody>
      </p:sp>
    </p:spTree>
    <p:extLst>
      <p:ext uri="{BB962C8B-B14F-4D97-AF65-F5344CB8AC3E}">
        <p14:creationId xmlns:p14="http://schemas.microsoft.com/office/powerpoint/2010/main" val="978697172"/>
      </p:ext>
    </p:extLst>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8570913" cy="803275"/>
          </a:xfrm>
        </p:spPr>
        <p:txBody>
          <a:bodyPr/>
          <a:lstStyle/>
          <a:p>
            <a:pPr eaLnBrk="1" hangingPunct="1"/>
            <a:r>
              <a:rPr lang="fr-FR" sz="3200" smtClean="0"/>
              <a:t>1.3. Les statistiques éducatives</a:t>
            </a:r>
            <a:endParaRPr lang="fr-FR" altLang="fr-FR" sz="3200" smtClean="0"/>
          </a:p>
        </p:txBody>
      </p:sp>
      <p:sp>
        <p:nvSpPr>
          <p:cNvPr id="5123" name="Rectangle 3"/>
          <p:cNvSpPr>
            <a:spLocks noGrp="1" noChangeArrowheads="1"/>
          </p:cNvSpPr>
          <p:nvPr>
            <p:ph type="body" idx="4294967295"/>
          </p:nvPr>
        </p:nvSpPr>
        <p:spPr>
          <a:xfrm>
            <a:off x="896938" y="2519363"/>
            <a:ext cx="8247062" cy="3609975"/>
          </a:xfrm>
        </p:spPr>
        <p:txBody>
          <a:bodyPr/>
          <a:lstStyle/>
          <a:p>
            <a:pPr eaLnBrk="1" hangingPunct="1">
              <a:buFont typeface="Wingdings" panose="05000000000000000000" pitchFamily="2" charset="2"/>
              <a:buNone/>
            </a:pPr>
            <a:r>
              <a:rPr lang="en-GB" altLang="fr-FR" smtClean="0"/>
              <a:t>	</a:t>
            </a:r>
            <a:r>
              <a:rPr lang="en-GB" altLang="fr-FR" b="1" smtClean="0"/>
              <a:t>1.3.1. Définition de statistique</a:t>
            </a:r>
          </a:p>
          <a:p>
            <a:pPr eaLnBrk="1" hangingPunct="1">
              <a:buFont typeface="Wingdings" panose="05000000000000000000" pitchFamily="2" charset="2"/>
              <a:buNone/>
            </a:pPr>
            <a:endParaRPr lang="en-GB" altLang="fr-FR" sz="3400" smtClean="0"/>
          </a:p>
          <a:p>
            <a:pPr eaLnBrk="1" hangingPunct="1">
              <a:buFont typeface="Wingdings" panose="05000000000000000000" pitchFamily="2" charset="2"/>
              <a:buNone/>
            </a:pPr>
            <a:r>
              <a:rPr lang="en-GB" altLang="fr-FR" sz="3400" smtClean="0"/>
              <a:t>Le terme “statistique” vient du </a:t>
            </a:r>
            <a:r>
              <a:rPr lang="fr-FR" altLang="fr-FR" sz="3400" smtClean="0"/>
              <a:t>XVIIIe siècle de l'allemand </a:t>
            </a:r>
            <a:r>
              <a:rPr lang="fr-FR" altLang="fr-FR" sz="3400" b="1" smtClean="0"/>
              <a:t>Staatskunde</a:t>
            </a:r>
            <a:r>
              <a:rPr lang="en-GB" altLang="fr-FR" sz="3400" smtClean="0"/>
              <a:t>. </a:t>
            </a:r>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512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512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512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123">
                                            <p:txEl>
                                              <p:pRg st="0" end="0"/>
                                            </p:txEl>
                                          </p:spTgt>
                                        </p:tgtEl>
                                        <p:attrNameLst>
                                          <p:attrName>style.visibility</p:attrName>
                                        </p:attrNameLst>
                                      </p:cBhvr>
                                      <p:to>
                                        <p:strVal val="visible"/>
                                      </p:to>
                                    </p:set>
                                    <p:anim calcmode="lin" valueType="num">
                                      <p:cBhvr>
                                        <p:cTn id="16" dur="500" fill="hold"/>
                                        <p:tgtEl>
                                          <p:spTgt spid="512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512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512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512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p:cTn id="25" dur="500" fill="hold"/>
                                        <p:tgtEl>
                                          <p:spTgt spid="512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512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512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xit" presetSubtype="0" fill="hold" grpId="1" nodeType="clickEffect">
                                  <p:stCondLst>
                                    <p:cond delay="0"/>
                                  </p:stCondLst>
                                  <p:childTnLst>
                                    <p:anim calcmode="lin" valueType="num">
                                      <p:cBhvr>
                                        <p:cTn id="33" dur="2000" fill="hold"/>
                                        <p:tgtEl>
                                          <p:spTgt spid="5122"/>
                                        </p:tgtEl>
                                        <p:attrNameLst>
                                          <p:attrName>style.rotation</p:attrName>
                                        </p:attrNameLst>
                                      </p:cBhvr>
                                      <p:tavLst>
                                        <p:tav tm="0">
                                          <p:val>
                                            <p:fltVal val="0"/>
                                          </p:val>
                                        </p:tav>
                                        <p:tav tm="100000">
                                          <p:val>
                                            <p:fltVal val="-90"/>
                                          </p:val>
                                        </p:tav>
                                      </p:tavLst>
                                    </p:anim>
                                    <p:anim calcmode="lin" valueType="num">
                                      <p:cBhvr>
                                        <p:cTn id="34" dur="2000" fill="hold"/>
                                        <p:tgtEl>
                                          <p:spTgt spid="5122"/>
                                        </p:tgtEl>
                                        <p:attrNameLst>
                                          <p:attrName>ppt_w</p:attrName>
                                        </p:attrNameLst>
                                      </p:cBhvr>
                                      <p:tavLst>
                                        <p:tav tm="0">
                                          <p:val>
                                            <p:strVal val="ppt_w"/>
                                          </p:val>
                                        </p:tav>
                                        <p:tav tm="50000">
                                          <p:val>
                                            <p:strVal val="ppt_w-.5"/>
                                          </p:val>
                                        </p:tav>
                                        <p:tav tm="100000">
                                          <p:val>
                                            <p:strVal val="ppt_w-.5"/>
                                          </p:val>
                                        </p:tav>
                                      </p:tavLst>
                                    </p:anim>
                                    <p:anim calcmode="lin" valueType="num">
                                      <p:cBhvr>
                                        <p:cTn id="35" dur="2000" fill="hold"/>
                                        <p:tgtEl>
                                          <p:spTgt spid="5122"/>
                                        </p:tgtEl>
                                        <p:attrNameLst>
                                          <p:attrName>ppt_h</p:attrName>
                                        </p:attrNameLst>
                                      </p:cBhvr>
                                      <p:tavLst>
                                        <p:tav tm="0">
                                          <p:val>
                                            <p:strVal val="ppt_h"/>
                                          </p:val>
                                        </p:tav>
                                        <p:tav tm="100000">
                                          <p:val>
                                            <p:strVal val="ppt_h"/>
                                          </p:val>
                                        </p:tav>
                                      </p:tavLst>
                                    </p:anim>
                                    <p:anim calcmode="lin" valueType="num">
                                      <p:cBhvr>
                                        <p:cTn id="36" dur="2000" fill="hold"/>
                                        <p:tgtEl>
                                          <p:spTgt spid="5122"/>
                                        </p:tgtEl>
                                        <p:attrNameLst>
                                          <p:attrName>ppt_x</p:attrName>
                                        </p:attrNameLst>
                                      </p:cBhvr>
                                      <p:tavLst>
                                        <p:tav tm="0">
                                          <p:val>
                                            <p:strVal val="ppt_x"/>
                                          </p:val>
                                        </p:tav>
                                        <p:tav tm="100000">
                                          <p:val>
                                            <p:strVal val="ppt_x+.4"/>
                                          </p:val>
                                        </p:tav>
                                      </p:tavLst>
                                    </p:anim>
                                    <p:anim calcmode="lin" valueType="num">
                                      <p:cBhvr>
                                        <p:cTn id="37" dur="2000" fill="hold"/>
                                        <p:tgtEl>
                                          <p:spTgt spid="5122"/>
                                        </p:tgtEl>
                                        <p:attrNameLst>
                                          <p:attrName>ppt_y</p:attrName>
                                        </p:attrNameLst>
                                      </p:cBhvr>
                                      <p:tavLst>
                                        <p:tav tm="0">
                                          <p:val>
                                            <p:strVal val="ppt_y"/>
                                          </p:val>
                                        </p:tav>
                                        <p:tav tm="50000">
                                          <p:val>
                                            <p:strVal val="ppt_y+.1"/>
                                          </p:val>
                                        </p:tav>
                                        <p:tav tm="100000">
                                          <p:val>
                                            <p:strVal val="ppt_y-.2"/>
                                          </p:val>
                                        </p:tav>
                                      </p:tavLst>
                                    </p:anim>
                                    <p:set>
                                      <p:cBhvr>
                                        <p:cTn id="38" dur="1" fill="hold">
                                          <p:stCondLst>
                                            <p:cond delay="1998"/>
                                          </p:stCondLst>
                                        </p:cTn>
                                        <p:tgtEl>
                                          <p:spTgt spid="5122"/>
                                        </p:tgtEl>
                                        <p:attrNameLst>
                                          <p:attrName>style.visibility</p:attrName>
                                        </p:attrNameLst>
                                      </p:cBhvr>
                                      <p:to>
                                        <p:strVal val="hidden"/>
                                      </p:to>
                                    </p:set>
                                  </p:childTnLst>
                                </p:cTn>
                              </p:par>
                              <p:par>
                                <p:cTn id="39" presetID="22" presetClass="exit" presetSubtype="8" fill="hold" grpId="1" nodeType="withEffect">
                                  <p:stCondLst>
                                    <p:cond delay="0"/>
                                  </p:stCondLst>
                                  <p:childTnLst>
                                    <p:animEffect transition="out" filter="wipe(left)">
                                      <p:cBhvr>
                                        <p:cTn id="40" dur="500"/>
                                        <p:tgtEl>
                                          <p:spTgt spid="5123">
                                            <p:txEl>
                                              <p:pRg st="0" end="0"/>
                                            </p:txEl>
                                          </p:spTgt>
                                        </p:tgtEl>
                                      </p:cBhvr>
                                    </p:animEffect>
                                    <p:set>
                                      <p:cBhvr>
                                        <p:cTn id="41" dur="1" fill="hold">
                                          <p:stCondLst>
                                            <p:cond delay="499"/>
                                          </p:stCondLst>
                                        </p:cTn>
                                        <p:tgtEl>
                                          <p:spTgt spid="5123">
                                            <p:txEl>
                                              <p:pRg st="0" end="0"/>
                                            </p:txEl>
                                          </p:spTgt>
                                        </p:tgtEl>
                                        <p:attrNameLst>
                                          <p:attrName>style.visibility</p:attrName>
                                        </p:attrNameLst>
                                      </p:cBhvr>
                                      <p:to>
                                        <p:strVal val="hidden"/>
                                      </p:to>
                                    </p:set>
                                  </p:childTnLst>
                                </p:cTn>
                              </p:par>
                              <p:par>
                                <p:cTn id="42" presetID="22" presetClass="exit" presetSubtype="8" fill="hold" grpId="1" nodeType="withEffect">
                                  <p:stCondLst>
                                    <p:cond delay="0"/>
                                  </p:stCondLst>
                                  <p:childTnLst>
                                    <p:animEffect transition="out" filter="wipe(left)">
                                      <p:cBhvr>
                                        <p:cTn id="43" dur="500"/>
                                        <p:tgtEl>
                                          <p:spTgt spid="5123">
                                            <p:txEl>
                                              <p:pRg st="2" end="2"/>
                                            </p:txEl>
                                          </p:spTgt>
                                        </p:tgtEl>
                                      </p:cBhvr>
                                    </p:animEffect>
                                    <p:set>
                                      <p:cBhvr>
                                        <p:cTn id="44" dur="1" fill="hold">
                                          <p:stCondLst>
                                            <p:cond delay="499"/>
                                          </p:stCondLst>
                                        </p:cTn>
                                        <p:tgtEl>
                                          <p:spTgt spid="512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2" grpId="1"/>
      <p:bldP spid="5123" grpId="0" build="p"/>
      <p:bldP spid="5123" grpId="1" build="allAtOnce"/>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marL="0" indent="0" algn="just">
              <a:buFont typeface="Wingdings" panose="05000000000000000000" pitchFamily="2" charset="2"/>
              <a:buNone/>
              <a:defRPr/>
            </a:pPr>
            <a:r>
              <a:rPr lang="fr-FR" dirty="0" smtClean="0">
                <a:effectLst/>
              </a:rPr>
              <a:t>Les </a:t>
            </a:r>
            <a:r>
              <a:rPr lang="fr-FR" dirty="0">
                <a:effectLst/>
              </a:rPr>
              <a:t>indicateurs de produits </a:t>
            </a:r>
            <a:r>
              <a:rPr lang="fr-FR" dirty="0" smtClean="0">
                <a:effectLst/>
              </a:rPr>
              <a:t>utilisés </a:t>
            </a:r>
            <a:r>
              <a:rPr lang="fr-FR" dirty="0">
                <a:effectLst/>
              </a:rPr>
              <a:t>sont :</a:t>
            </a:r>
            <a:endParaRPr lang="en-US" dirty="0">
              <a:effectLst/>
            </a:endParaRPr>
          </a:p>
          <a:p>
            <a:pPr algn="just">
              <a:buFont typeface="Wingdings" panose="05000000000000000000" pitchFamily="2" charset="2"/>
              <a:buChar char="ü"/>
              <a:defRPr/>
            </a:pPr>
            <a:r>
              <a:rPr lang="fr-FR" dirty="0">
                <a:effectLst/>
              </a:rPr>
              <a:t>les résultats des tests d’évaluation (acquis scolaires notamment en français, en mathématiques et en sciences)) réalisés par des organismes spécialisés nationaux (Direction Générale des Etudes et des Statistiques Sectorielles des Ministères en charge de l’éducation) et internationaux (PASEC</a:t>
            </a:r>
            <a:r>
              <a:rPr lang="fr-FR" dirty="0" smtClean="0">
                <a:effectLst/>
              </a:rPr>
              <a:t>);</a:t>
            </a:r>
            <a:endParaRPr lang="en-US" dirty="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7.2. Les indicateurs de produits</a:t>
            </a:r>
          </a:p>
        </p:txBody>
      </p:sp>
    </p:spTree>
    <p:extLst>
      <p:ext uri="{BB962C8B-B14F-4D97-AF65-F5344CB8AC3E}">
        <p14:creationId xmlns:p14="http://schemas.microsoft.com/office/powerpoint/2010/main" val="81834710"/>
      </p:ext>
    </p:extLst>
  </p:cSld>
  <p:clrMapOvr>
    <a:masterClrMapping/>
  </p:clrMapOvr>
  <p:transition>
    <p:split orient="vert" dir="in"/>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algn="just">
              <a:buFont typeface="Wingdings" panose="05000000000000000000" pitchFamily="2" charset="2"/>
              <a:buChar char="ü"/>
              <a:defRPr/>
            </a:pPr>
            <a:r>
              <a:rPr lang="fr-FR" dirty="0" smtClean="0">
                <a:effectLst/>
              </a:rPr>
              <a:t>les </a:t>
            </a:r>
            <a:r>
              <a:rPr lang="fr-FR" dirty="0">
                <a:effectLst/>
              </a:rPr>
              <a:t>taux d’admission aux examens nationaux (certificat d’études primaires, brevet d’études du premier cycle, certificat d’aptitude professionnelle, brevet d’études professionnelles,  baccalauréat, licence, master, doctorat, etc.) </a:t>
            </a:r>
            <a:r>
              <a:rPr lang="fr-FR" dirty="0" smtClean="0">
                <a:effectLst/>
              </a:rPr>
              <a:t>;</a:t>
            </a:r>
          </a:p>
          <a:p>
            <a:pPr marL="0" indent="0" algn="just">
              <a:buFont typeface="Wingdings" panose="05000000000000000000" pitchFamily="2" charset="2"/>
              <a:buNone/>
              <a:defRPr/>
            </a:pPr>
            <a:endParaRPr lang="en-US" dirty="0">
              <a:effectLst/>
            </a:endParaRPr>
          </a:p>
          <a:p>
            <a:pPr algn="just">
              <a:buFont typeface="Wingdings" panose="05000000000000000000" pitchFamily="2" charset="2"/>
              <a:buChar char="ü"/>
              <a:defRPr/>
            </a:pPr>
            <a:r>
              <a:rPr lang="fr-FR" dirty="0">
                <a:effectLst/>
              </a:rPr>
              <a:t>les attitudes et les comportements sociaux des sortants.</a:t>
            </a:r>
            <a:endParaRPr lang="en-US" dirty="0">
              <a:effectLst/>
            </a:endParaRPr>
          </a:p>
          <a:p>
            <a:pPr marL="0" indent="0" algn="just">
              <a:buFont typeface="Wingdings" panose="05000000000000000000" pitchFamily="2" charset="2"/>
              <a:buNone/>
              <a:defRPr/>
            </a:pPr>
            <a:endParaRPr lang="fr-FR" dirty="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7.2. Les indicateurs de produits</a:t>
            </a:r>
          </a:p>
        </p:txBody>
      </p:sp>
    </p:spTree>
    <p:extLst>
      <p:ext uri="{BB962C8B-B14F-4D97-AF65-F5344CB8AC3E}">
        <p14:creationId xmlns:p14="http://schemas.microsoft.com/office/powerpoint/2010/main" val="806819397"/>
      </p:ext>
    </p:extLst>
  </p:cSld>
  <p:clrMapOvr>
    <a:masterClrMapping/>
  </p:clrMapOvr>
  <p:transition>
    <p:split orient="vert" dir="in"/>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marL="0" indent="0" algn="just">
              <a:buFont typeface="Wingdings" panose="05000000000000000000" pitchFamily="2" charset="2"/>
              <a:buNone/>
              <a:defRPr/>
            </a:pPr>
            <a:r>
              <a:rPr lang="fr-FR" dirty="0">
                <a:effectLst/>
              </a:rPr>
              <a:t>Les indicateurs d’intrants </a:t>
            </a:r>
            <a:r>
              <a:rPr lang="fr-FR" dirty="0" smtClean="0">
                <a:effectLst/>
              </a:rPr>
              <a:t>sont:</a:t>
            </a:r>
            <a:endParaRPr lang="en-US" dirty="0">
              <a:effectLst/>
            </a:endParaRPr>
          </a:p>
          <a:p>
            <a:pPr algn="just">
              <a:buFont typeface="Wingdings" panose="05000000000000000000" pitchFamily="2" charset="2"/>
              <a:buChar char="ü"/>
              <a:defRPr/>
            </a:pPr>
            <a:r>
              <a:rPr lang="fr-FR" dirty="0">
                <a:effectLst/>
              </a:rPr>
              <a:t>la proportion des enseignants qualifiés ; </a:t>
            </a:r>
            <a:endParaRPr lang="en-US" dirty="0">
              <a:effectLst/>
            </a:endParaRPr>
          </a:p>
          <a:p>
            <a:pPr algn="just">
              <a:buFont typeface="Wingdings" panose="05000000000000000000" pitchFamily="2" charset="2"/>
              <a:buChar char="ü"/>
              <a:defRPr/>
            </a:pPr>
            <a:r>
              <a:rPr lang="fr-FR" dirty="0">
                <a:effectLst/>
              </a:rPr>
              <a:t>la proportion des femmes dans l’enseignement ; </a:t>
            </a:r>
            <a:endParaRPr lang="en-US" dirty="0">
              <a:effectLst/>
            </a:endParaRPr>
          </a:p>
          <a:p>
            <a:pPr algn="just">
              <a:buFont typeface="Wingdings" panose="05000000000000000000" pitchFamily="2" charset="2"/>
              <a:buChar char="ü"/>
              <a:defRPr/>
            </a:pPr>
            <a:r>
              <a:rPr lang="fr-FR" dirty="0">
                <a:effectLst/>
              </a:rPr>
              <a:t>le ratio élèves/enseignant appelé taux d’encadrement ; </a:t>
            </a:r>
            <a:endParaRPr lang="en-US" dirty="0">
              <a:effectLst/>
            </a:endParaRPr>
          </a:p>
          <a:p>
            <a:pPr algn="just">
              <a:buFont typeface="Wingdings" panose="05000000000000000000" pitchFamily="2" charset="2"/>
              <a:buChar char="ü"/>
              <a:defRPr/>
            </a:pPr>
            <a:r>
              <a:rPr lang="fr-FR" dirty="0">
                <a:effectLst/>
              </a:rPr>
              <a:t>le ratio élèves/salle de classe; </a:t>
            </a:r>
            <a:endParaRPr lang="en-US" dirty="0">
              <a:effectLst/>
            </a:endParaRPr>
          </a:p>
          <a:p>
            <a:pPr algn="just">
              <a:buFont typeface="Wingdings" panose="05000000000000000000" pitchFamily="2" charset="2"/>
              <a:buChar char="ü"/>
              <a:defRPr/>
            </a:pPr>
            <a:r>
              <a:rPr lang="fr-FR" dirty="0">
                <a:effectLst/>
              </a:rPr>
              <a:t>le ratio livre/élève ;</a:t>
            </a:r>
            <a:endParaRPr lang="en-US" dirty="0">
              <a:effectLst/>
            </a:endParaRPr>
          </a:p>
          <a:p>
            <a:pPr algn="just">
              <a:buFont typeface="Wingdings" panose="05000000000000000000" pitchFamily="2" charset="2"/>
              <a:buChar char="ü"/>
              <a:defRPr/>
            </a:pPr>
            <a:r>
              <a:rPr lang="fr-FR" dirty="0">
                <a:effectLst/>
              </a:rPr>
              <a:t>le pourcentage d’écoles disposant de logements d’enseignants </a:t>
            </a:r>
            <a:r>
              <a:rPr lang="fr-FR" dirty="0" smtClean="0">
                <a:effectLst/>
              </a:rPr>
              <a:t>;</a:t>
            </a:r>
            <a:endParaRPr lang="en-US" dirty="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7.3. Les indicateurs d’intrants</a:t>
            </a:r>
          </a:p>
        </p:txBody>
      </p:sp>
    </p:spTree>
    <p:extLst>
      <p:ext uri="{BB962C8B-B14F-4D97-AF65-F5344CB8AC3E}">
        <p14:creationId xmlns:p14="http://schemas.microsoft.com/office/powerpoint/2010/main" val="634097524"/>
      </p:ext>
    </p:extLst>
  </p:cSld>
  <p:clrMapOvr>
    <a:masterClrMapping/>
  </p:clrMapOvr>
  <p:transition>
    <p:split orient="vert" dir="in"/>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algn="just">
              <a:buFont typeface="Wingdings" panose="05000000000000000000" pitchFamily="2" charset="2"/>
              <a:buChar char="ü"/>
              <a:defRPr/>
            </a:pPr>
            <a:r>
              <a:rPr lang="fr-FR" dirty="0" smtClean="0">
                <a:effectLst/>
              </a:rPr>
              <a:t>le </a:t>
            </a:r>
            <a:r>
              <a:rPr lang="fr-FR" dirty="0">
                <a:effectLst/>
              </a:rPr>
              <a:t>pourcentage des écoles disposant de cantines scolaires fonctionnelles ; </a:t>
            </a:r>
            <a:endParaRPr lang="en-US" dirty="0">
              <a:effectLst/>
            </a:endParaRPr>
          </a:p>
          <a:p>
            <a:pPr algn="just">
              <a:buFont typeface="Wingdings" panose="05000000000000000000" pitchFamily="2" charset="2"/>
              <a:buChar char="ü"/>
              <a:defRPr/>
            </a:pPr>
            <a:r>
              <a:rPr lang="fr-FR" dirty="0">
                <a:effectLst/>
              </a:rPr>
              <a:t>le pourcentage des salles de classe selon la nature des matériaux de construction ;</a:t>
            </a:r>
            <a:endParaRPr lang="en-US" dirty="0">
              <a:effectLst/>
            </a:endParaRPr>
          </a:p>
          <a:p>
            <a:pPr algn="just">
              <a:buFont typeface="Wingdings" panose="05000000000000000000" pitchFamily="2" charset="2"/>
              <a:buChar char="ü"/>
              <a:defRPr/>
            </a:pPr>
            <a:r>
              <a:rPr lang="fr-FR" dirty="0">
                <a:effectLst/>
              </a:rPr>
              <a:t>le déficit de places assises ;</a:t>
            </a:r>
            <a:endParaRPr lang="en-US" dirty="0">
              <a:effectLst/>
            </a:endParaRPr>
          </a:p>
          <a:p>
            <a:pPr algn="just">
              <a:buFont typeface="Wingdings" panose="05000000000000000000" pitchFamily="2" charset="2"/>
              <a:buChar char="ü"/>
              <a:defRPr/>
            </a:pPr>
            <a:r>
              <a:rPr lang="fr-FR" dirty="0">
                <a:effectLst/>
              </a:rPr>
              <a:t>le nombre, la disponibilité des manuels et guides d’enseignement ;</a:t>
            </a:r>
            <a:endParaRPr lang="en-US" dirty="0">
              <a:effectLst/>
            </a:endParaRPr>
          </a:p>
          <a:p>
            <a:pPr algn="just">
              <a:buFont typeface="Wingdings" panose="05000000000000000000" pitchFamily="2" charset="2"/>
              <a:buChar char="ü"/>
              <a:defRPr/>
            </a:pPr>
            <a:r>
              <a:rPr lang="fr-FR" dirty="0">
                <a:effectLst/>
              </a:rPr>
              <a:t>les retards dans la distribution des manuels et des guides;</a:t>
            </a:r>
            <a:endParaRPr lang="en-US" dirty="0">
              <a:effectLst/>
            </a:endParaRPr>
          </a:p>
          <a:p>
            <a:pPr marL="0" indent="0" algn="just">
              <a:buFont typeface="Wingdings" panose="05000000000000000000" pitchFamily="2" charset="2"/>
              <a:buNone/>
              <a:defRPr/>
            </a:pPr>
            <a:endParaRPr lang="fr-FR" dirty="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7.3. Les indicateurs d’intrants</a:t>
            </a:r>
          </a:p>
        </p:txBody>
      </p:sp>
    </p:spTree>
    <p:extLst>
      <p:ext uri="{BB962C8B-B14F-4D97-AF65-F5344CB8AC3E}">
        <p14:creationId xmlns:p14="http://schemas.microsoft.com/office/powerpoint/2010/main" val="751942181"/>
      </p:ext>
    </p:extLst>
  </p:cSld>
  <p:clrMapOvr>
    <a:masterClrMapping/>
  </p:clrMapOvr>
  <p:transition>
    <p:split orient="vert" dir="in"/>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algn="just">
              <a:buFont typeface="Wingdings" panose="05000000000000000000" pitchFamily="2" charset="2"/>
              <a:buChar char="ü"/>
              <a:defRPr/>
            </a:pPr>
            <a:r>
              <a:rPr lang="fr-FR" dirty="0" smtClean="0">
                <a:effectLst/>
              </a:rPr>
              <a:t>les </a:t>
            </a:r>
            <a:r>
              <a:rPr lang="fr-FR" dirty="0">
                <a:effectLst/>
              </a:rPr>
              <a:t>buts et objectifs des programmes </a:t>
            </a:r>
            <a:r>
              <a:rPr lang="fr-FR" dirty="0" smtClean="0">
                <a:effectLst/>
              </a:rPr>
              <a:t>;</a:t>
            </a:r>
          </a:p>
          <a:p>
            <a:pPr marL="0" indent="0" algn="just">
              <a:buFont typeface="Wingdings" panose="05000000000000000000" pitchFamily="2" charset="2"/>
              <a:buNone/>
              <a:defRPr/>
            </a:pPr>
            <a:endParaRPr lang="en-US" dirty="0">
              <a:effectLst/>
            </a:endParaRPr>
          </a:p>
          <a:p>
            <a:pPr algn="just">
              <a:buFont typeface="Wingdings" panose="05000000000000000000" pitchFamily="2" charset="2"/>
              <a:buChar char="ü"/>
              <a:defRPr/>
            </a:pPr>
            <a:r>
              <a:rPr lang="fr-FR" dirty="0">
                <a:effectLst/>
              </a:rPr>
              <a:t>l’état des bâtiments scolaires (bon état, à réparer, à remplacer) </a:t>
            </a:r>
            <a:r>
              <a:rPr lang="fr-FR" dirty="0" smtClean="0">
                <a:effectLst/>
              </a:rPr>
              <a:t>;</a:t>
            </a:r>
          </a:p>
          <a:p>
            <a:pPr marL="0" indent="0" algn="just">
              <a:buFont typeface="Wingdings" panose="05000000000000000000" pitchFamily="2" charset="2"/>
              <a:buNone/>
              <a:defRPr/>
            </a:pPr>
            <a:endParaRPr lang="en-US" dirty="0">
              <a:effectLst/>
            </a:endParaRPr>
          </a:p>
          <a:p>
            <a:pPr algn="just">
              <a:buFont typeface="Wingdings" panose="05000000000000000000" pitchFamily="2" charset="2"/>
              <a:buChar char="ü"/>
              <a:defRPr/>
            </a:pPr>
            <a:r>
              <a:rPr lang="fr-FR" dirty="0">
                <a:effectLst/>
              </a:rPr>
              <a:t>le pourcentage des écoles pourvues d’électricité, d’eau potable, de latrines, etc.).</a:t>
            </a:r>
            <a:endParaRPr lang="en-US" dirty="0">
              <a:effectLst/>
            </a:endParaRPr>
          </a:p>
          <a:p>
            <a:pPr marL="0" indent="0" algn="just">
              <a:buFont typeface="Wingdings" panose="05000000000000000000" pitchFamily="2" charset="2"/>
              <a:buNone/>
              <a:defRPr/>
            </a:pPr>
            <a:endParaRPr lang="fr-FR" dirty="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7.3. Les indicateurs d’intrants</a:t>
            </a:r>
          </a:p>
        </p:txBody>
      </p:sp>
    </p:spTree>
    <p:extLst>
      <p:ext uri="{BB962C8B-B14F-4D97-AF65-F5344CB8AC3E}">
        <p14:creationId xmlns:p14="http://schemas.microsoft.com/office/powerpoint/2010/main" val="2183811454"/>
      </p:ext>
    </p:extLst>
  </p:cSld>
  <p:clrMapOvr>
    <a:masterClrMapping/>
  </p:clrMapOvr>
  <p:transition>
    <p:split orient="vert" dir="in"/>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marL="0" indent="0" algn="just">
              <a:buFont typeface="Wingdings" panose="05000000000000000000" pitchFamily="2" charset="2"/>
              <a:buNone/>
              <a:defRPr/>
            </a:pPr>
            <a:r>
              <a:rPr lang="fr-FR" dirty="0">
                <a:effectLst/>
              </a:rPr>
              <a:t>Les indicateurs de processus sont</a:t>
            </a:r>
            <a:r>
              <a:rPr lang="fr-FR">
                <a:effectLst/>
              </a:rPr>
              <a:t> </a:t>
            </a:r>
            <a:r>
              <a:rPr lang="fr-FR" smtClean="0">
                <a:effectLst/>
              </a:rPr>
              <a:t>:</a:t>
            </a:r>
          </a:p>
          <a:p>
            <a:pPr marL="0" indent="0" algn="just">
              <a:buFont typeface="Wingdings" panose="05000000000000000000" pitchFamily="2" charset="2"/>
              <a:buNone/>
              <a:defRPr/>
            </a:pPr>
            <a:endParaRPr lang="en-US" dirty="0">
              <a:effectLst/>
            </a:endParaRPr>
          </a:p>
          <a:p>
            <a:pPr algn="just">
              <a:buFont typeface="Wingdings" panose="05000000000000000000" pitchFamily="2" charset="2"/>
              <a:buChar char="ü"/>
              <a:defRPr/>
            </a:pPr>
            <a:r>
              <a:rPr lang="fr-FR" dirty="0">
                <a:effectLst/>
              </a:rPr>
              <a:t>les pratiques réelles d’enseignement-apprentissage ;</a:t>
            </a:r>
            <a:endParaRPr lang="en-US" dirty="0">
              <a:effectLst/>
            </a:endParaRPr>
          </a:p>
          <a:p>
            <a:pPr algn="just">
              <a:buFont typeface="Wingdings" panose="05000000000000000000" pitchFamily="2" charset="2"/>
              <a:buChar char="ü"/>
              <a:defRPr/>
            </a:pPr>
            <a:r>
              <a:rPr lang="fr-FR" dirty="0">
                <a:effectLst/>
              </a:rPr>
              <a:t>le volume horaire d’enseignement assuré ;</a:t>
            </a:r>
            <a:endParaRPr lang="en-US" dirty="0">
              <a:effectLst/>
            </a:endParaRPr>
          </a:p>
          <a:p>
            <a:pPr algn="just">
              <a:buFont typeface="Wingdings" panose="05000000000000000000" pitchFamily="2" charset="2"/>
              <a:buChar char="ü"/>
              <a:defRPr/>
            </a:pPr>
            <a:r>
              <a:rPr lang="fr-FR" dirty="0">
                <a:effectLst/>
              </a:rPr>
              <a:t>le nombre des devoirs par matière réellement faits à la maison et corrigés par année scolaire et par trimestre, etc.;</a:t>
            </a:r>
            <a:endParaRPr lang="en-US" dirty="0">
              <a:effectLst/>
            </a:endParaRPr>
          </a:p>
          <a:p>
            <a:pPr marL="0" indent="0" algn="just">
              <a:buFont typeface="Wingdings" panose="05000000000000000000" pitchFamily="2" charset="2"/>
              <a:buNone/>
              <a:defRPr/>
            </a:pPr>
            <a:endParaRPr lang="fr-FR" dirty="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7.4. Les indicateurs de processus</a:t>
            </a:r>
          </a:p>
        </p:txBody>
      </p:sp>
    </p:spTree>
    <p:extLst>
      <p:ext uri="{BB962C8B-B14F-4D97-AF65-F5344CB8AC3E}">
        <p14:creationId xmlns:p14="http://schemas.microsoft.com/office/powerpoint/2010/main" val="3012186103"/>
      </p:ext>
    </p:extLst>
  </p:cSld>
  <p:clrMapOvr>
    <a:masterClrMapping/>
  </p:clrMapOvr>
  <p:transition>
    <p:split orient="vert" dir="in"/>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defRPr/>
            </a:pPr>
            <a:r>
              <a:rPr lang="fr-FR" b="1" smtClean="0"/>
              <a:t/>
            </a:r>
            <a:br>
              <a:rPr lang="fr-FR" b="1" smtClean="0"/>
            </a:br>
            <a:endParaRPr lang="fr-FR" b="1" smtClean="0"/>
          </a:p>
        </p:txBody>
      </p:sp>
      <p:sp>
        <p:nvSpPr>
          <p:cNvPr id="53251" name="Rectangle 3"/>
          <p:cNvSpPr>
            <a:spLocks noGrp="1" noChangeArrowheads="1"/>
          </p:cNvSpPr>
          <p:nvPr>
            <p:ph type="body" sz="half" idx="1"/>
          </p:nvPr>
        </p:nvSpPr>
        <p:spPr/>
        <p:txBody>
          <a:bodyPr/>
          <a:lstStyle/>
          <a:p>
            <a:pPr eaLnBrk="1" hangingPunct="1">
              <a:buFont typeface="Wingdings" panose="05000000000000000000" pitchFamily="2" charset="2"/>
              <a:buNone/>
              <a:defRPr/>
            </a:pPr>
            <a:r>
              <a:rPr lang="fr-FR" sz="2800" smtClean="0"/>
              <a:t>  </a:t>
            </a:r>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endParaRPr lang="fr-FR" sz="2800" smtClean="0"/>
          </a:p>
          <a:p>
            <a:pPr eaLnBrk="1" hangingPunct="1">
              <a:buFont typeface="Wingdings" panose="05000000000000000000" pitchFamily="2" charset="2"/>
              <a:buNone/>
              <a:defRPr/>
            </a:pPr>
            <a:r>
              <a:rPr lang="fr-FR" sz="2000" smtClean="0"/>
              <a:t>   </a:t>
            </a:r>
            <a:endParaRPr lang="fr-FR" sz="2000" b="1" smtClean="0"/>
          </a:p>
        </p:txBody>
      </p:sp>
      <p:sp>
        <p:nvSpPr>
          <p:cNvPr id="12292" name="Rectangle 4"/>
          <p:cNvSpPr>
            <a:spLocks noGrp="1" noChangeArrowheads="1"/>
          </p:cNvSpPr>
          <p:nvPr>
            <p:ph sz="quarter" idx="2"/>
          </p:nvPr>
        </p:nvSpPr>
        <p:spPr>
          <a:xfrm>
            <a:off x="107950" y="1154113"/>
            <a:ext cx="8856663" cy="5514975"/>
          </a:xfrm>
        </p:spPr>
        <p:txBody>
          <a:bodyPr/>
          <a:lstStyle/>
          <a:p>
            <a:pPr algn="just">
              <a:buFont typeface="Wingdings" panose="05000000000000000000" pitchFamily="2" charset="2"/>
              <a:buChar char="ü"/>
              <a:defRPr/>
            </a:pPr>
            <a:r>
              <a:rPr lang="fr-FR" dirty="0" smtClean="0">
                <a:effectLst/>
              </a:rPr>
              <a:t>l’absentéisme </a:t>
            </a:r>
            <a:r>
              <a:rPr lang="fr-FR" dirty="0">
                <a:effectLst/>
              </a:rPr>
              <a:t>des enseignants et des élèves ;</a:t>
            </a:r>
            <a:endParaRPr lang="en-US" dirty="0">
              <a:effectLst/>
            </a:endParaRPr>
          </a:p>
          <a:p>
            <a:pPr algn="just">
              <a:buFont typeface="Wingdings" panose="05000000000000000000" pitchFamily="2" charset="2"/>
              <a:buChar char="ü"/>
              <a:defRPr/>
            </a:pPr>
            <a:r>
              <a:rPr lang="fr-FR" dirty="0">
                <a:effectLst/>
              </a:rPr>
              <a:t>la fréquence des supervisions et soutiens pédagogiques par enseignant ;</a:t>
            </a:r>
            <a:endParaRPr lang="en-US" dirty="0">
              <a:effectLst/>
            </a:endParaRPr>
          </a:p>
          <a:p>
            <a:pPr algn="just">
              <a:buFont typeface="Wingdings" panose="05000000000000000000" pitchFamily="2" charset="2"/>
              <a:buChar char="ü"/>
              <a:defRPr/>
            </a:pPr>
            <a:r>
              <a:rPr lang="fr-FR" dirty="0">
                <a:effectLst/>
              </a:rPr>
              <a:t>le climat de travail à l’école et en classe;</a:t>
            </a:r>
            <a:endParaRPr lang="en-US" dirty="0">
              <a:effectLst/>
            </a:endParaRPr>
          </a:p>
          <a:p>
            <a:pPr algn="just">
              <a:buFont typeface="Wingdings" panose="05000000000000000000" pitchFamily="2" charset="2"/>
              <a:buChar char="ü"/>
              <a:defRPr/>
            </a:pPr>
            <a:r>
              <a:rPr lang="fr-FR" dirty="0">
                <a:effectLst/>
              </a:rPr>
              <a:t>la capacité et le style de gestion des chefs d’établissements.</a:t>
            </a:r>
            <a:endParaRPr lang="en-US" dirty="0">
              <a:effectLst/>
            </a:endParaRPr>
          </a:p>
          <a:p>
            <a:pPr marL="0" indent="0" algn="just">
              <a:buFont typeface="Wingdings" panose="05000000000000000000" pitchFamily="2" charset="2"/>
              <a:buNone/>
              <a:defRPr/>
            </a:pPr>
            <a:endParaRPr lang="fr-FR" dirty="0" smtClean="0">
              <a:effectLst/>
            </a:endParaRPr>
          </a:p>
        </p:txBody>
      </p:sp>
      <p:sp>
        <p:nvSpPr>
          <p:cNvPr id="53253" name="Rectangle 5"/>
          <p:cNvSpPr>
            <a:spLocks noChangeArrowheads="1"/>
          </p:cNvSpPr>
          <p:nvPr/>
        </p:nvSpPr>
        <p:spPr bwMode="auto">
          <a:xfrm>
            <a:off x="179388" y="333375"/>
            <a:ext cx="8785225" cy="646113"/>
          </a:xfrm>
          <a:prstGeom prst="rect">
            <a:avLst/>
          </a:prstGeom>
          <a:noFill/>
          <a:ln w="9525">
            <a:noFill/>
            <a:miter lim="800000"/>
            <a:headEnd/>
            <a:tailEnd/>
          </a:ln>
          <a:effectLst/>
        </p:spPr>
        <p:txBody>
          <a:bodyPr>
            <a:spAutoFit/>
          </a:bodyPr>
          <a:lstStyle/>
          <a:p>
            <a:pPr eaLnBrk="1" hangingPunct="1">
              <a:defRPr/>
            </a:pPr>
            <a:r>
              <a:rPr lang="fr-FR" sz="3600" b="1" dirty="0">
                <a:solidFill>
                  <a:srgbClr val="0033CC"/>
                </a:solidFill>
                <a:effectLst>
                  <a:outerShdw blurRad="38100" dist="38100" dir="2700000" algn="tl">
                    <a:srgbClr val="C0C0C0"/>
                  </a:outerShdw>
                </a:effectLst>
                <a:latin typeface="Verdana" panose="020B0604030504040204" pitchFamily="34" charset="0"/>
              </a:rPr>
              <a:t>7.4. Les indicateurs de processus</a:t>
            </a:r>
          </a:p>
        </p:txBody>
      </p:sp>
    </p:spTree>
    <p:extLst>
      <p:ext uri="{BB962C8B-B14F-4D97-AF65-F5344CB8AC3E}">
        <p14:creationId xmlns:p14="http://schemas.microsoft.com/office/powerpoint/2010/main" val="1849726609"/>
      </p:ext>
    </p:extLst>
  </p:cSld>
  <p:clrMapOvr>
    <a:masterClrMapping/>
  </p:clrMapOvr>
  <p:transition>
    <p:split orient="vert" dir="in"/>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fontScale="92500" lnSpcReduction="10000"/>
          </a:bodyPr>
          <a:lstStyle/>
          <a:p>
            <a:pPr eaLnBrk="1" hangingPunct="1">
              <a:defRPr/>
            </a:pPr>
            <a:r>
              <a:rPr lang="fr-BE" sz="6000" cap="none" dirty="0" smtClean="0">
                <a:solidFill>
                  <a:schemeClr val="tx1"/>
                </a:solidFill>
              </a:rPr>
              <a:t>ANALYSE DES INDICATEURS</a:t>
            </a:r>
            <a:endParaRPr lang="fr-FR" sz="6000" cap="none" dirty="0" smtClean="0">
              <a:solidFill>
                <a:schemeClr val="tx1"/>
              </a:solidFill>
            </a:endParaRPr>
          </a:p>
        </p:txBody>
      </p:sp>
      <p:sp>
        <p:nvSpPr>
          <p:cNvPr id="14339"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BEC65C11-446C-4EDE-B322-89CB1AB12C22}" type="slidenum">
              <a:rPr lang="fr-FR" sz="1600" smtClean="0">
                <a:solidFill>
                  <a:srgbClr val="9D2512"/>
                </a:solidFill>
              </a:rPr>
              <a:pPr>
                <a:spcBef>
                  <a:spcPct val="0"/>
                </a:spcBef>
                <a:buClrTx/>
                <a:buSzTx/>
                <a:buFontTx/>
                <a:buNone/>
              </a:pPr>
              <a:t>217</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24835627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539750" y="1557338"/>
            <a:ext cx="8135938" cy="4895850"/>
          </a:xfrm>
        </p:spPr>
        <p:txBody>
          <a:bodyPr/>
          <a:lstStyle/>
          <a:p>
            <a:pPr algn="l" eaLnBrk="1" hangingPunct="1"/>
            <a:r>
              <a:rPr lang="fr-FR" sz="3600" b="1" smtClean="0">
                <a:solidFill>
                  <a:schemeClr val="tx1"/>
                </a:solidFill>
                <a:latin typeface="Arial" panose="020B0604020202020204" pitchFamily="34" charset="0"/>
              </a:rPr>
              <a:t>8.1. LE PLAN D’ANALYSE </a:t>
            </a:r>
            <a:br>
              <a:rPr lang="fr-FR" sz="3600" b="1" smtClean="0">
                <a:solidFill>
                  <a:schemeClr val="tx1"/>
                </a:solidFill>
                <a:latin typeface="Arial" panose="020B0604020202020204" pitchFamily="34" charset="0"/>
              </a:rPr>
            </a:br>
            <a:r>
              <a:rPr lang="fr-FR" sz="3600" b="1" smtClean="0">
                <a:solidFill>
                  <a:schemeClr val="tx1"/>
                </a:solidFill>
                <a:latin typeface="Arial" panose="020B0604020202020204" pitchFamily="34" charset="0"/>
              </a:rPr>
              <a:t/>
            </a:r>
            <a:br>
              <a:rPr lang="fr-FR" sz="3600" b="1" smtClean="0">
                <a:solidFill>
                  <a:schemeClr val="tx1"/>
                </a:solidFill>
                <a:latin typeface="Arial" panose="020B0604020202020204" pitchFamily="34" charset="0"/>
              </a:rPr>
            </a:br>
            <a:r>
              <a:rPr lang="fr-FR" sz="3600" b="1" smtClean="0">
                <a:solidFill>
                  <a:schemeClr val="tx1"/>
                </a:solidFill>
                <a:latin typeface="Arial" panose="020B0604020202020204" pitchFamily="34" charset="0"/>
              </a:rPr>
              <a:t/>
            </a:r>
            <a:br>
              <a:rPr lang="fr-FR" sz="3600" b="1" smtClean="0">
                <a:solidFill>
                  <a:schemeClr val="tx1"/>
                </a:solidFill>
                <a:latin typeface="Arial" panose="020B0604020202020204" pitchFamily="34" charset="0"/>
              </a:rPr>
            </a:br>
            <a:r>
              <a:rPr lang="fr-FR" sz="3600" b="1" smtClean="0">
                <a:solidFill>
                  <a:schemeClr val="tx1"/>
                </a:solidFill>
                <a:latin typeface="Arial" panose="020B0604020202020204" pitchFamily="34" charset="0"/>
              </a:rPr>
              <a:t>8.2. LES PRINCIPALES ETAPES DE L’ANALYSE</a:t>
            </a:r>
            <a:r>
              <a:rPr lang="fr-FR" b="1" smtClean="0">
                <a:solidFill>
                  <a:srgbClr val="9D2512"/>
                </a:solidFill>
                <a:latin typeface="Arial" panose="020B0604020202020204" pitchFamily="34" charset="0"/>
              </a:rPr>
              <a:t> </a:t>
            </a:r>
            <a:br>
              <a:rPr lang="fr-FR" b="1" smtClean="0">
                <a:solidFill>
                  <a:srgbClr val="9D2512"/>
                </a:solidFill>
                <a:latin typeface="Arial" panose="020B0604020202020204" pitchFamily="34" charset="0"/>
              </a:rPr>
            </a:br>
            <a:endParaRPr lang="fr-FR" b="1" smtClean="0">
              <a:solidFill>
                <a:srgbClr val="9D2512"/>
              </a:solidFill>
              <a:latin typeface="Arial" panose="020B0604020202020204" pitchFamily="34" charset="0"/>
            </a:endParaRPr>
          </a:p>
        </p:txBody>
      </p:sp>
      <p:sp>
        <p:nvSpPr>
          <p:cNvPr id="16387" name="Rectangle 4"/>
          <p:cNvSpPr>
            <a:spLocks noChangeArrowheads="1"/>
          </p:cNvSpPr>
          <p:nvPr/>
        </p:nvSpPr>
        <p:spPr bwMode="auto">
          <a:xfrm>
            <a:off x="395288" y="404813"/>
            <a:ext cx="7921625" cy="7699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4400" b="1">
                <a:solidFill>
                  <a:srgbClr val="575F6D"/>
                </a:solidFill>
                <a:latin typeface="Arial" panose="020B0604020202020204" pitchFamily="34" charset="0"/>
              </a:rPr>
              <a:t>PLAN </a:t>
            </a:r>
          </a:p>
        </p:txBody>
      </p:sp>
      <p:sp>
        <p:nvSpPr>
          <p:cNvPr id="1638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9BA99693-35D7-4B3C-96AC-2F10C3301F51}" type="slidenum">
              <a:rPr lang="fr-FR" sz="1600" smtClean="0">
                <a:solidFill>
                  <a:srgbClr val="9D2512"/>
                </a:solidFill>
              </a:rPr>
              <a:pPr>
                <a:spcBef>
                  <a:spcPct val="0"/>
                </a:spcBef>
                <a:buClrTx/>
                <a:buSzTx/>
                <a:buFontTx/>
                <a:buNone/>
              </a:pPr>
              <a:t>218</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482965802"/>
      </p:ext>
    </p:extLst>
  </p:cSld>
  <p:clrMapOvr>
    <a:masterClrMapping/>
  </p:clrMapOvr>
  <p:transition>
    <p:wip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539750" y="1557338"/>
            <a:ext cx="8318500" cy="3514725"/>
          </a:xfrm>
        </p:spPr>
        <p:txBody>
          <a:bodyPr/>
          <a:lstStyle/>
          <a:p>
            <a:pPr algn="l" eaLnBrk="1" hangingPunct="1"/>
            <a:r>
              <a:rPr lang="fr-FR" b="1" smtClean="0">
                <a:solidFill>
                  <a:schemeClr val="tx1"/>
                </a:solidFill>
              </a:rPr>
              <a:t>Décliner d’abord</a:t>
            </a:r>
            <a:r>
              <a:rPr lang="fr-FR" smtClean="0">
                <a:solidFill>
                  <a:schemeClr val="tx1"/>
                </a:solidFill>
              </a:rPr>
              <a:t/>
            </a:r>
            <a:br>
              <a:rPr lang="fr-FR" smtClean="0">
                <a:solidFill>
                  <a:schemeClr val="tx1"/>
                </a:solidFill>
              </a:rPr>
            </a:br>
            <a:r>
              <a:rPr lang="fr-FR" smtClean="0">
                <a:solidFill>
                  <a:schemeClr val="tx1"/>
                </a:solidFill>
              </a:rPr>
              <a:t> l’objectif de l’analyse (exemple: apprécier le niveau d’atteinte d’une situation donnée)</a:t>
            </a:r>
            <a:br>
              <a:rPr lang="fr-FR" smtClean="0">
                <a:solidFill>
                  <a:schemeClr val="tx1"/>
                </a:solidFill>
              </a:rPr>
            </a:br>
            <a:r>
              <a:rPr lang="fr-FR" smtClean="0">
                <a:solidFill>
                  <a:schemeClr val="tx1"/>
                </a:solidFill>
              </a:rPr>
              <a:t/>
            </a:r>
            <a:br>
              <a:rPr lang="fr-FR" smtClean="0">
                <a:solidFill>
                  <a:schemeClr val="tx1"/>
                </a:solidFill>
              </a:rPr>
            </a:br>
            <a:r>
              <a:rPr lang="fr-FR" smtClean="0">
                <a:solidFill>
                  <a:schemeClr val="tx1"/>
                </a:solidFill>
              </a:rPr>
              <a:t/>
            </a:r>
            <a:br>
              <a:rPr lang="fr-FR" smtClean="0">
                <a:solidFill>
                  <a:schemeClr val="tx1"/>
                </a:solidFill>
              </a:rPr>
            </a:br>
            <a:r>
              <a:rPr lang="fr-FR" b="1" smtClean="0">
                <a:solidFill>
                  <a:schemeClr val="tx1"/>
                </a:solidFill>
              </a:rPr>
              <a:t>Ensuite</a:t>
            </a:r>
            <a:r>
              <a:rPr lang="fr-FR" smtClean="0">
                <a:solidFill>
                  <a:schemeClr val="tx1"/>
                </a:solidFill>
              </a:rPr>
              <a:t>, dresser le plan proprement dit</a:t>
            </a:r>
            <a:br>
              <a:rPr lang="fr-FR" smtClean="0">
                <a:solidFill>
                  <a:schemeClr val="tx1"/>
                </a:solidFill>
              </a:rPr>
            </a:br>
            <a:endParaRPr lang="fr-FR" smtClean="0">
              <a:solidFill>
                <a:schemeClr val="tx1"/>
              </a:solidFill>
            </a:endParaRPr>
          </a:p>
        </p:txBody>
      </p:sp>
      <p:sp>
        <p:nvSpPr>
          <p:cNvPr id="18435" name="Rectangle 4"/>
          <p:cNvSpPr>
            <a:spLocks noChangeArrowheads="1"/>
          </p:cNvSpPr>
          <p:nvPr/>
        </p:nvSpPr>
        <p:spPr bwMode="auto">
          <a:xfrm>
            <a:off x="395288" y="404813"/>
            <a:ext cx="7921625" cy="762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4400" b="1">
                <a:solidFill>
                  <a:srgbClr val="575F6D"/>
                </a:solidFill>
                <a:latin typeface="Arial" panose="020B0604020202020204" pitchFamily="34" charset="0"/>
              </a:rPr>
              <a:t>8.1. LE PLAN D’ANALYSE</a:t>
            </a:r>
          </a:p>
        </p:txBody>
      </p:sp>
      <p:sp>
        <p:nvSpPr>
          <p:cNvPr id="1843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6539DE23-9A6C-4F0D-8AE5-90B2CEA53F64}" type="slidenum">
              <a:rPr lang="fr-FR" sz="1600" smtClean="0">
                <a:solidFill>
                  <a:srgbClr val="9D2512"/>
                </a:solidFill>
              </a:rPr>
              <a:pPr>
                <a:spcBef>
                  <a:spcPct val="0"/>
                </a:spcBef>
                <a:buClrTx/>
                <a:buSzTx/>
                <a:buFontTx/>
                <a:buNone/>
              </a:pPr>
              <a:t>219</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297806288"/>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60350"/>
            <a:ext cx="8570913" cy="720725"/>
          </a:xfrm>
        </p:spPr>
        <p:txBody>
          <a:bodyPr/>
          <a:lstStyle/>
          <a:p>
            <a:pPr eaLnBrk="1" hangingPunct="1"/>
            <a:r>
              <a:rPr lang="fr-FR" sz="2800" smtClean="0"/>
              <a:t>1.3. Les statistiques éducatives</a:t>
            </a:r>
            <a:r>
              <a:rPr lang="fr-FR" altLang="ja-JP" smtClean="0"/>
              <a:t> </a:t>
            </a:r>
            <a:endParaRPr lang="fr-FR" altLang="fr-FR" smtClean="0"/>
          </a:p>
        </p:txBody>
      </p:sp>
      <p:sp>
        <p:nvSpPr>
          <p:cNvPr id="6147" name="Rectangle 3"/>
          <p:cNvSpPr>
            <a:spLocks noGrp="1" noChangeArrowheads="1"/>
          </p:cNvSpPr>
          <p:nvPr>
            <p:ph type="body" idx="4294967295"/>
          </p:nvPr>
        </p:nvSpPr>
        <p:spPr>
          <a:xfrm>
            <a:off x="0" y="1341438"/>
            <a:ext cx="8785225" cy="5327650"/>
          </a:xfrm>
        </p:spPr>
        <p:txBody>
          <a:bodyPr/>
          <a:lstStyle/>
          <a:p>
            <a:pPr eaLnBrk="1" hangingPunct="1">
              <a:buFont typeface="Wingdings" panose="05000000000000000000" pitchFamily="2" charset="2"/>
              <a:buNone/>
            </a:pPr>
            <a:r>
              <a:rPr lang="en-GB" altLang="fr-FR" smtClean="0"/>
              <a:t>2 définitions du petit Robert:</a:t>
            </a:r>
            <a:r>
              <a:rPr lang="en-GB" altLang="fr-FR" sz="3400" smtClean="0"/>
              <a:t> </a:t>
            </a:r>
          </a:p>
          <a:p>
            <a:pPr algn="just" eaLnBrk="1" hangingPunct="1"/>
            <a:r>
              <a:rPr lang="fr-FR" altLang="fr-FR" sz="2600" smtClean="0"/>
              <a:t>« Etude méthodique des faits sociaux, par des procédés numériques (classement, dénombrements, inventaires chiffrés, recensements), destinée à renseigner et aider les gouvernements»</a:t>
            </a:r>
          </a:p>
          <a:p>
            <a:pPr eaLnBrk="1" hangingPunct="1"/>
            <a:r>
              <a:rPr lang="fr-FR" altLang="fr-FR" sz="2600" smtClean="0"/>
              <a:t>« Ensemble de données numériques concernant une catégorie de faits (et utilisable selon des méthodes d’interprétation). </a:t>
            </a:r>
            <a:r>
              <a:rPr lang="fr-FR" altLang="fr-FR" sz="2600" i="1" smtClean="0"/>
              <a:t>Statistiques</a:t>
            </a:r>
            <a:r>
              <a:rPr lang="fr-FR" altLang="fr-FR" sz="2600" smtClean="0"/>
              <a:t> </a:t>
            </a:r>
            <a:r>
              <a:rPr lang="fr-FR" altLang="fr-FR" sz="2600" i="1" smtClean="0"/>
              <a:t>démographiques, économiques, Statistiques de natalité, de morbidité</a:t>
            </a:r>
            <a:r>
              <a:rPr lang="fr-FR" altLang="fr-FR" sz="2600" smtClean="0"/>
              <a:t>»</a:t>
            </a:r>
          </a:p>
          <a:p>
            <a:pPr eaLnBrk="1" hangingPunct="1">
              <a:buFont typeface="Wingdings" panose="05000000000000000000" pitchFamily="2" charset="2"/>
              <a:buNone/>
            </a:pPr>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614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614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614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 calcmode="lin" valueType="num">
                                      <p:cBhvr>
                                        <p:cTn id="16"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14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6147">
                                            <p:txEl>
                                              <p:pRg st="1" end="1"/>
                                            </p:txEl>
                                          </p:spTgt>
                                        </p:tgtEl>
                                        <p:attrNameLst>
                                          <p:attrName>style.visibility</p:attrName>
                                        </p:attrNameLst>
                                      </p:cBhvr>
                                      <p:to>
                                        <p:strVal val="visible"/>
                                      </p:to>
                                    </p:set>
                                    <p:anim calcmode="lin" valueType="num">
                                      <p:cBhvr>
                                        <p:cTn id="25" dur="500" fill="hold"/>
                                        <p:tgtEl>
                                          <p:spTgt spid="6147">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6147">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614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6147">
                                            <p:txEl>
                                              <p:pRg st="2" end="2"/>
                                            </p:txEl>
                                          </p:spTgt>
                                        </p:tgtEl>
                                        <p:attrNameLst>
                                          <p:attrName>style.visibility</p:attrName>
                                        </p:attrNameLst>
                                      </p:cBhvr>
                                      <p:to>
                                        <p:strVal val="visible"/>
                                      </p:to>
                                    </p:set>
                                    <p:anim calcmode="lin" valueType="num">
                                      <p:cBhvr>
                                        <p:cTn id="34" dur="500" fill="hold"/>
                                        <p:tgtEl>
                                          <p:spTgt spid="6147">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6147">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6147">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6147">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614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6146"/>
                                        </p:tgtEl>
                                        <p:attrNameLst>
                                          <p:attrName>style.rotation</p:attrName>
                                        </p:attrNameLst>
                                      </p:cBhvr>
                                      <p:tavLst>
                                        <p:tav tm="0">
                                          <p:val>
                                            <p:fltVal val="0"/>
                                          </p:val>
                                        </p:tav>
                                        <p:tav tm="100000">
                                          <p:val>
                                            <p:fltVal val="-90"/>
                                          </p:val>
                                        </p:tav>
                                      </p:tavLst>
                                    </p:anim>
                                    <p:anim calcmode="lin" valueType="num">
                                      <p:cBhvr>
                                        <p:cTn id="43" dur="2000" fill="hold"/>
                                        <p:tgtEl>
                                          <p:spTgt spid="6146"/>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6146"/>
                                        </p:tgtEl>
                                        <p:attrNameLst>
                                          <p:attrName>ppt_h</p:attrName>
                                        </p:attrNameLst>
                                      </p:cBhvr>
                                      <p:tavLst>
                                        <p:tav tm="0">
                                          <p:val>
                                            <p:strVal val="ppt_h"/>
                                          </p:val>
                                        </p:tav>
                                        <p:tav tm="100000">
                                          <p:val>
                                            <p:strVal val="ppt_h"/>
                                          </p:val>
                                        </p:tav>
                                      </p:tavLst>
                                    </p:anim>
                                    <p:anim calcmode="lin" valueType="num">
                                      <p:cBhvr>
                                        <p:cTn id="45" dur="2000" fill="hold"/>
                                        <p:tgtEl>
                                          <p:spTgt spid="6146"/>
                                        </p:tgtEl>
                                        <p:attrNameLst>
                                          <p:attrName>ppt_x</p:attrName>
                                        </p:attrNameLst>
                                      </p:cBhvr>
                                      <p:tavLst>
                                        <p:tav tm="0">
                                          <p:val>
                                            <p:strVal val="ppt_x"/>
                                          </p:val>
                                        </p:tav>
                                        <p:tav tm="100000">
                                          <p:val>
                                            <p:strVal val="ppt_x+.4"/>
                                          </p:val>
                                        </p:tav>
                                      </p:tavLst>
                                    </p:anim>
                                    <p:anim calcmode="lin" valueType="num">
                                      <p:cBhvr>
                                        <p:cTn id="46" dur="2000" fill="hold"/>
                                        <p:tgtEl>
                                          <p:spTgt spid="6146"/>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6146"/>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6147">
                                            <p:txEl>
                                              <p:pRg st="0" end="0"/>
                                            </p:txEl>
                                          </p:spTgt>
                                        </p:tgtEl>
                                      </p:cBhvr>
                                    </p:animEffect>
                                    <p:set>
                                      <p:cBhvr>
                                        <p:cTn id="50" dur="1" fill="hold">
                                          <p:stCondLst>
                                            <p:cond delay="499"/>
                                          </p:stCondLst>
                                        </p:cTn>
                                        <p:tgtEl>
                                          <p:spTgt spid="6147">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6147">
                                            <p:txEl>
                                              <p:pRg st="1" end="1"/>
                                            </p:txEl>
                                          </p:spTgt>
                                        </p:tgtEl>
                                      </p:cBhvr>
                                    </p:animEffect>
                                    <p:set>
                                      <p:cBhvr>
                                        <p:cTn id="53" dur="1" fill="hold">
                                          <p:stCondLst>
                                            <p:cond delay="499"/>
                                          </p:stCondLst>
                                        </p:cTn>
                                        <p:tgtEl>
                                          <p:spTgt spid="6147">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6147">
                                            <p:txEl>
                                              <p:pRg st="2" end="2"/>
                                            </p:txEl>
                                          </p:spTgt>
                                        </p:tgtEl>
                                      </p:cBhvr>
                                    </p:animEffect>
                                    <p:set>
                                      <p:cBhvr>
                                        <p:cTn id="56" dur="1" fill="hold">
                                          <p:stCondLst>
                                            <p:cond delay="499"/>
                                          </p:stCondLst>
                                        </p:cTn>
                                        <p:tgtEl>
                                          <p:spTgt spid="614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6" grpId="1"/>
      <p:bldP spid="6147" grpId="0" build="p"/>
      <p:bldP spid="6147" grpId="1" build="allAtOnce"/>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539750" y="1557338"/>
            <a:ext cx="8135938" cy="4657725"/>
          </a:xfrm>
        </p:spPr>
        <p:txBody>
          <a:bodyPr/>
          <a:lstStyle/>
          <a:p>
            <a:pPr algn="l" eaLnBrk="1" hangingPunct="1"/>
            <a:r>
              <a:rPr lang="fr-FR" b="1" smtClean="0">
                <a:solidFill>
                  <a:schemeClr val="tx1"/>
                </a:solidFill>
              </a:rPr>
              <a:t>Elaborer un plan d’analyse en fonction de</a:t>
            </a:r>
            <a:r>
              <a:rPr lang="fr-FR" smtClean="0">
                <a:solidFill>
                  <a:schemeClr val="tx1"/>
                </a:solidFill>
              </a:rPr>
              <a:t> l’objectif visé par l’analyse.</a:t>
            </a:r>
            <a:br>
              <a:rPr lang="fr-FR" smtClean="0">
                <a:solidFill>
                  <a:schemeClr val="tx1"/>
                </a:solidFill>
              </a:rPr>
            </a:br>
            <a:r>
              <a:rPr lang="fr-FR" smtClean="0">
                <a:solidFill>
                  <a:schemeClr val="tx1"/>
                </a:solidFill>
              </a:rPr>
              <a:t/>
            </a:r>
            <a:br>
              <a:rPr lang="fr-FR" smtClean="0">
                <a:solidFill>
                  <a:schemeClr val="tx1"/>
                </a:solidFill>
              </a:rPr>
            </a:br>
            <a:r>
              <a:rPr lang="fr-FR" smtClean="0">
                <a:solidFill>
                  <a:schemeClr val="tx1"/>
                </a:solidFill>
              </a:rPr>
              <a:t> Exemple: apprécier le niveau d’atteinte d’une situation donnée (admission dans l’enseignement primaire au Burkina Faso)</a:t>
            </a:r>
            <a:br>
              <a:rPr lang="fr-FR" smtClean="0">
                <a:solidFill>
                  <a:schemeClr val="tx1"/>
                </a:solidFill>
              </a:rPr>
            </a:br>
            <a:r>
              <a:rPr lang="fr-FR" smtClean="0">
                <a:solidFill>
                  <a:schemeClr val="tx1"/>
                </a:solidFill>
              </a:rPr>
              <a:t/>
            </a:r>
            <a:br>
              <a:rPr lang="fr-FR" smtClean="0">
                <a:solidFill>
                  <a:schemeClr val="tx1"/>
                </a:solidFill>
              </a:rPr>
            </a:br>
            <a:r>
              <a:rPr lang="fr-FR" smtClean="0">
                <a:solidFill>
                  <a:schemeClr val="tx1"/>
                </a:solidFill>
              </a:rPr>
              <a:t/>
            </a:r>
            <a:br>
              <a:rPr lang="fr-FR" smtClean="0">
                <a:solidFill>
                  <a:schemeClr val="tx1"/>
                </a:solidFill>
              </a:rPr>
            </a:br>
            <a:endParaRPr lang="fr-FR" smtClean="0">
              <a:solidFill>
                <a:schemeClr val="tx1"/>
              </a:solidFill>
            </a:endParaRPr>
          </a:p>
        </p:txBody>
      </p:sp>
      <p:sp>
        <p:nvSpPr>
          <p:cNvPr id="20483" name="Rectangle 4"/>
          <p:cNvSpPr>
            <a:spLocks noChangeArrowheads="1"/>
          </p:cNvSpPr>
          <p:nvPr/>
        </p:nvSpPr>
        <p:spPr bwMode="auto">
          <a:xfrm>
            <a:off x="395288" y="404813"/>
            <a:ext cx="7921625" cy="762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4400" b="1">
                <a:solidFill>
                  <a:srgbClr val="575F6D"/>
                </a:solidFill>
                <a:latin typeface="Arial" panose="020B0604020202020204" pitchFamily="34" charset="0"/>
              </a:rPr>
              <a:t>8.1. LE PLAN D’ANALYSE</a:t>
            </a:r>
          </a:p>
        </p:txBody>
      </p:sp>
      <p:sp>
        <p:nvSpPr>
          <p:cNvPr id="2048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D900EC1D-95AB-4001-BA94-CEF07B5DA4FE}" type="slidenum">
              <a:rPr lang="fr-FR" sz="1600" smtClean="0">
                <a:solidFill>
                  <a:srgbClr val="9D2512"/>
                </a:solidFill>
              </a:rPr>
              <a:pPr>
                <a:spcBef>
                  <a:spcPct val="0"/>
                </a:spcBef>
                <a:buClrTx/>
                <a:buSzTx/>
                <a:buFontTx/>
                <a:buNone/>
              </a:pPr>
              <a:t>220</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703943967"/>
      </p:ext>
    </p:extLst>
  </p:cSld>
  <p:clrMapOvr>
    <a:masterClrMapping/>
  </p:clrMapOvr>
  <p:transition>
    <p:wip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graphicFrame>
        <p:nvGraphicFramePr>
          <p:cNvPr id="4" name="Espace réservé du contenu 3"/>
          <p:cNvGraphicFramePr>
            <a:graphicFrameLocks noGrp="1"/>
          </p:cNvGraphicFramePr>
          <p:nvPr>
            <p:ph sz="quarter" idx="1"/>
          </p:nvPr>
        </p:nvGraphicFramePr>
        <p:xfrm>
          <a:off x="301625" y="214313"/>
          <a:ext cx="8485188" cy="6326187"/>
        </p:xfrm>
        <a:graphic>
          <a:graphicData uri="http://schemas.openxmlformats.org/drawingml/2006/table">
            <a:tbl>
              <a:tblPr firstRow="1" bandRow="1">
                <a:tableStyleId>{5C22544A-7EE6-4342-B048-85BDC9FD1C3A}</a:tableStyleId>
              </a:tblPr>
              <a:tblGrid>
                <a:gridCol w="1414198"/>
                <a:gridCol w="1355969"/>
                <a:gridCol w="1348086"/>
                <a:gridCol w="1538539"/>
                <a:gridCol w="1414198"/>
                <a:gridCol w="1414198"/>
              </a:tblGrid>
              <a:tr h="1714704">
                <a:tc>
                  <a:txBody>
                    <a:bodyPr/>
                    <a:lstStyle/>
                    <a:p>
                      <a:r>
                        <a:rPr lang="fr-FR" sz="1700" dirty="0" smtClean="0">
                          <a:solidFill>
                            <a:schemeClr val="tx1"/>
                          </a:solidFill>
                        </a:rPr>
                        <a:t>Données</a:t>
                      </a:r>
                      <a:r>
                        <a:rPr lang="fr-FR" sz="1700" baseline="0" dirty="0" smtClean="0">
                          <a:solidFill>
                            <a:schemeClr val="tx1"/>
                          </a:solidFill>
                        </a:rPr>
                        <a:t> de base</a:t>
                      </a:r>
                      <a:endParaRPr lang="fr-FR" sz="1700" dirty="0">
                        <a:solidFill>
                          <a:schemeClr val="tx1"/>
                        </a:solidFill>
                      </a:endParaRPr>
                    </a:p>
                  </a:txBody>
                  <a:tcPr marT="45721" marB="45721">
                    <a:solidFill>
                      <a:schemeClr val="bg2">
                        <a:lumMod val="75000"/>
                      </a:schemeClr>
                    </a:solidFill>
                  </a:tcPr>
                </a:tc>
                <a:tc>
                  <a:txBody>
                    <a:bodyPr/>
                    <a:lstStyle/>
                    <a:p>
                      <a:r>
                        <a:rPr lang="fr-FR" sz="1700" dirty="0" smtClean="0">
                          <a:solidFill>
                            <a:schemeClr val="tx1"/>
                          </a:solidFill>
                        </a:rPr>
                        <a:t>Objet</a:t>
                      </a:r>
                      <a:endParaRPr lang="fr-FR" sz="1700" dirty="0">
                        <a:solidFill>
                          <a:schemeClr val="tx1"/>
                        </a:solidFill>
                      </a:endParaRPr>
                    </a:p>
                  </a:txBody>
                  <a:tcPr marT="45721" marB="45721">
                    <a:solidFill>
                      <a:schemeClr val="bg2">
                        <a:lumMod val="75000"/>
                      </a:schemeClr>
                    </a:solidFill>
                  </a:tcPr>
                </a:tc>
                <a:tc>
                  <a:txBody>
                    <a:bodyPr/>
                    <a:lstStyle/>
                    <a:p>
                      <a:r>
                        <a:rPr lang="fr-FR" sz="1700" dirty="0" smtClean="0">
                          <a:solidFill>
                            <a:schemeClr val="tx1"/>
                          </a:solidFill>
                        </a:rPr>
                        <a:t>Actions</a:t>
                      </a:r>
                      <a:endParaRPr lang="fr-FR" sz="1700" dirty="0">
                        <a:solidFill>
                          <a:schemeClr val="tx1"/>
                        </a:solidFill>
                      </a:endParaRPr>
                    </a:p>
                  </a:txBody>
                  <a:tcPr marT="45721" marB="45721">
                    <a:solidFill>
                      <a:schemeClr val="bg2">
                        <a:lumMod val="75000"/>
                      </a:schemeClr>
                    </a:solidFill>
                  </a:tcPr>
                </a:tc>
                <a:tc>
                  <a:txBody>
                    <a:bodyPr/>
                    <a:lstStyle/>
                    <a:p>
                      <a:r>
                        <a:rPr lang="fr-FR" sz="1700" dirty="0" smtClean="0">
                          <a:solidFill>
                            <a:schemeClr val="tx1"/>
                          </a:solidFill>
                        </a:rPr>
                        <a:t>Raisons du niveau d’atteinte de l’indicateur </a:t>
                      </a:r>
                      <a:endParaRPr lang="fr-FR" sz="1700" dirty="0">
                        <a:solidFill>
                          <a:schemeClr val="tx1"/>
                        </a:solidFill>
                      </a:endParaRPr>
                    </a:p>
                  </a:txBody>
                  <a:tcPr marT="45721" marB="45721">
                    <a:solidFill>
                      <a:schemeClr val="bg2">
                        <a:lumMod val="75000"/>
                      </a:schemeClr>
                    </a:solidFill>
                  </a:tcPr>
                </a:tc>
                <a:tc>
                  <a:txBody>
                    <a:bodyPr/>
                    <a:lstStyle/>
                    <a:p>
                      <a:r>
                        <a:rPr lang="fr-FR" sz="1700" dirty="0" smtClean="0">
                          <a:solidFill>
                            <a:schemeClr val="tx1"/>
                          </a:solidFill>
                        </a:rPr>
                        <a:t>Données à rechercher</a:t>
                      </a:r>
                      <a:endParaRPr lang="fr-FR" sz="1700" dirty="0">
                        <a:solidFill>
                          <a:schemeClr val="tx1"/>
                        </a:solidFill>
                      </a:endParaRPr>
                    </a:p>
                  </a:txBody>
                  <a:tcPr marT="45721" marB="45721">
                    <a:solidFill>
                      <a:schemeClr val="bg2">
                        <a:lumMod val="75000"/>
                      </a:schemeClr>
                    </a:solidFill>
                  </a:tcPr>
                </a:tc>
                <a:tc>
                  <a:txBody>
                    <a:bodyPr/>
                    <a:lstStyle/>
                    <a:p>
                      <a:r>
                        <a:rPr lang="fr-FR" sz="1700" dirty="0" smtClean="0">
                          <a:solidFill>
                            <a:schemeClr val="tx1"/>
                          </a:solidFill>
                        </a:rPr>
                        <a:t>Ce qu’il ne faut</a:t>
                      </a:r>
                      <a:r>
                        <a:rPr lang="fr-FR" sz="1700" baseline="0" dirty="0" smtClean="0">
                          <a:solidFill>
                            <a:schemeClr val="tx1"/>
                          </a:solidFill>
                        </a:rPr>
                        <a:t> pas faire</a:t>
                      </a:r>
                      <a:endParaRPr lang="fr-FR" sz="1700" dirty="0">
                        <a:solidFill>
                          <a:schemeClr val="tx1"/>
                        </a:solidFill>
                      </a:endParaRPr>
                    </a:p>
                  </a:txBody>
                  <a:tcPr marT="45721" marB="45721">
                    <a:solidFill>
                      <a:schemeClr val="bg2">
                        <a:lumMod val="75000"/>
                      </a:schemeClr>
                    </a:solidFill>
                  </a:tcPr>
                </a:tc>
              </a:tr>
              <a:tr h="2430890">
                <a:tc rowSpan="3">
                  <a:txBody>
                    <a:bodyPr/>
                    <a:lstStyle/>
                    <a:p>
                      <a:r>
                        <a:rPr lang="fr-FR" sz="1600" dirty="0" smtClean="0">
                          <a:solidFill>
                            <a:schemeClr val="tx1"/>
                          </a:solidFill>
                        </a:rPr>
                        <a:t>Indicateurs (national, régionaux, provinciaux, par genre)</a:t>
                      </a:r>
                      <a:endParaRPr lang="fr-FR" sz="1600" dirty="0">
                        <a:solidFill>
                          <a:schemeClr val="tx1"/>
                        </a:solidFill>
                      </a:endParaRPr>
                    </a:p>
                  </a:txBody>
                  <a:tcPr marT="45721" marB="45721">
                    <a:solidFill>
                      <a:schemeClr val="bg2">
                        <a:lumMod val="75000"/>
                      </a:schemeClr>
                    </a:solidFill>
                  </a:tcPr>
                </a:tc>
                <a:tc rowSpan="3">
                  <a:txBody>
                    <a:bodyPr/>
                    <a:lstStyle/>
                    <a:p>
                      <a:r>
                        <a:rPr lang="fr-FR" sz="1600" dirty="0" smtClean="0">
                          <a:solidFill>
                            <a:schemeClr val="tx1"/>
                          </a:solidFill>
                        </a:rPr>
                        <a:t>Donner son appréciation du niveau d’atteinte de l’indicateur </a:t>
                      </a:r>
                      <a:endParaRPr lang="fr-FR" sz="1600" dirty="0">
                        <a:solidFill>
                          <a:schemeClr val="tx1"/>
                        </a:solidFill>
                      </a:endParaRPr>
                    </a:p>
                  </a:txBody>
                  <a:tcPr marT="45721" marB="45721">
                    <a:solidFill>
                      <a:schemeClr val="bg2">
                        <a:lumMod val="75000"/>
                      </a:schemeClr>
                    </a:solidFill>
                  </a:tcPr>
                </a:tc>
                <a:tc>
                  <a:txBody>
                    <a:bodyPr/>
                    <a:lstStyle/>
                    <a:p>
                      <a:r>
                        <a:rPr lang="fr-FR" sz="1600" dirty="0" smtClean="0">
                          <a:solidFill>
                            <a:schemeClr val="tx1"/>
                          </a:solidFill>
                        </a:rPr>
                        <a:t>1.</a:t>
                      </a:r>
                      <a:r>
                        <a:rPr lang="fr-FR" sz="1600" baseline="0" dirty="0" smtClean="0">
                          <a:solidFill>
                            <a:schemeClr val="tx1"/>
                          </a:solidFill>
                        </a:rPr>
                        <a:t> Suivant le niveau atteint (provincial ou régional), le comparer à indicateur régional ou national</a:t>
                      </a:r>
                      <a:endParaRPr lang="fr-FR" sz="1600" dirty="0">
                        <a:solidFill>
                          <a:schemeClr val="tx1"/>
                        </a:solidFill>
                      </a:endParaRPr>
                    </a:p>
                  </a:txBody>
                  <a:tcPr marT="45721" marB="45721">
                    <a:solidFill>
                      <a:schemeClr val="bg2">
                        <a:lumMod val="75000"/>
                      </a:schemeClr>
                    </a:solidFill>
                  </a:tcPr>
                </a:tc>
                <a:tc rowSpan="3">
                  <a:txBody>
                    <a:bodyPr/>
                    <a:lstStyle/>
                    <a:p>
                      <a:pPr>
                        <a:buFontTx/>
                        <a:buChar char="-"/>
                      </a:pPr>
                      <a:r>
                        <a:rPr lang="fr-FR" sz="1600" dirty="0" smtClean="0">
                          <a:solidFill>
                            <a:schemeClr val="tx1"/>
                          </a:solidFill>
                        </a:rPr>
                        <a:t>Raison</a:t>
                      </a:r>
                      <a:r>
                        <a:rPr lang="fr-FR" sz="1600" baseline="0" dirty="0" smtClean="0">
                          <a:solidFill>
                            <a:schemeClr val="tx1"/>
                          </a:solidFill>
                        </a:rPr>
                        <a:t>s probables </a:t>
                      </a:r>
                    </a:p>
                    <a:p>
                      <a:pPr>
                        <a:buFontTx/>
                        <a:buNone/>
                      </a:pPr>
                      <a:r>
                        <a:rPr lang="fr-FR" sz="1600" baseline="0" dirty="0" smtClean="0">
                          <a:solidFill>
                            <a:schemeClr val="tx1"/>
                          </a:solidFill>
                        </a:rPr>
                        <a:t>- Facteurs explicatifs de la situation</a:t>
                      </a:r>
                      <a:endParaRPr lang="fr-FR" sz="1600" dirty="0">
                        <a:solidFill>
                          <a:schemeClr val="tx1"/>
                        </a:solidFill>
                      </a:endParaRPr>
                    </a:p>
                  </a:txBody>
                  <a:tcPr marT="45721" marB="45721">
                    <a:solidFill>
                      <a:schemeClr val="bg2">
                        <a:lumMod val="75000"/>
                      </a:schemeClr>
                    </a:solidFill>
                  </a:tcPr>
                </a:tc>
                <a:tc rowSpan="2">
                  <a:txBody>
                    <a:bodyPr/>
                    <a:lstStyle/>
                    <a:p>
                      <a:r>
                        <a:rPr lang="fr-FR" sz="1600" dirty="0" smtClean="0">
                          <a:solidFill>
                            <a:schemeClr val="tx1"/>
                          </a:solidFill>
                        </a:rPr>
                        <a:t>Indicateurs des années précédentes,</a:t>
                      </a:r>
                      <a:r>
                        <a:rPr lang="fr-FR" sz="1600" baseline="0" dirty="0" smtClean="0">
                          <a:solidFill>
                            <a:schemeClr val="tx1"/>
                          </a:solidFill>
                        </a:rPr>
                        <a:t> données sur </a:t>
                      </a:r>
                      <a:r>
                        <a:rPr lang="fr-FR" sz="1600" baseline="0" dirty="0" err="1" smtClean="0">
                          <a:solidFill>
                            <a:schemeClr val="tx1"/>
                          </a:solidFill>
                        </a:rPr>
                        <a:t>infrast</a:t>
                      </a:r>
                      <a:r>
                        <a:rPr lang="fr-FR" sz="1600" baseline="0" dirty="0" smtClean="0">
                          <a:solidFill>
                            <a:schemeClr val="tx1"/>
                          </a:solidFill>
                        </a:rPr>
                        <a:t>, les </a:t>
                      </a:r>
                      <a:r>
                        <a:rPr lang="fr-FR" sz="1600" baseline="0" dirty="0" err="1" smtClean="0">
                          <a:solidFill>
                            <a:schemeClr val="tx1"/>
                          </a:solidFill>
                        </a:rPr>
                        <a:t>enseign</a:t>
                      </a:r>
                      <a:r>
                        <a:rPr lang="fr-FR" sz="1600" baseline="0" dirty="0" smtClean="0">
                          <a:solidFill>
                            <a:schemeClr val="tx1"/>
                          </a:solidFill>
                        </a:rPr>
                        <a:t>, la </a:t>
                      </a:r>
                      <a:r>
                        <a:rPr lang="fr-FR" sz="1600" baseline="0" dirty="0" err="1" smtClean="0">
                          <a:solidFill>
                            <a:schemeClr val="tx1"/>
                          </a:solidFill>
                        </a:rPr>
                        <a:t>localis</a:t>
                      </a:r>
                      <a:r>
                        <a:rPr lang="fr-FR" sz="1600" baseline="0" dirty="0" smtClean="0">
                          <a:solidFill>
                            <a:schemeClr val="tx1"/>
                          </a:solidFill>
                        </a:rPr>
                        <a:t> </a:t>
                      </a:r>
                      <a:r>
                        <a:rPr lang="fr-FR" sz="1600" baseline="0" dirty="0" err="1" smtClean="0">
                          <a:solidFill>
                            <a:schemeClr val="tx1"/>
                          </a:solidFill>
                        </a:rPr>
                        <a:t>écol</a:t>
                      </a:r>
                      <a:r>
                        <a:rPr lang="fr-FR" sz="1600" baseline="0" dirty="0" smtClean="0">
                          <a:solidFill>
                            <a:schemeClr val="tx1"/>
                          </a:solidFill>
                        </a:rPr>
                        <a:t>, la perception parents  école,  contexte socio-éco</a:t>
                      </a:r>
                      <a:endParaRPr lang="fr-FR" sz="1600" dirty="0">
                        <a:solidFill>
                          <a:schemeClr val="tx1"/>
                        </a:solidFill>
                      </a:endParaRPr>
                    </a:p>
                  </a:txBody>
                  <a:tcPr marT="45721" marB="45721">
                    <a:solidFill>
                      <a:schemeClr val="bg2">
                        <a:lumMod val="75000"/>
                      </a:schemeClr>
                    </a:solidFill>
                  </a:tcPr>
                </a:tc>
                <a:tc rowSpan="2">
                  <a:txBody>
                    <a:bodyPr/>
                    <a:lstStyle/>
                    <a:p>
                      <a:r>
                        <a:rPr lang="fr-FR" sz="1600" dirty="0" smtClean="0">
                          <a:solidFill>
                            <a:schemeClr val="tx1"/>
                          </a:solidFill>
                        </a:rPr>
                        <a:t>Faire</a:t>
                      </a:r>
                      <a:r>
                        <a:rPr lang="fr-FR" sz="1600" baseline="0" dirty="0" smtClean="0">
                          <a:solidFill>
                            <a:schemeClr val="tx1"/>
                          </a:solidFill>
                        </a:rPr>
                        <a:t> sommation indicateurs et rechercher moyennes (TBA G+TBA F)/2 pour TBA G+F</a:t>
                      </a:r>
                      <a:endParaRPr lang="fr-FR" sz="1600" dirty="0">
                        <a:solidFill>
                          <a:schemeClr val="tx1"/>
                        </a:solidFill>
                      </a:endParaRPr>
                    </a:p>
                  </a:txBody>
                  <a:tcPr marT="45721" marB="45721">
                    <a:solidFill>
                      <a:schemeClr val="bg2">
                        <a:lumMod val="75000"/>
                      </a:schemeClr>
                    </a:solidFill>
                  </a:tcPr>
                </a:tc>
              </a:tr>
              <a:tr h="586726">
                <a:tc vMerge="1">
                  <a:txBody>
                    <a:bodyPr/>
                    <a:lstStyle/>
                    <a:p>
                      <a:endParaRPr lang="fr-FR"/>
                    </a:p>
                  </a:txBody>
                  <a:tcPr/>
                </a:tc>
                <a:tc vMerge="1">
                  <a:txBody>
                    <a:bodyPr/>
                    <a:lstStyle/>
                    <a:p>
                      <a:endParaRPr lang="fr-FR"/>
                    </a:p>
                  </a:txBody>
                  <a:tcPr/>
                </a:tc>
                <a:tc rowSpan="2">
                  <a:txBody>
                    <a:bodyPr/>
                    <a:lstStyle/>
                    <a:p>
                      <a:r>
                        <a:rPr lang="fr-FR" sz="1600" dirty="0" smtClean="0">
                          <a:solidFill>
                            <a:schemeClr val="tx1"/>
                          </a:solidFill>
                        </a:rPr>
                        <a:t>2.</a:t>
                      </a:r>
                      <a:r>
                        <a:rPr lang="fr-FR" sz="1600" baseline="0" dirty="0" smtClean="0">
                          <a:solidFill>
                            <a:schemeClr val="tx1"/>
                          </a:solidFill>
                        </a:rPr>
                        <a:t> Comparer indicateurs régionaux entre eux (ou provinciaux entre eux)</a:t>
                      </a:r>
                      <a:endParaRPr lang="fr-FR" sz="1600" dirty="0">
                        <a:solidFill>
                          <a:schemeClr val="tx1"/>
                        </a:solidFill>
                      </a:endParaRPr>
                    </a:p>
                  </a:txBody>
                  <a:tcPr marT="45721" marB="45721">
                    <a:solidFill>
                      <a:schemeClr val="bg2">
                        <a:lumMod val="75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593867">
                <a:tc vMerge="1">
                  <a:txBody>
                    <a:bodyPr/>
                    <a:lstStyle/>
                    <a:p>
                      <a:endParaRPr lang="fr-FR" sz="1400" dirty="0"/>
                    </a:p>
                  </a:txBody>
                  <a:tcPr/>
                </a:tc>
                <a:tc vMerge="1">
                  <a:txBody>
                    <a:bodyPr/>
                    <a:lstStyle/>
                    <a:p>
                      <a:endParaRPr lang="fr-FR" sz="1400" dirty="0"/>
                    </a:p>
                  </a:txBody>
                  <a:tcPr/>
                </a:tc>
                <a:tc vMerge="1">
                  <a:txBody>
                    <a:bodyPr/>
                    <a:lstStyle/>
                    <a:p>
                      <a:endParaRPr lang="fr-FR" sz="1400" dirty="0"/>
                    </a:p>
                  </a:txBody>
                  <a:tcPr/>
                </a:tc>
                <a:tc vMerge="1">
                  <a:txBody>
                    <a:bodyPr/>
                    <a:lstStyle/>
                    <a:p>
                      <a:endParaRPr lang="fr-FR" dirty="0"/>
                    </a:p>
                  </a:txBody>
                  <a:tcPr/>
                </a:tc>
                <a:tc>
                  <a:txBody>
                    <a:bodyPr/>
                    <a:lstStyle/>
                    <a:p>
                      <a:r>
                        <a:rPr lang="fr-FR" sz="1600" dirty="0" smtClean="0">
                          <a:solidFill>
                            <a:schemeClr val="tx1"/>
                          </a:solidFill>
                        </a:rPr>
                        <a:t>Études sur </a:t>
                      </a:r>
                      <a:r>
                        <a:rPr lang="fr-FR" sz="1600" dirty="0" err="1" smtClean="0">
                          <a:solidFill>
                            <a:schemeClr val="tx1"/>
                          </a:solidFill>
                        </a:rPr>
                        <a:t>obst</a:t>
                      </a:r>
                      <a:r>
                        <a:rPr lang="fr-FR" sz="1600" dirty="0" smtClean="0">
                          <a:solidFill>
                            <a:schemeClr val="tx1"/>
                          </a:solidFill>
                        </a:rPr>
                        <a:t> </a:t>
                      </a:r>
                      <a:r>
                        <a:rPr lang="fr-FR" sz="1600" dirty="0" err="1" smtClean="0">
                          <a:solidFill>
                            <a:schemeClr val="tx1"/>
                          </a:solidFill>
                        </a:rPr>
                        <a:t>scol</a:t>
                      </a:r>
                      <a:r>
                        <a:rPr lang="fr-FR" sz="1600" dirty="0" smtClean="0">
                          <a:solidFill>
                            <a:schemeClr val="tx1"/>
                          </a:solidFill>
                        </a:rPr>
                        <a:t> (filles et garçons),</a:t>
                      </a:r>
                      <a:r>
                        <a:rPr lang="fr-FR" sz="1600" baseline="0" dirty="0" smtClean="0">
                          <a:solidFill>
                            <a:schemeClr val="tx1"/>
                          </a:solidFill>
                        </a:rPr>
                        <a:t> actions en </a:t>
                      </a:r>
                      <a:r>
                        <a:rPr lang="fr-FR" sz="1600" baseline="0" dirty="0" err="1" smtClean="0">
                          <a:solidFill>
                            <a:schemeClr val="tx1"/>
                          </a:solidFill>
                        </a:rPr>
                        <a:t>fav</a:t>
                      </a:r>
                      <a:r>
                        <a:rPr lang="fr-FR" sz="1600" baseline="0" dirty="0" smtClean="0">
                          <a:solidFill>
                            <a:schemeClr val="tx1"/>
                          </a:solidFill>
                        </a:rPr>
                        <a:t> </a:t>
                      </a:r>
                      <a:r>
                        <a:rPr lang="fr-FR" sz="1600" baseline="0" dirty="0" err="1" smtClean="0">
                          <a:solidFill>
                            <a:schemeClr val="tx1"/>
                          </a:solidFill>
                        </a:rPr>
                        <a:t>scol</a:t>
                      </a:r>
                      <a:endParaRPr lang="fr-FR" sz="1600" dirty="0">
                        <a:solidFill>
                          <a:schemeClr val="tx1"/>
                        </a:solidFill>
                      </a:endParaRPr>
                    </a:p>
                  </a:txBody>
                  <a:tcPr marT="45721" marB="45721">
                    <a:solidFill>
                      <a:schemeClr val="bg2">
                        <a:lumMod val="75000"/>
                      </a:schemeClr>
                    </a:solidFill>
                  </a:tcPr>
                </a:tc>
                <a:tc>
                  <a:txBody>
                    <a:bodyPr/>
                    <a:lstStyle/>
                    <a:p>
                      <a:endParaRPr lang="fr-FR" sz="1600" dirty="0">
                        <a:solidFill>
                          <a:schemeClr val="tx1"/>
                        </a:solidFill>
                      </a:endParaRPr>
                    </a:p>
                  </a:txBody>
                  <a:tcPr marT="45721" marB="45721">
                    <a:solidFill>
                      <a:schemeClr val="bg2">
                        <a:lumMod val="75000"/>
                      </a:schemeClr>
                    </a:solidFill>
                  </a:tcPr>
                </a:tc>
              </a:tr>
            </a:tbl>
          </a:graphicData>
        </a:graphic>
      </p:graphicFrame>
      <p:sp>
        <p:nvSpPr>
          <p:cNvPr id="2255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5DB97827-AEDD-432B-ACE7-8DA5F2BA028B}" type="slidenum">
              <a:rPr lang="fr-FR" sz="1600" smtClean="0">
                <a:solidFill>
                  <a:srgbClr val="9D2512"/>
                </a:solidFill>
              </a:rPr>
              <a:pPr>
                <a:spcBef>
                  <a:spcPct val="0"/>
                </a:spcBef>
                <a:buClrTx/>
                <a:buSzTx/>
                <a:buFontTx/>
                <a:buNone/>
              </a:pPr>
              <a:t>221</a:t>
            </a:fld>
            <a:endParaRPr lang="fr-FR" sz="1600" smtClean="0">
              <a:solidFill>
                <a:srgbClr val="9D2512"/>
              </a:solidFill>
            </a:endParaRPr>
          </a:p>
        </p:txBody>
      </p:sp>
      <p:sp>
        <p:nvSpPr>
          <p:cNvPr id="6" name="Espace réservé du pied de page 5"/>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590040274"/>
      </p:ext>
    </p:extLst>
  </p:cSld>
  <p:clrMapOvr>
    <a:masterClrMapping/>
  </p:clrMapOvr>
  <p:transition>
    <p:fade thruBlk="1"/>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179388" y="1557338"/>
            <a:ext cx="8785225" cy="4608512"/>
          </a:xfrm>
        </p:spPr>
        <p:txBody>
          <a:bodyPr/>
          <a:lstStyle/>
          <a:p>
            <a:pPr algn="l" eaLnBrk="1" hangingPunct="1"/>
            <a:r>
              <a:rPr lang="fr-FR" sz="3200" b="1" smtClean="0">
                <a:solidFill>
                  <a:schemeClr val="tx1"/>
                </a:solidFill>
              </a:rPr>
              <a:t>* </a:t>
            </a:r>
            <a:r>
              <a:rPr lang="fr-FR" sz="3200" smtClean="0">
                <a:solidFill>
                  <a:schemeClr val="tx1"/>
                </a:solidFill>
              </a:rPr>
              <a:t>Analyse devant être accessible à tous les publics concernés par l’éducation.  Aussi, les informations doivent-elles être présentées de façon simple sans perdre de leur précision même si celles-ci sont complexes!</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b="1" smtClean="0">
                <a:solidFill>
                  <a:schemeClr val="tx1"/>
                </a:solidFill>
              </a:rPr>
              <a:t>*</a:t>
            </a:r>
            <a:r>
              <a:rPr lang="fr-FR" sz="3200" smtClean="0">
                <a:solidFill>
                  <a:schemeClr val="tx1"/>
                </a:solidFill>
              </a:rPr>
              <a:t> Analyse indicateurs en 5 étapes.</a:t>
            </a:r>
            <a:br>
              <a:rPr lang="fr-FR" sz="3200" smtClean="0">
                <a:solidFill>
                  <a:schemeClr val="tx1"/>
                </a:solidFill>
              </a:rPr>
            </a:br>
            <a:endParaRPr lang="fr-FR" smtClean="0">
              <a:solidFill>
                <a:srgbClr val="9D2512"/>
              </a:solidFill>
            </a:endParaRPr>
          </a:p>
        </p:txBody>
      </p:sp>
      <p:sp>
        <p:nvSpPr>
          <p:cNvPr id="24579"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2458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8548B47D-ED40-4578-9269-17A1E86C2D0C}" type="slidenum">
              <a:rPr lang="fr-FR" sz="1600" smtClean="0">
                <a:solidFill>
                  <a:srgbClr val="9D2512"/>
                </a:solidFill>
              </a:rPr>
              <a:pPr>
                <a:spcBef>
                  <a:spcPct val="0"/>
                </a:spcBef>
                <a:buClrTx/>
                <a:buSzTx/>
                <a:buFontTx/>
                <a:buNone/>
              </a:pPr>
              <a:t>222</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817762189"/>
      </p:ext>
    </p:extLst>
  </p:cSld>
  <p:clrMapOvr>
    <a:masterClrMapping/>
  </p:clrMapOvr>
  <p:transition>
    <p:wip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idx="4294967295"/>
          </p:nvPr>
        </p:nvSpPr>
        <p:spPr>
          <a:xfrm>
            <a:off x="395288" y="1557338"/>
            <a:ext cx="8280400" cy="3311525"/>
          </a:xfrm>
        </p:spPr>
        <p:txBody>
          <a:bodyPr/>
          <a:lstStyle/>
          <a:p>
            <a:pPr algn="l" eaLnBrk="1" hangingPunct="1"/>
            <a:r>
              <a:rPr lang="fr-FR" sz="3600" b="1" smtClean="0">
                <a:solidFill>
                  <a:schemeClr val="tx1"/>
                </a:solidFill>
              </a:rPr>
              <a:t>1 - Choisir l’indicateur à analyser</a:t>
            </a:r>
            <a:r>
              <a:rPr lang="fr-FR" sz="3600" smtClean="0">
                <a:solidFill>
                  <a:schemeClr val="tx1"/>
                </a:solidFill>
              </a:rPr>
              <a:t/>
            </a:r>
            <a:br>
              <a:rPr lang="fr-FR" sz="3600" smtClean="0">
                <a:solidFill>
                  <a:schemeClr val="tx1"/>
                </a:solidFill>
              </a:rPr>
            </a:br>
            <a:r>
              <a:rPr lang="fr-FR" sz="3600" smtClean="0">
                <a:solidFill>
                  <a:schemeClr val="tx1"/>
                </a:solidFill>
              </a:rPr>
              <a:t/>
            </a:r>
            <a:br>
              <a:rPr lang="fr-FR" sz="3600" smtClean="0">
                <a:solidFill>
                  <a:schemeClr val="tx1"/>
                </a:solidFill>
              </a:rPr>
            </a:br>
            <a:r>
              <a:rPr lang="fr-FR" sz="3600" smtClean="0">
                <a:solidFill>
                  <a:schemeClr val="tx1"/>
                </a:solidFill>
              </a:rPr>
              <a:t> </a:t>
            </a:r>
            <a:r>
              <a:rPr lang="fr-FR" smtClean="0">
                <a:solidFill>
                  <a:schemeClr val="tx1"/>
                </a:solidFill>
              </a:rPr>
              <a:t>Le choix de l’indicateur dépendra de la situation à analyser.</a:t>
            </a:r>
            <a:r>
              <a:rPr lang="fr-FR" sz="3600" smtClean="0">
                <a:solidFill>
                  <a:schemeClr val="tx1"/>
                </a:solidFill>
              </a:rPr>
              <a:t/>
            </a:r>
            <a:br>
              <a:rPr lang="fr-FR" sz="3600" smtClean="0">
                <a:solidFill>
                  <a:schemeClr val="tx1"/>
                </a:solidFill>
              </a:rPr>
            </a:br>
            <a:endParaRPr lang="fr-FR" sz="3600" smtClean="0">
              <a:solidFill>
                <a:schemeClr val="tx1"/>
              </a:solidFill>
            </a:endParaRPr>
          </a:p>
        </p:txBody>
      </p:sp>
      <p:sp>
        <p:nvSpPr>
          <p:cNvPr id="26627"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2662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46CB97A9-7273-4B7F-A2FC-86765F237FE4}" type="slidenum">
              <a:rPr lang="fr-FR" sz="1600" smtClean="0">
                <a:solidFill>
                  <a:srgbClr val="9D2512"/>
                </a:solidFill>
              </a:rPr>
              <a:pPr>
                <a:spcBef>
                  <a:spcPct val="0"/>
                </a:spcBef>
                <a:buClrTx/>
                <a:buSzTx/>
                <a:buFontTx/>
                <a:buNone/>
              </a:pPr>
              <a:t>223</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513678081"/>
      </p:ext>
    </p:extLst>
  </p:cSld>
  <p:clrMapOvr>
    <a:masterClrMapping/>
  </p:clrMapOvr>
  <p:transition>
    <p:wip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idx="4294967295"/>
          </p:nvPr>
        </p:nvSpPr>
        <p:spPr>
          <a:xfrm>
            <a:off x="395288" y="1557338"/>
            <a:ext cx="8497887" cy="5040312"/>
          </a:xfrm>
        </p:spPr>
        <p:txBody>
          <a:bodyPr/>
          <a:lstStyle/>
          <a:p>
            <a:pPr algn="l" eaLnBrk="1" hangingPunct="1"/>
            <a:r>
              <a:rPr lang="fr-FR" sz="3200" b="1" smtClean="0">
                <a:solidFill>
                  <a:schemeClr val="tx1"/>
                </a:solidFill>
              </a:rPr>
              <a:t>2- Choisir les informations nécessaires</a:t>
            </a: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Le choix des informations dépendra également de l’objet d’analyse:</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données sur années précédentes ou sur plusieurs années,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désagrégation par sexe, régions, province, zone, etc.</a:t>
            </a:r>
          </a:p>
        </p:txBody>
      </p:sp>
      <p:sp>
        <p:nvSpPr>
          <p:cNvPr id="28675"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2867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F4C62AEC-8B53-4FA1-AB1A-3E14172F10CF}" type="slidenum">
              <a:rPr lang="fr-FR" sz="1600" smtClean="0">
                <a:solidFill>
                  <a:srgbClr val="9D2512"/>
                </a:solidFill>
              </a:rPr>
              <a:pPr>
                <a:spcBef>
                  <a:spcPct val="0"/>
                </a:spcBef>
                <a:buClrTx/>
                <a:buSzTx/>
                <a:buFontTx/>
                <a:buNone/>
              </a:pPr>
              <a:t>224</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7052443"/>
      </p:ext>
    </p:extLst>
  </p:cSld>
  <p:clrMapOvr>
    <a:masterClrMapping/>
  </p:clrMapOvr>
  <p:transition>
    <p:wip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250825" y="1285875"/>
            <a:ext cx="8642350" cy="4951413"/>
          </a:xfrm>
        </p:spPr>
        <p:txBody>
          <a:bodyPr/>
          <a:lstStyle/>
          <a:p>
            <a:pPr algn="l" eaLnBrk="1" hangingPunct="1"/>
            <a:r>
              <a:rPr lang="fr-FR" sz="3600" b="1" smtClean="0">
                <a:solidFill>
                  <a:schemeClr val="tx1"/>
                </a:solidFill>
              </a:rPr>
              <a:t>3- Présenter de façon pertinente ces informations</a:t>
            </a:r>
            <a:r>
              <a:rPr lang="fr-FR" sz="3600" smtClean="0">
                <a:solidFill>
                  <a:schemeClr val="tx1"/>
                </a:solidFill>
              </a:rPr>
              <a:t> </a:t>
            </a:r>
            <a:br>
              <a:rPr lang="fr-FR" sz="3600" smtClean="0">
                <a:solidFill>
                  <a:schemeClr val="tx1"/>
                </a:solidFill>
              </a:rPr>
            </a:br>
            <a:r>
              <a:rPr lang="fr-FR" sz="3200" smtClean="0">
                <a:solidFill>
                  <a:schemeClr val="tx1"/>
                </a:solidFill>
              </a:rPr>
              <a:t>Tableaux et/ou graphiques à choisir avec soin et fournir le maximum d’informations avec le minimum de données. </a:t>
            </a:r>
            <a:br>
              <a:rPr lang="fr-FR" sz="3200" smtClean="0">
                <a:solidFill>
                  <a:schemeClr val="tx1"/>
                </a:solidFill>
              </a:rPr>
            </a:br>
            <a:r>
              <a:rPr lang="fr-FR" sz="3200" smtClean="0">
                <a:solidFill>
                  <a:schemeClr val="tx1"/>
                </a:solidFill>
              </a:rPr>
              <a:t/>
            </a:r>
            <a:br>
              <a:rPr lang="fr-FR" sz="3200" smtClean="0">
                <a:solidFill>
                  <a:schemeClr val="tx1"/>
                </a:solidFill>
              </a:rPr>
            </a:br>
            <a:endParaRPr lang="fr-FR" sz="3200" smtClean="0">
              <a:solidFill>
                <a:schemeClr val="tx1"/>
              </a:solidFill>
            </a:endParaRPr>
          </a:p>
        </p:txBody>
      </p:sp>
      <p:sp>
        <p:nvSpPr>
          <p:cNvPr id="30723"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3072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34744EA3-87BB-4715-AA72-BBA164051754}" type="slidenum">
              <a:rPr lang="fr-FR" sz="1600" smtClean="0">
                <a:solidFill>
                  <a:srgbClr val="9D2512"/>
                </a:solidFill>
              </a:rPr>
              <a:pPr>
                <a:spcBef>
                  <a:spcPct val="0"/>
                </a:spcBef>
                <a:buClrTx/>
                <a:buSzTx/>
                <a:buFontTx/>
                <a:buNone/>
              </a:pPr>
              <a:t>225</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4081290484"/>
      </p:ext>
    </p:extLst>
  </p:cSld>
  <p:clrMapOvr>
    <a:masterClrMapping/>
  </p:clrMapOvr>
  <p:transition>
    <p:wip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idx="4294967295"/>
          </p:nvPr>
        </p:nvSpPr>
        <p:spPr>
          <a:xfrm>
            <a:off x="250825" y="1268413"/>
            <a:ext cx="8642350" cy="4951412"/>
          </a:xfrm>
        </p:spPr>
        <p:txBody>
          <a:bodyPr/>
          <a:lstStyle/>
          <a:p>
            <a:pPr algn="l" eaLnBrk="1" hangingPunct="1"/>
            <a:r>
              <a:rPr lang="fr-FR" sz="2800" b="1" i="1" smtClean="0">
                <a:solidFill>
                  <a:schemeClr val="tx1"/>
                </a:solidFill>
              </a:rPr>
              <a:t>Les tableaux</a:t>
            </a:r>
            <a:r>
              <a:rPr lang="fr-FR" sz="2800" smtClean="0">
                <a:solidFill>
                  <a:schemeClr val="tx1"/>
                </a:solidFill>
              </a:rPr>
              <a:t/>
            </a:r>
            <a:br>
              <a:rPr lang="fr-FR" sz="2800" smtClean="0">
                <a:solidFill>
                  <a:schemeClr val="tx1"/>
                </a:solidFill>
              </a:rPr>
            </a:br>
            <a:r>
              <a:rPr lang="fr-FR" sz="2800" smtClean="0">
                <a:solidFill>
                  <a:schemeClr val="tx1"/>
                </a:solidFill>
              </a:rPr>
              <a:t>- le tableau ne doit pas être trop chargé : il vaut mieux ajouter un tableau supplémentaire ;</a:t>
            </a:r>
            <a:br>
              <a:rPr lang="fr-FR" sz="2800" smtClean="0">
                <a:solidFill>
                  <a:schemeClr val="tx1"/>
                </a:solidFill>
              </a:rPr>
            </a:br>
            <a:r>
              <a:rPr lang="fr-FR" sz="2800" smtClean="0">
                <a:solidFill>
                  <a:schemeClr val="tx1"/>
                </a:solidFill>
              </a:rPr>
              <a:t>- les unités de mesure doivent être claires ;</a:t>
            </a:r>
            <a:br>
              <a:rPr lang="fr-FR" sz="2800" smtClean="0">
                <a:solidFill>
                  <a:schemeClr val="tx1"/>
                </a:solidFill>
              </a:rPr>
            </a:br>
            <a:r>
              <a:rPr lang="fr-FR" sz="2800" smtClean="0">
                <a:solidFill>
                  <a:schemeClr val="tx1"/>
                </a:solidFill>
              </a:rPr>
              <a:t>- les décimales qui surchargent le tableau, doivent être réduites à un nombre approprié ;</a:t>
            </a:r>
            <a:br>
              <a:rPr lang="fr-FR" sz="2800" smtClean="0">
                <a:solidFill>
                  <a:schemeClr val="tx1"/>
                </a:solidFill>
              </a:rPr>
            </a:br>
            <a:r>
              <a:rPr lang="fr-FR" sz="2800" smtClean="0">
                <a:solidFill>
                  <a:schemeClr val="tx1"/>
                </a:solidFill>
              </a:rPr>
              <a:t>- les différentes sections du tableau peuvent être séparées par des lignes pour en faciliter la lecture ;</a:t>
            </a:r>
            <a:br>
              <a:rPr lang="fr-FR" sz="2800" smtClean="0">
                <a:solidFill>
                  <a:schemeClr val="tx1"/>
                </a:solidFill>
              </a:rPr>
            </a:br>
            <a:r>
              <a:rPr lang="fr-FR" sz="2800" smtClean="0">
                <a:solidFill>
                  <a:schemeClr val="tx1"/>
                </a:solidFill>
              </a:rPr>
              <a:t>- les totaux doivent être clairement indiqués ;</a:t>
            </a:r>
            <a:br>
              <a:rPr lang="fr-FR" sz="2800" smtClean="0">
                <a:solidFill>
                  <a:schemeClr val="tx1"/>
                </a:solidFill>
              </a:rPr>
            </a:br>
            <a:r>
              <a:rPr lang="fr-FR" sz="2800" smtClean="0">
                <a:solidFill>
                  <a:schemeClr val="tx1"/>
                </a:solidFill>
              </a:rPr>
              <a:t/>
            </a:r>
            <a:br>
              <a:rPr lang="fr-FR" sz="2800" smtClean="0">
                <a:solidFill>
                  <a:schemeClr val="tx1"/>
                </a:solidFill>
              </a:rPr>
            </a:br>
            <a:endParaRPr lang="fr-FR" sz="2800" smtClean="0">
              <a:solidFill>
                <a:schemeClr val="tx1"/>
              </a:solidFill>
            </a:endParaRPr>
          </a:p>
        </p:txBody>
      </p:sp>
      <p:sp>
        <p:nvSpPr>
          <p:cNvPr id="32771"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32772"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D27109C1-73DA-4E22-A46B-B71D416983B5}" type="slidenum">
              <a:rPr lang="fr-FR" sz="1600">
                <a:solidFill>
                  <a:srgbClr val="9D2512"/>
                </a:solidFill>
              </a:rPr>
              <a:pPr algn="ctr" eaLnBrk="1" hangingPunct="1">
                <a:spcBef>
                  <a:spcPct val="0"/>
                </a:spcBef>
                <a:buClrTx/>
                <a:buSzTx/>
                <a:buFontTx/>
                <a:buNone/>
              </a:pPr>
              <a:t>226</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spTree>
    <p:extLst>
      <p:ext uri="{BB962C8B-B14F-4D97-AF65-F5344CB8AC3E}">
        <p14:creationId xmlns:p14="http://schemas.microsoft.com/office/powerpoint/2010/main" val="596890515"/>
      </p:ext>
    </p:extLst>
  </p:cSld>
  <p:clrMapOvr>
    <a:masterClrMapping/>
  </p:clrMapOvr>
  <p:transition>
    <p:wip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idx="4294967295"/>
          </p:nvPr>
        </p:nvSpPr>
        <p:spPr>
          <a:xfrm>
            <a:off x="250825" y="1268413"/>
            <a:ext cx="8642350" cy="4951412"/>
          </a:xfrm>
        </p:spPr>
        <p:txBody>
          <a:bodyPr/>
          <a:lstStyle/>
          <a:p>
            <a:pPr algn="l" eaLnBrk="1" hangingPunct="1"/>
            <a:r>
              <a:rPr lang="fr-FR" sz="3200" b="1" i="1" smtClean="0">
                <a:solidFill>
                  <a:schemeClr val="tx1"/>
                </a:solidFill>
              </a:rPr>
              <a:t>Les tableaux</a:t>
            </a: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la comparaison de statistiques s’effectue sur un même tableau et non à partir de deux tableaux différents ;</a:t>
            </a:r>
            <a:br>
              <a:rPr lang="fr-FR" sz="3200" smtClean="0">
                <a:solidFill>
                  <a:schemeClr val="tx1"/>
                </a:solidFill>
              </a:rPr>
            </a:br>
            <a:r>
              <a:rPr lang="fr-FR" sz="3200" smtClean="0">
                <a:solidFill>
                  <a:schemeClr val="tx1"/>
                </a:solidFill>
              </a:rPr>
              <a:t>- les tableaux doivent présenter une numérotation successive (séquentielle) ;</a:t>
            </a:r>
            <a:br>
              <a:rPr lang="fr-FR" sz="3200" smtClean="0">
                <a:solidFill>
                  <a:schemeClr val="tx1"/>
                </a:solidFill>
              </a:rPr>
            </a:br>
            <a:r>
              <a:rPr lang="fr-FR" sz="3200" smtClean="0">
                <a:solidFill>
                  <a:schemeClr val="tx1"/>
                </a:solidFill>
              </a:rPr>
              <a:t>- les dates des données doivent être précisées. </a:t>
            </a:r>
            <a:br>
              <a:rPr lang="fr-FR" sz="3200" smtClean="0">
                <a:solidFill>
                  <a:schemeClr val="tx1"/>
                </a:solidFill>
              </a:rPr>
            </a:br>
            <a:endParaRPr lang="fr-FR" sz="3200" smtClean="0">
              <a:solidFill>
                <a:schemeClr val="tx1"/>
              </a:solidFill>
            </a:endParaRPr>
          </a:p>
        </p:txBody>
      </p:sp>
      <p:sp>
        <p:nvSpPr>
          <p:cNvPr id="34819"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34820"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BF67013A-0790-420F-9E33-6F8267AAA609}" type="slidenum">
              <a:rPr lang="fr-FR" sz="1600">
                <a:solidFill>
                  <a:srgbClr val="9D2512"/>
                </a:solidFill>
              </a:rPr>
              <a:pPr algn="ctr" eaLnBrk="1" hangingPunct="1">
                <a:spcBef>
                  <a:spcPct val="0"/>
                </a:spcBef>
                <a:buClrTx/>
                <a:buSzTx/>
                <a:buFontTx/>
                <a:buNone/>
              </a:pPr>
              <a:t>227</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spTree>
    <p:extLst>
      <p:ext uri="{BB962C8B-B14F-4D97-AF65-F5344CB8AC3E}">
        <p14:creationId xmlns:p14="http://schemas.microsoft.com/office/powerpoint/2010/main" val="991713008"/>
      </p:ext>
    </p:extLst>
  </p:cSld>
  <p:clrMapOvr>
    <a:masterClrMapping/>
  </p:clrMapOvr>
  <p:transition>
    <p:wip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idx="4294967295"/>
          </p:nvPr>
        </p:nvSpPr>
        <p:spPr>
          <a:xfrm>
            <a:off x="250825" y="1268413"/>
            <a:ext cx="8642350" cy="4951412"/>
          </a:xfrm>
        </p:spPr>
        <p:txBody>
          <a:bodyPr/>
          <a:lstStyle/>
          <a:p>
            <a:pPr algn="just" eaLnBrk="1" hangingPunct="1"/>
            <a:r>
              <a:rPr lang="fr-FR" sz="3200" smtClean="0">
                <a:solidFill>
                  <a:schemeClr val="tx1"/>
                </a:solidFill>
              </a:rPr>
              <a:t> </a:t>
            </a:r>
            <a:r>
              <a:rPr lang="fr-FR" sz="2800" b="1" i="1" smtClean="0">
                <a:solidFill>
                  <a:schemeClr val="tx1"/>
                </a:solidFill>
              </a:rPr>
              <a:t>Les graphiques</a:t>
            </a:r>
            <a:r>
              <a:rPr lang="fr-FR" sz="2800" smtClean="0">
                <a:solidFill>
                  <a:schemeClr val="tx1"/>
                </a:solidFill>
              </a:rPr>
              <a:t/>
            </a:r>
            <a:br>
              <a:rPr lang="fr-FR" sz="2800" smtClean="0">
                <a:solidFill>
                  <a:schemeClr val="tx1"/>
                </a:solidFill>
              </a:rPr>
            </a:br>
            <a:r>
              <a:rPr lang="fr-FR" sz="2800" smtClean="0">
                <a:solidFill>
                  <a:schemeClr val="tx1"/>
                </a:solidFill>
              </a:rPr>
              <a:t>Les graphiques permettent de présenter beaucoup d’informations de manière compréhensible. Quand faut-il préférer un graphique à un tableau ? Comment choisir le graphique pertinent ? Le principe à suivre est souplesse et de toujours chercher la représentation la plus parlante pour un non spécialiste. Dans tous les cas, la construction doit permettre de trouver une réponse visuelle. On peut tout de même faire quelques suggestions de bon sens.</a:t>
            </a:r>
          </a:p>
        </p:txBody>
      </p:sp>
      <p:sp>
        <p:nvSpPr>
          <p:cNvPr id="36867"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36868"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9AE37E1A-7B2B-43E5-808A-94CE540D51A5}" type="slidenum">
              <a:rPr lang="fr-FR" sz="1600">
                <a:solidFill>
                  <a:srgbClr val="9D2512"/>
                </a:solidFill>
              </a:rPr>
              <a:pPr algn="ctr" eaLnBrk="1" hangingPunct="1">
                <a:spcBef>
                  <a:spcPct val="0"/>
                </a:spcBef>
                <a:buClrTx/>
                <a:buSzTx/>
                <a:buFontTx/>
                <a:buNone/>
              </a:pPr>
              <a:t>228</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spTree>
    <p:extLst>
      <p:ext uri="{BB962C8B-B14F-4D97-AF65-F5344CB8AC3E}">
        <p14:creationId xmlns:p14="http://schemas.microsoft.com/office/powerpoint/2010/main" val="3449483796"/>
      </p:ext>
    </p:extLst>
  </p:cSld>
  <p:clrMapOvr>
    <a:masterClrMapping/>
  </p:clrMapOvr>
  <p:transition>
    <p:wip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idx="4294967295"/>
          </p:nvPr>
        </p:nvSpPr>
        <p:spPr>
          <a:xfrm>
            <a:off x="250825" y="1268413"/>
            <a:ext cx="8642350" cy="5256212"/>
          </a:xfrm>
        </p:spPr>
        <p:txBody>
          <a:bodyPr/>
          <a:lstStyle/>
          <a:p>
            <a:pPr algn="l" eaLnBrk="1" hangingPunct="1"/>
            <a:r>
              <a:rPr lang="fr-FR" sz="2800" smtClean="0">
                <a:solidFill>
                  <a:schemeClr val="tx1"/>
                </a:solidFill>
              </a:rPr>
              <a:t> Le graphique illustre très facilement l’évolution générale des indicateurs ou des statistiques.</a:t>
            </a:r>
            <a:br>
              <a:rPr lang="fr-FR" sz="2800" smtClean="0">
                <a:solidFill>
                  <a:schemeClr val="tx1"/>
                </a:solidFill>
              </a:rPr>
            </a:br>
            <a:r>
              <a:rPr lang="fr-FR" sz="2800" smtClean="0">
                <a:solidFill>
                  <a:schemeClr val="tx1"/>
                </a:solidFill>
              </a:rPr>
              <a:t>En ce qui concerne la présentation des graphiques, beaucoup d’options sont offertes : </a:t>
            </a:r>
            <a:br>
              <a:rPr lang="fr-FR" sz="2800" smtClean="0">
                <a:solidFill>
                  <a:schemeClr val="tx1"/>
                </a:solidFill>
              </a:rPr>
            </a:br>
            <a:r>
              <a:rPr lang="fr-FR" sz="2800" smtClean="0">
                <a:solidFill>
                  <a:schemeClr val="tx1"/>
                </a:solidFill>
              </a:rPr>
              <a:t>- la représentation cartographique : les indicateurs par région, par province, par commune peuvent être représentés par une carte géographique.</a:t>
            </a:r>
            <a:br>
              <a:rPr lang="fr-FR" sz="2800" smtClean="0">
                <a:solidFill>
                  <a:schemeClr val="tx1"/>
                </a:solidFill>
              </a:rPr>
            </a:br>
            <a:endParaRPr lang="fr-FR" sz="2800" smtClean="0">
              <a:solidFill>
                <a:schemeClr val="tx1"/>
              </a:solidFill>
            </a:endParaRPr>
          </a:p>
        </p:txBody>
      </p:sp>
      <p:sp>
        <p:nvSpPr>
          <p:cNvPr id="38915" name="Rectangle 4"/>
          <p:cNvSpPr>
            <a:spLocks noChangeArrowheads="1"/>
          </p:cNvSpPr>
          <p:nvPr/>
        </p:nvSpPr>
        <p:spPr bwMode="auto">
          <a:xfrm>
            <a:off x="395288" y="1889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38916"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1BB200BE-9425-4454-97D2-57E717BB4531}" type="slidenum">
              <a:rPr lang="fr-FR" sz="1600">
                <a:solidFill>
                  <a:srgbClr val="9D2512"/>
                </a:solidFill>
              </a:rPr>
              <a:pPr algn="ctr" eaLnBrk="1" hangingPunct="1">
                <a:spcBef>
                  <a:spcPct val="0"/>
                </a:spcBef>
                <a:buClrTx/>
                <a:buSzTx/>
                <a:buFontTx/>
                <a:buNone/>
              </a:pPr>
              <a:t>229</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spTree>
    <p:extLst>
      <p:ext uri="{BB962C8B-B14F-4D97-AF65-F5344CB8AC3E}">
        <p14:creationId xmlns:p14="http://schemas.microsoft.com/office/powerpoint/2010/main" val="1608415396"/>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115888"/>
            <a:ext cx="8570913" cy="874712"/>
          </a:xfrm>
        </p:spPr>
        <p:txBody>
          <a:bodyPr/>
          <a:lstStyle/>
          <a:p>
            <a:pPr eaLnBrk="1" hangingPunct="1"/>
            <a:r>
              <a:rPr lang="fr-FR" sz="2800" smtClean="0"/>
              <a:t>1.3. Les statistiques éducatives</a:t>
            </a:r>
            <a:endParaRPr lang="fr-FR" altLang="fr-FR" sz="4300" smtClean="0"/>
          </a:p>
        </p:txBody>
      </p:sp>
      <p:sp>
        <p:nvSpPr>
          <p:cNvPr id="7171" name="Rectangle 3"/>
          <p:cNvSpPr>
            <a:spLocks noGrp="1" noChangeArrowheads="1"/>
          </p:cNvSpPr>
          <p:nvPr>
            <p:ph type="body" idx="4294967295"/>
          </p:nvPr>
        </p:nvSpPr>
        <p:spPr>
          <a:xfrm>
            <a:off x="0" y="908050"/>
            <a:ext cx="9144000" cy="5949950"/>
          </a:xfrm>
        </p:spPr>
        <p:txBody>
          <a:bodyPr/>
          <a:lstStyle/>
          <a:p>
            <a:pPr algn="just" eaLnBrk="1" hangingPunct="1">
              <a:buFont typeface="Wingdings" panose="05000000000000000000" pitchFamily="2" charset="2"/>
              <a:buNone/>
            </a:pPr>
            <a:r>
              <a:rPr lang="en-GB" altLang="fr-FR" sz="3200" dirty="0" smtClean="0"/>
              <a:t>La </a:t>
            </a:r>
            <a:r>
              <a:rPr lang="en-GB" altLang="fr-FR" sz="3200" dirty="0" err="1" smtClean="0"/>
              <a:t>statistique</a:t>
            </a:r>
            <a:r>
              <a:rPr lang="en-GB" altLang="fr-FR" sz="3200" dirty="0" smtClean="0"/>
              <a:t> </a:t>
            </a:r>
            <a:r>
              <a:rPr lang="en-GB" altLang="fr-FR" sz="3200" dirty="0" err="1" smtClean="0"/>
              <a:t>est</a:t>
            </a:r>
            <a:r>
              <a:rPr lang="en-GB" altLang="fr-FR" sz="3200" dirty="0" smtClean="0"/>
              <a:t> </a:t>
            </a:r>
            <a:r>
              <a:rPr lang="en-GB" altLang="fr-FR" sz="3200" dirty="0" err="1" smtClean="0"/>
              <a:t>donc</a:t>
            </a:r>
            <a:r>
              <a:rPr lang="en-GB" altLang="fr-FR" sz="3200" dirty="0" smtClean="0"/>
              <a:t> </a:t>
            </a:r>
            <a:r>
              <a:rPr lang="en-GB" altLang="fr-FR" sz="3200" dirty="0" err="1" smtClean="0"/>
              <a:t>l’a</a:t>
            </a:r>
            <a:r>
              <a:rPr lang="fr-FR" altLang="fr-FR" sz="3200" dirty="0" err="1" smtClean="0"/>
              <a:t>ctivité</a:t>
            </a:r>
            <a:r>
              <a:rPr lang="fr-FR" altLang="fr-FR" sz="3200" dirty="0" smtClean="0"/>
              <a:t> qui consiste à recueillir, traiter et interpréter un ensemble de données d’informations</a:t>
            </a:r>
            <a:r>
              <a:rPr lang="en-GB" altLang="fr-FR" sz="3200" dirty="0" smtClean="0"/>
              <a:t>. </a:t>
            </a:r>
          </a:p>
          <a:p>
            <a:pPr algn="just" eaLnBrk="1" hangingPunct="1">
              <a:buFontTx/>
              <a:buNone/>
            </a:pPr>
            <a:r>
              <a:rPr lang="fr-FR" sz="3200" dirty="0" smtClean="0"/>
              <a:t>Par analogie, les statistiques éducatives sont les informations chiffrées qui ont trait à tous les aspects du système éducatif : les élèves et étudiants, les personnels enseignant, administratif, d’encadrement et de soutien,  les infrastructures, le matériel et les équipements éducatifs, les</a:t>
            </a:r>
            <a:r>
              <a:rPr lang="fr-FR" sz="3200" b="1" dirty="0" smtClean="0"/>
              <a:t> </a:t>
            </a:r>
            <a:r>
              <a:rPr lang="fr-FR" sz="3200" dirty="0" smtClean="0"/>
              <a:t>manuels, le financement et les dépenses, etc.</a:t>
            </a:r>
            <a:endParaRPr lang="en-US" sz="3200" dirty="0" smtClean="0"/>
          </a:p>
          <a:p>
            <a:pPr algn="just" eaLnBrk="1" hangingPunct="1">
              <a:buFont typeface="Wingdings" panose="05000000000000000000" pitchFamily="2" charset="2"/>
              <a:buNone/>
            </a:pPr>
            <a:endParaRPr lang="fr-FR" altLang="fr-FR" sz="3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717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717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717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 calcmode="lin" valueType="num">
                                      <p:cBhvr>
                                        <p:cTn id="16" dur="500" fill="hold"/>
                                        <p:tgtEl>
                                          <p:spTgt spid="717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717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717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71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171">
                                            <p:txEl>
                                              <p:pRg st="1" end="1"/>
                                            </p:txEl>
                                          </p:spTgt>
                                        </p:tgtEl>
                                        <p:attrNameLst>
                                          <p:attrName>style.visibility</p:attrName>
                                        </p:attrNameLst>
                                      </p:cBhvr>
                                      <p:to>
                                        <p:strVal val="visible"/>
                                      </p:to>
                                    </p:set>
                                    <p:anim calcmode="lin" valueType="num">
                                      <p:cBhvr>
                                        <p:cTn id="25" dur="500" fill="hold"/>
                                        <p:tgtEl>
                                          <p:spTgt spid="717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717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71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xit" presetSubtype="0" fill="hold" grpId="1" nodeType="clickEffect">
                                  <p:stCondLst>
                                    <p:cond delay="0"/>
                                  </p:stCondLst>
                                  <p:childTnLst>
                                    <p:anim calcmode="lin" valueType="num">
                                      <p:cBhvr>
                                        <p:cTn id="33" dur="2000" fill="hold"/>
                                        <p:tgtEl>
                                          <p:spTgt spid="7170"/>
                                        </p:tgtEl>
                                        <p:attrNameLst>
                                          <p:attrName>style.rotation</p:attrName>
                                        </p:attrNameLst>
                                      </p:cBhvr>
                                      <p:tavLst>
                                        <p:tav tm="0">
                                          <p:val>
                                            <p:fltVal val="0"/>
                                          </p:val>
                                        </p:tav>
                                        <p:tav tm="100000">
                                          <p:val>
                                            <p:fltVal val="-90"/>
                                          </p:val>
                                        </p:tav>
                                      </p:tavLst>
                                    </p:anim>
                                    <p:anim calcmode="lin" valueType="num">
                                      <p:cBhvr>
                                        <p:cTn id="34" dur="2000" fill="hold"/>
                                        <p:tgtEl>
                                          <p:spTgt spid="7170"/>
                                        </p:tgtEl>
                                        <p:attrNameLst>
                                          <p:attrName>ppt_w</p:attrName>
                                        </p:attrNameLst>
                                      </p:cBhvr>
                                      <p:tavLst>
                                        <p:tav tm="0">
                                          <p:val>
                                            <p:strVal val="ppt_w"/>
                                          </p:val>
                                        </p:tav>
                                        <p:tav tm="50000">
                                          <p:val>
                                            <p:strVal val="ppt_w-.5"/>
                                          </p:val>
                                        </p:tav>
                                        <p:tav tm="100000">
                                          <p:val>
                                            <p:strVal val="ppt_w-.5"/>
                                          </p:val>
                                        </p:tav>
                                      </p:tavLst>
                                    </p:anim>
                                    <p:anim calcmode="lin" valueType="num">
                                      <p:cBhvr>
                                        <p:cTn id="35" dur="2000" fill="hold"/>
                                        <p:tgtEl>
                                          <p:spTgt spid="7170"/>
                                        </p:tgtEl>
                                        <p:attrNameLst>
                                          <p:attrName>ppt_h</p:attrName>
                                        </p:attrNameLst>
                                      </p:cBhvr>
                                      <p:tavLst>
                                        <p:tav tm="0">
                                          <p:val>
                                            <p:strVal val="ppt_h"/>
                                          </p:val>
                                        </p:tav>
                                        <p:tav tm="100000">
                                          <p:val>
                                            <p:strVal val="ppt_h"/>
                                          </p:val>
                                        </p:tav>
                                      </p:tavLst>
                                    </p:anim>
                                    <p:anim calcmode="lin" valueType="num">
                                      <p:cBhvr>
                                        <p:cTn id="36" dur="2000" fill="hold"/>
                                        <p:tgtEl>
                                          <p:spTgt spid="7170"/>
                                        </p:tgtEl>
                                        <p:attrNameLst>
                                          <p:attrName>ppt_x</p:attrName>
                                        </p:attrNameLst>
                                      </p:cBhvr>
                                      <p:tavLst>
                                        <p:tav tm="0">
                                          <p:val>
                                            <p:strVal val="ppt_x"/>
                                          </p:val>
                                        </p:tav>
                                        <p:tav tm="100000">
                                          <p:val>
                                            <p:strVal val="ppt_x+.4"/>
                                          </p:val>
                                        </p:tav>
                                      </p:tavLst>
                                    </p:anim>
                                    <p:anim calcmode="lin" valueType="num">
                                      <p:cBhvr>
                                        <p:cTn id="37" dur="2000" fill="hold"/>
                                        <p:tgtEl>
                                          <p:spTgt spid="7170"/>
                                        </p:tgtEl>
                                        <p:attrNameLst>
                                          <p:attrName>ppt_y</p:attrName>
                                        </p:attrNameLst>
                                      </p:cBhvr>
                                      <p:tavLst>
                                        <p:tav tm="0">
                                          <p:val>
                                            <p:strVal val="ppt_y"/>
                                          </p:val>
                                        </p:tav>
                                        <p:tav tm="50000">
                                          <p:val>
                                            <p:strVal val="ppt_y+.1"/>
                                          </p:val>
                                        </p:tav>
                                        <p:tav tm="100000">
                                          <p:val>
                                            <p:strVal val="ppt_y-.2"/>
                                          </p:val>
                                        </p:tav>
                                      </p:tavLst>
                                    </p:anim>
                                    <p:set>
                                      <p:cBhvr>
                                        <p:cTn id="38" dur="1" fill="hold">
                                          <p:stCondLst>
                                            <p:cond delay="1998"/>
                                          </p:stCondLst>
                                        </p:cTn>
                                        <p:tgtEl>
                                          <p:spTgt spid="7170"/>
                                        </p:tgtEl>
                                        <p:attrNameLst>
                                          <p:attrName>style.visibility</p:attrName>
                                        </p:attrNameLst>
                                      </p:cBhvr>
                                      <p:to>
                                        <p:strVal val="hidden"/>
                                      </p:to>
                                    </p:set>
                                  </p:childTnLst>
                                </p:cTn>
                              </p:par>
                              <p:par>
                                <p:cTn id="39" presetID="22" presetClass="exit" presetSubtype="8" fill="hold" grpId="1" nodeType="withEffect">
                                  <p:stCondLst>
                                    <p:cond delay="0"/>
                                  </p:stCondLst>
                                  <p:childTnLst>
                                    <p:animEffect transition="out" filter="wipe(left)">
                                      <p:cBhvr>
                                        <p:cTn id="40" dur="500"/>
                                        <p:tgtEl>
                                          <p:spTgt spid="7171">
                                            <p:txEl>
                                              <p:pRg st="0" end="0"/>
                                            </p:txEl>
                                          </p:spTgt>
                                        </p:tgtEl>
                                      </p:cBhvr>
                                    </p:animEffect>
                                    <p:set>
                                      <p:cBhvr>
                                        <p:cTn id="41" dur="1" fill="hold">
                                          <p:stCondLst>
                                            <p:cond delay="499"/>
                                          </p:stCondLst>
                                        </p:cTn>
                                        <p:tgtEl>
                                          <p:spTgt spid="7171">
                                            <p:txEl>
                                              <p:pRg st="0" end="0"/>
                                            </p:txEl>
                                          </p:spTgt>
                                        </p:tgtEl>
                                        <p:attrNameLst>
                                          <p:attrName>style.visibility</p:attrName>
                                        </p:attrNameLst>
                                      </p:cBhvr>
                                      <p:to>
                                        <p:strVal val="hidden"/>
                                      </p:to>
                                    </p:set>
                                  </p:childTnLst>
                                </p:cTn>
                              </p:par>
                              <p:par>
                                <p:cTn id="42" presetID="22" presetClass="exit" presetSubtype="8" fill="hold" grpId="1" nodeType="withEffect">
                                  <p:stCondLst>
                                    <p:cond delay="0"/>
                                  </p:stCondLst>
                                  <p:childTnLst>
                                    <p:animEffect transition="out" filter="wipe(left)">
                                      <p:cBhvr>
                                        <p:cTn id="43" dur="500"/>
                                        <p:tgtEl>
                                          <p:spTgt spid="7171">
                                            <p:txEl>
                                              <p:pRg st="1" end="1"/>
                                            </p:txEl>
                                          </p:spTgt>
                                        </p:tgtEl>
                                      </p:cBhvr>
                                    </p:animEffect>
                                    <p:set>
                                      <p:cBhvr>
                                        <p:cTn id="44" dur="1" fill="hold">
                                          <p:stCondLst>
                                            <p:cond delay="499"/>
                                          </p:stCondLst>
                                        </p:cTn>
                                        <p:tgtEl>
                                          <p:spTgt spid="717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7171" grpId="0" build="p"/>
      <p:bldP spid="7171" grpId="1" build="allAtOnce"/>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3AB371F6-EF39-4FC8-A3E9-CC9928B1ACC1}" type="slidenum">
              <a:rPr lang="fr-FR" sz="1600">
                <a:solidFill>
                  <a:srgbClr val="9D2512"/>
                </a:solidFill>
              </a:rPr>
              <a:pPr algn="ctr" eaLnBrk="1" hangingPunct="1">
                <a:spcBef>
                  <a:spcPct val="0"/>
                </a:spcBef>
                <a:buClrTx/>
                <a:buSzTx/>
                <a:buFontTx/>
                <a:buNone/>
              </a:pPr>
              <a:t>230</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pic>
        <p:nvPicPr>
          <p:cNvPr id="99334" name="Picture 6"/>
          <p:cNvPicPr>
            <a:picLocks noGrp="1" noChangeAspect="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323850" y="404813"/>
            <a:ext cx="8496300" cy="6119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035973"/>
      </p:ext>
    </p:extLst>
  </p:cSld>
  <p:clrMapOvr>
    <a:masterClrMapping/>
  </p:clrMapOvr>
  <p:transition>
    <p:wip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idx="4294967295"/>
          </p:nvPr>
        </p:nvSpPr>
        <p:spPr>
          <a:xfrm>
            <a:off x="250825" y="1268413"/>
            <a:ext cx="8642350" cy="5256212"/>
          </a:xfrm>
        </p:spPr>
        <p:txBody>
          <a:bodyPr/>
          <a:lstStyle/>
          <a:p>
            <a:pPr algn="l" eaLnBrk="1" hangingPunct="1">
              <a:buFontTx/>
              <a:buChar char="-"/>
            </a:pPr>
            <a:r>
              <a:rPr lang="fr-FR" sz="2800" smtClean="0">
                <a:solidFill>
                  <a:schemeClr val="tx1"/>
                </a:solidFill>
              </a:rPr>
              <a:t>les histogrammes : ils sont utilisés pour représenter des données par catégorie (par exemple par région, par sexe, par groupe d’âge, etc.)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endParaRPr lang="fr-FR" sz="2800" smtClean="0">
              <a:solidFill>
                <a:schemeClr val="tx1"/>
              </a:solidFill>
            </a:endParaRPr>
          </a:p>
        </p:txBody>
      </p:sp>
      <p:sp>
        <p:nvSpPr>
          <p:cNvPr id="93187" name="Rectangle 4"/>
          <p:cNvSpPr>
            <a:spLocks noChangeArrowheads="1"/>
          </p:cNvSpPr>
          <p:nvPr/>
        </p:nvSpPr>
        <p:spPr bwMode="auto">
          <a:xfrm>
            <a:off x="395288" y="1889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93188"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05080610-ABF2-4E76-8D20-56FFAB436A4F}" type="slidenum">
              <a:rPr lang="fr-FR" sz="1600">
                <a:solidFill>
                  <a:srgbClr val="9D2512"/>
                </a:solidFill>
              </a:rPr>
              <a:pPr algn="ctr" eaLnBrk="1" hangingPunct="1">
                <a:spcBef>
                  <a:spcPct val="0"/>
                </a:spcBef>
                <a:buClrTx/>
                <a:buSzTx/>
                <a:buFontTx/>
                <a:buNone/>
              </a:pPr>
              <a:t>231</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pic>
        <p:nvPicPr>
          <p:cNvPr id="931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852738"/>
            <a:ext cx="7705725"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2056676652"/>
      </p:ext>
    </p:extLst>
  </p:cSld>
  <p:clrMapOvr>
    <a:masterClrMapping/>
  </p:clrMapOvr>
  <p:transition>
    <p:wip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idx="4294967295"/>
          </p:nvPr>
        </p:nvSpPr>
        <p:spPr>
          <a:xfrm>
            <a:off x="250825" y="1268413"/>
            <a:ext cx="8642350" cy="4951412"/>
          </a:xfrm>
        </p:spPr>
        <p:txBody>
          <a:bodyPr/>
          <a:lstStyle/>
          <a:p>
            <a:pPr algn="l" eaLnBrk="1" hangingPunct="1"/>
            <a:r>
              <a:rPr lang="fr-FR" sz="2800" smtClean="0">
                <a:solidFill>
                  <a:schemeClr val="tx1"/>
                </a:solidFill>
              </a:rPr>
              <a:t> - les barres (horizontales): elles peuvent être utilisées pour présenter des proportions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endParaRPr lang="fr-FR" sz="2800" smtClean="0">
              <a:solidFill>
                <a:schemeClr val="tx1"/>
              </a:solidFill>
            </a:endParaRPr>
          </a:p>
        </p:txBody>
      </p:sp>
      <p:sp>
        <p:nvSpPr>
          <p:cNvPr id="40963"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40964"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BA323A06-DD0F-476E-8C78-841B22003C34}" type="slidenum">
              <a:rPr lang="fr-FR" sz="1600">
                <a:solidFill>
                  <a:srgbClr val="9D2512"/>
                </a:solidFill>
              </a:rPr>
              <a:pPr algn="ctr" eaLnBrk="1" hangingPunct="1">
                <a:spcBef>
                  <a:spcPct val="0"/>
                </a:spcBef>
                <a:buClrTx/>
                <a:buSzTx/>
                <a:buFontTx/>
                <a:buNone/>
              </a:pPr>
              <a:t>232</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pic>
        <p:nvPicPr>
          <p:cNvPr id="409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24175"/>
            <a:ext cx="82804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163250604"/>
      </p:ext>
    </p:extLst>
  </p:cSld>
  <p:clrMapOvr>
    <a:masterClrMapping/>
  </p:clrMapOvr>
  <p:transition>
    <p:wip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idx="4294967295"/>
          </p:nvPr>
        </p:nvSpPr>
        <p:spPr>
          <a:xfrm>
            <a:off x="250825" y="1268413"/>
            <a:ext cx="8642350" cy="4951412"/>
          </a:xfrm>
        </p:spPr>
        <p:txBody>
          <a:bodyPr/>
          <a:lstStyle/>
          <a:p>
            <a:pPr algn="l" eaLnBrk="1" hangingPunct="1"/>
            <a:r>
              <a:rPr lang="fr-FR" sz="2800" smtClean="0">
                <a:solidFill>
                  <a:schemeClr val="tx1"/>
                </a:solidFill>
              </a:rPr>
              <a:t/>
            </a:r>
            <a:br>
              <a:rPr lang="fr-FR" sz="2800" smtClean="0">
                <a:solidFill>
                  <a:schemeClr val="tx1"/>
                </a:solidFill>
              </a:rPr>
            </a:br>
            <a:r>
              <a:rPr lang="fr-FR" sz="2800" smtClean="0">
                <a:solidFill>
                  <a:schemeClr val="tx1"/>
                </a:solidFill>
              </a:rPr>
              <a:t>- les secteurs ou camemberts : ils sont principalement une </a:t>
            </a:r>
            <a:r>
              <a:rPr lang="fr-FR" sz="2800" smtClean="0">
                <a:solidFill>
                  <a:schemeClr val="tx1"/>
                </a:solidFill>
              </a:rPr>
              <a:t>alternative </a:t>
            </a:r>
            <a:r>
              <a:rPr lang="fr-FR" sz="2800" smtClean="0">
                <a:solidFill>
                  <a:schemeClr val="tx1"/>
                </a:solidFill>
              </a:rPr>
              <a:t>aux représentations à barres : ils sont plus souvent appropriés dans les situations où l’on veut comparer des proportions, des distributions de pourcentages. </a:t>
            </a:r>
            <a:r>
              <a:rPr lang="fr-FR" sz="2800" dirty="0" smtClean="0">
                <a:solidFill>
                  <a:schemeClr val="tx1"/>
                </a:solidFill>
              </a:rPr>
              <a:t>Pour permettre une lecture rapide du camembert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endParaRPr lang="fr-FR" sz="2800" dirty="0" smtClean="0">
              <a:solidFill>
                <a:schemeClr val="tx1"/>
              </a:solidFill>
            </a:endParaRPr>
          </a:p>
        </p:txBody>
      </p:sp>
      <p:sp>
        <p:nvSpPr>
          <p:cNvPr id="97283"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97284"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14953BAA-D8B9-4D76-8679-42EC3CA023CA}" type="slidenum">
              <a:rPr lang="fr-FR" sz="1600">
                <a:solidFill>
                  <a:srgbClr val="9D2512"/>
                </a:solidFill>
              </a:rPr>
              <a:pPr algn="ctr" eaLnBrk="1" hangingPunct="1">
                <a:spcBef>
                  <a:spcPct val="0"/>
                </a:spcBef>
                <a:buClrTx/>
                <a:buSzTx/>
                <a:buFontTx/>
                <a:buNone/>
              </a:pPr>
              <a:t>233</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spTree>
    <p:extLst>
      <p:ext uri="{BB962C8B-B14F-4D97-AF65-F5344CB8AC3E}">
        <p14:creationId xmlns:p14="http://schemas.microsoft.com/office/powerpoint/2010/main" val="2116034701"/>
      </p:ext>
    </p:extLst>
  </p:cSld>
  <p:clrMapOvr>
    <a:masterClrMapping/>
  </p:clrMapOvr>
  <p:transition>
    <p:wip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1"/>
          <p:cNvSpPr>
            <a:spLocks noGrp="1"/>
          </p:cNvSpPr>
          <p:nvPr>
            <p:ph type="title" idx="4294967295"/>
          </p:nvPr>
        </p:nvSpPr>
        <p:spPr>
          <a:xfrm>
            <a:off x="250825" y="1268413"/>
            <a:ext cx="8642350" cy="4951412"/>
          </a:xfrm>
        </p:spPr>
        <p:txBody>
          <a:bodyPr/>
          <a:lstStyle/>
          <a:p>
            <a:pPr algn="l" eaLnBrk="1" hangingPunct="1"/>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endParaRPr lang="fr-FR" sz="3200" smtClean="0">
              <a:solidFill>
                <a:schemeClr val="tx1"/>
              </a:solidFill>
            </a:endParaRPr>
          </a:p>
        </p:txBody>
      </p:sp>
      <p:sp>
        <p:nvSpPr>
          <p:cNvPr id="101379"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101380"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BE160D47-AF0C-49B4-96B7-DF8E01174C5F}" type="slidenum">
              <a:rPr lang="fr-FR" sz="1600">
                <a:solidFill>
                  <a:srgbClr val="9D2512"/>
                </a:solidFill>
              </a:rPr>
              <a:pPr algn="ctr" eaLnBrk="1" hangingPunct="1">
                <a:spcBef>
                  <a:spcPct val="0"/>
                </a:spcBef>
                <a:buClrTx/>
                <a:buSzTx/>
                <a:buFontTx/>
                <a:buNone/>
              </a:pPr>
              <a:t>234</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pic>
        <p:nvPicPr>
          <p:cNvPr id="101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80645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3531389037"/>
      </p:ext>
    </p:extLst>
  </p:cSld>
  <p:clrMapOvr>
    <a:masterClrMapping/>
  </p:clrMapOvr>
  <p:transition>
    <p:wip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p:cNvSpPr>
            <a:spLocks noGrp="1"/>
          </p:cNvSpPr>
          <p:nvPr>
            <p:ph type="title" idx="4294967295"/>
          </p:nvPr>
        </p:nvSpPr>
        <p:spPr>
          <a:xfrm>
            <a:off x="250825" y="1268413"/>
            <a:ext cx="8642350" cy="4951412"/>
          </a:xfrm>
        </p:spPr>
        <p:txBody>
          <a:bodyPr/>
          <a:lstStyle/>
          <a:p>
            <a:pPr algn="l" eaLnBrk="1" hangingPunct="1"/>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les courbes : elles sont utilisées pour présenter des séries chronologiques.</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endParaRPr lang="fr-FR" sz="2800" smtClean="0">
              <a:solidFill>
                <a:schemeClr val="tx1"/>
              </a:solidFill>
            </a:endParaRPr>
          </a:p>
        </p:txBody>
      </p:sp>
      <p:sp>
        <p:nvSpPr>
          <p:cNvPr id="95235"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95236"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fld id="{9C75EB00-4880-46B0-B31E-00240DAA0846}" type="slidenum">
              <a:rPr lang="fr-FR" sz="1600">
                <a:solidFill>
                  <a:srgbClr val="9D2512"/>
                </a:solidFill>
              </a:rPr>
              <a:pPr algn="ctr" eaLnBrk="1" hangingPunct="1">
                <a:spcBef>
                  <a:spcPct val="0"/>
                </a:spcBef>
                <a:buClrTx/>
                <a:buSzTx/>
                <a:buFontTx/>
                <a:buNone/>
              </a:pPr>
              <a:t>235</a:t>
            </a:fld>
            <a:endParaRPr lang="fr-FR"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spTree>
    <p:extLst>
      <p:ext uri="{BB962C8B-B14F-4D97-AF65-F5344CB8AC3E}">
        <p14:creationId xmlns:p14="http://schemas.microsoft.com/office/powerpoint/2010/main" val="3860783861"/>
      </p:ext>
    </p:extLst>
  </p:cSld>
  <p:clrMapOvr>
    <a:masterClrMapping/>
  </p:clrMapOvr>
  <p:transition>
    <p:wip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re 1"/>
          <p:cNvSpPr>
            <a:spLocks noGrp="1"/>
          </p:cNvSpPr>
          <p:nvPr>
            <p:ph type="title" idx="4294967295"/>
          </p:nvPr>
        </p:nvSpPr>
        <p:spPr>
          <a:xfrm>
            <a:off x="250825" y="1268413"/>
            <a:ext cx="8642350" cy="4951412"/>
          </a:xfrm>
        </p:spPr>
        <p:txBody>
          <a:bodyPr/>
          <a:lstStyle/>
          <a:p>
            <a:pPr algn="l" eaLnBrk="1" hangingPunct="1"/>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endParaRPr lang="fr-FR" sz="3200" smtClean="0">
              <a:solidFill>
                <a:schemeClr val="tx1"/>
              </a:solidFill>
            </a:endParaRPr>
          </a:p>
        </p:txBody>
      </p:sp>
      <p:sp>
        <p:nvSpPr>
          <p:cNvPr id="103428" name="Espace réservé du numéro de diapositive 3"/>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endParaRPr lang="en-US" sz="1600">
              <a:solidFill>
                <a:srgbClr val="9D2512"/>
              </a:solidFill>
            </a:endParaRPr>
          </a:p>
        </p:txBody>
      </p:sp>
      <p:sp>
        <p:nvSpPr>
          <p:cNvPr id="5" name="Espace réservé du pied de page 4"/>
          <p:cNvSpPr txBox="1">
            <a:spLocks noGrp="1"/>
          </p:cNvSpPr>
          <p:nvPr/>
        </p:nvSpPr>
        <p:spPr>
          <a:xfrm>
            <a:off x="304800" y="6410325"/>
            <a:ext cx="3581400" cy="366713"/>
          </a:xfrm>
          <a:prstGeom prst="rect">
            <a:avLst/>
          </a:prstGeom>
          <a:noFill/>
        </p:spPr>
        <p:txBody>
          <a:bodyPr/>
          <a:lstStyle/>
          <a:p>
            <a:pPr eaLnBrk="1" fontAlgn="auto" hangingPunct="1">
              <a:spcBef>
                <a:spcPts val="0"/>
              </a:spcBef>
              <a:spcAft>
                <a:spcPts val="0"/>
              </a:spcAft>
              <a:defRPr/>
            </a:pPr>
            <a:endParaRPr lang="fr-FR" sz="1200">
              <a:solidFill>
                <a:srgbClr val="FFFFFF"/>
              </a:solidFill>
              <a:latin typeface="Georgia"/>
            </a:endParaRPr>
          </a:p>
        </p:txBody>
      </p:sp>
      <p:graphicFrame>
        <p:nvGraphicFramePr>
          <p:cNvPr id="7" name="Graphique 6">
            <a:extLst>
              <a:ext uri="{FF2B5EF4-FFF2-40B4-BE49-F238E27FC236}"/>
            </a:extLst>
          </p:cNvPr>
          <p:cNvGraphicFramePr>
            <a:graphicFrameLocks/>
          </p:cNvGraphicFramePr>
          <p:nvPr/>
        </p:nvGraphicFramePr>
        <p:xfrm>
          <a:off x="6350" y="1489077"/>
          <a:ext cx="8678168" cy="4941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307643"/>
      </p:ext>
    </p:extLst>
  </p:cSld>
  <p:clrMapOvr>
    <a:masterClrMapping/>
  </p:clrMapOvr>
  <p:transition>
    <p:wip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idx="4294967295"/>
          </p:nvPr>
        </p:nvSpPr>
        <p:spPr>
          <a:xfrm>
            <a:off x="250825" y="1285875"/>
            <a:ext cx="8642350" cy="4664075"/>
          </a:xfrm>
        </p:spPr>
        <p:txBody>
          <a:bodyPr/>
          <a:lstStyle/>
          <a:p>
            <a:pPr algn="l" eaLnBrk="1" hangingPunct="1"/>
            <a:r>
              <a:rPr lang="fr-FR" sz="3600" b="1" smtClean="0">
                <a:solidFill>
                  <a:schemeClr val="tx1"/>
                </a:solidFill>
              </a:rPr>
              <a:t>3- Présenter de façon pertinente ces informations</a:t>
            </a:r>
            <a:r>
              <a:rPr lang="fr-FR" sz="3600" smtClean="0">
                <a:solidFill>
                  <a:schemeClr val="tx1"/>
                </a:solidFill>
              </a:rPr>
              <a:t> </a:t>
            </a:r>
            <a:br>
              <a:rPr lang="fr-FR" sz="3600" smtClean="0">
                <a:solidFill>
                  <a:schemeClr val="tx1"/>
                </a:solidFill>
              </a:rPr>
            </a:br>
            <a:r>
              <a:rPr lang="fr-FR" sz="2800" smtClean="0">
                <a:solidFill>
                  <a:schemeClr val="tx1"/>
                </a:solidFill>
              </a:rPr>
              <a:t>Dans un tel travail, (souvent par manque de place), statistiques et graphiques sur toutes les données ne peuvent pas être systématiquement présentées. </a:t>
            </a:r>
            <a:br>
              <a:rPr lang="fr-FR" sz="2800" smtClean="0">
                <a:solidFill>
                  <a:schemeClr val="tx1"/>
                </a:solidFill>
              </a:rPr>
            </a:br>
            <a:r>
              <a:rPr lang="fr-FR" sz="2800" smtClean="0">
                <a:solidFill>
                  <a:schemeClr val="tx1"/>
                </a:solidFill>
              </a:rPr>
              <a:t/>
            </a:r>
            <a:br>
              <a:rPr lang="fr-FR" sz="2800" smtClean="0">
                <a:solidFill>
                  <a:schemeClr val="tx1"/>
                </a:solidFill>
              </a:rPr>
            </a:br>
            <a:r>
              <a:rPr lang="fr-FR" sz="2800" smtClean="0">
                <a:solidFill>
                  <a:schemeClr val="tx1"/>
                </a:solidFill>
              </a:rPr>
              <a:t>Choix en fonction de la précision nécessaire ou de la lisibilité la plus grande.</a:t>
            </a:r>
          </a:p>
        </p:txBody>
      </p:sp>
      <p:sp>
        <p:nvSpPr>
          <p:cNvPr id="43011" name="Rectangle 4"/>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4301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25B9EAB4-2DF2-4F60-A938-DCB51335B735}" type="slidenum">
              <a:rPr lang="fr-FR" sz="1600" smtClean="0">
                <a:solidFill>
                  <a:srgbClr val="9D2512"/>
                </a:solidFill>
              </a:rPr>
              <a:pPr>
                <a:spcBef>
                  <a:spcPct val="0"/>
                </a:spcBef>
                <a:buClrTx/>
                <a:buSzTx/>
                <a:buFontTx/>
                <a:buNone/>
              </a:pPr>
              <a:t>237</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075138024"/>
      </p:ext>
    </p:extLst>
  </p:cSld>
  <p:clrMapOvr>
    <a:masterClrMapping/>
  </p:clrMapOvr>
  <p:transition>
    <p:wip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idx="4294967295"/>
          </p:nvPr>
        </p:nvSpPr>
        <p:spPr>
          <a:xfrm>
            <a:off x="539750" y="1196975"/>
            <a:ext cx="8135938" cy="5018088"/>
          </a:xfrm>
        </p:spPr>
        <p:txBody>
          <a:bodyPr/>
          <a:lstStyle/>
          <a:p>
            <a:pPr algn="l" eaLnBrk="1" hangingPunct="1"/>
            <a:r>
              <a:rPr lang="fr-FR" sz="3200" b="1" smtClean="0">
                <a:solidFill>
                  <a:schemeClr val="tx1"/>
                </a:solidFill>
              </a:rPr>
              <a:t>4. Relever quelques points frappants </a:t>
            </a:r>
            <a:br>
              <a:rPr lang="fr-FR" sz="3200" b="1" smtClean="0">
                <a:solidFill>
                  <a:schemeClr val="tx1"/>
                </a:solidFill>
              </a:rPr>
            </a:br>
            <a:r>
              <a:rPr lang="fr-FR" sz="3200" smtClean="0">
                <a:solidFill>
                  <a:schemeClr val="tx1"/>
                </a:solidFill>
              </a:rPr>
              <a:t/>
            </a:r>
            <a:br>
              <a:rPr lang="fr-FR" sz="3200" smtClean="0">
                <a:solidFill>
                  <a:schemeClr val="tx1"/>
                </a:solidFill>
              </a:rPr>
            </a:br>
            <a:r>
              <a:rPr lang="fr-FR" smtClean="0">
                <a:solidFill>
                  <a:schemeClr val="tx1"/>
                </a:solidFill>
              </a:rPr>
              <a:t>Ce sont les points forts ou faibles.</a:t>
            </a:r>
            <a:br>
              <a:rPr lang="fr-FR" smtClean="0">
                <a:solidFill>
                  <a:schemeClr val="tx1"/>
                </a:solidFill>
              </a:rPr>
            </a:br>
            <a:r>
              <a:rPr lang="fr-FR" smtClean="0">
                <a:solidFill>
                  <a:schemeClr val="tx1"/>
                </a:solidFill>
              </a:rPr>
              <a:t/>
            </a:r>
            <a:br>
              <a:rPr lang="fr-FR" smtClean="0">
                <a:solidFill>
                  <a:schemeClr val="tx1"/>
                </a:solidFill>
              </a:rPr>
            </a:br>
            <a:r>
              <a:rPr lang="fr-FR" smtClean="0">
                <a:solidFill>
                  <a:schemeClr val="tx1"/>
                </a:solidFill>
              </a:rPr>
              <a:t>Ils vont vous permettre d’avoir une analyse réaliste qui traduit la réalité du phénomène sur le terrain.</a:t>
            </a:r>
            <a:br>
              <a:rPr lang="fr-FR" smtClean="0">
                <a:solidFill>
                  <a:schemeClr val="tx1"/>
                </a:solidFill>
              </a:rPr>
            </a:br>
            <a:r>
              <a:rPr lang="fr-FR" sz="3200" smtClean="0">
                <a:solidFill>
                  <a:schemeClr val="tx1"/>
                </a:solidFill>
              </a:rPr>
              <a:t/>
            </a:r>
            <a:br>
              <a:rPr lang="fr-FR" sz="3200" smtClean="0">
                <a:solidFill>
                  <a:schemeClr val="tx1"/>
                </a:solidFill>
              </a:rPr>
            </a:br>
            <a:endParaRPr lang="fr-FR" sz="3200" smtClean="0">
              <a:solidFill>
                <a:schemeClr val="tx1"/>
              </a:solidFill>
            </a:endParaRPr>
          </a:p>
        </p:txBody>
      </p:sp>
      <p:sp>
        <p:nvSpPr>
          <p:cNvPr id="45059" name="Rectangle 3"/>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4506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1C804927-6AA7-4987-86BF-FAE218EFD776}" type="slidenum">
              <a:rPr lang="fr-FR" sz="1600" smtClean="0">
                <a:solidFill>
                  <a:srgbClr val="9D2512"/>
                </a:solidFill>
              </a:rPr>
              <a:pPr>
                <a:spcBef>
                  <a:spcPct val="0"/>
                </a:spcBef>
                <a:buClrTx/>
                <a:buSzTx/>
                <a:buFontTx/>
                <a:buNone/>
              </a:pPr>
              <a:t>238</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099014642"/>
      </p:ext>
    </p:extLst>
  </p:cSld>
  <p:clrMapOvr>
    <a:masterClrMapping/>
  </p:clrMapOvr>
  <p:transition>
    <p:wip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idx="4294967295"/>
          </p:nvPr>
        </p:nvSpPr>
        <p:spPr>
          <a:xfrm>
            <a:off x="323850" y="1412875"/>
            <a:ext cx="8569325" cy="5184775"/>
          </a:xfrm>
        </p:spPr>
        <p:txBody>
          <a:bodyPr/>
          <a:lstStyle/>
          <a:p>
            <a:pPr algn="l" eaLnBrk="1" hangingPunct="1"/>
            <a:r>
              <a:rPr lang="fr-FR" sz="2800" b="1" smtClean="0">
                <a:solidFill>
                  <a:schemeClr val="tx1"/>
                </a:solidFill>
              </a:rPr>
              <a:t>5. Commentaire général</a:t>
            </a:r>
            <a:r>
              <a:rPr lang="fr-FR" sz="2800" smtClean="0">
                <a:solidFill>
                  <a:schemeClr val="tx1"/>
                </a:solidFill>
              </a:rPr>
              <a:t/>
            </a:r>
            <a:br>
              <a:rPr lang="fr-FR" sz="2800" smtClean="0">
                <a:solidFill>
                  <a:schemeClr val="tx1"/>
                </a:solidFill>
              </a:rPr>
            </a:br>
            <a:r>
              <a:rPr lang="fr-FR" sz="2800" smtClean="0">
                <a:solidFill>
                  <a:schemeClr val="tx1"/>
                </a:solidFill>
              </a:rPr>
              <a:t>Les commentaires doivent être classés par ordre d’importance ; ils vont d’une analyse générale de l’indicateur ou de la statistique (description générale, nationale, moyenne de la situation actuelle du phénomène évolution, changement dans le passé), à une analyse plus fine, détaillée, telle qu’en fonction du milieu (milieu rural, milieu urbain), du sexe, de la région, de la province, etc., et se suivre de manière logique. </a:t>
            </a:r>
            <a:endParaRPr lang="fr-FR" smtClean="0"/>
          </a:p>
        </p:txBody>
      </p:sp>
      <p:sp>
        <p:nvSpPr>
          <p:cNvPr id="47107" name="Rectangle 3"/>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4710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9FA1EC12-4E33-4E29-B4F6-AA63C3DB15EF}" type="slidenum">
              <a:rPr lang="fr-FR" sz="1600" smtClean="0">
                <a:solidFill>
                  <a:srgbClr val="9D2512"/>
                </a:solidFill>
              </a:rPr>
              <a:pPr>
                <a:spcBef>
                  <a:spcPct val="0"/>
                </a:spcBef>
                <a:buClrTx/>
                <a:buSzTx/>
                <a:buFontTx/>
                <a:buNone/>
              </a:pPr>
              <a:t>239</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4111686920"/>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142875"/>
            <a:ext cx="8785225" cy="693738"/>
          </a:xfrm>
        </p:spPr>
        <p:txBody>
          <a:bodyPr/>
          <a:lstStyle/>
          <a:p>
            <a:pPr eaLnBrk="1" hangingPunct="1"/>
            <a:r>
              <a:rPr lang="fr-FR" sz="2800" b="1" dirty="0" smtClean="0"/>
              <a:t>1.3. Les statistiques éducatives</a:t>
            </a:r>
            <a:endParaRPr lang="fr-FR" altLang="fr-FR" sz="3500" b="1" dirty="0" smtClean="0">
              <a:ea typeface="MS PGothic" panose="020B0600070205080204" pitchFamily="34" charset="-128"/>
            </a:endParaRPr>
          </a:p>
        </p:txBody>
      </p:sp>
      <p:sp>
        <p:nvSpPr>
          <p:cNvPr id="9219" name="Rectangle 3"/>
          <p:cNvSpPr>
            <a:spLocks noGrp="1" noChangeArrowheads="1"/>
          </p:cNvSpPr>
          <p:nvPr>
            <p:ph type="body" idx="4294967295"/>
          </p:nvPr>
        </p:nvSpPr>
        <p:spPr>
          <a:xfrm>
            <a:off x="0" y="981075"/>
            <a:ext cx="8747125" cy="5876925"/>
          </a:xfrm>
        </p:spPr>
        <p:txBody>
          <a:bodyPr/>
          <a:lstStyle/>
          <a:p>
            <a:pPr marL="0" indent="0" eaLnBrk="1" hangingPunct="1">
              <a:buFont typeface="Wingdings" panose="05000000000000000000" pitchFamily="2" charset="2"/>
              <a:buNone/>
            </a:pPr>
            <a:r>
              <a:rPr lang="en-GB" altLang="fr-FR" sz="2800" b="1" dirty="0" smtClean="0"/>
              <a:t>1.3.1. Importance des </a:t>
            </a:r>
            <a:r>
              <a:rPr lang="en-GB" altLang="fr-FR" sz="2800" b="1" dirty="0" err="1" smtClean="0"/>
              <a:t>statistiques</a:t>
            </a:r>
            <a:r>
              <a:rPr lang="en-GB" altLang="fr-FR" sz="2800" b="1" dirty="0" smtClean="0"/>
              <a:t> </a:t>
            </a:r>
            <a:r>
              <a:rPr lang="en-GB" altLang="fr-FR" sz="2800" b="1" dirty="0" err="1" smtClean="0"/>
              <a:t>éducatives</a:t>
            </a:r>
            <a:endParaRPr lang="en-GB" altLang="fr-FR" sz="2800" b="1" dirty="0" smtClean="0"/>
          </a:p>
          <a:p>
            <a:pPr marL="0" indent="0" algn="just" eaLnBrk="1" hangingPunct="1">
              <a:buFont typeface="Wingdings" panose="05000000000000000000" pitchFamily="2" charset="2"/>
              <a:buNone/>
            </a:pPr>
            <a:r>
              <a:rPr lang="fr-FR" altLang="fr-FR" sz="2800" dirty="0" smtClean="0"/>
              <a:t>Selon Bakary Diawara, </a:t>
            </a:r>
            <a:r>
              <a:rPr lang="fr-FR" altLang="fr-FR" sz="2800" i="1" dirty="0" smtClean="0"/>
              <a:t>«le coût de l’improvisation est toujours plus élevé que celui de la production et la diffusion des statistiques».</a:t>
            </a:r>
            <a:r>
              <a:rPr lang="fr-FR" altLang="fr-FR" sz="2800" dirty="0" smtClean="0"/>
              <a:t> Cette déclaration découle d’un constat :</a:t>
            </a:r>
          </a:p>
          <a:p>
            <a:pPr marL="0" indent="0" algn="just" eaLnBrk="1" hangingPunct="1"/>
            <a:r>
              <a:rPr lang="fr-FR" altLang="fr-FR" sz="2800" dirty="0" smtClean="0"/>
              <a:t>la plupart des pays consacrent une part importante de leurs ressources à leur système éducatif ;</a:t>
            </a:r>
          </a:p>
          <a:p>
            <a:pPr marL="0" indent="0" algn="just" eaLnBrk="1" hangingPunct="1"/>
            <a:r>
              <a:rPr lang="fr-FR" altLang="fr-FR" sz="2800" dirty="0" smtClean="0"/>
              <a:t>l’éducation concerne presque tout le monde (élèves, étudiants, enseignants, administrateurs de l’éducation, parents d’élèves, autorités, etc. ;</a:t>
            </a:r>
          </a:p>
          <a:p>
            <a:pPr marL="0" indent="0" algn="just" eaLnBrk="1" hangingPunct="1"/>
            <a:r>
              <a:rPr lang="fr-FR" altLang="fr-FR" sz="2800" dirty="0" smtClean="0"/>
              <a:t>l’éducation préoccupe les gouvernements qui doivent allouer à ce secteur une part importante des ressources (environ 19,8% du budget du Burkina Faso en 2011).  </a:t>
            </a:r>
          </a:p>
          <a:p>
            <a:pPr marL="0" indent="0" eaLnBrk="1" hangingPunct="1">
              <a:buFontTx/>
              <a:buNone/>
            </a:pPr>
            <a:endParaRPr lang="fr-FR" altLang="fr-FR"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stCondLst>
                                            <p:cond delay="0"/>
                                          </p:stCondLst>
                                        </p:cTn>
                                        <p:tgtEl>
                                          <p:spTgt spid="921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21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21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21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21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 calcmode="lin" valueType="num">
                                      <p:cBhvr>
                                        <p:cTn id="16" dur="500" fill="hold"/>
                                        <p:tgtEl>
                                          <p:spTgt spid="921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21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21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21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219">
                                            <p:txEl>
                                              <p:pRg st="1" end="1"/>
                                            </p:txEl>
                                          </p:spTgt>
                                        </p:tgtEl>
                                        <p:attrNameLst>
                                          <p:attrName>style.visibility</p:attrName>
                                        </p:attrNameLst>
                                      </p:cBhvr>
                                      <p:to>
                                        <p:strVal val="visible"/>
                                      </p:to>
                                    </p:set>
                                    <p:anim calcmode="lin" valueType="num">
                                      <p:cBhvr>
                                        <p:cTn id="25" dur="500" fill="hold"/>
                                        <p:tgtEl>
                                          <p:spTgt spid="921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921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921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921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921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219">
                                            <p:txEl>
                                              <p:pRg st="2" end="2"/>
                                            </p:txEl>
                                          </p:spTgt>
                                        </p:tgtEl>
                                        <p:attrNameLst>
                                          <p:attrName>style.visibility</p:attrName>
                                        </p:attrNameLst>
                                      </p:cBhvr>
                                      <p:to>
                                        <p:strVal val="visible"/>
                                      </p:to>
                                    </p:set>
                                    <p:anim calcmode="lin" valueType="num">
                                      <p:cBhvr>
                                        <p:cTn id="34" dur="500" fill="hold"/>
                                        <p:tgtEl>
                                          <p:spTgt spid="9219">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9219">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9219">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9219">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921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9219">
                                            <p:txEl>
                                              <p:pRg st="3" end="3"/>
                                            </p:txEl>
                                          </p:spTgt>
                                        </p:tgtEl>
                                        <p:attrNameLst>
                                          <p:attrName>style.visibility</p:attrName>
                                        </p:attrNameLst>
                                      </p:cBhvr>
                                      <p:to>
                                        <p:strVal val="visible"/>
                                      </p:to>
                                    </p:set>
                                    <p:anim calcmode="lin" valueType="num">
                                      <p:cBhvr>
                                        <p:cTn id="43" dur="500" fill="hold"/>
                                        <p:tgtEl>
                                          <p:spTgt spid="9219">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9219">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9219">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9219">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9219">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9219">
                                            <p:txEl>
                                              <p:pRg st="4" end="4"/>
                                            </p:txEl>
                                          </p:spTgt>
                                        </p:tgtEl>
                                        <p:attrNameLst>
                                          <p:attrName>style.visibility</p:attrName>
                                        </p:attrNameLst>
                                      </p:cBhvr>
                                      <p:to>
                                        <p:strVal val="visible"/>
                                      </p:to>
                                    </p:set>
                                    <p:anim calcmode="lin" valueType="num">
                                      <p:cBhvr>
                                        <p:cTn id="52" dur="500" fill="hold"/>
                                        <p:tgtEl>
                                          <p:spTgt spid="9219">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9219">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9219">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9219">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9219">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xit" presetSubtype="0" fill="hold" grpId="1" nodeType="clickEffect">
                                  <p:stCondLst>
                                    <p:cond delay="0"/>
                                  </p:stCondLst>
                                  <p:childTnLst>
                                    <p:anim calcmode="lin" valueType="num">
                                      <p:cBhvr>
                                        <p:cTn id="60" dur="2000" fill="hold"/>
                                        <p:tgtEl>
                                          <p:spTgt spid="9218"/>
                                        </p:tgtEl>
                                        <p:attrNameLst>
                                          <p:attrName>style.rotation</p:attrName>
                                        </p:attrNameLst>
                                      </p:cBhvr>
                                      <p:tavLst>
                                        <p:tav tm="0">
                                          <p:val>
                                            <p:fltVal val="0"/>
                                          </p:val>
                                        </p:tav>
                                        <p:tav tm="100000">
                                          <p:val>
                                            <p:fltVal val="-90"/>
                                          </p:val>
                                        </p:tav>
                                      </p:tavLst>
                                    </p:anim>
                                    <p:anim calcmode="lin" valueType="num">
                                      <p:cBhvr>
                                        <p:cTn id="61" dur="2000" fill="hold"/>
                                        <p:tgtEl>
                                          <p:spTgt spid="9218"/>
                                        </p:tgtEl>
                                        <p:attrNameLst>
                                          <p:attrName>ppt_w</p:attrName>
                                        </p:attrNameLst>
                                      </p:cBhvr>
                                      <p:tavLst>
                                        <p:tav tm="0">
                                          <p:val>
                                            <p:strVal val="ppt_w"/>
                                          </p:val>
                                        </p:tav>
                                        <p:tav tm="50000">
                                          <p:val>
                                            <p:strVal val="ppt_w-.5"/>
                                          </p:val>
                                        </p:tav>
                                        <p:tav tm="100000">
                                          <p:val>
                                            <p:strVal val="ppt_w-.5"/>
                                          </p:val>
                                        </p:tav>
                                      </p:tavLst>
                                    </p:anim>
                                    <p:anim calcmode="lin" valueType="num">
                                      <p:cBhvr>
                                        <p:cTn id="62" dur="2000" fill="hold"/>
                                        <p:tgtEl>
                                          <p:spTgt spid="9218"/>
                                        </p:tgtEl>
                                        <p:attrNameLst>
                                          <p:attrName>ppt_h</p:attrName>
                                        </p:attrNameLst>
                                      </p:cBhvr>
                                      <p:tavLst>
                                        <p:tav tm="0">
                                          <p:val>
                                            <p:strVal val="ppt_h"/>
                                          </p:val>
                                        </p:tav>
                                        <p:tav tm="100000">
                                          <p:val>
                                            <p:strVal val="ppt_h"/>
                                          </p:val>
                                        </p:tav>
                                      </p:tavLst>
                                    </p:anim>
                                    <p:anim calcmode="lin" valueType="num">
                                      <p:cBhvr>
                                        <p:cTn id="63" dur="2000" fill="hold"/>
                                        <p:tgtEl>
                                          <p:spTgt spid="9218"/>
                                        </p:tgtEl>
                                        <p:attrNameLst>
                                          <p:attrName>ppt_x</p:attrName>
                                        </p:attrNameLst>
                                      </p:cBhvr>
                                      <p:tavLst>
                                        <p:tav tm="0">
                                          <p:val>
                                            <p:strVal val="ppt_x"/>
                                          </p:val>
                                        </p:tav>
                                        <p:tav tm="100000">
                                          <p:val>
                                            <p:strVal val="ppt_x+.4"/>
                                          </p:val>
                                        </p:tav>
                                      </p:tavLst>
                                    </p:anim>
                                    <p:anim calcmode="lin" valueType="num">
                                      <p:cBhvr>
                                        <p:cTn id="64" dur="2000" fill="hold"/>
                                        <p:tgtEl>
                                          <p:spTgt spid="9218"/>
                                        </p:tgtEl>
                                        <p:attrNameLst>
                                          <p:attrName>ppt_y</p:attrName>
                                        </p:attrNameLst>
                                      </p:cBhvr>
                                      <p:tavLst>
                                        <p:tav tm="0">
                                          <p:val>
                                            <p:strVal val="ppt_y"/>
                                          </p:val>
                                        </p:tav>
                                        <p:tav tm="50000">
                                          <p:val>
                                            <p:strVal val="ppt_y+.1"/>
                                          </p:val>
                                        </p:tav>
                                        <p:tav tm="100000">
                                          <p:val>
                                            <p:strVal val="ppt_y-.2"/>
                                          </p:val>
                                        </p:tav>
                                      </p:tavLst>
                                    </p:anim>
                                    <p:set>
                                      <p:cBhvr>
                                        <p:cTn id="65" dur="1" fill="hold">
                                          <p:stCondLst>
                                            <p:cond delay="1998"/>
                                          </p:stCondLst>
                                        </p:cTn>
                                        <p:tgtEl>
                                          <p:spTgt spid="9218"/>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9219">
                                            <p:txEl>
                                              <p:pRg st="0" end="0"/>
                                            </p:txEl>
                                          </p:spTgt>
                                        </p:tgtEl>
                                      </p:cBhvr>
                                    </p:animEffect>
                                    <p:set>
                                      <p:cBhvr>
                                        <p:cTn id="68" dur="1" fill="hold">
                                          <p:stCondLst>
                                            <p:cond delay="499"/>
                                          </p:stCondLst>
                                        </p:cTn>
                                        <p:tgtEl>
                                          <p:spTgt spid="9219">
                                            <p:txEl>
                                              <p:pRg st="0" end="0"/>
                                            </p:txEl>
                                          </p:spTgt>
                                        </p:tgtEl>
                                        <p:attrNameLst>
                                          <p:attrName>style.visibility</p:attrName>
                                        </p:attrNameLst>
                                      </p:cBhvr>
                                      <p:to>
                                        <p:strVal val="hidden"/>
                                      </p:to>
                                    </p:set>
                                  </p:childTnLst>
                                </p:cTn>
                              </p:par>
                              <p:par>
                                <p:cTn id="69" presetID="22" presetClass="exit" presetSubtype="8" fill="hold" grpId="1" nodeType="withEffect">
                                  <p:stCondLst>
                                    <p:cond delay="0"/>
                                  </p:stCondLst>
                                  <p:childTnLst>
                                    <p:animEffect transition="out" filter="wipe(left)">
                                      <p:cBhvr>
                                        <p:cTn id="70" dur="500"/>
                                        <p:tgtEl>
                                          <p:spTgt spid="9219">
                                            <p:txEl>
                                              <p:pRg st="1" end="1"/>
                                            </p:txEl>
                                          </p:spTgt>
                                        </p:tgtEl>
                                      </p:cBhvr>
                                    </p:animEffect>
                                    <p:set>
                                      <p:cBhvr>
                                        <p:cTn id="71" dur="1" fill="hold">
                                          <p:stCondLst>
                                            <p:cond delay="499"/>
                                          </p:stCondLst>
                                        </p:cTn>
                                        <p:tgtEl>
                                          <p:spTgt spid="9219">
                                            <p:txEl>
                                              <p:pRg st="1" end="1"/>
                                            </p:txEl>
                                          </p:spTgt>
                                        </p:tgtEl>
                                        <p:attrNameLst>
                                          <p:attrName>style.visibility</p:attrName>
                                        </p:attrNameLst>
                                      </p:cBhvr>
                                      <p:to>
                                        <p:strVal val="hidden"/>
                                      </p:to>
                                    </p:set>
                                  </p:childTnLst>
                                </p:cTn>
                              </p:par>
                              <p:par>
                                <p:cTn id="72" presetID="22" presetClass="exit" presetSubtype="8" fill="hold" grpId="1" nodeType="withEffect">
                                  <p:stCondLst>
                                    <p:cond delay="0"/>
                                  </p:stCondLst>
                                  <p:childTnLst>
                                    <p:animEffect transition="out" filter="wipe(left)">
                                      <p:cBhvr>
                                        <p:cTn id="73" dur="500"/>
                                        <p:tgtEl>
                                          <p:spTgt spid="9219">
                                            <p:txEl>
                                              <p:pRg st="2" end="2"/>
                                            </p:txEl>
                                          </p:spTgt>
                                        </p:tgtEl>
                                      </p:cBhvr>
                                    </p:animEffect>
                                    <p:set>
                                      <p:cBhvr>
                                        <p:cTn id="74" dur="1" fill="hold">
                                          <p:stCondLst>
                                            <p:cond delay="499"/>
                                          </p:stCondLst>
                                        </p:cTn>
                                        <p:tgtEl>
                                          <p:spTgt spid="9219">
                                            <p:txEl>
                                              <p:pRg st="2" end="2"/>
                                            </p:txEl>
                                          </p:spTgt>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9219">
                                            <p:txEl>
                                              <p:pRg st="3" end="3"/>
                                            </p:txEl>
                                          </p:spTgt>
                                        </p:tgtEl>
                                      </p:cBhvr>
                                    </p:animEffect>
                                    <p:set>
                                      <p:cBhvr>
                                        <p:cTn id="77" dur="1" fill="hold">
                                          <p:stCondLst>
                                            <p:cond delay="499"/>
                                          </p:stCondLst>
                                        </p:cTn>
                                        <p:tgtEl>
                                          <p:spTgt spid="9219">
                                            <p:txEl>
                                              <p:pRg st="3" end="3"/>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9219">
                                            <p:txEl>
                                              <p:pRg st="4" end="4"/>
                                            </p:txEl>
                                          </p:spTgt>
                                        </p:tgtEl>
                                      </p:cBhvr>
                                    </p:animEffect>
                                    <p:set>
                                      <p:cBhvr>
                                        <p:cTn id="80" dur="1" fill="hold">
                                          <p:stCondLst>
                                            <p:cond delay="499"/>
                                          </p:stCondLst>
                                        </p:cTn>
                                        <p:tgtEl>
                                          <p:spTgt spid="921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8" grpId="1"/>
      <p:bldP spid="9219" grpId="0" build="p"/>
      <p:bldP spid="9219" grpId="1" build="allAtOnce"/>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idx="4294967295"/>
          </p:nvPr>
        </p:nvSpPr>
        <p:spPr>
          <a:xfrm>
            <a:off x="323850" y="2492375"/>
            <a:ext cx="8569325" cy="2520950"/>
          </a:xfrm>
        </p:spPr>
        <p:txBody>
          <a:bodyPr/>
          <a:lstStyle/>
          <a:p>
            <a:pPr algn="l" eaLnBrk="1" hangingPunct="1"/>
            <a:r>
              <a:rPr lang="fr-FR" sz="3200" b="1" smtClean="0">
                <a:solidFill>
                  <a:schemeClr val="tx1"/>
                </a:solidFill>
              </a:rPr>
              <a:t>5. Commentaire général</a:t>
            </a:r>
            <a:r>
              <a:rPr lang="fr-FR" sz="3200" smtClean="0">
                <a:solidFill>
                  <a:schemeClr val="tx1"/>
                </a:solidFill>
              </a:rPr>
              <a:t/>
            </a:r>
            <a:br>
              <a:rPr lang="fr-FR" sz="3200" smtClean="0">
                <a:solidFill>
                  <a:schemeClr val="tx1"/>
                </a:solidFill>
              </a:rPr>
            </a:br>
            <a:r>
              <a:rPr lang="fr-FR" sz="3200" smtClean="0">
                <a:solidFill>
                  <a:schemeClr val="tx1"/>
                </a:solidFill>
              </a:rPr>
              <a:t/>
            </a:r>
            <a:br>
              <a:rPr lang="fr-FR" sz="3200" smtClean="0">
                <a:solidFill>
                  <a:schemeClr val="tx1"/>
                </a:solidFill>
              </a:rPr>
            </a:br>
            <a:r>
              <a:rPr lang="fr-FR" sz="3200" smtClean="0">
                <a:solidFill>
                  <a:schemeClr val="tx1"/>
                </a:solidFill>
              </a:rPr>
              <a:t> L</a:t>
            </a:r>
            <a:r>
              <a:rPr lang="fr-FR" smtClean="0">
                <a:solidFill>
                  <a:schemeClr val="tx1"/>
                </a:solidFill>
              </a:rPr>
              <a:t>es résultats les plus récents sont ensuite approfondis.</a:t>
            </a:r>
            <a:r>
              <a:rPr lang="fr-FR" smtClean="0"/>
              <a:t> </a:t>
            </a:r>
          </a:p>
        </p:txBody>
      </p:sp>
      <p:sp>
        <p:nvSpPr>
          <p:cNvPr id="49155" name="Rectangle 3"/>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4915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F7A399CB-9259-42A3-ADE1-39763523BA89}" type="slidenum">
              <a:rPr lang="fr-FR" sz="1600" smtClean="0">
                <a:solidFill>
                  <a:srgbClr val="9D2512"/>
                </a:solidFill>
              </a:rPr>
              <a:pPr>
                <a:spcBef>
                  <a:spcPct val="0"/>
                </a:spcBef>
                <a:buClrTx/>
                <a:buSzTx/>
                <a:buFontTx/>
                <a:buNone/>
              </a:pPr>
              <a:t>240</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256927784"/>
      </p:ext>
    </p:extLst>
  </p:cSld>
  <p:clrMapOvr>
    <a:masterClrMapping/>
  </p:clrMapOvr>
  <p:transition>
    <p:wip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idx="4294967295"/>
          </p:nvPr>
        </p:nvSpPr>
        <p:spPr>
          <a:xfrm>
            <a:off x="323850" y="1484313"/>
            <a:ext cx="8569325" cy="3024187"/>
          </a:xfrm>
        </p:spPr>
        <p:txBody>
          <a:bodyPr/>
          <a:lstStyle/>
          <a:p>
            <a:pPr algn="l" eaLnBrk="1" hangingPunct="1"/>
            <a:r>
              <a:rPr lang="fr-FR" sz="2800" b="1" smtClean="0">
                <a:solidFill>
                  <a:schemeClr val="tx1"/>
                </a:solidFill>
              </a:rPr>
              <a:t>5. Commentaire général</a:t>
            </a:r>
            <a:r>
              <a:rPr lang="fr-FR" sz="2800" smtClean="0">
                <a:solidFill>
                  <a:schemeClr val="tx1"/>
                </a:solidFill>
              </a:rPr>
              <a:t/>
            </a:r>
            <a:br>
              <a:rPr lang="fr-FR" sz="2800" smtClean="0">
                <a:solidFill>
                  <a:schemeClr val="tx1"/>
                </a:solidFill>
              </a:rPr>
            </a:br>
            <a:r>
              <a:rPr lang="fr-FR" sz="2800" smtClean="0">
                <a:solidFill>
                  <a:schemeClr val="tx1"/>
                </a:solidFill>
              </a:rPr>
              <a:t/>
            </a:r>
            <a:br>
              <a:rPr lang="fr-FR" sz="2800" smtClean="0">
                <a:solidFill>
                  <a:schemeClr val="tx1"/>
                </a:solidFill>
              </a:rPr>
            </a:br>
            <a:r>
              <a:rPr lang="fr-FR" sz="3600" smtClean="0">
                <a:solidFill>
                  <a:schemeClr val="tx1"/>
                </a:solidFill>
              </a:rPr>
              <a:t>Les commentaires doivent être sobres et précis, compréhensibles par un non-spécialiste. Il est également important de résumer de la manière la plus succincte</a:t>
            </a:r>
            <a:r>
              <a:rPr lang="fr-FR" smtClean="0"/>
              <a:t>.</a:t>
            </a:r>
          </a:p>
        </p:txBody>
      </p:sp>
      <p:sp>
        <p:nvSpPr>
          <p:cNvPr id="51203" name="Rectangle 3"/>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8.2. LES PRINCIPALES ETAPES</a:t>
            </a:r>
          </a:p>
        </p:txBody>
      </p:sp>
      <p:sp>
        <p:nvSpPr>
          <p:cNvPr id="5120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E45049B1-3594-43A7-A57A-622B4E392EDF}" type="slidenum">
              <a:rPr lang="fr-FR" sz="1600" smtClean="0">
                <a:solidFill>
                  <a:srgbClr val="9D2512"/>
                </a:solidFill>
              </a:rPr>
              <a:pPr>
                <a:spcBef>
                  <a:spcPct val="0"/>
                </a:spcBef>
                <a:buClrTx/>
                <a:buSzTx/>
                <a:buFontTx/>
                <a:buNone/>
              </a:pPr>
              <a:t>241</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652208530"/>
      </p:ext>
    </p:extLst>
  </p:cSld>
  <p:clrMapOvr>
    <a:masterClrMapping/>
  </p:clrMapOvr>
  <p:transition>
    <p:wip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idx="4294967295"/>
          </p:nvPr>
        </p:nvSpPr>
        <p:spPr>
          <a:xfrm>
            <a:off x="539750" y="1500188"/>
            <a:ext cx="8135938" cy="4286250"/>
          </a:xfrm>
        </p:spPr>
        <p:txBody>
          <a:bodyPr/>
          <a:lstStyle/>
          <a:p>
            <a:pPr algn="l" eaLnBrk="1" hangingPunct="1"/>
            <a:r>
              <a:rPr lang="fr-FR" sz="3600" b="1" u="sng" smtClean="0">
                <a:solidFill>
                  <a:schemeClr val="tx1"/>
                </a:solidFill>
              </a:rPr>
              <a:t>Attention</a:t>
            </a:r>
            <a:r>
              <a:rPr lang="fr-FR" sz="3600" b="1" smtClean="0">
                <a:solidFill>
                  <a:schemeClr val="tx1"/>
                </a:solidFill>
              </a:rPr>
              <a:t> :</a:t>
            </a:r>
            <a:r>
              <a:rPr lang="fr-FR" sz="3600" smtClean="0">
                <a:solidFill>
                  <a:schemeClr val="tx1"/>
                </a:solidFill>
              </a:rPr>
              <a:t/>
            </a:r>
            <a:br>
              <a:rPr lang="fr-FR" sz="3600" smtClean="0">
                <a:solidFill>
                  <a:schemeClr val="tx1"/>
                </a:solidFill>
              </a:rPr>
            </a:br>
            <a:r>
              <a:rPr lang="fr-FR" sz="3600" smtClean="0">
                <a:solidFill>
                  <a:schemeClr val="tx1"/>
                </a:solidFill>
              </a:rPr>
              <a:t>- aux conclusions hâtives</a:t>
            </a:r>
            <a:br>
              <a:rPr lang="fr-FR" sz="3600" smtClean="0">
                <a:solidFill>
                  <a:schemeClr val="tx1"/>
                </a:solidFill>
              </a:rPr>
            </a:br>
            <a:r>
              <a:rPr lang="fr-FR" sz="3600" smtClean="0">
                <a:solidFill>
                  <a:schemeClr val="tx1"/>
                </a:solidFill>
              </a:rPr>
              <a:t>- aux analyses basées sur des moyennes (car elles peuvent cacher beaucoup de disparités)</a:t>
            </a:r>
          </a:p>
        </p:txBody>
      </p:sp>
      <p:sp>
        <p:nvSpPr>
          <p:cNvPr id="53251" name="Rectangle 3"/>
          <p:cNvSpPr>
            <a:spLocks noChangeArrowheads="1"/>
          </p:cNvSpPr>
          <p:nvPr/>
        </p:nvSpPr>
        <p:spPr bwMode="auto">
          <a:xfrm>
            <a:off x="395288" y="404813"/>
            <a:ext cx="7921625"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eaLnBrk="1" hangingPunct="1">
              <a:spcBef>
                <a:spcPct val="0"/>
              </a:spcBef>
              <a:buClrTx/>
              <a:buSzTx/>
              <a:buFontTx/>
              <a:buNone/>
            </a:pPr>
            <a:r>
              <a:rPr lang="fr-FR" sz="3600" b="1">
                <a:solidFill>
                  <a:srgbClr val="575F6D"/>
                </a:solidFill>
                <a:latin typeface="Arial" panose="020B0604020202020204" pitchFamily="34" charset="0"/>
              </a:rPr>
              <a:t>Comment analyser l’information ?</a:t>
            </a:r>
          </a:p>
        </p:txBody>
      </p:sp>
      <p:sp>
        <p:nvSpPr>
          <p:cNvPr id="5325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4256368B-048C-4E99-BC07-68461D0F7511}" type="slidenum">
              <a:rPr lang="fr-FR" sz="1600" smtClean="0">
                <a:solidFill>
                  <a:srgbClr val="9D2512"/>
                </a:solidFill>
              </a:rPr>
              <a:pPr>
                <a:spcBef>
                  <a:spcPct val="0"/>
                </a:spcBef>
                <a:buClrTx/>
                <a:buSzTx/>
                <a:buFontTx/>
                <a:buNone/>
              </a:pPr>
              <a:t>242</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118409756"/>
      </p:ext>
    </p:extLst>
  </p:cSld>
  <p:clrMapOvr>
    <a:masterClrMapping/>
  </p:clrMapOvr>
  <p:transition>
    <p:wip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323850" y="0"/>
            <a:ext cx="8534400" cy="758825"/>
          </a:xfrm>
        </p:spPr>
        <p:txBody>
          <a:bodyPr/>
          <a:lstStyle/>
          <a:p>
            <a:pPr eaLnBrk="1" hangingPunct="1"/>
            <a:r>
              <a:rPr lang="fr-FR" b="1" smtClean="0">
                <a:solidFill>
                  <a:schemeClr val="accent2"/>
                </a:solidFill>
              </a:rPr>
              <a:t>CAS PRATIQUE</a:t>
            </a:r>
            <a:r>
              <a:rPr lang="fr-FR" smtClean="0">
                <a:solidFill>
                  <a:srgbClr val="9D2512"/>
                </a:solidFill>
              </a:rPr>
              <a:t> </a:t>
            </a:r>
          </a:p>
        </p:txBody>
      </p:sp>
      <p:sp>
        <p:nvSpPr>
          <p:cNvPr id="3" name="Espace réservé du contenu 2"/>
          <p:cNvSpPr>
            <a:spLocks noGrp="1"/>
          </p:cNvSpPr>
          <p:nvPr>
            <p:ph sz="quarter" idx="1"/>
          </p:nvPr>
        </p:nvSpPr>
        <p:spPr>
          <a:xfrm>
            <a:off x="214313" y="1428750"/>
            <a:ext cx="8929687" cy="5143500"/>
          </a:xfrm>
        </p:spPr>
        <p:txBody>
          <a:bodyPr/>
          <a:lstStyle/>
          <a:p>
            <a:pPr>
              <a:buFont typeface="Wingdings 2" panose="05020102010507070707" pitchFamily="18" charset="2"/>
              <a:buNone/>
            </a:pPr>
            <a:endParaRPr lang="fr-FR" sz="2000" b="1" smtClean="0"/>
          </a:p>
          <a:p>
            <a:pPr>
              <a:buFont typeface="Wingdings 2" panose="05020102010507070707" pitchFamily="18" charset="2"/>
              <a:buNone/>
            </a:pPr>
            <a:endParaRPr lang="fr-FR" sz="2000" b="1" smtClean="0"/>
          </a:p>
          <a:p>
            <a:pPr>
              <a:buFont typeface="Wingdings 2" panose="05020102010507070707" pitchFamily="18" charset="2"/>
              <a:buNone/>
            </a:pPr>
            <a:r>
              <a:rPr lang="fr-FR" sz="3200" b="1" smtClean="0"/>
              <a:t>1. Choisir  l’indicateur à analyser</a:t>
            </a:r>
          </a:p>
          <a:p>
            <a:pPr>
              <a:buFont typeface="Wingdings 2" panose="05020102010507070707" pitchFamily="18" charset="2"/>
              <a:buNone/>
            </a:pPr>
            <a:r>
              <a:rPr lang="fr-FR" sz="3200" smtClean="0"/>
              <a:t>Choix de l’indicateur, fonction de la situation à apprécier (Prendre des exemples)</a:t>
            </a:r>
          </a:p>
          <a:p>
            <a:pPr>
              <a:buFont typeface="Wingdings 2" panose="05020102010507070707" pitchFamily="18" charset="2"/>
              <a:buNone/>
            </a:pPr>
            <a:endParaRPr lang="fr-FR" sz="3200" smtClean="0"/>
          </a:p>
          <a:p>
            <a:pPr>
              <a:buFont typeface="Wingdings 2" panose="05020102010507070707" pitchFamily="18" charset="2"/>
              <a:buNone/>
            </a:pPr>
            <a:r>
              <a:rPr lang="fr-FR" sz="3200" smtClean="0"/>
              <a:t> </a:t>
            </a:r>
            <a:r>
              <a:rPr lang="fr-FR" sz="3200" b="1" smtClean="0"/>
              <a:t>2. Choisir les informations nécessaires</a:t>
            </a:r>
            <a:endParaRPr lang="fr-FR" sz="3200" smtClean="0"/>
          </a:p>
          <a:p>
            <a:pPr eaLnBrk="1" hangingPunct="1">
              <a:buFont typeface="Wingdings 2" panose="05020102010507070707" pitchFamily="18" charset="2"/>
              <a:buNone/>
            </a:pPr>
            <a:r>
              <a:rPr lang="fr-BE" sz="3200" smtClean="0"/>
              <a:t>	</a:t>
            </a:r>
          </a:p>
        </p:txBody>
      </p:sp>
      <p:sp>
        <p:nvSpPr>
          <p:cNvPr id="5530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F33A9DC3-773D-49AA-8E32-6C5C04B8D4A2}" type="slidenum">
              <a:rPr lang="fr-FR" sz="1600" smtClean="0">
                <a:solidFill>
                  <a:srgbClr val="9D2512"/>
                </a:solidFill>
              </a:rPr>
              <a:pPr>
                <a:spcBef>
                  <a:spcPct val="0"/>
                </a:spcBef>
                <a:buClrTx/>
                <a:buSzTx/>
                <a:buFontTx/>
                <a:buNone/>
              </a:pPr>
              <a:t>243</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00597828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idx="4294967295"/>
          </p:nvPr>
        </p:nvSpPr>
        <p:spPr/>
        <p:txBody>
          <a:bodyPr/>
          <a:lstStyle/>
          <a:p>
            <a:pPr eaLnBrk="1" hangingPunct="1"/>
            <a:r>
              <a:rPr lang="fr-FR" b="1" smtClean="0">
                <a:solidFill>
                  <a:schemeClr val="accent2"/>
                </a:solidFill>
              </a:rPr>
              <a:t>CAS PRATIQUE</a:t>
            </a:r>
            <a:r>
              <a:rPr lang="fr-FR" smtClean="0"/>
              <a:t> </a:t>
            </a:r>
          </a:p>
        </p:txBody>
      </p:sp>
      <p:sp>
        <p:nvSpPr>
          <p:cNvPr id="3" name="Espace réservé du contenu 2"/>
          <p:cNvSpPr>
            <a:spLocks noGrp="1"/>
          </p:cNvSpPr>
          <p:nvPr>
            <p:ph sz="quarter" idx="4294967295"/>
          </p:nvPr>
        </p:nvSpPr>
        <p:spPr>
          <a:xfrm>
            <a:off x="214313" y="1428750"/>
            <a:ext cx="8929687" cy="5143500"/>
          </a:xfrm>
        </p:spPr>
        <p:txBody>
          <a:bodyPr/>
          <a:lstStyle/>
          <a:p>
            <a:pPr>
              <a:buFont typeface="Wingdings 2" panose="05020102010507070707" pitchFamily="18" charset="2"/>
              <a:buNone/>
            </a:pPr>
            <a:r>
              <a:rPr lang="fr-FR" sz="3200" smtClean="0"/>
              <a:t> </a:t>
            </a:r>
            <a:r>
              <a:rPr lang="fr-FR" sz="3200" b="1" smtClean="0"/>
              <a:t>2. Choisir les informations nécessaires</a:t>
            </a:r>
          </a:p>
          <a:p>
            <a:pPr>
              <a:buFont typeface="Wingdings 2" panose="05020102010507070707" pitchFamily="18" charset="2"/>
              <a:buNone/>
            </a:pPr>
            <a:r>
              <a:rPr lang="fr-BE" sz="3200" smtClean="0"/>
              <a:t>	</a:t>
            </a:r>
          </a:p>
        </p:txBody>
      </p:sp>
      <p:graphicFrame>
        <p:nvGraphicFramePr>
          <p:cNvPr id="24655" name="Group 79"/>
          <p:cNvGraphicFramePr>
            <a:graphicFrameLocks noGrp="1"/>
          </p:cNvGraphicFramePr>
          <p:nvPr/>
        </p:nvGraphicFramePr>
        <p:xfrm>
          <a:off x="395288" y="2060575"/>
          <a:ext cx="8208962" cy="4113214"/>
        </p:xfrm>
        <a:graphic>
          <a:graphicData uri="http://schemas.openxmlformats.org/drawingml/2006/table">
            <a:tbl>
              <a:tblPr/>
              <a:tblGrid>
                <a:gridCol w="2052637"/>
                <a:gridCol w="2052638"/>
                <a:gridCol w="2051050"/>
                <a:gridCol w="2052637"/>
              </a:tblGrid>
              <a:tr h="51815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fr-FR" sz="2300" b="0" i="0" u="none" strike="noStrike" cap="none" normalizeH="0" baseline="0" dirty="0" smtClean="0">
                        <a:ln>
                          <a:noFill/>
                        </a:ln>
                        <a:solidFill>
                          <a:schemeClr val="tx1"/>
                        </a:solidFill>
                        <a:effectLst/>
                        <a:latin typeface="Georgia"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2800" b="1" i="0" u="none" strike="noStrike" cap="none" normalizeH="0" baseline="0" dirty="0" smtClean="0">
                          <a:ln>
                            <a:noFill/>
                          </a:ln>
                          <a:solidFill>
                            <a:srgbClr val="000000"/>
                          </a:solidFill>
                          <a:effectLst/>
                          <a:latin typeface="Arial" charset="0"/>
                          <a:ea typeface="Times New Roman" pitchFamily="18" charset="0"/>
                          <a:cs typeface="Arial" charset="0"/>
                        </a:rPr>
                        <a:t>TBS G</a:t>
                      </a:r>
                      <a:r>
                        <a:rPr kumimoji="0" lang="fr-FR" sz="2800" b="0" i="0" u="none" strike="noStrike" cap="none" normalizeH="0" baseline="0" dirty="0" smtClean="0">
                          <a:ln>
                            <a:noFill/>
                          </a:ln>
                          <a:solidFill>
                            <a:srgbClr val="000000"/>
                          </a:solidFill>
                          <a:effectLst/>
                          <a:latin typeface="Georgia" pitchFamily="18" charset="0"/>
                          <a:ea typeface="Times New Roman" pitchFamily="18" charset="0"/>
                          <a:cs typeface="Arial" charset="0"/>
                        </a:rPr>
                        <a:t> </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2800" b="1" i="0" u="none" strike="noStrike" cap="none" normalizeH="0" baseline="0" smtClean="0">
                          <a:ln>
                            <a:noFill/>
                          </a:ln>
                          <a:solidFill>
                            <a:srgbClr val="000000"/>
                          </a:solidFill>
                          <a:effectLst/>
                          <a:latin typeface="Arial" charset="0"/>
                          <a:ea typeface="Times New Roman" pitchFamily="18" charset="0"/>
                          <a:cs typeface="Arial" charset="0"/>
                        </a:rPr>
                        <a:t>TBS F</a:t>
                      </a:r>
                      <a:endParaRPr kumimoji="0" lang="fr-FR" sz="2800" b="0" i="0" u="none" strike="noStrike" cap="none" normalizeH="0" baseline="0" smtClean="0">
                        <a:ln>
                          <a:noFill/>
                        </a:ln>
                        <a:solidFill>
                          <a:srgbClr val="000000"/>
                        </a:solidFill>
                        <a:effectLst/>
                        <a:latin typeface="Georgia" pitchFamily="18" charset="0"/>
                        <a:ea typeface="Times New Roman" pitchFamily="18" charset="0"/>
                        <a:cs typeface="Arial"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2800" b="1" i="0" u="none" strike="noStrike" cap="none" normalizeH="0" baseline="0" smtClean="0">
                          <a:ln>
                            <a:noFill/>
                          </a:ln>
                          <a:solidFill>
                            <a:srgbClr val="000000"/>
                          </a:solidFill>
                          <a:effectLst/>
                          <a:latin typeface="Arial" charset="0"/>
                          <a:ea typeface="Times New Roman" pitchFamily="18" charset="0"/>
                          <a:cs typeface="Arial" charset="0"/>
                        </a:rPr>
                        <a:t>TBS G+F</a:t>
                      </a:r>
                      <a:r>
                        <a:rPr kumimoji="0" lang="fr-FR" sz="2800" b="0" i="0" u="none" strike="noStrike" cap="none" normalizeH="0" baseline="0" smtClean="0">
                          <a:ln>
                            <a:noFill/>
                          </a:ln>
                          <a:solidFill>
                            <a:srgbClr val="000000"/>
                          </a:solidFill>
                          <a:effectLst/>
                          <a:latin typeface="Georgia" pitchFamily="18" charset="0"/>
                          <a:ea typeface="Times New Roman" pitchFamily="18" charset="0"/>
                          <a:cs typeface="Arial"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67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Arial" charset="0"/>
                        </a:rPr>
                        <a:t>Année 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64,9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50,5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cs typeface="Arial" pitchFamily="34" charset="0"/>
                        </a:rPr>
                        <a:t>57,7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67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Arial" charset="0"/>
                        </a:rPr>
                        <a:t>Année 2</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68,4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54,3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cs typeface="Arial" pitchFamily="34" charset="0"/>
                        </a:rPr>
                        <a:t>61,4</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67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Arial" charset="0"/>
                        </a:rPr>
                        <a:t>Année 3</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73,8</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60,1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cs typeface="Arial" pitchFamily="34" charset="0"/>
                        </a:rPr>
                        <a:t>67,0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2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Arial" charset="0"/>
                        </a:rPr>
                        <a:t>Année 4</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77,9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65,7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cs typeface="Arial" pitchFamily="34" charset="0"/>
                        </a:rPr>
                        <a:t>71,8</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2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Arial" charset="0"/>
                        </a:rPr>
                        <a:t>Année 5</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77,1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Arial" charset="0"/>
                        </a:rPr>
                        <a:t>67,7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cs typeface="Arial" pitchFamily="34" charset="0"/>
                        </a:rPr>
                        <a:t>72,4</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2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Arial" charset="0"/>
                        </a:rPr>
                        <a:t>Année 6</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78,3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71,2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cs typeface="Arial" pitchFamily="34" charset="0"/>
                        </a:rPr>
                        <a:t>74,8</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2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Arial" charset="0"/>
                        </a:rPr>
                        <a:t>Année 7</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80,2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rPr>
                        <a:t>75,0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cs typeface="Arial" pitchFamily="34" charset="0"/>
                        </a:rPr>
                        <a:t>77,6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95"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7A8FD865-4701-4AF7-A21A-28AD163590B9}" type="slidenum">
              <a:rPr lang="fr-FR" sz="1600" smtClean="0">
                <a:solidFill>
                  <a:srgbClr val="9D2512"/>
                </a:solidFill>
              </a:rPr>
              <a:pPr>
                <a:spcBef>
                  <a:spcPct val="0"/>
                </a:spcBef>
                <a:buClrTx/>
                <a:buSzTx/>
                <a:buFontTx/>
                <a:buNone/>
              </a:pPr>
              <a:t>244</a:t>
            </a:fld>
            <a:endParaRPr lang="fr-FR" sz="1600" smtClean="0">
              <a:solidFill>
                <a:srgbClr val="9D2512"/>
              </a:solidFill>
            </a:endParaRPr>
          </a:p>
        </p:txBody>
      </p:sp>
      <p:sp>
        <p:nvSpPr>
          <p:cNvPr id="7" name="Espace réservé du pied de page 6"/>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07190340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idx="4294967295"/>
          </p:nvPr>
        </p:nvSpPr>
        <p:spPr>
          <a:xfrm>
            <a:off x="250825" y="188913"/>
            <a:ext cx="8640763" cy="647700"/>
          </a:xfrm>
        </p:spPr>
        <p:txBody>
          <a:bodyPr/>
          <a:lstStyle/>
          <a:p>
            <a:pPr eaLnBrk="1" hangingPunct="1"/>
            <a:r>
              <a:rPr lang="fr-FR" sz="2400" b="1" smtClean="0">
                <a:solidFill>
                  <a:schemeClr val="accent2"/>
                </a:solidFill>
              </a:rPr>
              <a:t/>
            </a:r>
            <a:br>
              <a:rPr lang="fr-FR" sz="2400" b="1" smtClean="0">
                <a:solidFill>
                  <a:schemeClr val="accent2"/>
                </a:solidFill>
              </a:rPr>
            </a:br>
            <a:r>
              <a:rPr lang="fr-FR" sz="2400" b="1" smtClean="0">
                <a:solidFill>
                  <a:schemeClr val="accent2"/>
                </a:solidFill>
              </a:rPr>
              <a:t/>
            </a:r>
            <a:br>
              <a:rPr lang="fr-FR" sz="2400" b="1" smtClean="0">
                <a:solidFill>
                  <a:schemeClr val="accent2"/>
                </a:solidFill>
              </a:rPr>
            </a:br>
            <a:r>
              <a:rPr lang="fr-FR" sz="2400" b="1" smtClean="0">
                <a:solidFill>
                  <a:schemeClr val="accent2"/>
                </a:solidFill>
              </a:rPr>
              <a:t/>
            </a:r>
            <a:br>
              <a:rPr lang="fr-FR" sz="2400" b="1" smtClean="0">
                <a:solidFill>
                  <a:schemeClr val="accent2"/>
                </a:solidFill>
              </a:rPr>
            </a:br>
            <a:r>
              <a:rPr lang="fr-FR" sz="2400" b="1" smtClean="0">
                <a:solidFill>
                  <a:schemeClr val="accent2"/>
                </a:solidFill>
              </a:rPr>
              <a:t>2. Choisir les info (TBS par région en Année 6</a:t>
            </a:r>
            <a:r>
              <a:rPr lang="fr-FR" sz="2400" smtClean="0">
                <a:solidFill>
                  <a:schemeClr val="accent2"/>
                </a:solidFill>
              </a:rPr>
              <a:t>)</a:t>
            </a:r>
            <a:endParaRPr lang="fr-FR" b="1" smtClean="0"/>
          </a:p>
        </p:txBody>
      </p:sp>
      <p:sp>
        <p:nvSpPr>
          <p:cNvPr id="3" name="Espace réservé du contenu 2"/>
          <p:cNvSpPr>
            <a:spLocks noGrp="1"/>
          </p:cNvSpPr>
          <p:nvPr>
            <p:ph sz="quarter" idx="4294967295"/>
          </p:nvPr>
        </p:nvSpPr>
        <p:spPr>
          <a:xfrm>
            <a:off x="214313" y="1428750"/>
            <a:ext cx="8929687" cy="5143500"/>
          </a:xfrm>
        </p:spPr>
        <p:txBody>
          <a:bodyPr/>
          <a:lstStyle/>
          <a:p>
            <a:pPr>
              <a:buFont typeface="Wingdings 2" panose="05020102010507070707" pitchFamily="18" charset="2"/>
              <a:buNone/>
            </a:pPr>
            <a:r>
              <a:rPr lang="fr-BE" sz="3200" smtClean="0"/>
              <a:t>	</a:t>
            </a:r>
          </a:p>
        </p:txBody>
      </p:sp>
      <p:graphicFrame>
        <p:nvGraphicFramePr>
          <p:cNvPr id="25736" name="Group 136"/>
          <p:cNvGraphicFramePr>
            <a:graphicFrameLocks noGrp="1"/>
          </p:cNvGraphicFramePr>
          <p:nvPr/>
        </p:nvGraphicFramePr>
        <p:xfrm>
          <a:off x="179388" y="981075"/>
          <a:ext cx="8496300" cy="5953128"/>
        </p:xfrm>
        <a:graphic>
          <a:graphicData uri="http://schemas.openxmlformats.org/drawingml/2006/table">
            <a:tbl>
              <a:tblPr/>
              <a:tblGrid>
                <a:gridCol w="2125662"/>
                <a:gridCol w="2122488"/>
                <a:gridCol w="2125662"/>
                <a:gridCol w="2122488"/>
              </a:tblGrid>
              <a:tr h="4254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dirty="0" smtClean="0">
                          <a:ln>
                            <a:noFill/>
                          </a:ln>
                          <a:solidFill>
                            <a:schemeClr val="tx1"/>
                          </a:solidFill>
                          <a:effectLst/>
                          <a:latin typeface="Arial" charset="0"/>
                        </a:rPr>
                        <a:t>B. </a:t>
                      </a:r>
                      <a:r>
                        <a:rPr kumimoji="0" lang="fr-FR" sz="1800" b="0" i="0" u="none" strike="noStrike" cap="none" normalizeH="0" baseline="0" dirty="0" err="1" smtClean="0">
                          <a:ln>
                            <a:noFill/>
                          </a:ln>
                          <a:solidFill>
                            <a:schemeClr val="tx1"/>
                          </a:solidFill>
                          <a:effectLst/>
                          <a:latin typeface="Arial" charset="0"/>
                        </a:rPr>
                        <a:t>Mouhoun</a:t>
                      </a:r>
                      <a:r>
                        <a:rPr kumimoji="0" lang="fr-FR" sz="1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74,9</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70,1</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72,6</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Cascades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76,4</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67,3</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71,9</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Centre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83,5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84,2</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83,9</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dirty="0" smtClean="0">
                          <a:ln>
                            <a:noFill/>
                          </a:ln>
                          <a:solidFill>
                            <a:schemeClr val="tx1"/>
                          </a:solidFill>
                          <a:effectLst/>
                          <a:latin typeface="Arial" charset="0"/>
                        </a:rPr>
                        <a:t>Centre-Est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77,1</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67,8</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72,6</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Centre-Nord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73,4</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61,7</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67,6</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 Ouest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89,2</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79,5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84,5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Centre-Sud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88,0</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82,8</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85,5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53,6</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50,5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52,1</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Hts Bassins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86,5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78,4</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82,5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Nord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105,1</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88,1</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96,6</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P Central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90,4</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77,9</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84,2</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Sahel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46,4</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43,1</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44,8</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Sud-Ouest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75,5</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73,0</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74,3</a:t>
                      </a:r>
                      <a:endParaRPr lang="fr-FR" sz="1800" dirty="0">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1" i="0" u="none" strike="noStrike" cap="none" normalizeH="0" baseline="0" smtClean="0">
                          <a:ln>
                            <a:noFill/>
                          </a:ln>
                          <a:solidFill>
                            <a:schemeClr val="tx1"/>
                          </a:solidFill>
                          <a:effectLst/>
                          <a:latin typeface="Arial" charset="0"/>
                        </a:rPr>
                        <a:t>Burkina Faso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1" i="0" u="none" strike="noStrike" cap="none" normalizeH="0" baseline="0" dirty="0" smtClean="0">
                          <a:ln>
                            <a:noFill/>
                          </a:ln>
                          <a:solidFill>
                            <a:schemeClr val="tx1"/>
                          </a:solidFill>
                          <a:effectLst/>
                          <a:latin typeface="Arial" charset="0"/>
                        </a:rPr>
                        <a:t>78,3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1" i="0" u="none" strike="noStrike" cap="none" normalizeH="0" baseline="0" dirty="0" smtClean="0">
                          <a:ln>
                            <a:noFill/>
                          </a:ln>
                          <a:solidFill>
                            <a:schemeClr val="tx1"/>
                          </a:solidFill>
                          <a:effectLst/>
                          <a:latin typeface="Arial" charset="0"/>
                        </a:rPr>
                        <a:t>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1" i="0" u="none" strike="noStrike" cap="none" normalizeH="0" baseline="0" dirty="0" smtClean="0">
                          <a:ln>
                            <a:noFill/>
                          </a:ln>
                          <a:solidFill>
                            <a:schemeClr val="tx1"/>
                          </a:solidFill>
                          <a:effectLst/>
                          <a:latin typeface="Arial" charset="0"/>
                        </a:rPr>
                        <a:t>74,8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73"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51F4C1F5-B810-48F4-A381-470850D1542E}" type="slidenum">
              <a:rPr lang="fr-FR" sz="1600" smtClean="0">
                <a:solidFill>
                  <a:srgbClr val="9D2512"/>
                </a:solidFill>
              </a:rPr>
              <a:pPr>
                <a:spcBef>
                  <a:spcPct val="0"/>
                </a:spcBef>
                <a:buClrTx/>
                <a:buSzTx/>
                <a:buFontTx/>
                <a:buNone/>
              </a:pPr>
              <a:t>245</a:t>
            </a:fld>
            <a:endParaRPr lang="fr-FR" sz="1600" smtClean="0">
              <a:solidFill>
                <a:srgbClr val="9D2512"/>
              </a:solidFill>
            </a:endParaRPr>
          </a:p>
        </p:txBody>
      </p:sp>
    </p:spTree>
    <p:extLst>
      <p:ext uri="{BB962C8B-B14F-4D97-AF65-F5344CB8AC3E}">
        <p14:creationId xmlns:p14="http://schemas.microsoft.com/office/powerpoint/2010/main" val="365771375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idx="4294967295"/>
          </p:nvPr>
        </p:nvSpPr>
        <p:spPr>
          <a:xfrm>
            <a:off x="323850" y="188913"/>
            <a:ext cx="8512175" cy="792162"/>
          </a:xfrm>
        </p:spPr>
        <p:txBody>
          <a:bodyPr/>
          <a:lstStyle/>
          <a:p>
            <a:pPr eaLnBrk="1" hangingPunct="1"/>
            <a:r>
              <a:rPr lang="fr-FR" sz="2400" b="1" smtClean="0">
                <a:solidFill>
                  <a:schemeClr val="accent2"/>
                </a:solidFill>
              </a:rPr>
              <a:t>2. Choisir les info (TBS par région en Année 7</a:t>
            </a:r>
            <a:r>
              <a:rPr lang="fr-FR" sz="2400" smtClean="0">
                <a:solidFill>
                  <a:schemeClr val="accent2"/>
                </a:solidFill>
              </a:rPr>
              <a:t>)</a:t>
            </a:r>
            <a:endParaRPr lang="fr-FR" sz="1800" b="1" smtClean="0">
              <a:latin typeface="Arial" panose="020B0604020202020204" pitchFamily="34" charset="0"/>
            </a:endParaRPr>
          </a:p>
        </p:txBody>
      </p:sp>
      <p:sp>
        <p:nvSpPr>
          <p:cNvPr id="3" name="Espace réservé du contenu 2"/>
          <p:cNvSpPr>
            <a:spLocks noGrp="1"/>
          </p:cNvSpPr>
          <p:nvPr>
            <p:ph sz="quarter" idx="4294967295"/>
          </p:nvPr>
        </p:nvSpPr>
        <p:spPr>
          <a:xfrm>
            <a:off x="214313" y="1428750"/>
            <a:ext cx="8929687" cy="5143500"/>
          </a:xfrm>
        </p:spPr>
        <p:txBody>
          <a:bodyPr/>
          <a:lstStyle/>
          <a:p>
            <a:pPr>
              <a:buFont typeface="Wingdings 2" panose="05020102010507070707" pitchFamily="18" charset="2"/>
              <a:buNone/>
            </a:pPr>
            <a:r>
              <a:rPr lang="fr-BE" sz="3200" smtClean="0"/>
              <a:t>	</a:t>
            </a:r>
          </a:p>
        </p:txBody>
      </p:sp>
      <p:graphicFrame>
        <p:nvGraphicFramePr>
          <p:cNvPr id="26744" name="Group 120"/>
          <p:cNvGraphicFramePr>
            <a:graphicFrameLocks noGrp="1"/>
          </p:cNvGraphicFramePr>
          <p:nvPr/>
        </p:nvGraphicFramePr>
        <p:xfrm>
          <a:off x="395288" y="1125538"/>
          <a:ext cx="8280400" cy="5405442"/>
        </p:xfrm>
        <a:graphic>
          <a:graphicData uri="http://schemas.openxmlformats.org/drawingml/2006/table">
            <a:tbl>
              <a:tblPr/>
              <a:tblGrid>
                <a:gridCol w="2071687"/>
                <a:gridCol w="2033588"/>
                <a:gridCol w="2106612"/>
                <a:gridCol w="2068513"/>
              </a:tblGrid>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dirty="0" smtClean="0">
                          <a:ln>
                            <a:noFill/>
                          </a:ln>
                          <a:solidFill>
                            <a:schemeClr val="tx1"/>
                          </a:solidFill>
                          <a:effectLst/>
                          <a:latin typeface="Arial" charset="0"/>
                        </a:rPr>
                        <a:t>B. </a:t>
                      </a:r>
                      <a:r>
                        <a:rPr kumimoji="0" lang="fr-FR" sz="1800" b="0" i="0" u="none" strike="noStrike" cap="none" normalizeH="0" baseline="0" dirty="0" err="1" smtClean="0">
                          <a:ln>
                            <a:noFill/>
                          </a:ln>
                          <a:solidFill>
                            <a:schemeClr val="tx1"/>
                          </a:solidFill>
                          <a:effectLst/>
                          <a:latin typeface="Arial" charset="0"/>
                        </a:rPr>
                        <a:t>Mouhoun</a:t>
                      </a:r>
                      <a:endParaRPr kumimoji="0" lang="fr-FR"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b="0" dirty="0" smtClean="0">
                          <a:latin typeface="Arial" pitchFamily="34" charset="0"/>
                          <a:cs typeface="Arial" pitchFamily="34" charset="0"/>
                        </a:rPr>
                        <a:t>76,5</a:t>
                      </a:r>
                      <a:endParaRPr lang="fr-FR" sz="1800" b="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b="0" dirty="0" smtClean="0">
                          <a:latin typeface="Arial" pitchFamily="34" charset="0"/>
                          <a:cs typeface="Arial" pitchFamily="34" charset="0"/>
                        </a:rPr>
                        <a:t>73,8</a:t>
                      </a:r>
                      <a:endParaRPr lang="fr-FR" sz="1800" b="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b="0" dirty="0" smtClean="0">
                          <a:latin typeface="Arial" pitchFamily="34" charset="0"/>
                          <a:cs typeface="Arial" pitchFamily="34" charset="0"/>
                        </a:rPr>
                        <a:t>75,2</a:t>
                      </a:r>
                      <a:endParaRPr lang="fr-FR" sz="1800" b="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dirty="0" smtClean="0">
                          <a:ln>
                            <a:noFill/>
                          </a:ln>
                          <a:solidFill>
                            <a:schemeClr val="tx1"/>
                          </a:solidFill>
                          <a:effectLst/>
                          <a:latin typeface="Arial" charset="0"/>
                        </a:rPr>
                        <a:t>Cascades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78,1</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70,7</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74,5</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Centre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83,4</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85,3</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84,4</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Centre-Est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80,9</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72,9</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77,0</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Centre-Nord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73,7</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63,9</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68,9</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 Ouest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93,6</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87,1</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90,4</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Centre-Sud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91,2</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88,1</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89,7</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54,5</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52,6</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53,6</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Hts Bassins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88,8</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82,8</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85,9</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Nord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108,0</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94,6</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101,4</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P Central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92,6</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82,5</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87,7</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Sahel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46,2</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42,9</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44,6</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0" i="0" u="none" strike="noStrike" cap="none" normalizeH="0" baseline="0" smtClean="0">
                          <a:ln>
                            <a:noFill/>
                          </a:ln>
                          <a:solidFill>
                            <a:schemeClr val="tx1"/>
                          </a:solidFill>
                          <a:effectLst/>
                          <a:latin typeface="Arial" charset="0"/>
                        </a:rPr>
                        <a:t>Sud-Ouest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78,1</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76,7</a:t>
                      </a:r>
                      <a:endParaRPr lang="fr-FR" sz="1800" dirty="0">
                        <a:latin typeface="Arial" pitchFamily="34"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800" dirty="0" smtClean="0">
                          <a:latin typeface="Arial" pitchFamily="34" charset="0"/>
                          <a:cs typeface="Arial" pitchFamily="34" charset="0"/>
                        </a:rPr>
                        <a:t>77,4</a:t>
                      </a:r>
                      <a:endParaRPr lang="fr-FR" sz="1800" dirty="0">
                        <a:latin typeface="Arial" pitchFamily="34" charset="0"/>
                        <a:cs typeface="Arial" pitchFamily="34" charset="0"/>
                      </a:endParaRP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893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fr-FR" sz="1800" b="1" i="0" u="none" strike="noStrike" cap="none" normalizeH="0" baseline="0" smtClean="0">
                          <a:ln>
                            <a:noFill/>
                          </a:ln>
                          <a:solidFill>
                            <a:schemeClr val="tx1"/>
                          </a:solidFill>
                          <a:effectLst/>
                          <a:latin typeface="Arial" charset="0"/>
                        </a:rPr>
                        <a:t>Burkina Faso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rPr>
                        <a:t>80,2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rPr>
                        <a:t>75,0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charset="0"/>
                        </a:rPr>
                        <a:t>77,6</a:t>
                      </a:r>
                    </a:p>
                  </a:txBody>
                  <a:tcPr marL="0" marR="0"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521"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36357971-DF02-43B1-8298-359504D8B53A}" type="slidenum">
              <a:rPr lang="fr-FR" sz="1600" smtClean="0">
                <a:solidFill>
                  <a:srgbClr val="9D2512"/>
                </a:solidFill>
              </a:rPr>
              <a:pPr>
                <a:spcBef>
                  <a:spcPct val="0"/>
                </a:spcBef>
                <a:buClrTx/>
                <a:buSzTx/>
                <a:buFontTx/>
                <a:buNone/>
              </a:pPr>
              <a:t>246</a:t>
            </a:fld>
            <a:endParaRPr lang="fr-FR" sz="1600" smtClean="0">
              <a:solidFill>
                <a:srgbClr val="9D2512"/>
              </a:solidFill>
            </a:endParaRPr>
          </a:p>
        </p:txBody>
      </p:sp>
    </p:spTree>
    <p:extLst>
      <p:ext uri="{BB962C8B-B14F-4D97-AF65-F5344CB8AC3E}">
        <p14:creationId xmlns:p14="http://schemas.microsoft.com/office/powerpoint/2010/main" val="300134688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idx="4294967295"/>
          </p:nvPr>
        </p:nvSpPr>
        <p:spPr>
          <a:xfrm>
            <a:off x="323850" y="333375"/>
            <a:ext cx="8135938" cy="1008063"/>
          </a:xfrm>
        </p:spPr>
        <p:txBody>
          <a:bodyPr/>
          <a:lstStyle/>
          <a:p>
            <a:pPr eaLnBrk="1" hangingPunct="1"/>
            <a:r>
              <a:rPr lang="fr-FR" sz="3600" b="1" smtClean="0">
                <a:solidFill>
                  <a:schemeClr val="accent2"/>
                </a:solidFill>
              </a:rPr>
              <a:t>3. Présentation des informations</a:t>
            </a:r>
            <a:r>
              <a:rPr lang="fr-FR" sz="3600" b="1" smtClean="0">
                <a:solidFill>
                  <a:schemeClr val="tx1"/>
                </a:solidFill>
              </a:rPr>
              <a:t> </a:t>
            </a:r>
            <a:r>
              <a:rPr lang="fr-FR" sz="3600" smtClean="0">
                <a:solidFill>
                  <a:schemeClr val="tx1"/>
                </a:solidFill>
              </a:rPr>
              <a:t> </a:t>
            </a:r>
            <a:r>
              <a:rPr lang="fr-FR" sz="3600" b="1" smtClean="0">
                <a:solidFill>
                  <a:schemeClr val="tx1"/>
                </a:solidFill>
              </a:rPr>
              <a:t> </a:t>
            </a:r>
            <a:br>
              <a:rPr lang="fr-FR" sz="3600" b="1" smtClean="0">
                <a:solidFill>
                  <a:schemeClr val="tx1"/>
                </a:solidFill>
              </a:rPr>
            </a:br>
            <a:endParaRPr lang="fr-FR" sz="3600" b="1" smtClean="0">
              <a:solidFill>
                <a:schemeClr val="tx1"/>
              </a:solidFill>
            </a:endParaRPr>
          </a:p>
        </p:txBody>
      </p:sp>
      <p:sp>
        <p:nvSpPr>
          <p:cNvPr id="3" name="Espace réservé du contenu 2"/>
          <p:cNvSpPr>
            <a:spLocks noGrp="1"/>
          </p:cNvSpPr>
          <p:nvPr>
            <p:ph sz="quarter" idx="4294967295"/>
          </p:nvPr>
        </p:nvSpPr>
        <p:spPr>
          <a:xfrm>
            <a:off x="214313" y="1557338"/>
            <a:ext cx="8929687" cy="5516562"/>
          </a:xfrm>
        </p:spPr>
        <p:txBody>
          <a:bodyPr/>
          <a:lstStyle/>
          <a:p>
            <a:pPr>
              <a:buFont typeface="Wingdings 2" panose="05020102010507070707" pitchFamily="18" charset="2"/>
              <a:buNone/>
            </a:pPr>
            <a:r>
              <a:rPr lang="fr-BE" sz="3200" smtClean="0"/>
              <a:t>	</a:t>
            </a:r>
          </a:p>
        </p:txBody>
      </p:sp>
      <p:sp>
        <p:nvSpPr>
          <p:cNvPr id="63492"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550F31BC-F9B9-442F-B032-47D020892F30}" type="slidenum">
              <a:rPr lang="fr-FR" sz="1600" smtClean="0">
                <a:solidFill>
                  <a:srgbClr val="9D2512"/>
                </a:solidFill>
              </a:rPr>
              <a:pPr>
                <a:spcBef>
                  <a:spcPct val="0"/>
                </a:spcBef>
                <a:buClrTx/>
                <a:buSzTx/>
                <a:buFontTx/>
                <a:buNone/>
              </a:pPr>
              <a:t>247</a:t>
            </a:fld>
            <a:endParaRPr lang="fr-FR" sz="1600" smtClean="0">
              <a:solidFill>
                <a:srgbClr val="9D2512"/>
              </a:solidFill>
            </a:endParaRPr>
          </a:p>
        </p:txBody>
      </p:sp>
      <p:sp>
        <p:nvSpPr>
          <p:cNvPr id="6" name="Espace réservé du pied de page 5"/>
          <p:cNvSpPr>
            <a:spLocks noGrp="1"/>
          </p:cNvSpPr>
          <p:nvPr>
            <p:ph type="ftr" sz="quarter" idx="11"/>
          </p:nvPr>
        </p:nvSpPr>
        <p:spPr/>
        <p:txBody>
          <a:bodyPr/>
          <a:lstStyle/>
          <a:p>
            <a:pPr>
              <a:defRPr/>
            </a:pPr>
            <a:endParaRPr lang="fr-FR"/>
          </a:p>
        </p:txBody>
      </p:sp>
      <p:graphicFrame>
        <p:nvGraphicFramePr>
          <p:cNvPr id="7" name="Graphique 6">
            <a:extLst>
              <a:ext uri="{FF2B5EF4-FFF2-40B4-BE49-F238E27FC236}"/>
            </a:extLst>
          </p:cNvPr>
          <p:cNvGraphicFramePr>
            <a:graphicFrameLocks/>
          </p:cNvGraphicFramePr>
          <p:nvPr/>
        </p:nvGraphicFramePr>
        <p:xfrm>
          <a:off x="185738" y="1130302"/>
          <a:ext cx="8678167" cy="4941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69342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idx="4294967295"/>
          </p:nvPr>
        </p:nvSpPr>
        <p:spPr>
          <a:xfrm>
            <a:off x="323850" y="333375"/>
            <a:ext cx="8135938" cy="1008063"/>
          </a:xfrm>
        </p:spPr>
        <p:txBody>
          <a:bodyPr/>
          <a:lstStyle/>
          <a:p>
            <a:pPr eaLnBrk="1" hangingPunct="1"/>
            <a:r>
              <a:rPr lang="fr-FR" sz="3600" b="1" smtClean="0">
                <a:solidFill>
                  <a:schemeClr val="accent2"/>
                </a:solidFill>
              </a:rPr>
              <a:t>3. Présentation des informations </a:t>
            </a:r>
            <a:r>
              <a:rPr lang="fr-FR" sz="3600" smtClean="0">
                <a:solidFill>
                  <a:schemeClr val="accent2"/>
                </a:solidFill>
              </a:rPr>
              <a:t> </a:t>
            </a:r>
            <a:r>
              <a:rPr lang="fr-FR" sz="3600" b="1" smtClean="0">
                <a:solidFill>
                  <a:schemeClr val="accent2"/>
                </a:solidFill>
              </a:rPr>
              <a:t> </a:t>
            </a:r>
            <a:br>
              <a:rPr lang="fr-FR" sz="3600" b="1" smtClean="0">
                <a:solidFill>
                  <a:schemeClr val="accent2"/>
                </a:solidFill>
              </a:rPr>
            </a:br>
            <a:r>
              <a:rPr lang="fr-FR" sz="3200" b="1" i="1" smtClean="0">
                <a:solidFill>
                  <a:schemeClr val="accent2"/>
                </a:solidFill>
                <a:latin typeface="Arial" panose="020B0604020202020204" pitchFamily="34" charset="0"/>
              </a:rPr>
              <a:t>TBS des régions en Année 6</a:t>
            </a:r>
          </a:p>
        </p:txBody>
      </p:sp>
      <p:sp>
        <p:nvSpPr>
          <p:cNvPr id="3" name="Espace réservé du contenu 2"/>
          <p:cNvSpPr>
            <a:spLocks noGrp="1"/>
          </p:cNvSpPr>
          <p:nvPr>
            <p:ph sz="quarter" idx="4294967295"/>
          </p:nvPr>
        </p:nvSpPr>
        <p:spPr>
          <a:xfrm>
            <a:off x="214313" y="1341438"/>
            <a:ext cx="8929687" cy="5516562"/>
          </a:xfrm>
        </p:spPr>
        <p:txBody>
          <a:bodyPr/>
          <a:lstStyle/>
          <a:p>
            <a:pPr>
              <a:buFont typeface="Wingdings 2" panose="05020102010507070707" pitchFamily="18" charset="2"/>
              <a:buNone/>
            </a:pPr>
            <a:r>
              <a:rPr lang="fr-BE" sz="3200" smtClean="0"/>
              <a:t>	</a:t>
            </a:r>
          </a:p>
        </p:txBody>
      </p:sp>
      <p:sp>
        <p:nvSpPr>
          <p:cNvPr id="65540"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55312E0E-621A-450D-AEF8-C6812D315634}" type="slidenum">
              <a:rPr lang="fr-FR" sz="1600" smtClean="0">
                <a:solidFill>
                  <a:srgbClr val="9D2512"/>
                </a:solidFill>
              </a:rPr>
              <a:pPr>
                <a:spcBef>
                  <a:spcPct val="0"/>
                </a:spcBef>
                <a:buClrTx/>
                <a:buSzTx/>
                <a:buFontTx/>
                <a:buNone/>
              </a:pPr>
              <a:t>248</a:t>
            </a:fld>
            <a:endParaRPr lang="fr-FR" sz="1600" smtClean="0">
              <a:solidFill>
                <a:srgbClr val="9D2512"/>
              </a:solidFill>
            </a:endParaRPr>
          </a:p>
        </p:txBody>
      </p:sp>
      <p:sp>
        <p:nvSpPr>
          <p:cNvPr id="6" name="Espace réservé du pied de page 5"/>
          <p:cNvSpPr>
            <a:spLocks noGrp="1"/>
          </p:cNvSpPr>
          <p:nvPr>
            <p:ph type="ftr" sz="quarter" idx="11"/>
          </p:nvPr>
        </p:nvSpPr>
        <p:spPr/>
        <p:txBody>
          <a:bodyPr/>
          <a:lstStyle/>
          <a:p>
            <a:pPr>
              <a:defRPr/>
            </a:pPr>
            <a:endParaRPr lang="fr-FR"/>
          </a:p>
        </p:txBody>
      </p:sp>
      <p:graphicFrame>
        <p:nvGraphicFramePr>
          <p:cNvPr id="7" name="Graphique 6">
            <a:extLst>
              <a:ext uri="{FF2B5EF4-FFF2-40B4-BE49-F238E27FC236}"/>
            </a:extLst>
          </p:cNvPr>
          <p:cNvGraphicFramePr>
            <a:graphicFrameLocks/>
          </p:cNvGraphicFramePr>
          <p:nvPr/>
        </p:nvGraphicFramePr>
        <p:xfrm>
          <a:off x="214313" y="1341438"/>
          <a:ext cx="8678167" cy="5068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94567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idx="4294967295"/>
          </p:nvPr>
        </p:nvSpPr>
        <p:spPr>
          <a:xfrm>
            <a:off x="323850" y="333375"/>
            <a:ext cx="8135938" cy="1008063"/>
          </a:xfrm>
        </p:spPr>
        <p:txBody>
          <a:bodyPr/>
          <a:lstStyle/>
          <a:p>
            <a:pPr eaLnBrk="1" hangingPunct="1"/>
            <a:r>
              <a:rPr lang="fr-FR" sz="3600" b="1" smtClean="0">
                <a:solidFill>
                  <a:schemeClr val="accent2"/>
                </a:solidFill>
              </a:rPr>
              <a:t>3. Présentation des informations </a:t>
            </a:r>
            <a:r>
              <a:rPr lang="fr-FR" sz="3600" smtClean="0">
                <a:solidFill>
                  <a:schemeClr val="accent2"/>
                </a:solidFill>
              </a:rPr>
              <a:t> </a:t>
            </a:r>
            <a:r>
              <a:rPr lang="fr-FR" sz="3600" b="1" smtClean="0">
                <a:solidFill>
                  <a:schemeClr val="accent2"/>
                </a:solidFill>
              </a:rPr>
              <a:t> </a:t>
            </a:r>
            <a:br>
              <a:rPr lang="fr-FR" sz="3600" b="1" smtClean="0">
                <a:solidFill>
                  <a:schemeClr val="accent2"/>
                </a:solidFill>
              </a:rPr>
            </a:br>
            <a:r>
              <a:rPr lang="fr-FR" sz="3200" b="1" i="1" smtClean="0">
                <a:solidFill>
                  <a:schemeClr val="accent2"/>
                </a:solidFill>
                <a:latin typeface="Arial" panose="020B0604020202020204" pitchFamily="34" charset="0"/>
              </a:rPr>
              <a:t>TBS des régions en Année 7</a:t>
            </a:r>
          </a:p>
        </p:txBody>
      </p:sp>
      <p:sp>
        <p:nvSpPr>
          <p:cNvPr id="3" name="Espace réservé du contenu 2"/>
          <p:cNvSpPr>
            <a:spLocks noGrp="1"/>
          </p:cNvSpPr>
          <p:nvPr>
            <p:ph sz="quarter" idx="4294967295"/>
          </p:nvPr>
        </p:nvSpPr>
        <p:spPr>
          <a:xfrm>
            <a:off x="214313" y="1341438"/>
            <a:ext cx="8929687" cy="5516562"/>
          </a:xfrm>
        </p:spPr>
        <p:txBody>
          <a:bodyPr/>
          <a:lstStyle/>
          <a:p>
            <a:pPr>
              <a:buFont typeface="Wingdings 2" panose="05020102010507070707" pitchFamily="18" charset="2"/>
              <a:buNone/>
            </a:pPr>
            <a:r>
              <a:rPr lang="fr-BE" sz="3200" smtClean="0"/>
              <a:t>	</a:t>
            </a:r>
          </a:p>
        </p:txBody>
      </p:sp>
      <p:sp>
        <p:nvSpPr>
          <p:cNvPr id="6758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AB715B0B-3B4E-499E-98A2-0395E36E1A91}" type="slidenum">
              <a:rPr lang="fr-FR" sz="1600" smtClean="0">
                <a:solidFill>
                  <a:srgbClr val="9D2512"/>
                </a:solidFill>
              </a:rPr>
              <a:pPr>
                <a:spcBef>
                  <a:spcPct val="0"/>
                </a:spcBef>
                <a:buClrTx/>
                <a:buSzTx/>
                <a:buFontTx/>
                <a:buNone/>
              </a:pPr>
              <a:t>249</a:t>
            </a:fld>
            <a:endParaRPr lang="fr-FR" sz="1600" smtClean="0">
              <a:solidFill>
                <a:srgbClr val="9D2512"/>
              </a:solidFill>
            </a:endParaRPr>
          </a:p>
        </p:txBody>
      </p:sp>
      <p:sp>
        <p:nvSpPr>
          <p:cNvPr id="6" name="Espace réservé du pied de page 5"/>
          <p:cNvSpPr>
            <a:spLocks noGrp="1"/>
          </p:cNvSpPr>
          <p:nvPr>
            <p:ph type="ftr" sz="quarter" idx="11"/>
          </p:nvPr>
        </p:nvSpPr>
        <p:spPr/>
        <p:txBody>
          <a:bodyPr/>
          <a:lstStyle/>
          <a:p>
            <a:pPr>
              <a:defRPr/>
            </a:pPr>
            <a:endParaRPr lang="fr-FR"/>
          </a:p>
        </p:txBody>
      </p:sp>
      <p:graphicFrame>
        <p:nvGraphicFramePr>
          <p:cNvPr id="7" name="Graphique 6">
            <a:extLst>
              <a:ext uri="{FF2B5EF4-FFF2-40B4-BE49-F238E27FC236}"/>
            </a:extLst>
          </p:cNvPr>
          <p:cNvGraphicFramePr>
            <a:graphicFrameLocks/>
          </p:cNvGraphicFramePr>
          <p:nvPr/>
        </p:nvGraphicFramePr>
        <p:xfrm>
          <a:off x="214313" y="1341438"/>
          <a:ext cx="8750175" cy="5068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452331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42875"/>
            <a:ext cx="8785225" cy="693738"/>
          </a:xfrm>
        </p:spPr>
        <p:txBody>
          <a:bodyPr/>
          <a:lstStyle/>
          <a:p>
            <a:pPr eaLnBrk="1" hangingPunct="1"/>
            <a:r>
              <a:rPr lang="fr-FR" sz="2800" smtClean="0"/>
              <a:t>1.3. Les statistiques éducatives</a:t>
            </a:r>
            <a:r>
              <a:rPr lang="fr-FR" altLang="ja-JP" sz="3500" smtClean="0"/>
              <a:t> </a:t>
            </a:r>
            <a:endParaRPr lang="fr-FR" altLang="fr-FR" sz="3500" smtClean="0">
              <a:ea typeface="MS PGothic" panose="020B0600070205080204" pitchFamily="34" charset="-128"/>
            </a:endParaRPr>
          </a:p>
        </p:txBody>
      </p:sp>
      <p:sp>
        <p:nvSpPr>
          <p:cNvPr id="10243" name="Rectangle 3"/>
          <p:cNvSpPr>
            <a:spLocks noGrp="1" noChangeArrowheads="1"/>
          </p:cNvSpPr>
          <p:nvPr>
            <p:ph type="body" idx="4294967295"/>
          </p:nvPr>
        </p:nvSpPr>
        <p:spPr>
          <a:xfrm>
            <a:off x="0" y="981075"/>
            <a:ext cx="8747125" cy="5761038"/>
          </a:xfrm>
        </p:spPr>
        <p:txBody>
          <a:bodyPr/>
          <a:lstStyle/>
          <a:p>
            <a:pPr algn="just" eaLnBrk="1" hangingPunct="1">
              <a:buFont typeface="Wingdings" panose="05000000000000000000" pitchFamily="2" charset="2"/>
              <a:buNone/>
            </a:pPr>
            <a:r>
              <a:rPr lang="fr-FR" altLang="fr-FR" sz="3200" dirty="0" smtClean="0"/>
              <a:t>De plus, les systèmes éducatifs font face 2 contraintes:</a:t>
            </a:r>
          </a:p>
          <a:p>
            <a:pPr algn="just" eaLnBrk="1" hangingPunct="1"/>
            <a:r>
              <a:rPr lang="fr-FR" altLang="fr-FR" sz="3200" b="1" dirty="0" smtClean="0"/>
              <a:t> contexte économique défavorable marqué par </a:t>
            </a:r>
            <a:r>
              <a:rPr lang="fr-FR" altLang="fr-FR" sz="3200" dirty="0" smtClean="0"/>
              <a:t>crise économique, contraintes budgétaires, diminution générale des ressources financières, baisse de l’aide publique au développement.</a:t>
            </a:r>
          </a:p>
          <a:p>
            <a:pPr algn="just" eaLnBrk="1" hangingPunct="1"/>
            <a:r>
              <a:rPr lang="fr-FR" altLang="fr-FR" sz="3200" b="1" dirty="0" smtClean="0"/>
              <a:t>demande éducative croissante qui requiert </a:t>
            </a:r>
            <a:r>
              <a:rPr lang="fr-FR" altLang="fr-FR" sz="3200" dirty="0" smtClean="0"/>
              <a:t>nécessité de mieux gérer les ressources, définition de nouvelles politiques éducatives ; mise en place de mécanismes de suivi-évaluation, la nécessité de disposer à temps de statistiques fiables et complètes, nécessité de créer relation synergique entre statistique et</a:t>
            </a:r>
            <a:r>
              <a:rPr lang="fr-FR" altLang="fr-FR" sz="3200" b="1" dirty="0" smtClean="0"/>
              <a:t> décision politique.</a:t>
            </a:r>
            <a:endParaRPr lang="fr-FR" altLang="fr-FR"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024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024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024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 calcmode="lin" valueType="num">
                                      <p:cBhvr>
                                        <p:cTn id="16" dur="500" fill="hold"/>
                                        <p:tgtEl>
                                          <p:spTgt spid="1024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024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024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024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024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0243">
                                            <p:txEl>
                                              <p:pRg st="1" end="1"/>
                                            </p:txEl>
                                          </p:spTgt>
                                        </p:tgtEl>
                                        <p:attrNameLst>
                                          <p:attrName>style.visibility</p:attrName>
                                        </p:attrNameLst>
                                      </p:cBhvr>
                                      <p:to>
                                        <p:strVal val="visible"/>
                                      </p:to>
                                    </p:set>
                                    <p:anim calcmode="lin" valueType="num">
                                      <p:cBhvr>
                                        <p:cTn id="25" dur="500" fill="hold"/>
                                        <p:tgtEl>
                                          <p:spTgt spid="1024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024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024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024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024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0243">
                                            <p:txEl>
                                              <p:pRg st="2" end="2"/>
                                            </p:txEl>
                                          </p:spTgt>
                                        </p:tgtEl>
                                        <p:attrNameLst>
                                          <p:attrName>style.visibility</p:attrName>
                                        </p:attrNameLst>
                                      </p:cBhvr>
                                      <p:to>
                                        <p:strVal val="visible"/>
                                      </p:to>
                                    </p:set>
                                    <p:anim calcmode="lin" valueType="num">
                                      <p:cBhvr>
                                        <p:cTn id="34" dur="500" fill="hold"/>
                                        <p:tgtEl>
                                          <p:spTgt spid="1024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024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024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024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024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10242"/>
                                        </p:tgtEl>
                                        <p:attrNameLst>
                                          <p:attrName>style.rotation</p:attrName>
                                        </p:attrNameLst>
                                      </p:cBhvr>
                                      <p:tavLst>
                                        <p:tav tm="0">
                                          <p:val>
                                            <p:fltVal val="0"/>
                                          </p:val>
                                        </p:tav>
                                        <p:tav tm="100000">
                                          <p:val>
                                            <p:fltVal val="-90"/>
                                          </p:val>
                                        </p:tav>
                                      </p:tavLst>
                                    </p:anim>
                                    <p:anim calcmode="lin" valueType="num">
                                      <p:cBhvr>
                                        <p:cTn id="43" dur="2000" fill="hold"/>
                                        <p:tgtEl>
                                          <p:spTgt spid="10242"/>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10242"/>
                                        </p:tgtEl>
                                        <p:attrNameLst>
                                          <p:attrName>ppt_h</p:attrName>
                                        </p:attrNameLst>
                                      </p:cBhvr>
                                      <p:tavLst>
                                        <p:tav tm="0">
                                          <p:val>
                                            <p:strVal val="ppt_h"/>
                                          </p:val>
                                        </p:tav>
                                        <p:tav tm="100000">
                                          <p:val>
                                            <p:strVal val="ppt_h"/>
                                          </p:val>
                                        </p:tav>
                                      </p:tavLst>
                                    </p:anim>
                                    <p:anim calcmode="lin" valueType="num">
                                      <p:cBhvr>
                                        <p:cTn id="45" dur="2000" fill="hold"/>
                                        <p:tgtEl>
                                          <p:spTgt spid="10242"/>
                                        </p:tgtEl>
                                        <p:attrNameLst>
                                          <p:attrName>ppt_x</p:attrName>
                                        </p:attrNameLst>
                                      </p:cBhvr>
                                      <p:tavLst>
                                        <p:tav tm="0">
                                          <p:val>
                                            <p:strVal val="ppt_x"/>
                                          </p:val>
                                        </p:tav>
                                        <p:tav tm="100000">
                                          <p:val>
                                            <p:strVal val="ppt_x+.4"/>
                                          </p:val>
                                        </p:tav>
                                      </p:tavLst>
                                    </p:anim>
                                    <p:anim calcmode="lin" valueType="num">
                                      <p:cBhvr>
                                        <p:cTn id="46" dur="2000" fill="hold"/>
                                        <p:tgtEl>
                                          <p:spTgt spid="10242"/>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10242"/>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10243">
                                            <p:txEl>
                                              <p:pRg st="0" end="0"/>
                                            </p:txEl>
                                          </p:spTgt>
                                        </p:tgtEl>
                                      </p:cBhvr>
                                    </p:animEffect>
                                    <p:set>
                                      <p:cBhvr>
                                        <p:cTn id="50" dur="1" fill="hold">
                                          <p:stCondLst>
                                            <p:cond delay="499"/>
                                          </p:stCondLst>
                                        </p:cTn>
                                        <p:tgtEl>
                                          <p:spTgt spid="10243">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10243">
                                            <p:txEl>
                                              <p:pRg st="1" end="1"/>
                                            </p:txEl>
                                          </p:spTgt>
                                        </p:tgtEl>
                                      </p:cBhvr>
                                    </p:animEffect>
                                    <p:set>
                                      <p:cBhvr>
                                        <p:cTn id="53" dur="1" fill="hold">
                                          <p:stCondLst>
                                            <p:cond delay="499"/>
                                          </p:stCondLst>
                                        </p:cTn>
                                        <p:tgtEl>
                                          <p:spTgt spid="10243">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10243">
                                            <p:txEl>
                                              <p:pRg st="2" end="2"/>
                                            </p:txEl>
                                          </p:spTgt>
                                        </p:tgtEl>
                                      </p:cBhvr>
                                    </p:animEffect>
                                    <p:set>
                                      <p:cBhvr>
                                        <p:cTn id="56" dur="1" fill="hold">
                                          <p:stCondLst>
                                            <p:cond delay="499"/>
                                          </p:stCondLst>
                                        </p:cTn>
                                        <p:tgtEl>
                                          <p:spTgt spid="102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2" grpId="1"/>
      <p:bldP spid="10243" grpId="0" build="p"/>
      <p:bldP spid="10243" grpId="1" build="allAtOnce"/>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idx="4294967295"/>
          </p:nvPr>
        </p:nvSpPr>
        <p:spPr>
          <a:xfrm>
            <a:off x="323850" y="333375"/>
            <a:ext cx="8135938" cy="792163"/>
          </a:xfrm>
        </p:spPr>
        <p:txBody>
          <a:bodyPr/>
          <a:lstStyle/>
          <a:p>
            <a:pPr eaLnBrk="1" hangingPunct="1"/>
            <a:r>
              <a:rPr lang="fr-FR" sz="3600" b="1" smtClean="0">
                <a:solidFill>
                  <a:schemeClr val="accent2"/>
                </a:solidFill>
              </a:rPr>
              <a:t>4. Points frappants</a:t>
            </a:r>
            <a:endParaRPr lang="fr-FR" sz="3200" b="1" i="1" smtClean="0">
              <a:solidFill>
                <a:schemeClr val="accent2"/>
              </a:solidFill>
              <a:latin typeface="Arial" panose="020B0604020202020204" pitchFamily="34" charset="0"/>
            </a:endParaRPr>
          </a:p>
        </p:txBody>
      </p:sp>
      <p:sp>
        <p:nvSpPr>
          <p:cNvPr id="3" name="Espace réservé du contenu 2"/>
          <p:cNvSpPr>
            <a:spLocks noGrp="1"/>
          </p:cNvSpPr>
          <p:nvPr>
            <p:ph sz="quarter" idx="4294967295"/>
          </p:nvPr>
        </p:nvSpPr>
        <p:spPr>
          <a:xfrm>
            <a:off x="214313" y="1341438"/>
            <a:ext cx="8929687" cy="5516562"/>
          </a:xfrm>
        </p:spPr>
        <p:txBody>
          <a:bodyPr/>
          <a:lstStyle/>
          <a:p>
            <a:pPr>
              <a:buFontTx/>
              <a:buChar char="-"/>
            </a:pPr>
            <a:r>
              <a:rPr lang="fr-FR" sz="3200" smtClean="0"/>
              <a:t>croissance continue du TBS depuis l’année 1;</a:t>
            </a:r>
          </a:p>
          <a:p>
            <a:pPr>
              <a:buFont typeface="Wingdings 2" panose="05020102010507070707" pitchFamily="18" charset="2"/>
              <a:buNone/>
            </a:pPr>
            <a:endParaRPr lang="fr-FR" sz="3200" smtClean="0"/>
          </a:p>
          <a:p>
            <a:pPr>
              <a:buFontTx/>
              <a:buChar char="-"/>
            </a:pPr>
            <a:r>
              <a:rPr lang="fr-FR" sz="3200" smtClean="0"/>
              <a:t>plus forte croissante du TBS des filles mais la disparité est en faveur des  garçons;</a:t>
            </a:r>
          </a:p>
          <a:p>
            <a:pPr>
              <a:buFont typeface="Wingdings 2" panose="05020102010507070707" pitchFamily="18" charset="2"/>
              <a:buNone/>
            </a:pPr>
            <a:endParaRPr lang="fr-FR" sz="3200" smtClean="0"/>
          </a:p>
          <a:p>
            <a:pPr>
              <a:buFont typeface="Wingdings 2" panose="05020102010507070707" pitchFamily="18" charset="2"/>
              <a:buNone/>
            </a:pPr>
            <a:r>
              <a:rPr lang="fr-FR" sz="3200" smtClean="0"/>
              <a:t>- existence de disparités entre régions et entre sexes.  </a:t>
            </a:r>
          </a:p>
        </p:txBody>
      </p:sp>
      <p:sp>
        <p:nvSpPr>
          <p:cNvPr id="6963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315176B0-5590-4519-9577-E568F0A55542}" type="slidenum">
              <a:rPr lang="fr-FR" sz="1600" smtClean="0">
                <a:solidFill>
                  <a:srgbClr val="9D2512"/>
                </a:solidFill>
              </a:rPr>
              <a:pPr>
                <a:spcBef>
                  <a:spcPct val="0"/>
                </a:spcBef>
                <a:buClrTx/>
                <a:buSzTx/>
                <a:buFontTx/>
                <a:buNone/>
              </a:pPr>
              <a:t>250</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71210131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idx="4294967295"/>
          </p:nvPr>
        </p:nvSpPr>
        <p:spPr>
          <a:xfrm>
            <a:off x="323850" y="333375"/>
            <a:ext cx="8135938" cy="792163"/>
          </a:xfrm>
        </p:spPr>
        <p:txBody>
          <a:bodyPr/>
          <a:lstStyle/>
          <a:p>
            <a:pPr eaLnBrk="1" hangingPunct="1"/>
            <a:r>
              <a:rPr lang="fr-FR" sz="3600" b="1" smtClean="0">
                <a:solidFill>
                  <a:schemeClr val="accent2"/>
                </a:solidFill>
              </a:rPr>
              <a:t>5. Commentaire général</a:t>
            </a:r>
            <a:r>
              <a:rPr lang="fr-FR" smtClean="0"/>
              <a:t> </a:t>
            </a:r>
          </a:p>
        </p:txBody>
      </p:sp>
      <p:sp>
        <p:nvSpPr>
          <p:cNvPr id="3" name="Espace réservé du contenu 2"/>
          <p:cNvSpPr>
            <a:spLocks noGrp="1"/>
          </p:cNvSpPr>
          <p:nvPr>
            <p:ph sz="quarter" idx="4294967295"/>
          </p:nvPr>
        </p:nvSpPr>
        <p:spPr>
          <a:xfrm>
            <a:off x="214313" y="1341438"/>
            <a:ext cx="8929687" cy="5516562"/>
          </a:xfrm>
        </p:spPr>
        <p:txBody>
          <a:bodyPr/>
          <a:lstStyle/>
          <a:p>
            <a:pPr>
              <a:buFont typeface="Wingdings 2" panose="05020102010507070707" pitchFamily="18" charset="2"/>
              <a:buNone/>
            </a:pPr>
            <a:r>
              <a:rPr lang="fr-FR" sz="3200" dirty="0" smtClean="0"/>
              <a:t>- Le graphique n°…présente l’évolution du TBS de l’année 1 à l’année 7.</a:t>
            </a:r>
          </a:p>
          <a:p>
            <a:pPr>
              <a:buFont typeface="Wingdings 2" panose="05020102010507070707" pitchFamily="18" charset="2"/>
              <a:buNone/>
            </a:pPr>
            <a:r>
              <a:rPr lang="fr-FR" sz="3200" dirty="0" smtClean="0"/>
              <a:t> Le TBS de 77,6%, enregistré en Année 7, s’est accru de 2,8 points par rapport à l’année précédente. Il faut noter que cette croissance a été observée depuis l’année 1. Le taux brut de scolarisation est ainsi passé de 57,7% en l’Année 1 à 77,6% en l’année 7. </a:t>
            </a:r>
          </a:p>
          <a:p>
            <a:pPr>
              <a:buFont typeface="Wingdings 2" panose="05020102010507070707" pitchFamily="18" charset="2"/>
              <a:buNone/>
            </a:pPr>
            <a:endParaRPr lang="fr-FR" sz="3200" dirty="0" smtClean="0"/>
          </a:p>
          <a:p>
            <a:pPr>
              <a:buClr>
                <a:schemeClr val="tx1"/>
              </a:buClr>
              <a:buFont typeface="Wingdings 2" panose="05020102010507070707" pitchFamily="18" charset="2"/>
              <a:buChar char=""/>
            </a:pPr>
            <a:endParaRPr lang="fr-BE" sz="3200" dirty="0" smtClean="0">
              <a:latin typeface="Arial" panose="020B0604020202020204" pitchFamily="34" charset="0"/>
            </a:endParaRPr>
          </a:p>
        </p:txBody>
      </p:sp>
      <p:sp>
        <p:nvSpPr>
          <p:cNvPr id="7168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92D3C6A9-93D2-4FA0-810F-8BF7723B28E2}" type="slidenum">
              <a:rPr lang="fr-FR" sz="1600" smtClean="0">
                <a:solidFill>
                  <a:srgbClr val="9D2512"/>
                </a:solidFill>
              </a:rPr>
              <a:pPr>
                <a:spcBef>
                  <a:spcPct val="0"/>
                </a:spcBef>
                <a:buClrTx/>
                <a:buSzTx/>
                <a:buFontTx/>
                <a:buNone/>
              </a:pPr>
              <a:t>251</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407531525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idx="4294967295"/>
          </p:nvPr>
        </p:nvSpPr>
        <p:spPr>
          <a:xfrm>
            <a:off x="323850" y="333375"/>
            <a:ext cx="8135938" cy="792163"/>
          </a:xfrm>
        </p:spPr>
        <p:txBody>
          <a:bodyPr/>
          <a:lstStyle/>
          <a:p>
            <a:pPr eaLnBrk="1" hangingPunct="1"/>
            <a:r>
              <a:rPr lang="fr-FR" sz="3600" b="1" smtClean="0">
                <a:solidFill>
                  <a:schemeClr val="accent2"/>
                </a:solidFill>
              </a:rPr>
              <a:t>5. Commentaire général</a:t>
            </a:r>
            <a:r>
              <a:rPr lang="fr-FR" smtClean="0"/>
              <a:t> </a:t>
            </a:r>
          </a:p>
        </p:txBody>
      </p:sp>
      <p:sp>
        <p:nvSpPr>
          <p:cNvPr id="3" name="Espace réservé du contenu 2"/>
          <p:cNvSpPr>
            <a:spLocks noGrp="1"/>
          </p:cNvSpPr>
          <p:nvPr>
            <p:ph sz="quarter" idx="4294967295"/>
          </p:nvPr>
        </p:nvSpPr>
        <p:spPr>
          <a:xfrm>
            <a:off x="214313" y="1341438"/>
            <a:ext cx="8929687" cy="5516562"/>
          </a:xfrm>
        </p:spPr>
        <p:txBody>
          <a:bodyPr/>
          <a:lstStyle/>
          <a:p>
            <a:pPr>
              <a:buClr>
                <a:schemeClr val="tx1"/>
              </a:buClr>
              <a:buFont typeface="Wingdings 2" panose="05020102010507070707" pitchFamily="18" charset="2"/>
              <a:buNone/>
            </a:pPr>
            <a:r>
              <a:rPr lang="fr-FR" sz="2800" smtClean="0"/>
              <a:t>- Entre régions, le TBS est très variable. Il est de 101,4% au Nord contre 44,6% au Sahel. La quasi-totalité des régions ont fait progresser leur TBS par rapport à l’Année 6. Seule la Région du Sahel a enregistré une légère baisse de son TBS (0,2 point). </a:t>
            </a:r>
          </a:p>
          <a:p>
            <a:pPr>
              <a:buClr>
                <a:schemeClr val="tx1"/>
              </a:buClr>
              <a:buFont typeface="Wingdings 2" panose="05020102010507070707" pitchFamily="18" charset="2"/>
              <a:buNone/>
            </a:pPr>
            <a:endParaRPr lang="fr-FR" sz="2800" smtClean="0"/>
          </a:p>
          <a:p>
            <a:pPr>
              <a:buClr>
                <a:schemeClr val="tx1"/>
              </a:buClr>
              <a:buFont typeface="Wingdings 2" panose="05020102010507070707" pitchFamily="18" charset="2"/>
              <a:buChar char=""/>
            </a:pPr>
            <a:endParaRPr lang="fr-BE" sz="2800" smtClean="0">
              <a:latin typeface="Arial" panose="020B0604020202020204" pitchFamily="34" charset="0"/>
            </a:endParaRPr>
          </a:p>
        </p:txBody>
      </p:sp>
      <p:sp>
        <p:nvSpPr>
          <p:cNvPr id="7373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852425C7-D3F4-49D2-8743-80B821CBFABC}" type="slidenum">
              <a:rPr lang="fr-FR" sz="1600" smtClean="0">
                <a:solidFill>
                  <a:srgbClr val="9D2512"/>
                </a:solidFill>
              </a:rPr>
              <a:pPr>
                <a:spcBef>
                  <a:spcPct val="0"/>
                </a:spcBef>
                <a:buClrTx/>
                <a:buSzTx/>
                <a:buFontTx/>
                <a:buNone/>
              </a:pPr>
              <a:t>252</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368305094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idx="4294967295"/>
          </p:nvPr>
        </p:nvSpPr>
        <p:spPr>
          <a:xfrm>
            <a:off x="323850" y="333375"/>
            <a:ext cx="8135938" cy="792163"/>
          </a:xfrm>
        </p:spPr>
        <p:txBody>
          <a:bodyPr/>
          <a:lstStyle/>
          <a:p>
            <a:pPr eaLnBrk="1" hangingPunct="1"/>
            <a:r>
              <a:rPr lang="fr-FR" sz="3600" b="1" smtClean="0">
                <a:solidFill>
                  <a:schemeClr val="accent2"/>
                </a:solidFill>
              </a:rPr>
              <a:t>5. Commentaire général</a:t>
            </a:r>
            <a:r>
              <a:rPr lang="fr-FR" smtClean="0"/>
              <a:t> </a:t>
            </a:r>
          </a:p>
        </p:txBody>
      </p:sp>
      <p:sp>
        <p:nvSpPr>
          <p:cNvPr id="3" name="Espace réservé du contenu 2"/>
          <p:cNvSpPr>
            <a:spLocks noGrp="1"/>
          </p:cNvSpPr>
          <p:nvPr>
            <p:ph sz="quarter" idx="4294967295"/>
          </p:nvPr>
        </p:nvSpPr>
        <p:spPr>
          <a:xfrm>
            <a:off x="214313" y="1341438"/>
            <a:ext cx="8929687" cy="5516562"/>
          </a:xfrm>
        </p:spPr>
        <p:txBody>
          <a:bodyPr/>
          <a:lstStyle/>
          <a:p>
            <a:pPr>
              <a:buFont typeface="Wingdings 2" panose="05020102010507070707" pitchFamily="18" charset="2"/>
              <a:buNone/>
            </a:pPr>
            <a:r>
              <a:rPr lang="fr-FR" sz="3200" smtClean="0"/>
              <a:t>- Entre l’Année 6 et l’Année 7, le TBS des filles s’est accru de 3,8 points alors que celui des garçons a connu un accroissement de 1,9 point.</a:t>
            </a:r>
          </a:p>
          <a:p>
            <a:pPr>
              <a:buFont typeface="Wingdings 2" panose="05020102010507070707" pitchFamily="18" charset="2"/>
              <a:buNone/>
            </a:pPr>
            <a:r>
              <a:rPr lang="fr-FR" sz="3200" smtClean="0"/>
              <a:t>- L’indice de parité des TBS entre filles et garçons est passé de 0,91 à 0,94. Durant l’Année 7, il varie de 0,87 au Centre-Nord à 1,02 au Centre. </a:t>
            </a:r>
          </a:p>
        </p:txBody>
      </p:sp>
      <p:sp>
        <p:nvSpPr>
          <p:cNvPr id="7578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FB1DEEB7-1D0C-48ED-AB38-902CD8E63251}" type="slidenum">
              <a:rPr lang="fr-FR" sz="1600" smtClean="0">
                <a:solidFill>
                  <a:srgbClr val="9D2512"/>
                </a:solidFill>
              </a:rPr>
              <a:pPr>
                <a:spcBef>
                  <a:spcPct val="0"/>
                </a:spcBef>
                <a:buClrTx/>
                <a:buSzTx/>
                <a:buFontTx/>
                <a:buNone/>
              </a:pPr>
              <a:t>253</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79233343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p:cNvSpPr>
            <a:spLocks noGrp="1"/>
          </p:cNvSpPr>
          <p:nvPr>
            <p:ph type="title" idx="4294967295"/>
          </p:nvPr>
        </p:nvSpPr>
        <p:spPr>
          <a:xfrm>
            <a:off x="323850" y="333375"/>
            <a:ext cx="8135938" cy="792163"/>
          </a:xfrm>
        </p:spPr>
        <p:txBody>
          <a:bodyPr/>
          <a:lstStyle/>
          <a:p>
            <a:pPr eaLnBrk="1" hangingPunct="1"/>
            <a:r>
              <a:rPr lang="fr-FR" sz="3600" b="1" smtClean="0">
                <a:solidFill>
                  <a:schemeClr val="accent2"/>
                </a:solidFill>
              </a:rPr>
              <a:t>5. Commentaire général</a:t>
            </a:r>
            <a:r>
              <a:rPr lang="fr-FR" smtClean="0"/>
              <a:t> </a:t>
            </a:r>
          </a:p>
        </p:txBody>
      </p:sp>
      <p:sp>
        <p:nvSpPr>
          <p:cNvPr id="3" name="Espace réservé du contenu 2"/>
          <p:cNvSpPr>
            <a:spLocks noGrp="1"/>
          </p:cNvSpPr>
          <p:nvPr>
            <p:ph sz="quarter" idx="4294967295"/>
          </p:nvPr>
        </p:nvSpPr>
        <p:spPr>
          <a:xfrm>
            <a:off x="214313" y="1341438"/>
            <a:ext cx="8929687" cy="5516562"/>
          </a:xfrm>
        </p:spPr>
        <p:txBody>
          <a:bodyPr/>
          <a:lstStyle/>
          <a:p>
            <a:pPr>
              <a:buFont typeface="Wingdings 2" panose="05020102010507070707" pitchFamily="18" charset="2"/>
              <a:buNone/>
            </a:pPr>
            <a:r>
              <a:rPr lang="fr-FR" sz="3200" smtClean="0"/>
              <a:t>  D’une manière générale, la couverture de l’enseignement primaire s’est améliorée, du fait de la mise en œuvre de la mesure relative à l’obligation et à la gratuité scolaires adoptée par l’Assemblée (Loi n°13-2007/AN du 30 juillet 2007 portant loi d’orientation de l’éducation).</a:t>
            </a:r>
          </a:p>
        </p:txBody>
      </p:sp>
      <p:sp>
        <p:nvSpPr>
          <p:cNvPr id="7782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90EC346D-56DE-48D6-A6F3-0DD27BB5347D}" type="slidenum">
              <a:rPr lang="fr-FR" sz="1600" smtClean="0">
                <a:solidFill>
                  <a:srgbClr val="9D2512"/>
                </a:solidFill>
              </a:rPr>
              <a:pPr>
                <a:spcBef>
                  <a:spcPct val="0"/>
                </a:spcBef>
                <a:buClrTx/>
                <a:buSzTx/>
                <a:buFontTx/>
                <a:buNone/>
              </a:pPr>
              <a:t>254</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287706041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p:cNvSpPr>
            <a:spLocks noGrp="1"/>
          </p:cNvSpPr>
          <p:nvPr>
            <p:ph type="title" idx="4294967295"/>
          </p:nvPr>
        </p:nvSpPr>
        <p:spPr>
          <a:xfrm>
            <a:off x="323850" y="333375"/>
            <a:ext cx="8135938" cy="358775"/>
          </a:xfrm>
        </p:spPr>
        <p:txBody>
          <a:bodyPr/>
          <a:lstStyle/>
          <a:p>
            <a:pPr eaLnBrk="1" hangingPunct="1"/>
            <a:r>
              <a:rPr lang="fr-FR" sz="3200" b="1" smtClean="0">
                <a:solidFill>
                  <a:schemeClr val="accent2"/>
                </a:solidFill>
              </a:rPr>
              <a:t>5. Commentaire général</a:t>
            </a:r>
            <a:r>
              <a:rPr lang="fr-FR" sz="2900" smtClean="0"/>
              <a:t> </a:t>
            </a:r>
          </a:p>
        </p:txBody>
      </p:sp>
      <p:sp>
        <p:nvSpPr>
          <p:cNvPr id="3" name="Espace réservé du contenu 2"/>
          <p:cNvSpPr>
            <a:spLocks noGrp="1"/>
          </p:cNvSpPr>
          <p:nvPr>
            <p:ph sz="quarter" idx="4294967295"/>
          </p:nvPr>
        </p:nvSpPr>
        <p:spPr>
          <a:xfrm>
            <a:off x="250825" y="1341438"/>
            <a:ext cx="8893175" cy="5516562"/>
          </a:xfrm>
        </p:spPr>
        <p:txBody>
          <a:bodyPr/>
          <a:lstStyle/>
          <a:p>
            <a:pPr>
              <a:buFont typeface="Wingdings 2" panose="05020102010507070707" pitchFamily="18" charset="2"/>
              <a:buNone/>
            </a:pPr>
            <a:r>
              <a:rPr lang="fr-BE" sz="3000" smtClean="0"/>
              <a:t>En outre, la réduction des disparités entre filles et garçons </a:t>
            </a:r>
            <a:r>
              <a:rPr lang="fr-FR" sz="3000" smtClean="0"/>
              <a:t>pourrait s’expliquer par les campagnes de mobilisation sociale et par les différentes mesures d’accompagnement menées dans le cadre du PDDEB et du PDSEB (les mesures incitatives de promotion de la scolarisation des filles telles que la subvention des cotisations pour les filles, les rations alimentaires à emporter, la distribution gratuite des manuels et fournitures scolaires, la gestion hygiénique des menstrues, les sensibilisations sur les grossesses et mariages d’enfants, etc</a:t>
            </a:r>
            <a:r>
              <a:rPr lang="en-US" sz="3000" smtClean="0"/>
              <a:t> )</a:t>
            </a:r>
            <a:endParaRPr lang="fr-FR" sz="3000" smtClean="0"/>
          </a:p>
        </p:txBody>
      </p:sp>
      <p:sp>
        <p:nvSpPr>
          <p:cNvPr id="7987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spcBef>
                <a:spcPct val="0"/>
              </a:spcBef>
              <a:buClrTx/>
              <a:buSzTx/>
              <a:buFontTx/>
              <a:buNone/>
            </a:pPr>
            <a:fld id="{0C407CA3-619F-458F-98DE-8CA0C08B0E7E}" type="slidenum">
              <a:rPr lang="fr-FR" sz="1600" smtClean="0">
                <a:solidFill>
                  <a:srgbClr val="9D2512"/>
                </a:solidFill>
              </a:rPr>
              <a:pPr>
                <a:spcBef>
                  <a:spcPct val="0"/>
                </a:spcBef>
                <a:buClrTx/>
                <a:buSzTx/>
                <a:buFontTx/>
                <a:buNone/>
              </a:pPr>
              <a:t>255</a:t>
            </a:fld>
            <a:endParaRPr lang="fr-FR" sz="1600" smtClean="0">
              <a:solidFill>
                <a:srgbClr val="9D2512"/>
              </a:solidFill>
            </a:endParaRPr>
          </a:p>
        </p:txBody>
      </p:sp>
      <p:sp>
        <p:nvSpPr>
          <p:cNvPr id="5" name="Espace réservé du pied de page 4"/>
          <p:cNvSpPr>
            <a:spLocks noGrp="1"/>
          </p:cNvSpPr>
          <p:nvPr>
            <p:ph type="ftr" sz="quarter" idx="11"/>
          </p:nvPr>
        </p:nvSpPr>
        <p:spPr/>
        <p:txBody>
          <a:bodyPr/>
          <a:lstStyle/>
          <a:p>
            <a:pPr>
              <a:defRPr/>
            </a:pPr>
            <a:endParaRPr lang="fr-FR"/>
          </a:p>
        </p:txBody>
      </p:sp>
    </p:spTree>
    <p:extLst>
      <p:ext uri="{BB962C8B-B14F-4D97-AF65-F5344CB8AC3E}">
        <p14:creationId xmlns:p14="http://schemas.microsoft.com/office/powerpoint/2010/main" val="180228231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ctrTitle"/>
          </p:nvPr>
        </p:nvSpPr>
        <p:spPr>
          <a:xfrm>
            <a:off x="179388" y="1700213"/>
            <a:ext cx="8591550" cy="2089150"/>
          </a:xfrm>
        </p:spPr>
        <p:txBody>
          <a:bodyPr rtlCol="0">
            <a:normAutofit fontScale="90000"/>
          </a:bodyPr>
          <a:lstStyle/>
          <a:p>
            <a:pPr eaLnBrk="1" fontAlgn="auto" hangingPunct="1">
              <a:spcAft>
                <a:spcPts val="0"/>
              </a:spcAft>
              <a:defRPr/>
            </a:pP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6000" b="1" dirty="0" smtClean="0">
                <a:latin typeface="Verdana" pitchFamily="34" charset="0"/>
              </a:rPr>
              <a:t>LA CARTE SCOLAIRE</a:t>
            </a:r>
          </a:p>
        </p:txBody>
      </p:sp>
    </p:spTree>
    <p:extLst>
      <p:ext uri="{BB962C8B-B14F-4D97-AF65-F5344CB8AC3E}">
        <p14:creationId xmlns:p14="http://schemas.microsoft.com/office/powerpoint/2010/main" val="231799463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65250"/>
                                        </p:tgtEl>
                                        <p:attrNameLst>
                                          <p:attrName>style.visibility</p:attrName>
                                        </p:attrNameLst>
                                      </p:cBhvr>
                                      <p:to>
                                        <p:strVal val="visible"/>
                                      </p:to>
                                    </p:set>
                                    <p:anim calcmode="lin" valueType="num">
                                      <p:cBhvr>
                                        <p:cTn id="7" dur="1000" fill="hold"/>
                                        <p:tgtEl>
                                          <p:spTgt spid="565250"/>
                                        </p:tgtEl>
                                        <p:attrNameLst>
                                          <p:attrName>ppt_w</p:attrName>
                                        </p:attrNameLst>
                                      </p:cBhvr>
                                      <p:tavLst>
                                        <p:tav tm="0">
                                          <p:val>
                                            <p:strVal val="#ppt_w+.3"/>
                                          </p:val>
                                        </p:tav>
                                        <p:tav tm="100000">
                                          <p:val>
                                            <p:strVal val="#ppt_w"/>
                                          </p:val>
                                        </p:tav>
                                      </p:tavLst>
                                    </p:anim>
                                    <p:anim calcmode="lin" valueType="num">
                                      <p:cBhvr>
                                        <p:cTn id="8" dur="1000" fill="hold"/>
                                        <p:tgtEl>
                                          <p:spTgt spid="565250"/>
                                        </p:tgtEl>
                                        <p:attrNameLst>
                                          <p:attrName>ppt_h</p:attrName>
                                        </p:attrNameLst>
                                      </p:cBhvr>
                                      <p:tavLst>
                                        <p:tav tm="0">
                                          <p:val>
                                            <p:strVal val="#ppt_h"/>
                                          </p:val>
                                        </p:tav>
                                        <p:tav tm="100000">
                                          <p:val>
                                            <p:strVal val="#ppt_h"/>
                                          </p:val>
                                        </p:tav>
                                      </p:tavLst>
                                    </p:anim>
                                    <p:animEffect transition="in" filter="fade">
                                      <p:cBhvr>
                                        <p:cTn id="9" dur="1000"/>
                                        <p:tgtEl>
                                          <p:spTgt spid="56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 </a:t>
            </a:r>
          </a:p>
        </p:txBody>
      </p:sp>
      <p:sp>
        <p:nvSpPr>
          <p:cNvPr id="6147" name="Rectangle 3"/>
          <p:cNvSpPr>
            <a:spLocks noGrp="1" noChangeArrowheads="1"/>
          </p:cNvSpPr>
          <p:nvPr>
            <p:ph idx="1"/>
          </p:nvPr>
        </p:nvSpPr>
        <p:spPr>
          <a:xfrm>
            <a:off x="231775" y="906463"/>
            <a:ext cx="8858250" cy="5691187"/>
          </a:xfrm>
        </p:spPr>
        <p:txBody>
          <a:bodyPr/>
          <a:lstStyle/>
          <a:p>
            <a:pPr algn="just" eaLnBrk="1" hangingPunct="1">
              <a:buFont typeface="Wingdings" panose="05000000000000000000" pitchFamily="2" charset="2"/>
              <a:buNone/>
            </a:pPr>
            <a:r>
              <a:rPr lang="fr-FR" altLang="fr-FR" smtClean="0">
                <a:latin typeface="Tahoma" panose="020B0604030504040204" pitchFamily="34" charset="0"/>
              </a:rPr>
              <a:t>1 - Définition, objectifs et facteurs à prendre en compte;</a:t>
            </a:r>
          </a:p>
          <a:p>
            <a:pPr algn="just" eaLnBrk="1" hangingPunct="1">
              <a:buFont typeface="Wingdings" panose="05000000000000000000" pitchFamily="2" charset="2"/>
              <a:buNone/>
            </a:pPr>
            <a:endParaRPr lang="fr-FR" altLang="fr-FR" sz="2000" smtClean="0">
              <a:latin typeface="Tahoma" panose="020B0604030504040204" pitchFamily="34" charset="0"/>
            </a:endParaRPr>
          </a:p>
          <a:p>
            <a:pPr algn="just" eaLnBrk="1" hangingPunct="1">
              <a:buFont typeface="Wingdings" panose="05000000000000000000" pitchFamily="2" charset="2"/>
              <a:buNone/>
            </a:pPr>
            <a:r>
              <a:rPr lang="fr-FR" altLang="fr-FR" smtClean="0">
                <a:latin typeface="Tahoma" panose="020B0604030504040204" pitchFamily="34" charset="0"/>
              </a:rPr>
              <a:t>2 - Le processus et les principales étapes; </a:t>
            </a:r>
          </a:p>
          <a:p>
            <a:pPr algn="just" eaLnBrk="1" hangingPunct="1">
              <a:buFont typeface="Wingdings" panose="05000000000000000000" pitchFamily="2" charset="2"/>
              <a:buNone/>
            </a:pPr>
            <a:endParaRPr lang="fr-FR" altLang="fr-FR" sz="2000" smtClean="0">
              <a:latin typeface="Tahoma" panose="020B0604030504040204" pitchFamily="34" charset="0"/>
            </a:endParaRPr>
          </a:p>
          <a:p>
            <a:pPr algn="just" eaLnBrk="1" hangingPunct="1">
              <a:buFont typeface="Wingdings" panose="05000000000000000000" pitchFamily="2" charset="2"/>
              <a:buNone/>
            </a:pPr>
            <a:r>
              <a:rPr lang="fr-FR" altLang="fr-FR" smtClean="0">
                <a:latin typeface="Tahoma" panose="020B0604030504040204" pitchFamily="34" charset="0"/>
              </a:rPr>
              <a:t>3- Le diagnostic du système éducatif au niveau local;</a:t>
            </a:r>
          </a:p>
          <a:p>
            <a:pPr algn="just" eaLnBrk="1" hangingPunct="1">
              <a:buFont typeface="Wingdings" panose="05000000000000000000" pitchFamily="2" charset="2"/>
              <a:buNone/>
            </a:pPr>
            <a:endParaRPr lang="fr-FR" altLang="fr-FR" sz="2000" smtClean="0">
              <a:latin typeface="Tahoma" panose="020B0604030504040204" pitchFamily="34" charset="0"/>
            </a:endParaRPr>
          </a:p>
          <a:p>
            <a:pPr algn="just" eaLnBrk="1" hangingPunct="1">
              <a:buFont typeface="Wingdings" panose="05000000000000000000" pitchFamily="2" charset="2"/>
              <a:buNone/>
            </a:pPr>
            <a:r>
              <a:rPr lang="fr-FR" altLang="fr-FR" smtClean="0">
                <a:latin typeface="Tahoma" panose="020B0604030504040204" pitchFamily="34" charset="0"/>
              </a:rPr>
              <a:t>4- Les angles d’analyse;</a:t>
            </a:r>
          </a:p>
          <a:p>
            <a:pPr algn="just" eaLnBrk="1" hangingPunct="1">
              <a:buFont typeface="Wingdings" panose="05000000000000000000" pitchFamily="2" charset="2"/>
              <a:buNone/>
            </a:pPr>
            <a:endParaRPr lang="fr-FR" altLang="fr-FR" sz="800" smtClean="0">
              <a:latin typeface="Tahoma" panose="020B0604030504040204" pitchFamily="34" charset="0"/>
            </a:endParaRPr>
          </a:p>
          <a:p>
            <a:pPr algn="just" eaLnBrk="1" hangingPunct="1">
              <a:buFont typeface="Wingdings" panose="05000000000000000000" pitchFamily="2" charset="2"/>
              <a:buNone/>
            </a:pPr>
            <a:r>
              <a:rPr lang="fr-FR" altLang="fr-FR" smtClean="0">
                <a:latin typeface="Tahoma" panose="020B0604030504040204" pitchFamily="34" charset="0"/>
              </a:rPr>
              <a:t>5- L’estimation de la demande potentielle d’éducation au niveau local</a:t>
            </a:r>
            <a:endParaRPr lang="fr-FR" altLang="fr-FR" b="1" smtClean="0">
              <a:latin typeface="Tahoma" panose="020B0604030504040204" pitchFamily="34" charset="0"/>
            </a:endParaRPr>
          </a:p>
          <a:p>
            <a:pPr eaLnBrk="1" hangingPunct="1">
              <a:buFont typeface="Wingdings" panose="05000000000000000000" pitchFamily="2" charset="2"/>
              <a:buNone/>
            </a:pPr>
            <a:endParaRPr lang="fr-FR" altLang="fr-FR" smtClean="0">
              <a:latin typeface="Tahoma" panose="020B0604030504040204" pitchFamily="34" charset="0"/>
            </a:endParaRPr>
          </a:p>
        </p:txBody>
      </p:sp>
      <p:sp>
        <p:nvSpPr>
          <p:cNvPr id="6148" name="Rectangle 8"/>
          <p:cNvSpPr>
            <a:spLocks noChangeArrowheads="1"/>
          </p:cNvSpPr>
          <p:nvPr/>
        </p:nvSpPr>
        <p:spPr bwMode="auto">
          <a:xfrm>
            <a:off x="1331913" y="188913"/>
            <a:ext cx="4816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GB" altLang="fr-FR" sz="4000" b="1" u="sng">
                <a:solidFill>
                  <a:prstClr val="black"/>
                </a:solidFill>
                <a:latin typeface="Verdana" panose="020B0604030504040204" pitchFamily="34" charset="0"/>
              </a:rPr>
              <a:t>PLAN</a:t>
            </a:r>
            <a:r>
              <a:rPr kumimoji="1" lang="en-GB" altLang="fr-FR" sz="4000" b="1">
                <a:solidFill>
                  <a:prstClr val="black"/>
                </a:solidFill>
                <a:latin typeface="Verdana" panose="020B0604030504040204" pitchFamily="34" charset="0"/>
              </a:rPr>
              <a:t> </a:t>
            </a:r>
          </a:p>
        </p:txBody>
      </p:sp>
    </p:spTree>
    <p:extLst>
      <p:ext uri="{BB962C8B-B14F-4D97-AF65-F5344CB8AC3E}">
        <p14:creationId xmlns:p14="http://schemas.microsoft.com/office/powerpoint/2010/main" val="2000880211"/>
      </p:ext>
    </p:extLst>
  </p:cSld>
  <p:clrMapOvr>
    <a:masterClrMapping/>
  </p:clrMapOvr>
  <p:transition>
    <p:wipe dir="d"/>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036050" cy="576263"/>
          </a:xfrm>
        </p:spPr>
        <p:txBody>
          <a:bodyPr/>
          <a:lstStyle/>
          <a:p>
            <a:pPr eaLnBrk="1" hangingPunct="1"/>
            <a:r>
              <a:rPr lang="en-GB" altLang="fr-FR" sz="2300" b="1" smtClean="0">
                <a:latin typeface="Verdana" panose="020B0604030504040204" pitchFamily="34" charset="0"/>
              </a:rPr>
              <a:t>1. </a:t>
            </a:r>
            <a:r>
              <a:rPr lang="fr-FR" altLang="fr-FR" sz="2300" b="1" smtClean="0">
                <a:latin typeface="Verdana" panose="020B0604030504040204" pitchFamily="34" charset="0"/>
              </a:rPr>
              <a:t>Définition, objectifs et facteurs à prendre en cpte</a:t>
            </a:r>
            <a:r>
              <a:rPr lang="fr-FR" altLang="fr-FR" sz="2300" smtClean="0"/>
              <a:t> </a:t>
            </a:r>
          </a:p>
        </p:txBody>
      </p:sp>
      <p:sp>
        <p:nvSpPr>
          <p:cNvPr id="8195" name="Rectangle 3"/>
          <p:cNvSpPr>
            <a:spLocks noGrp="1" noChangeArrowheads="1"/>
          </p:cNvSpPr>
          <p:nvPr>
            <p:ph type="body" sz="half" idx="1"/>
          </p:nvPr>
        </p:nvSpPr>
        <p:spPr>
          <a:xfrm>
            <a:off x="395288" y="5157788"/>
            <a:ext cx="8497887" cy="1366837"/>
          </a:xfrm>
        </p:spPr>
        <p:txBody>
          <a:bodyPr/>
          <a:lstStyle/>
          <a:p>
            <a:pPr eaLnBrk="1" hangingPunct="1">
              <a:buFont typeface="Wingdings" panose="05000000000000000000" pitchFamily="2" charset="2"/>
              <a:buNone/>
            </a:pPr>
            <a:r>
              <a:rPr lang="fr-FR" altLang="fr-FR" sz="2800" b="1" smtClean="0"/>
              <a:t> </a:t>
            </a:r>
            <a:endParaRPr lang="fr-FR" altLang="fr-FR" sz="2800" smtClean="0"/>
          </a:p>
        </p:txBody>
      </p:sp>
      <p:graphicFrame>
        <p:nvGraphicFramePr>
          <p:cNvPr id="8196" name="Object 4"/>
          <p:cNvGraphicFramePr>
            <a:graphicFrameLocks noGrp="1" noChangeAspect="1"/>
          </p:cNvGraphicFramePr>
          <p:nvPr>
            <p:ph sz="half" idx="2"/>
          </p:nvPr>
        </p:nvGraphicFramePr>
        <p:xfrm>
          <a:off x="1835150" y="2708275"/>
          <a:ext cx="4608513" cy="3455988"/>
        </p:xfrm>
        <a:graphic>
          <a:graphicData uri="http://schemas.openxmlformats.org/presentationml/2006/ole">
            <mc:AlternateContent xmlns:mc="http://schemas.openxmlformats.org/markup-compatibility/2006">
              <mc:Choice xmlns:v="urn:schemas-microsoft-com:vml" Requires="v">
                <p:oleObj spid="_x0000_s3084" name="Diapositive" r:id="rId4" imgW="4572139" imgH="3429123" progId="PowerPoint.Slide.8">
                  <p:link updateAutomatic="1"/>
                </p:oleObj>
              </mc:Choice>
              <mc:Fallback>
                <p:oleObj name="Diapositive" r:id="rId4" imgW="4572139" imgH="3429123" progId="PowerPoint.Slide.8">
                  <p:link updateAutomatic="1"/>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708275"/>
                        <a:ext cx="4608513"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6"/>
          <p:cNvSpPr>
            <a:spLocks noChangeArrowheads="1"/>
          </p:cNvSpPr>
          <p:nvPr/>
        </p:nvSpPr>
        <p:spPr bwMode="auto">
          <a:xfrm>
            <a:off x="250825" y="549275"/>
            <a:ext cx="856932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fr-FR" altLang="fr-FR" sz="2800">
                <a:solidFill>
                  <a:prstClr val="black"/>
                </a:solidFill>
                <a:latin typeface="Arial" panose="020B0604020202020204" pitchFamily="34" charset="0"/>
                <a:cs typeface="Arial" panose="020B0604020202020204" pitchFamily="34" charset="0"/>
              </a:rPr>
              <a:t>Les services chargés de coordonner les activités des plans d’éducation sont les services de planification de l’éducation. </a:t>
            </a:r>
            <a:r>
              <a:rPr kumimoji="1" lang="fr-FR" altLang="fr-FR" sz="2800" b="1">
                <a:solidFill>
                  <a:prstClr val="black"/>
                </a:solidFill>
                <a:latin typeface="Arial" panose="020B0604020202020204" pitchFamily="34" charset="0"/>
                <a:cs typeface="Arial" panose="020B0604020202020204" pitchFamily="34" charset="0"/>
              </a:rPr>
              <a:t>La macroplanification = </a:t>
            </a:r>
            <a:r>
              <a:rPr kumimoji="1" lang="fr-FR" altLang="fr-FR" sz="2800">
                <a:solidFill>
                  <a:prstClr val="black"/>
                </a:solidFill>
                <a:latin typeface="Arial" panose="020B0604020202020204" pitchFamily="34" charset="0"/>
                <a:cs typeface="Arial" panose="020B0604020202020204" pitchFamily="34" charset="0"/>
              </a:rPr>
              <a:t>ensemble des activités de planification conçues et menées depuis le niveau central.</a:t>
            </a:r>
          </a:p>
          <a:p>
            <a:pPr eaLnBrk="1" hangingPunct="1">
              <a:spcBef>
                <a:spcPct val="0"/>
              </a:spcBef>
              <a:buFontTx/>
              <a:buNone/>
            </a:pPr>
            <a:endParaRPr kumimoji="1" lang="fr-FR" altLang="fr-FR" sz="2400">
              <a:solidFill>
                <a:prstClr val="black"/>
              </a:solidFill>
              <a:latin typeface="Tahoma" panose="020B0604030504040204" pitchFamily="34" charset="0"/>
            </a:endParaRPr>
          </a:p>
          <a:p>
            <a:pPr eaLnBrk="1" hangingPunct="1">
              <a:spcBef>
                <a:spcPct val="0"/>
              </a:spcBef>
              <a:buFontTx/>
              <a:buNone/>
            </a:pPr>
            <a:endParaRPr kumimoji="1" lang="fr-FR" altLang="fr-FR" sz="2400">
              <a:solidFill>
                <a:prstClr val="black"/>
              </a:solidFill>
              <a:latin typeface="Tahoma" panose="020B0604030504040204" pitchFamily="34" charset="0"/>
            </a:endParaRPr>
          </a:p>
          <a:p>
            <a:pPr eaLnBrk="1" hangingPunct="1">
              <a:spcBef>
                <a:spcPct val="0"/>
              </a:spcBef>
              <a:buFontTx/>
              <a:buNone/>
            </a:pPr>
            <a:endParaRPr kumimoji="1" lang="fr-FR" altLang="fr-FR" sz="2400">
              <a:solidFill>
                <a:prstClr val="black"/>
              </a:solidFill>
              <a:latin typeface="Tahoma" panose="020B0604030504040204" pitchFamily="34" charset="0"/>
            </a:endParaRPr>
          </a:p>
          <a:p>
            <a:pPr eaLnBrk="1" hangingPunct="1">
              <a:spcBef>
                <a:spcPct val="0"/>
              </a:spcBef>
              <a:buFontTx/>
              <a:buNone/>
            </a:pPr>
            <a:endParaRPr kumimoji="1" lang="fr-FR" altLang="fr-FR" sz="2400">
              <a:solidFill>
                <a:prstClr val="black"/>
              </a:solidFill>
              <a:latin typeface="Tahoma" panose="020B0604030504040204" pitchFamily="34" charset="0"/>
            </a:endParaRPr>
          </a:p>
          <a:p>
            <a:pPr eaLnBrk="1" hangingPunct="1">
              <a:spcBef>
                <a:spcPct val="0"/>
              </a:spcBef>
              <a:buFontTx/>
              <a:buNone/>
            </a:pPr>
            <a:endParaRPr kumimoji="1" lang="fr-FR" altLang="fr-FR" sz="2400">
              <a:solidFill>
                <a:prstClr val="black"/>
              </a:solidFill>
              <a:latin typeface="Tahoma" panose="020B0604030504040204" pitchFamily="34" charset="0"/>
            </a:endParaRPr>
          </a:p>
          <a:p>
            <a:pPr eaLnBrk="1" hangingPunct="1">
              <a:spcBef>
                <a:spcPct val="0"/>
              </a:spcBef>
              <a:buFontTx/>
              <a:buNone/>
            </a:pPr>
            <a:endParaRPr kumimoji="1" lang="fr-FR" altLang="fr-FR" sz="2400">
              <a:solidFill>
                <a:prstClr val="black"/>
              </a:solidFill>
              <a:latin typeface="Tahoma" panose="020B0604030504040204" pitchFamily="34" charset="0"/>
            </a:endParaRPr>
          </a:p>
          <a:p>
            <a:pPr eaLnBrk="1" hangingPunct="1">
              <a:spcBef>
                <a:spcPct val="0"/>
              </a:spcBef>
              <a:buFontTx/>
              <a:buNone/>
            </a:pPr>
            <a:endParaRPr kumimoji="1" lang="fr-FR" altLang="fr-FR" sz="2800" i="1">
              <a:solidFill>
                <a:prstClr val="black"/>
              </a:solidFill>
              <a:latin typeface="Tahoma" panose="020B0604030504040204" pitchFamily="34" charset="0"/>
            </a:endParaRPr>
          </a:p>
          <a:p>
            <a:pPr eaLnBrk="1" hangingPunct="1">
              <a:spcBef>
                <a:spcPct val="0"/>
              </a:spcBef>
              <a:buFontTx/>
              <a:buNone/>
            </a:pPr>
            <a:endParaRPr kumimoji="1" lang="fr-FR" altLang="fr-FR" sz="2800">
              <a:solidFill>
                <a:prstClr val="black"/>
              </a:solidFill>
              <a:latin typeface="Tahoma" panose="020B0604030504040204" pitchFamily="34" charset="0"/>
            </a:endParaRPr>
          </a:p>
          <a:p>
            <a:pPr eaLnBrk="1" hangingPunct="1">
              <a:spcBef>
                <a:spcPct val="0"/>
              </a:spcBef>
              <a:buFontTx/>
              <a:buNone/>
            </a:pPr>
            <a:r>
              <a:rPr kumimoji="1" lang="fr-FR" altLang="fr-FR" sz="2800">
                <a:solidFill>
                  <a:prstClr val="black"/>
                </a:solidFill>
                <a:latin typeface="Tahoma" panose="020B0604030504040204" pitchFamily="34" charset="0"/>
              </a:rPr>
              <a:t>Toute seule, elle ne permet d’atteindre totalement les objectifs fixés.     </a:t>
            </a:r>
            <a:r>
              <a:rPr kumimoji="1" lang="fr-FR" altLang="fr-FR" sz="2800" b="1">
                <a:solidFill>
                  <a:prstClr val="black"/>
                </a:solidFill>
                <a:latin typeface="Tahoma" panose="020B0604030504040204" pitchFamily="34" charset="0"/>
              </a:rPr>
              <a:t>Pourquoi</a:t>
            </a:r>
            <a:r>
              <a:rPr kumimoji="1" lang="fr-FR" altLang="fr-FR" sz="2800" b="1">
                <a:solidFill>
                  <a:prstClr val="black"/>
                </a:solidFill>
                <a:latin typeface="Times New Roman" panose="02020603050405020304" pitchFamily="18" charset="0"/>
              </a:rPr>
              <a:t>?</a:t>
            </a:r>
            <a:r>
              <a:rPr kumimoji="1" lang="fr-FR" altLang="fr-FR" sz="2800">
                <a:solidFill>
                  <a:prstClr val="black"/>
                </a:solidFill>
                <a:latin typeface="Times New Roman" panose="02020603050405020304" pitchFamily="18" charset="0"/>
              </a:rPr>
              <a:t> </a:t>
            </a:r>
            <a:r>
              <a:rPr kumimoji="1" lang="fr-FR" altLang="fr-FR" sz="2800">
                <a:solidFill>
                  <a:prstClr val="black"/>
                </a:solidFill>
                <a:latin typeface="Tahoma" panose="020B0604030504040204" pitchFamily="34" charset="0"/>
              </a:rPr>
              <a:t> </a:t>
            </a:r>
            <a:endParaRPr kumimoji="1" lang="en-GB" altLang="fr-FR" sz="2800">
              <a:solidFill>
                <a:prstClr val="black"/>
              </a:solidFill>
              <a:latin typeface="Tahoma" panose="020B0604030504040204" pitchFamily="34" charset="0"/>
            </a:endParaRPr>
          </a:p>
        </p:txBody>
      </p:sp>
    </p:spTree>
    <p:extLst>
      <p:ext uri="{BB962C8B-B14F-4D97-AF65-F5344CB8AC3E}">
        <p14:creationId xmlns:p14="http://schemas.microsoft.com/office/powerpoint/2010/main" val="2479750822"/>
      </p:ext>
    </p:extLst>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950" y="549275"/>
            <a:ext cx="8856663" cy="792163"/>
          </a:xfrm>
        </p:spPr>
        <p:txBody>
          <a:bodyPr rtlCol="0">
            <a:normAutofit fontScale="90000"/>
          </a:bodyPr>
          <a:lstStyle/>
          <a:p>
            <a:pPr eaLnBrk="1" fontAlgn="auto" hangingPunct="1">
              <a:spcAft>
                <a:spcPts val="0"/>
              </a:spcAft>
              <a:defRPr/>
            </a:pPr>
            <a:r>
              <a:rPr lang="en-GB" sz="2400" b="1" dirty="0" smtClean="0">
                <a:latin typeface="Verdana" pitchFamily="34" charset="0"/>
              </a:rPr>
              <a:t>1. </a:t>
            </a:r>
            <a:r>
              <a:rPr lang="fr-FR" sz="2400" b="1" dirty="0" smtClean="0">
                <a:latin typeface="Verdana" pitchFamily="34" charset="0"/>
              </a:rPr>
              <a:t>Définition, objectifs et facteurs à prendre en cpte</a:t>
            </a:r>
            <a:r>
              <a:rPr lang="fr-FR" sz="2400" dirty="0" smtClean="0"/>
              <a:t> </a:t>
            </a:r>
            <a:endParaRPr lang="fr-FR" sz="2400" b="1" dirty="0" smtClean="0">
              <a:latin typeface="Verdana" pitchFamily="34" charset="0"/>
            </a:endParaRPr>
          </a:p>
        </p:txBody>
      </p:sp>
      <p:sp>
        <p:nvSpPr>
          <p:cNvPr id="10243" name="Rectangle 3"/>
          <p:cNvSpPr>
            <a:spLocks noGrp="1" noChangeArrowheads="1"/>
          </p:cNvSpPr>
          <p:nvPr>
            <p:ph idx="1"/>
          </p:nvPr>
        </p:nvSpPr>
        <p:spPr>
          <a:xfrm>
            <a:off x="755650" y="1484313"/>
            <a:ext cx="8137525" cy="4897437"/>
          </a:xfrm>
        </p:spPr>
        <p:txBody>
          <a:bodyPr/>
          <a:lstStyle/>
          <a:p>
            <a:pPr eaLnBrk="1" hangingPunct="1">
              <a:lnSpc>
                <a:spcPct val="90000"/>
              </a:lnSpc>
              <a:buFontTx/>
              <a:buNone/>
            </a:pPr>
            <a:r>
              <a:rPr lang="en-GB" altLang="fr-FR" sz="2800" b="1" smtClean="0">
                <a:latin typeface="Tahoma" panose="020B0604030504040204" pitchFamily="34" charset="0"/>
              </a:rPr>
              <a:t>Obstacles:</a:t>
            </a:r>
          </a:p>
          <a:p>
            <a:pPr eaLnBrk="1" hangingPunct="1">
              <a:lnSpc>
                <a:spcPct val="90000"/>
              </a:lnSpc>
              <a:buFont typeface="Wingdings" panose="05000000000000000000" pitchFamily="2" charset="2"/>
              <a:buNone/>
            </a:pPr>
            <a:r>
              <a:rPr lang="fr-FR" altLang="fr-FR" sz="2800" smtClean="0">
                <a:latin typeface="Tahoma" panose="020B0604030504040204" pitchFamily="34" charset="0"/>
              </a:rPr>
              <a:t>- connaissance insuffisante du niveau central de la situation des différentes régions et de leurs spécificités ;</a:t>
            </a:r>
          </a:p>
          <a:p>
            <a:pPr algn="just" eaLnBrk="1" hangingPunct="1">
              <a:lnSpc>
                <a:spcPct val="90000"/>
              </a:lnSpc>
              <a:buFont typeface="Wingdings" panose="05000000000000000000" pitchFamily="2" charset="2"/>
              <a:buNone/>
            </a:pPr>
            <a:r>
              <a:rPr lang="fr-FR" altLang="fr-FR" sz="2800" smtClean="0">
                <a:latin typeface="Tahoma" panose="020B0604030504040204" pitchFamily="34" charset="0"/>
              </a:rPr>
              <a:t>- difficultés d’application des décisions prises au niveau central  ;</a:t>
            </a:r>
          </a:p>
          <a:p>
            <a:pPr algn="just" eaLnBrk="1" hangingPunct="1">
              <a:lnSpc>
                <a:spcPct val="90000"/>
              </a:lnSpc>
              <a:buFont typeface="Wingdings" panose="05000000000000000000" pitchFamily="2" charset="2"/>
              <a:buNone/>
            </a:pPr>
            <a:r>
              <a:rPr lang="fr-FR" altLang="fr-FR" sz="2800" smtClean="0">
                <a:latin typeface="Tahoma" panose="020B0604030504040204" pitchFamily="34" charset="0"/>
              </a:rPr>
              <a:t>- manque de participation du niveau local au processus de décision. </a:t>
            </a:r>
          </a:p>
          <a:p>
            <a:pPr algn="dist" eaLnBrk="1" hangingPunct="1">
              <a:lnSpc>
                <a:spcPct val="90000"/>
              </a:lnSpc>
              <a:buFont typeface="Wingdings" panose="05000000000000000000" pitchFamily="2" charset="2"/>
              <a:buNone/>
            </a:pPr>
            <a:r>
              <a:rPr lang="fr-FR" altLang="fr-FR" b="1" smtClean="0">
                <a:latin typeface="Tahoma" panose="020B0604030504040204" pitchFamily="34" charset="0"/>
              </a:rPr>
              <a:t>    Ces insuffisances ont rendu indispensables la micro-planification et la carte scolaire. </a:t>
            </a:r>
          </a:p>
        </p:txBody>
      </p:sp>
    </p:spTree>
    <p:extLst>
      <p:ext uri="{BB962C8B-B14F-4D97-AF65-F5344CB8AC3E}">
        <p14:creationId xmlns:p14="http://schemas.microsoft.com/office/powerpoint/2010/main" val="1904947464"/>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42875"/>
            <a:ext cx="8785225" cy="622300"/>
          </a:xfrm>
        </p:spPr>
        <p:txBody>
          <a:bodyPr/>
          <a:lstStyle/>
          <a:p>
            <a:pPr eaLnBrk="1" hangingPunct="1"/>
            <a:r>
              <a:rPr lang="fr-FR" sz="2800" b="1" dirty="0" smtClean="0"/>
              <a:t>1.3. Les statistiques éducatives</a:t>
            </a:r>
            <a:r>
              <a:rPr lang="fr-FR" altLang="ja-JP" sz="3500" b="1" dirty="0" smtClean="0">
                <a:latin typeface="Times New Roman" panose="02020603050405020304" pitchFamily="18" charset="0"/>
              </a:rPr>
              <a:t> </a:t>
            </a:r>
            <a:r>
              <a:rPr lang="fr-FR" altLang="ja-JP" sz="3500" b="1" dirty="0" smtClean="0"/>
              <a:t> </a:t>
            </a:r>
            <a:endParaRPr lang="fr-FR" altLang="fr-FR" sz="3500" b="1" dirty="0" smtClean="0">
              <a:ea typeface="MS PGothic" panose="020B0600070205080204" pitchFamily="34" charset="-128"/>
            </a:endParaRPr>
          </a:p>
        </p:txBody>
      </p:sp>
      <p:sp>
        <p:nvSpPr>
          <p:cNvPr id="11267" name="Rectangle 3"/>
          <p:cNvSpPr>
            <a:spLocks noGrp="1" noChangeArrowheads="1"/>
          </p:cNvSpPr>
          <p:nvPr>
            <p:ph type="body" idx="4294967295"/>
          </p:nvPr>
        </p:nvSpPr>
        <p:spPr>
          <a:xfrm>
            <a:off x="0" y="1125538"/>
            <a:ext cx="8747125" cy="5616575"/>
          </a:xfrm>
        </p:spPr>
        <p:txBody>
          <a:bodyPr/>
          <a:lstStyle/>
          <a:p>
            <a:pPr eaLnBrk="1" hangingPunct="1">
              <a:buFont typeface="Wingdings" panose="05000000000000000000" pitchFamily="2" charset="2"/>
              <a:buNone/>
            </a:pPr>
            <a:r>
              <a:rPr lang="fr-FR" altLang="fr-FR" sz="3200" dirty="0" smtClean="0"/>
              <a:t>Ces contraintes proscrivent l’improvisation car son coût est toujours plus élevé que celui requis.</a:t>
            </a:r>
          </a:p>
          <a:p>
            <a:pPr eaLnBrk="1" hangingPunct="1">
              <a:buFont typeface="Wingdings" panose="05000000000000000000" pitchFamily="2" charset="2"/>
              <a:buNone/>
            </a:pPr>
            <a:endParaRPr lang="fr-FR" altLang="fr-FR" sz="3200" dirty="0" smtClean="0"/>
          </a:p>
          <a:p>
            <a:pPr algn="just" eaLnBrk="1" hangingPunct="1">
              <a:buFont typeface="Wingdings" panose="05000000000000000000" pitchFamily="2" charset="2"/>
              <a:buNone/>
            </a:pPr>
            <a:r>
              <a:rPr lang="fr-FR" altLang="fr-FR" sz="3200" dirty="0" smtClean="0"/>
              <a:t>D’où l’importance des statistiques éducatives qui renseignent sur l’état du système et permettent de faire des projections sur un moyen ou un long terme et de prendre des mesures appropriées pour un développement rationnel et harmonieux. </a:t>
            </a:r>
          </a:p>
          <a:p>
            <a:pPr algn="just" eaLnBrk="1" hangingPunct="1">
              <a:buFont typeface="Wingdings" panose="05000000000000000000" pitchFamily="2" charset="2"/>
              <a:buNone/>
            </a:pPr>
            <a:r>
              <a:rPr lang="fr-FR" altLang="fr-FR" sz="3200" dirty="0" smtClean="0"/>
              <a:t>Les statistiques sont aussi un outil pour le diagnostic du système éducatif qui est la première étape d’une analyse sectorielle. </a:t>
            </a:r>
          </a:p>
          <a:p>
            <a:pPr eaLnBrk="1" hangingPunct="1">
              <a:buFont typeface="Wingdings" panose="05000000000000000000" pitchFamily="2" charset="2"/>
              <a:buNone/>
            </a:pPr>
            <a:endParaRPr lang="fr-FR" alt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126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126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126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 calcmode="lin" valueType="num">
                                      <p:cBhvr>
                                        <p:cTn id="16" dur="500" fill="hold"/>
                                        <p:tgtEl>
                                          <p:spTgt spid="1126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12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p:cTn id="25" dur="500" fill="hold"/>
                                        <p:tgtEl>
                                          <p:spTgt spid="11267">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1267">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1267">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1267">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126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1267">
                                            <p:txEl>
                                              <p:pRg st="3" end="3"/>
                                            </p:txEl>
                                          </p:spTgt>
                                        </p:tgtEl>
                                        <p:attrNameLst>
                                          <p:attrName>style.visibility</p:attrName>
                                        </p:attrNameLst>
                                      </p:cBhvr>
                                      <p:to>
                                        <p:strVal val="visible"/>
                                      </p:to>
                                    </p:set>
                                    <p:anim calcmode="lin" valueType="num">
                                      <p:cBhvr>
                                        <p:cTn id="34" dur="500" fill="hold"/>
                                        <p:tgtEl>
                                          <p:spTgt spid="11267">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11267">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11267">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11267">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11266"/>
                                        </p:tgtEl>
                                        <p:attrNameLst>
                                          <p:attrName>style.rotation</p:attrName>
                                        </p:attrNameLst>
                                      </p:cBhvr>
                                      <p:tavLst>
                                        <p:tav tm="0">
                                          <p:val>
                                            <p:fltVal val="0"/>
                                          </p:val>
                                        </p:tav>
                                        <p:tav tm="100000">
                                          <p:val>
                                            <p:fltVal val="-90"/>
                                          </p:val>
                                        </p:tav>
                                      </p:tavLst>
                                    </p:anim>
                                    <p:anim calcmode="lin" valueType="num">
                                      <p:cBhvr>
                                        <p:cTn id="43" dur="2000" fill="hold"/>
                                        <p:tgtEl>
                                          <p:spTgt spid="11266"/>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11266"/>
                                        </p:tgtEl>
                                        <p:attrNameLst>
                                          <p:attrName>ppt_h</p:attrName>
                                        </p:attrNameLst>
                                      </p:cBhvr>
                                      <p:tavLst>
                                        <p:tav tm="0">
                                          <p:val>
                                            <p:strVal val="ppt_h"/>
                                          </p:val>
                                        </p:tav>
                                        <p:tav tm="100000">
                                          <p:val>
                                            <p:strVal val="ppt_h"/>
                                          </p:val>
                                        </p:tav>
                                      </p:tavLst>
                                    </p:anim>
                                    <p:anim calcmode="lin" valueType="num">
                                      <p:cBhvr>
                                        <p:cTn id="45" dur="2000" fill="hold"/>
                                        <p:tgtEl>
                                          <p:spTgt spid="11266"/>
                                        </p:tgtEl>
                                        <p:attrNameLst>
                                          <p:attrName>ppt_x</p:attrName>
                                        </p:attrNameLst>
                                      </p:cBhvr>
                                      <p:tavLst>
                                        <p:tav tm="0">
                                          <p:val>
                                            <p:strVal val="ppt_x"/>
                                          </p:val>
                                        </p:tav>
                                        <p:tav tm="100000">
                                          <p:val>
                                            <p:strVal val="ppt_x+.4"/>
                                          </p:val>
                                        </p:tav>
                                      </p:tavLst>
                                    </p:anim>
                                    <p:anim calcmode="lin" valueType="num">
                                      <p:cBhvr>
                                        <p:cTn id="46" dur="2000" fill="hold"/>
                                        <p:tgtEl>
                                          <p:spTgt spid="11266"/>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11266"/>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11267">
                                            <p:txEl>
                                              <p:pRg st="0" end="0"/>
                                            </p:txEl>
                                          </p:spTgt>
                                        </p:tgtEl>
                                      </p:cBhvr>
                                    </p:animEffect>
                                    <p:set>
                                      <p:cBhvr>
                                        <p:cTn id="50" dur="1" fill="hold">
                                          <p:stCondLst>
                                            <p:cond delay="499"/>
                                          </p:stCondLst>
                                        </p:cTn>
                                        <p:tgtEl>
                                          <p:spTgt spid="11267">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11267">
                                            <p:txEl>
                                              <p:pRg st="2" end="2"/>
                                            </p:txEl>
                                          </p:spTgt>
                                        </p:tgtEl>
                                      </p:cBhvr>
                                    </p:animEffect>
                                    <p:set>
                                      <p:cBhvr>
                                        <p:cTn id="53" dur="1" fill="hold">
                                          <p:stCondLst>
                                            <p:cond delay="499"/>
                                          </p:stCondLst>
                                        </p:cTn>
                                        <p:tgtEl>
                                          <p:spTgt spid="11267">
                                            <p:txEl>
                                              <p:pRg st="2" end="2"/>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11267">
                                            <p:txEl>
                                              <p:pRg st="3" end="3"/>
                                            </p:txEl>
                                          </p:spTgt>
                                        </p:tgtEl>
                                      </p:cBhvr>
                                    </p:animEffect>
                                    <p:set>
                                      <p:cBhvr>
                                        <p:cTn id="56" dur="1" fill="hold">
                                          <p:stCondLst>
                                            <p:cond delay="499"/>
                                          </p:stCondLst>
                                        </p:cTn>
                                        <p:tgtEl>
                                          <p:spTgt spid="1126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P spid="11267" grpId="0" build="p"/>
      <p:bldP spid="11267" grpId="1" build="allAtOnce"/>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549275"/>
            <a:ext cx="8424862" cy="792163"/>
          </a:xfrm>
        </p:spPr>
        <p:txBody>
          <a:bodyPr rtlCol="0">
            <a:normAutofit fontScale="90000"/>
          </a:bodyPr>
          <a:lstStyle/>
          <a:p>
            <a:pPr eaLnBrk="1" fontAlgn="auto" hangingPunct="1">
              <a:spcAft>
                <a:spcPts val="0"/>
              </a:spcAft>
              <a:defRPr/>
            </a:pPr>
            <a:r>
              <a:rPr lang="en-GB" sz="2400" b="1" dirty="0" smtClean="0">
                <a:latin typeface="Verdana" pitchFamily="34" charset="0"/>
              </a:rPr>
              <a:t>1. </a:t>
            </a:r>
            <a:r>
              <a:rPr lang="fr-FR" sz="2400" b="1" dirty="0" smtClean="0">
                <a:latin typeface="Verdana" pitchFamily="34" charset="0"/>
              </a:rPr>
              <a:t>Définition, objectifs et facteurs à prendre en cpte</a:t>
            </a:r>
            <a:r>
              <a:rPr lang="fr-FR" sz="2400" dirty="0" smtClean="0"/>
              <a:t> </a:t>
            </a:r>
            <a:endParaRPr lang="fr-FR" sz="2400" b="1" dirty="0" smtClean="0">
              <a:latin typeface="Verdana" pitchFamily="34" charset="0"/>
            </a:endParaRPr>
          </a:p>
        </p:txBody>
      </p:sp>
      <p:sp>
        <p:nvSpPr>
          <p:cNvPr id="12291" name="Rectangle 3"/>
          <p:cNvSpPr>
            <a:spLocks noGrp="1" noChangeArrowheads="1"/>
          </p:cNvSpPr>
          <p:nvPr>
            <p:ph idx="1"/>
          </p:nvPr>
        </p:nvSpPr>
        <p:spPr>
          <a:xfrm>
            <a:off x="250825" y="1484313"/>
            <a:ext cx="8642350" cy="4897437"/>
          </a:xfrm>
        </p:spPr>
        <p:txBody>
          <a:bodyPr/>
          <a:lstStyle/>
          <a:p>
            <a:pPr algn="just" eaLnBrk="1" hangingPunct="1">
              <a:buFontTx/>
              <a:buNone/>
            </a:pPr>
            <a:r>
              <a:rPr lang="fr-FR" altLang="fr-FR" sz="2800" b="1" smtClean="0">
                <a:latin typeface="Tahoma" panose="020B0604030504040204" pitchFamily="34" charset="0"/>
              </a:rPr>
              <a:t>La micro planification</a:t>
            </a:r>
            <a:r>
              <a:rPr lang="fr-FR" altLang="fr-FR" sz="2800" smtClean="0">
                <a:latin typeface="Tahoma" panose="020B0604030504040204" pitchFamily="34" charset="0"/>
              </a:rPr>
              <a:t> de l’éducation recouvre toute activité de planification au niveau local (régional, provincial, départemental) et même institutionnel. </a:t>
            </a:r>
          </a:p>
          <a:p>
            <a:pPr algn="just" eaLnBrk="1" hangingPunct="1">
              <a:buFontTx/>
              <a:buNone/>
            </a:pPr>
            <a:endParaRPr lang="fr-FR" altLang="fr-FR" sz="900" smtClean="0">
              <a:latin typeface="Tahoma" panose="020B0604030504040204" pitchFamily="34" charset="0"/>
            </a:endParaRPr>
          </a:p>
          <a:p>
            <a:pPr algn="just" eaLnBrk="1" hangingPunct="1">
              <a:buFontTx/>
              <a:buNone/>
            </a:pPr>
            <a:r>
              <a:rPr lang="fr-FR" altLang="fr-FR" sz="2800" smtClean="0">
                <a:latin typeface="Tahoma" panose="020B0604030504040204" pitchFamily="34" charset="0"/>
                <a:cs typeface="Tahoma" panose="020B0604030504040204" pitchFamily="34" charset="0"/>
              </a:rPr>
              <a:t>A partir des grandes orientations nationales, elle s’efforce d’assurer plus d’égalité dans la répartition des services éducatifs, une meilleure adéquation de ceux-ci aux besoins des communautés locales et une utilisation rationnelle des ressources disponibles.</a:t>
            </a:r>
          </a:p>
        </p:txBody>
      </p:sp>
    </p:spTree>
    <p:extLst>
      <p:ext uri="{BB962C8B-B14F-4D97-AF65-F5344CB8AC3E}">
        <p14:creationId xmlns:p14="http://schemas.microsoft.com/office/powerpoint/2010/main" val="1837159825"/>
      </p:ext>
    </p:extLst>
  </p:cSld>
  <p:clrMapOvr>
    <a:masterClrMapping/>
  </p:clrMapOvr>
  <p:transition>
    <p:wipe dir="d"/>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950" y="188913"/>
            <a:ext cx="9036050" cy="792162"/>
          </a:xfrm>
        </p:spPr>
        <p:txBody>
          <a:bodyPr rtlCol="0">
            <a:normAutofit fontScale="90000"/>
          </a:bodyPr>
          <a:lstStyle/>
          <a:p>
            <a:pPr eaLnBrk="1" fontAlgn="auto" hangingPunct="1">
              <a:spcAft>
                <a:spcPts val="0"/>
              </a:spcAft>
              <a:defRPr/>
            </a:pPr>
            <a:r>
              <a:rPr lang="en-GB" sz="2400" b="1" dirty="0" smtClean="0">
                <a:latin typeface="Verdana" pitchFamily="34" charset="0"/>
              </a:rPr>
              <a:t>1. </a:t>
            </a:r>
            <a:r>
              <a:rPr lang="fr-FR" sz="2400" b="1" dirty="0" smtClean="0">
                <a:latin typeface="Verdana" pitchFamily="34" charset="0"/>
              </a:rPr>
              <a:t>Définition, objectifs et facteurs à prendre en cpte</a:t>
            </a:r>
            <a:r>
              <a:rPr lang="fr-FR" sz="2400" dirty="0" smtClean="0"/>
              <a:t> </a:t>
            </a:r>
            <a:endParaRPr lang="fr-FR" sz="2400" b="1" dirty="0" smtClean="0">
              <a:latin typeface="Verdana" pitchFamily="34" charset="0"/>
            </a:endParaRPr>
          </a:p>
        </p:txBody>
      </p:sp>
      <p:sp>
        <p:nvSpPr>
          <p:cNvPr id="14339" name="Rectangle 3"/>
          <p:cNvSpPr>
            <a:spLocks noGrp="1" noChangeArrowheads="1"/>
          </p:cNvSpPr>
          <p:nvPr>
            <p:ph idx="1"/>
          </p:nvPr>
        </p:nvSpPr>
        <p:spPr>
          <a:xfrm>
            <a:off x="250825" y="981075"/>
            <a:ext cx="8785225" cy="5688013"/>
          </a:xfrm>
        </p:spPr>
        <p:txBody>
          <a:bodyPr/>
          <a:lstStyle/>
          <a:p>
            <a:pPr algn="just" eaLnBrk="1" hangingPunct="1">
              <a:buFont typeface="Wingdings" panose="05000000000000000000" pitchFamily="2" charset="2"/>
              <a:buNone/>
            </a:pPr>
            <a:r>
              <a:rPr lang="fr-FR" altLang="fr-FR" sz="2700" smtClean="0">
                <a:latin typeface="Tahoma" panose="020B0604030504040204" pitchFamily="34" charset="0"/>
                <a:cs typeface="Tahoma" panose="020B0604030504040204" pitchFamily="34" charset="0"/>
              </a:rPr>
              <a:t>La carte scolaire est un des éléments de la micro-planification qui </a:t>
            </a:r>
            <a:r>
              <a:rPr lang="fr-FR" altLang="fr-FR" sz="2700" b="1" smtClean="0">
                <a:latin typeface="Tahoma" panose="020B0604030504040204" pitchFamily="34" charset="0"/>
                <a:cs typeface="Tahoma" panose="020B0604030504040204" pitchFamily="34" charset="0"/>
              </a:rPr>
              <a:t>recouvre toutes les activités de planification au niveau régional, local</a:t>
            </a:r>
            <a:r>
              <a:rPr lang="fr-FR" altLang="fr-FR" sz="2700" smtClean="0">
                <a:latin typeface="Tahoma" panose="020B0604030504040204" pitchFamily="34" charset="0"/>
                <a:cs typeface="Tahoma" panose="020B0604030504040204" pitchFamily="34" charset="0"/>
              </a:rPr>
              <a:t>. </a:t>
            </a:r>
          </a:p>
          <a:p>
            <a:pPr algn="just" eaLnBrk="1" hangingPunct="1">
              <a:buFontTx/>
              <a:buNone/>
            </a:pPr>
            <a:r>
              <a:rPr lang="fr-FR" altLang="fr-FR" sz="2700" smtClean="0">
                <a:latin typeface="Tahoma" panose="020B0604030504040204" pitchFamily="34" charset="0"/>
                <a:cs typeface="Tahoma" panose="020B0604030504040204" pitchFamily="34" charset="0"/>
              </a:rPr>
              <a:t>Le terme «carte scolaire » est une simple traduction de </a:t>
            </a:r>
            <a:r>
              <a:rPr lang="fr-FR" altLang="fr-FR" sz="2700" b="1" smtClean="0">
                <a:latin typeface="Tahoma" panose="020B0604030504040204" pitchFamily="34" charset="0"/>
                <a:cs typeface="Tahoma" panose="020B0604030504040204" pitchFamily="34" charset="0"/>
              </a:rPr>
              <a:t>«school mapping» </a:t>
            </a:r>
            <a:r>
              <a:rPr lang="fr-FR" altLang="fr-FR" sz="2700" smtClean="0">
                <a:latin typeface="Tahoma" panose="020B0604030504040204" pitchFamily="34" charset="0"/>
                <a:cs typeface="Tahoma" panose="020B0604030504040204" pitchFamily="34" charset="0"/>
              </a:rPr>
              <a:t>en anglais. Il est ambigu et peut prêter facilement à confusion. En effet, beaucoup s’imaginent qu’il s’agit d’une représentation graphique (sur une carte) du réseau scolaire ou de la localisation des écoles; ce qui peut être considérée comme un simple inventaire des écoles existantes et non comme un exercice de planification à court et moyen termes des ressources éducatives aux niveaux régional et local. </a:t>
            </a:r>
          </a:p>
        </p:txBody>
      </p:sp>
    </p:spTree>
    <p:extLst>
      <p:ext uri="{BB962C8B-B14F-4D97-AF65-F5344CB8AC3E}">
        <p14:creationId xmlns:p14="http://schemas.microsoft.com/office/powerpoint/2010/main" val="2373256921"/>
      </p:ext>
    </p:extLst>
  </p:cSld>
  <p:clrMapOvr>
    <a:masterClrMapping/>
  </p:clrMapOvr>
  <p:transition>
    <p:wipe dir="d"/>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7950" y="188913"/>
            <a:ext cx="9036050" cy="792162"/>
          </a:xfrm>
        </p:spPr>
        <p:txBody>
          <a:bodyPr rtlCol="0">
            <a:normAutofit fontScale="90000"/>
          </a:bodyPr>
          <a:lstStyle/>
          <a:p>
            <a:pPr eaLnBrk="1" fontAlgn="auto" hangingPunct="1">
              <a:spcAft>
                <a:spcPts val="0"/>
              </a:spcAft>
              <a:defRPr/>
            </a:pPr>
            <a:r>
              <a:rPr lang="en-GB" sz="2400" b="1" dirty="0" smtClean="0">
                <a:latin typeface="Verdana" pitchFamily="34" charset="0"/>
              </a:rPr>
              <a:t>1. </a:t>
            </a:r>
            <a:r>
              <a:rPr lang="fr-FR" sz="2400" b="1" dirty="0" smtClean="0">
                <a:latin typeface="Verdana" pitchFamily="34" charset="0"/>
              </a:rPr>
              <a:t>Définition, objectifs et facteurs à prendre en cpte</a:t>
            </a:r>
            <a:r>
              <a:rPr lang="fr-FR" sz="2400" dirty="0" smtClean="0"/>
              <a:t> </a:t>
            </a:r>
            <a:endParaRPr lang="fr-FR" sz="2400" b="1" dirty="0" smtClean="0">
              <a:latin typeface="Verdana" pitchFamily="34" charset="0"/>
            </a:endParaRPr>
          </a:p>
        </p:txBody>
      </p:sp>
      <p:sp>
        <p:nvSpPr>
          <p:cNvPr id="9219" name="Rectangle 3"/>
          <p:cNvSpPr>
            <a:spLocks noGrp="1" noChangeArrowheads="1"/>
          </p:cNvSpPr>
          <p:nvPr>
            <p:ph idx="1"/>
          </p:nvPr>
        </p:nvSpPr>
        <p:spPr>
          <a:xfrm>
            <a:off x="179388" y="1052513"/>
            <a:ext cx="8856662" cy="5616575"/>
          </a:xfrm>
        </p:spPr>
        <p:txBody>
          <a:bodyPr rtlCol="0">
            <a:normAutofit lnSpcReduction="10000"/>
          </a:bodyPr>
          <a:lstStyle/>
          <a:p>
            <a:pPr algn="just" eaLnBrk="1" fontAlgn="auto" hangingPunct="1">
              <a:spcAft>
                <a:spcPts val="0"/>
              </a:spcAft>
              <a:buFontTx/>
              <a:buNone/>
              <a:defRPr/>
            </a:pPr>
            <a:r>
              <a:rPr lang="fr-FR" sz="2800" smtClean="0">
                <a:latin typeface="Tahoma" pitchFamily="34" charset="0"/>
                <a:cs typeface="Tahoma" pitchFamily="34" charset="0"/>
              </a:rPr>
              <a:t>Toutefois, l’expression « carte scolaire » est déjà consacrée et l’on continue à l’utiliser très largement. La carte scolaire est </a:t>
            </a:r>
            <a:r>
              <a:rPr lang="fr-FR" sz="2800" b="1" smtClean="0">
                <a:latin typeface="Tahoma" pitchFamily="34" charset="0"/>
                <a:cs typeface="Tahoma" pitchFamily="34" charset="0"/>
              </a:rPr>
              <a:t>une méthodologie utilisée pour déterminer, pour une période donnée, et sur la base d’objectifs planifiés (politique démographique, éducative, réalités socio-économiques), les mesures et les moyens susceptibles de mieux utiliser les ressources existantes (combien d’écoles à construire, où, quand, comment, à quel prix, combien d’enseignants il faut recruter, affecter, former, quels mobiliers et équipements sont nécessaires ?)</a:t>
            </a:r>
            <a:r>
              <a:rPr lang="fr-FR" sz="2800" smtClean="0">
                <a:latin typeface="Tahoma" pitchFamily="34" charset="0"/>
                <a:cs typeface="Tahoma" pitchFamily="34" charset="0"/>
              </a:rPr>
              <a:t>. </a:t>
            </a:r>
            <a:endParaRPr lang="fr-FR" sz="2700" smtClean="0">
              <a:latin typeface="Tahoma" pitchFamily="34" charset="0"/>
              <a:cs typeface="Tahoma" pitchFamily="34" charset="0"/>
            </a:endParaRPr>
          </a:p>
        </p:txBody>
      </p:sp>
    </p:spTree>
    <p:extLst>
      <p:ext uri="{BB962C8B-B14F-4D97-AF65-F5344CB8AC3E}">
        <p14:creationId xmlns:p14="http://schemas.microsoft.com/office/powerpoint/2010/main" val="3025216134"/>
      </p:ext>
    </p:extLst>
  </p:cSld>
  <p:clrMapOvr>
    <a:masterClrMapping/>
  </p:clrMapOvr>
  <p:transition>
    <p:wipe dir="d"/>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7950" y="188913"/>
            <a:ext cx="9036050" cy="792162"/>
          </a:xfrm>
        </p:spPr>
        <p:txBody>
          <a:bodyPr rtlCol="0">
            <a:normAutofit fontScale="90000"/>
          </a:bodyPr>
          <a:lstStyle/>
          <a:p>
            <a:pPr eaLnBrk="1" fontAlgn="auto" hangingPunct="1">
              <a:spcAft>
                <a:spcPts val="0"/>
              </a:spcAft>
              <a:defRPr/>
            </a:pPr>
            <a:r>
              <a:rPr lang="en-GB" sz="2400" b="1" dirty="0" smtClean="0">
                <a:latin typeface="Verdana" pitchFamily="34" charset="0"/>
              </a:rPr>
              <a:t>1. </a:t>
            </a:r>
            <a:r>
              <a:rPr lang="fr-FR" sz="2400" b="1" dirty="0" smtClean="0">
                <a:latin typeface="Verdana" pitchFamily="34" charset="0"/>
              </a:rPr>
              <a:t>Définition, objectifs et facteurs à prendre en cpte</a:t>
            </a:r>
            <a:r>
              <a:rPr lang="fr-FR" sz="2400" dirty="0" smtClean="0"/>
              <a:t> </a:t>
            </a:r>
            <a:endParaRPr lang="fr-FR" sz="2400" b="1" dirty="0" smtClean="0">
              <a:latin typeface="Verdana" pitchFamily="34" charset="0"/>
            </a:endParaRPr>
          </a:p>
        </p:txBody>
      </p:sp>
      <p:sp>
        <p:nvSpPr>
          <p:cNvPr id="18435" name="Rectangle 3"/>
          <p:cNvSpPr>
            <a:spLocks noGrp="1" noChangeArrowheads="1"/>
          </p:cNvSpPr>
          <p:nvPr>
            <p:ph idx="1"/>
          </p:nvPr>
        </p:nvSpPr>
        <p:spPr>
          <a:xfrm>
            <a:off x="179388" y="1052513"/>
            <a:ext cx="8856662" cy="5616575"/>
          </a:xfrm>
        </p:spPr>
        <p:txBody>
          <a:bodyPr/>
          <a:lstStyle/>
          <a:p>
            <a:pPr marL="0" indent="0" algn="just" eaLnBrk="1" hangingPunct="1">
              <a:buFont typeface="Wingdings" panose="05000000000000000000" pitchFamily="2" charset="2"/>
              <a:buNone/>
            </a:pPr>
            <a:r>
              <a:rPr lang="fr-FR" altLang="fr-FR" sz="2800" smtClean="0">
                <a:latin typeface="Tahoma" panose="020B0604030504040204" pitchFamily="34" charset="0"/>
                <a:cs typeface="Tahoma" panose="020B0604030504040204" pitchFamily="34" charset="0"/>
              </a:rPr>
              <a:t>Elle comporte un aspect diagnostic et prospectif, qui se traduit par un bilan quantitatif et qualitatif à partir duquel il est possible de développer un scénario de développement futur.</a:t>
            </a:r>
          </a:p>
          <a:p>
            <a:pPr marL="0" indent="0" eaLnBrk="1" hangingPunct="1">
              <a:buFont typeface="Wingdings" panose="05000000000000000000" pitchFamily="2" charset="2"/>
              <a:buNone/>
            </a:pPr>
            <a:endParaRPr lang="fr-FR" altLang="fr-FR" sz="2800" smtClean="0">
              <a:latin typeface="Tahoma" panose="020B0604030504040204" pitchFamily="34" charset="0"/>
              <a:cs typeface="Tahoma" panose="020B0604030504040204" pitchFamily="34" charset="0"/>
            </a:endParaRPr>
          </a:p>
          <a:p>
            <a:pPr marL="0" indent="0" algn="just" eaLnBrk="1" hangingPunct="1">
              <a:buFont typeface="Wingdings" panose="05000000000000000000" pitchFamily="2" charset="2"/>
              <a:buNone/>
            </a:pPr>
            <a:r>
              <a:rPr lang="fr-FR" altLang="fr-FR" sz="2800" smtClean="0">
                <a:latin typeface="Tahoma" panose="020B0604030504040204" pitchFamily="34" charset="0"/>
                <a:cs typeface="Tahoma" panose="020B0604030504040204" pitchFamily="34" charset="0"/>
              </a:rPr>
              <a:t>En fait, la carte scolaire est </a:t>
            </a:r>
            <a:r>
              <a:rPr lang="fr-FR" altLang="fr-FR" sz="2800" b="1" smtClean="0">
                <a:latin typeface="Tahoma" panose="020B0604030504040204" pitchFamily="34" charset="0"/>
                <a:cs typeface="Tahoma" panose="020B0604030504040204" pitchFamily="34" charset="0"/>
              </a:rPr>
              <a:t>un</a:t>
            </a:r>
            <a:r>
              <a:rPr lang="fr-FR" altLang="fr-FR" sz="2800" smtClean="0">
                <a:latin typeface="Tahoma" panose="020B0604030504040204" pitchFamily="34" charset="0"/>
                <a:cs typeface="Tahoma" panose="020B0604030504040204" pitchFamily="34" charset="0"/>
              </a:rPr>
              <a:t> </a:t>
            </a:r>
            <a:r>
              <a:rPr lang="fr-FR" altLang="fr-FR" sz="2800" b="1" smtClean="0">
                <a:latin typeface="Tahoma" panose="020B0604030504040204" pitchFamily="34" charset="0"/>
                <a:cs typeface="Tahoma" panose="020B0604030504040204" pitchFamily="34" charset="0"/>
              </a:rPr>
              <a:t>ensemble de techniques et de procédures utilisées pour planifier les besoins futurs d’éducation au niveau local et les moyens à mettre en œuvre pour satisfaire ces besoin</a:t>
            </a:r>
            <a:r>
              <a:rPr lang="fr-FR" altLang="fr-FR" sz="2800" smtClean="0">
                <a:latin typeface="Tahoma" panose="020B0604030504040204" pitchFamily="34" charset="0"/>
                <a:cs typeface="Tahoma" panose="020B0604030504040204" pitchFamily="34" charset="0"/>
              </a:rPr>
              <a:t>s. </a:t>
            </a:r>
          </a:p>
        </p:txBody>
      </p:sp>
    </p:spTree>
    <p:extLst>
      <p:ext uri="{BB962C8B-B14F-4D97-AF65-F5344CB8AC3E}">
        <p14:creationId xmlns:p14="http://schemas.microsoft.com/office/powerpoint/2010/main" val="4218152232"/>
      </p:ext>
    </p:extLst>
  </p:cSld>
  <p:clrMapOvr>
    <a:masterClrMapping/>
  </p:clrMapOvr>
  <p:transition>
    <p:wipe dir="d"/>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950" y="188913"/>
            <a:ext cx="9036050" cy="792162"/>
          </a:xfrm>
        </p:spPr>
        <p:txBody>
          <a:bodyPr rtlCol="0">
            <a:normAutofit fontScale="90000"/>
          </a:bodyPr>
          <a:lstStyle/>
          <a:p>
            <a:pPr eaLnBrk="1" fontAlgn="auto" hangingPunct="1">
              <a:spcAft>
                <a:spcPts val="0"/>
              </a:spcAft>
              <a:defRPr/>
            </a:pPr>
            <a:r>
              <a:rPr lang="en-GB" sz="2400" b="1" dirty="0" smtClean="0">
                <a:latin typeface="Verdana" pitchFamily="34" charset="0"/>
              </a:rPr>
              <a:t>1. </a:t>
            </a:r>
            <a:r>
              <a:rPr lang="fr-FR" sz="2400" b="1" dirty="0" smtClean="0">
                <a:latin typeface="Verdana" pitchFamily="34" charset="0"/>
              </a:rPr>
              <a:t>Définition, objectifs et facteurs à prendre en cpte</a:t>
            </a:r>
            <a:r>
              <a:rPr lang="fr-FR" sz="2400" dirty="0" smtClean="0"/>
              <a:t> </a:t>
            </a:r>
            <a:endParaRPr lang="fr-FR" sz="2400" b="1" dirty="0" smtClean="0">
              <a:latin typeface="Verdana" pitchFamily="34" charset="0"/>
            </a:endParaRPr>
          </a:p>
        </p:txBody>
      </p:sp>
      <p:sp>
        <p:nvSpPr>
          <p:cNvPr id="7171" name="Rectangle 3"/>
          <p:cNvSpPr>
            <a:spLocks noGrp="1" noChangeArrowheads="1"/>
          </p:cNvSpPr>
          <p:nvPr>
            <p:ph idx="1"/>
          </p:nvPr>
        </p:nvSpPr>
        <p:spPr>
          <a:xfrm>
            <a:off x="179388" y="1052513"/>
            <a:ext cx="8856662" cy="5616575"/>
          </a:xfrm>
        </p:spPr>
        <p:txBody>
          <a:bodyPr rtlCol="0">
            <a:normAutofit/>
          </a:bodyPr>
          <a:lstStyle/>
          <a:p>
            <a:pPr marL="0" indent="0" eaLnBrk="1" fontAlgn="auto" hangingPunct="1">
              <a:spcAft>
                <a:spcPts val="0"/>
              </a:spcAft>
              <a:buFont typeface="Wingdings" pitchFamily="2" charset="2"/>
              <a:buNone/>
              <a:defRPr/>
            </a:pPr>
            <a:endParaRPr lang="fr-FR" sz="2800" dirty="0" smtClean="0">
              <a:latin typeface="Tahoma" pitchFamily="34" charset="0"/>
              <a:ea typeface="Tahoma" pitchFamily="34" charset="0"/>
              <a:cs typeface="Tahoma" pitchFamily="34" charset="0"/>
            </a:endParaRPr>
          </a:p>
          <a:p>
            <a:pPr marL="0" indent="0" algn="just" eaLnBrk="1" fontAlgn="auto" hangingPunct="1">
              <a:spcAft>
                <a:spcPts val="0"/>
              </a:spcAft>
              <a:buFont typeface="Wingdings" pitchFamily="2" charset="2"/>
              <a:buNone/>
              <a:defRPr/>
            </a:pPr>
            <a:r>
              <a:rPr lang="fr-FR" sz="2800" dirty="0" smtClean="0">
                <a:latin typeface="Tahoma" pitchFamily="34" charset="0"/>
                <a:ea typeface="Tahoma" pitchFamily="34" charset="0"/>
                <a:cs typeface="Tahoma" pitchFamily="34" charset="0"/>
              </a:rPr>
              <a:t>On </a:t>
            </a:r>
            <a:r>
              <a:rPr lang="fr-FR" sz="2800" dirty="0">
                <a:latin typeface="Tahoma" pitchFamily="34" charset="0"/>
                <a:ea typeface="Tahoma" pitchFamily="34" charset="0"/>
                <a:cs typeface="Tahoma" pitchFamily="34" charset="0"/>
              </a:rPr>
              <a:t>préfère parfois utiliser l’expression « carte </a:t>
            </a:r>
            <a:r>
              <a:rPr lang="fr-FR" sz="2800" dirty="0" smtClean="0">
                <a:latin typeface="Tahoma" pitchFamily="34" charset="0"/>
                <a:ea typeface="Tahoma" pitchFamily="34" charset="0"/>
                <a:cs typeface="Tahoma" pitchFamily="34" charset="0"/>
              </a:rPr>
              <a:t>éducative» </a:t>
            </a:r>
            <a:r>
              <a:rPr lang="fr-FR" sz="2800" dirty="0">
                <a:latin typeface="Tahoma" pitchFamily="34" charset="0"/>
                <a:ea typeface="Tahoma" pitchFamily="34" charset="0"/>
                <a:cs typeface="Tahoma" pitchFamily="34" charset="0"/>
              </a:rPr>
              <a:t>à la place de carte scolaire pour traduire la nécessité de planifier toutes les activités éducatives (par exemple, les activités extrascolaires ou d’alphabétisation) et pas seulement les </a:t>
            </a:r>
            <a:r>
              <a:rPr lang="fr-FR" sz="2800" dirty="0" smtClean="0">
                <a:latin typeface="Tahoma" pitchFamily="34" charset="0"/>
                <a:ea typeface="Tahoma" pitchFamily="34" charset="0"/>
                <a:cs typeface="Tahoma" pitchFamily="34" charset="0"/>
              </a:rPr>
              <a:t>activités </a:t>
            </a:r>
            <a:r>
              <a:rPr lang="fr-FR" sz="2800" dirty="0">
                <a:latin typeface="Tahoma" pitchFamily="34" charset="0"/>
                <a:ea typeface="Tahoma" pitchFamily="34" charset="0"/>
                <a:cs typeface="Tahoma" pitchFamily="34" charset="0"/>
              </a:rPr>
              <a:t>purement scolaires et formelles</a:t>
            </a:r>
            <a:r>
              <a:rPr lang="fr-FR" sz="2800" dirty="0" smtClean="0">
                <a:latin typeface="Tahoma" pitchFamily="34" charset="0"/>
                <a:ea typeface="Tahoma" pitchFamily="34" charset="0"/>
                <a:cs typeface="Tahoma" pitchFamily="34" charset="0"/>
              </a:rPr>
              <a:t>.</a:t>
            </a:r>
          </a:p>
          <a:p>
            <a:pPr eaLnBrk="1" fontAlgn="auto" hangingPunct="1">
              <a:spcAft>
                <a:spcPts val="0"/>
              </a:spcAft>
              <a:defRPr/>
            </a:pPr>
            <a:endParaRPr lang="fr-FR" sz="2800" dirty="0">
              <a:latin typeface="Tahoma" pitchFamily="34" charset="0"/>
              <a:ea typeface="Tahoma" pitchFamily="34" charset="0"/>
              <a:cs typeface="Tahoma" pitchFamily="34" charset="0"/>
            </a:endParaRPr>
          </a:p>
          <a:p>
            <a:pPr marL="0" indent="0" eaLnBrk="1" fontAlgn="auto" hangingPunct="1">
              <a:spcAft>
                <a:spcPts val="0"/>
              </a:spcAft>
              <a:buFont typeface="Wingdings" pitchFamily="2" charset="2"/>
              <a:buNone/>
              <a:defRPr/>
            </a:pPr>
            <a:endParaRPr lang="fr-FR" sz="2800" dirty="0"/>
          </a:p>
        </p:txBody>
      </p:sp>
    </p:spTree>
    <p:extLst>
      <p:ext uri="{BB962C8B-B14F-4D97-AF65-F5344CB8AC3E}">
        <p14:creationId xmlns:p14="http://schemas.microsoft.com/office/powerpoint/2010/main" val="2831609797"/>
      </p:ext>
    </p:extLst>
  </p:cSld>
  <p:clrMapOvr>
    <a:masterClrMapping/>
  </p:clrMapOvr>
  <p:transition>
    <p:wipe dir="d"/>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950" y="0"/>
            <a:ext cx="9036050" cy="765175"/>
          </a:xfrm>
        </p:spPr>
        <p:txBody>
          <a:bodyPr rtlCol="0">
            <a:normAutofit fontScale="90000"/>
          </a:bodyPr>
          <a:lstStyle/>
          <a:p>
            <a:pPr eaLnBrk="1" fontAlgn="auto" hangingPunct="1">
              <a:spcAft>
                <a:spcPts val="0"/>
              </a:spcAft>
              <a:defRPr/>
            </a:pPr>
            <a:r>
              <a:rPr lang="en-GB" sz="2400" b="1" smtClean="0">
                <a:latin typeface="Verdana" pitchFamily="34" charset="0"/>
              </a:rPr>
              <a:t>1. </a:t>
            </a:r>
            <a:r>
              <a:rPr lang="fr-FR" sz="2400" b="1" dirty="0" smtClean="0">
                <a:latin typeface="Verdana" pitchFamily="34" charset="0"/>
              </a:rPr>
              <a:t>Définition, objectifs et facteurs à prendre en cpte</a:t>
            </a:r>
            <a:r>
              <a:rPr lang="fr-FR" sz="2400" dirty="0" smtClean="0"/>
              <a:t> </a:t>
            </a:r>
            <a:endParaRPr lang="fr-FR" sz="2400" b="1" dirty="0" smtClean="0">
              <a:latin typeface="Verdana" pitchFamily="34" charset="0"/>
            </a:endParaRPr>
          </a:p>
        </p:txBody>
      </p:sp>
      <p:sp>
        <p:nvSpPr>
          <p:cNvPr id="7171" name="Rectangle 3"/>
          <p:cNvSpPr>
            <a:spLocks noGrp="1" noChangeArrowheads="1"/>
          </p:cNvSpPr>
          <p:nvPr>
            <p:ph idx="1"/>
          </p:nvPr>
        </p:nvSpPr>
        <p:spPr>
          <a:xfrm>
            <a:off x="107950" y="836613"/>
            <a:ext cx="8856663" cy="5876925"/>
          </a:xfrm>
        </p:spPr>
        <p:txBody>
          <a:bodyPr rtlCol="0">
            <a:normAutofit lnSpcReduction="10000"/>
          </a:bodyPr>
          <a:lstStyle/>
          <a:p>
            <a:pPr marL="0" indent="0" eaLnBrk="1" fontAlgn="auto" hangingPunct="1">
              <a:spcAft>
                <a:spcPts val="0"/>
              </a:spcAft>
              <a:buFont typeface="Wingdings" pitchFamily="2" charset="2"/>
              <a:buNone/>
              <a:defRPr/>
            </a:pPr>
            <a:r>
              <a:rPr lang="fr-FR" sz="2800" b="1" dirty="0"/>
              <a:t>Les objectifs de la carte scolaire</a:t>
            </a:r>
            <a:r>
              <a:rPr lang="fr-FR" sz="2800" dirty="0"/>
              <a:t> </a:t>
            </a:r>
            <a:r>
              <a:rPr lang="fr-FR" sz="2800" b="1" dirty="0"/>
              <a:t> </a:t>
            </a:r>
            <a:endParaRPr lang="fr-FR" sz="2800" dirty="0"/>
          </a:p>
          <a:p>
            <a:pPr marL="0" indent="0" algn="just" eaLnBrk="1" fontAlgn="auto" hangingPunct="1">
              <a:spcAft>
                <a:spcPts val="0"/>
              </a:spcAft>
              <a:buFont typeface="Wingdings" pitchFamily="2" charset="2"/>
              <a:buNone/>
              <a:defRPr/>
            </a:pPr>
            <a:r>
              <a:rPr lang="fr-FR" sz="2800" dirty="0" smtClean="0"/>
              <a:t>CS= </a:t>
            </a:r>
            <a:r>
              <a:rPr lang="fr-FR" sz="2800" dirty="0"/>
              <a:t>instrument de prise de décision pour améliorer l’offre et la qualité de l’éducation ainsi que l’équité tout en maîtrisant les coûts.</a:t>
            </a:r>
          </a:p>
          <a:p>
            <a:pPr marL="0" indent="0" algn="just" eaLnBrk="1" fontAlgn="auto" hangingPunct="1">
              <a:spcAft>
                <a:spcPts val="0"/>
              </a:spcAft>
              <a:buFont typeface="Wingdings" pitchFamily="2" charset="2"/>
              <a:buNone/>
              <a:defRPr/>
            </a:pPr>
            <a:r>
              <a:rPr lang="fr-FR" sz="2800" dirty="0" smtClean="0"/>
              <a:t>Objectifs CS variant </a:t>
            </a:r>
            <a:r>
              <a:rPr lang="fr-FR" sz="2800" dirty="0"/>
              <a:t>d’un pays à un autre, selon les finalités, objectifs et priorités de l’éducation. Néanmoins, on  peut distinguer</a:t>
            </a:r>
            <a:r>
              <a:rPr lang="fr-FR" sz="2800" dirty="0" smtClean="0"/>
              <a:t>:</a:t>
            </a:r>
          </a:p>
          <a:p>
            <a:pPr marL="0" indent="0" algn="just" eaLnBrk="1" fontAlgn="auto" hangingPunct="1">
              <a:spcAft>
                <a:spcPts val="0"/>
              </a:spcAft>
              <a:buFont typeface="Wingdings" pitchFamily="2" charset="2"/>
              <a:buNone/>
              <a:defRPr/>
            </a:pPr>
            <a:endParaRPr lang="fr-FR" sz="2800" dirty="0"/>
          </a:p>
          <a:p>
            <a:pPr eaLnBrk="1" fontAlgn="auto" hangingPunct="1">
              <a:spcAft>
                <a:spcPts val="0"/>
              </a:spcAft>
              <a:defRPr/>
            </a:pPr>
            <a:r>
              <a:rPr lang="fr-FR" sz="2800" dirty="0" smtClean="0"/>
              <a:t>rationaliser l’utilisation des ressources éducatives;</a:t>
            </a:r>
          </a:p>
          <a:p>
            <a:pPr marL="0" indent="0" eaLnBrk="1" fontAlgn="auto" hangingPunct="1">
              <a:spcAft>
                <a:spcPts val="0"/>
              </a:spcAft>
              <a:buFont typeface="Arial" charset="0"/>
              <a:buNone/>
              <a:defRPr/>
            </a:pPr>
            <a:endParaRPr lang="fr-FR" sz="2800" dirty="0"/>
          </a:p>
          <a:p>
            <a:pPr>
              <a:buFont typeface="Arial" charset="0"/>
              <a:buChar char="•"/>
              <a:defRPr/>
            </a:pPr>
            <a:r>
              <a:rPr lang="fr-FR" sz="2800" dirty="0"/>
              <a:t>obtenir une plus grande égalité des chances en matière d’éducation (une grande égalité dans les possibilités d’accès et les conditions d’enseignement).</a:t>
            </a:r>
          </a:p>
          <a:p>
            <a:pPr marL="0" indent="0" eaLnBrk="1" fontAlgn="auto" hangingPunct="1">
              <a:spcAft>
                <a:spcPts val="0"/>
              </a:spcAft>
              <a:buFont typeface="Arial" charset="0"/>
              <a:buNone/>
              <a:defRPr/>
            </a:pPr>
            <a:endParaRPr lang="fr-FR" sz="2800" dirty="0"/>
          </a:p>
        </p:txBody>
      </p:sp>
    </p:spTree>
    <p:extLst>
      <p:ext uri="{BB962C8B-B14F-4D97-AF65-F5344CB8AC3E}">
        <p14:creationId xmlns:p14="http://schemas.microsoft.com/office/powerpoint/2010/main" val="4222736782"/>
      </p:ext>
    </p:extLst>
  </p:cSld>
  <p:clrMapOvr>
    <a:masterClrMapping/>
  </p:clrMapOvr>
  <p:transition>
    <p:wipe dir="d"/>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950" y="0"/>
            <a:ext cx="9036050" cy="620713"/>
          </a:xfrm>
        </p:spPr>
        <p:txBody>
          <a:bodyPr/>
          <a:lstStyle/>
          <a:p>
            <a:pPr eaLnBrk="1" hangingPunct="1"/>
            <a:r>
              <a:rPr lang="en-GB" altLang="fr-FR" sz="2300" b="1" smtClean="0">
                <a:latin typeface="Verdana" panose="020B0604030504040204" pitchFamily="34" charset="0"/>
              </a:rPr>
              <a:t>1. </a:t>
            </a:r>
            <a:r>
              <a:rPr lang="fr-FR" altLang="fr-FR" sz="2300" b="1" smtClean="0">
                <a:latin typeface="Verdana" panose="020B0604030504040204" pitchFamily="34" charset="0"/>
              </a:rPr>
              <a:t>Définition, objectifs et facteurs à prendre en cpte</a:t>
            </a:r>
            <a:r>
              <a:rPr lang="fr-FR" altLang="fr-FR" sz="2300" smtClean="0"/>
              <a:t> </a:t>
            </a:r>
            <a:endParaRPr lang="fr-FR" altLang="fr-FR" sz="2300" b="1" smtClean="0">
              <a:latin typeface="Verdana" panose="020B0604030504040204" pitchFamily="34" charset="0"/>
            </a:endParaRPr>
          </a:p>
        </p:txBody>
      </p:sp>
      <p:sp>
        <p:nvSpPr>
          <p:cNvPr id="24579" name="Rectangle 3"/>
          <p:cNvSpPr>
            <a:spLocks noGrp="1" noChangeArrowheads="1"/>
          </p:cNvSpPr>
          <p:nvPr>
            <p:ph idx="1"/>
          </p:nvPr>
        </p:nvSpPr>
        <p:spPr>
          <a:xfrm>
            <a:off x="212725" y="549275"/>
            <a:ext cx="8929688" cy="6308725"/>
          </a:xfrm>
        </p:spPr>
        <p:txBody>
          <a:bodyPr/>
          <a:lstStyle/>
          <a:p>
            <a:pPr marL="0" indent="0" eaLnBrk="1" hangingPunct="1">
              <a:buFont typeface="Wingdings" panose="05000000000000000000" pitchFamily="2" charset="2"/>
              <a:buNone/>
            </a:pPr>
            <a:r>
              <a:rPr lang="fr-FR" sz="3000" b="1" smtClean="0"/>
              <a:t>Les facteurs à prendre en compte</a:t>
            </a:r>
            <a:endParaRPr lang="fr-FR" sz="3000" smtClean="0"/>
          </a:p>
          <a:p>
            <a:pPr marL="0" indent="0" algn="just">
              <a:buFont typeface="Arial" panose="020B0604020202020204" pitchFamily="34" charset="0"/>
              <a:buNone/>
            </a:pPr>
            <a:r>
              <a:rPr lang="fr-FR" sz="2800" smtClean="0"/>
              <a:t>Préparation CS ou son adaptation permanente, nécessitant prise en compte d’un grand nombre de facteurs :</a:t>
            </a:r>
          </a:p>
          <a:p>
            <a:pPr marL="0" indent="0" algn="just">
              <a:buFont typeface="Arial" panose="020B0604020202020204" pitchFamily="34" charset="0"/>
              <a:buNone/>
            </a:pPr>
            <a:r>
              <a:rPr lang="fr-FR" sz="2800" smtClean="0"/>
              <a:t>• démographiques : obtention données fiables sur population totale, son taux de croissance, la population d’âge scolaire, les densités, la dispersion, etc.</a:t>
            </a:r>
          </a:p>
          <a:p>
            <a:pPr marL="0" indent="0" algn="just">
              <a:buFont typeface="Arial" panose="020B0604020202020204" pitchFamily="34" charset="0"/>
              <a:buNone/>
            </a:pPr>
            <a:r>
              <a:rPr lang="fr-FR" sz="2800" smtClean="0"/>
              <a:t>• géographiques et climatiques : étudier possibilités d’accès des élèves aux établissements scolaires en tenant compte du relief, des voies de communication et moyens de transport existants, des zones vulnérables aux intempéries, etc.</a:t>
            </a:r>
          </a:p>
          <a:p>
            <a:pPr marL="0" indent="0" eaLnBrk="1" hangingPunct="1">
              <a:buFont typeface="Wingdings" panose="05000000000000000000" pitchFamily="2" charset="2"/>
              <a:buNone/>
            </a:pPr>
            <a:endParaRPr lang="fr-FR" sz="2800" smtClean="0"/>
          </a:p>
          <a:p>
            <a:pPr marL="0" indent="0" algn="just" eaLnBrk="1" hangingPunct="1">
              <a:buFont typeface="Wingdings" panose="05000000000000000000" pitchFamily="2" charset="2"/>
              <a:buNone/>
            </a:pPr>
            <a:endParaRPr lang="fr-FR" sz="2800" smtClean="0"/>
          </a:p>
        </p:txBody>
      </p:sp>
    </p:spTree>
    <p:extLst>
      <p:ext uri="{BB962C8B-B14F-4D97-AF65-F5344CB8AC3E}">
        <p14:creationId xmlns:p14="http://schemas.microsoft.com/office/powerpoint/2010/main" val="4183649788"/>
      </p:ext>
    </p:extLst>
  </p:cSld>
  <p:clrMapOvr>
    <a:masterClrMapping/>
  </p:clrMapOvr>
  <p:transition>
    <p:wipe dir="d"/>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950" y="188913"/>
            <a:ext cx="9036050" cy="431800"/>
          </a:xfrm>
        </p:spPr>
        <p:txBody>
          <a:bodyPr rtlCol="0">
            <a:normAutofit fontScale="90000"/>
          </a:bodyPr>
          <a:lstStyle/>
          <a:p>
            <a:pPr eaLnBrk="1" fontAlgn="auto" hangingPunct="1">
              <a:spcAft>
                <a:spcPts val="0"/>
              </a:spcAft>
              <a:defRPr/>
            </a:pPr>
            <a:r>
              <a:rPr lang="en-GB" sz="2300" b="1" dirty="0" smtClean="0">
                <a:latin typeface="Verdana" pitchFamily="34" charset="0"/>
              </a:rPr>
              <a:t>1. </a:t>
            </a:r>
            <a:r>
              <a:rPr lang="fr-FR" sz="2300" b="1" dirty="0" smtClean="0">
                <a:latin typeface="Verdana" pitchFamily="34" charset="0"/>
              </a:rPr>
              <a:t>Définition, objectifs et facteurs à prendre en cpte</a:t>
            </a:r>
            <a:r>
              <a:rPr lang="fr-FR" sz="2300" dirty="0" smtClean="0"/>
              <a:t> </a:t>
            </a:r>
            <a:endParaRPr lang="fr-FR" sz="2300" b="1" dirty="0" smtClean="0">
              <a:latin typeface="Verdana" pitchFamily="34" charset="0"/>
            </a:endParaRPr>
          </a:p>
        </p:txBody>
      </p:sp>
      <p:sp>
        <p:nvSpPr>
          <p:cNvPr id="26627" name="Rectangle 3"/>
          <p:cNvSpPr>
            <a:spLocks noGrp="1" noChangeArrowheads="1"/>
          </p:cNvSpPr>
          <p:nvPr>
            <p:ph idx="1"/>
          </p:nvPr>
        </p:nvSpPr>
        <p:spPr>
          <a:xfrm>
            <a:off x="212725" y="549275"/>
            <a:ext cx="8929688" cy="6048375"/>
          </a:xfrm>
        </p:spPr>
        <p:txBody>
          <a:bodyPr/>
          <a:lstStyle/>
          <a:p>
            <a:pPr marL="0" indent="0" eaLnBrk="1" hangingPunct="1">
              <a:buFont typeface="Wingdings" panose="05000000000000000000" pitchFamily="2" charset="2"/>
              <a:buNone/>
            </a:pPr>
            <a:r>
              <a:rPr lang="fr-FR" altLang="fr-FR" sz="2800" b="1" smtClean="0"/>
              <a:t>Les facteurs à prendre en compte</a:t>
            </a:r>
          </a:p>
          <a:p>
            <a:pPr marL="0" indent="0" algn="just">
              <a:buFont typeface="Arial" panose="020B0604020202020204" pitchFamily="34" charset="0"/>
              <a:buNone/>
            </a:pPr>
            <a:r>
              <a:rPr lang="fr-FR" sz="2800" smtClean="0"/>
              <a:t>• économiques : existence d’une interaction entre CS et  activités économiques. Utile de disposer de données sur le niveau de développement économique et le marché du travail: décision d’implantation ou non d’un établissement scolaire peut avoir un réel impact sur une localité.</a:t>
            </a:r>
          </a:p>
          <a:p>
            <a:pPr marL="0" indent="0" algn="just">
              <a:buFont typeface="Arial" panose="020B0604020202020204" pitchFamily="34" charset="0"/>
              <a:buNone/>
            </a:pPr>
            <a:r>
              <a:rPr lang="fr-FR" sz="2800" smtClean="0"/>
              <a:t>• pédagogiques : avoir une idée claire de la structure du système scolaire (durée des études, répartition des disciplines, etc.) et de connaître les normes et standards (qualification minimale et obligation de service des enseignants, taille des classes et des établissements, etc.).</a:t>
            </a:r>
          </a:p>
          <a:p>
            <a:pPr marL="0" indent="0" algn="just"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290823941"/>
      </p:ext>
    </p:extLst>
  </p:cSld>
  <p:clrMapOvr>
    <a:masterClrMapping/>
  </p:clrMapOvr>
  <p:transition>
    <p:wipe dir="d"/>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 y="188913"/>
            <a:ext cx="9036050" cy="431800"/>
          </a:xfrm>
        </p:spPr>
        <p:txBody>
          <a:bodyPr rtlCol="0">
            <a:normAutofit fontScale="90000"/>
          </a:bodyPr>
          <a:lstStyle/>
          <a:p>
            <a:pPr eaLnBrk="1" fontAlgn="auto" hangingPunct="1">
              <a:spcAft>
                <a:spcPts val="0"/>
              </a:spcAft>
              <a:defRPr/>
            </a:pPr>
            <a:r>
              <a:rPr lang="en-GB" sz="2300" b="1" dirty="0" smtClean="0">
                <a:latin typeface="Verdana" pitchFamily="34" charset="0"/>
              </a:rPr>
              <a:t>1. </a:t>
            </a:r>
            <a:r>
              <a:rPr lang="fr-FR" sz="2300" b="1" dirty="0" smtClean="0">
                <a:latin typeface="Verdana" pitchFamily="34" charset="0"/>
              </a:rPr>
              <a:t>Définition, objectifs et facteurs à prendre en cpte</a:t>
            </a:r>
            <a:r>
              <a:rPr lang="fr-FR" sz="2300" dirty="0" smtClean="0"/>
              <a:t> </a:t>
            </a:r>
            <a:endParaRPr lang="fr-FR" sz="2300" b="1" dirty="0" smtClean="0">
              <a:latin typeface="Verdana" pitchFamily="34" charset="0"/>
            </a:endParaRPr>
          </a:p>
        </p:txBody>
      </p:sp>
      <p:sp>
        <p:nvSpPr>
          <p:cNvPr id="28675" name="Rectangle 3"/>
          <p:cNvSpPr>
            <a:spLocks noGrp="1" noChangeArrowheads="1"/>
          </p:cNvSpPr>
          <p:nvPr>
            <p:ph idx="1"/>
          </p:nvPr>
        </p:nvSpPr>
        <p:spPr>
          <a:xfrm>
            <a:off x="212725" y="549275"/>
            <a:ext cx="8823325" cy="6119813"/>
          </a:xfrm>
        </p:spPr>
        <p:txBody>
          <a:bodyPr/>
          <a:lstStyle/>
          <a:p>
            <a:pPr marL="0" indent="0" eaLnBrk="1" hangingPunct="1">
              <a:buFont typeface="Wingdings" panose="05000000000000000000" pitchFamily="2" charset="2"/>
              <a:buNone/>
            </a:pPr>
            <a:r>
              <a:rPr lang="fr-FR" altLang="fr-FR" sz="2800" b="1" smtClean="0"/>
              <a:t>Les facteurs à prendre en compte</a:t>
            </a:r>
          </a:p>
          <a:p>
            <a:pPr marL="0" indent="0">
              <a:buFont typeface="Arial" panose="020B0604020202020204" pitchFamily="34" charset="0"/>
              <a:buNone/>
            </a:pPr>
            <a:r>
              <a:rPr lang="fr-FR" sz="2800" smtClean="0"/>
              <a:t>• socioculturels : mœurs et coutumes peuvent impact sur scolarisation des enfants (mariages précoces/forcés des filles, zones d’élevage, de culture de coton, rivalités entre clans qui refusent de mettre leurs enfants dans une même école, etc.).</a:t>
            </a:r>
          </a:p>
          <a:p>
            <a:pPr marL="0" indent="0">
              <a:buFont typeface="Arial" panose="020B0604020202020204" pitchFamily="34" charset="0"/>
              <a:buNone/>
            </a:pPr>
            <a:endParaRPr lang="fr-FR" sz="2800" smtClean="0"/>
          </a:p>
          <a:p>
            <a:pPr marL="0" indent="0">
              <a:buFont typeface="Arial" panose="020B0604020202020204" pitchFamily="34" charset="0"/>
              <a:buNone/>
            </a:pPr>
            <a:r>
              <a:rPr lang="fr-FR" sz="2800" smtClean="0"/>
              <a:t>• politiques et idéologiques : préparation CS comportant de nombreux aspects politiques et nécessite de comprendre qui prend les décisions politiques et à quel niveau.</a:t>
            </a:r>
          </a:p>
          <a:p>
            <a:pPr marL="0" indent="0">
              <a:buFont typeface="Arial" panose="020B0604020202020204" pitchFamily="34" charset="0"/>
              <a:buNone/>
            </a:pPr>
            <a:endParaRPr lang="fr-FR" sz="2800" smtClean="0"/>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302206412"/>
      </p:ext>
    </p:extLst>
  </p:cSld>
  <p:clrMapOvr>
    <a:masterClrMapping/>
  </p:clrMapOvr>
  <p:transition>
    <p:wipe dir="d"/>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9700" y="115888"/>
            <a:ext cx="9036050" cy="792162"/>
          </a:xfrm>
        </p:spPr>
        <p:txBody>
          <a:bodyPr/>
          <a:lstStyle/>
          <a:p>
            <a:pPr eaLnBrk="1" hangingPunct="1"/>
            <a:r>
              <a:rPr lang="fr-FR" altLang="fr-FR" sz="2400" smtClean="0"/>
              <a:t> </a:t>
            </a:r>
            <a:r>
              <a:rPr lang="fr-FR" altLang="fr-FR" sz="2400" b="1" smtClean="0"/>
              <a:t> </a:t>
            </a:r>
            <a:r>
              <a:rPr lang="fr-FR" altLang="fr-FR" sz="2400" smtClean="0"/>
              <a:t/>
            </a:r>
            <a:br>
              <a:rPr lang="fr-FR" altLang="fr-FR" sz="2400" smtClean="0"/>
            </a:br>
            <a:r>
              <a:rPr lang="fr-FR" altLang="fr-FR" sz="3200" b="1" smtClean="0"/>
              <a:t>2 Le processus et les principales étapes</a:t>
            </a:r>
            <a:endParaRPr lang="fr-FR" altLang="fr-FR" sz="3200" b="1" smtClean="0">
              <a:latin typeface="Verdana" panose="020B0604030504040204" pitchFamily="34" charset="0"/>
            </a:endParaRPr>
          </a:p>
        </p:txBody>
      </p:sp>
      <p:sp>
        <p:nvSpPr>
          <p:cNvPr id="30723" name="Rectangle 3"/>
          <p:cNvSpPr>
            <a:spLocks noGrp="1" noChangeArrowheads="1"/>
          </p:cNvSpPr>
          <p:nvPr>
            <p:ph idx="1"/>
          </p:nvPr>
        </p:nvSpPr>
        <p:spPr>
          <a:xfrm>
            <a:off x="212725" y="1196975"/>
            <a:ext cx="8680450" cy="5256213"/>
          </a:xfrm>
        </p:spPr>
        <p:txBody>
          <a:bodyPr/>
          <a:lstStyle/>
          <a:p>
            <a:pPr marL="0" indent="0" eaLnBrk="1" hangingPunct="1">
              <a:buFont typeface="Wingdings" panose="05000000000000000000" pitchFamily="2" charset="2"/>
              <a:buNone/>
            </a:pPr>
            <a:r>
              <a:rPr lang="fr-FR" altLang="fr-FR" sz="2800" b="1" smtClean="0"/>
              <a:t>Le processus</a:t>
            </a:r>
          </a:p>
          <a:p>
            <a:pPr marL="0" indent="0"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z="2800" smtClean="0"/>
              <a:t>Elaboration CS constitue une véritable planification au niveau régional et local. </a:t>
            </a:r>
          </a:p>
          <a:p>
            <a:pPr marL="0" indent="0" algn="just" eaLnBrk="1" hangingPunct="1">
              <a:buFont typeface="Wingdings" panose="05000000000000000000" pitchFamily="2" charset="2"/>
              <a:buNone/>
            </a:pPr>
            <a:r>
              <a:rPr lang="fr-FR" altLang="fr-FR" sz="2800" smtClean="0"/>
              <a:t>= adaptation des objectifs nationaux de politique éducative fixés au niveau central aux caractéristiques propres de chaque région, province et département (commune), tout en respectant les normes nationales. </a:t>
            </a:r>
          </a:p>
        </p:txBody>
      </p:sp>
    </p:spTree>
    <p:extLst>
      <p:ext uri="{BB962C8B-B14F-4D97-AF65-F5344CB8AC3E}">
        <p14:creationId xmlns:p14="http://schemas.microsoft.com/office/powerpoint/2010/main" val="3780824910"/>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60350"/>
            <a:ext cx="8570913" cy="576263"/>
          </a:xfrm>
        </p:spPr>
        <p:txBody>
          <a:bodyPr/>
          <a:lstStyle/>
          <a:p>
            <a:pPr eaLnBrk="1" hangingPunct="1"/>
            <a:r>
              <a:rPr lang="fr-FR" sz="2800" b="1" dirty="0" smtClean="0"/>
              <a:t>1.3. Les statistiques éducatives</a:t>
            </a:r>
            <a:r>
              <a:rPr lang="fr-FR" altLang="ja-JP" sz="3500" dirty="0" smtClean="0">
                <a:latin typeface="Times New Roman" panose="02020603050405020304" pitchFamily="18" charset="0"/>
              </a:rPr>
              <a:t> </a:t>
            </a:r>
            <a:r>
              <a:rPr lang="fr-FR" altLang="ja-JP" sz="3500" dirty="0" smtClean="0"/>
              <a:t> </a:t>
            </a:r>
            <a:endParaRPr lang="fr-FR" altLang="fr-FR" sz="3500" dirty="0" smtClean="0"/>
          </a:p>
        </p:txBody>
      </p:sp>
      <p:sp>
        <p:nvSpPr>
          <p:cNvPr id="12291" name="Rectangle 3"/>
          <p:cNvSpPr>
            <a:spLocks noGrp="1" noChangeArrowheads="1"/>
          </p:cNvSpPr>
          <p:nvPr>
            <p:ph type="body" idx="4294967295"/>
          </p:nvPr>
        </p:nvSpPr>
        <p:spPr>
          <a:xfrm>
            <a:off x="0" y="908050"/>
            <a:ext cx="8928100" cy="5949950"/>
          </a:xfrm>
        </p:spPr>
        <p:txBody>
          <a:bodyPr/>
          <a:lstStyle/>
          <a:p>
            <a:pPr algn="just" eaLnBrk="1" hangingPunct="1">
              <a:buFont typeface="Wingdings" panose="05000000000000000000" pitchFamily="2" charset="2"/>
              <a:buNone/>
            </a:pPr>
            <a:r>
              <a:rPr lang="en-GB" altLang="fr-FR" sz="3200" b="1" dirty="0" smtClean="0"/>
              <a:t>1.3.3. Utilisation des </a:t>
            </a:r>
            <a:r>
              <a:rPr lang="en-GB" altLang="fr-FR" sz="3200" b="1" dirty="0" err="1" smtClean="0"/>
              <a:t>statistiques</a:t>
            </a:r>
            <a:r>
              <a:rPr lang="en-GB" altLang="fr-FR" sz="3200" b="1" dirty="0" smtClean="0"/>
              <a:t> </a:t>
            </a:r>
            <a:r>
              <a:rPr lang="en-GB" altLang="fr-FR" sz="3200" b="1" dirty="0" err="1" smtClean="0"/>
              <a:t>éducatives</a:t>
            </a:r>
            <a:r>
              <a:rPr lang="en-GB" altLang="fr-FR" sz="3200" b="1" dirty="0" smtClean="0"/>
              <a:t> </a:t>
            </a:r>
          </a:p>
          <a:p>
            <a:pPr algn="just" eaLnBrk="1" hangingPunct="1">
              <a:buFont typeface="Wingdings" panose="05000000000000000000" pitchFamily="2" charset="2"/>
              <a:buNone/>
            </a:pPr>
            <a:r>
              <a:rPr lang="fr-FR" altLang="fr-FR" sz="3200" dirty="0" smtClean="0"/>
              <a:t>Les statistiques de l’éducation sont utilisées pour :</a:t>
            </a:r>
          </a:p>
          <a:p>
            <a:pPr algn="just" eaLnBrk="1" hangingPunct="1"/>
            <a:r>
              <a:rPr lang="fr-FR" altLang="fr-FR" sz="3200" dirty="0" smtClean="0"/>
              <a:t>décrire le volume et le mouvement des élèves ;</a:t>
            </a:r>
          </a:p>
          <a:p>
            <a:pPr algn="just" eaLnBrk="1" hangingPunct="1"/>
            <a:r>
              <a:rPr lang="fr-FR" altLang="fr-FR" sz="3200" dirty="0" smtClean="0"/>
              <a:t>comparer des types d’enseignement et leurs résultats ;</a:t>
            </a:r>
          </a:p>
          <a:p>
            <a:pPr algn="just" eaLnBrk="1" hangingPunct="1"/>
            <a:r>
              <a:rPr lang="fr-FR" altLang="fr-FR" sz="3200" dirty="0" smtClean="0"/>
              <a:t>analyser une évolution (des effectifs d’élèves, des enseignants, des budgets alloués à l’éducation, etc.) ;</a:t>
            </a:r>
          </a:p>
          <a:p>
            <a:pPr algn="just" eaLnBrk="1" hangingPunct="1"/>
            <a:r>
              <a:rPr lang="fr-FR" altLang="fr-FR" sz="3200" dirty="0" smtClean="0"/>
              <a:t>planifier le développement du système éducatif ;</a:t>
            </a:r>
          </a:p>
          <a:p>
            <a:pPr algn="just" eaLnBrk="1" hangingPunct="1"/>
            <a:r>
              <a:rPr lang="fr-FR" altLang="fr-FR" sz="3200" dirty="0" smtClean="0"/>
              <a:t>évaluer l’efficacité du système par rapport aux objectifs fixés, évaluer l’impact d’actions spécifiques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stCondLst>
                                            <p:cond delay="0"/>
                                          </p:stCondLst>
                                        </p:cTn>
                                        <p:tgtEl>
                                          <p:spTgt spid="1229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229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229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229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229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 calcmode="lin" valueType="num">
                                      <p:cBhvr>
                                        <p:cTn id="16" dur="500" fill="hold"/>
                                        <p:tgtEl>
                                          <p:spTgt spid="1229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229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229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229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229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 calcmode="lin" valueType="num">
                                      <p:cBhvr>
                                        <p:cTn id="25" dur="500" fill="hold"/>
                                        <p:tgtEl>
                                          <p:spTgt spid="1229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229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229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229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229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2291">
                                            <p:txEl>
                                              <p:pRg st="2" end="2"/>
                                            </p:txEl>
                                          </p:spTgt>
                                        </p:tgtEl>
                                        <p:attrNameLst>
                                          <p:attrName>style.visibility</p:attrName>
                                        </p:attrNameLst>
                                      </p:cBhvr>
                                      <p:to>
                                        <p:strVal val="visible"/>
                                      </p:to>
                                    </p:set>
                                    <p:anim calcmode="lin" valueType="num">
                                      <p:cBhvr>
                                        <p:cTn id="34" dur="500" fill="hold"/>
                                        <p:tgtEl>
                                          <p:spTgt spid="1229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229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229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229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229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2291">
                                            <p:txEl>
                                              <p:pRg st="3" end="3"/>
                                            </p:txEl>
                                          </p:spTgt>
                                        </p:tgtEl>
                                        <p:attrNameLst>
                                          <p:attrName>style.visibility</p:attrName>
                                        </p:attrNameLst>
                                      </p:cBhvr>
                                      <p:to>
                                        <p:strVal val="visible"/>
                                      </p:to>
                                    </p:set>
                                    <p:anim calcmode="lin" valueType="num">
                                      <p:cBhvr>
                                        <p:cTn id="43" dur="500" fill="hold"/>
                                        <p:tgtEl>
                                          <p:spTgt spid="12291">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2291">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2291">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2291">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229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2291">
                                            <p:txEl>
                                              <p:pRg st="4" end="4"/>
                                            </p:txEl>
                                          </p:spTgt>
                                        </p:tgtEl>
                                        <p:attrNameLst>
                                          <p:attrName>style.visibility</p:attrName>
                                        </p:attrNameLst>
                                      </p:cBhvr>
                                      <p:to>
                                        <p:strVal val="visible"/>
                                      </p:to>
                                    </p:set>
                                    <p:anim calcmode="lin" valueType="num">
                                      <p:cBhvr>
                                        <p:cTn id="52" dur="500" fill="hold"/>
                                        <p:tgtEl>
                                          <p:spTgt spid="12291">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12291">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12291">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12291">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12291">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2291">
                                            <p:txEl>
                                              <p:pRg st="5" end="5"/>
                                            </p:txEl>
                                          </p:spTgt>
                                        </p:tgtEl>
                                        <p:attrNameLst>
                                          <p:attrName>style.visibility</p:attrName>
                                        </p:attrNameLst>
                                      </p:cBhvr>
                                      <p:to>
                                        <p:strVal val="visible"/>
                                      </p:to>
                                    </p:set>
                                    <p:anim calcmode="lin" valueType="num">
                                      <p:cBhvr>
                                        <p:cTn id="61" dur="500" fill="hold"/>
                                        <p:tgtEl>
                                          <p:spTgt spid="12291">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12291">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12291">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12291">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12291">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2291">
                                            <p:txEl>
                                              <p:pRg st="6" end="6"/>
                                            </p:txEl>
                                          </p:spTgt>
                                        </p:tgtEl>
                                        <p:attrNameLst>
                                          <p:attrName>style.visibility</p:attrName>
                                        </p:attrNameLst>
                                      </p:cBhvr>
                                      <p:to>
                                        <p:strVal val="visible"/>
                                      </p:to>
                                    </p:set>
                                    <p:anim calcmode="lin" valueType="num">
                                      <p:cBhvr>
                                        <p:cTn id="70" dur="500" fill="hold"/>
                                        <p:tgtEl>
                                          <p:spTgt spid="12291">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12291">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12291">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12291">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12291">
                                            <p:txEl>
                                              <p:pRg st="6" end="6"/>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xit" presetSubtype="0" fill="hold" grpId="1" nodeType="clickEffect">
                                  <p:stCondLst>
                                    <p:cond delay="0"/>
                                  </p:stCondLst>
                                  <p:childTnLst>
                                    <p:anim calcmode="lin" valueType="num">
                                      <p:cBhvr>
                                        <p:cTn id="78" dur="2000" fill="hold"/>
                                        <p:tgtEl>
                                          <p:spTgt spid="12290"/>
                                        </p:tgtEl>
                                        <p:attrNameLst>
                                          <p:attrName>style.rotation</p:attrName>
                                        </p:attrNameLst>
                                      </p:cBhvr>
                                      <p:tavLst>
                                        <p:tav tm="0">
                                          <p:val>
                                            <p:fltVal val="0"/>
                                          </p:val>
                                        </p:tav>
                                        <p:tav tm="100000">
                                          <p:val>
                                            <p:fltVal val="-90"/>
                                          </p:val>
                                        </p:tav>
                                      </p:tavLst>
                                    </p:anim>
                                    <p:anim calcmode="lin" valueType="num">
                                      <p:cBhvr>
                                        <p:cTn id="79" dur="2000" fill="hold"/>
                                        <p:tgtEl>
                                          <p:spTgt spid="12290"/>
                                        </p:tgtEl>
                                        <p:attrNameLst>
                                          <p:attrName>ppt_w</p:attrName>
                                        </p:attrNameLst>
                                      </p:cBhvr>
                                      <p:tavLst>
                                        <p:tav tm="0">
                                          <p:val>
                                            <p:strVal val="ppt_w"/>
                                          </p:val>
                                        </p:tav>
                                        <p:tav tm="50000">
                                          <p:val>
                                            <p:strVal val="ppt_w-.5"/>
                                          </p:val>
                                        </p:tav>
                                        <p:tav tm="100000">
                                          <p:val>
                                            <p:strVal val="ppt_w-.5"/>
                                          </p:val>
                                        </p:tav>
                                      </p:tavLst>
                                    </p:anim>
                                    <p:anim calcmode="lin" valueType="num">
                                      <p:cBhvr>
                                        <p:cTn id="80" dur="2000" fill="hold"/>
                                        <p:tgtEl>
                                          <p:spTgt spid="12290"/>
                                        </p:tgtEl>
                                        <p:attrNameLst>
                                          <p:attrName>ppt_h</p:attrName>
                                        </p:attrNameLst>
                                      </p:cBhvr>
                                      <p:tavLst>
                                        <p:tav tm="0">
                                          <p:val>
                                            <p:strVal val="ppt_h"/>
                                          </p:val>
                                        </p:tav>
                                        <p:tav tm="100000">
                                          <p:val>
                                            <p:strVal val="ppt_h"/>
                                          </p:val>
                                        </p:tav>
                                      </p:tavLst>
                                    </p:anim>
                                    <p:anim calcmode="lin" valueType="num">
                                      <p:cBhvr>
                                        <p:cTn id="81" dur="2000" fill="hold"/>
                                        <p:tgtEl>
                                          <p:spTgt spid="12290"/>
                                        </p:tgtEl>
                                        <p:attrNameLst>
                                          <p:attrName>ppt_x</p:attrName>
                                        </p:attrNameLst>
                                      </p:cBhvr>
                                      <p:tavLst>
                                        <p:tav tm="0">
                                          <p:val>
                                            <p:strVal val="ppt_x"/>
                                          </p:val>
                                        </p:tav>
                                        <p:tav tm="100000">
                                          <p:val>
                                            <p:strVal val="ppt_x+.4"/>
                                          </p:val>
                                        </p:tav>
                                      </p:tavLst>
                                    </p:anim>
                                    <p:anim calcmode="lin" valueType="num">
                                      <p:cBhvr>
                                        <p:cTn id="82" dur="2000" fill="hold"/>
                                        <p:tgtEl>
                                          <p:spTgt spid="12290"/>
                                        </p:tgtEl>
                                        <p:attrNameLst>
                                          <p:attrName>ppt_y</p:attrName>
                                        </p:attrNameLst>
                                      </p:cBhvr>
                                      <p:tavLst>
                                        <p:tav tm="0">
                                          <p:val>
                                            <p:strVal val="ppt_y"/>
                                          </p:val>
                                        </p:tav>
                                        <p:tav tm="50000">
                                          <p:val>
                                            <p:strVal val="ppt_y+.1"/>
                                          </p:val>
                                        </p:tav>
                                        <p:tav tm="100000">
                                          <p:val>
                                            <p:strVal val="ppt_y-.2"/>
                                          </p:val>
                                        </p:tav>
                                      </p:tavLst>
                                    </p:anim>
                                    <p:set>
                                      <p:cBhvr>
                                        <p:cTn id="83" dur="1" fill="hold">
                                          <p:stCondLst>
                                            <p:cond delay="1998"/>
                                          </p:stCondLst>
                                        </p:cTn>
                                        <p:tgtEl>
                                          <p:spTgt spid="12290"/>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12291">
                                            <p:txEl>
                                              <p:pRg st="0" end="0"/>
                                            </p:txEl>
                                          </p:spTgt>
                                        </p:tgtEl>
                                      </p:cBhvr>
                                    </p:animEffect>
                                    <p:set>
                                      <p:cBhvr>
                                        <p:cTn id="86" dur="1" fill="hold">
                                          <p:stCondLst>
                                            <p:cond delay="499"/>
                                          </p:stCondLst>
                                        </p:cTn>
                                        <p:tgtEl>
                                          <p:spTgt spid="12291">
                                            <p:txEl>
                                              <p:pRg st="0" end="0"/>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12291">
                                            <p:txEl>
                                              <p:pRg st="1" end="1"/>
                                            </p:txEl>
                                          </p:spTgt>
                                        </p:tgtEl>
                                      </p:cBhvr>
                                    </p:animEffect>
                                    <p:set>
                                      <p:cBhvr>
                                        <p:cTn id="89" dur="1" fill="hold">
                                          <p:stCondLst>
                                            <p:cond delay="499"/>
                                          </p:stCondLst>
                                        </p:cTn>
                                        <p:tgtEl>
                                          <p:spTgt spid="12291">
                                            <p:txEl>
                                              <p:pRg st="1" end="1"/>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12291">
                                            <p:txEl>
                                              <p:pRg st="2" end="2"/>
                                            </p:txEl>
                                          </p:spTgt>
                                        </p:tgtEl>
                                      </p:cBhvr>
                                    </p:animEffect>
                                    <p:set>
                                      <p:cBhvr>
                                        <p:cTn id="92" dur="1" fill="hold">
                                          <p:stCondLst>
                                            <p:cond delay="499"/>
                                          </p:stCondLst>
                                        </p:cTn>
                                        <p:tgtEl>
                                          <p:spTgt spid="12291">
                                            <p:txEl>
                                              <p:pRg st="2" end="2"/>
                                            </p:txEl>
                                          </p:spTgt>
                                        </p:tgtEl>
                                        <p:attrNameLst>
                                          <p:attrName>style.visibility</p:attrName>
                                        </p:attrNameLst>
                                      </p:cBhvr>
                                      <p:to>
                                        <p:strVal val="hidden"/>
                                      </p:to>
                                    </p:set>
                                  </p:childTnLst>
                                </p:cTn>
                              </p:par>
                              <p:par>
                                <p:cTn id="93" presetID="22" presetClass="exit" presetSubtype="8" fill="hold" grpId="1" nodeType="withEffect">
                                  <p:stCondLst>
                                    <p:cond delay="0"/>
                                  </p:stCondLst>
                                  <p:childTnLst>
                                    <p:animEffect transition="out" filter="wipe(left)">
                                      <p:cBhvr>
                                        <p:cTn id="94" dur="500"/>
                                        <p:tgtEl>
                                          <p:spTgt spid="12291">
                                            <p:txEl>
                                              <p:pRg st="3" end="3"/>
                                            </p:txEl>
                                          </p:spTgt>
                                        </p:tgtEl>
                                      </p:cBhvr>
                                    </p:animEffect>
                                    <p:set>
                                      <p:cBhvr>
                                        <p:cTn id="95" dur="1" fill="hold">
                                          <p:stCondLst>
                                            <p:cond delay="499"/>
                                          </p:stCondLst>
                                        </p:cTn>
                                        <p:tgtEl>
                                          <p:spTgt spid="12291">
                                            <p:txEl>
                                              <p:pRg st="3" end="3"/>
                                            </p:txEl>
                                          </p:spTgt>
                                        </p:tgtEl>
                                        <p:attrNameLst>
                                          <p:attrName>style.visibility</p:attrName>
                                        </p:attrNameLst>
                                      </p:cBhvr>
                                      <p:to>
                                        <p:strVal val="hidden"/>
                                      </p:to>
                                    </p:set>
                                  </p:childTnLst>
                                </p:cTn>
                              </p:par>
                              <p:par>
                                <p:cTn id="96" presetID="22" presetClass="exit" presetSubtype="8" fill="hold" grpId="1" nodeType="withEffect">
                                  <p:stCondLst>
                                    <p:cond delay="0"/>
                                  </p:stCondLst>
                                  <p:childTnLst>
                                    <p:animEffect transition="out" filter="wipe(left)">
                                      <p:cBhvr>
                                        <p:cTn id="97" dur="500"/>
                                        <p:tgtEl>
                                          <p:spTgt spid="12291">
                                            <p:txEl>
                                              <p:pRg st="4" end="4"/>
                                            </p:txEl>
                                          </p:spTgt>
                                        </p:tgtEl>
                                      </p:cBhvr>
                                    </p:animEffect>
                                    <p:set>
                                      <p:cBhvr>
                                        <p:cTn id="98" dur="1" fill="hold">
                                          <p:stCondLst>
                                            <p:cond delay="499"/>
                                          </p:stCondLst>
                                        </p:cTn>
                                        <p:tgtEl>
                                          <p:spTgt spid="12291">
                                            <p:txEl>
                                              <p:pRg st="4" end="4"/>
                                            </p:txEl>
                                          </p:spTgt>
                                        </p:tgtEl>
                                        <p:attrNameLst>
                                          <p:attrName>style.visibility</p:attrName>
                                        </p:attrNameLst>
                                      </p:cBhvr>
                                      <p:to>
                                        <p:strVal val="hidden"/>
                                      </p:to>
                                    </p:set>
                                  </p:childTnLst>
                                </p:cTn>
                              </p:par>
                              <p:par>
                                <p:cTn id="99" presetID="22" presetClass="exit" presetSubtype="8" fill="hold" grpId="1" nodeType="withEffect">
                                  <p:stCondLst>
                                    <p:cond delay="0"/>
                                  </p:stCondLst>
                                  <p:childTnLst>
                                    <p:animEffect transition="out" filter="wipe(left)">
                                      <p:cBhvr>
                                        <p:cTn id="100" dur="500"/>
                                        <p:tgtEl>
                                          <p:spTgt spid="12291">
                                            <p:txEl>
                                              <p:pRg st="5" end="5"/>
                                            </p:txEl>
                                          </p:spTgt>
                                        </p:tgtEl>
                                      </p:cBhvr>
                                    </p:animEffect>
                                    <p:set>
                                      <p:cBhvr>
                                        <p:cTn id="101" dur="1" fill="hold">
                                          <p:stCondLst>
                                            <p:cond delay="499"/>
                                          </p:stCondLst>
                                        </p:cTn>
                                        <p:tgtEl>
                                          <p:spTgt spid="12291">
                                            <p:txEl>
                                              <p:pRg st="5" end="5"/>
                                            </p:txEl>
                                          </p:spTgt>
                                        </p:tgtEl>
                                        <p:attrNameLst>
                                          <p:attrName>style.visibility</p:attrName>
                                        </p:attrNameLst>
                                      </p:cBhvr>
                                      <p:to>
                                        <p:strVal val="hidden"/>
                                      </p:to>
                                    </p:set>
                                  </p:childTnLst>
                                </p:cTn>
                              </p:par>
                              <p:par>
                                <p:cTn id="102" presetID="22" presetClass="exit" presetSubtype="8" fill="hold" grpId="1" nodeType="withEffect">
                                  <p:stCondLst>
                                    <p:cond delay="0"/>
                                  </p:stCondLst>
                                  <p:childTnLst>
                                    <p:animEffect transition="out" filter="wipe(left)">
                                      <p:cBhvr>
                                        <p:cTn id="103" dur="500"/>
                                        <p:tgtEl>
                                          <p:spTgt spid="12291">
                                            <p:txEl>
                                              <p:pRg st="6" end="6"/>
                                            </p:txEl>
                                          </p:spTgt>
                                        </p:tgtEl>
                                      </p:cBhvr>
                                    </p:animEffect>
                                    <p:set>
                                      <p:cBhvr>
                                        <p:cTn id="104" dur="1" fill="hold">
                                          <p:stCondLst>
                                            <p:cond delay="499"/>
                                          </p:stCondLst>
                                        </p:cTn>
                                        <p:tgtEl>
                                          <p:spTgt spid="1229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0" grpId="1"/>
      <p:bldP spid="12291" grpId="0" build="p"/>
      <p:bldP spid="12291" grpId="1" build="allAtOnce"/>
    </p:bld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0" y="260350"/>
            <a:ext cx="9144000" cy="504825"/>
          </a:xfrm>
        </p:spPr>
        <p:txBody>
          <a:bodyPr/>
          <a:lstStyle/>
          <a:p>
            <a:pPr eaLnBrk="1" hangingPunct="1"/>
            <a:r>
              <a:rPr lang="fr-FR" altLang="fr-FR" sz="3200" b="1" smtClean="0"/>
              <a:t>2 Le processus et les principales étapes</a:t>
            </a:r>
            <a:endParaRPr lang="fr-FR" altLang="fr-FR" sz="3200" b="1" smtClean="0">
              <a:latin typeface="Tahoma" panose="020B0604030504040204" pitchFamily="34" charset="0"/>
            </a:endParaRPr>
          </a:p>
        </p:txBody>
      </p:sp>
      <p:sp>
        <p:nvSpPr>
          <p:cNvPr id="640003" name="Rectangle 3"/>
          <p:cNvSpPr>
            <a:spLocks noGrp="1" noChangeArrowheads="1"/>
          </p:cNvSpPr>
          <p:nvPr>
            <p:ph idx="1"/>
          </p:nvPr>
        </p:nvSpPr>
        <p:spPr>
          <a:xfrm>
            <a:off x="250825" y="1557338"/>
            <a:ext cx="8642350" cy="5040312"/>
          </a:xfrm>
        </p:spPr>
        <p:txBody>
          <a:bodyPr/>
          <a:lstStyle/>
          <a:p>
            <a:pPr eaLnBrk="1" hangingPunct="1">
              <a:buClr>
                <a:schemeClr val="tx1"/>
              </a:buClr>
              <a:buFont typeface="Wingdings" panose="05000000000000000000" pitchFamily="2" charset="2"/>
              <a:buNone/>
            </a:pPr>
            <a:endParaRPr lang="fr-FR" altLang="fr-FR" smtClean="0">
              <a:latin typeface="Tahoma" panose="020B0604030504040204" pitchFamily="34" charset="0"/>
            </a:endParaRPr>
          </a:p>
          <a:p>
            <a:pPr lvl="2" eaLnBrk="1" hangingPunct="1">
              <a:buFont typeface="Wingdings" panose="05000000000000000000" pitchFamily="2" charset="2"/>
              <a:buNone/>
            </a:pPr>
            <a:endParaRPr lang="fr-FR" altLang="fr-FR" sz="3200" smtClean="0">
              <a:latin typeface="Tahoma" panose="020B0604030504040204" pitchFamily="34" charset="0"/>
            </a:endParaRP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57338"/>
            <a:ext cx="91440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531813" y="1125538"/>
            <a:ext cx="80819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fr-FR" altLang="fr-FR" sz="2200" b="1">
                <a:solidFill>
                  <a:prstClr val="black"/>
                </a:solidFill>
                <a:latin typeface="Tahoma" panose="020B0604030504040204" pitchFamily="34" charset="0"/>
              </a:rPr>
              <a:t>INTERACTION DES DIFFERENTS NIVEAUX DE DECISION</a:t>
            </a:r>
          </a:p>
        </p:txBody>
      </p:sp>
    </p:spTree>
    <p:extLst>
      <p:ext uri="{BB962C8B-B14F-4D97-AF65-F5344CB8AC3E}">
        <p14:creationId xmlns:p14="http://schemas.microsoft.com/office/powerpoint/2010/main" val="445329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40002"/>
                                        </p:tgtEl>
                                        <p:attrNameLst>
                                          <p:attrName>style.visibility</p:attrName>
                                        </p:attrNameLst>
                                      </p:cBhvr>
                                      <p:to>
                                        <p:strVal val="visible"/>
                                      </p:to>
                                    </p:set>
                                    <p:anim calcmode="lin" valueType="num">
                                      <p:cBhvr>
                                        <p:cTn id="7" dur="500" fill="hold"/>
                                        <p:tgtEl>
                                          <p:spTgt spid="640002"/>
                                        </p:tgtEl>
                                        <p:attrNameLst>
                                          <p:attrName>ppt_w</p:attrName>
                                        </p:attrNameLst>
                                      </p:cBhvr>
                                      <p:tavLst>
                                        <p:tav tm="0">
                                          <p:val>
                                            <p:fltVal val="0"/>
                                          </p:val>
                                        </p:tav>
                                        <p:tav tm="100000">
                                          <p:val>
                                            <p:strVal val="#ppt_w"/>
                                          </p:val>
                                        </p:tav>
                                      </p:tavLst>
                                    </p:anim>
                                    <p:anim calcmode="lin" valueType="num">
                                      <p:cBhvr>
                                        <p:cTn id="8" dur="500" fill="hold"/>
                                        <p:tgtEl>
                                          <p:spTgt spid="640002"/>
                                        </p:tgtEl>
                                        <p:attrNameLst>
                                          <p:attrName>ppt_h</p:attrName>
                                        </p:attrNameLst>
                                      </p:cBhvr>
                                      <p:tavLst>
                                        <p:tav tm="0">
                                          <p:val>
                                            <p:fltVal val="0"/>
                                          </p:val>
                                        </p:tav>
                                        <p:tav tm="100000">
                                          <p:val>
                                            <p:strVal val="#ppt_h"/>
                                          </p:val>
                                        </p:tav>
                                      </p:tavLst>
                                    </p:anim>
                                    <p:anim calcmode="lin" valueType="num">
                                      <p:cBhvr>
                                        <p:cTn id="9" dur="500" fill="hold"/>
                                        <p:tgtEl>
                                          <p:spTgt spid="640002"/>
                                        </p:tgtEl>
                                        <p:attrNameLst>
                                          <p:attrName>style.rotation</p:attrName>
                                        </p:attrNameLst>
                                      </p:cBhvr>
                                      <p:tavLst>
                                        <p:tav tm="0">
                                          <p:val>
                                            <p:fltVal val="360"/>
                                          </p:val>
                                        </p:tav>
                                        <p:tav tm="100000">
                                          <p:val>
                                            <p:fltVal val="0"/>
                                          </p:val>
                                        </p:tav>
                                      </p:tavLst>
                                    </p:anim>
                                    <p:animEffect transition="in" filter="fade">
                                      <p:cBhvr>
                                        <p:cTn id="10" dur="500"/>
                                        <p:tgtEl>
                                          <p:spTgt spid="6400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640003">
                                            <p:txEl>
                                              <p:pRg st="0" end="0"/>
                                            </p:txEl>
                                          </p:spTgt>
                                        </p:tgtEl>
                                        <p:attrNameLst>
                                          <p:attrName>style.visibility</p:attrName>
                                        </p:attrNameLst>
                                      </p:cBhvr>
                                      <p:to>
                                        <p:strVal val="visible"/>
                                      </p:to>
                                    </p:set>
                                    <p:anim calcmode="lin" valueType="num">
                                      <p:cBhvr>
                                        <p:cTn id="15" dur="500" fill="hold"/>
                                        <p:tgtEl>
                                          <p:spTgt spid="6400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4000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4000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40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2" grpId="0"/>
      <p:bldP spid="640003"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7950" y="115888"/>
            <a:ext cx="9036050" cy="720725"/>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34819" name="Rectangle 3"/>
          <p:cNvSpPr>
            <a:spLocks noGrp="1" noChangeArrowheads="1"/>
          </p:cNvSpPr>
          <p:nvPr>
            <p:ph idx="1"/>
          </p:nvPr>
        </p:nvSpPr>
        <p:spPr>
          <a:xfrm>
            <a:off x="212725" y="981075"/>
            <a:ext cx="8751888" cy="5543550"/>
          </a:xfrm>
        </p:spPr>
        <p:txBody>
          <a:bodyPr/>
          <a:lstStyle/>
          <a:p>
            <a:pPr marL="0" indent="0" eaLnBrk="1" hangingPunct="1">
              <a:buFont typeface="Wingdings" panose="05000000000000000000" pitchFamily="2" charset="2"/>
              <a:buNone/>
            </a:pPr>
            <a:r>
              <a:rPr lang="fr-FR" altLang="fr-FR" sz="2800" b="1" smtClean="0"/>
              <a:t>La préparation de la carte scolaire au niveau local</a:t>
            </a:r>
            <a:endParaRPr lang="fr-FR" altLang="fr-FR" sz="2800" smtClean="0"/>
          </a:p>
          <a:p>
            <a:pPr marL="0" indent="0" algn="just" eaLnBrk="1" hangingPunct="1">
              <a:buFont typeface="Wingdings" panose="05000000000000000000" pitchFamily="2" charset="2"/>
              <a:buNone/>
            </a:pPr>
            <a:r>
              <a:rPr lang="fr-FR" altLang="fr-FR" sz="2800" smtClean="0"/>
              <a:t>Schéma ci-dessous illustre la logique d’ensemble de la CS. </a:t>
            </a:r>
          </a:p>
          <a:p>
            <a:pPr marL="0" indent="0" algn="just" eaLnBrk="1" hangingPunct="1">
              <a:buFont typeface="Wingdings" panose="05000000000000000000" pitchFamily="2" charset="2"/>
              <a:buNone/>
            </a:pPr>
            <a:r>
              <a:rPr lang="fr-FR" altLang="fr-FR" sz="2800" smtClean="0"/>
              <a:t>1er temps= estimation du déséquilibre entre offre et  demande éducatives actuelles à partir des données de population (pour la demande) et de la capacité d’accueil des établissements (pour l’offre). Cette analyse permet d’évaluer les besoins immédiats dans une perspective à court terme. L’évolution de l’analyse dans le temps de l’offre et de la demande détermine la CS prospective.</a:t>
            </a:r>
          </a:p>
        </p:txBody>
      </p:sp>
    </p:spTree>
    <p:extLst>
      <p:ext uri="{BB962C8B-B14F-4D97-AF65-F5344CB8AC3E}">
        <p14:creationId xmlns:p14="http://schemas.microsoft.com/office/powerpoint/2010/main" val="1143094009"/>
      </p:ext>
    </p:extLst>
  </p:cSld>
  <p:clrMapOvr>
    <a:masterClrMapping/>
  </p:clrMapOvr>
  <p:transition>
    <p:wipe dir="d"/>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250825" y="260350"/>
            <a:ext cx="8893175" cy="504825"/>
          </a:xfrm>
        </p:spPr>
        <p:txBody>
          <a:bodyPr/>
          <a:lstStyle/>
          <a:p>
            <a:pPr eaLnBrk="1" hangingPunct="1"/>
            <a:r>
              <a:rPr lang="fr-FR" altLang="fr-FR" sz="3200" b="1" smtClean="0"/>
              <a:t>5.2 Le processus et les principales étapes</a:t>
            </a:r>
            <a:endParaRPr lang="fr-FR" altLang="fr-FR" sz="3200" b="1" smtClean="0">
              <a:latin typeface="Tahoma" panose="020B0604030504040204" pitchFamily="34" charset="0"/>
            </a:endParaRPr>
          </a:p>
        </p:txBody>
      </p:sp>
      <p:sp>
        <p:nvSpPr>
          <p:cNvPr id="685059" name="Rectangle 3"/>
          <p:cNvSpPr>
            <a:spLocks noGrp="1" noChangeArrowheads="1"/>
          </p:cNvSpPr>
          <p:nvPr>
            <p:ph idx="1"/>
          </p:nvPr>
        </p:nvSpPr>
        <p:spPr>
          <a:xfrm>
            <a:off x="250825" y="1557338"/>
            <a:ext cx="8642350" cy="5040312"/>
          </a:xfrm>
        </p:spPr>
        <p:txBody>
          <a:bodyPr/>
          <a:lstStyle/>
          <a:p>
            <a:pPr eaLnBrk="1" hangingPunct="1">
              <a:buClr>
                <a:schemeClr val="tx1"/>
              </a:buClr>
              <a:buFont typeface="Wingdings" panose="05000000000000000000" pitchFamily="2" charset="2"/>
              <a:buNone/>
            </a:pPr>
            <a:endParaRPr lang="fr-FR" altLang="fr-FR" smtClean="0">
              <a:latin typeface="Tahoma" panose="020B0604030504040204" pitchFamily="34" charset="0"/>
            </a:endParaRPr>
          </a:p>
          <a:p>
            <a:pPr lvl="2" eaLnBrk="1" hangingPunct="1">
              <a:buFont typeface="Wingdings" panose="05000000000000000000" pitchFamily="2" charset="2"/>
              <a:buNone/>
            </a:pPr>
            <a:endParaRPr lang="fr-FR" altLang="fr-FR" sz="3200" smtClean="0">
              <a:latin typeface="Tahoma" panose="020B0604030504040204" pitchFamily="34" charset="0"/>
            </a:endParaRPr>
          </a:p>
        </p:txBody>
      </p:sp>
      <p:sp>
        <p:nvSpPr>
          <p:cNvPr id="36868" name="Rectangle 6"/>
          <p:cNvSpPr>
            <a:spLocks noChangeArrowheads="1"/>
          </p:cNvSpPr>
          <p:nvPr/>
        </p:nvSpPr>
        <p:spPr bwMode="auto">
          <a:xfrm>
            <a:off x="0" y="11541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fr-FR" altLang="fr-FR" sz="2000" b="1">
                <a:solidFill>
                  <a:prstClr val="black"/>
                </a:solidFill>
                <a:latin typeface="Tahoma" panose="020B0604030504040204" pitchFamily="34" charset="0"/>
              </a:rPr>
              <a:t>SCHEMA DU PROCESSUS D’ELABORATION DE LA</a:t>
            </a:r>
            <a:r>
              <a:rPr kumimoji="1" lang="fr-FR" altLang="fr-FR" sz="2400" b="1">
                <a:solidFill>
                  <a:prstClr val="black"/>
                </a:solidFill>
                <a:latin typeface="Tahoma" panose="020B0604030504040204" pitchFamily="34" charset="0"/>
              </a:rPr>
              <a:t> CS</a:t>
            </a:r>
          </a:p>
        </p:txBody>
      </p:sp>
      <p:sp>
        <p:nvSpPr>
          <p:cNvPr id="36869" name="Rectangle 7"/>
          <p:cNvSpPr>
            <a:spLocks noChangeArrowheads="1"/>
          </p:cNvSpPr>
          <p:nvPr/>
        </p:nvSpPr>
        <p:spPr bwMode="auto">
          <a:xfrm>
            <a:off x="323850" y="2227263"/>
            <a:ext cx="842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kumimoji="1" lang="fr-FR" altLang="fr-FR" sz="2400" b="1">
              <a:solidFill>
                <a:prstClr val="black"/>
              </a:solidFill>
              <a:latin typeface="Tahoma" panose="020B0604030504040204" pitchFamily="34" charset="0"/>
            </a:endParaRPr>
          </a:p>
        </p:txBody>
      </p:sp>
      <p:pic>
        <p:nvPicPr>
          <p:cNvPr id="3687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628775"/>
            <a:ext cx="88931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8564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85058"/>
                                        </p:tgtEl>
                                        <p:attrNameLst>
                                          <p:attrName>style.visibility</p:attrName>
                                        </p:attrNameLst>
                                      </p:cBhvr>
                                      <p:to>
                                        <p:strVal val="visible"/>
                                      </p:to>
                                    </p:set>
                                    <p:anim calcmode="lin" valueType="num">
                                      <p:cBhvr>
                                        <p:cTn id="7" dur="500" fill="hold"/>
                                        <p:tgtEl>
                                          <p:spTgt spid="685058"/>
                                        </p:tgtEl>
                                        <p:attrNameLst>
                                          <p:attrName>ppt_w</p:attrName>
                                        </p:attrNameLst>
                                      </p:cBhvr>
                                      <p:tavLst>
                                        <p:tav tm="0">
                                          <p:val>
                                            <p:fltVal val="0"/>
                                          </p:val>
                                        </p:tav>
                                        <p:tav tm="100000">
                                          <p:val>
                                            <p:strVal val="#ppt_w"/>
                                          </p:val>
                                        </p:tav>
                                      </p:tavLst>
                                    </p:anim>
                                    <p:anim calcmode="lin" valueType="num">
                                      <p:cBhvr>
                                        <p:cTn id="8" dur="500" fill="hold"/>
                                        <p:tgtEl>
                                          <p:spTgt spid="685058"/>
                                        </p:tgtEl>
                                        <p:attrNameLst>
                                          <p:attrName>ppt_h</p:attrName>
                                        </p:attrNameLst>
                                      </p:cBhvr>
                                      <p:tavLst>
                                        <p:tav tm="0">
                                          <p:val>
                                            <p:fltVal val="0"/>
                                          </p:val>
                                        </p:tav>
                                        <p:tav tm="100000">
                                          <p:val>
                                            <p:strVal val="#ppt_h"/>
                                          </p:val>
                                        </p:tav>
                                      </p:tavLst>
                                    </p:anim>
                                    <p:anim calcmode="lin" valueType="num">
                                      <p:cBhvr>
                                        <p:cTn id="9" dur="500" fill="hold"/>
                                        <p:tgtEl>
                                          <p:spTgt spid="685058"/>
                                        </p:tgtEl>
                                        <p:attrNameLst>
                                          <p:attrName>style.rotation</p:attrName>
                                        </p:attrNameLst>
                                      </p:cBhvr>
                                      <p:tavLst>
                                        <p:tav tm="0">
                                          <p:val>
                                            <p:fltVal val="360"/>
                                          </p:val>
                                        </p:tav>
                                        <p:tav tm="100000">
                                          <p:val>
                                            <p:fltVal val="0"/>
                                          </p:val>
                                        </p:tav>
                                      </p:tavLst>
                                    </p:anim>
                                    <p:animEffect transition="in" filter="fade">
                                      <p:cBhvr>
                                        <p:cTn id="10" dur="500"/>
                                        <p:tgtEl>
                                          <p:spTgt spid="6850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685059">
                                            <p:txEl>
                                              <p:pRg st="0" end="0"/>
                                            </p:txEl>
                                          </p:spTgt>
                                        </p:tgtEl>
                                        <p:attrNameLst>
                                          <p:attrName>style.visibility</p:attrName>
                                        </p:attrNameLst>
                                      </p:cBhvr>
                                      <p:to>
                                        <p:strVal val="visible"/>
                                      </p:to>
                                    </p:set>
                                    <p:anim calcmode="lin" valueType="num">
                                      <p:cBhvr>
                                        <p:cTn id="15" dur="500" fill="hold"/>
                                        <p:tgtEl>
                                          <p:spTgt spid="68505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8505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8505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8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8" grpId="0"/>
      <p:bldP spid="685059"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7950" y="0"/>
            <a:ext cx="9036050" cy="647700"/>
          </a:xfrm>
        </p:spPr>
        <p:txBody>
          <a:bodyPr/>
          <a:lstStyle/>
          <a:p>
            <a:pPr eaLnBrk="1" hangingPunct="1"/>
            <a:r>
              <a:rPr lang="fr-FR" altLang="fr-FR" sz="3200" smtClean="0"/>
              <a:t> </a:t>
            </a:r>
            <a:r>
              <a:rPr lang="fr-FR" altLang="fr-FR" sz="3200" b="1" smtClean="0"/>
              <a:t> 2 Le processus et les principales étapes</a:t>
            </a:r>
            <a:endParaRPr lang="fr-FR" altLang="fr-FR" sz="3200" b="1" smtClean="0">
              <a:latin typeface="Verdana" panose="020B0604030504040204" pitchFamily="34" charset="0"/>
            </a:endParaRPr>
          </a:p>
        </p:txBody>
      </p:sp>
      <p:sp>
        <p:nvSpPr>
          <p:cNvPr id="38915" name="Rectangle 3"/>
          <p:cNvSpPr>
            <a:spLocks noGrp="1" noChangeArrowheads="1"/>
          </p:cNvSpPr>
          <p:nvPr>
            <p:ph idx="1"/>
          </p:nvPr>
        </p:nvSpPr>
        <p:spPr>
          <a:xfrm>
            <a:off x="107950" y="620713"/>
            <a:ext cx="8928100" cy="6237287"/>
          </a:xfrm>
        </p:spPr>
        <p:txBody>
          <a:bodyPr/>
          <a:lstStyle/>
          <a:p>
            <a:pPr marL="0" indent="0" eaLnBrk="1" hangingPunct="1">
              <a:buFont typeface="Wingdings" panose="05000000000000000000" pitchFamily="2" charset="2"/>
              <a:buNone/>
            </a:pPr>
            <a:r>
              <a:rPr lang="fr-FR" altLang="fr-FR" sz="2800" b="1" smtClean="0"/>
              <a:t>La préparation de la carte scolaire au niveau local</a:t>
            </a:r>
            <a:endParaRPr lang="fr-FR" altLang="fr-FR" sz="2800" smtClean="0"/>
          </a:p>
          <a:p>
            <a:pPr marL="0" indent="0" eaLnBrk="1" hangingPunct="1">
              <a:buFont typeface="Wingdings" panose="05000000000000000000" pitchFamily="2" charset="2"/>
              <a:buNone/>
            </a:pPr>
            <a:r>
              <a:rPr lang="fr-FR" altLang="fr-FR" sz="2800" smtClean="0"/>
              <a:t>Mise en place d’une CS implique un processus itératif permettant l’interaction entre les différents niveaux de décision. Le processus comprend +sieurs étapes : </a:t>
            </a:r>
          </a:p>
          <a:p>
            <a:pPr marL="0" indent="0" eaLnBrk="1" hangingPunct="1">
              <a:buFont typeface="Wingdings" panose="05000000000000000000" pitchFamily="2" charset="2"/>
              <a:buNone/>
            </a:pPr>
            <a:r>
              <a:rPr lang="fr-FR" altLang="fr-FR" sz="2800" b="1" smtClean="0"/>
              <a:t>2.1 Etat des lieux exhaustif de la situation existante </a:t>
            </a:r>
            <a:endParaRPr lang="fr-FR" altLang="fr-FR" sz="2800" smtClean="0"/>
          </a:p>
          <a:p>
            <a:pPr marL="0" indent="0" algn="just" eaLnBrk="1" hangingPunct="1">
              <a:buFont typeface="Wingdings" panose="05000000000000000000" pitchFamily="2" charset="2"/>
              <a:buNone/>
            </a:pPr>
            <a:r>
              <a:rPr lang="fr-FR" altLang="fr-FR" sz="2800" smtClean="0"/>
              <a:t>Cette étape permet d’établir le répertoire des écoles existantes, par collectivité locale, en donnant toutes les informations relatives au code administratif de l’école, à savoir le nom, l’année de création, le statut, les effectifs d’élèves par classe et par sexe, l’organisation pédagogique, les infrastructures, les équipements disponibles, le personnel enseignant et non-enseignant, etc. Ces info. peuvent être tirées de la base de données issue des campagnes statistiques (DEP-MENA). </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1112663760"/>
      </p:ext>
    </p:extLst>
  </p:cSld>
  <p:clrMapOvr>
    <a:masterClrMapping/>
  </p:clrMapOvr>
  <p:transition>
    <p:wipe dir="d"/>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7950" y="188913"/>
            <a:ext cx="9036050" cy="647700"/>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40963" name="Rectangle 3"/>
          <p:cNvSpPr>
            <a:spLocks noGrp="1" noChangeArrowheads="1"/>
          </p:cNvSpPr>
          <p:nvPr>
            <p:ph idx="1"/>
          </p:nvPr>
        </p:nvSpPr>
        <p:spPr>
          <a:xfrm>
            <a:off x="212725" y="908050"/>
            <a:ext cx="8751888" cy="5834063"/>
          </a:xfrm>
        </p:spPr>
        <p:txBody>
          <a:bodyPr/>
          <a:lstStyle/>
          <a:p>
            <a:pPr marL="0" indent="0" eaLnBrk="1" hangingPunct="1">
              <a:buFont typeface="Wingdings" panose="05000000000000000000" pitchFamily="2" charset="2"/>
              <a:buNone/>
            </a:pPr>
            <a:r>
              <a:rPr lang="fr-FR" altLang="fr-FR" sz="2800" b="1" smtClean="0"/>
              <a:t>2.2 Localisation géographique de l’offre et de la demande </a:t>
            </a:r>
            <a:endParaRPr lang="fr-FR" altLang="fr-FR" sz="2800" smtClean="0"/>
          </a:p>
          <a:p>
            <a:pPr marL="0" indent="0" algn="just" eaLnBrk="1" hangingPunct="1">
              <a:buFont typeface="Wingdings" panose="05000000000000000000" pitchFamily="2" charset="2"/>
              <a:buNone/>
            </a:pPr>
            <a:r>
              <a:rPr lang="fr-FR" altLang="fr-FR" sz="2800" smtClean="0"/>
              <a:t>A partir des données du géoréférencement (lorsqu’elles existent) qui fournissent les coordonnées cartographiques des différentes entités, il faut situer</a:t>
            </a:r>
            <a:r>
              <a:rPr lang="fr-FR" altLang="fr-FR" sz="2800" b="1" smtClean="0"/>
              <a:t>, sur le fond de carte contenant les limites des collectivités locales de base de la région</a:t>
            </a:r>
            <a:r>
              <a:rPr lang="fr-FR" altLang="fr-FR" sz="2800" smtClean="0"/>
              <a:t>, la position géographique de chaque école et de chaque localité habitée. Chaque niveau d’enseignement (préscolaire, élémentaire, moyen, secondaire général et technique, formation professionnelle, etc.) fera l’objet d’une couche d’informations spécifiques, constituée d’écoles du public et du privé. </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412331459"/>
      </p:ext>
    </p:extLst>
  </p:cSld>
  <p:clrMapOvr>
    <a:masterClrMapping/>
  </p:clrMapOvr>
  <p:transition>
    <p:wipe dir="d"/>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620713"/>
            <a:ext cx="8748712" cy="647700"/>
          </a:xfrm>
        </p:spPr>
        <p:txBody>
          <a:bodyPr/>
          <a:lstStyle/>
          <a:p>
            <a:pPr eaLnBrk="1" hangingPunct="1"/>
            <a:r>
              <a:rPr lang="fr-FR" altLang="fr-FR" sz="4000" b="1" smtClean="0">
                <a:latin typeface="Tahoma" panose="020B0604030504040204" pitchFamily="34" charset="0"/>
              </a:rPr>
              <a:t>INFORMATIONS DISPONIBLES</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8135938"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49491"/>
      </p:ext>
    </p:extLst>
  </p:cSld>
  <p:clrMapOvr>
    <a:masterClrMapping/>
  </p:clrMapOvr>
  <p:transition>
    <p:wipe dir="d"/>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fr-FR" altLang="fr-FR" smtClean="0"/>
          </a:p>
        </p:txBody>
      </p:sp>
      <p:sp>
        <p:nvSpPr>
          <p:cNvPr id="45059" name="Rectangle 3"/>
          <p:cNvSpPr>
            <a:spLocks noGrp="1" noChangeArrowheads="1"/>
          </p:cNvSpPr>
          <p:nvPr>
            <p:ph sz="quarter" idx="1"/>
          </p:nvPr>
        </p:nvSpPr>
        <p:spPr>
          <a:xfrm>
            <a:off x="1066800" y="2101850"/>
            <a:ext cx="3803650" cy="1987550"/>
          </a:xfrm>
        </p:spPr>
        <p:txBody>
          <a:bodyPr/>
          <a:lstStyle/>
          <a:p>
            <a:pPr eaLnBrk="1" hangingPunct="1"/>
            <a:endParaRPr lang="fr-FR" altLang="fr-FR" sz="2400" smtClean="0"/>
          </a:p>
        </p:txBody>
      </p:sp>
      <p:sp>
        <p:nvSpPr>
          <p:cNvPr id="45060" name="Rectangle 4"/>
          <p:cNvSpPr>
            <a:spLocks noGrp="1" noChangeArrowheads="1"/>
          </p:cNvSpPr>
          <p:nvPr>
            <p:ph sz="quarter" idx="2"/>
          </p:nvPr>
        </p:nvSpPr>
        <p:spPr>
          <a:xfrm>
            <a:off x="1066800" y="4227513"/>
            <a:ext cx="3803650" cy="1989137"/>
          </a:xfrm>
        </p:spPr>
        <p:txBody>
          <a:bodyPr/>
          <a:lstStyle/>
          <a:p>
            <a:pPr eaLnBrk="1" hangingPunct="1"/>
            <a:endParaRPr lang="fr-FR" altLang="fr-FR" sz="2400" smtClean="0"/>
          </a:p>
        </p:txBody>
      </p:sp>
      <p:sp>
        <p:nvSpPr>
          <p:cNvPr id="45061" name="Rectangle 5"/>
          <p:cNvSpPr>
            <a:spLocks noGrp="1" noChangeArrowheads="1"/>
          </p:cNvSpPr>
          <p:nvPr>
            <p:ph sz="half" idx="3"/>
          </p:nvPr>
        </p:nvSpPr>
        <p:spPr>
          <a:xfrm>
            <a:off x="5032375" y="2101850"/>
            <a:ext cx="3806825" cy="4114800"/>
          </a:xfrm>
        </p:spPr>
        <p:txBody>
          <a:bodyPr/>
          <a:lstStyle/>
          <a:p>
            <a:pPr eaLnBrk="1" hangingPunct="1"/>
            <a:endParaRPr lang="fr-FR" altLang="fr-FR" sz="2800" smtClean="0"/>
          </a:p>
        </p:txBody>
      </p:sp>
      <p:pic>
        <p:nvPicPr>
          <p:cNvPr id="45062" name="Picture 6" descr="A7-tenkod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85225"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778637"/>
      </p:ext>
    </p:extLst>
  </p:cSld>
  <p:clrMapOvr>
    <a:masterClrMapping/>
  </p:clrMapOvr>
  <p:transition>
    <p:wipe dir="d"/>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7950" y="188913"/>
            <a:ext cx="9036050" cy="792162"/>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47107" name="Rectangle 3"/>
          <p:cNvSpPr>
            <a:spLocks noGrp="1" noChangeArrowheads="1"/>
          </p:cNvSpPr>
          <p:nvPr>
            <p:ph idx="1"/>
          </p:nvPr>
        </p:nvSpPr>
        <p:spPr>
          <a:xfrm>
            <a:off x="212725" y="1196975"/>
            <a:ext cx="8823325" cy="5545138"/>
          </a:xfrm>
        </p:spPr>
        <p:txBody>
          <a:bodyPr/>
          <a:lstStyle/>
          <a:p>
            <a:pPr marL="0" indent="0" eaLnBrk="1" hangingPunct="1">
              <a:buFont typeface="Wingdings" panose="05000000000000000000" pitchFamily="2" charset="2"/>
              <a:buNone/>
            </a:pPr>
            <a:r>
              <a:rPr lang="fr-FR" altLang="fr-FR" sz="2700" b="1" smtClean="0"/>
              <a:t>2.3 Recueil des données démographiques locales </a:t>
            </a:r>
            <a:endParaRPr lang="fr-FR" altLang="fr-FR" sz="2700" smtClean="0"/>
          </a:p>
          <a:p>
            <a:pPr marL="0" indent="0" algn="just" eaLnBrk="1" hangingPunct="1">
              <a:buFont typeface="Wingdings" panose="05000000000000000000" pitchFamily="2" charset="2"/>
              <a:buNone/>
            </a:pPr>
            <a:r>
              <a:rPr lang="fr-FR" altLang="fr-FR" smtClean="0"/>
              <a:t>Pour chaque école existante, il faut identifier toutes les communes et villages situés dans l’aire de recrutement représentée par un cercle de 2 à 3 km de rayon.</a:t>
            </a:r>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 Il faut ensuite recueillir auprès de la communauté rurale, en consultant les cahiers de recensement administratif, les données relatives au nombre global d’habitants par sexe. </a:t>
            </a:r>
          </a:p>
        </p:txBody>
      </p:sp>
    </p:spTree>
    <p:extLst>
      <p:ext uri="{BB962C8B-B14F-4D97-AF65-F5344CB8AC3E}">
        <p14:creationId xmlns:p14="http://schemas.microsoft.com/office/powerpoint/2010/main" val="1774313696"/>
      </p:ext>
    </p:extLst>
  </p:cSld>
  <p:clrMapOvr>
    <a:masterClrMapping/>
  </p:clrMapOvr>
  <p:transition>
    <p:wipe dir="d"/>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49155" name="Rectangle 3"/>
          <p:cNvSpPr>
            <a:spLocks noGrp="1" noChangeArrowheads="1"/>
          </p:cNvSpPr>
          <p:nvPr>
            <p:ph idx="1"/>
          </p:nvPr>
        </p:nvSpPr>
        <p:spPr>
          <a:xfrm>
            <a:off x="212725" y="981075"/>
            <a:ext cx="8929688" cy="5761038"/>
          </a:xfrm>
        </p:spPr>
        <p:txBody>
          <a:bodyPr/>
          <a:lstStyle/>
          <a:p>
            <a:pPr marL="0" indent="0" eaLnBrk="1" hangingPunct="1">
              <a:buFont typeface="Wingdings" panose="05000000000000000000" pitchFamily="2" charset="2"/>
              <a:buNone/>
            </a:pPr>
            <a:r>
              <a:rPr lang="fr-FR" altLang="fr-FR" sz="2800" b="1" smtClean="0"/>
              <a:t>2.4 Analyse de la situation scolaire de la circonscription </a:t>
            </a:r>
            <a:endParaRPr lang="fr-FR" altLang="fr-FR" sz="2800" smtClean="0"/>
          </a:p>
          <a:p>
            <a:pPr marL="0" indent="0" algn="just" eaLnBrk="1" hangingPunct="1">
              <a:buFont typeface="Wingdings" panose="05000000000000000000" pitchFamily="2" charset="2"/>
              <a:buNone/>
            </a:pPr>
            <a:r>
              <a:rPr lang="fr-FR" altLang="fr-FR" smtClean="0"/>
              <a:t>A partir des éléments précédemment mentionnés, élaborer le diagnostic d’ensemble en analysant l’accès des enfants à l’école, leur maintien et les résultats obtenus. </a:t>
            </a:r>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Apprécier les conditions de scolarisation par rapport aux infrastructures existantes et à leur état, aux ressources humaines disponibles, aux équipements en mobilier et matériels pédagogiques. </a:t>
            </a:r>
          </a:p>
          <a:p>
            <a:pPr marL="0" indent="0" eaLnBrk="1" hangingPunct="1">
              <a:buFont typeface="Wingdings" panose="05000000000000000000" pitchFamily="2" charset="2"/>
              <a:buNone/>
            </a:pPr>
            <a:endParaRPr lang="fr-FR" altLang="fr-FR" smtClean="0"/>
          </a:p>
        </p:txBody>
      </p:sp>
    </p:spTree>
    <p:extLst>
      <p:ext uri="{BB962C8B-B14F-4D97-AF65-F5344CB8AC3E}">
        <p14:creationId xmlns:p14="http://schemas.microsoft.com/office/powerpoint/2010/main" val="105845939"/>
      </p:ext>
    </p:extLst>
  </p:cSld>
  <p:clrMapOvr>
    <a:masterClrMapping/>
  </p:clrMapOvr>
  <p:transition>
    <p:wipe dir="d"/>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51203" name="Rectangle 3"/>
          <p:cNvSpPr>
            <a:spLocks noGrp="1" noChangeArrowheads="1"/>
          </p:cNvSpPr>
          <p:nvPr>
            <p:ph idx="1"/>
          </p:nvPr>
        </p:nvSpPr>
        <p:spPr>
          <a:xfrm>
            <a:off x="212725" y="981075"/>
            <a:ext cx="8929688" cy="5761038"/>
          </a:xfrm>
        </p:spPr>
        <p:txBody>
          <a:bodyPr/>
          <a:lstStyle/>
          <a:p>
            <a:pPr marL="0" indent="0" eaLnBrk="1" hangingPunct="1">
              <a:buFont typeface="Wingdings" panose="05000000000000000000" pitchFamily="2" charset="2"/>
              <a:buNone/>
            </a:pPr>
            <a:r>
              <a:rPr lang="fr-FR" altLang="fr-FR" sz="2800" b="1" smtClean="0"/>
              <a:t>2.4 Analyse de la situation scolaire de la circonscription </a:t>
            </a:r>
            <a:endParaRPr lang="fr-FR" altLang="fr-FR" sz="2800" smtClean="0"/>
          </a:p>
          <a:p>
            <a:pPr marL="0" indent="0" algn="just"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mtClean="0"/>
              <a:t>A l’aide d’indicateurs qui permettent d’évaluer la couverture, le rendement et la qualité du système éducatif, on sera en mesure de déterminer si le service d’éducation local répond à la demande sociale et comment se présente la situation au regard des objectifs de développement du système éducatif. </a:t>
            </a:r>
          </a:p>
          <a:p>
            <a:pPr marL="0" indent="0" eaLnBrk="1" hangingPunct="1">
              <a:buFont typeface="Wingdings" panose="05000000000000000000" pitchFamily="2" charset="2"/>
              <a:buNone/>
            </a:pPr>
            <a:r>
              <a:rPr lang="fr-FR" altLang="fr-FR" sz="2700" smtClean="0"/>
              <a:t> </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2683813316"/>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60350"/>
            <a:ext cx="8570913" cy="576263"/>
          </a:xfrm>
        </p:spPr>
        <p:txBody>
          <a:bodyPr/>
          <a:lstStyle/>
          <a:p>
            <a:pPr eaLnBrk="1" hangingPunct="1"/>
            <a:r>
              <a:rPr lang="fr-FR" sz="2800" b="1" dirty="0" smtClean="0"/>
              <a:t>1.3. Les statistiques éducatives</a:t>
            </a:r>
            <a:r>
              <a:rPr lang="fr-FR" altLang="ja-JP" sz="3500" b="1" dirty="0" smtClean="0"/>
              <a:t> </a:t>
            </a:r>
            <a:endParaRPr lang="fr-FR" altLang="fr-FR" sz="3500" b="1" dirty="0" smtClean="0"/>
          </a:p>
        </p:txBody>
      </p:sp>
      <p:sp>
        <p:nvSpPr>
          <p:cNvPr id="13315" name="Rectangle 3"/>
          <p:cNvSpPr>
            <a:spLocks noGrp="1" noChangeArrowheads="1"/>
          </p:cNvSpPr>
          <p:nvPr>
            <p:ph type="body" idx="4294967295"/>
          </p:nvPr>
        </p:nvSpPr>
        <p:spPr>
          <a:xfrm>
            <a:off x="0" y="908050"/>
            <a:ext cx="8516938" cy="5735638"/>
          </a:xfrm>
        </p:spPr>
        <p:txBody>
          <a:bodyPr rtlCol="0">
            <a:normAutofit/>
          </a:bodyPr>
          <a:lstStyle/>
          <a:p>
            <a:pPr marL="0" indent="0" algn="just" eaLnBrk="1" fontAlgn="auto" hangingPunct="1">
              <a:spcAft>
                <a:spcPts val="0"/>
              </a:spcAft>
              <a:buFontTx/>
              <a:buNone/>
              <a:defRPr/>
            </a:pPr>
            <a:r>
              <a:rPr lang="en-GB" altLang="fr-FR" sz="3200" b="1" dirty="0" smtClean="0"/>
              <a:t>1.3.3. Utilisation des </a:t>
            </a:r>
            <a:r>
              <a:rPr lang="en-GB" altLang="fr-FR" sz="3200" b="1" dirty="0" err="1" smtClean="0"/>
              <a:t>statistiques</a:t>
            </a:r>
            <a:r>
              <a:rPr lang="en-GB" altLang="fr-FR" sz="3200" b="1" dirty="0" smtClean="0"/>
              <a:t> </a:t>
            </a:r>
            <a:r>
              <a:rPr lang="en-GB" altLang="fr-FR" sz="3200" b="1" dirty="0" err="1" smtClean="0"/>
              <a:t>éducatives</a:t>
            </a:r>
            <a:r>
              <a:rPr lang="en-GB" altLang="fr-FR" sz="3200" b="1" dirty="0" smtClean="0"/>
              <a:t> </a:t>
            </a:r>
          </a:p>
          <a:p>
            <a:pPr algn="just" eaLnBrk="1" fontAlgn="auto" hangingPunct="1">
              <a:spcAft>
                <a:spcPts val="0"/>
              </a:spcAft>
              <a:defRPr/>
            </a:pPr>
            <a:r>
              <a:rPr lang="fr-FR" altLang="fr-FR" sz="3200" dirty="0" smtClean="0"/>
              <a:t>guider la recherche en éducation afin d’approfondir les relations causales entre facteurs externes et internes au système éducatif ;</a:t>
            </a:r>
          </a:p>
          <a:p>
            <a:pPr algn="just" eaLnBrk="1" fontAlgn="auto" hangingPunct="1">
              <a:spcAft>
                <a:spcPts val="0"/>
              </a:spcAft>
              <a:defRPr/>
            </a:pPr>
            <a:r>
              <a:rPr lang="fr-FR" altLang="fr-FR" sz="3200" dirty="0" smtClean="0"/>
              <a:t>identifier les déséquilibres et les disparités ;</a:t>
            </a:r>
          </a:p>
          <a:p>
            <a:pPr algn="just" eaLnBrk="1" fontAlgn="auto" hangingPunct="1">
              <a:spcAft>
                <a:spcPts val="0"/>
              </a:spcAft>
              <a:defRPr/>
            </a:pPr>
            <a:r>
              <a:rPr lang="fr-FR" altLang="fr-FR" sz="3200" dirty="0" smtClean="0"/>
              <a:t>comparer la situation nationale à celle d’autres pays.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stCondLst>
                                            <p:cond delay="0"/>
                                          </p:stCondLst>
                                        </p:cTn>
                                        <p:tgtEl>
                                          <p:spTgt spid="1331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331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331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331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331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315">
                                            <p:txEl>
                                              <p:pRg st="0" end="0"/>
                                            </p:txEl>
                                          </p:spTgt>
                                        </p:tgtEl>
                                        <p:attrNameLst>
                                          <p:attrName>style.visibility</p:attrName>
                                        </p:attrNameLst>
                                      </p:cBhvr>
                                      <p:to>
                                        <p:strVal val="visible"/>
                                      </p:to>
                                    </p:set>
                                    <p:anim calcmode="lin" valueType="num">
                                      <p:cBhvr>
                                        <p:cTn id="16" dur="500" fill="hold"/>
                                        <p:tgtEl>
                                          <p:spTgt spid="1331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331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331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331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331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315">
                                            <p:txEl>
                                              <p:pRg st="1" end="1"/>
                                            </p:txEl>
                                          </p:spTgt>
                                        </p:tgtEl>
                                        <p:attrNameLst>
                                          <p:attrName>style.visibility</p:attrName>
                                        </p:attrNameLst>
                                      </p:cBhvr>
                                      <p:to>
                                        <p:strVal val="visible"/>
                                      </p:to>
                                    </p:set>
                                    <p:anim calcmode="lin" valueType="num">
                                      <p:cBhvr>
                                        <p:cTn id="25" dur="500" fill="hold"/>
                                        <p:tgtEl>
                                          <p:spTgt spid="1331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331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331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331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331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3315">
                                            <p:txEl>
                                              <p:pRg st="2" end="2"/>
                                            </p:txEl>
                                          </p:spTgt>
                                        </p:tgtEl>
                                        <p:attrNameLst>
                                          <p:attrName>style.visibility</p:attrName>
                                        </p:attrNameLst>
                                      </p:cBhvr>
                                      <p:to>
                                        <p:strVal val="visible"/>
                                      </p:to>
                                    </p:set>
                                    <p:anim calcmode="lin" valueType="num">
                                      <p:cBhvr>
                                        <p:cTn id="34" dur="500" fill="hold"/>
                                        <p:tgtEl>
                                          <p:spTgt spid="13315">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3315">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3315">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3315">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3315">
                                            <p:txEl>
                                              <p:pRg st="3" end="3"/>
                                            </p:txEl>
                                          </p:spTgt>
                                        </p:tgtEl>
                                        <p:attrNameLst>
                                          <p:attrName>style.visibility</p:attrName>
                                        </p:attrNameLst>
                                      </p:cBhvr>
                                      <p:to>
                                        <p:strVal val="visible"/>
                                      </p:to>
                                    </p:set>
                                    <p:anim calcmode="lin" valueType="num">
                                      <p:cBhvr>
                                        <p:cTn id="43" dur="500" fill="hold"/>
                                        <p:tgtEl>
                                          <p:spTgt spid="13315">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3315">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3315">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3315">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3315">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5" presetClass="exit" presetSubtype="0" fill="hold" grpId="1" nodeType="clickEffect">
                                  <p:stCondLst>
                                    <p:cond delay="0"/>
                                  </p:stCondLst>
                                  <p:childTnLst>
                                    <p:anim calcmode="lin" valueType="num">
                                      <p:cBhvr>
                                        <p:cTn id="51" dur="2000" fill="hold"/>
                                        <p:tgtEl>
                                          <p:spTgt spid="13314"/>
                                        </p:tgtEl>
                                        <p:attrNameLst>
                                          <p:attrName>style.rotation</p:attrName>
                                        </p:attrNameLst>
                                      </p:cBhvr>
                                      <p:tavLst>
                                        <p:tav tm="0">
                                          <p:val>
                                            <p:fltVal val="0"/>
                                          </p:val>
                                        </p:tav>
                                        <p:tav tm="100000">
                                          <p:val>
                                            <p:fltVal val="-90"/>
                                          </p:val>
                                        </p:tav>
                                      </p:tavLst>
                                    </p:anim>
                                    <p:anim calcmode="lin" valueType="num">
                                      <p:cBhvr>
                                        <p:cTn id="52" dur="2000" fill="hold"/>
                                        <p:tgtEl>
                                          <p:spTgt spid="13314"/>
                                        </p:tgtEl>
                                        <p:attrNameLst>
                                          <p:attrName>ppt_w</p:attrName>
                                        </p:attrNameLst>
                                      </p:cBhvr>
                                      <p:tavLst>
                                        <p:tav tm="0">
                                          <p:val>
                                            <p:strVal val="ppt_w"/>
                                          </p:val>
                                        </p:tav>
                                        <p:tav tm="50000">
                                          <p:val>
                                            <p:strVal val="ppt_w-.5"/>
                                          </p:val>
                                        </p:tav>
                                        <p:tav tm="100000">
                                          <p:val>
                                            <p:strVal val="ppt_w-.5"/>
                                          </p:val>
                                        </p:tav>
                                      </p:tavLst>
                                    </p:anim>
                                    <p:anim calcmode="lin" valueType="num">
                                      <p:cBhvr>
                                        <p:cTn id="53" dur="2000" fill="hold"/>
                                        <p:tgtEl>
                                          <p:spTgt spid="13314"/>
                                        </p:tgtEl>
                                        <p:attrNameLst>
                                          <p:attrName>ppt_h</p:attrName>
                                        </p:attrNameLst>
                                      </p:cBhvr>
                                      <p:tavLst>
                                        <p:tav tm="0">
                                          <p:val>
                                            <p:strVal val="ppt_h"/>
                                          </p:val>
                                        </p:tav>
                                        <p:tav tm="100000">
                                          <p:val>
                                            <p:strVal val="ppt_h"/>
                                          </p:val>
                                        </p:tav>
                                      </p:tavLst>
                                    </p:anim>
                                    <p:anim calcmode="lin" valueType="num">
                                      <p:cBhvr>
                                        <p:cTn id="54" dur="2000" fill="hold"/>
                                        <p:tgtEl>
                                          <p:spTgt spid="13314"/>
                                        </p:tgtEl>
                                        <p:attrNameLst>
                                          <p:attrName>ppt_x</p:attrName>
                                        </p:attrNameLst>
                                      </p:cBhvr>
                                      <p:tavLst>
                                        <p:tav tm="0">
                                          <p:val>
                                            <p:strVal val="ppt_x"/>
                                          </p:val>
                                        </p:tav>
                                        <p:tav tm="100000">
                                          <p:val>
                                            <p:strVal val="ppt_x+.4"/>
                                          </p:val>
                                        </p:tav>
                                      </p:tavLst>
                                    </p:anim>
                                    <p:anim calcmode="lin" valueType="num">
                                      <p:cBhvr>
                                        <p:cTn id="55" dur="2000" fill="hold"/>
                                        <p:tgtEl>
                                          <p:spTgt spid="13314"/>
                                        </p:tgtEl>
                                        <p:attrNameLst>
                                          <p:attrName>ppt_y</p:attrName>
                                        </p:attrNameLst>
                                      </p:cBhvr>
                                      <p:tavLst>
                                        <p:tav tm="0">
                                          <p:val>
                                            <p:strVal val="ppt_y"/>
                                          </p:val>
                                        </p:tav>
                                        <p:tav tm="50000">
                                          <p:val>
                                            <p:strVal val="ppt_y+.1"/>
                                          </p:val>
                                        </p:tav>
                                        <p:tav tm="100000">
                                          <p:val>
                                            <p:strVal val="ppt_y-.2"/>
                                          </p:val>
                                        </p:tav>
                                      </p:tavLst>
                                    </p:anim>
                                    <p:set>
                                      <p:cBhvr>
                                        <p:cTn id="56" dur="1" fill="hold">
                                          <p:stCondLst>
                                            <p:cond delay="1998"/>
                                          </p:stCondLst>
                                        </p:cTn>
                                        <p:tgtEl>
                                          <p:spTgt spid="13314"/>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13315">
                                            <p:txEl>
                                              <p:pRg st="0" end="0"/>
                                            </p:txEl>
                                          </p:spTgt>
                                        </p:tgtEl>
                                      </p:cBhvr>
                                    </p:animEffect>
                                    <p:set>
                                      <p:cBhvr>
                                        <p:cTn id="59" dur="1" fill="hold">
                                          <p:stCondLst>
                                            <p:cond delay="499"/>
                                          </p:stCondLst>
                                        </p:cTn>
                                        <p:tgtEl>
                                          <p:spTgt spid="13315">
                                            <p:txEl>
                                              <p:pRg st="0" end="0"/>
                                            </p:txEl>
                                          </p:spTgt>
                                        </p:tgtEl>
                                        <p:attrNameLst>
                                          <p:attrName>style.visibility</p:attrName>
                                        </p:attrNameLst>
                                      </p:cBhvr>
                                      <p:to>
                                        <p:strVal val="hidden"/>
                                      </p:to>
                                    </p:set>
                                  </p:childTnLst>
                                </p:cTn>
                              </p:par>
                              <p:par>
                                <p:cTn id="60" presetID="22" presetClass="exit" presetSubtype="8" fill="hold" grpId="1" nodeType="withEffect">
                                  <p:stCondLst>
                                    <p:cond delay="0"/>
                                  </p:stCondLst>
                                  <p:childTnLst>
                                    <p:animEffect transition="out" filter="wipe(left)">
                                      <p:cBhvr>
                                        <p:cTn id="61" dur="500"/>
                                        <p:tgtEl>
                                          <p:spTgt spid="13315">
                                            <p:txEl>
                                              <p:pRg st="1" end="1"/>
                                            </p:txEl>
                                          </p:spTgt>
                                        </p:tgtEl>
                                      </p:cBhvr>
                                    </p:animEffect>
                                    <p:set>
                                      <p:cBhvr>
                                        <p:cTn id="62" dur="1" fill="hold">
                                          <p:stCondLst>
                                            <p:cond delay="499"/>
                                          </p:stCondLst>
                                        </p:cTn>
                                        <p:tgtEl>
                                          <p:spTgt spid="13315">
                                            <p:txEl>
                                              <p:pRg st="1" end="1"/>
                                            </p:txEl>
                                          </p:spTgt>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13315">
                                            <p:txEl>
                                              <p:pRg st="2" end="2"/>
                                            </p:txEl>
                                          </p:spTgt>
                                        </p:tgtEl>
                                      </p:cBhvr>
                                    </p:animEffect>
                                    <p:set>
                                      <p:cBhvr>
                                        <p:cTn id="65" dur="1" fill="hold">
                                          <p:stCondLst>
                                            <p:cond delay="499"/>
                                          </p:stCondLst>
                                        </p:cTn>
                                        <p:tgtEl>
                                          <p:spTgt spid="13315">
                                            <p:txEl>
                                              <p:pRg st="2" end="2"/>
                                            </p:txEl>
                                          </p:spTgt>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13315">
                                            <p:txEl>
                                              <p:pRg st="3" end="3"/>
                                            </p:txEl>
                                          </p:spTgt>
                                        </p:tgtEl>
                                      </p:cBhvr>
                                    </p:animEffect>
                                    <p:set>
                                      <p:cBhvr>
                                        <p:cTn id="68" dur="1" fill="hold">
                                          <p:stCondLst>
                                            <p:cond delay="499"/>
                                          </p:stCondLst>
                                        </p:cTn>
                                        <p:tgtEl>
                                          <p:spTgt spid="1331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4" grpId="1"/>
      <p:bldP spid="13315" grpId="0" build="p"/>
      <p:bldP spid="13315" grpId="1" build="allAtOnce"/>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7950" y="188913"/>
            <a:ext cx="9036050" cy="647700"/>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53251" name="Rectangle 3"/>
          <p:cNvSpPr>
            <a:spLocks noGrp="1" noChangeArrowheads="1"/>
          </p:cNvSpPr>
          <p:nvPr>
            <p:ph idx="1"/>
          </p:nvPr>
        </p:nvSpPr>
        <p:spPr>
          <a:xfrm>
            <a:off x="212725" y="1123950"/>
            <a:ext cx="8823325" cy="5618163"/>
          </a:xfrm>
        </p:spPr>
        <p:txBody>
          <a:bodyPr/>
          <a:lstStyle/>
          <a:p>
            <a:pPr marL="0" indent="0" eaLnBrk="1" hangingPunct="1">
              <a:buFont typeface="Wingdings" panose="05000000000000000000" pitchFamily="2" charset="2"/>
              <a:buNone/>
            </a:pPr>
            <a:r>
              <a:rPr lang="fr-FR" altLang="fr-FR" sz="2800" b="1" smtClean="0"/>
              <a:t>2.5 Rationalisation de l’existant et proposition d’extension </a:t>
            </a:r>
            <a:endParaRPr lang="fr-FR" altLang="fr-FR" sz="2800" smtClean="0"/>
          </a:p>
          <a:p>
            <a:pPr marL="0" indent="0" algn="just"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mtClean="0"/>
              <a:t>Il s’agit là de résoudre les problèmes identifiés dans le diagnostic pour améliorer et optimiser le dispositif scolaire existant et proposer un plan d’extension pour satisfaire la demande locale d’éducation et répondre aux objectifs du système éducatif. </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1453680151"/>
      </p:ext>
    </p:extLst>
  </p:cSld>
  <p:clrMapOvr>
    <a:masterClrMapping/>
  </p:clrMapOvr>
  <p:transition>
    <p:wipe dir="d"/>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7950" y="188913"/>
            <a:ext cx="9036050" cy="647700"/>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55299" name="Rectangle 3"/>
          <p:cNvSpPr>
            <a:spLocks noGrp="1" noChangeArrowheads="1"/>
          </p:cNvSpPr>
          <p:nvPr>
            <p:ph idx="1"/>
          </p:nvPr>
        </p:nvSpPr>
        <p:spPr>
          <a:xfrm>
            <a:off x="212725" y="1123950"/>
            <a:ext cx="8929688" cy="5618163"/>
          </a:xfrm>
        </p:spPr>
        <p:txBody>
          <a:bodyPr/>
          <a:lstStyle/>
          <a:p>
            <a:pPr marL="0" indent="0" eaLnBrk="1" hangingPunct="1">
              <a:buFont typeface="Wingdings" panose="05000000000000000000" pitchFamily="2" charset="2"/>
              <a:buNone/>
            </a:pPr>
            <a:r>
              <a:rPr lang="fr-FR" altLang="fr-FR" sz="2800" b="1" smtClean="0"/>
              <a:t>2.5 Rationalisation de l’existant et proposition d’extension </a:t>
            </a:r>
            <a:endParaRPr lang="fr-FR" altLang="fr-FR" sz="2800" smtClean="0"/>
          </a:p>
          <a:p>
            <a:pPr marL="0" indent="0" algn="just"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mtClean="0"/>
              <a:t>A cette étape, il est indispensable d’effectuer un travail d’analyse locale et de microplanification avant d’entreprendre sur le terrain des actions de dynamisation socio-éducative et de pouvoir établir la CS prospective. </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2933161404"/>
      </p:ext>
    </p:extLst>
  </p:cSld>
  <p:clrMapOvr>
    <a:masterClrMapping/>
  </p:clrMapOvr>
  <p:transition>
    <p:wipe dir="d"/>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7950" y="188913"/>
            <a:ext cx="9036050" cy="647700"/>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57347" name="Rectangle 3"/>
          <p:cNvSpPr>
            <a:spLocks noGrp="1" noChangeArrowheads="1"/>
          </p:cNvSpPr>
          <p:nvPr>
            <p:ph idx="1"/>
          </p:nvPr>
        </p:nvSpPr>
        <p:spPr>
          <a:xfrm>
            <a:off x="212725" y="765175"/>
            <a:ext cx="8823325" cy="5976938"/>
          </a:xfrm>
        </p:spPr>
        <p:txBody>
          <a:bodyPr/>
          <a:lstStyle/>
          <a:p>
            <a:pPr marL="0" indent="0" eaLnBrk="1" hangingPunct="1">
              <a:buFont typeface="Wingdings" panose="05000000000000000000" pitchFamily="2" charset="2"/>
              <a:buNone/>
            </a:pPr>
            <a:r>
              <a:rPr lang="fr-FR" altLang="fr-FR" sz="2800" b="1" smtClean="0"/>
              <a:t>2.6 Etablissement de la carte scolaire locale </a:t>
            </a:r>
            <a:endParaRPr lang="fr-FR" altLang="fr-FR" sz="2800" smtClean="0"/>
          </a:p>
          <a:p>
            <a:pPr marL="0" indent="0" eaLnBrk="1" hangingPunct="1">
              <a:buFont typeface="Wingdings" panose="05000000000000000000" pitchFamily="2" charset="2"/>
              <a:buNone/>
            </a:pPr>
            <a:r>
              <a:rPr lang="fr-FR" altLang="fr-FR" smtClean="0"/>
              <a:t>+sieurs cas de figures existent : </a:t>
            </a:r>
          </a:p>
          <a:p>
            <a:pPr marL="0" indent="0" eaLnBrk="1" hangingPunct="1">
              <a:buFont typeface="Wingdings" panose="05000000000000000000" pitchFamily="2" charset="2"/>
              <a:buNone/>
            </a:pPr>
            <a:endParaRPr lang="fr-FR" altLang="fr-FR" smtClean="0"/>
          </a:p>
          <a:p>
            <a:pPr marL="0" indent="0" eaLnBrk="1" hangingPunct="1">
              <a:buFont typeface="Wingdings" panose="05000000000000000000" pitchFamily="2" charset="2"/>
              <a:buNone/>
            </a:pPr>
            <a:r>
              <a:rPr lang="fr-FR" altLang="fr-FR" smtClean="0"/>
              <a:t>• L’école existe et pose ou non des problèmes. </a:t>
            </a:r>
          </a:p>
          <a:p>
            <a:pPr marL="0" indent="0" eaLnBrk="1" hangingPunct="1">
              <a:buFont typeface="Wingdings" panose="05000000000000000000" pitchFamily="2" charset="2"/>
              <a:buNone/>
            </a:pPr>
            <a:endParaRPr lang="fr-FR" altLang="fr-FR" smtClean="0"/>
          </a:p>
          <a:p>
            <a:pPr marL="0" indent="0" eaLnBrk="1" hangingPunct="1">
              <a:buFont typeface="Wingdings" panose="05000000000000000000" pitchFamily="2" charset="2"/>
              <a:buNone/>
            </a:pPr>
            <a:r>
              <a:rPr lang="fr-FR" altLang="fr-FR" smtClean="0"/>
              <a:t>• La population d’une localité demande la création d’une école. </a:t>
            </a:r>
          </a:p>
          <a:p>
            <a:pPr marL="0" indent="0" eaLnBrk="1" hangingPunct="1">
              <a:buFont typeface="Wingdings" panose="05000000000000000000" pitchFamily="2" charset="2"/>
              <a:buNone/>
            </a:pPr>
            <a:endParaRPr lang="fr-FR" altLang="fr-FR" smtClean="0"/>
          </a:p>
          <a:p>
            <a:pPr marL="0" indent="0" eaLnBrk="1" hangingPunct="1">
              <a:buFont typeface="Wingdings" panose="05000000000000000000" pitchFamily="2" charset="2"/>
              <a:buNone/>
            </a:pPr>
            <a:r>
              <a:rPr lang="fr-FR" altLang="fr-FR" smtClean="0"/>
              <a:t>• Les responsables d’éducation locaux envisagent la création ou la normalisation d’une école dans une localité. </a:t>
            </a:r>
          </a:p>
          <a:p>
            <a:pPr marL="0" indent="0" eaLnBrk="1" hangingPunct="1">
              <a:buFont typeface="Wingdings" panose="05000000000000000000" pitchFamily="2" charset="2"/>
              <a:buNone/>
            </a:pPr>
            <a:endParaRPr lang="fr-FR" altLang="fr-FR" smtClean="0"/>
          </a:p>
        </p:txBody>
      </p:sp>
    </p:spTree>
    <p:extLst>
      <p:ext uri="{BB962C8B-B14F-4D97-AF65-F5344CB8AC3E}">
        <p14:creationId xmlns:p14="http://schemas.microsoft.com/office/powerpoint/2010/main" val="2962413349"/>
      </p:ext>
    </p:extLst>
  </p:cSld>
  <p:clrMapOvr>
    <a:masterClrMapping/>
  </p:clrMapOvr>
  <p:transition>
    <p:wipe dir="d"/>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7950" y="188913"/>
            <a:ext cx="9036050" cy="647700"/>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59395" name="Rectangle 3"/>
          <p:cNvSpPr>
            <a:spLocks noGrp="1" noChangeArrowheads="1"/>
          </p:cNvSpPr>
          <p:nvPr>
            <p:ph idx="1"/>
          </p:nvPr>
        </p:nvSpPr>
        <p:spPr>
          <a:xfrm>
            <a:off x="212725" y="908050"/>
            <a:ext cx="8823325" cy="5834063"/>
          </a:xfrm>
        </p:spPr>
        <p:txBody>
          <a:bodyPr/>
          <a:lstStyle/>
          <a:p>
            <a:pPr marL="0" indent="0" eaLnBrk="1" hangingPunct="1">
              <a:buFont typeface="Wingdings" panose="05000000000000000000" pitchFamily="2" charset="2"/>
              <a:buNone/>
            </a:pPr>
            <a:r>
              <a:rPr lang="fr-FR" altLang="fr-FR" sz="2800" b="1" smtClean="0"/>
              <a:t>2.6 Etablissement de la carte scolaire locale </a:t>
            </a:r>
            <a:endParaRPr lang="fr-FR" altLang="fr-FR" sz="2800" smtClean="0"/>
          </a:p>
          <a:p>
            <a:pPr marL="0" indent="0" algn="just"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mtClean="0"/>
              <a:t>Dans chaque cas, il est indispensable de réunir des éléments techniques d’analyse et d’appréciation et de procéder à une étude de terrain portant sur la situation géographique, les données démographiques de l’aire de recrutement et le contexte socio-économique et culturel. </a:t>
            </a:r>
          </a:p>
        </p:txBody>
      </p:sp>
    </p:spTree>
    <p:extLst>
      <p:ext uri="{BB962C8B-B14F-4D97-AF65-F5344CB8AC3E}">
        <p14:creationId xmlns:p14="http://schemas.microsoft.com/office/powerpoint/2010/main" val="1334327446"/>
      </p:ext>
    </p:extLst>
  </p:cSld>
  <p:clrMapOvr>
    <a:masterClrMapping/>
  </p:clrMapOvr>
  <p:transition>
    <p:wipe dir="d"/>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61443" name="Rectangle 3"/>
          <p:cNvSpPr>
            <a:spLocks noGrp="1" noChangeArrowheads="1"/>
          </p:cNvSpPr>
          <p:nvPr>
            <p:ph idx="1"/>
          </p:nvPr>
        </p:nvSpPr>
        <p:spPr>
          <a:xfrm>
            <a:off x="212725" y="1123950"/>
            <a:ext cx="8929688" cy="5618163"/>
          </a:xfrm>
        </p:spPr>
        <p:txBody>
          <a:bodyPr/>
          <a:lstStyle/>
          <a:p>
            <a:pPr marL="0" indent="0" eaLnBrk="1" hangingPunct="1">
              <a:buFont typeface="Wingdings" panose="05000000000000000000" pitchFamily="2" charset="2"/>
              <a:buNone/>
            </a:pPr>
            <a:r>
              <a:rPr lang="fr-FR" altLang="fr-FR" sz="2800" b="1" smtClean="0"/>
              <a:t>2.7 Exploitation des instruments de la carte scolaire </a:t>
            </a:r>
            <a:endParaRPr lang="fr-FR" altLang="fr-FR" sz="2800" smtClean="0"/>
          </a:p>
          <a:p>
            <a:pPr marL="0" indent="0" algn="just" eaLnBrk="1" hangingPunct="1">
              <a:buFont typeface="Wingdings" panose="05000000000000000000" pitchFamily="2" charset="2"/>
              <a:buNone/>
            </a:pPr>
            <a:r>
              <a:rPr lang="fr-FR" altLang="fr-FR" smtClean="0"/>
              <a:t>Les responsables locaux disposent des principaux instruments de microplanification : </a:t>
            </a:r>
          </a:p>
          <a:p>
            <a:pPr marL="0" indent="0" eaLnBrk="1" hangingPunct="1">
              <a:buFont typeface="Wingdings" panose="05000000000000000000" pitchFamily="2" charset="2"/>
              <a:buNone/>
            </a:pPr>
            <a:r>
              <a:rPr lang="fr-FR" altLang="fr-FR" smtClean="0"/>
              <a:t>• le répertoire exhaustif des écoles existantes; </a:t>
            </a:r>
          </a:p>
          <a:p>
            <a:pPr marL="0" indent="0" algn="just" eaLnBrk="1" hangingPunct="1">
              <a:buFont typeface="Wingdings" panose="05000000000000000000" pitchFamily="2" charset="2"/>
              <a:buNone/>
            </a:pPr>
            <a:r>
              <a:rPr lang="fr-FR" altLang="fr-FR" smtClean="0"/>
              <a:t>• les cartes du réseau scolaire (cartes physiques) et des aires de recrutement (probablement) ; </a:t>
            </a:r>
          </a:p>
          <a:p>
            <a:pPr marL="0" indent="0" eaLnBrk="1" hangingPunct="1">
              <a:buFont typeface="Wingdings" panose="05000000000000000000" pitchFamily="2" charset="2"/>
              <a:buNone/>
            </a:pPr>
            <a:r>
              <a:rPr lang="fr-FR" altLang="fr-FR" smtClean="0"/>
              <a:t>• les données démographiques par localité ; </a:t>
            </a:r>
          </a:p>
          <a:p>
            <a:pPr marL="0" indent="0" eaLnBrk="1" hangingPunct="1">
              <a:buFont typeface="Wingdings" panose="05000000000000000000" pitchFamily="2" charset="2"/>
              <a:buNone/>
            </a:pPr>
            <a:r>
              <a:rPr lang="fr-FR" altLang="fr-FR" smtClean="0"/>
              <a:t>• les tableaux synthétiques d’indicateurs ; </a:t>
            </a:r>
          </a:p>
          <a:p>
            <a:pPr marL="0" indent="0" eaLnBrk="1" hangingPunct="1">
              <a:buFont typeface="Wingdings" panose="05000000000000000000" pitchFamily="2" charset="2"/>
              <a:buNone/>
            </a:pPr>
            <a:r>
              <a:rPr lang="fr-FR" altLang="fr-FR" smtClean="0"/>
              <a:t>• les conclusions du diagnostic global. </a:t>
            </a:r>
          </a:p>
        </p:txBody>
      </p:sp>
    </p:spTree>
    <p:extLst>
      <p:ext uri="{BB962C8B-B14F-4D97-AF65-F5344CB8AC3E}">
        <p14:creationId xmlns:p14="http://schemas.microsoft.com/office/powerpoint/2010/main" val="713476682"/>
      </p:ext>
    </p:extLst>
  </p:cSld>
  <p:clrMapOvr>
    <a:masterClrMapping/>
  </p:clrMapOvr>
  <p:transition>
    <p:wipe dir="d"/>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28675" name="Rectangle 3"/>
          <p:cNvSpPr>
            <a:spLocks noGrp="1" noChangeArrowheads="1"/>
          </p:cNvSpPr>
          <p:nvPr>
            <p:ph idx="1"/>
          </p:nvPr>
        </p:nvSpPr>
        <p:spPr>
          <a:xfrm>
            <a:off x="212725" y="908050"/>
            <a:ext cx="8823325" cy="5834063"/>
          </a:xfrm>
        </p:spPr>
        <p:txBody>
          <a:bodyPr/>
          <a:lstStyle/>
          <a:p>
            <a:pPr marL="0" indent="0" eaLnBrk="1" hangingPunct="1">
              <a:buFont typeface="Wingdings" pitchFamily="2" charset="2"/>
              <a:buNone/>
              <a:defRPr/>
            </a:pPr>
            <a:r>
              <a:rPr lang="fr-FR" sz="2800" b="1" dirty="0" smtClean="0"/>
              <a:t>2.7 Exploitation des instruments de la carte scolaire </a:t>
            </a:r>
            <a:endParaRPr lang="fr-FR" sz="2800" dirty="0" smtClean="0"/>
          </a:p>
          <a:p>
            <a:pPr marL="0" indent="0" algn="just" eaLnBrk="1" hangingPunct="1">
              <a:buFont typeface="Wingdings" pitchFamily="2" charset="2"/>
              <a:buNone/>
              <a:defRPr/>
            </a:pPr>
            <a:endParaRPr lang="fr-FR" dirty="0" smtClean="0"/>
          </a:p>
          <a:p>
            <a:pPr marL="0" indent="0" algn="just" eaLnBrk="1" hangingPunct="1">
              <a:buFont typeface="Wingdings" pitchFamily="2" charset="2"/>
              <a:buNone/>
              <a:defRPr/>
            </a:pPr>
            <a:r>
              <a:rPr lang="fr-FR" dirty="0" smtClean="0"/>
              <a:t>Ils peuvent:</a:t>
            </a:r>
          </a:p>
          <a:p>
            <a:pPr algn="just" eaLnBrk="1" hangingPunct="1">
              <a:buFontTx/>
              <a:buChar char="-"/>
              <a:defRPr/>
            </a:pPr>
            <a:r>
              <a:rPr lang="fr-FR" dirty="0" smtClean="0"/>
              <a:t>d’une part préparer une campagne de mobilisation des acteurs locaux de l’éducation pour rentabiliser le dispositif scolaire existant, </a:t>
            </a:r>
          </a:p>
          <a:p>
            <a:pPr marL="0" indent="0" algn="just" eaLnBrk="1" hangingPunct="1">
              <a:buFont typeface="Arial" charset="0"/>
              <a:buNone/>
              <a:defRPr/>
            </a:pPr>
            <a:endParaRPr lang="fr-FR" dirty="0" smtClean="0"/>
          </a:p>
          <a:p>
            <a:pPr algn="just" eaLnBrk="1" hangingPunct="1">
              <a:buFontTx/>
              <a:buChar char="-"/>
              <a:defRPr/>
            </a:pPr>
            <a:r>
              <a:rPr lang="fr-FR" dirty="0" smtClean="0"/>
              <a:t>et, d’autre part, programmer la création d’écoles en vue d’accroître les taux de scolarisation</a:t>
            </a:r>
            <a:r>
              <a:rPr lang="fr-FR" sz="2800" dirty="0" smtClean="0"/>
              <a:t>. </a:t>
            </a:r>
          </a:p>
        </p:txBody>
      </p:sp>
    </p:spTree>
    <p:extLst>
      <p:ext uri="{BB962C8B-B14F-4D97-AF65-F5344CB8AC3E}">
        <p14:creationId xmlns:p14="http://schemas.microsoft.com/office/powerpoint/2010/main" val="2530034206"/>
      </p:ext>
    </p:extLst>
  </p:cSld>
  <p:clrMapOvr>
    <a:masterClrMapping/>
  </p:clrMapOvr>
  <p:transition>
    <p:wipe dir="d"/>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65539" name="Rectangle 3"/>
          <p:cNvSpPr>
            <a:spLocks noGrp="1" noChangeArrowheads="1"/>
          </p:cNvSpPr>
          <p:nvPr>
            <p:ph idx="1"/>
          </p:nvPr>
        </p:nvSpPr>
        <p:spPr>
          <a:xfrm>
            <a:off x="212725" y="1125538"/>
            <a:ext cx="8823325" cy="5616575"/>
          </a:xfrm>
        </p:spPr>
        <p:txBody>
          <a:bodyPr/>
          <a:lstStyle/>
          <a:p>
            <a:pPr marL="0" indent="0" eaLnBrk="1" hangingPunct="1">
              <a:buFont typeface="Wingdings" panose="05000000000000000000" pitchFamily="2" charset="2"/>
              <a:buNone/>
            </a:pPr>
            <a:r>
              <a:rPr lang="fr-FR" altLang="fr-FR" sz="2800" b="1" smtClean="0"/>
              <a:t>2.8 Validation des propositions </a:t>
            </a:r>
            <a:endParaRPr lang="fr-FR" altLang="fr-FR" sz="2800" smtClean="0"/>
          </a:p>
          <a:p>
            <a:pPr marL="0" indent="0" algn="just"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mtClean="0"/>
              <a:t>Les étapes précédentes s’inscrivent dans une démarche purement technique, conduite principalement par les planificateurs de l’éducation. </a:t>
            </a:r>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Les propositions de réorganisation du réseau scolaire qui émanent de ce travail doivent être validées par les différents acteurs, notamment par les communautés qui en sont les principaux bénéficiaires. </a:t>
            </a:r>
          </a:p>
          <a:p>
            <a:pPr marL="0" indent="0" eaLnBrk="1" hangingPunct="1">
              <a:buFont typeface="Wingdings" panose="05000000000000000000" pitchFamily="2" charset="2"/>
              <a:buNone/>
            </a:pPr>
            <a:r>
              <a:rPr lang="fr-FR" altLang="fr-FR" sz="2800" smtClean="0"/>
              <a:t> </a:t>
            </a:r>
          </a:p>
          <a:p>
            <a:pPr marL="0" indent="0" eaLnBrk="1" hangingPunct="1">
              <a:buFont typeface="Wingdings" panose="05000000000000000000" pitchFamily="2" charset="2"/>
              <a:buNone/>
            </a:pPr>
            <a:r>
              <a:rPr lang="fr-FR" altLang="fr-FR" sz="2800" smtClean="0"/>
              <a:t> </a:t>
            </a:r>
          </a:p>
        </p:txBody>
      </p:sp>
    </p:spTree>
    <p:extLst>
      <p:ext uri="{BB962C8B-B14F-4D97-AF65-F5344CB8AC3E}">
        <p14:creationId xmlns:p14="http://schemas.microsoft.com/office/powerpoint/2010/main" val="3449230987"/>
      </p:ext>
    </p:extLst>
  </p:cSld>
  <p:clrMapOvr>
    <a:masterClrMapping/>
  </p:clrMapOvr>
  <p:transition>
    <p:wipe dir="d"/>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2 Le processus et les principales étapes</a:t>
            </a:r>
            <a:endParaRPr lang="fr-FR" altLang="fr-FR" sz="3200" b="1" smtClean="0">
              <a:latin typeface="Verdana" panose="020B0604030504040204" pitchFamily="34" charset="0"/>
            </a:endParaRPr>
          </a:p>
        </p:txBody>
      </p:sp>
      <p:sp>
        <p:nvSpPr>
          <p:cNvPr id="67587" name="Rectangle 3"/>
          <p:cNvSpPr>
            <a:spLocks noGrp="1" noChangeArrowheads="1"/>
          </p:cNvSpPr>
          <p:nvPr>
            <p:ph idx="1"/>
          </p:nvPr>
        </p:nvSpPr>
        <p:spPr>
          <a:xfrm>
            <a:off x="212725" y="1125538"/>
            <a:ext cx="8823325" cy="5616575"/>
          </a:xfrm>
        </p:spPr>
        <p:txBody>
          <a:bodyPr/>
          <a:lstStyle/>
          <a:p>
            <a:pPr marL="0" indent="0" eaLnBrk="1" hangingPunct="1">
              <a:buFont typeface="Wingdings" panose="05000000000000000000" pitchFamily="2" charset="2"/>
              <a:buNone/>
            </a:pPr>
            <a:r>
              <a:rPr lang="fr-FR" altLang="fr-FR" sz="2800" b="1" smtClean="0"/>
              <a:t>2.8 Validation des propositions </a:t>
            </a:r>
            <a:endParaRPr lang="fr-FR" altLang="fr-FR" sz="2800" smtClean="0"/>
          </a:p>
          <a:p>
            <a:pPr marL="0" indent="0" eaLnBrk="1" hangingPunct="1">
              <a:buFont typeface="Wingdings" panose="05000000000000000000" pitchFamily="2" charset="2"/>
              <a:buNone/>
            </a:pPr>
            <a:r>
              <a:rPr lang="fr-FR" altLang="fr-FR" sz="2800" smtClean="0"/>
              <a:t> </a:t>
            </a:r>
          </a:p>
          <a:p>
            <a:pPr marL="0" indent="0" algn="just" eaLnBrk="1" hangingPunct="1">
              <a:buFont typeface="Wingdings" panose="05000000000000000000" pitchFamily="2" charset="2"/>
              <a:buNone/>
            </a:pPr>
            <a:r>
              <a:rPr lang="fr-FR" altLang="fr-FR" smtClean="0"/>
              <a:t>L’importance de cette étape essentielle ne doit pas être sous-estimée, car elle assure une réelle implication de tous les acteurs du système éducatif. </a:t>
            </a:r>
          </a:p>
          <a:p>
            <a:pPr marL="0" indent="0" eaLnBrk="1" hangingPunct="1">
              <a:buFont typeface="Wingdings" panose="05000000000000000000" pitchFamily="2" charset="2"/>
              <a:buNone/>
            </a:pPr>
            <a:endParaRPr lang="fr-FR" altLang="fr-FR" smtClean="0"/>
          </a:p>
        </p:txBody>
      </p:sp>
    </p:spTree>
    <p:extLst>
      <p:ext uri="{BB962C8B-B14F-4D97-AF65-F5344CB8AC3E}">
        <p14:creationId xmlns:p14="http://schemas.microsoft.com/office/powerpoint/2010/main" val="3621206556"/>
      </p:ext>
    </p:extLst>
  </p:cSld>
  <p:clrMapOvr>
    <a:masterClrMapping/>
  </p:clrMapOvr>
  <p:transition>
    <p:wipe dir="d"/>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7950" y="188913"/>
            <a:ext cx="9036050" cy="935037"/>
          </a:xfrm>
        </p:spPr>
        <p:txBody>
          <a:bodyPr/>
          <a:lstStyle/>
          <a:p>
            <a:pPr eaLnBrk="1" hangingPunct="1"/>
            <a:r>
              <a:rPr lang="fr-FR" altLang="fr-FR" sz="3200" b="1" smtClean="0"/>
              <a:t>3 Le diagnostic du système éducatif au niveau local </a:t>
            </a:r>
            <a:endParaRPr lang="fr-FR" altLang="fr-FR" sz="3200" smtClean="0"/>
          </a:p>
        </p:txBody>
      </p:sp>
      <p:sp>
        <p:nvSpPr>
          <p:cNvPr id="69635" name="Rectangle 3"/>
          <p:cNvSpPr>
            <a:spLocks noGrp="1" noChangeArrowheads="1"/>
          </p:cNvSpPr>
          <p:nvPr>
            <p:ph idx="1"/>
          </p:nvPr>
        </p:nvSpPr>
        <p:spPr>
          <a:xfrm>
            <a:off x="212725" y="1412875"/>
            <a:ext cx="8929688" cy="5329238"/>
          </a:xfrm>
        </p:spPr>
        <p:txBody>
          <a:bodyPr/>
          <a:lstStyle/>
          <a:p>
            <a:pPr marL="0" indent="0" algn="just" eaLnBrk="1" hangingPunct="1">
              <a:buFont typeface="Wingdings" panose="05000000000000000000" pitchFamily="2" charset="2"/>
              <a:buNone/>
            </a:pPr>
            <a:r>
              <a:rPr lang="fr-FR" altLang="fr-FR" smtClean="0"/>
              <a:t>L’expression de «diagnostic » s’utilise en médecine : un médecin pratique toujours un diagnostic afin d’évaluer l’état de santé de son patient avant de lui prescrire des médicaments. </a:t>
            </a:r>
          </a:p>
          <a:p>
            <a:pPr marL="0" indent="0" algn="just" eaLnBrk="1" hangingPunct="1">
              <a:buFont typeface="Wingdings" panose="05000000000000000000" pitchFamily="2" charset="2"/>
              <a:buNone/>
            </a:pPr>
            <a:r>
              <a:rPr lang="fr-FR" altLang="fr-FR" smtClean="0"/>
              <a:t>De la même manière, un planificateur de l’éducation doit analyser l’état et le fonctionnement du système éducatif afin d’identifier les lacunes et les dysfonctionnements avant, par exemple, de proposer la construction ou la rénovation de nouveaux bâtiments.</a:t>
            </a:r>
          </a:p>
        </p:txBody>
      </p:sp>
    </p:spTree>
    <p:extLst>
      <p:ext uri="{BB962C8B-B14F-4D97-AF65-F5344CB8AC3E}">
        <p14:creationId xmlns:p14="http://schemas.microsoft.com/office/powerpoint/2010/main" val="995273765"/>
      </p:ext>
    </p:extLst>
  </p:cSld>
  <p:clrMapOvr>
    <a:masterClrMapping/>
  </p:clrMapOvr>
  <p:transition>
    <p:wipe dir="d"/>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3 Le diagnostic du système éducatif au niveau local </a:t>
            </a:r>
            <a:endParaRPr lang="fr-FR" altLang="fr-FR" sz="3200" smtClean="0"/>
          </a:p>
        </p:txBody>
      </p:sp>
      <p:sp>
        <p:nvSpPr>
          <p:cNvPr id="71683" name="Rectangle 3"/>
          <p:cNvSpPr>
            <a:spLocks noGrp="1" noChangeArrowheads="1"/>
          </p:cNvSpPr>
          <p:nvPr>
            <p:ph idx="1"/>
          </p:nvPr>
        </p:nvSpPr>
        <p:spPr>
          <a:xfrm>
            <a:off x="212725" y="981075"/>
            <a:ext cx="8823325" cy="5761038"/>
          </a:xfrm>
        </p:spPr>
        <p:txBody>
          <a:bodyPr/>
          <a:lstStyle/>
          <a:p>
            <a:pPr marL="0" indent="0" algn="just" eaLnBrk="1" hangingPunct="1">
              <a:buFont typeface="Wingdings" panose="05000000000000000000" pitchFamily="2" charset="2"/>
              <a:buNone/>
            </a:pPr>
            <a:r>
              <a:rPr lang="fr-FR" altLang="fr-FR" smtClean="0"/>
              <a:t>Il s’agit plus spécifiquement d’analyser la couverture, la qualité des intrants, les rendements scolaires, les ressources humaines et le système de gestion.</a:t>
            </a:r>
          </a:p>
          <a:p>
            <a:pPr marL="0" indent="0" algn="just" eaLnBrk="1" hangingPunct="1">
              <a:buFont typeface="Wingdings" panose="05000000000000000000" pitchFamily="2" charset="2"/>
              <a:buNone/>
            </a:pPr>
            <a:r>
              <a:rPr lang="fr-FR" altLang="fr-FR" smtClean="0"/>
              <a:t>La conduite d’un diagnostic vise à répondre aux questions suivantes :</a:t>
            </a:r>
          </a:p>
          <a:p>
            <a:pPr marL="0" indent="0" algn="just" eaLnBrk="1" hangingPunct="1">
              <a:buFont typeface="Wingdings" panose="05000000000000000000" pitchFamily="2" charset="2"/>
              <a:buNone/>
            </a:pPr>
            <a:r>
              <a:rPr lang="fr-FR" altLang="fr-FR" smtClean="0"/>
              <a:t>- l’offre d’éducation est-elle satisfaisante par rapport à la demande potentielle ?</a:t>
            </a:r>
          </a:p>
          <a:p>
            <a:pPr marL="0" indent="0" eaLnBrk="1" hangingPunct="1">
              <a:buFont typeface="Wingdings" panose="05000000000000000000" pitchFamily="2" charset="2"/>
              <a:buNone/>
            </a:pPr>
            <a:endParaRPr lang="fr-FR" altLang="fr-FR" smtClean="0"/>
          </a:p>
        </p:txBody>
      </p:sp>
    </p:spTree>
    <p:extLst>
      <p:ext uri="{BB962C8B-B14F-4D97-AF65-F5344CB8AC3E}">
        <p14:creationId xmlns:p14="http://schemas.microsoft.com/office/powerpoint/2010/main" val="2350332003"/>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50825" y="115888"/>
            <a:ext cx="8353425" cy="720725"/>
          </a:xfrm>
        </p:spPr>
        <p:txBody>
          <a:bodyPr/>
          <a:lstStyle/>
          <a:p>
            <a:pPr eaLnBrk="1" hangingPunct="1"/>
            <a:r>
              <a:rPr lang="en-GB" altLang="ja-JP" sz="2800" b="1" smtClean="0"/>
              <a:t>1.3.3. Utilisation des statistiques pour la PE</a:t>
            </a:r>
            <a:r>
              <a:rPr lang="fr-FR" altLang="ja-JP" sz="2800" b="1" smtClean="0">
                <a:latin typeface="Times New Roman" panose="02020603050405020304" pitchFamily="18" charset="0"/>
              </a:rPr>
              <a:t> </a:t>
            </a:r>
            <a:r>
              <a:rPr lang="fr-FR" altLang="ja-JP" sz="3500" smtClean="0"/>
              <a:t> </a:t>
            </a:r>
            <a:endParaRPr lang="fr-FR" altLang="fr-FR" sz="3500" smtClean="0"/>
          </a:p>
        </p:txBody>
      </p:sp>
      <p:sp>
        <p:nvSpPr>
          <p:cNvPr id="14339" name="Rectangle 3"/>
          <p:cNvSpPr>
            <a:spLocks noGrp="1" noChangeArrowheads="1"/>
          </p:cNvSpPr>
          <p:nvPr>
            <p:ph type="body" idx="4294967295"/>
          </p:nvPr>
        </p:nvSpPr>
        <p:spPr>
          <a:xfrm>
            <a:off x="179388" y="836613"/>
            <a:ext cx="8713787" cy="5832475"/>
          </a:xfrm>
        </p:spPr>
        <p:txBody>
          <a:bodyPr/>
          <a:lstStyle/>
          <a:p>
            <a:pPr eaLnBrk="1" hangingPunct="1">
              <a:buFontTx/>
              <a:buNone/>
            </a:pPr>
            <a:r>
              <a:rPr lang="en-GB" altLang="fr-FR" b="1" dirty="0" smtClean="0"/>
              <a:t>     </a:t>
            </a:r>
            <a:r>
              <a:rPr lang="en-GB" altLang="fr-FR" sz="2800" b="1" dirty="0" smtClean="0"/>
              <a:t> Le </a:t>
            </a:r>
            <a:r>
              <a:rPr lang="en-GB" altLang="fr-FR" sz="2800" b="1" dirty="0" err="1" smtClean="0"/>
              <a:t>planificateur</a:t>
            </a:r>
            <a:r>
              <a:rPr lang="en-GB" altLang="fr-FR" sz="2800" b="1" dirty="0" smtClean="0"/>
              <a:t> les utilise pour</a:t>
            </a:r>
            <a:r>
              <a:rPr lang="en-GB" altLang="fr-FR" sz="2800" dirty="0" smtClean="0"/>
              <a:t>:</a:t>
            </a:r>
          </a:p>
          <a:p>
            <a:pPr algn="just" eaLnBrk="1" hangingPunct="1">
              <a:buFontTx/>
              <a:buChar char="-"/>
            </a:pPr>
            <a:r>
              <a:rPr lang="fr-FR" altLang="fr-FR" sz="2800" dirty="0" smtClean="0"/>
              <a:t>formuler les politiques éducatives, ce qui nécessite diagnostic;</a:t>
            </a:r>
          </a:p>
          <a:p>
            <a:pPr algn="just" eaLnBrk="1" hangingPunct="1">
              <a:buFontTx/>
              <a:buChar char="-"/>
            </a:pPr>
            <a:r>
              <a:rPr lang="fr-FR" altLang="fr-FR" sz="2800" dirty="0" smtClean="0"/>
              <a:t>planifier le développement futur de l’éducation par la fixation d’objectifs quantitatifs et qualitatifs (sur les effectifs des élèves, des personnels enseignants, administratifs et d’encadrement) et par la projection des besoins en infrastructures et des coûts;</a:t>
            </a:r>
          </a:p>
          <a:p>
            <a:pPr algn="just" eaLnBrk="1" hangingPunct="1">
              <a:buFontTx/>
              <a:buChar char="-"/>
            </a:pPr>
            <a:r>
              <a:rPr lang="fr-FR" altLang="fr-FR" sz="2800" dirty="0" smtClean="0"/>
              <a:t>préparer les programmes et projets pour l’amélioration du système;</a:t>
            </a:r>
          </a:p>
          <a:p>
            <a:pPr eaLnBrk="1" hangingPunct="1">
              <a:buFontTx/>
              <a:buChar char="-"/>
            </a:pPr>
            <a:r>
              <a:rPr lang="fr-FR" altLang="fr-FR" sz="2800" dirty="0" smtClean="0"/>
              <a:t>suivre le développement du secteur;</a:t>
            </a:r>
          </a:p>
          <a:p>
            <a:pPr eaLnBrk="1" hangingPunct="1">
              <a:buFontTx/>
              <a:buChar char="-"/>
            </a:pPr>
            <a:r>
              <a:rPr lang="fr-FR" altLang="fr-FR" sz="2800" dirty="0" smtClean="0"/>
              <a:t>évaluer les résultats des plans et projets d’éducation</a:t>
            </a:r>
            <a:r>
              <a:rPr lang="en-GB" altLang="fr-FR" sz="2800" dirty="0" smtClean="0"/>
              <a:t>. </a:t>
            </a:r>
            <a:endParaRPr lang="fr-FR" altLang="fr-FR"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stCondLst>
                                            <p:cond delay="0"/>
                                          </p:stCondLst>
                                        </p:cTn>
                                        <p:tgtEl>
                                          <p:spTgt spid="1433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433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433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433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433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4339">
                                            <p:txEl>
                                              <p:pRg st="0" end="0"/>
                                            </p:txEl>
                                          </p:spTgt>
                                        </p:tgtEl>
                                        <p:attrNameLst>
                                          <p:attrName>style.visibility</p:attrName>
                                        </p:attrNameLst>
                                      </p:cBhvr>
                                      <p:to>
                                        <p:strVal val="visible"/>
                                      </p:to>
                                    </p:set>
                                    <p:anim calcmode="lin" valueType="num">
                                      <p:cBhvr>
                                        <p:cTn id="16" dur="500" fill="hold"/>
                                        <p:tgtEl>
                                          <p:spTgt spid="1433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433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433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433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433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4339">
                                            <p:txEl>
                                              <p:pRg st="1" end="1"/>
                                            </p:txEl>
                                          </p:spTgt>
                                        </p:tgtEl>
                                        <p:attrNameLst>
                                          <p:attrName>style.visibility</p:attrName>
                                        </p:attrNameLst>
                                      </p:cBhvr>
                                      <p:to>
                                        <p:strVal val="visible"/>
                                      </p:to>
                                    </p:set>
                                    <p:anim calcmode="lin" valueType="num">
                                      <p:cBhvr>
                                        <p:cTn id="25" dur="500" fill="hold"/>
                                        <p:tgtEl>
                                          <p:spTgt spid="1433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433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433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433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433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4339">
                                            <p:txEl>
                                              <p:pRg st="2" end="2"/>
                                            </p:txEl>
                                          </p:spTgt>
                                        </p:tgtEl>
                                        <p:attrNameLst>
                                          <p:attrName>style.visibility</p:attrName>
                                        </p:attrNameLst>
                                      </p:cBhvr>
                                      <p:to>
                                        <p:strVal val="visible"/>
                                      </p:to>
                                    </p:set>
                                    <p:anim calcmode="lin" valueType="num">
                                      <p:cBhvr>
                                        <p:cTn id="34" dur="500" fill="hold"/>
                                        <p:tgtEl>
                                          <p:spTgt spid="14339">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4339">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4339">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4339">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433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4339">
                                            <p:txEl>
                                              <p:pRg st="3" end="3"/>
                                            </p:txEl>
                                          </p:spTgt>
                                        </p:tgtEl>
                                        <p:attrNameLst>
                                          <p:attrName>style.visibility</p:attrName>
                                        </p:attrNameLst>
                                      </p:cBhvr>
                                      <p:to>
                                        <p:strVal val="visible"/>
                                      </p:to>
                                    </p:set>
                                    <p:anim calcmode="lin" valueType="num">
                                      <p:cBhvr>
                                        <p:cTn id="43" dur="500" fill="hold"/>
                                        <p:tgtEl>
                                          <p:spTgt spid="14339">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4339">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4339">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4339">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4339">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4339">
                                            <p:txEl>
                                              <p:pRg st="4" end="4"/>
                                            </p:txEl>
                                          </p:spTgt>
                                        </p:tgtEl>
                                        <p:attrNameLst>
                                          <p:attrName>style.visibility</p:attrName>
                                        </p:attrNameLst>
                                      </p:cBhvr>
                                      <p:to>
                                        <p:strVal val="visible"/>
                                      </p:to>
                                    </p:set>
                                    <p:anim calcmode="lin" valueType="num">
                                      <p:cBhvr>
                                        <p:cTn id="52" dur="500" fill="hold"/>
                                        <p:tgtEl>
                                          <p:spTgt spid="14339">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14339">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14339">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14339">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14339">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4339">
                                            <p:txEl>
                                              <p:pRg st="5" end="5"/>
                                            </p:txEl>
                                          </p:spTgt>
                                        </p:tgtEl>
                                        <p:attrNameLst>
                                          <p:attrName>style.visibility</p:attrName>
                                        </p:attrNameLst>
                                      </p:cBhvr>
                                      <p:to>
                                        <p:strVal val="visible"/>
                                      </p:to>
                                    </p:set>
                                    <p:anim calcmode="lin" valueType="num">
                                      <p:cBhvr>
                                        <p:cTn id="61" dur="500" fill="hold"/>
                                        <p:tgtEl>
                                          <p:spTgt spid="14339">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14339">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14339">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14339">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14339">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5" presetClass="exit" presetSubtype="0" fill="hold" grpId="1" nodeType="clickEffect">
                                  <p:stCondLst>
                                    <p:cond delay="0"/>
                                  </p:stCondLst>
                                  <p:childTnLst>
                                    <p:anim calcmode="lin" valueType="num">
                                      <p:cBhvr>
                                        <p:cTn id="69" dur="2000" fill="hold"/>
                                        <p:tgtEl>
                                          <p:spTgt spid="14338"/>
                                        </p:tgtEl>
                                        <p:attrNameLst>
                                          <p:attrName>style.rotation</p:attrName>
                                        </p:attrNameLst>
                                      </p:cBhvr>
                                      <p:tavLst>
                                        <p:tav tm="0">
                                          <p:val>
                                            <p:fltVal val="0"/>
                                          </p:val>
                                        </p:tav>
                                        <p:tav tm="100000">
                                          <p:val>
                                            <p:fltVal val="-90"/>
                                          </p:val>
                                        </p:tav>
                                      </p:tavLst>
                                    </p:anim>
                                    <p:anim calcmode="lin" valueType="num">
                                      <p:cBhvr>
                                        <p:cTn id="70" dur="2000" fill="hold"/>
                                        <p:tgtEl>
                                          <p:spTgt spid="14338"/>
                                        </p:tgtEl>
                                        <p:attrNameLst>
                                          <p:attrName>ppt_w</p:attrName>
                                        </p:attrNameLst>
                                      </p:cBhvr>
                                      <p:tavLst>
                                        <p:tav tm="0">
                                          <p:val>
                                            <p:strVal val="ppt_w"/>
                                          </p:val>
                                        </p:tav>
                                        <p:tav tm="50000">
                                          <p:val>
                                            <p:strVal val="ppt_w-.5"/>
                                          </p:val>
                                        </p:tav>
                                        <p:tav tm="100000">
                                          <p:val>
                                            <p:strVal val="ppt_w-.5"/>
                                          </p:val>
                                        </p:tav>
                                      </p:tavLst>
                                    </p:anim>
                                    <p:anim calcmode="lin" valueType="num">
                                      <p:cBhvr>
                                        <p:cTn id="71" dur="2000" fill="hold"/>
                                        <p:tgtEl>
                                          <p:spTgt spid="14338"/>
                                        </p:tgtEl>
                                        <p:attrNameLst>
                                          <p:attrName>ppt_h</p:attrName>
                                        </p:attrNameLst>
                                      </p:cBhvr>
                                      <p:tavLst>
                                        <p:tav tm="0">
                                          <p:val>
                                            <p:strVal val="ppt_h"/>
                                          </p:val>
                                        </p:tav>
                                        <p:tav tm="100000">
                                          <p:val>
                                            <p:strVal val="ppt_h"/>
                                          </p:val>
                                        </p:tav>
                                      </p:tavLst>
                                    </p:anim>
                                    <p:anim calcmode="lin" valueType="num">
                                      <p:cBhvr>
                                        <p:cTn id="72" dur="2000" fill="hold"/>
                                        <p:tgtEl>
                                          <p:spTgt spid="14338"/>
                                        </p:tgtEl>
                                        <p:attrNameLst>
                                          <p:attrName>ppt_x</p:attrName>
                                        </p:attrNameLst>
                                      </p:cBhvr>
                                      <p:tavLst>
                                        <p:tav tm="0">
                                          <p:val>
                                            <p:strVal val="ppt_x"/>
                                          </p:val>
                                        </p:tav>
                                        <p:tav tm="100000">
                                          <p:val>
                                            <p:strVal val="ppt_x+.4"/>
                                          </p:val>
                                        </p:tav>
                                      </p:tavLst>
                                    </p:anim>
                                    <p:anim calcmode="lin" valueType="num">
                                      <p:cBhvr>
                                        <p:cTn id="73" dur="2000" fill="hold"/>
                                        <p:tgtEl>
                                          <p:spTgt spid="14338"/>
                                        </p:tgtEl>
                                        <p:attrNameLst>
                                          <p:attrName>ppt_y</p:attrName>
                                        </p:attrNameLst>
                                      </p:cBhvr>
                                      <p:tavLst>
                                        <p:tav tm="0">
                                          <p:val>
                                            <p:strVal val="ppt_y"/>
                                          </p:val>
                                        </p:tav>
                                        <p:tav tm="50000">
                                          <p:val>
                                            <p:strVal val="ppt_y+.1"/>
                                          </p:val>
                                        </p:tav>
                                        <p:tav tm="100000">
                                          <p:val>
                                            <p:strVal val="ppt_y-.2"/>
                                          </p:val>
                                        </p:tav>
                                      </p:tavLst>
                                    </p:anim>
                                    <p:set>
                                      <p:cBhvr>
                                        <p:cTn id="74" dur="1" fill="hold">
                                          <p:stCondLst>
                                            <p:cond delay="1998"/>
                                          </p:stCondLst>
                                        </p:cTn>
                                        <p:tgtEl>
                                          <p:spTgt spid="14338"/>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14339">
                                            <p:txEl>
                                              <p:pRg st="0" end="0"/>
                                            </p:txEl>
                                          </p:spTgt>
                                        </p:tgtEl>
                                      </p:cBhvr>
                                    </p:animEffect>
                                    <p:set>
                                      <p:cBhvr>
                                        <p:cTn id="77" dur="1" fill="hold">
                                          <p:stCondLst>
                                            <p:cond delay="499"/>
                                          </p:stCondLst>
                                        </p:cTn>
                                        <p:tgtEl>
                                          <p:spTgt spid="14339">
                                            <p:txEl>
                                              <p:pRg st="0" end="0"/>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14339">
                                            <p:txEl>
                                              <p:pRg st="1" end="1"/>
                                            </p:txEl>
                                          </p:spTgt>
                                        </p:tgtEl>
                                      </p:cBhvr>
                                    </p:animEffect>
                                    <p:set>
                                      <p:cBhvr>
                                        <p:cTn id="80" dur="1" fill="hold">
                                          <p:stCondLst>
                                            <p:cond delay="499"/>
                                          </p:stCondLst>
                                        </p:cTn>
                                        <p:tgtEl>
                                          <p:spTgt spid="14339">
                                            <p:txEl>
                                              <p:pRg st="1" end="1"/>
                                            </p:txEl>
                                          </p:spTgt>
                                        </p:tgtEl>
                                        <p:attrNameLst>
                                          <p:attrName>style.visibility</p:attrName>
                                        </p:attrNameLst>
                                      </p:cBhvr>
                                      <p:to>
                                        <p:strVal val="hidden"/>
                                      </p:to>
                                    </p:set>
                                  </p:childTnLst>
                                </p:cTn>
                              </p:par>
                              <p:par>
                                <p:cTn id="81" presetID="22" presetClass="exit" presetSubtype="8" fill="hold" grpId="1" nodeType="withEffect">
                                  <p:stCondLst>
                                    <p:cond delay="0"/>
                                  </p:stCondLst>
                                  <p:childTnLst>
                                    <p:animEffect transition="out" filter="wipe(left)">
                                      <p:cBhvr>
                                        <p:cTn id="82" dur="500"/>
                                        <p:tgtEl>
                                          <p:spTgt spid="14339">
                                            <p:txEl>
                                              <p:pRg st="2" end="2"/>
                                            </p:txEl>
                                          </p:spTgt>
                                        </p:tgtEl>
                                      </p:cBhvr>
                                    </p:animEffect>
                                    <p:set>
                                      <p:cBhvr>
                                        <p:cTn id="83" dur="1" fill="hold">
                                          <p:stCondLst>
                                            <p:cond delay="499"/>
                                          </p:stCondLst>
                                        </p:cTn>
                                        <p:tgtEl>
                                          <p:spTgt spid="14339">
                                            <p:txEl>
                                              <p:pRg st="2" end="2"/>
                                            </p:txEl>
                                          </p:spTgt>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14339">
                                            <p:txEl>
                                              <p:pRg st="3" end="3"/>
                                            </p:txEl>
                                          </p:spTgt>
                                        </p:tgtEl>
                                      </p:cBhvr>
                                    </p:animEffect>
                                    <p:set>
                                      <p:cBhvr>
                                        <p:cTn id="86" dur="1" fill="hold">
                                          <p:stCondLst>
                                            <p:cond delay="499"/>
                                          </p:stCondLst>
                                        </p:cTn>
                                        <p:tgtEl>
                                          <p:spTgt spid="14339">
                                            <p:txEl>
                                              <p:pRg st="3" end="3"/>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14339">
                                            <p:txEl>
                                              <p:pRg st="4" end="4"/>
                                            </p:txEl>
                                          </p:spTgt>
                                        </p:tgtEl>
                                      </p:cBhvr>
                                    </p:animEffect>
                                    <p:set>
                                      <p:cBhvr>
                                        <p:cTn id="89" dur="1" fill="hold">
                                          <p:stCondLst>
                                            <p:cond delay="499"/>
                                          </p:stCondLst>
                                        </p:cTn>
                                        <p:tgtEl>
                                          <p:spTgt spid="14339">
                                            <p:txEl>
                                              <p:pRg st="4" end="4"/>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14339">
                                            <p:txEl>
                                              <p:pRg st="5" end="5"/>
                                            </p:txEl>
                                          </p:spTgt>
                                        </p:tgtEl>
                                      </p:cBhvr>
                                    </p:animEffect>
                                    <p:set>
                                      <p:cBhvr>
                                        <p:cTn id="92" dur="1" fill="hold">
                                          <p:stCondLst>
                                            <p:cond delay="499"/>
                                          </p:stCondLst>
                                        </p:cTn>
                                        <p:tgtEl>
                                          <p:spTgt spid="14339">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14339" grpId="0" build="p"/>
      <p:bldP spid="14339" grpId="1" build="allAtOnce"/>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3 Le diagnostic du système éducatif au niveau local </a:t>
            </a:r>
            <a:endParaRPr lang="fr-FR" altLang="fr-FR" sz="3200" smtClean="0"/>
          </a:p>
        </p:txBody>
      </p:sp>
      <p:sp>
        <p:nvSpPr>
          <p:cNvPr id="73731" name="Rectangle 3"/>
          <p:cNvSpPr>
            <a:spLocks noGrp="1" noChangeArrowheads="1"/>
          </p:cNvSpPr>
          <p:nvPr>
            <p:ph idx="1"/>
          </p:nvPr>
        </p:nvSpPr>
        <p:spPr>
          <a:xfrm>
            <a:off x="212725" y="981075"/>
            <a:ext cx="8823325" cy="5761038"/>
          </a:xfrm>
        </p:spPr>
        <p:txBody>
          <a:bodyPr/>
          <a:lstStyle/>
          <a:p>
            <a:pPr marL="0" indent="0" algn="just" eaLnBrk="1" hangingPunct="1">
              <a:buFont typeface="Wingdings" panose="05000000000000000000" pitchFamily="2" charset="2"/>
              <a:buNone/>
            </a:pPr>
            <a:endParaRPr lang="fr-FR" altLang="fr-FR" smtClean="0"/>
          </a:p>
          <a:p>
            <a:pPr marL="0" indent="0" eaLnBrk="1" hangingPunct="1">
              <a:buFont typeface="Wingdings" panose="05000000000000000000" pitchFamily="2" charset="2"/>
              <a:buNone/>
            </a:pPr>
            <a:r>
              <a:rPr lang="fr-FR" altLang="fr-FR" smtClean="0"/>
              <a:t>- l’offre d’éducation, est-elle équitable?</a:t>
            </a:r>
          </a:p>
          <a:p>
            <a:pPr marL="0" indent="0" eaLnBrk="1" hangingPunct="1">
              <a:buFont typeface="Wingdings" panose="05000000000000000000" pitchFamily="2" charset="2"/>
              <a:buNone/>
            </a:pPr>
            <a:r>
              <a:rPr lang="fr-FR" altLang="fr-FR" smtClean="0"/>
              <a:t>- l’offre d’éducation est-elle de qualité suffisante ?</a:t>
            </a:r>
          </a:p>
          <a:p>
            <a:pPr marL="0" indent="0" eaLnBrk="1" hangingPunct="1">
              <a:buFont typeface="Wingdings" panose="05000000000000000000" pitchFamily="2" charset="2"/>
              <a:buNone/>
            </a:pPr>
            <a:r>
              <a:rPr lang="fr-FR" altLang="fr-FR" smtClean="0"/>
              <a:t>- l’utilisation des ressources est-elle efficiente ?</a:t>
            </a:r>
          </a:p>
          <a:p>
            <a:pPr marL="0" indent="0" algn="just" eaLnBrk="1" hangingPunct="1">
              <a:buFont typeface="Wingdings" panose="05000000000000000000" pitchFamily="2" charset="2"/>
              <a:buNone/>
            </a:pPr>
            <a:r>
              <a:rPr lang="fr-FR" altLang="fr-FR" smtClean="0"/>
              <a:t>- la gestion du système éducatif au niveau local est-elle efficace ?</a:t>
            </a:r>
          </a:p>
        </p:txBody>
      </p:sp>
    </p:spTree>
    <p:extLst>
      <p:ext uri="{BB962C8B-B14F-4D97-AF65-F5344CB8AC3E}">
        <p14:creationId xmlns:p14="http://schemas.microsoft.com/office/powerpoint/2010/main" val="3963491122"/>
      </p:ext>
    </p:extLst>
  </p:cSld>
  <p:clrMapOvr>
    <a:masterClrMapping/>
  </p:clrMapOvr>
  <p:transition>
    <p:wipe dir="d"/>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7950" y="188913"/>
            <a:ext cx="9036050" cy="647700"/>
          </a:xfrm>
        </p:spPr>
        <p:txBody>
          <a:bodyPr/>
          <a:lstStyle/>
          <a:p>
            <a:pPr eaLnBrk="1" hangingPunct="1"/>
            <a:r>
              <a:rPr lang="fr-FR" altLang="fr-FR" sz="2400" smtClean="0"/>
              <a:t> </a:t>
            </a:r>
            <a:r>
              <a:rPr lang="fr-FR" altLang="fr-FR" sz="3200" b="1" smtClean="0"/>
              <a:t>3 Le diagnostic du système éducatif au niveau local </a:t>
            </a:r>
            <a:endParaRPr lang="fr-FR" altLang="fr-FR" sz="3200" smtClean="0"/>
          </a:p>
        </p:txBody>
      </p:sp>
      <p:sp>
        <p:nvSpPr>
          <p:cNvPr id="75779" name="Rectangle 3"/>
          <p:cNvSpPr>
            <a:spLocks noGrp="1" noChangeArrowheads="1"/>
          </p:cNvSpPr>
          <p:nvPr>
            <p:ph idx="1"/>
          </p:nvPr>
        </p:nvSpPr>
        <p:spPr>
          <a:xfrm>
            <a:off x="212725" y="908050"/>
            <a:ext cx="8751888" cy="5834063"/>
          </a:xfrm>
        </p:spPr>
        <p:txBody>
          <a:bodyPr/>
          <a:lstStyle/>
          <a:p>
            <a:pPr marL="0" indent="0" eaLnBrk="1" hangingPunct="1">
              <a:buFont typeface="Wingdings" panose="05000000000000000000" pitchFamily="2" charset="2"/>
              <a:buNone/>
            </a:pPr>
            <a:r>
              <a:rPr lang="fr-FR" altLang="fr-FR" sz="2800" b="1" smtClean="0"/>
              <a:t>Les données requises pour le diagnostic</a:t>
            </a:r>
            <a:endParaRPr lang="fr-FR" altLang="fr-FR" sz="2800" smtClean="0"/>
          </a:p>
          <a:p>
            <a:pPr marL="0" indent="0" algn="just" eaLnBrk="1" hangingPunct="1">
              <a:buFont typeface="Wingdings" panose="05000000000000000000" pitchFamily="2" charset="2"/>
              <a:buNone/>
            </a:pPr>
            <a:r>
              <a:rPr lang="fr-FR" altLang="fr-FR" smtClean="0"/>
              <a:t>Réalisation du diagnostic exige la disponibilité de données relatives aux statistiques scolaires, de données démographiques et de données spatiales. Il s’agit:</a:t>
            </a:r>
          </a:p>
          <a:p>
            <a:pPr marL="0" indent="0" algn="just" eaLnBrk="1" hangingPunct="1">
              <a:buFont typeface="Wingdings" panose="05000000000000000000" pitchFamily="2" charset="2"/>
              <a:buNone/>
            </a:pPr>
            <a:r>
              <a:rPr lang="fr-FR" altLang="fr-FR" smtClean="0"/>
              <a:t>- des statistiques scolaires : effectifs des élèves, des redoublants, des abandons par sexe, par niveau et par année, nombre, état et caractéristiques des salles de classe, etc., personnel enseignant et administratif, dépenses d’éducation, résultats scolaires ;</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1495904493"/>
      </p:ext>
    </p:extLst>
  </p:cSld>
  <p:clrMapOvr>
    <a:masterClrMapping/>
  </p:clrMapOvr>
  <p:transition>
    <p:wipe dir="d"/>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7950" y="188913"/>
            <a:ext cx="9036050" cy="647700"/>
          </a:xfrm>
        </p:spPr>
        <p:txBody>
          <a:bodyPr/>
          <a:lstStyle/>
          <a:p>
            <a:pPr eaLnBrk="1" hangingPunct="1"/>
            <a:r>
              <a:rPr lang="fr-FR" altLang="fr-FR" sz="2400" smtClean="0"/>
              <a:t> </a:t>
            </a:r>
            <a:r>
              <a:rPr lang="fr-FR" altLang="fr-FR" sz="3200" b="1" smtClean="0"/>
              <a:t>3 Le diagnostic du système éducatif au niveau local </a:t>
            </a:r>
            <a:endParaRPr lang="fr-FR" altLang="fr-FR" sz="3200" smtClean="0"/>
          </a:p>
        </p:txBody>
      </p:sp>
      <p:sp>
        <p:nvSpPr>
          <p:cNvPr id="32771" name="Rectangle 3"/>
          <p:cNvSpPr>
            <a:spLocks noGrp="1" noChangeArrowheads="1"/>
          </p:cNvSpPr>
          <p:nvPr>
            <p:ph idx="1"/>
          </p:nvPr>
        </p:nvSpPr>
        <p:spPr>
          <a:xfrm>
            <a:off x="212725" y="908050"/>
            <a:ext cx="8751888" cy="5834063"/>
          </a:xfrm>
        </p:spPr>
        <p:txBody>
          <a:bodyPr/>
          <a:lstStyle/>
          <a:p>
            <a:pPr marL="0" indent="0" eaLnBrk="1" hangingPunct="1">
              <a:buFont typeface="Wingdings" pitchFamily="2" charset="2"/>
              <a:buNone/>
              <a:defRPr/>
            </a:pPr>
            <a:r>
              <a:rPr lang="fr-FR" sz="2800" b="1" dirty="0" smtClean="0"/>
              <a:t>Les données requises pour le diagnostic</a:t>
            </a:r>
            <a:endParaRPr lang="fr-FR" sz="2800" dirty="0" smtClean="0"/>
          </a:p>
          <a:p>
            <a:pPr algn="just" eaLnBrk="1" hangingPunct="1">
              <a:buFontTx/>
              <a:buChar char="-"/>
              <a:defRPr/>
            </a:pPr>
            <a:r>
              <a:rPr lang="fr-FR" dirty="0" smtClean="0"/>
              <a:t>des données démographiques : structure par âge et par sexe, population scolarisable (source INSD) ;</a:t>
            </a:r>
          </a:p>
          <a:p>
            <a:pPr marL="0" indent="0" eaLnBrk="1" hangingPunct="1">
              <a:buFont typeface="Wingdings" pitchFamily="2" charset="2"/>
              <a:buNone/>
              <a:defRPr/>
            </a:pPr>
            <a:r>
              <a:rPr lang="fr-FR" dirty="0" smtClean="0"/>
              <a:t>- des données spatiales :</a:t>
            </a:r>
          </a:p>
          <a:p>
            <a:pPr marL="0" indent="0" algn="just" eaLnBrk="1" hangingPunct="1">
              <a:buFont typeface="Wingdings" pitchFamily="2" charset="2"/>
              <a:buNone/>
              <a:defRPr/>
            </a:pPr>
            <a:r>
              <a:rPr lang="fr-FR" dirty="0" smtClean="0"/>
              <a:t>	* les coordonnées géographiques des établissements scolaires et des localités habitées (carte physique, carte des voies de communication, carte administrative situant les différentes localités et précisant les limites des différentes unités administratives)</a:t>
            </a:r>
            <a:r>
              <a:rPr lang="fr-FR" dirty="0"/>
              <a:t>;</a:t>
            </a:r>
            <a:endParaRPr lang="fr-FR" dirty="0" smtClean="0"/>
          </a:p>
          <a:p>
            <a:pPr algn="just" eaLnBrk="1" hangingPunct="1">
              <a:buFontTx/>
              <a:buChar char="-"/>
              <a:defRPr/>
            </a:pPr>
            <a:endParaRPr lang="fr-FR" dirty="0" smtClean="0"/>
          </a:p>
          <a:p>
            <a:pPr marL="0" indent="0" eaLnBrk="1" hangingPunct="1">
              <a:buFont typeface="Wingdings" pitchFamily="2" charset="2"/>
              <a:buNone/>
              <a:defRPr/>
            </a:pPr>
            <a:endParaRPr lang="fr-FR" sz="2800" dirty="0" smtClean="0"/>
          </a:p>
        </p:txBody>
      </p:sp>
    </p:spTree>
    <p:extLst>
      <p:ext uri="{BB962C8B-B14F-4D97-AF65-F5344CB8AC3E}">
        <p14:creationId xmlns:p14="http://schemas.microsoft.com/office/powerpoint/2010/main" val="12980588"/>
      </p:ext>
    </p:extLst>
  </p:cSld>
  <p:clrMapOvr>
    <a:masterClrMapping/>
  </p:clrMapOvr>
  <p:transition>
    <p:wipe dir="d"/>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7950" y="188913"/>
            <a:ext cx="9036050" cy="792162"/>
          </a:xfrm>
        </p:spPr>
        <p:txBody>
          <a:bodyPr/>
          <a:lstStyle/>
          <a:p>
            <a:pPr eaLnBrk="1" hangingPunct="1"/>
            <a:r>
              <a:rPr lang="fr-FR" altLang="fr-FR" sz="3200" b="1" smtClean="0"/>
              <a:t>3 Le diagnostic du système éducatif au niveau local </a:t>
            </a:r>
            <a:endParaRPr lang="fr-FR" altLang="fr-FR" sz="3200" smtClean="0"/>
          </a:p>
        </p:txBody>
      </p:sp>
      <p:sp>
        <p:nvSpPr>
          <p:cNvPr id="79875" name="Rectangle 3"/>
          <p:cNvSpPr>
            <a:spLocks noGrp="1" noChangeArrowheads="1"/>
          </p:cNvSpPr>
          <p:nvPr>
            <p:ph idx="1"/>
          </p:nvPr>
        </p:nvSpPr>
        <p:spPr>
          <a:xfrm>
            <a:off x="212725" y="1412875"/>
            <a:ext cx="8751888" cy="5329238"/>
          </a:xfrm>
        </p:spPr>
        <p:txBody>
          <a:bodyPr/>
          <a:lstStyle/>
          <a:p>
            <a:pPr marL="0" indent="0" eaLnBrk="1" hangingPunct="1">
              <a:buFont typeface="Wingdings" panose="05000000000000000000" pitchFamily="2" charset="2"/>
              <a:buNone/>
            </a:pPr>
            <a:r>
              <a:rPr lang="fr-FR" altLang="fr-FR" sz="2800" b="1" smtClean="0"/>
              <a:t>Les données requises pour le diagnostic</a:t>
            </a:r>
          </a:p>
          <a:p>
            <a:pPr marL="0" indent="0"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z="2800" smtClean="0"/>
              <a:t>	</a:t>
            </a:r>
            <a:r>
              <a:rPr lang="fr-FR" altLang="fr-FR" smtClean="0"/>
              <a:t>* le géoréférencement des établissements : il peut se réaliser par un système de géolocalisation par satellite (GPS) ; les données collectées sont traitées à partir de logiciels spécifiques de système d’information géographique tel que ARCVIEW.</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1968914432"/>
      </p:ext>
    </p:extLst>
  </p:cSld>
  <p:clrMapOvr>
    <a:masterClrMapping/>
  </p:clrMapOvr>
  <p:transition>
    <p:wipe dir="d"/>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07950" y="188913"/>
            <a:ext cx="9036050" cy="719137"/>
          </a:xfrm>
        </p:spPr>
        <p:txBody>
          <a:bodyPr/>
          <a:lstStyle/>
          <a:p>
            <a:pPr eaLnBrk="1" hangingPunct="1"/>
            <a:r>
              <a:rPr lang="fr-FR" altLang="fr-FR" sz="2400" smtClean="0"/>
              <a:t> </a:t>
            </a:r>
            <a:r>
              <a:rPr lang="fr-FR" altLang="fr-FR" sz="2400" b="1" smtClean="0"/>
              <a:t> </a:t>
            </a:r>
            <a:r>
              <a:rPr lang="fr-FR" altLang="fr-FR" sz="3200" b="1" smtClean="0"/>
              <a:t>4 Les angles d’analyse</a:t>
            </a:r>
            <a:endParaRPr lang="fr-FR" altLang="fr-FR" sz="3200" smtClean="0"/>
          </a:p>
        </p:txBody>
      </p:sp>
      <p:sp>
        <p:nvSpPr>
          <p:cNvPr id="81923" name="Rectangle 3"/>
          <p:cNvSpPr>
            <a:spLocks noGrp="1" noChangeArrowheads="1"/>
          </p:cNvSpPr>
          <p:nvPr>
            <p:ph idx="1"/>
          </p:nvPr>
        </p:nvSpPr>
        <p:spPr>
          <a:xfrm>
            <a:off x="212725" y="981075"/>
            <a:ext cx="8823325" cy="5761038"/>
          </a:xfrm>
        </p:spPr>
        <p:txBody>
          <a:bodyPr/>
          <a:lstStyle/>
          <a:p>
            <a:pPr marL="0" indent="0" eaLnBrk="1" hangingPunct="1">
              <a:buFont typeface="Wingdings" panose="05000000000000000000" pitchFamily="2" charset="2"/>
              <a:buNone/>
            </a:pPr>
            <a:r>
              <a:rPr lang="fr-FR" altLang="fr-FR" sz="2800" b="1" smtClean="0"/>
              <a:t>Analyse de la couverture du système éducatif</a:t>
            </a:r>
            <a:endParaRPr lang="fr-FR" altLang="fr-FR" sz="2800" smtClean="0"/>
          </a:p>
          <a:p>
            <a:pPr marL="0" indent="0" algn="just" eaLnBrk="1" hangingPunct="1">
              <a:buFont typeface="Wingdings" panose="05000000000000000000" pitchFamily="2" charset="2"/>
              <a:buNone/>
            </a:pPr>
            <a:r>
              <a:rPr lang="fr-FR" altLang="fr-FR" smtClean="0"/>
              <a:t>L’analyse de la couverture du système éducatif doit répondre aux questions suivantes: </a:t>
            </a:r>
          </a:p>
          <a:p>
            <a:pPr marL="0" indent="0" algn="just" eaLnBrk="1" hangingPunct="1">
              <a:buFont typeface="Wingdings" panose="05000000000000000000" pitchFamily="2" charset="2"/>
              <a:buNone/>
            </a:pPr>
            <a:r>
              <a:rPr lang="fr-FR" altLang="fr-FR" smtClean="0"/>
              <a:t>• quel est le niveau de développement de ce système ?</a:t>
            </a:r>
          </a:p>
          <a:p>
            <a:pPr marL="0" indent="0" algn="just" eaLnBrk="1" hangingPunct="1">
              <a:buFont typeface="Wingdings" panose="05000000000000000000" pitchFamily="2" charset="2"/>
              <a:buNone/>
            </a:pPr>
            <a:r>
              <a:rPr lang="fr-FR" altLang="fr-FR" smtClean="0"/>
              <a:t>• l’offre d’éducation est-elle accessible à tous et dans quelles conditions ? </a:t>
            </a:r>
          </a:p>
          <a:p>
            <a:pPr marL="0" indent="0" algn="just" eaLnBrk="1" hangingPunct="1">
              <a:buFont typeface="Wingdings" panose="05000000000000000000" pitchFamily="2" charset="2"/>
              <a:buNone/>
            </a:pPr>
            <a:r>
              <a:rPr lang="fr-FR" altLang="fr-FR" smtClean="0"/>
              <a:t>Le réseau scolaire tel qu'il est actuellement organisé et tel qu'il se distribue territorialement, est-il à même de servir efficacement la population d'âge scolaire de la région ou de la zone étudiée ? </a:t>
            </a:r>
          </a:p>
        </p:txBody>
      </p:sp>
    </p:spTree>
    <p:extLst>
      <p:ext uri="{BB962C8B-B14F-4D97-AF65-F5344CB8AC3E}">
        <p14:creationId xmlns:p14="http://schemas.microsoft.com/office/powerpoint/2010/main" val="1560017246"/>
      </p:ext>
    </p:extLst>
  </p:cSld>
  <p:clrMapOvr>
    <a:masterClrMapping/>
  </p:clrMapOvr>
  <p:transition>
    <p:wipe dir="d"/>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950" y="188913"/>
            <a:ext cx="9036050" cy="719137"/>
          </a:xfrm>
        </p:spPr>
        <p:txBody>
          <a:bodyPr/>
          <a:lstStyle/>
          <a:p>
            <a:pPr eaLnBrk="1" hangingPunct="1"/>
            <a:r>
              <a:rPr lang="fr-FR" altLang="fr-FR" sz="2400" smtClean="0"/>
              <a:t> </a:t>
            </a:r>
            <a:r>
              <a:rPr lang="fr-FR" altLang="fr-FR" sz="2400" b="1" smtClean="0"/>
              <a:t> </a:t>
            </a:r>
            <a:r>
              <a:rPr lang="fr-FR" altLang="fr-FR" sz="3200" b="1" smtClean="0"/>
              <a:t>4 Les angles d’analyse</a:t>
            </a:r>
            <a:endParaRPr lang="fr-FR" altLang="fr-FR" sz="3200" smtClean="0"/>
          </a:p>
        </p:txBody>
      </p:sp>
      <p:sp>
        <p:nvSpPr>
          <p:cNvPr id="83971" name="Rectangle 3"/>
          <p:cNvSpPr>
            <a:spLocks noGrp="1" noChangeArrowheads="1"/>
          </p:cNvSpPr>
          <p:nvPr>
            <p:ph idx="1"/>
          </p:nvPr>
        </p:nvSpPr>
        <p:spPr>
          <a:xfrm>
            <a:off x="212725" y="981075"/>
            <a:ext cx="8929688" cy="5761038"/>
          </a:xfrm>
        </p:spPr>
        <p:txBody>
          <a:bodyPr/>
          <a:lstStyle/>
          <a:p>
            <a:pPr marL="0" indent="0" eaLnBrk="1" hangingPunct="1">
              <a:buFont typeface="Wingdings" panose="05000000000000000000" pitchFamily="2" charset="2"/>
              <a:buNone/>
            </a:pPr>
            <a:r>
              <a:rPr lang="fr-FR" altLang="fr-FR" sz="2800" b="1" smtClean="0"/>
              <a:t>Analyse de la couverture du système éducatif</a:t>
            </a:r>
            <a:endParaRPr lang="fr-FR" altLang="fr-FR" sz="2800" smtClean="0"/>
          </a:p>
          <a:p>
            <a:pPr marL="0" indent="0" algn="just" eaLnBrk="1" hangingPunct="1">
              <a:buFont typeface="Wingdings" panose="05000000000000000000" pitchFamily="2" charset="2"/>
              <a:buNone/>
            </a:pPr>
            <a:endParaRPr lang="fr-FR" altLang="fr-FR" sz="2800" smtClean="0"/>
          </a:p>
          <a:p>
            <a:pPr marL="0" indent="0" algn="just" eaLnBrk="1" hangingPunct="1">
              <a:buFont typeface="Wingdings" panose="05000000000000000000" pitchFamily="2" charset="2"/>
              <a:buNone/>
            </a:pPr>
            <a:r>
              <a:rPr lang="fr-FR" altLang="fr-FR" smtClean="0"/>
              <a:t>Il s'agit en d'autres termes, d'analyser la localisation des différents établissements à l'intérieur des différentes zones et de voir en particulier la proximité de l'école par rapport au domicile des élèves et le degré de commodité du parcours. </a:t>
            </a:r>
          </a:p>
        </p:txBody>
      </p:sp>
    </p:spTree>
    <p:extLst>
      <p:ext uri="{BB962C8B-B14F-4D97-AF65-F5344CB8AC3E}">
        <p14:creationId xmlns:p14="http://schemas.microsoft.com/office/powerpoint/2010/main" val="817298649"/>
      </p:ext>
    </p:extLst>
  </p:cSld>
  <p:clrMapOvr>
    <a:masterClrMapping/>
  </p:clrMapOvr>
  <p:transition>
    <p:wipe dir="d"/>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7950" y="188913"/>
            <a:ext cx="9036050" cy="719137"/>
          </a:xfrm>
        </p:spPr>
        <p:txBody>
          <a:bodyPr/>
          <a:lstStyle/>
          <a:p>
            <a:pPr eaLnBrk="1" hangingPunct="1"/>
            <a:r>
              <a:rPr lang="fr-FR" altLang="fr-FR" sz="3200" smtClean="0"/>
              <a:t> </a:t>
            </a:r>
            <a:r>
              <a:rPr lang="fr-FR" altLang="fr-FR" sz="3200" b="1" smtClean="0"/>
              <a:t>4 Les angles d’analyse</a:t>
            </a:r>
            <a:endParaRPr lang="fr-FR" altLang="fr-FR" sz="3200" smtClean="0"/>
          </a:p>
        </p:txBody>
      </p:sp>
      <p:sp>
        <p:nvSpPr>
          <p:cNvPr id="86019" name="Rectangle 3"/>
          <p:cNvSpPr>
            <a:spLocks noGrp="1" noChangeArrowheads="1"/>
          </p:cNvSpPr>
          <p:nvPr>
            <p:ph idx="1"/>
          </p:nvPr>
        </p:nvSpPr>
        <p:spPr>
          <a:xfrm>
            <a:off x="212725" y="1557338"/>
            <a:ext cx="8751888" cy="5184775"/>
          </a:xfrm>
        </p:spPr>
        <p:txBody>
          <a:bodyPr/>
          <a:lstStyle/>
          <a:p>
            <a:pPr marL="0" indent="0" eaLnBrk="1" hangingPunct="1">
              <a:buFont typeface="Wingdings" panose="05000000000000000000" pitchFamily="2" charset="2"/>
              <a:buNone/>
            </a:pPr>
            <a:r>
              <a:rPr lang="fr-FR" altLang="fr-FR" sz="2800" b="1" smtClean="0"/>
              <a:t>Analyse de la couverture du système éducatif</a:t>
            </a:r>
            <a:endParaRPr lang="fr-FR" altLang="fr-FR" sz="2800" smtClean="0"/>
          </a:p>
          <a:p>
            <a:pPr marL="0" indent="0" algn="just" eaLnBrk="1" hangingPunct="1">
              <a:buFont typeface="Wingdings" panose="05000000000000000000" pitchFamily="2" charset="2"/>
              <a:buNone/>
            </a:pPr>
            <a:r>
              <a:rPr lang="fr-FR" altLang="fr-FR" smtClean="0"/>
              <a:t>Cette commodité dépend notamment du relief, des voies de communication et de la disponibilité éventuelle de moyens de transport. C'est ce qu'on peut appeler l'accessibilité du réseau scolaire pour la population scolarisable de la région. Les méthodes et instruments utilisés pour la collecte des données portent sur la distance à parcourir, le moyen de locomotion utilisé, le temps de parcours, le lieu de résidence</a:t>
            </a:r>
            <a:r>
              <a:rPr lang="fr-FR" altLang="fr-FR" sz="2800" smtClean="0"/>
              <a:t>.</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1484481542"/>
      </p:ext>
    </p:extLst>
  </p:cSld>
  <p:clrMapOvr>
    <a:masterClrMapping/>
  </p:clrMapOvr>
  <p:transition>
    <p:wipe dir="d"/>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7950" y="188913"/>
            <a:ext cx="9036050" cy="719137"/>
          </a:xfrm>
        </p:spPr>
        <p:txBody>
          <a:bodyPr/>
          <a:lstStyle/>
          <a:p>
            <a:pPr eaLnBrk="1" hangingPunct="1"/>
            <a:r>
              <a:rPr lang="fr-FR" altLang="fr-FR" sz="2400" smtClean="0"/>
              <a:t> </a:t>
            </a:r>
            <a:r>
              <a:rPr lang="fr-FR" altLang="fr-FR" sz="3200" b="1" smtClean="0"/>
              <a:t> 4 Les angles d’analyse</a:t>
            </a:r>
            <a:endParaRPr lang="fr-FR" altLang="fr-FR" sz="3200" smtClean="0"/>
          </a:p>
        </p:txBody>
      </p:sp>
      <p:sp>
        <p:nvSpPr>
          <p:cNvPr id="36867" name="Rectangle 3"/>
          <p:cNvSpPr>
            <a:spLocks noGrp="1" noChangeArrowheads="1"/>
          </p:cNvSpPr>
          <p:nvPr>
            <p:ph idx="1"/>
          </p:nvPr>
        </p:nvSpPr>
        <p:spPr>
          <a:xfrm>
            <a:off x="107950" y="1052513"/>
            <a:ext cx="8856663" cy="5545137"/>
          </a:xfrm>
        </p:spPr>
        <p:txBody>
          <a:bodyPr/>
          <a:lstStyle/>
          <a:p>
            <a:pPr marL="0" indent="0" eaLnBrk="1" hangingPunct="1">
              <a:buFont typeface="Wingdings" pitchFamily="2" charset="2"/>
              <a:buNone/>
              <a:defRPr/>
            </a:pPr>
            <a:r>
              <a:rPr lang="fr-FR" sz="2700" b="1" dirty="0" smtClean="0"/>
              <a:t>Analyse de la couverture du système éducatif</a:t>
            </a:r>
          </a:p>
          <a:p>
            <a:pPr marL="0" indent="0" eaLnBrk="1" hangingPunct="1">
              <a:buFont typeface="Wingdings" pitchFamily="2" charset="2"/>
              <a:buNone/>
              <a:defRPr/>
            </a:pPr>
            <a:endParaRPr lang="fr-FR" sz="2700" dirty="0" smtClean="0"/>
          </a:p>
          <a:p>
            <a:pPr marL="0" indent="0" algn="just" eaLnBrk="1" hangingPunct="1">
              <a:buFont typeface="Wingdings" pitchFamily="2" charset="2"/>
              <a:buNone/>
              <a:defRPr/>
            </a:pPr>
            <a:r>
              <a:rPr lang="fr-FR" dirty="0" smtClean="0"/>
              <a:t>Pour les distances à parcourir, on peut retenir les catégories suivantes : </a:t>
            </a:r>
          </a:p>
          <a:p>
            <a:pPr algn="just" eaLnBrk="1" hangingPunct="1">
              <a:buFontTx/>
              <a:buChar char="-"/>
              <a:defRPr/>
            </a:pPr>
            <a:r>
              <a:rPr lang="fr-FR" dirty="0" smtClean="0"/>
              <a:t>moins de 1 km= parcours facile ; </a:t>
            </a:r>
          </a:p>
          <a:p>
            <a:pPr algn="just" eaLnBrk="1" hangingPunct="1">
              <a:buFontTx/>
              <a:buChar char="-"/>
              <a:defRPr/>
            </a:pPr>
            <a:r>
              <a:rPr lang="fr-FR" dirty="0" smtClean="0"/>
              <a:t>de 1 à 3 km= parcours acceptable;</a:t>
            </a:r>
          </a:p>
          <a:p>
            <a:pPr algn="just" eaLnBrk="1" hangingPunct="1">
              <a:buFontTx/>
              <a:buChar char="-"/>
              <a:defRPr/>
            </a:pPr>
            <a:r>
              <a:rPr lang="fr-FR" dirty="0" smtClean="0"/>
              <a:t>de 3 à 6 km= parcours pénible ;</a:t>
            </a:r>
          </a:p>
          <a:p>
            <a:pPr marL="0" indent="0" algn="just" eaLnBrk="1" hangingPunct="1">
              <a:buFont typeface="Wingdings" pitchFamily="2" charset="2"/>
              <a:buNone/>
              <a:defRPr/>
            </a:pPr>
            <a:r>
              <a:rPr lang="fr-FR" dirty="0" smtClean="0"/>
              <a:t>- plus de 6 km= parcours inacceptable à laquelle, il convient de remédier.</a:t>
            </a:r>
          </a:p>
          <a:p>
            <a:pPr marL="0" indent="0" eaLnBrk="1" hangingPunct="1">
              <a:buFont typeface="Wingdings" pitchFamily="2" charset="2"/>
              <a:buNone/>
              <a:defRPr/>
            </a:pPr>
            <a:endParaRPr lang="fr-FR" sz="2800" dirty="0" smtClean="0"/>
          </a:p>
        </p:txBody>
      </p:sp>
    </p:spTree>
    <p:extLst>
      <p:ext uri="{BB962C8B-B14F-4D97-AF65-F5344CB8AC3E}">
        <p14:creationId xmlns:p14="http://schemas.microsoft.com/office/powerpoint/2010/main" val="2383251318"/>
      </p:ext>
    </p:extLst>
  </p:cSld>
  <p:clrMapOvr>
    <a:masterClrMapping/>
  </p:clrMapOvr>
  <p:transition>
    <p:wipe dir="d"/>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07950" y="188913"/>
            <a:ext cx="9036050" cy="719137"/>
          </a:xfrm>
        </p:spPr>
        <p:txBody>
          <a:bodyPr/>
          <a:lstStyle/>
          <a:p>
            <a:pPr eaLnBrk="1" hangingPunct="1"/>
            <a:r>
              <a:rPr lang="fr-FR" altLang="fr-FR" sz="2400" smtClean="0"/>
              <a:t> </a:t>
            </a:r>
            <a:r>
              <a:rPr lang="fr-FR" altLang="fr-FR" sz="3200" b="1" smtClean="0"/>
              <a:t> 4 Les angles d’analyse</a:t>
            </a:r>
            <a:endParaRPr lang="fr-FR" altLang="fr-FR" sz="3200" smtClean="0"/>
          </a:p>
        </p:txBody>
      </p:sp>
      <p:sp>
        <p:nvSpPr>
          <p:cNvPr id="90115" name="Rectangle 3"/>
          <p:cNvSpPr>
            <a:spLocks noGrp="1" noChangeArrowheads="1"/>
          </p:cNvSpPr>
          <p:nvPr>
            <p:ph idx="1"/>
          </p:nvPr>
        </p:nvSpPr>
        <p:spPr>
          <a:xfrm>
            <a:off x="107950" y="836613"/>
            <a:ext cx="8928100" cy="5832475"/>
          </a:xfrm>
        </p:spPr>
        <p:txBody>
          <a:bodyPr/>
          <a:lstStyle/>
          <a:p>
            <a:pPr marL="0" indent="0" eaLnBrk="1" hangingPunct="1">
              <a:buFont typeface="Wingdings" panose="05000000000000000000" pitchFamily="2" charset="2"/>
              <a:buNone/>
            </a:pPr>
            <a:r>
              <a:rPr lang="fr-FR" altLang="fr-FR" sz="2700" b="1" smtClean="0"/>
              <a:t>Analyse de la couverture du système éducatif</a:t>
            </a:r>
            <a:endParaRPr lang="fr-FR" altLang="fr-FR" sz="2700" smtClean="0"/>
          </a:p>
          <a:p>
            <a:pPr marL="0" indent="0" algn="just" eaLnBrk="1" hangingPunct="1">
              <a:buFont typeface="Wingdings" panose="05000000000000000000" pitchFamily="2" charset="2"/>
              <a:buNone/>
            </a:pPr>
            <a:r>
              <a:rPr lang="fr-FR" altLang="fr-FR" smtClean="0"/>
              <a:t>La disponibilité de moyen de locomotion (bicyclette, transport, …) peut atténuer le problème de distance en réduisant la pénibilité du parcours.</a:t>
            </a:r>
          </a:p>
          <a:p>
            <a:pPr marL="0" indent="0" algn="just" eaLnBrk="1" hangingPunct="1">
              <a:buFont typeface="Wingdings" panose="05000000000000000000" pitchFamily="2" charset="2"/>
              <a:buNone/>
            </a:pPr>
            <a:r>
              <a:rPr lang="fr-FR" altLang="fr-FR" smtClean="0"/>
              <a:t>Pour le temps de parcours, les catégories suivantes peuvent être retenues : moins de 15 minutes, de 15 à 30 minutes, de 30 à 60 minutes, plus de 60 minutes.</a:t>
            </a:r>
          </a:p>
          <a:p>
            <a:pPr marL="0" indent="0" algn="just" eaLnBrk="1" hangingPunct="1">
              <a:buFont typeface="Wingdings" panose="05000000000000000000" pitchFamily="2" charset="2"/>
              <a:buNone/>
            </a:pPr>
            <a:r>
              <a:rPr lang="fr-FR" altLang="fr-FR" smtClean="0"/>
              <a:t>• quelle est la proportion d’enfants qui accèdent à l’école ? </a:t>
            </a:r>
          </a:p>
          <a:p>
            <a:pPr marL="0" indent="0" algn="just" eaLnBrk="1" hangingPunct="1">
              <a:buFont typeface="Wingdings" panose="05000000000000000000" pitchFamily="2" charset="2"/>
              <a:buNone/>
            </a:pPr>
            <a:r>
              <a:rPr lang="fr-FR" altLang="fr-FR" smtClean="0"/>
              <a:t>• Laissés pour compte ? Qui sont-ils, où résident-ils ? </a:t>
            </a:r>
          </a:p>
          <a:p>
            <a:pPr marL="0" indent="0" eaLnBrk="1" hangingPunct="1">
              <a:buFont typeface="Wingdings" panose="05000000000000000000" pitchFamily="2" charset="2"/>
              <a:buNone/>
            </a:pPr>
            <a:endParaRPr lang="fr-FR" altLang="fr-FR" sz="2800" smtClean="0"/>
          </a:p>
        </p:txBody>
      </p:sp>
    </p:spTree>
    <p:extLst>
      <p:ext uri="{BB962C8B-B14F-4D97-AF65-F5344CB8AC3E}">
        <p14:creationId xmlns:p14="http://schemas.microsoft.com/office/powerpoint/2010/main" val="1370913543"/>
      </p:ext>
    </p:extLst>
  </p:cSld>
  <p:clrMapOvr>
    <a:masterClrMapping/>
  </p:clrMapOvr>
  <p:transition>
    <p:wipe dir="d"/>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7950" y="188913"/>
            <a:ext cx="9036050" cy="647700"/>
          </a:xfrm>
        </p:spPr>
        <p:txBody>
          <a:bodyPr/>
          <a:lstStyle/>
          <a:p>
            <a:pPr eaLnBrk="1" hangingPunct="1"/>
            <a:r>
              <a:rPr lang="fr-FR" altLang="fr-FR" sz="3200" b="1" smtClean="0"/>
              <a:t>4 Les angles d’analyse</a:t>
            </a:r>
            <a:endParaRPr lang="fr-FR" altLang="fr-FR" sz="3200" smtClean="0"/>
          </a:p>
        </p:txBody>
      </p:sp>
      <p:sp>
        <p:nvSpPr>
          <p:cNvPr id="92163" name="Rectangle 3"/>
          <p:cNvSpPr>
            <a:spLocks noGrp="1" noChangeArrowheads="1"/>
          </p:cNvSpPr>
          <p:nvPr>
            <p:ph idx="1"/>
          </p:nvPr>
        </p:nvSpPr>
        <p:spPr>
          <a:xfrm>
            <a:off x="107950" y="908050"/>
            <a:ext cx="9034463" cy="5949950"/>
          </a:xfrm>
        </p:spPr>
        <p:txBody>
          <a:bodyPr/>
          <a:lstStyle/>
          <a:p>
            <a:pPr marL="0" indent="0" eaLnBrk="1" hangingPunct="1">
              <a:buFont typeface="Wingdings" panose="05000000000000000000" pitchFamily="2" charset="2"/>
              <a:buNone/>
            </a:pPr>
            <a:r>
              <a:rPr lang="fr-FR" altLang="fr-FR" sz="2800" b="1" smtClean="0"/>
              <a:t>L’efficacité interne de l’enseignement (promotion, redoublement, abandon, diagramme de flux, …),</a:t>
            </a:r>
            <a:endParaRPr lang="fr-FR" altLang="fr-FR" sz="2800" smtClean="0"/>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L’analyse de l’efficacité interne du système éducatif doit répondre aux questions clés suivantes :</a:t>
            </a:r>
          </a:p>
          <a:p>
            <a:pPr marL="0" indent="0" algn="just" eaLnBrk="1" hangingPunct="1">
              <a:buFont typeface="Wingdings" panose="05000000000000000000" pitchFamily="2" charset="2"/>
              <a:buNone/>
            </a:pPr>
            <a:r>
              <a:rPr lang="fr-FR" altLang="fr-FR" smtClean="0"/>
              <a:t>• Quelle est la proportion d’élèves qui passe en classe supérieure ?</a:t>
            </a:r>
          </a:p>
          <a:p>
            <a:pPr marL="0" indent="0" algn="just" eaLnBrk="1" hangingPunct="1">
              <a:buFont typeface="Wingdings" panose="05000000000000000000" pitchFamily="2" charset="2"/>
              <a:buNone/>
            </a:pPr>
            <a:r>
              <a:rPr lang="fr-FR" altLang="fr-FR" smtClean="0"/>
              <a:t>• Quelle est l’ampleur des redoublements et des abandons et quels sont les groupes principalement touchés ? </a:t>
            </a:r>
          </a:p>
          <a:p>
            <a:pPr marL="0" indent="0" eaLnBrk="1" hangingPunct="1">
              <a:buFont typeface="Wingdings" panose="05000000000000000000" pitchFamily="2" charset="2"/>
              <a:buNone/>
            </a:pPr>
            <a:endParaRPr lang="fr-FR" altLang="fr-FR" smtClean="0"/>
          </a:p>
        </p:txBody>
      </p:sp>
    </p:spTree>
    <p:extLst>
      <p:ext uri="{BB962C8B-B14F-4D97-AF65-F5344CB8AC3E}">
        <p14:creationId xmlns:p14="http://schemas.microsoft.com/office/powerpoint/2010/main" val="3843568462"/>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7171" name="Rectangle 3"/>
          <p:cNvSpPr>
            <a:spLocks noGrp="1" noChangeArrowheads="1"/>
          </p:cNvSpPr>
          <p:nvPr>
            <p:ph type="subTitle" idx="1"/>
          </p:nvPr>
        </p:nvSpPr>
        <p:spPr>
          <a:xfrm>
            <a:off x="250825" y="1143000"/>
            <a:ext cx="8642350" cy="5357813"/>
          </a:xfrm>
        </p:spPr>
        <p:txBody>
          <a:bodyPr/>
          <a:lstStyle/>
          <a:p>
            <a:pPr algn="just" eaLnBrk="1" hangingPunct="1"/>
            <a:r>
              <a:rPr lang="fr-FR" sz="4000" smtClean="0"/>
              <a:t>Planification: processus systématique qui consiste à établir un besoin puis à déterminer le meilleur moyen possible de satisfaire ce besoin, dans un cadre stratégique permettant d’identifier les priorités et de déterminer les principes opérationnels. </a:t>
            </a:r>
          </a:p>
        </p:txBody>
      </p:sp>
      <p:sp>
        <p:nvSpPr>
          <p:cNvPr id="642052" name="Rectangle 4"/>
          <p:cNvSpPr>
            <a:spLocks noChangeArrowheads="1"/>
          </p:cNvSpPr>
          <p:nvPr/>
        </p:nvSpPr>
        <p:spPr bwMode="auto">
          <a:xfrm>
            <a:off x="684213" y="404813"/>
            <a:ext cx="6408737" cy="762000"/>
          </a:xfrm>
          <a:prstGeom prst="rect">
            <a:avLst/>
          </a:prstGeom>
          <a:noFill/>
          <a:ln w="9525">
            <a:noFill/>
            <a:miter lim="800000"/>
            <a:headEnd/>
            <a:tailEnd/>
          </a:ln>
          <a:effectLst/>
        </p:spPr>
        <p:txBody>
          <a:bodyPr>
            <a:spAutoFit/>
          </a:bodyPr>
          <a:lstStyle/>
          <a:p>
            <a:pPr eaLnBrk="1" hangingPunct="1">
              <a:defRPr/>
            </a:pPr>
            <a:r>
              <a:rPr lang="fr-FR" sz="4400" b="1" dirty="0">
                <a:latin typeface="Verdana" pitchFamily="34" charset="0"/>
              </a:rPr>
              <a:t>1.1.</a:t>
            </a:r>
            <a:r>
              <a:rPr lang="fr-FR" sz="4400" b="1" dirty="0">
                <a:latin typeface="Arial" charset="0"/>
              </a:rPr>
              <a:t>  </a:t>
            </a:r>
            <a:r>
              <a:rPr lang="fr-FR" sz="4400" b="1" dirty="0">
                <a:effectLst>
                  <a:outerShdw blurRad="38100" dist="38100" dir="2700000" algn="tl">
                    <a:srgbClr val="FFFFFF"/>
                  </a:outerShdw>
                </a:effectLst>
                <a:latin typeface="Verdana" pitchFamily="34" charset="0"/>
              </a:rPr>
              <a:t>Définition</a:t>
            </a: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79388" y="214313"/>
            <a:ext cx="8964612" cy="622300"/>
          </a:xfrm>
        </p:spPr>
        <p:txBody>
          <a:bodyPr/>
          <a:lstStyle/>
          <a:p>
            <a:pPr eaLnBrk="1" hangingPunct="1"/>
            <a:r>
              <a:rPr lang="en-GB" altLang="ja-JP" sz="2800" b="1" dirty="0" smtClean="0"/>
              <a:t>1.3.3. Utilisation des </a:t>
            </a:r>
            <a:r>
              <a:rPr lang="en-GB" altLang="ja-JP" sz="2800" b="1" dirty="0" err="1" smtClean="0"/>
              <a:t>statistiques</a:t>
            </a:r>
            <a:r>
              <a:rPr lang="en-GB" altLang="ja-JP" sz="2800" b="1" dirty="0" smtClean="0"/>
              <a:t> pour la PE</a:t>
            </a:r>
            <a:r>
              <a:rPr lang="fr-FR" altLang="ja-JP" sz="2800" b="1" dirty="0" smtClean="0">
                <a:latin typeface="Times New Roman" panose="02020603050405020304" pitchFamily="18" charset="0"/>
              </a:rPr>
              <a:t> </a:t>
            </a:r>
            <a:r>
              <a:rPr lang="fr-FR" altLang="ja-JP" sz="3500" b="1" dirty="0" smtClean="0"/>
              <a:t> </a:t>
            </a:r>
            <a:endParaRPr lang="fr-FR" altLang="fr-FR" sz="3500" b="1" dirty="0" smtClean="0"/>
          </a:p>
        </p:txBody>
      </p:sp>
      <p:sp>
        <p:nvSpPr>
          <p:cNvPr id="15363" name="Rectangle 3"/>
          <p:cNvSpPr>
            <a:spLocks noGrp="1" noChangeArrowheads="1"/>
          </p:cNvSpPr>
          <p:nvPr>
            <p:ph type="body" idx="4294967295"/>
          </p:nvPr>
        </p:nvSpPr>
        <p:spPr>
          <a:xfrm>
            <a:off x="250825" y="981075"/>
            <a:ext cx="8266113" cy="5616575"/>
          </a:xfrm>
        </p:spPr>
        <p:txBody>
          <a:bodyPr/>
          <a:lstStyle/>
          <a:p>
            <a:pPr indent="0" algn="just" eaLnBrk="1" hangingPunct="1">
              <a:spcBef>
                <a:spcPts val="38"/>
              </a:spcBef>
              <a:buFontTx/>
              <a:buNone/>
            </a:pPr>
            <a:r>
              <a:rPr lang="fr-FR" altLang="fr-FR" sz="3600" dirty="0" smtClean="0"/>
              <a:t>Pour établir un diagnostic précis du système éducatif, les données à collecter sont très nombreuses et concernent, d’une part, les ressources éducatives (humaines, matérielles, financières) mais d’autre part les infrastructures scolaires, besoins en main d’œuvre et le contexte démographique.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536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536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536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5363">
                                            <p:txEl>
                                              <p:pRg st="0" end="0"/>
                                            </p:txEl>
                                          </p:spTgt>
                                        </p:tgtEl>
                                        <p:attrNameLst>
                                          <p:attrName>style.visibility</p:attrName>
                                        </p:attrNameLst>
                                      </p:cBhvr>
                                      <p:to>
                                        <p:strVal val="visible"/>
                                      </p:to>
                                    </p:set>
                                    <p:anim calcmode="lin" valueType="num">
                                      <p:cBhvr>
                                        <p:cTn id="16" dur="500" fill="hold"/>
                                        <p:tgtEl>
                                          <p:spTgt spid="1536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536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536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536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xit" presetSubtype="0" fill="hold" grpId="1" nodeType="clickEffect">
                                  <p:stCondLst>
                                    <p:cond delay="0"/>
                                  </p:stCondLst>
                                  <p:childTnLst>
                                    <p:anim calcmode="lin" valueType="num">
                                      <p:cBhvr>
                                        <p:cTn id="24" dur="2000" fill="hold"/>
                                        <p:tgtEl>
                                          <p:spTgt spid="15362"/>
                                        </p:tgtEl>
                                        <p:attrNameLst>
                                          <p:attrName>style.rotation</p:attrName>
                                        </p:attrNameLst>
                                      </p:cBhvr>
                                      <p:tavLst>
                                        <p:tav tm="0">
                                          <p:val>
                                            <p:fltVal val="0"/>
                                          </p:val>
                                        </p:tav>
                                        <p:tav tm="100000">
                                          <p:val>
                                            <p:fltVal val="-90"/>
                                          </p:val>
                                        </p:tav>
                                      </p:tavLst>
                                    </p:anim>
                                    <p:anim calcmode="lin" valueType="num">
                                      <p:cBhvr>
                                        <p:cTn id="25" dur="2000" fill="hold"/>
                                        <p:tgtEl>
                                          <p:spTgt spid="15362"/>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15362"/>
                                        </p:tgtEl>
                                        <p:attrNameLst>
                                          <p:attrName>ppt_h</p:attrName>
                                        </p:attrNameLst>
                                      </p:cBhvr>
                                      <p:tavLst>
                                        <p:tav tm="0">
                                          <p:val>
                                            <p:strVal val="ppt_h"/>
                                          </p:val>
                                        </p:tav>
                                        <p:tav tm="100000">
                                          <p:val>
                                            <p:strVal val="ppt_h"/>
                                          </p:val>
                                        </p:tav>
                                      </p:tavLst>
                                    </p:anim>
                                    <p:anim calcmode="lin" valueType="num">
                                      <p:cBhvr>
                                        <p:cTn id="27" dur="2000" fill="hold"/>
                                        <p:tgtEl>
                                          <p:spTgt spid="15362"/>
                                        </p:tgtEl>
                                        <p:attrNameLst>
                                          <p:attrName>ppt_x</p:attrName>
                                        </p:attrNameLst>
                                      </p:cBhvr>
                                      <p:tavLst>
                                        <p:tav tm="0">
                                          <p:val>
                                            <p:strVal val="ppt_x"/>
                                          </p:val>
                                        </p:tav>
                                        <p:tav tm="100000">
                                          <p:val>
                                            <p:strVal val="ppt_x+.4"/>
                                          </p:val>
                                        </p:tav>
                                      </p:tavLst>
                                    </p:anim>
                                    <p:anim calcmode="lin" valueType="num">
                                      <p:cBhvr>
                                        <p:cTn id="28" dur="2000" fill="hold"/>
                                        <p:tgtEl>
                                          <p:spTgt spid="15362"/>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15362"/>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15363">
                                            <p:txEl>
                                              <p:pRg st="0" end="0"/>
                                            </p:txEl>
                                          </p:spTgt>
                                        </p:tgtEl>
                                      </p:cBhvr>
                                    </p:animEffect>
                                    <p:set>
                                      <p:cBhvr>
                                        <p:cTn id="32" dur="1" fill="hold">
                                          <p:stCondLst>
                                            <p:cond delay="499"/>
                                          </p:stCondLst>
                                        </p:cTn>
                                        <p:tgtEl>
                                          <p:spTgt spid="1536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2" grpId="1"/>
      <p:bldP spid="15363" grpId="0" build="p"/>
      <p:bldP spid="15363" grpId="1" build="allAtOnce"/>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07950" y="188913"/>
            <a:ext cx="9036050" cy="647700"/>
          </a:xfrm>
        </p:spPr>
        <p:txBody>
          <a:bodyPr/>
          <a:lstStyle/>
          <a:p>
            <a:pPr eaLnBrk="1" hangingPunct="1"/>
            <a:r>
              <a:rPr lang="fr-FR" altLang="fr-FR" sz="3200" b="1" smtClean="0"/>
              <a:t>4 Les angles d’analyse</a:t>
            </a:r>
            <a:endParaRPr lang="fr-FR" altLang="fr-FR" sz="3200" smtClean="0"/>
          </a:p>
        </p:txBody>
      </p:sp>
      <p:sp>
        <p:nvSpPr>
          <p:cNvPr id="94211" name="Rectangle 3"/>
          <p:cNvSpPr>
            <a:spLocks noGrp="1" noChangeArrowheads="1"/>
          </p:cNvSpPr>
          <p:nvPr>
            <p:ph idx="1"/>
          </p:nvPr>
        </p:nvSpPr>
        <p:spPr>
          <a:xfrm>
            <a:off x="107950" y="908050"/>
            <a:ext cx="8712200" cy="5689600"/>
          </a:xfrm>
        </p:spPr>
        <p:txBody>
          <a:bodyPr/>
          <a:lstStyle/>
          <a:p>
            <a:pPr marL="0" indent="0" eaLnBrk="1" hangingPunct="1">
              <a:buFont typeface="Wingdings" panose="05000000000000000000" pitchFamily="2" charset="2"/>
              <a:buNone/>
            </a:pPr>
            <a:r>
              <a:rPr lang="fr-FR" altLang="fr-FR" sz="2800" b="1" smtClean="0"/>
              <a:t>L’efficacité interne de l’enseignement (promotion, redoublement, abandon, diagramme de flux, …),</a:t>
            </a:r>
            <a:endParaRPr lang="fr-FR" altLang="fr-FR" sz="2800" smtClean="0"/>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 Dans quelle mesure, ceux qui entrent dans le système éducatif achèvent-ils réellement leurs études et obtiennent-ils un diplôme ?</a:t>
            </a:r>
          </a:p>
          <a:p>
            <a:pPr marL="0" indent="0" algn="just" eaLnBrk="1" hangingPunct="1">
              <a:buFont typeface="Wingdings" panose="05000000000000000000" pitchFamily="2" charset="2"/>
              <a:buNone/>
            </a:pPr>
            <a:r>
              <a:rPr lang="fr-FR" altLang="fr-FR" smtClean="0"/>
              <a:t>• Quelles sont les ressources utilisées pour l’achèvement d’un cycle ?</a:t>
            </a:r>
          </a:p>
          <a:p>
            <a:pPr marL="0" indent="0" eaLnBrk="1" hangingPunct="1">
              <a:buFont typeface="Wingdings" panose="05000000000000000000" pitchFamily="2" charset="2"/>
              <a:buNone/>
            </a:pPr>
            <a:endParaRPr lang="fr-FR" altLang="fr-FR" smtClean="0"/>
          </a:p>
        </p:txBody>
      </p:sp>
    </p:spTree>
    <p:extLst>
      <p:ext uri="{BB962C8B-B14F-4D97-AF65-F5344CB8AC3E}">
        <p14:creationId xmlns:p14="http://schemas.microsoft.com/office/powerpoint/2010/main" val="3960208554"/>
      </p:ext>
    </p:extLst>
  </p:cSld>
  <p:clrMapOvr>
    <a:masterClrMapping/>
  </p:clrMapOvr>
  <p:transition>
    <p:wipe dir="d"/>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07950" y="188913"/>
            <a:ext cx="9036050" cy="863600"/>
          </a:xfrm>
        </p:spPr>
        <p:txBody>
          <a:bodyPr/>
          <a:lstStyle/>
          <a:p>
            <a:pPr eaLnBrk="1" hangingPunct="1"/>
            <a:r>
              <a:rPr lang="fr-FR" altLang="fr-FR" sz="2400" smtClean="0"/>
              <a:t> </a:t>
            </a:r>
            <a:r>
              <a:rPr lang="fr-FR" altLang="fr-FR" sz="2400" b="1" smtClean="0"/>
              <a:t> </a:t>
            </a:r>
            <a:r>
              <a:rPr lang="fr-FR" altLang="fr-FR" sz="3200" b="1" smtClean="0"/>
              <a:t>4 Les angles d’analyse</a:t>
            </a:r>
            <a:endParaRPr lang="fr-FR" altLang="fr-FR" sz="3200" smtClean="0"/>
          </a:p>
        </p:txBody>
      </p:sp>
      <p:sp>
        <p:nvSpPr>
          <p:cNvPr id="96259" name="Rectangle 3"/>
          <p:cNvSpPr>
            <a:spLocks noGrp="1" noChangeArrowheads="1"/>
          </p:cNvSpPr>
          <p:nvPr>
            <p:ph idx="1"/>
          </p:nvPr>
        </p:nvSpPr>
        <p:spPr>
          <a:xfrm>
            <a:off x="107950" y="1052513"/>
            <a:ext cx="8748713" cy="5616575"/>
          </a:xfrm>
        </p:spPr>
        <p:txBody>
          <a:bodyPr/>
          <a:lstStyle/>
          <a:p>
            <a:pPr marL="0" indent="0" eaLnBrk="1" hangingPunct="1">
              <a:buFont typeface="Wingdings" panose="05000000000000000000" pitchFamily="2" charset="2"/>
              <a:buNone/>
            </a:pPr>
            <a:r>
              <a:rPr lang="fr-FR" altLang="fr-FR" sz="2800" b="1" smtClean="0"/>
              <a:t>La qualité du service éducatif (enseignants, équipements, locaux)</a:t>
            </a:r>
            <a:endParaRPr lang="fr-FR" altLang="fr-FR" sz="2800" smtClean="0"/>
          </a:p>
          <a:p>
            <a:pPr marL="0" indent="0" algn="just" eaLnBrk="1" hangingPunct="1">
              <a:buFont typeface="Wingdings" panose="05000000000000000000" pitchFamily="2" charset="2"/>
              <a:buNone/>
            </a:pPr>
            <a:r>
              <a:rPr lang="fr-FR" altLang="fr-FR" smtClean="0"/>
              <a:t>L’analyse de la qualité doit répondre aux questions suivantes :</a:t>
            </a:r>
          </a:p>
          <a:p>
            <a:pPr marL="0" indent="0" algn="just" eaLnBrk="1" hangingPunct="1">
              <a:buFont typeface="Wingdings" panose="05000000000000000000" pitchFamily="2" charset="2"/>
              <a:buNone/>
            </a:pPr>
            <a:r>
              <a:rPr lang="fr-FR" altLang="fr-FR" smtClean="0"/>
              <a:t>• Quelles sont les ressources consacrées à l’éducation ? Nous distinguons trois grandes catégories de ressources : le personnel enseignant, les bâtiments et les équipements.</a:t>
            </a:r>
          </a:p>
          <a:p>
            <a:pPr marL="0" indent="0" algn="just" eaLnBrk="1" hangingPunct="1">
              <a:buFont typeface="Wingdings" panose="05000000000000000000" pitchFamily="2" charset="2"/>
              <a:buNone/>
            </a:pPr>
            <a:r>
              <a:rPr lang="fr-FR" altLang="fr-FR" smtClean="0"/>
              <a:t>• Dans quelle mesure ces ressources contribuent-elles à la qualité du service éducatif et sont-elles utilisées de la manière la plus efficace possible ?</a:t>
            </a:r>
          </a:p>
        </p:txBody>
      </p:sp>
    </p:spTree>
    <p:extLst>
      <p:ext uri="{BB962C8B-B14F-4D97-AF65-F5344CB8AC3E}">
        <p14:creationId xmlns:p14="http://schemas.microsoft.com/office/powerpoint/2010/main" val="3619370265"/>
      </p:ext>
    </p:extLst>
  </p:cSld>
  <p:clrMapOvr>
    <a:masterClrMapping/>
  </p:clrMapOvr>
  <p:transition>
    <p:wipe dir="d"/>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07950" y="188913"/>
            <a:ext cx="9036050" cy="719137"/>
          </a:xfrm>
        </p:spPr>
        <p:txBody>
          <a:bodyPr/>
          <a:lstStyle/>
          <a:p>
            <a:pPr eaLnBrk="1" hangingPunct="1"/>
            <a:r>
              <a:rPr lang="fr-FR" altLang="fr-FR" sz="3200" b="1" smtClean="0"/>
              <a:t>4 Les angles d’analyse</a:t>
            </a:r>
            <a:endParaRPr lang="fr-FR" altLang="fr-FR" sz="3200" smtClean="0"/>
          </a:p>
        </p:txBody>
      </p:sp>
      <p:sp>
        <p:nvSpPr>
          <p:cNvPr id="98307" name="Rectangle 3"/>
          <p:cNvSpPr>
            <a:spLocks noGrp="1" noChangeArrowheads="1"/>
          </p:cNvSpPr>
          <p:nvPr>
            <p:ph idx="1"/>
          </p:nvPr>
        </p:nvSpPr>
        <p:spPr>
          <a:xfrm>
            <a:off x="107950" y="1123950"/>
            <a:ext cx="8928100" cy="5618163"/>
          </a:xfrm>
        </p:spPr>
        <p:txBody>
          <a:bodyPr/>
          <a:lstStyle/>
          <a:p>
            <a:pPr marL="0" indent="0" eaLnBrk="1" hangingPunct="1">
              <a:buFont typeface="Wingdings" panose="05000000000000000000" pitchFamily="2" charset="2"/>
              <a:buNone/>
            </a:pPr>
            <a:r>
              <a:rPr lang="fr-FR" altLang="fr-FR" sz="2800" b="1" smtClean="0"/>
              <a:t>Les conditions d’enseignement</a:t>
            </a:r>
            <a:endParaRPr lang="fr-FR" altLang="fr-FR" sz="2800" smtClean="0"/>
          </a:p>
          <a:p>
            <a:pPr marL="0" indent="0" algn="just" eaLnBrk="1" hangingPunct="1">
              <a:buFont typeface="Wingdings" panose="05000000000000000000" pitchFamily="2" charset="2"/>
              <a:buNone/>
            </a:pPr>
            <a:r>
              <a:rPr lang="fr-FR" altLang="fr-FR" smtClean="0"/>
              <a:t>Le diagnostic des conditions d’enseignement a pour objectif de connaître la situation actuelle en matière</a:t>
            </a:r>
          </a:p>
          <a:p>
            <a:pPr marL="0" indent="0" algn="just" eaLnBrk="1" hangingPunct="1">
              <a:buFont typeface="Wingdings" panose="05000000000000000000" pitchFamily="2" charset="2"/>
              <a:buNone/>
            </a:pPr>
            <a:r>
              <a:rPr lang="fr-FR" altLang="fr-FR" smtClean="0"/>
              <a:t>	- d’organisation pédagogique et d’utilisation des enseignants,</a:t>
            </a:r>
          </a:p>
          <a:p>
            <a:pPr marL="0" indent="0" algn="just" eaLnBrk="1" hangingPunct="1">
              <a:buFont typeface="Wingdings" panose="05000000000000000000" pitchFamily="2" charset="2"/>
              <a:buNone/>
            </a:pPr>
            <a:r>
              <a:rPr lang="fr-FR" altLang="fr-FR" smtClean="0"/>
              <a:t>	- mais aussi de donner des indications pour une réorganisation de l’offre future permettant d’arriver à une amélioration des conditions d’encadrement et d’assurer une meilleure utilisation des enseignants.	</a:t>
            </a:r>
          </a:p>
        </p:txBody>
      </p:sp>
    </p:spTree>
    <p:extLst>
      <p:ext uri="{BB962C8B-B14F-4D97-AF65-F5344CB8AC3E}">
        <p14:creationId xmlns:p14="http://schemas.microsoft.com/office/powerpoint/2010/main" val="1471095136"/>
      </p:ext>
    </p:extLst>
  </p:cSld>
  <p:clrMapOvr>
    <a:masterClrMapping/>
  </p:clrMapOvr>
  <p:transition>
    <p:wipe dir="d"/>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7950" y="188913"/>
            <a:ext cx="9036050" cy="719137"/>
          </a:xfrm>
        </p:spPr>
        <p:txBody>
          <a:bodyPr/>
          <a:lstStyle/>
          <a:p>
            <a:pPr eaLnBrk="1" hangingPunct="1"/>
            <a:r>
              <a:rPr lang="fr-FR" altLang="fr-FR" sz="3200" smtClean="0"/>
              <a:t> </a:t>
            </a:r>
            <a:r>
              <a:rPr lang="fr-FR" altLang="fr-FR" sz="3200" b="1" smtClean="0"/>
              <a:t>4 Les angles d’analyse</a:t>
            </a:r>
            <a:endParaRPr lang="fr-FR" altLang="fr-FR" sz="3200" smtClean="0"/>
          </a:p>
        </p:txBody>
      </p:sp>
      <p:sp>
        <p:nvSpPr>
          <p:cNvPr id="100355" name="Rectangle 3"/>
          <p:cNvSpPr>
            <a:spLocks noGrp="1" noChangeArrowheads="1"/>
          </p:cNvSpPr>
          <p:nvPr>
            <p:ph idx="1"/>
          </p:nvPr>
        </p:nvSpPr>
        <p:spPr>
          <a:xfrm>
            <a:off x="107950" y="1052513"/>
            <a:ext cx="8640763" cy="5805487"/>
          </a:xfrm>
        </p:spPr>
        <p:txBody>
          <a:bodyPr/>
          <a:lstStyle/>
          <a:p>
            <a:pPr marL="0" indent="0" eaLnBrk="1" hangingPunct="1">
              <a:buFont typeface="Wingdings" panose="05000000000000000000" pitchFamily="2" charset="2"/>
              <a:buNone/>
            </a:pPr>
            <a:r>
              <a:rPr lang="fr-FR" altLang="fr-FR" b="1" smtClean="0"/>
              <a:t>Les conditions d’enseignement</a:t>
            </a:r>
            <a:endParaRPr lang="fr-FR" altLang="fr-FR" smtClean="0"/>
          </a:p>
          <a:p>
            <a:pPr marL="0" indent="0" eaLnBrk="1" hangingPunct="1">
              <a:buFont typeface="Wingdings" panose="05000000000000000000" pitchFamily="2" charset="2"/>
              <a:buNone/>
            </a:pPr>
            <a:r>
              <a:rPr lang="fr-FR" altLang="fr-FR" smtClean="0"/>
              <a:t>L’attention sera portée sur :</a:t>
            </a:r>
          </a:p>
          <a:p>
            <a:pPr marL="0" indent="0" eaLnBrk="1" hangingPunct="1">
              <a:buFont typeface="Wingdings" panose="05000000000000000000" pitchFamily="2" charset="2"/>
              <a:buNone/>
            </a:pPr>
            <a:r>
              <a:rPr lang="fr-FR" altLang="fr-FR" smtClean="0"/>
              <a:t>• le ratio élèves/enseignant ;</a:t>
            </a:r>
          </a:p>
          <a:p>
            <a:pPr marL="0" indent="0" eaLnBrk="1" hangingPunct="1">
              <a:buFont typeface="Wingdings" panose="05000000000000000000" pitchFamily="2" charset="2"/>
              <a:buNone/>
            </a:pPr>
            <a:r>
              <a:rPr lang="fr-FR" altLang="fr-FR" smtClean="0"/>
              <a:t>• la qualification des enseignants ;</a:t>
            </a:r>
          </a:p>
          <a:p>
            <a:pPr marL="0" indent="0" eaLnBrk="1" hangingPunct="1">
              <a:buFont typeface="Wingdings" panose="05000000000000000000" pitchFamily="2" charset="2"/>
              <a:buNone/>
            </a:pPr>
            <a:r>
              <a:rPr lang="fr-FR" altLang="fr-FR" smtClean="0"/>
              <a:t>• le nombre d’élèves par groupe pédagogique ;</a:t>
            </a:r>
          </a:p>
          <a:p>
            <a:pPr marL="0" indent="0" eaLnBrk="1" hangingPunct="1">
              <a:buFont typeface="Wingdings" panose="05000000000000000000" pitchFamily="2" charset="2"/>
              <a:buNone/>
            </a:pPr>
            <a:r>
              <a:rPr lang="fr-FR" altLang="fr-FR" smtClean="0"/>
              <a:t>• le pourcentage d’élèves en classe multigrade ;</a:t>
            </a:r>
          </a:p>
          <a:p>
            <a:pPr marL="0" indent="0" algn="just" eaLnBrk="1" hangingPunct="1">
              <a:buFont typeface="Wingdings" panose="05000000000000000000" pitchFamily="2" charset="2"/>
              <a:buNone/>
            </a:pPr>
            <a:r>
              <a:rPr lang="fr-FR" altLang="fr-FR" smtClean="0"/>
              <a:t>• le pourcentage d’élèves en classe à double vacation.</a:t>
            </a:r>
          </a:p>
        </p:txBody>
      </p:sp>
    </p:spTree>
    <p:extLst>
      <p:ext uri="{BB962C8B-B14F-4D97-AF65-F5344CB8AC3E}">
        <p14:creationId xmlns:p14="http://schemas.microsoft.com/office/powerpoint/2010/main" val="2898342093"/>
      </p:ext>
    </p:extLst>
  </p:cSld>
  <p:clrMapOvr>
    <a:masterClrMapping/>
  </p:clrMapOvr>
  <p:transition>
    <p:wipe dir="d"/>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7950" y="188913"/>
            <a:ext cx="9036050" cy="719137"/>
          </a:xfrm>
        </p:spPr>
        <p:txBody>
          <a:bodyPr/>
          <a:lstStyle/>
          <a:p>
            <a:pPr eaLnBrk="1" hangingPunct="1"/>
            <a:r>
              <a:rPr lang="fr-FR" altLang="fr-FR" sz="3200" smtClean="0"/>
              <a:t> </a:t>
            </a:r>
            <a:r>
              <a:rPr lang="fr-FR" altLang="fr-FR" sz="3200" b="1" smtClean="0"/>
              <a:t>4 Les angles d’analyse</a:t>
            </a:r>
            <a:endParaRPr lang="fr-FR" altLang="fr-FR" sz="3200" smtClean="0"/>
          </a:p>
        </p:txBody>
      </p:sp>
      <p:sp>
        <p:nvSpPr>
          <p:cNvPr id="102403" name="Rectangle 3"/>
          <p:cNvSpPr>
            <a:spLocks noGrp="1" noChangeArrowheads="1"/>
          </p:cNvSpPr>
          <p:nvPr>
            <p:ph idx="1"/>
          </p:nvPr>
        </p:nvSpPr>
        <p:spPr>
          <a:xfrm>
            <a:off x="107950" y="1052513"/>
            <a:ext cx="8640763" cy="5329237"/>
          </a:xfrm>
        </p:spPr>
        <p:txBody>
          <a:bodyPr/>
          <a:lstStyle/>
          <a:p>
            <a:pPr marL="0" indent="0" eaLnBrk="1" hangingPunct="1">
              <a:buFont typeface="Wingdings" panose="05000000000000000000" pitchFamily="2" charset="2"/>
              <a:buNone/>
            </a:pPr>
            <a:r>
              <a:rPr lang="fr-FR" altLang="fr-FR" b="1" smtClean="0"/>
              <a:t>Les conditions d’enseignement</a:t>
            </a:r>
            <a:endParaRPr lang="fr-FR" altLang="fr-FR" smtClean="0"/>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Ces indicateurs permettent de vérifier dans quelle mesure, les normes en matière d’organisation pédagogique sont respectées. </a:t>
            </a:r>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Il s’agira par conséquent de comparer les valeurs observées aux normes nationales en la manière et d’analyser les écarts entre zones.</a:t>
            </a:r>
          </a:p>
          <a:p>
            <a:pPr marL="0" indent="0" eaLnBrk="1" hangingPunct="1">
              <a:buFont typeface="Wingdings" panose="05000000000000000000" pitchFamily="2" charset="2"/>
              <a:buNone/>
            </a:pPr>
            <a:r>
              <a:rPr lang="fr-FR" altLang="fr-FR" smtClean="0"/>
              <a:t>	</a:t>
            </a:r>
          </a:p>
        </p:txBody>
      </p:sp>
    </p:spTree>
    <p:extLst>
      <p:ext uri="{BB962C8B-B14F-4D97-AF65-F5344CB8AC3E}">
        <p14:creationId xmlns:p14="http://schemas.microsoft.com/office/powerpoint/2010/main" val="3999241877"/>
      </p:ext>
    </p:extLst>
  </p:cSld>
  <p:clrMapOvr>
    <a:masterClrMapping/>
  </p:clrMapOvr>
  <p:transition>
    <p:wipe dir="d"/>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7950" y="188913"/>
            <a:ext cx="9036050" cy="719137"/>
          </a:xfrm>
        </p:spPr>
        <p:txBody>
          <a:bodyPr/>
          <a:lstStyle/>
          <a:p>
            <a:pPr eaLnBrk="1" hangingPunct="1"/>
            <a:r>
              <a:rPr lang="fr-FR" altLang="fr-FR" sz="3200" smtClean="0"/>
              <a:t> </a:t>
            </a:r>
            <a:r>
              <a:rPr lang="fr-FR" altLang="fr-FR" sz="3200" b="1" smtClean="0"/>
              <a:t> 4 Les angles d’analyse</a:t>
            </a:r>
            <a:endParaRPr lang="fr-FR" altLang="fr-FR" sz="3200" smtClean="0"/>
          </a:p>
        </p:txBody>
      </p:sp>
      <p:sp>
        <p:nvSpPr>
          <p:cNvPr id="104451" name="Rectangle 3"/>
          <p:cNvSpPr>
            <a:spLocks noGrp="1" noChangeArrowheads="1"/>
          </p:cNvSpPr>
          <p:nvPr>
            <p:ph idx="1"/>
          </p:nvPr>
        </p:nvSpPr>
        <p:spPr>
          <a:xfrm>
            <a:off x="107950" y="836613"/>
            <a:ext cx="8928100" cy="5905500"/>
          </a:xfrm>
        </p:spPr>
        <p:txBody>
          <a:bodyPr/>
          <a:lstStyle/>
          <a:p>
            <a:pPr marL="0" indent="0" eaLnBrk="1" hangingPunct="1">
              <a:buFont typeface="Wingdings" panose="05000000000000000000" pitchFamily="2" charset="2"/>
              <a:buNone/>
            </a:pPr>
            <a:r>
              <a:rPr lang="fr-FR" altLang="fr-FR" sz="2800" b="1" smtClean="0"/>
              <a:t>Les bâtiments et les équipements scolaires</a:t>
            </a:r>
            <a:endParaRPr lang="fr-FR" altLang="fr-FR" sz="2800" smtClean="0"/>
          </a:p>
          <a:p>
            <a:pPr marL="0" indent="0" algn="just" eaLnBrk="1" hangingPunct="1">
              <a:buFont typeface="Wingdings" panose="05000000000000000000" pitchFamily="2" charset="2"/>
              <a:buNone/>
            </a:pPr>
            <a:r>
              <a:rPr lang="fr-FR" altLang="fr-FR" smtClean="0"/>
              <a:t>Ils doivent être utilisés de façon intensive pour être rentables et dispenser un enseignement de qualité dans des conditions favorables. </a:t>
            </a:r>
          </a:p>
          <a:p>
            <a:pPr marL="0" indent="0" algn="just" eaLnBrk="1" hangingPunct="1">
              <a:buFont typeface="Wingdings" panose="05000000000000000000" pitchFamily="2" charset="2"/>
              <a:buNone/>
            </a:pPr>
            <a:r>
              <a:rPr lang="fr-FR" altLang="fr-FR" smtClean="0"/>
              <a:t>Dans la perspective de la CS, le diagnostic des bâtiments et des équipements scolaires doit permettre d’évaluer d’une manière générale la disponibilité et la qualité des bâtiments scolaires afin d’identifier les zones d’action prioritaire en terme de rénovation ou d’extension des bâtiments et les zones les plus défavorisées sur le plan des équipements disponibles. </a:t>
            </a:r>
          </a:p>
          <a:p>
            <a:pPr marL="0" indent="0" eaLnBrk="1" hangingPunct="1">
              <a:buFont typeface="Wingdings" panose="05000000000000000000" pitchFamily="2" charset="2"/>
              <a:buNone/>
            </a:pPr>
            <a:r>
              <a:rPr lang="fr-FR" altLang="fr-FR" smtClean="0"/>
              <a:t>	</a:t>
            </a:r>
          </a:p>
        </p:txBody>
      </p:sp>
    </p:spTree>
    <p:extLst>
      <p:ext uri="{BB962C8B-B14F-4D97-AF65-F5344CB8AC3E}">
        <p14:creationId xmlns:p14="http://schemas.microsoft.com/office/powerpoint/2010/main" val="1365596265"/>
      </p:ext>
    </p:extLst>
  </p:cSld>
  <p:clrMapOvr>
    <a:masterClrMapping/>
  </p:clrMapOvr>
  <p:transition>
    <p:wipe dir="d"/>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7950" y="188913"/>
            <a:ext cx="9036050" cy="719137"/>
          </a:xfrm>
        </p:spPr>
        <p:txBody>
          <a:bodyPr/>
          <a:lstStyle/>
          <a:p>
            <a:pPr eaLnBrk="1" hangingPunct="1"/>
            <a:r>
              <a:rPr lang="fr-FR" altLang="fr-FR" sz="3200" smtClean="0"/>
              <a:t> </a:t>
            </a:r>
            <a:r>
              <a:rPr lang="fr-FR" altLang="fr-FR" sz="3200" b="1" smtClean="0"/>
              <a:t> 4 Les angles d’analyse</a:t>
            </a:r>
            <a:endParaRPr lang="fr-FR" altLang="fr-FR" sz="3200" smtClean="0"/>
          </a:p>
        </p:txBody>
      </p:sp>
      <p:sp>
        <p:nvSpPr>
          <p:cNvPr id="106499" name="Rectangle 3"/>
          <p:cNvSpPr>
            <a:spLocks noGrp="1" noChangeArrowheads="1"/>
          </p:cNvSpPr>
          <p:nvPr>
            <p:ph idx="1"/>
          </p:nvPr>
        </p:nvSpPr>
        <p:spPr>
          <a:xfrm>
            <a:off x="107950" y="836613"/>
            <a:ext cx="8928100" cy="5905500"/>
          </a:xfrm>
        </p:spPr>
        <p:txBody>
          <a:bodyPr/>
          <a:lstStyle/>
          <a:p>
            <a:pPr marL="0" indent="0" eaLnBrk="1" hangingPunct="1">
              <a:buFont typeface="Wingdings" panose="05000000000000000000" pitchFamily="2" charset="2"/>
              <a:buNone/>
            </a:pPr>
            <a:r>
              <a:rPr lang="fr-FR" altLang="fr-FR" sz="2800" b="1" smtClean="0"/>
              <a:t>Les bâtiments et les équipements scolaires</a:t>
            </a:r>
            <a:endParaRPr lang="fr-FR" altLang="fr-FR" sz="2800" smtClean="0"/>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Enfin, le diagnostic permet d’évaluer la capacité d’accueil réelle des établissements pour faire apparaître les écoles sous-utilisées ou au contraire surchargées.</a:t>
            </a:r>
          </a:p>
          <a:p>
            <a:pPr marL="0" indent="0" eaLnBrk="1" hangingPunct="1">
              <a:buFont typeface="Wingdings" panose="05000000000000000000" pitchFamily="2" charset="2"/>
              <a:buNone/>
            </a:pPr>
            <a:r>
              <a:rPr lang="fr-FR" altLang="fr-FR" smtClean="0"/>
              <a:t>	</a:t>
            </a:r>
          </a:p>
        </p:txBody>
      </p:sp>
    </p:spTree>
    <p:extLst>
      <p:ext uri="{BB962C8B-B14F-4D97-AF65-F5344CB8AC3E}">
        <p14:creationId xmlns:p14="http://schemas.microsoft.com/office/powerpoint/2010/main" val="1131824140"/>
      </p:ext>
    </p:extLst>
  </p:cSld>
  <p:clrMapOvr>
    <a:masterClrMapping/>
  </p:clrMapOvr>
  <p:transition>
    <p:wipe dir="d"/>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07950" y="188913"/>
            <a:ext cx="9036050" cy="719137"/>
          </a:xfrm>
        </p:spPr>
        <p:txBody>
          <a:bodyPr/>
          <a:lstStyle/>
          <a:p>
            <a:pPr eaLnBrk="1" hangingPunct="1"/>
            <a:r>
              <a:rPr lang="fr-FR" altLang="fr-FR" sz="2400" smtClean="0"/>
              <a:t> </a:t>
            </a:r>
            <a:r>
              <a:rPr lang="fr-FR" altLang="fr-FR" sz="3200" b="1" smtClean="0"/>
              <a:t> 4 Les angles d’analyse</a:t>
            </a:r>
            <a:endParaRPr lang="fr-FR" altLang="fr-FR" sz="3200" smtClean="0"/>
          </a:p>
        </p:txBody>
      </p:sp>
      <p:sp>
        <p:nvSpPr>
          <p:cNvPr id="108547" name="Rectangle 3"/>
          <p:cNvSpPr>
            <a:spLocks noGrp="1" noChangeArrowheads="1"/>
          </p:cNvSpPr>
          <p:nvPr>
            <p:ph idx="1"/>
          </p:nvPr>
        </p:nvSpPr>
        <p:spPr>
          <a:xfrm>
            <a:off x="107950" y="908050"/>
            <a:ext cx="9034463" cy="5689600"/>
          </a:xfrm>
        </p:spPr>
        <p:txBody>
          <a:bodyPr/>
          <a:lstStyle/>
          <a:p>
            <a:pPr marL="0" indent="0" eaLnBrk="1" hangingPunct="1">
              <a:buFont typeface="Wingdings" panose="05000000000000000000" pitchFamily="2" charset="2"/>
              <a:buNone/>
            </a:pPr>
            <a:r>
              <a:rPr lang="fr-FR" altLang="fr-FR" sz="2800" b="1" smtClean="0"/>
              <a:t>Les bâtiments et les équipements scolaires</a:t>
            </a:r>
            <a:endParaRPr lang="fr-FR" altLang="fr-FR" sz="2800" smtClean="0"/>
          </a:p>
          <a:p>
            <a:pPr marL="0" indent="0" algn="just" eaLnBrk="1" hangingPunct="1">
              <a:buFont typeface="Wingdings" panose="05000000000000000000" pitchFamily="2" charset="2"/>
              <a:buNone/>
            </a:pPr>
            <a:r>
              <a:rPr lang="fr-FR" altLang="fr-FR" smtClean="0"/>
              <a:t>Ce diagnostic des bâtiments, de la disponibilité des équipements et de leur degré d’utilisation doit être préparé par rapport à des normes nationales que sont :</a:t>
            </a:r>
          </a:p>
          <a:p>
            <a:pPr marL="0" indent="0" algn="just" eaLnBrk="1" hangingPunct="1">
              <a:buFont typeface="Wingdings" panose="05000000000000000000" pitchFamily="2" charset="2"/>
              <a:buNone/>
            </a:pPr>
            <a:r>
              <a:rPr lang="fr-FR" altLang="fr-FR" smtClean="0"/>
              <a:t>• la surface moyenne des salles;</a:t>
            </a:r>
          </a:p>
          <a:p>
            <a:pPr marL="0" indent="0" algn="just" eaLnBrk="1" hangingPunct="1">
              <a:buFont typeface="Wingdings" panose="05000000000000000000" pitchFamily="2" charset="2"/>
              <a:buNone/>
            </a:pPr>
            <a:r>
              <a:rPr lang="fr-FR" altLang="fr-FR" smtClean="0"/>
              <a:t>• le degré de sécurité et de confort : disponibilité de l’eau, de toilettes, de clôture, etc.</a:t>
            </a:r>
          </a:p>
          <a:p>
            <a:pPr marL="0" indent="0" algn="just" eaLnBrk="1" hangingPunct="1">
              <a:buFont typeface="Wingdings" panose="05000000000000000000" pitchFamily="2" charset="2"/>
              <a:buNone/>
            </a:pPr>
            <a:r>
              <a:rPr lang="fr-FR" altLang="fr-FR" smtClean="0"/>
              <a:t>• les besoins en mobilier (tables-bancs, chaises, bureaux) ;</a:t>
            </a:r>
          </a:p>
        </p:txBody>
      </p:sp>
    </p:spTree>
    <p:extLst>
      <p:ext uri="{BB962C8B-B14F-4D97-AF65-F5344CB8AC3E}">
        <p14:creationId xmlns:p14="http://schemas.microsoft.com/office/powerpoint/2010/main" val="675202492"/>
      </p:ext>
    </p:extLst>
  </p:cSld>
  <p:clrMapOvr>
    <a:masterClrMapping/>
  </p:clrMapOvr>
  <p:transition>
    <p:wipe dir="d"/>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07950" y="188913"/>
            <a:ext cx="9036050" cy="719137"/>
          </a:xfrm>
        </p:spPr>
        <p:txBody>
          <a:bodyPr/>
          <a:lstStyle/>
          <a:p>
            <a:pPr eaLnBrk="1" hangingPunct="1"/>
            <a:r>
              <a:rPr lang="fr-FR" altLang="fr-FR" sz="2400" smtClean="0"/>
              <a:t> </a:t>
            </a:r>
            <a:r>
              <a:rPr lang="fr-FR" altLang="fr-FR" sz="3200" b="1" smtClean="0"/>
              <a:t> 4 Les angles d’analyse</a:t>
            </a:r>
            <a:endParaRPr lang="fr-FR" altLang="fr-FR" sz="3200" smtClean="0"/>
          </a:p>
        </p:txBody>
      </p:sp>
      <p:sp>
        <p:nvSpPr>
          <p:cNvPr id="110595" name="Rectangle 3"/>
          <p:cNvSpPr>
            <a:spLocks noGrp="1" noChangeArrowheads="1"/>
          </p:cNvSpPr>
          <p:nvPr>
            <p:ph idx="1"/>
          </p:nvPr>
        </p:nvSpPr>
        <p:spPr>
          <a:xfrm>
            <a:off x="107950" y="1268413"/>
            <a:ext cx="9034463" cy="5589587"/>
          </a:xfrm>
        </p:spPr>
        <p:txBody>
          <a:bodyPr/>
          <a:lstStyle/>
          <a:p>
            <a:pPr marL="0" indent="0" eaLnBrk="1" hangingPunct="1">
              <a:buFont typeface="Wingdings" panose="05000000000000000000" pitchFamily="2" charset="2"/>
              <a:buNone/>
            </a:pPr>
            <a:r>
              <a:rPr lang="fr-FR" altLang="fr-FR" sz="2800" b="1" smtClean="0"/>
              <a:t>Les bâtiments et les équipements scolaires</a:t>
            </a:r>
            <a:endParaRPr lang="fr-FR" altLang="fr-FR" sz="2800" smtClean="0"/>
          </a:p>
          <a:p>
            <a:pPr marL="0" indent="0" algn="just" eaLnBrk="1" hangingPunct="1">
              <a:buFont typeface="Wingdings" panose="05000000000000000000" pitchFamily="2" charset="2"/>
              <a:buNone/>
            </a:pPr>
            <a:endParaRPr lang="fr-FR" altLang="fr-FR" smtClean="0"/>
          </a:p>
          <a:p>
            <a:pPr marL="0" indent="0" algn="just" eaLnBrk="1" hangingPunct="1">
              <a:buFont typeface="Wingdings" panose="05000000000000000000" pitchFamily="2" charset="2"/>
              <a:buNone/>
            </a:pPr>
            <a:r>
              <a:rPr lang="fr-FR" altLang="fr-FR" smtClean="0"/>
              <a:t>• les tailles minimales, maximales et standard d’établissements ;</a:t>
            </a:r>
          </a:p>
          <a:p>
            <a:pPr marL="0" indent="0" algn="just" eaLnBrk="1" hangingPunct="1">
              <a:buFont typeface="Wingdings" panose="05000000000000000000" pitchFamily="2" charset="2"/>
              <a:buNone/>
            </a:pPr>
            <a:r>
              <a:rPr lang="fr-FR" altLang="fr-FR" smtClean="0"/>
              <a:t>• les équipements pédagogiques </a:t>
            </a:r>
          </a:p>
          <a:p>
            <a:pPr marL="0" indent="0" algn="just" eaLnBrk="1" hangingPunct="1">
              <a:buFont typeface="Wingdings" panose="05000000000000000000" pitchFamily="2" charset="2"/>
              <a:buNone/>
            </a:pPr>
            <a:r>
              <a:rPr lang="fr-FR" altLang="fr-FR" smtClean="0"/>
              <a:t>(1 livre/élève/matière par ex).</a:t>
            </a:r>
          </a:p>
        </p:txBody>
      </p:sp>
    </p:spTree>
    <p:extLst>
      <p:ext uri="{BB962C8B-B14F-4D97-AF65-F5344CB8AC3E}">
        <p14:creationId xmlns:p14="http://schemas.microsoft.com/office/powerpoint/2010/main" val="178180271"/>
      </p:ext>
    </p:extLst>
  </p:cSld>
  <p:clrMapOvr>
    <a:masterClrMapping/>
  </p:clrMapOvr>
  <p:transition>
    <p:wipe dir="d"/>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7950" y="188913"/>
            <a:ext cx="9036050" cy="792162"/>
          </a:xfrm>
        </p:spPr>
        <p:txBody>
          <a:bodyPr/>
          <a:lstStyle/>
          <a:p>
            <a:pPr eaLnBrk="1" hangingPunct="1"/>
            <a:r>
              <a:rPr lang="fr-FR" altLang="fr-FR" sz="3200" b="1" smtClean="0"/>
              <a:t>4 Les angles d’analyse</a:t>
            </a:r>
            <a:endParaRPr lang="fr-FR" altLang="fr-FR" sz="3200" smtClean="0"/>
          </a:p>
        </p:txBody>
      </p:sp>
      <p:sp>
        <p:nvSpPr>
          <p:cNvPr id="112643" name="Rectangle 3"/>
          <p:cNvSpPr>
            <a:spLocks noGrp="1" noChangeArrowheads="1"/>
          </p:cNvSpPr>
          <p:nvPr>
            <p:ph idx="1"/>
          </p:nvPr>
        </p:nvSpPr>
        <p:spPr>
          <a:xfrm>
            <a:off x="468313" y="1125538"/>
            <a:ext cx="8477250" cy="5183187"/>
          </a:xfrm>
        </p:spPr>
        <p:txBody>
          <a:bodyPr/>
          <a:lstStyle/>
          <a:p>
            <a:pPr marL="0" indent="0" eaLnBrk="1" hangingPunct="1">
              <a:buFont typeface="Wingdings" panose="05000000000000000000" pitchFamily="2" charset="2"/>
              <a:buNone/>
            </a:pPr>
            <a:r>
              <a:rPr lang="fr-FR" altLang="fr-FR" sz="2800" b="1" smtClean="0"/>
              <a:t>Les bâtiments et les équipements scolaires</a:t>
            </a:r>
            <a:endParaRPr lang="fr-FR" altLang="fr-FR" sz="2800" smtClean="0"/>
          </a:p>
          <a:p>
            <a:pPr marL="0" indent="0" algn="just" eaLnBrk="1" hangingPunct="1">
              <a:buFont typeface="Wingdings" panose="05000000000000000000" pitchFamily="2" charset="2"/>
              <a:buNone/>
            </a:pPr>
            <a:r>
              <a:rPr lang="fr-FR" altLang="fr-FR" smtClean="0"/>
              <a:t>Il s’agit également d’évaluer l’état des locaux, comme ceux qui nécessitent des réparations ou ceux qui ne sont que provisoires.</a:t>
            </a:r>
          </a:p>
          <a:p>
            <a:pPr marL="0" indent="0" algn="just" eaLnBrk="1" hangingPunct="1">
              <a:buFont typeface="Wingdings" panose="05000000000000000000" pitchFamily="2" charset="2"/>
              <a:buNone/>
            </a:pPr>
            <a:endParaRPr lang="fr-FR" altLang="fr-FR" smtClean="0"/>
          </a:p>
        </p:txBody>
      </p:sp>
    </p:spTree>
    <p:extLst>
      <p:ext uri="{BB962C8B-B14F-4D97-AF65-F5344CB8AC3E}">
        <p14:creationId xmlns:p14="http://schemas.microsoft.com/office/powerpoint/2010/main" val="2368937259"/>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85750"/>
            <a:ext cx="8785225" cy="622300"/>
          </a:xfrm>
        </p:spPr>
        <p:txBody>
          <a:bodyPr/>
          <a:lstStyle/>
          <a:p>
            <a:pPr eaLnBrk="1" hangingPunct="1"/>
            <a:r>
              <a:rPr lang="en-GB" altLang="ja-JP" sz="2800" smtClean="0"/>
              <a:t>1.3.3. Utilisation des stat. pour la gestion de l’éduc</a:t>
            </a:r>
            <a:endParaRPr lang="fr-FR" altLang="fr-FR" sz="3500" smtClean="0"/>
          </a:p>
        </p:txBody>
      </p:sp>
      <p:sp>
        <p:nvSpPr>
          <p:cNvPr id="16387" name="Rectangle 3"/>
          <p:cNvSpPr>
            <a:spLocks noGrp="1" noChangeArrowheads="1"/>
          </p:cNvSpPr>
          <p:nvPr>
            <p:ph type="body" idx="4294967295"/>
          </p:nvPr>
        </p:nvSpPr>
        <p:spPr>
          <a:xfrm>
            <a:off x="0" y="1125538"/>
            <a:ext cx="8516938" cy="5615830"/>
          </a:xfrm>
        </p:spPr>
        <p:txBody>
          <a:bodyPr/>
          <a:lstStyle/>
          <a:p>
            <a:pPr eaLnBrk="1" hangingPunct="1">
              <a:buFontTx/>
              <a:buNone/>
            </a:pPr>
            <a:r>
              <a:rPr lang="en-GB" altLang="fr-FR" sz="3200" b="1" dirty="0" smtClean="0"/>
              <a:t>Le </a:t>
            </a:r>
            <a:r>
              <a:rPr lang="en-GB" altLang="fr-FR" sz="3200" b="1" dirty="0" err="1" smtClean="0"/>
              <a:t>gestionnaire</a:t>
            </a:r>
            <a:r>
              <a:rPr lang="en-GB" altLang="fr-FR" sz="3200" b="1" dirty="0" smtClean="0"/>
              <a:t> </a:t>
            </a:r>
            <a:r>
              <a:rPr lang="fr-FR" altLang="fr-FR" sz="3200" b="1" dirty="0" smtClean="0"/>
              <a:t>ou</a:t>
            </a:r>
            <a:r>
              <a:rPr lang="en-GB" altLang="fr-FR" sz="3200" b="1" dirty="0" smtClean="0"/>
              <a:t> </a:t>
            </a:r>
            <a:r>
              <a:rPr lang="en-GB" altLang="fr-FR" sz="3200" b="1" dirty="0" err="1" smtClean="0"/>
              <a:t>l’administrateur</a:t>
            </a:r>
            <a:r>
              <a:rPr lang="en-GB" altLang="fr-FR" sz="3200" b="1" dirty="0" smtClean="0"/>
              <a:t> les utilise pour</a:t>
            </a:r>
            <a:r>
              <a:rPr lang="en-GB" altLang="fr-FR" sz="3200" dirty="0" smtClean="0"/>
              <a:t>:</a:t>
            </a:r>
          </a:p>
          <a:p>
            <a:pPr eaLnBrk="1" hangingPunct="1">
              <a:buFontTx/>
              <a:buChar char="-"/>
            </a:pPr>
            <a:r>
              <a:rPr lang="fr-FR" altLang="fr-FR" sz="3200" dirty="0" smtClean="0"/>
              <a:t>gérer le personnel;</a:t>
            </a:r>
          </a:p>
          <a:p>
            <a:pPr eaLnBrk="1" hangingPunct="1">
              <a:buFontTx/>
              <a:buChar char="-"/>
            </a:pPr>
            <a:r>
              <a:rPr lang="fr-FR" altLang="fr-FR" sz="3200" dirty="0" smtClean="0"/>
              <a:t>gérer les bâtiments scolaires et les équipements;</a:t>
            </a:r>
          </a:p>
          <a:p>
            <a:pPr eaLnBrk="1" hangingPunct="1">
              <a:buFontTx/>
              <a:buChar char="-"/>
            </a:pPr>
            <a:r>
              <a:rPr lang="fr-FR" altLang="fr-FR" sz="3200" dirty="0" smtClean="0"/>
              <a:t>identifier les problèmes (déficit en salles de classe, équipement, manuels, …);</a:t>
            </a:r>
          </a:p>
          <a:p>
            <a:pPr eaLnBrk="1" hangingPunct="1">
              <a:buFontTx/>
              <a:buChar char="-"/>
            </a:pPr>
            <a:r>
              <a:rPr lang="fr-FR" altLang="fr-FR" sz="3200" dirty="0" smtClean="0"/>
              <a:t>définir les dotations en équipements;</a:t>
            </a:r>
          </a:p>
          <a:p>
            <a:pPr eaLnBrk="1" hangingPunct="1">
              <a:buFontTx/>
              <a:buChar char="-"/>
            </a:pPr>
            <a:r>
              <a:rPr lang="fr-FR" altLang="fr-FR" sz="3200" dirty="0" smtClean="0"/>
              <a:t>évaluer les investissements à réaliser et les dépenses de fonctionnement</a:t>
            </a:r>
            <a:r>
              <a:rPr lang="en-GB" altLang="fr-FR" sz="3200" dirty="0" smtClean="0"/>
              <a:t>. </a:t>
            </a:r>
            <a:endParaRPr lang="fr-FR" altLang="fr-FR"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stCondLst>
                                            <p:cond delay="0"/>
                                          </p:stCondLst>
                                        </p:cTn>
                                        <p:tgtEl>
                                          <p:spTgt spid="163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63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63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63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63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 calcmode="lin" valueType="num">
                                      <p:cBhvr>
                                        <p:cTn id="16" dur="500" fill="hold"/>
                                        <p:tgtEl>
                                          <p:spTgt spid="163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63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63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63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638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6387">
                                            <p:txEl>
                                              <p:pRg st="1" end="1"/>
                                            </p:txEl>
                                          </p:spTgt>
                                        </p:tgtEl>
                                        <p:attrNameLst>
                                          <p:attrName>style.visibility</p:attrName>
                                        </p:attrNameLst>
                                      </p:cBhvr>
                                      <p:to>
                                        <p:strVal val="visible"/>
                                      </p:to>
                                    </p:set>
                                    <p:anim calcmode="lin" valueType="num">
                                      <p:cBhvr>
                                        <p:cTn id="25" dur="500" fill="hold"/>
                                        <p:tgtEl>
                                          <p:spTgt spid="16387">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6387">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6387">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6387">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638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6387">
                                            <p:txEl>
                                              <p:pRg st="2" end="2"/>
                                            </p:txEl>
                                          </p:spTgt>
                                        </p:tgtEl>
                                        <p:attrNameLst>
                                          <p:attrName>style.visibility</p:attrName>
                                        </p:attrNameLst>
                                      </p:cBhvr>
                                      <p:to>
                                        <p:strVal val="visible"/>
                                      </p:to>
                                    </p:set>
                                    <p:anim calcmode="lin" valueType="num">
                                      <p:cBhvr>
                                        <p:cTn id="34" dur="500" fill="hold"/>
                                        <p:tgtEl>
                                          <p:spTgt spid="16387">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6387">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6387">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6387">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638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6387">
                                            <p:txEl>
                                              <p:pRg st="3" end="3"/>
                                            </p:txEl>
                                          </p:spTgt>
                                        </p:tgtEl>
                                        <p:attrNameLst>
                                          <p:attrName>style.visibility</p:attrName>
                                        </p:attrNameLst>
                                      </p:cBhvr>
                                      <p:to>
                                        <p:strVal val="visible"/>
                                      </p:to>
                                    </p:set>
                                    <p:anim calcmode="lin" valueType="num">
                                      <p:cBhvr>
                                        <p:cTn id="43" dur="500" fill="hold"/>
                                        <p:tgtEl>
                                          <p:spTgt spid="16387">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6387">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6387">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6387">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6387">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6387">
                                            <p:txEl>
                                              <p:pRg st="4" end="4"/>
                                            </p:txEl>
                                          </p:spTgt>
                                        </p:tgtEl>
                                        <p:attrNameLst>
                                          <p:attrName>style.visibility</p:attrName>
                                        </p:attrNameLst>
                                      </p:cBhvr>
                                      <p:to>
                                        <p:strVal val="visible"/>
                                      </p:to>
                                    </p:set>
                                    <p:anim calcmode="lin" valueType="num">
                                      <p:cBhvr>
                                        <p:cTn id="52" dur="500" fill="hold"/>
                                        <p:tgtEl>
                                          <p:spTgt spid="16387">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16387">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16387">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16387">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16387">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6387">
                                            <p:txEl>
                                              <p:pRg st="5" end="5"/>
                                            </p:txEl>
                                          </p:spTgt>
                                        </p:tgtEl>
                                        <p:attrNameLst>
                                          <p:attrName>style.visibility</p:attrName>
                                        </p:attrNameLst>
                                      </p:cBhvr>
                                      <p:to>
                                        <p:strVal val="visible"/>
                                      </p:to>
                                    </p:set>
                                    <p:anim calcmode="lin" valueType="num">
                                      <p:cBhvr>
                                        <p:cTn id="61" dur="500" fill="hold"/>
                                        <p:tgtEl>
                                          <p:spTgt spid="16387">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16387">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16387">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16387">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16387">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5" presetClass="exit" presetSubtype="0" fill="hold" grpId="1" nodeType="clickEffect">
                                  <p:stCondLst>
                                    <p:cond delay="0"/>
                                  </p:stCondLst>
                                  <p:childTnLst>
                                    <p:anim calcmode="lin" valueType="num">
                                      <p:cBhvr>
                                        <p:cTn id="69" dur="2000" fill="hold"/>
                                        <p:tgtEl>
                                          <p:spTgt spid="16386"/>
                                        </p:tgtEl>
                                        <p:attrNameLst>
                                          <p:attrName>style.rotation</p:attrName>
                                        </p:attrNameLst>
                                      </p:cBhvr>
                                      <p:tavLst>
                                        <p:tav tm="0">
                                          <p:val>
                                            <p:fltVal val="0"/>
                                          </p:val>
                                        </p:tav>
                                        <p:tav tm="100000">
                                          <p:val>
                                            <p:fltVal val="-90"/>
                                          </p:val>
                                        </p:tav>
                                      </p:tavLst>
                                    </p:anim>
                                    <p:anim calcmode="lin" valueType="num">
                                      <p:cBhvr>
                                        <p:cTn id="70" dur="2000" fill="hold"/>
                                        <p:tgtEl>
                                          <p:spTgt spid="16386"/>
                                        </p:tgtEl>
                                        <p:attrNameLst>
                                          <p:attrName>ppt_w</p:attrName>
                                        </p:attrNameLst>
                                      </p:cBhvr>
                                      <p:tavLst>
                                        <p:tav tm="0">
                                          <p:val>
                                            <p:strVal val="ppt_w"/>
                                          </p:val>
                                        </p:tav>
                                        <p:tav tm="50000">
                                          <p:val>
                                            <p:strVal val="ppt_w-.5"/>
                                          </p:val>
                                        </p:tav>
                                        <p:tav tm="100000">
                                          <p:val>
                                            <p:strVal val="ppt_w-.5"/>
                                          </p:val>
                                        </p:tav>
                                      </p:tavLst>
                                    </p:anim>
                                    <p:anim calcmode="lin" valueType="num">
                                      <p:cBhvr>
                                        <p:cTn id="71" dur="2000" fill="hold"/>
                                        <p:tgtEl>
                                          <p:spTgt spid="16386"/>
                                        </p:tgtEl>
                                        <p:attrNameLst>
                                          <p:attrName>ppt_h</p:attrName>
                                        </p:attrNameLst>
                                      </p:cBhvr>
                                      <p:tavLst>
                                        <p:tav tm="0">
                                          <p:val>
                                            <p:strVal val="ppt_h"/>
                                          </p:val>
                                        </p:tav>
                                        <p:tav tm="100000">
                                          <p:val>
                                            <p:strVal val="ppt_h"/>
                                          </p:val>
                                        </p:tav>
                                      </p:tavLst>
                                    </p:anim>
                                    <p:anim calcmode="lin" valueType="num">
                                      <p:cBhvr>
                                        <p:cTn id="72" dur="2000" fill="hold"/>
                                        <p:tgtEl>
                                          <p:spTgt spid="16386"/>
                                        </p:tgtEl>
                                        <p:attrNameLst>
                                          <p:attrName>ppt_x</p:attrName>
                                        </p:attrNameLst>
                                      </p:cBhvr>
                                      <p:tavLst>
                                        <p:tav tm="0">
                                          <p:val>
                                            <p:strVal val="ppt_x"/>
                                          </p:val>
                                        </p:tav>
                                        <p:tav tm="100000">
                                          <p:val>
                                            <p:strVal val="ppt_x+.4"/>
                                          </p:val>
                                        </p:tav>
                                      </p:tavLst>
                                    </p:anim>
                                    <p:anim calcmode="lin" valueType="num">
                                      <p:cBhvr>
                                        <p:cTn id="73" dur="2000" fill="hold"/>
                                        <p:tgtEl>
                                          <p:spTgt spid="16386"/>
                                        </p:tgtEl>
                                        <p:attrNameLst>
                                          <p:attrName>ppt_y</p:attrName>
                                        </p:attrNameLst>
                                      </p:cBhvr>
                                      <p:tavLst>
                                        <p:tav tm="0">
                                          <p:val>
                                            <p:strVal val="ppt_y"/>
                                          </p:val>
                                        </p:tav>
                                        <p:tav tm="50000">
                                          <p:val>
                                            <p:strVal val="ppt_y+.1"/>
                                          </p:val>
                                        </p:tav>
                                        <p:tav tm="100000">
                                          <p:val>
                                            <p:strVal val="ppt_y-.2"/>
                                          </p:val>
                                        </p:tav>
                                      </p:tavLst>
                                    </p:anim>
                                    <p:set>
                                      <p:cBhvr>
                                        <p:cTn id="74" dur="1" fill="hold">
                                          <p:stCondLst>
                                            <p:cond delay="1998"/>
                                          </p:stCondLst>
                                        </p:cTn>
                                        <p:tgtEl>
                                          <p:spTgt spid="16386"/>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16387">
                                            <p:txEl>
                                              <p:pRg st="0" end="0"/>
                                            </p:txEl>
                                          </p:spTgt>
                                        </p:tgtEl>
                                      </p:cBhvr>
                                    </p:animEffect>
                                    <p:set>
                                      <p:cBhvr>
                                        <p:cTn id="77" dur="1" fill="hold">
                                          <p:stCondLst>
                                            <p:cond delay="499"/>
                                          </p:stCondLst>
                                        </p:cTn>
                                        <p:tgtEl>
                                          <p:spTgt spid="16387">
                                            <p:txEl>
                                              <p:pRg st="0" end="0"/>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16387">
                                            <p:txEl>
                                              <p:pRg st="1" end="1"/>
                                            </p:txEl>
                                          </p:spTgt>
                                        </p:tgtEl>
                                      </p:cBhvr>
                                    </p:animEffect>
                                    <p:set>
                                      <p:cBhvr>
                                        <p:cTn id="80" dur="1" fill="hold">
                                          <p:stCondLst>
                                            <p:cond delay="499"/>
                                          </p:stCondLst>
                                        </p:cTn>
                                        <p:tgtEl>
                                          <p:spTgt spid="16387">
                                            <p:txEl>
                                              <p:pRg st="1" end="1"/>
                                            </p:txEl>
                                          </p:spTgt>
                                        </p:tgtEl>
                                        <p:attrNameLst>
                                          <p:attrName>style.visibility</p:attrName>
                                        </p:attrNameLst>
                                      </p:cBhvr>
                                      <p:to>
                                        <p:strVal val="hidden"/>
                                      </p:to>
                                    </p:set>
                                  </p:childTnLst>
                                </p:cTn>
                              </p:par>
                              <p:par>
                                <p:cTn id="81" presetID="22" presetClass="exit" presetSubtype="8" fill="hold" grpId="1" nodeType="withEffect">
                                  <p:stCondLst>
                                    <p:cond delay="0"/>
                                  </p:stCondLst>
                                  <p:childTnLst>
                                    <p:animEffect transition="out" filter="wipe(left)">
                                      <p:cBhvr>
                                        <p:cTn id="82" dur="500"/>
                                        <p:tgtEl>
                                          <p:spTgt spid="16387">
                                            <p:txEl>
                                              <p:pRg st="2" end="2"/>
                                            </p:txEl>
                                          </p:spTgt>
                                        </p:tgtEl>
                                      </p:cBhvr>
                                    </p:animEffect>
                                    <p:set>
                                      <p:cBhvr>
                                        <p:cTn id="83" dur="1" fill="hold">
                                          <p:stCondLst>
                                            <p:cond delay="499"/>
                                          </p:stCondLst>
                                        </p:cTn>
                                        <p:tgtEl>
                                          <p:spTgt spid="16387">
                                            <p:txEl>
                                              <p:pRg st="2" end="2"/>
                                            </p:txEl>
                                          </p:spTgt>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16387">
                                            <p:txEl>
                                              <p:pRg st="3" end="3"/>
                                            </p:txEl>
                                          </p:spTgt>
                                        </p:tgtEl>
                                      </p:cBhvr>
                                    </p:animEffect>
                                    <p:set>
                                      <p:cBhvr>
                                        <p:cTn id="86" dur="1" fill="hold">
                                          <p:stCondLst>
                                            <p:cond delay="499"/>
                                          </p:stCondLst>
                                        </p:cTn>
                                        <p:tgtEl>
                                          <p:spTgt spid="16387">
                                            <p:txEl>
                                              <p:pRg st="3" end="3"/>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16387">
                                            <p:txEl>
                                              <p:pRg st="4" end="4"/>
                                            </p:txEl>
                                          </p:spTgt>
                                        </p:tgtEl>
                                      </p:cBhvr>
                                    </p:animEffect>
                                    <p:set>
                                      <p:cBhvr>
                                        <p:cTn id="89" dur="1" fill="hold">
                                          <p:stCondLst>
                                            <p:cond delay="499"/>
                                          </p:stCondLst>
                                        </p:cTn>
                                        <p:tgtEl>
                                          <p:spTgt spid="16387">
                                            <p:txEl>
                                              <p:pRg st="4" end="4"/>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16387">
                                            <p:txEl>
                                              <p:pRg st="5" end="5"/>
                                            </p:txEl>
                                          </p:spTgt>
                                        </p:tgtEl>
                                      </p:cBhvr>
                                    </p:animEffect>
                                    <p:set>
                                      <p:cBhvr>
                                        <p:cTn id="92" dur="1" fill="hold">
                                          <p:stCondLst>
                                            <p:cond delay="499"/>
                                          </p:stCondLst>
                                        </p:cTn>
                                        <p:tgtEl>
                                          <p:spTgt spid="1638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6387" grpId="0" build="p"/>
      <p:bldP spid="16387" grpId="1" build="allAtOnce"/>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12713" y="188913"/>
            <a:ext cx="9037637" cy="1152525"/>
          </a:xfrm>
        </p:spPr>
        <p:txBody>
          <a:bodyPr/>
          <a:lstStyle/>
          <a:p>
            <a:pPr eaLnBrk="1" hangingPunct="1"/>
            <a:r>
              <a:rPr lang="fr-FR" altLang="fr-FR" sz="2400" smtClean="0"/>
              <a:t> </a:t>
            </a:r>
            <a:r>
              <a:rPr lang="fr-FR" altLang="fr-FR" sz="2400" b="1" smtClean="0"/>
              <a:t> </a:t>
            </a:r>
            <a:r>
              <a:rPr lang="fr-FR" altLang="fr-FR" sz="2400" smtClean="0"/>
              <a:t/>
            </a:r>
            <a:br>
              <a:rPr lang="fr-FR" altLang="fr-FR" sz="2400" smtClean="0"/>
            </a:br>
            <a:r>
              <a:rPr lang="fr-FR" altLang="fr-FR" sz="3200" b="1" smtClean="0"/>
              <a:t>5 L’estimation de la demande potentielle d’éducation au niveau local</a:t>
            </a:r>
            <a:r>
              <a:rPr lang="fr-FR" altLang="fr-FR" sz="3200" smtClean="0"/>
              <a:t/>
            </a:r>
            <a:br>
              <a:rPr lang="fr-FR" altLang="fr-FR" sz="3200" smtClean="0"/>
            </a:br>
            <a:endParaRPr lang="fr-FR" altLang="fr-FR" sz="3200" smtClean="0"/>
          </a:p>
        </p:txBody>
      </p:sp>
      <p:sp>
        <p:nvSpPr>
          <p:cNvPr id="7171" name="Rectangle 3"/>
          <p:cNvSpPr>
            <a:spLocks noGrp="1" noChangeArrowheads="1"/>
          </p:cNvSpPr>
          <p:nvPr>
            <p:ph idx="1"/>
          </p:nvPr>
        </p:nvSpPr>
        <p:spPr>
          <a:xfrm>
            <a:off x="107950" y="1628775"/>
            <a:ext cx="9034463" cy="4895850"/>
          </a:xfrm>
        </p:spPr>
        <p:txBody>
          <a:bodyPr rtlCol="0">
            <a:normAutofit/>
          </a:bodyPr>
          <a:lstStyle/>
          <a:p>
            <a:pPr marL="0" indent="0" eaLnBrk="1" fontAlgn="auto" hangingPunct="1">
              <a:spcAft>
                <a:spcPts val="0"/>
              </a:spcAft>
              <a:buFont typeface="Wingdings" pitchFamily="2" charset="2"/>
              <a:buNone/>
              <a:defRPr/>
            </a:pPr>
            <a:endParaRPr lang="fr-FR" sz="2800" dirty="0" smtClean="0"/>
          </a:p>
          <a:p>
            <a:pPr marL="0" indent="0" eaLnBrk="1" fontAlgn="auto" hangingPunct="1">
              <a:spcAft>
                <a:spcPts val="0"/>
              </a:spcAft>
              <a:buFont typeface="Wingdings" pitchFamily="2" charset="2"/>
              <a:buNone/>
              <a:defRPr/>
            </a:pPr>
            <a:r>
              <a:rPr lang="fr-FR" sz="4400" dirty="0" smtClean="0"/>
              <a:t>Pour </a:t>
            </a:r>
            <a:r>
              <a:rPr lang="fr-FR" sz="4400" dirty="0"/>
              <a:t>les projections, il faut partir </a:t>
            </a:r>
            <a:r>
              <a:rPr lang="fr-FR" sz="4400" dirty="0" smtClean="0"/>
              <a:t>de:</a:t>
            </a:r>
          </a:p>
          <a:p>
            <a:pPr eaLnBrk="1" fontAlgn="auto" hangingPunct="1">
              <a:spcAft>
                <a:spcPts val="0"/>
              </a:spcAft>
              <a:buFontTx/>
              <a:buChar char="-"/>
              <a:defRPr/>
            </a:pPr>
            <a:r>
              <a:rPr lang="fr-FR" sz="4400" dirty="0" smtClean="0"/>
              <a:t>la </a:t>
            </a:r>
            <a:r>
              <a:rPr lang="fr-FR" sz="4400" dirty="0"/>
              <a:t>démographie </a:t>
            </a:r>
            <a:endParaRPr lang="fr-FR" sz="4400" dirty="0" smtClean="0"/>
          </a:p>
          <a:p>
            <a:pPr eaLnBrk="1" fontAlgn="auto" hangingPunct="1">
              <a:spcAft>
                <a:spcPts val="0"/>
              </a:spcAft>
              <a:buFontTx/>
              <a:buChar char="-"/>
              <a:defRPr/>
            </a:pPr>
            <a:r>
              <a:rPr lang="fr-FR" sz="4400" dirty="0" smtClean="0"/>
              <a:t>et </a:t>
            </a:r>
            <a:r>
              <a:rPr lang="fr-FR" sz="4400" dirty="0"/>
              <a:t>des objectifs de la politique éducative, </a:t>
            </a:r>
            <a:endParaRPr lang="fr-FR" sz="4400" dirty="0" smtClean="0"/>
          </a:p>
          <a:p>
            <a:pPr marL="0" indent="0" eaLnBrk="1" fontAlgn="auto" hangingPunct="1">
              <a:spcAft>
                <a:spcPts val="0"/>
              </a:spcAft>
              <a:buFont typeface="Wingdings" pitchFamily="2" charset="2"/>
              <a:buNone/>
              <a:defRPr/>
            </a:pPr>
            <a:r>
              <a:rPr lang="fr-FR" sz="4400" dirty="0" smtClean="0"/>
              <a:t>pour </a:t>
            </a:r>
            <a:r>
              <a:rPr lang="fr-FR" sz="4400" dirty="0"/>
              <a:t>estimer la population à scolariser.</a:t>
            </a:r>
          </a:p>
        </p:txBody>
      </p:sp>
    </p:spTree>
    <p:extLst>
      <p:ext uri="{BB962C8B-B14F-4D97-AF65-F5344CB8AC3E}">
        <p14:creationId xmlns:p14="http://schemas.microsoft.com/office/powerpoint/2010/main" val="1963007966"/>
      </p:ext>
    </p:extLst>
  </p:cSld>
  <p:clrMapOvr>
    <a:masterClrMapping/>
  </p:clrMapOvr>
  <p:transition>
    <p:wipe dir="d"/>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50825" y="260350"/>
            <a:ext cx="8893175" cy="1223963"/>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16739" name="Rectangle 3"/>
          <p:cNvSpPr>
            <a:spLocks noGrp="1" noChangeArrowheads="1"/>
          </p:cNvSpPr>
          <p:nvPr>
            <p:ph idx="1"/>
          </p:nvPr>
        </p:nvSpPr>
        <p:spPr>
          <a:xfrm>
            <a:off x="250825" y="1844675"/>
            <a:ext cx="8353425" cy="4752975"/>
          </a:xfrm>
        </p:spPr>
        <p:txBody>
          <a:bodyPr/>
          <a:lstStyle/>
          <a:p>
            <a:pPr algn="just" eaLnBrk="1" hangingPunct="1">
              <a:buClr>
                <a:schemeClr val="tx1"/>
              </a:buClr>
              <a:buFont typeface="Wingdings" panose="05000000000000000000" pitchFamily="2" charset="2"/>
              <a:buNone/>
            </a:pPr>
            <a:r>
              <a:rPr lang="fr-FR" altLang="fr-FR" b="1" i="1" smtClean="0">
                <a:latin typeface="Arial" panose="020B0604020202020204" pitchFamily="34" charset="0"/>
                <a:cs typeface="Arial" panose="020B0604020202020204" pitchFamily="34" charset="0"/>
              </a:rPr>
              <a:t>La difficile estimation de la demande</a:t>
            </a:r>
            <a:endParaRPr lang="fr-FR" altLang="fr-FR" b="1" smtClean="0">
              <a:latin typeface="Arial" panose="020B0604020202020204" pitchFamily="34" charset="0"/>
              <a:cs typeface="Arial" panose="020B0604020202020204" pitchFamily="34" charset="0"/>
            </a:endParaRPr>
          </a:p>
          <a:p>
            <a:pPr algn="just" eaLnBrk="1" hangingPunct="1">
              <a:buClr>
                <a:schemeClr val="tx1"/>
              </a:buClr>
              <a:buFont typeface="Wingdings" panose="05000000000000000000" pitchFamily="2" charset="2"/>
              <a:buNone/>
            </a:pPr>
            <a:endParaRPr lang="fr-FR" altLang="fr-FR" smtClean="0">
              <a:latin typeface="Arial" panose="020B0604020202020204" pitchFamily="34" charset="0"/>
              <a:cs typeface="Arial" panose="020B0604020202020204" pitchFamily="34" charset="0"/>
            </a:endParaRPr>
          </a:p>
          <a:p>
            <a:pPr algn="just" eaLnBrk="1" hangingPunct="1">
              <a:buClr>
                <a:schemeClr val="tx1"/>
              </a:buClr>
              <a:buFont typeface="Wingdings" panose="05000000000000000000" pitchFamily="2" charset="2"/>
              <a:buNone/>
            </a:pPr>
            <a:r>
              <a:rPr lang="fr-FR" altLang="fr-FR" smtClean="0">
                <a:latin typeface="Arial" panose="020B0604020202020204" pitchFamily="34" charset="0"/>
                <a:cs typeface="Arial" panose="020B0604020202020204" pitchFamily="34" charset="0"/>
              </a:rPr>
              <a:t>	Il s’agit de préparer des propositions pour faire face au développement du système éducatif en rationalisant le service éducatif de façon à trouver des solutions aux problèmes identifiés dans le diagnostic et à satisfaire la demande éducative estimée.</a:t>
            </a: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40361"/>
      </p:ext>
    </p:extLst>
  </p:cSld>
  <p:clrMapOvr>
    <a:masterClrMapping/>
  </p:clrMapOvr>
  <p:transition>
    <p:wipe dir="d"/>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8313" y="476250"/>
            <a:ext cx="8893175" cy="1054100"/>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18787" name="Rectangle 3"/>
          <p:cNvSpPr>
            <a:spLocks noGrp="1" noChangeArrowheads="1"/>
          </p:cNvSpPr>
          <p:nvPr>
            <p:ph idx="1"/>
          </p:nvPr>
        </p:nvSpPr>
        <p:spPr>
          <a:xfrm>
            <a:off x="107950" y="1557338"/>
            <a:ext cx="9036050" cy="5184775"/>
          </a:xfrm>
        </p:spPr>
        <p:txBody>
          <a:bodyPr/>
          <a:lstStyle/>
          <a:p>
            <a:pPr eaLnBrk="1" hangingPunct="1">
              <a:buClr>
                <a:schemeClr val="tx1"/>
              </a:buClr>
              <a:buFont typeface="Wingdings" panose="05000000000000000000" pitchFamily="2" charset="2"/>
              <a:buNone/>
            </a:pPr>
            <a:r>
              <a:rPr lang="fr-FR" altLang="fr-FR" sz="2800" b="1" i="1" smtClean="0">
                <a:latin typeface="Arial" panose="020B0604020202020204" pitchFamily="34" charset="0"/>
                <a:cs typeface="Arial" panose="020B0604020202020204" pitchFamily="34" charset="0"/>
              </a:rPr>
              <a:t>La difficile estimation de la demande</a:t>
            </a:r>
            <a:endParaRPr lang="fr-FR" altLang="fr-FR" sz="2800" b="1"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Pour préparer ces propositions, le technicien de la carte scolaire devra : </a:t>
            </a:r>
          </a:p>
          <a:p>
            <a:pPr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 connaître état de la demande;</a:t>
            </a:r>
          </a:p>
          <a:p>
            <a:pPr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 et déterminer l'offre qui devra lui correspondre.</a:t>
            </a:r>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Dans la préparation de ses propositions de réorganisation du réseau scolaire:</a:t>
            </a:r>
          </a:p>
          <a:p>
            <a:pPr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 tenir compte des aires de recrutement, </a:t>
            </a:r>
          </a:p>
          <a:p>
            <a:pPr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 comparer les avantages et les coûts de chacune.</a:t>
            </a: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158811"/>
      </p:ext>
    </p:extLst>
  </p:cSld>
  <p:clrMapOvr>
    <a:masterClrMapping/>
  </p:clrMapOvr>
  <p:transition>
    <p:wipe dir="d"/>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50825" y="142875"/>
            <a:ext cx="8893175" cy="1000125"/>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20835" name="Rectangle 3"/>
          <p:cNvSpPr>
            <a:spLocks noGrp="1" noChangeArrowheads="1"/>
          </p:cNvSpPr>
          <p:nvPr>
            <p:ph idx="1"/>
          </p:nvPr>
        </p:nvSpPr>
        <p:spPr>
          <a:xfrm>
            <a:off x="250825" y="1557338"/>
            <a:ext cx="8678863" cy="5040312"/>
          </a:xfrm>
        </p:spPr>
        <p:txBody>
          <a:bodyPr/>
          <a:lstStyle/>
          <a:p>
            <a:pPr eaLnBrk="1" hangingPunct="1">
              <a:buClr>
                <a:schemeClr val="tx1"/>
              </a:buClr>
              <a:buFont typeface="Wingdings" panose="05000000000000000000" pitchFamily="2" charset="2"/>
              <a:buNone/>
            </a:pPr>
            <a:r>
              <a:rPr lang="fr-FR" altLang="fr-FR" b="1" i="1" smtClean="0">
                <a:latin typeface="Arial" panose="020B0604020202020204" pitchFamily="34" charset="0"/>
                <a:cs typeface="Arial" panose="020B0604020202020204" pitchFamily="34" charset="0"/>
              </a:rPr>
              <a:t> La difficile estimation de la demande</a:t>
            </a:r>
          </a:p>
          <a:p>
            <a:pPr algn="just" eaLnBrk="1" hangingPunct="1">
              <a:buFont typeface="Wingdings" panose="05000000000000000000" pitchFamily="2" charset="2"/>
              <a:buNone/>
            </a:pPr>
            <a:r>
              <a:rPr lang="fr-FR" altLang="fr-FR" smtClean="0">
                <a:latin typeface="Arial" panose="020B0604020202020204" pitchFamily="34" charset="0"/>
                <a:cs typeface="Arial" panose="020B0604020202020204" pitchFamily="34" charset="0"/>
              </a:rPr>
              <a:t>Aire de recrutement = </a:t>
            </a:r>
            <a:r>
              <a:rPr lang="fr-FR" altLang="fr-FR" b="1" smtClean="0">
                <a:latin typeface="Arial" panose="020B0604020202020204" pitchFamily="34" charset="0"/>
                <a:cs typeface="Arial" panose="020B0604020202020204" pitchFamily="34" charset="0"/>
              </a:rPr>
              <a:t>«la zone géographique desservie par un établissement ».</a:t>
            </a:r>
            <a:r>
              <a:rPr lang="fr-FR" altLang="fr-FR" smtClean="0">
                <a:latin typeface="Arial" panose="020B0604020202020204" pitchFamily="34" charset="0"/>
                <a:cs typeface="Arial" panose="020B0604020202020204" pitchFamily="34" charset="0"/>
              </a:rPr>
              <a:t> </a:t>
            </a:r>
          </a:p>
          <a:p>
            <a:pPr algn="just" eaLnBrk="1" hangingPunct="1">
              <a:buFont typeface="Wingdings" panose="05000000000000000000" pitchFamily="2" charset="2"/>
              <a:buNone/>
            </a:pPr>
            <a:r>
              <a:rPr lang="fr-FR" altLang="fr-FR" smtClean="0">
                <a:latin typeface="Arial" panose="020B0604020202020204" pitchFamily="34" charset="0"/>
                <a:cs typeface="Arial" panose="020B0604020202020204" pitchFamily="34" charset="0"/>
              </a:rPr>
              <a:t>Dimension des aires de recrutement variant selon le niveau d’enseignement. </a:t>
            </a:r>
          </a:p>
          <a:p>
            <a:pPr algn="just" eaLnBrk="1" hangingPunct="1">
              <a:buFont typeface="Wingdings" panose="05000000000000000000" pitchFamily="2" charset="2"/>
              <a:buNone/>
            </a:pPr>
            <a:r>
              <a:rPr lang="fr-FR" altLang="fr-FR" b="1" smtClean="0">
                <a:latin typeface="Arial" panose="020B0604020202020204" pitchFamily="34" charset="0"/>
                <a:cs typeface="Arial" panose="020B0604020202020204" pitchFamily="34" charset="0"/>
              </a:rPr>
              <a:t>Pour le primaire</a:t>
            </a:r>
            <a:r>
              <a:rPr lang="fr-FR" altLang="fr-FR" smtClean="0">
                <a:latin typeface="Arial" panose="020B0604020202020204" pitchFamily="34" charset="0"/>
                <a:cs typeface="Arial" panose="020B0604020202020204" pitchFamily="34" charset="0"/>
              </a:rPr>
              <a:t>, l'aire de recrutement déterminée par la distance qu’un enfant peut raisonnablement parcourir pour se rendre à l’école.</a:t>
            </a:r>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515210"/>
      </p:ext>
    </p:extLst>
  </p:cSld>
  <p:clrMapOvr>
    <a:masterClrMapping/>
  </p:clrMapOvr>
  <p:transition>
    <p:wipe dir="d"/>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0825" y="115888"/>
            <a:ext cx="8893175" cy="1054100"/>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22883" name="Rectangle 3"/>
          <p:cNvSpPr>
            <a:spLocks noGrp="1" noChangeArrowheads="1"/>
          </p:cNvSpPr>
          <p:nvPr>
            <p:ph idx="1"/>
          </p:nvPr>
        </p:nvSpPr>
        <p:spPr>
          <a:xfrm>
            <a:off x="179388" y="1196975"/>
            <a:ext cx="8785225" cy="5472113"/>
          </a:xfrm>
        </p:spPr>
        <p:txBody>
          <a:bodyPr/>
          <a:lstStyle/>
          <a:p>
            <a:pPr eaLnBrk="1" hangingPunct="1">
              <a:buClr>
                <a:schemeClr val="tx1"/>
              </a:buClr>
              <a:buFont typeface="Wingdings" panose="05000000000000000000" pitchFamily="2" charset="2"/>
              <a:buNone/>
            </a:pPr>
            <a:r>
              <a:rPr lang="fr-FR" altLang="fr-FR" sz="2800" b="1" i="1" smtClean="0">
                <a:latin typeface="Arial" panose="020B0604020202020204" pitchFamily="34" charset="0"/>
                <a:cs typeface="Arial" panose="020B0604020202020204" pitchFamily="34" charset="0"/>
              </a:rPr>
              <a:t>	La difficile estimation de la demande</a:t>
            </a:r>
          </a:p>
          <a:p>
            <a:pPr algn="just"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L’analyse des aires de recrutement des écoles existantes peut faire apparaître des déséquilibres et suggérer des mesures à prendre. </a:t>
            </a:r>
          </a:p>
          <a:p>
            <a:pPr algn="just"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a:t>
            </a:r>
            <a:r>
              <a:rPr lang="fr-FR" altLang="fr-FR" sz="2800" b="1" smtClean="0">
                <a:latin typeface="Arial" panose="020B0604020202020204" pitchFamily="34" charset="0"/>
                <a:cs typeface="Arial" panose="020B0604020202020204" pitchFamily="34" charset="0"/>
              </a:rPr>
              <a:t>Objectif du responsable de la CS </a:t>
            </a:r>
            <a:r>
              <a:rPr lang="fr-FR" altLang="fr-FR" sz="2800" smtClean="0">
                <a:latin typeface="Arial" panose="020B0604020202020204" pitchFamily="34" charset="0"/>
                <a:cs typeface="Arial" panose="020B0604020202020204" pitchFamily="34" charset="0"/>
              </a:rPr>
              <a:t>= essayer de rationaliser l’aire de recrutement de chaque école de façon à rapprocher l’école du domicile de l’élève et de faire en sorte que par la qualité de l’établissement, les parents souhaitent inscrire leurs enfants là où ils habitent.</a:t>
            </a:r>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867136"/>
      </p:ext>
    </p:extLst>
  </p:cSld>
  <p:clrMapOvr>
    <a:masterClrMapping/>
  </p:clrMapOvr>
  <p:transition>
    <p:wipe dir="d"/>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50825" y="0"/>
            <a:ext cx="8893175" cy="908050"/>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24931" name="Rectangle 3"/>
          <p:cNvSpPr>
            <a:spLocks noGrp="1" noChangeArrowheads="1"/>
          </p:cNvSpPr>
          <p:nvPr>
            <p:ph idx="1"/>
          </p:nvPr>
        </p:nvSpPr>
        <p:spPr>
          <a:xfrm>
            <a:off x="107950" y="765175"/>
            <a:ext cx="8928100" cy="5903913"/>
          </a:xfrm>
        </p:spPr>
        <p:txBody>
          <a:bodyPr/>
          <a:lstStyle/>
          <a:p>
            <a:pPr eaLnBrk="1" hangingPunct="1">
              <a:buClr>
                <a:schemeClr val="tx1"/>
              </a:buClr>
              <a:buFont typeface="Wingdings" panose="05000000000000000000" pitchFamily="2" charset="2"/>
              <a:buNone/>
            </a:pPr>
            <a:r>
              <a:rPr lang="fr-FR" altLang="fr-FR" i="1" smtClean="0">
                <a:latin typeface="Arial" panose="020B0604020202020204" pitchFamily="34" charset="0"/>
                <a:cs typeface="Arial" panose="020B0604020202020204" pitchFamily="34" charset="0"/>
              </a:rPr>
              <a:t>	</a:t>
            </a:r>
            <a:r>
              <a:rPr lang="fr-FR" altLang="fr-FR" sz="2800" b="1" i="1" smtClean="0">
                <a:latin typeface="Arial" panose="020B0604020202020204" pitchFamily="34" charset="0"/>
                <a:cs typeface="Arial" panose="020B0604020202020204" pitchFamily="34" charset="0"/>
              </a:rPr>
              <a:t>La difficile estimation de la demande</a:t>
            </a:r>
          </a:p>
          <a:p>
            <a:pPr algn="just"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Du point de vue théorique, </a:t>
            </a:r>
            <a:r>
              <a:rPr lang="fr-FR" altLang="fr-FR" sz="2800" b="1" smtClean="0">
                <a:latin typeface="Arial" panose="020B0604020202020204" pitchFamily="34" charset="0"/>
                <a:cs typeface="Arial" panose="020B0604020202020204" pitchFamily="34" charset="0"/>
              </a:rPr>
              <a:t>l’aire de recrutement </a:t>
            </a:r>
            <a:r>
              <a:rPr lang="fr-FR" altLang="fr-FR" sz="2800" smtClean="0">
                <a:latin typeface="Arial" panose="020B0604020202020204" pitchFamily="34" charset="0"/>
                <a:cs typeface="Arial" panose="020B0604020202020204" pitchFamily="34" charset="0"/>
              </a:rPr>
              <a:t>peut se concevoir comme un cercle ayant comme centre l’école existante ou potentielle, et comme rayon la distance maximale que peuvent parcourir les élèves. </a:t>
            </a:r>
          </a:p>
          <a:p>
            <a:pPr algn="just"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Comme </a:t>
            </a:r>
            <a:r>
              <a:rPr lang="fr-FR" altLang="fr-FR" sz="2800" b="1" smtClean="0">
                <a:latin typeface="Arial" panose="020B0604020202020204" pitchFamily="34" charset="0"/>
                <a:cs typeface="Arial" panose="020B0604020202020204" pitchFamily="34" charset="0"/>
              </a:rPr>
              <a:t>la demande potentielle dépend de la densité de la population</a:t>
            </a:r>
            <a:r>
              <a:rPr lang="fr-FR" altLang="fr-FR" sz="2800" b="1" i="1" smtClean="0">
                <a:latin typeface="Arial" panose="020B0604020202020204" pitchFamily="34" charset="0"/>
                <a:cs typeface="Arial" panose="020B0604020202020204" pitchFamily="34" charset="0"/>
              </a:rPr>
              <a:t>,</a:t>
            </a:r>
            <a:r>
              <a:rPr lang="fr-FR" altLang="fr-FR" sz="2800" smtClean="0">
                <a:latin typeface="Arial" panose="020B0604020202020204" pitchFamily="34" charset="0"/>
                <a:cs typeface="Arial" panose="020B0604020202020204" pitchFamily="34" charset="0"/>
              </a:rPr>
              <a:t> en la connaissant, (mieux la densité de la population à scolariser), on peut calculer les effectifs à scolariser dans l’aire de recrutement.</a:t>
            </a:r>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58612"/>
      </p:ext>
    </p:extLst>
  </p:cSld>
  <p:clrMapOvr>
    <a:masterClrMapping/>
  </p:clrMapOvr>
  <p:transition>
    <p:wipe dir="d"/>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50825" y="142875"/>
            <a:ext cx="8893175" cy="1000125"/>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26979" name="Rectangle 3"/>
          <p:cNvSpPr>
            <a:spLocks noGrp="1" noChangeArrowheads="1"/>
          </p:cNvSpPr>
          <p:nvPr>
            <p:ph idx="1"/>
          </p:nvPr>
        </p:nvSpPr>
        <p:spPr>
          <a:xfrm>
            <a:off x="250825" y="1143000"/>
            <a:ext cx="8678863" cy="5454650"/>
          </a:xfrm>
        </p:spPr>
        <p:txBody>
          <a:bodyPr/>
          <a:lstStyle/>
          <a:p>
            <a:pPr eaLnBrk="1" hangingPunct="1">
              <a:buClr>
                <a:schemeClr val="tx1"/>
              </a:buClr>
              <a:buFont typeface="Wingdings" panose="05000000000000000000" pitchFamily="2" charset="2"/>
              <a:buNone/>
            </a:pPr>
            <a:r>
              <a:rPr lang="fr-FR" altLang="fr-FR" i="1" smtClean="0">
                <a:latin typeface="Arial" panose="020B0604020202020204" pitchFamily="34" charset="0"/>
                <a:cs typeface="Arial" panose="020B0604020202020204" pitchFamily="34" charset="0"/>
              </a:rPr>
              <a:t>	</a:t>
            </a:r>
            <a:r>
              <a:rPr lang="fr-FR" altLang="fr-FR" b="1" i="1" smtClean="0">
                <a:latin typeface="Arial" panose="020B0604020202020204" pitchFamily="34" charset="0"/>
                <a:cs typeface="Arial" panose="020B0604020202020204" pitchFamily="34" charset="0"/>
              </a:rPr>
              <a:t>La difficile estimation de la demande</a:t>
            </a:r>
          </a:p>
          <a:p>
            <a:pPr eaLnBrk="1" hangingPunct="1">
              <a:buClr>
                <a:schemeClr val="tx1"/>
              </a:buClr>
              <a:buFont typeface="Wingdings" panose="05000000000000000000" pitchFamily="2" charset="2"/>
              <a:buNone/>
            </a:pPr>
            <a:endParaRPr lang="fr-FR" altLang="fr-FR" b="1" i="1"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fr-FR" altLang="fr-FR" smtClean="0">
                <a:latin typeface="Arial" panose="020B0604020202020204" pitchFamily="34" charset="0"/>
                <a:cs typeface="Arial" panose="020B0604020202020204" pitchFamily="34" charset="0"/>
              </a:rPr>
              <a:t>Il serait idéal d’utiliser la formule ci-dessous :</a:t>
            </a:r>
          </a:p>
          <a:p>
            <a:pPr eaLnBrk="1" hangingPunct="1">
              <a:buFont typeface="Wingdings" panose="05000000000000000000" pitchFamily="2" charset="2"/>
              <a:buNone/>
            </a:pPr>
            <a:r>
              <a:rPr lang="fr-FR" altLang="fr-FR" b="1" smtClean="0">
                <a:latin typeface="Arial" panose="020B0604020202020204" pitchFamily="34" charset="0"/>
                <a:cs typeface="Arial" panose="020B0604020202020204" pitchFamily="34" charset="0"/>
              </a:rPr>
              <a:t> Effectifs à scolariser = 3,14 x R</a:t>
            </a:r>
            <a:r>
              <a:rPr lang="fr-FR" altLang="fr-FR" b="1" baseline="30000" smtClean="0">
                <a:latin typeface="Arial" panose="020B0604020202020204" pitchFamily="34" charset="0"/>
                <a:cs typeface="Arial" panose="020B0604020202020204" pitchFamily="34" charset="0"/>
              </a:rPr>
              <a:t>2</a:t>
            </a:r>
            <a:r>
              <a:rPr lang="fr-FR" altLang="fr-FR" b="1" smtClean="0">
                <a:latin typeface="Arial" panose="020B0604020202020204" pitchFamily="34" charset="0"/>
                <a:cs typeface="Arial" panose="020B0604020202020204" pitchFamily="34" charset="0"/>
              </a:rPr>
              <a:t>x D x taux de scolarisation</a:t>
            </a:r>
            <a:endParaRPr lang="fr-FR" altLang="fr-FR"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fr-FR" altLang="fr-FR" b="1" smtClean="0">
                <a:latin typeface="Arial" panose="020B0604020202020204" pitchFamily="34" charset="0"/>
                <a:cs typeface="Arial" panose="020B0604020202020204" pitchFamily="34" charset="0"/>
              </a:rPr>
              <a:t>R</a:t>
            </a:r>
            <a:r>
              <a:rPr lang="fr-FR" altLang="fr-FR" smtClean="0">
                <a:latin typeface="Arial" panose="020B0604020202020204" pitchFamily="34" charset="0"/>
                <a:cs typeface="Arial" panose="020B0604020202020204" pitchFamily="34" charset="0"/>
              </a:rPr>
              <a:t> = distance maximale que les élèves peuvent parcourir</a:t>
            </a:r>
          </a:p>
          <a:p>
            <a:pPr eaLnBrk="1" hangingPunct="1">
              <a:buFont typeface="Wingdings" panose="05000000000000000000" pitchFamily="2" charset="2"/>
              <a:buNone/>
            </a:pPr>
            <a:r>
              <a:rPr lang="fr-FR" altLang="fr-FR" b="1" smtClean="0">
                <a:latin typeface="Arial" panose="020B0604020202020204" pitchFamily="34" charset="0"/>
                <a:cs typeface="Arial" panose="020B0604020202020204" pitchFamily="34" charset="0"/>
              </a:rPr>
              <a:t>D</a:t>
            </a:r>
            <a:r>
              <a:rPr lang="fr-FR" altLang="fr-FR" smtClean="0">
                <a:latin typeface="Arial" panose="020B0604020202020204" pitchFamily="34" charset="0"/>
                <a:cs typeface="Arial" panose="020B0604020202020204" pitchFamily="34" charset="0"/>
              </a:rPr>
              <a:t> = densité de la population scolarisable au km</a:t>
            </a:r>
            <a:r>
              <a:rPr lang="fr-FR" altLang="fr-FR" baseline="30000" smtClean="0">
                <a:latin typeface="Arial" panose="020B0604020202020204" pitchFamily="34" charset="0"/>
                <a:cs typeface="Arial" panose="020B0604020202020204" pitchFamily="34" charset="0"/>
              </a:rPr>
              <a:t>2</a:t>
            </a:r>
            <a:endParaRPr lang="fr-FR" altLang="fr-FR"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221189"/>
      </p:ext>
    </p:extLst>
  </p:cSld>
  <p:clrMapOvr>
    <a:masterClrMapping/>
  </p:clrMapOvr>
  <p:transition>
    <p:wipe dir="d"/>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50825" y="142875"/>
            <a:ext cx="8893175" cy="1000125"/>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64515" name="Rectangle 3"/>
          <p:cNvSpPr>
            <a:spLocks noGrp="1" noChangeArrowheads="1"/>
          </p:cNvSpPr>
          <p:nvPr>
            <p:ph idx="1"/>
          </p:nvPr>
        </p:nvSpPr>
        <p:spPr>
          <a:xfrm>
            <a:off x="107950" y="1143000"/>
            <a:ext cx="8928100" cy="5599113"/>
          </a:xfrm>
        </p:spPr>
        <p:txBody>
          <a:bodyPr/>
          <a:lstStyle/>
          <a:p>
            <a:pPr eaLnBrk="1" hangingPunct="1">
              <a:buClr>
                <a:schemeClr val="tx1"/>
              </a:buClr>
              <a:buFont typeface="Wingdings" pitchFamily="2" charset="2"/>
              <a:buNone/>
              <a:defRPr/>
            </a:pPr>
            <a:r>
              <a:rPr lang="fr-FR" i="1" dirty="0" smtClean="0">
                <a:latin typeface="Arial" charset="0"/>
                <a:cs typeface="Arial" charset="0"/>
              </a:rPr>
              <a:t>	</a:t>
            </a:r>
            <a:r>
              <a:rPr lang="fr-FR" b="1" i="1" dirty="0" smtClean="0">
                <a:latin typeface="Arial" charset="0"/>
                <a:cs typeface="Arial" charset="0"/>
              </a:rPr>
              <a:t>La difficile estimation de la demande</a:t>
            </a:r>
          </a:p>
          <a:p>
            <a:pPr marL="0" indent="0" algn="just">
              <a:buFont typeface="Arial" charset="0"/>
              <a:buNone/>
              <a:defRPr/>
            </a:pPr>
            <a:r>
              <a:rPr lang="fr-FR" dirty="0" smtClean="0"/>
              <a:t>Cette</a:t>
            </a:r>
            <a:r>
              <a:rPr lang="fr-FR" b="1" dirty="0" smtClean="0"/>
              <a:t> </a:t>
            </a:r>
            <a:r>
              <a:rPr lang="fr-FR" dirty="0"/>
              <a:t>représentation théorique peut servir de référence pour rationaliser l’aire des écoles existantes. Elle peut aussi aider à déterminer, par exemple, dans quelle localité on peut créer des écoles à structure complète (6 classes) ou ayant la taille minimale (3 classes), compte tenu de la densité de la population. </a:t>
            </a:r>
          </a:p>
          <a:p>
            <a:pPr marL="0" indent="0" algn="just">
              <a:buFont typeface="Arial" charset="0"/>
              <a:buNone/>
              <a:defRPr/>
            </a:pPr>
            <a:r>
              <a:rPr lang="fr-FR" dirty="0"/>
              <a:t>Avec les normes et les aires de recrutement définies, on est à mesure d’estimer l’offre </a:t>
            </a:r>
            <a:r>
              <a:rPr lang="fr-FR" dirty="0" smtClean="0"/>
              <a:t>éducative.</a:t>
            </a:r>
            <a:endParaRPr lang="fr-FR" sz="1400" dirty="0"/>
          </a:p>
          <a:p>
            <a:pPr eaLnBrk="1" hangingPunct="1">
              <a:buClr>
                <a:schemeClr val="tx1"/>
              </a:buClr>
              <a:buFont typeface="Wingdings" pitchFamily="2" charset="2"/>
              <a:buNone/>
              <a:defRPr/>
            </a:pPr>
            <a:endParaRPr lang="fr-FR" sz="2800" dirty="0" smtClean="0">
              <a:latin typeface="Arial" charset="0"/>
              <a:cs typeface="Arial" charset="0"/>
            </a:endParaRPr>
          </a:p>
        </p:txBody>
      </p:sp>
    </p:spTree>
    <p:extLst>
      <p:ext uri="{BB962C8B-B14F-4D97-AF65-F5344CB8AC3E}">
        <p14:creationId xmlns:p14="http://schemas.microsoft.com/office/powerpoint/2010/main" val="155606765"/>
      </p:ext>
    </p:extLst>
  </p:cSld>
  <p:clrMapOvr>
    <a:masterClrMapping/>
  </p:clrMapOvr>
  <p:transition>
    <p:wipe dir="d"/>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50825" y="115888"/>
            <a:ext cx="8893175" cy="982662"/>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31075" name="Rectangle 3"/>
          <p:cNvSpPr>
            <a:spLocks noGrp="1" noChangeArrowheads="1"/>
          </p:cNvSpPr>
          <p:nvPr>
            <p:ph idx="1"/>
          </p:nvPr>
        </p:nvSpPr>
        <p:spPr>
          <a:xfrm>
            <a:off x="250825" y="1268413"/>
            <a:ext cx="8678863" cy="5329237"/>
          </a:xfrm>
        </p:spPr>
        <p:txBody>
          <a:bodyPr/>
          <a:lstStyle/>
          <a:p>
            <a:pPr eaLnBrk="1" hangingPunct="1">
              <a:buClr>
                <a:schemeClr val="tx1"/>
              </a:buClr>
              <a:buFont typeface="Wingdings" panose="05000000000000000000" pitchFamily="2" charset="2"/>
              <a:buNone/>
            </a:pPr>
            <a:r>
              <a:rPr lang="fr-FR" altLang="fr-FR" i="1" smtClean="0">
                <a:latin typeface="Arial" panose="020B0604020202020204" pitchFamily="34" charset="0"/>
                <a:cs typeface="Arial" panose="020B0604020202020204" pitchFamily="34" charset="0"/>
              </a:rPr>
              <a:t>	</a:t>
            </a:r>
            <a:r>
              <a:rPr lang="fr-FR" altLang="fr-FR" b="1" i="1" smtClean="0">
                <a:latin typeface="Arial" panose="020B0604020202020204" pitchFamily="34" charset="0"/>
                <a:cs typeface="Arial" panose="020B0604020202020204" pitchFamily="34" charset="0"/>
              </a:rPr>
              <a:t>La difficile estimation de la demande</a:t>
            </a:r>
          </a:p>
          <a:p>
            <a:pPr eaLnBrk="1" hangingPunct="1">
              <a:buFont typeface="Wingdings" panose="05000000000000000000" pitchFamily="2" charset="2"/>
              <a:buNone/>
            </a:pPr>
            <a:r>
              <a:rPr lang="fr-FR" altLang="fr-FR" smtClean="0">
                <a:latin typeface="Arial" panose="020B0604020202020204" pitchFamily="34" charset="0"/>
                <a:cs typeface="Arial" panose="020B0604020202020204" pitchFamily="34" charset="0"/>
              </a:rPr>
              <a:t>Autre formule (partir de la proportion de la population scolarisable sur la population totale):</a:t>
            </a:r>
          </a:p>
          <a:p>
            <a:pPr eaLnBrk="1" hangingPunct="1">
              <a:buFont typeface="Wingdings" panose="05000000000000000000" pitchFamily="2" charset="2"/>
              <a:buNone/>
            </a:pPr>
            <a:r>
              <a:rPr lang="fr-FR" altLang="fr-FR" b="1" smtClean="0">
                <a:latin typeface="Arial" panose="020B0604020202020204" pitchFamily="34" charset="0"/>
                <a:cs typeface="Arial" panose="020B0604020202020204" pitchFamily="34" charset="0"/>
              </a:rPr>
              <a:t>Pop. totale BF en 2006 =</a:t>
            </a:r>
            <a:r>
              <a:rPr lang="fr-FR" altLang="fr-FR" smtClean="0">
                <a:latin typeface="Arial" panose="020B0604020202020204" pitchFamily="34" charset="0"/>
                <a:cs typeface="Arial" panose="020B0604020202020204" pitchFamily="34" charset="0"/>
              </a:rPr>
              <a:t>          14 017 262 </a:t>
            </a:r>
            <a:endParaRPr lang="fr-FR" altLang="fr-FR" b="1"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fr-FR" altLang="fr-FR" b="1" smtClean="0">
                <a:latin typeface="Arial" panose="020B0604020202020204" pitchFamily="34" charset="0"/>
                <a:cs typeface="Arial" panose="020B0604020202020204" pitchFamily="34" charset="0"/>
              </a:rPr>
              <a:t>     Pop. scolarisable BF en 2006 = </a:t>
            </a:r>
            <a:r>
              <a:rPr lang="fr-FR" altLang="fr-FR" smtClean="0">
                <a:latin typeface="Arial" panose="020B0604020202020204" pitchFamily="34" charset="0"/>
                <a:cs typeface="Arial" panose="020B0604020202020204" pitchFamily="34" charset="0"/>
              </a:rPr>
              <a:t>2 331 896 	</a:t>
            </a:r>
          </a:p>
          <a:p>
            <a:pPr eaLnBrk="1" hangingPunct="1">
              <a:buFont typeface="Wingdings" panose="05000000000000000000" pitchFamily="2" charset="2"/>
              <a:buNone/>
            </a:pPr>
            <a:r>
              <a:rPr lang="fr-FR" altLang="fr-FR" b="1" smtClean="0">
                <a:latin typeface="Arial" panose="020B0604020202020204" pitchFamily="34" charset="0"/>
                <a:cs typeface="Arial" panose="020B0604020202020204" pitchFamily="34" charset="0"/>
              </a:rPr>
              <a:t>Proportion Pop scolarisable</a:t>
            </a:r>
            <a:r>
              <a:rPr lang="fr-FR" altLang="fr-FR" smtClean="0">
                <a:latin typeface="Arial" panose="020B0604020202020204" pitchFamily="34" charset="0"/>
                <a:cs typeface="Arial" panose="020B0604020202020204" pitchFamily="34" charset="0"/>
              </a:rPr>
              <a:t> </a:t>
            </a:r>
          </a:p>
          <a:p>
            <a:pPr eaLnBrk="1" hangingPunct="1">
              <a:buFont typeface="Wingdings" panose="05000000000000000000" pitchFamily="2" charset="2"/>
              <a:buNone/>
            </a:pPr>
            <a:r>
              <a:rPr lang="fr-FR" altLang="fr-FR" smtClean="0">
                <a:latin typeface="Arial" panose="020B0604020202020204" pitchFamily="34" charset="0"/>
                <a:cs typeface="Arial" panose="020B0604020202020204" pitchFamily="34" charset="0"/>
              </a:rPr>
              <a:t>	= 2 331 896/1 4017 262 x 100 = </a:t>
            </a:r>
            <a:r>
              <a:rPr lang="fr-FR" altLang="fr-FR" b="1" smtClean="0">
                <a:latin typeface="Arial" panose="020B0604020202020204" pitchFamily="34" charset="0"/>
                <a:cs typeface="Arial" panose="020B0604020202020204" pitchFamily="34" charset="0"/>
              </a:rPr>
              <a:t>16,6%</a:t>
            </a:r>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420123"/>
      </p:ext>
    </p:extLst>
  </p:cSld>
  <p:clrMapOvr>
    <a:masterClrMapping/>
  </p:clrMapOvr>
  <p:transition>
    <p:wipe dir="d"/>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95288" y="188913"/>
            <a:ext cx="8893175" cy="981075"/>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33123" name="Rectangle 3"/>
          <p:cNvSpPr>
            <a:spLocks noGrp="1" noChangeArrowheads="1"/>
          </p:cNvSpPr>
          <p:nvPr>
            <p:ph idx="1"/>
          </p:nvPr>
        </p:nvSpPr>
        <p:spPr>
          <a:xfrm>
            <a:off x="250825" y="1412875"/>
            <a:ext cx="8678863" cy="5329238"/>
          </a:xfrm>
        </p:spPr>
        <p:txBody>
          <a:bodyPr/>
          <a:lstStyle/>
          <a:p>
            <a:pPr eaLnBrk="1" hangingPunct="1">
              <a:buClr>
                <a:schemeClr val="tx1"/>
              </a:buClr>
              <a:buFont typeface="Wingdings" panose="05000000000000000000" pitchFamily="2" charset="2"/>
              <a:buNone/>
            </a:pPr>
            <a:r>
              <a:rPr lang="fr-FR" altLang="fr-FR" sz="4000" i="1" smtClean="0">
                <a:latin typeface="Arial" panose="020B0604020202020204" pitchFamily="34" charset="0"/>
                <a:cs typeface="Arial" panose="020B0604020202020204" pitchFamily="34" charset="0"/>
              </a:rPr>
              <a:t>	</a:t>
            </a:r>
            <a:r>
              <a:rPr lang="fr-FR" altLang="fr-FR" sz="2800" b="1" i="1" smtClean="0">
                <a:latin typeface="Arial" panose="020B0604020202020204" pitchFamily="34" charset="0"/>
                <a:cs typeface="Arial" panose="020B0604020202020204" pitchFamily="34" charset="0"/>
              </a:rPr>
              <a:t>La difficile estimation de la demande</a:t>
            </a:r>
          </a:p>
          <a:p>
            <a:pPr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Ainsi, partant d’un village de 800 habitants, on peut estimer la population scolarisable à:</a:t>
            </a:r>
          </a:p>
          <a:p>
            <a:pPr eaLnBrk="1" hangingPunct="1">
              <a:buFont typeface="Wingdings" panose="05000000000000000000" pitchFamily="2" charset="2"/>
              <a:buNone/>
            </a:pPr>
            <a:r>
              <a:rPr lang="fr-FR" altLang="fr-FR" sz="2800" b="1" smtClean="0">
                <a:latin typeface="Arial" panose="020B0604020202020204" pitchFamily="34" charset="0"/>
                <a:cs typeface="Arial" panose="020B0604020202020204" pitchFamily="34" charset="0"/>
              </a:rPr>
              <a:t> </a:t>
            </a:r>
            <a:r>
              <a:rPr lang="fr-FR" altLang="fr-FR" sz="2800" smtClean="0"/>
              <a:t> </a:t>
            </a:r>
          </a:p>
          <a:p>
            <a:pPr eaLnBrk="1" hangingPunct="1">
              <a:buFont typeface="Wingdings" panose="05000000000000000000" pitchFamily="2" charset="2"/>
              <a:buNone/>
            </a:pPr>
            <a:r>
              <a:rPr lang="fr-FR" altLang="fr-FR" sz="2800" b="1" smtClean="0">
                <a:latin typeface="Arial" panose="020B0604020202020204" pitchFamily="34" charset="0"/>
                <a:cs typeface="Arial" panose="020B0604020202020204" pitchFamily="34" charset="0"/>
              </a:rPr>
              <a:t>Proportion Pop scolarisable</a:t>
            </a:r>
            <a:r>
              <a:rPr lang="fr-FR" altLang="fr-FR" sz="2800" smtClean="0">
                <a:latin typeface="Arial" panose="020B0604020202020204" pitchFamily="34" charset="0"/>
                <a:cs typeface="Arial" panose="020B0604020202020204" pitchFamily="34" charset="0"/>
              </a:rPr>
              <a:t> </a:t>
            </a:r>
          </a:p>
          <a:p>
            <a:pPr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 800/100x16,6= </a:t>
            </a:r>
            <a:r>
              <a:rPr lang="fr-FR" altLang="fr-FR" sz="2800" b="1" smtClean="0">
                <a:latin typeface="Arial" panose="020B0604020202020204" pitchFamily="34" charset="0"/>
                <a:cs typeface="Arial" panose="020B0604020202020204" pitchFamily="34" charset="0"/>
              </a:rPr>
              <a:t>133 enfants env.</a:t>
            </a:r>
          </a:p>
          <a:p>
            <a:pPr eaLnBrk="1" hangingPunct="1">
              <a:buFont typeface="Wingdings" panose="05000000000000000000" pitchFamily="2" charset="2"/>
              <a:buNone/>
            </a:pPr>
            <a:endParaRPr lang="fr-FR" altLang="fr-FR" sz="2800" b="1"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fr-FR" altLang="fr-FR" sz="2800" b="1"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fr-FR" altLang="fr-FR" sz="14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852545"/>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79388" y="142875"/>
            <a:ext cx="8964612" cy="549275"/>
          </a:xfrm>
        </p:spPr>
        <p:txBody>
          <a:bodyPr/>
          <a:lstStyle/>
          <a:p>
            <a:pPr eaLnBrk="1" hangingPunct="1"/>
            <a:r>
              <a:rPr lang="fr-FR" sz="2800" smtClean="0"/>
              <a:t>1.3. Les statistiques éducatives</a:t>
            </a:r>
            <a:endParaRPr lang="fr-FR" altLang="fr-FR" sz="2800" smtClean="0">
              <a:ea typeface="MS PGothic" panose="020B0600070205080204" pitchFamily="34" charset="-128"/>
            </a:endParaRPr>
          </a:p>
        </p:txBody>
      </p:sp>
      <p:sp>
        <p:nvSpPr>
          <p:cNvPr id="17411" name="Rectangle 3"/>
          <p:cNvSpPr>
            <a:spLocks noGrp="1" noChangeArrowheads="1"/>
          </p:cNvSpPr>
          <p:nvPr>
            <p:ph type="body" idx="4294967295"/>
          </p:nvPr>
        </p:nvSpPr>
        <p:spPr>
          <a:xfrm>
            <a:off x="358775" y="692150"/>
            <a:ext cx="8785225" cy="6165850"/>
          </a:xfrm>
        </p:spPr>
        <p:txBody>
          <a:bodyPr/>
          <a:lstStyle/>
          <a:p>
            <a:pPr eaLnBrk="1" hangingPunct="1">
              <a:buFont typeface="Wingdings" panose="05000000000000000000" pitchFamily="2" charset="2"/>
              <a:buNone/>
            </a:pPr>
            <a:r>
              <a:rPr lang="fr-FR" altLang="fr-FR" sz="2600" smtClean="0"/>
              <a:t> </a:t>
            </a:r>
            <a:r>
              <a:rPr lang="fr-FR" altLang="fr-FR" sz="2600" b="1" smtClean="0"/>
              <a:t>1.3.4.</a:t>
            </a:r>
            <a:r>
              <a:rPr lang="en-GB" altLang="ja-JP" sz="2400" b="1" smtClean="0"/>
              <a:t> Les différents types de statistiques</a:t>
            </a:r>
          </a:p>
          <a:p>
            <a:pPr eaLnBrk="1" hangingPunct="1">
              <a:buFont typeface="Wingdings" panose="05000000000000000000" pitchFamily="2" charset="2"/>
              <a:buChar char="§"/>
            </a:pPr>
            <a:r>
              <a:rPr lang="fr-FR" altLang="fr-FR" sz="2600" smtClean="0"/>
              <a:t> 	</a:t>
            </a:r>
            <a:r>
              <a:rPr lang="fr-FR" altLang="fr-FR" sz="2600" b="1" smtClean="0"/>
              <a:t>Statistiques sur les éts d’enseignement</a:t>
            </a:r>
          </a:p>
          <a:p>
            <a:pPr eaLnBrk="1" hangingPunct="1">
              <a:buFont typeface="Wingdings" panose="05000000000000000000" pitchFamily="2" charset="2"/>
              <a:buNone/>
            </a:pPr>
            <a:r>
              <a:rPr lang="fr-FR" altLang="fr-FR" sz="2600" smtClean="0"/>
              <a:t>	L’établissement scolaire constitue l’unité fondamentale. Ces données doivent préciser :</a:t>
            </a:r>
          </a:p>
          <a:p>
            <a:pPr eaLnBrk="1" hangingPunct="1"/>
            <a:r>
              <a:rPr lang="fr-FR" altLang="fr-FR" sz="2600" smtClean="0"/>
              <a:t>le niveau d’études (préscolaire, primaire, secondaire, supérieur ;</a:t>
            </a:r>
          </a:p>
          <a:p>
            <a:pPr eaLnBrk="1" hangingPunct="1"/>
            <a:r>
              <a:rPr lang="fr-FR" altLang="fr-FR" sz="2600" smtClean="0"/>
              <a:t>le type d’éducation au 2daire (EG, ET, EP)</a:t>
            </a:r>
          </a:p>
          <a:p>
            <a:pPr eaLnBrk="1" hangingPunct="1"/>
            <a:r>
              <a:rPr lang="fr-FR" altLang="fr-FR" sz="2600" smtClean="0"/>
              <a:t>les filières de formation dans l’ETP ;</a:t>
            </a:r>
          </a:p>
          <a:p>
            <a:pPr eaLnBrk="1" hangingPunct="1"/>
            <a:r>
              <a:rPr lang="fr-FR" altLang="fr-FR" sz="2600" smtClean="0"/>
              <a:t>le statut de gestion (public ou privé) ;</a:t>
            </a:r>
          </a:p>
          <a:p>
            <a:pPr eaLnBrk="1" hangingPunct="1"/>
            <a:r>
              <a:rPr lang="fr-FR" altLang="fr-FR" sz="2600" smtClean="0"/>
              <a:t>l’emplacement (milieu urbain ou rural) ;</a:t>
            </a:r>
          </a:p>
          <a:p>
            <a:pPr eaLnBrk="1" hangingPunct="1"/>
            <a:r>
              <a:rPr lang="fr-FR" altLang="fr-FR" sz="2600" smtClean="0"/>
              <a:t>la taille de l’établissement scolaire (établie en fonction niveaux d’études, nombre total d’élèves) ;</a:t>
            </a:r>
          </a:p>
          <a:p>
            <a:pPr eaLnBrk="1" hangingPunct="1"/>
            <a:r>
              <a:rPr lang="fr-FR" altLang="fr-FR" sz="2600" smtClean="0"/>
              <a:t>la distance entre l’école et le domicile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741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741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741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411">
                                            <p:txEl>
                                              <p:pRg st="0" end="0"/>
                                            </p:txEl>
                                          </p:spTgt>
                                        </p:tgtEl>
                                        <p:attrNameLst>
                                          <p:attrName>style.visibility</p:attrName>
                                        </p:attrNameLst>
                                      </p:cBhvr>
                                      <p:to>
                                        <p:strVal val="visible"/>
                                      </p:to>
                                    </p:set>
                                    <p:anim calcmode="lin" valueType="num">
                                      <p:cBhvr>
                                        <p:cTn id="16" dur="500" fill="hold"/>
                                        <p:tgtEl>
                                          <p:spTgt spid="1741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741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741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741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74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411">
                                            <p:txEl>
                                              <p:pRg st="1" end="1"/>
                                            </p:txEl>
                                          </p:spTgt>
                                        </p:tgtEl>
                                        <p:attrNameLst>
                                          <p:attrName>style.visibility</p:attrName>
                                        </p:attrNameLst>
                                      </p:cBhvr>
                                      <p:to>
                                        <p:strVal val="visible"/>
                                      </p:to>
                                    </p:set>
                                    <p:anim calcmode="lin" valueType="num">
                                      <p:cBhvr>
                                        <p:cTn id="25" dur="500" fill="hold"/>
                                        <p:tgtEl>
                                          <p:spTgt spid="1741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741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741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741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741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411">
                                            <p:txEl>
                                              <p:pRg st="2" end="2"/>
                                            </p:txEl>
                                          </p:spTgt>
                                        </p:tgtEl>
                                        <p:attrNameLst>
                                          <p:attrName>style.visibility</p:attrName>
                                        </p:attrNameLst>
                                      </p:cBhvr>
                                      <p:to>
                                        <p:strVal val="visible"/>
                                      </p:to>
                                    </p:set>
                                    <p:anim calcmode="lin" valueType="num">
                                      <p:cBhvr>
                                        <p:cTn id="34" dur="500" fill="hold"/>
                                        <p:tgtEl>
                                          <p:spTgt spid="1741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741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741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741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741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7411">
                                            <p:txEl>
                                              <p:pRg st="3" end="3"/>
                                            </p:txEl>
                                          </p:spTgt>
                                        </p:tgtEl>
                                        <p:attrNameLst>
                                          <p:attrName>style.visibility</p:attrName>
                                        </p:attrNameLst>
                                      </p:cBhvr>
                                      <p:to>
                                        <p:strVal val="visible"/>
                                      </p:to>
                                    </p:set>
                                    <p:anim calcmode="lin" valueType="num">
                                      <p:cBhvr>
                                        <p:cTn id="43" dur="500" fill="hold"/>
                                        <p:tgtEl>
                                          <p:spTgt spid="17411">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7411">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7411">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7411">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741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7411">
                                            <p:txEl>
                                              <p:pRg st="4" end="4"/>
                                            </p:txEl>
                                          </p:spTgt>
                                        </p:tgtEl>
                                        <p:attrNameLst>
                                          <p:attrName>style.visibility</p:attrName>
                                        </p:attrNameLst>
                                      </p:cBhvr>
                                      <p:to>
                                        <p:strVal val="visible"/>
                                      </p:to>
                                    </p:set>
                                    <p:anim calcmode="lin" valueType="num">
                                      <p:cBhvr>
                                        <p:cTn id="52" dur="500" fill="hold"/>
                                        <p:tgtEl>
                                          <p:spTgt spid="17411">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17411">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17411">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17411">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17411">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7411">
                                            <p:txEl>
                                              <p:pRg st="5" end="5"/>
                                            </p:txEl>
                                          </p:spTgt>
                                        </p:tgtEl>
                                        <p:attrNameLst>
                                          <p:attrName>style.visibility</p:attrName>
                                        </p:attrNameLst>
                                      </p:cBhvr>
                                      <p:to>
                                        <p:strVal val="visible"/>
                                      </p:to>
                                    </p:set>
                                    <p:anim calcmode="lin" valueType="num">
                                      <p:cBhvr>
                                        <p:cTn id="61" dur="500" fill="hold"/>
                                        <p:tgtEl>
                                          <p:spTgt spid="17411">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17411">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17411">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17411">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17411">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7411">
                                            <p:txEl>
                                              <p:pRg st="6" end="6"/>
                                            </p:txEl>
                                          </p:spTgt>
                                        </p:tgtEl>
                                        <p:attrNameLst>
                                          <p:attrName>style.visibility</p:attrName>
                                        </p:attrNameLst>
                                      </p:cBhvr>
                                      <p:to>
                                        <p:strVal val="visible"/>
                                      </p:to>
                                    </p:set>
                                    <p:anim calcmode="lin" valueType="num">
                                      <p:cBhvr>
                                        <p:cTn id="70" dur="500" fill="hold"/>
                                        <p:tgtEl>
                                          <p:spTgt spid="17411">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17411">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17411">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17411">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17411">
                                            <p:txEl>
                                              <p:pRg st="6" end="6"/>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7411">
                                            <p:txEl>
                                              <p:pRg st="7" end="7"/>
                                            </p:txEl>
                                          </p:spTgt>
                                        </p:tgtEl>
                                        <p:attrNameLst>
                                          <p:attrName>style.visibility</p:attrName>
                                        </p:attrNameLst>
                                      </p:cBhvr>
                                      <p:to>
                                        <p:strVal val="visible"/>
                                      </p:to>
                                    </p:set>
                                    <p:anim calcmode="lin" valueType="num">
                                      <p:cBhvr>
                                        <p:cTn id="79" dur="500" fill="hold"/>
                                        <p:tgtEl>
                                          <p:spTgt spid="17411">
                                            <p:txEl>
                                              <p:pRg st="7" end="7"/>
                                            </p:txEl>
                                          </p:spTgt>
                                        </p:tgtEl>
                                        <p:attrNameLst>
                                          <p:attrName>ppt_w</p:attrName>
                                        </p:attrNameLst>
                                      </p:cBhvr>
                                      <p:tavLst>
                                        <p:tav tm="0">
                                          <p:val>
                                            <p:strVal val="#ppt_w*0.05"/>
                                          </p:val>
                                        </p:tav>
                                        <p:tav tm="100000">
                                          <p:val>
                                            <p:strVal val="#ppt_w"/>
                                          </p:val>
                                        </p:tav>
                                      </p:tavLst>
                                    </p:anim>
                                    <p:anim calcmode="lin" valueType="num">
                                      <p:cBhvr>
                                        <p:cTn id="80" dur="500" fill="hold"/>
                                        <p:tgtEl>
                                          <p:spTgt spid="17411">
                                            <p:txEl>
                                              <p:pRg st="7" end="7"/>
                                            </p:txEl>
                                          </p:spTgt>
                                        </p:tgtEl>
                                        <p:attrNameLst>
                                          <p:attrName>ppt_h</p:attrName>
                                        </p:attrNameLst>
                                      </p:cBhvr>
                                      <p:tavLst>
                                        <p:tav tm="0">
                                          <p:val>
                                            <p:strVal val="#ppt_h"/>
                                          </p:val>
                                        </p:tav>
                                        <p:tav tm="100000">
                                          <p:val>
                                            <p:strVal val="#ppt_h"/>
                                          </p:val>
                                        </p:tav>
                                      </p:tavLst>
                                    </p:anim>
                                    <p:anim calcmode="lin" valueType="num">
                                      <p:cBhvr>
                                        <p:cTn id="81" dur="500" fill="hold"/>
                                        <p:tgtEl>
                                          <p:spTgt spid="17411">
                                            <p:txEl>
                                              <p:pRg st="7" end="7"/>
                                            </p:txEl>
                                          </p:spTgt>
                                        </p:tgtEl>
                                        <p:attrNameLst>
                                          <p:attrName>ppt_x</p:attrName>
                                        </p:attrNameLst>
                                      </p:cBhvr>
                                      <p:tavLst>
                                        <p:tav tm="0">
                                          <p:val>
                                            <p:strVal val="#ppt_x-.2"/>
                                          </p:val>
                                        </p:tav>
                                        <p:tav tm="100000">
                                          <p:val>
                                            <p:strVal val="#ppt_x"/>
                                          </p:val>
                                        </p:tav>
                                      </p:tavLst>
                                    </p:anim>
                                    <p:anim calcmode="lin" valueType="num">
                                      <p:cBhvr>
                                        <p:cTn id="82" dur="500" fill="hold"/>
                                        <p:tgtEl>
                                          <p:spTgt spid="17411">
                                            <p:txEl>
                                              <p:pRg st="7" end="7"/>
                                            </p:txEl>
                                          </p:spTgt>
                                        </p:tgtEl>
                                        <p:attrNameLst>
                                          <p:attrName>ppt_y</p:attrName>
                                        </p:attrNameLst>
                                      </p:cBhvr>
                                      <p:tavLst>
                                        <p:tav tm="0">
                                          <p:val>
                                            <p:strVal val="#ppt_y"/>
                                          </p:val>
                                        </p:tav>
                                        <p:tav tm="100000">
                                          <p:val>
                                            <p:strVal val="#ppt_y"/>
                                          </p:val>
                                        </p:tav>
                                      </p:tavLst>
                                    </p:anim>
                                    <p:animEffect transition="in" filter="fade">
                                      <p:cBhvr>
                                        <p:cTn id="83" dur="500"/>
                                        <p:tgtEl>
                                          <p:spTgt spid="17411">
                                            <p:txEl>
                                              <p:pRg st="7" end="7"/>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17411">
                                            <p:txEl>
                                              <p:pRg st="8" end="8"/>
                                            </p:txEl>
                                          </p:spTgt>
                                        </p:tgtEl>
                                        <p:attrNameLst>
                                          <p:attrName>style.visibility</p:attrName>
                                        </p:attrNameLst>
                                      </p:cBhvr>
                                      <p:to>
                                        <p:strVal val="visible"/>
                                      </p:to>
                                    </p:set>
                                    <p:anim calcmode="lin" valueType="num">
                                      <p:cBhvr>
                                        <p:cTn id="88" dur="500" fill="hold"/>
                                        <p:tgtEl>
                                          <p:spTgt spid="17411">
                                            <p:txEl>
                                              <p:pRg st="8" end="8"/>
                                            </p:txEl>
                                          </p:spTgt>
                                        </p:tgtEl>
                                        <p:attrNameLst>
                                          <p:attrName>ppt_w</p:attrName>
                                        </p:attrNameLst>
                                      </p:cBhvr>
                                      <p:tavLst>
                                        <p:tav tm="0">
                                          <p:val>
                                            <p:strVal val="#ppt_w*0.05"/>
                                          </p:val>
                                        </p:tav>
                                        <p:tav tm="100000">
                                          <p:val>
                                            <p:strVal val="#ppt_w"/>
                                          </p:val>
                                        </p:tav>
                                      </p:tavLst>
                                    </p:anim>
                                    <p:anim calcmode="lin" valueType="num">
                                      <p:cBhvr>
                                        <p:cTn id="89" dur="500" fill="hold"/>
                                        <p:tgtEl>
                                          <p:spTgt spid="17411">
                                            <p:txEl>
                                              <p:pRg st="8" end="8"/>
                                            </p:txEl>
                                          </p:spTgt>
                                        </p:tgtEl>
                                        <p:attrNameLst>
                                          <p:attrName>ppt_h</p:attrName>
                                        </p:attrNameLst>
                                      </p:cBhvr>
                                      <p:tavLst>
                                        <p:tav tm="0">
                                          <p:val>
                                            <p:strVal val="#ppt_h"/>
                                          </p:val>
                                        </p:tav>
                                        <p:tav tm="100000">
                                          <p:val>
                                            <p:strVal val="#ppt_h"/>
                                          </p:val>
                                        </p:tav>
                                      </p:tavLst>
                                    </p:anim>
                                    <p:anim calcmode="lin" valueType="num">
                                      <p:cBhvr>
                                        <p:cTn id="90" dur="500" fill="hold"/>
                                        <p:tgtEl>
                                          <p:spTgt spid="17411">
                                            <p:txEl>
                                              <p:pRg st="8" end="8"/>
                                            </p:txEl>
                                          </p:spTgt>
                                        </p:tgtEl>
                                        <p:attrNameLst>
                                          <p:attrName>ppt_x</p:attrName>
                                        </p:attrNameLst>
                                      </p:cBhvr>
                                      <p:tavLst>
                                        <p:tav tm="0">
                                          <p:val>
                                            <p:strVal val="#ppt_x-.2"/>
                                          </p:val>
                                        </p:tav>
                                        <p:tav tm="100000">
                                          <p:val>
                                            <p:strVal val="#ppt_x"/>
                                          </p:val>
                                        </p:tav>
                                      </p:tavLst>
                                    </p:anim>
                                    <p:anim calcmode="lin" valueType="num">
                                      <p:cBhvr>
                                        <p:cTn id="91" dur="500" fill="hold"/>
                                        <p:tgtEl>
                                          <p:spTgt spid="17411">
                                            <p:txEl>
                                              <p:pRg st="8" end="8"/>
                                            </p:txEl>
                                          </p:spTgt>
                                        </p:tgtEl>
                                        <p:attrNameLst>
                                          <p:attrName>ppt_y</p:attrName>
                                        </p:attrNameLst>
                                      </p:cBhvr>
                                      <p:tavLst>
                                        <p:tav tm="0">
                                          <p:val>
                                            <p:strVal val="#ppt_y"/>
                                          </p:val>
                                        </p:tav>
                                        <p:tav tm="100000">
                                          <p:val>
                                            <p:strVal val="#ppt_y"/>
                                          </p:val>
                                        </p:tav>
                                      </p:tavLst>
                                    </p:anim>
                                    <p:animEffect transition="in" filter="fade">
                                      <p:cBhvr>
                                        <p:cTn id="92" dur="500"/>
                                        <p:tgtEl>
                                          <p:spTgt spid="17411">
                                            <p:txEl>
                                              <p:pRg st="8" end="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4" presetClass="entr" presetSubtype="0" accel="100000" fill="hold" grpId="0" nodeType="clickEffect">
                                  <p:stCondLst>
                                    <p:cond delay="0"/>
                                  </p:stCondLst>
                                  <p:childTnLst>
                                    <p:set>
                                      <p:cBhvr>
                                        <p:cTn id="96" dur="1" fill="hold">
                                          <p:stCondLst>
                                            <p:cond delay="0"/>
                                          </p:stCondLst>
                                        </p:cTn>
                                        <p:tgtEl>
                                          <p:spTgt spid="17411">
                                            <p:txEl>
                                              <p:pRg st="9" end="9"/>
                                            </p:txEl>
                                          </p:spTgt>
                                        </p:tgtEl>
                                        <p:attrNameLst>
                                          <p:attrName>style.visibility</p:attrName>
                                        </p:attrNameLst>
                                      </p:cBhvr>
                                      <p:to>
                                        <p:strVal val="visible"/>
                                      </p:to>
                                    </p:set>
                                    <p:anim calcmode="lin" valueType="num">
                                      <p:cBhvr>
                                        <p:cTn id="97" dur="500" fill="hold"/>
                                        <p:tgtEl>
                                          <p:spTgt spid="17411">
                                            <p:txEl>
                                              <p:pRg st="9" end="9"/>
                                            </p:txEl>
                                          </p:spTgt>
                                        </p:tgtEl>
                                        <p:attrNameLst>
                                          <p:attrName>ppt_w</p:attrName>
                                        </p:attrNameLst>
                                      </p:cBhvr>
                                      <p:tavLst>
                                        <p:tav tm="0">
                                          <p:val>
                                            <p:strVal val="#ppt_w*0.05"/>
                                          </p:val>
                                        </p:tav>
                                        <p:tav tm="100000">
                                          <p:val>
                                            <p:strVal val="#ppt_w"/>
                                          </p:val>
                                        </p:tav>
                                      </p:tavLst>
                                    </p:anim>
                                    <p:anim calcmode="lin" valueType="num">
                                      <p:cBhvr>
                                        <p:cTn id="98" dur="500" fill="hold"/>
                                        <p:tgtEl>
                                          <p:spTgt spid="17411">
                                            <p:txEl>
                                              <p:pRg st="9" end="9"/>
                                            </p:txEl>
                                          </p:spTgt>
                                        </p:tgtEl>
                                        <p:attrNameLst>
                                          <p:attrName>ppt_h</p:attrName>
                                        </p:attrNameLst>
                                      </p:cBhvr>
                                      <p:tavLst>
                                        <p:tav tm="0">
                                          <p:val>
                                            <p:strVal val="#ppt_h"/>
                                          </p:val>
                                        </p:tav>
                                        <p:tav tm="100000">
                                          <p:val>
                                            <p:strVal val="#ppt_h"/>
                                          </p:val>
                                        </p:tav>
                                      </p:tavLst>
                                    </p:anim>
                                    <p:anim calcmode="lin" valueType="num">
                                      <p:cBhvr>
                                        <p:cTn id="99" dur="500" fill="hold"/>
                                        <p:tgtEl>
                                          <p:spTgt spid="17411">
                                            <p:txEl>
                                              <p:pRg st="9" end="9"/>
                                            </p:txEl>
                                          </p:spTgt>
                                        </p:tgtEl>
                                        <p:attrNameLst>
                                          <p:attrName>ppt_x</p:attrName>
                                        </p:attrNameLst>
                                      </p:cBhvr>
                                      <p:tavLst>
                                        <p:tav tm="0">
                                          <p:val>
                                            <p:strVal val="#ppt_x-.2"/>
                                          </p:val>
                                        </p:tav>
                                        <p:tav tm="100000">
                                          <p:val>
                                            <p:strVal val="#ppt_x"/>
                                          </p:val>
                                        </p:tav>
                                      </p:tavLst>
                                    </p:anim>
                                    <p:anim calcmode="lin" valueType="num">
                                      <p:cBhvr>
                                        <p:cTn id="100" dur="500" fill="hold"/>
                                        <p:tgtEl>
                                          <p:spTgt spid="17411">
                                            <p:txEl>
                                              <p:pRg st="9" end="9"/>
                                            </p:txEl>
                                          </p:spTgt>
                                        </p:tgtEl>
                                        <p:attrNameLst>
                                          <p:attrName>ppt_y</p:attrName>
                                        </p:attrNameLst>
                                      </p:cBhvr>
                                      <p:tavLst>
                                        <p:tav tm="0">
                                          <p:val>
                                            <p:strVal val="#ppt_y"/>
                                          </p:val>
                                        </p:tav>
                                        <p:tav tm="100000">
                                          <p:val>
                                            <p:strVal val="#ppt_y"/>
                                          </p:val>
                                        </p:tav>
                                      </p:tavLst>
                                    </p:anim>
                                    <p:animEffect transition="in" filter="fade">
                                      <p:cBhvr>
                                        <p:cTn id="101" dur="500"/>
                                        <p:tgtEl>
                                          <p:spTgt spid="17411">
                                            <p:txEl>
                                              <p:pRg st="9" end="9"/>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5" presetClass="exit" presetSubtype="0" fill="hold" grpId="1" nodeType="clickEffect">
                                  <p:stCondLst>
                                    <p:cond delay="0"/>
                                  </p:stCondLst>
                                  <p:childTnLst>
                                    <p:anim calcmode="lin" valueType="num">
                                      <p:cBhvr>
                                        <p:cTn id="105" dur="2000" fill="hold"/>
                                        <p:tgtEl>
                                          <p:spTgt spid="17410"/>
                                        </p:tgtEl>
                                        <p:attrNameLst>
                                          <p:attrName>style.rotation</p:attrName>
                                        </p:attrNameLst>
                                      </p:cBhvr>
                                      <p:tavLst>
                                        <p:tav tm="0">
                                          <p:val>
                                            <p:fltVal val="0"/>
                                          </p:val>
                                        </p:tav>
                                        <p:tav tm="100000">
                                          <p:val>
                                            <p:fltVal val="-90"/>
                                          </p:val>
                                        </p:tav>
                                      </p:tavLst>
                                    </p:anim>
                                    <p:anim calcmode="lin" valueType="num">
                                      <p:cBhvr>
                                        <p:cTn id="106" dur="2000" fill="hold"/>
                                        <p:tgtEl>
                                          <p:spTgt spid="17410"/>
                                        </p:tgtEl>
                                        <p:attrNameLst>
                                          <p:attrName>ppt_w</p:attrName>
                                        </p:attrNameLst>
                                      </p:cBhvr>
                                      <p:tavLst>
                                        <p:tav tm="0">
                                          <p:val>
                                            <p:strVal val="ppt_w"/>
                                          </p:val>
                                        </p:tav>
                                        <p:tav tm="50000">
                                          <p:val>
                                            <p:strVal val="ppt_w-.5"/>
                                          </p:val>
                                        </p:tav>
                                        <p:tav tm="100000">
                                          <p:val>
                                            <p:strVal val="ppt_w-.5"/>
                                          </p:val>
                                        </p:tav>
                                      </p:tavLst>
                                    </p:anim>
                                    <p:anim calcmode="lin" valueType="num">
                                      <p:cBhvr>
                                        <p:cTn id="107" dur="2000" fill="hold"/>
                                        <p:tgtEl>
                                          <p:spTgt spid="17410"/>
                                        </p:tgtEl>
                                        <p:attrNameLst>
                                          <p:attrName>ppt_h</p:attrName>
                                        </p:attrNameLst>
                                      </p:cBhvr>
                                      <p:tavLst>
                                        <p:tav tm="0">
                                          <p:val>
                                            <p:strVal val="ppt_h"/>
                                          </p:val>
                                        </p:tav>
                                        <p:tav tm="100000">
                                          <p:val>
                                            <p:strVal val="ppt_h"/>
                                          </p:val>
                                        </p:tav>
                                      </p:tavLst>
                                    </p:anim>
                                    <p:anim calcmode="lin" valueType="num">
                                      <p:cBhvr>
                                        <p:cTn id="108" dur="2000" fill="hold"/>
                                        <p:tgtEl>
                                          <p:spTgt spid="17410"/>
                                        </p:tgtEl>
                                        <p:attrNameLst>
                                          <p:attrName>ppt_x</p:attrName>
                                        </p:attrNameLst>
                                      </p:cBhvr>
                                      <p:tavLst>
                                        <p:tav tm="0">
                                          <p:val>
                                            <p:strVal val="ppt_x"/>
                                          </p:val>
                                        </p:tav>
                                        <p:tav tm="100000">
                                          <p:val>
                                            <p:strVal val="ppt_x+.4"/>
                                          </p:val>
                                        </p:tav>
                                      </p:tavLst>
                                    </p:anim>
                                    <p:anim calcmode="lin" valueType="num">
                                      <p:cBhvr>
                                        <p:cTn id="109" dur="2000" fill="hold"/>
                                        <p:tgtEl>
                                          <p:spTgt spid="17410"/>
                                        </p:tgtEl>
                                        <p:attrNameLst>
                                          <p:attrName>ppt_y</p:attrName>
                                        </p:attrNameLst>
                                      </p:cBhvr>
                                      <p:tavLst>
                                        <p:tav tm="0">
                                          <p:val>
                                            <p:strVal val="ppt_y"/>
                                          </p:val>
                                        </p:tav>
                                        <p:tav tm="50000">
                                          <p:val>
                                            <p:strVal val="ppt_y+.1"/>
                                          </p:val>
                                        </p:tav>
                                        <p:tav tm="100000">
                                          <p:val>
                                            <p:strVal val="ppt_y-.2"/>
                                          </p:val>
                                        </p:tav>
                                      </p:tavLst>
                                    </p:anim>
                                    <p:set>
                                      <p:cBhvr>
                                        <p:cTn id="110" dur="1" fill="hold">
                                          <p:stCondLst>
                                            <p:cond delay="1998"/>
                                          </p:stCondLst>
                                        </p:cTn>
                                        <p:tgtEl>
                                          <p:spTgt spid="17410"/>
                                        </p:tgtEl>
                                        <p:attrNameLst>
                                          <p:attrName>style.visibility</p:attrName>
                                        </p:attrNameLst>
                                      </p:cBhvr>
                                      <p:to>
                                        <p:strVal val="hidden"/>
                                      </p:to>
                                    </p:set>
                                  </p:childTnLst>
                                </p:cTn>
                              </p:par>
                              <p:par>
                                <p:cTn id="111" presetID="22" presetClass="exit" presetSubtype="8" fill="hold" grpId="1" nodeType="withEffect">
                                  <p:stCondLst>
                                    <p:cond delay="0"/>
                                  </p:stCondLst>
                                  <p:childTnLst>
                                    <p:animEffect transition="out" filter="wipe(left)">
                                      <p:cBhvr>
                                        <p:cTn id="112" dur="500"/>
                                        <p:tgtEl>
                                          <p:spTgt spid="17411">
                                            <p:txEl>
                                              <p:pRg st="0" end="0"/>
                                            </p:txEl>
                                          </p:spTgt>
                                        </p:tgtEl>
                                      </p:cBhvr>
                                    </p:animEffect>
                                    <p:set>
                                      <p:cBhvr>
                                        <p:cTn id="113" dur="1" fill="hold">
                                          <p:stCondLst>
                                            <p:cond delay="499"/>
                                          </p:stCondLst>
                                        </p:cTn>
                                        <p:tgtEl>
                                          <p:spTgt spid="17411">
                                            <p:txEl>
                                              <p:pRg st="0" end="0"/>
                                            </p:txEl>
                                          </p:spTgt>
                                        </p:tgtEl>
                                        <p:attrNameLst>
                                          <p:attrName>style.visibility</p:attrName>
                                        </p:attrNameLst>
                                      </p:cBhvr>
                                      <p:to>
                                        <p:strVal val="hidden"/>
                                      </p:to>
                                    </p:set>
                                  </p:childTnLst>
                                </p:cTn>
                              </p:par>
                              <p:par>
                                <p:cTn id="114" presetID="22" presetClass="exit" presetSubtype="8" fill="hold" grpId="1" nodeType="withEffect">
                                  <p:stCondLst>
                                    <p:cond delay="0"/>
                                  </p:stCondLst>
                                  <p:childTnLst>
                                    <p:animEffect transition="out" filter="wipe(left)">
                                      <p:cBhvr>
                                        <p:cTn id="115" dur="500"/>
                                        <p:tgtEl>
                                          <p:spTgt spid="17411">
                                            <p:txEl>
                                              <p:pRg st="1" end="1"/>
                                            </p:txEl>
                                          </p:spTgt>
                                        </p:tgtEl>
                                      </p:cBhvr>
                                    </p:animEffect>
                                    <p:set>
                                      <p:cBhvr>
                                        <p:cTn id="116" dur="1" fill="hold">
                                          <p:stCondLst>
                                            <p:cond delay="499"/>
                                          </p:stCondLst>
                                        </p:cTn>
                                        <p:tgtEl>
                                          <p:spTgt spid="17411">
                                            <p:txEl>
                                              <p:pRg st="1" end="1"/>
                                            </p:txEl>
                                          </p:spTgt>
                                        </p:tgtEl>
                                        <p:attrNameLst>
                                          <p:attrName>style.visibility</p:attrName>
                                        </p:attrNameLst>
                                      </p:cBhvr>
                                      <p:to>
                                        <p:strVal val="hidden"/>
                                      </p:to>
                                    </p:set>
                                  </p:childTnLst>
                                </p:cTn>
                              </p:par>
                              <p:par>
                                <p:cTn id="117" presetID="22" presetClass="exit" presetSubtype="8" fill="hold" grpId="1" nodeType="withEffect">
                                  <p:stCondLst>
                                    <p:cond delay="0"/>
                                  </p:stCondLst>
                                  <p:childTnLst>
                                    <p:animEffect transition="out" filter="wipe(left)">
                                      <p:cBhvr>
                                        <p:cTn id="118" dur="500"/>
                                        <p:tgtEl>
                                          <p:spTgt spid="17411">
                                            <p:txEl>
                                              <p:pRg st="2" end="2"/>
                                            </p:txEl>
                                          </p:spTgt>
                                        </p:tgtEl>
                                      </p:cBhvr>
                                    </p:animEffect>
                                    <p:set>
                                      <p:cBhvr>
                                        <p:cTn id="119" dur="1" fill="hold">
                                          <p:stCondLst>
                                            <p:cond delay="499"/>
                                          </p:stCondLst>
                                        </p:cTn>
                                        <p:tgtEl>
                                          <p:spTgt spid="17411">
                                            <p:txEl>
                                              <p:pRg st="2" end="2"/>
                                            </p:txEl>
                                          </p:spTgt>
                                        </p:tgtEl>
                                        <p:attrNameLst>
                                          <p:attrName>style.visibility</p:attrName>
                                        </p:attrNameLst>
                                      </p:cBhvr>
                                      <p:to>
                                        <p:strVal val="hidden"/>
                                      </p:to>
                                    </p:set>
                                  </p:childTnLst>
                                </p:cTn>
                              </p:par>
                              <p:par>
                                <p:cTn id="120" presetID="22" presetClass="exit" presetSubtype="8" fill="hold" grpId="1" nodeType="withEffect">
                                  <p:stCondLst>
                                    <p:cond delay="0"/>
                                  </p:stCondLst>
                                  <p:childTnLst>
                                    <p:animEffect transition="out" filter="wipe(left)">
                                      <p:cBhvr>
                                        <p:cTn id="121" dur="500"/>
                                        <p:tgtEl>
                                          <p:spTgt spid="17411">
                                            <p:txEl>
                                              <p:pRg st="3" end="3"/>
                                            </p:txEl>
                                          </p:spTgt>
                                        </p:tgtEl>
                                      </p:cBhvr>
                                    </p:animEffect>
                                    <p:set>
                                      <p:cBhvr>
                                        <p:cTn id="122" dur="1" fill="hold">
                                          <p:stCondLst>
                                            <p:cond delay="499"/>
                                          </p:stCondLst>
                                        </p:cTn>
                                        <p:tgtEl>
                                          <p:spTgt spid="17411">
                                            <p:txEl>
                                              <p:pRg st="3" end="3"/>
                                            </p:txEl>
                                          </p:spTgt>
                                        </p:tgtEl>
                                        <p:attrNameLst>
                                          <p:attrName>style.visibility</p:attrName>
                                        </p:attrNameLst>
                                      </p:cBhvr>
                                      <p:to>
                                        <p:strVal val="hidden"/>
                                      </p:to>
                                    </p:set>
                                  </p:childTnLst>
                                </p:cTn>
                              </p:par>
                              <p:par>
                                <p:cTn id="123" presetID="22" presetClass="exit" presetSubtype="8" fill="hold" grpId="1" nodeType="withEffect">
                                  <p:stCondLst>
                                    <p:cond delay="0"/>
                                  </p:stCondLst>
                                  <p:childTnLst>
                                    <p:animEffect transition="out" filter="wipe(left)">
                                      <p:cBhvr>
                                        <p:cTn id="124" dur="500"/>
                                        <p:tgtEl>
                                          <p:spTgt spid="17411">
                                            <p:txEl>
                                              <p:pRg st="4" end="4"/>
                                            </p:txEl>
                                          </p:spTgt>
                                        </p:tgtEl>
                                      </p:cBhvr>
                                    </p:animEffect>
                                    <p:set>
                                      <p:cBhvr>
                                        <p:cTn id="125" dur="1" fill="hold">
                                          <p:stCondLst>
                                            <p:cond delay="499"/>
                                          </p:stCondLst>
                                        </p:cTn>
                                        <p:tgtEl>
                                          <p:spTgt spid="17411">
                                            <p:txEl>
                                              <p:pRg st="4" end="4"/>
                                            </p:txEl>
                                          </p:spTgt>
                                        </p:tgtEl>
                                        <p:attrNameLst>
                                          <p:attrName>style.visibility</p:attrName>
                                        </p:attrNameLst>
                                      </p:cBhvr>
                                      <p:to>
                                        <p:strVal val="hidden"/>
                                      </p:to>
                                    </p:set>
                                  </p:childTnLst>
                                </p:cTn>
                              </p:par>
                              <p:par>
                                <p:cTn id="126" presetID="22" presetClass="exit" presetSubtype="8" fill="hold" grpId="1" nodeType="withEffect">
                                  <p:stCondLst>
                                    <p:cond delay="0"/>
                                  </p:stCondLst>
                                  <p:childTnLst>
                                    <p:animEffect transition="out" filter="wipe(left)">
                                      <p:cBhvr>
                                        <p:cTn id="127" dur="500"/>
                                        <p:tgtEl>
                                          <p:spTgt spid="17411">
                                            <p:txEl>
                                              <p:pRg st="5" end="5"/>
                                            </p:txEl>
                                          </p:spTgt>
                                        </p:tgtEl>
                                      </p:cBhvr>
                                    </p:animEffect>
                                    <p:set>
                                      <p:cBhvr>
                                        <p:cTn id="128" dur="1" fill="hold">
                                          <p:stCondLst>
                                            <p:cond delay="499"/>
                                          </p:stCondLst>
                                        </p:cTn>
                                        <p:tgtEl>
                                          <p:spTgt spid="17411">
                                            <p:txEl>
                                              <p:pRg st="5" end="5"/>
                                            </p:txEl>
                                          </p:spTgt>
                                        </p:tgtEl>
                                        <p:attrNameLst>
                                          <p:attrName>style.visibility</p:attrName>
                                        </p:attrNameLst>
                                      </p:cBhvr>
                                      <p:to>
                                        <p:strVal val="hidden"/>
                                      </p:to>
                                    </p:set>
                                  </p:childTnLst>
                                </p:cTn>
                              </p:par>
                              <p:par>
                                <p:cTn id="129" presetID="22" presetClass="exit" presetSubtype="8" fill="hold" grpId="1" nodeType="withEffect">
                                  <p:stCondLst>
                                    <p:cond delay="0"/>
                                  </p:stCondLst>
                                  <p:childTnLst>
                                    <p:animEffect transition="out" filter="wipe(left)">
                                      <p:cBhvr>
                                        <p:cTn id="130" dur="500"/>
                                        <p:tgtEl>
                                          <p:spTgt spid="17411">
                                            <p:txEl>
                                              <p:pRg st="6" end="6"/>
                                            </p:txEl>
                                          </p:spTgt>
                                        </p:tgtEl>
                                      </p:cBhvr>
                                    </p:animEffect>
                                    <p:set>
                                      <p:cBhvr>
                                        <p:cTn id="131" dur="1" fill="hold">
                                          <p:stCondLst>
                                            <p:cond delay="499"/>
                                          </p:stCondLst>
                                        </p:cTn>
                                        <p:tgtEl>
                                          <p:spTgt spid="17411">
                                            <p:txEl>
                                              <p:pRg st="6" end="6"/>
                                            </p:txEl>
                                          </p:spTgt>
                                        </p:tgtEl>
                                        <p:attrNameLst>
                                          <p:attrName>style.visibility</p:attrName>
                                        </p:attrNameLst>
                                      </p:cBhvr>
                                      <p:to>
                                        <p:strVal val="hidden"/>
                                      </p:to>
                                    </p:set>
                                  </p:childTnLst>
                                </p:cTn>
                              </p:par>
                              <p:par>
                                <p:cTn id="132" presetID="22" presetClass="exit" presetSubtype="8" fill="hold" grpId="1" nodeType="withEffect">
                                  <p:stCondLst>
                                    <p:cond delay="0"/>
                                  </p:stCondLst>
                                  <p:childTnLst>
                                    <p:animEffect transition="out" filter="wipe(left)">
                                      <p:cBhvr>
                                        <p:cTn id="133" dur="500"/>
                                        <p:tgtEl>
                                          <p:spTgt spid="17411">
                                            <p:txEl>
                                              <p:pRg st="7" end="7"/>
                                            </p:txEl>
                                          </p:spTgt>
                                        </p:tgtEl>
                                      </p:cBhvr>
                                    </p:animEffect>
                                    <p:set>
                                      <p:cBhvr>
                                        <p:cTn id="134" dur="1" fill="hold">
                                          <p:stCondLst>
                                            <p:cond delay="499"/>
                                          </p:stCondLst>
                                        </p:cTn>
                                        <p:tgtEl>
                                          <p:spTgt spid="17411">
                                            <p:txEl>
                                              <p:pRg st="7" end="7"/>
                                            </p:txEl>
                                          </p:spTgt>
                                        </p:tgtEl>
                                        <p:attrNameLst>
                                          <p:attrName>style.visibility</p:attrName>
                                        </p:attrNameLst>
                                      </p:cBhvr>
                                      <p:to>
                                        <p:strVal val="hidden"/>
                                      </p:to>
                                    </p:set>
                                  </p:childTnLst>
                                </p:cTn>
                              </p:par>
                              <p:par>
                                <p:cTn id="135" presetID="22" presetClass="exit" presetSubtype="8" fill="hold" grpId="1" nodeType="withEffect">
                                  <p:stCondLst>
                                    <p:cond delay="0"/>
                                  </p:stCondLst>
                                  <p:childTnLst>
                                    <p:animEffect transition="out" filter="wipe(left)">
                                      <p:cBhvr>
                                        <p:cTn id="136" dur="500"/>
                                        <p:tgtEl>
                                          <p:spTgt spid="17411">
                                            <p:txEl>
                                              <p:pRg st="8" end="8"/>
                                            </p:txEl>
                                          </p:spTgt>
                                        </p:tgtEl>
                                      </p:cBhvr>
                                    </p:animEffect>
                                    <p:set>
                                      <p:cBhvr>
                                        <p:cTn id="137" dur="1" fill="hold">
                                          <p:stCondLst>
                                            <p:cond delay="499"/>
                                          </p:stCondLst>
                                        </p:cTn>
                                        <p:tgtEl>
                                          <p:spTgt spid="17411">
                                            <p:txEl>
                                              <p:pRg st="8" end="8"/>
                                            </p:txEl>
                                          </p:spTgt>
                                        </p:tgtEl>
                                        <p:attrNameLst>
                                          <p:attrName>style.visibility</p:attrName>
                                        </p:attrNameLst>
                                      </p:cBhvr>
                                      <p:to>
                                        <p:strVal val="hidden"/>
                                      </p:to>
                                    </p:set>
                                  </p:childTnLst>
                                </p:cTn>
                              </p:par>
                              <p:par>
                                <p:cTn id="138" presetID="22" presetClass="exit" presetSubtype="8" fill="hold" grpId="1" nodeType="withEffect">
                                  <p:stCondLst>
                                    <p:cond delay="0"/>
                                  </p:stCondLst>
                                  <p:childTnLst>
                                    <p:animEffect transition="out" filter="wipe(left)">
                                      <p:cBhvr>
                                        <p:cTn id="139" dur="500"/>
                                        <p:tgtEl>
                                          <p:spTgt spid="17411">
                                            <p:txEl>
                                              <p:pRg st="9" end="9"/>
                                            </p:txEl>
                                          </p:spTgt>
                                        </p:tgtEl>
                                      </p:cBhvr>
                                    </p:animEffect>
                                    <p:set>
                                      <p:cBhvr>
                                        <p:cTn id="140" dur="1" fill="hold">
                                          <p:stCondLst>
                                            <p:cond delay="499"/>
                                          </p:stCondLst>
                                        </p:cTn>
                                        <p:tgtEl>
                                          <p:spTgt spid="17411">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0" grpId="1"/>
      <p:bldP spid="17411" grpId="0" build="p"/>
      <p:bldP spid="17411" grpId="1" build="allAtOnce"/>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50825" y="142875"/>
            <a:ext cx="8893175" cy="1000125"/>
          </a:xfrm>
        </p:spPr>
        <p:txBody>
          <a:bodyPr/>
          <a:lstStyle/>
          <a:p>
            <a:pPr eaLnBrk="1" hangingPunct="1"/>
            <a:r>
              <a:rPr lang="fr-FR" altLang="fr-FR" sz="3200" b="1" smtClean="0"/>
              <a:t>5 L’estimation de la demande potentielle d’éducation au niveau local</a:t>
            </a:r>
            <a:endParaRPr lang="fr-FR" altLang="fr-FR" sz="3200" b="1" smtClean="0">
              <a:latin typeface="Tahoma" panose="020B0604030504040204" pitchFamily="34" charset="0"/>
            </a:endParaRPr>
          </a:p>
        </p:txBody>
      </p:sp>
      <p:sp>
        <p:nvSpPr>
          <p:cNvPr id="135171" name="Rectangle 3"/>
          <p:cNvSpPr>
            <a:spLocks noGrp="1" noChangeArrowheads="1"/>
          </p:cNvSpPr>
          <p:nvPr>
            <p:ph idx="1"/>
          </p:nvPr>
        </p:nvSpPr>
        <p:spPr>
          <a:xfrm>
            <a:off x="250825" y="1143000"/>
            <a:ext cx="8678863" cy="5454650"/>
          </a:xfrm>
        </p:spPr>
        <p:txBody>
          <a:bodyPr/>
          <a:lstStyle/>
          <a:p>
            <a:pPr lvl="1" eaLnBrk="1" hangingPunct="1">
              <a:buClr>
                <a:schemeClr val="tx1"/>
              </a:buClr>
              <a:buFont typeface="Wingdings" panose="05000000000000000000" pitchFamily="2" charset="2"/>
              <a:buNone/>
            </a:pPr>
            <a:r>
              <a:rPr lang="fr-FR" altLang="fr-FR" sz="2400" i="1" smtClean="0">
                <a:latin typeface="Arial" panose="020B0604020202020204" pitchFamily="34" charset="0"/>
                <a:cs typeface="Arial" panose="020B0604020202020204" pitchFamily="34" charset="0"/>
              </a:rPr>
              <a:t>	</a:t>
            </a:r>
            <a:r>
              <a:rPr lang="fr-FR" altLang="fr-FR" sz="2400" b="1" i="1" smtClean="0">
                <a:latin typeface="Arial" panose="020B0604020202020204" pitchFamily="34" charset="0"/>
                <a:cs typeface="Arial" panose="020B0604020202020204" pitchFamily="34" charset="0"/>
              </a:rPr>
              <a:t>La difficile estimation de la demande</a:t>
            </a:r>
          </a:p>
          <a:p>
            <a:pPr eaLnBrk="1" hangingPunct="1">
              <a:buClr>
                <a:schemeClr val="tx1"/>
              </a:buClr>
              <a:buFont typeface="Wingdings" panose="05000000000000000000" pitchFamily="2" charset="2"/>
              <a:buNone/>
            </a:pPr>
            <a:endParaRPr lang="fr-FR" altLang="fr-FR" sz="2800" i="1"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Cette</a:t>
            </a:r>
            <a:r>
              <a:rPr lang="fr-FR" altLang="fr-FR" sz="2800" b="1" smtClean="0">
                <a:latin typeface="Arial" panose="020B0604020202020204" pitchFamily="34" charset="0"/>
                <a:cs typeface="Arial" panose="020B0604020202020204" pitchFamily="34" charset="0"/>
              </a:rPr>
              <a:t> </a:t>
            </a:r>
            <a:r>
              <a:rPr lang="fr-FR" altLang="fr-FR" sz="2800" smtClean="0">
                <a:latin typeface="Arial" panose="020B0604020202020204" pitchFamily="34" charset="0"/>
                <a:cs typeface="Arial" panose="020B0604020202020204" pitchFamily="34" charset="0"/>
              </a:rPr>
              <a:t>représentation théorique peut servir de référence pour rationaliser l’aire des écoles existantes. Elle peut aussi aider à déterminer, par exemple, dans quelle localité on peut créer des écoles à structure complète (6 classes) ou ayant la taille minimale (3 classes), compte tenu de la densité de la population. </a:t>
            </a:r>
          </a:p>
          <a:p>
            <a:pPr algn="just" eaLnBrk="1" hangingPunct="1">
              <a:buFont typeface="Wingdings" panose="05000000000000000000" pitchFamily="2" charset="2"/>
              <a:buNone/>
            </a:pPr>
            <a:r>
              <a:rPr lang="fr-FR" altLang="fr-FR" sz="2800" smtClean="0">
                <a:latin typeface="Arial" panose="020B0604020202020204" pitchFamily="34" charset="0"/>
                <a:cs typeface="Arial" panose="020B0604020202020204" pitchFamily="34" charset="0"/>
              </a:rPr>
              <a:t>	Avec les normes et les aires de recrutement définies, on est à mesure d’estimer l’offre éducative.</a:t>
            </a:r>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473533"/>
      </p:ext>
    </p:extLst>
  </p:cSld>
  <p:clrMapOvr>
    <a:masterClrMapping/>
  </p:clrMapOvr>
  <p:transition>
    <p:wipe dir="d"/>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0825" y="0"/>
            <a:ext cx="8893175" cy="928688"/>
          </a:xfrm>
        </p:spPr>
        <p:txBody>
          <a:bodyPr/>
          <a:lstStyle/>
          <a:p>
            <a:pPr eaLnBrk="1" hangingPunct="1"/>
            <a:r>
              <a:rPr lang="fr-FR" altLang="fr-FR" sz="3200" b="1" smtClean="0"/>
              <a:t>5 L’estimation de la demande potentielle d’éducation au niveau local</a:t>
            </a:r>
            <a:endParaRPr lang="fr-FR" altLang="fr-FR" sz="3200" b="1" smtClean="0">
              <a:latin typeface="Arial" panose="020B0604020202020204" pitchFamily="34" charset="0"/>
              <a:cs typeface="Arial" panose="020B0604020202020204" pitchFamily="34" charset="0"/>
            </a:endParaRPr>
          </a:p>
        </p:txBody>
      </p:sp>
      <p:sp>
        <p:nvSpPr>
          <p:cNvPr id="39939" name="Rectangle 3"/>
          <p:cNvSpPr>
            <a:spLocks noGrp="1" noChangeArrowheads="1"/>
          </p:cNvSpPr>
          <p:nvPr>
            <p:ph idx="1"/>
          </p:nvPr>
        </p:nvSpPr>
        <p:spPr>
          <a:xfrm>
            <a:off x="142875" y="928688"/>
            <a:ext cx="8786813" cy="5786437"/>
          </a:xfrm>
        </p:spPr>
        <p:txBody>
          <a:bodyPr rtlCol="0">
            <a:normAutofit lnSpcReduction="10000"/>
          </a:bodyPr>
          <a:lstStyle/>
          <a:p>
            <a:pPr eaLnBrk="1" fontAlgn="auto" hangingPunct="1">
              <a:spcAft>
                <a:spcPts val="0"/>
              </a:spcAft>
              <a:buFont typeface="Wingdings" pitchFamily="2" charset="2"/>
              <a:buNone/>
              <a:defRPr/>
            </a:pPr>
            <a:r>
              <a:rPr lang="fr-FR" sz="2800" i="1" dirty="0">
                <a:latin typeface="Arial" charset="0"/>
                <a:cs typeface="Arial" charset="0"/>
              </a:rPr>
              <a:t>	</a:t>
            </a:r>
            <a:r>
              <a:rPr lang="fr-FR" sz="2800" b="1" i="1" dirty="0" smtClean="0">
                <a:latin typeface="Arial" charset="0"/>
                <a:cs typeface="Arial" charset="0"/>
              </a:rPr>
              <a:t>Le processus d’estimation des besoins</a:t>
            </a:r>
            <a:endParaRPr lang="fr-FR" sz="2800" b="1" dirty="0" smtClean="0">
              <a:latin typeface="Arial" charset="0"/>
              <a:cs typeface="Arial" charset="0"/>
            </a:endParaRPr>
          </a:p>
          <a:p>
            <a:pPr algn="just" eaLnBrk="1" fontAlgn="auto" hangingPunct="1">
              <a:spcAft>
                <a:spcPts val="0"/>
              </a:spcAft>
              <a:buFont typeface="Wingdings" pitchFamily="2" charset="2"/>
              <a:buNone/>
              <a:defRPr/>
            </a:pPr>
            <a:r>
              <a:rPr lang="fr-FR" sz="2800" dirty="0" smtClean="0">
                <a:latin typeface="Arial" charset="0"/>
                <a:cs typeface="Arial" charset="0"/>
              </a:rPr>
              <a:t>Le processus d’estimation des besoins pourrait être :</a:t>
            </a:r>
          </a:p>
          <a:p>
            <a:pPr algn="just" eaLnBrk="1" fontAlgn="auto" hangingPunct="1">
              <a:spcAft>
                <a:spcPts val="0"/>
              </a:spcAft>
              <a:buFont typeface="Wingdings" pitchFamily="2" charset="2"/>
              <a:buNone/>
              <a:defRPr/>
            </a:pPr>
            <a:r>
              <a:rPr lang="fr-FR" sz="2800" dirty="0" smtClean="0">
                <a:latin typeface="Arial" charset="0"/>
                <a:cs typeface="Arial" charset="0"/>
              </a:rPr>
              <a:t>1) Estimer l’existant en matière d’effectifs d’élèves et d’infrastructures (salles de classes, écoles, logements, forages, cantines, latrines, …);</a:t>
            </a:r>
          </a:p>
          <a:p>
            <a:pPr algn="just" eaLnBrk="1" fontAlgn="auto" hangingPunct="1">
              <a:spcAft>
                <a:spcPts val="0"/>
              </a:spcAft>
              <a:buFont typeface="Wingdings" pitchFamily="2" charset="2"/>
              <a:buNone/>
              <a:defRPr/>
            </a:pPr>
            <a:r>
              <a:rPr lang="fr-FR" sz="2800" dirty="0" smtClean="0">
                <a:latin typeface="Arial" charset="0"/>
                <a:cs typeface="Arial" charset="0"/>
              </a:rPr>
              <a:t>2) Objectif de taux de scolarisation par région, par province, par CEB;</a:t>
            </a:r>
          </a:p>
          <a:p>
            <a:pPr algn="just" eaLnBrk="1" fontAlgn="auto" hangingPunct="1">
              <a:spcAft>
                <a:spcPts val="0"/>
              </a:spcAft>
              <a:buFont typeface="Wingdings" pitchFamily="2" charset="2"/>
              <a:buNone/>
              <a:defRPr/>
            </a:pPr>
            <a:r>
              <a:rPr lang="fr-FR" sz="2800" dirty="0" smtClean="0">
                <a:latin typeface="Arial" charset="0"/>
                <a:cs typeface="Arial" charset="0"/>
              </a:rPr>
              <a:t>3) Estimation des effectifs du CP1 au CM2; </a:t>
            </a:r>
          </a:p>
          <a:p>
            <a:pPr algn="just" eaLnBrk="1" fontAlgn="auto" hangingPunct="1">
              <a:spcAft>
                <a:spcPts val="0"/>
              </a:spcAft>
              <a:buFont typeface="Wingdings" pitchFamily="2" charset="2"/>
              <a:buNone/>
              <a:defRPr/>
            </a:pPr>
            <a:r>
              <a:rPr lang="fr-FR" sz="2800" dirty="0" smtClean="0">
                <a:latin typeface="Arial" charset="0"/>
                <a:cs typeface="Arial" charset="0"/>
              </a:rPr>
              <a:t>4) Projection des nouvelles admissions;  </a:t>
            </a:r>
          </a:p>
          <a:p>
            <a:pPr algn="just" eaLnBrk="1" fontAlgn="auto" hangingPunct="1">
              <a:spcAft>
                <a:spcPts val="0"/>
              </a:spcAft>
              <a:buFont typeface="Wingdings" pitchFamily="2" charset="2"/>
              <a:buNone/>
              <a:defRPr/>
            </a:pPr>
            <a:r>
              <a:rPr lang="fr-FR" sz="2800" dirty="0" smtClean="0">
                <a:latin typeface="Arial" charset="0"/>
                <a:cs typeface="Arial" charset="0"/>
              </a:rPr>
              <a:t>5) Dégager les effectifs du secteur public; </a:t>
            </a:r>
          </a:p>
          <a:p>
            <a:pPr algn="just" eaLnBrk="1" fontAlgn="auto" hangingPunct="1">
              <a:spcAft>
                <a:spcPts val="0"/>
              </a:spcAft>
              <a:buFont typeface="Wingdings" pitchFamily="2" charset="2"/>
              <a:buNone/>
              <a:defRPr/>
            </a:pPr>
            <a:r>
              <a:rPr lang="fr-FR" sz="2800" dirty="0" smtClean="0">
                <a:latin typeface="Arial" charset="0"/>
                <a:cs typeface="Arial" charset="0"/>
              </a:rPr>
              <a:t>6) Faire le diagramme pour estimer les effectifs par année d’études (CP1 au CM2);</a:t>
            </a:r>
          </a:p>
          <a:p>
            <a:pPr marL="0" indent="0" eaLnBrk="1" fontAlgn="auto" hangingPunct="1">
              <a:spcAft>
                <a:spcPts val="0"/>
              </a:spcAft>
              <a:buFont typeface="Wingdings" pitchFamily="2" charset="2"/>
              <a:buNone/>
              <a:defRPr/>
            </a:pPr>
            <a:endParaRPr lang="fr-FR" sz="2800" dirty="0" smtClean="0"/>
          </a:p>
          <a:p>
            <a:pPr eaLnBrk="1" fontAlgn="auto" hangingPunct="1">
              <a:spcAft>
                <a:spcPts val="0"/>
              </a:spcAft>
              <a:buFont typeface="Wingdings" pitchFamily="2" charset="2"/>
              <a:buNone/>
              <a:defRPr/>
            </a:pPr>
            <a:endParaRPr lang="fr-FR" sz="2800" dirty="0" smtClean="0">
              <a:latin typeface="Arial" charset="0"/>
              <a:cs typeface="Arial" charset="0"/>
            </a:endParaRPr>
          </a:p>
          <a:p>
            <a:pPr eaLnBrk="1" fontAlgn="auto" hangingPunct="1">
              <a:spcAft>
                <a:spcPts val="0"/>
              </a:spcAft>
              <a:buClr>
                <a:schemeClr val="tx1"/>
              </a:buClr>
              <a:buFont typeface="Wingdings" pitchFamily="2" charset="2"/>
              <a:buNone/>
              <a:defRPr/>
            </a:pPr>
            <a:endParaRPr lang="fr-FR" sz="2800" dirty="0" smtClean="0">
              <a:latin typeface="Arial" charset="0"/>
              <a:cs typeface="Arial" charset="0"/>
            </a:endParaRPr>
          </a:p>
        </p:txBody>
      </p:sp>
    </p:spTree>
    <p:extLst>
      <p:ext uri="{BB962C8B-B14F-4D97-AF65-F5344CB8AC3E}">
        <p14:creationId xmlns:p14="http://schemas.microsoft.com/office/powerpoint/2010/main" val="3645124723"/>
      </p:ext>
    </p:extLst>
  </p:cSld>
  <p:clrMapOvr>
    <a:masterClrMapping/>
  </p:clrMapOvr>
  <p:transition>
    <p:wipe dir="d"/>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50825" y="188913"/>
            <a:ext cx="8893175" cy="739775"/>
          </a:xfrm>
        </p:spPr>
        <p:txBody>
          <a:bodyPr/>
          <a:lstStyle/>
          <a:p>
            <a:pPr eaLnBrk="1" hangingPunct="1"/>
            <a:r>
              <a:rPr lang="fr-FR" altLang="fr-FR" sz="3200" b="1" smtClean="0"/>
              <a:t>5 L’estimation de la demande potentielle d’éducation au niveau local</a:t>
            </a:r>
            <a:endParaRPr lang="fr-FR" altLang="fr-FR" sz="3200" b="1" smtClean="0">
              <a:latin typeface="Arial" panose="020B0604020202020204" pitchFamily="34" charset="0"/>
              <a:cs typeface="Arial" panose="020B0604020202020204" pitchFamily="34" charset="0"/>
            </a:endParaRPr>
          </a:p>
        </p:txBody>
      </p:sp>
      <p:sp>
        <p:nvSpPr>
          <p:cNvPr id="139267" name="Rectangle 3"/>
          <p:cNvSpPr>
            <a:spLocks noGrp="1" noChangeArrowheads="1"/>
          </p:cNvSpPr>
          <p:nvPr>
            <p:ph idx="1"/>
          </p:nvPr>
        </p:nvSpPr>
        <p:spPr>
          <a:xfrm>
            <a:off x="142875" y="928688"/>
            <a:ext cx="9001125" cy="5786437"/>
          </a:xfrm>
        </p:spPr>
        <p:txBody>
          <a:bodyPr/>
          <a:lstStyle/>
          <a:p>
            <a:pPr eaLnBrk="1" hangingPunct="1">
              <a:buFont typeface="Wingdings" panose="05000000000000000000" pitchFamily="2" charset="2"/>
              <a:buNone/>
            </a:pPr>
            <a:r>
              <a:rPr lang="fr-FR" altLang="fr-FR" sz="2600" i="1" smtClean="0">
                <a:latin typeface="Arial" panose="020B0604020202020204" pitchFamily="34" charset="0"/>
                <a:cs typeface="Arial" panose="020B0604020202020204" pitchFamily="34" charset="0"/>
              </a:rPr>
              <a:t>		</a:t>
            </a:r>
            <a:r>
              <a:rPr lang="fr-FR" altLang="fr-FR" sz="2600" b="1" i="1" smtClean="0">
                <a:latin typeface="Arial" panose="020B0604020202020204" pitchFamily="34" charset="0"/>
                <a:cs typeface="Arial" panose="020B0604020202020204" pitchFamily="34" charset="0"/>
              </a:rPr>
              <a:t>Le processus d’estimation des besoins</a:t>
            </a:r>
            <a:endParaRPr lang="fr-FR" altLang="fr-FR" sz="2600" b="1"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7) Calculer les TBS, les TNS;</a:t>
            </a:r>
          </a:p>
          <a:p>
            <a:pPr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8) Avec effectifs par niveau et normes, on détermine :</a:t>
            </a:r>
          </a:p>
          <a:p>
            <a:pPr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	* le nombre de salles de classe,</a:t>
            </a:r>
          </a:p>
          <a:p>
            <a:pPr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	* le nombre d’écoles,</a:t>
            </a:r>
          </a:p>
          <a:p>
            <a:pPr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	* le nombre d’enseignants,</a:t>
            </a:r>
          </a:p>
          <a:p>
            <a:pPr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	* le nombre d’infrastructures annexes (cantines, latrines, logements, forages,),</a:t>
            </a:r>
          </a:p>
          <a:p>
            <a:pPr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	* l’équipement (bureaux, tables-bancs, manuels, tableaux, etc.);</a:t>
            </a:r>
          </a:p>
          <a:p>
            <a:pPr algn="just" eaLnBrk="1" hangingPunct="1">
              <a:buFont typeface="Wingdings" panose="05000000000000000000" pitchFamily="2" charset="2"/>
              <a:buNone/>
            </a:pPr>
            <a:r>
              <a:rPr lang="fr-FR" altLang="fr-FR" sz="2600" smtClean="0">
                <a:latin typeface="Arial" panose="020B0604020202020204" pitchFamily="34" charset="0"/>
                <a:cs typeface="Arial" panose="020B0604020202020204" pitchFamily="34" charset="0"/>
              </a:rPr>
              <a:t>9) Localiser les nouvelles constructions en fonction des manques, des poches de sous-scolarisation et des normes.       </a:t>
            </a:r>
          </a:p>
          <a:p>
            <a:pPr eaLnBrk="1" hangingPunct="1">
              <a:buFont typeface="Wingdings" panose="05000000000000000000" pitchFamily="2" charset="2"/>
              <a:buNone/>
            </a:pPr>
            <a:endParaRPr lang="fr-FR" altLang="fr-FR" sz="2800" smtClean="0"/>
          </a:p>
          <a:p>
            <a:pPr eaLnBrk="1" hangingPunct="1">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a:p>
            <a:pPr eaLnBrk="1" hangingPunct="1">
              <a:buClr>
                <a:schemeClr val="tx1"/>
              </a:buClr>
              <a:buFont typeface="Wingdings" panose="05000000000000000000" pitchFamily="2" charset="2"/>
              <a:buNone/>
            </a:pPr>
            <a:endParaRPr lang="fr-FR" altLang="fr-FR" sz="2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847176"/>
      </p:ext>
    </p:extLst>
  </p:cSld>
  <p:clrMapOvr>
    <a:masterClrMapping/>
  </p:clrMapOvr>
  <p:transition>
    <p:wipe dir="d"/>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50825" y="115888"/>
            <a:ext cx="8893175" cy="812800"/>
          </a:xfrm>
        </p:spPr>
        <p:txBody>
          <a:bodyPr/>
          <a:lstStyle/>
          <a:p>
            <a:pPr eaLnBrk="1" hangingPunct="1"/>
            <a:r>
              <a:rPr lang="fr-FR" altLang="fr-FR" sz="3200" b="1" smtClean="0"/>
              <a:t>5 L’estimation de la demande potentielle d’éducation au niveau local</a:t>
            </a:r>
            <a:endParaRPr lang="fr-FR" altLang="fr-FR" sz="3200" b="1" smtClean="0">
              <a:latin typeface="Arial" panose="020B0604020202020204" pitchFamily="34" charset="0"/>
              <a:cs typeface="Arial" panose="020B0604020202020204" pitchFamily="34" charset="0"/>
            </a:endParaRPr>
          </a:p>
        </p:txBody>
      </p:sp>
      <p:sp>
        <p:nvSpPr>
          <p:cNvPr id="41987" name="Rectangle 3"/>
          <p:cNvSpPr>
            <a:spLocks noGrp="1" noChangeArrowheads="1"/>
          </p:cNvSpPr>
          <p:nvPr>
            <p:ph idx="1"/>
          </p:nvPr>
        </p:nvSpPr>
        <p:spPr>
          <a:xfrm>
            <a:off x="142875" y="1628775"/>
            <a:ext cx="8532813" cy="5086350"/>
          </a:xfrm>
        </p:spPr>
        <p:txBody>
          <a:bodyPr>
            <a:normAutofit/>
          </a:bodyPr>
          <a:lstStyle/>
          <a:p>
            <a:pPr marL="0" indent="0" eaLnBrk="1" hangingPunct="1">
              <a:buFont typeface="Wingdings" panose="05000000000000000000" pitchFamily="2" charset="2"/>
              <a:buNone/>
            </a:pPr>
            <a:r>
              <a:rPr lang="fr-FR" sz="2800" b="1" dirty="0" smtClean="0">
                <a:latin typeface="Arial" panose="020B0604020202020204" pitchFamily="34" charset="0"/>
                <a:cs typeface="Arial" panose="020B0604020202020204" pitchFamily="34" charset="0"/>
              </a:rPr>
              <a:t>La préparation de propositions de réorganisation du réseau scolaire</a:t>
            </a:r>
            <a:r>
              <a:rPr lang="fr-FR" sz="2800" b="1" dirty="0" smtClean="0"/>
              <a:t> </a:t>
            </a:r>
          </a:p>
          <a:p>
            <a:pPr marL="0" indent="0" eaLnBrk="1" hangingPunct="1">
              <a:buFont typeface="Wingdings" panose="05000000000000000000" pitchFamily="2" charset="2"/>
              <a:buNone/>
            </a:pPr>
            <a:endParaRPr lang="fr-FR" sz="2800" dirty="0" smtClean="0"/>
          </a:p>
          <a:p>
            <a:pPr marL="0" indent="0" algn="just" eaLnBrk="1" hangingPunct="1">
              <a:buFont typeface="Wingdings" panose="05000000000000000000" pitchFamily="2" charset="2"/>
              <a:buNone/>
            </a:pPr>
            <a:r>
              <a:rPr lang="fr-FR" sz="2800" dirty="0" smtClean="0"/>
              <a:t>	</a:t>
            </a:r>
            <a:r>
              <a:rPr lang="fr-FR" dirty="0" smtClean="0">
                <a:latin typeface="Arial" panose="020B0604020202020204" pitchFamily="34" charset="0"/>
                <a:cs typeface="Arial" panose="020B0604020202020204" pitchFamily="34" charset="0"/>
              </a:rPr>
              <a:t>Ces propositions doivent permettre de résoudre les déséquilibres et de respecter les normes.</a:t>
            </a:r>
          </a:p>
          <a:p>
            <a:pPr marL="0" indent="0" algn="just" eaLnBrk="1" hangingPunct="1">
              <a:buFont typeface="Wingdings" panose="05000000000000000000" pitchFamily="2" charset="2"/>
              <a:buNone/>
            </a:pPr>
            <a:endParaRPr lang="fr-FR" dirty="0" smtClean="0">
              <a:latin typeface="Arial" panose="020B0604020202020204" pitchFamily="34" charset="0"/>
              <a:cs typeface="Arial" panose="020B0604020202020204" pitchFamily="34" charset="0"/>
            </a:endParaRPr>
          </a:p>
          <a:p>
            <a:pPr marL="0" indent="0" eaLnBrk="1" hangingPunct="1">
              <a:buClr>
                <a:schemeClr val="tx1"/>
              </a:buClr>
              <a:buFont typeface="Wingdings" panose="05000000000000000000" pitchFamily="2" charset="2"/>
              <a:buNone/>
            </a:pPr>
            <a:r>
              <a:rPr lang="fr-FR" sz="2800" smtClean="0">
                <a:latin typeface="Arial" panose="020B0604020202020204" pitchFamily="34" charset="0"/>
                <a:cs typeface="Arial" panose="020B0604020202020204" pitchFamily="34" charset="0"/>
                <a:hlinkClick r:id="rId3" action="ppaction://hlinkfile"/>
              </a:rPr>
              <a:t>..\EXO CARTE SCOL\15 PROJECTIONS CARTE SCOLAIRE.xls</a:t>
            </a:r>
            <a:endParaRPr lang="fr-FR"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426281"/>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9388" y="188913"/>
            <a:ext cx="8964612" cy="647700"/>
          </a:xfrm>
        </p:spPr>
        <p:txBody>
          <a:bodyPr/>
          <a:lstStyle/>
          <a:p>
            <a:pPr eaLnBrk="1" hangingPunct="1"/>
            <a:r>
              <a:rPr lang="en-GB" altLang="ja-JP" sz="2800" smtClean="0"/>
              <a:t>1.3. Les statistiques éducatives</a:t>
            </a:r>
            <a:r>
              <a:rPr lang="en-GB" altLang="ja-JP" sz="2600" smtClean="0"/>
              <a:t> </a:t>
            </a:r>
            <a:r>
              <a:rPr lang="fr-FR" altLang="ja-JP" sz="3000" smtClean="0"/>
              <a:t>  </a:t>
            </a:r>
            <a:endParaRPr lang="fr-FR" altLang="fr-FR" sz="3000" smtClean="0">
              <a:ea typeface="MS PGothic" panose="020B0600070205080204" pitchFamily="34" charset="-128"/>
            </a:endParaRPr>
          </a:p>
        </p:txBody>
      </p:sp>
      <p:sp>
        <p:nvSpPr>
          <p:cNvPr id="18435" name="Rectangle 3"/>
          <p:cNvSpPr>
            <a:spLocks noGrp="1" noChangeArrowheads="1"/>
          </p:cNvSpPr>
          <p:nvPr>
            <p:ph type="body" idx="4294967295"/>
          </p:nvPr>
        </p:nvSpPr>
        <p:spPr>
          <a:xfrm>
            <a:off x="0" y="908050"/>
            <a:ext cx="8516938" cy="5761038"/>
          </a:xfrm>
        </p:spPr>
        <p:txBody>
          <a:bodyPr/>
          <a:lstStyle/>
          <a:p>
            <a:pPr eaLnBrk="1" hangingPunct="1">
              <a:buFontTx/>
              <a:buNone/>
            </a:pPr>
            <a:r>
              <a:rPr lang="fr-FR" altLang="fr-FR" smtClean="0"/>
              <a:t>		</a:t>
            </a:r>
            <a:r>
              <a:rPr lang="fr-FR" altLang="fr-FR" sz="3600" smtClean="0"/>
              <a:t> </a:t>
            </a:r>
            <a:r>
              <a:rPr lang="fr-FR" altLang="fr-FR" sz="3600" b="1" smtClean="0"/>
              <a:t>1.3.4.</a:t>
            </a:r>
            <a:r>
              <a:rPr lang="en-GB" altLang="ja-JP" b="1" smtClean="0"/>
              <a:t> Les différents types de statistiques</a:t>
            </a:r>
          </a:p>
          <a:p>
            <a:pPr lvl="1" eaLnBrk="1" hangingPunct="1">
              <a:buFont typeface="Wingdings" panose="05000000000000000000" pitchFamily="2" charset="2"/>
              <a:buChar char="§"/>
            </a:pPr>
            <a:r>
              <a:rPr lang="fr-FR" altLang="fr-FR" b="1" smtClean="0"/>
              <a:t>Statistiques sur les élèves</a:t>
            </a:r>
          </a:p>
          <a:p>
            <a:pPr algn="just" eaLnBrk="1" hangingPunct="1"/>
            <a:r>
              <a:rPr lang="fr-FR" altLang="fr-FR" sz="2600" smtClean="0"/>
              <a:t>le nombre d’élèves et d’étudiants par niveau d’études, par classe et par sexe, par établ, par département, par province et par région ;</a:t>
            </a:r>
          </a:p>
          <a:p>
            <a:pPr eaLnBrk="1" hangingPunct="1"/>
            <a:r>
              <a:rPr lang="fr-FR" altLang="fr-FR" sz="2600" smtClean="0"/>
              <a:t>le nombre de nouveaux entrants, deredoublants par niveau d’études, par classe et pas sexe, par éts, par CEB, par province et région ;</a:t>
            </a:r>
          </a:p>
          <a:p>
            <a:pPr eaLnBrk="1" hangingPunct="1"/>
            <a:r>
              <a:rPr lang="fr-FR" altLang="fr-FR" sz="2600" smtClean="0"/>
              <a:t>la répartition des élèves par âge;</a:t>
            </a:r>
          </a:p>
          <a:p>
            <a:pPr eaLnBrk="1" hangingPunct="1"/>
            <a:r>
              <a:rPr lang="fr-FR" altLang="fr-FR" sz="2600" smtClean="0"/>
              <a:t>la répartition des élèves par situation socioprofessionnelle des parents ;</a:t>
            </a:r>
          </a:p>
          <a:p>
            <a:pPr eaLnBrk="1" hangingPunct="1"/>
            <a:r>
              <a:rPr lang="fr-FR" altLang="fr-FR" sz="2600" smtClean="0"/>
              <a:t>les résultats aux différents examens et concours ;</a:t>
            </a:r>
          </a:p>
          <a:p>
            <a:pPr eaLnBrk="1" hangingPunct="1"/>
            <a:r>
              <a:rPr lang="fr-FR" altLang="fr-FR" sz="2600" smtClean="0"/>
              <a:t> etc.</a:t>
            </a:r>
          </a:p>
          <a:p>
            <a:pPr eaLnBrk="1" hangingPunct="1">
              <a:buFont typeface="Wingdings" panose="05000000000000000000" pitchFamily="2" charset="2"/>
              <a:buNone/>
            </a:pPr>
            <a:endParaRPr lang="fr-FR" altLang="fr-FR" smtClean="0"/>
          </a:p>
          <a:p>
            <a:pPr eaLnBrk="1" hangingPunct="1">
              <a:buFont typeface="Wingdings" panose="05000000000000000000" pitchFamily="2" charset="2"/>
              <a:buNone/>
            </a:pPr>
            <a:endParaRPr lang="fr-FR" altLang="fr-FR"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stCondLst>
                                            <p:cond delay="0"/>
                                          </p:stCondLst>
                                        </p:cTn>
                                        <p:tgtEl>
                                          <p:spTgt spid="1843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843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843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843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843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8435">
                                            <p:txEl>
                                              <p:pRg st="0" end="0"/>
                                            </p:txEl>
                                          </p:spTgt>
                                        </p:tgtEl>
                                        <p:attrNameLst>
                                          <p:attrName>style.visibility</p:attrName>
                                        </p:attrNameLst>
                                      </p:cBhvr>
                                      <p:to>
                                        <p:strVal val="visible"/>
                                      </p:to>
                                    </p:set>
                                    <p:anim calcmode="lin" valueType="num">
                                      <p:cBhvr>
                                        <p:cTn id="16" dur="500" fill="hold"/>
                                        <p:tgtEl>
                                          <p:spTgt spid="1843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843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843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843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8435">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18435">
                                            <p:txEl>
                                              <p:pRg st="1" end="1"/>
                                            </p:txEl>
                                          </p:spTgt>
                                        </p:tgtEl>
                                        <p:attrNameLst>
                                          <p:attrName>style.visibility</p:attrName>
                                        </p:attrNameLst>
                                      </p:cBhvr>
                                      <p:to>
                                        <p:strVal val="visible"/>
                                      </p:to>
                                    </p:set>
                                    <p:anim calcmode="lin" valueType="num">
                                      <p:cBhvr>
                                        <p:cTn id="23" dur="500" fill="hold"/>
                                        <p:tgtEl>
                                          <p:spTgt spid="18435">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18435">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18435">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18435">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1843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 calcmode="lin" valueType="num">
                                      <p:cBhvr>
                                        <p:cTn id="32" dur="500" fill="hold"/>
                                        <p:tgtEl>
                                          <p:spTgt spid="18435">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18435">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18435">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18435">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8435">
                                            <p:txEl>
                                              <p:pRg st="3" end="3"/>
                                            </p:txEl>
                                          </p:spTgt>
                                        </p:tgtEl>
                                        <p:attrNameLst>
                                          <p:attrName>style.visibility</p:attrName>
                                        </p:attrNameLst>
                                      </p:cBhvr>
                                      <p:to>
                                        <p:strVal val="visible"/>
                                      </p:to>
                                    </p:set>
                                    <p:anim calcmode="lin" valueType="num">
                                      <p:cBhvr>
                                        <p:cTn id="41" dur="500" fill="hold"/>
                                        <p:tgtEl>
                                          <p:spTgt spid="18435">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18435">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18435">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18435">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18435">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18435">
                                            <p:txEl>
                                              <p:pRg st="4" end="4"/>
                                            </p:txEl>
                                          </p:spTgt>
                                        </p:tgtEl>
                                        <p:attrNameLst>
                                          <p:attrName>style.visibility</p:attrName>
                                        </p:attrNameLst>
                                      </p:cBhvr>
                                      <p:to>
                                        <p:strVal val="visible"/>
                                      </p:to>
                                    </p:set>
                                    <p:anim calcmode="lin" valueType="num">
                                      <p:cBhvr>
                                        <p:cTn id="50" dur="500" fill="hold"/>
                                        <p:tgtEl>
                                          <p:spTgt spid="18435">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18435">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18435">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18435">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18435">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18435">
                                            <p:txEl>
                                              <p:pRg st="5" end="5"/>
                                            </p:txEl>
                                          </p:spTgt>
                                        </p:tgtEl>
                                        <p:attrNameLst>
                                          <p:attrName>style.visibility</p:attrName>
                                        </p:attrNameLst>
                                      </p:cBhvr>
                                      <p:to>
                                        <p:strVal val="visible"/>
                                      </p:to>
                                    </p:set>
                                    <p:anim calcmode="lin" valueType="num">
                                      <p:cBhvr>
                                        <p:cTn id="59" dur="500" fill="hold"/>
                                        <p:tgtEl>
                                          <p:spTgt spid="18435">
                                            <p:txEl>
                                              <p:pRg st="5" end="5"/>
                                            </p:txEl>
                                          </p:spTgt>
                                        </p:tgtEl>
                                        <p:attrNameLst>
                                          <p:attrName>ppt_w</p:attrName>
                                        </p:attrNameLst>
                                      </p:cBhvr>
                                      <p:tavLst>
                                        <p:tav tm="0">
                                          <p:val>
                                            <p:strVal val="#ppt_w*0.05"/>
                                          </p:val>
                                        </p:tav>
                                        <p:tav tm="100000">
                                          <p:val>
                                            <p:strVal val="#ppt_w"/>
                                          </p:val>
                                        </p:tav>
                                      </p:tavLst>
                                    </p:anim>
                                    <p:anim calcmode="lin" valueType="num">
                                      <p:cBhvr>
                                        <p:cTn id="60" dur="500" fill="hold"/>
                                        <p:tgtEl>
                                          <p:spTgt spid="18435">
                                            <p:txEl>
                                              <p:pRg st="5" end="5"/>
                                            </p:txEl>
                                          </p:spTgt>
                                        </p:tgtEl>
                                        <p:attrNameLst>
                                          <p:attrName>ppt_h</p:attrName>
                                        </p:attrNameLst>
                                      </p:cBhvr>
                                      <p:tavLst>
                                        <p:tav tm="0">
                                          <p:val>
                                            <p:strVal val="#ppt_h"/>
                                          </p:val>
                                        </p:tav>
                                        <p:tav tm="100000">
                                          <p:val>
                                            <p:strVal val="#ppt_h"/>
                                          </p:val>
                                        </p:tav>
                                      </p:tavLst>
                                    </p:anim>
                                    <p:anim calcmode="lin" valueType="num">
                                      <p:cBhvr>
                                        <p:cTn id="61" dur="500" fill="hold"/>
                                        <p:tgtEl>
                                          <p:spTgt spid="18435">
                                            <p:txEl>
                                              <p:pRg st="5" end="5"/>
                                            </p:txEl>
                                          </p:spTgt>
                                        </p:tgtEl>
                                        <p:attrNameLst>
                                          <p:attrName>ppt_x</p:attrName>
                                        </p:attrNameLst>
                                      </p:cBhvr>
                                      <p:tavLst>
                                        <p:tav tm="0">
                                          <p:val>
                                            <p:strVal val="#ppt_x-.2"/>
                                          </p:val>
                                        </p:tav>
                                        <p:tav tm="100000">
                                          <p:val>
                                            <p:strVal val="#ppt_x"/>
                                          </p:val>
                                        </p:tav>
                                      </p:tavLst>
                                    </p:anim>
                                    <p:anim calcmode="lin" valueType="num">
                                      <p:cBhvr>
                                        <p:cTn id="62" dur="500" fill="hold"/>
                                        <p:tgtEl>
                                          <p:spTgt spid="18435">
                                            <p:txEl>
                                              <p:pRg st="5" end="5"/>
                                            </p:txEl>
                                          </p:spTgt>
                                        </p:tgtEl>
                                        <p:attrNameLst>
                                          <p:attrName>ppt_y</p:attrName>
                                        </p:attrNameLst>
                                      </p:cBhvr>
                                      <p:tavLst>
                                        <p:tav tm="0">
                                          <p:val>
                                            <p:strVal val="#ppt_y"/>
                                          </p:val>
                                        </p:tav>
                                        <p:tav tm="100000">
                                          <p:val>
                                            <p:strVal val="#ppt_y"/>
                                          </p:val>
                                        </p:tav>
                                      </p:tavLst>
                                    </p:anim>
                                    <p:animEffect transition="in" filter="fade">
                                      <p:cBhvr>
                                        <p:cTn id="63" dur="500"/>
                                        <p:tgtEl>
                                          <p:spTgt spid="18435">
                                            <p:txEl>
                                              <p:pRg st="5" end="5"/>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4" presetClass="entr" presetSubtype="0" accel="100000" fill="hold" grpId="0" nodeType="clickEffect">
                                  <p:stCondLst>
                                    <p:cond delay="0"/>
                                  </p:stCondLst>
                                  <p:childTnLst>
                                    <p:set>
                                      <p:cBhvr>
                                        <p:cTn id="67" dur="1" fill="hold">
                                          <p:stCondLst>
                                            <p:cond delay="0"/>
                                          </p:stCondLst>
                                        </p:cTn>
                                        <p:tgtEl>
                                          <p:spTgt spid="18435">
                                            <p:txEl>
                                              <p:pRg st="6" end="6"/>
                                            </p:txEl>
                                          </p:spTgt>
                                        </p:tgtEl>
                                        <p:attrNameLst>
                                          <p:attrName>style.visibility</p:attrName>
                                        </p:attrNameLst>
                                      </p:cBhvr>
                                      <p:to>
                                        <p:strVal val="visible"/>
                                      </p:to>
                                    </p:set>
                                    <p:anim calcmode="lin" valueType="num">
                                      <p:cBhvr>
                                        <p:cTn id="68" dur="500" fill="hold"/>
                                        <p:tgtEl>
                                          <p:spTgt spid="18435">
                                            <p:txEl>
                                              <p:pRg st="6" end="6"/>
                                            </p:txEl>
                                          </p:spTgt>
                                        </p:tgtEl>
                                        <p:attrNameLst>
                                          <p:attrName>ppt_w</p:attrName>
                                        </p:attrNameLst>
                                      </p:cBhvr>
                                      <p:tavLst>
                                        <p:tav tm="0">
                                          <p:val>
                                            <p:strVal val="#ppt_w*0.05"/>
                                          </p:val>
                                        </p:tav>
                                        <p:tav tm="100000">
                                          <p:val>
                                            <p:strVal val="#ppt_w"/>
                                          </p:val>
                                        </p:tav>
                                      </p:tavLst>
                                    </p:anim>
                                    <p:anim calcmode="lin" valueType="num">
                                      <p:cBhvr>
                                        <p:cTn id="69" dur="500" fill="hold"/>
                                        <p:tgtEl>
                                          <p:spTgt spid="18435">
                                            <p:txEl>
                                              <p:pRg st="6" end="6"/>
                                            </p:txEl>
                                          </p:spTgt>
                                        </p:tgtEl>
                                        <p:attrNameLst>
                                          <p:attrName>ppt_h</p:attrName>
                                        </p:attrNameLst>
                                      </p:cBhvr>
                                      <p:tavLst>
                                        <p:tav tm="0">
                                          <p:val>
                                            <p:strVal val="#ppt_h"/>
                                          </p:val>
                                        </p:tav>
                                        <p:tav tm="100000">
                                          <p:val>
                                            <p:strVal val="#ppt_h"/>
                                          </p:val>
                                        </p:tav>
                                      </p:tavLst>
                                    </p:anim>
                                    <p:anim calcmode="lin" valueType="num">
                                      <p:cBhvr>
                                        <p:cTn id="70" dur="500" fill="hold"/>
                                        <p:tgtEl>
                                          <p:spTgt spid="18435">
                                            <p:txEl>
                                              <p:pRg st="6" end="6"/>
                                            </p:txEl>
                                          </p:spTgt>
                                        </p:tgtEl>
                                        <p:attrNameLst>
                                          <p:attrName>ppt_x</p:attrName>
                                        </p:attrNameLst>
                                      </p:cBhvr>
                                      <p:tavLst>
                                        <p:tav tm="0">
                                          <p:val>
                                            <p:strVal val="#ppt_x-.2"/>
                                          </p:val>
                                        </p:tav>
                                        <p:tav tm="100000">
                                          <p:val>
                                            <p:strVal val="#ppt_x"/>
                                          </p:val>
                                        </p:tav>
                                      </p:tavLst>
                                    </p:anim>
                                    <p:anim calcmode="lin" valueType="num">
                                      <p:cBhvr>
                                        <p:cTn id="71" dur="500" fill="hold"/>
                                        <p:tgtEl>
                                          <p:spTgt spid="18435">
                                            <p:txEl>
                                              <p:pRg st="6" end="6"/>
                                            </p:txEl>
                                          </p:spTgt>
                                        </p:tgtEl>
                                        <p:attrNameLst>
                                          <p:attrName>ppt_y</p:attrName>
                                        </p:attrNameLst>
                                      </p:cBhvr>
                                      <p:tavLst>
                                        <p:tav tm="0">
                                          <p:val>
                                            <p:strVal val="#ppt_y"/>
                                          </p:val>
                                        </p:tav>
                                        <p:tav tm="100000">
                                          <p:val>
                                            <p:strVal val="#ppt_y"/>
                                          </p:val>
                                        </p:tav>
                                      </p:tavLst>
                                    </p:anim>
                                    <p:animEffect transition="in" filter="fade">
                                      <p:cBhvr>
                                        <p:cTn id="72" dur="500"/>
                                        <p:tgtEl>
                                          <p:spTgt spid="18435">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4" presetClass="entr" presetSubtype="0" accel="100000" fill="hold" grpId="0" nodeType="clickEffect">
                                  <p:stCondLst>
                                    <p:cond delay="0"/>
                                  </p:stCondLst>
                                  <p:childTnLst>
                                    <p:set>
                                      <p:cBhvr>
                                        <p:cTn id="76" dur="1" fill="hold">
                                          <p:stCondLst>
                                            <p:cond delay="0"/>
                                          </p:stCondLst>
                                        </p:cTn>
                                        <p:tgtEl>
                                          <p:spTgt spid="18435">
                                            <p:txEl>
                                              <p:pRg st="7" end="7"/>
                                            </p:txEl>
                                          </p:spTgt>
                                        </p:tgtEl>
                                        <p:attrNameLst>
                                          <p:attrName>style.visibility</p:attrName>
                                        </p:attrNameLst>
                                      </p:cBhvr>
                                      <p:to>
                                        <p:strVal val="visible"/>
                                      </p:to>
                                    </p:set>
                                    <p:anim calcmode="lin" valueType="num">
                                      <p:cBhvr>
                                        <p:cTn id="77" dur="500" fill="hold"/>
                                        <p:tgtEl>
                                          <p:spTgt spid="18435">
                                            <p:txEl>
                                              <p:pRg st="7" end="7"/>
                                            </p:txEl>
                                          </p:spTgt>
                                        </p:tgtEl>
                                        <p:attrNameLst>
                                          <p:attrName>ppt_w</p:attrName>
                                        </p:attrNameLst>
                                      </p:cBhvr>
                                      <p:tavLst>
                                        <p:tav tm="0">
                                          <p:val>
                                            <p:strVal val="#ppt_w*0.05"/>
                                          </p:val>
                                        </p:tav>
                                        <p:tav tm="100000">
                                          <p:val>
                                            <p:strVal val="#ppt_w"/>
                                          </p:val>
                                        </p:tav>
                                      </p:tavLst>
                                    </p:anim>
                                    <p:anim calcmode="lin" valueType="num">
                                      <p:cBhvr>
                                        <p:cTn id="78" dur="500" fill="hold"/>
                                        <p:tgtEl>
                                          <p:spTgt spid="18435">
                                            <p:txEl>
                                              <p:pRg st="7" end="7"/>
                                            </p:txEl>
                                          </p:spTgt>
                                        </p:tgtEl>
                                        <p:attrNameLst>
                                          <p:attrName>ppt_h</p:attrName>
                                        </p:attrNameLst>
                                      </p:cBhvr>
                                      <p:tavLst>
                                        <p:tav tm="0">
                                          <p:val>
                                            <p:strVal val="#ppt_h"/>
                                          </p:val>
                                        </p:tav>
                                        <p:tav tm="100000">
                                          <p:val>
                                            <p:strVal val="#ppt_h"/>
                                          </p:val>
                                        </p:tav>
                                      </p:tavLst>
                                    </p:anim>
                                    <p:anim calcmode="lin" valueType="num">
                                      <p:cBhvr>
                                        <p:cTn id="79" dur="500" fill="hold"/>
                                        <p:tgtEl>
                                          <p:spTgt spid="18435">
                                            <p:txEl>
                                              <p:pRg st="7" end="7"/>
                                            </p:txEl>
                                          </p:spTgt>
                                        </p:tgtEl>
                                        <p:attrNameLst>
                                          <p:attrName>ppt_x</p:attrName>
                                        </p:attrNameLst>
                                      </p:cBhvr>
                                      <p:tavLst>
                                        <p:tav tm="0">
                                          <p:val>
                                            <p:strVal val="#ppt_x-.2"/>
                                          </p:val>
                                        </p:tav>
                                        <p:tav tm="100000">
                                          <p:val>
                                            <p:strVal val="#ppt_x"/>
                                          </p:val>
                                        </p:tav>
                                      </p:tavLst>
                                    </p:anim>
                                    <p:anim calcmode="lin" valueType="num">
                                      <p:cBhvr>
                                        <p:cTn id="80" dur="500" fill="hold"/>
                                        <p:tgtEl>
                                          <p:spTgt spid="18435">
                                            <p:txEl>
                                              <p:pRg st="7" end="7"/>
                                            </p:txEl>
                                          </p:spTgt>
                                        </p:tgtEl>
                                        <p:attrNameLst>
                                          <p:attrName>ppt_y</p:attrName>
                                        </p:attrNameLst>
                                      </p:cBhvr>
                                      <p:tavLst>
                                        <p:tav tm="0">
                                          <p:val>
                                            <p:strVal val="#ppt_y"/>
                                          </p:val>
                                        </p:tav>
                                        <p:tav tm="100000">
                                          <p:val>
                                            <p:strVal val="#ppt_y"/>
                                          </p:val>
                                        </p:tav>
                                      </p:tavLst>
                                    </p:anim>
                                    <p:animEffect transition="in" filter="fade">
                                      <p:cBhvr>
                                        <p:cTn id="81" dur="500"/>
                                        <p:tgtEl>
                                          <p:spTgt spid="18435">
                                            <p:txEl>
                                              <p:pRg st="7" end="7"/>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5" presetClass="exit" presetSubtype="0" fill="hold" grpId="1" nodeType="clickEffect">
                                  <p:stCondLst>
                                    <p:cond delay="0"/>
                                  </p:stCondLst>
                                  <p:childTnLst>
                                    <p:anim calcmode="lin" valueType="num">
                                      <p:cBhvr>
                                        <p:cTn id="85" dur="2000" fill="hold"/>
                                        <p:tgtEl>
                                          <p:spTgt spid="18434"/>
                                        </p:tgtEl>
                                        <p:attrNameLst>
                                          <p:attrName>style.rotation</p:attrName>
                                        </p:attrNameLst>
                                      </p:cBhvr>
                                      <p:tavLst>
                                        <p:tav tm="0">
                                          <p:val>
                                            <p:fltVal val="0"/>
                                          </p:val>
                                        </p:tav>
                                        <p:tav tm="100000">
                                          <p:val>
                                            <p:fltVal val="-90"/>
                                          </p:val>
                                        </p:tav>
                                      </p:tavLst>
                                    </p:anim>
                                    <p:anim calcmode="lin" valueType="num">
                                      <p:cBhvr>
                                        <p:cTn id="86" dur="2000" fill="hold"/>
                                        <p:tgtEl>
                                          <p:spTgt spid="18434"/>
                                        </p:tgtEl>
                                        <p:attrNameLst>
                                          <p:attrName>ppt_w</p:attrName>
                                        </p:attrNameLst>
                                      </p:cBhvr>
                                      <p:tavLst>
                                        <p:tav tm="0">
                                          <p:val>
                                            <p:strVal val="ppt_w"/>
                                          </p:val>
                                        </p:tav>
                                        <p:tav tm="50000">
                                          <p:val>
                                            <p:strVal val="ppt_w-.5"/>
                                          </p:val>
                                        </p:tav>
                                        <p:tav tm="100000">
                                          <p:val>
                                            <p:strVal val="ppt_w-.5"/>
                                          </p:val>
                                        </p:tav>
                                      </p:tavLst>
                                    </p:anim>
                                    <p:anim calcmode="lin" valueType="num">
                                      <p:cBhvr>
                                        <p:cTn id="87" dur="2000" fill="hold"/>
                                        <p:tgtEl>
                                          <p:spTgt spid="18434"/>
                                        </p:tgtEl>
                                        <p:attrNameLst>
                                          <p:attrName>ppt_h</p:attrName>
                                        </p:attrNameLst>
                                      </p:cBhvr>
                                      <p:tavLst>
                                        <p:tav tm="0">
                                          <p:val>
                                            <p:strVal val="ppt_h"/>
                                          </p:val>
                                        </p:tav>
                                        <p:tav tm="100000">
                                          <p:val>
                                            <p:strVal val="ppt_h"/>
                                          </p:val>
                                        </p:tav>
                                      </p:tavLst>
                                    </p:anim>
                                    <p:anim calcmode="lin" valueType="num">
                                      <p:cBhvr>
                                        <p:cTn id="88" dur="2000" fill="hold"/>
                                        <p:tgtEl>
                                          <p:spTgt spid="18434"/>
                                        </p:tgtEl>
                                        <p:attrNameLst>
                                          <p:attrName>ppt_x</p:attrName>
                                        </p:attrNameLst>
                                      </p:cBhvr>
                                      <p:tavLst>
                                        <p:tav tm="0">
                                          <p:val>
                                            <p:strVal val="ppt_x"/>
                                          </p:val>
                                        </p:tav>
                                        <p:tav tm="100000">
                                          <p:val>
                                            <p:strVal val="ppt_x+.4"/>
                                          </p:val>
                                        </p:tav>
                                      </p:tavLst>
                                    </p:anim>
                                    <p:anim calcmode="lin" valueType="num">
                                      <p:cBhvr>
                                        <p:cTn id="89" dur="2000" fill="hold"/>
                                        <p:tgtEl>
                                          <p:spTgt spid="18434"/>
                                        </p:tgtEl>
                                        <p:attrNameLst>
                                          <p:attrName>ppt_y</p:attrName>
                                        </p:attrNameLst>
                                      </p:cBhvr>
                                      <p:tavLst>
                                        <p:tav tm="0">
                                          <p:val>
                                            <p:strVal val="ppt_y"/>
                                          </p:val>
                                        </p:tav>
                                        <p:tav tm="50000">
                                          <p:val>
                                            <p:strVal val="ppt_y+.1"/>
                                          </p:val>
                                        </p:tav>
                                        <p:tav tm="100000">
                                          <p:val>
                                            <p:strVal val="ppt_y-.2"/>
                                          </p:val>
                                        </p:tav>
                                      </p:tavLst>
                                    </p:anim>
                                    <p:set>
                                      <p:cBhvr>
                                        <p:cTn id="90" dur="1" fill="hold">
                                          <p:stCondLst>
                                            <p:cond delay="1998"/>
                                          </p:stCondLst>
                                        </p:cTn>
                                        <p:tgtEl>
                                          <p:spTgt spid="18434"/>
                                        </p:tgtEl>
                                        <p:attrNameLst>
                                          <p:attrName>style.visibility</p:attrName>
                                        </p:attrNameLst>
                                      </p:cBhvr>
                                      <p:to>
                                        <p:strVal val="hidden"/>
                                      </p:to>
                                    </p:set>
                                  </p:childTnLst>
                                </p:cTn>
                              </p:par>
                              <p:par>
                                <p:cTn id="91" presetID="22" presetClass="exit" presetSubtype="8" fill="hold" grpId="1" nodeType="withEffect">
                                  <p:stCondLst>
                                    <p:cond delay="0"/>
                                  </p:stCondLst>
                                  <p:childTnLst>
                                    <p:animEffect transition="out" filter="wipe(left)">
                                      <p:cBhvr>
                                        <p:cTn id="92" dur="500"/>
                                        <p:tgtEl>
                                          <p:spTgt spid="18435">
                                            <p:txEl>
                                              <p:pRg st="0" end="0"/>
                                            </p:txEl>
                                          </p:spTgt>
                                        </p:tgtEl>
                                      </p:cBhvr>
                                    </p:animEffect>
                                    <p:set>
                                      <p:cBhvr>
                                        <p:cTn id="93" dur="1" fill="hold">
                                          <p:stCondLst>
                                            <p:cond delay="499"/>
                                          </p:stCondLst>
                                        </p:cTn>
                                        <p:tgtEl>
                                          <p:spTgt spid="18435">
                                            <p:txEl>
                                              <p:pRg st="0" end="0"/>
                                            </p:txEl>
                                          </p:spTgt>
                                        </p:tgtEl>
                                        <p:attrNameLst>
                                          <p:attrName>style.visibility</p:attrName>
                                        </p:attrNameLst>
                                      </p:cBhvr>
                                      <p:to>
                                        <p:strVal val="hidden"/>
                                      </p:to>
                                    </p:set>
                                  </p:childTnLst>
                                </p:cTn>
                              </p:par>
                              <p:par>
                                <p:cTn id="94" presetID="22" presetClass="exit" presetSubtype="8" fill="hold" grpId="1" nodeType="withEffect">
                                  <p:stCondLst>
                                    <p:cond delay="0"/>
                                  </p:stCondLst>
                                  <p:childTnLst>
                                    <p:animEffect transition="out" filter="wipe(left)">
                                      <p:cBhvr>
                                        <p:cTn id="95" dur="500"/>
                                        <p:tgtEl>
                                          <p:spTgt spid="18435">
                                            <p:txEl>
                                              <p:pRg st="1" end="1"/>
                                            </p:txEl>
                                          </p:spTgt>
                                        </p:tgtEl>
                                      </p:cBhvr>
                                    </p:animEffect>
                                    <p:set>
                                      <p:cBhvr>
                                        <p:cTn id="96" dur="1" fill="hold">
                                          <p:stCondLst>
                                            <p:cond delay="499"/>
                                          </p:stCondLst>
                                        </p:cTn>
                                        <p:tgtEl>
                                          <p:spTgt spid="18435">
                                            <p:txEl>
                                              <p:pRg st="1" end="1"/>
                                            </p:txEl>
                                          </p:spTgt>
                                        </p:tgtEl>
                                        <p:attrNameLst>
                                          <p:attrName>style.visibility</p:attrName>
                                        </p:attrNameLst>
                                      </p:cBhvr>
                                      <p:to>
                                        <p:strVal val="hidden"/>
                                      </p:to>
                                    </p:set>
                                  </p:childTnLst>
                                </p:cTn>
                              </p:par>
                              <p:par>
                                <p:cTn id="97" presetID="22" presetClass="exit" presetSubtype="8" fill="hold" grpId="1" nodeType="withEffect">
                                  <p:stCondLst>
                                    <p:cond delay="0"/>
                                  </p:stCondLst>
                                  <p:childTnLst>
                                    <p:animEffect transition="out" filter="wipe(left)">
                                      <p:cBhvr>
                                        <p:cTn id="98" dur="500"/>
                                        <p:tgtEl>
                                          <p:spTgt spid="18435">
                                            <p:txEl>
                                              <p:pRg st="2" end="2"/>
                                            </p:txEl>
                                          </p:spTgt>
                                        </p:tgtEl>
                                      </p:cBhvr>
                                    </p:animEffect>
                                    <p:set>
                                      <p:cBhvr>
                                        <p:cTn id="99" dur="1" fill="hold">
                                          <p:stCondLst>
                                            <p:cond delay="499"/>
                                          </p:stCondLst>
                                        </p:cTn>
                                        <p:tgtEl>
                                          <p:spTgt spid="18435">
                                            <p:txEl>
                                              <p:pRg st="2" end="2"/>
                                            </p:txEl>
                                          </p:spTgt>
                                        </p:tgtEl>
                                        <p:attrNameLst>
                                          <p:attrName>style.visibility</p:attrName>
                                        </p:attrNameLst>
                                      </p:cBhvr>
                                      <p:to>
                                        <p:strVal val="hidden"/>
                                      </p:to>
                                    </p:set>
                                  </p:childTnLst>
                                </p:cTn>
                              </p:par>
                              <p:par>
                                <p:cTn id="100" presetID="22" presetClass="exit" presetSubtype="8" fill="hold" grpId="1" nodeType="withEffect">
                                  <p:stCondLst>
                                    <p:cond delay="0"/>
                                  </p:stCondLst>
                                  <p:childTnLst>
                                    <p:animEffect transition="out" filter="wipe(left)">
                                      <p:cBhvr>
                                        <p:cTn id="101" dur="500"/>
                                        <p:tgtEl>
                                          <p:spTgt spid="18435">
                                            <p:txEl>
                                              <p:pRg st="3" end="3"/>
                                            </p:txEl>
                                          </p:spTgt>
                                        </p:tgtEl>
                                      </p:cBhvr>
                                    </p:animEffect>
                                    <p:set>
                                      <p:cBhvr>
                                        <p:cTn id="102" dur="1" fill="hold">
                                          <p:stCondLst>
                                            <p:cond delay="499"/>
                                          </p:stCondLst>
                                        </p:cTn>
                                        <p:tgtEl>
                                          <p:spTgt spid="18435">
                                            <p:txEl>
                                              <p:pRg st="3" end="3"/>
                                            </p:txEl>
                                          </p:spTgt>
                                        </p:tgtEl>
                                        <p:attrNameLst>
                                          <p:attrName>style.visibility</p:attrName>
                                        </p:attrNameLst>
                                      </p:cBhvr>
                                      <p:to>
                                        <p:strVal val="hidden"/>
                                      </p:to>
                                    </p:set>
                                  </p:childTnLst>
                                </p:cTn>
                              </p:par>
                              <p:par>
                                <p:cTn id="103" presetID="22" presetClass="exit" presetSubtype="8" fill="hold" grpId="1" nodeType="withEffect">
                                  <p:stCondLst>
                                    <p:cond delay="0"/>
                                  </p:stCondLst>
                                  <p:childTnLst>
                                    <p:animEffect transition="out" filter="wipe(left)">
                                      <p:cBhvr>
                                        <p:cTn id="104" dur="500"/>
                                        <p:tgtEl>
                                          <p:spTgt spid="18435">
                                            <p:txEl>
                                              <p:pRg st="4" end="4"/>
                                            </p:txEl>
                                          </p:spTgt>
                                        </p:tgtEl>
                                      </p:cBhvr>
                                    </p:animEffect>
                                    <p:set>
                                      <p:cBhvr>
                                        <p:cTn id="105" dur="1" fill="hold">
                                          <p:stCondLst>
                                            <p:cond delay="499"/>
                                          </p:stCondLst>
                                        </p:cTn>
                                        <p:tgtEl>
                                          <p:spTgt spid="18435">
                                            <p:txEl>
                                              <p:pRg st="4" end="4"/>
                                            </p:txEl>
                                          </p:spTgt>
                                        </p:tgtEl>
                                        <p:attrNameLst>
                                          <p:attrName>style.visibility</p:attrName>
                                        </p:attrNameLst>
                                      </p:cBhvr>
                                      <p:to>
                                        <p:strVal val="hidden"/>
                                      </p:to>
                                    </p:set>
                                  </p:childTnLst>
                                </p:cTn>
                              </p:par>
                              <p:par>
                                <p:cTn id="106" presetID="22" presetClass="exit" presetSubtype="8" fill="hold" grpId="1" nodeType="withEffect">
                                  <p:stCondLst>
                                    <p:cond delay="0"/>
                                  </p:stCondLst>
                                  <p:childTnLst>
                                    <p:animEffect transition="out" filter="wipe(left)">
                                      <p:cBhvr>
                                        <p:cTn id="107" dur="500"/>
                                        <p:tgtEl>
                                          <p:spTgt spid="18435">
                                            <p:txEl>
                                              <p:pRg st="5" end="5"/>
                                            </p:txEl>
                                          </p:spTgt>
                                        </p:tgtEl>
                                      </p:cBhvr>
                                    </p:animEffect>
                                    <p:set>
                                      <p:cBhvr>
                                        <p:cTn id="108" dur="1" fill="hold">
                                          <p:stCondLst>
                                            <p:cond delay="499"/>
                                          </p:stCondLst>
                                        </p:cTn>
                                        <p:tgtEl>
                                          <p:spTgt spid="18435">
                                            <p:txEl>
                                              <p:pRg st="5" end="5"/>
                                            </p:txEl>
                                          </p:spTgt>
                                        </p:tgtEl>
                                        <p:attrNameLst>
                                          <p:attrName>style.visibility</p:attrName>
                                        </p:attrNameLst>
                                      </p:cBhvr>
                                      <p:to>
                                        <p:strVal val="hidden"/>
                                      </p:to>
                                    </p:set>
                                  </p:childTnLst>
                                </p:cTn>
                              </p:par>
                              <p:par>
                                <p:cTn id="109" presetID="22" presetClass="exit" presetSubtype="8" fill="hold" grpId="1" nodeType="withEffect">
                                  <p:stCondLst>
                                    <p:cond delay="0"/>
                                  </p:stCondLst>
                                  <p:childTnLst>
                                    <p:animEffect transition="out" filter="wipe(left)">
                                      <p:cBhvr>
                                        <p:cTn id="110" dur="500"/>
                                        <p:tgtEl>
                                          <p:spTgt spid="18435">
                                            <p:txEl>
                                              <p:pRg st="6" end="6"/>
                                            </p:txEl>
                                          </p:spTgt>
                                        </p:tgtEl>
                                      </p:cBhvr>
                                    </p:animEffect>
                                    <p:set>
                                      <p:cBhvr>
                                        <p:cTn id="111" dur="1" fill="hold">
                                          <p:stCondLst>
                                            <p:cond delay="499"/>
                                          </p:stCondLst>
                                        </p:cTn>
                                        <p:tgtEl>
                                          <p:spTgt spid="18435">
                                            <p:txEl>
                                              <p:pRg st="6" end="6"/>
                                            </p:txEl>
                                          </p:spTgt>
                                        </p:tgtEl>
                                        <p:attrNameLst>
                                          <p:attrName>style.visibility</p:attrName>
                                        </p:attrNameLst>
                                      </p:cBhvr>
                                      <p:to>
                                        <p:strVal val="hidden"/>
                                      </p:to>
                                    </p:set>
                                  </p:childTnLst>
                                </p:cTn>
                              </p:par>
                              <p:par>
                                <p:cTn id="112" presetID="22" presetClass="exit" presetSubtype="8" fill="hold" grpId="1" nodeType="withEffect">
                                  <p:stCondLst>
                                    <p:cond delay="0"/>
                                  </p:stCondLst>
                                  <p:childTnLst>
                                    <p:animEffect transition="out" filter="wipe(left)">
                                      <p:cBhvr>
                                        <p:cTn id="113" dur="500"/>
                                        <p:tgtEl>
                                          <p:spTgt spid="18435">
                                            <p:txEl>
                                              <p:pRg st="7" end="7"/>
                                            </p:txEl>
                                          </p:spTgt>
                                        </p:tgtEl>
                                      </p:cBhvr>
                                    </p:animEffect>
                                    <p:set>
                                      <p:cBhvr>
                                        <p:cTn id="114" dur="1" fill="hold">
                                          <p:stCondLst>
                                            <p:cond delay="499"/>
                                          </p:stCondLst>
                                        </p:cTn>
                                        <p:tgtEl>
                                          <p:spTgt spid="1843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5" grpId="0" build="p"/>
      <p:bldP spid="18435" grpId="1" build="allAtOnce"/>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142875"/>
            <a:ext cx="8570913" cy="693738"/>
          </a:xfrm>
        </p:spPr>
        <p:txBody>
          <a:bodyPr/>
          <a:lstStyle/>
          <a:p>
            <a:pPr eaLnBrk="1" hangingPunct="1"/>
            <a:r>
              <a:rPr lang="en-GB" altLang="ja-JP" sz="2800" smtClean="0"/>
              <a:t>1.3. Les statistiques éducatives</a:t>
            </a:r>
            <a:r>
              <a:rPr lang="fr-FR" altLang="ja-JP" sz="3000" smtClean="0">
                <a:latin typeface="Times New Roman" panose="02020603050405020304" pitchFamily="18" charset="0"/>
              </a:rPr>
              <a:t> </a:t>
            </a:r>
            <a:r>
              <a:rPr lang="fr-FR" altLang="ja-JP" sz="3000" smtClean="0"/>
              <a:t> </a:t>
            </a:r>
            <a:endParaRPr lang="fr-FR" altLang="fr-FR" sz="3000" smtClean="0">
              <a:ea typeface="MS PGothic" panose="020B0600070205080204" pitchFamily="34" charset="-128"/>
            </a:endParaRPr>
          </a:p>
        </p:txBody>
      </p:sp>
      <p:sp>
        <p:nvSpPr>
          <p:cNvPr id="19459" name="Rectangle 3"/>
          <p:cNvSpPr>
            <a:spLocks noGrp="1" noChangeArrowheads="1"/>
          </p:cNvSpPr>
          <p:nvPr>
            <p:ph type="body" idx="4294967295"/>
          </p:nvPr>
        </p:nvSpPr>
        <p:spPr>
          <a:xfrm>
            <a:off x="0" y="1214438"/>
            <a:ext cx="8516938" cy="5238750"/>
          </a:xfrm>
        </p:spPr>
        <p:txBody>
          <a:bodyPr/>
          <a:lstStyle/>
          <a:p>
            <a:pPr eaLnBrk="1" hangingPunct="1">
              <a:buFontTx/>
              <a:buNone/>
            </a:pPr>
            <a:r>
              <a:rPr lang="fr-FR" altLang="fr-FR" smtClean="0"/>
              <a:t>		</a:t>
            </a:r>
            <a:r>
              <a:rPr lang="fr-FR" altLang="fr-FR" sz="3600" smtClean="0"/>
              <a:t> </a:t>
            </a:r>
            <a:r>
              <a:rPr lang="fr-FR" altLang="fr-FR" sz="3600" b="1" smtClean="0"/>
              <a:t>1.3.4.</a:t>
            </a:r>
            <a:r>
              <a:rPr lang="en-GB" altLang="ja-JP" b="1" smtClean="0"/>
              <a:t> Les différents types de statistiques</a:t>
            </a:r>
          </a:p>
          <a:p>
            <a:pPr lvl="1" eaLnBrk="1" hangingPunct="1">
              <a:buFont typeface="Wingdings" panose="05000000000000000000" pitchFamily="2" charset="2"/>
              <a:buChar char="§"/>
            </a:pPr>
            <a:r>
              <a:rPr lang="fr-FR" altLang="fr-FR" b="1" smtClean="0"/>
              <a:t>Statistiques sur les salles de classe</a:t>
            </a:r>
            <a:endParaRPr lang="fr-FR" altLang="fr-FR" smtClean="0"/>
          </a:p>
          <a:p>
            <a:pPr eaLnBrk="1" hangingPunct="1"/>
            <a:r>
              <a:rPr lang="fr-FR" altLang="fr-FR" sz="2600" smtClean="0"/>
              <a:t>le nombre de salles de classes par niveau;  </a:t>
            </a:r>
          </a:p>
          <a:p>
            <a:pPr eaLnBrk="1" hangingPunct="1">
              <a:buFont typeface="Wingdings" panose="05000000000000000000" pitchFamily="2" charset="2"/>
              <a:buNone/>
            </a:pPr>
            <a:endParaRPr lang="fr-FR" altLang="fr-FR" sz="2600" smtClean="0"/>
          </a:p>
          <a:p>
            <a:pPr eaLnBrk="1" hangingPunct="1"/>
            <a:r>
              <a:rPr lang="fr-FR" altLang="fr-FR" sz="2600" smtClean="0"/>
              <a:t>la taille des classes, c'est-à-dire le nombre d’élèves par classe qui permet d’apprécier les conditions d’enseignement et d’établir des prévisions des besoins en personnel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945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945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945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 calcmode="lin" valueType="num">
                                      <p:cBhvr>
                                        <p:cTn id="16" dur="500" fill="hold"/>
                                        <p:tgtEl>
                                          <p:spTgt spid="1945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945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945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945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9459">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19459">
                                            <p:txEl>
                                              <p:pRg st="1" end="1"/>
                                            </p:txEl>
                                          </p:spTgt>
                                        </p:tgtEl>
                                        <p:attrNameLst>
                                          <p:attrName>style.visibility</p:attrName>
                                        </p:attrNameLst>
                                      </p:cBhvr>
                                      <p:to>
                                        <p:strVal val="visible"/>
                                      </p:to>
                                    </p:set>
                                    <p:anim calcmode="lin" valueType="num">
                                      <p:cBhvr>
                                        <p:cTn id="23" dur="500" fill="hold"/>
                                        <p:tgtEl>
                                          <p:spTgt spid="19459">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19459">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19459">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19459">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1945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9459">
                                            <p:txEl>
                                              <p:pRg st="2" end="2"/>
                                            </p:txEl>
                                          </p:spTgt>
                                        </p:tgtEl>
                                        <p:attrNameLst>
                                          <p:attrName>style.visibility</p:attrName>
                                        </p:attrNameLst>
                                      </p:cBhvr>
                                      <p:to>
                                        <p:strVal val="visible"/>
                                      </p:to>
                                    </p:set>
                                    <p:anim calcmode="lin" valueType="num">
                                      <p:cBhvr>
                                        <p:cTn id="32" dur="500" fill="hold"/>
                                        <p:tgtEl>
                                          <p:spTgt spid="19459">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19459">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19459">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19459">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19459">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9459">
                                            <p:txEl>
                                              <p:pRg st="4" end="4"/>
                                            </p:txEl>
                                          </p:spTgt>
                                        </p:tgtEl>
                                        <p:attrNameLst>
                                          <p:attrName>style.visibility</p:attrName>
                                        </p:attrNameLst>
                                      </p:cBhvr>
                                      <p:to>
                                        <p:strVal val="visible"/>
                                      </p:to>
                                    </p:set>
                                    <p:anim calcmode="lin" valueType="num">
                                      <p:cBhvr>
                                        <p:cTn id="41" dur="500" fill="hold"/>
                                        <p:tgtEl>
                                          <p:spTgt spid="19459">
                                            <p:txEl>
                                              <p:pRg st="4" end="4"/>
                                            </p:txEl>
                                          </p:spTgt>
                                        </p:tgtEl>
                                        <p:attrNameLst>
                                          <p:attrName>ppt_w</p:attrName>
                                        </p:attrNameLst>
                                      </p:cBhvr>
                                      <p:tavLst>
                                        <p:tav tm="0">
                                          <p:val>
                                            <p:strVal val="#ppt_w*0.05"/>
                                          </p:val>
                                        </p:tav>
                                        <p:tav tm="100000">
                                          <p:val>
                                            <p:strVal val="#ppt_w"/>
                                          </p:val>
                                        </p:tav>
                                      </p:tavLst>
                                    </p:anim>
                                    <p:anim calcmode="lin" valueType="num">
                                      <p:cBhvr>
                                        <p:cTn id="42" dur="500" fill="hold"/>
                                        <p:tgtEl>
                                          <p:spTgt spid="19459">
                                            <p:txEl>
                                              <p:pRg st="4" end="4"/>
                                            </p:txEl>
                                          </p:spTgt>
                                        </p:tgtEl>
                                        <p:attrNameLst>
                                          <p:attrName>ppt_h</p:attrName>
                                        </p:attrNameLst>
                                      </p:cBhvr>
                                      <p:tavLst>
                                        <p:tav tm="0">
                                          <p:val>
                                            <p:strVal val="#ppt_h"/>
                                          </p:val>
                                        </p:tav>
                                        <p:tav tm="100000">
                                          <p:val>
                                            <p:strVal val="#ppt_h"/>
                                          </p:val>
                                        </p:tav>
                                      </p:tavLst>
                                    </p:anim>
                                    <p:anim calcmode="lin" valueType="num">
                                      <p:cBhvr>
                                        <p:cTn id="43" dur="500" fill="hold"/>
                                        <p:tgtEl>
                                          <p:spTgt spid="19459">
                                            <p:txEl>
                                              <p:pRg st="4" end="4"/>
                                            </p:txEl>
                                          </p:spTgt>
                                        </p:tgtEl>
                                        <p:attrNameLst>
                                          <p:attrName>ppt_x</p:attrName>
                                        </p:attrNameLst>
                                      </p:cBhvr>
                                      <p:tavLst>
                                        <p:tav tm="0">
                                          <p:val>
                                            <p:strVal val="#ppt_x-.2"/>
                                          </p:val>
                                        </p:tav>
                                        <p:tav tm="100000">
                                          <p:val>
                                            <p:strVal val="#ppt_x"/>
                                          </p:val>
                                        </p:tav>
                                      </p:tavLst>
                                    </p:anim>
                                    <p:anim calcmode="lin" valueType="num">
                                      <p:cBhvr>
                                        <p:cTn id="44" dur="500" fill="hold"/>
                                        <p:tgtEl>
                                          <p:spTgt spid="19459">
                                            <p:txEl>
                                              <p:pRg st="4" end="4"/>
                                            </p:txEl>
                                          </p:spTgt>
                                        </p:tgtEl>
                                        <p:attrNameLst>
                                          <p:attrName>ppt_y</p:attrName>
                                        </p:attrNameLst>
                                      </p:cBhvr>
                                      <p:tavLst>
                                        <p:tav tm="0">
                                          <p:val>
                                            <p:strVal val="#ppt_y"/>
                                          </p:val>
                                        </p:tav>
                                        <p:tav tm="100000">
                                          <p:val>
                                            <p:strVal val="#ppt_y"/>
                                          </p:val>
                                        </p:tav>
                                      </p:tavLst>
                                    </p:anim>
                                    <p:animEffect transition="in" filter="fade">
                                      <p:cBhvr>
                                        <p:cTn id="45" dur="500"/>
                                        <p:tgtEl>
                                          <p:spTgt spid="19459">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xit" presetSubtype="0" fill="hold" grpId="1" nodeType="clickEffect">
                                  <p:stCondLst>
                                    <p:cond delay="0"/>
                                  </p:stCondLst>
                                  <p:childTnLst>
                                    <p:anim calcmode="lin" valueType="num">
                                      <p:cBhvr>
                                        <p:cTn id="49" dur="2000" fill="hold"/>
                                        <p:tgtEl>
                                          <p:spTgt spid="19458"/>
                                        </p:tgtEl>
                                        <p:attrNameLst>
                                          <p:attrName>style.rotation</p:attrName>
                                        </p:attrNameLst>
                                      </p:cBhvr>
                                      <p:tavLst>
                                        <p:tav tm="0">
                                          <p:val>
                                            <p:fltVal val="0"/>
                                          </p:val>
                                        </p:tav>
                                        <p:tav tm="100000">
                                          <p:val>
                                            <p:fltVal val="-90"/>
                                          </p:val>
                                        </p:tav>
                                      </p:tavLst>
                                    </p:anim>
                                    <p:anim calcmode="lin" valueType="num">
                                      <p:cBhvr>
                                        <p:cTn id="50" dur="2000" fill="hold"/>
                                        <p:tgtEl>
                                          <p:spTgt spid="19458"/>
                                        </p:tgtEl>
                                        <p:attrNameLst>
                                          <p:attrName>ppt_w</p:attrName>
                                        </p:attrNameLst>
                                      </p:cBhvr>
                                      <p:tavLst>
                                        <p:tav tm="0">
                                          <p:val>
                                            <p:strVal val="ppt_w"/>
                                          </p:val>
                                        </p:tav>
                                        <p:tav tm="50000">
                                          <p:val>
                                            <p:strVal val="ppt_w-.5"/>
                                          </p:val>
                                        </p:tav>
                                        <p:tav tm="100000">
                                          <p:val>
                                            <p:strVal val="ppt_w-.5"/>
                                          </p:val>
                                        </p:tav>
                                      </p:tavLst>
                                    </p:anim>
                                    <p:anim calcmode="lin" valueType="num">
                                      <p:cBhvr>
                                        <p:cTn id="51" dur="2000" fill="hold"/>
                                        <p:tgtEl>
                                          <p:spTgt spid="19458"/>
                                        </p:tgtEl>
                                        <p:attrNameLst>
                                          <p:attrName>ppt_h</p:attrName>
                                        </p:attrNameLst>
                                      </p:cBhvr>
                                      <p:tavLst>
                                        <p:tav tm="0">
                                          <p:val>
                                            <p:strVal val="ppt_h"/>
                                          </p:val>
                                        </p:tav>
                                        <p:tav tm="100000">
                                          <p:val>
                                            <p:strVal val="ppt_h"/>
                                          </p:val>
                                        </p:tav>
                                      </p:tavLst>
                                    </p:anim>
                                    <p:anim calcmode="lin" valueType="num">
                                      <p:cBhvr>
                                        <p:cTn id="52" dur="2000" fill="hold"/>
                                        <p:tgtEl>
                                          <p:spTgt spid="19458"/>
                                        </p:tgtEl>
                                        <p:attrNameLst>
                                          <p:attrName>ppt_x</p:attrName>
                                        </p:attrNameLst>
                                      </p:cBhvr>
                                      <p:tavLst>
                                        <p:tav tm="0">
                                          <p:val>
                                            <p:strVal val="ppt_x"/>
                                          </p:val>
                                        </p:tav>
                                        <p:tav tm="100000">
                                          <p:val>
                                            <p:strVal val="ppt_x+.4"/>
                                          </p:val>
                                        </p:tav>
                                      </p:tavLst>
                                    </p:anim>
                                    <p:anim calcmode="lin" valueType="num">
                                      <p:cBhvr>
                                        <p:cTn id="53" dur="2000" fill="hold"/>
                                        <p:tgtEl>
                                          <p:spTgt spid="19458"/>
                                        </p:tgtEl>
                                        <p:attrNameLst>
                                          <p:attrName>ppt_y</p:attrName>
                                        </p:attrNameLst>
                                      </p:cBhvr>
                                      <p:tavLst>
                                        <p:tav tm="0">
                                          <p:val>
                                            <p:strVal val="ppt_y"/>
                                          </p:val>
                                        </p:tav>
                                        <p:tav tm="50000">
                                          <p:val>
                                            <p:strVal val="ppt_y+.1"/>
                                          </p:val>
                                        </p:tav>
                                        <p:tav tm="100000">
                                          <p:val>
                                            <p:strVal val="ppt_y-.2"/>
                                          </p:val>
                                        </p:tav>
                                      </p:tavLst>
                                    </p:anim>
                                    <p:set>
                                      <p:cBhvr>
                                        <p:cTn id="54" dur="1" fill="hold">
                                          <p:stCondLst>
                                            <p:cond delay="1998"/>
                                          </p:stCondLst>
                                        </p:cTn>
                                        <p:tgtEl>
                                          <p:spTgt spid="19458"/>
                                        </p:tgtEl>
                                        <p:attrNameLst>
                                          <p:attrName>style.visibility</p:attrName>
                                        </p:attrNameLst>
                                      </p:cBhvr>
                                      <p:to>
                                        <p:strVal val="hidden"/>
                                      </p:to>
                                    </p:set>
                                  </p:childTnLst>
                                </p:cTn>
                              </p:par>
                              <p:par>
                                <p:cTn id="55" presetID="22" presetClass="exit" presetSubtype="8" fill="hold" grpId="1" nodeType="withEffect">
                                  <p:stCondLst>
                                    <p:cond delay="0"/>
                                  </p:stCondLst>
                                  <p:childTnLst>
                                    <p:animEffect transition="out" filter="wipe(left)">
                                      <p:cBhvr>
                                        <p:cTn id="56" dur="500"/>
                                        <p:tgtEl>
                                          <p:spTgt spid="19459">
                                            <p:txEl>
                                              <p:pRg st="0" end="0"/>
                                            </p:txEl>
                                          </p:spTgt>
                                        </p:tgtEl>
                                      </p:cBhvr>
                                    </p:animEffect>
                                    <p:set>
                                      <p:cBhvr>
                                        <p:cTn id="57" dur="1" fill="hold">
                                          <p:stCondLst>
                                            <p:cond delay="499"/>
                                          </p:stCondLst>
                                        </p:cTn>
                                        <p:tgtEl>
                                          <p:spTgt spid="19459">
                                            <p:txEl>
                                              <p:pRg st="0" end="0"/>
                                            </p:txEl>
                                          </p:spTgt>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19459">
                                            <p:txEl>
                                              <p:pRg st="1" end="1"/>
                                            </p:txEl>
                                          </p:spTgt>
                                        </p:tgtEl>
                                      </p:cBhvr>
                                    </p:animEffect>
                                    <p:set>
                                      <p:cBhvr>
                                        <p:cTn id="60" dur="1" fill="hold">
                                          <p:stCondLst>
                                            <p:cond delay="499"/>
                                          </p:stCondLst>
                                        </p:cTn>
                                        <p:tgtEl>
                                          <p:spTgt spid="19459">
                                            <p:txEl>
                                              <p:pRg st="1" end="1"/>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19459">
                                            <p:txEl>
                                              <p:pRg st="2" end="2"/>
                                            </p:txEl>
                                          </p:spTgt>
                                        </p:tgtEl>
                                      </p:cBhvr>
                                    </p:animEffect>
                                    <p:set>
                                      <p:cBhvr>
                                        <p:cTn id="63" dur="1" fill="hold">
                                          <p:stCondLst>
                                            <p:cond delay="499"/>
                                          </p:stCondLst>
                                        </p:cTn>
                                        <p:tgtEl>
                                          <p:spTgt spid="19459">
                                            <p:txEl>
                                              <p:pRg st="2" end="2"/>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19459">
                                            <p:txEl>
                                              <p:pRg st="4" end="4"/>
                                            </p:txEl>
                                          </p:spTgt>
                                        </p:tgtEl>
                                      </p:cBhvr>
                                    </p:animEffect>
                                    <p:set>
                                      <p:cBhvr>
                                        <p:cTn id="66" dur="1" fill="hold">
                                          <p:stCondLst>
                                            <p:cond delay="499"/>
                                          </p:stCondLst>
                                        </p:cTn>
                                        <p:tgtEl>
                                          <p:spTgt spid="1945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8" grpId="1"/>
      <p:bldP spid="19459" grpId="0" build="p"/>
      <p:bldP spid="19459" grpId="1" build="allAtOnce"/>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0" y="981075"/>
            <a:ext cx="8516938" cy="5761038"/>
          </a:xfrm>
        </p:spPr>
        <p:txBody>
          <a:bodyPr/>
          <a:lstStyle/>
          <a:p>
            <a:pPr eaLnBrk="1" hangingPunct="1">
              <a:buFontTx/>
              <a:buNone/>
            </a:pPr>
            <a:r>
              <a:rPr lang="fr-FR" altLang="fr-FR" smtClean="0"/>
              <a:t>		</a:t>
            </a:r>
            <a:r>
              <a:rPr lang="fr-FR" altLang="fr-FR" sz="3600" smtClean="0"/>
              <a:t> </a:t>
            </a:r>
            <a:r>
              <a:rPr lang="fr-FR" altLang="fr-FR" sz="3600" b="1" smtClean="0"/>
              <a:t>1.3.4.</a:t>
            </a:r>
            <a:r>
              <a:rPr lang="en-GB" altLang="ja-JP" b="1" smtClean="0"/>
              <a:t> Les différents types de statistiques</a:t>
            </a:r>
          </a:p>
          <a:p>
            <a:pPr eaLnBrk="1" hangingPunct="1">
              <a:buFont typeface="Wingdings" panose="05000000000000000000" pitchFamily="2" charset="2"/>
              <a:buChar char="§"/>
            </a:pPr>
            <a:r>
              <a:rPr lang="fr-FR" altLang="fr-FR" b="1" smtClean="0"/>
              <a:t>Statistiques sur le personnel</a:t>
            </a:r>
          </a:p>
          <a:p>
            <a:pPr eaLnBrk="1" hangingPunct="1"/>
            <a:r>
              <a:rPr lang="fr-FR" altLang="fr-FR" sz="2600" smtClean="0"/>
              <a:t>le nombre d’enseignants par âge, par sexe, niveau et type d’éducation;</a:t>
            </a:r>
          </a:p>
          <a:p>
            <a:pPr eaLnBrk="1" hangingPunct="1"/>
            <a:r>
              <a:rPr lang="fr-FR" altLang="fr-FR" sz="2600" smtClean="0"/>
              <a:t>le nombre d’enseignants selon leur qualification et leur ancienneté ;</a:t>
            </a:r>
          </a:p>
          <a:p>
            <a:pPr eaLnBrk="1" hangingPunct="1"/>
            <a:r>
              <a:rPr lang="fr-FR" altLang="fr-FR" sz="2600" smtClean="0"/>
              <a:t>le nombre d’inspecteurs, de conseillers pédag. par âge et par sexe, niveau et type d’éducation;</a:t>
            </a:r>
          </a:p>
          <a:p>
            <a:pPr eaLnBrk="1" hangingPunct="1"/>
            <a:r>
              <a:rPr lang="fr-FR" altLang="fr-FR" sz="2600" smtClean="0"/>
              <a:t>l’effectif du personnel administratif selon la qualification et l’ancienneté par âge et par sexe, niveau et type d’éducation;</a:t>
            </a:r>
          </a:p>
          <a:p>
            <a:pPr eaLnBrk="1" hangingPunct="1"/>
            <a:r>
              <a:rPr lang="fr-FR" altLang="fr-FR" sz="2600" smtClean="0"/>
              <a:t>l’effectif du personnel administratif selon leur qualification et leur ancienneté.</a:t>
            </a:r>
          </a:p>
          <a:p>
            <a:pPr eaLnBrk="1" hangingPunct="1"/>
            <a:endParaRPr lang="fr-FR" altLang="fr-FR" smtClean="0"/>
          </a:p>
          <a:p>
            <a:pPr eaLnBrk="1" hangingPunct="1">
              <a:buFont typeface="Wingdings" panose="05000000000000000000" pitchFamily="2" charset="2"/>
              <a:buNone/>
            </a:pPr>
            <a:endParaRPr lang="fr-FR" altLang="fr-FR" smtClean="0"/>
          </a:p>
        </p:txBody>
      </p:sp>
      <p:sp>
        <p:nvSpPr>
          <p:cNvPr id="20483" name="Titre 2"/>
          <p:cNvSpPr>
            <a:spLocks noGrp="1"/>
          </p:cNvSpPr>
          <p:nvPr>
            <p:ph type="title" idx="4294967295"/>
          </p:nvPr>
        </p:nvSpPr>
        <p:spPr>
          <a:xfrm>
            <a:off x="287338" y="214313"/>
            <a:ext cx="8856662" cy="622300"/>
          </a:xfrm>
        </p:spPr>
        <p:txBody>
          <a:bodyPr/>
          <a:lstStyle/>
          <a:p>
            <a:pPr eaLnBrk="1" hangingPunct="1"/>
            <a:r>
              <a:rPr lang="en-GB" altLang="ja-JP" sz="2800" smtClean="0"/>
              <a:t>1.3. Les statistiques éducatives</a:t>
            </a:r>
            <a:endParaRPr lang="fr-FR" altLang="fr-FR" sz="2800" smtClean="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1000" fill="hold">
                                          <p:stCondLst>
                                            <p:cond delay="0"/>
                                          </p:stCondLst>
                                        </p:cTn>
                                        <p:tgtEl>
                                          <p:spTgt spid="20483"/>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0483"/>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0483"/>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0483"/>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0483"/>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0482">
                                            <p:txEl>
                                              <p:pRg st="0" end="0"/>
                                            </p:txEl>
                                          </p:spTgt>
                                        </p:tgtEl>
                                        <p:attrNameLst>
                                          <p:attrName>style.visibility</p:attrName>
                                        </p:attrNameLst>
                                      </p:cBhvr>
                                      <p:to>
                                        <p:strVal val="visible"/>
                                      </p:to>
                                    </p:set>
                                    <p:anim calcmode="lin" valueType="num">
                                      <p:cBhvr>
                                        <p:cTn id="16" dur="500" fill="hold"/>
                                        <p:tgtEl>
                                          <p:spTgt spid="20482">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0482">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0482">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0482">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048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0482">
                                            <p:txEl>
                                              <p:pRg st="1" end="1"/>
                                            </p:txEl>
                                          </p:spTgt>
                                        </p:tgtEl>
                                        <p:attrNameLst>
                                          <p:attrName>style.visibility</p:attrName>
                                        </p:attrNameLst>
                                      </p:cBhvr>
                                      <p:to>
                                        <p:strVal val="visible"/>
                                      </p:to>
                                    </p:set>
                                    <p:anim calcmode="lin" valueType="num">
                                      <p:cBhvr>
                                        <p:cTn id="25" dur="500" fill="hold"/>
                                        <p:tgtEl>
                                          <p:spTgt spid="20482">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20482">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20482">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0482">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20482">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0482">
                                            <p:txEl>
                                              <p:pRg st="2" end="2"/>
                                            </p:txEl>
                                          </p:spTgt>
                                        </p:tgtEl>
                                        <p:attrNameLst>
                                          <p:attrName>style.visibility</p:attrName>
                                        </p:attrNameLst>
                                      </p:cBhvr>
                                      <p:to>
                                        <p:strVal val="visible"/>
                                      </p:to>
                                    </p:set>
                                    <p:anim calcmode="lin" valueType="num">
                                      <p:cBhvr>
                                        <p:cTn id="34" dur="500" fill="hold"/>
                                        <p:tgtEl>
                                          <p:spTgt spid="20482">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20482">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20482">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20482">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2048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0482">
                                            <p:txEl>
                                              <p:pRg st="3" end="3"/>
                                            </p:txEl>
                                          </p:spTgt>
                                        </p:tgtEl>
                                        <p:attrNameLst>
                                          <p:attrName>style.visibility</p:attrName>
                                        </p:attrNameLst>
                                      </p:cBhvr>
                                      <p:to>
                                        <p:strVal val="visible"/>
                                      </p:to>
                                    </p:set>
                                    <p:anim calcmode="lin" valueType="num">
                                      <p:cBhvr>
                                        <p:cTn id="43" dur="500" fill="hold"/>
                                        <p:tgtEl>
                                          <p:spTgt spid="20482">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20482">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20482">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20482">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20482">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20482">
                                            <p:txEl>
                                              <p:pRg st="4" end="4"/>
                                            </p:txEl>
                                          </p:spTgt>
                                        </p:tgtEl>
                                        <p:attrNameLst>
                                          <p:attrName>style.visibility</p:attrName>
                                        </p:attrNameLst>
                                      </p:cBhvr>
                                      <p:to>
                                        <p:strVal val="visible"/>
                                      </p:to>
                                    </p:set>
                                    <p:anim calcmode="lin" valueType="num">
                                      <p:cBhvr>
                                        <p:cTn id="52" dur="500" fill="hold"/>
                                        <p:tgtEl>
                                          <p:spTgt spid="20482">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20482">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20482">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20482">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20482">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20482">
                                            <p:txEl>
                                              <p:pRg st="5" end="5"/>
                                            </p:txEl>
                                          </p:spTgt>
                                        </p:tgtEl>
                                        <p:attrNameLst>
                                          <p:attrName>style.visibility</p:attrName>
                                        </p:attrNameLst>
                                      </p:cBhvr>
                                      <p:to>
                                        <p:strVal val="visible"/>
                                      </p:to>
                                    </p:set>
                                    <p:anim calcmode="lin" valueType="num">
                                      <p:cBhvr>
                                        <p:cTn id="61" dur="500" fill="hold"/>
                                        <p:tgtEl>
                                          <p:spTgt spid="20482">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20482">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20482">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20482">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20482">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20482">
                                            <p:txEl>
                                              <p:pRg st="6" end="6"/>
                                            </p:txEl>
                                          </p:spTgt>
                                        </p:tgtEl>
                                        <p:attrNameLst>
                                          <p:attrName>style.visibility</p:attrName>
                                        </p:attrNameLst>
                                      </p:cBhvr>
                                      <p:to>
                                        <p:strVal val="visible"/>
                                      </p:to>
                                    </p:set>
                                    <p:anim calcmode="lin" valueType="num">
                                      <p:cBhvr>
                                        <p:cTn id="70" dur="500" fill="hold"/>
                                        <p:tgtEl>
                                          <p:spTgt spid="20482">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20482">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20482">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20482">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20482">
                                            <p:txEl>
                                              <p:pRg st="6" end="6"/>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xit" presetSubtype="0" fill="hold" grpId="1" nodeType="clickEffect">
                                  <p:stCondLst>
                                    <p:cond delay="0"/>
                                  </p:stCondLst>
                                  <p:childTnLst>
                                    <p:anim calcmode="lin" valueType="num">
                                      <p:cBhvr>
                                        <p:cTn id="78" dur="2000" fill="hold"/>
                                        <p:tgtEl>
                                          <p:spTgt spid="20483"/>
                                        </p:tgtEl>
                                        <p:attrNameLst>
                                          <p:attrName>style.rotation</p:attrName>
                                        </p:attrNameLst>
                                      </p:cBhvr>
                                      <p:tavLst>
                                        <p:tav tm="0">
                                          <p:val>
                                            <p:fltVal val="0"/>
                                          </p:val>
                                        </p:tav>
                                        <p:tav tm="100000">
                                          <p:val>
                                            <p:fltVal val="-90"/>
                                          </p:val>
                                        </p:tav>
                                      </p:tavLst>
                                    </p:anim>
                                    <p:anim calcmode="lin" valueType="num">
                                      <p:cBhvr>
                                        <p:cTn id="79" dur="2000" fill="hold"/>
                                        <p:tgtEl>
                                          <p:spTgt spid="20483"/>
                                        </p:tgtEl>
                                        <p:attrNameLst>
                                          <p:attrName>ppt_w</p:attrName>
                                        </p:attrNameLst>
                                      </p:cBhvr>
                                      <p:tavLst>
                                        <p:tav tm="0">
                                          <p:val>
                                            <p:strVal val="ppt_w"/>
                                          </p:val>
                                        </p:tav>
                                        <p:tav tm="50000">
                                          <p:val>
                                            <p:strVal val="ppt_w-.5"/>
                                          </p:val>
                                        </p:tav>
                                        <p:tav tm="100000">
                                          <p:val>
                                            <p:strVal val="ppt_w-.5"/>
                                          </p:val>
                                        </p:tav>
                                      </p:tavLst>
                                    </p:anim>
                                    <p:anim calcmode="lin" valueType="num">
                                      <p:cBhvr>
                                        <p:cTn id="80" dur="2000" fill="hold"/>
                                        <p:tgtEl>
                                          <p:spTgt spid="20483"/>
                                        </p:tgtEl>
                                        <p:attrNameLst>
                                          <p:attrName>ppt_h</p:attrName>
                                        </p:attrNameLst>
                                      </p:cBhvr>
                                      <p:tavLst>
                                        <p:tav tm="0">
                                          <p:val>
                                            <p:strVal val="ppt_h"/>
                                          </p:val>
                                        </p:tav>
                                        <p:tav tm="100000">
                                          <p:val>
                                            <p:strVal val="ppt_h"/>
                                          </p:val>
                                        </p:tav>
                                      </p:tavLst>
                                    </p:anim>
                                    <p:anim calcmode="lin" valueType="num">
                                      <p:cBhvr>
                                        <p:cTn id="81" dur="2000" fill="hold"/>
                                        <p:tgtEl>
                                          <p:spTgt spid="20483"/>
                                        </p:tgtEl>
                                        <p:attrNameLst>
                                          <p:attrName>ppt_x</p:attrName>
                                        </p:attrNameLst>
                                      </p:cBhvr>
                                      <p:tavLst>
                                        <p:tav tm="0">
                                          <p:val>
                                            <p:strVal val="ppt_x"/>
                                          </p:val>
                                        </p:tav>
                                        <p:tav tm="100000">
                                          <p:val>
                                            <p:strVal val="ppt_x+.4"/>
                                          </p:val>
                                        </p:tav>
                                      </p:tavLst>
                                    </p:anim>
                                    <p:anim calcmode="lin" valueType="num">
                                      <p:cBhvr>
                                        <p:cTn id="82" dur="2000" fill="hold"/>
                                        <p:tgtEl>
                                          <p:spTgt spid="20483"/>
                                        </p:tgtEl>
                                        <p:attrNameLst>
                                          <p:attrName>ppt_y</p:attrName>
                                        </p:attrNameLst>
                                      </p:cBhvr>
                                      <p:tavLst>
                                        <p:tav tm="0">
                                          <p:val>
                                            <p:strVal val="ppt_y"/>
                                          </p:val>
                                        </p:tav>
                                        <p:tav tm="50000">
                                          <p:val>
                                            <p:strVal val="ppt_y+.1"/>
                                          </p:val>
                                        </p:tav>
                                        <p:tav tm="100000">
                                          <p:val>
                                            <p:strVal val="ppt_y-.2"/>
                                          </p:val>
                                        </p:tav>
                                      </p:tavLst>
                                    </p:anim>
                                    <p:set>
                                      <p:cBhvr>
                                        <p:cTn id="83" dur="1" fill="hold">
                                          <p:stCondLst>
                                            <p:cond delay="1998"/>
                                          </p:stCondLst>
                                        </p:cTn>
                                        <p:tgtEl>
                                          <p:spTgt spid="20483"/>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20482">
                                            <p:txEl>
                                              <p:pRg st="0" end="0"/>
                                            </p:txEl>
                                          </p:spTgt>
                                        </p:tgtEl>
                                      </p:cBhvr>
                                    </p:animEffect>
                                    <p:set>
                                      <p:cBhvr>
                                        <p:cTn id="86" dur="1" fill="hold">
                                          <p:stCondLst>
                                            <p:cond delay="499"/>
                                          </p:stCondLst>
                                        </p:cTn>
                                        <p:tgtEl>
                                          <p:spTgt spid="20482">
                                            <p:txEl>
                                              <p:pRg st="0" end="0"/>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20482">
                                            <p:txEl>
                                              <p:pRg st="1" end="1"/>
                                            </p:txEl>
                                          </p:spTgt>
                                        </p:tgtEl>
                                      </p:cBhvr>
                                    </p:animEffect>
                                    <p:set>
                                      <p:cBhvr>
                                        <p:cTn id="89" dur="1" fill="hold">
                                          <p:stCondLst>
                                            <p:cond delay="499"/>
                                          </p:stCondLst>
                                        </p:cTn>
                                        <p:tgtEl>
                                          <p:spTgt spid="20482">
                                            <p:txEl>
                                              <p:pRg st="1" end="1"/>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20482">
                                            <p:txEl>
                                              <p:pRg st="2" end="2"/>
                                            </p:txEl>
                                          </p:spTgt>
                                        </p:tgtEl>
                                      </p:cBhvr>
                                    </p:animEffect>
                                    <p:set>
                                      <p:cBhvr>
                                        <p:cTn id="92" dur="1" fill="hold">
                                          <p:stCondLst>
                                            <p:cond delay="499"/>
                                          </p:stCondLst>
                                        </p:cTn>
                                        <p:tgtEl>
                                          <p:spTgt spid="20482">
                                            <p:txEl>
                                              <p:pRg st="2" end="2"/>
                                            </p:txEl>
                                          </p:spTgt>
                                        </p:tgtEl>
                                        <p:attrNameLst>
                                          <p:attrName>style.visibility</p:attrName>
                                        </p:attrNameLst>
                                      </p:cBhvr>
                                      <p:to>
                                        <p:strVal val="hidden"/>
                                      </p:to>
                                    </p:set>
                                  </p:childTnLst>
                                </p:cTn>
                              </p:par>
                              <p:par>
                                <p:cTn id="93" presetID="22" presetClass="exit" presetSubtype="8" fill="hold" grpId="1" nodeType="withEffect">
                                  <p:stCondLst>
                                    <p:cond delay="0"/>
                                  </p:stCondLst>
                                  <p:childTnLst>
                                    <p:animEffect transition="out" filter="wipe(left)">
                                      <p:cBhvr>
                                        <p:cTn id="94" dur="500"/>
                                        <p:tgtEl>
                                          <p:spTgt spid="20482">
                                            <p:txEl>
                                              <p:pRg st="3" end="3"/>
                                            </p:txEl>
                                          </p:spTgt>
                                        </p:tgtEl>
                                      </p:cBhvr>
                                    </p:animEffect>
                                    <p:set>
                                      <p:cBhvr>
                                        <p:cTn id="95" dur="1" fill="hold">
                                          <p:stCondLst>
                                            <p:cond delay="499"/>
                                          </p:stCondLst>
                                        </p:cTn>
                                        <p:tgtEl>
                                          <p:spTgt spid="20482">
                                            <p:txEl>
                                              <p:pRg st="3" end="3"/>
                                            </p:txEl>
                                          </p:spTgt>
                                        </p:tgtEl>
                                        <p:attrNameLst>
                                          <p:attrName>style.visibility</p:attrName>
                                        </p:attrNameLst>
                                      </p:cBhvr>
                                      <p:to>
                                        <p:strVal val="hidden"/>
                                      </p:to>
                                    </p:set>
                                  </p:childTnLst>
                                </p:cTn>
                              </p:par>
                              <p:par>
                                <p:cTn id="96" presetID="22" presetClass="exit" presetSubtype="8" fill="hold" grpId="1" nodeType="withEffect">
                                  <p:stCondLst>
                                    <p:cond delay="0"/>
                                  </p:stCondLst>
                                  <p:childTnLst>
                                    <p:animEffect transition="out" filter="wipe(left)">
                                      <p:cBhvr>
                                        <p:cTn id="97" dur="500"/>
                                        <p:tgtEl>
                                          <p:spTgt spid="20482">
                                            <p:txEl>
                                              <p:pRg st="4" end="4"/>
                                            </p:txEl>
                                          </p:spTgt>
                                        </p:tgtEl>
                                      </p:cBhvr>
                                    </p:animEffect>
                                    <p:set>
                                      <p:cBhvr>
                                        <p:cTn id="98" dur="1" fill="hold">
                                          <p:stCondLst>
                                            <p:cond delay="499"/>
                                          </p:stCondLst>
                                        </p:cTn>
                                        <p:tgtEl>
                                          <p:spTgt spid="20482">
                                            <p:txEl>
                                              <p:pRg st="4" end="4"/>
                                            </p:txEl>
                                          </p:spTgt>
                                        </p:tgtEl>
                                        <p:attrNameLst>
                                          <p:attrName>style.visibility</p:attrName>
                                        </p:attrNameLst>
                                      </p:cBhvr>
                                      <p:to>
                                        <p:strVal val="hidden"/>
                                      </p:to>
                                    </p:set>
                                  </p:childTnLst>
                                </p:cTn>
                              </p:par>
                              <p:par>
                                <p:cTn id="99" presetID="22" presetClass="exit" presetSubtype="8" fill="hold" grpId="1" nodeType="withEffect">
                                  <p:stCondLst>
                                    <p:cond delay="0"/>
                                  </p:stCondLst>
                                  <p:childTnLst>
                                    <p:animEffect transition="out" filter="wipe(left)">
                                      <p:cBhvr>
                                        <p:cTn id="100" dur="500"/>
                                        <p:tgtEl>
                                          <p:spTgt spid="20482">
                                            <p:txEl>
                                              <p:pRg st="5" end="5"/>
                                            </p:txEl>
                                          </p:spTgt>
                                        </p:tgtEl>
                                      </p:cBhvr>
                                    </p:animEffect>
                                    <p:set>
                                      <p:cBhvr>
                                        <p:cTn id="101" dur="1" fill="hold">
                                          <p:stCondLst>
                                            <p:cond delay="499"/>
                                          </p:stCondLst>
                                        </p:cTn>
                                        <p:tgtEl>
                                          <p:spTgt spid="20482">
                                            <p:txEl>
                                              <p:pRg st="5" end="5"/>
                                            </p:txEl>
                                          </p:spTgt>
                                        </p:tgtEl>
                                        <p:attrNameLst>
                                          <p:attrName>style.visibility</p:attrName>
                                        </p:attrNameLst>
                                      </p:cBhvr>
                                      <p:to>
                                        <p:strVal val="hidden"/>
                                      </p:to>
                                    </p:set>
                                  </p:childTnLst>
                                </p:cTn>
                              </p:par>
                              <p:par>
                                <p:cTn id="102" presetID="22" presetClass="exit" presetSubtype="8" fill="hold" grpId="1" nodeType="withEffect">
                                  <p:stCondLst>
                                    <p:cond delay="0"/>
                                  </p:stCondLst>
                                  <p:childTnLst>
                                    <p:animEffect transition="out" filter="wipe(left)">
                                      <p:cBhvr>
                                        <p:cTn id="103" dur="500"/>
                                        <p:tgtEl>
                                          <p:spTgt spid="20482">
                                            <p:txEl>
                                              <p:pRg st="6" end="6"/>
                                            </p:txEl>
                                          </p:spTgt>
                                        </p:tgtEl>
                                      </p:cBhvr>
                                    </p:animEffect>
                                    <p:set>
                                      <p:cBhvr>
                                        <p:cTn id="104" dur="1" fill="hold">
                                          <p:stCondLst>
                                            <p:cond delay="499"/>
                                          </p:stCondLst>
                                        </p:cTn>
                                        <p:tgtEl>
                                          <p:spTgt spid="2048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20482" grpId="1" build="allAtOnce"/>
      <p:bldP spid="20483" grpId="0"/>
      <p:bldP spid="20483" grpId="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0" y="836613"/>
            <a:ext cx="8856663" cy="5905500"/>
          </a:xfrm>
        </p:spPr>
        <p:txBody>
          <a:bodyPr/>
          <a:lstStyle/>
          <a:p>
            <a:pPr algn="just" eaLnBrk="1" hangingPunct="1">
              <a:buFontTx/>
              <a:buNone/>
            </a:pPr>
            <a:r>
              <a:rPr lang="fr-FR" altLang="fr-FR" sz="3400" dirty="0" smtClean="0"/>
              <a:t>	</a:t>
            </a:r>
            <a:r>
              <a:rPr lang="fr-FR" altLang="fr-FR" sz="3600" dirty="0" smtClean="0"/>
              <a:t> </a:t>
            </a:r>
            <a:r>
              <a:rPr lang="fr-FR" altLang="fr-FR" sz="2800" b="1" dirty="0" smtClean="0"/>
              <a:t>1.3.4.</a:t>
            </a:r>
            <a:r>
              <a:rPr lang="en-GB" altLang="ja-JP" sz="2800" b="1" dirty="0" smtClean="0"/>
              <a:t> Les </a:t>
            </a:r>
            <a:r>
              <a:rPr lang="en-GB" altLang="ja-JP" sz="2800" b="1" dirty="0" err="1" smtClean="0"/>
              <a:t>différents</a:t>
            </a:r>
            <a:r>
              <a:rPr lang="en-GB" altLang="ja-JP" sz="2800" b="1" dirty="0" smtClean="0"/>
              <a:t> types de </a:t>
            </a:r>
            <a:r>
              <a:rPr lang="en-GB" altLang="ja-JP" sz="2800" b="1" dirty="0" err="1" smtClean="0"/>
              <a:t>statistiques</a:t>
            </a:r>
            <a:endParaRPr lang="en-GB" altLang="ja-JP" sz="2800" b="1" dirty="0" smtClean="0"/>
          </a:p>
          <a:p>
            <a:pPr lvl="1" algn="just" eaLnBrk="1" hangingPunct="1">
              <a:buFont typeface="Wingdings" panose="05000000000000000000" pitchFamily="2" charset="2"/>
              <a:buChar char="§"/>
            </a:pPr>
            <a:r>
              <a:rPr lang="fr-FR" altLang="fr-FR" sz="2800" b="1" dirty="0" smtClean="0"/>
              <a:t>Statistiques sur les </a:t>
            </a:r>
            <a:r>
              <a:rPr lang="fr-FR" altLang="fr-FR" sz="2800" b="1" dirty="0" err="1" smtClean="0"/>
              <a:t>infrast</a:t>
            </a:r>
            <a:r>
              <a:rPr lang="fr-FR" altLang="fr-FR" sz="2800" b="1" dirty="0" smtClean="0"/>
              <a:t>. </a:t>
            </a:r>
            <a:r>
              <a:rPr lang="fr-FR" altLang="fr-FR" sz="2800" b="1" dirty="0" err="1" smtClean="0"/>
              <a:t>scol</a:t>
            </a:r>
            <a:r>
              <a:rPr lang="fr-FR" altLang="fr-FR" sz="2800" b="1" dirty="0" smtClean="0"/>
              <a:t>. et les </a:t>
            </a:r>
            <a:r>
              <a:rPr lang="fr-FR" altLang="fr-FR" sz="2800" b="1" dirty="0" err="1" smtClean="0"/>
              <a:t>éqts</a:t>
            </a:r>
            <a:endParaRPr lang="fr-FR" altLang="fr-FR" sz="2800" b="1" dirty="0" smtClean="0"/>
          </a:p>
          <a:p>
            <a:pPr algn="just" eaLnBrk="1" hangingPunct="1">
              <a:buFont typeface="Wingdings" panose="05000000000000000000" pitchFamily="2" charset="2"/>
              <a:buNone/>
            </a:pPr>
            <a:r>
              <a:rPr lang="fr-FR" altLang="fr-FR" sz="2800" dirty="0" smtClean="0"/>
              <a:t>Ces données permettent d’apprécier la qualité physique de l’offre d’éducation. Les info à collecter sont:</a:t>
            </a:r>
          </a:p>
          <a:p>
            <a:pPr algn="just" eaLnBrk="1" hangingPunct="1"/>
            <a:r>
              <a:rPr lang="fr-FR" altLang="fr-FR" sz="2800" dirty="0" smtClean="0"/>
              <a:t>le nombre d’écoles et de salles de classes, de logements, de forages, de latrines, etc.) ;</a:t>
            </a:r>
          </a:p>
          <a:p>
            <a:pPr algn="just" eaLnBrk="1" hangingPunct="1"/>
            <a:r>
              <a:rPr lang="fr-FR" altLang="fr-FR" sz="2800" dirty="0" smtClean="0"/>
              <a:t> la nature des infrastructures (dur, </a:t>
            </a:r>
            <a:r>
              <a:rPr lang="fr-FR" altLang="fr-FR" sz="2800" dirty="0" err="1" smtClean="0"/>
              <a:t>semi-dur</a:t>
            </a:r>
            <a:r>
              <a:rPr lang="fr-FR" altLang="fr-FR" sz="2800" dirty="0" smtClean="0"/>
              <a:t>, banco, paille, etc.) ;</a:t>
            </a:r>
          </a:p>
          <a:p>
            <a:pPr algn="just" eaLnBrk="1" hangingPunct="1"/>
            <a:r>
              <a:rPr lang="fr-FR" altLang="fr-FR" sz="2800" dirty="0" smtClean="0"/>
              <a:t>l’année de construction, la surface des salles de classe, etc.</a:t>
            </a:r>
          </a:p>
          <a:p>
            <a:pPr algn="just" eaLnBrk="1" hangingPunct="1"/>
            <a:r>
              <a:rPr lang="fr-FR" altLang="fr-FR" sz="2800" dirty="0" smtClean="0"/>
              <a:t>le type d’équipement et la quantité : tables-bancs, manuels, tableaux, bureaux, etc.</a:t>
            </a:r>
          </a:p>
          <a:p>
            <a:pPr eaLnBrk="1" hangingPunct="1">
              <a:buFont typeface="Wingdings" panose="05000000000000000000" pitchFamily="2" charset="2"/>
              <a:buNone/>
            </a:pPr>
            <a:endParaRPr lang="fr-FR" altLang="fr-FR" sz="3400" dirty="0" smtClean="0"/>
          </a:p>
          <a:p>
            <a:pPr eaLnBrk="1" hangingPunct="1">
              <a:buFont typeface="Wingdings" panose="05000000000000000000" pitchFamily="2" charset="2"/>
              <a:buNone/>
            </a:pPr>
            <a:endParaRPr lang="fr-FR" altLang="fr-FR" sz="3400" dirty="0" smtClean="0"/>
          </a:p>
        </p:txBody>
      </p:sp>
      <p:sp>
        <p:nvSpPr>
          <p:cNvPr id="21507" name="Titre 1"/>
          <p:cNvSpPr>
            <a:spLocks noGrp="1"/>
          </p:cNvSpPr>
          <p:nvPr>
            <p:ph type="title" idx="4294967295"/>
          </p:nvPr>
        </p:nvSpPr>
        <p:spPr>
          <a:xfrm>
            <a:off x="358775" y="214313"/>
            <a:ext cx="8785225" cy="550862"/>
          </a:xfrm>
        </p:spPr>
        <p:txBody>
          <a:bodyPr/>
          <a:lstStyle/>
          <a:p>
            <a:pPr eaLnBrk="1" hangingPunct="1"/>
            <a:r>
              <a:rPr lang="en-GB" altLang="ja-JP" sz="2800" smtClean="0"/>
              <a:t>1.3. Les statistiques éducatives</a:t>
            </a:r>
            <a:endParaRPr lang="fr-FR" altLang="fr-FR" sz="2800" smtClean="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stCondLst>
                                            <p:cond delay="0"/>
                                          </p:stCondLst>
                                        </p:cTn>
                                        <p:tgtEl>
                                          <p:spTgt spid="21507"/>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1507"/>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1507"/>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1507"/>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1507"/>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1506">
                                            <p:txEl>
                                              <p:pRg st="0" end="0"/>
                                            </p:txEl>
                                          </p:spTgt>
                                        </p:tgtEl>
                                        <p:attrNameLst>
                                          <p:attrName>style.visibility</p:attrName>
                                        </p:attrNameLst>
                                      </p:cBhvr>
                                      <p:to>
                                        <p:strVal val="visible"/>
                                      </p:to>
                                    </p:set>
                                    <p:anim calcmode="lin" valueType="num">
                                      <p:cBhvr>
                                        <p:cTn id="16" dur="500" fill="hold"/>
                                        <p:tgtEl>
                                          <p:spTgt spid="21506">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1506">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1506">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1506">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1506">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21506">
                                            <p:txEl>
                                              <p:pRg st="1" end="1"/>
                                            </p:txEl>
                                          </p:spTgt>
                                        </p:tgtEl>
                                        <p:attrNameLst>
                                          <p:attrName>style.visibility</p:attrName>
                                        </p:attrNameLst>
                                      </p:cBhvr>
                                      <p:to>
                                        <p:strVal val="visible"/>
                                      </p:to>
                                    </p:set>
                                    <p:anim calcmode="lin" valueType="num">
                                      <p:cBhvr>
                                        <p:cTn id="23" dur="500" fill="hold"/>
                                        <p:tgtEl>
                                          <p:spTgt spid="21506">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21506">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21506">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21506">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2150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21506">
                                            <p:txEl>
                                              <p:pRg st="2" end="2"/>
                                            </p:txEl>
                                          </p:spTgt>
                                        </p:tgtEl>
                                        <p:attrNameLst>
                                          <p:attrName>style.visibility</p:attrName>
                                        </p:attrNameLst>
                                      </p:cBhvr>
                                      <p:to>
                                        <p:strVal val="visible"/>
                                      </p:to>
                                    </p:set>
                                    <p:anim calcmode="lin" valueType="num">
                                      <p:cBhvr>
                                        <p:cTn id="32" dur="500" fill="hold"/>
                                        <p:tgtEl>
                                          <p:spTgt spid="21506">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21506">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21506">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21506">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21506">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21506">
                                            <p:txEl>
                                              <p:pRg st="3" end="3"/>
                                            </p:txEl>
                                          </p:spTgt>
                                        </p:tgtEl>
                                        <p:attrNameLst>
                                          <p:attrName>style.visibility</p:attrName>
                                        </p:attrNameLst>
                                      </p:cBhvr>
                                      <p:to>
                                        <p:strVal val="visible"/>
                                      </p:to>
                                    </p:set>
                                    <p:anim calcmode="lin" valueType="num">
                                      <p:cBhvr>
                                        <p:cTn id="41" dur="500" fill="hold"/>
                                        <p:tgtEl>
                                          <p:spTgt spid="21506">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21506">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21506">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21506">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21506">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21506">
                                            <p:txEl>
                                              <p:pRg st="4" end="4"/>
                                            </p:txEl>
                                          </p:spTgt>
                                        </p:tgtEl>
                                        <p:attrNameLst>
                                          <p:attrName>style.visibility</p:attrName>
                                        </p:attrNameLst>
                                      </p:cBhvr>
                                      <p:to>
                                        <p:strVal val="visible"/>
                                      </p:to>
                                    </p:set>
                                    <p:anim calcmode="lin" valueType="num">
                                      <p:cBhvr>
                                        <p:cTn id="50" dur="500" fill="hold"/>
                                        <p:tgtEl>
                                          <p:spTgt spid="21506">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21506">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21506">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21506">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21506">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21506">
                                            <p:txEl>
                                              <p:pRg st="5" end="5"/>
                                            </p:txEl>
                                          </p:spTgt>
                                        </p:tgtEl>
                                        <p:attrNameLst>
                                          <p:attrName>style.visibility</p:attrName>
                                        </p:attrNameLst>
                                      </p:cBhvr>
                                      <p:to>
                                        <p:strVal val="visible"/>
                                      </p:to>
                                    </p:set>
                                    <p:anim calcmode="lin" valueType="num">
                                      <p:cBhvr>
                                        <p:cTn id="59" dur="500" fill="hold"/>
                                        <p:tgtEl>
                                          <p:spTgt spid="21506">
                                            <p:txEl>
                                              <p:pRg st="5" end="5"/>
                                            </p:txEl>
                                          </p:spTgt>
                                        </p:tgtEl>
                                        <p:attrNameLst>
                                          <p:attrName>ppt_w</p:attrName>
                                        </p:attrNameLst>
                                      </p:cBhvr>
                                      <p:tavLst>
                                        <p:tav tm="0">
                                          <p:val>
                                            <p:strVal val="#ppt_w*0.05"/>
                                          </p:val>
                                        </p:tav>
                                        <p:tav tm="100000">
                                          <p:val>
                                            <p:strVal val="#ppt_w"/>
                                          </p:val>
                                        </p:tav>
                                      </p:tavLst>
                                    </p:anim>
                                    <p:anim calcmode="lin" valueType="num">
                                      <p:cBhvr>
                                        <p:cTn id="60" dur="500" fill="hold"/>
                                        <p:tgtEl>
                                          <p:spTgt spid="21506">
                                            <p:txEl>
                                              <p:pRg st="5" end="5"/>
                                            </p:txEl>
                                          </p:spTgt>
                                        </p:tgtEl>
                                        <p:attrNameLst>
                                          <p:attrName>ppt_h</p:attrName>
                                        </p:attrNameLst>
                                      </p:cBhvr>
                                      <p:tavLst>
                                        <p:tav tm="0">
                                          <p:val>
                                            <p:strVal val="#ppt_h"/>
                                          </p:val>
                                        </p:tav>
                                        <p:tav tm="100000">
                                          <p:val>
                                            <p:strVal val="#ppt_h"/>
                                          </p:val>
                                        </p:tav>
                                      </p:tavLst>
                                    </p:anim>
                                    <p:anim calcmode="lin" valueType="num">
                                      <p:cBhvr>
                                        <p:cTn id="61" dur="500" fill="hold"/>
                                        <p:tgtEl>
                                          <p:spTgt spid="21506">
                                            <p:txEl>
                                              <p:pRg st="5" end="5"/>
                                            </p:txEl>
                                          </p:spTgt>
                                        </p:tgtEl>
                                        <p:attrNameLst>
                                          <p:attrName>ppt_x</p:attrName>
                                        </p:attrNameLst>
                                      </p:cBhvr>
                                      <p:tavLst>
                                        <p:tav tm="0">
                                          <p:val>
                                            <p:strVal val="#ppt_x-.2"/>
                                          </p:val>
                                        </p:tav>
                                        <p:tav tm="100000">
                                          <p:val>
                                            <p:strVal val="#ppt_x"/>
                                          </p:val>
                                        </p:tav>
                                      </p:tavLst>
                                    </p:anim>
                                    <p:anim calcmode="lin" valueType="num">
                                      <p:cBhvr>
                                        <p:cTn id="62" dur="500" fill="hold"/>
                                        <p:tgtEl>
                                          <p:spTgt spid="21506">
                                            <p:txEl>
                                              <p:pRg st="5" end="5"/>
                                            </p:txEl>
                                          </p:spTgt>
                                        </p:tgtEl>
                                        <p:attrNameLst>
                                          <p:attrName>ppt_y</p:attrName>
                                        </p:attrNameLst>
                                      </p:cBhvr>
                                      <p:tavLst>
                                        <p:tav tm="0">
                                          <p:val>
                                            <p:strVal val="#ppt_y"/>
                                          </p:val>
                                        </p:tav>
                                        <p:tav tm="100000">
                                          <p:val>
                                            <p:strVal val="#ppt_y"/>
                                          </p:val>
                                        </p:tav>
                                      </p:tavLst>
                                    </p:anim>
                                    <p:animEffect transition="in" filter="fade">
                                      <p:cBhvr>
                                        <p:cTn id="63" dur="500"/>
                                        <p:tgtEl>
                                          <p:spTgt spid="21506">
                                            <p:txEl>
                                              <p:pRg st="5" end="5"/>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4" presetClass="entr" presetSubtype="0" accel="100000" fill="hold" grpId="0" nodeType="clickEffect">
                                  <p:stCondLst>
                                    <p:cond delay="0"/>
                                  </p:stCondLst>
                                  <p:childTnLst>
                                    <p:set>
                                      <p:cBhvr>
                                        <p:cTn id="67" dur="1" fill="hold">
                                          <p:stCondLst>
                                            <p:cond delay="0"/>
                                          </p:stCondLst>
                                        </p:cTn>
                                        <p:tgtEl>
                                          <p:spTgt spid="21506">
                                            <p:txEl>
                                              <p:pRg st="6" end="6"/>
                                            </p:txEl>
                                          </p:spTgt>
                                        </p:tgtEl>
                                        <p:attrNameLst>
                                          <p:attrName>style.visibility</p:attrName>
                                        </p:attrNameLst>
                                      </p:cBhvr>
                                      <p:to>
                                        <p:strVal val="visible"/>
                                      </p:to>
                                    </p:set>
                                    <p:anim calcmode="lin" valueType="num">
                                      <p:cBhvr>
                                        <p:cTn id="68" dur="500" fill="hold"/>
                                        <p:tgtEl>
                                          <p:spTgt spid="21506">
                                            <p:txEl>
                                              <p:pRg st="6" end="6"/>
                                            </p:txEl>
                                          </p:spTgt>
                                        </p:tgtEl>
                                        <p:attrNameLst>
                                          <p:attrName>ppt_w</p:attrName>
                                        </p:attrNameLst>
                                      </p:cBhvr>
                                      <p:tavLst>
                                        <p:tav tm="0">
                                          <p:val>
                                            <p:strVal val="#ppt_w*0.05"/>
                                          </p:val>
                                        </p:tav>
                                        <p:tav tm="100000">
                                          <p:val>
                                            <p:strVal val="#ppt_w"/>
                                          </p:val>
                                        </p:tav>
                                      </p:tavLst>
                                    </p:anim>
                                    <p:anim calcmode="lin" valueType="num">
                                      <p:cBhvr>
                                        <p:cTn id="69" dur="500" fill="hold"/>
                                        <p:tgtEl>
                                          <p:spTgt spid="21506">
                                            <p:txEl>
                                              <p:pRg st="6" end="6"/>
                                            </p:txEl>
                                          </p:spTgt>
                                        </p:tgtEl>
                                        <p:attrNameLst>
                                          <p:attrName>ppt_h</p:attrName>
                                        </p:attrNameLst>
                                      </p:cBhvr>
                                      <p:tavLst>
                                        <p:tav tm="0">
                                          <p:val>
                                            <p:strVal val="#ppt_h"/>
                                          </p:val>
                                        </p:tav>
                                        <p:tav tm="100000">
                                          <p:val>
                                            <p:strVal val="#ppt_h"/>
                                          </p:val>
                                        </p:tav>
                                      </p:tavLst>
                                    </p:anim>
                                    <p:anim calcmode="lin" valueType="num">
                                      <p:cBhvr>
                                        <p:cTn id="70" dur="500" fill="hold"/>
                                        <p:tgtEl>
                                          <p:spTgt spid="21506">
                                            <p:txEl>
                                              <p:pRg st="6" end="6"/>
                                            </p:txEl>
                                          </p:spTgt>
                                        </p:tgtEl>
                                        <p:attrNameLst>
                                          <p:attrName>ppt_x</p:attrName>
                                        </p:attrNameLst>
                                      </p:cBhvr>
                                      <p:tavLst>
                                        <p:tav tm="0">
                                          <p:val>
                                            <p:strVal val="#ppt_x-.2"/>
                                          </p:val>
                                        </p:tav>
                                        <p:tav tm="100000">
                                          <p:val>
                                            <p:strVal val="#ppt_x"/>
                                          </p:val>
                                        </p:tav>
                                      </p:tavLst>
                                    </p:anim>
                                    <p:anim calcmode="lin" valueType="num">
                                      <p:cBhvr>
                                        <p:cTn id="71" dur="500" fill="hold"/>
                                        <p:tgtEl>
                                          <p:spTgt spid="21506">
                                            <p:txEl>
                                              <p:pRg st="6" end="6"/>
                                            </p:txEl>
                                          </p:spTgt>
                                        </p:tgtEl>
                                        <p:attrNameLst>
                                          <p:attrName>ppt_y</p:attrName>
                                        </p:attrNameLst>
                                      </p:cBhvr>
                                      <p:tavLst>
                                        <p:tav tm="0">
                                          <p:val>
                                            <p:strVal val="#ppt_y"/>
                                          </p:val>
                                        </p:tav>
                                        <p:tav tm="100000">
                                          <p:val>
                                            <p:strVal val="#ppt_y"/>
                                          </p:val>
                                        </p:tav>
                                      </p:tavLst>
                                    </p:anim>
                                    <p:animEffect transition="in" filter="fade">
                                      <p:cBhvr>
                                        <p:cTn id="72" dur="500"/>
                                        <p:tgtEl>
                                          <p:spTgt spid="21506">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5" presetClass="exit" presetSubtype="0" fill="hold" grpId="1" nodeType="clickEffect">
                                  <p:stCondLst>
                                    <p:cond delay="0"/>
                                  </p:stCondLst>
                                  <p:childTnLst>
                                    <p:anim calcmode="lin" valueType="num">
                                      <p:cBhvr>
                                        <p:cTn id="76" dur="2000" fill="hold"/>
                                        <p:tgtEl>
                                          <p:spTgt spid="21507"/>
                                        </p:tgtEl>
                                        <p:attrNameLst>
                                          <p:attrName>style.rotation</p:attrName>
                                        </p:attrNameLst>
                                      </p:cBhvr>
                                      <p:tavLst>
                                        <p:tav tm="0">
                                          <p:val>
                                            <p:fltVal val="0"/>
                                          </p:val>
                                        </p:tav>
                                        <p:tav tm="100000">
                                          <p:val>
                                            <p:fltVal val="-90"/>
                                          </p:val>
                                        </p:tav>
                                      </p:tavLst>
                                    </p:anim>
                                    <p:anim calcmode="lin" valueType="num">
                                      <p:cBhvr>
                                        <p:cTn id="77" dur="2000" fill="hold"/>
                                        <p:tgtEl>
                                          <p:spTgt spid="21507"/>
                                        </p:tgtEl>
                                        <p:attrNameLst>
                                          <p:attrName>ppt_w</p:attrName>
                                        </p:attrNameLst>
                                      </p:cBhvr>
                                      <p:tavLst>
                                        <p:tav tm="0">
                                          <p:val>
                                            <p:strVal val="ppt_w"/>
                                          </p:val>
                                        </p:tav>
                                        <p:tav tm="50000">
                                          <p:val>
                                            <p:strVal val="ppt_w-.5"/>
                                          </p:val>
                                        </p:tav>
                                        <p:tav tm="100000">
                                          <p:val>
                                            <p:strVal val="ppt_w-.5"/>
                                          </p:val>
                                        </p:tav>
                                      </p:tavLst>
                                    </p:anim>
                                    <p:anim calcmode="lin" valueType="num">
                                      <p:cBhvr>
                                        <p:cTn id="78" dur="2000" fill="hold"/>
                                        <p:tgtEl>
                                          <p:spTgt spid="21507"/>
                                        </p:tgtEl>
                                        <p:attrNameLst>
                                          <p:attrName>ppt_h</p:attrName>
                                        </p:attrNameLst>
                                      </p:cBhvr>
                                      <p:tavLst>
                                        <p:tav tm="0">
                                          <p:val>
                                            <p:strVal val="ppt_h"/>
                                          </p:val>
                                        </p:tav>
                                        <p:tav tm="100000">
                                          <p:val>
                                            <p:strVal val="ppt_h"/>
                                          </p:val>
                                        </p:tav>
                                      </p:tavLst>
                                    </p:anim>
                                    <p:anim calcmode="lin" valueType="num">
                                      <p:cBhvr>
                                        <p:cTn id="79" dur="2000" fill="hold"/>
                                        <p:tgtEl>
                                          <p:spTgt spid="21507"/>
                                        </p:tgtEl>
                                        <p:attrNameLst>
                                          <p:attrName>ppt_x</p:attrName>
                                        </p:attrNameLst>
                                      </p:cBhvr>
                                      <p:tavLst>
                                        <p:tav tm="0">
                                          <p:val>
                                            <p:strVal val="ppt_x"/>
                                          </p:val>
                                        </p:tav>
                                        <p:tav tm="100000">
                                          <p:val>
                                            <p:strVal val="ppt_x+.4"/>
                                          </p:val>
                                        </p:tav>
                                      </p:tavLst>
                                    </p:anim>
                                    <p:anim calcmode="lin" valueType="num">
                                      <p:cBhvr>
                                        <p:cTn id="80" dur="2000" fill="hold"/>
                                        <p:tgtEl>
                                          <p:spTgt spid="21507"/>
                                        </p:tgtEl>
                                        <p:attrNameLst>
                                          <p:attrName>ppt_y</p:attrName>
                                        </p:attrNameLst>
                                      </p:cBhvr>
                                      <p:tavLst>
                                        <p:tav tm="0">
                                          <p:val>
                                            <p:strVal val="ppt_y"/>
                                          </p:val>
                                        </p:tav>
                                        <p:tav tm="50000">
                                          <p:val>
                                            <p:strVal val="ppt_y+.1"/>
                                          </p:val>
                                        </p:tav>
                                        <p:tav tm="100000">
                                          <p:val>
                                            <p:strVal val="ppt_y-.2"/>
                                          </p:val>
                                        </p:tav>
                                      </p:tavLst>
                                    </p:anim>
                                    <p:set>
                                      <p:cBhvr>
                                        <p:cTn id="81" dur="1" fill="hold">
                                          <p:stCondLst>
                                            <p:cond delay="1998"/>
                                          </p:stCondLst>
                                        </p:cTn>
                                        <p:tgtEl>
                                          <p:spTgt spid="21507"/>
                                        </p:tgtEl>
                                        <p:attrNameLst>
                                          <p:attrName>style.visibility</p:attrName>
                                        </p:attrNameLst>
                                      </p:cBhvr>
                                      <p:to>
                                        <p:strVal val="hidden"/>
                                      </p:to>
                                    </p:set>
                                  </p:childTnLst>
                                </p:cTn>
                              </p:par>
                              <p:par>
                                <p:cTn id="82" presetID="22" presetClass="exit" presetSubtype="8" fill="hold" grpId="1" nodeType="withEffect">
                                  <p:stCondLst>
                                    <p:cond delay="0"/>
                                  </p:stCondLst>
                                  <p:childTnLst>
                                    <p:animEffect transition="out" filter="wipe(left)">
                                      <p:cBhvr>
                                        <p:cTn id="83" dur="500"/>
                                        <p:tgtEl>
                                          <p:spTgt spid="21506">
                                            <p:txEl>
                                              <p:pRg st="0" end="0"/>
                                            </p:txEl>
                                          </p:spTgt>
                                        </p:tgtEl>
                                      </p:cBhvr>
                                    </p:animEffect>
                                    <p:set>
                                      <p:cBhvr>
                                        <p:cTn id="84" dur="1" fill="hold">
                                          <p:stCondLst>
                                            <p:cond delay="499"/>
                                          </p:stCondLst>
                                        </p:cTn>
                                        <p:tgtEl>
                                          <p:spTgt spid="21506">
                                            <p:txEl>
                                              <p:pRg st="0" end="0"/>
                                            </p:txEl>
                                          </p:spTgt>
                                        </p:tgtEl>
                                        <p:attrNameLst>
                                          <p:attrName>style.visibility</p:attrName>
                                        </p:attrNameLst>
                                      </p:cBhvr>
                                      <p:to>
                                        <p:strVal val="hidden"/>
                                      </p:to>
                                    </p:set>
                                  </p:childTnLst>
                                </p:cTn>
                              </p:par>
                              <p:par>
                                <p:cTn id="85" presetID="22" presetClass="exit" presetSubtype="8" fill="hold" grpId="1" nodeType="withEffect">
                                  <p:stCondLst>
                                    <p:cond delay="0"/>
                                  </p:stCondLst>
                                  <p:childTnLst>
                                    <p:animEffect transition="out" filter="wipe(left)">
                                      <p:cBhvr>
                                        <p:cTn id="86" dur="500"/>
                                        <p:tgtEl>
                                          <p:spTgt spid="21506">
                                            <p:txEl>
                                              <p:pRg st="1" end="1"/>
                                            </p:txEl>
                                          </p:spTgt>
                                        </p:tgtEl>
                                      </p:cBhvr>
                                    </p:animEffect>
                                    <p:set>
                                      <p:cBhvr>
                                        <p:cTn id="87" dur="1" fill="hold">
                                          <p:stCondLst>
                                            <p:cond delay="499"/>
                                          </p:stCondLst>
                                        </p:cTn>
                                        <p:tgtEl>
                                          <p:spTgt spid="21506">
                                            <p:txEl>
                                              <p:pRg st="1" end="1"/>
                                            </p:txEl>
                                          </p:spTgt>
                                        </p:tgtEl>
                                        <p:attrNameLst>
                                          <p:attrName>style.visibility</p:attrName>
                                        </p:attrNameLst>
                                      </p:cBhvr>
                                      <p:to>
                                        <p:strVal val="hidden"/>
                                      </p:to>
                                    </p:set>
                                  </p:childTnLst>
                                </p:cTn>
                              </p:par>
                              <p:par>
                                <p:cTn id="88" presetID="22" presetClass="exit" presetSubtype="8" fill="hold" grpId="1" nodeType="withEffect">
                                  <p:stCondLst>
                                    <p:cond delay="0"/>
                                  </p:stCondLst>
                                  <p:childTnLst>
                                    <p:animEffect transition="out" filter="wipe(left)">
                                      <p:cBhvr>
                                        <p:cTn id="89" dur="500"/>
                                        <p:tgtEl>
                                          <p:spTgt spid="21506">
                                            <p:txEl>
                                              <p:pRg st="2" end="2"/>
                                            </p:txEl>
                                          </p:spTgt>
                                        </p:tgtEl>
                                      </p:cBhvr>
                                    </p:animEffect>
                                    <p:set>
                                      <p:cBhvr>
                                        <p:cTn id="90" dur="1" fill="hold">
                                          <p:stCondLst>
                                            <p:cond delay="499"/>
                                          </p:stCondLst>
                                        </p:cTn>
                                        <p:tgtEl>
                                          <p:spTgt spid="21506">
                                            <p:txEl>
                                              <p:pRg st="2" end="2"/>
                                            </p:txEl>
                                          </p:spTgt>
                                        </p:tgtEl>
                                        <p:attrNameLst>
                                          <p:attrName>style.visibility</p:attrName>
                                        </p:attrNameLst>
                                      </p:cBhvr>
                                      <p:to>
                                        <p:strVal val="hidden"/>
                                      </p:to>
                                    </p:set>
                                  </p:childTnLst>
                                </p:cTn>
                              </p:par>
                              <p:par>
                                <p:cTn id="91" presetID="22" presetClass="exit" presetSubtype="8" fill="hold" grpId="1" nodeType="withEffect">
                                  <p:stCondLst>
                                    <p:cond delay="0"/>
                                  </p:stCondLst>
                                  <p:childTnLst>
                                    <p:animEffect transition="out" filter="wipe(left)">
                                      <p:cBhvr>
                                        <p:cTn id="92" dur="500"/>
                                        <p:tgtEl>
                                          <p:spTgt spid="21506">
                                            <p:txEl>
                                              <p:pRg st="3" end="3"/>
                                            </p:txEl>
                                          </p:spTgt>
                                        </p:tgtEl>
                                      </p:cBhvr>
                                    </p:animEffect>
                                    <p:set>
                                      <p:cBhvr>
                                        <p:cTn id="93" dur="1" fill="hold">
                                          <p:stCondLst>
                                            <p:cond delay="499"/>
                                          </p:stCondLst>
                                        </p:cTn>
                                        <p:tgtEl>
                                          <p:spTgt spid="21506">
                                            <p:txEl>
                                              <p:pRg st="3" end="3"/>
                                            </p:txEl>
                                          </p:spTgt>
                                        </p:tgtEl>
                                        <p:attrNameLst>
                                          <p:attrName>style.visibility</p:attrName>
                                        </p:attrNameLst>
                                      </p:cBhvr>
                                      <p:to>
                                        <p:strVal val="hidden"/>
                                      </p:to>
                                    </p:set>
                                  </p:childTnLst>
                                </p:cTn>
                              </p:par>
                              <p:par>
                                <p:cTn id="94" presetID="22" presetClass="exit" presetSubtype="8" fill="hold" grpId="1" nodeType="withEffect">
                                  <p:stCondLst>
                                    <p:cond delay="0"/>
                                  </p:stCondLst>
                                  <p:childTnLst>
                                    <p:animEffect transition="out" filter="wipe(left)">
                                      <p:cBhvr>
                                        <p:cTn id="95" dur="500"/>
                                        <p:tgtEl>
                                          <p:spTgt spid="21506">
                                            <p:txEl>
                                              <p:pRg st="4" end="4"/>
                                            </p:txEl>
                                          </p:spTgt>
                                        </p:tgtEl>
                                      </p:cBhvr>
                                    </p:animEffect>
                                    <p:set>
                                      <p:cBhvr>
                                        <p:cTn id="96" dur="1" fill="hold">
                                          <p:stCondLst>
                                            <p:cond delay="499"/>
                                          </p:stCondLst>
                                        </p:cTn>
                                        <p:tgtEl>
                                          <p:spTgt spid="21506">
                                            <p:txEl>
                                              <p:pRg st="4" end="4"/>
                                            </p:txEl>
                                          </p:spTgt>
                                        </p:tgtEl>
                                        <p:attrNameLst>
                                          <p:attrName>style.visibility</p:attrName>
                                        </p:attrNameLst>
                                      </p:cBhvr>
                                      <p:to>
                                        <p:strVal val="hidden"/>
                                      </p:to>
                                    </p:set>
                                  </p:childTnLst>
                                </p:cTn>
                              </p:par>
                              <p:par>
                                <p:cTn id="97" presetID="22" presetClass="exit" presetSubtype="8" fill="hold" grpId="1" nodeType="withEffect">
                                  <p:stCondLst>
                                    <p:cond delay="0"/>
                                  </p:stCondLst>
                                  <p:childTnLst>
                                    <p:animEffect transition="out" filter="wipe(left)">
                                      <p:cBhvr>
                                        <p:cTn id="98" dur="500"/>
                                        <p:tgtEl>
                                          <p:spTgt spid="21506">
                                            <p:txEl>
                                              <p:pRg st="5" end="5"/>
                                            </p:txEl>
                                          </p:spTgt>
                                        </p:tgtEl>
                                      </p:cBhvr>
                                    </p:animEffect>
                                    <p:set>
                                      <p:cBhvr>
                                        <p:cTn id="99" dur="1" fill="hold">
                                          <p:stCondLst>
                                            <p:cond delay="499"/>
                                          </p:stCondLst>
                                        </p:cTn>
                                        <p:tgtEl>
                                          <p:spTgt spid="21506">
                                            <p:txEl>
                                              <p:pRg st="5" end="5"/>
                                            </p:txEl>
                                          </p:spTgt>
                                        </p:tgtEl>
                                        <p:attrNameLst>
                                          <p:attrName>style.visibility</p:attrName>
                                        </p:attrNameLst>
                                      </p:cBhvr>
                                      <p:to>
                                        <p:strVal val="hidden"/>
                                      </p:to>
                                    </p:set>
                                  </p:childTnLst>
                                </p:cTn>
                              </p:par>
                              <p:par>
                                <p:cTn id="100" presetID="22" presetClass="exit" presetSubtype="8" fill="hold" grpId="1" nodeType="withEffect">
                                  <p:stCondLst>
                                    <p:cond delay="0"/>
                                  </p:stCondLst>
                                  <p:childTnLst>
                                    <p:animEffect transition="out" filter="wipe(left)">
                                      <p:cBhvr>
                                        <p:cTn id="101" dur="500"/>
                                        <p:tgtEl>
                                          <p:spTgt spid="21506">
                                            <p:txEl>
                                              <p:pRg st="6" end="6"/>
                                            </p:txEl>
                                          </p:spTgt>
                                        </p:tgtEl>
                                      </p:cBhvr>
                                    </p:animEffect>
                                    <p:set>
                                      <p:cBhvr>
                                        <p:cTn id="102" dur="1" fill="hold">
                                          <p:stCondLst>
                                            <p:cond delay="499"/>
                                          </p:stCondLst>
                                        </p:cTn>
                                        <p:tgtEl>
                                          <p:spTgt spid="2150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6" grpId="1" build="allAtOnce"/>
      <p:bldP spid="21507" grpId="0"/>
      <p:bldP spid="21507" grpId="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1052513"/>
            <a:ext cx="8516938" cy="5616575"/>
          </a:xfrm>
        </p:spPr>
        <p:txBody>
          <a:bodyPr/>
          <a:lstStyle/>
          <a:p>
            <a:pPr algn="just" eaLnBrk="1" hangingPunct="1">
              <a:buFontTx/>
              <a:buNone/>
            </a:pPr>
            <a:r>
              <a:rPr lang="fr-FR" altLang="fr-FR" sz="3600" dirty="0" smtClean="0"/>
              <a:t> </a:t>
            </a:r>
            <a:r>
              <a:rPr lang="fr-FR" altLang="fr-FR" sz="3200" b="1" dirty="0" smtClean="0"/>
              <a:t>1.3.4.</a:t>
            </a:r>
            <a:r>
              <a:rPr lang="en-GB" altLang="ja-JP" sz="3200" b="1" dirty="0" smtClean="0"/>
              <a:t> Les </a:t>
            </a:r>
            <a:r>
              <a:rPr lang="en-GB" altLang="ja-JP" sz="3200" b="1" dirty="0" err="1" smtClean="0"/>
              <a:t>différents</a:t>
            </a:r>
            <a:r>
              <a:rPr lang="en-GB" altLang="ja-JP" sz="3200" b="1" dirty="0" smtClean="0"/>
              <a:t> types de </a:t>
            </a:r>
            <a:r>
              <a:rPr lang="en-GB" altLang="ja-JP" sz="3200" b="1" dirty="0" err="1" smtClean="0"/>
              <a:t>statistiques</a:t>
            </a:r>
            <a:endParaRPr lang="en-GB" altLang="ja-JP" sz="3200" b="1" dirty="0" smtClean="0"/>
          </a:p>
          <a:p>
            <a:pPr algn="just" eaLnBrk="1" hangingPunct="1">
              <a:buFont typeface="Wingdings" panose="05000000000000000000" pitchFamily="2" charset="2"/>
              <a:buChar char="§"/>
            </a:pPr>
            <a:r>
              <a:rPr lang="fr-FR" altLang="fr-FR" sz="3200" b="1" dirty="0" smtClean="0"/>
              <a:t>Statistiques sur le financement de l’éducation</a:t>
            </a:r>
          </a:p>
          <a:p>
            <a:pPr algn="just" eaLnBrk="1" hangingPunct="1">
              <a:buFont typeface="Wingdings" panose="05000000000000000000" pitchFamily="2" charset="2"/>
              <a:buNone/>
            </a:pPr>
            <a:r>
              <a:rPr lang="fr-FR" altLang="fr-FR" sz="3200" dirty="0" smtClean="0"/>
              <a:t>La collecte des données sur cette rubrique est très laborieuse et délicate en raison de la complexité des mécanismes de financement de l’éducation, de la multiplicité des sources de financement et de la difficulté d’accès aux renseignements comptables.</a:t>
            </a:r>
          </a:p>
          <a:p>
            <a:pPr algn="just" eaLnBrk="1" hangingPunct="1">
              <a:buFont typeface="Wingdings" panose="05000000000000000000" pitchFamily="2" charset="2"/>
              <a:buNone/>
            </a:pPr>
            <a:r>
              <a:rPr lang="fr-FR" altLang="fr-FR" sz="3200" dirty="0" smtClean="0"/>
              <a:t>On peut classer la dépense d’éducation par source de financement, par nature, par activité ou fonction.</a:t>
            </a:r>
          </a:p>
        </p:txBody>
      </p:sp>
      <p:sp>
        <p:nvSpPr>
          <p:cNvPr id="22531" name="Titre 1"/>
          <p:cNvSpPr>
            <a:spLocks noGrp="1"/>
          </p:cNvSpPr>
          <p:nvPr>
            <p:ph type="title" idx="4294967295"/>
          </p:nvPr>
        </p:nvSpPr>
        <p:spPr>
          <a:xfrm>
            <a:off x="0" y="214313"/>
            <a:ext cx="8928100" cy="766762"/>
          </a:xfrm>
        </p:spPr>
        <p:txBody>
          <a:bodyPr/>
          <a:lstStyle/>
          <a:p>
            <a:pPr eaLnBrk="1" hangingPunct="1"/>
            <a:r>
              <a:rPr lang="en-GB" altLang="ja-JP" sz="2800" smtClean="0"/>
              <a:t>1.3. Les statistiques éducatives</a:t>
            </a:r>
            <a:endParaRPr lang="fr-FR" altLang="fr-FR" sz="2800" smtClean="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stCondLst>
                                            <p:cond delay="0"/>
                                          </p:stCondLst>
                                        </p:cTn>
                                        <p:tgtEl>
                                          <p:spTgt spid="22531"/>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2531"/>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2531"/>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2531"/>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2531"/>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2530">
                                            <p:txEl>
                                              <p:pRg st="0" end="0"/>
                                            </p:txEl>
                                          </p:spTgt>
                                        </p:tgtEl>
                                        <p:attrNameLst>
                                          <p:attrName>style.visibility</p:attrName>
                                        </p:attrNameLst>
                                      </p:cBhvr>
                                      <p:to>
                                        <p:strVal val="visible"/>
                                      </p:to>
                                    </p:set>
                                    <p:anim calcmode="lin" valueType="num">
                                      <p:cBhvr>
                                        <p:cTn id="16" dur="500" fill="hold"/>
                                        <p:tgtEl>
                                          <p:spTgt spid="22530">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2530">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2530">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2530">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253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2530">
                                            <p:txEl>
                                              <p:pRg st="1" end="1"/>
                                            </p:txEl>
                                          </p:spTgt>
                                        </p:tgtEl>
                                        <p:attrNameLst>
                                          <p:attrName>style.visibility</p:attrName>
                                        </p:attrNameLst>
                                      </p:cBhvr>
                                      <p:to>
                                        <p:strVal val="visible"/>
                                      </p:to>
                                    </p:set>
                                    <p:anim calcmode="lin" valueType="num">
                                      <p:cBhvr>
                                        <p:cTn id="25" dur="500" fill="hold"/>
                                        <p:tgtEl>
                                          <p:spTgt spid="22530">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22530">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22530">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2530">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22530">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2530">
                                            <p:txEl>
                                              <p:pRg st="2" end="2"/>
                                            </p:txEl>
                                          </p:spTgt>
                                        </p:tgtEl>
                                        <p:attrNameLst>
                                          <p:attrName>style.visibility</p:attrName>
                                        </p:attrNameLst>
                                      </p:cBhvr>
                                      <p:to>
                                        <p:strVal val="visible"/>
                                      </p:to>
                                    </p:set>
                                    <p:anim calcmode="lin" valueType="num">
                                      <p:cBhvr>
                                        <p:cTn id="34" dur="500" fill="hold"/>
                                        <p:tgtEl>
                                          <p:spTgt spid="22530">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22530">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22530">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22530">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22530">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2530">
                                            <p:txEl>
                                              <p:pRg st="3" end="3"/>
                                            </p:txEl>
                                          </p:spTgt>
                                        </p:tgtEl>
                                        <p:attrNameLst>
                                          <p:attrName>style.visibility</p:attrName>
                                        </p:attrNameLst>
                                      </p:cBhvr>
                                      <p:to>
                                        <p:strVal val="visible"/>
                                      </p:to>
                                    </p:set>
                                    <p:anim calcmode="lin" valueType="num">
                                      <p:cBhvr>
                                        <p:cTn id="43" dur="500" fill="hold"/>
                                        <p:tgtEl>
                                          <p:spTgt spid="22530">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22530">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22530">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22530">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22530">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5" presetClass="exit" presetSubtype="0" fill="hold" grpId="1" nodeType="clickEffect">
                                  <p:stCondLst>
                                    <p:cond delay="0"/>
                                  </p:stCondLst>
                                  <p:childTnLst>
                                    <p:anim calcmode="lin" valueType="num">
                                      <p:cBhvr>
                                        <p:cTn id="51" dur="2000" fill="hold"/>
                                        <p:tgtEl>
                                          <p:spTgt spid="22531"/>
                                        </p:tgtEl>
                                        <p:attrNameLst>
                                          <p:attrName>style.rotation</p:attrName>
                                        </p:attrNameLst>
                                      </p:cBhvr>
                                      <p:tavLst>
                                        <p:tav tm="0">
                                          <p:val>
                                            <p:fltVal val="0"/>
                                          </p:val>
                                        </p:tav>
                                        <p:tav tm="100000">
                                          <p:val>
                                            <p:fltVal val="-90"/>
                                          </p:val>
                                        </p:tav>
                                      </p:tavLst>
                                    </p:anim>
                                    <p:anim calcmode="lin" valueType="num">
                                      <p:cBhvr>
                                        <p:cTn id="52" dur="2000" fill="hold"/>
                                        <p:tgtEl>
                                          <p:spTgt spid="22531"/>
                                        </p:tgtEl>
                                        <p:attrNameLst>
                                          <p:attrName>ppt_w</p:attrName>
                                        </p:attrNameLst>
                                      </p:cBhvr>
                                      <p:tavLst>
                                        <p:tav tm="0">
                                          <p:val>
                                            <p:strVal val="ppt_w"/>
                                          </p:val>
                                        </p:tav>
                                        <p:tav tm="50000">
                                          <p:val>
                                            <p:strVal val="ppt_w-.5"/>
                                          </p:val>
                                        </p:tav>
                                        <p:tav tm="100000">
                                          <p:val>
                                            <p:strVal val="ppt_w-.5"/>
                                          </p:val>
                                        </p:tav>
                                      </p:tavLst>
                                    </p:anim>
                                    <p:anim calcmode="lin" valueType="num">
                                      <p:cBhvr>
                                        <p:cTn id="53" dur="2000" fill="hold"/>
                                        <p:tgtEl>
                                          <p:spTgt spid="22531"/>
                                        </p:tgtEl>
                                        <p:attrNameLst>
                                          <p:attrName>ppt_h</p:attrName>
                                        </p:attrNameLst>
                                      </p:cBhvr>
                                      <p:tavLst>
                                        <p:tav tm="0">
                                          <p:val>
                                            <p:strVal val="ppt_h"/>
                                          </p:val>
                                        </p:tav>
                                        <p:tav tm="100000">
                                          <p:val>
                                            <p:strVal val="ppt_h"/>
                                          </p:val>
                                        </p:tav>
                                      </p:tavLst>
                                    </p:anim>
                                    <p:anim calcmode="lin" valueType="num">
                                      <p:cBhvr>
                                        <p:cTn id="54" dur="2000" fill="hold"/>
                                        <p:tgtEl>
                                          <p:spTgt spid="22531"/>
                                        </p:tgtEl>
                                        <p:attrNameLst>
                                          <p:attrName>ppt_x</p:attrName>
                                        </p:attrNameLst>
                                      </p:cBhvr>
                                      <p:tavLst>
                                        <p:tav tm="0">
                                          <p:val>
                                            <p:strVal val="ppt_x"/>
                                          </p:val>
                                        </p:tav>
                                        <p:tav tm="100000">
                                          <p:val>
                                            <p:strVal val="ppt_x+.4"/>
                                          </p:val>
                                        </p:tav>
                                      </p:tavLst>
                                    </p:anim>
                                    <p:anim calcmode="lin" valueType="num">
                                      <p:cBhvr>
                                        <p:cTn id="55" dur="2000" fill="hold"/>
                                        <p:tgtEl>
                                          <p:spTgt spid="22531"/>
                                        </p:tgtEl>
                                        <p:attrNameLst>
                                          <p:attrName>ppt_y</p:attrName>
                                        </p:attrNameLst>
                                      </p:cBhvr>
                                      <p:tavLst>
                                        <p:tav tm="0">
                                          <p:val>
                                            <p:strVal val="ppt_y"/>
                                          </p:val>
                                        </p:tav>
                                        <p:tav tm="50000">
                                          <p:val>
                                            <p:strVal val="ppt_y+.1"/>
                                          </p:val>
                                        </p:tav>
                                        <p:tav tm="100000">
                                          <p:val>
                                            <p:strVal val="ppt_y-.2"/>
                                          </p:val>
                                        </p:tav>
                                      </p:tavLst>
                                    </p:anim>
                                    <p:set>
                                      <p:cBhvr>
                                        <p:cTn id="56" dur="1" fill="hold">
                                          <p:stCondLst>
                                            <p:cond delay="1998"/>
                                          </p:stCondLst>
                                        </p:cTn>
                                        <p:tgtEl>
                                          <p:spTgt spid="22531"/>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2530">
                                            <p:txEl>
                                              <p:pRg st="0" end="0"/>
                                            </p:txEl>
                                          </p:spTgt>
                                        </p:tgtEl>
                                      </p:cBhvr>
                                    </p:animEffect>
                                    <p:set>
                                      <p:cBhvr>
                                        <p:cTn id="59" dur="1" fill="hold">
                                          <p:stCondLst>
                                            <p:cond delay="499"/>
                                          </p:stCondLst>
                                        </p:cTn>
                                        <p:tgtEl>
                                          <p:spTgt spid="22530">
                                            <p:txEl>
                                              <p:pRg st="0" end="0"/>
                                            </p:txEl>
                                          </p:spTgt>
                                        </p:tgtEl>
                                        <p:attrNameLst>
                                          <p:attrName>style.visibility</p:attrName>
                                        </p:attrNameLst>
                                      </p:cBhvr>
                                      <p:to>
                                        <p:strVal val="hidden"/>
                                      </p:to>
                                    </p:set>
                                  </p:childTnLst>
                                </p:cTn>
                              </p:par>
                              <p:par>
                                <p:cTn id="60" presetID="22" presetClass="exit" presetSubtype="8" fill="hold" grpId="1" nodeType="withEffect">
                                  <p:stCondLst>
                                    <p:cond delay="0"/>
                                  </p:stCondLst>
                                  <p:childTnLst>
                                    <p:animEffect transition="out" filter="wipe(left)">
                                      <p:cBhvr>
                                        <p:cTn id="61" dur="500"/>
                                        <p:tgtEl>
                                          <p:spTgt spid="22530">
                                            <p:txEl>
                                              <p:pRg st="1" end="1"/>
                                            </p:txEl>
                                          </p:spTgt>
                                        </p:tgtEl>
                                      </p:cBhvr>
                                    </p:animEffect>
                                    <p:set>
                                      <p:cBhvr>
                                        <p:cTn id="62" dur="1" fill="hold">
                                          <p:stCondLst>
                                            <p:cond delay="499"/>
                                          </p:stCondLst>
                                        </p:cTn>
                                        <p:tgtEl>
                                          <p:spTgt spid="22530">
                                            <p:txEl>
                                              <p:pRg st="1" end="1"/>
                                            </p:txEl>
                                          </p:spTgt>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22530">
                                            <p:txEl>
                                              <p:pRg st="2" end="2"/>
                                            </p:txEl>
                                          </p:spTgt>
                                        </p:tgtEl>
                                      </p:cBhvr>
                                    </p:animEffect>
                                    <p:set>
                                      <p:cBhvr>
                                        <p:cTn id="65" dur="1" fill="hold">
                                          <p:stCondLst>
                                            <p:cond delay="499"/>
                                          </p:stCondLst>
                                        </p:cTn>
                                        <p:tgtEl>
                                          <p:spTgt spid="22530">
                                            <p:txEl>
                                              <p:pRg st="2" end="2"/>
                                            </p:txEl>
                                          </p:spTgt>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22530">
                                            <p:txEl>
                                              <p:pRg st="3" end="3"/>
                                            </p:txEl>
                                          </p:spTgt>
                                        </p:tgtEl>
                                      </p:cBhvr>
                                    </p:animEffect>
                                    <p:set>
                                      <p:cBhvr>
                                        <p:cTn id="68" dur="1" fill="hold">
                                          <p:stCondLst>
                                            <p:cond delay="499"/>
                                          </p:stCondLst>
                                        </p:cTn>
                                        <p:tgtEl>
                                          <p:spTgt spid="2253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2530" grpId="1" build="allAtOnce"/>
      <p:bldP spid="22531" grpId="0"/>
      <p:bldP spid="22531" grpId="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0" y="1052513"/>
            <a:ext cx="8516938" cy="5616575"/>
          </a:xfrm>
        </p:spPr>
        <p:txBody>
          <a:bodyPr/>
          <a:lstStyle/>
          <a:p>
            <a:pPr algn="just" eaLnBrk="1" hangingPunct="1">
              <a:buFontTx/>
              <a:buNone/>
            </a:pPr>
            <a:r>
              <a:rPr lang="fr-FR" altLang="fr-FR" sz="2800" dirty="0" smtClean="0"/>
              <a:t> </a:t>
            </a:r>
            <a:r>
              <a:rPr lang="fr-FR" altLang="fr-FR" sz="2800" b="1" dirty="0" smtClean="0"/>
              <a:t>1.3.4.</a:t>
            </a:r>
            <a:r>
              <a:rPr lang="en-GB" altLang="ja-JP" sz="2800" b="1" dirty="0" smtClean="0"/>
              <a:t> Les </a:t>
            </a:r>
            <a:r>
              <a:rPr lang="en-GB" altLang="ja-JP" sz="2800" b="1" dirty="0" err="1" smtClean="0"/>
              <a:t>différents</a:t>
            </a:r>
            <a:r>
              <a:rPr lang="en-GB" altLang="ja-JP" sz="2800" b="1" dirty="0" smtClean="0"/>
              <a:t> types de </a:t>
            </a:r>
            <a:r>
              <a:rPr lang="en-GB" altLang="ja-JP" sz="2800" b="1" dirty="0" err="1" smtClean="0"/>
              <a:t>statistiques</a:t>
            </a:r>
            <a:endParaRPr lang="en-GB" altLang="ja-JP" sz="2800" b="1" dirty="0" smtClean="0"/>
          </a:p>
          <a:p>
            <a:pPr algn="just" eaLnBrk="1" hangingPunct="1">
              <a:buFont typeface="Wingdings" panose="05000000000000000000" pitchFamily="2" charset="2"/>
              <a:buChar char="§"/>
            </a:pPr>
            <a:r>
              <a:rPr lang="fr-FR" altLang="fr-FR" sz="2800" b="1" dirty="0" smtClean="0"/>
              <a:t>Statistiques sur le financement de l’éducation</a:t>
            </a:r>
          </a:p>
          <a:p>
            <a:pPr algn="just" eaLnBrk="1" hangingPunct="1">
              <a:buFont typeface="Wingdings" panose="05000000000000000000" pitchFamily="2" charset="2"/>
              <a:buNone/>
            </a:pPr>
            <a:r>
              <a:rPr lang="fr-FR" altLang="fr-FR" sz="2800" dirty="0" smtClean="0"/>
              <a:t>Classification par source de financement</a:t>
            </a:r>
          </a:p>
          <a:p>
            <a:pPr lvl="1" algn="just" eaLnBrk="1" hangingPunct="1"/>
            <a:r>
              <a:rPr lang="fr-FR" altLang="fr-FR" sz="2800" dirty="0" smtClean="0"/>
              <a:t>les administrations publiques centrales et déconcentrées, les collectivités locales;</a:t>
            </a:r>
          </a:p>
          <a:p>
            <a:pPr lvl="1" algn="just" eaLnBrk="1" hangingPunct="1"/>
            <a:r>
              <a:rPr lang="fr-FR" altLang="fr-FR" sz="2800" dirty="0" smtClean="0"/>
              <a:t>les administrations privées : ONG et associations, jumelage;</a:t>
            </a:r>
          </a:p>
          <a:p>
            <a:pPr lvl="1" algn="just" eaLnBrk="1" hangingPunct="1"/>
            <a:r>
              <a:rPr lang="fr-FR" altLang="fr-FR" sz="2800" dirty="0" smtClean="0"/>
              <a:t>les ménages ;</a:t>
            </a:r>
          </a:p>
          <a:p>
            <a:pPr lvl="1" algn="just" eaLnBrk="1" hangingPunct="1"/>
            <a:r>
              <a:rPr lang="fr-FR" altLang="fr-FR" sz="2800" dirty="0" smtClean="0"/>
              <a:t>les agents économiques non résidents sur le territoire national, agences d’aide bilatérales ou multilatérales.</a:t>
            </a:r>
          </a:p>
          <a:p>
            <a:pPr eaLnBrk="1" hangingPunct="1">
              <a:buFont typeface="Wingdings" panose="05000000000000000000" pitchFamily="2" charset="2"/>
              <a:buNone/>
            </a:pPr>
            <a:endParaRPr lang="fr-FR" altLang="fr-FR" dirty="0" smtClean="0"/>
          </a:p>
        </p:txBody>
      </p:sp>
      <p:sp>
        <p:nvSpPr>
          <p:cNvPr id="23555" name="Titre 1"/>
          <p:cNvSpPr>
            <a:spLocks noGrp="1"/>
          </p:cNvSpPr>
          <p:nvPr>
            <p:ph type="title" idx="4294967295"/>
          </p:nvPr>
        </p:nvSpPr>
        <p:spPr>
          <a:xfrm>
            <a:off x="0" y="214313"/>
            <a:ext cx="8928100" cy="766762"/>
          </a:xfrm>
        </p:spPr>
        <p:txBody>
          <a:bodyPr/>
          <a:lstStyle/>
          <a:p>
            <a:pPr eaLnBrk="1" hangingPunct="1"/>
            <a:r>
              <a:rPr lang="en-GB" altLang="ja-JP" sz="2800" smtClean="0"/>
              <a:t>1.3. Les statistiques éducatives</a:t>
            </a:r>
            <a:endParaRPr lang="fr-FR" altLang="fr-FR" sz="2800" smtClean="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stCondLst>
                                            <p:cond delay="0"/>
                                          </p:stCondLst>
                                        </p:cTn>
                                        <p:tgtEl>
                                          <p:spTgt spid="23555"/>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3555"/>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3555"/>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3555"/>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3555"/>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3554">
                                            <p:txEl>
                                              <p:pRg st="0" end="0"/>
                                            </p:txEl>
                                          </p:spTgt>
                                        </p:tgtEl>
                                        <p:attrNameLst>
                                          <p:attrName>style.visibility</p:attrName>
                                        </p:attrNameLst>
                                      </p:cBhvr>
                                      <p:to>
                                        <p:strVal val="visible"/>
                                      </p:to>
                                    </p:set>
                                    <p:anim calcmode="lin" valueType="num">
                                      <p:cBhvr>
                                        <p:cTn id="16" dur="500" fill="hold"/>
                                        <p:tgtEl>
                                          <p:spTgt spid="23554">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3554">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3554">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3554">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355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3554">
                                            <p:txEl>
                                              <p:pRg st="1" end="1"/>
                                            </p:txEl>
                                          </p:spTgt>
                                        </p:tgtEl>
                                        <p:attrNameLst>
                                          <p:attrName>style.visibility</p:attrName>
                                        </p:attrNameLst>
                                      </p:cBhvr>
                                      <p:to>
                                        <p:strVal val="visible"/>
                                      </p:to>
                                    </p:set>
                                    <p:anim calcmode="lin" valueType="num">
                                      <p:cBhvr>
                                        <p:cTn id="25" dur="500" fill="hold"/>
                                        <p:tgtEl>
                                          <p:spTgt spid="23554">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23554">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23554">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3554">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23554">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3554">
                                            <p:txEl>
                                              <p:pRg st="2" end="2"/>
                                            </p:txEl>
                                          </p:spTgt>
                                        </p:tgtEl>
                                        <p:attrNameLst>
                                          <p:attrName>style.visibility</p:attrName>
                                        </p:attrNameLst>
                                      </p:cBhvr>
                                      <p:to>
                                        <p:strVal val="visible"/>
                                      </p:to>
                                    </p:set>
                                    <p:anim calcmode="lin" valueType="num">
                                      <p:cBhvr>
                                        <p:cTn id="34" dur="500" fill="hold"/>
                                        <p:tgtEl>
                                          <p:spTgt spid="23554">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23554">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23554">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23554">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23554">
                                            <p:txEl>
                                              <p:pRg st="2" end="2"/>
                                            </p:txEl>
                                          </p:spTgt>
                                        </p:tgtEl>
                                      </p:cBhvr>
                                    </p:animEffect>
                                  </p:childTnLst>
                                </p:cTn>
                              </p:par>
                              <p:par>
                                <p:cTn id="39" presetID="54" presetClass="entr" presetSubtype="0" accel="100000" fill="hold" grpId="0" nodeType="withEffect">
                                  <p:stCondLst>
                                    <p:cond delay="0"/>
                                  </p:stCondLst>
                                  <p:childTnLst>
                                    <p:set>
                                      <p:cBhvr>
                                        <p:cTn id="40" dur="1" fill="hold">
                                          <p:stCondLst>
                                            <p:cond delay="0"/>
                                          </p:stCondLst>
                                        </p:cTn>
                                        <p:tgtEl>
                                          <p:spTgt spid="23554">
                                            <p:txEl>
                                              <p:pRg st="3" end="3"/>
                                            </p:txEl>
                                          </p:spTgt>
                                        </p:tgtEl>
                                        <p:attrNameLst>
                                          <p:attrName>style.visibility</p:attrName>
                                        </p:attrNameLst>
                                      </p:cBhvr>
                                      <p:to>
                                        <p:strVal val="visible"/>
                                      </p:to>
                                    </p:set>
                                    <p:anim calcmode="lin" valueType="num">
                                      <p:cBhvr>
                                        <p:cTn id="41" dur="500" fill="hold"/>
                                        <p:tgtEl>
                                          <p:spTgt spid="23554">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23554">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23554">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23554">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23554">
                                            <p:txEl>
                                              <p:pRg st="3" end="3"/>
                                            </p:txEl>
                                          </p:spTgt>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23554">
                                            <p:txEl>
                                              <p:pRg st="4" end="4"/>
                                            </p:txEl>
                                          </p:spTgt>
                                        </p:tgtEl>
                                        <p:attrNameLst>
                                          <p:attrName>style.visibility</p:attrName>
                                        </p:attrNameLst>
                                      </p:cBhvr>
                                      <p:to>
                                        <p:strVal val="visible"/>
                                      </p:to>
                                    </p:set>
                                    <p:anim calcmode="lin" valueType="num">
                                      <p:cBhvr>
                                        <p:cTn id="48" dur="500" fill="hold"/>
                                        <p:tgtEl>
                                          <p:spTgt spid="23554">
                                            <p:txEl>
                                              <p:pRg st="4" end="4"/>
                                            </p:txEl>
                                          </p:spTgt>
                                        </p:tgtEl>
                                        <p:attrNameLst>
                                          <p:attrName>ppt_w</p:attrName>
                                        </p:attrNameLst>
                                      </p:cBhvr>
                                      <p:tavLst>
                                        <p:tav tm="0">
                                          <p:val>
                                            <p:strVal val="#ppt_w*0.05"/>
                                          </p:val>
                                        </p:tav>
                                        <p:tav tm="100000">
                                          <p:val>
                                            <p:strVal val="#ppt_w"/>
                                          </p:val>
                                        </p:tav>
                                      </p:tavLst>
                                    </p:anim>
                                    <p:anim calcmode="lin" valueType="num">
                                      <p:cBhvr>
                                        <p:cTn id="49" dur="500" fill="hold"/>
                                        <p:tgtEl>
                                          <p:spTgt spid="23554">
                                            <p:txEl>
                                              <p:pRg st="4" end="4"/>
                                            </p:txEl>
                                          </p:spTgt>
                                        </p:tgtEl>
                                        <p:attrNameLst>
                                          <p:attrName>ppt_h</p:attrName>
                                        </p:attrNameLst>
                                      </p:cBhvr>
                                      <p:tavLst>
                                        <p:tav tm="0">
                                          <p:val>
                                            <p:strVal val="#ppt_h"/>
                                          </p:val>
                                        </p:tav>
                                        <p:tav tm="100000">
                                          <p:val>
                                            <p:strVal val="#ppt_h"/>
                                          </p:val>
                                        </p:tav>
                                      </p:tavLst>
                                    </p:anim>
                                    <p:anim calcmode="lin" valueType="num">
                                      <p:cBhvr>
                                        <p:cTn id="50" dur="500" fill="hold"/>
                                        <p:tgtEl>
                                          <p:spTgt spid="23554">
                                            <p:txEl>
                                              <p:pRg st="4" end="4"/>
                                            </p:txEl>
                                          </p:spTgt>
                                        </p:tgtEl>
                                        <p:attrNameLst>
                                          <p:attrName>ppt_x</p:attrName>
                                        </p:attrNameLst>
                                      </p:cBhvr>
                                      <p:tavLst>
                                        <p:tav tm="0">
                                          <p:val>
                                            <p:strVal val="#ppt_x-.2"/>
                                          </p:val>
                                        </p:tav>
                                        <p:tav tm="100000">
                                          <p:val>
                                            <p:strVal val="#ppt_x"/>
                                          </p:val>
                                        </p:tav>
                                      </p:tavLst>
                                    </p:anim>
                                    <p:anim calcmode="lin" valueType="num">
                                      <p:cBhvr>
                                        <p:cTn id="51" dur="500" fill="hold"/>
                                        <p:tgtEl>
                                          <p:spTgt spid="23554">
                                            <p:txEl>
                                              <p:pRg st="4" end="4"/>
                                            </p:txEl>
                                          </p:spTgt>
                                        </p:tgtEl>
                                        <p:attrNameLst>
                                          <p:attrName>ppt_y</p:attrName>
                                        </p:attrNameLst>
                                      </p:cBhvr>
                                      <p:tavLst>
                                        <p:tav tm="0">
                                          <p:val>
                                            <p:strVal val="#ppt_y"/>
                                          </p:val>
                                        </p:tav>
                                        <p:tav tm="100000">
                                          <p:val>
                                            <p:strVal val="#ppt_y"/>
                                          </p:val>
                                        </p:tav>
                                      </p:tavLst>
                                    </p:anim>
                                    <p:animEffect transition="in" filter="fade">
                                      <p:cBhvr>
                                        <p:cTn id="52" dur="500"/>
                                        <p:tgtEl>
                                          <p:spTgt spid="23554">
                                            <p:txEl>
                                              <p:pRg st="4" end="4"/>
                                            </p:txEl>
                                          </p:spTgt>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23554">
                                            <p:txEl>
                                              <p:pRg st="5" end="5"/>
                                            </p:txEl>
                                          </p:spTgt>
                                        </p:tgtEl>
                                        <p:attrNameLst>
                                          <p:attrName>style.visibility</p:attrName>
                                        </p:attrNameLst>
                                      </p:cBhvr>
                                      <p:to>
                                        <p:strVal val="visible"/>
                                      </p:to>
                                    </p:set>
                                    <p:anim calcmode="lin" valueType="num">
                                      <p:cBhvr>
                                        <p:cTn id="55" dur="500" fill="hold"/>
                                        <p:tgtEl>
                                          <p:spTgt spid="23554">
                                            <p:txEl>
                                              <p:pRg st="5" end="5"/>
                                            </p:txEl>
                                          </p:spTgt>
                                        </p:tgtEl>
                                        <p:attrNameLst>
                                          <p:attrName>ppt_w</p:attrName>
                                        </p:attrNameLst>
                                      </p:cBhvr>
                                      <p:tavLst>
                                        <p:tav tm="0">
                                          <p:val>
                                            <p:strVal val="#ppt_w*0.05"/>
                                          </p:val>
                                        </p:tav>
                                        <p:tav tm="100000">
                                          <p:val>
                                            <p:strVal val="#ppt_w"/>
                                          </p:val>
                                        </p:tav>
                                      </p:tavLst>
                                    </p:anim>
                                    <p:anim calcmode="lin" valueType="num">
                                      <p:cBhvr>
                                        <p:cTn id="56" dur="500" fill="hold"/>
                                        <p:tgtEl>
                                          <p:spTgt spid="23554">
                                            <p:txEl>
                                              <p:pRg st="5" end="5"/>
                                            </p:txEl>
                                          </p:spTgt>
                                        </p:tgtEl>
                                        <p:attrNameLst>
                                          <p:attrName>ppt_h</p:attrName>
                                        </p:attrNameLst>
                                      </p:cBhvr>
                                      <p:tavLst>
                                        <p:tav tm="0">
                                          <p:val>
                                            <p:strVal val="#ppt_h"/>
                                          </p:val>
                                        </p:tav>
                                        <p:tav tm="100000">
                                          <p:val>
                                            <p:strVal val="#ppt_h"/>
                                          </p:val>
                                        </p:tav>
                                      </p:tavLst>
                                    </p:anim>
                                    <p:anim calcmode="lin" valueType="num">
                                      <p:cBhvr>
                                        <p:cTn id="57" dur="500" fill="hold"/>
                                        <p:tgtEl>
                                          <p:spTgt spid="23554">
                                            <p:txEl>
                                              <p:pRg st="5" end="5"/>
                                            </p:txEl>
                                          </p:spTgt>
                                        </p:tgtEl>
                                        <p:attrNameLst>
                                          <p:attrName>ppt_x</p:attrName>
                                        </p:attrNameLst>
                                      </p:cBhvr>
                                      <p:tavLst>
                                        <p:tav tm="0">
                                          <p:val>
                                            <p:strVal val="#ppt_x-.2"/>
                                          </p:val>
                                        </p:tav>
                                        <p:tav tm="100000">
                                          <p:val>
                                            <p:strVal val="#ppt_x"/>
                                          </p:val>
                                        </p:tav>
                                      </p:tavLst>
                                    </p:anim>
                                    <p:anim calcmode="lin" valueType="num">
                                      <p:cBhvr>
                                        <p:cTn id="58" dur="500" fill="hold"/>
                                        <p:tgtEl>
                                          <p:spTgt spid="23554">
                                            <p:txEl>
                                              <p:pRg st="5" end="5"/>
                                            </p:txEl>
                                          </p:spTgt>
                                        </p:tgtEl>
                                        <p:attrNameLst>
                                          <p:attrName>ppt_y</p:attrName>
                                        </p:attrNameLst>
                                      </p:cBhvr>
                                      <p:tavLst>
                                        <p:tav tm="0">
                                          <p:val>
                                            <p:strVal val="#ppt_y"/>
                                          </p:val>
                                        </p:tav>
                                        <p:tav tm="100000">
                                          <p:val>
                                            <p:strVal val="#ppt_y"/>
                                          </p:val>
                                        </p:tav>
                                      </p:tavLst>
                                    </p:anim>
                                    <p:animEffect transition="in" filter="fade">
                                      <p:cBhvr>
                                        <p:cTn id="59" dur="500"/>
                                        <p:tgtEl>
                                          <p:spTgt spid="23554">
                                            <p:txEl>
                                              <p:pRg st="5" end="5"/>
                                            </p:txEl>
                                          </p:spTgt>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23554">
                                            <p:txEl>
                                              <p:pRg st="6" end="6"/>
                                            </p:txEl>
                                          </p:spTgt>
                                        </p:tgtEl>
                                        <p:attrNameLst>
                                          <p:attrName>style.visibility</p:attrName>
                                        </p:attrNameLst>
                                      </p:cBhvr>
                                      <p:to>
                                        <p:strVal val="visible"/>
                                      </p:to>
                                    </p:set>
                                    <p:anim calcmode="lin" valueType="num">
                                      <p:cBhvr>
                                        <p:cTn id="62" dur="500" fill="hold"/>
                                        <p:tgtEl>
                                          <p:spTgt spid="23554">
                                            <p:txEl>
                                              <p:pRg st="6" end="6"/>
                                            </p:txEl>
                                          </p:spTgt>
                                        </p:tgtEl>
                                        <p:attrNameLst>
                                          <p:attrName>ppt_w</p:attrName>
                                        </p:attrNameLst>
                                      </p:cBhvr>
                                      <p:tavLst>
                                        <p:tav tm="0">
                                          <p:val>
                                            <p:strVal val="#ppt_w*0.05"/>
                                          </p:val>
                                        </p:tav>
                                        <p:tav tm="100000">
                                          <p:val>
                                            <p:strVal val="#ppt_w"/>
                                          </p:val>
                                        </p:tav>
                                      </p:tavLst>
                                    </p:anim>
                                    <p:anim calcmode="lin" valueType="num">
                                      <p:cBhvr>
                                        <p:cTn id="63" dur="500" fill="hold"/>
                                        <p:tgtEl>
                                          <p:spTgt spid="23554">
                                            <p:txEl>
                                              <p:pRg st="6" end="6"/>
                                            </p:txEl>
                                          </p:spTgt>
                                        </p:tgtEl>
                                        <p:attrNameLst>
                                          <p:attrName>ppt_h</p:attrName>
                                        </p:attrNameLst>
                                      </p:cBhvr>
                                      <p:tavLst>
                                        <p:tav tm="0">
                                          <p:val>
                                            <p:strVal val="#ppt_h"/>
                                          </p:val>
                                        </p:tav>
                                        <p:tav tm="100000">
                                          <p:val>
                                            <p:strVal val="#ppt_h"/>
                                          </p:val>
                                        </p:tav>
                                      </p:tavLst>
                                    </p:anim>
                                    <p:anim calcmode="lin" valueType="num">
                                      <p:cBhvr>
                                        <p:cTn id="64" dur="500" fill="hold"/>
                                        <p:tgtEl>
                                          <p:spTgt spid="23554">
                                            <p:txEl>
                                              <p:pRg st="6" end="6"/>
                                            </p:txEl>
                                          </p:spTgt>
                                        </p:tgtEl>
                                        <p:attrNameLst>
                                          <p:attrName>ppt_x</p:attrName>
                                        </p:attrNameLst>
                                      </p:cBhvr>
                                      <p:tavLst>
                                        <p:tav tm="0">
                                          <p:val>
                                            <p:strVal val="#ppt_x-.2"/>
                                          </p:val>
                                        </p:tav>
                                        <p:tav tm="100000">
                                          <p:val>
                                            <p:strVal val="#ppt_x"/>
                                          </p:val>
                                        </p:tav>
                                      </p:tavLst>
                                    </p:anim>
                                    <p:anim calcmode="lin" valueType="num">
                                      <p:cBhvr>
                                        <p:cTn id="65" dur="500" fill="hold"/>
                                        <p:tgtEl>
                                          <p:spTgt spid="23554">
                                            <p:txEl>
                                              <p:pRg st="6" end="6"/>
                                            </p:txEl>
                                          </p:spTgt>
                                        </p:tgtEl>
                                        <p:attrNameLst>
                                          <p:attrName>ppt_y</p:attrName>
                                        </p:attrNameLst>
                                      </p:cBhvr>
                                      <p:tavLst>
                                        <p:tav tm="0">
                                          <p:val>
                                            <p:strVal val="#ppt_y"/>
                                          </p:val>
                                        </p:tav>
                                        <p:tav tm="100000">
                                          <p:val>
                                            <p:strVal val="#ppt_y"/>
                                          </p:val>
                                        </p:tav>
                                      </p:tavLst>
                                    </p:anim>
                                    <p:animEffect transition="in" filter="fade">
                                      <p:cBhvr>
                                        <p:cTn id="66" dur="500"/>
                                        <p:tgtEl>
                                          <p:spTgt spid="23554">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5" presetClass="exit" presetSubtype="0" fill="hold" grpId="1" nodeType="clickEffect">
                                  <p:stCondLst>
                                    <p:cond delay="0"/>
                                  </p:stCondLst>
                                  <p:childTnLst>
                                    <p:anim calcmode="lin" valueType="num">
                                      <p:cBhvr>
                                        <p:cTn id="70" dur="2000" fill="hold"/>
                                        <p:tgtEl>
                                          <p:spTgt spid="23555"/>
                                        </p:tgtEl>
                                        <p:attrNameLst>
                                          <p:attrName>style.rotation</p:attrName>
                                        </p:attrNameLst>
                                      </p:cBhvr>
                                      <p:tavLst>
                                        <p:tav tm="0">
                                          <p:val>
                                            <p:fltVal val="0"/>
                                          </p:val>
                                        </p:tav>
                                        <p:tav tm="100000">
                                          <p:val>
                                            <p:fltVal val="-90"/>
                                          </p:val>
                                        </p:tav>
                                      </p:tavLst>
                                    </p:anim>
                                    <p:anim calcmode="lin" valueType="num">
                                      <p:cBhvr>
                                        <p:cTn id="71" dur="2000" fill="hold"/>
                                        <p:tgtEl>
                                          <p:spTgt spid="23555"/>
                                        </p:tgtEl>
                                        <p:attrNameLst>
                                          <p:attrName>ppt_w</p:attrName>
                                        </p:attrNameLst>
                                      </p:cBhvr>
                                      <p:tavLst>
                                        <p:tav tm="0">
                                          <p:val>
                                            <p:strVal val="ppt_w"/>
                                          </p:val>
                                        </p:tav>
                                        <p:tav tm="50000">
                                          <p:val>
                                            <p:strVal val="ppt_w-.5"/>
                                          </p:val>
                                        </p:tav>
                                        <p:tav tm="100000">
                                          <p:val>
                                            <p:strVal val="ppt_w-.5"/>
                                          </p:val>
                                        </p:tav>
                                      </p:tavLst>
                                    </p:anim>
                                    <p:anim calcmode="lin" valueType="num">
                                      <p:cBhvr>
                                        <p:cTn id="72" dur="2000" fill="hold"/>
                                        <p:tgtEl>
                                          <p:spTgt spid="23555"/>
                                        </p:tgtEl>
                                        <p:attrNameLst>
                                          <p:attrName>ppt_h</p:attrName>
                                        </p:attrNameLst>
                                      </p:cBhvr>
                                      <p:tavLst>
                                        <p:tav tm="0">
                                          <p:val>
                                            <p:strVal val="ppt_h"/>
                                          </p:val>
                                        </p:tav>
                                        <p:tav tm="100000">
                                          <p:val>
                                            <p:strVal val="ppt_h"/>
                                          </p:val>
                                        </p:tav>
                                      </p:tavLst>
                                    </p:anim>
                                    <p:anim calcmode="lin" valueType="num">
                                      <p:cBhvr>
                                        <p:cTn id="73" dur="2000" fill="hold"/>
                                        <p:tgtEl>
                                          <p:spTgt spid="23555"/>
                                        </p:tgtEl>
                                        <p:attrNameLst>
                                          <p:attrName>ppt_x</p:attrName>
                                        </p:attrNameLst>
                                      </p:cBhvr>
                                      <p:tavLst>
                                        <p:tav tm="0">
                                          <p:val>
                                            <p:strVal val="ppt_x"/>
                                          </p:val>
                                        </p:tav>
                                        <p:tav tm="100000">
                                          <p:val>
                                            <p:strVal val="ppt_x+.4"/>
                                          </p:val>
                                        </p:tav>
                                      </p:tavLst>
                                    </p:anim>
                                    <p:anim calcmode="lin" valueType="num">
                                      <p:cBhvr>
                                        <p:cTn id="74" dur="2000" fill="hold"/>
                                        <p:tgtEl>
                                          <p:spTgt spid="23555"/>
                                        </p:tgtEl>
                                        <p:attrNameLst>
                                          <p:attrName>ppt_y</p:attrName>
                                        </p:attrNameLst>
                                      </p:cBhvr>
                                      <p:tavLst>
                                        <p:tav tm="0">
                                          <p:val>
                                            <p:strVal val="ppt_y"/>
                                          </p:val>
                                        </p:tav>
                                        <p:tav tm="50000">
                                          <p:val>
                                            <p:strVal val="ppt_y+.1"/>
                                          </p:val>
                                        </p:tav>
                                        <p:tav tm="100000">
                                          <p:val>
                                            <p:strVal val="ppt_y-.2"/>
                                          </p:val>
                                        </p:tav>
                                      </p:tavLst>
                                    </p:anim>
                                    <p:set>
                                      <p:cBhvr>
                                        <p:cTn id="75" dur="1" fill="hold">
                                          <p:stCondLst>
                                            <p:cond delay="1998"/>
                                          </p:stCondLst>
                                        </p:cTn>
                                        <p:tgtEl>
                                          <p:spTgt spid="23555"/>
                                        </p:tgtEl>
                                        <p:attrNameLst>
                                          <p:attrName>style.visibility</p:attrName>
                                        </p:attrNameLst>
                                      </p:cBhvr>
                                      <p:to>
                                        <p:strVal val="hidden"/>
                                      </p:to>
                                    </p:set>
                                  </p:childTnLst>
                                </p:cTn>
                              </p:par>
                              <p:par>
                                <p:cTn id="76" presetID="22" presetClass="exit" presetSubtype="8" fill="hold" grpId="1" nodeType="withEffect">
                                  <p:stCondLst>
                                    <p:cond delay="0"/>
                                  </p:stCondLst>
                                  <p:childTnLst>
                                    <p:animEffect transition="out" filter="wipe(left)">
                                      <p:cBhvr>
                                        <p:cTn id="77" dur="500"/>
                                        <p:tgtEl>
                                          <p:spTgt spid="23554">
                                            <p:txEl>
                                              <p:pRg st="0" end="0"/>
                                            </p:txEl>
                                          </p:spTgt>
                                        </p:tgtEl>
                                      </p:cBhvr>
                                    </p:animEffect>
                                    <p:set>
                                      <p:cBhvr>
                                        <p:cTn id="78" dur="1" fill="hold">
                                          <p:stCondLst>
                                            <p:cond delay="499"/>
                                          </p:stCondLst>
                                        </p:cTn>
                                        <p:tgtEl>
                                          <p:spTgt spid="23554">
                                            <p:txEl>
                                              <p:pRg st="0" end="0"/>
                                            </p:txEl>
                                          </p:spTgt>
                                        </p:tgtEl>
                                        <p:attrNameLst>
                                          <p:attrName>style.visibility</p:attrName>
                                        </p:attrNameLst>
                                      </p:cBhvr>
                                      <p:to>
                                        <p:strVal val="hidden"/>
                                      </p:to>
                                    </p:set>
                                  </p:childTnLst>
                                </p:cTn>
                              </p:par>
                              <p:par>
                                <p:cTn id="79" presetID="22" presetClass="exit" presetSubtype="8" fill="hold" grpId="1" nodeType="withEffect">
                                  <p:stCondLst>
                                    <p:cond delay="0"/>
                                  </p:stCondLst>
                                  <p:childTnLst>
                                    <p:animEffect transition="out" filter="wipe(left)">
                                      <p:cBhvr>
                                        <p:cTn id="80" dur="500"/>
                                        <p:tgtEl>
                                          <p:spTgt spid="23554">
                                            <p:txEl>
                                              <p:pRg st="1" end="1"/>
                                            </p:txEl>
                                          </p:spTgt>
                                        </p:tgtEl>
                                      </p:cBhvr>
                                    </p:animEffect>
                                    <p:set>
                                      <p:cBhvr>
                                        <p:cTn id="81" dur="1" fill="hold">
                                          <p:stCondLst>
                                            <p:cond delay="499"/>
                                          </p:stCondLst>
                                        </p:cTn>
                                        <p:tgtEl>
                                          <p:spTgt spid="23554">
                                            <p:txEl>
                                              <p:pRg st="1" end="1"/>
                                            </p:txEl>
                                          </p:spTgt>
                                        </p:tgtEl>
                                        <p:attrNameLst>
                                          <p:attrName>style.visibility</p:attrName>
                                        </p:attrNameLst>
                                      </p:cBhvr>
                                      <p:to>
                                        <p:strVal val="hidden"/>
                                      </p:to>
                                    </p:set>
                                  </p:childTnLst>
                                </p:cTn>
                              </p:par>
                              <p:par>
                                <p:cTn id="82" presetID="22" presetClass="exit" presetSubtype="8" fill="hold" grpId="1" nodeType="withEffect">
                                  <p:stCondLst>
                                    <p:cond delay="0"/>
                                  </p:stCondLst>
                                  <p:childTnLst>
                                    <p:animEffect transition="out" filter="wipe(left)">
                                      <p:cBhvr>
                                        <p:cTn id="83" dur="500"/>
                                        <p:tgtEl>
                                          <p:spTgt spid="23554">
                                            <p:txEl>
                                              <p:pRg st="2" end="2"/>
                                            </p:txEl>
                                          </p:spTgt>
                                        </p:tgtEl>
                                      </p:cBhvr>
                                    </p:animEffect>
                                    <p:set>
                                      <p:cBhvr>
                                        <p:cTn id="84" dur="1" fill="hold">
                                          <p:stCondLst>
                                            <p:cond delay="499"/>
                                          </p:stCondLst>
                                        </p:cTn>
                                        <p:tgtEl>
                                          <p:spTgt spid="23554">
                                            <p:txEl>
                                              <p:pRg st="2" end="2"/>
                                            </p:txEl>
                                          </p:spTgt>
                                        </p:tgtEl>
                                        <p:attrNameLst>
                                          <p:attrName>style.visibility</p:attrName>
                                        </p:attrNameLst>
                                      </p:cBhvr>
                                      <p:to>
                                        <p:strVal val="hidden"/>
                                      </p:to>
                                    </p:set>
                                  </p:childTnLst>
                                </p:cTn>
                              </p:par>
                              <p:par>
                                <p:cTn id="85" presetID="22" presetClass="exit" presetSubtype="8" fill="hold" grpId="1" nodeType="withEffect">
                                  <p:stCondLst>
                                    <p:cond delay="0"/>
                                  </p:stCondLst>
                                  <p:childTnLst>
                                    <p:animEffect transition="out" filter="wipe(left)">
                                      <p:cBhvr>
                                        <p:cTn id="86" dur="500"/>
                                        <p:tgtEl>
                                          <p:spTgt spid="23554">
                                            <p:txEl>
                                              <p:pRg st="3" end="3"/>
                                            </p:txEl>
                                          </p:spTgt>
                                        </p:tgtEl>
                                      </p:cBhvr>
                                    </p:animEffect>
                                    <p:set>
                                      <p:cBhvr>
                                        <p:cTn id="87" dur="1" fill="hold">
                                          <p:stCondLst>
                                            <p:cond delay="499"/>
                                          </p:stCondLst>
                                        </p:cTn>
                                        <p:tgtEl>
                                          <p:spTgt spid="23554">
                                            <p:txEl>
                                              <p:pRg st="3" end="3"/>
                                            </p:txEl>
                                          </p:spTgt>
                                        </p:tgtEl>
                                        <p:attrNameLst>
                                          <p:attrName>style.visibility</p:attrName>
                                        </p:attrNameLst>
                                      </p:cBhvr>
                                      <p:to>
                                        <p:strVal val="hidden"/>
                                      </p:to>
                                    </p:set>
                                  </p:childTnLst>
                                </p:cTn>
                              </p:par>
                              <p:par>
                                <p:cTn id="88" presetID="22" presetClass="exit" presetSubtype="8" fill="hold" grpId="1" nodeType="withEffect">
                                  <p:stCondLst>
                                    <p:cond delay="0"/>
                                  </p:stCondLst>
                                  <p:childTnLst>
                                    <p:animEffect transition="out" filter="wipe(left)">
                                      <p:cBhvr>
                                        <p:cTn id="89" dur="500"/>
                                        <p:tgtEl>
                                          <p:spTgt spid="23554">
                                            <p:txEl>
                                              <p:pRg st="4" end="4"/>
                                            </p:txEl>
                                          </p:spTgt>
                                        </p:tgtEl>
                                      </p:cBhvr>
                                    </p:animEffect>
                                    <p:set>
                                      <p:cBhvr>
                                        <p:cTn id="90" dur="1" fill="hold">
                                          <p:stCondLst>
                                            <p:cond delay="499"/>
                                          </p:stCondLst>
                                        </p:cTn>
                                        <p:tgtEl>
                                          <p:spTgt spid="23554">
                                            <p:txEl>
                                              <p:pRg st="4" end="4"/>
                                            </p:txEl>
                                          </p:spTgt>
                                        </p:tgtEl>
                                        <p:attrNameLst>
                                          <p:attrName>style.visibility</p:attrName>
                                        </p:attrNameLst>
                                      </p:cBhvr>
                                      <p:to>
                                        <p:strVal val="hidden"/>
                                      </p:to>
                                    </p:set>
                                  </p:childTnLst>
                                </p:cTn>
                              </p:par>
                              <p:par>
                                <p:cTn id="91" presetID="22" presetClass="exit" presetSubtype="8" fill="hold" grpId="1" nodeType="withEffect">
                                  <p:stCondLst>
                                    <p:cond delay="0"/>
                                  </p:stCondLst>
                                  <p:childTnLst>
                                    <p:animEffect transition="out" filter="wipe(left)">
                                      <p:cBhvr>
                                        <p:cTn id="92" dur="500"/>
                                        <p:tgtEl>
                                          <p:spTgt spid="23554">
                                            <p:txEl>
                                              <p:pRg st="5" end="5"/>
                                            </p:txEl>
                                          </p:spTgt>
                                        </p:tgtEl>
                                      </p:cBhvr>
                                    </p:animEffect>
                                    <p:set>
                                      <p:cBhvr>
                                        <p:cTn id="93" dur="1" fill="hold">
                                          <p:stCondLst>
                                            <p:cond delay="499"/>
                                          </p:stCondLst>
                                        </p:cTn>
                                        <p:tgtEl>
                                          <p:spTgt spid="23554">
                                            <p:txEl>
                                              <p:pRg st="5" end="5"/>
                                            </p:txEl>
                                          </p:spTgt>
                                        </p:tgtEl>
                                        <p:attrNameLst>
                                          <p:attrName>style.visibility</p:attrName>
                                        </p:attrNameLst>
                                      </p:cBhvr>
                                      <p:to>
                                        <p:strVal val="hidden"/>
                                      </p:to>
                                    </p:set>
                                  </p:childTnLst>
                                </p:cTn>
                              </p:par>
                              <p:par>
                                <p:cTn id="94" presetID="22" presetClass="exit" presetSubtype="8" fill="hold" grpId="1" nodeType="withEffect">
                                  <p:stCondLst>
                                    <p:cond delay="0"/>
                                  </p:stCondLst>
                                  <p:childTnLst>
                                    <p:animEffect transition="out" filter="wipe(left)">
                                      <p:cBhvr>
                                        <p:cTn id="95" dur="500"/>
                                        <p:tgtEl>
                                          <p:spTgt spid="23554">
                                            <p:txEl>
                                              <p:pRg st="6" end="6"/>
                                            </p:txEl>
                                          </p:spTgt>
                                        </p:tgtEl>
                                      </p:cBhvr>
                                    </p:animEffect>
                                    <p:set>
                                      <p:cBhvr>
                                        <p:cTn id="96" dur="1" fill="hold">
                                          <p:stCondLst>
                                            <p:cond delay="499"/>
                                          </p:stCondLst>
                                        </p:cTn>
                                        <p:tgtEl>
                                          <p:spTgt spid="2355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4" grpId="1" build="allAtOnce"/>
      <p:bldP spid="23555" grpId="0"/>
      <p:bldP spid="23555" grpId="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1214438"/>
            <a:ext cx="8856663" cy="5454650"/>
          </a:xfrm>
        </p:spPr>
        <p:txBody>
          <a:bodyPr/>
          <a:lstStyle/>
          <a:p>
            <a:pPr algn="just" eaLnBrk="1" hangingPunct="1">
              <a:buFontTx/>
              <a:buNone/>
            </a:pPr>
            <a:r>
              <a:rPr lang="fr-FR" altLang="fr-FR" sz="3600" dirty="0" smtClean="0"/>
              <a:t> </a:t>
            </a:r>
            <a:r>
              <a:rPr lang="fr-FR" altLang="fr-FR" sz="3200" b="1" dirty="0" smtClean="0"/>
              <a:t>1.3.4.</a:t>
            </a:r>
            <a:r>
              <a:rPr lang="en-GB" altLang="ja-JP" sz="3200" b="1" dirty="0" smtClean="0"/>
              <a:t> Les </a:t>
            </a:r>
            <a:r>
              <a:rPr lang="en-GB" altLang="ja-JP" sz="3200" b="1" dirty="0" err="1" smtClean="0"/>
              <a:t>différents</a:t>
            </a:r>
            <a:r>
              <a:rPr lang="en-GB" altLang="ja-JP" sz="3200" b="1" dirty="0" smtClean="0"/>
              <a:t> types de </a:t>
            </a:r>
            <a:r>
              <a:rPr lang="en-GB" altLang="ja-JP" sz="3200" b="1" dirty="0" err="1" smtClean="0"/>
              <a:t>statistiques</a:t>
            </a:r>
            <a:endParaRPr lang="en-GB" altLang="ja-JP" sz="3200" b="1" dirty="0" smtClean="0"/>
          </a:p>
          <a:p>
            <a:pPr algn="just" eaLnBrk="1" hangingPunct="1">
              <a:buFont typeface="Wingdings" panose="05000000000000000000" pitchFamily="2" charset="2"/>
              <a:buChar char="§"/>
            </a:pPr>
            <a:r>
              <a:rPr lang="fr-FR" altLang="fr-FR" sz="3200" b="1" dirty="0" smtClean="0"/>
              <a:t>Statistiques sur le financement de l’éducation</a:t>
            </a:r>
          </a:p>
          <a:p>
            <a:pPr algn="just" eaLnBrk="1" hangingPunct="1">
              <a:buFont typeface="Wingdings" panose="05000000000000000000" pitchFamily="2" charset="2"/>
              <a:buNone/>
            </a:pPr>
            <a:r>
              <a:rPr lang="fr-FR" altLang="fr-FR" sz="3200" dirty="0" smtClean="0"/>
              <a:t>Classification par nature de dépense </a:t>
            </a:r>
          </a:p>
          <a:p>
            <a:pPr algn="just" eaLnBrk="1" hangingPunct="1">
              <a:buFont typeface="Wingdings" panose="05000000000000000000" pitchFamily="2" charset="2"/>
              <a:buNone/>
            </a:pPr>
            <a:r>
              <a:rPr lang="fr-FR" altLang="fr-FR" sz="3200" dirty="0" smtClean="0"/>
              <a:t>Ce type de classification s’articule autour des :</a:t>
            </a:r>
          </a:p>
          <a:p>
            <a:pPr algn="just" eaLnBrk="1" hangingPunct="1"/>
            <a:r>
              <a:rPr lang="fr-FR" altLang="fr-FR" sz="3200" dirty="0" smtClean="0"/>
              <a:t>dépenses en capital : achat de terrain, viabilisation, bâtiments, équipements lourds que l’on peut utiliser durant plusieurs années. Ces dépenses sont appelées aussi dépenses d’investissement ;</a:t>
            </a:r>
          </a:p>
          <a:p>
            <a:pPr algn="just" eaLnBrk="1" hangingPunct="1"/>
            <a:r>
              <a:rPr lang="fr-FR" altLang="fr-FR" sz="3200" dirty="0" smtClean="0"/>
              <a:t>dépenses courantes (la rémunération du personnel ;les autres dépenses de fonctionnement).</a:t>
            </a:r>
          </a:p>
          <a:p>
            <a:pPr eaLnBrk="1" hangingPunct="1">
              <a:buFont typeface="Wingdings" panose="05000000000000000000" pitchFamily="2" charset="2"/>
              <a:buNone/>
            </a:pPr>
            <a:endParaRPr lang="fr-FR" altLang="fr-FR" dirty="0" smtClean="0"/>
          </a:p>
        </p:txBody>
      </p:sp>
      <p:sp>
        <p:nvSpPr>
          <p:cNvPr id="24579" name="Titre 1"/>
          <p:cNvSpPr>
            <a:spLocks noGrp="1"/>
          </p:cNvSpPr>
          <p:nvPr>
            <p:ph type="title" idx="4294967295"/>
          </p:nvPr>
        </p:nvSpPr>
        <p:spPr>
          <a:xfrm>
            <a:off x="107950" y="214313"/>
            <a:ext cx="9036050" cy="693737"/>
          </a:xfrm>
        </p:spPr>
        <p:txBody>
          <a:bodyPr/>
          <a:lstStyle/>
          <a:p>
            <a:pPr eaLnBrk="1" hangingPunct="1"/>
            <a:r>
              <a:rPr lang="en-GB" altLang="ja-JP" sz="2800" smtClean="0"/>
              <a:t>1.3. Les statistiques éducatives</a:t>
            </a:r>
            <a:endParaRPr lang="fr-FR" altLang="fr-FR" sz="2800" smtClean="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1000" fill="hold">
                                          <p:stCondLst>
                                            <p:cond delay="0"/>
                                          </p:stCondLst>
                                        </p:cTn>
                                        <p:tgtEl>
                                          <p:spTgt spid="24579"/>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4579"/>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4579"/>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4579"/>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4579"/>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4578">
                                            <p:txEl>
                                              <p:pRg st="0" end="0"/>
                                            </p:txEl>
                                          </p:spTgt>
                                        </p:tgtEl>
                                        <p:attrNameLst>
                                          <p:attrName>style.visibility</p:attrName>
                                        </p:attrNameLst>
                                      </p:cBhvr>
                                      <p:to>
                                        <p:strVal val="visible"/>
                                      </p:to>
                                    </p:set>
                                    <p:anim calcmode="lin" valueType="num">
                                      <p:cBhvr>
                                        <p:cTn id="16" dur="500" fill="hold"/>
                                        <p:tgtEl>
                                          <p:spTgt spid="24578">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4578">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4578">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4578">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457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4578">
                                            <p:txEl>
                                              <p:pRg st="1" end="1"/>
                                            </p:txEl>
                                          </p:spTgt>
                                        </p:tgtEl>
                                        <p:attrNameLst>
                                          <p:attrName>style.visibility</p:attrName>
                                        </p:attrNameLst>
                                      </p:cBhvr>
                                      <p:to>
                                        <p:strVal val="visible"/>
                                      </p:to>
                                    </p:set>
                                    <p:anim calcmode="lin" valueType="num">
                                      <p:cBhvr>
                                        <p:cTn id="25" dur="500" fill="hold"/>
                                        <p:tgtEl>
                                          <p:spTgt spid="24578">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24578">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24578">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4578">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24578">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4578">
                                            <p:txEl>
                                              <p:pRg st="2" end="2"/>
                                            </p:txEl>
                                          </p:spTgt>
                                        </p:tgtEl>
                                        <p:attrNameLst>
                                          <p:attrName>style.visibility</p:attrName>
                                        </p:attrNameLst>
                                      </p:cBhvr>
                                      <p:to>
                                        <p:strVal val="visible"/>
                                      </p:to>
                                    </p:set>
                                    <p:anim calcmode="lin" valueType="num">
                                      <p:cBhvr>
                                        <p:cTn id="34" dur="500" fill="hold"/>
                                        <p:tgtEl>
                                          <p:spTgt spid="24578">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24578">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24578">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24578">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24578">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4578">
                                            <p:txEl>
                                              <p:pRg st="3" end="3"/>
                                            </p:txEl>
                                          </p:spTgt>
                                        </p:tgtEl>
                                        <p:attrNameLst>
                                          <p:attrName>style.visibility</p:attrName>
                                        </p:attrNameLst>
                                      </p:cBhvr>
                                      <p:to>
                                        <p:strVal val="visible"/>
                                      </p:to>
                                    </p:set>
                                    <p:anim calcmode="lin" valueType="num">
                                      <p:cBhvr>
                                        <p:cTn id="43" dur="500" fill="hold"/>
                                        <p:tgtEl>
                                          <p:spTgt spid="24578">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24578">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24578">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24578">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24578">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24578">
                                            <p:txEl>
                                              <p:pRg st="4" end="4"/>
                                            </p:txEl>
                                          </p:spTgt>
                                        </p:tgtEl>
                                        <p:attrNameLst>
                                          <p:attrName>style.visibility</p:attrName>
                                        </p:attrNameLst>
                                      </p:cBhvr>
                                      <p:to>
                                        <p:strVal val="visible"/>
                                      </p:to>
                                    </p:set>
                                    <p:anim calcmode="lin" valueType="num">
                                      <p:cBhvr>
                                        <p:cTn id="52" dur="500" fill="hold"/>
                                        <p:tgtEl>
                                          <p:spTgt spid="24578">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24578">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24578">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24578">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24578">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24578">
                                            <p:txEl>
                                              <p:pRg st="5" end="5"/>
                                            </p:txEl>
                                          </p:spTgt>
                                        </p:tgtEl>
                                        <p:attrNameLst>
                                          <p:attrName>style.visibility</p:attrName>
                                        </p:attrNameLst>
                                      </p:cBhvr>
                                      <p:to>
                                        <p:strVal val="visible"/>
                                      </p:to>
                                    </p:set>
                                    <p:anim calcmode="lin" valueType="num">
                                      <p:cBhvr>
                                        <p:cTn id="61" dur="500" fill="hold"/>
                                        <p:tgtEl>
                                          <p:spTgt spid="24578">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24578">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24578">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24578">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24578">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5" presetClass="exit" presetSubtype="0" fill="hold" grpId="1" nodeType="clickEffect">
                                  <p:stCondLst>
                                    <p:cond delay="0"/>
                                  </p:stCondLst>
                                  <p:childTnLst>
                                    <p:anim calcmode="lin" valueType="num">
                                      <p:cBhvr>
                                        <p:cTn id="69" dur="2000" fill="hold"/>
                                        <p:tgtEl>
                                          <p:spTgt spid="24579"/>
                                        </p:tgtEl>
                                        <p:attrNameLst>
                                          <p:attrName>style.rotation</p:attrName>
                                        </p:attrNameLst>
                                      </p:cBhvr>
                                      <p:tavLst>
                                        <p:tav tm="0">
                                          <p:val>
                                            <p:fltVal val="0"/>
                                          </p:val>
                                        </p:tav>
                                        <p:tav tm="100000">
                                          <p:val>
                                            <p:fltVal val="-90"/>
                                          </p:val>
                                        </p:tav>
                                      </p:tavLst>
                                    </p:anim>
                                    <p:anim calcmode="lin" valueType="num">
                                      <p:cBhvr>
                                        <p:cTn id="70" dur="2000" fill="hold"/>
                                        <p:tgtEl>
                                          <p:spTgt spid="24579"/>
                                        </p:tgtEl>
                                        <p:attrNameLst>
                                          <p:attrName>ppt_w</p:attrName>
                                        </p:attrNameLst>
                                      </p:cBhvr>
                                      <p:tavLst>
                                        <p:tav tm="0">
                                          <p:val>
                                            <p:strVal val="ppt_w"/>
                                          </p:val>
                                        </p:tav>
                                        <p:tav tm="50000">
                                          <p:val>
                                            <p:strVal val="ppt_w-.5"/>
                                          </p:val>
                                        </p:tav>
                                        <p:tav tm="100000">
                                          <p:val>
                                            <p:strVal val="ppt_w-.5"/>
                                          </p:val>
                                        </p:tav>
                                      </p:tavLst>
                                    </p:anim>
                                    <p:anim calcmode="lin" valueType="num">
                                      <p:cBhvr>
                                        <p:cTn id="71" dur="2000" fill="hold"/>
                                        <p:tgtEl>
                                          <p:spTgt spid="24579"/>
                                        </p:tgtEl>
                                        <p:attrNameLst>
                                          <p:attrName>ppt_h</p:attrName>
                                        </p:attrNameLst>
                                      </p:cBhvr>
                                      <p:tavLst>
                                        <p:tav tm="0">
                                          <p:val>
                                            <p:strVal val="ppt_h"/>
                                          </p:val>
                                        </p:tav>
                                        <p:tav tm="100000">
                                          <p:val>
                                            <p:strVal val="ppt_h"/>
                                          </p:val>
                                        </p:tav>
                                      </p:tavLst>
                                    </p:anim>
                                    <p:anim calcmode="lin" valueType="num">
                                      <p:cBhvr>
                                        <p:cTn id="72" dur="2000" fill="hold"/>
                                        <p:tgtEl>
                                          <p:spTgt spid="24579"/>
                                        </p:tgtEl>
                                        <p:attrNameLst>
                                          <p:attrName>ppt_x</p:attrName>
                                        </p:attrNameLst>
                                      </p:cBhvr>
                                      <p:tavLst>
                                        <p:tav tm="0">
                                          <p:val>
                                            <p:strVal val="ppt_x"/>
                                          </p:val>
                                        </p:tav>
                                        <p:tav tm="100000">
                                          <p:val>
                                            <p:strVal val="ppt_x+.4"/>
                                          </p:val>
                                        </p:tav>
                                      </p:tavLst>
                                    </p:anim>
                                    <p:anim calcmode="lin" valueType="num">
                                      <p:cBhvr>
                                        <p:cTn id="73" dur="2000" fill="hold"/>
                                        <p:tgtEl>
                                          <p:spTgt spid="24579"/>
                                        </p:tgtEl>
                                        <p:attrNameLst>
                                          <p:attrName>ppt_y</p:attrName>
                                        </p:attrNameLst>
                                      </p:cBhvr>
                                      <p:tavLst>
                                        <p:tav tm="0">
                                          <p:val>
                                            <p:strVal val="ppt_y"/>
                                          </p:val>
                                        </p:tav>
                                        <p:tav tm="50000">
                                          <p:val>
                                            <p:strVal val="ppt_y+.1"/>
                                          </p:val>
                                        </p:tav>
                                        <p:tav tm="100000">
                                          <p:val>
                                            <p:strVal val="ppt_y-.2"/>
                                          </p:val>
                                        </p:tav>
                                      </p:tavLst>
                                    </p:anim>
                                    <p:set>
                                      <p:cBhvr>
                                        <p:cTn id="74" dur="1" fill="hold">
                                          <p:stCondLst>
                                            <p:cond delay="1998"/>
                                          </p:stCondLst>
                                        </p:cTn>
                                        <p:tgtEl>
                                          <p:spTgt spid="24579"/>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24578">
                                            <p:txEl>
                                              <p:pRg st="0" end="0"/>
                                            </p:txEl>
                                          </p:spTgt>
                                        </p:tgtEl>
                                      </p:cBhvr>
                                    </p:animEffect>
                                    <p:set>
                                      <p:cBhvr>
                                        <p:cTn id="77" dur="1" fill="hold">
                                          <p:stCondLst>
                                            <p:cond delay="499"/>
                                          </p:stCondLst>
                                        </p:cTn>
                                        <p:tgtEl>
                                          <p:spTgt spid="24578">
                                            <p:txEl>
                                              <p:pRg st="0" end="0"/>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24578">
                                            <p:txEl>
                                              <p:pRg st="1" end="1"/>
                                            </p:txEl>
                                          </p:spTgt>
                                        </p:tgtEl>
                                      </p:cBhvr>
                                    </p:animEffect>
                                    <p:set>
                                      <p:cBhvr>
                                        <p:cTn id="80" dur="1" fill="hold">
                                          <p:stCondLst>
                                            <p:cond delay="499"/>
                                          </p:stCondLst>
                                        </p:cTn>
                                        <p:tgtEl>
                                          <p:spTgt spid="24578">
                                            <p:txEl>
                                              <p:pRg st="1" end="1"/>
                                            </p:txEl>
                                          </p:spTgt>
                                        </p:tgtEl>
                                        <p:attrNameLst>
                                          <p:attrName>style.visibility</p:attrName>
                                        </p:attrNameLst>
                                      </p:cBhvr>
                                      <p:to>
                                        <p:strVal val="hidden"/>
                                      </p:to>
                                    </p:set>
                                  </p:childTnLst>
                                </p:cTn>
                              </p:par>
                              <p:par>
                                <p:cTn id="81" presetID="22" presetClass="exit" presetSubtype="8" fill="hold" grpId="1" nodeType="withEffect">
                                  <p:stCondLst>
                                    <p:cond delay="0"/>
                                  </p:stCondLst>
                                  <p:childTnLst>
                                    <p:animEffect transition="out" filter="wipe(left)">
                                      <p:cBhvr>
                                        <p:cTn id="82" dur="500"/>
                                        <p:tgtEl>
                                          <p:spTgt spid="24578">
                                            <p:txEl>
                                              <p:pRg st="2" end="2"/>
                                            </p:txEl>
                                          </p:spTgt>
                                        </p:tgtEl>
                                      </p:cBhvr>
                                    </p:animEffect>
                                    <p:set>
                                      <p:cBhvr>
                                        <p:cTn id="83" dur="1" fill="hold">
                                          <p:stCondLst>
                                            <p:cond delay="499"/>
                                          </p:stCondLst>
                                        </p:cTn>
                                        <p:tgtEl>
                                          <p:spTgt spid="24578">
                                            <p:txEl>
                                              <p:pRg st="2" end="2"/>
                                            </p:txEl>
                                          </p:spTgt>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24578">
                                            <p:txEl>
                                              <p:pRg st="3" end="3"/>
                                            </p:txEl>
                                          </p:spTgt>
                                        </p:tgtEl>
                                      </p:cBhvr>
                                    </p:animEffect>
                                    <p:set>
                                      <p:cBhvr>
                                        <p:cTn id="86" dur="1" fill="hold">
                                          <p:stCondLst>
                                            <p:cond delay="499"/>
                                          </p:stCondLst>
                                        </p:cTn>
                                        <p:tgtEl>
                                          <p:spTgt spid="24578">
                                            <p:txEl>
                                              <p:pRg st="3" end="3"/>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24578">
                                            <p:txEl>
                                              <p:pRg st="4" end="4"/>
                                            </p:txEl>
                                          </p:spTgt>
                                        </p:tgtEl>
                                      </p:cBhvr>
                                    </p:animEffect>
                                    <p:set>
                                      <p:cBhvr>
                                        <p:cTn id="89" dur="1" fill="hold">
                                          <p:stCondLst>
                                            <p:cond delay="499"/>
                                          </p:stCondLst>
                                        </p:cTn>
                                        <p:tgtEl>
                                          <p:spTgt spid="24578">
                                            <p:txEl>
                                              <p:pRg st="4" end="4"/>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24578">
                                            <p:txEl>
                                              <p:pRg st="5" end="5"/>
                                            </p:txEl>
                                          </p:spTgt>
                                        </p:tgtEl>
                                      </p:cBhvr>
                                    </p:animEffect>
                                    <p:set>
                                      <p:cBhvr>
                                        <p:cTn id="92" dur="1" fill="hold">
                                          <p:stCondLst>
                                            <p:cond delay="499"/>
                                          </p:stCondLst>
                                        </p:cTn>
                                        <p:tgtEl>
                                          <p:spTgt spid="2457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24578" grpId="1" build="allAtOnce"/>
      <p:bldP spid="24579" grpId="0"/>
      <p:bldP spid="2457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9219" name="Rectangle 3"/>
          <p:cNvSpPr>
            <a:spLocks noGrp="1" noChangeArrowheads="1"/>
          </p:cNvSpPr>
          <p:nvPr>
            <p:ph type="subTitle" idx="1"/>
          </p:nvPr>
        </p:nvSpPr>
        <p:spPr>
          <a:xfrm>
            <a:off x="250825" y="1484313"/>
            <a:ext cx="8642350" cy="5087937"/>
          </a:xfrm>
        </p:spPr>
        <p:txBody>
          <a:bodyPr/>
          <a:lstStyle/>
          <a:p>
            <a:pPr algn="l" eaLnBrk="1" hangingPunct="1"/>
            <a:r>
              <a:rPr lang="fr-FR" sz="3600" b="1" smtClean="0"/>
              <a:t>Qu’est-ce que la planifier?</a:t>
            </a:r>
          </a:p>
          <a:p>
            <a:pPr algn="just" eaLnBrk="1" hangingPunct="1"/>
            <a:r>
              <a:rPr lang="fr-FR" sz="3600" smtClean="0"/>
              <a:t>Penser au futur, administrer, calculer, imaginer, organiser, prévoir, projeter.</a:t>
            </a:r>
          </a:p>
          <a:p>
            <a:pPr algn="just" eaLnBrk="1" hangingPunct="1"/>
            <a:endParaRPr lang="fr-FR" sz="3600" smtClean="0"/>
          </a:p>
          <a:p>
            <a:pPr algn="just" eaLnBrk="1" hangingPunct="1"/>
            <a:r>
              <a:rPr lang="fr-FR" sz="3600" smtClean="0"/>
              <a:t>Autre définition: processus à travers lequel on trace d’abord les orientations futures et ensuite on précise les moyens et les méthodes pour les suivre. </a:t>
            </a:r>
          </a:p>
          <a:p>
            <a:pPr algn="l" eaLnBrk="1" hangingPunct="1"/>
            <a:endParaRPr lang="fr-FR" sz="3600" smtClean="0"/>
          </a:p>
        </p:txBody>
      </p:sp>
      <p:sp>
        <p:nvSpPr>
          <p:cNvPr id="642052" name="Rectangle 4"/>
          <p:cNvSpPr>
            <a:spLocks noChangeArrowheads="1"/>
          </p:cNvSpPr>
          <p:nvPr/>
        </p:nvSpPr>
        <p:spPr bwMode="auto">
          <a:xfrm>
            <a:off x="684213" y="404813"/>
            <a:ext cx="6408737" cy="762000"/>
          </a:xfrm>
          <a:prstGeom prst="rect">
            <a:avLst/>
          </a:prstGeom>
          <a:noFill/>
          <a:ln w="9525">
            <a:noFill/>
            <a:miter lim="800000"/>
            <a:headEnd/>
            <a:tailEnd/>
          </a:ln>
          <a:effectLst/>
        </p:spPr>
        <p:txBody>
          <a:bodyPr>
            <a:spAutoFit/>
          </a:bodyPr>
          <a:lstStyle/>
          <a:p>
            <a:pPr eaLnBrk="1" hangingPunct="1">
              <a:defRPr/>
            </a:pPr>
            <a:r>
              <a:rPr lang="fr-FR" sz="4400" b="1" dirty="0">
                <a:latin typeface="Verdana" pitchFamily="34" charset="0"/>
              </a:rPr>
              <a:t>1.1.</a:t>
            </a:r>
            <a:r>
              <a:rPr lang="fr-FR" sz="4400" b="1" dirty="0">
                <a:latin typeface="Arial" charset="0"/>
              </a:rPr>
              <a:t>  </a:t>
            </a:r>
            <a:r>
              <a:rPr lang="fr-FR" sz="4400" b="1" dirty="0">
                <a:effectLst>
                  <a:outerShdw blurRad="38100" dist="38100" dir="2700000" algn="tl">
                    <a:srgbClr val="FFFFFF"/>
                  </a:outerShdw>
                </a:effectLst>
                <a:latin typeface="Verdana" pitchFamily="34" charset="0"/>
              </a:rPr>
              <a:t>Définition</a:t>
            </a: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60350"/>
            <a:ext cx="8570913" cy="720725"/>
          </a:xfrm>
        </p:spPr>
        <p:txBody>
          <a:bodyPr/>
          <a:lstStyle/>
          <a:p>
            <a:pPr eaLnBrk="1" hangingPunct="1"/>
            <a:r>
              <a:rPr lang="en-GB" altLang="ja-JP" sz="2800" smtClean="0"/>
              <a:t>1.3. Les statistiques éducatives</a:t>
            </a:r>
            <a:r>
              <a:rPr lang="fr-FR" altLang="ja-JP" sz="3000" smtClean="0">
                <a:latin typeface="Times New Roman" panose="02020603050405020304" pitchFamily="18" charset="0"/>
              </a:rPr>
              <a:t> </a:t>
            </a:r>
            <a:r>
              <a:rPr lang="fr-FR" altLang="ja-JP" sz="3000" smtClean="0"/>
              <a:t> </a:t>
            </a:r>
            <a:endParaRPr lang="fr-FR" altLang="fr-FR" sz="3000" smtClean="0"/>
          </a:p>
        </p:txBody>
      </p:sp>
      <p:sp>
        <p:nvSpPr>
          <p:cNvPr id="25603" name="Rectangle 3"/>
          <p:cNvSpPr>
            <a:spLocks noGrp="1" noChangeArrowheads="1"/>
          </p:cNvSpPr>
          <p:nvPr>
            <p:ph type="body" idx="4294967295"/>
          </p:nvPr>
        </p:nvSpPr>
        <p:spPr>
          <a:xfrm>
            <a:off x="0" y="1214438"/>
            <a:ext cx="8642350" cy="5238750"/>
          </a:xfrm>
        </p:spPr>
        <p:txBody>
          <a:bodyPr/>
          <a:lstStyle/>
          <a:p>
            <a:pPr algn="just" eaLnBrk="1" hangingPunct="1">
              <a:buFontTx/>
              <a:buNone/>
            </a:pPr>
            <a:r>
              <a:rPr lang="fr-FR" altLang="fr-FR" sz="3600" dirty="0" smtClean="0"/>
              <a:t> </a:t>
            </a:r>
            <a:r>
              <a:rPr lang="fr-FR" altLang="fr-FR" sz="3200" b="1" dirty="0" smtClean="0"/>
              <a:t>1.3.4.</a:t>
            </a:r>
            <a:r>
              <a:rPr lang="en-GB" altLang="ja-JP" sz="3200" b="1" dirty="0" smtClean="0"/>
              <a:t> Les </a:t>
            </a:r>
            <a:r>
              <a:rPr lang="en-GB" altLang="ja-JP" sz="3200" b="1" dirty="0" err="1" smtClean="0"/>
              <a:t>différents</a:t>
            </a:r>
            <a:r>
              <a:rPr lang="en-GB" altLang="ja-JP" sz="3200" b="1" dirty="0" smtClean="0"/>
              <a:t> types de </a:t>
            </a:r>
            <a:r>
              <a:rPr lang="en-GB" altLang="ja-JP" sz="3200" b="1" dirty="0" err="1" smtClean="0"/>
              <a:t>statistiques</a:t>
            </a:r>
            <a:endParaRPr lang="en-GB" altLang="ja-JP" sz="3200" b="1" dirty="0" smtClean="0"/>
          </a:p>
          <a:p>
            <a:pPr algn="just" eaLnBrk="1" hangingPunct="1">
              <a:buFont typeface="Wingdings" panose="05000000000000000000" pitchFamily="2" charset="2"/>
              <a:buChar char="§"/>
            </a:pPr>
            <a:r>
              <a:rPr lang="fr-FR" altLang="fr-FR" sz="3200" b="1" dirty="0" smtClean="0"/>
              <a:t>Statistiques sur le financement de l’éducation</a:t>
            </a:r>
          </a:p>
          <a:p>
            <a:pPr algn="just" eaLnBrk="1" hangingPunct="1">
              <a:buFont typeface="Wingdings" panose="05000000000000000000" pitchFamily="2" charset="2"/>
              <a:buNone/>
            </a:pPr>
            <a:endParaRPr lang="fr-FR" altLang="fr-FR" sz="3200" dirty="0" smtClean="0"/>
          </a:p>
          <a:p>
            <a:pPr algn="just" eaLnBrk="1" hangingPunct="1">
              <a:buFont typeface="Wingdings" panose="05000000000000000000" pitchFamily="2" charset="2"/>
              <a:buNone/>
            </a:pPr>
            <a:r>
              <a:rPr lang="fr-FR" altLang="fr-FR" sz="3200" dirty="0" smtClean="0"/>
              <a:t>Classification par fonction ou activité</a:t>
            </a:r>
          </a:p>
          <a:p>
            <a:pPr algn="just" eaLnBrk="1" hangingPunct="1">
              <a:buFont typeface="Wingdings" panose="05000000000000000000" pitchFamily="2" charset="2"/>
              <a:buNone/>
            </a:pPr>
            <a:r>
              <a:rPr lang="fr-FR" altLang="fr-FR" sz="3200" dirty="0" smtClean="0"/>
              <a:t>	</a:t>
            </a:r>
          </a:p>
          <a:p>
            <a:pPr algn="just" eaLnBrk="1" hangingPunct="1">
              <a:buFont typeface="Wingdings" panose="05000000000000000000" pitchFamily="2" charset="2"/>
              <a:buNone/>
            </a:pPr>
            <a:r>
              <a:rPr lang="fr-FR" altLang="fr-FR" sz="3200" dirty="0" smtClean="0"/>
              <a:t>	On distingue les activités :</a:t>
            </a:r>
          </a:p>
          <a:p>
            <a:pPr algn="just" eaLnBrk="1" hangingPunct="1"/>
            <a:r>
              <a:rPr lang="fr-FR" altLang="fr-FR" sz="3200" dirty="0" smtClean="0"/>
              <a:t>pédagogiques;</a:t>
            </a:r>
          </a:p>
          <a:p>
            <a:pPr algn="just" eaLnBrk="1" hangingPunct="1"/>
            <a:r>
              <a:rPr lang="fr-FR" altLang="fr-FR" sz="3200" dirty="0" smtClean="0"/>
              <a:t>administratives ;</a:t>
            </a:r>
          </a:p>
          <a:p>
            <a:pPr algn="just" eaLnBrk="1" hangingPunct="1"/>
            <a:r>
              <a:rPr lang="fr-FR" altLang="fr-FR" sz="3200" dirty="0" smtClean="0"/>
              <a:t>Sociales (cantines par exemple).</a:t>
            </a:r>
          </a:p>
          <a:p>
            <a:pPr eaLnBrk="1" hangingPunct="1">
              <a:buFont typeface="Wingdings" panose="05000000000000000000" pitchFamily="2" charset="2"/>
              <a:buNone/>
            </a:pPr>
            <a:endParaRPr lang="fr-FR" alt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stCondLst>
                                            <p:cond delay="0"/>
                                          </p:stCondLst>
                                        </p:cTn>
                                        <p:tgtEl>
                                          <p:spTgt spid="2560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2560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2560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2560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2560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5603">
                                            <p:txEl>
                                              <p:pRg st="0" end="0"/>
                                            </p:txEl>
                                          </p:spTgt>
                                        </p:tgtEl>
                                        <p:attrNameLst>
                                          <p:attrName>style.visibility</p:attrName>
                                        </p:attrNameLst>
                                      </p:cBhvr>
                                      <p:to>
                                        <p:strVal val="visible"/>
                                      </p:to>
                                    </p:set>
                                    <p:anim calcmode="lin" valueType="num">
                                      <p:cBhvr>
                                        <p:cTn id="16" dur="500" fill="hold"/>
                                        <p:tgtEl>
                                          <p:spTgt spid="2560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560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560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560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560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5603">
                                            <p:txEl>
                                              <p:pRg st="1" end="1"/>
                                            </p:txEl>
                                          </p:spTgt>
                                        </p:tgtEl>
                                        <p:attrNameLst>
                                          <p:attrName>style.visibility</p:attrName>
                                        </p:attrNameLst>
                                      </p:cBhvr>
                                      <p:to>
                                        <p:strVal val="visible"/>
                                      </p:to>
                                    </p:set>
                                    <p:anim calcmode="lin" valueType="num">
                                      <p:cBhvr>
                                        <p:cTn id="25" dur="500" fill="hold"/>
                                        <p:tgtEl>
                                          <p:spTgt spid="2560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2560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2560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2560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2560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5603">
                                            <p:txEl>
                                              <p:pRg st="3" end="3"/>
                                            </p:txEl>
                                          </p:spTgt>
                                        </p:tgtEl>
                                        <p:attrNameLst>
                                          <p:attrName>style.visibility</p:attrName>
                                        </p:attrNameLst>
                                      </p:cBhvr>
                                      <p:to>
                                        <p:strVal val="visible"/>
                                      </p:to>
                                    </p:set>
                                    <p:anim calcmode="lin" valueType="num">
                                      <p:cBhvr>
                                        <p:cTn id="34" dur="500" fill="hold"/>
                                        <p:tgtEl>
                                          <p:spTgt spid="2560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2560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2560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2560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2560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5603">
                                            <p:txEl>
                                              <p:pRg st="4" end="4"/>
                                            </p:txEl>
                                          </p:spTgt>
                                        </p:tgtEl>
                                        <p:attrNameLst>
                                          <p:attrName>style.visibility</p:attrName>
                                        </p:attrNameLst>
                                      </p:cBhvr>
                                      <p:to>
                                        <p:strVal val="visible"/>
                                      </p:to>
                                    </p:set>
                                    <p:anim calcmode="lin" valueType="num">
                                      <p:cBhvr>
                                        <p:cTn id="43" dur="500" fill="hold"/>
                                        <p:tgtEl>
                                          <p:spTgt spid="2560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2560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2560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2560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2560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25603">
                                            <p:txEl>
                                              <p:pRg st="5" end="5"/>
                                            </p:txEl>
                                          </p:spTgt>
                                        </p:tgtEl>
                                        <p:attrNameLst>
                                          <p:attrName>style.visibility</p:attrName>
                                        </p:attrNameLst>
                                      </p:cBhvr>
                                      <p:to>
                                        <p:strVal val="visible"/>
                                      </p:to>
                                    </p:set>
                                    <p:anim calcmode="lin" valueType="num">
                                      <p:cBhvr>
                                        <p:cTn id="52" dur="500" fill="hold"/>
                                        <p:tgtEl>
                                          <p:spTgt spid="25603">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25603">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25603">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25603">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25603">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25603">
                                            <p:txEl>
                                              <p:pRg st="6" end="6"/>
                                            </p:txEl>
                                          </p:spTgt>
                                        </p:tgtEl>
                                        <p:attrNameLst>
                                          <p:attrName>style.visibility</p:attrName>
                                        </p:attrNameLst>
                                      </p:cBhvr>
                                      <p:to>
                                        <p:strVal val="visible"/>
                                      </p:to>
                                    </p:set>
                                    <p:anim calcmode="lin" valueType="num">
                                      <p:cBhvr>
                                        <p:cTn id="61" dur="500" fill="hold"/>
                                        <p:tgtEl>
                                          <p:spTgt spid="25603">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25603">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25603">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25603">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25603">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25603">
                                            <p:txEl>
                                              <p:pRg st="7" end="7"/>
                                            </p:txEl>
                                          </p:spTgt>
                                        </p:tgtEl>
                                        <p:attrNameLst>
                                          <p:attrName>style.visibility</p:attrName>
                                        </p:attrNameLst>
                                      </p:cBhvr>
                                      <p:to>
                                        <p:strVal val="visible"/>
                                      </p:to>
                                    </p:set>
                                    <p:anim calcmode="lin" valueType="num">
                                      <p:cBhvr>
                                        <p:cTn id="70" dur="500" fill="hold"/>
                                        <p:tgtEl>
                                          <p:spTgt spid="25603">
                                            <p:txEl>
                                              <p:pRg st="7" end="7"/>
                                            </p:txEl>
                                          </p:spTgt>
                                        </p:tgtEl>
                                        <p:attrNameLst>
                                          <p:attrName>ppt_w</p:attrName>
                                        </p:attrNameLst>
                                      </p:cBhvr>
                                      <p:tavLst>
                                        <p:tav tm="0">
                                          <p:val>
                                            <p:strVal val="#ppt_w*0.05"/>
                                          </p:val>
                                        </p:tav>
                                        <p:tav tm="100000">
                                          <p:val>
                                            <p:strVal val="#ppt_w"/>
                                          </p:val>
                                        </p:tav>
                                      </p:tavLst>
                                    </p:anim>
                                    <p:anim calcmode="lin" valueType="num">
                                      <p:cBhvr>
                                        <p:cTn id="71" dur="500" fill="hold"/>
                                        <p:tgtEl>
                                          <p:spTgt spid="25603">
                                            <p:txEl>
                                              <p:pRg st="7" end="7"/>
                                            </p:txEl>
                                          </p:spTgt>
                                        </p:tgtEl>
                                        <p:attrNameLst>
                                          <p:attrName>ppt_h</p:attrName>
                                        </p:attrNameLst>
                                      </p:cBhvr>
                                      <p:tavLst>
                                        <p:tav tm="0">
                                          <p:val>
                                            <p:strVal val="#ppt_h"/>
                                          </p:val>
                                        </p:tav>
                                        <p:tav tm="100000">
                                          <p:val>
                                            <p:strVal val="#ppt_h"/>
                                          </p:val>
                                        </p:tav>
                                      </p:tavLst>
                                    </p:anim>
                                    <p:anim calcmode="lin" valueType="num">
                                      <p:cBhvr>
                                        <p:cTn id="72" dur="500" fill="hold"/>
                                        <p:tgtEl>
                                          <p:spTgt spid="25603">
                                            <p:txEl>
                                              <p:pRg st="7" end="7"/>
                                            </p:txEl>
                                          </p:spTgt>
                                        </p:tgtEl>
                                        <p:attrNameLst>
                                          <p:attrName>ppt_x</p:attrName>
                                        </p:attrNameLst>
                                      </p:cBhvr>
                                      <p:tavLst>
                                        <p:tav tm="0">
                                          <p:val>
                                            <p:strVal val="#ppt_x-.2"/>
                                          </p:val>
                                        </p:tav>
                                        <p:tav tm="100000">
                                          <p:val>
                                            <p:strVal val="#ppt_x"/>
                                          </p:val>
                                        </p:tav>
                                      </p:tavLst>
                                    </p:anim>
                                    <p:anim calcmode="lin" valueType="num">
                                      <p:cBhvr>
                                        <p:cTn id="73" dur="500" fill="hold"/>
                                        <p:tgtEl>
                                          <p:spTgt spid="25603">
                                            <p:txEl>
                                              <p:pRg st="7" end="7"/>
                                            </p:txEl>
                                          </p:spTgt>
                                        </p:tgtEl>
                                        <p:attrNameLst>
                                          <p:attrName>ppt_y</p:attrName>
                                        </p:attrNameLst>
                                      </p:cBhvr>
                                      <p:tavLst>
                                        <p:tav tm="0">
                                          <p:val>
                                            <p:strVal val="#ppt_y"/>
                                          </p:val>
                                        </p:tav>
                                        <p:tav tm="100000">
                                          <p:val>
                                            <p:strVal val="#ppt_y"/>
                                          </p:val>
                                        </p:tav>
                                      </p:tavLst>
                                    </p:anim>
                                    <p:animEffect transition="in" filter="fade">
                                      <p:cBhvr>
                                        <p:cTn id="74" dur="500"/>
                                        <p:tgtEl>
                                          <p:spTgt spid="25603">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25603">
                                            <p:txEl>
                                              <p:pRg st="8" end="8"/>
                                            </p:txEl>
                                          </p:spTgt>
                                        </p:tgtEl>
                                        <p:attrNameLst>
                                          <p:attrName>style.visibility</p:attrName>
                                        </p:attrNameLst>
                                      </p:cBhvr>
                                      <p:to>
                                        <p:strVal val="visible"/>
                                      </p:to>
                                    </p:set>
                                    <p:anim calcmode="lin" valueType="num">
                                      <p:cBhvr>
                                        <p:cTn id="79" dur="500" fill="hold"/>
                                        <p:tgtEl>
                                          <p:spTgt spid="25603">
                                            <p:txEl>
                                              <p:pRg st="8" end="8"/>
                                            </p:txEl>
                                          </p:spTgt>
                                        </p:tgtEl>
                                        <p:attrNameLst>
                                          <p:attrName>ppt_w</p:attrName>
                                        </p:attrNameLst>
                                      </p:cBhvr>
                                      <p:tavLst>
                                        <p:tav tm="0">
                                          <p:val>
                                            <p:strVal val="#ppt_w*0.05"/>
                                          </p:val>
                                        </p:tav>
                                        <p:tav tm="100000">
                                          <p:val>
                                            <p:strVal val="#ppt_w"/>
                                          </p:val>
                                        </p:tav>
                                      </p:tavLst>
                                    </p:anim>
                                    <p:anim calcmode="lin" valueType="num">
                                      <p:cBhvr>
                                        <p:cTn id="80" dur="500" fill="hold"/>
                                        <p:tgtEl>
                                          <p:spTgt spid="25603">
                                            <p:txEl>
                                              <p:pRg st="8" end="8"/>
                                            </p:txEl>
                                          </p:spTgt>
                                        </p:tgtEl>
                                        <p:attrNameLst>
                                          <p:attrName>ppt_h</p:attrName>
                                        </p:attrNameLst>
                                      </p:cBhvr>
                                      <p:tavLst>
                                        <p:tav tm="0">
                                          <p:val>
                                            <p:strVal val="#ppt_h"/>
                                          </p:val>
                                        </p:tav>
                                        <p:tav tm="100000">
                                          <p:val>
                                            <p:strVal val="#ppt_h"/>
                                          </p:val>
                                        </p:tav>
                                      </p:tavLst>
                                    </p:anim>
                                    <p:anim calcmode="lin" valueType="num">
                                      <p:cBhvr>
                                        <p:cTn id="81" dur="500" fill="hold"/>
                                        <p:tgtEl>
                                          <p:spTgt spid="25603">
                                            <p:txEl>
                                              <p:pRg st="8" end="8"/>
                                            </p:txEl>
                                          </p:spTgt>
                                        </p:tgtEl>
                                        <p:attrNameLst>
                                          <p:attrName>ppt_x</p:attrName>
                                        </p:attrNameLst>
                                      </p:cBhvr>
                                      <p:tavLst>
                                        <p:tav tm="0">
                                          <p:val>
                                            <p:strVal val="#ppt_x-.2"/>
                                          </p:val>
                                        </p:tav>
                                        <p:tav tm="100000">
                                          <p:val>
                                            <p:strVal val="#ppt_x"/>
                                          </p:val>
                                        </p:tav>
                                      </p:tavLst>
                                    </p:anim>
                                    <p:anim calcmode="lin" valueType="num">
                                      <p:cBhvr>
                                        <p:cTn id="82" dur="500" fill="hold"/>
                                        <p:tgtEl>
                                          <p:spTgt spid="25603">
                                            <p:txEl>
                                              <p:pRg st="8" end="8"/>
                                            </p:txEl>
                                          </p:spTgt>
                                        </p:tgtEl>
                                        <p:attrNameLst>
                                          <p:attrName>ppt_y</p:attrName>
                                        </p:attrNameLst>
                                      </p:cBhvr>
                                      <p:tavLst>
                                        <p:tav tm="0">
                                          <p:val>
                                            <p:strVal val="#ppt_y"/>
                                          </p:val>
                                        </p:tav>
                                        <p:tav tm="100000">
                                          <p:val>
                                            <p:strVal val="#ppt_y"/>
                                          </p:val>
                                        </p:tav>
                                      </p:tavLst>
                                    </p:anim>
                                    <p:animEffect transition="in" filter="fade">
                                      <p:cBhvr>
                                        <p:cTn id="83" dur="500"/>
                                        <p:tgtEl>
                                          <p:spTgt spid="25603">
                                            <p:txEl>
                                              <p:pRg st="8" end="8"/>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5" presetClass="exit" presetSubtype="0" fill="hold" grpId="1" nodeType="clickEffect">
                                  <p:stCondLst>
                                    <p:cond delay="0"/>
                                  </p:stCondLst>
                                  <p:childTnLst>
                                    <p:anim calcmode="lin" valueType="num">
                                      <p:cBhvr>
                                        <p:cTn id="87" dur="2000" fill="hold"/>
                                        <p:tgtEl>
                                          <p:spTgt spid="25602"/>
                                        </p:tgtEl>
                                        <p:attrNameLst>
                                          <p:attrName>style.rotation</p:attrName>
                                        </p:attrNameLst>
                                      </p:cBhvr>
                                      <p:tavLst>
                                        <p:tav tm="0">
                                          <p:val>
                                            <p:fltVal val="0"/>
                                          </p:val>
                                        </p:tav>
                                        <p:tav tm="100000">
                                          <p:val>
                                            <p:fltVal val="-90"/>
                                          </p:val>
                                        </p:tav>
                                      </p:tavLst>
                                    </p:anim>
                                    <p:anim calcmode="lin" valueType="num">
                                      <p:cBhvr>
                                        <p:cTn id="88" dur="2000" fill="hold"/>
                                        <p:tgtEl>
                                          <p:spTgt spid="25602"/>
                                        </p:tgtEl>
                                        <p:attrNameLst>
                                          <p:attrName>ppt_w</p:attrName>
                                        </p:attrNameLst>
                                      </p:cBhvr>
                                      <p:tavLst>
                                        <p:tav tm="0">
                                          <p:val>
                                            <p:strVal val="ppt_w"/>
                                          </p:val>
                                        </p:tav>
                                        <p:tav tm="50000">
                                          <p:val>
                                            <p:strVal val="ppt_w-.5"/>
                                          </p:val>
                                        </p:tav>
                                        <p:tav tm="100000">
                                          <p:val>
                                            <p:strVal val="ppt_w-.5"/>
                                          </p:val>
                                        </p:tav>
                                      </p:tavLst>
                                    </p:anim>
                                    <p:anim calcmode="lin" valueType="num">
                                      <p:cBhvr>
                                        <p:cTn id="89" dur="2000" fill="hold"/>
                                        <p:tgtEl>
                                          <p:spTgt spid="25602"/>
                                        </p:tgtEl>
                                        <p:attrNameLst>
                                          <p:attrName>ppt_h</p:attrName>
                                        </p:attrNameLst>
                                      </p:cBhvr>
                                      <p:tavLst>
                                        <p:tav tm="0">
                                          <p:val>
                                            <p:strVal val="ppt_h"/>
                                          </p:val>
                                        </p:tav>
                                        <p:tav tm="100000">
                                          <p:val>
                                            <p:strVal val="ppt_h"/>
                                          </p:val>
                                        </p:tav>
                                      </p:tavLst>
                                    </p:anim>
                                    <p:anim calcmode="lin" valueType="num">
                                      <p:cBhvr>
                                        <p:cTn id="90" dur="2000" fill="hold"/>
                                        <p:tgtEl>
                                          <p:spTgt spid="25602"/>
                                        </p:tgtEl>
                                        <p:attrNameLst>
                                          <p:attrName>ppt_x</p:attrName>
                                        </p:attrNameLst>
                                      </p:cBhvr>
                                      <p:tavLst>
                                        <p:tav tm="0">
                                          <p:val>
                                            <p:strVal val="ppt_x"/>
                                          </p:val>
                                        </p:tav>
                                        <p:tav tm="100000">
                                          <p:val>
                                            <p:strVal val="ppt_x+.4"/>
                                          </p:val>
                                        </p:tav>
                                      </p:tavLst>
                                    </p:anim>
                                    <p:anim calcmode="lin" valueType="num">
                                      <p:cBhvr>
                                        <p:cTn id="91" dur="2000" fill="hold"/>
                                        <p:tgtEl>
                                          <p:spTgt spid="25602"/>
                                        </p:tgtEl>
                                        <p:attrNameLst>
                                          <p:attrName>ppt_y</p:attrName>
                                        </p:attrNameLst>
                                      </p:cBhvr>
                                      <p:tavLst>
                                        <p:tav tm="0">
                                          <p:val>
                                            <p:strVal val="ppt_y"/>
                                          </p:val>
                                        </p:tav>
                                        <p:tav tm="50000">
                                          <p:val>
                                            <p:strVal val="ppt_y+.1"/>
                                          </p:val>
                                        </p:tav>
                                        <p:tav tm="100000">
                                          <p:val>
                                            <p:strVal val="ppt_y-.2"/>
                                          </p:val>
                                        </p:tav>
                                      </p:tavLst>
                                    </p:anim>
                                    <p:set>
                                      <p:cBhvr>
                                        <p:cTn id="92" dur="1" fill="hold">
                                          <p:stCondLst>
                                            <p:cond delay="1998"/>
                                          </p:stCondLst>
                                        </p:cTn>
                                        <p:tgtEl>
                                          <p:spTgt spid="25602"/>
                                        </p:tgtEl>
                                        <p:attrNameLst>
                                          <p:attrName>style.visibility</p:attrName>
                                        </p:attrNameLst>
                                      </p:cBhvr>
                                      <p:to>
                                        <p:strVal val="hidden"/>
                                      </p:to>
                                    </p:set>
                                  </p:childTnLst>
                                </p:cTn>
                              </p:par>
                              <p:par>
                                <p:cTn id="93" presetID="22" presetClass="exit" presetSubtype="8" fill="hold" grpId="1" nodeType="withEffect">
                                  <p:stCondLst>
                                    <p:cond delay="0"/>
                                  </p:stCondLst>
                                  <p:childTnLst>
                                    <p:animEffect transition="out" filter="wipe(left)">
                                      <p:cBhvr>
                                        <p:cTn id="94" dur="500"/>
                                        <p:tgtEl>
                                          <p:spTgt spid="25603">
                                            <p:txEl>
                                              <p:pRg st="0" end="0"/>
                                            </p:txEl>
                                          </p:spTgt>
                                        </p:tgtEl>
                                      </p:cBhvr>
                                    </p:animEffect>
                                    <p:set>
                                      <p:cBhvr>
                                        <p:cTn id="95" dur="1" fill="hold">
                                          <p:stCondLst>
                                            <p:cond delay="499"/>
                                          </p:stCondLst>
                                        </p:cTn>
                                        <p:tgtEl>
                                          <p:spTgt spid="25603">
                                            <p:txEl>
                                              <p:pRg st="0" end="0"/>
                                            </p:txEl>
                                          </p:spTgt>
                                        </p:tgtEl>
                                        <p:attrNameLst>
                                          <p:attrName>style.visibility</p:attrName>
                                        </p:attrNameLst>
                                      </p:cBhvr>
                                      <p:to>
                                        <p:strVal val="hidden"/>
                                      </p:to>
                                    </p:set>
                                  </p:childTnLst>
                                </p:cTn>
                              </p:par>
                              <p:par>
                                <p:cTn id="96" presetID="22" presetClass="exit" presetSubtype="8" fill="hold" grpId="1" nodeType="withEffect">
                                  <p:stCondLst>
                                    <p:cond delay="0"/>
                                  </p:stCondLst>
                                  <p:childTnLst>
                                    <p:animEffect transition="out" filter="wipe(left)">
                                      <p:cBhvr>
                                        <p:cTn id="97" dur="500"/>
                                        <p:tgtEl>
                                          <p:spTgt spid="25603">
                                            <p:txEl>
                                              <p:pRg st="1" end="1"/>
                                            </p:txEl>
                                          </p:spTgt>
                                        </p:tgtEl>
                                      </p:cBhvr>
                                    </p:animEffect>
                                    <p:set>
                                      <p:cBhvr>
                                        <p:cTn id="98" dur="1" fill="hold">
                                          <p:stCondLst>
                                            <p:cond delay="499"/>
                                          </p:stCondLst>
                                        </p:cTn>
                                        <p:tgtEl>
                                          <p:spTgt spid="25603">
                                            <p:txEl>
                                              <p:pRg st="1" end="1"/>
                                            </p:txEl>
                                          </p:spTgt>
                                        </p:tgtEl>
                                        <p:attrNameLst>
                                          <p:attrName>style.visibility</p:attrName>
                                        </p:attrNameLst>
                                      </p:cBhvr>
                                      <p:to>
                                        <p:strVal val="hidden"/>
                                      </p:to>
                                    </p:set>
                                  </p:childTnLst>
                                </p:cTn>
                              </p:par>
                              <p:par>
                                <p:cTn id="99" presetID="22" presetClass="exit" presetSubtype="8" fill="hold" grpId="1" nodeType="withEffect">
                                  <p:stCondLst>
                                    <p:cond delay="0"/>
                                  </p:stCondLst>
                                  <p:childTnLst>
                                    <p:animEffect transition="out" filter="wipe(left)">
                                      <p:cBhvr>
                                        <p:cTn id="100" dur="500"/>
                                        <p:tgtEl>
                                          <p:spTgt spid="25603">
                                            <p:txEl>
                                              <p:pRg st="3" end="3"/>
                                            </p:txEl>
                                          </p:spTgt>
                                        </p:tgtEl>
                                      </p:cBhvr>
                                    </p:animEffect>
                                    <p:set>
                                      <p:cBhvr>
                                        <p:cTn id="101" dur="1" fill="hold">
                                          <p:stCondLst>
                                            <p:cond delay="499"/>
                                          </p:stCondLst>
                                        </p:cTn>
                                        <p:tgtEl>
                                          <p:spTgt spid="25603">
                                            <p:txEl>
                                              <p:pRg st="3" end="3"/>
                                            </p:txEl>
                                          </p:spTgt>
                                        </p:tgtEl>
                                        <p:attrNameLst>
                                          <p:attrName>style.visibility</p:attrName>
                                        </p:attrNameLst>
                                      </p:cBhvr>
                                      <p:to>
                                        <p:strVal val="hidden"/>
                                      </p:to>
                                    </p:set>
                                  </p:childTnLst>
                                </p:cTn>
                              </p:par>
                              <p:par>
                                <p:cTn id="102" presetID="22" presetClass="exit" presetSubtype="8" fill="hold" grpId="1" nodeType="withEffect">
                                  <p:stCondLst>
                                    <p:cond delay="0"/>
                                  </p:stCondLst>
                                  <p:childTnLst>
                                    <p:animEffect transition="out" filter="wipe(left)">
                                      <p:cBhvr>
                                        <p:cTn id="103" dur="500"/>
                                        <p:tgtEl>
                                          <p:spTgt spid="25603">
                                            <p:txEl>
                                              <p:pRg st="4" end="4"/>
                                            </p:txEl>
                                          </p:spTgt>
                                        </p:tgtEl>
                                      </p:cBhvr>
                                    </p:animEffect>
                                    <p:set>
                                      <p:cBhvr>
                                        <p:cTn id="104" dur="1" fill="hold">
                                          <p:stCondLst>
                                            <p:cond delay="499"/>
                                          </p:stCondLst>
                                        </p:cTn>
                                        <p:tgtEl>
                                          <p:spTgt spid="25603">
                                            <p:txEl>
                                              <p:pRg st="4" end="4"/>
                                            </p:txEl>
                                          </p:spTgt>
                                        </p:tgtEl>
                                        <p:attrNameLst>
                                          <p:attrName>style.visibility</p:attrName>
                                        </p:attrNameLst>
                                      </p:cBhvr>
                                      <p:to>
                                        <p:strVal val="hidden"/>
                                      </p:to>
                                    </p:set>
                                  </p:childTnLst>
                                </p:cTn>
                              </p:par>
                              <p:par>
                                <p:cTn id="105" presetID="22" presetClass="exit" presetSubtype="8" fill="hold" grpId="1" nodeType="withEffect">
                                  <p:stCondLst>
                                    <p:cond delay="0"/>
                                  </p:stCondLst>
                                  <p:childTnLst>
                                    <p:animEffect transition="out" filter="wipe(left)">
                                      <p:cBhvr>
                                        <p:cTn id="106" dur="500"/>
                                        <p:tgtEl>
                                          <p:spTgt spid="25603">
                                            <p:txEl>
                                              <p:pRg st="5" end="5"/>
                                            </p:txEl>
                                          </p:spTgt>
                                        </p:tgtEl>
                                      </p:cBhvr>
                                    </p:animEffect>
                                    <p:set>
                                      <p:cBhvr>
                                        <p:cTn id="107" dur="1" fill="hold">
                                          <p:stCondLst>
                                            <p:cond delay="499"/>
                                          </p:stCondLst>
                                        </p:cTn>
                                        <p:tgtEl>
                                          <p:spTgt spid="25603">
                                            <p:txEl>
                                              <p:pRg st="5" end="5"/>
                                            </p:txEl>
                                          </p:spTgt>
                                        </p:tgtEl>
                                        <p:attrNameLst>
                                          <p:attrName>style.visibility</p:attrName>
                                        </p:attrNameLst>
                                      </p:cBhvr>
                                      <p:to>
                                        <p:strVal val="hidden"/>
                                      </p:to>
                                    </p:set>
                                  </p:childTnLst>
                                </p:cTn>
                              </p:par>
                              <p:par>
                                <p:cTn id="108" presetID="22" presetClass="exit" presetSubtype="8" fill="hold" grpId="1" nodeType="withEffect">
                                  <p:stCondLst>
                                    <p:cond delay="0"/>
                                  </p:stCondLst>
                                  <p:childTnLst>
                                    <p:animEffect transition="out" filter="wipe(left)">
                                      <p:cBhvr>
                                        <p:cTn id="109" dur="500"/>
                                        <p:tgtEl>
                                          <p:spTgt spid="25603">
                                            <p:txEl>
                                              <p:pRg st="6" end="6"/>
                                            </p:txEl>
                                          </p:spTgt>
                                        </p:tgtEl>
                                      </p:cBhvr>
                                    </p:animEffect>
                                    <p:set>
                                      <p:cBhvr>
                                        <p:cTn id="110" dur="1" fill="hold">
                                          <p:stCondLst>
                                            <p:cond delay="499"/>
                                          </p:stCondLst>
                                        </p:cTn>
                                        <p:tgtEl>
                                          <p:spTgt spid="25603">
                                            <p:txEl>
                                              <p:pRg st="6" end="6"/>
                                            </p:txEl>
                                          </p:spTgt>
                                        </p:tgtEl>
                                        <p:attrNameLst>
                                          <p:attrName>style.visibility</p:attrName>
                                        </p:attrNameLst>
                                      </p:cBhvr>
                                      <p:to>
                                        <p:strVal val="hidden"/>
                                      </p:to>
                                    </p:set>
                                  </p:childTnLst>
                                </p:cTn>
                              </p:par>
                              <p:par>
                                <p:cTn id="111" presetID="22" presetClass="exit" presetSubtype="8" fill="hold" grpId="1" nodeType="withEffect">
                                  <p:stCondLst>
                                    <p:cond delay="0"/>
                                  </p:stCondLst>
                                  <p:childTnLst>
                                    <p:animEffect transition="out" filter="wipe(left)">
                                      <p:cBhvr>
                                        <p:cTn id="112" dur="500"/>
                                        <p:tgtEl>
                                          <p:spTgt spid="25603">
                                            <p:txEl>
                                              <p:pRg st="7" end="7"/>
                                            </p:txEl>
                                          </p:spTgt>
                                        </p:tgtEl>
                                      </p:cBhvr>
                                    </p:animEffect>
                                    <p:set>
                                      <p:cBhvr>
                                        <p:cTn id="113" dur="1" fill="hold">
                                          <p:stCondLst>
                                            <p:cond delay="499"/>
                                          </p:stCondLst>
                                        </p:cTn>
                                        <p:tgtEl>
                                          <p:spTgt spid="25603">
                                            <p:txEl>
                                              <p:pRg st="7" end="7"/>
                                            </p:txEl>
                                          </p:spTgt>
                                        </p:tgtEl>
                                        <p:attrNameLst>
                                          <p:attrName>style.visibility</p:attrName>
                                        </p:attrNameLst>
                                      </p:cBhvr>
                                      <p:to>
                                        <p:strVal val="hidden"/>
                                      </p:to>
                                    </p:set>
                                  </p:childTnLst>
                                </p:cTn>
                              </p:par>
                              <p:par>
                                <p:cTn id="114" presetID="22" presetClass="exit" presetSubtype="8" fill="hold" grpId="1" nodeType="withEffect">
                                  <p:stCondLst>
                                    <p:cond delay="0"/>
                                  </p:stCondLst>
                                  <p:childTnLst>
                                    <p:animEffect transition="out" filter="wipe(left)">
                                      <p:cBhvr>
                                        <p:cTn id="115" dur="500"/>
                                        <p:tgtEl>
                                          <p:spTgt spid="25603">
                                            <p:txEl>
                                              <p:pRg st="8" end="8"/>
                                            </p:txEl>
                                          </p:spTgt>
                                        </p:tgtEl>
                                      </p:cBhvr>
                                    </p:animEffect>
                                    <p:set>
                                      <p:cBhvr>
                                        <p:cTn id="116" dur="1" fill="hold">
                                          <p:stCondLst>
                                            <p:cond delay="499"/>
                                          </p:stCondLst>
                                        </p:cTn>
                                        <p:tgtEl>
                                          <p:spTgt spid="2560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2" grpId="1"/>
      <p:bldP spid="25603" grpId="0" build="p"/>
      <p:bldP spid="25603" grpId="1"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609600"/>
            <a:ext cx="8570913" cy="515938"/>
          </a:xfrm>
        </p:spPr>
        <p:txBody>
          <a:bodyPr rtlCol="0">
            <a:normAutofit/>
          </a:bodyPr>
          <a:lstStyle/>
          <a:p>
            <a:pPr eaLnBrk="1" fontAlgn="auto" hangingPunct="1">
              <a:spcAft>
                <a:spcPts val="0"/>
              </a:spcAft>
              <a:defRPr/>
            </a:pPr>
            <a:r>
              <a:rPr lang="en-GB" altLang="ja-JP" sz="2800" b="1" dirty="0" smtClean="0"/>
              <a:t>1.4. Le </a:t>
            </a:r>
            <a:r>
              <a:rPr lang="en-GB" altLang="ja-JP" sz="2800" b="1" dirty="0" err="1" smtClean="0"/>
              <a:t>processus</a:t>
            </a:r>
            <a:r>
              <a:rPr lang="en-GB" altLang="ja-JP" sz="2800" b="1" dirty="0" smtClean="0"/>
              <a:t> </a:t>
            </a:r>
            <a:r>
              <a:rPr lang="en-GB" altLang="ja-JP" sz="2800" b="1" dirty="0" err="1" smtClean="0"/>
              <a:t>d’élaboration</a:t>
            </a:r>
            <a:r>
              <a:rPr lang="en-GB" altLang="ja-JP" sz="2800" b="1" dirty="0" smtClean="0"/>
              <a:t> des </a:t>
            </a:r>
            <a:r>
              <a:rPr lang="en-GB" altLang="ja-JP" sz="2800" b="1" dirty="0" err="1" smtClean="0"/>
              <a:t>données</a:t>
            </a:r>
            <a:r>
              <a:rPr lang="en-GB" altLang="ja-JP" sz="2800" b="1" dirty="0" smtClean="0"/>
              <a:t> </a:t>
            </a:r>
            <a:r>
              <a:rPr lang="en-GB" altLang="ja-JP" sz="2800" b="1" dirty="0" err="1" smtClean="0"/>
              <a:t>statistiques</a:t>
            </a:r>
            <a:r>
              <a:rPr lang="fr-FR" altLang="ja-JP" sz="2800" b="1" dirty="0" smtClean="0"/>
              <a:t> </a:t>
            </a:r>
            <a:endParaRPr lang="fr-FR" altLang="fr-FR" sz="2800" b="1" dirty="0" smtClean="0">
              <a:ea typeface="ＭＳ Ｐゴシック" panose="020B0600070205080204" pitchFamily="34" charset="-128"/>
            </a:endParaRPr>
          </a:p>
        </p:txBody>
      </p:sp>
      <p:sp>
        <p:nvSpPr>
          <p:cNvPr id="32771" name="Rectangle 3"/>
          <p:cNvSpPr>
            <a:spLocks noGrp="1" noChangeArrowheads="1"/>
          </p:cNvSpPr>
          <p:nvPr>
            <p:ph type="body" idx="4294967295"/>
          </p:nvPr>
        </p:nvSpPr>
        <p:spPr>
          <a:xfrm>
            <a:off x="0" y="1341438"/>
            <a:ext cx="8516938" cy="4679950"/>
          </a:xfrm>
        </p:spPr>
        <p:txBody>
          <a:bodyPr rtlCol="0">
            <a:normAutofit/>
          </a:bodyPr>
          <a:lstStyle/>
          <a:p>
            <a:pPr indent="0" algn="just" eaLnBrk="1" fontAlgn="auto" hangingPunct="1">
              <a:spcBef>
                <a:spcPts val="38"/>
              </a:spcBef>
              <a:spcAft>
                <a:spcPts val="0"/>
              </a:spcAft>
              <a:buFont typeface="Wingdings" panose="05000000000000000000" pitchFamily="2" charset="2"/>
              <a:buNone/>
              <a:defRPr/>
            </a:pPr>
            <a:r>
              <a:rPr lang="fr-FR" altLang="fr-FR" sz="3200" b="1" u="sng" dirty="0" smtClean="0"/>
              <a:t>Décideurs politiques</a:t>
            </a:r>
            <a:r>
              <a:rPr lang="fr-FR" altLang="fr-FR" sz="3200" dirty="0" smtClean="0"/>
              <a:t>: rôle est de conduire le système éducatif. </a:t>
            </a:r>
          </a:p>
          <a:p>
            <a:pPr indent="0" algn="just" eaLnBrk="1" fontAlgn="auto" hangingPunct="1">
              <a:spcBef>
                <a:spcPts val="38"/>
              </a:spcBef>
              <a:spcAft>
                <a:spcPts val="0"/>
              </a:spcAft>
              <a:buFont typeface="Wingdings" panose="05000000000000000000" pitchFamily="2" charset="2"/>
              <a:buNone/>
              <a:defRPr/>
            </a:pPr>
            <a:r>
              <a:rPr lang="fr-FR" altLang="fr-FR" sz="3200" dirty="0" smtClean="0"/>
              <a:t>Il leur faut des buts bien définis, c’est à dire formuler des objectifs de politique éducative. </a:t>
            </a:r>
          </a:p>
          <a:p>
            <a:pPr indent="0" algn="just" eaLnBrk="1" fontAlgn="auto" hangingPunct="1">
              <a:spcBef>
                <a:spcPts val="38"/>
              </a:spcBef>
              <a:spcAft>
                <a:spcPts val="0"/>
              </a:spcAft>
              <a:buFont typeface="Wingdings" panose="05000000000000000000" pitchFamily="2" charset="2"/>
              <a:buNone/>
              <a:defRPr/>
            </a:pPr>
            <a:r>
              <a:rPr lang="fr-FR" altLang="fr-FR" sz="3200" dirty="0" smtClean="0"/>
              <a:t>Cette tâche ne saurait être bien élaborée qu’à travers un système d’information performant, capable de leur présenter la situation actuelle, voire passée du système éducatif.</a:t>
            </a:r>
            <a:endParaRPr lang="en-US" altLang="fr-FR" sz="3200" dirty="0" smtClean="0"/>
          </a:p>
          <a:p>
            <a:pPr eaLnBrk="1" fontAlgn="auto" hangingPunct="1">
              <a:spcAft>
                <a:spcPts val="0"/>
              </a:spcAft>
              <a:buFont typeface="Wingdings" panose="05000000000000000000" pitchFamily="2" charset="2"/>
              <a:buNone/>
              <a:defRPr/>
            </a:pPr>
            <a:endParaRPr lang="fr-FR" altLang="fr-FR"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stCondLst>
                                            <p:cond delay="0"/>
                                          </p:stCondLst>
                                        </p:cTn>
                                        <p:tgtEl>
                                          <p:spTgt spid="3277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277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277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277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277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2771">
                                            <p:txEl>
                                              <p:pRg st="0" end="0"/>
                                            </p:txEl>
                                          </p:spTgt>
                                        </p:tgtEl>
                                        <p:attrNameLst>
                                          <p:attrName>style.visibility</p:attrName>
                                        </p:attrNameLst>
                                      </p:cBhvr>
                                      <p:to>
                                        <p:strVal val="visible"/>
                                      </p:to>
                                    </p:set>
                                    <p:anim calcmode="lin" valueType="num">
                                      <p:cBhvr>
                                        <p:cTn id="16" dur="500" fill="hold"/>
                                        <p:tgtEl>
                                          <p:spTgt spid="3277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277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277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277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27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2771">
                                            <p:txEl>
                                              <p:pRg st="1" end="1"/>
                                            </p:txEl>
                                          </p:spTgt>
                                        </p:tgtEl>
                                        <p:attrNameLst>
                                          <p:attrName>style.visibility</p:attrName>
                                        </p:attrNameLst>
                                      </p:cBhvr>
                                      <p:to>
                                        <p:strVal val="visible"/>
                                      </p:to>
                                    </p:set>
                                    <p:anim calcmode="lin" valueType="num">
                                      <p:cBhvr>
                                        <p:cTn id="25" dur="500" fill="hold"/>
                                        <p:tgtEl>
                                          <p:spTgt spid="3277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277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277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277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27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2771">
                                            <p:txEl>
                                              <p:pRg st="2" end="2"/>
                                            </p:txEl>
                                          </p:spTgt>
                                        </p:tgtEl>
                                        <p:attrNameLst>
                                          <p:attrName>style.visibility</p:attrName>
                                        </p:attrNameLst>
                                      </p:cBhvr>
                                      <p:to>
                                        <p:strVal val="visible"/>
                                      </p:to>
                                    </p:set>
                                    <p:anim calcmode="lin" valueType="num">
                                      <p:cBhvr>
                                        <p:cTn id="34" dur="500" fill="hold"/>
                                        <p:tgtEl>
                                          <p:spTgt spid="3277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277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277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277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277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32770"/>
                                        </p:tgtEl>
                                        <p:attrNameLst>
                                          <p:attrName>style.rotation</p:attrName>
                                        </p:attrNameLst>
                                      </p:cBhvr>
                                      <p:tavLst>
                                        <p:tav tm="0">
                                          <p:val>
                                            <p:fltVal val="0"/>
                                          </p:val>
                                        </p:tav>
                                        <p:tav tm="100000">
                                          <p:val>
                                            <p:fltVal val="-90"/>
                                          </p:val>
                                        </p:tav>
                                      </p:tavLst>
                                    </p:anim>
                                    <p:anim calcmode="lin" valueType="num">
                                      <p:cBhvr>
                                        <p:cTn id="43" dur="2000" fill="hold"/>
                                        <p:tgtEl>
                                          <p:spTgt spid="32770"/>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32770"/>
                                        </p:tgtEl>
                                        <p:attrNameLst>
                                          <p:attrName>ppt_h</p:attrName>
                                        </p:attrNameLst>
                                      </p:cBhvr>
                                      <p:tavLst>
                                        <p:tav tm="0">
                                          <p:val>
                                            <p:strVal val="ppt_h"/>
                                          </p:val>
                                        </p:tav>
                                        <p:tav tm="100000">
                                          <p:val>
                                            <p:strVal val="ppt_h"/>
                                          </p:val>
                                        </p:tav>
                                      </p:tavLst>
                                    </p:anim>
                                    <p:anim calcmode="lin" valueType="num">
                                      <p:cBhvr>
                                        <p:cTn id="45" dur="2000" fill="hold"/>
                                        <p:tgtEl>
                                          <p:spTgt spid="32770"/>
                                        </p:tgtEl>
                                        <p:attrNameLst>
                                          <p:attrName>ppt_x</p:attrName>
                                        </p:attrNameLst>
                                      </p:cBhvr>
                                      <p:tavLst>
                                        <p:tav tm="0">
                                          <p:val>
                                            <p:strVal val="ppt_x"/>
                                          </p:val>
                                        </p:tav>
                                        <p:tav tm="100000">
                                          <p:val>
                                            <p:strVal val="ppt_x+.4"/>
                                          </p:val>
                                        </p:tav>
                                      </p:tavLst>
                                    </p:anim>
                                    <p:anim calcmode="lin" valueType="num">
                                      <p:cBhvr>
                                        <p:cTn id="46" dur="2000" fill="hold"/>
                                        <p:tgtEl>
                                          <p:spTgt spid="32770"/>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32770"/>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32771">
                                            <p:txEl>
                                              <p:pRg st="0" end="0"/>
                                            </p:txEl>
                                          </p:spTgt>
                                        </p:tgtEl>
                                      </p:cBhvr>
                                    </p:animEffect>
                                    <p:set>
                                      <p:cBhvr>
                                        <p:cTn id="50" dur="1" fill="hold">
                                          <p:stCondLst>
                                            <p:cond delay="499"/>
                                          </p:stCondLst>
                                        </p:cTn>
                                        <p:tgtEl>
                                          <p:spTgt spid="32771">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32771">
                                            <p:txEl>
                                              <p:pRg st="1" end="1"/>
                                            </p:txEl>
                                          </p:spTgt>
                                        </p:tgtEl>
                                      </p:cBhvr>
                                    </p:animEffect>
                                    <p:set>
                                      <p:cBhvr>
                                        <p:cTn id="53" dur="1" fill="hold">
                                          <p:stCondLst>
                                            <p:cond delay="499"/>
                                          </p:stCondLst>
                                        </p:cTn>
                                        <p:tgtEl>
                                          <p:spTgt spid="32771">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32771">
                                            <p:txEl>
                                              <p:pRg st="2" end="2"/>
                                            </p:txEl>
                                          </p:spTgt>
                                        </p:tgtEl>
                                      </p:cBhvr>
                                    </p:animEffect>
                                    <p:set>
                                      <p:cBhvr>
                                        <p:cTn id="56" dur="1" fill="hold">
                                          <p:stCondLst>
                                            <p:cond delay="499"/>
                                          </p:stCondLst>
                                        </p:cTn>
                                        <p:tgtEl>
                                          <p:spTgt spid="3277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0" grpId="1"/>
      <p:bldP spid="32771" grpId="0" build="p"/>
      <p:bldP spid="32771" grpId="1" build="allAtOnce"/>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609600"/>
            <a:ext cx="8570913" cy="515938"/>
          </a:xfrm>
        </p:spPr>
        <p:txBody>
          <a:bodyPr rtlCol="0">
            <a:normAutofit/>
          </a:bodyPr>
          <a:lstStyle/>
          <a:p>
            <a:pPr eaLnBrk="1" fontAlgn="auto" hangingPunct="1">
              <a:spcAft>
                <a:spcPts val="0"/>
              </a:spcAft>
              <a:defRPr/>
            </a:pPr>
            <a:r>
              <a:rPr lang="en-GB" altLang="ja-JP" sz="2800" b="1" dirty="0" smtClean="0"/>
              <a:t>1.4. Le </a:t>
            </a:r>
            <a:r>
              <a:rPr lang="en-GB" altLang="ja-JP" sz="2800" b="1" dirty="0" err="1" smtClean="0"/>
              <a:t>processus</a:t>
            </a:r>
            <a:r>
              <a:rPr lang="en-GB" altLang="ja-JP" sz="2800" b="1" dirty="0" smtClean="0"/>
              <a:t> </a:t>
            </a:r>
            <a:r>
              <a:rPr lang="en-GB" altLang="ja-JP" sz="2800" b="1" dirty="0" err="1" smtClean="0"/>
              <a:t>d’élaboration</a:t>
            </a:r>
            <a:r>
              <a:rPr lang="en-GB" altLang="ja-JP" sz="2800" b="1" dirty="0" smtClean="0"/>
              <a:t> des </a:t>
            </a:r>
            <a:r>
              <a:rPr lang="en-GB" altLang="ja-JP" sz="2800" b="1" dirty="0" err="1" smtClean="0"/>
              <a:t>données</a:t>
            </a:r>
            <a:r>
              <a:rPr lang="en-GB" altLang="ja-JP" sz="2800" b="1" dirty="0" smtClean="0"/>
              <a:t> </a:t>
            </a:r>
            <a:r>
              <a:rPr lang="en-GB" altLang="ja-JP" sz="2800" b="1" dirty="0" err="1" smtClean="0"/>
              <a:t>statistiques</a:t>
            </a:r>
            <a:r>
              <a:rPr lang="fr-FR" altLang="ja-JP" sz="2800" b="1" dirty="0" smtClean="0"/>
              <a:t> </a:t>
            </a:r>
            <a:endParaRPr lang="fr-FR" altLang="fr-FR" sz="2800" b="1" dirty="0" smtClean="0">
              <a:ea typeface="ＭＳ Ｐゴシック" panose="020B0600070205080204" pitchFamily="34" charset="-128"/>
            </a:endParaRPr>
          </a:p>
        </p:txBody>
      </p:sp>
      <p:sp>
        <p:nvSpPr>
          <p:cNvPr id="33795" name="Rectangle 3"/>
          <p:cNvSpPr>
            <a:spLocks noGrp="1" noChangeArrowheads="1"/>
          </p:cNvSpPr>
          <p:nvPr>
            <p:ph type="body" idx="4294967295"/>
          </p:nvPr>
        </p:nvSpPr>
        <p:spPr>
          <a:xfrm>
            <a:off x="0" y="1341438"/>
            <a:ext cx="8964488" cy="5255914"/>
          </a:xfrm>
        </p:spPr>
        <p:txBody>
          <a:bodyPr/>
          <a:lstStyle/>
          <a:p>
            <a:pPr algn="just" eaLnBrk="1" hangingPunct="1"/>
            <a:r>
              <a:rPr lang="fr-FR" altLang="fr-FR" sz="3200" dirty="0" smtClean="0"/>
              <a:t>Planifier c’est prévoir, c’est à dire anticiper l’avenir du système pour guider le choix des décideurs. C’est là un des rôles du planificateur dont le premier outil est le système d’information.</a:t>
            </a:r>
            <a:endParaRPr lang="en-US" altLang="fr-FR" sz="3200" dirty="0" smtClean="0"/>
          </a:p>
          <a:p>
            <a:pPr algn="just" eaLnBrk="1" hangingPunct="1">
              <a:buFont typeface="Wingdings" panose="05000000000000000000" pitchFamily="2" charset="2"/>
              <a:buNone/>
            </a:pPr>
            <a:r>
              <a:rPr lang="fr-FR" altLang="fr-FR" sz="3200" dirty="0" smtClean="0"/>
              <a:t> </a:t>
            </a:r>
            <a:endParaRPr lang="en-US" altLang="fr-FR" sz="3200" dirty="0" smtClean="0"/>
          </a:p>
          <a:p>
            <a:pPr algn="just" eaLnBrk="1" hangingPunct="1"/>
            <a:r>
              <a:rPr lang="fr-FR" altLang="fr-FR" sz="3200" dirty="0" smtClean="0"/>
              <a:t>Il faut également agir par une gestion adéquate des moyens pour aboutir aux objectifs fixés. Interviennent à ce niveau, les gestionnaires du système qui se servent des données produites par le système d’information pour mieux gérer.</a:t>
            </a:r>
            <a:endParaRPr lang="en-US" altLang="fr-FR" sz="3200" dirty="0" smtClean="0"/>
          </a:p>
          <a:p>
            <a:pPr eaLnBrk="1" hangingPunct="1">
              <a:buFont typeface="Wingdings" panose="05000000000000000000" pitchFamily="2" charset="2"/>
              <a:buNone/>
            </a:pPr>
            <a:r>
              <a:rPr lang="fr-FR" altLang="fr-FR" sz="2800" dirty="0" smtClean="0"/>
              <a:t> </a:t>
            </a:r>
            <a:endParaRPr lang="en-US" altLang="fr-FR" sz="2800" dirty="0" smtClean="0"/>
          </a:p>
          <a:p>
            <a:pPr eaLnBrk="1" hangingPunct="1">
              <a:buFont typeface="Wingdings" panose="05000000000000000000" pitchFamily="2" charset="2"/>
              <a:buNone/>
            </a:pPr>
            <a:endParaRPr lang="fr-FR" altLang="fr-FR"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stCondLst>
                                            <p:cond delay="0"/>
                                          </p:stCondLst>
                                        </p:cTn>
                                        <p:tgtEl>
                                          <p:spTgt spid="3379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379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379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379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379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3795">
                                            <p:txEl>
                                              <p:pRg st="0" end="0"/>
                                            </p:txEl>
                                          </p:spTgt>
                                        </p:tgtEl>
                                        <p:attrNameLst>
                                          <p:attrName>style.visibility</p:attrName>
                                        </p:attrNameLst>
                                      </p:cBhvr>
                                      <p:to>
                                        <p:strVal val="visible"/>
                                      </p:to>
                                    </p:set>
                                    <p:anim calcmode="lin" valueType="num">
                                      <p:cBhvr>
                                        <p:cTn id="16" dur="500" fill="hold"/>
                                        <p:tgtEl>
                                          <p:spTgt spid="3379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379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379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379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3795">
                                            <p:txEl>
                                              <p:pRg st="1" end="1"/>
                                            </p:txEl>
                                          </p:spTgt>
                                        </p:tgtEl>
                                        <p:attrNameLst>
                                          <p:attrName>style.visibility</p:attrName>
                                        </p:attrNameLst>
                                      </p:cBhvr>
                                      <p:to>
                                        <p:strVal val="visible"/>
                                      </p:to>
                                    </p:set>
                                    <p:anim calcmode="lin" valueType="num">
                                      <p:cBhvr>
                                        <p:cTn id="25" dur="500" fill="hold"/>
                                        <p:tgtEl>
                                          <p:spTgt spid="3379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379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379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379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3795">
                                            <p:txEl>
                                              <p:pRg st="2" end="2"/>
                                            </p:txEl>
                                          </p:spTgt>
                                        </p:tgtEl>
                                        <p:attrNameLst>
                                          <p:attrName>style.visibility</p:attrName>
                                        </p:attrNameLst>
                                      </p:cBhvr>
                                      <p:to>
                                        <p:strVal val="visible"/>
                                      </p:to>
                                    </p:set>
                                    <p:anim calcmode="lin" valueType="num">
                                      <p:cBhvr>
                                        <p:cTn id="34" dur="500" fill="hold"/>
                                        <p:tgtEl>
                                          <p:spTgt spid="33795">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3795">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3795">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3795">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3795">
                                            <p:txEl>
                                              <p:pRg st="3" end="3"/>
                                            </p:txEl>
                                          </p:spTgt>
                                        </p:tgtEl>
                                        <p:attrNameLst>
                                          <p:attrName>style.visibility</p:attrName>
                                        </p:attrNameLst>
                                      </p:cBhvr>
                                      <p:to>
                                        <p:strVal val="visible"/>
                                      </p:to>
                                    </p:set>
                                    <p:anim calcmode="lin" valueType="num">
                                      <p:cBhvr>
                                        <p:cTn id="43" dur="500" fill="hold"/>
                                        <p:tgtEl>
                                          <p:spTgt spid="33795">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3795">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3795">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3795">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3795">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5" presetClass="exit" presetSubtype="0" fill="hold" grpId="1" nodeType="clickEffect">
                                  <p:stCondLst>
                                    <p:cond delay="0"/>
                                  </p:stCondLst>
                                  <p:childTnLst>
                                    <p:anim calcmode="lin" valueType="num">
                                      <p:cBhvr>
                                        <p:cTn id="51" dur="2000" fill="hold"/>
                                        <p:tgtEl>
                                          <p:spTgt spid="33794"/>
                                        </p:tgtEl>
                                        <p:attrNameLst>
                                          <p:attrName>style.rotation</p:attrName>
                                        </p:attrNameLst>
                                      </p:cBhvr>
                                      <p:tavLst>
                                        <p:tav tm="0">
                                          <p:val>
                                            <p:fltVal val="0"/>
                                          </p:val>
                                        </p:tav>
                                        <p:tav tm="100000">
                                          <p:val>
                                            <p:fltVal val="-90"/>
                                          </p:val>
                                        </p:tav>
                                      </p:tavLst>
                                    </p:anim>
                                    <p:anim calcmode="lin" valueType="num">
                                      <p:cBhvr>
                                        <p:cTn id="52" dur="2000" fill="hold"/>
                                        <p:tgtEl>
                                          <p:spTgt spid="33794"/>
                                        </p:tgtEl>
                                        <p:attrNameLst>
                                          <p:attrName>ppt_w</p:attrName>
                                        </p:attrNameLst>
                                      </p:cBhvr>
                                      <p:tavLst>
                                        <p:tav tm="0">
                                          <p:val>
                                            <p:strVal val="ppt_w"/>
                                          </p:val>
                                        </p:tav>
                                        <p:tav tm="50000">
                                          <p:val>
                                            <p:strVal val="ppt_w-.5"/>
                                          </p:val>
                                        </p:tav>
                                        <p:tav tm="100000">
                                          <p:val>
                                            <p:strVal val="ppt_w-.5"/>
                                          </p:val>
                                        </p:tav>
                                      </p:tavLst>
                                    </p:anim>
                                    <p:anim calcmode="lin" valueType="num">
                                      <p:cBhvr>
                                        <p:cTn id="53" dur="2000" fill="hold"/>
                                        <p:tgtEl>
                                          <p:spTgt spid="33794"/>
                                        </p:tgtEl>
                                        <p:attrNameLst>
                                          <p:attrName>ppt_h</p:attrName>
                                        </p:attrNameLst>
                                      </p:cBhvr>
                                      <p:tavLst>
                                        <p:tav tm="0">
                                          <p:val>
                                            <p:strVal val="ppt_h"/>
                                          </p:val>
                                        </p:tav>
                                        <p:tav tm="100000">
                                          <p:val>
                                            <p:strVal val="ppt_h"/>
                                          </p:val>
                                        </p:tav>
                                      </p:tavLst>
                                    </p:anim>
                                    <p:anim calcmode="lin" valueType="num">
                                      <p:cBhvr>
                                        <p:cTn id="54" dur="2000" fill="hold"/>
                                        <p:tgtEl>
                                          <p:spTgt spid="33794"/>
                                        </p:tgtEl>
                                        <p:attrNameLst>
                                          <p:attrName>ppt_x</p:attrName>
                                        </p:attrNameLst>
                                      </p:cBhvr>
                                      <p:tavLst>
                                        <p:tav tm="0">
                                          <p:val>
                                            <p:strVal val="ppt_x"/>
                                          </p:val>
                                        </p:tav>
                                        <p:tav tm="100000">
                                          <p:val>
                                            <p:strVal val="ppt_x+.4"/>
                                          </p:val>
                                        </p:tav>
                                      </p:tavLst>
                                    </p:anim>
                                    <p:anim calcmode="lin" valueType="num">
                                      <p:cBhvr>
                                        <p:cTn id="55" dur="2000" fill="hold"/>
                                        <p:tgtEl>
                                          <p:spTgt spid="33794"/>
                                        </p:tgtEl>
                                        <p:attrNameLst>
                                          <p:attrName>ppt_y</p:attrName>
                                        </p:attrNameLst>
                                      </p:cBhvr>
                                      <p:tavLst>
                                        <p:tav tm="0">
                                          <p:val>
                                            <p:strVal val="ppt_y"/>
                                          </p:val>
                                        </p:tav>
                                        <p:tav tm="50000">
                                          <p:val>
                                            <p:strVal val="ppt_y+.1"/>
                                          </p:val>
                                        </p:tav>
                                        <p:tav tm="100000">
                                          <p:val>
                                            <p:strVal val="ppt_y-.2"/>
                                          </p:val>
                                        </p:tav>
                                      </p:tavLst>
                                    </p:anim>
                                    <p:set>
                                      <p:cBhvr>
                                        <p:cTn id="56" dur="1" fill="hold">
                                          <p:stCondLst>
                                            <p:cond delay="1998"/>
                                          </p:stCondLst>
                                        </p:cTn>
                                        <p:tgtEl>
                                          <p:spTgt spid="33794"/>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33795">
                                            <p:txEl>
                                              <p:pRg st="0" end="0"/>
                                            </p:txEl>
                                          </p:spTgt>
                                        </p:tgtEl>
                                      </p:cBhvr>
                                    </p:animEffect>
                                    <p:set>
                                      <p:cBhvr>
                                        <p:cTn id="59" dur="1" fill="hold">
                                          <p:stCondLst>
                                            <p:cond delay="499"/>
                                          </p:stCondLst>
                                        </p:cTn>
                                        <p:tgtEl>
                                          <p:spTgt spid="33795">
                                            <p:txEl>
                                              <p:pRg st="0" end="0"/>
                                            </p:txEl>
                                          </p:spTgt>
                                        </p:tgtEl>
                                        <p:attrNameLst>
                                          <p:attrName>style.visibility</p:attrName>
                                        </p:attrNameLst>
                                      </p:cBhvr>
                                      <p:to>
                                        <p:strVal val="hidden"/>
                                      </p:to>
                                    </p:set>
                                  </p:childTnLst>
                                </p:cTn>
                              </p:par>
                              <p:par>
                                <p:cTn id="60" presetID="22" presetClass="exit" presetSubtype="8" fill="hold" grpId="1" nodeType="withEffect">
                                  <p:stCondLst>
                                    <p:cond delay="0"/>
                                  </p:stCondLst>
                                  <p:childTnLst>
                                    <p:animEffect transition="out" filter="wipe(left)">
                                      <p:cBhvr>
                                        <p:cTn id="61" dur="500"/>
                                        <p:tgtEl>
                                          <p:spTgt spid="33795">
                                            <p:txEl>
                                              <p:pRg st="1" end="1"/>
                                            </p:txEl>
                                          </p:spTgt>
                                        </p:tgtEl>
                                      </p:cBhvr>
                                    </p:animEffect>
                                    <p:set>
                                      <p:cBhvr>
                                        <p:cTn id="62" dur="1" fill="hold">
                                          <p:stCondLst>
                                            <p:cond delay="499"/>
                                          </p:stCondLst>
                                        </p:cTn>
                                        <p:tgtEl>
                                          <p:spTgt spid="33795">
                                            <p:txEl>
                                              <p:pRg st="1" end="1"/>
                                            </p:txEl>
                                          </p:spTgt>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33795">
                                            <p:txEl>
                                              <p:pRg st="2" end="2"/>
                                            </p:txEl>
                                          </p:spTgt>
                                        </p:tgtEl>
                                      </p:cBhvr>
                                    </p:animEffect>
                                    <p:set>
                                      <p:cBhvr>
                                        <p:cTn id="65" dur="1" fill="hold">
                                          <p:stCondLst>
                                            <p:cond delay="499"/>
                                          </p:stCondLst>
                                        </p:cTn>
                                        <p:tgtEl>
                                          <p:spTgt spid="33795">
                                            <p:txEl>
                                              <p:pRg st="2" end="2"/>
                                            </p:txEl>
                                          </p:spTgt>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33795">
                                            <p:txEl>
                                              <p:pRg st="3" end="3"/>
                                            </p:txEl>
                                          </p:spTgt>
                                        </p:tgtEl>
                                      </p:cBhvr>
                                    </p:animEffect>
                                    <p:set>
                                      <p:cBhvr>
                                        <p:cTn id="68" dur="1" fill="hold">
                                          <p:stCondLst>
                                            <p:cond delay="499"/>
                                          </p:stCondLst>
                                        </p:cTn>
                                        <p:tgtEl>
                                          <p:spTgt spid="3379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P spid="33795" grpId="0" build="p"/>
      <p:bldP spid="33795" grpId="1" build="allAtOnce"/>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609600"/>
            <a:ext cx="8570913" cy="515938"/>
          </a:xfrm>
        </p:spPr>
        <p:txBody>
          <a:bodyPr rtlCol="0">
            <a:normAutofit/>
          </a:bodyPr>
          <a:lstStyle/>
          <a:p>
            <a:pPr eaLnBrk="1" fontAlgn="auto" hangingPunct="1">
              <a:spcAft>
                <a:spcPts val="0"/>
              </a:spcAft>
              <a:defRPr/>
            </a:pPr>
            <a:r>
              <a:rPr lang="en-GB" altLang="ja-JP" sz="2800" b="1" dirty="0" smtClean="0"/>
              <a:t>1.4. Le </a:t>
            </a:r>
            <a:r>
              <a:rPr lang="en-GB" altLang="ja-JP" sz="2800" b="1" dirty="0" err="1" smtClean="0"/>
              <a:t>processus</a:t>
            </a:r>
            <a:r>
              <a:rPr lang="en-GB" altLang="ja-JP" sz="2800" b="1" dirty="0" smtClean="0"/>
              <a:t> </a:t>
            </a:r>
            <a:r>
              <a:rPr lang="en-GB" altLang="ja-JP" sz="2800" b="1" dirty="0" err="1" smtClean="0"/>
              <a:t>d’élaboration</a:t>
            </a:r>
            <a:r>
              <a:rPr lang="en-GB" altLang="ja-JP" sz="2800" b="1" dirty="0" smtClean="0"/>
              <a:t> des </a:t>
            </a:r>
            <a:r>
              <a:rPr lang="en-GB" altLang="ja-JP" sz="2800" b="1" dirty="0" err="1" smtClean="0"/>
              <a:t>données</a:t>
            </a:r>
            <a:r>
              <a:rPr lang="en-GB" altLang="ja-JP" sz="2800" b="1" dirty="0" smtClean="0"/>
              <a:t> </a:t>
            </a:r>
            <a:r>
              <a:rPr lang="en-GB" altLang="ja-JP" sz="2800" b="1" dirty="0" err="1" smtClean="0"/>
              <a:t>statistiques</a:t>
            </a:r>
            <a:r>
              <a:rPr lang="fr-FR" altLang="ja-JP" sz="2800" b="1" dirty="0" smtClean="0"/>
              <a:t> </a:t>
            </a:r>
            <a:endParaRPr lang="fr-FR" altLang="fr-FR" sz="2800" b="1" dirty="0" smtClean="0">
              <a:ea typeface="ＭＳ Ｐゴシック" panose="020B0600070205080204" pitchFamily="34" charset="-128"/>
            </a:endParaRPr>
          </a:p>
        </p:txBody>
      </p:sp>
      <p:sp>
        <p:nvSpPr>
          <p:cNvPr id="34819" name="Rectangle 3"/>
          <p:cNvSpPr>
            <a:spLocks noGrp="1" noChangeArrowheads="1"/>
          </p:cNvSpPr>
          <p:nvPr>
            <p:ph type="body" idx="4294967295"/>
          </p:nvPr>
        </p:nvSpPr>
        <p:spPr>
          <a:xfrm>
            <a:off x="357188" y="1143000"/>
            <a:ext cx="8786812" cy="5572125"/>
          </a:xfrm>
        </p:spPr>
        <p:txBody>
          <a:bodyPr/>
          <a:lstStyle/>
          <a:p>
            <a:pPr algn="just" eaLnBrk="1" hangingPunct="1"/>
            <a:r>
              <a:rPr lang="fr-FR" altLang="fr-FR" sz="3200" dirty="0" smtClean="0"/>
              <a:t>L’atteinte des </a:t>
            </a:r>
            <a:r>
              <a:rPr lang="fr-FR" altLang="fr-FR" sz="3200" dirty="0" err="1" smtClean="0"/>
              <a:t>obj</a:t>
            </a:r>
            <a:r>
              <a:rPr lang="fr-FR" altLang="fr-FR" sz="3200" dirty="0" smtClean="0"/>
              <a:t>. fixés de </a:t>
            </a:r>
            <a:r>
              <a:rPr lang="fr-FR" altLang="fr-FR" sz="3200" dirty="0" err="1" smtClean="0"/>
              <a:t>ttes</a:t>
            </a:r>
            <a:r>
              <a:rPr lang="fr-FR" altLang="fr-FR" sz="3200" dirty="0" smtClean="0"/>
              <a:t> les activités nécessaires à la dynamique du système, ne saurait être connue que grâce à un suivi et une évaluation. C’est ici un rôle important joué par les planificateurs du SE qui ont encore recours au SI pour l’accomplir.</a:t>
            </a:r>
            <a:endParaRPr lang="en-US" altLang="fr-FR" sz="3200" dirty="0" smtClean="0"/>
          </a:p>
          <a:p>
            <a:pPr algn="just" eaLnBrk="1" hangingPunct="1">
              <a:buFont typeface="Wingdings" panose="05000000000000000000" pitchFamily="2" charset="2"/>
              <a:buNone/>
            </a:pPr>
            <a:r>
              <a:rPr lang="fr-FR" altLang="fr-FR" sz="3200" dirty="0" smtClean="0"/>
              <a:t>1 SI d’information repose sur 4 étapes :</a:t>
            </a:r>
            <a:endParaRPr lang="en-US" altLang="fr-FR" sz="3200" dirty="0" smtClean="0"/>
          </a:p>
          <a:p>
            <a:pPr lvl="1" algn="just" eaLnBrk="1" hangingPunct="1"/>
            <a:r>
              <a:rPr lang="fr-FR" altLang="fr-FR" sz="3200" dirty="0" smtClean="0"/>
              <a:t>identification des besoins ;</a:t>
            </a:r>
            <a:endParaRPr lang="en-US" altLang="fr-FR" sz="3200" dirty="0" smtClean="0"/>
          </a:p>
          <a:p>
            <a:pPr lvl="1" algn="just" eaLnBrk="1" hangingPunct="1"/>
            <a:r>
              <a:rPr lang="fr-FR" altLang="fr-FR" sz="3200" dirty="0" smtClean="0"/>
              <a:t>collecte des données ;</a:t>
            </a:r>
            <a:endParaRPr lang="en-US" altLang="fr-FR" sz="3200" dirty="0" smtClean="0"/>
          </a:p>
          <a:p>
            <a:pPr lvl="1" algn="just" eaLnBrk="1" hangingPunct="1"/>
            <a:r>
              <a:rPr lang="fr-FR" altLang="fr-FR" sz="3200" dirty="0" smtClean="0"/>
              <a:t>traitement et analyse des données ;</a:t>
            </a:r>
            <a:endParaRPr lang="en-US" altLang="fr-FR" sz="3200" dirty="0" smtClean="0"/>
          </a:p>
          <a:p>
            <a:pPr lvl="1" algn="just" eaLnBrk="1" hangingPunct="1"/>
            <a:r>
              <a:rPr lang="fr-FR" altLang="fr-FR" sz="3200" dirty="0" smtClean="0"/>
              <a:t>diffusion de l’information. </a:t>
            </a:r>
            <a:endParaRPr lang="en-US" altLang="fr-FR" sz="3200" dirty="0" smtClean="0"/>
          </a:p>
          <a:p>
            <a:pPr eaLnBrk="1" hangingPunct="1">
              <a:buFont typeface="Wingdings" panose="05000000000000000000" pitchFamily="2" charset="2"/>
              <a:buNone/>
            </a:pPr>
            <a:endParaRPr lang="en-US" altLang="fr-FR" dirty="0" smtClean="0"/>
          </a:p>
          <a:p>
            <a:pPr eaLnBrk="1" hangingPunct="1">
              <a:buFont typeface="Wingdings" panose="05000000000000000000" pitchFamily="2" charset="2"/>
              <a:buNone/>
            </a:pPr>
            <a:endParaRPr lang="en-US" altLang="fr-FR" sz="2800" dirty="0" smtClean="0"/>
          </a:p>
          <a:p>
            <a:pPr eaLnBrk="1" hangingPunct="1">
              <a:buFont typeface="Wingdings" panose="05000000000000000000" pitchFamily="2" charset="2"/>
              <a:buNone/>
            </a:pPr>
            <a:r>
              <a:rPr lang="fr-FR" altLang="fr-FR" sz="2800" dirty="0" smtClean="0"/>
              <a:t> </a:t>
            </a:r>
            <a:endParaRPr lang="en-US" altLang="fr-FR" sz="2800" dirty="0" smtClean="0"/>
          </a:p>
          <a:p>
            <a:pPr eaLnBrk="1" hangingPunct="1">
              <a:buFont typeface="Wingdings" panose="05000000000000000000" pitchFamily="2" charset="2"/>
              <a:buNone/>
            </a:pPr>
            <a:endParaRPr lang="fr-FR" altLang="fr-FR"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stCondLst>
                                            <p:cond delay="0"/>
                                          </p:stCondLst>
                                        </p:cTn>
                                        <p:tgtEl>
                                          <p:spTgt spid="3481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481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481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481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481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4819">
                                            <p:txEl>
                                              <p:pRg st="0" end="0"/>
                                            </p:txEl>
                                          </p:spTgt>
                                        </p:tgtEl>
                                        <p:attrNameLst>
                                          <p:attrName>style.visibility</p:attrName>
                                        </p:attrNameLst>
                                      </p:cBhvr>
                                      <p:to>
                                        <p:strVal val="visible"/>
                                      </p:to>
                                    </p:set>
                                    <p:anim calcmode="lin" valueType="num">
                                      <p:cBhvr>
                                        <p:cTn id="16" dur="500" fill="hold"/>
                                        <p:tgtEl>
                                          <p:spTgt spid="3481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481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481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481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481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4819">
                                            <p:txEl>
                                              <p:pRg st="1" end="1"/>
                                            </p:txEl>
                                          </p:spTgt>
                                        </p:tgtEl>
                                        <p:attrNameLst>
                                          <p:attrName>style.visibility</p:attrName>
                                        </p:attrNameLst>
                                      </p:cBhvr>
                                      <p:to>
                                        <p:strVal val="visible"/>
                                      </p:to>
                                    </p:set>
                                    <p:anim calcmode="lin" valueType="num">
                                      <p:cBhvr>
                                        <p:cTn id="25" dur="500" fill="hold"/>
                                        <p:tgtEl>
                                          <p:spTgt spid="3481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481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481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481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4819">
                                            <p:txEl>
                                              <p:pRg st="1" end="1"/>
                                            </p:txEl>
                                          </p:spTgt>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34819">
                                            <p:txEl>
                                              <p:pRg st="2" end="2"/>
                                            </p:txEl>
                                          </p:spTgt>
                                        </p:tgtEl>
                                        <p:attrNameLst>
                                          <p:attrName>style.visibility</p:attrName>
                                        </p:attrNameLst>
                                      </p:cBhvr>
                                      <p:to>
                                        <p:strVal val="visible"/>
                                      </p:to>
                                    </p:set>
                                    <p:anim calcmode="lin" valueType="num">
                                      <p:cBhvr>
                                        <p:cTn id="32" dur="500" fill="hold"/>
                                        <p:tgtEl>
                                          <p:spTgt spid="34819">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34819">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34819">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34819">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34819">
                                            <p:txEl>
                                              <p:pRg st="2" end="2"/>
                                            </p:txEl>
                                          </p:spTgt>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34819">
                                            <p:txEl>
                                              <p:pRg st="3" end="3"/>
                                            </p:txEl>
                                          </p:spTgt>
                                        </p:tgtEl>
                                        <p:attrNameLst>
                                          <p:attrName>style.visibility</p:attrName>
                                        </p:attrNameLst>
                                      </p:cBhvr>
                                      <p:to>
                                        <p:strVal val="visible"/>
                                      </p:to>
                                    </p:set>
                                    <p:anim calcmode="lin" valueType="num">
                                      <p:cBhvr>
                                        <p:cTn id="39" dur="500" fill="hold"/>
                                        <p:tgtEl>
                                          <p:spTgt spid="34819">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34819">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34819">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34819">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34819">
                                            <p:txEl>
                                              <p:pRg st="3" end="3"/>
                                            </p:txEl>
                                          </p:spTgt>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34819">
                                            <p:txEl>
                                              <p:pRg st="4" end="4"/>
                                            </p:txEl>
                                          </p:spTgt>
                                        </p:tgtEl>
                                        <p:attrNameLst>
                                          <p:attrName>style.visibility</p:attrName>
                                        </p:attrNameLst>
                                      </p:cBhvr>
                                      <p:to>
                                        <p:strVal val="visible"/>
                                      </p:to>
                                    </p:set>
                                    <p:anim calcmode="lin" valueType="num">
                                      <p:cBhvr>
                                        <p:cTn id="46" dur="500" fill="hold"/>
                                        <p:tgtEl>
                                          <p:spTgt spid="34819">
                                            <p:txEl>
                                              <p:pRg st="4" end="4"/>
                                            </p:txEl>
                                          </p:spTgt>
                                        </p:tgtEl>
                                        <p:attrNameLst>
                                          <p:attrName>ppt_w</p:attrName>
                                        </p:attrNameLst>
                                      </p:cBhvr>
                                      <p:tavLst>
                                        <p:tav tm="0">
                                          <p:val>
                                            <p:strVal val="#ppt_w*0.05"/>
                                          </p:val>
                                        </p:tav>
                                        <p:tav tm="100000">
                                          <p:val>
                                            <p:strVal val="#ppt_w"/>
                                          </p:val>
                                        </p:tav>
                                      </p:tavLst>
                                    </p:anim>
                                    <p:anim calcmode="lin" valueType="num">
                                      <p:cBhvr>
                                        <p:cTn id="47" dur="500" fill="hold"/>
                                        <p:tgtEl>
                                          <p:spTgt spid="34819">
                                            <p:txEl>
                                              <p:pRg st="4" end="4"/>
                                            </p:txEl>
                                          </p:spTgt>
                                        </p:tgtEl>
                                        <p:attrNameLst>
                                          <p:attrName>ppt_h</p:attrName>
                                        </p:attrNameLst>
                                      </p:cBhvr>
                                      <p:tavLst>
                                        <p:tav tm="0">
                                          <p:val>
                                            <p:strVal val="#ppt_h"/>
                                          </p:val>
                                        </p:tav>
                                        <p:tav tm="100000">
                                          <p:val>
                                            <p:strVal val="#ppt_h"/>
                                          </p:val>
                                        </p:tav>
                                      </p:tavLst>
                                    </p:anim>
                                    <p:anim calcmode="lin" valueType="num">
                                      <p:cBhvr>
                                        <p:cTn id="48" dur="500" fill="hold"/>
                                        <p:tgtEl>
                                          <p:spTgt spid="34819">
                                            <p:txEl>
                                              <p:pRg st="4" end="4"/>
                                            </p:txEl>
                                          </p:spTgt>
                                        </p:tgtEl>
                                        <p:attrNameLst>
                                          <p:attrName>ppt_x</p:attrName>
                                        </p:attrNameLst>
                                      </p:cBhvr>
                                      <p:tavLst>
                                        <p:tav tm="0">
                                          <p:val>
                                            <p:strVal val="#ppt_x-.2"/>
                                          </p:val>
                                        </p:tav>
                                        <p:tav tm="100000">
                                          <p:val>
                                            <p:strVal val="#ppt_x"/>
                                          </p:val>
                                        </p:tav>
                                      </p:tavLst>
                                    </p:anim>
                                    <p:anim calcmode="lin" valueType="num">
                                      <p:cBhvr>
                                        <p:cTn id="49" dur="500" fill="hold"/>
                                        <p:tgtEl>
                                          <p:spTgt spid="34819">
                                            <p:txEl>
                                              <p:pRg st="4" end="4"/>
                                            </p:txEl>
                                          </p:spTgt>
                                        </p:tgtEl>
                                        <p:attrNameLst>
                                          <p:attrName>ppt_y</p:attrName>
                                        </p:attrNameLst>
                                      </p:cBhvr>
                                      <p:tavLst>
                                        <p:tav tm="0">
                                          <p:val>
                                            <p:strVal val="#ppt_y"/>
                                          </p:val>
                                        </p:tav>
                                        <p:tav tm="100000">
                                          <p:val>
                                            <p:strVal val="#ppt_y"/>
                                          </p:val>
                                        </p:tav>
                                      </p:tavLst>
                                    </p:anim>
                                    <p:animEffect transition="in" filter="fade">
                                      <p:cBhvr>
                                        <p:cTn id="50" dur="500"/>
                                        <p:tgtEl>
                                          <p:spTgt spid="34819">
                                            <p:txEl>
                                              <p:pRg st="4" end="4"/>
                                            </p:txEl>
                                          </p:spTgt>
                                        </p:tgtEl>
                                      </p:cBhvr>
                                    </p:animEffect>
                                  </p:childTnLst>
                                </p:cTn>
                              </p:par>
                              <p:par>
                                <p:cTn id="51" presetID="54" presetClass="entr" presetSubtype="0" accel="100000" fill="hold" grpId="0" nodeType="withEffect">
                                  <p:stCondLst>
                                    <p:cond delay="0"/>
                                  </p:stCondLst>
                                  <p:childTnLst>
                                    <p:set>
                                      <p:cBhvr>
                                        <p:cTn id="52" dur="1" fill="hold">
                                          <p:stCondLst>
                                            <p:cond delay="0"/>
                                          </p:stCondLst>
                                        </p:cTn>
                                        <p:tgtEl>
                                          <p:spTgt spid="34819">
                                            <p:txEl>
                                              <p:pRg st="5" end="5"/>
                                            </p:txEl>
                                          </p:spTgt>
                                        </p:tgtEl>
                                        <p:attrNameLst>
                                          <p:attrName>style.visibility</p:attrName>
                                        </p:attrNameLst>
                                      </p:cBhvr>
                                      <p:to>
                                        <p:strVal val="visible"/>
                                      </p:to>
                                    </p:set>
                                    <p:anim calcmode="lin" valueType="num">
                                      <p:cBhvr>
                                        <p:cTn id="53" dur="500" fill="hold"/>
                                        <p:tgtEl>
                                          <p:spTgt spid="34819">
                                            <p:txEl>
                                              <p:pRg st="5" end="5"/>
                                            </p:txEl>
                                          </p:spTgt>
                                        </p:tgtEl>
                                        <p:attrNameLst>
                                          <p:attrName>ppt_w</p:attrName>
                                        </p:attrNameLst>
                                      </p:cBhvr>
                                      <p:tavLst>
                                        <p:tav tm="0">
                                          <p:val>
                                            <p:strVal val="#ppt_w*0.05"/>
                                          </p:val>
                                        </p:tav>
                                        <p:tav tm="100000">
                                          <p:val>
                                            <p:strVal val="#ppt_w"/>
                                          </p:val>
                                        </p:tav>
                                      </p:tavLst>
                                    </p:anim>
                                    <p:anim calcmode="lin" valueType="num">
                                      <p:cBhvr>
                                        <p:cTn id="54" dur="500" fill="hold"/>
                                        <p:tgtEl>
                                          <p:spTgt spid="34819">
                                            <p:txEl>
                                              <p:pRg st="5" end="5"/>
                                            </p:txEl>
                                          </p:spTgt>
                                        </p:tgtEl>
                                        <p:attrNameLst>
                                          <p:attrName>ppt_h</p:attrName>
                                        </p:attrNameLst>
                                      </p:cBhvr>
                                      <p:tavLst>
                                        <p:tav tm="0">
                                          <p:val>
                                            <p:strVal val="#ppt_h"/>
                                          </p:val>
                                        </p:tav>
                                        <p:tav tm="100000">
                                          <p:val>
                                            <p:strVal val="#ppt_h"/>
                                          </p:val>
                                        </p:tav>
                                      </p:tavLst>
                                    </p:anim>
                                    <p:anim calcmode="lin" valueType="num">
                                      <p:cBhvr>
                                        <p:cTn id="55" dur="500" fill="hold"/>
                                        <p:tgtEl>
                                          <p:spTgt spid="34819">
                                            <p:txEl>
                                              <p:pRg st="5" end="5"/>
                                            </p:txEl>
                                          </p:spTgt>
                                        </p:tgtEl>
                                        <p:attrNameLst>
                                          <p:attrName>ppt_x</p:attrName>
                                        </p:attrNameLst>
                                      </p:cBhvr>
                                      <p:tavLst>
                                        <p:tav tm="0">
                                          <p:val>
                                            <p:strVal val="#ppt_x-.2"/>
                                          </p:val>
                                        </p:tav>
                                        <p:tav tm="100000">
                                          <p:val>
                                            <p:strVal val="#ppt_x"/>
                                          </p:val>
                                        </p:tav>
                                      </p:tavLst>
                                    </p:anim>
                                    <p:anim calcmode="lin" valueType="num">
                                      <p:cBhvr>
                                        <p:cTn id="56" dur="500" fill="hold"/>
                                        <p:tgtEl>
                                          <p:spTgt spid="34819">
                                            <p:txEl>
                                              <p:pRg st="5" end="5"/>
                                            </p:txEl>
                                          </p:spTgt>
                                        </p:tgtEl>
                                        <p:attrNameLst>
                                          <p:attrName>ppt_y</p:attrName>
                                        </p:attrNameLst>
                                      </p:cBhvr>
                                      <p:tavLst>
                                        <p:tav tm="0">
                                          <p:val>
                                            <p:strVal val="#ppt_y"/>
                                          </p:val>
                                        </p:tav>
                                        <p:tav tm="100000">
                                          <p:val>
                                            <p:strVal val="#ppt_y"/>
                                          </p:val>
                                        </p:tav>
                                      </p:tavLst>
                                    </p:anim>
                                    <p:animEffect transition="in" filter="fade">
                                      <p:cBhvr>
                                        <p:cTn id="57" dur="500"/>
                                        <p:tgtEl>
                                          <p:spTgt spid="34819">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4" presetClass="entr" presetSubtype="0" accel="100000" fill="hold" grpId="0" nodeType="clickEffect">
                                  <p:stCondLst>
                                    <p:cond delay="0"/>
                                  </p:stCondLst>
                                  <p:childTnLst>
                                    <p:set>
                                      <p:cBhvr>
                                        <p:cTn id="61" dur="1" fill="hold">
                                          <p:stCondLst>
                                            <p:cond delay="0"/>
                                          </p:stCondLst>
                                        </p:cTn>
                                        <p:tgtEl>
                                          <p:spTgt spid="34819">
                                            <p:txEl>
                                              <p:pRg st="8" end="8"/>
                                            </p:txEl>
                                          </p:spTgt>
                                        </p:tgtEl>
                                        <p:attrNameLst>
                                          <p:attrName>style.visibility</p:attrName>
                                        </p:attrNameLst>
                                      </p:cBhvr>
                                      <p:to>
                                        <p:strVal val="visible"/>
                                      </p:to>
                                    </p:set>
                                    <p:anim calcmode="lin" valueType="num">
                                      <p:cBhvr>
                                        <p:cTn id="62" dur="500" fill="hold"/>
                                        <p:tgtEl>
                                          <p:spTgt spid="34819">
                                            <p:txEl>
                                              <p:pRg st="8" end="8"/>
                                            </p:txEl>
                                          </p:spTgt>
                                        </p:tgtEl>
                                        <p:attrNameLst>
                                          <p:attrName>ppt_w</p:attrName>
                                        </p:attrNameLst>
                                      </p:cBhvr>
                                      <p:tavLst>
                                        <p:tav tm="0">
                                          <p:val>
                                            <p:strVal val="#ppt_w*0.05"/>
                                          </p:val>
                                        </p:tav>
                                        <p:tav tm="100000">
                                          <p:val>
                                            <p:strVal val="#ppt_w"/>
                                          </p:val>
                                        </p:tav>
                                      </p:tavLst>
                                    </p:anim>
                                    <p:anim calcmode="lin" valueType="num">
                                      <p:cBhvr>
                                        <p:cTn id="63" dur="500" fill="hold"/>
                                        <p:tgtEl>
                                          <p:spTgt spid="34819">
                                            <p:txEl>
                                              <p:pRg st="8" end="8"/>
                                            </p:txEl>
                                          </p:spTgt>
                                        </p:tgtEl>
                                        <p:attrNameLst>
                                          <p:attrName>ppt_h</p:attrName>
                                        </p:attrNameLst>
                                      </p:cBhvr>
                                      <p:tavLst>
                                        <p:tav tm="0">
                                          <p:val>
                                            <p:strVal val="#ppt_h"/>
                                          </p:val>
                                        </p:tav>
                                        <p:tav tm="100000">
                                          <p:val>
                                            <p:strVal val="#ppt_h"/>
                                          </p:val>
                                        </p:tav>
                                      </p:tavLst>
                                    </p:anim>
                                    <p:anim calcmode="lin" valueType="num">
                                      <p:cBhvr>
                                        <p:cTn id="64" dur="500" fill="hold"/>
                                        <p:tgtEl>
                                          <p:spTgt spid="34819">
                                            <p:txEl>
                                              <p:pRg st="8" end="8"/>
                                            </p:txEl>
                                          </p:spTgt>
                                        </p:tgtEl>
                                        <p:attrNameLst>
                                          <p:attrName>ppt_x</p:attrName>
                                        </p:attrNameLst>
                                      </p:cBhvr>
                                      <p:tavLst>
                                        <p:tav tm="0">
                                          <p:val>
                                            <p:strVal val="#ppt_x-.2"/>
                                          </p:val>
                                        </p:tav>
                                        <p:tav tm="100000">
                                          <p:val>
                                            <p:strVal val="#ppt_x"/>
                                          </p:val>
                                        </p:tav>
                                      </p:tavLst>
                                    </p:anim>
                                    <p:anim calcmode="lin" valueType="num">
                                      <p:cBhvr>
                                        <p:cTn id="65" dur="500" fill="hold"/>
                                        <p:tgtEl>
                                          <p:spTgt spid="34819">
                                            <p:txEl>
                                              <p:pRg st="8" end="8"/>
                                            </p:txEl>
                                          </p:spTgt>
                                        </p:tgtEl>
                                        <p:attrNameLst>
                                          <p:attrName>ppt_y</p:attrName>
                                        </p:attrNameLst>
                                      </p:cBhvr>
                                      <p:tavLst>
                                        <p:tav tm="0">
                                          <p:val>
                                            <p:strVal val="#ppt_y"/>
                                          </p:val>
                                        </p:tav>
                                        <p:tav tm="100000">
                                          <p:val>
                                            <p:strVal val="#ppt_y"/>
                                          </p:val>
                                        </p:tav>
                                      </p:tavLst>
                                    </p:anim>
                                    <p:animEffect transition="in" filter="fade">
                                      <p:cBhvr>
                                        <p:cTn id="66" dur="500"/>
                                        <p:tgtEl>
                                          <p:spTgt spid="34819">
                                            <p:txEl>
                                              <p:pRg st="8" end="8"/>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5" presetClass="exit" presetSubtype="0" fill="hold" grpId="1" nodeType="clickEffect">
                                  <p:stCondLst>
                                    <p:cond delay="0"/>
                                  </p:stCondLst>
                                  <p:childTnLst>
                                    <p:anim calcmode="lin" valueType="num">
                                      <p:cBhvr>
                                        <p:cTn id="70" dur="2000" fill="hold"/>
                                        <p:tgtEl>
                                          <p:spTgt spid="34818"/>
                                        </p:tgtEl>
                                        <p:attrNameLst>
                                          <p:attrName>style.rotation</p:attrName>
                                        </p:attrNameLst>
                                      </p:cBhvr>
                                      <p:tavLst>
                                        <p:tav tm="0">
                                          <p:val>
                                            <p:fltVal val="0"/>
                                          </p:val>
                                        </p:tav>
                                        <p:tav tm="100000">
                                          <p:val>
                                            <p:fltVal val="-90"/>
                                          </p:val>
                                        </p:tav>
                                      </p:tavLst>
                                    </p:anim>
                                    <p:anim calcmode="lin" valueType="num">
                                      <p:cBhvr>
                                        <p:cTn id="71" dur="2000" fill="hold"/>
                                        <p:tgtEl>
                                          <p:spTgt spid="34818"/>
                                        </p:tgtEl>
                                        <p:attrNameLst>
                                          <p:attrName>ppt_w</p:attrName>
                                        </p:attrNameLst>
                                      </p:cBhvr>
                                      <p:tavLst>
                                        <p:tav tm="0">
                                          <p:val>
                                            <p:strVal val="ppt_w"/>
                                          </p:val>
                                        </p:tav>
                                        <p:tav tm="50000">
                                          <p:val>
                                            <p:strVal val="ppt_w-.5"/>
                                          </p:val>
                                        </p:tav>
                                        <p:tav tm="100000">
                                          <p:val>
                                            <p:strVal val="ppt_w-.5"/>
                                          </p:val>
                                        </p:tav>
                                      </p:tavLst>
                                    </p:anim>
                                    <p:anim calcmode="lin" valueType="num">
                                      <p:cBhvr>
                                        <p:cTn id="72" dur="2000" fill="hold"/>
                                        <p:tgtEl>
                                          <p:spTgt spid="34818"/>
                                        </p:tgtEl>
                                        <p:attrNameLst>
                                          <p:attrName>ppt_h</p:attrName>
                                        </p:attrNameLst>
                                      </p:cBhvr>
                                      <p:tavLst>
                                        <p:tav tm="0">
                                          <p:val>
                                            <p:strVal val="ppt_h"/>
                                          </p:val>
                                        </p:tav>
                                        <p:tav tm="100000">
                                          <p:val>
                                            <p:strVal val="ppt_h"/>
                                          </p:val>
                                        </p:tav>
                                      </p:tavLst>
                                    </p:anim>
                                    <p:anim calcmode="lin" valueType="num">
                                      <p:cBhvr>
                                        <p:cTn id="73" dur="2000" fill="hold"/>
                                        <p:tgtEl>
                                          <p:spTgt spid="34818"/>
                                        </p:tgtEl>
                                        <p:attrNameLst>
                                          <p:attrName>ppt_x</p:attrName>
                                        </p:attrNameLst>
                                      </p:cBhvr>
                                      <p:tavLst>
                                        <p:tav tm="0">
                                          <p:val>
                                            <p:strVal val="ppt_x"/>
                                          </p:val>
                                        </p:tav>
                                        <p:tav tm="100000">
                                          <p:val>
                                            <p:strVal val="ppt_x+.4"/>
                                          </p:val>
                                        </p:tav>
                                      </p:tavLst>
                                    </p:anim>
                                    <p:anim calcmode="lin" valueType="num">
                                      <p:cBhvr>
                                        <p:cTn id="74" dur="2000" fill="hold"/>
                                        <p:tgtEl>
                                          <p:spTgt spid="34818"/>
                                        </p:tgtEl>
                                        <p:attrNameLst>
                                          <p:attrName>ppt_y</p:attrName>
                                        </p:attrNameLst>
                                      </p:cBhvr>
                                      <p:tavLst>
                                        <p:tav tm="0">
                                          <p:val>
                                            <p:strVal val="ppt_y"/>
                                          </p:val>
                                        </p:tav>
                                        <p:tav tm="50000">
                                          <p:val>
                                            <p:strVal val="ppt_y+.1"/>
                                          </p:val>
                                        </p:tav>
                                        <p:tav tm="100000">
                                          <p:val>
                                            <p:strVal val="ppt_y-.2"/>
                                          </p:val>
                                        </p:tav>
                                      </p:tavLst>
                                    </p:anim>
                                    <p:set>
                                      <p:cBhvr>
                                        <p:cTn id="75" dur="1" fill="hold">
                                          <p:stCondLst>
                                            <p:cond delay="1998"/>
                                          </p:stCondLst>
                                        </p:cTn>
                                        <p:tgtEl>
                                          <p:spTgt spid="34818"/>
                                        </p:tgtEl>
                                        <p:attrNameLst>
                                          <p:attrName>style.visibility</p:attrName>
                                        </p:attrNameLst>
                                      </p:cBhvr>
                                      <p:to>
                                        <p:strVal val="hidden"/>
                                      </p:to>
                                    </p:set>
                                  </p:childTnLst>
                                </p:cTn>
                              </p:par>
                              <p:par>
                                <p:cTn id="76" presetID="22" presetClass="exit" presetSubtype="8" fill="hold" grpId="1" nodeType="withEffect">
                                  <p:stCondLst>
                                    <p:cond delay="0"/>
                                  </p:stCondLst>
                                  <p:childTnLst>
                                    <p:animEffect transition="out" filter="wipe(left)">
                                      <p:cBhvr>
                                        <p:cTn id="77" dur="500"/>
                                        <p:tgtEl>
                                          <p:spTgt spid="34819">
                                            <p:txEl>
                                              <p:pRg st="0" end="0"/>
                                            </p:txEl>
                                          </p:spTgt>
                                        </p:tgtEl>
                                      </p:cBhvr>
                                    </p:animEffect>
                                    <p:set>
                                      <p:cBhvr>
                                        <p:cTn id="78" dur="1" fill="hold">
                                          <p:stCondLst>
                                            <p:cond delay="499"/>
                                          </p:stCondLst>
                                        </p:cTn>
                                        <p:tgtEl>
                                          <p:spTgt spid="34819">
                                            <p:txEl>
                                              <p:pRg st="0" end="0"/>
                                            </p:txEl>
                                          </p:spTgt>
                                        </p:tgtEl>
                                        <p:attrNameLst>
                                          <p:attrName>style.visibility</p:attrName>
                                        </p:attrNameLst>
                                      </p:cBhvr>
                                      <p:to>
                                        <p:strVal val="hidden"/>
                                      </p:to>
                                    </p:set>
                                  </p:childTnLst>
                                </p:cTn>
                              </p:par>
                              <p:par>
                                <p:cTn id="79" presetID="22" presetClass="exit" presetSubtype="8" fill="hold" grpId="1" nodeType="withEffect">
                                  <p:stCondLst>
                                    <p:cond delay="0"/>
                                  </p:stCondLst>
                                  <p:childTnLst>
                                    <p:animEffect transition="out" filter="wipe(left)">
                                      <p:cBhvr>
                                        <p:cTn id="80" dur="500"/>
                                        <p:tgtEl>
                                          <p:spTgt spid="34819">
                                            <p:txEl>
                                              <p:pRg st="1" end="1"/>
                                            </p:txEl>
                                          </p:spTgt>
                                        </p:tgtEl>
                                      </p:cBhvr>
                                    </p:animEffect>
                                    <p:set>
                                      <p:cBhvr>
                                        <p:cTn id="81" dur="1" fill="hold">
                                          <p:stCondLst>
                                            <p:cond delay="499"/>
                                          </p:stCondLst>
                                        </p:cTn>
                                        <p:tgtEl>
                                          <p:spTgt spid="34819">
                                            <p:txEl>
                                              <p:pRg st="1" end="1"/>
                                            </p:txEl>
                                          </p:spTgt>
                                        </p:tgtEl>
                                        <p:attrNameLst>
                                          <p:attrName>style.visibility</p:attrName>
                                        </p:attrNameLst>
                                      </p:cBhvr>
                                      <p:to>
                                        <p:strVal val="hidden"/>
                                      </p:to>
                                    </p:set>
                                  </p:childTnLst>
                                </p:cTn>
                              </p:par>
                              <p:par>
                                <p:cTn id="82" presetID="22" presetClass="exit" presetSubtype="8" fill="hold" grpId="1" nodeType="withEffect">
                                  <p:stCondLst>
                                    <p:cond delay="0"/>
                                  </p:stCondLst>
                                  <p:childTnLst>
                                    <p:animEffect transition="out" filter="wipe(left)">
                                      <p:cBhvr>
                                        <p:cTn id="83" dur="500"/>
                                        <p:tgtEl>
                                          <p:spTgt spid="34819">
                                            <p:txEl>
                                              <p:pRg st="2" end="2"/>
                                            </p:txEl>
                                          </p:spTgt>
                                        </p:tgtEl>
                                      </p:cBhvr>
                                    </p:animEffect>
                                    <p:set>
                                      <p:cBhvr>
                                        <p:cTn id="84" dur="1" fill="hold">
                                          <p:stCondLst>
                                            <p:cond delay="499"/>
                                          </p:stCondLst>
                                        </p:cTn>
                                        <p:tgtEl>
                                          <p:spTgt spid="34819">
                                            <p:txEl>
                                              <p:pRg st="2" end="2"/>
                                            </p:txEl>
                                          </p:spTgt>
                                        </p:tgtEl>
                                        <p:attrNameLst>
                                          <p:attrName>style.visibility</p:attrName>
                                        </p:attrNameLst>
                                      </p:cBhvr>
                                      <p:to>
                                        <p:strVal val="hidden"/>
                                      </p:to>
                                    </p:set>
                                  </p:childTnLst>
                                </p:cTn>
                              </p:par>
                              <p:par>
                                <p:cTn id="85" presetID="22" presetClass="exit" presetSubtype="8" fill="hold" grpId="1" nodeType="withEffect">
                                  <p:stCondLst>
                                    <p:cond delay="0"/>
                                  </p:stCondLst>
                                  <p:childTnLst>
                                    <p:animEffect transition="out" filter="wipe(left)">
                                      <p:cBhvr>
                                        <p:cTn id="86" dur="500"/>
                                        <p:tgtEl>
                                          <p:spTgt spid="34819">
                                            <p:txEl>
                                              <p:pRg st="3" end="3"/>
                                            </p:txEl>
                                          </p:spTgt>
                                        </p:tgtEl>
                                      </p:cBhvr>
                                    </p:animEffect>
                                    <p:set>
                                      <p:cBhvr>
                                        <p:cTn id="87" dur="1" fill="hold">
                                          <p:stCondLst>
                                            <p:cond delay="499"/>
                                          </p:stCondLst>
                                        </p:cTn>
                                        <p:tgtEl>
                                          <p:spTgt spid="34819">
                                            <p:txEl>
                                              <p:pRg st="3" end="3"/>
                                            </p:txEl>
                                          </p:spTgt>
                                        </p:tgtEl>
                                        <p:attrNameLst>
                                          <p:attrName>style.visibility</p:attrName>
                                        </p:attrNameLst>
                                      </p:cBhvr>
                                      <p:to>
                                        <p:strVal val="hidden"/>
                                      </p:to>
                                    </p:set>
                                  </p:childTnLst>
                                </p:cTn>
                              </p:par>
                              <p:par>
                                <p:cTn id="88" presetID="22" presetClass="exit" presetSubtype="8" fill="hold" grpId="1" nodeType="withEffect">
                                  <p:stCondLst>
                                    <p:cond delay="0"/>
                                  </p:stCondLst>
                                  <p:childTnLst>
                                    <p:animEffect transition="out" filter="wipe(left)">
                                      <p:cBhvr>
                                        <p:cTn id="89" dur="500"/>
                                        <p:tgtEl>
                                          <p:spTgt spid="34819">
                                            <p:txEl>
                                              <p:pRg st="4" end="4"/>
                                            </p:txEl>
                                          </p:spTgt>
                                        </p:tgtEl>
                                      </p:cBhvr>
                                    </p:animEffect>
                                    <p:set>
                                      <p:cBhvr>
                                        <p:cTn id="90" dur="1" fill="hold">
                                          <p:stCondLst>
                                            <p:cond delay="499"/>
                                          </p:stCondLst>
                                        </p:cTn>
                                        <p:tgtEl>
                                          <p:spTgt spid="34819">
                                            <p:txEl>
                                              <p:pRg st="4" end="4"/>
                                            </p:txEl>
                                          </p:spTgt>
                                        </p:tgtEl>
                                        <p:attrNameLst>
                                          <p:attrName>style.visibility</p:attrName>
                                        </p:attrNameLst>
                                      </p:cBhvr>
                                      <p:to>
                                        <p:strVal val="hidden"/>
                                      </p:to>
                                    </p:set>
                                  </p:childTnLst>
                                </p:cTn>
                              </p:par>
                              <p:par>
                                <p:cTn id="91" presetID="22" presetClass="exit" presetSubtype="8" fill="hold" grpId="1" nodeType="withEffect">
                                  <p:stCondLst>
                                    <p:cond delay="0"/>
                                  </p:stCondLst>
                                  <p:childTnLst>
                                    <p:animEffect transition="out" filter="wipe(left)">
                                      <p:cBhvr>
                                        <p:cTn id="92" dur="500"/>
                                        <p:tgtEl>
                                          <p:spTgt spid="34819">
                                            <p:txEl>
                                              <p:pRg st="5" end="5"/>
                                            </p:txEl>
                                          </p:spTgt>
                                        </p:tgtEl>
                                      </p:cBhvr>
                                    </p:animEffect>
                                    <p:set>
                                      <p:cBhvr>
                                        <p:cTn id="93" dur="1" fill="hold">
                                          <p:stCondLst>
                                            <p:cond delay="499"/>
                                          </p:stCondLst>
                                        </p:cTn>
                                        <p:tgtEl>
                                          <p:spTgt spid="34819">
                                            <p:txEl>
                                              <p:pRg st="5" end="5"/>
                                            </p:txEl>
                                          </p:spTgt>
                                        </p:tgtEl>
                                        <p:attrNameLst>
                                          <p:attrName>style.visibility</p:attrName>
                                        </p:attrNameLst>
                                      </p:cBhvr>
                                      <p:to>
                                        <p:strVal val="hidden"/>
                                      </p:to>
                                    </p:set>
                                  </p:childTnLst>
                                </p:cTn>
                              </p:par>
                              <p:par>
                                <p:cTn id="94" presetID="22" presetClass="exit" presetSubtype="8" fill="hold" grpId="1" nodeType="withEffect">
                                  <p:stCondLst>
                                    <p:cond delay="0"/>
                                  </p:stCondLst>
                                  <p:childTnLst>
                                    <p:animEffect transition="out" filter="wipe(left)">
                                      <p:cBhvr>
                                        <p:cTn id="95" dur="500"/>
                                        <p:tgtEl>
                                          <p:spTgt spid="34819">
                                            <p:txEl>
                                              <p:pRg st="8" end="8"/>
                                            </p:txEl>
                                          </p:spTgt>
                                        </p:tgtEl>
                                      </p:cBhvr>
                                    </p:animEffect>
                                    <p:set>
                                      <p:cBhvr>
                                        <p:cTn id="96" dur="1" fill="hold">
                                          <p:stCondLst>
                                            <p:cond delay="499"/>
                                          </p:stCondLst>
                                        </p:cTn>
                                        <p:tgtEl>
                                          <p:spTgt spid="34819">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8" grpId="1"/>
      <p:bldP spid="34819" grpId="0" build="p"/>
      <p:bldP spid="34819" grpId="1"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260350"/>
            <a:ext cx="8570913" cy="739775"/>
          </a:xfrm>
        </p:spPr>
        <p:txBody>
          <a:bodyPr/>
          <a:lstStyle/>
          <a:p>
            <a:pPr eaLnBrk="1" hangingPunct="1"/>
            <a:r>
              <a:rPr lang="en-GB" altLang="ja-JP" smtClean="0"/>
              <a:t>Etapes du système d’information</a:t>
            </a:r>
            <a:endParaRPr lang="fr-FR" altLang="fr-FR" smtClean="0"/>
          </a:p>
        </p:txBody>
      </p:sp>
      <p:sp>
        <p:nvSpPr>
          <p:cNvPr id="90115" name="Rectangle 4"/>
          <p:cNvSpPr>
            <a:spLocks noChangeArrowheads="1"/>
          </p:cNvSpPr>
          <p:nvPr/>
        </p:nvSpPr>
        <p:spPr bwMode="auto">
          <a:xfrm>
            <a:off x="250825" y="1628775"/>
            <a:ext cx="3097213" cy="1368425"/>
          </a:xfrm>
          <a:prstGeom prst="rect">
            <a:avLst/>
          </a:prstGeom>
          <a:solidFill>
            <a:schemeClr val="accent1"/>
          </a:solidFill>
          <a:ln w="9525">
            <a:solidFill>
              <a:schemeClr val="tx1"/>
            </a:solidFill>
            <a:miter lim="800000"/>
            <a:headEnd/>
            <a:tailEnd/>
          </a:ln>
        </p:spPr>
        <p:txBody>
          <a:bodyPr wrap="none" anchor="ct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AutoNum type="arabicPeriod"/>
            </a:pPr>
            <a:r>
              <a:rPr lang="fr-FR" altLang="fr-FR" sz="2400" b="1">
                <a:latin typeface="Times New Roman" panose="02020603050405020304" pitchFamily="18" charset="0"/>
                <a:cs typeface="Arial" panose="020B0604020202020204" pitchFamily="34" charset="0"/>
              </a:rPr>
              <a:t>Identification des </a:t>
            </a:r>
          </a:p>
          <a:p>
            <a:pPr algn="ctr" eaLnBrk="1" hangingPunct="1">
              <a:lnSpc>
                <a:spcPct val="100000"/>
              </a:lnSpc>
              <a:spcBef>
                <a:spcPct val="0"/>
              </a:spcBef>
              <a:buFontTx/>
              <a:buNone/>
            </a:pPr>
            <a:r>
              <a:rPr lang="fr-FR" altLang="fr-FR" sz="2400" b="1">
                <a:latin typeface="Times New Roman" panose="02020603050405020304" pitchFamily="18" charset="0"/>
                <a:cs typeface="Arial" panose="020B0604020202020204" pitchFamily="34" charset="0"/>
              </a:rPr>
              <a:t>besoins d’information</a:t>
            </a:r>
            <a:endParaRPr lang="fr-FR" altLang="fr-FR" sz="2400">
              <a:latin typeface="Times New Roman" panose="02020603050405020304" pitchFamily="18" charset="0"/>
              <a:cs typeface="Arial" panose="020B0604020202020204" pitchFamily="34" charset="0"/>
            </a:endParaRPr>
          </a:p>
        </p:txBody>
      </p:sp>
      <p:sp>
        <p:nvSpPr>
          <p:cNvPr id="90116" name="Rectangle 5"/>
          <p:cNvSpPr>
            <a:spLocks noChangeArrowheads="1"/>
          </p:cNvSpPr>
          <p:nvPr/>
        </p:nvSpPr>
        <p:spPr bwMode="auto">
          <a:xfrm>
            <a:off x="5580063" y="1557338"/>
            <a:ext cx="2952750" cy="1439862"/>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400" b="1">
                <a:latin typeface="Times New Roman" panose="02020603050405020304" pitchFamily="18" charset="0"/>
                <a:cs typeface="Arial" panose="020B0604020202020204" pitchFamily="34" charset="0"/>
              </a:rPr>
              <a:t>2. Collecte des </a:t>
            </a:r>
          </a:p>
          <a:p>
            <a:pPr algn="ctr" eaLnBrk="1" hangingPunct="1">
              <a:lnSpc>
                <a:spcPct val="100000"/>
              </a:lnSpc>
              <a:spcBef>
                <a:spcPct val="0"/>
              </a:spcBef>
              <a:buFontTx/>
              <a:buNone/>
            </a:pPr>
            <a:r>
              <a:rPr lang="fr-FR" altLang="fr-FR" sz="2400" b="1">
                <a:latin typeface="Times New Roman" panose="02020603050405020304" pitchFamily="18" charset="0"/>
                <a:cs typeface="Arial" panose="020B0604020202020204" pitchFamily="34" charset="0"/>
              </a:rPr>
              <a:t>données</a:t>
            </a:r>
            <a:endParaRPr lang="fr-FR" altLang="fr-FR" sz="2400">
              <a:latin typeface="Times New Roman" panose="02020603050405020304" pitchFamily="18" charset="0"/>
              <a:cs typeface="Arial" panose="020B0604020202020204" pitchFamily="34" charset="0"/>
            </a:endParaRPr>
          </a:p>
        </p:txBody>
      </p:sp>
      <p:sp>
        <p:nvSpPr>
          <p:cNvPr id="90117" name="Rectangle 6"/>
          <p:cNvSpPr>
            <a:spLocks noChangeArrowheads="1"/>
          </p:cNvSpPr>
          <p:nvPr/>
        </p:nvSpPr>
        <p:spPr bwMode="auto">
          <a:xfrm>
            <a:off x="250825" y="5084763"/>
            <a:ext cx="2808288" cy="1296987"/>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400" b="1">
                <a:latin typeface="Times New Roman" panose="02020603050405020304" pitchFamily="18" charset="0"/>
                <a:cs typeface="Arial" panose="020B0604020202020204" pitchFamily="34" charset="0"/>
              </a:rPr>
              <a:t>4. Diffusion de</a:t>
            </a:r>
          </a:p>
          <a:p>
            <a:pPr algn="ctr" eaLnBrk="1" hangingPunct="1">
              <a:lnSpc>
                <a:spcPct val="100000"/>
              </a:lnSpc>
              <a:spcBef>
                <a:spcPct val="0"/>
              </a:spcBef>
              <a:buFontTx/>
              <a:buNone/>
            </a:pPr>
            <a:r>
              <a:rPr lang="fr-FR" altLang="fr-FR" sz="2400" b="1">
                <a:latin typeface="Times New Roman" panose="02020603050405020304" pitchFamily="18" charset="0"/>
                <a:cs typeface="Arial" panose="020B0604020202020204" pitchFamily="34" charset="0"/>
              </a:rPr>
              <a:t> l’information</a:t>
            </a:r>
            <a:endParaRPr lang="fr-FR" altLang="fr-FR" sz="2400">
              <a:latin typeface="Times New Roman" panose="02020603050405020304" pitchFamily="18" charset="0"/>
              <a:cs typeface="Arial" panose="020B0604020202020204" pitchFamily="34" charset="0"/>
            </a:endParaRPr>
          </a:p>
        </p:txBody>
      </p:sp>
      <p:sp>
        <p:nvSpPr>
          <p:cNvPr id="90118" name="Rectangle 7"/>
          <p:cNvSpPr>
            <a:spLocks noChangeArrowheads="1"/>
          </p:cNvSpPr>
          <p:nvPr/>
        </p:nvSpPr>
        <p:spPr bwMode="auto">
          <a:xfrm>
            <a:off x="5580063" y="4652963"/>
            <a:ext cx="3313112" cy="1655762"/>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400" b="1">
                <a:latin typeface="Times New Roman" panose="02020603050405020304" pitchFamily="18" charset="0"/>
                <a:cs typeface="Arial" panose="020B0604020202020204" pitchFamily="34" charset="0"/>
              </a:rPr>
              <a:t>3. Analyse et traitement</a:t>
            </a:r>
          </a:p>
          <a:p>
            <a:pPr algn="ctr" eaLnBrk="1" hangingPunct="1">
              <a:lnSpc>
                <a:spcPct val="100000"/>
              </a:lnSpc>
              <a:spcBef>
                <a:spcPct val="0"/>
              </a:spcBef>
              <a:buFontTx/>
              <a:buNone/>
            </a:pPr>
            <a:r>
              <a:rPr lang="fr-FR" altLang="fr-FR" sz="2400" b="1">
                <a:latin typeface="Times New Roman" panose="02020603050405020304" pitchFamily="18" charset="0"/>
                <a:cs typeface="Arial" panose="020B0604020202020204" pitchFamily="34" charset="0"/>
              </a:rPr>
              <a:t> des données</a:t>
            </a:r>
            <a:endParaRPr lang="fr-FR" altLang="fr-FR" sz="2400">
              <a:latin typeface="Times New Roman" panose="02020603050405020304" pitchFamily="18" charset="0"/>
              <a:cs typeface="Arial" panose="020B0604020202020204" pitchFamily="34" charset="0"/>
            </a:endParaRPr>
          </a:p>
        </p:txBody>
      </p:sp>
      <p:sp>
        <p:nvSpPr>
          <p:cNvPr id="90119" name="Line 9"/>
          <p:cNvSpPr>
            <a:spLocks noChangeShapeType="1"/>
          </p:cNvSpPr>
          <p:nvPr/>
        </p:nvSpPr>
        <p:spPr bwMode="auto">
          <a:xfrm>
            <a:off x="3492500" y="2205038"/>
            <a:ext cx="1655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20" name="Line 10"/>
          <p:cNvSpPr>
            <a:spLocks noChangeShapeType="1"/>
          </p:cNvSpPr>
          <p:nvPr/>
        </p:nvSpPr>
        <p:spPr bwMode="auto">
          <a:xfrm>
            <a:off x="7308850" y="3141663"/>
            <a:ext cx="0" cy="1366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21" name="Line 11"/>
          <p:cNvSpPr>
            <a:spLocks noChangeShapeType="1"/>
          </p:cNvSpPr>
          <p:nvPr/>
        </p:nvSpPr>
        <p:spPr bwMode="auto">
          <a:xfrm flipH="1">
            <a:off x="3348038" y="5661025"/>
            <a:ext cx="2087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122" name="Line 12"/>
          <p:cNvSpPr>
            <a:spLocks noChangeShapeType="1"/>
          </p:cNvSpPr>
          <p:nvPr/>
        </p:nvSpPr>
        <p:spPr bwMode="auto">
          <a:xfrm flipV="1">
            <a:off x="1258888" y="2852738"/>
            <a:ext cx="0" cy="2089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stCondLst>
                                            <p:cond delay="0"/>
                                          </p:stCondLst>
                                        </p:cTn>
                                        <p:tgtEl>
                                          <p:spTgt spid="3584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584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584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584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584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xit" presetSubtype="0" fill="hold" grpId="1" nodeType="clickEffect">
                                  <p:stCondLst>
                                    <p:cond delay="0"/>
                                  </p:stCondLst>
                                  <p:childTnLst>
                                    <p:anim calcmode="lin" valueType="num">
                                      <p:cBhvr>
                                        <p:cTn id="15" dur="2000" fill="hold"/>
                                        <p:tgtEl>
                                          <p:spTgt spid="35842"/>
                                        </p:tgtEl>
                                        <p:attrNameLst>
                                          <p:attrName>style.rotation</p:attrName>
                                        </p:attrNameLst>
                                      </p:cBhvr>
                                      <p:tavLst>
                                        <p:tav tm="0">
                                          <p:val>
                                            <p:fltVal val="0"/>
                                          </p:val>
                                        </p:tav>
                                        <p:tav tm="100000">
                                          <p:val>
                                            <p:fltVal val="-90"/>
                                          </p:val>
                                        </p:tav>
                                      </p:tavLst>
                                    </p:anim>
                                    <p:anim calcmode="lin" valueType="num">
                                      <p:cBhvr>
                                        <p:cTn id="16" dur="2000" fill="hold"/>
                                        <p:tgtEl>
                                          <p:spTgt spid="35842"/>
                                        </p:tgtEl>
                                        <p:attrNameLst>
                                          <p:attrName>ppt_w</p:attrName>
                                        </p:attrNameLst>
                                      </p:cBhvr>
                                      <p:tavLst>
                                        <p:tav tm="0">
                                          <p:val>
                                            <p:strVal val="ppt_w"/>
                                          </p:val>
                                        </p:tav>
                                        <p:tav tm="50000">
                                          <p:val>
                                            <p:strVal val="ppt_w-.5"/>
                                          </p:val>
                                        </p:tav>
                                        <p:tav tm="100000">
                                          <p:val>
                                            <p:strVal val="ppt_w-.5"/>
                                          </p:val>
                                        </p:tav>
                                      </p:tavLst>
                                    </p:anim>
                                    <p:anim calcmode="lin" valueType="num">
                                      <p:cBhvr>
                                        <p:cTn id="17" dur="2000" fill="hold"/>
                                        <p:tgtEl>
                                          <p:spTgt spid="35842"/>
                                        </p:tgtEl>
                                        <p:attrNameLst>
                                          <p:attrName>ppt_h</p:attrName>
                                        </p:attrNameLst>
                                      </p:cBhvr>
                                      <p:tavLst>
                                        <p:tav tm="0">
                                          <p:val>
                                            <p:strVal val="ppt_h"/>
                                          </p:val>
                                        </p:tav>
                                        <p:tav tm="100000">
                                          <p:val>
                                            <p:strVal val="ppt_h"/>
                                          </p:val>
                                        </p:tav>
                                      </p:tavLst>
                                    </p:anim>
                                    <p:anim calcmode="lin" valueType="num">
                                      <p:cBhvr>
                                        <p:cTn id="18" dur="2000" fill="hold"/>
                                        <p:tgtEl>
                                          <p:spTgt spid="35842"/>
                                        </p:tgtEl>
                                        <p:attrNameLst>
                                          <p:attrName>ppt_x</p:attrName>
                                        </p:attrNameLst>
                                      </p:cBhvr>
                                      <p:tavLst>
                                        <p:tav tm="0">
                                          <p:val>
                                            <p:strVal val="ppt_x"/>
                                          </p:val>
                                        </p:tav>
                                        <p:tav tm="100000">
                                          <p:val>
                                            <p:strVal val="ppt_x+.4"/>
                                          </p:val>
                                        </p:tav>
                                      </p:tavLst>
                                    </p:anim>
                                    <p:anim calcmode="lin" valueType="num">
                                      <p:cBhvr>
                                        <p:cTn id="19" dur="2000" fill="hold"/>
                                        <p:tgtEl>
                                          <p:spTgt spid="35842"/>
                                        </p:tgtEl>
                                        <p:attrNameLst>
                                          <p:attrName>ppt_y</p:attrName>
                                        </p:attrNameLst>
                                      </p:cBhvr>
                                      <p:tavLst>
                                        <p:tav tm="0">
                                          <p:val>
                                            <p:strVal val="ppt_y"/>
                                          </p:val>
                                        </p:tav>
                                        <p:tav tm="50000">
                                          <p:val>
                                            <p:strVal val="ppt_y+.1"/>
                                          </p:val>
                                        </p:tav>
                                        <p:tav tm="100000">
                                          <p:val>
                                            <p:strVal val="ppt_y-.2"/>
                                          </p:val>
                                        </p:tav>
                                      </p:tavLst>
                                    </p:anim>
                                    <p:set>
                                      <p:cBhvr>
                                        <p:cTn id="20" dur="1" fill="hold">
                                          <p:stCondLst>
                                            <p:cond delay="1998"/>
                                          </p:stCondLst>
                                        </p:cTn>
                                        <p:tgtEl>
                                          <p:spTgt spid="358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2" grpId="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60350"/>
            <a:ext cx="8785225" cy="936625"/>
          </a:xfrm>
        </p:spPr>
        <p:txBody>
          <a:bodyPr/>
          <a:lstStyle/>
          <a:p>
            <a:pPr eaLnBrk="1" hangingPunct="1"/>
            <a:r>
              <a:rPr lang="en-GB" altLang="ja-JP" sz="4300" dirty="0" smtClean="0"/>
              <a:t> </a:t>
            </a:r>
            <a:r>
              <a:rPr lang="en-GB" altLang="ja-JP" sz="4300" b="1" dirty="0" smtClean="0"/>
              <a:t>Identification des </a:t>
            </a:r>
            <a:r>
              <a:rPr lang="en-GB" altLang="ja-JP" sz="4300" b="1" dirty="0" err="1" smtClean="0"/>
              <a:t>besoins</a:t>
            </a:r>
            <a:endParaRPr lang="fr-FR" altLang="fr-FR" b="1" dirty="0" smtClean="0"/>
          </a:p>
        </p:txBody>
      </p:sp>
      <p:sp>
        <p:nvSpPr>
          <p:cNvPr id="36867" name="Rectangle 3"/>
          <p:cNvSpPr>
            <a:spLocks noGrp="1" noChangeArrowheads="1"/>
          </p:cNvSpPr>
          <p:nvPr>
            <p:ph type="body" idx="4294967295"/>
          </p:nvPr>
        </p:nvSpPr>
        <p:spPr>
          <a:xfrm>
            <a:off x="0" y="1628775"/>
            <a:ext cx="8516938" cy="4824413"/>
          </a:xfrm>
        </p:spPr>
        <p:txBody>
          <a:bodyPr/>
          <a:lstStyle/>
          <a:p>
            <a:pPr eaLnBrk="1" hangingPunct="1">
              <a:buFont typeface="Wingdings" panose="05000000000000000000" pitchFamily="2" charset="2"/>
              <a:buChar char="Ø"/>
            </a:pPr>
            <a:r>
              <a:rPr lang="fr-FR" altLang="fr-FR" sz="3400" smtClean="0"/>
              <a:t> En fonction des objectifs de la politique éducative (accès et participation, efficacité et qualité, équité, financement de l’éducation).</a:t>
            </a:r>
          </a:p>
          <a:p>
            <a:pPr eaLnBrk="1" hangingPunct="1">
              <a:buFont typeface="Wingdings" panose="05000000000000000000" pitchFamily="2" charset="2"/>
              <a:buChar char="Ø"/>
            </a:pPr>
            <a:r>
              <a:rPr lang="fr-FR" altLang="fr-FR" sz="3400" smtClean="0"/>
              <a:t>Le suivi, l’évaluation et la reformulation des objectifs= impératif de disposer d’indicateurs. </a:t>
            </a:r>
          </a:p>
          <a:p>
            <a:pPr eaLnBrk="1" hangingPunct="1">
              <a:buFont typeface="Wingdings" panose="05000000000000000000" pitchFamily="2" charset="2"/>
              <a:buChar char="è"/>
            </a:pPr>
            <a:r>
              <a:rPr lang="fr-FR" altLang="fr-FR" sz="3400" smtClean="0"/>
              <a:t>Données brutes pour leur calcul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stCondLst>
                                            <p:cond delay="0"/>
                                          </p:stCondLst>
                                        </p:cTn>
                                        <p:tgtEl>
                                          <p:spTgt spid="3686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686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686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686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686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6867">
                                            <p:txEl>
                                              <p:pRg st="0" end="0"/>
                                            </p:txEl>
                                          </p:spTgt>
                                        </p:tgtEl>
                                        <p:attrNameLst>
                                          <p:attrName>style.visibility</p:attrName>
                                        </p:attrNameLst>
                                      </p:cBhvr>
                                      <p:to>
                                        <p:strVal val="visible"/>
                                      </p:to>
                                    </p:set>
                                    <p:anim calcmode="lin" valueType="num">
                                      <p:cBhvr>
                                        <p:cTn id="16" dur="500" fill="hold"/>
                                        <p:tgtEl>
                                          <p:spTgt spid="3686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686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686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686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68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6867">
                                            <p:txEl>
                                              <p:pRg st="1" end="1"/>
                                            </p:txEl>
                                          </p:spTgt>
                                        </p:tgtEl>
                                        <p:attrNameLst>
                                          <p:attrName>style.visibility</p:attrName>
                                        </p:attrNameLst>
                                      </p:cBhvr>
                                      <p:to>
                                        <p:strVal val="visible"/>
                                      </p:to>
                                    </p:set>
                                    <p:anim calcmode="lin" valueType="num">
                                      <p:cBhvr>
                                        <p:cTn id="25" dur="500" fill="hold"/>
                                        <p:tgtEl>
                                          <p:spTgt spid="36867">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6867">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6867">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6867">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686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6867">
                                            <p:txEl>
                                              <p:pRg st="2" end="2"/>
                                            </p:txEl>
                                          </p:spTgt>
                                        </p:tgtEl>
                                        <p:attrNameLst>
                                          <p:attrName>style.visibility</p:attrName>
                                        </p:attrNameLst>
                                      </p:cBhvr>
                                      <p:to>
                                        <p:strVal val="visible"/>
                                      </p:to>
                                    </p:set>
                                    <p:anim calcmode="lin" valueType="num">
                                      <p:cBhvr>
                                        <p:cTn id="34" dur="500" fill="hold"/>
                                        <p:tgtEl>
                                          <p:spTgt spid="36867">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6867">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6867">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6867">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686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36866"/>
                                        </p:tgtEl>
                                        <p:attrNameLst>
                                          <p:attrName>style.rotation</p:attrName>
                                        </p:attrNameLst>
                                      </p:cBhvr>
                                      <p:tavLst>
                                        <p:tav tm="0">
                                          <p:val>
                                            <p:fltVal val="0"/>
                                          </p:val>
                                        </p:tav>
                                        <p:tav tm="100000">
                                          <p:val>
                                            <p:fltVal val="-90"/>
                                          </p:val>
                                        </p:tav>
                                      </p:tavLst>
                                    </p:anim>
                                    <p:anim calcmode="lin" valueType="num">
                                      <p:cBhvr>
                                        <p:cTn id="43" dur="2000" fill="hold"/>
                                        <p:tgtEl>
                                          <p:spTgt spid="36866"/>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36866"/>
                                        </p:tgtEl>
                                        <p:attrNameLst>
                                          <p:attrName>ppt_h</p:attrName>
                                        </p:attrNameLst>
                                      </p:cBhvr>
                                      <p:tavLst>
                                        <p:tav tm="0">
                                          <p:val>
                                            <p:strVal val="ppt_h"/>
                                          </p:val>
                                        </p:tav>
                                        <p:tav tm="100000">
                                          <p:val>
                                            <p:strVal val="ppt_h"/>
                                          </p:val>
                                        </p:tav>
                                      </p:tavLst>
                                    </p:anim>
                                    <p:anim calcmode="lin" valueType="num">
                                      <p:cBhvr>
                                        <p:cTn id="45" dur="2000" fill="hold"/>
                                        <p:tgtEl>
                                          <p:spTgt spid="36866"/>
                                        </p:tgtEl>
                                        <p:attrNameLst>
                                          <p:attrName>ppt_x</p:attrName>
                                        </p:attrNameLst>
                                      </p:cBhvr>
                                      <p:tavLst>
                                        <p:tav tm="0">
                                          <p:val>
                                            <p:strVal val="ppt_x"/>
                                          </p:val>
                                        </p:tav>
                                        <p:tav tm="100000">
                                          <p:val>
                                            <p:strVal val="ppt_x+.4"/>
                                          </p:val>
                                        </p:tav>
                                      </p:tavLst>
                                    </p:anim>
                                    <p:anim calcmode="lin" valueType="num">
                                      <p:cBhvr>
                                        <p:cTn id="46" dur="2000" fill="hold"/>
                                        <p:tgtEl>
                                          <p:spTgt spid="36866"/>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36866"/>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36867">
                                            <p:txEl>
                                              <p:pRg st="0" end="0"/>
                                            </p:txEl>
                                          </p:spTgt>
                                        </p:tgtEl>
                                      </p:cBhvr>
                                    </p:animEffect>
                                    <p:set>
                                      <p:cBhvr>
                                        <p:cTn id="50" dur="1" fill="hold">
                                          <p:stCondLst>
                                            <p:cond delay="499"/>
                                          </p:stCondLst>
                                        </p:cTn>
                                        <p:tgtEl>
                                          <p:spTgt spid="36867">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36867">
                                            <p:txEl>
                                              <p:pRg st="1" end="1"/>
                                            </p:txEl>
                                          </p:spTgt>
                                        </p:tgtEl>
                                      </p:cBhvr>
                                    </p:animEffect>
                                    <p:set>
                                      <p:cBhvr>
                                        <p:cTn id="53" dur="1" fill="hold">
                                          <p:stCondLst>
                                            <p:cond delay="499"/>
                                          </p:stCondLst>
                                        </p:cTn>
                                        <p:tgtEl>
                                          <p:spTgt spid="36867">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36867">
                                            <p:txEl>
                                              <p:pRg st="2" end="2"/>
                                            </p:txEl>
                                          </p:spTgt>
                                        </p:tgtEl>
                                      </p:cBhvr>
                                    </p:animEffect>
                                    <p:set>
                                      <p:cBhvr>
                                        <p:cTn id="56" dur="1" fill="hold">
                                          <p:stCondLst>
                                            <p:cond delay="499"/>
                                          </p:stCondLst>
                                        </p:cTn>
                                        <p:tgtEl>
                                          <p:spTgt spid="3686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6" grpId="1"/>
      <p:bldP spid="36867" grpId="0" build="p"/>
      <p:bldP spid="36867" grpId="1" build="allAtOnce"/>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115888"/>
            <a:ext cx="8570913" cy="577850"/>
          </a:xfrm>
        </p:spPr>
        <p:txBody>
          <a:bodyPr/>
          <a:lstStyle/>
          <a:p>
            <a:pPr eaLnBrk="1" hangingPunct="1"/>
            <a:r>
              <a:rPr lang="en-GB" altLang="ja-JP" sz="3200" smtClean="0"/>
              <a:t>1.4. Le processus d’élaboration des données statist.</a:t>
            </a:r>
            <a:endParaRPr lang="fr-FR" altLang="fr-FR" sz="3200" smtClean="0"/>
          </a:p>
        </p:txBody>
      </p:sp>
      <p:sp>
        <p:nvSpPr>
          <p:cNvPr id="37891" name="Rectangle 3"/>
          <p:cNvSpPr>
            <a:spLocks noGrp="1" noChangeArrowheads="1"/>
          </p:cNvSpPr>
          <p:nvPr>
            <p:ph type="body" idx="4294967295"/>
          </p:nvPr>
        </p:nvSpPr>
        <p:spPr>
          <a:xfrm>
            <a:off x="0" y="693738"/>
            <a:ext cx="8928100" cy="6048375"/>
          </a:xfrm>
        </p:spPr>
        <p:txBody>
          <a:bodyPr rtlCol="0">
            <a:normAutofit/>
          </a:bodyPr>
          <a:lstStyle/>
          <a:p>
            <a:pPr marL="0" indent="0" eaLnBrk="1" fontAlgn="auto" hangingPunct="1">
              <a:spcAft>
                <a:spcPts val="0"/>
              </a:spcAft>
              <a:buFontTx/>
              <a:buNone/>
              <a:defRPr/>
            </a:pPr>
            <a:r>
              <a:rPr lang="fr-FR" sz="3400" b="1" dirty="0"/>
              <a:t>	</a:t>
            </a:r>
            <a:r>
              <a:rPr lang="fr-FR" sz="3400" b="1" dirty="0" smtClean="0"/>
              <a:t>	</a:t>
            </a:r>
            <a:r>
              <a:rPr lang="fr-FR" sz="2800" b="1" i="1" dirty="0" smtClean="0"/>
              <a:t>1.4.1</a:t>
            </a:r>
            <a:r>
              <a:rPr lang="fr-FR" sz="2800" b="1" i="1" dirty="0"/>
              <a:t>. Les données brutes</a:t>
            </a:r>
            <a:endParaRPr lang="en-US" sz="2800" b="1" dirty="0"/>
          </a:p>
          <a:p>
            <a:pPr marL="0" indent="0" algn="just" eaLnBrk="1" fontAlgn="auto" hangingPunct="1">
              <a:spcAft>
                <a:spcPts val="0"/>
              </a:spcAft>
              <a:buFontTx/>
              <a:buNone/>
              <a:defRPr/>
            </a:pPr>
            <a:r>
              <a:rPr lang="fr-FR" sz="2800" dirty="0" smtClean="0"/>
              <a:t>Après </a:t>
            </a:r>
            <a:r>
              <a:rPr lang="fr-FR" sz="2800" dirty="0"/>
              <a:t>avoir identifié tous les indicateurs pertinents pour la mesure de la politique éducative, il est aussi indispensable de répertorier toutes les données </a:t>
            </a:r>
            <a:r>
              <a:rPr lang="fr-FR" sz="2800" dirty="0" smtClean="0"/>
              <a:t>brutes </a:t>
            </a:r>
            <a:r>
              <a:rPr lang="fr-FR" sz="2800" dirty="0"/>
              <a:t>nécessaires à leur calcul. Pour </a:t>
            </a:r>
            <a:r>
              <a:rPr lang="fr-FR" sz="2800" dirty="0" smtClean="0"/>
              <a:t>le calcul des </a:t>
            </a:r>
            <a:r>
              <a:rPr lang="fr-FR" sz="2800" dirty="0"/>
              <a:t>indicateurs </a:t>
            </a:r>
            <a:r>
              <a:rPr lang="fr-FR" sz="2800" dirty="0" smtClean="0"/>
              <a:t>de l’éducation, </a:t>
            </a:r>
            <a:r>
              <a:rPr lang="fr-FR" sz="2800" dirty="0"/>
              <a:t>les données brutes </a:t>
            </a:r>
            <a:r>
              <a:rPr lang="fr-FR" sz="2800" dirty="0" smtClean="0"/>
              <a:t>nécessaires. Il s’agit entre autres, de</a:t>
            </a:r>
            <a:r>
              <a:rPr lang="fr-FR" sz="2800" dirty="0"/>
              <a:t> </a:t>
            </a:r>
            <a:r>
              <a:rPr lang="fr-FR" sz="2800" dirty="0" smtClean="0"/>
              <a:t>:</a:t>
            </a:r>
            <a:endParaRPr lang="fr-FR" altLang="fr-FR" sz="2800" b="1" dirty="0" smtClean="0"/>
          </a:p>
          <a:p>
            <a:pPr eaLnBrk="1" fontAlgn="auto" hangingPunct="1">
              <a:spcAft>
                <a:spcPts val="0"/>
              </a:spcAft>
              <a:defRPr/>
            </a:pPr>
            <a:r>
              <a:rPr lang="fr-FR" altLang="fr-FR" sz="2800" dirty="0" smtClean="0"/>
              <a:t>population scolarisable</a:t>
            </a:r>
          </a:p>
          <a:p>
            <a:pPr eaLnBrk="1" fontAlgn="auto" hangingPunct="1">
              <a:spcAft>
                <a:spcPts val="0"/>
              </a:spcAft>
              <a:defRPr/>
            </a:pPr>
            <a:r>
              <a:rPr lang="fr-FR" altLang="fr-FR" sz="2800" dirty="0" smtClean="0"/>
              <a:t>Effectif des élèves du primaire</a:t>
            </a:r>
          </a:p>
          <a:p>
            <a:pPr eaLnBrk="1" fontAlgn="auto" hangingPunct="1">
              <a:spcAft>
                <a:spcPts val="0"/>
              </a:spcAft>
              <a:defRPr/>
            </a:pPr>
            <a:r>
              <a:rPr lang="fr-FR" altLang="fr-FR" sz="2800" dirty="0" smtClean="0"/>
              <a:t>Effectif des élèves du primaire de 6 à 11 ans</a:t>
            </a:r>
          </a:p>
          <a:p>
            <a:pPr eaLnBrk="1" fontAlgn="auto" hangingPunct="1">
              <a:spcAft>
                <a:spcPts val="0"/>
              </a:spcAft>
              <a:defRPr/>
            </a:pPr>
            <a:r>
              <a:rPr lang="fr-FR" altLang="fr-FR" sz="2800" dirty="0" smtClean="0"/>
              <a:t>Nombre de nouveaux entrants au CP1</a:t>
            </a:r>
          </a:p>
          <a:p>
            <a:pPr eaLnBrk="1" fontAlgn="auto" hangingPunct="1">
              <a:spcAft>
                <a:spcPts val="0"/>
              </a:spcAft>
              <a:defRPr/>
            </a:pPr>
            <a:r>
              <a:rPr lang="fr-FR" altLang="fr-FR" sz="2800" dirty="0" smtClean="0"/>
              <a:t>Nombre de salles de classe</a:t>
            </a:r>
          </a:p>
          <a:p>
            <a:pPr eaLnBrk="1" fontAlgn="auto" hangingPunct="1">
              <a:spcAft>
                <a:spcPts val="0"/>
              </a:spcAft>
              <a:defRPr/>
            </a:pPr>
            <a:r>
              <a:rPr lang="fr-FR" altLang="fr-FR" sz="2800" dirty="0" smtClean="0"/>
              <a:t>Effectif total des enseignants</a:t>
            </a:r>
          </a:p>
          <a:p>
            <a:pPr eaLnBrk="1" fontAlgn="auto" hangingPunct="1">
              <a:spcAft>
                <a:spcPts val="0"/>
              </a:spcAft>
              <a:defRPr/>
            </a:pPr>
            <a:endParaRPr lang="fr-FR" altLang="fr-FR"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stCondLst>
                                            <p:cond delay="0"/>
                                          </p:stCondLst>
                                        </p:cTn>
                                        <p:tgtEl>
                                          <p:spTgt spid="3789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789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789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789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789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7891">
                                            <p:txEl>
                                              <p:pRg st="0" end="0"/>
                                            </p:txEl>
                                          </p:spTgt>
                                        </p:tgtEl>
                                        <p:attrNameLst>
                                          <p:attrName>style.visibility</p:attrName>
                                        </p:attrNameLst>
                                      </p:cBhvr>
                                      <p:to>
                                        <p:strVal val="visible"/>
                                      </p:to>
                                    </p:set>
                                    <p:anim calcmode="lin" valueType="num">
                                      <p:cBhvr>
                                        <p:cTn id="16" dur="500" fill="hold"/>
                                        <p:tgtEl>
                                          <p:spTgt spid="3789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789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789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789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789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7891">
                                            <p:txEl>
                                              <p:pRg st="1" end="1"/>
                                            </p:txEl>
                                          </p:spTgt>
                                        </p:tgtEl>
                                        <p:attrNameLst>
                                          <p:attrName>style.visibility</p:attrName>
                                        </p:attrNameLst>
                                      </p:cBhvr>
                                      <p:to>
                                        <p:strVal val="visible"/>
                                      </p:to>
                                    </p:set>
                                    <p:anim calcmode="lin" valueType="num">
                                      <p:cBhvr>
                                        <p:cTn id="25" dur="500" fill="hold"/>
                                        <p:tgtEl>
                                          <p:spTgt spid="3789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789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789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789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789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7891">
                                            <p:txEl>
                                              <p:pRg st="2" end="2"/>
                                            </p:txEl>
                                          </p:spTgt>
                                        </p:tgtEl>
                                        <p:attrNameLst>
                                          <p:attrName>style.visibility</p:attrName>
                                        </p:attrNameLst>
                                      </p:cBhvr>
                                      <p:to>
                                        <p:strVal val="visible"/>
                                      </p:to>
                                    </p:set>
                                    <p:anim calcmode="lin" valueType="num">
                                      <p:cBhvr>
                                        <p:cTn id="34" dur="500" fill="hold"/>
                                        <p:tgtEl>
                                          <p:spTgt spid="3789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789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789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789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789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7891">
                                            <p:txEl>
                                              <p:pRg st="3" end="3"/>
                                            </p:txEl>
                                          </p:spTgt>
                                        </p:tgtEl>
                                        <p:attrNameLst>
                                          <p:attrName>style.visibility</p:attrName>
                                        </p:attrNameLst>
                                      </p:cBhvr>
                                      <p:to>
                                        <p:strVal val="visible"/>
                                      </p:to>
                                    </p:set>
                                    <p:anim calcmode="lin" valueType="num">
                                      <p:cBhvr>
                                        <p:cTn id="43" dur="500" fill="hold"/>
                                        <p:tgtEl>
                                          <p:spTgt spid="37891">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7891">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7891">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7891">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789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37891">
                                            <p:txEl>
                                              <p:pRg st="4" end="4"/>
                                            </p:txEl>
                                          </p:spTgt>
                                        </p:tgtEl>
                                        <p:attrNameLst>
                                          <p:attrName>style.visibility</p:attrName>
                                        </p:attrNameLst>
                                      </p:cBhvr>
                                      <p:to>
                                        <p:strVal val="visible"/>
                                      </p:to>
                                    </p:set>
                                    <p:anim calcmode="lin" valueType="num">
                                      <p:cBhvr>
                                        <p:cTn id="52" dur="500" fill="hold"/>
                                        <p:tgtEl>
                                          <p:spTgt spid="37891">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7891">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7891">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7891">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7891">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37891">
                                            <p:txEl>
                                              <p:pRg st="5" end="5"/>
                                            </p:txEl>
                                          </p:spTgt>
                                        </p:tgtEl>
                                        <p:attrNameLst>
                                          <p:attrName>style.visibility</p:attrName>
                                        </p:attrNameLst>
                                      </p:cBhvr>
                                      <p:to>
                                        <p:strVal val="visible"/>
                                      </p:to>
                                    </p:set>
                                    <p:anim calcmode="lin" valueType="num">
                                      <p:cBhvr>
                                        <p:cTn id="61" dur="500" fill="hold"/>
                                        <p:tgtEl>
                                          <p:spTgt spid="37891">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37891">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37891">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37891">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37891">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37891">
                                            <p:txEl>
                                              <p:pRg st="6" end="6"/>
                                            </p:txEl>
                                          </p:spTgt>
                                        </p:tgtEl>
                                        <p:attrNameLst>
                                          <p:attrName>style.visibility</p:attrName>
                                        </p:attrNameLst>
                                      </p:cBhvr>
                                      <p:to>
                                        <p:strVal val="visible"/>
                                      </p:to>
                                    </p:set>
                                    <p:anim calcmode="lin" valueType="num">
                                      <p:cBhvr>
                                        <p:cTn id="70" dur="500" fill="hold"/>
                                        <p:tgtEl>
                                          <p:spTgt spid="37891">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37891">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37891">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37891">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37891">
                                            <p:txEl>
                                              <p:pRg st="6" end="6"/>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37891">
                                            <p:txEl>
                                              <p:pRg st="7" end="7"/>
                                            </p:txEl>
                                          </p:spTgt>
                                        </p:tgtEl>
                                        <p:attrNameLst>
                                          <p:attrName>style.visibility</p:attrName>
                                        </p:attrNameLst>
                                      </p:cBhvr>
                                      <p:to>
                                        <p:strVal val="visible"/>
                                      </p:to>
                                    </p:set>
                                    <p:anim calcmode="lin" valueType="num">
                                      <p:cBhvr>
                                        <p:cTn id="79" dur="500" fill="hold"/>
                                        <p:tgtEl>
                                          <p:spTgt spid="37891">
                                            <p:txEl>
                                              <p:pRg st="7" end="7"/>
                                            </p:txEl>
                                          </p:spTgt>
                                        </p:tgtEl>
                                        <p:attrNameLst>
                                          <p:attrName>ppt_w</p:attrName>
                                        </p:attrNameLst>
                                      </p:cBhvr>
                                      <p:tavLst>
                                        <p:tav tm="0">
                                          <p:val>
                                            <p:strVal val="#ppt_w*0.05"/>
                                          </p:val>
                                        </p:tav>
                                        <p:tav tm="100000">
                                          <p:val>
                                            <p:strVal val="#ppt_w"/>
                                          </p:val>
                                        </p:tav>
                                      </p:tavLst>
                                    </p:anim>
                                    <p:anim calcmode="lin" valueType="num">
                                      <p:cBhvr>
                                        <p:cTn id="80" dur="500" fill="hold"/>
                                        <p:tgtEl>
                                          <p:spTgt spid="37891">
                                            <p:txEl>
                                              <p:pRg st="7" end="7"/>
                                            </p:txEl>
                                          </p:spTgt>
                                        </p:tgtEl>
                                        <p:attrNameLst>
                                          <p:attrName>ppt_h</p:attrName>
                                        </p:attrNameLst>
                                      </p:cBhvr>
                                      <p:tavLst>
                                        <p:tav tm="0">
                                          <p:val>
                                            <p:strVal val="#ppt_h"/>
                                          </p:val>
                                        </p:tav>
                                        <p:tav tm="100000">
                                          <p:val>
                                            <p:strVal val="#ppt_h"/>
                                          </p:val>
                                        </p:tav>
                                      </p:tavLst>
                                    </p:anim>
                                    <p:anim calcmode="lin" valueType="num">
                                      <p:cBhvr>
                                        <p:cTn id="81" dur="500" fill="hold"/>
                                        <p:tgtEl>
                                          <p:spTgt spid="37891">
                                            <p:txEl>
                                              <p:pRg st="7" end="7"/>
                                            </p:txEl>
                                          </p:spTgt>
                                        </p:tgtEl>
                                        <p:attrNameLst>
                                          <p:attrName>ppt_x</p:attrName>
                                        </p:attrNameLst>
                                      </p:cBhvr>
                                      <p:tavLst>
                                        <p:tav tm="0">
                                          <p:val>
                                            <p:strVal val="#ppt_x-.2"/>
                                          </p:val>
                                        </p:tav>
                                        <p:tav tm="100000">
                                          <p:val>
                                            <p:strVal val="#ppt_x"/>
                                          </p:val>
                                        </p:tav>
                                      </p:tavLst>
                                    </p:anim>
                                    <p:anim calcmode="lin" valueType="num">
                                      <p:cBhvr>
                                        <p:cTn id="82" dur="500" fill="hold"/>
                                        <p:tgtEl>
                                          <p:spTgt spid="37891">
                                            <p:txEl>
                                              <p:pRg st="7" end="7"/>
                                            </p:txEl>
                                          </p:spTgt>
                                        </p:tgtEl>
                                        <p:attrNameLst>
                                          <p:attrName>ppt_y</p:attrName>
                                        </p:attrNameLst>
                                      </p:cBhvr>
                                      <p:tavLst>
                                        <p:tav tm="0">
                                          <p:val>
                                            <p:strVal val="#ppt_y"/>
                                          </p:val>
                                        </p:tav>
                                        <p:tav tm="100000">
                                          <p:val>
                                            <p:strVal val="#ppt_y"/>
                                          </p:val>
                                        </p:tav>
                                      </p:tavLst>
                                    </p:anim>
                                    <p:animEffect transition="in" filter="fade">
                                      <p:cBhvr>
                                        <p:cTn id="83" dur="500"/>
                                        <p:tgtEl>
                                          <p:spTgt spid="37891">
                                            <p:txEl>
                                              <p:pRg st="7" end="7"/>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5" presetClass="exit" presetSubtype="0" fill="hold" grpId="1" nodeType="clickEffect">
                                  <p:stCondLst>
                                    <p:cond delay="0"/>
                                  </p:stCondLst>
                                  <p:childTnLst>
                                    <p:anim calcmode="lin" valueType="num">
                                      <p:cBhvr>
                                        <p:cTn id="87" dur="2000" fill="hold"/>
                                        <p:tgtEl>
                                          <p:spTgt spid="37890"/>
                                        </p:tgtEl>
                                        <p:attrNameLst>
                                          <p:attrName>style.rotation</p:attrName>
                                        </p:attrNameLst>
                                      </p:cBhvr>
                                      <p:tavLst>
                                        <p:tav tm="0">
                                          <p:val>
                                            <p:fltVal val="0"/>
                                          </p:val>
                                        </p:tav>
                                        <p:tav tm="100000">
                                          <p:val>
                                            <p:fltVal val="-90"/>
                                          </p:val>
                                        </p:tav>
                                      </p:tavLst>
                                    </p:anim>
                                    <p:anim calcmode="lin" valueType="num">
                                      <p:cBhvr>
                                        <p:cTn id="88" dur="2000" fill="hold"/>
                                        <p:tgtEl>
                                          <p:spTgt spid="37890"/>
                                        </p:tgtEl>
                                        <p:attrNameLst>
                                          <p:attrName>ppt_w</p:attrName>
                                        </p:attrNameLst>
                                      </p:cBhvr>
                                      <p:tavLst>
                                        <p:tav tm="0">
                                          <p:val>
                                            <p:strVal val="ppt_w"/>
                                          </p:val>
                                        </p:tav>
                                        <p:tav tm="50000">
                                          <p:val>
                                            <p:strVal val="ppt_w-.5"/>
                                          </p:val>
                                        </p:tav>
                                        <p:tav tm="100000">
                                          <p:val>
                                            <p:strVal val="ppt_w-.5"/>
                                          </p:val>
                                        </p:tav>
                                      </p:tavLst>
                                    </p:anim>
                                    <p:anim calcmode="lin" valueType="num">
                                      <p:cBhvr>
                                        <p:cTn id="89" dur="2000" fill="hold"/>
                                        <p:tgtEl>
                                          <p:spTgt spid="37890"/>
                                        </p:tgtEl>
                                        <p:attrNameLst>
                                          <p:attrName>ppt_h</p:attrName>
                                        </p:attrNameLst>
                                      </p:cBhvr>
                                      <p:tavLst>
                                        <p:tav tm="0">
                                          <p:val>
                                            <p:strVal val="ppt_h"/>
                                          </p:val>
                                        </p:tav>
                                        <p:tav tm="100000">
                                          <p:val>
                                            <p:strVal val="ppt_h"/>
                                          </p:val>
                                        </p:tav>
                                      </p:tavLst>
                                    </p:anim>
                                    <p:anim calcmode="lin" valueType="num">
                                      <p:cBhvr>
                                        <p:cTn id="90" dur="2000" fill="hold"/>
                                        <p:tgtEl>
                                          <p:spTgt spid="37890"/>
                                        </p:tgtEl>
                                        <p:attrNameLst>
                                          <p:attrName>ppt_x</p:attrName>
                                        </p:attrNameLst>
                                      </p:cBhvr>
                                      <p:tavLst>
                                        <p:tav tm="0">
                                          <p:val>
                                            <p:strVal val="ppt_x"/>
                                          </p:val>
                                        </p:tav>
                                        <p:tav tm="100000">
                                          <p:val>
                                            <p:strVal val="ppt_x+.4"/>
                                          </p:val>
                                        </p:tav>
                                      </p:tavLst>
                                    </p:anim>
                                    <p:anim calcmode="lin" valueType="num">
                                      <p:cBhvr>
                                        <p:cTn id="91" dur="2000" fill="hold"/>
                                        <p:tgtEl>
                                          <p:spTgt spid="37890"/>
                                        </p:tgtEl>
                                        <p:attrNameLst>
                                          <p:attrName>ppt_y</p:attrName>
                                        </p:attrNameLst>
                                      </p:cBhvr>
                                      <p:tavLst>
                                        <p:tav tm="0">
                                          <p:val>
                                            <p:strVal val="ppt_y"/>
                                          </p:val>
                                        </p:tav>
                                        <p:tav tm="50000">
                                          <p:val>
                                            <p:strVal val="ppt_y+.1"/>
                                          </p:val>
                                        </p:tav>
                                        <p:tav tm="100000">
                                          <p:val>
                                            <p:strVal val="ppt_y-.2"/>
                                          </p:val>
                                        </p:tav>
                                      </p:tavLst>
                                    </p:anim>
                                    <p:set>
                                      <p:cBhvr>
                                        <p:cTn id="92" dur="1" fill="hold">
                                          <p:stCondLst>
                                            <p:cond delay="1998"/>
                                          </p:stCondLst>
                                        </p:cTn>
                                        <p:tgtEl>
                                          <p:spTgt spid="37890"/>
                                        </p:tgtEl>
                                        <p:attrNameLst>
                                          <p:attrName>style.visibility</p:attrName>
                                        </p:attrNameLst>
                                      </p:cBhvr>
                                      <p:to>
                                        <p:strVal val="hidden"/>
                                      </p:to>
                                    </p:set>
                                  </p:childTnLst>
                                </p:cTn>
                              </p:par>
                              <p:par>
                                <p:cTn id="93" presetID="22" presetClass="exit" presetSubtype="8" fill="hold" grpId="1" nodeType="withEffect">
                                  <p:stCondLst>
                                    <p:cond delay="0"/>
                                  </p:stCondLst>
                                  <p:childTnLst>
                                    <p:animEffect transition="out" filter="wipe(left)">
                                      <p:cBhvr>
                                        <p:cTn id="94" dur="500"/>
                                        <p:tgtEl>
                                          <p:spTgt spid="37891">
                                            <p:txEl>
                                              <p:pRg st="0" end="0"/>
                                            </p:txEl>
                                          </p:spTgt>
                                        </p:tgtEl>
                                      </p:cBhvr>
                                    </p:animEffect>
                                    <p:set>
                                      <p:cBhvr>
                                        <p:cTn id="95" dur="1" fill="hold">
                                          <p:stCondLst>
                                            <p:cond delay="499"/>
                                          </p:stCondLst>
                                        </p:cTn>
                                        <p:tgtEl>
                                          <p:spTgt spid="37891">
                                            <p:txEl>
                                              <p:pRg st="0" end="0"/>
                                            </p:txEl>
                                          </p:spTgt>
                                        </p:tgtEl>
                                        <p:attrNameLst>
                                          <p:attrName>style.visibility</p:attrName>
                                        </p:attrNameLst>
                                      </p:cBhvr>
                                      <p:to>
                                        <p:strVal val="hidden"/>
                                      </p:to>
                                    </p:set>
                                  </p:childTnLst>
                                </p:cTn>
                              </p:par>
                              <p:par>
                                <p:cTn id="96" presetID="22" presetClass="exit" presetSubtype="8" fill="hold" grpId="1" nodeType="withEffect">
                                  <p:stCondLst>
                                    <p:cond delay="0"/>
                                  </p:stCondLst>
                                  <p:childTnLst>
                                    <p:animEffect transition="out" filter="wipe(left)">
                                      <p:cBhvr>
                                        <p:cTn id="97" dur="500"/>
                                        <p:tgtEl>
                                          <p:spTgt spid="37891">
                                            <p:txEl>
                                              <p:pRg st="1" end="1"/>
                                            </p:txEl>
                                          </p:spTgt>
                                        </p:tgtEl>
                                      </p:cBhvr>
                                    </p:animEffect>
                                    <p:set>
                                      <p:cBhvr>
                                        <p:cTn id="98" dur="1" fill="hold">
                                          <p:stCondLst>
                                            <p:cond delay="499"/>
                                          </p:stCondLst>
                                        </p:cTn>
                                        <p:tgtEl>
                                          <p:spTgt spid="37891">
                                            <p:txEl>
                                              <p:pRg st="1" end="1"/>
                                            </p:txEl>
                                          </p:spTgt>
                                        </p:tgtEl>
                                        <p:attrNameLst>
                                          <p:attrName>style.visibility</p:attrName>
                                        </p:attrNameLst>
                                      </p:cBhvr>
                                      <p:to>
                                        <p:strVal val="hidden"/>
                                      </p:to>
                                    </p:set>
                                  </p:childTnLst>
                                </p:cTn>
                              </p:par>
                              <p:par>
                                <p:cTn id="99" presetID="22" presetClass="exit" presetSubtype="8" fill="hold" grpId="1" nodeType="withEffect">
                                  <p:stCondLst>
                                    <p:cond delay="0"/>
                                  </p:stCondLst>
                                  <p:childTnLst>
                                    <p:animEffect transition="out" filter="wipe(left)">
                                      <p:cBhvr>
                                        <p:cTn id="100" dur="500"/>
                                        <p:tgtEl>
                                          <p:spTgt spid="37891">
                                            <p:txEl>
                                              <p:pRg st="2" end="2"/>
                                            </p:txEl>
                                          </p:spTgt>
                                        </p:tgtEl>
                                      </p:cBhvr>
                                    </p:animEffect>
                                    <p:set>
                                      <p:cBhvr>
                                        <p:cTn id="101" dur="1" fill="hold">
                                          <p:stCondLst>
                                            <p:cond delay="499"/>
                                          </p:stCondLst>
                                        </p:cTn>
                                        <p:tgtEl>
                                          <p:spTgt spid="37891">
                                            <p:txEl>
                                              <p:pRg st="2" end="2"/>
                                            </p:txEl>
                                          </p:spTgt>
                                        </p:tgtEl>
                                        <p:attrNameLst>
                                          <p:attrName>style.visibility</p:attrName>
                                        </p:attrNameLst>
                                      </p:cBhvr>
                                      <p:to>
                                        <p:strVal val="hidden"/>
                                      </p:to>
                                    </p:set>
                                  </p:childTnLst>
                                </p:cTn>
                              </p:par>
                              <p:par>
                                <p:cTn id="102" presetID="22" presetClass="exit" presetSubtype="8" fill="hold" grpId="1" nodeType="withEffect">
                                  <p:stCondLst>
                                    <p:cond delay="0"/>
                                  </p:stCondLst>
                                  <p:childTnLst>
                                    <p:animEffect transition="out" filter="wipe(left)">
                                      <p:cBhvr>
                                        <p:cTn id="103" dur="500"/>
                                        <p:tgtEl>
                                          <p:spTgt spid="37891">
                                            <p:txEl>
                                              <p:pRg st="3" end="3"/>
                                            </p:txEl>
                                          </p:spTgt>
                                        </p:tgtEl>
                                      </p:cBhvr>
                                    </p:animEffect>
                                    <p:set>
                                      <p:cBhvr>
                                        <p:cTn id="104" dur="1" fill="hold">
                                          <p:stCondLst>
                                            <p:cond delay="499"/>
                                          </p:stCondLst>
                                        </p:cTn>
                                        <p:tgtEl>
                                          <p:spTgt spid="37891">
                                            <p:txEl>
                                              <p:pRg st="3" end="3"/>
                                            </p:txEl>
                                          </p:spTgt>
                                        </p:tgtEl>
                                        <p:attrNameLst>
                                          <p:attrName>style.visibility</p:attrName>
                                        </p:attrNameLst>
                                      </p:cBhvr>
                                      <p:to>
                                        <p:strVal val="hidden"/>
                                      </p:to>
                                    </p:set>
                                  </p:childTnLst>
                                </p:cTn>
                              </p:par>
                              <p:par>
                                <p:cTn id="105" presetID="22" presetClass="exit" presetSubtype="8" fill="hold" grpId="1" nodeType="withEffect">
                                  <p:stCondLst>
                                    <p:cond delay="0"/>
                                  </p:stCondLst>
                                  <p:childTnLst>
                                    <p:animEffect transition="out" filter="wipe(left)">
                                      <p:cBhvr>
                                        <p:cTn id="106" dur="500"/>
                                        <p:tgtEl>
                                          <p:spTgt spid="37891">
                                            <p:txEl>
                                              <p:pRg st="4" end="4"/>
                                            </p:txEl>
                                          </p:spTgt>
                                        </p:tgtEl>
                                      </p:cBhvr>
                                    </p:animEffect>
                                    <p:set>
                                      <p:cBhvr>
                                        <p:cTn id="107" dur="1" fill="hold">
                                          <p:stCondLst>
                                            <p:cond delay="499"/>
                                          </p:stCondLst>
                                        </p:cTn>
                                        <p:tgtEl>
                                          <p:spTgt spid="37891">
                                            <p:txEl>
                                              <p:pRg st="4" end="4"/>
                                            </p:txEl>
                                          </p:spTgt>
                                        </p:tgtEl>
                                        <p:attrNameLst>
                                          <p:attrName>style.visibility</p:attrName>
                                        </p:attrNameLst>
                                      </p:cBhvr>
                                      <p:to>
                                        <p:strVal val="hidden"/>
                                      </p:to>
                                    </p:set>
                                  </p:childTnLst>
                                </p:cTn>
                              </p:par>
                              <p:par>
                                <p:cTn id="108" presetID="22" presetClass="exit" presetSubtype="8" fill="hold" grpId="1" nodeType="withEffect">
                                  <p:stCondLst>
                                    <p:cond delay="0"/>
                                  </p:stCondLst>
                                  <p:childTnLst>
                                    <p:animEffect transition="out" filter="wipe(left)">
                                      <p:cBhvr>
                                        <p:cTn id="109" dur="500"/>
                                        <p:tgtEl>
                                          <p:spTgt spid="37891">
                                            <p:txEl>
                                              <p:pRg st="5" end="5"/>
                                            </p:txEl>
                                          </p:spTgt>
                                        </p:tgtEl>
                                      </p:cBhvr>
                                    </p:animEffect>
                                    <p:set>
                                      <p:cBhvr>
                                        <p:cTn id="110" dur="1" fill="hold">
                                          <p:stCondLst>
                                            <p:cond delay="499"/>
                                          </p:stCondLst>
                                        </p:cTn>
                                        <p:tgtEl>
                                          <p:spTgt spid="37891">
                                            <p:txEl>
                                              <p:pRg st="5" end="5"/>
                                            </p:txEl>
                                          </p:spTgt>
                                        </p:tgtEl>
                                        <p:attrNameLst>
                                          <p:attrName>style.visibility</p:attrName>
                                        </p:attrNameLst>
                                      </p:cBhvr>
                                      <p:to>
                                        <p:strVal val="hidden"/>
                                      </p:to>
                                    </p:set>
                                  </p:childTnLst>
                                </p:cTn>
                              </p:par>
                              <p:par>
                                <p:cTn id="111" presetID="22" presetClass="exit" presetSubtype="8" fill="hold" grpId="1" nodeType="withEffect">
                                  <p:stCondLst>
                                    <p:cond delay="0"/>
                                  </p:stCondLst>
                                  <p:childTnLst>
                                    <p:animEffect transition="out" filter="wipe(left)">
                                      <p:cBhvr>
                                        <p:cTn id="112" dur="500"/>
                                        <p:tgtEl>
                                          <p:spTgt spid="37891">
                                            <p:txEl>
                                              <p:pRg st="6" end="6"/>
                                            </p:txEl>
                                          </p:spTgt>
                                        </p:tgtEl>
                                      </p:cBhvr>
                                    </p:animEffect>
                                    <p:set>
                                      <p:cBhvr>
                                        <p:cTn id="113" dur="1" fill="hold">
                                          <p:stCondLst>
                                            <p:cond delay="499"/>
                                          </p:stCondLst>
                                        </p:cTn>
                                        <p:tgtEl>
                                          <p:spTgt spid="37891">
                                            <p:txEl>
                                              <p:pRg st="6" end="6"/>
                                            </p:txEl>
                                          </p:spTgt>
                                        </p:tgtEl>
                                        <p:attrNameLst>
                                          <p:attrName>style.visibility</p:attrName>
                                        </p:attrNameLst>
                                      </p:cBhvr>
                                      <p:to>
                                        <p:strVal val="hidden"/>
                                      </p:to>
                                    </p:set>
                                  </p:childTnLst>
                                </p:cTn>
                              </p:par>
                              <p:par>
                                <p:cTn id="114" presetID="22" presetClass="exit" presetSubtype="8" fill="hold" grpId="1" nodeType="withEffect">
                                  <p:stCondLst>
                                    <p:cond delay="0"/>
                                  </p:stCondLst>
                                  <p:childTnLst>
                                    <p:animEffect transition="out" filter="wipe(left)">
                                      <p:cBhvr>
                                        <p:cTn id="115" dur="500"/>
                                        <p:tgtEl>
                                          <p:spTgt spid="37891">
                                            <p:txEl>
                                              <p:pRg st="7" end="7"/>
                                            </p:txEl>
                                          </p:spTgt>
                                        </p:tgtEl>
                                      </p:cBhvr>
                                    </p:animEffect>
                                    <p:set>
                                      <p:cBhvr>
                                        <p:cTn id="116" dur="1" fill="hold">
                                          <p:stCondLst>
                                            <p:cond delay="499"/>
                                          </p:stCondLst>
                                        </p:cTn>
                                        <p:tgtEl>
                                          <p:spTgt spid="37891">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0" grpId="1"/>
      <p:bldP spid="37891" grpId="0" build="p"/>
      <p:bldP spid="37891" grpId="1" build="allAtOnce"/>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260350"/>
            <a:ext cx="8570913" cy="1008063"/>
          </a:xfrm>
        </p:spPr>
        <p:txBody>
          <a:bodyPr/>
          <a:lstStyle/>
          <a:p>
            <a:pPr eaLnBrk="1" hangingPunct="1"/>
            <a:r>
              <a:rPr lang="en-GB" altLang="ja-JP" sz="4300" smtClean="0"/>
              <a:t>1.4. La collecte des donn</a:t>
            </a:r>
            <a:r>
              <a:rPr lang="en-GB" altLang="ja-JP" sz="4300" smtClean="0">
                <a:latin typeface="Times New Roman" panose="02020603050405020304" pitchFamily="18" charset="0"/>
              </a:rPr>
              <a:t>é</a:t>
            </a:r>
            <a:r>
              <a:rPr lang="en-GB" altLang="ja-JP" sz="4300" smtClean="0"/>
              <a:t>es</a:t>
            </a:r>
            <a:endParaRPr lang="fr-FR" altLang="fr-FR" smtClean="0"/>
          </a:p>
        </p:txBody>
      </p:sp>
      <p:sp>
        <p:nvSpPr>
          <p:cNvPr id="38915" name="Rectangle 3"/>
          <p:cNvSpPr>
            <a:spLocks noGrp="1" noChangeArrowheads="1"/>
          </p:cNvSpPr>
          <p:nvPr>
            <p:ph type="body" idx="4294967295"/>
          </p:nvPr>
        </p:nvSpPr>
        <p:spPr>
          <a:xfrm>
            <a:off x="0" y="1341438"/>
            <a:ext cx="8516938" cy="5111750"/>
          </a:xfrm>
        </p:spPr>
        <p:txBody>
          <a:bodyPr/>
          <a:lstStyle/>
          <a:p>
            <a:pPr eaLnBrk="1" hangingPunct="1">
              <a:buFont typeface="Wingdings" panose="05000000000000000000" pitchFamily="2" charset="2"/>
              <a:buNone/>
            </a:pPr>
            <a:r>
              <a:rPr lang="fr-FR" altLang="fr-FR" sz="3400" smtClean="0"/>
              <a:t> 			</a:t>
            </a:r>
            <a:r>
              <a:rPr lang="fr-FR" altLang="fr-FR" sz="3400" b="1" i="1" smtClean="0"/>
              <a:t>1.4.2. Indicateurs</a:t>
            </a:r>
          </a:p>
          <a:p>
            <a:pPr algn="just" eaLnBrk="1" hangingPunct="1">
              <a:buFont typeface="Wingdings" panose="05000000000000000000" pitchFamily="2" charset="2"/>
              <a:buNone/>
            </a:pPr>
            <a:r>
              <a:rPr lang="fr-FR" altLang="fr-FR" sz="3400" smtClean="0"/>
              <a:t>Souvent représentés en %, mais peuvent être 1 nbre.</a:t>
            </a:r>
          </a:p>
          <a:p>
            <a:pPr eaLnBrk="1" hangingPunct="1">
              <a:buFont typeface="Wingdings" panose="05000000000000000000" pitchFamily="2" charset="2"/>
              <a:buNone/>
            </a:pPr>
            <a:endParaRPr lang="fr-FR" altLang="fr-FR" sz="3400" smtClean="0"/>
          </a:p>
          <a:p>
            <a:pPr algn="just" eaLnBrk="1" hangingPunct="1">
              <a:buFont typeface="Wingdings" panose="05000000000000000000" pitchFamily="2" charset="2"/>
              <a:buNone/>
            </a:pPr>
            <a:r>
              <a:rPr lang="fr-FR" altLang="fr-FR" sz="3400" smtClean="0"/>
              <a:t>Permettent d’apprécier l’état du SE et des objectifs dégagés de la politique éducative.</a:t>
            </a:r>
          </a:p>
          <a:p>
            <a:pPr eaLnBrk="1" hangingPunct="1"/>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stCondLst>
                                            <p:cond delay="0"/>
                                          </p:stCondLst>
                                        </p:cTn>
                                        <p:tgtEl>
                                          <p:spTgt spid="3891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891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891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891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891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8915">
                                            <p:txEl>
                                              <p:pRg st="0" end="0"/>
                                            </p:txEl>
                                          </p:spTgt>
                                        </p:tgtEl>
                                        <p:attrNameLst>
                                          <p:attrName>style.visibility</p:attrName>
                                        </p:attrNameLst>
                                      </p:cBhvr>
                                      <p:to>
                                        <p:strVal val="visible"/>
                                      </p:to>
                                    </p:set>
                                    <p:anim calcmode="lin" valueType="num">
                                      <p:cBhvr>
                                        <p:cTn id="16" dur="500" fill="hold"/>
                                        <p:tgtEl>
                                          <p:spTgt spid="3891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891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891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891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891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8915">
                                            <p:txEl>
                                              <p:pRg st="1" end="1"/>
                                            </p:txEl>
                                          </p:spTgt>
                                        </p:tgtEl>
                                        <p:attrNameLst>
                                          <p:attrName>style.visibility</p:attrName>
                                        </p:attrNameLst>
                                      </p:cBhvr>
                                      <p:to>
                                        <p:strVal val="visible"/>
                                      </p:to>
                                    </p:set>
                                    <p:anim calcmode="lin" valueType="num">
                                      <p:cBhvr>
                                        <p:cTn id="25" dur="500" fill="hold"/>
                                        <p:tgtEl>
                                          <p:spTgt spid="3891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891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891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891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891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8915">
                                            <p:txEl>
                                              <p:pRg st="3" end="3"/>
                                            </p:txEl>
                                          </p:spTgt>
                                        </p:tgtEl>
                                        <p:attrNameLst>
                                          <p:attrName>style.visibility</p:attrName>
                                        </p:attrNameLst>
                                      </p:cBhvr>
                                      <p:to>
                                        <p:strVal val="visible"/>
                                      </p:to>
                                    </p:set>
                                    <p:anim calcmode="lin" valueType="num">
                                      <p:cBhvr>
                                        <p:cTn id="34" dur="500" fill="hold"/>
                                        <p:tgtEl>
                                          <p:spTgt spid="38915">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8915">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8915">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8915">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8915">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38914"/>
                                        </p:tgtEl>
                                        <p:attrNameLst>
                                          <p:attrName>style.rotation</p:attrName>
                                        </p:attrNameLst>
                                      </p:cBhvr>
                                      <p:tavLst>
                                        <p:tav tm="0">
                                          <p:val>
                                            <p:fltVal val="0"/>
                                          </p:val>
                                        </p:tav>
                                        <p:tav tm="100000">
                                          <p:val>
                                            <p:fltVal val="-90"/>
                                          </p:val>
                                        </p:tav>
                                      </p:tavLst>
                                    </p:anim>
                                    <p:anim calcmode="lin" valueType="num">
                                      <p:cBhvr>
                                        <p:cTn id="43" dur="2000" fill="hold"/>
                                        <p:tgtEl>
                                          <p:spTgt spid="38914"/>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38914"/>
                                        </p:tgtEl>
                                        <p:attrNameLst>
                                          <p:attrName>ppt_h</p:attrName>
                                        </p:attrNameLst>
                                      </p:cBhvr>
                                      <p:tavLst>
                                        <p:tav tm="0">
                                          <p:val>
                                            <p:strVal val="ppt_h"/>
                                          </p:val>
                                        </p:tav>
                                        <p:tav tm="100000">
                                          <p:val>
                                            <p:strVal val="ppt_h"/>
                                          </p:val>
                                        </p:tav>
                                      </p:tavLst>
                                    </p:anim>
                                    <p:anim calcmode="lin" valueType="num">
                                      <p:cBhvr>
                                        <p:cTn id="45" dur="2000" fill="hold"/>
                                        <p:tgtEl>
                                          <p:spTgt spid="38914"/>
                                        </p:tgtEl>
                                        <p:attrNameLst>
                                          <p:attrName>ppt_x</p:attrName>
                                        </p:attrNameLst>
                                      </p:cBhvr>
                                      <p:tavLst>
                                        <p:tav tm="0">
                                          <p:val>
                                            <p:strVal val="ppt_x"/>
                                          </p:val>
                                        </p:tav>
                                        <p:tav tm="100000">
                                          <p:val>
                                            <p:strVal val="ppt_x+.4"/>
                                          </p:val>
                                        </p:tav>
                                      </p:tavLst>
                                    </p:anim>
                                    <p:anim calcmode="lin" valueType="num">
                                      <p:cBhvr>
                                        <p:cTn id="46" dur="2000" fill="hold"/>
                                        <p:tgtEl>
                                          <p:spTgt spid="38914"/>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38914"/>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38915">
                                            <p:txEl>
                                              <p:pRg st="0" end="0"/>
                                            </p:txEl>
                                          </p:spTgt>
                                        </p:tgtEl>
                                      </p:cBhvr>
                                    </p:animEffect>
                                    <p:set>
                                      <p:cBhvr>
                                        <p:cTn id="50" dur="1" fill="hold">
                                          <p:stCondLst>
                                            <p:cond delay="499"/>
                                          </p:stCondLst>
                                        </p:cTn>
                                        <p:tgtEl>
                                          <p:spTgt spid="38915">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38915">
                                            <p:txEl>
                                              <p:pRg st="1" end="1"/>
                                            </p:txEl>
                                          </p:spTgt>
                                        </p:tgtEl>
                                      </p:cBhvr>
                                    </p:animEffect>
                                    <p:set>
                                      <p:cBhvr>
                                        <p:cTn id="53" dur="1" fill="hold">
                                          <p:stCondLst>
                                            <p:cond delay="499"/>
                                          </p:stCondLst>
                                        </p:cTn>
                                        <p:tgtEl>
                                          <p:spTgt spid="38915">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38915">
                                            <p:txEl>
                                              <p:pRg st="3" end="3"/>
                                            </p:txEl>
                                          </p:spTgt>
                                        </p:tgtEl>
                                      </p:cBhvr>
                                    </p:animEffect>
                                    <p:set>
                                      <p:cBhvr>
                                        <p:cTn id="56" dur="1" fill="hold">
                                          <p:stCondLst>
                                            <p:cond delay="499"/>
                                          </p:stCondLst>
                                        </p:cTn>
                                        <p:tgtEl>
                                          <p:spTgt spid="3891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4" grpId="1"/>
      <p:bldP spid="38915" grpId="0" build="p"/>
      <p:bldP spid="38915" grpId="1" build="allAtOnce"/>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260350"/>
            <a:ext cx="8570913" cy="1008063"/>
          </a:xfrm>
        </p:spPr>
        <p:txBody>
          <a:bodyPr/>
          <a:lstStyle/>
          <a:p>
            <a:pPr eaLnBrk="1" hangingPunct="1"/>
            <a:r>
              <a:rPr lang="en-GB" altLang="ja-JP" sz="4300" smtClean="0"/>
              <a:t>1.4. La collecte des donn</a:t>
            </a:r>
            <a:r>
              <a:rPr lang="en-GB" altLang="ja-JP" sz="4300" smtClean="0">
                <a:latin typeface="Times New Roman" panose="02020603050405020304" pitchFamily="18" charset="0"/>
              </a:rPr>
              <a:t>é</a:t>
            </a:r>
            <a:r>
              <a:rPr lang="en-GB" altLang="ja-JP" sz="4300" smtClean="0"/>
              <a:t>es</a:t>
            </a:r>
            <a:endParaRPr lang="fr-FR" altLang="fr-FR" smtClean="0"/>
          </a:p>
        </p:txBody>
      </p:sp>
      <p:sp>
        <p:nvSpPr>
          <p:cNvPr id="39939" name="Rectangle 3"/>
          <p:cNvSpPr>
            <a:spLocks noGrp="1" noChangeArrowheads="1"/>
          </p:cNvSpPr>
          <p:nvPr>
            <p:ph type="body" idx="4294967295"/>
          </p:nvPr>
        </p:nvSpPr>
        <p:spPr>
          <a:xfrm>
            <a:off x="0" y="1341438"/>
            <a:ext cx="8516938" cy="5111750"/>
          </a:xfrm>
        </p:spPr>
        <p:txBody>
          <a:bodyPr/>
          <a:lstStyle/>
          <a:p>
            <a:pPr eaLnBrk="1" hangingPunct="1">
              <a:buFont typeface="Wingdings" panose="05000000000000000000" pitchFamily="2" charset="2"/>
              <a:buNone/>
            </a:pPr>
            <a:r>
              <a:rPr lang="fr-FR" altLang="fr-FR" sz="3400" b="1" i="1" dirty="0" smtClean="0"/>
              <a:t> 			1.4.2. Indicateurs</a:t>
            </a:r>
          </a:p>
          <a:p>
            <a:pPr eaLnBrk="1" hangingPunct="1">
              <a:buFont typeface="Wingdings" panose="05000000000000000000" pitchFamily="2" charset="2"/>
              <a:buNone/>
            </a:pPr>
            <a:r>
              <a:rPr lang="fr-FR" altLang="fr-FR" sz="3200" dirty="0" smtClean="0"/>
              <a:t>Par rapport à l’objectif d’améliorer l’offre éducative, les indicateurs :</a:t>
            </a:r>
            <a:endParaRPr lang="en-US" altLang="fr-FR" sz="3200" dirty="0" smtClean="0"/>
          </a:p>
          <a:p>
            <a:pPr eaLnBrk="1" hangingPunct="1"/>
            <a:r>
              <a:rPr lang="fr-FR" altLang="fr-FR" sz="3200" dirty="0" smtClean="0"/>
              <a:t>le taux brut d’admission ;</a:t>
            </a:r>
            <a:endParaRPr lang="en-US" altLang="fr-FR" sz="3200" dirty="0" smtClean="0"/>
          </a:p>
          <a:p>
            <a:pPr eaLnBrk="1" hangingPunct="1"/>
            <a:r>
              <a:rPr lang="fr-FR" altLang="fr-FR" sz="3200" dirty="0" smtClean="0"/>
              <a:t>le taux brut de scolarisation ;</a:t>
            </a:r>
            <a:endParaRPr lang="en-US" altLang="fr-FR" sz="3200" dirty="0" smtClean="0"/>
          </a:p>
          <a:p>
            <a:pPr eaLnBrk="1" hangingPunct="1"/>
            <a:r>
              <a:rPr lang="fr-FR" altLang="fr-FR" sz="3200" dirty="0" smtClean="0"/>
              <a:t>le taux net de scolarisation ;</a:t>
            </a:r>
            <a:endParaRPr lang="en-US" altLang="fr-FR" sz="3200" dirty="0" smtClean="0"/>
          </a:p>
          <a:p>
            <a:pPr eaLnBrk="1" hangingPunct="1"/>
            <a:r>
              <a:rPr lang="fr-FR" altLang="fr-FR" sz="3200" dirty="0" smtClean="0"/>
              <a:t>le taux de transition du CM2 à la 6</a:t>
            </a:r>
            <a:r>
              <a:rPr lang="fr-FR" altLang="fr-FR" sz="3200" baseline="30000" dirty="0" smtClean="0"/>
              <a:t>ème</a:t>
            </a:r>
            <a:r>
              <a:rPr lang="fr-FR" altLang="fr-FR" sz="3200" dirty="0" smtClean="0"/>
              <a:t> ;</a:t>
            </a:r>
            <a:endParaRPr lang="en-US" altLang="fr-FR" sz="3200" dirty="0" smtClean="0"/>
          </a:p>
          <a:p>
            <a:pPr eaLnBrk="1" hangingPunct="1"/>
            <a:r>
              <a:rPr lang="fr-FR" altLang="fr-FR" sz="3200" dirty="0" smtClean="0"/>
              <a:t>le ratio élèves/salle de classe ;</a:t>
            </a:r>
            <a:endParaRPr lang="en-US" altLang="fr-FR" sz="3200" dirty="0" smtClean="0"/>
          </a:p>
          <a:p>
            <a:pPr eaLnBrk="1" hangingPunct="1"/>
            <a:r>
              <a:rPr lang="fr-FR" altLang="fr-FR" sz="3200" dirty="0" smtClean="0"/>
              <a:t>le ratio élèves/enseignant ; etc.</a:t>
            </a:r>
            <a:endParaRPr lang="en-US" altLang="fr-FR" sz="3200" dirty="0" smtClean="0"/>
          </a:p>
          <a:p>
            <a:pPr eaLnBrk="1" hangingPunct="1">
              <a:buFont typeface="Wingdings" panose="05000000000000000000" pitchFamily="2" charset="2"/>
              <a:buNone/>
            </a:pPr>
            <a:endParaRPr lang="fr-FR" altLang="fr-FR" sz="3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stCondLst>
                                            <p:cond delay="0"/>
                                          </p:stCondLst>
                                        </p:cTn>
                                        <p:tgtEl>
                                          <p:spTgt spid="3993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993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993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993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993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9939">
                                            <p:txEl>
                                              <p:pRg st="0" end="0"/>
                                            </p:txEl>
                                          </p:spTgt>
                                        </p:tgtEl>
                                        <p:attrNameLst>
                                          <p:attrName>style.visibility</p:attrName>
                                        </p:attrNameLst>
                                      </p:cBhvr>
                                      <p:to>
                                        <p:strVal val="visible"/>
                                      </p:to>
                                    </p:set>
                                    <p:anim calcmode="lin" valueType="num">
                                      <p:cBhvr>
                                        <p:cTn id="16" dur="500" fill="hold"/>
                                        <p:tgtEl>
                                          <p:spTgt spid="3993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993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993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993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993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9939">
                                            <p:txEl>
                                              <p:pRg st="1" end="1"/>
                                            </p:txEl>
                                          </p:spTgt>
                                        </p:tgtEl>
                                        <p:attrNameLst>
                                          <p:attrName>style.visibility</p:attrName>
                                        </p:attrNameLst>
                                      </p:cBhvr>
                                      <p:to>
                                        <p:strVal val="visible"/>
                                      </p:to>
                                    </p:set>
                                    <p:anim calcmode="lin" valueType="num">
                                      <p:cBhvr>
                                        <p:cTn id="25" dur="500" fill="hold"/>
                                        <p:tgtEl>
                                          <p:spTgt spid="3993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993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993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993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993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9939">
                                            <p:txEl>
                                              <p:pRg st="2" end="2"/>
                                            </p:txEl>
                                          </p:spTgt>
                                        </p:tgtEl>
                                        <p:attrNameLst>
                                          <p:attrName>style.visibility</p:attrName>
                                        </p:attrNameLst>
                                      </p:cBhvr>
                                      <p:to>
                                        <p:strVal val="visible"/>
                                      </p:to>
                                    </p:set>
                                    <p:anim calcmode="lin" valueType="num">
                                      <p:cBhvr>
                                        <p:cTn id="34" dur="500" fill="hold"/>
                                        <p:tgtEl>
                                          <p:spTgt spid="39939">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9939">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9939">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9939">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993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9939">
                                            <p:txEl>
                                              <p:pRg st="3" end="3"/>
                                            </p:txEl>
                                          </p:spTgt>
                                        </p:tgtEl>
                                        <p:attrNameLst>
                                          <p:attrName>style.visibility</p:attrName>
                                        </p:attrNameLst>
                                      </p:cBhvr>
                                      <p:to>
                                        <p:strVal val="visible"/>
                                      </p:to>
                                    </p:set>
                                    <p:anim calcmode="lin" valueType="num">
                                      <p:cBhvr>
                                        <p:cTn id="43" dur="500" fill="hold"/>
                                        <p:tgtEl>
                                          <p:spTgt spid="39939">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39939">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39939">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39939">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39939">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39939">
                                            <p:txEl>
                                              <p:pRg st="4" end="4"/>
                                            </p:txEl>
                                          </p:spTgt>
                                        </p:tgtEl>
                                        <p:attrNameLst>
                                          <p:attrName>style.visibility</p:attrName>
                                        </p:attrNameLst>
                                      </p:cBhvr>
                                      <p:to>
                                        <p:strVal val="visible"/>
                                      </p:to>
                                    </p:set>
                                    <p:anim calcmode="lin" valueType="num">
                                      <p:cBhvr>
                                        <p:cTn id="52" dur="500" fill="hold"/>
                                        <p:tgtEl>
                                          <p:spTgt spid="39939">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39939">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39939">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39939">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39939">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39939">
                                            <p:txEl>
                                              <p:pRg st="5" end="5"/>
                                            </p:txEl>
                                          </p:spTgt>
                                        </p:tgtEl>
                                        <p:attrNameLst>
                                          <p:attrName>style.visibility</p:attrName>
                                        </p:attrNameLst>
                                      </p:cBhvr>
                                      <p:to>
                                        <p:strVal val="visible"/>
                                      </p:to>
                                    </p:set>
                                    <p:anim calcmode="lin" valueType="num">
                                      <p:cBhvr>
                                        <p:cTn id="61" dur="500" fill="hold"/>
                                        <p:tgtEl>
                                          <p:spTgt spid="39939">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39939">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39939">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39939">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39939">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39939">
                                            <p:txEl>
                                              <p:pRg st="6" end="6"/>
                                            </p:txEl>
                                          </p:spTgt>
                                        </p:tgtEl>
                                        <p:attrNameLst>
                                          <p:attrName>style.visibility</p:attrName>
                                        </p:attrNameLst>
                                      </p:cBhvr>
                                      <p:to>
                                        <p:strVal val="visible"/>
                                      </p:to>
                                    </p:set>
                                    <p:anim calcmode="lin" valueType="num">
                                      <p:cBhvr>
                                        <p:cTn id="70" dur="500" fill="hold"/>
                                        <p:tgtEl>
                                          <p:spTgt spid="39939">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39939">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39939">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39939">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39939">
                                            <p:txEl>
                                              <p:pRg st="6" end="6"/>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39939">
                                            <p:txEl>
                                              <p:pRg st="7" end="7"/>
                                            </p:txEl>
                                          </p:spTgt>
                                        </p:tgtEl>
                                        <p:attrNameLst>
                                          <p:attrName>style.visibility</p:attrName>
                                        </p:attrNameLst>
                                      </p:cBhvr>
                                      <p:to>
                                        <p:strVal val="visible"/>
                                      </p:to>
                                    </p:set>
                                    <p:anim calcmode="lin" valueType="num">
                                      <p:cBhvr>
                                        <p:cTn id="79" dur="500" fill="hold"/>
                                        <p:tgtEl>
                                          <p:spTgt spid="39939">
                                            <p:txEl>
                                              <p:pRg st="7" end="7"/>
                                            </p:txEl>
                                          </p:spTgt>
                                        </p:tgtEl>
                                        <p:attrNameLst>
                                          <p:attrName>ppt_w</p:attrName>
                                        </p:attrNameLst>
                                      </p:cBhvr>
                                      <p:tavLst>
                                        <p:tav tm="0">
                                          <p:val>
                                            <p:strVal val="#ppt_w*0.05"/>
                                          </p:val>
                                        </p:tav>
                                        <p:tav tm="100000">
                                          <p:val>
                                            <p:strVal val="#ppt_w"/>
                                          </p:val>
                                        </p:tav>
                                      </p:tavLst>
                                    </p:anim>
                                    <p:anim calcmode="lin" valueType="num">
                                      <p:cBhvr>
                                        <p:cTn id="80" dur="500" fill="hold"/>
                                        <p:tgtEl>
                                          <p:spTgt spid="39939">
                                            <p:txEl>
                                              <p:pRg st="7" end="7"/>
                                            </p:txEl>
                                          </p:spTgt>
                                        </p:tgtEl>
                                        <p:attrNameLst>
                                          <p:attrName>ppt_h</p:attrName>
                                        </p:attrNameLst>
                                      </p:cBhvr>
                                      <p:tavLst>
                                        <p:tav tm="0">
                                          <p:val>
                                            <p:strVal val="#ppt_h"/>
                                          </p:val>
                                        </p:tav>
                                        <p:tav tm="100000">
                                          <p:val>
                                            <p:strVal val="#ppt_h"/>
                                          </p:val>
                                        </p:tav>
                                      </p:tavLst>
                                    </p:anim>
                                    <p:anim calcmode="lin" valueType="num">
                                      <p:cBhvr>
                                        <p:cTn id="81" dur="500" fill="hold"/>
                                        <p:tgtEl>
                                          <p:spTgt spid="39939">
                                            <p:txEl>
                                              <p:pRg st="7" end="7"/>
                                            </p:txEl>
                                          </p:spTgt>
                                        </p:tgtEl>
                                        <p:attrNameLst>
                                          <p:attrName>ppt_x</p:attrName>
                                        </p:attrNameLst>
                                      </p:cBhvr>
                                      <p:tavLst>
                                        <p:tav tm="0">
                                          <p:val>
                                            <p:strVal val="#ppt_x-.2"/>
                                          </p:val>
                                        </p:tav>
                                        <p:tav tm="100000">
                                          <p:val>
                                            <p:strVal val="#ppt_x"/>
                                          </p:val>
                                        </p:tav>
                                      </p:tavLst>
                                    </p:anim>
                                    <p:anim calcmode="lin" valueType="num">
                                      <p:cBhvr>
                                        <p:cTn id="82" dur="500" fill="hold"/>
                                        <p:tgtEl>
                                          <p:spTgt spid="39939">
                                            <p:txEl>
                                              <p:pRg st="7" end="7"/>
                                            </p:txEl>
                                          </p:spTgt>
                                        </p:tgtEl>
                                        <p:attrNameLst>
                                          <p:attrName>ppt_y</p:attrName>
                                        </p:attrNameLst>
                                      </p:cBhvr>
                                      <p:tavLst>
                                        <p:tav tm="0">
                                          <p:val>
                                            <p:strVal val="#ppt_y"/>
                                          </p:val>
                                        </p:tav>
                                        <p:tav tm="100000">
                                          <p:val>
                                            <p:strVal val="#ppt_y"/>
                                          </p:val>
                                        </p:tav>
                                      </p:tavLst>
                                    </p:anim>
                                    <p:animEffect transition="in" filter="fade">
                                      <p:cBhvr>
                                        <p:cTn id="83" dur="500"/>
                                        <p:tgtEl>
                                          <p:spTgt spid="39939">
                                            <p:txEl>
                                              <p:pRg st="7" end="7"/>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5" presetClass="exit" presetSubtype="0" fill="hold" grpId="1" nodeType="clickEffect">
                                  <p:stCondLst>
                                    <p:cond delay="0"/>
                                  </p:stCondLst>
                                  <p:childTnLst>
                                    <p:anim calcmode="lin" valueType="num">
                                      <p:cBhvr>
                                        <p:cTn id="87" dur="2000" fill="hold"/>
                                        <p:tgtEl>
                                          <p:spTgt spid="39938"/>
                                        </p:tgtEl>
                                        <p:attrNameLst>
                                          <p:attrName>style.rotation</p:attrName>
                                        </p:attrNameLst>
                                      </p:cBhvr>
                                      <p:tavLst>
                                        <p:tav tm="0">
                                          <p:val>
                                            <p:fltVal val="0"/>
                                          </p:val>
                                        </p:tav>
                                        <p:tav tm="100000">
                                          <p:val>
                                            <p:fltVal val="-90"/>
                                          </p:val>
                                        </p:tav>
                                      </p:tavLst>
                                    </p:anim>
                                    <p:anim calcmode="lin" valueType="num">
                                      <p:cBhvr>
                                        <p:cTn id="88" dur="2000" fill="hold"/>
                                        <p:tgtEl>
                                          <p:spTgt spid="39938"/>
                                        </p:tgtEl>
                                        <p:attrNameLst>
                                          <p:attrName>ppt_w</p:attrName>
                                        </p:attrNameLst>
                                      </p:cBhvr>
                                      <p:tavLst>
                                        <p:tav tm="0">
                                          <p:val>
                                            <p:strVal val="ppt_w"/>
                                          </p:val>
                                        </p:tav>
                                        <p:tav tm="50000">
                                          <p:val>
                                            <p:strVal val="ppt_w-.5"/>
                                          </p:val>
                                        </p:tav>
                                        <p:tav tm="100000">
                                          <p:val>
                                            <p:strVal val="ppt_w-.5"/>
                                          </p:val>
                                        </p:tav>
                                      </p:tavLst>
                                    </p:anim>
                                    <p:anim calcmode="lin" valueType="num">
                                      <p:cBhvr>
                                        <p:cTn id="89" dur="2000" fill="hold"/>
                                        <p:tgtEl>
                                          <p:spTgt spid="39938"/>
                                        </p:tgtEl>
                                        <p:attrNameLst>
                                          <p:attrName>ppt_h</p:attrName>
                                        </p:attrNameLst>
                                      </p:cBhvr>
                                      <p:tavLst>
                                        <p:tav tm="0">
                                          <p:val>
                                            <p:strVal val="ppt_h"/>
                                          </p:val>
                                        </p:tav>
                                        <p:tav tm="100000">
                                          <p:val>
                                            <p:strVal val="ppt_h"/>
                                          </p:val>
                                        </p:tav>
                                      </p:tavLst>
                                    </p:anim>
                                    <p:anim calcmode="lin" valueType="num">
                                      <p:cBhvr>
                                        <p:cTn id="90" dur="2000" fill="hold"/>
                                        <p:tgtEl>
                                          <p:spTgt spid="39938"/>
                                        </p:tgtEl>
                                        <p:attrNameLst>
                                          <p:attrName>ppt_x</p:attrName>
                                        </p:attrNameLst>
                                      </p:cBhvr>
                                      <p:tavLst>
                                        <p:tav tm="0">
                                          <p:val>
                                            <p:strVal val="ppt_x"/>
                                          </p:val>
                                        </p:tav>
                                        <p:tav tm="100000">
                                          <p:val>
                                            <p:strVal val="ppt_x+.4"/>
                                          </p:val>
                                        </p:tav>
                                      </p:tavLst>
                                    </p:anim>
                                    <p:anim calcmode="lin" valueType="num">
                                      <p:cBhvr>
                                        <p:cTn id="91" dur="2000" fill="hold"/>
                                        <p:tgtEl>
                                          <p:spTgt spid="39938"/>
                                        </p:tgtEl>
                                        <p:attrNameLst>
                                          <p:attrName>ppt_y</p:attrName>
                                        </p:attrNameLst>
                                      </p:cBhvr>
                                      <p:tavLst>
                                        <p:tav tm="0">
                                          <p:val>
                                            <p:strVal val="ppt_y"/>
                                          </p:val>
                                        </p:tav>
                                        <p:tav tm="50000">
                                          <p:val>
                                            <p:strVal val="ppt_y+.1"/>
                                          </p:val>
                                        </p:tav>
                                        <p:tav tm="100000">
                                          <p:val>
                                            <p:strVal val="ppt_y-.2"/>
                                          </p:val>
                                        </p:tav>
                                      </p:tavLst>
                                    </p:anim>
                                    <p:set>
                                      <p:cBhvr>
                                        <p:cTn id="92" dur="1" fill="hold">
                                          <p:stCondLst>
                                            <p:cond delay="1998"/>
                                          </p:stCondLst>
                                        </p:cTn>
                                        <p:tgtEl>
                                          <p:spTgt spid="39938"/>
                                        </p:tgtEl>
                                        <p:attrNameLst>
                                          <p:attrName>style.visibility</p:attrName>
                                        </p:attrNameLst>
                                      </p:cBhvr>
                                      <p:to>
                                        <p:strVal val="hidden"/>
                                      </p:to>
                                    </p:set>
                                  </p:childTnLst>
                                </p:cTn>
                              </p:par>
                              <p:par>
                                <p:cTn id="93" presetID="22" presetClass="exit" presetSubtype="8" fill="hold" grpId="1" nodeType="withEffect">
                                  <p:stCondLst>
                                    <p:cond delay="0"/>
                                  </p:stCondLst>
                                  <p:childTnLst>
                                    <p:animEffect transition="out" filter="wipe(left)">
                                      <p:cBhvr>
                                        <p:cTn id="94" dur="500"/>
                                        <p:tgtEl>
                                          <p:spTgt spid="39939">
                                            <p:txEl>
                                              <p:pRg st="0" end="0"/>
                                            </p:txEl>
                                          </p:spTgt>
                                        </p:tgtEl>
                                      </p:cBhvr>
                                    </p:animEffect>
                                    <p:set>
                                      <p:cBhvr>
                                        <p:cTn id="95" dur="1" fill="hold">
                                          <p:stCondLst>
                                            <p:cond delay="499"/>
                                          </p:stCondLst>
                                        </p:cTn>
                                        <p:tgtEl>
                                          <p:spTgt spid="39939">
                                            <p:txEl>
                                              <p:pRg st="0" end="0"/>
                                            </p:txEl>
                                          </p:spTgt>
                                        </p:tgtEl>
                                        <p:attrNameLst>
                                          <p:attrName>style.visibility</p:attrName>
                                        </p:attrNameLst>
                                      </p:cBhvr>
                                      <p:to>
                                        <p:strVal val="hidden"/>
                                      </p:to>
                                    </p:set>
                                  </p:childTnLst>
                                </p:cTn>
                              </p:par>
                              <p:par>
                                <p:cTn id="96" presetID="22" presetClass="exit" presetSubtype="8" fill="hold" grpId="1" nodeType="withEffect">
                                  <p:stCondLst>
                                    <p:cond delay="0"/>
                                  </p:stCondLst>
                                  <p:childTnLst>
                                    <p:animEffect transition="out" filter="wipe(left)">
                                      <p:cBhvr>
                                        <p:cTn id="97" dur="500"/>
                                        <p:tgtEl>
                                          <p:spTgt spid="39939">
                                            <p:txEl>
                                              <p:pRg st="1" end="1"/>
                                            </p:txEl>
                                          </p:spTgt>
                                        </p:tgtEl>
                                      </p:cBhvr>
                                    </p:animEffect>
                                    <p:set>
                                      <p:cBhvr>
                                        <p:cTn id="98" dur="1" fill="hold">
                                          <p:stCondLst>
                                            <p:cond delay="499"/>
                                          </p:stCondLst>
                                        </p:cTn>
                                        <p:tgtEl>
                                          <p:spTgt spid="39939">
                                            <p:txEl>
                                              <p:pRg st="1" end="1"/>
                                            </p:txEl>
                                          </p:spTgt>
                                        </p:tgtEl>
                                        <p:attrNameLst>
                                          <p:attrName>style.visibility</p:attrName>
                                        </p:attrNameLst>
                                      </p:cBhvr>
                                      <p:to>
                                        <p:strVal val="hidden"/>
                                      </p:to>
                                    </p:set>
                                  </p:childTnLst>
                                </p:cTn>
                              </p:par>
                              <p:par>
                                <p:cTn id="99" presetID="22" presetClass="exit" presetSubtype="8" fill="hold" grpId="1" nodeType="withEffect">
                                  <p:stCondLst>
                                    <p:cond delay="0"/>
                                  </p:stCondLst>
                                  <p:childTnLst>
                                    <p:animEffect transition="out" filter="wipe(left)">
                                      <p:cBhvr>
                                        <p:cTn id="100" dur="500"/>
                                        <p:tgtEl>
                                          <p:spTgt spid="39939">
                                            <p:txEl>
                                              <p:pRg st="2" end="2"/>
                                            </p:txEl>
                                          </p:spTgt>
                                        </p:tgtEl>
                                      </p:cBhvr>
                                    </p:animEffect>
                                    <p:set>
                                      <p:cBhvr>
                                        <p:cTn id="101" dur="1" fill="hold">
                                          <p:stCondLst>
                                            <p:cond delay="499"/>
                                          </p:stCondLst>
                                        </p:cTn>
                                        <p:tgtEl>
                                          <p:spTgt spid="39939">
                                            <p:txEl>
                                              <p:pRg st="2" end="2"/>
                                            </p:txEl>
                                          </p:spTgt>
                                        </p:tgtEl>
                                        <p:attrNameLst>
                                          <p:attrName>style.visibility</p:attrName>
                                        </p:attrNameLst>
                                      </p:cBhvr>
                                      <p:to>
                                        <p:strVal val="hidden"/>
                                      </p:to>
                                    </p:set>
                                  </p:childTnLst>
                                </p:cTn>
                              </p:par>
                              <p:par>
                                <p:cTn id="102" presetID="22" presetClass="exit" presetSubtype="8" fill="hold" grpId="1" nodeType="withEffect">
                                  <p:stCondLst>
                                    <p:cond delay="0"/>
                                  </p:stCondLst>
                                  <p:childTnLst>
                                    <p:animEffect transition="out" filter="wipe(left)">
                                      <p:cBhvr>
                                        <p:cTn id="103" dur="500"/>
                                        <p:tgtEl>
                                          <p:spTgt spid="39939">
                                            <p:txEl>
                                              <p:pRg st="3" end="3"/>
                                            </p:txEl>
                                          </p:spTgt>
                                        </p:tgtEl>
                                      </p:cBhvr>
                                    </p:animEffect>
                                    <p:set>
                                      <p:cBhvr>
                                        <p:cTn id="104" dur="1" fill="hold">
                                          <p:stCondLst>
                                            <p:cond delay="499"/>
                                          </p:stCondLst>
                                        </p:cTn>
                                        <p:tgtEl>
                                          <p:spTgt spid="39939">
                                            <p:txEl>
                                              <p:pRg st="3" end="3"/>
                                            </p:txEl>
                                          </p:spTgt>
                                        </p:tgtEl>
                                        <p:attrNameLst>
                                          <p:attrName>style.visibility</p:attrName>
                                        </p:attrNameLst>
                                      </p:cBhvr>
                                      <p:to>
                                        <p:strVal val="hidden"/>
                                      </p:to>
                                    </p:set>
                                  </p:childTnLst>
                                </p:cTn>
                              </p:par>
                              <p:par>
                                <p:cTn id="105" presetID="22" presetClass="exit" presetSubtype="8" fill="hold" grpId="1" nodeType="withEffect">
                                  <p:stCondLst>
                                    <p:cond delay="0"/>
                                  </p:stCondLst>
                                  <p:childTnLst>
                                    <p:animEffect transition="out" filter="wipe(left)">
                                      <p:cBhvr>
                                        <p:cTn id="106" dur="500"/>
                                        <p:tgtEl>
                                          <p:spTgt spid="39939">
                                            <p:txEl>
                                              <p:pRg st="4" end="4"/>
                                            </p:txEl>
                                          </p:spTgt>
                                        </p:tgtEl>
                                      </p:cBhvr>
                                    </p:animEffect>
                                    <p:set>
                                      <p:cBhvr>
                                        <p:cTn id="107" dur="1" fill="hold">
                                          <p:stCondLst>
                                            <p:cond delay="499"/>
                                          </p:stCondLst>
                                        </p:cTn>
                                        <p:tgtEl>
                                          <p:spTgt spid="39939">
                                            <p:txEl>
                                              <p:pRg st="4" end="4"/>
                                            </p:txEl>
                                          </p:spTgt>
                                        </p:tgtEl>
                                        <p:attrNameLst>
                                          <p:attrName>style.visibility</p:attrName>
                                        </p:attrNameLst>
                                      </p:cBhvr>
                                      <p:to>
                                        <p:strVal val="hidden"/>
                                      </p:to>
                                    </p:set>
                                  </p:childTnLst>
                                </p:cTn>
                              </p:par>
                              <p:par>
                                <p:cTn id="108" presetID="22" presetClass="exit" presetSubtype="8" fill="hold" grpId="1" nodeType="withEffect">
                                  <p:stCondLst>
                                    <p:cond delay="0"/>
                                  </p:stCondLst>
                                  <p:childTnLst>
                                    <p:animEffect transition="out" filter="wipe(left)">
                                      <p:cBhvr>
                                        <p:cTn id="109" dur="500"/>
                                        <p:tgtEl>
                                          <p:spTgt spid="39939">
                                            <p:txEl>
                                              <p:pRg st="5" end="5"/>
                                            </p:txEl>
                                          </p:spTgt>
                                        </p:tgtEl>
                                      </p:cBhvr>
                                    </p:animEffect>
                                    <p:set>
                                      <p:cBhvr>
                                        <p:cTn id="110" dur="1" fill="hold">
                                          <p:stCondLst>
                                            <p:cond delay="499"/>
                                          </p:stCondLst>
                                        </p:cTn>
                                        <p:tgtEl>
                                          <p:spTgt spid="39939">
                                            <p:txEl>
                                              <p:pRg st="5" end="5"/>
                                            </p:txEl>
                                          </p:spTgt>
                                        </p:tgtEl>
                                        <p:attrNameLst>
                                          <p:attrName>style.visibility</p:attrName>
                                        </p:attrNameLst>
                                      </p:cBhvr>
                                      <p:to>
                                        <p:strVal val="hidden"/>
                                      </p:to>
                                    </p:set>
                                  </p:childTnLst>
                                </p:cTn>
                              </p:par>
                              <p:par>
                                <p:cTn id="111" presetID="22" presetClass="exit" presetSubtype="8" fill="hold" grpId="1" nodeType="withEffect">
                                  <p:stCondLst>
                                    <p:cond delay="0"/>
                                  </p:stCondLst>
                                  <p:childTnLst>
                                    <p:animEffect transition="out" filter="wipe(left)">
                                      <p:cBhvr>
                                        <p:cTn id="112" dur="500"/>
                                        <p:tgtEl>
                                          <p:spTgt spid="39939">
                                            <p:txEl>
                                              <p:pRg st="6" end="6"/>
                                            </p:txEl>
                                          </p:spTgt>
                                        </p:tgtEl>
                                      </p:cBhvr>
                                    </p:animEffect>
                                    <p:set>
                                      <p:cBhvr>
                                        <p:cTn id="113" dur="1" fill="hold">
                                          <p:stCondLst>
                                            <p:cond delay="499"/>
                                          </p:stCondLst>
                                        </p:cTn>
                                        <p:tgtEl>
                                          <p:spTgt spid="39939">
                                            <p:txEl>
                                              <p:pRg st="6" end="6"/>
                                            </p:txEl>
                                          </p:spTgt>
                                        </p:tgtEl>
                                        <p:attrNameLst>
                                          <p:attrName>style.visibility</p:attrName>
                                        </p:attrNameLst>
                                      </p:cBhvr>
                                      <p:to>
                                        <p:strVal val="hidden"/>
                                      </p:to>
                                    </p:set>
                                  </p:childTnLst>
                                </p:cTn>
                              </p:par>
                              <p:par>
                                <p:cTn id="114" presetID="22" presetClass="exit" presetSubtype="8" fill="hold" grpId="1" nodeType="withEffect">
                                  <p:stCondLst>
                                    <p:cond delay="0"/>
                                  </p:stCondLst>
                                  <p:childTnLst>
                                    <p:animEffect transition="out" filter="wipe(left)">
                                      <p:cBhvr>
                                        <p:cTn id="115" dur="500"/>
                                        <p:tgtEl>
                                          <p:spTgt spid="39939">
                                            <p:txEl>
                                              <p:pRg st="7" end="7"/>
                                            </p:txEl>
                                          </p:spTgt>
                                        </p:tgtEl>
                                      </p:cBhvr>
                                    </p:animEffect>
                                    <p:set>
                                      <p:cBhvr>
                                        <p:cTn id="116" dur="1" fill="hold">
                                          <p:stCondLst>
                                            <p:cond delay="499"/>
                                          </p:stCondLst>
                                        </p:cTn>
                                        <p:tgtEl>
                                          <p:spTgt spid="39939">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8" grpId="1"/>
      <p:bldP spid="39939" grpId="0" build="p"/>
      <p:bldP spid="39939" grpId="1" build="allAtOnce"/>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260350"/>
            <a:ext cx="8570913" cy="668338"/>
          </a:xfrm>
        </p:spPr>
        <p:txBody>
          <a:bodyPr/>
          <a:lstStyle/>
          <a:p>
            <a:pPr eaLnBrk="1" hangingPunct="1"/>
            <a:r>
              <a:rPr lang="en-GB" altLang="ja-JP" sz="3000" smtClean="0"/>
              <a:t>La gestion et le traitement des données</a:t>
            </a:r>
            <a:endParaRPr lang="fr-FR" altLang="fr-FR" sz="3000" smtClean="0">
              <a:ea typeface="MS PGothic" panose="020B0600070205080204" pitchFamily="34" charset="-128"/>
            </a:endParaRPr>
          </a:p>
        </p:txBody>
      </p:sp>
      <p:sp>
        <p:nvSpPr>
          <p:cNvPr id="44035" name="Rectangle 3"/>
          <p:cNvSpPr>
            <a:spLocks noGrp="1" noChangeArrowheads="1"/>
          </p:cNvSpPr>
          <p:nvPr>
            <p:ph type="body" idx="4294967295"/>
          </p:nvPr>
        </p:nvSpPr>
        <p:spPr>
          <a:xfrm>
            <a:off x="0" y="1214438"/>
            <a:ext cx="8624888" cy="5429250"/>
          </a:xfrm>
        </p:spPr>
        <p:txBody>
          <a:bodyPr/>
          <a:lstStyle/>
          <a:p>
            <a:pPr algn="just" eaLnBrk="1" hangingPunct="1">
              <a:buFont typeface="Wingdings" panose="05000000000000000000" pitchFamily="2" charset="2"/>
              <a:buNone/>
            </a:pPr>
            <a:r>
              <a:rPr lang="fr-FR" altLang="fr-FR" sz="3400" smtClean="0"/>
              <a:t>De la collecte au stade de la saisie des données, des procédures de contrôle sont mises en place et permettent d’assurer la qualité des données. Les données contrôlées sont organisées et stockées dans </a:t>
            </a:r>
            <a:r>
              <a:rPr lang="fr-FR" altLang="fr-FR" sz="3400" b="1" smtClean="0"/>
              <a:t>une base de données qui se définit comme un ensemble d’informations liées entre elles en un ou plusieurs fichiers</a:t>
            </a:r>
            <a:r>
              <a:rPr lang="fr-FR" altLang="fr-FR" sz="3400" smtClean="0"/>
              <a:t>.</a:t>
            </a:r>
          </a:p>
          <a:p>
            <a:pPr eaLnBrk="1" hangingPunct="1">
              <a:buFont typeface="Wingdings" panose="05000000000000000000" pitchFamily="2" charset="2"/>
              <a:buNone/>
            </a:pPr>
            <a:endParaRPr lang="fr-FR" altLang="fr-FR" sz="3400" smtClean="0"/>
          </a:p>
          <a:p>
            <a:pPr eaLnBrk="1" hangingPunct="1"/>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stCondLst>
                                            <p:cond delay="0"/>
                                          </p:stCondLst>
                                        </p:cTn>
                                        <p:tgtEl>
                                          <p:spTgt spid="4403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4403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4403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4403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4403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4035">
                                            <p:txEl>
                                              <p:pRg st="0" end="0"/>
                                            </p:txEl>
                                          </p:spTgt>
                                        </p:tgtEl>
                                        <p:attrNameLst>
                                          <p:attrName>style.visibility</p:attrName>
                                        </p:attrNameLst>
                                      </p:cBhvr>
                                      <p:to>
                                        <p:strVal val="visible"/>
                                      </p:to>
                                    </p:set>
                                    <p:anim calcmode="lin" valueType="num">
                                      <p:cBhvr>
                                        <p:cTn id="16" dur="500" fill="hold"/>
                                        <p:tgtEl>
                                          <p:spTgt spid="4403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403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403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403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403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xit" presetSubtype="0" fill="hold" grpId="1" nodeType="clickEffect">
                                  <p:stCondLst>
                                    <p:cond delay="0"/>
                                  </p:stCondLst>
                                  <p:childTnLst>
                                    <p:anim calcmode="lin" valueType="num">
                                      <p:cBhvr>
                                        <p:cTn id="24" dur="2000" fill="hold"/>
                                        <p:tgtEl>
                                          <p:spTgt spid="44034"/>
                                        </p:tgtEl>
                                        <p:attrNameLst>
                                          <p:attrName>style.rotation</p:attrName>
                                        </p:attrNameLst>
                                      </p:cBhvr>
                                      <p:tavLst>
                                        <p:tav tm="0">
                                          <p:val>
                                            <p:fltVal val="0"/>
                                          </p:val>
                                        </p:tav>
                                        <p:tav tm="100000">
                                          <p:val>
                                            <p:fltVal val="-90"/>
                                          </p:val>
                                        </p:tav>
                                      </p:tavLst>
                                    </p:anim>
                                    <p:anim calcmode="lin" valueType="num">
                                      <p:cBhvr>
                                        <p:cTn id="25" dur="2000" fill="hold"/>
                                        <p:tgtEl>
                                          <p:spTgt spid="44034"/>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44034"/>
                                        </p:tgtEl>
                                        <p:attrNameLst>
                                          <p:attrName>ppt_h</p:attrName>
                                        </p:attrNameLst>
                                      </p:cBhvr>
                                      <p:tavLst>
                                        <p:tav tm="0">
                                          <p:val>
                                            <p:strVal val="ppt_h"/>
                                          </p:val>
                                        </p:tav>
                                        <p:tav tm="100000">
                                          <p:val>
                                            <p:strVal val="ppt_h"/>
                                          </p:val>
                                        </p:tav>
                                      </p:tavLst>
                                    </p:anim>
                                    <p:anim calcmode="lin" valueType="num">
                                      <p:cBhvr>
                                        <p:cTn id="27" dur="2000" fill="hold"/>
                                        <p:tgtEl>
                                          <p:spTgt spid="44034"/>
                                        </p:tgtEl>
                                        <p:attrNameLst>
                                          <p:attrName>ppt_x</p:attrName>
                                        </p:attrNameLst>
                                      </p:cBhvr>
                                      <p:tavLst>
                                        <p:tav tm="0">
                                          <p:val>
                                            <p:strVal val="ppt_x"/>
                                          </p:val>
                                        </p:tav>
                                        <p:tav tm="100000">
                                          <p:val>
                                            <p:strVal val="ppt_x+.4"/>
                                          </p:val>
                                        </p:tav>
                                      </p:tavLst>
                                    </p:anim>
                                    <p:anim calcmode="lin" valueType="num">
                                      <p:cBhvr>
                                        <p:cTn id="28" dur="2000" fill="hold"/>
                                        <p:tgtEl>
                                          <p:spTgt spid="44034"/>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44034"/>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44035">
                                            <p:txEl>
                                              <p:pRg st="0" end="0"/>
                                            </p:txEl>
                                          </p:spTgt>
                                        </p:tgtEl>
                                      </p:cBhvr>
                                    </p:animEffect>
                                    <p:set>
                                      <p:cBhvr>
                                        <p:cTn id="32" dur="1" fill="hold">
                                          <p:stCondLst>
                                            <p:cond delay="499"/>
                                          </p:stCondLst>
                                        </p:cTn>
                                        <p:tgtEl>
                                          <p:spTgt spid="4403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4" grpId="1"/>
      <p:bldP spid="44035" grpId="0" build="p"/>
      <p:bldP spid="44035"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mtClean="0"/>
              <a:t/>
            </a:r>
            <a:br>
              <a:rPr lang="fr-FR" smtClean="0"/>
            </a:br>
            <a:r>
              <a:rPr lang="fr-FR" smtClean="0"/>
              <a:t/>
            </a:r>
            <a:br>
              <a:rPr lang="fr-FR" smtClean="0"/>
            </a:br>
            <a:r>
              <a:rPr lang="fr-FR" smtClean="0"/>
              <a:t/>
            </a:r>
            <a:br>
              <a:rPr lang="fr-FR" smtClean="0"/>
            </a:br>
            <a:endParaRPr lang="fr-FR" sz="4800" smtClean="0"/>
          </a:p>
        </p:txBody>
      </p:sp>
      <p:sp>
        <p:nvSpPr>
          <p:cNvPr id="11267" name="Rectangle 3"/>
          <p:cNvSpPr>
            <a:spLocks noGrp="1" noChangeArrowheads="1"/>
          </p:cNvSpPr>
          <p:nvPr>
            <p:ph type="subTitle" idx="1"/>
          </p:nvPr>
        </p:nvSpPr>
        <p:spPr>
          <a:xfrm>
            <a:off x="250825" y="1484313"/>
            <a:ext cx="8642350" cy="5087937"/>
          </a:xfrm>
        </p:spPr>
        <p:txBody>
          <a:bodyPr/>
          <a:lstStyle/>
          <a:p>
            <a:pPr algn="just" eaLnBrk="1" hangingPunct="1">
              <a:buFontTx/>
              <a:buNone/>
            </a:pPr>
            <a:r>
              <a:rPr lang="fr-FR" sz="4000" smtClean="0"/>
              <a:t>= ensemble de procédures et techniques faisant appel à des outils et instruments propres à certaines disciplines (démographie, statistique, économie, etc.), utilisés en vue de concevoir un futur désiré et les moyens réels et nécessaires pour y parvenir.</a:t>
            </a:r>
          </a:p>
        </p:txBody>
      </p:sp>
      <p:sp>
        <p:nvSpPr>
          <p:cNvPr id="642052" name="Rectangle 4"/>
          <p:cNvSpPr>
            <a:spLocks noChangeArrowheads="1"/>
          </p:cNvSpPr>
          <p:nvPr/>
        </p:nvSpPr>
        <p:spPr bwMode="auto">
          <a:xfrm>
            <a:off x="684213" y="404813"/>
            <a:ext cx="6408737" cy="762000"/>
          </a:xfrm>
          <a:prstGeom prst="rect">
            <a:avLst/>
          </a:prstGeom>
          <a:noFill/>
          <a:ln w="9525">
            <a:noFill/>
            <a:miter lim="800000"/>
            <a:headEnd/>
            <a:tailEnd/>
          </a:ln>
          <a:effectLst/>
        </p:spPr>
        <p:txBody>
          <a:bodyPr>
            <a:spAutoFit/>
          </a:bodyPr>
          <a:lstStyle/>
          <a:p>
            <a:pPr eaLnBrk="1" hangingPunct="1">
              <a:defRPr/>
            </a:pPr>
            <a:r>
              <a:rPr lang="fr-FR" sz="4400" b="1" dirty="0">
                <a:latin typeface="Verdana" pitchFamily="34" charset="0"/>
              </a:rPr>
              <a:t>1.1. </a:t>
            </a:r>
            <a:r>
              <a:rPr lang="fr-FR" sz="4400" b="1" dirty="0">
                <a:effectLst>
                  <a:outerShdw blurRad="38100" dist="38100" dir="2700000" algn="tl">
                    <a:srgbClr val="FFFFFF"/>
                  </a:outerShdw>
                </a:effectLst>
                <a:latin typeface="Verdana" pitchFamily="34" charset="0"/>
              </a:rPr>
              <a:t>Définition</a:t>
            </a:r>
          </a:p>
        </p:txBody>
      </p:sp>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60350"/>
            <a:ext cx="8570913" cy="668338"/>
          </a:xfrm>
        </p:spPr>
        <p:txBody>
          <a:bodyPr/>
          <a:lstStyle/>
          <a:p>
            <a:pPr eaLnBrk="1" hangingPunct="1"/>
            <a:r>
              <a:rPr lang="en-GB" altLang="ja-JP" sz="3000" smtClean="0"/>
              <a:t>La gestion et le traitement des données</a:t>
            </a:r>
            <a:endParaRPr lang="fr-FR" altLang="fr-FR" sz="3000" smtClean="0">
              <a:ea typeface="MS PGothic" panose="020B0600070205080204" pitchFamily="34" charset="-128"/>
            </a:endParaRPr>
          </a:p>
        </p:txBody>
      </p:sp>
      <p:sp>
        <p:nvSpPr>
          <p:cNvPr id="45059" name="Rectangle 3"/>
          <p:cNvSpPr>
            <a:spLocks noGrp="1" noChangeArrowheads="1"/>
          </p:cNvSpPr>
          <p:nvPr>
            <p:ph type="body" idx="4294967295"/>
          </p:nvPr>
        </p:nvSpPr>
        <p:spPr>
          <a:xfrm>
            <a:off x="0" y="1214438"/>
            <a:ext cx="8624888" cy="5429250"/>
          </a:xfrm>
        </p:spPr>
        <p:txBody>
          <a:bodyPr/>
          <a:lstStyle/>
          <a:p>
            <a:pPr algn="just" eaLnBrk="1" hangingPunct="1">
              <a:buFont typeface="Wingdings" panose="05000000000000000000" pitchFamily="2" charset="2"/>
              <a:buNone/>
            </a:pPr>
            <a:r>
              <a:rPr lang="fr-FR" altLang="fr-FR" sz="3400" smtClean="0"/>
              <a:t>A titre d’illustration, le fichier «écoles» contiendra l’identification des régions, des provinces, des communes/départements, des CEB, des écoles, le nombre de salles de classe, l’identification des enseignants, leur sexe, leur âge, leur qualification professionnelle, etc.</a:t>
            </a:r>
          </a:p>
          <a:p>
            <a:pPr eaLnBrk="1" hangingPunct="1">
              <a:buFont typeface="Wingdings" panose="05000000000000000000" pitchFamily="2" charset="2"/>
              <a:buNone/>
            </a:pPr>
            <a:endParaRPr lang="fr-FR" altLang="fr-FR" sz="3400" smtClean="0"/>
          </a:p>
          <a:p>
            <a:pPr eaLnBrk="1" hangingPunct="1"/>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stCondLst>
                                            <p:cond delay="0"/>
                                          </p:stCondLst>
                                        </p:cTn>
                                        <p:tgtEl>
                                          <p:spTgt spid="4505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4505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4505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4505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4505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5059">
                                            <p:txEl>
                                              <p:pRg st="0" end="0"/>
                                            </p:txEl>
                                          </p:spTgt>
                                        </p:tgtEl>
                                        <p:attrNameLst>
                                          <p:attrName>style.visibility</p:attrName>
                                        </p:attrNameLst>
                                      </p:cBhvr>
                                      <p:to>
                                        <p:strVal val="visible"/>
                                      </p:to>
                                    </p:set>
                                    <p:anim calcmode="lin" valueType="num">
                                      <p:cBhvr>
                                        <p:cTn id="16" dur="500" fill="hold"/>
                                        <p:tgtEl>
                                          <p:spTgt spid="4505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505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505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505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505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xit" presetSubtype="0" fill="hold" grpId="1" nodeType="clickEffect">
                                  <p:stCondLst>
                                    <p:cond delay="0"/>
                                  </p:stCondLst>
                                  <p:childTnLst>
                                    <p:anim calcmode="lin" valueType="num">
                                      <p:cBhvr>
                                        <p:cTn id="24" dur="2000" fill="hold"/>
                                        <p:tgtEl>
                                          <p:spTgt spid="45058"/>
                                        </p:tgtEl>
                                        <p:attrNameLst>
                                          <p:attrName>style.rotation</p:attrName>
                                        </p:attrNameLst>
                                      </p:cBhvr>
                                      <p:tavLst>
                                        <p:tav tm="0">
                                          <p:val>
                                            <p:fltVal val="0"/>
                                          </p:val>
                                        </p:tav>
                                        <p:tav tm="100000">
                                          <p:val>
                                            <p:fltVal val="-90"/>
                                          </p:val>
                                        </p:tav>
                                      </p:tavLst>
                                    </p:anim>
                                    <p:anim calcmode="lin" valueType="num">
                                      <p:cBhvr>
                                        <p:cTn id="25" dur="2000" fill="hold"/>
                                        <p:tgtEl>
                                          <p:spTgt spid="45058"/>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45058"/>
                                        </p:tgtEl>
                                        <p:attrNameLst>
                                          <p:attrName>ppt_h</p:attrName>
                                        </p:attrNameLst>
                                      </p:cBhvr>
                                      <p:tavLst>
                                        <p:tav tm="0">
                                          <p:val>
                                            <p:strVal val="ppt_h"/>
                                          </p:val>
                                        </p:tav>
                                        <p:tav tm="100000">
                                          <p:val>
                                            <p:strVal val="ppt_h"/>
                                          </p:val>
                                        </p:tav>
                                      </p:tavLst>
                                    </p:anim>
                                    <p:anim calcmode="lin" valueType="num">
                                      <p:cBhvr>
                                        <p:cTn id="27" dur="2000" fill="hold"/>
                                        <p:tgtEl>
                                          <p:spTgt spid="45058"/>
                                        </p:tgtEl>
                                        <p:attrNameLst>
                                          <p:attrName>ppt_x</p:attrName>
                                        </p:attrNameLst>
                                      </p:cBhvr>
                                      <p:tavLst>
                                        <p:tav tm="0">
                                          <p:val>
                                            <p:strVal val="ppt_x"/>
                                          </p:val>
                                        </p:tav>
                                        <p:tav tm="100000">
                                          <p:val>
                                            <p:strVal val="ppt_x+.4"/>
                                          </p:val>
                                        </p:tav>
                                      </p:tavLst>
                                    </p:anim>
                                    <p:anim calcmode="lin" valueType="num">
                                      <p:cBhvr>
                                        <p:cTn id="28" dur="2000" fill="hold"/>
                                        <p:tgtEl>
                                          <p:spTgt spid="45058"/>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45058"/>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45059">
                                            <p:txEl>
                                              <p:pRg st="0" end="0"/>
                                            </p:txEl>
                                          </p:spTgt>
                                        </p:tgtEl>
                                      </p:cBhvr>
                                    </p:animEffect>
                                    <p:set>
                                      <p:cBhvr>
                                        <p:cTn id="32" dur="1" fill="hold">
                                          <p:stCondLst>
                                            <p:cond delay="499"/>
                                          </p:stCondLst>
                                        </p:cTn>
                                        <p:tgtEl>
                                          <p:spTgt spid="450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8" grpId="1"/>
      <p:bldP spid="45059" grpId="0" build="p"/>
      <p:bldP spid="45059" grpId="1" build="allAtOnce"/>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60350"/>
            <a:ext cx="8570913" cy="811213"/>
          </a:xfrm>
        </p:spPr>
        <p:txBody>
          <a:bodyPr/>
          <a:lstStyle/>
          <a:p>
            <a:pPr eaLnBrk="1" hangingPunct="1"/>
            <a:r>
              <a:rPr lang="en-GB" altLang="ja-JP" sz="3000" b="1" dirty="0" smtClean="0"/>
              <a:t>La </a:t>
            </a:r>
            <a:r>
              <a:rPr lang="en-GB" altLang="ja-JP" sz="3000" b="1" dirty="0" err="1" smtClean="0"/>
              <a:t>gestion</a:t>
            </a:r>
            <a:r>
              <a:rPr lang="en-GB" altLang="ja-JP" sz="3000" b="1" dirty="0" smtClean="0"/>
              <a:t> et le </a:t>
            </a:r>
            <a:r>
              <a:rPr lang="en-GB" altLang="ja-JP" sz="3000" b="1" dirty="0" err="1" smtClean="0"/>
              <a:t>traitement</a:t>
            </a:r>
            <a:r>
              <a:rPr lang="en-GB" altLang="ja-JP" sz="3000" b="1" dirty="0" smtClean="0"/>
              <a:t> des </a:t>
            </a:r>
            <a:r>
              <a:rPr lang="en-GB" altLang="ja-JP" sz="3000" b="1" dirty="0" err="1" smtClean="0"/>
              <a:t>données</a:t>
            </a:r>
            <a:endParaRPr lang="fr-FR" altLang="fr-FR" sz="3000" b="1" dirty="0" smtClean="0">
              <a:ea typeface="MS PGothic" panose="020B0600070205080204" pitchFamily="34" charset="-128"/>
            </a:endParaRPr>
          </a:p>
        </p:txBody>
      </p:sp>
      <p:sp>
        <p:nvSpPr>
          <p:cNvPr id="46083" name="Rectangle 3"/>
          <p:cNvSpPr>
            <a:spLocks noGrp="1" noChangeArrowheads="1"/>
          </p:cNvSpPr>
          <p:nvPr>
            <p:ph type="body" idx="4294967295"/>
          </p:nvPr>
        </p:nvSpPr>
        <p:spPr>
          <a:xfrm>
            <a:off x="465138" y="1285875"/>
            <a:ext cx="8678862" cy="5572125"/>
          </a:xfrm>
        </p:spPr>
        <p:txBody>
          <a:bodyPr/>
          <a:lstStyle/>
          <a:p>
            <a:pPr eaLnBrk="1" hangingPunct="1">
              <a:buFont typeface="Wingdings" panose="05000000000000000000" pitchFamily="2" charset="2"/>
              <a:buNone/>
            </a:pPr>
            <a:r>
              <a:rPr lang="fr-FR" altLang="fr-FR" sz="3200" b="1" u="sng" dirty="0" smtClean="0"/>
              <a:t>Types de traitement:</a:t>
            </a:r>
          </a:p>
          <a:p>
            <a:pPr algn="just" eaLnBrk="1" hangingPunct="1">
              <a:buFont typeface="Wingdings" panose="05000000000000000000" pitchFamily="2" charset="2"/>
              <a:buNone/>
            </a:pPr>
            <a:r>
              <a:rPr lang="fr-FR" altLang="fr-FR" sz="3200" b="1" dirty="0" smtClean="0"/>
              <a:t>	</a:t>
            </a:r>
            <a:r>
              <a:rPr lang="fr-FR" altLang="fr-FR" sz="3200" b="1" u="sng" dirty="0" smtClean="0"/>
              <a:t>L’analyse statistique</a:t>
            </a:r>
            <a:r>
              <a:rPr lang="fr-FR" altLang="fr-FR" sz="3200" dirty="0" smtClean="0"/>
              <a:t> qui utilise des données désagrégées. </a:t>
            </a:r>
          </a:p>
          <a:p>
            <a:pPr algn="just" eaLnBrk="1" hangingPunct="1">
              <a:buFont typeface="Wingdings" panose="05000000000000000000" pitchFamily="2" charset="2"/>
              <a:buNone/>
            </a:pPr>
            <a:r>
              <a:rPr lang="fr-FR" altLang="fr-FR" sz="3200" dirty="0" smtClean="0"/>
              <a:t>   Peut examiner niveaux des ressources du système, comparer résultats moyens des sous groupes, ou analyser les rapports entre les ressources mobilisées et les résultats obtenus en déterminant les causes de certains effets observés en matière d’éducation  ;</a:t>
            </a:r>
          </a:p>
          <a:p>
            <a:pPr eaLnBrk="1" hangingPunct="1">
              <a:buFontTx/>
              <a:buNone/>
            </a:pPr>
            <a:endParaRPr lang="fr-FR" altLang="fr-FR" dirty="0" smtClean="0"/>
          </a:p>
          <a:p>
            <a:pPr eaLnBrk="1" hangingPunct="1">
              <a:buFontTx/>
              <a:buNone/>
            </a:pPr>
            <a:endParaRPr lang="fr-FR" altLang="fr-FR" sz="3400" dirty="0" smtClean="0"/>
          </a:p>
          <a:p>
            <a:pPr eaLnBrk="1" hangingPunct="1"/>
            <a:endParaRPr lang="fr-FR" altLang="fr-FR" sz="3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4608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4608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4608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6083">
                                            <p:txEl>
                                              <p:pRg st="0" end="0"/>
                                            </p:txEl>
                                          </p:spTgt>
                                        </p:tgtEl>
                                        <p:attrNameLst>
                                          <p:attrName>style.visibility</p:attrName>
                                        </p:attrNameLst>
                                      </p:cBhvr>
                                      <p:to>
                                        <p:strVal val="visible"/>
                                      </p:to>
                                    </p:set>
                                    <p:anim calcmode="lin" valueType="num">
                                      <p:cBhvr>
                                        <p:cTn id="16" dur="500" fill="hold"/>
                                        <p:tgtEl>
                                          <p:spTgt spid="4608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608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608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608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608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6083">
                                            <p:txEl>
                                              <p:pRg st="1" end="1"/>
                                            </p:txEl>
                                          </p:spTgt>
                                        </p:tgtEl>
                                        <p:attrNameLst>
                                          <p:attrName>style.visibility</p:attrName>
                                        </p:attrNameLst>
                                      </p:cBhvr>
                                      <p:to>
                                        <p:strVal val="visible"/>
                                      </p:to>
                                    </p:set>
                                    <p:anim calcmode="lin" valueType="num">
                                      <p:cBhvr>
                                        <p:cTn id="25" dur="500" fill="hold"/>
                                        <p:tgtEl>
                                          <p:spTgt spid="4608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4608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4608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4608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4608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46083">
                                            <p:txEl>
                                              <p:pRg st="2" end="2"/>
                                            </p:txEl>
                                          </p:spTgt>
                                        </p:tgtEl>
                                        <p:attrNameLst>
                                          <p:attrName>style.visibility</p:attrName>
                                        </p:attrNameLst>
                                      </p:cBhvr>
                                      <p:to>
                                        <p:strVal val="visible"/>
                                      </p:to>
                                    </p:set>
                                    <p:anim calcmode="lin" valueType="num">
                                      <p:cBhvr>
                                        <p:cTn id="34" dur="500" fill="hold"/>
                                        <p:tgtEl>
                                          <p:spTgt spid="4608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4608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4608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4608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4608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46082"/>
                                        </p:tgtEl>
                                        <p:attrNameLst>
                                          <p:attrName>style.rotation</p:attrName>
                                        </p:attrNameLst>
                                      </p:cBhvr>
                                      <p:tavLst>
                                        <p:tav tm="0">
                                          <p:val>
                                            <p:fltVal val="0"/>
                                          </p:val>
                                        </p:tav>
                                        <p:tav tm="100000">
                                          <p:val>
                                            <p:fltVal val="-90"/>
                                          </p:val>
                                        </p:tav>
                                      </p:tavLst>
                                    </p:anim>
                                    <p:anim calcmode="lin" valueType="num">
                                      <p:cBhvr>
                                        <p:cTn id="43" dur="2000" fill="hold"/>
                                        <p:tgtEl>
                                          <p:spTgt spid="46082"/>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46082"/>
                                        </p:tgtEl>
                                        <p:attrNameLst>
                                          <p:attrName>ppt_h</p:attrName>
                                        </p:attrNameLst>
                                      </p:cBhvr>
                                      <p:tavLst>
                                        <p:tav tm="0">
                                          <p:val>
                                            <p:strVal val="ppt_h"/>
                                          </p:val>
                                        </p:tav>
                                        <p:tav tm="100000">
                                          <p:val>
                                            <p:strVal val="ppt_h"/>
                                          </p:val>
                                        </p:tav>
                                      </p:tavLst>
                                    </p:anim>
                                    <p:anim calcmode="lin" valueType="num">
                                      <p:cBhvr>
                                        <p:cTn id="45" dur="2000" fill="hold"/>
                                        <p:tgtEl>
                                          <p:spTgt spid="46082"/>
                                        </p:tgtEl>
                                        <p:attrNameLst>
                                          <p:attrName>ppt_x</p:attrName>
                                        </p:attrNameLst>
                                      </p:cBhvr>
                                      <p:tavLst>
                                        <p:tav tm="0">
                                          <p:val>
                                            <p:strVal val="ppt_x"/>
                                          </p:val>
                                        </p:tav>
                                        <p:tav tm="100000">
                                          <p:val>
                                            <p:strVal val="ppt_x+.4"/>
                                          </p:val>
                                        </p:tav>
                                      </p:tavLst>
                                    </p:anim>
                                    <p:anim calcmode="lin" valueType="num">
                                      <p:cBhvr>
                                        <p:cTn id="46" dur="2000" fill="hold"/>
                                        <p:tgtEl>
                                          <p:spTgt spid="46082"/>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46082"/>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46083">
                                            <p:txEl>
                                              <p:pRg st="0" end="0"/>
                                            </p:txEl>
                                          </p:spTgt>
                                        </p:tgtEl>
                                      </p:cBhvr>
                                    </p:animEffect>
                                    <p:set>
                                      <p:cBhvr>
                                        <p:cTn id="50" dur="1" fill="hold">
                                          <p:stCondLst>
                                            <p:cond delay="499"/>
                                          </p:stCondLst>
                                        </p:cTn>
                                        <p:tgtEl>
                                          <p:spTgt spid="46083">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46083">
                                            <p:txEl>
                                              <p:pRg st="1" end="1"/>
                                            </p:txEl>
                                          </p:spTgt>
                                        </p:tgtEl>
                                      </p:cBhvr>
                                    </p:animEffect>
                                    <p:set>
                                      <p:cBhvr>
                                        <p:cTn id="53" dur="1" fill="hold">
                                          <p:stCondLst>
                                            <p:cond delay="499"/>
                                          </p:stCondLst>
                                        </p:cTn>
                                        <p:tgtEl>
                                          <p:spTgt spid="46083">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46083">
                                            <p:txEl>
                                              <p:pRg st="2" end="2"/>
                                            </p:txEl>
                                          </p:spTgt>
                                        </p:tgtEl>
                                      </p:cBhvr>
                                    </p:animEffect>
                                    <p:set>
                                      <p:cBhvr>
                                        <p:cTn id="56" dur="1" fill="hold">
                                          <p:stCondLst>
                                            <p:cond delay="499"/>
                                          </p:stCondLst>
                                        </p:cTn>
                                        <p:tgtEl>
                                          <p:spTgt spid="4608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2" grpId="1"/>
      <p:bldP spid="46083" grpId="0" build="p"/>
      <p:bldP spid="46083" grpId="1" build="allAtOnce"/>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260350"/>
            <a:ext cx="8570913" cy="811213"/>
          </a:xfrm>
        </p:spPr>
        <p:txBody>
          <a:bodyPr/>
          <a:lstStyle/>
          <a:p>
            <a:pPr eaLnBrk="1" hangingPunct="1"/>
            <a:r>
              <a:rPr lang="en-GB" altLang="ja-JP" sz="3000" b="1" dirty="0" smtClean="0"/>
              <a:t>La </a:t>
            </a:r>
            <a:r>
              <a:rPr lang="en-GB" altLang="ja-JP" sz="3000" b="1" dirty="0" err="1" smtClean="0"/>
              <a:t>gestion</a:t>
            </a:r>
            <a:r>
              <a:rPr lang="en-GB" altLang="ja-JP" sz="3000" b="1" dirty="0" smtClean="0"/>
              <a:t> et le </a:t>
            </a:r>
            <a:r>
              <a:rPr lang="en-GB" altLang="ja-JP" sz="3000" b="1" dirty="0" err="1" smtClean="0"/>
              <a:t>traitement</a:t>
            </a:r>
            <a:r>
              <a:rPr lang="en-GB" altLang="ja-JP" sz="3000" b="1" dirty="0" smtClean="0"/>
              <a:t> des </a:t>
            </a:r>
            <a:r>
              <a:rPr lang="en-GB" altLang="ja-JP" sz="3000" b="1" dirty="0" err="1" smtClean="0"/>
              <a:t>données</a:t>
            </a:r>
            <a:endParaRPr lang="fr-FR" altLang="fr-FR" sz="3000" b="1" dirty="0" smtClean="0">
              <a:ea typeface="MS PGothic" panose="020B0600070205080204" pitchFamily="34" charset="-128"/>
            </a:endParaRPr>
          </a:p>
        </p:txBody>
      </p:sp>
      <p:sp>
        <p:nvSpPr>
          <p:cNvPr id="47107" name="Rectangle 3"/>
          <p:cNvSpPr>
            <a:spLocks noGrp="1" noChangeArrowheads="1"/>
          </p:cNvSpPr>
          <p:nvPr>
            <p:ph type="body" idx="4294967295"/>
          </p:nvPr>
        </p:nvSpPr>
        <p:spPr>
          <a:xfrm>
            <a:off x="465138" y="1125538"/>
            <a:ext cx="8678862" cy="5518150"/>
          </a:xfrm>
        </p:spPr>
        <p:txBody>
          <a:bodyPr/>
          <a:lstStyle/>
          <a:p>
            <a:pPr algn="just" eaLnBrk="1" hangingPunct="1">
              <a:buFont typeface="Wingdings" panose="05000000000000000000" pitchFamily="2" charset="2"/>
              <a:buNone/>
            </a:pPr>
            <a:r>
              <a:rPr lang="fr-FR" altLang="fr-FR" sz="3200" b="1" u="sng" dirty="0" smtClean="0"/>
              <a:t>Exercices de projection (simulation)</a:t>
            </a:r>
            <a:r>
              <a:rPr lang="fr-FR" altLang="fr-FR" sz="3200" dirty="0" smtClean="0"/>
              <a:t> Projection permet d’examiner besoins futurs en locaux, en matériels scolaires ou en ressources humaines. </a:t>
            </a:r>
          </a:p>
          <a:p>
            <a:pPr algn="just" eaLnBrk="1" hangingPunct="1">
              <a:buFont typeface="Wingdings" panose="05000000000000000000" pitchFamily="2" charset="2"/>
              <a:buNone/>
            </a:pPr>
            <a:r>
              <a:rPr lang="fr-FR" altLang="fr-FR" sz="3200" dirty="0" smtClean="0"/>
              <a:t>  Simulation= procédure utilisée en planification qui s’efforce de répondre à des questions (appelées scénario) conçues sur le modèle « que se passerait-il si... » et qui se composent de divers paramètres modifiables. </a:t>
            </a:r>
          </a:p>
          <a:p>
            <a:pPr eaLnBrk="1" hangingPunct="1">
              <a:buFont typeface="Wingdings" panose="05000000000000000000" pitchFamily="2" charset="2"/>
              <a:buNone/>
            </a:pPr>
            <a:endParaRPr lang="fr-FR" altLang="fr-FR" sz="3400" dirty="0" smtClean="0"/>
          </a:p>
          <a:p>
            <a:pPr eaLnBrk="1" hangingPunct="1">
              <a:buFontTx/>
              <a:buNone/>
            </a:pPr>
            <a:endParaRPr lang="fr-FR" altLang="fr-FR" sz="3400" dirty="0" smtClean="0"/>
          </a:p>
          <a:p>
            <a:pPr eaLnBrk="1" hangingPunct="1">
              <a:buFontTx/>
              <a:buNone/>
            </a:pPr>
            <a:endParaRPr lang="fr-FR" altLang="fr-FR" sz="3400" dirty="0" smtClean="0"/>
          </a:p>
          <a:p>
            <a:pPr eaLnBrk="1" hangingPunct="1"/>
            <a:endParaRPr lang="fr-FR" altLang="fr-FR" sz="3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1000" fill="hold">
                                          <p:stCondLst>
                                            <p:cond delay="0"/>
                                          </p:stCondLst>
                                        </p:cTn>
                                        <p:tgtEl>
                                          <p:spTgt spid="4710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4710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4710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4710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4710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7107">
                                            <p:txEl>
                                              <p:pRg st="0" end="0"/>
                                            </p:txEl>
                                          </p:spTgt>
                                        </p:tgtEl>
                                        <p:attrNameLst>
                                          <p:attrName>style.visibility</p:attrName>
                                        </p:attrNameLst>
                                      </p:cBhvr>
                                      <p:to>
                                        <p:strVal val="visible"/>
                                      </p:to>
                                    </p:set>
                                    <p:anim calcmode="lin" valueType="num">
                                      <p:cBhvr>
                                        <p:cTn id="16" dur="500" fill="hold"/>
                                        <p:tgtEl>
                                          <p:spTgt spid="4710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710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710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710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71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7107">
                                            <p:txEl>
                                              <p:pRg st="1" end="1"/>
                                            </p:txEl>
                                          </p:spTgt>
                                        </p:tgtEl>
                                        <p:attrNameLst>
                                          <p:attrName>style.visibility</p:attrName>
                                        </p:attrNameLst>
                                      </p:cBhvr>
                                      <p:to>
                                        <p:strVal val="visible"/>
                                      </p:to>
                                    </p:set>
                                    <p:anim calcmode="lin" valueType="num">
                                      <p:cBhvr>
                                        <p:cTn id="25" dur="500" fill="hold"/>
                                        <p:tgtEl>
                                          <p:spTgt spid="47107">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47107">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47107">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47107">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47107">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xit" presetSubtype="0" fill="hold" grpId="1" nodeType="clickEffect">
                                  <p:stCondLst>
                                    <p:cond delay="0"/>
                                  </p:stCondLst>
                                  <p:childTnLst>
                                    <p:anim calcmode="lin" valueType="num">
                                      <p:cBhvr>
                                        <p:cTn id="33" dur="2000" fill="hold"/>
                                        <p:tgtEl>
                                          <p:spTgt spid="47106"/>
                                        </p:tgtEl>
                                        <p:attrNameLst>
                                          <p:attrName>style.rotation</p:attrName>
                                        </p:attrNameLst>
                                      </p:cBhvr>
                                      <p:tavLst>
                                        <p:tav tm="0">
                                          <p:val>
                                            <p:fltVal val="0"/>
                                          </p:val>
                                        </p:tav>
                                        <p:tav tm="100000">
                                          <p:val>
                                            <p:fltVal val="-90"/>
                                          </p:val>
                                        </p:tav>
                                      </p:tavLst>
                                    </p:anim>
                                    <p:anim calcmode="lin" valueType="num">
                                      <p:cBhvr>
                                        <p:cTn id="34" dur="2000" fill="hold"/>
                                        <p:tgtEl>
                                          <p:spTgt spid="47106"/>
                                        </p:tgtEl>
                                        <p:attrNameLst>
                                          <p:attrName>ppt_w</p:attrName>
                                        </p:attrNameLst>
                                      </p:cBhvr>
                                      <p:tavLst>
                                        <p:tav tm="0">
                                          <p:val>
                                            <p:strVal val="ppt_w"/>
                                          </p:val>
                                        </p:tav>
                                        <p:tav tm="50000">
                                          <p:val>
                                            <p:strVal val="ppt_w-.5"/>
                                          </p:val>
                                        </p:tav>
                                        <p:tav tm="100000">
                                          <p:val>
                                            <p:strVal val="ppt_w-.5"/>
                                          </p:val>
                                        </p:tav>
                                      </p:tavLst>
                                    </p:anim>
                                    <p:anim calcmode="lin" valueType="num">
                                      <p:cBhvr>
                                        <p:cTn id="35" dur="2000" fill="hold"/>
                                        <p:tgtEl>
                                          <p:spTgt spid="47106"/>
                                        </p:tgtEl>
                                        <p:attrNameLst>
                                          <p:attrName>ppt_h</p:attrName>
                                        </p:attrNameLst>
                                      </p:cBhvr>
                                      <p:tavLst>
                                        <p:tav tm="0">
                                          <p:val>
                                            <p:strVal val="ppt_h"/>
                                          </p:val>
                                        </p:tav>
                                        <p:tav tm="100000">
                                          <p:val>
                                            <p:strVal val="ppt_h"/>
                                          </p:val>
                                        </p:tav>
                                      </p:tavLst>
                                    </p:anim>
                                    <p:anim calcmode="lin" valueType="num">
                                      <p:cBhvr>
                                        <p:cTn id="36" dur="2000" fill="hold"/>
                                        <p:tgtEl>
                                          <p:spTgt spid="47106"/>
                                        </p:tgtEl>
                                        <p:attrNameLst>
                                          <p:attrName>ppt_x</p:attrName>
                                        </p:attrNameLst>
                                      </p:cBhvr>
                                      <p:tavLst>
                                        <p:tav tm="0">
                                          <p:val>
                                            <p:strVal val="ppt_x"/>
                                          </p:val>
                                        </p:tav>
                                        <p:tav tm="100000">
                                          <p:val>
                                            <p:strVal val="ppt_x+.4"/>
                                          </p:val>
                                        </p:tav>
                                      </p:tavLst>
                                    </p:anim>
                                    <p:anim calcmode="lin" valueType="num">
                                      <p:cBhvr>
                                        <p:cTn id="37" dur="2000" fill="hold"/>
                                        <p:tgtEl>
                                          <p:spTgt spid="47106"/>
                                        </p:tgtEl>
                                        <p:attrNameLst>
                                          <p:attrName>ppt_y</p:attrName>
                                        </p:attrNameLst>
                                      </p:cBhvr>
                                      <p:tavLst>
                                        <p:tav tm="0">
                                          <p:val>
                                            <p:strVal val="ppt_y"/>
                                          </p:val>
                                        </p:tav>
                                        <p:tav tm="50000">
                                          <p:val>
                                            <p:strVal val="ppt_y+.1"/>
                                          </p:val>
                                        </p:tav>
                                        <p:tav tm="100000">
                                          <p:val>
                                            <p:strVal val="ppt_y-.2"/>
                                          </p:val>
                                        </p:tav>
                                      </p:tavLst>
                                    </p:anim>
                                    <p:set>
                                      <p:cBhvr>
                                        <p:cTn id="38" dur="1" fill="hold">
                                          <p:stCondLst>
                                            <p:cond delay="1998"/>
                                          </p:stCondLst>
                                        </p:cTn>
                                        <p:tgtEl>
                                          <p:spTgt spid="47106"/>
                                        </p:tgtEl>
                                        <p:attrNameLst>
                                          <p:attrName>style.visibility</p:attrName>
                                        </p:attrNameLst>
                                      </p:cBhvr>
                                      <p:to>
                                        <p:strVal val="hidden"/>
                                      </p:to>
                                    </p:set>
                                  </p:childTnLst>
                                </p:cTn>
                              </p:par>
                              <p:par>
                                <p:cTn id="39" presetID="22" presetClass="exit" presetSubtype="8" fill="hold" grpId="1" nodeType="withEffect">
                                  <p:stCondLst>
                                    <p:cond delay="0"/>
                                  </p:stCondLst>
                                  <p:childTnLst>
                                    <p:animEffect transition="out" filter="wipe(left)">
                                      <p:cBhvr>
                                        <p:cTn id="40" dur="500"/>
                                        <p:tgtEl>
                                          <p:spTgt spid="47107">
                                            <p:txEl>
                                              <p:pRg st="0" end="0"/>
                                            </p:txEl>
                                          </p:spTgt>
                                        </p:tgtEl>
                                      </p:cBhvr>
                                    </p:animEffect>
                                    <p:set>
                                      <p:cBhvr>
                                        <p:cTn id="41" dur="1" fill="hold">
                                          <p:stCondLst>
                                            <p:cond delay="499"/>
                                          </p:stCondLst>
                                        </p:cTn>
                                        <p:tgtEl>
                                          <p:spTgt spid="47107">
                                            <p:txEl>
                                              <p:pRg st="0" end="0"/>
                                            </p:txEl>
                                          </p:spTgt>
                                        </p:tgtEl>
                                        <p:attrNameLst>
                                          <p:attrName>style.visibility</p:attrName>
                                        </p:attrNameLst>
                                      </p:cBhvr>
                                      <p:to>
                                        <p:strVal val="hidden"/>
                                      </p:to>
                                    </p:set>
                                  </p:childTnLst>
                                </p:cTn>
                              </p:par>
                              <p:par>
                                <p:cTn id="42" presetID="22" presetClass="exit" presetSubtype="8" fill="hold" grpId="1" nodeType="withEffect">
                                  <p:stCondLst>
                                    <p:cond delay="0"/>
                                  </p:stCondLst>
                                  <p:childTnLst>
                                    <p:animEffect transition="out" filter="wipe(left)">
                                      <p:cBhvr>
                                        <p:cTn id="43" dur="500"/>
                                        <p:tgtEl>
                                          <p:spTgt spid="47107">
                                            <p:txEl>
                                              <p:pRg st="1" end="1"/>
                                            </p:txEl>
                                          </p:spTgt>
                                        </p:tgtEl>
                                      </p:cBhvr>
                                    </p:animEffect>
                                    <p:set>
                                      <p:cBhvr>
                                        <p:cTn id="44" dur="1" fill="hold">
                                          <p:stCondLst>
                                            <p:cond delay="499"/>
                                          </p:stCondLst>
                                        </p:cTn>
                                        <p:tgtEl>
                                          <p:spTgt spid="4710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6" grpId="1"/>
      <p:bldP spid="47107" grpId="0" build="p"/>
      <p:bldP spid="47107" grpId="1" build="allAtOnce"/>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260350"/>
            <a:ext cx="8570913" cy="811213"/>
          </a:xfrm>
        </p:spPr>
        <p:txBody>
          <a:bodyPr/>
          <a:lstStyle/>
          <a:p>
            <a:pPr eaLnBrk="1" hangingPunct="1"/>
            <a:r>
              <a:rPr lang="en-GB" altLang="ja-JP" sz="3000" b="1" dirty="0" smtClean="0"/>
              <a:t>La </a:t>
            </a:r>
            <a:r>
              <a:rPr lang="en-GB" altLang="ja-JP" sz="3000" b="1" dirty="0" err="1" smtClean="0"/>
              <a:t>gestion</a:t>
            </a:r>
            <a:r>
              <a:rPr lang="en-GB" altLang="ja-JP" sz="3000" b="1" dirty="0" smtClean="0"/>
              <a:t> et le </a:t>
            </a:r>
            <a:r>
              <a:rPr lang="en-GB" altLang="ja-JP" sz="3000" b="1" dirty="0" err="1" smtClean="0"/>
              <a:t>traitement</a:t>
            </a:r>
            <a:r>
              <a:rPr lang="en-GB" altLang="ja-JP" sz="3000" b="1" dirty="0" smtClean="0"/>
              <a:t> des </a:t>
            </a:r>
            <a:r>
              <a:rPr lang="en-GB" altLang="ja-JP" sz="3000" b="1" dirty="0" err="1" smtClean="0"/>
              <a:t>données</a:t>
            </a:r>
            <a:endParaRPr lang="fr-FR" altLang="fr-FR" sz="3000" b="1" dirty="0" smtClean="0">
              <a:ea typeface="MS PGothic" panose="020B0600070205080204" pitchFamily="34" charset="-128"/>
            </a:endParaRPr>
          </a:p>
        </p:txBody>
      </p:sp>
      <p:sp>
        <p:nvSpPr>
          <p:cNvPr id="48131" name="Rectangle 3"/>
          <p:cNvSpPr>
            <a:spLocks noGrp="1" noChangeArrowheads="1"/>
          </p:cNvSpPr>
          <p:nvPr>
            <p:ph type="body" idx="4294967295"/>
          </p:nvPr>
        </p:nvSpPr>
        <p:spPr>
          <a:xfrm>
            <a:off x="465138" y="1285875"/>
            <a:ext cx="8678862" cy="5357813"/>
          </a:xfrm>
        </p:spPr>
        <p:txBody>
          <a:bodyPr/>
          <a:lstStyle/>
          <a:p>
            <a:pPr eaLnBrk="1" hangingPunct="1">
              <a:buFont typeface="Wingdings" panose="05000000000000000000" pitchFamily="2" charset="2"/>
              <a:buNone/>
            </a:pPr>
            <a:endParaRPr lang="fr-FR" altLang="fr-FR" sz="3400" smtClean="0"/>
          </a:p>
          <a:p>
            <a:pPr eaLnBrk="1" hangingPunct="1">
              <a:buFont typeface="Wingdings" panose="05000000000000000000" pitchFamily="2" charset="2"/>
              <a:buNone/>
            </a:pPr>
            <a:endParaRPr lang="fr-FR" altLang="fr-FR" sz="3400" smtClean="0"/>
          </a:p>
          <a:p>
            <a:pPr algn="just" eaLnBrk="1" hangingPunct="1">
              <a:buFont typeface="Wingdings" panose="05000000000000000000" pitchFamily="2" charset="2"/>
              <a:buNone/>
            </a:pPr>
            <a:r>
              <a:rPr lang="fr-FR" altLang="fr-FR" sz="3400" smtClean="0"/>
              <a:t>Les scénarios peuvent se baser sur la continuation des tendances du passé et sur la réalité actuelle ou sur des objectifs volontaristes.</a:t>
            </a:r>
          </a:p>
          <a:p>
            <a:pPr eaLnBrk="1" hangingPunct="1">
              <a:buFontTx/>
              <a:buNone/>
            </a:pPr>
            <a:endParaRPr lang="fr-FR" altLang="fr-FR" sz="3400" smtClean="0"/>
          </a:p>
          <a:p>
            <a:pPr eaLnBrk="1" hangingPunct="1">
              <a:buFontTx/>
              <a:buNone/>
            </a:pPr>
            <a:endParaRPr lang="fr-FR" altLang="fr-FR" sz="3400" smtClean="0"/>
          </a:p>
          <a:p>
            <a:pPr eaLnBrk="1" hangingPunct="1"/>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stCondLst>
                                            <p:cond delay="0"/>
                                          </p:stCondLst>
                                        </p:cTn>
                                        <p:tgtEl>
                                          <p:spTgt spid="4813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4813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4813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4813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4813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8131">
                                            <p:txEl>
                                              <p:pRg st="2" end="2"/>
                                            </p:txEl>
                                          </p:spTgt>
                                        </p:tgtEl>
                                        <p:attrNameLst>
                                          <p:attrName>style.visibility</p:attrName>
                                        </p:attrNameLst>
                                      </p:cBhvr>
                                      <p:to>
                                        <p:strVal val="visible"/>
                                      </p:to>
                                    </p:set>
                                    <p:anim calcmode="lin" valueType="num">
                                      <p:cBhvr>
                                        <p:cTn id="16" dur="500" fill="hold"/>
                                        <p:tgtEl>
                                          <p:spTgt spid="48131">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48131">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48131">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48131">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4813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xit" presetSubtype="0" fill="hold" grpId="1" nodeType="clickEffect">
                                  <p:stCondLst>
                                    <p:cond delay="0"/>
                                  </p:stCondLst>
                                  <p:childTnLst>
                                    <p:anim calcmode="lin" valueType="num">
                                      <p:cBhvr>
                                        <p:cTn id="24" dur="2000" fill="hold"/>
                                        <p:tgtEl>
                                          <p:spTgt spid="48130"/>
                                        </p:tgtEl>
                                        <p:attrNameLst>
                                          <p:attrName>style.rotation</p:attrName>
                                        </p:attrNameLst>
                                      </p:cBhvr>
                                      <p:tavLst>
                                        <p:tav tm="0">
                                          <p:val>
                                            <p:fltVal val="0"/>
                                          </p:val>
                                        </p:tav>
                                        <p:tav tm="100000">
                                          <p:val>
                                            <p:fltVal val="-90"/>
                                          </p:val>
                                        </p:tav>
                                      </p:tavLst>
                                    </p:anim>
                                    <p:anim calcmode="lin" valueType="num">
                                      <p:cBhvr>
                                        <p:cTn id="25" dur="2000" fill="hold"/>
                                        <p:tgtEl>
                                          <p:spTgt spid="48130"/>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48130"/>
                                        </p:tgtEl>
                                        <p:attrNameLst>
                                          <p:attrName>ppt_h</p:attrName>
                                        </p:attrNameLst>
                                      </p:cBhvr>
                                      <p:tavLst>
                                        <p:tav tm="0">
                                          <p:val>
                                            <p:strVal val="ppt_h"/>
                                          </p:val>
                                        </p:tav>
                                        <p:tav tm="100000">
                                          <p:val>
                                            <p:strVal val="ppt_h"/>
                                          </p:val>
                                        </p:tav>
                                      </p:tavLst>
                                    </p:anim>
                                    <p:anim calcmode="lin" valueType="num">
                                      <p:cBhvr>
                                        <p:cTn id="27" dur="2000" fill="hold"/>
                                        <p:tgtEl>
                                          <p:spTgt spid="48130"/>
                                        </p:tgtEl>
                                        <p:attrNameLst>
                                          <p:attrName>ppt_x</p:attrName>
                                        </p:attrNameLst>
                                      </p:cBhvr>
                                      <p:tavLst>
                                        <p:tav tm="0">
                                          <p:val>
                                            <p:strVal val="ppt_x"/>
                                          </p:val>
                                        </p:tav>
                                        <p:tav tm="100000">
                                          <p:val>
                                            <p:strVal val="ppt_x+.4"/>
                                          </p:val>
                                        </p:tav>
                                      </p:tavLst>
                                    </p:anim>
                                    <p:anim calcmode="lin" valueType="num">
                                      <p:cBhvr>
                                        <p:cTn id="28" dur="2000" fill="hold"/>
                                        <p:tgtEl>
                                          <p:spTgt spid="48130"/>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48130"/>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48131">
                                            <p:txEl>
                                              <p:pRg st="2" end="2"/>
                                            </p:txEl>
                                          </p:spTgt>
                                        </p:tgtEl>
                                      </p:cBhvr>
                                    </p:animEffect>
                                    <p:set>
                                      <p:cBhvr>
                                        <p:cTn id="32" dur="1" fill="hold">
                                          <p:stCondLst>
                                            <p:cond delay="499"/>
                                          </p:stCondLst>
                                        </p:cTn>
                                        <p:tgtEl>
                                          <p:spTgt spid="4813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0" grpId="1"/>
      <p:bldP spid="48131" grpId="0" build="p"/>
      <p:bldP spid="48131" grpId="1" build="allAtOnce"/>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260350"/>
            <a:ext cx="8570913" cy="596900"/>
          </a:xfrm>
        </p:spPr>
        <p:txBody>
          <a:bodyPr/>
          <a:lstStyle/>
          <a:p>
            <a:pPr eaLnBrk="1" hangingPunct="1"/>
            <a:r>
              <a:rPr lang="en-GB" altLang="ja-JP" sz="3000" smtClean="0"/>
              <a:t>La publication de l</a:t>
            </a:r>
            <a:r>
              <a:rPr lang="en-GB" altLang="ja-JP" sz="3000" smtClean="0">
                <a:latin typeface="Times New Roman" panose="02020603050405020304" pitchFamily="18" charset="0"/>
              </a:rPr>
              <a:t>’</a:t>
            </a:r>
            <a:r>
              <a:rPr lang="en-GB" altLang="ja-JP" sz="3000" smtClean="0"/>
              <a:t>information </a:t>
            </a:r>
            <a:endParaRPr lang="fr-FR" altLang="fr-FR" sz="3000" smtClean="0">
              <a:ea typeface="MS PGothic" panose="020B0600070205080204" pitchFamily="34" charset="-128"/>
            </a:endParaRPr>
          </a:p>
        </p:txBody>
      </p:sp>
      <p:sp>
        <p:nvSpPr>
          <p:cNvPr id="49155" name="Rectangle 3"/>
          <p:cNvSpPr>
            <a:spLocks noGrp="1" noChangeArrowheads="1"/>
          </p:cNvSpPr>
          <p:nvPr>
            <p:ph type="body" idx="4294967295"/>
          </p:nvPr>
        </p:nvSpPr>
        <p:spPr>
          <a:xfrm>
            <a:off x="0" y="1143000"/>
            <a:ext cx="8516938" cy="5310188"/>
          </a:xfrm>
        </p:spPr>
        <p:txBody>
          <a:bodyPr/>
          <a:lstStyle/>
          <a:p>
            <a:pPr eaLnBrk="1" hangingPunct="1">
              <a:buFont typeface="Wingdings" panose="05000000000000000000" pitchFamily="2" charset="2"/>
              <a:buNone/>
            </a:pPr>
            <a:r>
              <a:rPr lang="fr-FR" altLang="fr-FR" sz="3400" smtClean="0"/>
              <a:t>Utilisateurs des statistiques très variés tout comme l’utilisation des info. Plusieurs types de publications sont élaborés pour apporter des réponses aux préoccupations des différents utilisateurs.   Ces publications sont :</a:t>
            </a:r>
          </a:p>
          <a:p>
            <a:pPr eaLnBrk="1" hangingPunct="1"/>
            <a:r>
              <a:rPr lang="fr-FR" altLang="fr-FR" sz="3400" smtClean="0"/>
              <a:t>l’annuaire statistique ;</a:t>
            </a:r>
          </a:p>
          <a:p>
            <a:pPr eaLnBrk="1" hangingPunct="1"/>
            <a:r>
              <a:rPr lang="fr-FR" altLang="fr-FR" sz="3400" smtClean="0"/>
              <a:t>les dépliants ; </a:t>
            </a:r>
          </a:p>
          <a:p>
            <a:pPr eaLnBrk="1" hangingPunct="1"/>
            <a:r>
              <a:rPr lang="fr-FR" altLang="fr-FR" sz="3400" smtClean="0"/>
              <a:t>le web.</a:t>
            </a:r>
          </a:p>
          <a:p>
            <a:pPr eaLnBrk="1" hangingPunct="1"/>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stCondLst>
                                            <p:cond delay="0"/>
                                          </p:stCondLst>
                                        </p:cTn>
                                        <p:tgtEl>
                                          <p:spTgt spid="4915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4915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4915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4915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4915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9155">
                                            <p:txEl>
                                              <p:pRg st="0" end="0"/>
                                            </p:txEl>
                                          </p:spTgt>
                                        </p:tgtEl>
                                        <p:attrNameLst>
                                          <p:attrName>style.visibility</p:attrName>
                                        </p:attrNameLst>
                                      </p:cBhvr>
                                      <p:to>
                                        <p:strVal val="visible"/>
                                      </p:to>
                                    </p:set>
                                    <p:anim calcmode="lin" valueType="num">
                                      <p:cBhvr>
                                        <p:cTn id="16" dur="500" fill="hold"/>
                                        <p:tgtEl>
                                          <p:spTgt spid="4915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915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915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915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915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9155">
                                            <p:txEl>
                                              <p:pRg st="1" end="1"/>
                                            </p:txEl>
                                          </p:spTgt>
                                        </p:tgtEl>
                                        <p:attrNameLst>
                                          <p:attrName>style.visibility</p:attrName>
                                        </p:attrNameLst>
                                      </p:cBhvr>
                                      <p:to>
                                        <p:strVal val="visible"/>
                                      </p:to>
                                    </p:set>
                                    <p:anim calcmode="lin" valueType="num">
                                      <p:cBhvr>
                                        <p:cTn id="25" dur="500" fill="hold"/>
                                        <p:tgtEl>
                                          <p:spTgt spid="4915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4915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4915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4915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4915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49155">
                                            <p:txEl>
                                              <p:pRg st="2" end="2"/>
                                            </p:txEl>
                                          </p:spTgt>
                                        </p:tgtEl>
                                        <p:attrNameLst>
                                          <p:attrName>style.visibility</p:attrName>
                                        </p:attrNameLst>
                                      </p:cBhvr>
                                      <p:to>
                                        <p:strVal val="visible"/>
                                      </p:to>
                                    </p:set>
                                    <p:anim calcmode="lin" valueType="num">
                                      <p:cBhvr>
                                        <p:cTn id="34" dur="500" fill="hold"/>
                                        <p:tgtEl>
                                          <p:spTgt spid="49155">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49155">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49155">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49155">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49155">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49155">
                                            <p:txEl>
                                              <p:pRg st="3" end="3"/>
                                            </p:txEl>
                                          </p:spTgt>
                                        </p:tgtEl>
                                        <p:attrNameLst>
                                          <p:attrName>style.visibility</p:attrName>
                                        </p:attrNameLst>
                                      </p:cBhvr>
                                      <p:to>
                                        <p:strVal val="visible"/>
                                      </p:to>
                                    </p:set>
                                    <p:anim calcmode="lin" valueType="num">
                                      <p:cBhvr>
                                        <p:cTn id="43" dur="500" fill="hold"/>
                                        <p:tgtEl>
                                          <p:spTgt spid="49155">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49155">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49155">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49155">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49155">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5" presetClass="exit" presetSubtype="0" fill="hold" grpId="1" nodeType="clickEffect">
                                  <p:stCondLst>
                                    <p:cond delay="0"/>
                                  </p:stCondLst>
                                  <p:childTnLst>
                                    <p:anim calcmode="lin" valueType="num">
                                      <p:cBhvr>
                                        <p:cTn id="51" dur="2000" fill="hold"/>
                                        <p:tgtEl>
                                          <p:spTgt spid="49154"/>
                                        </p:tgtEl>
                                        <p:attrNameLst>
                                          <p:attrName>style.rotation</p:attrName>
                                        </p:attrNameLst>
                                      </p:cBhvr>
                                      <p:tavLst>
                                        <p:tav tm="0">
                                          <p:val>
                                            <p:fltVal val="0"/>
                                          </p:val>
                                        </p:tav>
                                        <p:tav tm="100000">
                                          <p:val>
                                            <p:fltVal val="-90"/>
                                          </p:val>
                                        </p:tav>
                                      </p:tavLst>
                                    </p:anim>
                                    <p:anim calcmode="lin" valueType="num">
                                      <p:cBhvr>
                                        <p:cTn id="52" dur="2000" fill="hold"/>
                                        <p:tgtEl>
                                          <p:spTgt spid="49154"/>
                                        </p:tgtEl>
                                        <p:attrNameLst>
                                          <p:attrName>ppt_w</p:attrName>
                                        </p:attrNameLst>
                                      </p:cBhvr>
                                      <p:tavLst>
                                        <p:tav tm="0">
                                          <p:val>
                                            <p:strVal val="ppt_w"/>
                                          </p:val>
                                        </p:tav>
                                        <p:tav tm="50000">
                                          <p:val>
                                            <p:strVal val="ppt_w-.5"/>
                                          </p:val>
                                        </p:tav>
                                        <p:tav tm="100000">
                                          <p:val>
                                            <p:strVal val="ppt_w-.5"/>
                                          </p:val>
                                        </p:tav>
                                      </p:tavLst>
                                    </p:anim>
                                    <p:anim calcmode="lin" valueType="num">
                                      <p:cBhvr>
                                        <p:cTn id="53" dur="2000" fill="hold"/>
                                        <p:tgtEl>
                                          <p:spTgt spid="49154"/>
                                        </p:tgtEl>
                                        <p:attrNameLst>
                                          <p:attrName>ppt_h</p:attrName>
                                        </p:attrNameLst>
                                      </p:cBhvr>
                                      <p:tavLst>
                                        <p:tav tm="0">
                                          <p:val>
                                            <p:strVal val="ppt_h"/>
                                          </p:val>
                                        </p:tav>
                                        <p:tav tm="100000">
                                          <p:val>
                                            <p:strVal val="ppt_h"/>
                                          </p:val>
                                        </p:tav>
                                      </p:tavLst>
                                    </p:anim>
                                    <p:anim calcmode="lin" valueType="num">
                                      <p:cBhvr>
                                        <p:cTn id="54" dur="2000" fill="hold"/>
                                        <p:tgtEl>
                                          <p:spTgt spid="49154"/>
                                        </p:tgtEl>
                                        <p:attrNameLst>
                                          <p:attrName>ppt_x</p:attrName>
                                        </p:attrNameLst>
                                      </p:cBhvr>
                                      <p:tavLst>
                                        <p:tav tm="0">
                                          <p:val>
                                            <p:strVal val="ppt_x"/>
                                          </p:val>
                                        </p:tav>
                                        <p:tav tm="100000">
                                          <p:val>
                                            <p:strVal val="ppt_x+.4"/>
                                          </p:val>
                                        </p:tav>
                                      </p:tavLst>
                                    </p:anim>
                                    <p:anim calcmode="lin" valueType="num">
                                      <p:cBhvr>
                                        <p:cTn id="55" dur="2000" fill="hold"/>
                                        <p:tgtEl>
                                          <p:spTgt spid="49154"/>
                                        </p:tgtEl>
                                        <p:attrNameLst>
                                          <p:attrName>ppt_y</p:attrName>
                                        </p:attrNameLst>
                                      </p:cBhvr>
                                      <p:tavLst>
                                        <p:tav tm="0">
                                          <p:val>
                                            <p:strVal val="ppt_y"/>
                                          </p:val>
                                        </p:tav>
                                        <p:tav tm="50000">
                                          <p:val>
                                            <p:strVal val="ppt_y+.1"/>
                                          </p:val>
                                        </p:tav>
                                        <p:tav tm="100000">
                                          <p:val>
                                            <p:strVal val="ppt_y-.2"/>
                                          </p:val>
                                        </p:tav>
                                      </p:tavLst>
                                    </p:anim>
                                    <p:set>
                                      <p:cBhvr>
                                        <p:cTn id="56" dur="1" fill="hold">
                                          <p:stCondLst>
                                            <p:cond delay="1998"/>
                                          </p:stCondLst>
                                        </p:cTn>
                                        <p:tgtEl>
                                          <p:spTgt spid="49154"/>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49155">
                                            <p:txEl>
                                              <p:pRg st="0" end="0"/>
                                            </p:txEl>
                                          </p:spTgt>
                                        </p:tgtEl>
                                      </p:cBhvr>
                                    </p:animEffect>
                                    <p:set>
                                      <p:cBhvr>
                                        <p:cTn id="59" dur="1" fill="hold">
                                          <p:stCondLst>
                                            <p:cond delay="499"/>
                                          </p:stCondLst>
                                        </p:cTn>
                                        <p:tgtEl>
                                          <p:spTgt spid="49155">
                                            <p:txEl>
                                              <p:pRg st="0" end="0"/>
                                            </p:txEl>
                                          </p:spTgt>
                                        </p:tgtEl>
                                        <p:attrNameLst>
                                          <p:attrName>style.visibility</p:attrName>
                                        </p:attrNameLst>
                                      </p:cBhvr>
                                      <p:to>
                                        <p:strVal val="hidden"/>
                                      </p:to>
                                    </p:set>
                                  </p:childTnLst>
                                </p:cTn>
                              </p:par>
                              <p:par>
                                <p:cTn id="60" presetID="22" presetClass="exit" presetSubtype="8" fill="hold" grpId="1" nodeType="withEffect">
                                  <p:stCondLst>
                                    <p:cond delay="0"/>
                                  </p:stCondLst>
                                  <p:childTnLst>
                                    <p:animEffect transition="out" filter="wipe(left)">
                                      <p:cBhvr>
                                        <p:cTn id="61" dur="500"/>
                                        <p:tgtEl>
                                          <p:spTgt spid="49155">
                                            <p:txEl>
                                              <p:pRg st="1" end="1"/>
                                            </p:txEl>
                                          </p:spTgt>
                                        </p:tgtEl>
                                      </p:cBhvr>
                                    </p:animEffect>
                                    <p:set>
                                      <p:cBhvr>
                                        <p:cTn id="62" dur="1" fill="hold">
                                          <p:stCondLst>
                                            <p:cond delay="499"/>
                                          </p:stCondLst>
                                        </p:cTn>
                                        <p:tgtEl>
                                          <p:spTgt spid="49155">
                                            <p:txEl>
                                              <p:pRg st="1" end="1"/>
                                            </p:txEl>
                                          </p:spTgt>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49155">
                                            <p:txEl>
                                              <p:pRg st="2" end="2"/>
                                            </p:txEl>
                                          </p:spTgt>
                                        </p:tgtEl>
                                      </p:cBhvr>
                                    </p:animEffect>
                                    <p:set>
                                      <p:cBhvr>
                                        <p:cTn id="65" dur="1" fill="hold">
                                          <p:stCondLst>
                                            <p:cond delay="499"/>
                                          </p:stCondLst>
                                        </p:cTn>
                                        <p:tgtEl>
                                          <p:spTgt spid="49155">
                                            <p:txEl>
                                              <p:pRg st="2" end="2"/>
                                            </p:txEl>
                                          </p:spTgt>
                                        </p:tgtEl>
                                        <p:attrNameLst>
                                          <p:attrName>style.visibility</p:attrName>
                                        </p:attrNameLst>
                                      </p:cBhvr>
                                      <p:to>
                                        <p:strVal val="hidden"/>
                                      </p:to>
                                    </p:set>
                                  </p:childTnLst>
                                </p:cTn>
                              </p:par>
                              <p:par>
                                <p:cTn id="66" presetID="22" presetClass="exit" presetSubtype="8" fill="hold" grpId="1" nodeType="withEffect">
                                  <p:stCondLst>
                                    <p:cond delay="0"/>
                                  </p:stCondLst>
                                  <p:childTnLst>
                                    <p:animEffect transition="out" filter="wipe(left)">
                                      <p:cBhvr>
                                        <p:cTn id="67" dur="500"/>
                                        <p:tgtEl>
                                          <p:spTgt spid="49155">
                                            <p:txEl>
                                              <p:pRg st="3" end="3"/>
                                            </p:txEl>
                                          </p:spTgt>
                                        </p:tgtEl>
                                      </p:cBhvr>
                                    </p:animEffect>
                                    <p:set>
                                      <p:cBhvr>
                                        <p:cTn id="68" dur="1" fill="hold">
                                          <p:stCondLst>
                                            <p:cond delay="499"/>
                                          </p:stCondLst>
                                        </p:cTn>
                                        <p:tgtEl>
                                          <p:spTgt spid="4915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4" grpId="1"/>
      <p:bldP spid="49155" grpId="0" build="p"/>
      <p:bldP spid="49155" grpId="1" build="allAtOnce"/>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60350"/>
            <a:ext cx="8570913" cy="882650"/>
          </a:xfrm>
        </p:spPr>
        <p:txBody>
          <a:bodyPr/>
          <a:lstStyle/>
          <a:p>
            <a:pPr eaLnBrk="1" hangingPunct="1"/>
            <a:r>
              <a:rPr lang="en-GB" altLang="ja-JP" sz="3600" smtClean="0"/>
              <a:t>La publication de l</a:t>
            </a:r>
            <a:r>
              <a:rPr lang="en-GB" altLang="ja-JP" sz="3600" smtClean="0">
                <a:latin typeface="Times New Roman" panose="02020603050405020304" pitchFamily="18" charset="0"/>
              </a:rPr>
              <a:t>’</a:t>
            </a:r>
            <a:r>
              <a:rPr lang="en-GB" altLang="ja-JP" sz="3600" smtClean="0"/>
              <a:t>information</a:t>
            </a:r>
            <a:r>
              <a:rPr lang="en-GB" altLang="ja-JP" smtClean="0"/>
              <a:t> </a:t>
            </a:r>
            <a:endParaRPr lang="fr-FR" altLang="fr-FR" smtClean="0">
              <a:ea typeface="MS PGothic" panose="020B0600070205080204" pitchFamily="34" charset="-128"/>
            </a:endParaRPr>
          </a:p>
        </p:txBody>
      </p:sp>
      <p:sp>
        <p:nvSpPr>
          <p:cNvPr id="50179" name="Rectangle 3"/>
          <p:cNvSpPr>
            <a:spLocks noGrp="1" noChangeArrowheads="1"/>
          </p:cNvSpPr>
          <p:nvPr>
            <p:ph type="body" idx="4294967295"/>
          </p:nvPr>
        </p:nvSpPr>
        <p:spPr>
          <a:xfrm>
            <a:off x="0" y="1214438"/>
            <a:ext cx="8516938" cy="5238750"/>
          </a:xfrm>
        </p:spPr>
        <p:txBody>
          <a:bodyPr/>
          <a:lstStyle/>
          <a:p>
            <a:pPr eaLnBrk="1" hangingPunct="1">
              <a:buFont typeface="Wingdings" panose="05000000000000000000" pitchFamily="2" charset="2"/>
              <a:buChar char="v"/>
            </a:pPr>
            <a:r>
              <a:rPr lang="fr-FR" altLang="fr-FR" sz="3400" dirty="0" smtClean="0"/>
              <a:t> </a:t>
            </a:r>
            <a:r>
              <a:rPr lang="fr-FR" altLang="fr-FR" sz="3400" b="1" dirty="0" smtClean="0"/>
              <a:t>L’annuaire statistique</a:t>
            </a:r>
            <a:endParaRPr lang="fr-FR" altLang="fr-FR" sz="3400" dirty="0" smtClean="0"/>
          </a:p>
          <a:p>
            <a:pPr algn="just" eaLnBrk="1" hangingPunct="1">
              <a:buFont typeface="Wingdings" panose="05000000000000000000" pitchFamily="2" charset="2"/>
              <a:buNone/>
            </a:pPr>
            <a:r>
              <a:rPr lang="fr-FR" altLang="fr-FR" sz="3200" b="1" u="sng" dirty="0" smtClean="0"/>
              <a:t>Objectif:</a:t>
            </a:r>
            <a:r>
              <a:rPr lang="fr-FR" altLang="fr-FR" sz="3200" dirty="0" smtClean="0"/>
              <a:t> mettre à la disposition des différents acteurs de l’éducation , un grand nombre d’informations statistiques issues des enquêtes annuelles.</a:t>
            </a:r>
          </a:p>
          <a:p>
            <a:pPr algn="just" eaLnBrk="1" hangingPunct="1">
              <a:buFont typeface="Wingdings" panose="05000000000000000000" pitchFamily="2" charset="2"/>
              <a:buNone/>
            </a:pPr>
            <a:r>
              <a:rPr lang="fr-FR" altLang="fr-FR" sz="3200" dirty="0" smtClean="0"/>
              <a:t>Cette publication est sous forme de tableaux de données brutes et/ou d’indicateurs sans commentaire</a:t>
            </a:r>
          </a:p>
          <a:p>
            <a:pPr eaLnBrk="1" hangingPunct="1">
              <a:buFont typeface="Wingdings" panose="05000000000000000000" pitchFamily="2" charset="2"/>
              <a:buNone/>
            </a:pPr>
            <a:endParaRPr lang="fr-FR" altLang="fr-FR" sz="3400" dirty="0" smtClean="0"/>
          </a:p>
          <a:p>
            <a:pPr eaLnBrk="1" hangingPunct="1"/>
            <a:endParaRPr lang="fr-FR" altLang="fr-FR" sz="3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stCondLst>
                                            <p:cond delay="0"/>
                                          </p:stCondLst>
                                        </p:cTn>
                                        <p:tgtEl>
                                          <p:spTgt spid="5017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5017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5017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5017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5017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0179">
                                            <p:txEl>
                                              <p:pRg st="0" end="0"/>
                                            </p:txEl>
                                          </p:spTgt>
                                        </p:tgtEl>
                                        <p:attrNameLst>
                                          <p:attrName>style.visibility</p:attrName>
                                        </p:attrNameLst>
                                      </p:cBhvr>
                                      <p:to>
                                        <p:strVal val="visible"/>
                                      </p:to>
                                    </p:set>
                                    <p:anim calcmode="lin" valueType="num">
                                      <p:cBhvr>
                                        <p:cTn id="16" dur="500" fill="hold"/>
                                        <p:tgtEl>
                                          <p:spTgt spid="5017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5017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5017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5017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5017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0179">
                                            <p:txEl>
                                              <p:pRg st="1" end="1"/>
                                            </p:txEl>
                                          </p:spTgt>
                                        </p:tgtEl>
                                        <p:attrNameLst>
                                          <p:attrName>style.visibility</p:attrName>
                                        </p:attrNameLst>
                                      </p:cBhvr>
                                      <p:to>
                                        <p:strVal val="visible"/>
                                      </p:to>
                                    </p:set>
                                    <p:anim calcmode="lin" valueType="num">
                                      <p:cBhvr>
                                        <p:cTn id="25" dur="500" fill="hold"/>
                                        <p:tgtEl>
                                          <p:spTgt spid="5017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5017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5017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5017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5017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50179">
                                            <p:txEl>
                                              <p:pRg st="2" end="2"/>
                                            </p:txEl>
                                          </p:spTgt>
                                        </p:tgtEl>
                                        <p:attrNameLst>
                                          <p:attrName>style.visibility</p:attrName>
                                        </p:attrNameLst>
                                      </p:cBhvr>
                                      <p:to>
                                        <p:strVal val="visible"/>
                                      </p:to>
                                    </p:set>
                                    <p:anim calcmode="lin" valueType="num">
                                      <p:cBhvr>
                                        <p:cTn id="34" dur="500" fill="hold"/>
                                        <p:tgtEl>
                                          <p:spTgt spid="50179">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50179">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50179">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50179">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5017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50178"/>
                                        </p:tgtEl>
                                        <p:attrNameLst>
                                          <p:attrName>style.rotation</p:attrName>
                                        </p:attrNameLst>
                                      </p:cBhvr>
                                      <p:tavLst>
                                        <p:tav tm="0">
                                          <p:val>
                                            <p:fltVal val="0"/>
                                          </p:val>
                                        </p:tav>
                                        <p:tav tm="100000">
                                          <p:val>
                                            <p:fltVal val="-90"/>
                                          </p:val>
                                        </p:tav>
                                      </p:tavLst>
                                    </p:anim>
                                    <p:anim calcmode="lin" valueType="num">
                                      <p:cBhvr>
                                        <p:cTn id="43" dur="2000" fill="hold"/>
                                        <p:tgtEl>
                                          <p:spTgt spid="50178"/>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50178"/>
                                        </p:tgtEl>
                                        <p:attrNameLst>
                                          <p:attrName>ppt_h</p:attrName>
                                        </p:attrNameLst>
                                      </p:cBhvr>
                                      <p:tavLst>
                                        <p:tav tm="0">
                                          <p:val>
                                            <p:strVal val="ppt_h"/>
                                          </p:val>
                                        </p:tav>
                                        <p:tav tm="100000">
                                          <p:val>
                                            <p:strVal val="ppt_h"/>
                                          </p:val>
                                        </p:tav>
                                      </p:tavLst>
                                    </p:anim>
                                    <p:anim calcmode="lin" valueType="num">
                                      <p:cBhvr>
                                        <p:cTn id="45" dur="2000" fill="hold"/>
                                        <p:tgtEl>
                                          <p:spTgt spid="50178"/>
                                        </p:tgtEl>
                                        <p:attrNameLst>
                                          <p:attrName>ppt_x</p:attrName>
                                        </p:attrNameLst>
                                      </p:cBhvr>
                                      <p:tavLst>
                                        <p:tav tm="0">
                                          <p:val>
                                            <p:strVal val="ppt_x"/>
                                          </p:val>
                                        </p:tav>
                                        <p:tav tm="100000">
                                          <p:val>
                                            <p:strVal val="ppt_x+.4"/>
                                          </p:val>
                                        </p:tav>
                                      </p:tavLst>
                                    </p:anim>
                                    <p:anim calcmode="lin" valueType="num">
                                      <p:cBhvr>
                                        <p:cTn id="46" dur="2000" fill="hold"/>
                                        <p:tgtEl>
                                          <p:spTgt spid="50178"/>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50178"/>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50179">
                                            <p:txEl>
                                              <p:pRg st="0" end="0"/>
                                            </p:txEl>
                                          </p:spTgt>
                                        </p:tgtEl>
                                      </p:cBhvr>
                                    </p:animEffect>
                                    <p:set>
                                      <p:cBhvr>
                                        <p:cTn id="50" dur="1" fill="hold">
                                          <p:stCondLst>
                                            <p:cond delay="499"/>
                                          </p:stCondLst>
                                        </p:cTn>
                                        <p:tgtEl>
                                          <p:spTgt spid="50179">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50179">
                                            <p:txEl>
                                              <p:pRg st="1" end="1"/>
                                            </p:txEl>
                                          </p:spTgt>
                                        </p:tgtEl>
                                      </p:cBhvr>
                                    </p:animEffect>
                                    <p:set>
                                      <p:cBhvr>
                                        <p:cTn id="53" dur="1" fill="hold">
                                          <p:stCondLst>
                                            <p:cond delay="499"/>
                                          </p:stCondLst>
                                        </p:cTn>
                                        <p:tgtEl>
                                          <p:spTgt spid="50179">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50179">
                                            <p:txEl>
                                              <p:pRg st="2" end="2"/>
                                            </p:txEl>
                                          </p:spTgt>
                                        </p:tgtEl>
                                      </p:cBhvr>
                                    </p:animEffect>
                                    <p:set>
                                      <p:cBhvr>
                                        <p:cTn id="56" dur="1" fill="hold">
                                          <p:stCondLst>
                                            <p:cond delay="499"/>
                                          </p:stCondLst>
                                        </p:cTn>
                                        <p:tgtEl>
                                          <p:spTgt spid="5017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8" grpId="1"/>
      <p:bldP spid="50179" grpId="0" build="p"/>
      <p:bldP spid="50179" grpId="1" build="allAtOnce"/>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260350"/>
            <a:ext cx="8964613" cy="936625"/>
          </a:xfrm>
        </p:spPr>
        <p:txBody>
          <a:bodyPr/>
          <a:lstStyle/>
          <a:p>
            <a:pPr eaLnBrk="1" hangingPunct="1"/>
            <a:r>
              <a:rPr lang="en-GB" altLang="ja-JP" smtClean="0"/>
              <a:t>La publication de l</a:t>
            </a:r>
            <a:r>
              <a:rPr lang="en-GB" altLang="ja-JP" smtClean="0">
                <a:latin typeface="Times New Roman" panose="02020603050405020304" pitchFamily="18" charset="0"/>
              </a:rPr>
              <a:t>’</a:t>
            </a:r>
            <a:r>
              <a:rPr lang="en-GB" altLang="ja-JP" smtClean="0"/>
              <a:t>information </a:t>
            </a:r>
            <a:endParaRPr lang="fr-FR" altLang="fr-FR" smtClean="0">
              <a:ea typeface="MS PGothic" panose="020B0600070205080204" pitchFamily="34" charset="-128"/>
            </a:endParaRPr>
          </a:p>
        </p:txBody>
      </p:sp>
      <p:sp>
        <p:nvSpPr>
          <p:cNvPr id="51203" name="Rectangle 3"/>
          <p:cNvSpPr>
            <a:spLocks noGrp="1" noChangeArrowheads="1"/>
          </p:cNvSpPr>
          <p:nvPr>
            <p:ph type="body" idx="4294967295"/>
          </p:nvPr>
        </p:nvSpPr>
        <p:spPr>
          <a:xfrm>
            <a:off x="0" y="1557338"/>
            <a:ext cx="8516938" cy="5111750"/>
          </a:xfrm>
        </p:spPr>
        <p:txBody>
          <a:bodyPr/>
          <a:lstStyle/>
          <a:p>
            <a:pPr eaLnBrk="1" hangingPunct="1"/>
            <a:r>
              <a:rPr lang="fr-FR" altLang="fr-FR" sz="3400" b="1" smtClean="0"/>
              <a:t>Le dépliant</a:t>
            </a:r>
            <a:r>
              <a:rPr lang="fr-FR" altLang="fr-FR" sz="3400" smtClean="0"/>
              <a:t> 	</a:t>
            </a:r>
          </a:p>
          <a:p>
            <a:pPr algn="just" eaLnBrk="1" hangingPunct="1">
              <a:buFont typeface="Wingdings" panose="05000000000000000000" pitchFamily="2" charset="2"/>
              <a:buNone/>
            </a:pPr>
            <a:r>
              <a:rPr lang="fr-FR" altLang="fr-FR" sz="3400" smtClean="0"/>
              <a:t>Ce type de publications permet de mettre à la disposition d’un très large public, les principales informations statistiques sur le système éducatif.</a:t>
            </a:r>
          </a:p>
          <a:p>
            <a:pPr algn="just" eaLnBrk="1" hangingPunct="1">
              <a:buFont typeface="Wingdings" panose="05000000000000000000" pitchFamily="2" charset="2"/>
              <a:buNone/>
            </a:pPr>
            <a:r>
              <a:rPr lang="fr-FR" altLang="fr-FR" sz="3400" smtClean="0"/>
              <a:t>De format très réduit, le dépliant comporte des tableaux et des graphiques sans commentaires.</a:t>
            </a:r>
          </a:p>
          <a:p>
            <a:pPr eaLnBrk="1" hangingPunct="1"/>
            <a:endParaRPr lang="fr-FR" altLang="fr-FR" sz="3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stCondLst>
                                            <p:cond delay="0"/>
                                          </p:stCondLst>
                                        </p:cTn>
                                        <p:tgtEl>
                                          <p:spTgt spid="5120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5120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5120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5120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5120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1203">
                                            <p:txEl>
                                              <p:pRg st="0" end="0"/>
                                            </p:txEl>
                                          </p:spTgt>
                                        </p:tgtEl>
                                        <p:attrNameLst>
                                          <p:attrName>style.visibility</p:attrName>
                                        </p:attrNameLst>
                                      </p:cBhvr>
                                      <p:to>
                                        <p:strVal val="visible"/>
                                      </p:to>
                                    </p:set>
                                    <p:anim calcmode="lin" valueType="num">
                                      <p:cBhvr>
                                        <p:cTn id="16" dur="500" fill="hold"/>
                                        <p:tgtEl>
                                          <p:spTgt spid="5120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5120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5120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5120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5120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1203">
                                            <p:txEl>
                                              <p:pRg st="1" end="1"/>
                                            </p:txEl>
                                          </p:spTgt>
                                        </p:tgtEl>
                                        <p:attrNameLst>
                                          <p:attrName>style.visibility</p:attrName>
                                        </p:attrNameLst>
                                      </p:cBhvr>
                                      <p:to>
                                        <p:strVal val="visible"/>
                                      </p:to>
                                    </p:set>
                                    <p:anim calcmode="lin" valueType="num">
                                      <p:cBhvr>
                                        <p:cTn id="25" dur="500" fill="hold"/>
                                        <p:tgtEl>
                                          <p:spTgt spid="5120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5120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5120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5120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5120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51203">
                                            <p:txEl>
                                              <p:pRg st="2" end="2"/>
                                            </p:txEl>
                                          </p:spTgt>
                                        </p:tgtEl>
                                        <p:attrNameLst>
                                          <p:attrName>style.visibility</p:attrName>
                                        </p:attrNameLst>
                                      </p:cBhvr>
                                      <p:to>
                                        <p:strVal val="visible"/>
                                      </p:to>
                                    </p:set>
                                    <p:anim calcmode="lin" valueType="num">
                                      <p:cBhvr>
                                        <p:cTn id="34" dur="500" fill="hold"/>
                                        <p:tgtEl>
                                          <p:spTgt spid="5120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5120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5120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5120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5120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51202"/>
                                        </p:tgtEl>
                                        <p:attrNameLst>
                                          <p:attrName>style.rotation</p:attrName>
                                        </p:attrNameLst>
                                      </p:cBhvr>
                                      <p:tavLst>
                                        <p:tav tm="0">
                                          <p:val>
                                            <p:fltVal val="0"/>
                                          </p:val>
                                        </p:tav>
                                        <p:tav tm="100000">
                                          <p:val>
                                            <p:fltVal val="-90"/>
                                          </p:val>
                                        </p:tav>
                                      </p:tavLst>
                                    </p:anim>
                                    <p:anim calcmode="lin" valueType="num">
                                      <p:cBhvr>
                                        <p:cTn id="43" dur="2000" fill="hold"/>
                                        <p:tgtEl>
                                          <p:spTgt spid="51202"/>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51202"/>
                                        </p:tgtEl>
                                        <p:attrNameLst>
                                          <p:attrName>ppt_h</p:attrName>
                                        </p:attrNameLst>
                                      </p:cBhvr>
                                      <p:tavLst>
                                        <p:tav tm="0">
                                          <p:val>
                                            <p:strVal val="ppt_h"/>
                                          </p:val>
                                        </p:tav>
                                        <p:tav tm="100000">
                                          <p:val>
                                            <p:strVal val="ppt_h"/>
                                          </p:val>
                                        </p:tav>
                                      </p:tavLst>
                                    </p:anim>
                                    <p:anim calcmode="lin" valueType="num">
                                      <p:cBhvr>
                                        <p:cTn id="45" dur="2000" fill="hold"/>
                                        <p:tgtEl>
                                          <p:spTgt spid="51202"/>
                                        </p:tgtEl>
                                        <p:attrNameLst>
                                          <p:attrName>ppt_x</p:attrName>
                                        </p:attrNameLst>
                                      </p:cBhvr>
                                      <p:tavLst>
                                        <p:tav tm="0">
                                          <p:val>
                                            <p:strVal val="ppt_x"/>
                                          </p:val>
                                        </p:tav>
                                        <p:tav tm="100000">
                                          <p:val>
                                            <p:strVal val="ppt_x+.4"/>
                                          </p:val>
                                        </p:tav>
                                      </p:tavLst>
                                    </p:anim>
                                    <p:anim calcmode="lin" valueType="num">
                                      <p:cBhvr>
                                        <p:cTn id="46" dur="2000" fill="hold"/>
                                        <p:tgtEl>
                                          <p:spTgt spid="51202"/>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51202"/>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51203">
                                            <p:txEl>
                                              <p:pRg st="0" end="0"/>
                                            </p:txEl>
                                          </p:spTgt>
                                        </p:tgtEl>
                                      </p:cBhvr>
                                    </p:animEffect>
                                    <p:set>
                                      <p:cBhvr>
                                        <p:cTn id="50" dur="1" fill="hold">
                                          <p:stCondLst>
                                            <p:cond delay="499"/>
                                          </p:stCondLst>
                                        </p:cTn>
                                        <p:tgtEl>
                                          <p:spTgt spid="51203">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51203">
                                            <p:txEl>
                                              <p:pRg st="1" end="1"/>
                                            </p:txEl>
                                          </p:spTgt>
                                        </p:tgtEl>
                                      </p:cBhvr>
                                    </p:animEffect>
                                    <p:set>
                                      <p:cBhvr>
                                        <p:cTn id="53" dur="1" fill="hold">
                                          <p:stCondLst>
                                            <p:cond delay="499"/>
                                          </p:stCondLst>
                                        </p:cTn>
                                        <p:tgtEl>
                                          <p:spTgt spid="51203">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51203">
                                            <p:txEl>
                                              <p:pRg st="2" end="2"/>
                                            </p:txEl>
                                          </p:spTgt>
                                        </p:tgtEl>
                                      </p:cBhvr>
                                    </p:animEffect>
                                    <p:set>
                                      <p:cBhvr>
                                        <p:cTn id="56" dur="1" fill="hold">
                                          <p:stCondLst>
                                            <p:cond delay="499"/>
                                          </p:stCondLst>
                                        </p:cTn>
                                        <p:tgtEl>
                                          <p:spTgt spid="5120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2" grpId="1"/>
      <p:bldP spid="51203" grpId="0" build="p"/>
      <p:bldP spid="51203" grpId="1" build="allAtOnce"/>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60350"/>
            <a:ext cx="8570913" cy="882650"/>
          </a:xfrm>
        </p:spPr>
        <p:txBody>
          <a:bodyPr/>
          <a:lstStyle/>
          <a:p>
            <a:pPr eaLnBrk="1" hangingPunct="1"/>
            <a:r>
              <a:rPr lang="en-GB" altLang="ja-JP" smtClean="0"/>
              <a:t>  </a:t>
            </a:r>
            <a:endParaRPr lang="fr-FR" altLang="fr-FR" smtClean="0">
              <a:ea typeface="MS PGothic" panose="020B0600070205080204" pitchFamily="34" charset="-128"/>
            </a:endParaRPr>
          </a:p>
        </p:txBody>
      </p:sp>
      <p:pic>
        <p:nvPicPr>
          <p:cNvPr id="1167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571625"/>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4"/>
          <p:cNvSpPr>
            <a:spLocks noChangeArrowheads="1"/>
          </p:cNvSpPr>
          <p:nvPr/>
        </p:nvSpPr>
        <p:spPr bwMode="auto">
          <a:xfrm>
            <a:off x="1071563" y="35718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ja-JP" sz="3200" b="1">
                <a:latin typeface="Tahoma" panose="020B0604030504040204" pitchFamily="34" charset="0"/>
                <a:cs typeface="Arial" panose="020B0604020202020204" pitchFamily="34" charset="0"/>
              </a:rPr>
              <a:t>La publication de l</a:t>
            </a:r>
            <a:r>
              <a:rPr lang="en-GB" altLang="ja-JP" sz="3200" b="1">
                <a:latin typeface="Times New Roman" panose="02020603050405020304" pitchFamily="18" charset="0"/>
                <a:cs typeface="Arial" panose="020B0604020202020204" pitchFamily="34" charset="0"/>
              </a:rPr>
              <a:t>’</a:t>
            </a:r>
            <a:r>
              <a:rPr lang="en-GB" altLang="ja-JP" sz="3200" b="1">
                <a:latin typeface="Tahoma" panose="020B0604030504040204" pitchFamily="34" charset="0"/>
                <a:cs typeface="Arial" panose="020B0604020202020204" pitchFamily="34" charset="0"/>
              </a:rPr>
              <a:t>information </a:t>
            </a:r>
            <a:endParaRPr lang="fr-FR" altLang="fr-FR" sz="3200">
              <a:latin typeface="Tahoma" panose="020B0604030504040204" pitchFamily="34" charset="0"/>
              <a:ea typeface="MS PGothic" panose="020B0600070205080204" pitchFamily="34" charset="-128"/>
              <a:cs typeface="Arial" panose="020B0604020202020204" pitchFamily="34" charset="0"/>
            </a:endParaRPr>
          </a:p>
        </p:txBody>
      </p:sp>
      <p:sp>
        <p:nvSpPr>
          <p:cNvPr id="116741" name="Rectangle 5"/>
          <p:cNvSpPr>
            <a:spLocks noChangeArrowheads="1"/>
          </p:cNvSpPr>
          <p:nvPr/>
        </p:nvSpPr>
        <p:spPr bwMode="auto">
          <a:xfrm>
            <a:off x="1357313" y="1000125"/>
            <a:ext cx="585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v"/>
            </a:pPr>
            <a:r>
              <a:rPr lang="fr-FR" altLang="fr-FR" sz="1800" b="1">
                <a:latin typeface="Tahoma" panose="020B0604030504040204" pitchFamily="34" charset="0"/>
                <a:cs typeface="Arial" panose="020B0604020202020204" pitchFamily="34" charset="0"/>
              </a:rPr>
              <a:t>Le web (world wide web (www))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stCondLst>
                                            <p:cond delay="0"/>
                                          </p:stCondLst>
                                        </p:cTn>
                                        <p:tgtEl>
                                          <p:spTgt spid="5325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5325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5325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5325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5325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xit" presetSubtype="0" fill="hold" grpId="1" nodeType="clickEffect">
                                  <p:stCondLst>
                                    <p:cond delay="0"/>
                                  </p:stCondLst>
                                  <p:childTnLst>
                                    <p:anim calcmode="lin" valueType="num">
                                      <p:cBhvr>
                                        <p:cTn id="15" dur="2000" fill="hold"/>
                                        <p:tgtEl>
                                          <p:spTgt spid="53250"/>
                                        </p:tgtEl>
                                        <p:attrNameLst>
                                          <p:attrName>style.rotation</p:attrName>
                                        </p:attrNameLst>
                                      </p:cBhvr>
                                      <p:tavLst>
                                        <p:tav tm="0">
                                          <p:val>
                                            <p:fltVal val="0"/>
                                          </p:val>
                                        </p:tav>
                                        <p:tav tm="100000">
                                          <p:val>
                                            <p:fltVal val="-90"/>
                                          </p:val>
                                        </p:tav>
                                      </p:tavLst>
                                    </p:anim>
                                    <p:anim calcmode="lin" valueType="num">
                                      <p:cBhvr>
                                        <p:cTn id="16" dur="2000" fill="hold"/>
                                        <p:tgtEl>
                                          <p:spTgt spid="53250"/>
                                        </p:tgtEl>
                                        <p:attrNameLst>
                                          <p:attrName>ppt_w</p:attrName>
                                        </p:attrNameLst>
                                      </p:cBhvr>
                                      <p:tavLst>
                                        <p:tav tm="0">
                                          <p:val>
                                            <p:strVal val="ppt_w"/>
                                          </p:val>
                                        </p:tav>
                                        <p:tav tm="50000">
                                          <p:val>
                                            <p:strVal val="ppt_w-.5"/>
                                          </p:val>
                                        </p:tav>
                                        <p:tav tm="100000">
                                          <p:val>
                                            <p:strVal val="ppt_w-.5"/>
                                          </p:val>
                                        </p:tav>
                                      </p:tavLst>
                                    </p:anim>
                                    <p:anim calcmode="lin" valueType="num">
                                      <p:cBhvr>
                                        <p:cTn id="17" dur="2000" fill="hold"/>
                                        <p:tgtEl>
                                          <p:spTgt spid="53250"/>
                                        </p:tgtEl>
                                        <p:attrNameLst>
                                          <p:attrName>ppt_h</p:attrName>
                                        </p:attrNameLst>
                                      </p:cBhvr>
                                      <p:tavLst>
                                        <p:tav tm="0">
                                          <p:val>
                                            <p:strVal val="ppt_h"/>
                                          </p:val>
                                        </p:tav>
                                        <p:tav tm="100000">
                                          <p:val>
                                            <p:strVal val="ppt_h"/>
                                          </p:val>
                                        </p:tav>
                                      </p:tavLst>
                                    </p:anim>
                                    <p:anim calcmode="lin" valueType="num">
                                      <p:cBhvr>
                                        <p:cTn id="18" dur="2000" fill="hold"/>
                                        <p:tgtEl>
                                          <p:spTgt spid="53250"/>
                                        </p:tgtEl>
                                        <p:attrNameLst>
                                          <p:attrName>ppt_x</p:attrName>
                                        </p:attrNameLst>
                                      </p:cBhvr>
                                      <p:tavLst>
                                        <p:tav tm="0">
                                          <p:val>
                                            <p:strVal val="ppt_x"/>
                                          </p:val>
                                        </p:tav>
                                        <p:tav tm="100000">
                                          <p:val>
                                            <p:strVal val="ppt_x+.4"/>
                                          </p:val>
                                        </p:tav>
                                      </p:tavLst>
                                    </p:anim>
                                    <p:anim calcmode="lin" valueType="num">
                                      <p:cBhvr>
                                        <p:cTn id="19" dur="2000" fill="hold"/>
                                        <p:tgtEl>
                                          <p:spTgt spid="53250"/>
                                        </p:tgtEl>
                                        <p:attrNameLst>
                                          <p:attrName>ppt_y</p:attrName>
                                        </p:attrNameLst>
                                      </p:cBhvr>
                                      <p:tavLst>
                                        <p:tav tm="0">
                                          <p:val>
                                            <p:strVal val="ppt_y"/>
                                          </p:val>
                                        </p:tav>
                                        <p:tav tm="50000">
                                          <p:val>
                                            <p:strVal val="ppt_y+.1"/>
                                          </p:val>
                                        </p:tav>
                                        <p:tav tm="100000">
                                          <p:val>
                                            <p:strVal val="ppt_y-.2"/>
                                          </p:val>
                                        </p:tav>
                                      </p:tavLst>
                                    </p:anim>
                                    <p:set>
                                      <p:cBhvr>
                                        <p:cTn id="20" dur="1" fill="hold">
                                          <p:stCondLst>
                                            <p:cond delay="1998"/>
                                          </p:stCondLst>
                                        </p:cTn>
                                        <p:tgtEl>
                                          <p:spTgt spid="53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60350"/>
            <a:ext cx="8570913" cy="668338"/>
          </a:xfrm>
        </p:spPr>
        <p:txBody>
          <a:bodyPr/>
          <a:lstStyle/>
          <a:p>
            <a:pPr eaLnBrk="1" hangingPunct="1"/>
            <a:r>
              <a:rPr lang="en-GB" altLang="ja-JP" sz="3600" smtClean="0"/>
              <a:t> La publication de l</a:t>
            </a:r>
            <a:r>
              <a:rPr lang="en-GB" altLang="ja-JP" sz="3600" smtClean="0">
                <a:latin typeface="Times New Roman" panose="02020603050405020304" pitchFamily="18" charset="0"/>
              </a:rPr>
              <a:t>’</a:t>
            </a:r>
            <a:r>
              <a:rPr lang="en-GB" altLang="ja-JP" sz="3600" smtClean="0"/>
              <a:t>information</a:t>
            </a:r>
            <a:r>
              <a:rPr lang="en-GB" altLang="ja-JP" sz="2600" smtClean="0"/>
              <a:t> </a:t>
            </a:r>
            <a:endParaRPr lang="fr-FR" altLang="fr-FR" sz="2600" smtClean="0">
              <a:ea typeface="MS PGothic" panose="020B0600070205080204" pitchFamily="34" charset="-128"/>
            </a:endParaRPr>
          </a:p>
        </p:txBody>
      </p:sp>
      <p:sp>
        <p:nvSpPr>
          <p:cNvPr id="54275" name="Rectangle 3"/>
          <p:cNvSpPr>
            <a:spLocks noGrp="1" noChangeArrowheads="1"/>
          </p:cNvSpPr>
          <p:nvPr>
            <p:ph type="body" idx="4294967295"/>
          </p:nvPr>
        </p:nvSpPr>
        <p:spPr>
          <a:xfrm>
            <a:off x="0" y="1143000"/>
            <a:ext cx="8516938" cy="5310188"/>
          </a:xfrm>
        </p:spPr>
        <p:txBody>
          <a:bodyPr rtlCol="0">
            <a:normAutofit/>
          </a:bodyPr>
          <a:lstStyle/>
          <a:p>
            <a:pPr eaLnBrk="1" fontAlgn="auto" hangingPunct="1">
              <a:spcAft>
                <a:spcPts val="0"/>
              </a:spcAft>
              <a:buFont typeface="Wingdings" panose="05000000000000000000" pitchFamily="2" charset="2"/>
              <a:buChar char="v"/>
              <a:defRPr/>
            </a:pPr>
            <a:r>
              <a:rPr lang="fr-FR" altLang="fr-FR" b="1" dirty="0" smtClean="0"/>
              <a:t>     Le web (world </a:t>
            </a:r>
            <a:r>
              <a:rPr lang="fr-FR" altLang="fr-FR" b="1" dirty="0" err="1" smtClean="0"/>
              <a:t>wide</a:t>
            </a:r>
            <a:r>
              <a:rPr lang="fr-FR" altLang="fr-FR" b="1" dirty="0" smtClean="0"/>
              <a:t> web (www))</a:t>
            </a:r>
          </a:p>
          <a:p>
            <a:pPr eaLnBrk="1" fontAlgn="auto" hangingPunct="1">
              <a:spcAft>
                <a:spcPts val="0"/>
              </a:spcAft>
              <a:buFont typeface="Wingdings" panose="05000000000000000000" pitchFamily="2" charset="2"/>
              <a:buNone/>
              <a:defRPr/>
            </a:pPr>
            <a:endParaRPr lang="fr-FR" altLang="fr-FR" sz="3400" dirty="0" smtClean="0"/>
          </a:p>
          <a:p>
            <a:pPr indent="0" algn="just" eaLnBrk="1" fontAlgn="auto" hangingPunct="1">
              <a:spcBef>
                <a:spcPts val="38"/>
              </a:spcBef>
              <a:spcAft>
                <a:spcPts val="0"/>
              </a:spcAft>
              <a:buFont typeface="Wingdings" panose="05000000000000000000" pitchFamily="2" charset="2"/>
              <a:buNone/>
              <a:defRPr/>
            </a:pPr>
            <a:r>
              <a:rPr lang="fr-FR" altLang="fr-FR" sz="3600" dirty="0" smtClean="0"/>
              <a:t>Littéralement, le mot WEB, signifie toile. Il désigne le réseau maillé formé par Internet et le contenu multimédia (pages de textes enrichies de sons, graphiques, images fixes et animées, vidéos, etc.) qu'il comporte. </a:t>
            </a:r>
          </a:p>
          <a:p>
            <a:pPr eaLnBrk="1" fontAlgn="auto" hangingPunct="1">
              <a:spcAft>
                <a:spcPts val="0"/>
              </a:spcAft>
              <a:buFont typeface="Wingdings" panose="05000000000000000000" pitchFamily="2" charset="2"/>
              <a:buNone/>
              <a:defRPr/>
            </a:pPr>
            <a:endParaRPr lang="fr-FR" altLang="fr-FR" sz="3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stCondLst>
                                            <p:cond delay="0"/>
                                          </p:stCondLst>
                                        </p:cTn>
                                        <p:tgtEl>
                                          <p:spTgt spid="54274"/>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54274"/>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54274"/>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54274"/>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54274"/>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4275">
                                            <p:txEl>
                                              <p:pRg st="0" end="0"/>
                                            </p:txEl>
                                          </p:spTgt>
                                        </p:tgtEl>
                                        <p:attrNameLst>
                                          <p:attrName>style.visibility</p:attrName>
                                        </p:attrNameLst>
                                      </p:cBhvr>
                                      <p:to>
                                        <p:strVal val="visible"/>
                                      </p:to>
                                    </p:set>
                                    <p:anim calcmode="lin" valueType="num">
                                      <p:cBhvr>
                                        <p:cTn id="16" dur="500" fill="hold"/>
                                        <p:tgtEl>
                                          <p:spTgt spid="5427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5427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5427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anim calcmode="lin" valueType="num">
                                      <p:cBhvr>
                                        <p:cTn id="25" dur="500" fill="hold"/>
                                        <p:tgtEl>
                                          <p:spTgt spid="5427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5427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5427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5427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5427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xit" presetSubtype="0" fill="hold" grpId="1" nodeType="clickEffect">
                                  <p:stCondLst>
                                    <p:cond delay="0"/>
                                  </p:stCondLst>
                                  <p:childTnLst>
                                    <p:anim calcmode="lin" valueType="num">
                                      <p:cBhvr>
                                        <p:cTn id="33" dur="2000" fill="hold"/>
                                        <p:tgtEl>
                                          <p:spTgt spid="54274"/>
                                        </p:tgtEl>
                                        <p:attrNameLst>
                                          <p:attrName>style.rotation</p:attrName>
                                        </p:attrNameLst>
                                      </p:cBhvr>
                                      <p:tavLst>
                                        <p:tav tm="0">
                                          <p:val>
                                            <p:fltVal val="0"/>
                                          </p:val>
                                        </p:tav>
                                        <p:tav tm="100000">
                                          <p:val>
                                            <p:fltVal val="-90"/>
                                          </p:val>
                                        </p:tav>
                                      </p:tavLst>
                                    </p:anim>
                                    <p:anim calcmode="lin" valueType="num">
                                      <p:cBhvr>
                                        <p:cTn id="34" dur="2000" fill="hold"/>
                                        <p:tgtEl>
                                          <p:spTgt spid="54274"/>
                                        </p:tgtEl>
                                        <p:attrNameLst>
                                          <p:attrName>ppt_w</p:attrName>
                                        </p:attrNameLst>
                                      </p:cBhvr>
                                      <p:tavLst>
                                        <p:tav tm="0">
                                          <p:val>
                                            <p:strVal val="ppt_w"/>
                                          </p:val>
                                        </p:tav>
                                        <p:tav tm="50000">
                                          <p:val>
                                            <p:strVal val="ppt_w-.5"/>
                                          </p:val>
                                        </p:tav>
                                        <p:tav tm="100000">
                                          <p:val>
                                            <p:strVal val="ppt_w-.5"/>
                                          </p:val>
                                        </p:tav>
                                      </p:tavLst>
                                    </p:anim>
                                    <p:anim calcmode="lin" valueType="num">
                                      <p:cBhvr>
                                        <p:cTn id="35" dur="2000" fill="hold"/>
                                        <p:tgtEl>
                                          <p:spTgt spid="54274"/>
                                        </p:tgtEl>
                                        <p:attrNameLst>
                                          <p:attrName>ppt_h</p:attrName>
                                        </p:attrNameLst>
                                      </p:cBhvr>
                                      <p:tavLst>
                                        <p:tav tm="0">
                                          <p:val>
                                            <p:strVal val="ppt_h"/>
                                          </p:val>
                                        </p:tav>
                                        <p:tav tm="100000">
                                          <p:val>
                                            <p:strVal val="ppt_h"/>
                                          </p:val>
                                        </p:tav>
                                      </p:tavLst>
                                    </p:anim>
                                    <p:anim calcmode="lin" valueType="num">
                                      <p:cBhvr>
                                        <p:cTn id="36" dur="2000" fill="hold"/>
                                        <p:tgtEl>
                                          <p:spTgt spid="54274"/>
                                        </p:tgtEl>
                                        <p:attrNameLst>
                                          <p:attrName>ppt_x</p:attrName>
                                        </p:attrNameLst>
                                      </p:cBhvr>
                                      <p:tavLst>
                                        <p:tav tm="0">
                                          <p:val>
                                            <p:strVal val="ppt_x"/>
                                          </p:val>
                                        </p:tav>
                                        <p:tav tm="100000">
                                          <p:val>
                                            <p:strVal val="ppt_x+.4"/>
                                          </p:val>
                                        </p:tav>
                                      </p:tavLst>
                                    </p:anim>
                                    <p:anim calcmode="lin" valueType="num">
                                      <p:cBhvr>
                                        <p:cTn id="37" dur="2000" fill="hold"/>
                                        <p:tgtEl>
                                          <p:spTgt spid="54274"/>
                                        </p:tgtEl>
                                        <p:attrNameLst>
                                          <p:attrName>ppt_y</p:attrName>
                                        </p:attrNameLst>
                                      </p:cBhvr>
                                      <p:tavLst>
                                        <p:tav tm="0">
                                          <p:val>
                                            <p:strVal val="ppt_y"/>
                                          </p:val>
                                        </p:tav>
                                        <p:tav tm="50000">
                                          <p:val>
                                            <p:strVal val="ppt_y+.1"/>
                                          </p:val>
                                        </p:tav>
                                        <p:tav tm="100000">
                                          <p:val>
                                            <p:strVal val="ppt_y-.2"/>
                                          </p:val>
                                        </p:tav>
                                      </p:tavLst>
                                    </p:anim>
                                    <p:set>
                                      <p:cBhvr>
                                        <p:cTn id="38" dur="1" fill="hold">
                                          <p:stCondLst>
                                            <p:cond delay="1998"/>
                                          </p:stCondLst>
                                        </p:cTn>
                                        <p:tgtEl>
                                          <p:spTgt spid="54274"/>
                                        </p:tgtEl>
                                        <p:attrNameLst>
                                          <p:attrName>style.visibility</p:attrName>
                                        </p:attrNameLst>
                                      </p:cBhvr>
                                      <p:to>
                                        <p:strVal val="hidden"/>
                                      </p:to>
                                    </p:set>
                                  </p:childTnLst>
                                </p:cTn>
                              </p:par>
                              <p:par>
                                <p:cTn id="39" presetID="22" presetClass="exit" presetSubtype="8" fill="hold" grpId="1" nodeType="withEffect">
                                  <p:stCondLst>
                                    <p:cond delay="0"/>
                                  </p:stCondLst>
                                  <p:childTnLst>
                                    <p:animEffect transition="out" filter="wipe(left)">
                                      <p:cBhvr>
                                        <p:cTn id="40" dur="500"/>
                                        <p:tgtEl>
                                          <p:spTgt spid="54275">
                                            <p:txEl>
                                              <p:pRg st="0" end="0"/>
                                            </p:txEl>
                                          </p:spTgt>
                                        </p:tgtEl>
                                      </p:cBhvr>
                                    </p:animEffect>
                                    <p:set>
                                      <p:cBhvr>
                                        <p:cTn id="41" dur="1" fill="hold">
                                          <p:stCondLst>
                                            <p:cond delay="499"/>
                                          </p:stCondLst>
                                        </p:cTn>
                                        <p:tgtEl>
                                          <p:spTgt spid="54275">
                                            <p:txEl>
                                              <p:pRg st="0" end="0"/>
                                            </p:txEl>
                                          </p:spTgt>
                                        </p:tgtEl>
                                        <p:attrNameLst>
                                          <p:attrName>style.visibility</p:attrName>
                                        </p:attrNameLst>
                                      </p:cBhvr>
                                      <p:to>
                                        <p:strVal val="hidden"/>
                                      </p:to>
                                    </p:set>
                                  </p:childTnLst>
                                </p:cTn>
                              </p:par>
                              <p:par>
                                <p:cTn id="42" presetID="22" presetClass="exit" presetSubtype="8" fill="hold" grpId="1" nodeType="withEffect">
                                  <p:stCondLst>
                                    <p:cond delay="0"/>
                                  </p:stCondLst>
                                  <p:childTnLst>
                                    <p:animEffect transition="out" filter="wipe(left)">
                                      <p:cBhvr>
                                        <p:cTn id="43" dur="500"/>
                                        <p:tgtEl>
                                          <p:spTgt spid="54275">
                                            <p:txEl>
                                              <p:pRg st="2" end="2"/>
                                            </p:txEl>
                                          </p:spTgt>
                                        </p:tgtEl>
                                      </p:cBhvr>
                                    </p:animEffect>
                                    <p:set>
                                      <p:cBhvr>
                                        <p:cTn id="44" dur="1" fill="hold">
                                          <p:stCondLst>
                                            <p:cond delay="499"/>
                                          </p:stCondLst>
                                        </p:cTn>
                                        <p:tgtEl>
                                          <p:spTgt spid="5427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4" grpId="1"/>
      <p:bldP spid="54275" grpId="0" build="p"/>
      <p:bldP spid="54275" grpId="1" build="allAtOnce"/>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60350"/>
            <a:ext cx="8570913" cy="668338"/>
          </a:xfrm>
        </p:spPr>
        <p:txBody>
          <a:bodyPr/>
          <a:lstStyle/>
          <a:p>
            <a:pPr eaLnBrk="1" hangingPunct="1"/>
            <a:r>
              <a:rPr lang="en-GB" altLang="ja-JP" smtClean="0"/>
              <a:t> </a:t>
            </a:r>
            <a:r>
              <a:rPr lang="en-GB" altLang="ja-JP" sz="3600" smtClean="0"/>
              <a:t>La publication de l</a:t>
            </a:r>
            <a:r>
              <a:rPr lang="en-GB" altLang="ja-JP" sz="3600" smtClean="0">
                <a:latin typeface="Times New Roman" panose="02020603050405020304" pitchFamily="18" charset="0"/>
              </a:rPr>
              <a:t>’</a:t>
            </a:r>
            <a:r>
              <a:rPr lang="en-GB" altLang="ja-JP" sz="3600" smtClean="0"/>
              <a:t>information</a:t>
            </a:r>
            <a:r>
              <a:rPr lang="en-GB" altLang="ja-JP" sz="2600" smtClean="0"/>
              <a:t> </a:t>
            </a:r>
            <a:endParaRPr lang="fr-FR" altLang="fr-FR" sz="2600" smtClean="0">
              <a:ea typeface="MS PGothic" panose="020B0600070205080204" pitchFamily="34" charset="-128"/>
            </a:endParaRPr>
          </a:p>
        </p:txBody>
      </p:sp>
      <p:sp>
        <p:nvSpPr>
          <p:cNvPr id="55299" name="Rectangle 3"/>
          <p:cNvSpPr>
            <a:spLocks noGrp="1" noChangeArrowheads="1"/>
          </p:cNvSpPr>
          <p:nvPr>
            <p:ph type="body" idx="4294967295"/>
          </p:nvPr>
        </p:nvSpPr>
        <p:spPr>
          <a:xfrm>
            <a:off x="0" y="1143000"/>
            <a:ext cx="8516938" cy="5310188"/>
          </a:xfrm>
        </p:spPr>
        <p:txBody>
          <a:bodyPr/>
          <a:lstStyle/>
          <a:p>
            <a:pPr eaLnBrk="1" hangingPunct="1">
              <a:buFont typeface="Wingdings" panose="05000000000000000000" pitchFamily="2" charset="2"/>
              <a:buChar char="v"/>
            </a:pPr>
            <a:r>
              <a:rPr lang="fr-FR" altLang="fr-FR" sz="3200" b="1" dirty="0" smtClean="0"/>
              <a:t>    Le web (world </a:t>
            </a:r>
            <a:r>
              <a:rPr lang="fr-FR" altLang="fr-FR" sz="3200" b="1" dirty="0" err="1" smtClean="0"/>
              <a:t>wide</a:t>
            </a:r>
            <a:r>
              <a:rPr lang="fr-FR" altLang="fr-FR" sz="3200" b="1" dirty="0" smtClean="0"/>
              <a:t> web (www))</a:t>
            </a:r>
          </a:p>
          <a:p>
            <a:pPr eaLnBrk="1" hangingPunct="1">
              <a:buFont typeface="Wingdings" panose="05000000000000000000" pitchFamily="2" charset="2"/>
              <a:buNone/>
            </a:pPr>
            <a:r>
              <a:rPr lang="fr-FR" altLang="fr-FR" sz="3200" dirty="0" smtClean="0"/>
              <a:t>       </a:t>
            </a:r>
          </a:p>
          <a:p>
            <a:pPr eaLnBrk="1" hangingPunct="1">
              <a:buFont typeface="Wingdings" panose="05000000000000000000" pitchFamily="2" charset="2"/>
              <a:buNone/>
            </a:pPr>
            <a:r>
              <a:rPr lang="fr-FR" altLang="fr-FR" sz="3200" b="1" dirty="0" smtClean="0"/>
              <a:t>	</a:t>
            </a:r>
            <a:r>
              <a:rPr lang="fr-FR" altLang="fr-FR" sz="3200" b="1" u="sng" dirty="0" smtClean="0"/>
              <a:t>Sites WEB</a:t>
            </a:r>
            <a:r>
              <a:rPr lang="fr-FR" altLang="fr-FR" sz="3200" dirty="0" smtClean="0"/>
              <a:t>:</a:t>
            </a:r>
          </a:p>
          <a:p>
            <a:pPr eaLnBrk="1" hangingPunct="1"/>
            <a:r>
              <a:rPr lang="fr-FR" altLang="fr-FR" sz="3200" dirty="0" smtClean="0"/>
              <a:t>www.dgessmena.org</a:t>
            </a:r>
          </a:p>
          <a:p>
            <a:pPr eaLnBrk="1" hangingPunct="1"/>
            <a:r>
              <a:rPr lang="fr-FR" altLang="fr-FR" sz="3200" dirty="0" smtClean="0"/>
              <a:t>http://www.insd.bf</a:t>
            </a:r>
          </a:p>
          <a:p>
            <a:pPr eaLnBrk="1" hangingPunct="1"/>
            <a:r>
              <a:rPr lang="fr-FR" altLang="fr-FR" sz="3200" dirty="0" smtClean="0"/>
              <a:t>http://stats.uis.unesco.org</a:t>
            </a:r>
          </a:p>
          <a:p>
            <a:pPr eaLnBrk="1" hangingPunct="1">
              <a:buFont typeface="Wingdings" panose="05000000000000000000" pitchFamily="2" charset="2"/>
              <a:buNone/>
            </a:pPr>
            <a:endParaRPr lang="fr-FR" altLang="fr-FR" sz="3400" dirty="0" smtClean="0"/>
          </a:p>
          <a:p>
            <a:pPr eaLnBrk="1" hangingPunct="1">
              <a:buFont typeface="Wingdings" panose="05000000000000000000" pitchFamily="2" charset="2"/>
              <a:buNone/>
            </a:pPr>
            <a:endParaRPr lang="fr-FR" altLang="fr-FR" sz="3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stCondLst>
                                            <p:cond delay="0"/>
                                          </p:stCondLst>
                                        </p:cTn>
                                        <p:tgtEl>
                                          <p:spTgt spid="5529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5529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5529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5529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5529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5299">
                                            <p:txEl>
                                              <p:pRg st="0" end="0"/>
                                            </p:txEl>
                                          </p:spTgt>
                                        </p:tgtEl>
                                        <p:attrNameLst>
                                          <p:attrName>style.visibility</p:attrName>
                                        </p:attrNameLst>
                                      </p:cBhvr>
                                      <p:to>
                                        <p:strVal val="visible"/>
                                      </p:to>
                                    </p:set>
                                    <p:anim calcmode="lin" valueType="num">
                                      <p:cBhvr>
                                        <p:cTn id="16" dur="500" fill="hold"/>
                                        <p:tgtEl>
                                          <p:spTgt spid="5529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5529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5529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5529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5529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5299">
                                            <p:txEl>
                                              <p:pRg st="1" end="1"/>
                                            </p:txEl>
                                          </p:spTgt>
                                        </p:tgtEl>
                                        <p:attrNameLst>
                                          <p:attrName>style.visibility</p:attrName>
                                        </p:attrNameLst>
                                      </p:cBhvr>
                                      <p:to>
                                        <p:strVal val="visible"/>
                                      </p:to>
                                    </p:set>
                                    <p:anim calcmode="lin" valueType="num">
                                      <p:cBhvr>
                                        <p:cTn id="25" dur="500" fill="hold"/>
                                        <p:tgtEl>
                                          <p:spTgt spid="55299">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55299">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55299">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55299">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5529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55299">
                                            <p:txEl>
                                              <p:pRg st="2" end="2"/>
                                            </p:txEl>
                                          </p:spTgt>
                                        </p:tgtEl>
                                        <p:attrNameLst>
                                          <p:attrName>style.visibility</p:attrName>
                                        </p:attrNameLst>
                                      </p:cBhvr>
                                      <p:to>
                                        <p:strVal val="visible"/>
                                      </p:to>
                                    </p:set>
                                    <p:anim calcmode="lin" valueType="num">
                                      <p:cBhvr>
                                        <p:cTn id="34" dur="500" fill="hold"/>
                                        <p:tgtEl>
                                          <p:spTgt spid="55299">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55299">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55299">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55299">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5529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55299">
                                            <p:txEl>
                                              <p:pRg st="3" end="3"/>
                                            </p:txEl>
                                          </p:spTgt>
                                        </p:tgtEl>
                                        <p:attrNameLst>
                                          <p:attrName>style.visibility</p:attrName>
                                        </p:attrNameLst>
                                      </p:cBhvr>
                                      <p:to>
                                        <p:strVal val="visible"/>
                                      </p:to>
                                    </p:set>
                                    <p:anim calcmode="lin" valueType="num">
                                      <p:cBhvr>
                                        <p:cTn id="43" dur="500" fill="hold"/>
                                        <p:tgtEl>
                                          <p:spTgt spid="55299">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55299">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55299">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55299">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55299">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55299">
                                            <p:txEl>
                                              <p:pRg st="4" end="4"/>
                                            </p:txEl>
                                          </p:spTgt>
                                        </p:tgtEl>
                                        <p:attrNameLst>
                                          <p:attrName>style.visibility</p:attrName>
                                        </p:attrNameLst>
                                      </p:cBhvr>
                                      <p:to>
                                        <p:strVal val="visible"/>
                                      </p:to>
                                    </p:set>
                                    <p:anim calcmode="lin" valueType="num">
                                      <p:cBhvr>
                                        <p:cTn id="52" dur="500" fill="hold"/>
                                        <p:tgtEl>
                                          <p:spTgt spid="55299">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55299">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55299">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55299">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55299">
                                            <p:txEl>
                                              <p:pRg st="4" end="4"/>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55299">
                                            <p:txEl>
                                              <p:pRg st="5" end="5"/>
                                            </p:txEl>
                                          </p:spTgt>
                                        </p:tgtEl>
                                        <p:attrNameLst>
                                          <p:attrName>style.visibility</p:attrName>
                                        </p:attrNameLst>
                                      </p:cBhvr>
                                      <p:to>
                                        <p:strVal val="visible"/>
                                      </p:to>
                                    </p:set>
                                    <p:anim calcmode="lin" valueType="num">
                                      <p:cBhvr>
                                        <p:cTn id="61" dur="500" fill="hold"/>
                                        <p:tgtEl>
                                          <p:spTgt spid="55299">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55299">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55299">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55299">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55299">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5" presetClass="exit" presetSubtype="0" fill="hold" grpId="1" nodeType="clickEffect">
                                  <p:stCondLst>
                                    <p:cond delay="0"/>
                                  </p:stCondLst>
                                  <p:childTnLst>
                                    <p:anim calcmode="lin" valueType="num">
                                      <p:cBhvr>
                                        <p:cTn id="69" dur="2000" fill="hold"/>
                                        <p:tgtEl>
                                          <p:spTgt spid="55298"/>
                                        </p:tgtEl>
                                        <p:attrNameLst>
                                          <p:attrName>style.rotation</p:attrName>
                                        </p:attrNameLst>
                                      </p:cBhvr>
                                      <p:tavLst>
                                        <p:tav tm="0">
                                          <p:val>
                                            <p:fltVal val="0"/>
                                          </p:val>
                                        </p:tav>
                                        <p:tav tm="100000">
                                          <p:val>
                                            <p:fltVal val="-90"/>
                                          </p:val>
                                        </p:tav>
                                      </p:tavLst>
                                    </p:anim>
                                    <p:anim calcmode="lin" valueType="num">
                                      <p:cBhvr>
                                        <p:cTn id="70" dur="2000" fill="hold"/>
                                        <p:tgtEl>
                                          <p:spTgt spid="55298"/>
                                        </p:tgtEl>
                                        <p:attrNameLst>
                                          <p:attrName>ppt_w</p:attrName>
                                        </p:attrNameLst>
                                      </p:cBhvr>
                                      <p:tavLst>
                                        <p:tav tm="0">
                                          <p:val>
                                            <p:strVal val="ppt_w"/>
                                          </p:val>
                                        </p:tav>
                                        <p:tav tm="50000">
                                          <p:val>
                                            <p:strVal val="ppt_w-.5"/>
                                          </p:val>
                                        </p:tav>
                                        <p:tav tm="100000">
                                          <p:val>
                                            <p:strVal val="ppt_w-.5"/>
                                          </p:val>
                                        </p:tav>
                                      </p:tavLst>
                                    </p:anim>
                                    <p:anim calcmode="lin" valueType="num">
                                      <p:cBhvr>
                                        <p:cTn id="71" dur="2000" fill="hold"/>
                                        <p:tgtEl>
                                          <p:spTgt spid="55298"/>
                                        </p:tgtEl>
                                        <p:attrNameLst>
                                          <p:attrName>ppt_h</p:attrName>
                                        </p:attrNameLst>
                                      </p:cBhvr>
                                      <p:tavLst>
                                        <p:tav tm="0">
                                          <p:val>
                                            <p:strVal val="ppt_h"/>
                                          </p:val>
                                        </p:tav>
                                        <p:tav tm="100000">
                                          <p:val>
                                            <p:strVal val="ppt_h"/>
                                          </p:val>
                                        </p:tav>
                                      </p:tavLst>
                                    </p:anim>
                                    <p:anim calcmode="lin" valueType="num">
                                      <p:cBhvr>
                                        <p:cTn id="72" dur="2000" fill="hold"/>
                                        <p:tgtEl>
                                          <p:spTgt spid="55298"/>
                                        </p:tgtEl>
                                        <p:attrNameLst>
                                          <p:attrName>ppt_x</p:attrName>
                                        </p:attrNameLst>
                                      </p:cBhvr>
                                      <p:tavLst>
                                        <p:tav tm="0">
                                          <p:val>
                                            <p:strVal val="ppt_x"/>
                                          </p:val>
                                        </p:tav>
                                        <p:tav tm="100000">
                                          <p:val>
                                            <p:strVal val="ppt_x+.4"/>
                                          </p:val>
                                        </p:tav>
                                      </p:tavLst>
                                    </p:anim>
                                    <p:anim calcmode="lin" valueType="num">
                                      <p:cBhvr>
                                        <p:cTn id="73" dur="2000" fill="hold"/>
                                        <p:tgtEl>
                                          <p:spTgt spid="55298"/>
                                        </p:tgtEl>
                                        <p:attrNameLst>
                                          <p:attrName>ppt_y</p:attrName>
                                        </p:attrNameLst>
                                      </p:cBhvr>
                                      <p:tavLst>
                                        <p:tav tm="0">
                                          <p:val>
                                            <p:strVal val="ppt_y"/>
                                          </p:val>
                                        </p:tav>
                                        <p:tav tm="50000">
                                          <p:val>
                                            <p:strVal val="ppt_y+.1"/>
                                          </p:val>
                                        </p:tav>
                                        <p:tav tm="100000">
                                          <p:val>
                                            <p:strVal val="ppt_y-.2"/>
                                          </p:val>
                                        </p:tav>
                                      </p:tavLst>
                                    </p:anim>
                                    <p:set>
                                      <p:cBhvr>
                                        <p:cTn id="74" dur="1" fill="hold">
                                          <p:stCondLst>
                                            <p:cond delay="1998"/>
                                          </p:stCondLst>
                                        </p:cTn>
                                        <p:tgtEl>
                                          <p:spTgt spid="55298"/>
                                        </p:tgtEl>
                                        <p:attrNameLst>
                                          <p:attrName>style.visibility</p:attrName>
                                        </p:attrNameLst>
                                      </p:cBhvr>
                                      <p:to>
                                        <p:strVal val="hidden"/>
                                      </p:to>
                                    </p:set>
                                  </p:childTnLst>
                                </p:cTn>
                              </p:par>
                              <p:par>
                                <p:cTn id="75" presetID="22" presetClass="exit" presetSubtype="8" fill="hold" grpId="1" nodeType="withEffect">
                                  <p:stCondLst>
                                    <p:cond delay="0"/>
                                  </p:stCondLst>
                                  <p:childTnLst>
                                    <p:animEffect transition="out" filter="wipe(left)">
                                      <p:cBhvr>
                                        <p:cTn id="76" dur="500"/>
                                        <p:tgtEl>
                                          <p:spTgt spid="55299">
                                            <p:txEl>
                                              <p:pRg st="0" end="0"/>
                                            </p:txEl>
                                          </p:spTgt>
                                        </p:tgtEl>
                                      </p:cBhvr>
                                    </p:animEffect>
                                    <p:set>
                                      <p:cBhvr>
                                        <p:cTn id="77" dur="1" fill="hold">
                                          <p:stCondLst>
                                            <p:cond delay="499"/>
                                          </p:stCondLst>
                                        </p:cTn>
                                        <p:tgtEl>
                                          <p:spTgt spid="55299">
                                            <p:txEl>
                                              <p:pRg st="0" end="0"/>
                                            </p:txEl>
                                          </p:spTgt>
                                        </p:tgtEl>
                                        <p:attrNameLst>
                                          <p:attrName>style.visibility</p:attrName>
                                        </p:attrNameLst>
                                      </p:cBhvr>
                                      <p:to>
                                        <p:strVal val="hidden"/>
                                      </p:to>
                                    </p:set>
                                  </p:childTnLst>
                                </p:cTn>
                              </p:par>
                              <p:par>
                                <p:cTn id="78" presetID="22" presetClass="exit" presetSubtype="8" fill="hold" grpId="1" nodeType="withEffect">
                                  <p:stCondLst>
                                    <p:cond delay="0"/>
                                  </p:stCondLst>
                                  <p:childTnLst>
                                    <p:animEffect transition="out" filter="wipe(left)">
                                      <p:cBhvr>
                                        <p:cTn id="79" dur="500"/>
                                        <p:tgtEl>
                                          <p:spTgt spid="55299">
                                            <p:txEl>
                                              <p:pRg st="1" end="1"/>
                                            </p:txEl>
                                          </p:spTgt>
                                        </p:tgtEl>
                                      </p:cBhvr>
                                    </p:animEffect>
                                    <p:set>
                                      <p:cBhvr>
                                        <p:cTn id="80" dur="1" fill="hold">
                                          <p:stCondLst>
                                            <p:cond delay="499"/>
                                          </p:stCondLst>
                                        </p:cTn>
                                        <p:tgtEl>
                                          <p:spTgt spid="55299">
                                            <p:txEl>
                                              <p:pRg st="1" end="1"/>
                                            </p:txEl>
                                          </p:spTgt>
                                        </p:tgtEl>
                                        <p:attrNameLst>
                                          <p:attrName>style.visibility</p:attrName>
                                        </p:attrNameLst>
                                      </p:cBhvr>
                                      <p:to>
                                        <p:strVal val="hidden"/>
                                      </p:to>
                                    </p:set>
                                  </p:childTnLst>
                                </p:cTn>
                              </p:par>
                              <p:par>
                                <p:cTn id="81" presetID="22" presetClass="exit" presetSubtype="8" fill="hold" grpId="1" nodeType="withEffect">
                                  <p:stCondLst>
                                    <p:cond delay="0"/>
                                  </p:stCondLst>
                                  <p:childTnLst>
                                    <p:animEffect transition="out" filter="wipe(left)">
                                      <p:cBhvr>
                                        <p:cTn id="82" dur="500"/>
                                        <p:tgtEl>
                                          <p:spTgt spid="55299">
                                            <p:txEl>
                                              <p:pRg st="2" end="2"/>
                                            </p:txEl>
                                          </p:spTgt>
                                        </p:tgtEl>
                                      </p:cBhvr>
                                    </p:animEffect>
                                    <p:set>
                                      <p:cBhvr>
                                        <p:cTn id="83" dur="1" fill="hold">
                                          <p:stCondLst>
                                            <p:cond delay="499"/>
                                          </p:stCondLst>
                                        </p:cTn>
                                        <p:tgtEl>
                                          <p:spTgt spid="55299">
                                            <p:txEl>
                                              <p:pRg st="2" end="2"/>
                                            </p:txEl>
                                          </p:spTgt>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55299">
                                            <p:txEl>
                                              <p:pRg st="3" end="3"/>
                                            </p:txEl>
                                          </p:spTgt>
                                        </p:tgtEl>
                                      </p:cBhvr>
                                    </p:animEffect>
                                    <p:set>
                                      <p:cBhvr>
                                        <p:cTn id="86" dur="1" fill="hold">
                                          <p:stCondLst>
                                            <p:cond delay="499"/>
                                          </p:stCondLst>
                                        </p:cTn>
                                        <p:tgtEl>
                                          <p:spTgt spid="55299">
                                            <p:txEl>
                                              <p:pRg st="3" end="3"/>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55299">
                                            <p:txEl>
                                              <p:pRg st="4" end="4"/>
                                            </p:txEl>
                                          </p:spTgt>
                                        </p:tgtEl>
                                      </p:cBhvr>
                                    </p:animEffect>
                                    <p:set>
                                      <p:cBhvr>
                                        <p:cTn id="89" dur="1" fill="hold">
                                          <p:stCondLst>
                                            <p:cond delay="499"/>
                                          </p:stCondLst>
                                        </p:cTn>
                                        <p:tgtEl>
                                          <p:spTgt spid="55299">
                                            <p:txEl>
                                              <p:pRg st="4" end="4"/>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55299">
                                            <p:txEl>
                                              <p:pRg st="5" end="5"/>
                                            </p:txEl>
                                          </p:spTgt>
                                        </p:tgtEl>
                                      </p:cBhvr>
                                    </p:animEffect>
                                    <p:set>
                                      <p:cBhvr>
                                        <p:cTn id="92" dur="1" fill="hold">
                                          <p:stCondLst>
                                            <p:cond delay="499"/>
                                          </p:stCondLst>
                                        </p:cTn>
                                        <p:tgtEl>
                                          <p:spTgt spid="55299">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8" grpId="1"/>
      <p:bldP spid="55299" grpId="0" build="p"/>
      <p:bldP spid="55299"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mtClean="0"/>
              <a:t/>
            </a:r>
            <a:br>
              <a:rPr lang="fr-FR" smtClean="0"/>
            </a:br>
            <a:r>
              <a:rPr lang="fr-FR" smtClean="0"/>
              <a:t/>
            </a:r>
            <a:br>
              <a:rPr lang="fr-FR" smtClean="0"/>
            </a:br>
            <a:r>
              <a:rPr lang="fr-FR" smtClean="0"/>
              <a:t/>
            </a:r>
            <a:br>
              <a:rPr lang="fr-FR" smtClean="0"/>
            </a:br>
            <a:endParaRPr lang="fr-FR" sz="4800" smtClean="0"/>
          </a:p>
        </p:txBody>
      </p:sp>
      <p:sp>
        <p:nvSpPr>
          <p:cNvPr id="13315" name="Rectangle 3"/>
          <p:cNvSpPr>
            <a:spLocks noGrp="1" noChangeArrowheads="1"/>
          </p:cNvSpPr>
          <p:nvPr>
            <p:ph type="subTitle" idx="1"/>
          </p:nvPr>
        </p:nvSpPr>
        <p:spPr>
          <a:xfrm>
            <a:off x="250825" y="1484313"/>
            <a:ext cx="8642350" cy="5087937"/>
          </a:xfrm>
        </p:spPr>
        <p:txBody>
          <a:bodyPr/>
          <a:lstStyle/>
          <a:p>
            <a:pPr algn="l" eaLnBrk="1" hangingPunct="1">
              <a:buFontTx/>
              <a:buNone/>
            </a:pPr>
            <a:r>
              <a:rPr lang="fr-FR" sz="3200" b="1" smtClean="0"/>
              <a:t>Avantages:</a:t>
            </a:r>
          </a:p>
          <a:p>
            <a:pPr algn="l" eaLnBrk="1" hangingPunct="1">
              <a:buFontTx/>
              <a:buNone/>
            </a:pPr>
            <a:r>
              <a:rPr lang="fr-FR" sz="3200" smtClean="0"/>
              <a:t>- facilite l’exécution d’une activité de manière logique, organisée et systématique ;</a:t>
            </a:r>
          </a:p>
          <a:p>
            <a:pPr algn="just" eaLnBrk="1" hangingPunct="1">
              <a:buFontTx/>
              <a:buNone/>
            </a:pPr>
            <a:r>
              <a:rPr lang="fr-FR" sz="3200" smtClean="0"/>
              <a:t>- aide les planificateurs, les administrateurs, les décideurs à réfléchir à l’ensemble d’une ligne d’action avant de la mettre en pratique. Ainsi, elle les aide à prévoir et, au moins, à éviter certains écueils ;</a:t>
            </a:r>
          </a:p>
        </p:txBody>
      </p:sp>
      <p:sp>
        <p:nvSpPr>
          <p:cNvPr id="642052" name="Rectangle 4"/>
          <p:cNvSpPr>
            <a:spLocks noChangeArrowheads="1"/>
          </p:cNvSpPr>
          <p:nvPr/>
        </p:nvSpPr>
        <p:spPr bwMode="auto">
          <a:xfrm>
            <a:off x="684213" y="404813"/>
            <a:ext cx="6408737" cy="762000"/>
          </a:xfrm>
          <a:prstGeom prst="rect">
            <a:avLst/>
          </a:prstGeom>
          <a:noFill/>
          <a:ln w="9525">
            <a:noFill/>
            <a:miter lim="800000"/>
            <a:headEnd/>
            <a:tailEnd/>
          </a:ln>
          <a:effectLst/>
        </p:spPr>
        <p:txBody>
          <a:bodyPr>
            <a:spAutoFit/>
          </a:bodyPr>
          <a:lstStyle/>
          <a:p>
            <a:pPr eaLnBrk="1" hangingPunct="1">
              <a:defRPr/>
            </a:pPr>
            <a:r>
              <a:rPr lang="fr-FR" sz="4400" b="1" dirty="0">
                <a:latin typeface="Verdana" pitchFamily="34" charset="0"/>
              </a:rPr>
              <a:t>1.1.</a:t>
            </a:r>
            <a:r>
              <a:rPr lang="fr-FR" sz="4400" b="1" dirty="0">
                <a:latin typeface="Arial" charset="0"/>
              </a:rPr>
              <a:t> </a:t>
            </a:r>
            <a:r>
              <a:rPr lang="fr-FR" sz="4400" b="1" dirty="0">
                <a:effectLst>
                  <a:outerShdw blurRad="38100" dist="38100" dir="2700000" algn="tl">
                    <a:srgbClr val="FFFFFF"/>
                  </a:outerShdw>
                </a:effectLst>
                <a:latin typeface="Verdana" pitchFamily="34" charset="0"/>
              </a:rPr>
              <a:t>Définition</a:t>
            </a:r>
          </a:p>
        </p:txBody>
      </p:sp>
    </p:spTree>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mtClean="0"/>
              <a:t/>
            </a:r>
            <a:br>
              <a:rPr lang="fr-FR" smtClean="0"/>
            </a:br>
            <a:r>
              <a:rPr lang="fr-FR" smtClean="0"/>
              <a:t/>
            </a:r>
            <a:br>
              <a:rPr lang="fr-FR" smtClean="0"/>
            </a:br>
            <a:r>
              <a:rPr lang="fr-FR" smtClean="0"/>
              <a:t/>
            </a:r>
            <a:br>
              <a:rPr lang="fr-FR" smtClean="0"/>
            </a:br>
            <a:endParaRPr lang="fr-FR" sz="4800" smtClean="0"/>
          </a:p>
        </p:txBody>
      </p:sp>
      <p:sp>
        <p:nvSpPr>
          <p:cNvPr id="122883" name="Rectangle 3"/>
          <p:cNvSpPr>
            <a:spLocks noGrp="1" noChangeArrowheads="1"/>
          </p:cNvSpPr>
          <p:nvPr>
            <p:ph type="subTitle" idx="1"/>
          </p:nvPr>
        </p:nvSpPr>
        <p:spPr>
          <a:xfrm>
            <a:off x="323850" y="1125538"/>
            <a:ext cx="8569325" cy="5327650"/>
          </a:xfrm>
        </p:spPr>
        <p:txBody>
          <a:bodyPr/>
          <a:lstStyle/>
          <a:p>
            <a:pPr marL="609600" indent="-609600" eaLnBrk="1" hangingPunct="1">
              <a:buFontTx/>
              <a:buNone/>
            </a:pPr>
            <a:endParaRPr lang="fr-FR" smtClean="0"/>
          </a:p>
          <a:p>
            <a:pPr marL="609600" indent="-609600" eaLnBrk="1" hangingPunct="1">
              <a:buFontTx/>
              <a:buNone/>
            </a:pPr>
            <a:r>
              <a:rPr lang="fr-FR" sz="2800" smtClean="0"/>
              <a:t>  </a:t>
            </a:r>
          </a:p>
          <a:p>
            <a:pPr marL="609600" indent="-609600" eaLnBrk="1" hangingPunct="1">
              <a:buFontTx/>
              <a:buNone/>
            </a:pPr>
            <a:endParaRPr lang="fr-FR" sz="4000" smtClean="0"/>
          </a:p>
          <a:p>
            <a:pPr marL="609600" indent="-609600" algn="just" eaLnBrk="1" hangingPunct="1">
              <a:buFont typeface="Symbol" panose="05050102010706020507" pitchFamily="18" charset="2"/>
              <a:buChar char=""/>
            </a:pPr>
            <a:endParaRPr lang="fr-FR" sz="2800" smtClean="0"/>
          </a:p>
          <a:p>
            <a:pPr marL="609600" indent="-609600" eaLnBrk="1" hangingPunct="1">
              <a:buFontTx/>
              <a:buNone/>
            </a:pPr>
            <a:endParaRPr lang="fr-FR" sz="2800" smtClean="0"/>
          </a:p>
        </p:txBody>
      </p:sp>
      <p:sp>
        <p:nvSpPr>
          <p:cNvPr id="122884" name="Line 5"/>
          <p:cNvSpPr>
            <a:spLocks noChangeShapeType="1"/>
          </p:cNvSpPr>
          <p:nvPr/>
        </p:nvSpPr>
        <p:spPr bwMode="auto">
          <a:xfrm>
            <a:off x="3563938" y="5157788"/>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22885" name="Line 6"/>
          <p:cNvSpPr>
            <a:spLocks noChangeShapeType="1"/>
          </p:cNvSpPr>
          <p:nvPr/>
        </p:nvSpPr>
        <p:spPr bwMode="auto">
          <a:xfrm>
            <a:off x="3779838" y="5229225"/>
            <a:ext cx="215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pic>
        <p:nvPicPr>
          <p:cNvPr id="122886" name="Picture 2" descr="C:\Users\DEP\Desktop\perso\personnel\10501811_807148962653076_758101330729646205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0350"/>
            <a:ext cx="792003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301750"/>
            <a:ext cx="9105900" cy="4489450"/>
          </a:xfrm>
        </p:spPr>
        <p:txBody>
          <a:bodyPr/>
          <a:lstStyle/>
          <a:p>
            <a:pPr algn="just" eaLnBrk="1" hangingPunct="1"/>
            <a:r>
              <a:rPr lang="fr-FR" sz="3200" b="1" u="sng" smtClean="0">
                <a:solidFill>
                  <a:srgbClr val="003399"/>
                </a:solidFill>
                <a:latin typeface="Garamond" panose="02020404030301010803" pitchFamily="18" charset="0"/>
              </a:rPr>
              <a:t>PLAN </a:t>
            </a:r>
            <a:r>
              <a:rPr lang="fr-FR" sz="3200" b="1" smtClean="0">
                <a:solidFill>
                  <a:srgbClr val="003399"/>
                </a:solidFill>
                <a:latin typeface="Garamond" panose="02020404030301010803" pitchFamily="18" charset="0"/>
              </a:rPr>
              <a:t>:</a:t>
            </a:r>
            <a:r>
              <a:rPr lang="fr-FR" sz="3200" smtClean="0">
                <a:latin typeface="Garamond" panose="02020404030301010803" pitchFamily="18" charset="0"/>
              </a:rPr>
              <a:t/>
            </a:r>
            <a:br>
              <a:rPr lang="fr-FR" sz="3200" smtClean="0">
                <a:latin typeface="Garamond" panose="02020404030301010803" pitchFamily="18" charset="0"/>
              </a:rPr>
            </a:br>
            <a:r>
              <a:rPr lang="fr-FR" sz="3200" smtClean="0">
                <a:latin typeface="Garamond" panose="02020404030301010803" pitchFamily="18" charset="0"/>
              </a:rPr>
              <a:t>I - Le concept d’indicateur et son application à l’éducation </a:t>
            </a:r>
            <a:br>
              <a:rPr lang="fr-FR" sz="3200" smtClean="0">
                <a:latin typeface="Garamond" panose="02020404030301010803" pitchFamily="18" charset="0"/>
              </a:rPr>
            </a:br>
            <a:r>
              <a:rPr lang="fr-FR" sz="3200" smtClean="0">
                <a:latin typeface="Garamond" panose="02020404030301010803" pitchFamily="18" charset="0"/>
              </a:rPr>
              <a:t>II- Les principaux indicateurs de l’éducation </a:t>
            </a:r>
            <a:br>
              <a:rPr lang="fr-FR" sz="3200" smtClean="0">
                <a:latin typeface="Garamond" panose="02020404030301010803" pitchFamily="18" charset="0"/>
              </a:rPr>
            </a:br>
            <a:r>
              <a:rPr lang="fr-FR" sz="3200" smtClean="0">
                <a:latin typeface="Garamond" panose="02020404030301010803" pitchFamily="18" charset="0"/>
              </a:rPr>
              <a:t>III-Les indicateurs d’accès </a:t>
            </a:r>
          </a:p>
        </p:txBody>
      </p:sp>
      <p:sp>
        <p:nvSpPr>
          <p:cNvPr id="4099" name="Rectangle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E52BF1F-0C72-43B9-BB0C-8B3E84548770}" type="slidenum">
              <a:rPr lang="fr-FR" altLang="fr-FR" smtClean="0">
                <a:solidFill>
                  <a:prstClr val="black"/>
                </a:solidFill>
              </a:rPr>
              <a:pPr/>
              <a:t>61</a:t>
            </a:fld>
            <a:endParaRPr lang="fr-FR" altLang="fr-FR" smtClean="0">
              <a:solidFill>
                <a:prstClr val="black"/>
              </a:solidFill>
            </a:endParaRPr>
          </a:p>
        </p:txBody>
      </p:sp>
      <p:sp>
        <p:nvSpPr>
          <p:cNvPr id="4100" name="Rectangle 5"/>
          <p:cNvSpPr>
            <a:spLocks noChangeArrowheads="1"/>
          </p:cNvSpPr>
          <p:nvPr/>
        </p:nvSpPr>
        <p:spPr bwMode="auto">
          <a:xfrm>
            <a:off x="214313" y="163513"/>
            <a:ext cx="8610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r>
              <a:rPr lang="fr-FR" altLang="fr-FR" sz="3600" b="1">
                <a:solidFill>
                  <a:srgbClr val="003399"/>
                </a:solidFill>
                <a:latin typeface="Arial" panose="020B0604020202020204" pitchFamily="34" charset="0"/>
              </a:rPr>
              <a:t> </a:t>
            </a:r>
            <a:r>
              <a:rPr lang="fr-FR" altLang="fr-FR" sz="3200" b="1">
                <a:solidFill>
                  <a:srgbClr val="003399"/>
                </a:solidFill>
                <a:latin typeface="Arial" panose="020B0604020202020204" pitchFamily="34" charset="0"/>
              </a:rPr>
              <a:t>LA NOTION D’INDICATEUR ET LES INDICATEURS D’ACCES A L’ÉDUCATION</a:t>
            </a:r>
            <a:endParaRPr lang="en-US" altLang="fr-FR" sz="3200" b="1">
              <a:solidFill>
                <a:srgbClr val="003399"/>
              </a:solidFill>
              <a:latin typeface="Arial" panose="020B0604020202020204" pitchFamily="34" charset="0"/>
            </a:endParaRPr>
          </a:p>
        </p:txBody>
      </p:sp>
      <p:pic>
        <p:nvPicPr>
          <p:cNvPr id="4101" name="Picture 8" descr="Lou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208088"/>
            <a:ext cx="16764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92420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28600" y="152400"/>
            <a:ext cx="8382000" cy="1066800"/>
          </a:xfrm>
        </p:spPr>
        <p:txBody>
          <a:bodyPr/>
          <a:lstStyle/>
          <a:p>
            <a:pPr eaLnBrk="1" hangingPunct="1">
              <a:lnSpc>
                <a:spcPct val="100000"/>
              </a:lnSpc>
            </a:pPr>
            <a:r>
              <a:rPr lang="fr-FR" sz="3200" b="1" smtClean="0">
                <a:latin typeface="Garamond" panose="02020404030301010803" pitchFamily="18" charset="0"/>
              </a:rPr>
              <a:t>I.</a:t>
            </a:r>
            <a:r>
              <a:rPr lang="fr-FR" sz="3200" b="1" smtClean="0">
                <a:solidFill>
                  <a:srgbClr val="003399"/>
                </a:solidFill>
                <a:latin typeface="Garamond" panose="02020404030301010803" pitchFamily="18" charset="0"/>
              </a:rPr>
              <a:t> </a:t>
            </a:r>
            <a:r>
              <a:rPr lang="fr-FR" sz="3200" b="1" smtClean="0">
                <a:latin typeface="Garamond" panose="02020404030301010803" pitchFamily="18" charset="0"/>
              </a:rPr>
              <a:t>LE CONCEPT D’INDICATEUR ET SON APPLICATION À L’ÉDUCATION</a:t>
            </a:r>
            <a:r>
              <a:rPr lang="fr-FR" sz="3200" smtClean="0">
                <a:latin typeface="Garamond" panose="02020404030301010803" pitchFamily="18" charset="0"/>
              </a:rPr>
              <a:t> </a:t>
            </a:r>
          </a:p>
        </p:txBody>
      </p:sp>
      <p:sp>
        <p:nvSpPr>
          <p:cNvPr id="4100" name="Rectangle 18"/>
          <p:cNvSpPr>
            <a:spLocks noGrp="1" noChangeArrowheads="1"/>
          </p:cNvSpPr>
          <p:nvPr>
            <p:ph sz="half" idx="1"/>
          </p:nvPr>
        </p:nvSpPr>
        <p:spPr>
          <a:xfrm>
            <a:off x="228600" y="1371600"/>
            <a:ext cx="8610600" cy="5334000"/>
          </a:xfrm>
        </p:spPr>
        <p:txBody>
          <a:bodyPr rtlCol="0">
            <a:normAutofit/>
          </a:bodyPr>
          <a:lstStyle/>
          <a:p>
            <a:pPr algn="just" eaLnBrk="1" fontAlgn="auto" hangingPunct="1">
              <a:spcAft>
                <a:spcPts val="0"/>
              </a:spcAft>
              <a:buClr>
                <a:schemeClr val="tx1"/>
              </a:buClr>
              <a:buFont typeface="Wingdings" pitchFamily="2" charset="2"/>
              <a:buChar char="v"/>
              <a:defRPr/>
            </a:pPr>
            <a:r>
              <a:rPr lang="fr-FR" b="1" dirty="0" smtClean="0">
                <a:solidFill>
                  <a:srgbClr val="003399"/>
                </a:solidFill>
                <a:latin typeface="Garamond" panose="02020404030301010803" pitchFamily="18" charset="0"/>
              </a:rPr>
              <a:t>1.1 Définitions :</a:t>
            </a:r>
          </a:p>
          <a:p>
            <a:pPr algn="just" eaLnBrk="1" fontAlgn="auto" hangingPunct="1">
              <a:spcAft>
                <a:spcPts val="0"/>
              </a:spcAft>
              <a:buClr>
                <a:schemeClr val="tx1"/>
              </a:buClr>
              <a:buFont typeface="Wingdings" pitchFamily="2" charset="2"/>
              <a:buNone/>
              <a:defRPr/>
            </a:pPr>
            <a:endParaRPr lang="fr-FR" sz="1100" b="1" dirty="0" smtClean="0">
              <a:solidFill>
                <a:schemeClr val="tx1">
                  <a:lumMod val="50000"/>
                  <a:lumOff val="50000"/>
                </a:schemeClr>
              </a:solidFill>
              <a:latin typeface="Garamond" panose="02020404030301010803" pitchFamily="18" charset="0"/>
            </a:endParaRPr>
          </a:p>
          <a:p>
            <a:pPr marL="0" indent="0" algn="just" eaLnBrk="1" fontAlgn="auto" hangingPunct="1">
              <a:spcAft>
                <a:spcPts val="0"/>
              </a:spcAft>
              <a:buFont typeface="Arial" panose="020B0604020202020204" pitchFamily="34" charset="0"/>
              <a:buNone/>
              <a:defRPr/>
            </a:pPr>
            <a:r>
              <a:rPr lang="fr-FR" sz="2800" dirty="0">
                <a:latin typeface="Garamond" panose="02020404030301010803" pitchFamily="18" charset="0"/>
              </a:rPr>
              <a:t> N</a:t>
            </a:r>
            <a:r>
              <a:rPr lang="fr-FR" sz="2800" dirty="0" smtClean="0">
                <a:latin typeface="Garamond" panose="02020404030301010803" pitchFamily="18" charset="0"/>
              </a:rPr>
              <a:t>ombreuses </a:t>
            </a:r>
            <a:r>
              <a:rPr lang="fr-FR" sz="2800" dirty="0">
                <a:latin typeface="Garamond" panose="02020404030301010803" pitchFamily="18" charset="0"/>
              </a:rPr>
              <a:t>de définitions du terme «indicateur». </a:t>
            </a:r>
            <a:endParaRPr lang="fr-FR" sz="2800" dirty="0" smtClean="0">
              <a:latin typeface="Garamond" panose="02020404030301010803" pitchFamily="18" charset="0"/>
            </a:endParaRPr>
          </a:p>
          <a:p>
            <a:pPr marL="0" indent="0" algn="just" eaLnBrk="1" fontAlgn="auto" hangingPunct="1">
              <a:spcAft>
                <a:spcPts val="0"/>
              </a:spcAft>
              <a:buFont typeface="Arial" panose="020B0604020202020204" pitchFamily="34" charset="0"/>
              <a:buNone/>
              <a:defRPr/>
            </a:pPr>
            <a:r>
              <a:rPr lang="fr-FR" sz="2800" dirty="0" smtClean="0">
                <a:latin typeface="Garamond" panose="02020404030301010803" pitchFamily="18" charset="0"/>
              </a:rPr>
              <a:t>Dictionnaire: </a:t>
            </a:r>
            <a:r>
              <a:rPr lang="fr-FR" sz="2800" b="1" dirty="0">
                <a:latin typeface="Garamond" panose="02020404030301010803" pitchFamily="18" charset="0"/>
              </a:rPr>
              <a:t>«instrument servant à fournir des indications»</a:t>
            </a:r>
            <a:r>
              <a:rPr lang="fr-FR" sz="2800" dirty="0">
                <a:latin typeface="Garamond" panose="02020404030301010803" pitchFamily="18" charset="0"/>
              </a:rPr>
              <a:t>, </a:t>
            </a:r>
            <a:r>
              <a:rPr lang="fr-FR" sz="2800" b="1" dirty="0">
                <a:latin typeface="Garamond" panose="02020404030301010803" pitchFamily="18" charset="0"/>
              </a:rPr>
              <a:t>«variable ayant pour objet de mesurer ou d’apprécier un état, une évolution économique, etc.»</a:t>
            </a:r>
            <a:r>
              <a:rPr lang="fr-FR" sz="2800" dirty="0">
                <a:latin typeface="Garamond" panose="02020404030301010803" pitchFamily="18" charset="0"/>
              </a:rPr>
              <a:t>.</a:t>
            </a:r>
            <a:r>
              <a:rPr lang="fr-FR" sz="2800" b="1" dirty="0">
                <a:latin typeface="Garamond" panose="02020404030301010803" pitchFamily="18" charset="0"/>
              </a:rPr>
              <a:t> </a:t>
            </a:r>
            <a:endParaRPr lang="fr-FR" sz="2800" b="1" dirty="0" smtClean="0">
              <a:latin typeface="Garamond" panose="02020404030301010803" pitchFamily="18" charset="0"/>
            </a:endParaRPr>
          </a:p>
          <a:p>
            <a:pPr marL="0" indent="0" algn="just" eaLnBrk="1" fontAlgn="auto" hangingPunct="1">
              <a:spcAft>
                <a:spcPts val="0"/>
              </a:spcAft>
              <a:buFont typeface="Arial" panose="020B0604020202020204" pitchFamily="34" charset="0"/>
              <a:buNone/>
              <a:defRPr/>
            </a:pPr>
            <a:endParaRPr lang="fr-FR" sz="2800" b="1" dirty="0" smtClean="0">
              <a:latin typeface="Garamond" panose="02020404030301010803" pitchFamily="18" charset="0"/>
            </a:endParaRPr>
          </a:p>
          <a:p>
            <a:pPr marL="0" indent="0" algn="just" eaLnBrk="1" fontAlgn="auto" hangingPunct="1">
              <a:spcAft>
                <a:spcPts val="0"/>
              </a:spcAft>
              <a:buFont typeface="Arial" panose="020B0604020202020204" pitchFamily="34" charset="0"/>
              <a:buNone/>
              <a:defRPr/>
            </a:pPr>
            <a:r>
              <a:rPr lang="fr-FR" sz="2800" dirty="0" smtClean="0">
                <a:latin typeface="Garamond" panose="02020404030301010803" pitchFamily="18" charset="0"/>
              </a:rPr>
              <a:t>Ainsi</a:t>
            </a:r>
            <a:r>
              <a:rPr lang="fr-FR" sz="2800" dirty="0">
                <a:latin typeface="Garamond" panose="02020404030301010803" pitchFamily="18" charset="0"/>
              </a:rPr>
              <a:t>, un indicateur sur l’éducation sert à faire ressortir un aspect particulier du fonctionnement d’un système éducatif</a:t>
            </a:r>
            <a:r>
              <a:rPr lang="fr-FR" dirty="0" smtClean="0">
                <a:latin typeface="Garamond" panose="02020404030301010803" pitchFamily="18" charset="0"/>
              </a:rPr>
              <a:t>.</a:t>
            </a:r>
            <a:endParaRPr lang="fr-FR" dirty="0">
              <a:latin typeface="Garamond" panose="02020404030301010803" pitchFamily="18" charset="0"/>
            </a:endParaRPr>
          </a:p>
          <a:p>
            <a:pPr algn="just" eaLnBrk="1" fontAlgn="auto" hangingPunct="1">
              <a:spcAft>
                <a:spcPts val="0"/>
              </a:spcAft>
              <a:buFont typeface="Wingdings" pitchFamily="2" charset="2"/>
              <a:buNone/>
              <a:defRPr/>
            </a:pPr>
            <a:endParaRPr lang="fr-FR" dirty="0" smtClean="0">
              <a:solidFill>
                <a:schemeClr val="tx1">
                  <a:lumMod val="50000"/>
                  <a:lumOff val="50000"/>
                </a:schemeClr>
              </a:solidFill>
            </a:endParaRPr>
          </a:p>
        </p:txBody>
      </p:sp>
      <p:sp>
        <p:nvSpPr>
          <p:cNvPr id="6148"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2AD4BFA-BBE7-4A2B-849C-8409139386E5}" type="slidenum">
              <a:rPr lang="fr-FR" altLang="fr-FR" smtClean="0">
                <a:solidFill>
                  <a:prstClr val="black"/>
                </a:solidFill>
              </a:rPr>
              <a:pPr/>
              <a:t>62</a:t>
            </a:fld>
            <a:endParaRPr lang="fr-FR" altLang="fr-FR" smtClean="0">
              <a:solidFill>
                <a:prstClr val="black"/>
              </a:solidFill>
            </a:endParaRPr>
          </a:p>
        </p:txBody>
      </p:sp>
    </p:spTree>
    <p:extLst>
      <p:ext uri="{BB962C8B-B14F-4D97-AF65-F5344CB8AC3E}">
        <p14:creationId xmlns:p14="http://schemas.microsoft.com/office/powerpoint/2010/main" val="394439379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5949AE42-46D3-454F-AE8D-ACD06C335CF9}" type="slidenum">
              <a:rPr lang="fr-FR" altLang="fr-FR" sz="1400">
                <a:solidFill>
                  <a:prstClr val="black"/>
                </a:solidFill>
              </a:rPr>
              <a:pPr algn="r" eaLnBrk="1" hangingPunct="1"/>
              <a:t>63</a:t>
            </a:fld>
            <a:endParaRPr lang="fr-FR" altLang="fr-FR" sz="1400">
              <a:solidFill>
                <a:prstClr val="black"/>
              </a:solidFill>
            </a:endParaRPr>
          </a:p>
        </p:txBody>
      </p:sp>
      <p:sp>
        <p:nvSpPr>
          <p:cNvPr id="8195" name="Rectangle 2"/>
          <p:cNvSpPr>
            <a:spLocks noGrp="1" noChangeArrowheads="1"/>
          </p:cNvSpPr>
          <p:nvPr>
            <p:ph type="title" idx="4294967295"/>
          </p:nvPr>
        </p:nvSpPr>
        <p:spPr>
          <a:xfrm>
            <a:off x="0" y="258763"/>
            <a:ext cx="8305800" cy="1189037"/>
          </a:xfrm>
        </p:spPr>
        <p:txBody>
          <a:bodyPr/>
          <a:lstStyle/>
          <a:p>
            <a:pPr algn="ctr" eaLnBrk="1" hangingPunct="1"/>
            <a:r>
              <a:rPr lang="fr-FR" sz="3200" b="1" smtClean="0">
                <a:latin typeface="Garamond" panose="02020404030301010803" pitchFamily="18" charset="0"/>
              </a:rPr>
              <a:t>I.</a:t>
            </a:r>
            <a:r>
              <a:rPr lang="fr-FR" sz="3200" b="1" smtClean="0">
                <a:solidFill>
                  <a:srgbClr val="003399"/>
                </a:solidFill>
                <a:latin typeface="Garamond" panose="02020404030301010803" pitchFamily="18" charset="0"/>
              </a:rPr>
              <a:t> </a:t>
            </a:r>
            <a:r>
              <a:rPr lang="fr-FR" sz="3200" b="1" smtClean="0">
                <a:latin typeface="Garamond" panose="02020404030301010803" pitchFamily="18" charset="0"/>
              </a:rPr>
              <a:t>LE CONCEPT D’INDICATEUR ET SON APPLICATION À L’ÉDUCATION </a:t>
            </a:r>
          </a:p>
        </p:txBody>
      </p:sp>
      <p:sp>
        <p:nvSpPr>
          <p:cNvPr id="8196" name="Rectangle 3"/>
          <p:cNvSpPr>
            <a:spLocks noGrp="1" noChangeArrowheads="1"/>
          </p:cNvSpPr>
          <p:nvPr>
            <p:ph type="body" sz="half" idx="4294967295"/>
          </p:nvPr>
        </p:nvSpPr>
        <p:spPr>
          <a:xfrm>
            <a:off x="0" y="1752600"/>
            <a:ext cx="8458200" cy="4953000"/>
          </a:xfrm>
        </p:spPr>
        <p:txBody>
          <a:bodyPr/>
          <a:lstStyle/>
          <a:p>
            <a:pPr eaLnBrk="1" hangingPunct="1">
              <a:buClr>
                <a:schemeClr val="tx1"/>
              </a:buClr>
              <a:buFont typeface="Wingdings" panose="05000000000000000000" pitchFamily="2" charset="2"/>
              <a:buChar char="v"/>
            </a:pPr>
            <a:r>
              <a:rPr lang="fr-FR" altLang="fr-FR" sz="2800" b="1" smtClean="0">
                <a:solidFill>
                  <a:srgbClr val="003399"/>
                </a:solidFill>
              </a:rPr>
              <a:t>1.2 Les fonctions de l’indicateur:</a:t>
            </a:r>
          </a:p>
          <a:p>
            <a:pPr algn="just" eaLnBrk="1" hangingPunct="1">
              <a:buClr>
                <a:schemeClr val="tx1"/>
              </a:buClr>
              <a:buFont typeface="Wingdings" panose="05000000000000000000" pitchFamily="2" charset="2"/>
              <a:buNone/>
            </a:pPr>
            <a:r>
              <a:rPr lang="fr-FR" altLang="fr-FR" sz="2800" smtClean="0"/>
              <a:t>    </a:t>
            </a:r>
            <a:r>
              <a:rPr lang="fr-FR" altLang="fr-FR" sz="2800" b="1" smtClean="0"/>
              <a:t>Sauvageot, Da Graça</a:t>
            </a:r>
            <a:r>
              <a:rPr lang="fr-FR" altLang="fr-FR" sz="2800" smtClean="0"/>
              <a:t>: </a:t>
            </a:r>
            <a:r>
              <a:rPr lang="fr-FR" altLang="fr-FR" sz="2800" i="1" smtClean="0"/>
              <a:t>«Les indicateurs sont des outils qui doivent à la fois permettre de se rendre compte de l’état d’un système éducatif,  et également de rendre compte de cet état à l’ensemble de la communauté éducative, autrement dit à l’ensemble du pays </a:t>
            </a:r>
            <a:r>
              <a:rPr lang="fr-FR" altLang="fr-FR" sz="2800" smtClean="0"/>
              <a:t>». </a:t>
            </a:r>
          </a:p>
        </p:txBody>
      </p:sp>
    </p:spTree>
    <p:extLst>
      <p:ext uri="{BB962C8B-B14F-4D97-AF65-F5344CB8AC3E}">
        <p14:creationId xmlns:p14="http://schemas.microsoft.com/office/powerpoint/2010/main" val="764266764"/>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FD2DAC1E-3FBF-4435-AC9D-69514908AEB5}" type="slidenum">
              <a:rPr lang="fr-FR" altLang="fr-FR" sz="1400">
                <a:solidFill>
                  <a:prstClr val="black"/>
                </a:solidFill>
              </a:rPr>
              <a:pPr algn="r" eaLnBrk="1" hangingPunct="1"/>
              <a:t>64</a:t>
            </a:fld>
            <a:endParaRPr lang="fr-FR" altLang="fr-FR" sz="1400">
              <a:solidFill>
                <a:prstClr val="black"/>
              </a:solidFill>
            </a:endParaRPr>
          </a:p>
        </p:txBody>
      </p:sp>
      <p:sp>
        <p:nvSpPr>
          <p:cNvPr id="10243" name="Rectangle 2"/>
          <p:cNvSpPr>
            <a:spLocks noGrp="1" noChangeArrowheads="1"/>
          </p:cNvSpPr>
          <p:nvPr>
            <p:ph type="title" idx="4294967295"/>
          </p:nvPr>
        </p:nvSpPr>
        <p:spPr>
          <a:xfrm>
            <a:off x="0" y="0"/>
            <a:ext cx="7772400" cy="1219200"/>
          </a:xfrm>
        </p:spPr>
        <p:txBody>
          <a:bodyPr/>
          <a:lstStyle/>
          <a:p>
            <a:pPr eaLnBrk="1" hangingPunct="1"/>
            <a:r>
              <a:rPr lang="fr-FR" sz="2800" b="1" smtClean="0"/>
              <a:t>I</a:t>
            </a:r>
            <a:r>
              <a:rPr lang="fr-FR" sz="3200" b="1" smtClean="0"/>
              <a:t>.</a:t>
            </a:r>
            <a:r>
              <a:rPr lang="fr-FR" sz="3200" b="1" smtClean="0">
                <a:solidFill>
                  <a:srgbClr val="003399"/>
                </a:solidFill>
              </a:rPr>
              <a:t> </a:t>
            </a:r>
            <a:r>
              <a:rPr lang="fr-FR" sz="3200" smtClean="0"/>
              <a:t>LE CONCEPT D’INDICATEUR ET SON APPLICATION À L’ÉDUCATION</a:t>
            </a:r>
            <a:r>
              <a:rPr lang="fr-FR" smtClean="0"/>
              <a:t> </a:t>
            </a:r>
          </a:p>
        </p:txBody>
      </p:sp>
      <p:sp>
        <p:nvSpPr>
          <p:cNvPr id="8196" name="Rectangle 3"/>
          <p:cNvSpPr>
            <a:spLocks noGrp="1" noChangeArrowheads="1"/>
          </p:cNvSpPr>
          <p:nvPr>
            <p:ph type="body" sz="half" idx="4294967295"/>
          </p:nvPr>
        </p:nvSpPr>
        <p:spPr>
          <a:xfrm>
            <a:off x="131763" y="1219200"/>
            <a:ext cx="9012237" cy="5486400"/>
          </a:xfrm>
        </p:spPr>
        <p:txBody>
          <a:bodyPr rtlCol="0">
            <a:normAutofit/>
          </a:bodyPr>
          <a:lstStyle/>
          <a:p>
            <a:pPr eaLnBrk="1" fontAlgn="auto" hangingPunct="1">
              <a:spcAft>
                <a:spcPts val="0"/>
              </a:spcAft>
              <a:buClr>
                <a:schemeClr val="tx1"/>
              </a:buClr>
              <a:buFont typeface="Wingdings" pitchFamily="2" charset="2"/>
              <a:buChar char="v"/>
              <a:defRPr/>
            </a:pPr>
            <a:r>
              <a:rPr lang="fr-FR" sz="2800" b="1" dirty="0" smtClean="0">
                <a:solidFill>
                  <a:srgbClr val="003399"/>
                </a:solidFill>
              </a:rPr>
              <a:t>1.2 Les fonctions de l’indicateur:</a:t>
            </a:r>
          </a:p>
          <a:p>
            <a:pPr eaLnBrk="1" fontAlgn="auto" hangingPunct="1">
              <a:spcAft>
                <a:spcPts val="0"/>
              </a:spcAft>
              <a:buClr>
                <a:schemeClr val="tx1"/>
              </a:buClr>
              <a:buFont typeface="Wingdings" pitchFamily="2" charset="2"/>
              <a:buNone/>
              <a:defRPr/>
            </a:pPr>
            <a:r>
              <a:rPr lang="fr-FR" sz="2800" dirty="0" smtClean="0">
                <a:solidFill>
                  <a:schemeClr val="tx1">
                    <a:lumMod val="50000"/>
                    <a:lumOff val="50000"/>
                  </a:schemeClr>
                </a:solidFill>
              </a:rPr>
              <a:t> L’indicateur indique, fait connaître, en rendant compte des réalités quantitatives et qualitatives du système éducatif. </a:t>
            </a:r>
          </a:p>
          <a:p>
            <a:pPr eaLnBrk="1" fontAlgn="auto" hangingPunct="1">
              <a:spcAft>
                <a:spcPts val="0"/>
              </a:spcAft>
              <a:buClr>
                <a:schemeClr val="tx1"/>
              </a:buClr>
              <a:buFont typeface="Wingdings" pitchFamily="2" charset="2"/>
              <a:buNone/>
              <a:defRPr/>
            </a:pPr>
            <a:r>
              <a:rPr lang="fr-FR" sz="2800" dirty="0" smtClean="0">
                <a:solidFill>
                  <a:schemeClr val="tx1">
                    <a:lumMod val="50000"/>
                    <a:lumOff val="50000"/>
                  </a:schemeClr>
                </a:solidFill>
              </a:rPr>
              <a:t>Un indicateur n’est pas une donnée brute: </a:t>
            </a:r>
          </a:p>
          <a:p>
            <a:pPr algn="just" eaLnBrk="1" fontAlgn="auto" hangingPunct="1">
              <a:spcAft>
                <a:spcPts val="0"/>
              </a:spcAft>
              <a:buClr>
                <a:schemeClr val="tx1"/>
              </a:buClr>
              <a:buFont typeface="Wingdings" panose="05000000000000000000" pitchFamily="2" charset="2"/>
              <a:buChar char="ü"/>
              <a:defRPr/>
            </a:pPr>
            <a:r>
              <a:rPr lang="fr-FR" sz="2800" dirty="0" smtClean="0">
                <a:solidFill>
                  <a:schemeClr val="tx1">
                    <a:lumMod val="50000"/>
                    <a:lumOff val="50000"/>
                  </a:schemeClr>
                </a:solidFill>
              </a:rPr>
              <a:t>si </a:t>
            </a:r>
            <a:r>
              <a:rPr lang="fr-FR" sz="2800" b="1" dirty="0" smtClean="0">
                <a:solidFill>
                  <a:schemeClr val="tx1">
                    <a:lumMod val="50000"/>
                    <a:lumOff val="50000"/>
                  </a:schemeClr>
                </a:solidFill>
              </a:rPr>
              <a:t>les données brutes</a:t>
            </a:r>
            <a:r>
              <a:rPr lang="fr-FR" sz="2800" dirty="0" smtClean="0">
                <a:solidFill>
                  <a:schemeClr val="tx1">
                    <a:lumMod val="50000"/>
                    <a:lumOff val="50000"/>
                  </a:schemeClr>
                </a:solidFill>
              </a:rPr>
              <a:t>  sont par exemple le nombre d’élèves accédant au second cycle ou un nombre d’enseignants et d’élèves, </a:t>
            </a:r>
          </a:p>
          <a:p>
            <a:pPr algn="just" eaLnBrk="1" fontAlgn="auto" hangingPunct="1">
              <a:spcAft>
                <a:spcPts val="0"/>
              </a:spcAft>
              <a:buClr>
                <a:schemeClr val="tx1"/>
              </a:buClr>
              <a:buFont typeface="Wingdings" panose="05000000000000000000" pitchFamily="2" charset="2"/>
              <a:buChar char="ü"/>
              <a:defRPr/>
            </a:pPr>
            <a:r>
              <a:rPr lang="fr-FR" sz="2800" b="1" dirty="0" smtClean="0">
                <a:solidFill>
                  <a:schemeClr val="tx1">
                    <a:lumMod val="50000"/>
                    <a:lumOff val="50000"/>
                  </a:schemeClr>
                </a:solidFill>
              </a:rPr>
              <a:t>l’indicateur</a:t>
            </a:r>
            <a:r>
              <a:rPr lang="fr-FR" sz="2800" dirty="0" smtClean="0">
                <a:solidFill>
                  <a:schemeClr val="tx1">
                    <a:lumMod val="50000"/>
                    <a:lumOff val="50000"/>
                  </a:schemeClr>
                </a:solidFill>
              </a:rPr>
              <a:t> sera dans le premier cas le taux de transition entre le post-primaire et le secondaire, et dans le second    cas, le nombre d’élèves par enseignant.</a:t>
            </a:r>
          </a:p>
        </p:txBody>
      </p:sp>
    </p:spTree>
    <p:extLst>
      <p:ext uri="{BB962C8B-B14F-4D97-AF65-F5344CB8AC3E}">
        <p14:creationId xmlns:p14="http://schemas.microsoft.com/office/powerpoint/2010/main" val="90779033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30C8CDF8-9897-464A-A111-D72E268C58AA}" type="slidenum">
              <a:rPr lang="fr-FR" altLang="fr-FR" sz="1400">
                <a:solidFill>
                  <a:prstClr val="black"/>
                </a:solidFill>
              </a:rPr>
              <a:pPr algn="r" eaLnBrk="1" hangingPunct="1"/>
              <a:t>65</a:t>
            </a:fld>
            <a:endParaRPr lang="fr-FR" altLang="fr-FR" sz="1400">
              <a:solidFill>
                <a:prstClr val="black"/>
              </a:solidFill>
            </a:endParaRPr>
          </a:p>
        </p:txBody>
      </p:sp>
      <p:sp>
        <p:nvSpPr>
          <p:cNvPr id="12291" name="Rectangle 2"/>
          <p:cNvSpPr>
            <a:spLocks noGrp="1" noChangeArrowheads="1"/>
          </p:cNvSpPr>
          <p:nvPr>
            <p:ph type="title" idx="4294967295"/>
          </p:nvPr>
        </p:nvSpPr>
        <p:spPr>
          <a:xfrm>
            <a:off x="0" y="0"/>
            <a:ext cx="7772400" cy="1219200"/>
          </a:xfrm>
        </p:spPr>
        <p:txBody>
          <a:bodyPr/>
          <a:lstStyle/>
          <a:p>
            <a:pPr eaLnBrk="1" hangingPunct="1"/>
            <a:r>
              <a:rPr lang="fr-FR" sz="2800" b="1" smtClean="0"/>
              <a:t>I</a:t>
            </a:r>
            <a:r>
              <a:rPr lang="fr-FR" sz="3200" b="1" smtClean="0"/>
              <a:t>.</a:t>
            </a:r>
            <a:r>
              <a:rPr lang="fr-FR" sz="3200" b="1" smtClean="0">
                <a:solidFill>
                  <a:srgbClr val="003399"/>
                </a:solidFill>
              </a:rPr>
              <a:t> </a:t>
            </a:r>
            <a:r>
              <a:rPr lang="fr-FR" sz="3200" smtClean="0"/>
              <a:t>LE CONCEPT D’INDICATEUR ET SON APPLICATION À L’ÉDUCATION</a:t>
            </a:r>
            <a:r>
              <a:rPr lang="fr-FR" smtClean="0"/>
              <a:t> </a:t>
            </a:r>
          </a:p>
        </p:txBody>
      </p:sp>
      <p:sp>
        <p:nvSpPr>
          <p:cNvPr id="8196" name="Rectangle 3"/>
          <p:cNvSpPr>
            <a:spLocks noGrp="1" noChangeArrowheads="1"/>
          </p:cNvSpPr>
          <p:nvPr>
            <p:ph type="body" sz="half" idx="4294967295"/>
          </p:nvPr>
        </p:nvSpPr>
        <p:spPr>
          <a:xfrm>
            <a:off x="131763" y="1219200"/>
            <a:ext cx="9012237" cy="5486400"/>
          </a:xfrm>
        </p:spPr>
        <p:txBody>
          <a:bodyPr rtlCol="0">
            <a:normAutofit fontScale="77500" lnSpcReduction="20000"/>
          </a:bodyPr>
          <a:lstStyle/>
          <a:p>
            <a:pPr eaLnBrk="1" fontAlgn="auto" hangingPunct="1">
              <a:spcAft>
                <a:spcPts val="0"/>
              </a:spcAft>
              <a:buClr>
                <a:schemeClr val="tx1"/>
              </a:buClr>
              <a:buFont typeface="Wingdings" pitchFamily="2" charset="2"/>
              <a:buChar char="v"/>
              <a:defRPr/>
            </a:pPr>
            <a:r>
              <a:rPr lang="fr-FR" sz="2800" b="1" dirty="0" smtClean="0">
                <a:solidFill>
                  <a:srgbClr val="003399"/>
                </a:solidFill>
              </a:rPr>
              <a:t>1.2 Les fonctions de l’indicateur</a:t>
            </a:r>
          </a:p>
          <a:p>
            <a:pPr marL="0" indent="0" algn="just" eaLnBrk="1" fontAlgn="auto" hangingPunct="1">
              <a:spcAft>
                <a:spcPts val="0"/>
              </a:spcAft>
              <a:buClr>
                <a:schemeClr val="tx1"/>
              </a:buClr>
              <a:buFont typeface="Arial" panose="020B0604020202020204" pitchFamily="34" charset="0"/>
              <a:buNone/>
              <a:defRPr/>
            </a:pPr>
            <a:r>
              <a:rPr lang="fr-FR" sz="3800" dirty="0" smtClean="0">
                <a:latin typeface="Garamond" panose="02020404030301010803" pitchFamily="18" charset="0"/>
              </a:rPr>
              <a:t>En somme, un indicateur est une information résumée, pertinente pour une utilisation facile. </a:t>
            </a:r>
          </a:p>
          <a:p>
            <a:pPr marL="0" indent="0" algn="just" eaLnBrk="1" fontAlgn="auto" hangingPunct="1">
              <a:spcAft>
                <a:spcPts val="0"/>
              </a:spcAft>
              <a:buFont typeface="Arial" panose="020B0604020202020204" pitchFamily="34" charset="0"/>
              <a:buNone/>
              <a:defRPr/>
            </a:pPr>
            <a:r>
              <a:rPr lang="fr-FR" sz="3800" dirty="0" smtClean="0">
                <a:latin typeface="Garamond" panose="02020404030301010803" pitchFamily="18" charset="0"/>
              </a:rPr>
              <a:t>L’indicateur indique, fait connaître, en rendant compte des réalités quantitatives et qualitatives du système éducatif. </a:t>
            </a:r>
          </a:p>
          <a:p>
            <a:pPr marL="0" indent="0" eaLnBrk="1" fontAlgn="auto" hangingPunct="1">
              <a:spcAft>
                <a:spcPts val="0"/>
              </a:spcAft>
              <a:buFont typeface="Arial" panose="020B0604020202020204" pitchFamily="34" charset="0"/>
              <a:buNone/>
              <a:defRPr/>
            </a:pPr>
            <a:endParaRPr lang="fr-FR" sz="3800" dirty="0" smtClean="0">
              <a:latin typeface="Garamond" panose="02020404030301010803" pitchFamily="18" charset="0"/>
            </a:endParaRPr>
          </a:p>
          <a:p>
            <a:pPr marL="0" indent="0" eaLnBrk="1" fontAlgn="auto" hangingPunct="1">
              <a:spcAft>
                <a:spcPts val="0"/>
              </a:spcAft>
              <a:buFont typeface="Arial" panose="020B0604020202020204" pitchFamily="34" charset="0"/>
              <a:buNone/>
              <a:defRPr/>
            </a:pPr>
            <a:r>
              <a:rPr lang="fr-FR" sz="3800" dirty="0" smtClean="0">
                <a:latin typeface="Garamond" panose="02020404030301010803" pitchFamily="18" charset="0"/>
              </a:rPr>
              <a:t>Les indicateurs doivent être liés à la politique éducative, si l’on veut qu’ils soient pertinents. </a:t>
            </a:r>
          </a:p>
          <a:p>
            <a:pPr marL="0" indent="0" algn="just" eaLnBrk="1" fontAlgn="auto" hangingPunct="1">
              <a:spcAft>
                <a:spcPts val="0"/>
              </a:spcAft>
              <a:buFont typeface="Arial" panose="020B0604020202020204" pitchFamily="34" charset="0"/>
              <a:buNone/>
              <a:defRPr/>
            </a:pPr>
            <a:r>
              <a:rPr lang="fr-FR" sz="3800" dirty="0" smtClean="0">
                <a:latin typeface="Garamond" panose="02020404030301010803" pitchFamily="18" charset="0"/>
              </a:rPr>
              <a:t>Quand on va construire une liste des indicateurs d’éducation, il faut se fier aux objectifs en matière d’éducation (la quantité, les coûts, la proportion de jeunes restants dans un cycle, la qualité (rapport entre le nombre d’élèves par classe, le matériel pédagogique, l’impact des apprentissages des élèves, etc.). Le bon indicateur doit être pertinent, bien résumé, précis, comparable d’une année sur l’autre. </a:t>
            </a:r>
          </a:p>
        </p:txBody>
      </p:sp>
    </p:spTree>
    <p:extLst>
      <p:ext uri="{BB962C8B-B14F-4D97-AF65-F5344CB8AC3E}">
        <p14:creationId xmlns:p14="http://schemas.microsoft.com/office/powerpoint/2010/main" val="238037181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BBFFC71F-E58C-4BD2-8813-943F8D0288F5}" type="slidenum">
              <a:rPr lang="fr-FR" altLang="fr-FR" sz="1400">
                <a:solidFill>
                  <a:prstClr val="black"/>
                </a:solidFill>
              </a:rPr>
              <a:pPr algn="r" eaLnBrk="1" hangingPunct="1"/>
              <a:t>66</a:t>
            </a:fld>
            <a:endParaRPr lang="fr-FR" altLang="fr-FR" sz="1400">
              <a:solidFill>
                <a:prstClr val="black"/>
              </a:solidFill>
            </a:endParaRPr>
          </a:p>
        </p:txBody>
      </p:sp>
      <p:sp>
        <p:nvSpPr>
          <p:cNvPr id="14339" name="Rectangle 2"/>
          <p:cNvSpPr>
            <a:spLocks noGrp="1" noChangeArrowheads="1"/>
          </p:cNvSpPr>
          <p:nvPr>
            <p:ph type="title" idx="4294967295"/>
          </p:nvPr>
        </p:nvSpPr>
        <p:spPr>
          <a:xfrm>
            <a:off x="0" y="0"/>
            <a:ext cx="7772400" cy="1219200"/>
          </a:xfrm>
        </p:spPr>
        <p:txBody>
          <a:bodyPr/>
          <a:lstStyle/>
          <a:p>
            <a:pPr eaLnBrk="1" hangingPunct="1"/>
            <a:r>
              <a:rPr lang="fr-FR" sz="2800" b="1" smtClean="0"/>
              <a:t>I</a:t>
            </a:r>
            <a:r>
              <a:rPr lang="fr-FR" sz="3200" b="1" smtClean="0"/>
              <a:t>.</a:t>
            </a:r>
            <a:r>
              <a:rPr lang="fr-FR" sz="3200" b="1" smtClean="0">
                <a:solidFill>
                  <a:srgbClr val="003399"/>
                </a:solidFill>
              </a:rPr>
              <a:t> </a:t>
            </a:r>
            <a:r>
              <a:rPr lang="fr-FR" sz="3200" smtClean="0"/>
              <a:t>LE CONCEPT D’INDICATEUR ET SON APPLICATION À L’ÉDUCATION</a:t>
            </a:r>
            <a:r>
              <a:rPr lang="fr-FR" smtClean="0"/>
              <a:t> </a:t>
            </a:r>
          </a:p>
        </p:txBody>
      </p:sp>
      <p:sp>
        <p:nvSpPr>
          <p:cNvPr id="8196" name="Rectangle 3"/>
          <p:cNvSpPr>
            <a:spLocks noGrp="1" noChangeArrowheads="1"/>
          </p:cNvSpPr>
          <p:nvPr>
            <p:ph type="body" sz="half" idx="4294967295"/>
          </p:nvPr>
        </p:nvSpPr>
        <p:spPr>
          <a:xfrm>
            <a:off x="131763" y="1219200"/>
            <a:ext cx="9012237" cy="5486400"/>
          </a:xfrm>
        </p:spPr>
        <p:txBody>
          <a:bodyPr rtlCol="0">
            <a:normAutofit/>
          </a:bodyPr>
          <a:lstStyle/>
          <a:p>
            <a:pPr eaLnBrk="1" fontAlgn="auto" hangingPunct="1">
              <a:spcAft>
                <a:spcPts val="0"/>
              </a:spcAft>
              <a:buClr>
                <a:schemeClr val="tx1"/>
              </a:buClr>
              <a:buFont typeface="Wingdings" pitchFamily="2" charset="2"/>
              <a:buChar char="v"/>
              <a:defRPr/>
            </a:pPr>
            <a:r>
              <a:rPr lang="fr-FR" sz="2800" b="1" dirty="0" smtClean="0">
                <a:solidFill>
                  <a:srgbClr val="003399"/>
                </a:solidFill>
              </a:rPr>
              <a:t>1.2 Les fonctions de l’indicateur</a:t>
            </a:r>
          </a:p>
          <a:p>
            <a:pPr marL="0" indent="0" eaLnBrk="1" fontAlgn="auto" hangingPunct="1">
              <a:spcAft>
                <a:spcPts val="0"/>
              </a:spcAft>
              <a:buFont typeface="Arial" panose="020B0604020202020204" pitchFamily="34" charset="0"/>
              <a:buNone/>
              <a:defRPr/>
            </a:pPr>
            <a:endParaRPr lang="en-US" sz="3800" dirty="0" smtClean="0">
              <a:latin typeface="Garamond" panose="02020404030301010803" pitchFamily="18" charset="0"/>
            </a:endParaRPr>
          </a:p>
          <a:p>
            <a:pPr marL="0" indent="0" algn="just" eaLnBrk="1" fontAlgn="auto" hangingPunct="1">
              <a:spcAft>
                <a:spcPts val="0"/>
              </a:spcAft>
              <a:buFont typeface="Arial" panose="020B0604020202020204" pitchFamily="34" charset="0"/>
              <a:buNone/>
              <a:defRPr/>
            </a:pPr>
            <a:r>
              <a:rPr lang="fr-FR" sz="3800" dirty="0" smtClean="0">
                <a:latin typeface="Garamond" panose="02020404030301010803" pitchFamily="18" charset="0"/>
              </a:rPr>
              <a:t>Les indicateurs permettent d’évaluer la situation actuelle par rapport à l’objectif fixé. </a:t>
            </a:r>
          </a:p>
          <a:p>
            <a:pPr marL="0" indent="0" algn="just" eaLnBrk="1" fontAlgn="auto" hangingPunct="1">
              <a:spcAft>
                <a:spcPts val="0"/>
              </a:spcAft>
              <a:buFont typeface="Arial" panose="020B0604020202020204" pitchFamily="34" charset="0"/>
              <a:buNone/>
              <a:defRPr/>
            </a:pPr>
            <a:endParaRPr lang="fr-FR" sz="3800" dirty="0" smtClean="0">
              <a:latin typeface="Garamond" panose="02020404030301010803" pitchFamily="18" charset="0"/>
            </a:endParaRPr>
          </a:p>
          <a:p>
            <a:pPr marL="0" indent="0" algn="just" eaLnBrk="1" fontAlgn="auto" hangingPunct="1">
              <a:spcAft>
                <a:spcPts val="0"/>
              </a:spcAft>
              <a:buFont typeface="Arial" panose="020B0604020202020204" pitchFamily="34" charset="0"/>
              <a:buNone/>
              <a:defRPr/>
            </a:pPr>
            <a:r>
              <a:rPr lang="fr-FR" sz="3800" dirty="0" smtClean="0">
                <a:latin typeface="Garamond" panose="02020404030301010803" pitchFamily="18" charset="0"/>
              </a:rPr>
              <a:t>Ils soulignent des situations de dysfonctionnement ou de succès, mais n’expliquent pas et ne livrent pas immédiatement d’interprétation.</a:t>
            </a:r>
            <a:endParaRPr lang="fr-FR" sz="3800" dirty="0" smtClean="0">
              <a:solidFill>
                <a:schemeClr val="tx1">
                  <a:lumMod val="50000"/>
                  <a:lumOff val="50000"/>
                </a:schemeClr>
              </a:solidFill>
              <a:latin typeface="Garamond" panose="02020404030301010803" pitchFamily="18" charset="0"/>
            </a:endParaRPr>
          </a:p>
        </p:txBody>
      </p:sp>
    </p:spTree>
    <p:extLst>
      <p:ext uri="{BB962C8B-B14F-4D97-AF65-F5344CB8AC3E}">
        <p14:creationId xmlns:p14="http://schemas.microsoft.com/office/powerpoint/2010/main" val="102535811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609600"/>
            <a:ext cx="8534400" cy="990600"/>
          </a:xfrm>
        </p:spPr>
        <p:txBody>
          <a:bodyPr/>
          <a:lstStyle/>
          <a:p>
            <a:pPr eaLnBrk="1" hangingPunct="1"/>
            <a:r>
              <a:rPr lang="fr-FR" sz="3200" b="1" smtClean="0"/>
              <a:t>I. LE CONCEPT D’INDICATEUR ET SON APPLICATION À L’ÉDUCATION</a:t>
            </a:r>
            <a:r>
              <a:rPr lang="fr-FR" smtClean="0"/>
              <a:t> </a:t>
            </a:r>
          </a:p>
        </p:txBody>
      </p:sp>
      <p:sp>
        <p:nvSpPr>
          <p:cNvPr id="8196" name="Rectangle 3"/>
          <p:cNvSpPr>
            <a:spLocks noGrp="1" noChangeArrowheads="1"/>
          </p:cNvSpPr>
          <p:nvPr>
            <p:ph sz="half" idx="1"/>
          </p:nvPr>
        </p:nvSpPr>
        <p:spPr>
          <a:xfrm>
            <a:off x="152400" y="1905000"/>
            <a:ext cx="8686800" cy="4572000"/>
          </a:xfrm>
        </p:spPr>
        <p:txBody>
          <a:bodyPr rtlCol="0">
            <a:normAutofit/>
          </a:bodyPr>
          <a:lstStyle/>
          <a:p>
            <a:pPr eaLnBrk="1" fontAlgn="auto" hangingPunct="1">
              <a:spcAft>
                <a:spcPts val="0"/>
              </a:spcAft>
              <a:buClr>
                <a:schemeClr val="tx1"/>
              </a:buClr>
              <a:buFont typeface="Wingdings" pitchFamily="2" charset="2"/>
              <a:buChar char="v"/>
              <a:defRPr/>
            </a:pPr>
            <a:r>
              <a:rPr lang="fr-FR" b="1" dirty="0" smtClean="0">
                <a:solidFill>
                  <a:srgbClr val="003399"/>
                </a:solidFill>
              </a:rPr>
              <a:t>1.2 Les fonctions de l’indicateur:</a:t>
            </a:r>
          </a:p>
          <a:p>
            <a:pPr algn="just" eaLnBrk="1" fontAlgn="auto" hangingPunct="1">
              <a:spcAft>
                <a:spcPts val="0"/>
              </a:spcAft>
              <a:buClr>
                <a:schemeClr val="tx1"/>
              </a:buClr>
              <a:buFont typeface="Wingdings" pitchFamily="2" charset="2"/>
              <a:buChar char="F"/>
              <a:defRPr/>
            </a:pPr>
            <a:r>
              <a:rPr lang="fr-FR" dirty="0" smtClean="0">
                <a:solidFill>
                  <a:schemeClr val="tx1">
                    <a:lumMod val="50000"/>
                    <a:lumOff val="50000"/>
                  </a:schemeClr>
                </a:solidFill>
              </a:rPr>
              <a:t> </a:t>
            </a:r>
            <a:r>
              <a:rPr lang="fr-FR" sz="3200" dirty="0" smtClean="0"/>
              <a:t>Les indicateurs ont donc une f</a:t>
            </a:r>
            <a:r>
              <a:rPr lang="fr-FR" sz="3200" b="1" dirty="0" smtClean="0"/>
              <a:t>onction d’information</a:t>
            </a:r>
            <a:r>
              <a:rPr lang="fr-FR" sz="3200" dirty="0" smtClean="0"/>
              <a:t> sur l’</a:t>
            </a:r>
            <a:r>
              <a:rPr lang="fr-FR" sz="3200" b="1" dirty="0" smtClean="0"/>
              <a:t>état actuel</a:t>
            </a:r>
            <a:r>
              <a:rPr lang="fr-FR" sz="3200" dirty="0" smtClean="0"/>
              <a:t> de l’éducation et sur l’</a:t>
            </a:r>
            <a:r>
              <a:rPr lang="fr-FR" sz="3200" b="1" dirty="0" smtClean="0"/>
              <a:t>évolution générale</a:t>
            </a:r>
            <a:r>
              <a:rPr lang="fr-FR" sz="3200" dirty="0" smtClean="0"/>
              <a:t> de celle-ci. Ils ne sont pas une finalité en soi, mais ils doivent constituer une </a:t>
            </a:r>
            <a:r>
              <a:rPr lang="fr-FR" sz="3200" dirty="0"/>
              <a:t>aide à la </a:t>
            </a:r>
            <a:r>
              <a:rPr lang="fr-FR" sz="3200" b="1" dirty="0"/>
              <a:t>prise de</a:t>
            </a:r>
            <a:r>
              <a:rPr lang="fr-FR" sz="3200" dirty="0"/>
              <a:t> </a:t>
            </a:r>
            <a:r>
              <a:rPr lang="fr-FR" sz="3200" b="1" dirty="0"/>
              <a:t>décision</a:t>
            </a:r>
            <a:r>
              <a:rPr lang="fr-FR" sz="3200" dirty="0" smtClean="0"/>
              <a:t>. Ils ne </a:t>
            </a:r>
            <a:r>
              <a:rPr lang="fr-FR" sz="3200" dirty="0"/>
              <a:t>peuvent remplacer la connaissance </a:t>
            </a:r>
            <a:r>
              <a:rPr lang="fr-FR" sz="3200" dirty="0" smtClean="0"/>
              <a:t>pratique des réalités, mais constituent bien une aide à la gestion de ces réalités.  </a:t>
            </a:r>
            <a:endParaRPr lang="fr-FR" sz="3200" dirty="0"/>
          </a:p>
          <a:p>
            <a:pPr eaLnBrk="1" fontAlgn="auto" hangingPunct="1">
              <a:spcAft>
                <a:spcPts val="0"/>
              </a:spcAft>
              <a:buClr>
                <a:schemeClr val="tx1"/>
              </a:buClr>
              <a:buFont typeface="Wingdings" pitchFamily="2" charset="2"/>
              <a:buChar char="F"/>
              <a:defRPr/>
            </a:pPr>
            <a:endParaRPr lang="fr-FR" dirty="0" smtClean="0">
              <a:solidFill>
                <a:schemeClr val="tx1">
                  <a:lumMod val="50000"/>
                  <a:lumOff val="50000"/>
                </a:schemeClr>
              </a:solidFill>
            </a:endParaRPr>
          </a:p>
        </p:txBody>
      </p:sp>
      <p:sp>
        <p:nvSpPr>
          <p:cNvPr id="16388"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1295866-B7D6-4030-A53F-4729CBFB6CBC}" type="slidenum">
              <a:rPr lang="fr-FR" altLang="fr-FR" smtClean="0">
                <a:solidFill>
                  <a:prstClr val="black"/>
                </a:solidFill>
              </a:rPr>
              <a:pPr/>
              <a:t>67</a:t>
            </a:fld>
            <a:endParaRPr lang="fr-FR" altLang="fr-FR" smtClean="0">
              <a:solidFill>
                <a:prstClr val="black"/>
              </a:solidFill>
            </a:endParaRPr>
          </a:p>
        </p:txBody>
      </p:sp>
    </p:spTree>
    <p:extLst>
      <p:ext uri="{BB962C8B-B14F-4D97-AF65-F5344CB8AC3E}">
        <p14:creationId xmlns:p14="http://schemas.microsoft.com/office/powerpoint/2010/main" val="3691654804"/>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434263" cy="1219200"/>
          </a:xfrm>
        </p:spPr>
        <p:txBody>
          <a:bodyPr/>
          <a:lstStyle/>
          <a:p>
            <a:pPr eaLnBrk="1" hangingPunct="1"/>
            <a:r>
              <a:rPr lang="fr-FR" sz="3200" b="1" smtClean="0"/>
              <a:t>II.</a:t>
            </a:r>
            <a:r>
              <a:rPr lang="fr-FR" sz="3200" b="1" smtClean="0">
                <a:solidFill>
                  <a:srgbClr val="003399"/>
                </a:solidFill>
              </a:rPr>
              <a:t> </a:t>
            </a:r>
            <a:r>
              <a:rPr lang="fr-FR" sz="3200" b="1" smtClean="0"/>
              <a:t>LES PRINCIPAUX INDICATEURS DE L’ÉDUCATION</a:t>
            </a:r>
            <a:r>
              <a:rPr lang="fr-FR" smtClean="0"/>
              <a:t> </a:t>
            </a:r>
          </a:p>
        </p:txBody>
      </p:sp>
      <p:sp>
        <p:nvSpPr>
          <p:cNvPr id="10244" name="Rectangle 3"/>
          <p:cNvSpPr>
            <a:spLocks noGrp="1" noChangeArrowheads="1"/>
          </p:cNvSpPr>
          <p:nvPr>
            <p:ph sz="half" idx="1"/>
          </p:nvPr>
        </p:nvSpPr>
        <p:spPr>
          <a:xfrm>
            <a:off x="152400" y="1600200"/>
            <a:ext cx="8839200" cy="4756150"/>
          </a:xfrm>
        </p:spPr>
        <p:txBody>
          <a:bodyPr rtlCol="0">
            <a:normAutofit fontScale="92500" lnSpcReduction="10000"/>
          </a:bodyPr>
          <a:lstStyle/>
          <a:p>
            <a:pPr eaLnBrk="1" fontAlgn="auto" hangingPunct="1">
              <a:spcAft>
                <a:spcPts val="0"/>
              </a:spcAft>
              <a:buClr>
                <a:schemeClr val="tx1"/>
              </a:buClr>
              <a:buFont typeface="Wingdings" pitchFamily="2" charset="2"/>
              <a:buChar char="v"/>
              <a:defRPr/>
            </a:pPr>
            <a:r>
              <a:rPr lang="fr-FR" sz="3200" b="1" dirty="0" smtClean="0">
                <a:latin typeface="Garamond" panose="02020404030301010803" pitchFamily="18" charset="0"/>
              </a:rPr>
              <a:t>Les indicateurs d’accès</a:t>
            </a:r>
          </a:p>
          <a:p>
            <a:pPr eaLnBrk="1" fontAlgn="auto" hangingPunct="1">
              <a:spcAft>
                <a:spcPts val="0"/>
              </a:spcAft>
              <a:buClr>
                <a:schemeClr val="tx1"/>
              </a:buClr>
              <a:buFont typeface="Wingdings" pitchFamily="2" charset="2"/>
              <a:buNone/>
              <a:defRPr/>
            </a:pPr>
            <a:r>
              <a:rPr lang="fr-FR" sz="3200" b="1" dirty="0" smtClean="0">
                <a:latin typeface="Garamond" panose="02020404030301010803" pitchFamily="18" charset="0"/>
              </a:rPr>
              <a:t>    </a:t>
            </a:r>
            <a:r>
              <a:rPr lang="fr-FR" sz="3200" dirty="0" smtClean="0">
                <a:latin typeface="Garamond" panose="02020404030301010803" pitchFamily="18" charset="0"/>
              </a:rPr>
              <a:t>permettent de mesurer le pourcentage des enfants d’un âge scolaire donné pouvant accéder en première année d’un cycle éducatif donné.</a:t>
            </a:r>
          </a:p>
          <a:p>
            <a:pPr eaLnBrk="1" fontAlgn="auto" hangingPunct="1">
              <a:spcAft>
                <a:spcPts val="0"/>
              </a:spcAft>
              <a:buClr>
                <a:schemeClr val="tx1"/>
              </a:buClr>
              <a:buFont typeface="Arial" panose="020B0604020202020204" pitchFamily="34" charset="0"/>
              <a:buNone/>
              <a:defRPr/>
            </a:pPr>
            <a:endParaRPr lang="fr-FR" altLang="fr-FR" sz="3200" b="1" dirty="0" smtClean="0"/>
          </a:p>
          <a:p>
            <a:pPr algn="just" eaLnBrk="1" fontAlgn="auto" hangingPunct="1">
              <a:spcAft>
                <a:spcPts val="0"/>
              </a:spcAft>
              <a:buClr>
                <a:schemeClr val="tx1"/>
              </a:buClr>
              <a:buFont typeface="Wingdings" panose="05000000000000000000" pitchFamily="2" charset="2"/>
              <a:buChar char="v"/>
              <a:defRPr/>
            </a:pPr>
            <a:r>
              <a:rPr lang="fr-FR" altLang="fr-FR" sz="3500" b="1" dirty="0" smtClean="0">
                <a:latin typeface="Garamond" panose="02020404030301010803" pitchFamily="18" charset="0"/>
              </a:rPr>
              <a:t>Les </a:t>
            </a:r>
            <a:r>
              <a:rPr lang="fr-FR" altLang="fr-FR" sz="3500" b="1" dirty="0">
                <a:latin typeface="Garamond" panose="02020404030301010803" pitchFamily="18" charset="0"/>
              </a:rPr>
              <a:t>indicateurs de couverture</a:t>
            </a:r>
            <a:r>
              <a:rPr lang="fr-FR" altLang="fr-FR" sz="3500" dirty="0">
                <a:latin typeface="Garamond" panose="02020404030301010803" pitchFamily="18" charset="0"/>
              </a:rPr>
              <a:t> ou </a:t>
            </a:r>
            <a:r>
              <a:rPr lang="fr-FR" altLang="fr-FR" sz="3500" b="1" dirty="0">
                <a:latin typeface="Garamond" panose="02020404030301010803" pitchFamily="18" charset="0"/>
              </a:rPr>
              <a:t>de participation</a:t>
            </a:r>
            <a:r>
              <a:rPr lang="fr-FR" altLang="fr-FR" sz="3500" dirty="0">
                <a:latin typeface="Garamond" panose="02020404030301010803" pitchFamily="18" charset="0"/>
              </a:rPr>
              <a:t> rendent compte du degré de scolarisation d’un niveau éducatif donné (préscolaire, primaire, post-primaire, secondaire, supérieur</a:t>
            </a:r>
            <a:r>
              <a:rPr lang="fr-FR" altLang="fr-FR" sz="3500" dirty="0" smtClean="0">
                <a:latin typeface="Garamond" panose="02020404030301010803" pitchFamily="18" charset="0"/>
              </a:rPr>
              <a:t>).</a:t>
            </a:r>
            <a:r>
              <a:rPr lang="fr-FR" altLang="fr-FR" sz="3500" dirty="0">
                <a:latin typeface="Garamond" panose="02020404030301010803" pitchFamily="18" charset="0"/>
              </a:rPr>
              <a:t> </a:t>
            </a:r>
          </a:p>
          <a:p>
            <a:pPr eaLnBrk="1" fontAlgn="auto" hangingPunct="1">
              <a:spcAft>
                <a:spcPts val="0"/>
              </a:spcAft>
              <a:buClr>
                <a:schemeClr val="tx1"/>
              </a:buClr>
              <a:buFont typeface="Wingdings" pitchFamily="2" charset="2"/>
              <a:buNone/>
              <a:defRPr/>
            </a:pPr>
            <a:endParaRPr lang="fr-FR" sz="3200" dirty="0" smtClean="0">
              <a:latin typeface="Garamond" panose="02020404030301010803" pitchFamily="18" charset="0"/>
            </a:endParaRPr>
          </a:p>
          <a:p>
            <a:pPr eaLnBrk="1" fontAlgn="auto" hangingPunct="1">
              <a:spcAft>
                <a:spcPts val="0"/>
              </a:spcAft>
              <a:buClr>
                <a:schemeClr val="tx1"/>
              </a:buClr>
              <a:buFont typeface="Wingdings" pitchFamily="2" charset="2"/>
              <a:buNone/>
              <a:defRPr/>
            </a:pPr>
            <a:r>
              <a:rPr lang="fr-FR" sz="3200" dirty="0" smtClean="0">
                <a:latin typeface="Garamond" panose="02020404030301010803" pitchFamily="18" charset="0"/>
              </a:rPr>
              <a:t> </a:t>
            </a:r>
          </a:p>
        </p:txBody>
      </p:sp>
      <p:sp>
        <p:nvSpPr>
          <p:cNvPr id="18436"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BA52D05-0DA5-44A8-A387-B673630186ED}" type="slidenum">
              <a:rPr lang="fr-FR" altLang="fr-FR" smtClean="0">
                <a:solidFill>
                  <a:prstClr val="black"/>
                </a:solidFill>
              </a:rPr>
              <a:pPr/>
              <a:t>68</a:t>
            </a:fld>
            <a:endParaRPr lang="fr-FR" altLang="fr-FR" smtClean="0">
              <a:solidFill>
                <a:prstClr val="black"/>
              </a:solidFill>
            </a:endParaRPr>
          </a:p>
        </p:txBody>
      </p:sp>
    </p:spTree>
    <p:extLst>
      <p:ext uri="{BB962C8B-B14F-4D97-AF65-F5344CB8AC3E}">
        <p14:creationId xmlns:p14="http://schemas.microsoft.com/office/powerpoint/2010/main" val="3928688171"/>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609600"/>
            <a:ext cx="8534400" cy="914400"/>
          </a:xfrm>
        </p:spPr>
        <p:txBody>
          <a:bodyPr/>
          <a:lstStyle/>
          <a:p>
            <a:pPr eaLnBrk="1" hangingPunct="1"/>
            <a:r>
              <a:rPr lang="fr-FR" sz="3200" b="1" smtClean="0"/>
              <a:t>II. LES PRINCIPAUX INDICATEURS DE L’ÉDUCATION</a:t>
            </a:r>
            <a:r>
              <a:rPr lang="fr-FR" smtClean="0"/>
              <a:t> </a:t>
            </a:r>
          </a:p>
        </p:txBody>
      </p:sp>
      <p:sp>
        <p:nvSpPr>
          <p:cNvPr id="20483" name="Rectangle 3"/>
          <p:cNvSpPr>
            <a:spLocks noGrp="1" noChangeArrowheads="1"/>
          </p:cNvSpPr>
          <p:nvPr>
            <p:ph sz="half" idx="1"/>
          </p:nvPr>
        </p:nvSpPr>
        <p:spPr>
          <a:xfrm>
            <a:off x="304800" y="2073275"/>
            <a:ext cx="8534400" cy="4022725"/>
          </a:xfrm>
        </p:spPr>
        <p:txBody>
          <a:bodyPr/>
          <a:lstStyle/>
          <a:p>
            <a:pPr algn="just" eaLnBrk="1" hangingPunct="1">
              <a:buClr>
                <a:schemeClr val="tx1"/>
              </a:buClr>
              <a:buFont typeface="Wingdings" panose="05000000000000000000" pitchFamily="2" charset="2"/>
              <a:buChar char="v"/>
            </a:pPr>
            <a:r>
              <a:rPr lang="fr-FR" altLang="fr-FR" sz="3200" b="1" smtClean="0">
                <a:latin typeface="Garamond" panose="02020404030301010803" pitchFamily="18" charset="0"/>
              </a:rPr>
              <a:t>Les indicateurs d’efficacité</a:t>
            </a:r>
          </a:p>
          <a:p>
            <a:pPr algn="just" eaLnBrk="1" hangingPunct="1">
              <a:buClr>
                <a:schemeClr val="tx1"/>
              </a:buClr>
              <a:buFont typeface="Wingdings" panose="05000000000000000000" pitchFamily="2" charset="2"/>
              <a:buNone/>
            </a:pPr>
            <a:r>
              <a:rPr lang="fr-FR" altLang="fr-FR" sz="3200" b="1" smtClean="0">
                <a:latin typeface="Garamond" panose="02020404030301010803" pitchFamily="18" charset="0"/>
              </a:rPr>
              <a:t> </a:t>
            </a:r>
            <a:r>
              <a:rPr lang="fr-FR" altLang="fr-FR" sz="3200" smtClean="0">
                <a:latin typeface="Garamond" panose="02020404030301010803" pitchFamily="18" charset="0"/>
              </a:rPr>
              <a:t>mesurent les mouvements des élèves dans un système scolaire (d’une année d’études à l’autre, d’un cycle à l’autre) ;</a:t>
            </a:r>
          </a:p>
          <a:p>
            <a:pPr algn="just" eaLnBrk="1" hangingPunct="1">
              <a:buClr>
                <a:schemeClr val="tx1"/>
              </a:buClr>
              <a:buFont typeface="Wingdings" panose="05000000000000000000" pitchFamily="2" charset="2"/>
              <a:buNone/>
            </a:pPr>
            <a:endParaRPr lang="fr-FR" altLang="fr-FR" sz="3200" b="1" smtClean="0">
              <a:latin typeface="Garamond" panose="02020404030301010803" pitchFamily="18" charset="0"/>
            </a:endParaRPr>
          </a:p>
          <a:p>
            <a:pPr algn="just" eaLnBrk="1" hangingPunct="1">
              <a:buClr>
                <a:schemeClr val="tx1"/>
              </a:buClr>
              <a:buFont typeface="Wingdings" panose="05000000000000000000" pitchFamily="2" charset="2"/>
              <a:buChar char=""/>
            </a:pPr>
            <a:r>
              <a:rPr lang="fr-FR" altLang="fr-FR" sz="3200" b="1" smtClean="0">
                <a:latin typeface="Garamond" panose="02020404030301010803" pitchFamily="18" charset="0"/>
              </a:rPr>
              <a:t>Les indicateurs de qualité du service éducatif </a:t>
            </a:r>
            <a:r>
              <a:rPr lang="fr-FR" altLang="fr-FR" sz="3200" smtClean="0">
                <a:latin typeface="Garamond" panose="02020404030301010803" pitchFamily="18" charset="0"/>
              </a:rPr>
              <a:t>permettent d’apprécier les ressources mises à la disposition de l’éducation ;</a:t>
            </a:r>
          </a:p>
          <a:p>
            <a:pPr eaLnBrk="1" hangingPunct="1">
              <a:buClr>
                <a:schemeClr val="tx1"/>
              </a:buClr>
              <a:buFont typeface="Wingdings" panose="05000000000000000000" pitchFamily="2" charset="2"/>
              <a:buNone/>
            </a:pPr>
            <a:endParaRPr lang="fr-FR" altLang="fr-FR" smtClean="0"/>
          </a:p>
        </p:txBody>
      </p:sp>
      <p:sp>
        <p:nvSpPr>
          <p:cNvPr id="20484"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95AA5E0-A021-41AD-B221-D1C5C3C4E991}" type="slidenum">
              <a:rPr lang="fr-FR" altLang="fr-FR" smtClean="0">
                <a:solidFill>
                  <a:prstClr val="black"/>
                </a:solidFill>
              </a:rPr>
              <a:pPr/>
              <a:t>69</a:t>
            </a:fld>
            <a:endParaRPr lang="fr-FR" altLang="fr-FR" smtClean="0">
              <a:solidFill>
                <a:prstClr val="black"/>
              </a:solidFill>
            </a:endParaRPr>
          </a:p>
        </p:txBody>
      </p:sp>
    </p:spTree>
    <p:extLst>
      <p:ext uri="{BB962C8B-B14F-4D97-AF65-F5344CB8AC3E}">
        <p14:creationId xmlns:p14="http://schemas.microsoft.com/office/powerpoint/2010/main" val="420214281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mtClean="0"/>
              <a:t/>
            </a:r>
            <a:br>
              <a:rPr lang="fr-FR" smtClean="0"/>
            </a:br>
            <a:r>
              <a:rPr lang="fr-FR" smtClean="0"/>
              <a:t/>
            </a:r>
            <a:br>
              <a:rPr lang="fr-FR" smtClean="0"/>
            </a:br>
            <a:r>
              <a:rPr lang="fr-FR" smtClean="0"/>
              <a:t/>
            </a:r>
            <a:br>
              <a:rPr lang="fr-FR" smtClean="0"/>
            </a:br>
            <a:endParaRPr lang="fr-FR" sz="4800" smtClean="0"/>
          </a:p>
        </p:txBody>
      </p:sp>
      <p:sp>
        <p:nvSpPr>
          <p:cNvPr id="15363" name="Rectangle 3"/>
          <p:cNvSpPr>
            <a:spLocks noGrp="1" noChangeArrowheads="1"/>
          </p:cNvSpPr>
          <p:nvPr>
            <p:ph type="subTitle" idx="1"/>
          </p:nvPr>
        </p:nvSpPr>
        <p:spPr>
          <a:xfrm>
            <a:off x="250825" y="1125538"/>
            <a:ext cx="8642350" cy="5446712"/>
          </a:xfrm>
        </p:spPr>
        <p:txBody>
          <a:bodyPr/>
          <a:lstStyle/>
          <a:p>
            <a:pPr eaLnBrk="1" hangingPunct="1">
              <a:buFontTx/>
              <a:buNone/>
            </a:pPr>
            <a:r>
              <a:rPr lang="fr-FR" sz="4000" b="1" smtClean="0"/>
              <a:t>Avantages:</a:t>
            </a:r>
          </a:p>
          <a:p>
            <a:pPr eaLnBrk="1" hangingPunct="1">
              <a:buFontTx/>
              <a:buNone/>
            </a:pPr>
            <a:endParaRPr lang="fr-FR" sz="4000" smtClean="0"/>
          </a:p>
          <a:p>
            <a:pPr algn="l" eaLnBrk="1" hangingPunct="1">
              <a:buFontTx/>
              <a:buNone/>
            </a:pPr>
            <a:r>
              <a:rPr lang="fr-FR" sz="4000" smtClean="0"/>
              <a:t>- oblige à une vision globale et à une mise en relation d’un élément par rapport à un ensemble ;</a:t>
            </a:r>
          </a:p>
          <a:p>
            <a:pPr eaLnBrk="1" hangingPunct="1">
              <a:buFontTx/>
              <a:buNone/>
            </a:pPr>
            <a:r>
              <a:rPr lang="fr-FR" sz="4000" smtClean="0"/>
              <a:t>- permet ainsi d’éviter le cloisonnement et de promouvoir la participation et la rationalisation/optimisation.</a:t>
            </a:r>
          </a:p>
        </p:txBody>
      </p:sp>
      <p:sp>
        <p:nvSpPr>
          <p:cNvPr id="642052" name="Rectangle 4"/>
          <p:cNvSpPr>
            <a:spLocks noChangeArrowheads="1"/>
          </p:cNvSpPr>
          <p:nvPr/>
        </p:nvSpPr>
        <p:spPr bwMode="auto">
          <a:xfrm>
            <a:off x="684213" y="404813"/>
            <a:ext cx="6408737" cy="762000"/>
          </a:xfrm>
          <a:prstGeom prst="rect">
            <a:avLst/>
          </a:prstGeom>
          <a:noFill/>
          <a:ln w="9525">
            <a:noFill/>
            <a:miter lim="800000"/>
            <a:headEnd/>
            <a:tailEnd/>
          </a:ln>
          <a:effectLst/>
        </p:spPr>
        <p:txBody>
          <a:bodyPr>
            <a:spAutoFit/>
          </a:bodyPr>
          <a:lstStyle/>
          <a:p>
            <a:pPr eaLnBrk="1" hangingPunct="1">
              <a:defRPr/>
            </a:pPr>
            <a:r>
              <a:rPr lang="fr-FR" sz="4400" b="1" dirty="0">
                <a:latin typeface="Verdana" pitchFamily="34" charset="0"/>
              </a:rPr>
              <a:t>1.1.</a:t>
            </a:r>
            <a:r>
              <a:rPr lang="fr-FR" sz="4400" b="1" dirty="0">
                <a:latin typeface="Arial" charset="0"/>
              </a:rPr>
              <a:t> </a:t>
            </a:r>
            <a:r>
              <a:rPr lang="fr-FR" sz="4400" b="1" dirty="0">
                <a:effectLst>
                  <a:outerShdw blurRad="38100" dist="38100" dir="2700000" algn="tl">
                    <a:srgbClr val="FFFFFF"/>
                  </a:outerShdw>
                </a:effectLst>
                <a:latin typeface="Verdana" pitchFamily="34" charset="0"/>
              </a:rPr>
              <a:t>Définition</a:t>
            </a:r>
          </a:p>
        </p:txBody>
      </p:sp>
    </p:spTree>
  </p:cSld>
  <p:clrMapOvr>
    <a:masterClrMapping/>
  </p:clrMapOvr>
  <p:transition>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609600"/>
            <a:ext cx="8382000" cy="1066800"/>
          </a:xfrm>
        </p:spPr>
        <p:txBody>
          <a:bodyPr/>
          <a:lstStyle/>
          <a:p>
            <a:pPr eaLnBrk="1" hangingPunct="1"/>
            <a:r>
              <a:rPr lang="fr-FR" sz="3200" b="1" smtClean="0"/>
              <a:t>II. LES PRINCIPAUX INDICATEURS DE L’ÉDUCATION</a:t>
            </a:r>
            <a:r>
              <a:rPr lang="fr-FR" smtClean="0"/>
              <a:t> </a:t>
            </a:r>
          </a:p>
        </p:txBody>
      </p:sp>
      <p:sp>
        <p:nvSpPr>
          <p:cNvPr id="22531" name="Rectangle 3"/>
          <p:cNvSpPr>
            <a:spLocks noGrp="1" noChangeArrowheads="1"/>
          </p:cNvSpPr>
          <p:nvPr>
            <p:ph sz="half" idx="1"/>
          </p:nvPr>
        </p:nvSpPr>
        <p:spPr>
          <a:xfrm>
            <a:off x="381000" y="2174875"/>
            <a:ext cx="8005763" cy="4378325"/>
          </a:xfrm>
        </p:spPr>
        <p:txBody>
          <a:bodyPr/>
          <a:lstStyle/>
          <a:p>
            <a:pPr algn="just" eaLnBrk="1" hangingPunct="1">
              <a:buClr>
                <a:schemeClr val="tx1"/>
              </a:buClr>
              <a:buFont typeface="Wingdings" panose="05000000000000000000" pitchFamily="2" charset="2"/>
              <a:buChar char=""/>
            </a:pPr>
            <a:r>
              <a:rPr lang="fr-FR" altLang="fr-FR" b="1" smtClean="0"/>
              <a:t> </a:t>
            </a:r>
            <a:r>
              <a:rPr lang="fr-FR" altLang="fr-FR" sz="3200" b="1" smtClean="0">
                <a:latin typeface="Garamond" panose="02020404030301010803" pitchFamily="18" charset="0"/>
              </a:rPr>
              <a:t>Les indicateurs financiers</a:t>
            </a:r>
          </a:p>
          <a:p>
            <a:pPr algn="just" eaLnBrk="1" hangingPunct="1">
              <a:buClr>
                <a:schemeClr val="tx1"/>
              </a:buClr>
              <a:buFont typeface="Wingdings" panose="05000000000000000000" pitchFamily="2" charset="2"/>
              <a:buNone/>
            </a:pPr>
            <a:r>
              <a:rPr lang="fr-FR" altLang="fr-FR" sz="3200" b="1" smtClean="0">
                <a:latin typeface="Garamond" panose="02020404030301010803" pitchFamily="18" charset="0"/>
              </a:rPr>
              <a:t>  </a:t>
            </a:r>
            <a:r>
              <a:rPr lang="fr-FR" altLang="fr-FR" sz="3200" smtClean="0">
                <a:latin typeface="Garamond" panose="02020404030301010803" pitchFamily="18" charset="0"/>
              </a:rPr>
              <a:t>permettent d’analyser l’importance de l’effort budgétaire consenti à l’éducation, etc.</a:t>
            </a:r>
          </a:p>
          <a:p>
            <a:pPr algn="just" eaLnBrk="1" hangingPunct="1">
              <a:buClr>
                <a:schemeClr val="tx1"/>
              </a:buClr>
              <a:buFont typeface="Wingdings" panose="05000000000000000000" pitchFamily="2" charset="2"/>
              <a:buNone/>
            </a:pPr>
            <a:endParaRPr lang="fr-FR" altLang="fr-FR" sz="3200" b="1" smtClean="0">
              <a:latin typeface="Garamond" panose="02020404030301010803" pitchFamily="18" charset="0"/>
            </a:endParaRPr>
          </a:p>
          <a:p>
            <a:pPr algn="just" eaLnBrk="1" hangingPunct="1">
              <a:buClr>
                <a:schemeClr val="tx1"/>
              </a:buClr>
              <a:buFont typeface="Wingdings" panose="05000000000000000000" pitchFamily="2" charset="2"/>
              <a:buNone/>
            </a:pPr>
            <a:r>
              <a:rPr lang="fr-FR" altLang="fr-FR" sz="3200" b="1" smtClean="0">
                <a:latin typeface="Garamond" panose="02020404030301010803" pitchFamily="18" charset="0"/>
              </a:rPr>
              <a:t>Indicateurs généralement </a:t>
            </a:r>
            <a:r>
              <a:rPr lang="fr-FR" altLang="fr-FR" sz="3200" smtClean="0">
                <a:latin typeface="Garamond" panose="02020404030301010803" pitchFamily="18" charset="0"/>
              </a:rPr>
              <a:t>exprimés en taux.</a:t>
            </a:r>
          </a:p>
          <a:p>
            <a:pPr algn="just" eaLnBrk="1" hangingPunct="1">
              <a:buClr>
                <a:schemeClr val="tx1"/>
              </a:buClr>
              <a:buFont typeface="Wingdings" panose="05000000000000000000" pitchFamily="2" charset="2"/>
              <a:buNone/>
            </a:pPr>
            <a:r>
              <a:rPr lang="fr-FR" altLang="fr-FR" sz="3200" smtClean="0">
                <a:latin typeface="Garamond" panose="02020404030301010803" pitchFamily="18" charset="0"/>
              </a:rPr>
              <a:t>Autres outils de planification: carte scolaire ou éducative, modèles de projections sur plusieurs années, etc.</a:t>
            </a:r>
          </a:p>
          <a:p>
            <a:pPr algn="just" eaLnBrk="1" hangingPunct="1">
              <a:buClr>
                <a:schemeClr val="tx1"/>
              </a:buClr>
              <a:buFont typeface="Wingdings" panose="05000000000000000000" pitchFamily="2" charset="2"/>
              <a:buNone/>
            </a:pPr>
            <a:endParaRPr lang="fr-FR" altLang="fr-FR" sz="2500" smtClean="0"/>
          </a:p>
          <a:p>
            <a:pPr algn="just" eaLnBrk="1" hangingPunct="1">
              <a:buClr>
                <a:schemeClr val="tx1"/>
              </a:buClr>
              <a:buFont typeface="Wingdings" panose="05000000000000000000" pitchFamily="2" charset="2"/>
              <a:buNone/>
            </a:pPr>
            <a:endParaRPr lang="fr-FR" altLang="fr-FR" sz="2500" smtClean="0"/>
          </a:p>
        </p:txBody>
      </p:sp>
      <p:sp>
        <p:nvSpPr>
          <p:cNvPr id="22532"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6C175A2-6373-40E7-9944-D15B164ABD7A}" type="slidenum">
              <a:rPr lang="fr-FR" altLang="fr-FR" smtClean="0">
                <a:solidFill>
                  <a:prstClr val="black"/>
                </a:solidFill>
              </a:rPr>
              <a:pPr/>
              <a:t>70</a:t>
            </a:fld>
            <a:endParaRPr lang="fr-FR" altLang="fr-FR" smtClean="0">
              <a:solidFill>
                <a:prstClr val="black"/>
              </a:solidFill>
            </a:endParaRPr>
          </a:p>
        </p:txBody>
      </p:sp>
      <p:sp>
        <p:nvSpPr>
          <p:cNvPr id="2253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1064984722"/>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58763"/>
            <a:ext cx="8001000" cy="731837"/>
          </a:xfrm>
        </p:spPr>
        <p:txBody>
          <a:bodyPr/>
          <a:lstStyle/>
          <a:p>
            <a:pPr eaLnBrk="1" hangingPunct="1"/>
            <a:r>
              <a:rPr lang="fr-FR" sz="3600" b="1" smtClean="0"/>
              <a:t>III. LES INDICATEURS D’ACCES</a:t>
            </a:r>
            <a:r>
              <a:rPr lang="fr-FR" sz="3700" smtClean="0"/>
              <a:t> </a:t>
            </a:r>
          </a:p>
        </p:txBody>
      </p:sp>
      <p:sp>
        <p:nvSpPr>
          <p:cNvPr id="24579" name="Rectangle 3"/>
          <p:cNvSpPr>
            <a:spLocks noGrp="1" noChangeArrowheads="1"/>
          </p:cNvSpPr>
          <p:nvPr>
            <p:ph sz="half" idx="1"/>
          </p:nvPr>
        </p:nvSpPr>
        <p:spPr>
          <a:xfrm>
            <a:off x="228600" y="1219200"/>
            <a:ext cx="8086725" cy="5410200"/>
          </a:xfrm>
        </p:spPr>
        <p:txBody>
          <a:bodyPr/>
          <a:lstStyle/>
          <a:p>
            <a:pPr algn="just" eaLnBrk="1" hangingPunct="1">
              <a:buClr>
                <a:schemeClr val="tx1"/>
              </a:buClr>
              <a:buFont typeface="Wingdings" panose="05000000000000000000" pitchFamily="2" charset="2"/>
              <a:buNone/>
            </a:pPr>
            <a:r>
              <a:rPr lang="fr-FR" altLang="fr-FR" b="1" smtClean="0"/>
              <a:t>	</a:t>
            </a:r>
          </a:p>
          <a:p>
            <a:pPr algn="just" eaLnBrk="1" hangingPunct="1">
              <a:buClr>
                <a:schemeClr val="tx1"/>
              </a:buClr>
              <a:buFont typeface="Wingdings" panose="05000000000000000000" pitchFamily="2" charset="2"/>
              <a:buNone/>
            </a:pPr>
            <a:r>
              <a:rPr lang="fr-FR" altLang="fr-FR" sz="3200" smtClean="0">
                <a:latin typeface="Garamond" panose="02020404030301010803" pitchFamily="18" charset="0"/>
              </a:rPr>
              <a:t>Le choix de ces indicateurs dépend du niveau d’éducation pour lequel l’accès est calculé.</a:t>
            </a:r>
          </a:p>
          <a:p>
            <a:pPr algn="just" eaLnBrk="1" hangingPunct="1">
              <a:buClr>
                <a:schemeClr val="tx1"/>
              </a:buClr>
              <a:buFont typeface="Wingdings" panose="05000000000000000000" pitchFamily="2" charset="2"/>
              <a:buNone/>
            </a:pPr>
            <a:endParaRPr lang="fr-FR" altLang="fr-FR" sz="3200" smtClean="0">
              <a:latin typeface="Garamond" panose="02020404030301010803" pitchFamily="18" charset="0"/>
            </a:endParaRPr>
          </a:p>
          <a:p>
            <a:pPr algn="just" eaLnBrk="1" hangingPunct="1">
              <a:buClr>
                <a:schemeClr val="tx1"/>
              </a:buClr>
              <a:buFont typeface="Wingdings" panose="05000000000000000000" pitchFamily="2" charset="2"/>
              <a:buNone/>
            </a:pPr>
            <a:r>
              <a:rPr lang="fr-FR" altLang="fr-FR" sz="3200" b="1" smtClean="0">
                <a:latin typeface="Garamond" panose="02020404030301010803" pitchFamily="18" charset="0"/>
              </a:rPr>
              <a:t>Accès mesuré </a:t>
            </a:r>
            <a:r>
              <a:rPr lang="fr-FR" altLang="fr-FR" sz="3200" smtClean="0">
                <a:latin typeface="Garamond" panose="02020404030301010803" pitchFamily="18" charset="0"/>
              </a:rPr>
              <a:t>par les taux d’admission et les taux de transition</a:t>
            </a:r>
          </a:p>
        </p:txBody>
      </p:sp>
      <p:sp>
        <p:nvSpPr>
          <p:cNvPr id="24580"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8B6FDB1-B5B1-477D-8A80-9A9893CC5AA6}" type="slidenum">
              <a:rPr lang="fr-FR" altLang="fr-FR" smtClean="0">
                <a:solidFill>
                  <a:prstClr val="black"/>
                </a:solidFill>
              </a:rPr>
              <a:pPr/>
              <a:t>71</a:t>
            </a:fld>
            <a:endParaRPr lang="fr-FR" altLang="fr-FR" smtClean="0">
              <a:solidFill>
                <a:prstClr val="black"/>
              </a:solidFill>
            </a:endParaRPr>
          </a:p>
        </p:txBody>
      </p:sp>
      <p:sp>
        <p:nvSpPr>
          <p:cNvPr id="24581"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197492149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8382000" cy="914400"/>
          </a:xfrm>
        </p:spPr>
        <p:txBody>
          <a:bodyPr/>
          <a:lstStyle/>
          <a:p>
            <a:pPr eaLnBrk="1" hangingPunct="1"/>
            <a:r>
              <a:rPr lang="fr-FR" sz="3200" b="1" smtClean="0"/>
              <a:t>III. LES INDICATEURS D’ACCES</a:t>
            </a:r>
          </a:p>
        </p:txBody>
      </p:sp>
      <p:sp>
        <p:nvSpPr>
          <p:cNvPr id="26627" name="Rectangle 3"/>
          <p:cNvSpPr>
            <a:spLocks noGrp="1" noChangeArrowheads="1"/>
          </p:cNvSpPr>
          <p:nvPr>
            <p:ph sz="half" idx="1"/>
          </p:nvPr>
        </p:nvSpPr>
        <p:spPr>
          <a:xfrm>
            <a:off x="228600" y="1447800"/>
            <a:ext cx="8382000" cy="4648200"/>
          </a:xfrm>
        </p:spPr>
        <p:txBody>
          <a:bodyPr/>
          <a:lstStyle/>
          <a:p>
            <a:pPr algn="just" eaLnBrk="1" hangingPunct="1">
              <a:buClr>
                <a:schemeClr val="tx1"/>
              </a:buClr>
              <a:buFont typeface="Wingdings" panose="05000000000000000000" pitchFamily="2" charset="2"/>
              <a:buNone/>
            </a:pPr>
            <a:r>
              <a:rPr lang="fr-FR" altLang="fr-FR" b="1" dirty="0" smtClean="0"/>
              <a:t>Le taux brut d’admission </a:t>
            </a:r>
          </a:p>
          <a:p>
            <a:pPr algn="just" eaLnBrk="1" hangingPunct="1">
              <a:buClr>
                <a:schemeClr val="tx1"/>
              </a:buClr>
              <a:buFont typeface="Wingdings" panose="05000000000000000000" pitchFamily="2" charset="2"/>
              <a:buChar char="v"/>
            </a:pPr>
            <a:r>
              <a:rPr lang="fr-FR" altLang="fr-FR" b="1" dirty="0" smtClean="0"/>
              <a:t>Définition : </a:t>
            </a:r>
            <a:r>
              <a:rPr lang="fr-FR" altLang="fr-FR" dirty="0" smtClean="0"/>
              <a:t>la proportion des nouveaux inscrits en première année d’un cycle donné, parmi les enfants ayant l’âge officiel d’entrée dans ledit cycle.</a:t>
            </a:r>
          </a:p>
          <a:p>
            <a:pPr eaLnBrk="1" hangingPunct="1">
              <a:buClr>
                <a:schemeClr val="tx1"/>
              </a:buClr>
              <a:buFont typeface="Wingdings" panose="05000000000000000000" pitchFamily="2" charset="2"/>
              <a:buNone/>
            </a:pPr>
            <a:endParaRPr lang="fr-FR" altLang="fr-FR" dirty="0" smtClean="0"/>
          </a:p>
          <a:p>
            <a:pPr algn="just" eaLnBrk="1" hangingPunct="1"/>
            <a:r>
              <a:rPr lang="fr-FR" altLang="fr-FR" dirty="0" smtClean="0"/>
              <a:t>Age légal d’admission variant suivant la législation de chaque pays. Au Burkina Faso, pour le cycle préscolaire, il est de 3 ans, de 6 ans pour le primaire, de 12 ans pour le post-primaire, de 16 ans pour le secondaire et de 19 ans pour le supérieur.</a:t>
            </a:r>
          </a:p>
        </p:txBody>
      </p:sp>
      <p:sp>
        <p:nvSpPr>
          <p:cNvPr id="26628"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92096A-77F2-498D-91B0-DFF231DEF974}" type="slidenum">
              <a:rPr lang="fr-FR" altLang="fr-FR" smtClean="0">
                <a:solidFill>
                  <a:prstClr val="black"/>
                </a:solidFill>
              </a:rPr>
              <a:pPr/>
              <a:t>72</a:t>
            </a:fld>
            <a:endParaRPr lang="fr-FR" altLang="fr-FR" smtClean="0">
              <a:solidFill>
                <a:prstClr val="black"/>
              </a:solidFill>
            </a:endParaRPr>
          </a:p>
        </p:txBody>
      </p:sp>
    </p:spTree>
    <p:extLst>
      <p:ext uri="{BB962C8B-B14F-4D97-AF65-F5344CB8AC3E}">
        <p14:creationId xmlns:p14="http://schemas.microsoft.com/office/powerpoint/2010/main" val="268243385"/>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609600"/>
            <a:ext cx="8610600" cy="685800"/>
          </a:xfrm>
        </p:spPr>
        <p:txBody>
          <a:bodyPr/>
          <a:lstStyle/>
          <a:p>
            <a:pPr eaLnBrk="1" hangingPunct="1"/>
            <a:r>
              <a:rPr lang="fr-FR" sz="3600" b="1" smtClean="0"/>
              <a:t>III. LES INDICATEURS D’ACCES</a:t>
            </a:r>
            <a:r>
              <a:rPr lang="fr-FR" sz="3700" smtClean="0"/>
              <a:t> </a:t>
            </a:r>
          </a:p>
        </p:txBody>
      </p:sp>
      <p:sp>
        <p:nvSpPr>
          <p:cNvPr id="28675" name="Rectangle 3"/>
          <p:cNvSpPr>
            <a:spLocks noGrp="1" noChangeArrowheads="1"/>
          </p:cNvSpPr>
          <p:nvPr>
            <p:ph sz="half" idx="1"/>
          </p:nvPr>
        </p:nvSpPr>
        <p:spPr>
          <a:xfrm>
            <a:off x="533400" y="1524000"/>
            <a:ext cx="8077200" cy="4800600"/>
          </a:xfrm>
        </p:spPr>
        <p:txBody>
          <a:bodyPr/>
          <a:lstStyle/>
          <a:p>
            <a:pPr algn="just" eaLnBrk="1" hangingPunct="1">
              <a:buClr>
                <a:schemeClr val="tx1"/>
              </a:buClr>
              <a:buFont typeface="Wingdings" panose="05000000000000000000" pitchFamily="2" charset="2"/>
              <a:buNone/>
            </a:pPr>
            <a:r>
              <a:rPr lang="fr-FR" altLang="fr-FR" b="1" smtClean="0"/>
              <a:t>Le taux brut d’admission </a:t>
            </a:r>
          </a:p>
          <a:p>
            <a:pPr algn="just"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Char char="v"/>
            </a:pPr>
            <a:r>
              <a:rPr lang="fr-FR" altLang="fr-FR" b="1" smtClean="0"/>
              <a:t>Objet</a:t>
            </a:r>
            <a:r>
              <a:rPr lang="fr-FR" altLang="fr-FR" smtClean="0"/>
              <a:t> : indiquer le niveau général d’accès en première année du cycle d’enseignement . Il indique également la capacité du système éducatif à assurer l’accès en première année à la population ayant l’âge officiel d’entrée dans le cycle d’enseignement. </a:t>
            </a:r>
          </a:p>
        </p:txBody>
      </p:sp>
      <p:sp>
        <p:nvSpPr>
          <p:cNvPr id="28676"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ACB7A9C-177B-409A-808D-4C07E6394B9A}" type="slidenum">
              <a:rPr lang="fr-FR" altLang="fr-FR" smtClean="0">
                <a:solidFill>
                  <a:prstClr val="black"/>
                </a:solidFill>
              </a:rPr>
              <a:pPr/>
              <a:t>73</a:t>
            </a:fld>
            <a:endParaRPr lang="fr-FR" altLang="fr-FR" smtClean="0">
              <a:solidFill>
                <a:prstClr val="black"/>
              </a:solidFill>
            </a:endParaRPr>
          </a:p>
        </p:txBody>
      </p:sp>
      <p:sp>
        <p:nvSpPr>
          <p:cNvPr id="2867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135644198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609600"/>
            <a:ext cx="7739063" cy="609600"/>
          </a:xfrm>
        </p:spPr>
        <p:txBody>
          <a:bodyPr/>
          <a:lstStyle/>
          <a:p>
            <a:pPr eaLnBrk="1" hangingPunct="1"/>
            <a:r>
              <a:rPr lang="fr-FR" sz="3200" b="1" smtClean="0"/>
              <a:t>III. LES INDICATEURS D’ACCES</a:t>
            </a:r>
          </a:p>
        </p:txBody>
      </p:sp>
      <p:sp>
        <p:nvSpPr>
          <p:cNvPr id="30723" name="Rectangle 3"/>
          <p:cNvSpPr>
            <a:spLocks noGrp="1" noChangeArrowheads="1"/>
          </p:cNvSpPr>
          <p:nvPr>
            <p:ph sz="half" idx="1"/>
          </p:nvPr>
        </p:nvSpPr>
        <p:spPr>
          <a:xfrm>
            <a:off x="304800" y="2057400"/>
            <a:ext cx="8305800" cy="4267200"/>
          </a:xfrm>
        </p:spPr>
        <p:txBody>
          <a:bodyPr/>
          <a:lstStyle/>
          <a:p>
            <a:pPr algn="just" eaLnBrk="1" hangingPunct="1">
              <a:buClr>
                <a:schemeClr val="tx1"/>
              </a:buClr>
              <a:buFont typeface="Wingdings" panose="05000000000000000000" pitchFamily="2" charset="2"/>
              <a:buNone/>
            </a:pPr>
            <a:r>
              <a:rPr lang="fr-FR" altLang="fr-FR" b="1" smtClean="0"/>
              <a:t>Le taux brut d’admission </a:t>
            </a:r>
          </a:p>
          <a:p>
            <a:pPr algn="just" eaLnBrk="1" hangingPunct="1">
              <a:buClr>
                <a:schemeClr val="tx1"/>
              </a:buClr>
              <a:buFont typeface="Wingdings" panose="05000000000000000000" pitchFamily="2" charset="2"/>
              <a:buNone/>
            </a:pPr>
            <a:endParaRPr lang="fr-FR" altLang="fr-FR" b="1" smtClean="0"/>
          </a:p>
          <a:p>
            <a:pPr algn="just" eaLnBrk="1" hangingPunct="1">
              <a:buClr>
                <a:schemeClr val="tx1"/>
              </a:buClr>
              <a:buFont typeface="Wingdings" panose="05000000000000000000" pitchFamily="2" charset="2"/>
              <a:buChar char="v"/>
            </a:pPr>
            <a:r>
              <a:rPr lang="fr-FR" altLang="fr-FR" b="1" smtClean="0"/>
              <a:t>Formule de calcul pour l’enseignement primaire:</a:t>
            </a:r>
          </a:p>
          <a:p>
            <a:pPr algn="just" eaLnBrk="1" hangingPunct="1">
              <a:buClr>
                <a:schemeClr val="tx1"/>
              </a:buClr>
              <a:buFont typeface="Wingdings" panose="05000000000000000000" pitchFamily="2" charset="2"/>
              <a:buNone/>
            </a:pPr>
            <a:endParaRPr lang="fr-FR" altLang="fr-FR" b="1" smtClean="0"/>
          </a:p>
          <a:p>
            <a:pPr algn="ctr" eaLnBrk="1" hangingPunct="1">
              <a:buClr>
                <a:schemeClr val="tx1"/>
              </a:buClr>
              <a:buFont typeface="Wingdings" panose="05000000000000000000" pitchFamily="2" charset="2"/>
              <a:buNone/>
            </a:pPr>
            <a:r>
              <a:rPr lang="fr-FR" altLang="fr-FR" sz="2300" smtClean="0"/>
              <a:t>Effectif des nouveaux élèves inscrits au CP1 de l’année t</a:t>
            </a:r>
          </a:p>
          <a:p>
            <a:pPr algn="just" eaLnBrk="1" hangingPunct="1">
              <a:buClr>
                <a:schemeClr val="tx1"/>
              </a:buClr>
              <a:buFont typeface="Wingdings" panose="05000000000000000000" pitchFamily="2" charset="2"/>
              <a:buNone/>
            </a:pPr>
            <a:r>
              <a:rPr lang="fr-FR" altLang="fr-FR" sz="2300" smtClean="0"/>
              <a:t>   _______________________________________________X100</a:t>
            </a:r>
          </a:p>
          <a:p>
            <a:pPr algn="ctr" eaLnBrk="1" hangingPunct="1">
              <a:buClr>
                <a:schemeClr val="tx1"/>
              </a:buClr>
              <a:buFont typeface="Wingdings" panose="05000000000000000000" pitchFamily="2" charset="2"/>
              <a:buNone/>
            </a:pPr>
            <a:r>
              <a:rPr lang="fr-FR" altLang="fr-FR" sz="2300" smtClean="0"/>
              <a:t>   Population de 6 ans de l’année</a:t>
            </a:r>
            <a:r>
              <a:rPr lang="fr-FR" altLang="fr-FR" sz="2500" smtClean="0"/>
              <a:t> </a:t>
            </a:r>
            <a:endParaRPr lang="fr-FR" altLang="fr-FR" smtClean="0"/>
          </a:p>
          <a:p>
            <a:pPr algn="just" eaLnBrk="1" hangingPunct="1">
              <a:buClr>
                <a:schemeClr val="tx1"/>
              </a:buClr>
              <a:buFont typeface="Wingdings" panose="05000000000000000000" pitchFamily="2" charset="2"/>
              <a:buNone/>
            </a:pPr>
            <a:endParaRPr lang="fr-FR" altLang="fr-FR" smtClean="0"/>
          </a:p>
        </p:txBody>
      </p:sp>
      <p:sp>
        <p:nvSpPr>
          <p:cNvPr id="30724"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8E506BC-B1E2-46D1-AC0F-5E6996064B8E}" type="slidenum">
              <a:rPr lang="fr-FR" altLang="fr-FR" smtClean="0">
                <a:solidFill>
                  <a:prstClr val="black"/>
                </a:solidFill>
              </a:rPr>
              <a:pPr/>
              <a:t>74</a:t>
            </a:fld>
            <a:endParaRPr lang="fr-FR" altLang="fr-FR" smtClean="0">
              <a:solidFill>
                <a:prstClr val="black"/>
              </a:solidFill>
            </a:endParaRPr>
          </a:p>
        </p:txBody>
      </p:sp>
      <p:sp>
        <p:nvSpPr>
          <p:cNvPr id="3072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765158044"/>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2C8C020F-BBAB-4542-8048-1E36B0271793}" type="slidenum">
              <a:rPr lang="fr-FR" altLang="fr-FR" sz="1400">
                <a:solidFill>
                  <a:prstClr val="black"/>
                </a:solidFill>
              </a:rPr>
              <a:pPr algn="r" eaLnBrk="1" hangingPunct="1"/>
              <a:t>75</a:t>
            </a:fld>
            <a:endParaRPr lang="fr-FR" altLang="fr-FR" sz="1400">
              <a:solidFill>
                <a:prstClr val="black"/>
              </a:solidFill>
            </a:endParaRPr>
          </a:p>
        </p:txBody>
      </p:sp>
      <p:sp>
        <p:nvSpPr>
          <p:cNvPr id="32771" name="Rectangle 2"/>
          <p:cNvSpPr>
            <a:spLocks noGrp="1" noChangeArrowheads="1"/>
          </p:cNvSpPr>
          <p:nvPr>
            <p:ph type="title" idx="4294967295"/>
          </p:nvPr>
        </p:nvSpPr>
        <p:spPr>
          <a:xfrm>
            <a:off x="0" y="609600"/>
            <a:ext cx="7739063" cy="609600"/>
          </a:xfrm>
        </p:spPr>
        <p:txBody>
          <a:bodyPr/>
          <a:lstStyle/>
          <a:p>
            <a:pPr eaLnBrk="1" hangingPunct="1"/>
            <a:r>
              <a:rPr lang="fr-FR" sz="3200" b="1" smtClean="0"/>
              <a:t>III. LES INDICATEURS D’ACCES</a:t>
            </a:r>
          </a:p>
        </p:txBody>
      </p:sp>
      <p:sp>
        <p:nvSpPr>
          <p:cNvPr id="32772" name="Rectangle 3"/>
          <p:cNvSpPr>
            <a:spLocks noGrp="1" noChangeArrowheads="1"/>
          </p:cNvSpPr>
          <p:nvPr>
            <p:ph type="body" sz="half" idx="4294967295"/>
          </p:nvPr>
        </p:nvSpPr>
        <p:spPr>
          <a:xfrm>
            <a:off x="0" y="1447800"/>
            <a:ext cx="8077200" cy="4876800"/>
          </a:xfrm>
        </p:spPr>
        <p:txBody>
          <a:bodyPr/>
          <a:lstStyle/>
          <a:p>
            <a:pPr algn="just" eaLnBrk="1" hangingPunct="1">
              <a:buClr>
                <a:schemeClr val="tx1"/>
              </a:buClr>
              <a:buFont typeface="Wingdings" panose="05000000000000000000" pitchFamily="2" charset="2"/>
              <a:buNone/>
            </a:pPr>
            <a:r>
              <a:rPr lang="fr-FR" altLang="fr-FR" sz="2800" smtClean="0"/>
              <a:t>Un taux brut d’admission élevé indique en général un degré élevé d’accès à l’enseignement primaire. Comme le calcul porte sur tous les nouveaux élèves de la première année, indépendamment de leur âge, le taux brut d’admission peut être supérieur à 100 %, en raison de l’inclusion des enfants trop âgés et trop jeunes qui entrent à l’école primaire pour la première fois.</a:t>
            </a:r>
          </a:p>
        </p:txBody>
      </p:sp>
      <p:sp>
        <p:nvSpPr>
          <p:cNvPr id="3277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5530926"/>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0E5F0B24-B97B-44AF-8666-8F1ECF62DD76}" type="slidenum">
              <a:rPr lang="fr-FR" altLang="fr-FR" sz="1400">
                <a:solidFill>
                  <a:prstClr val="black"/>
                </a:solidFill>
              </a:rPr>
              <a:pPr algn="r" eaLnBrk="1" hangingPunct="1"/>
              <a:t>76</a:t>
            </a:fld>
            <a:endParaRPr lang="fr-FR" altLang="fr-FR" sz="1400">
              <a:solidFill>
                <a:prstClr val="black"/>
              </a:solidFill>
            </a:endParaRPr>
          </a:p>
        </p:txBody>
      </p:sp>
      <p:sp>
        <p:nvSpPr>
          <p:cNvPr id="34819" name="Rectangle 2"/>
          <p:cNvSpPr>
            <a:spLocks noGrp="1" noChangeArrowheads="1"/>
          </p:cNvSpPr>
          <p:nvPr>
            <p:ph type="title" idx="4294967295"/>
          </p:nvPr>
        </p:nvSpPr>
        <p:spPr>
          <a:xfrm>
            <a:off x="0" y="609600"/>
            <a:ext cx="7739063" cy="609600"/>
          </a:xfrm>
        </p:spPr>
        <p:txBody>
          <a:bodyPr/>
          <a:lstStyle/>
          <a:p>
            <a:pPr eaLnBrk="1" hangingPunct="1"/>
            <a:r>
              <a:rPr lang="fr-FR" sz="3200" b="1" smtClean="0"/>
              <a:t>III. LES INDICATEURS D’ACCES</a:t>
            </a:r>
          </a:p>
        </p:txBody>
      </p:sp>
      <p:sp>
        <p:nvSpPr>
          <p:cNvPr id="19460" name="Rectangle 3"/>
          <p:cNvSpPr>
            <a:spLocks noGrp="1" noChangeArrowheads="1"/>
          </p:cNvSpPr>
          <p:nvPr>
            <p:ph type="body" sz="half" idx="4294967295"/>
          </p:nvPr>
        </p:nvSpPr>
        <p:spPr>
          <a:xfrm>
            <a:off x="0" y="1447800"/>
            <a:ext cx="8686800" cy="5181600"/>
          </a:xfrm>
        </p:spPr>
        <p:txBody>
          <a:bodyPr rtlCol="0">
            <a:normAutofit/>
          </a:bodyPr>
          <a:lstStyle/>
          <a:p>
            <a:pPr eaLnBrk="1" fontAlgn="auto" hangingPunct="1">
              <a:spcAft>
                <a:spcPts val="0"/>
              </a:spcAft>
              <a:buFont typeface="Arial" charset="0"/>
              <a:buNone/>
              <a:defRPr/>
            </a:pPr>
            <a:r>
              <a:rPr lang="fr-FR" sz="2800" dirty="0" smtClean="0">
                <a:solidFill>
                  <a:schemeClr val="tx1">
                    <a:lumMod val="50000"/>
                    <a:lumOff val="50000"/>
                  </a:schemeClr>
                </a:solidFill>
              </a:rPr>
              <a:t>Au Burkina Faso, situations d’enfants trop âgés: ils n’ont pas pu trouver de place au moment où ils avaient l’âge légal, ou encore pour d’autres raisons et ont été admis plus tard.</a:t>
            </a:r>
          </a:p>
          <a:p>
            <a:pPr eaLnBrk="1" fontAlgn="auto" hangingPunct="1">
              <a:spcAft>
                <a:spcPts val="0"/>
              </a:spcAft>
              <a:buFont typeface="Arial" charset="0"/>
              <a:buNone/>
              <a:defRPr/>
            </a:pPr>
            <a:r>
              <a:rPr lang="fr-FR" sz="2800" dirty="0" smtClean="0">
                <a:solidFill>
                  <a:schemeClr val="tx1">
                    <a:lumMod val="50000"/>
                    <a:lumOff val="50000"/>
                  </a:schemeClr>
                </a:solidFill>
              </a:rPr>
              <a:t>Dans les grands centres urbains, on a de plus en plus d’enfants d’âge précoce admis au CP1.</a:t>
            </a:r>
          </a:p>
          <a:p>
            <a:pPr eaLnBrk="1" fontAlgn="auto" hangingPunct="1">
              <a:spcAft>
                <a:spcPts val="0"/>
              </a:spcAft>
              <a:buFont typeface="Arial" charset="0"/>
              <a:buNone/>
              <a:defRPr/>
            </a:pPr>
            <a:r>
              <a:rPr lang="fr-FR" sz="2800" dirty="0" smtClean="0">
                <a:solidFill>
                  <a:schemeClr val="tx1">
                    <a:lumMod val="50000"/>
                    <a:lumOff val="50000"/>
                  </a:schemeClr>
                </a:solidFill>
              </a:rPr>
              <a:t>Un faible taux brut d’admission peut s’expliquer par une insuffisance de la capacité d’accueil et/ou par une faible demande éducative.</a:t>
            </a:r>
          </a:p>
        </p:txBody>
      </p:sp>
      <p:sp>
        <p:nvSpPr>
          <p:cNvPr id="34821"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3984550063"/>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09600"/>
            <a:ext cx="8305800" cy="762000"/>
          </a:xfrm>
        </p:spPr>
        <p:txBody>
          <a:bodyPr/>
          <a:lstStyle/>
          <a:p>
            <a:pPr eaLnBrk="1" hangingPunct="1"/>
            <a:r>
              <a:rPr lang="fr-FR" sz="3200" b="1" smtClean="0"/>
              <a:t>III. LES INDICATEURS D’ACCES</a:t>
            </a:r>
          </a:p>
        </p:txBody>
      </p:sp>
      <p:sp>
        <p:nvSpPr>
          <p:cNvPr id="36867" name="Rectangle 3"/>
          <p:cNvSpPr>
            <a:spLocks noGrp="1" noChangeArrowheads="1"/>
          </p:cNvSpPr>
          <p:nvPr>
            <p:ph sz="half" idx="1"/>
          </p:nvPr>
        </p:nvSpPr>
        <p:spPr>
          <a:xfrm>
            <a:off x="533400" y="1981200"/>
            <a:ext cx="8077200" cy="4114800"/>
          </a:xfrm>
        </p:spPr>
        <p:txBody>
          <a:bodyPr/>
          <a:lstStyle/>
          <a:p>
            <a:pPr algn="just" eaLnBrk="1" hangingPunct="1">
              <a:buClr>
                <a:schemeClr val="tx1"/>
              </a:buClr>
              <a:buFont typeface="Wingdings" panose="05000000000000000000" pitchFamily="2" charset="2"/>
              <a:buNone/>
            </a:pPr>
            <a:r>
              <a:rPr lang="fr-FR" altLang="fr-FR" b="1" smtClean="0"/>
              <a:t>Le taux d’admission par âge spécifique </a:t>
            </a:r>
          </a:p>
          <a:p>
            <a:pPr algn="just"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Char char="v"/>
            </a:pPr>
            <a:r>
              <a:rPr lang="fr-FR" altLang="fr-FR" b="1" smtClean="0"/>
              <a:t>Définition : </a:t>
            </a:r>
            <a:r>
              <a:rPr lang="fr-FR" altLang="fr-FR" smtClean="0"/>
              <a:t>nombre total des nouveaux élèves d’un âge donné en première année d’un cycle donné, exprimé en pourcentage de la population du même âge.</a:t>
            </a:r>
          </a:p>
        </p:txBody>
      </p:sp>
      <p:sp>
        <p:nvSpPr>
          <p:cNvPr id="36868"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9AEEA755-8621-4C29-A869-46D9D3015C03}" type="slidenum">
              <a:rPr lang="fr-FR" altLang="fr-FR" smtClean="0">
                <a:solidFill>
                  <a:prstClr val="black"/>
                </a:solidFill>
              </a:rPr>
              <a:pPr/>
              <a:t>77</a:t>
            </a:fld>
            <a:endParaRPr lang="fr-FR" altLang="fr-FR" smtClean="0">
              <a:solidFill>
                <a:prstClr val="black"/>
              </a:solidFill>
            </a:endParaRPr>
          </a:p>
        </p:txBody>
      </p:sp>
      <p:sp>
        <p:nvSpPr>
          <p:cNvPr id="3686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1788268758"/>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609600"/>
            <a:ext cx="8305800" cy="838200"/>
          </a:xfrm>
        </p:spPr>
        <p:txBody>
          <a:bodyPr/>
          <a:lstStyle/>
          <a:p>
            <a:pPr eaLnBrk="1" hangingPunct="1"/>
            <a:r>
              <a:rPr lang="fr-FR" sz="3200" b="1" smtClean="0"/>
              <a:t>III. LES INDICATEURS D’ACCES</a:t>
            </a:r>
          </a:p>
        </p:txBody>
      </p:sp>
      <p:sp>
        <p:nvSpPr>
          <p:cNvPr id="38915" name="Rectangle 3"/>
          <p:cNvSpPr>
            <a:spLocks noGrp="1" noChangeArrowheads="1"/>
          </p:cNvSpPr>
          <p:nvPr>
            <p:ph sz="half" idx="1"/>
          </p:nvPr>
        </p:nvSpPr>
        <p:spPr>
          <a:xfrm>
            <a:off x="533400" y="1981200"/>
            <a:ext cx="8077200" cy="4343400"/>
          </a:xfrm>
        </p:spPr>
        <p:txBody>
          <a:bodyPr/>
          <a:lstStyle/>
          <a:p>
            <a:pPr algn="just" eaLnBrk="1" hangingPunct="1">
              <a:buClr>
                <a:schemeClr val="tx1"/>
              </a:buClr>
              <a:buFont typeface="Wingdings" panose="05000000000000000000" pitchFamily="2" charset="2"/>
              <a:buNone/>
            </a:pPr>
            <a:r>
              <a:rPr lang="fr-FR" altLang="fr-FR" b="1" smtClean="0"/>
              <a:t>Le taux d’admission par âge spécifique</a:t>
            </a:r>
            <a:r>
              <a:rPr lang="fr-FR" altLang="fr-FR" b="1" smtClean="0">
                <a:solidFill>
                  <a:schemeClr val="accent2"/>
                </a:solidFill>
              </a:rPr>
              <a:t> </a:t>
            </a:r>
            <a:r>
              <a:rPr lang="fr-FR" altLang="fr-FR" b="1" smtClean="0"/>
              <a:t> </a:t>
            </a:r>
          </a:p>
          <a:p>
            <a:pPr algn="just"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Char char="v"/>
            </a:pPr>
            <a:r>
              <a:rPr lang="fr-FR" altLang="fr-FR" b="1" smtClean="0"/>
              <a:t>Objet</a:t>
            </a:r>
            <a:r>
              <a:rPr lang="fr-FR" altLang="fr-FR" smtClean="0"/>
              <a:t> :</a:t>
            </a:r>
          </a:p>
          <a:p>
            <a:pPr algn="just" eaLnBrk="1" hangingPunct="1">
              <a:buFontTx/>
              <a:buNone/>
            </a:pPr>
            <a:r>
              <a:rPr lang="fr-FR" altLang="fr-FR" smtClean="0"/>
              <a:t>   </a:t>
            </a:r>
          </a:p>
          <a:p>
            <a:pPr algn="just" eaLnBrk="1" hangingPunct="1">
              <a:buFontTx/>
              <a:buNone/>
            </a:pPr>
            <a:r>
              <a:rPr lang="fr-FR" altLang="fr-FR" smtClean="0"/>
              <a:t>   Permettre d’analyser l’âge d’accès à l’enseignement primaire </a:t>
            </a:r>
          </a:p>
        </p:txBody>
      </p:sp>
      <p:sp>
        <p:nvSpPr>
          <p:cNvPr id="38916"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C3DD28D-6FBE-47B6-A24E-FD6746BB46FE}" type="slidenum">
              <a:rPr lang="fr-FR" altLang="fr-FR" smtClean="0">
                <a:solidFill>
                  <a:prstClr val="black"/>
                </a:solidFill>
              </a:rPr>
              <a:pPr/>
              <a:t>78</a:t>
            </a:fld>
            <a:endParaRPr lang="fr-FR" altLang="fr-FR" smtClean="0">
              <a:solidFill>
                <a:prstClr val="black"/>
              </a:solidFill>
            </a:endParaRPr>
          </a:p>
        </p:txBody>
      </p:sp>
      <p:sp>
        <p:nvSpPr>
          <p:cNvPr id="3891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7553848"/>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81000"/>
            <a:ext cx="7662863" cy="609600"/>
          </a:xfrm>
        </p:spPr>
        <p:txBody>
          <a:bodyPr/>
          <a:lstStyle/>
          <a:p>
            <a:pPr eaLnBrk="1" hangingPunct="1"/>
            <a:r>
              <a:rPr lang="fr-FR" sz="3200" b="1" smtClean="0"/>
              <a:t>III. LES INDICATEURS D’ACCES</a:t>
            </a:r>
          </a:p>
        </p:txBody>
      </p:sp>
      <p:sp>
        <p:nvSpPr>
          <p:cNvPr id="40963" name="Rectangle 3"/>
          <p:cNvSpPr>
            <a:spLocks noGrp="1" noChangeArrowheads="1"/>
          </p:cNvSpPr>
          <p:nvPr>
            <p:ph sz="half" idx="1"/>
          </p:nvPr>
        </p:nvSpPr>
        <p:spPr>
          <a:xfrm>
            <a:off x="228600" y="1752600"/>
            <a:ext cx="8686800" cy="4648200"/>
          </a:xfrm>
        </p:spPr>
        <p:txBody>
          <a:bodyPr/>
          <a:lstStyle/>
          <a:p>
            <a:pPr algn="just" eaLnBrk="1" hangingPunct="1">
              <a:buClr>
                <a:schemeClr val="tx1"/>
              </a:buClr>
              <a:buFont typeface="Wingdings" panose="05000000000000000000" pitchFamily="2" charset="2"/>
              <a:buNone/>
            </a:pPr>
            <a:r>
              <a:rPr lang="fr-FR" altLang="fr-FR" b="1" smtClean="0"/>
              <a:t>Le taux d’admission par âge spécifique</a:t>
            </a:r>
            <a:r>
              <a:rPr lang="fr-FR" altLang="fr-FR" b="1" smtClean="0">
                <a:solidFill>
                  <a:schemeClr val="accent2"/>
                </a:solidFill>
              </a:rPr>
              <a:t> </a:t>
            </a:r>
            <a:r>
              <a:rPr lang="fr-FR" altLang="fr-FR" b="1" smtClean="0"/>
              <a:t> </a:t>
            </a:r>
          </a:p>
          <a:p>
            <a:pPr algn="just" eaLnBrk="1" hangingPunct="1">
              <a:buClr>
                <a:schemeClr val="tx1"/>
              </a:buClr>
              <a:buFont typeface="Wingdings" panose="05000000000000000000" pitchFamily="2" charset="2"/>
              <a:buChar char="q"/>
            </a:pPr>
            <a:r>
              <a:rPr lang="fr-FR" altLang="fr-FR" b="1" smtClean="0"/>
              <a:t>Formule de calcul :</a:t>
            </a:r>
          </a:p>
          <a:p>
            <a:pPr algn="just" eaLnBrk="1" hangingPunct="1">
              <a:buClr>
                <a:schemeClr val="tx1"/>
              </a:buClr>
              <a:buFont typeface="Wingdings" panose="05000000000000000000" pitchFamily="2" charset="2"/>
              <a:buNone/>
            </a:pPr>
            <a:r>
              <a:rPr lang="fr-FR" altLang="fr-FR" smtClean="0"/>
              <a:t>Nombre total des nouveaux élèves d’un âge donné en 1ère année d’étude pour l’année </a:t>
            </a:r>
            <a:r>
              <a:rPr lang="fr-FR" altLang="fr-FR" sz="2500" b="1" smtClean="0"/>
              <a:t>	</a:t>
            </a:r>
            <a:r>
              <a:rPr lang="fr-FR" altLang="fr-FR" sz="2500" smtClean="0"/>
              <a:t> </a:t>
            </a:r>
            <a:endParaRPr lang="fr-FR" altLang="fr-FR" sz="2200" b="1" smtClean="0"/>
          </a:p>
          <a:p>
            <a:pPr algn="just" eaLnBrk="1" hangingPunct="1">
              <a:buClr>
                <a:schemeClr val="tx1"/>
              </a:buClr>
              <a:buFont typeface="Wingdings" panose="05000000000000000000" pitchFamily="2" charset="2"/>
              <a:buNone/>
            </a:pPr>
            <a:r>
              <a:rPr lang="fr-FR" altLang="fr-FR" sz="2200" smtClean="0"/>
              <a:t>____________________________________________X100</a:t>
            </a:r>
          </a:p>
          <a:p>
            <a:pPr algn="just" eaLnBrk="1" hangingPunct="1">
              <a:buClr>
                <a:schemeClr val="tx1"/>
              </a:buClr>
              <a:buFont typeface="Wingdings" panose="05000000000000000000" pitchFamily="2" charset="2"/>
              <a:buNone/>
            </a:pPr>
            <a:r>
              <a:rPr lang="fr-FR" altLang="fr-FR" sz="2200" smtClean="0"/>
              <a:t>         </a:t>
            </a:r>
            <a:r>
              <a:rPr lang="fr-FR" altLang="fr-FR" smtClean="0"/>
              <a:t>Population du même âge spécifique pour l’année t</a:t>
            </a:r>
          </a:p>
          <a:p>
            <a:pPr algn="just" eaLnBrk="1" hangingPunct="1">
              <a:buClr>
                <a:schemeClr val="tx1"/>
              </a:buClr>
              <a:buFont typeface="Wingdings" panose="05000000000000000000" pitchFamily="2" charset="2"/>
              <a:buNone/>
            </a:pPr>
            <a:endParaRPr lang="fr-FR" altLang="fr-FR" smtClean="0"/>
          </a:p>
          <a:p>
            <a:pPr algn="just" eaLnBrk="1" hangingPunct="1">
              <a:buClr>
                <a:schemeClr val="tx1"/>
              </a:buClr>
              <a:buFont typeface="Wingdings" panose="05000000000000000000" pitchFamily="2" charset="2"/>
              <a:buChar char="q"/>
            </a:pPr>
            <a:r>
              <a:rPr lang="fr-FR" altLang="fr-FR" b="1" smtClean="0"/>
              <a:t>Exemple: TAAS (6 ans) </a:t>
            </a:r>
          </a:p>
          <a:p>
            <a:pPr eaLnBrk="1" hangingPunct="1">
              <a:buClr>
                <a:schemeClr val="tx1"/>
              </a:buClr>
              <a:buFont typeface="Wingdings" panose="05000000000000000000" pitchFamily="2" charset="2"/>
              <a:buNone/>
            </a:pPr>
            <a:r>
              <a:rPr lang="fr-FR" altLang="fr-FR" smtClean="0"/>
              <a:t>Effectif des nouveaux élèves de 6 ans au CP1 pour l’année t </a:t>
            </a:r>
            <a:r>
              <a:rPr lang="fr-FR" altLang="fr-FR" sz="2500" smtClean="0"/>
              <a:t> </a:t>
            </a:r>
            <a:endParaRPr lang="fr-FR" altLang="fr-FR" sz="2200" b="1" smtClean="0"/>
          </a:p>
          <a:p>
            <a:pPr algn="just" eaLnBrk="1" hangingPunct="1">
              <a:buClr>
                <a:schemeClr val="tx1"/>
              </a:buClr>
              <a:buFont typeface="Wingdings" panose="05000000000000000000" pitchFamily="2" charset="2"/>
              <a:buNone/>
            </a:pPr>
            <a:r>
              <a:rPr lang="fr-FR" altLang="fr-FR" sz="2200" smtClean="0"/>
              <a:t>____________________________________________X100</a:t>
            </a:r>
          </a:p>
          <a:p>
            <a:pPr algn="ctr" eaLnBrk="1" hangingPunct="1">
              <a:buClr>
                <a:schemeClr val="tx1"/>
              </a:buClr>
              <a:buFont typeface="Wingdings" panose="05000000000000000000" pitchFamily="2" charset="2"/>
              <a:buNone/>
            </a:pPr>
            <a:r>
              <a:rPr lang="fr-FR" altLang="fr-FR" sz="2200" smtClean="0"/>
              <a:t>         </a:t>
            </a:r>
            <a:r>
              <a:rPr lang="fr-FR" altLang="fr-FR" sz="2500" smtClean="0"/>
              <a:t>Population de 6 ans pour l’année t</a:t>
            </a:r>
          </a:p>
        </p:txBody>
      </p:sp>
      <p:sp>
        <p:nvSpPr>
          <p:cNvPr id="40964"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F9D9BE9-13CA-4D80-98D7-2C0EA913934D}" type="slidenum">
              <a:rPr lang="fr-FR" altLang="fr-FR" smtClean="0">
                <a:solidFill>
                  <a:prstClr val="black"/>
                </a:solidFill>
              </a:rPr>
              <a:pPr/>
              <a:t>79</a:t>
            </a:fld>
            <a:endParaRPr lang="fr-FR" altLang="fr-FR" smtClean="0">
              <a:solidFill>
                <a:prstClr val="black"/>
              </a:solidFill>
            </a:endParaRPr>
          </a:p>
        </p:txBody>
      </p:sp>
      <p:sp>
        <p:nvSpPr>
          <p:cNvPr id="4096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106345016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pPr>
              <a:defRPr/>
            </a:pPr>
            <a:r>
              <a:rPr lang="fr-FR" sz="4400" b="1" smtClean="0">
                <a:latin typeface="Verdana" panose="020B0604030504040204" pitchFamily="34" charset="0"/>
              </a:rPr>
              <a:t>1.1. </a:t>
            </a:r>
            <a:r>
              <a:rPr lang="fr-FR" sz="4400" b="1" smtClean="0">
                <a:effectLst>
                  <a:outerShdw blurRad="38100" dist="38100" dir="2700000" algn="tl">
                    <a:srgbClr val="C0C0C0"/>
                  </a:outerShdw>
                </a:effectLst>
                <a:latin typeface="Verdana" panose="020B0604030504040204" pitchFamily="34" charset="0"/>
              </a:rPr>
              <a:t>Définition</a:t>
            </a:r>
            <a:endParaRPr lang="en-US" sz="4400" b="1" smtClean="0">
              <a:effectLst>
                <a:outerShdw blurRad="38100" dist="38100" dir="2700000" algn="tl">
                  <a:srgbClr val="C0C0C0"/>
                </a:outerShdw>
              </a:effectLst>
              <a:latin typeface="Verdana" panose="020B0604030504040204" pitchFamily="34" charset="0"/>
            </a:endParaRPr>
          </a:p>
        </p:txBody>
      </p:sp>
      <p:sp>
        <p:nvSpPr>
          <p:cNvPr id="17411" name="Rectangle 3"/>
          <p:cNvSpPr>
            <a:spLocks noGrp="1"/>
          </p:cNvSpPr>
          <p:nvPr>
            <p:ph type="body" idx="1"/>
          </p:nvPr>
        </p:nvSpPr>
        <p:spPr>
          <a:xfrm>
            <a:off x="250825" y="1825625"/>
            <a:ext cx="8642350" cy="4843463"/>
          </a:xfrm>
        </p:spPr>
        <p:txBody>
          <a:bodyPr/>
          <a:lstStyle/>
          <a:p>
            <a:pPr>
              <a:buFont typeface="Arial" panose="020B0604020202020204" pitchFamily="34" charset="0"/>
              <a:buNone/>
            </a:pPr>
            <a:r>
              <a:rPr lang="fr-FR" sz="4000" b="1" smtClean="0"/>
              <a:t>Rationalisation</a:t>
            </a:r>
            <a:r>
              <a:rPr lang="fr-FR" sz="4000" smtClean="0"/>
              <a:t>: rendre plus efficace le fonctionnement d’une activité, d’une organisation par la réflexion et l’application de techniques spécifiques adéquates. </a:t>
            </a:r>
          </a:p>
          <a:p>
            <a:pPr>
              <a:buFont typeface="Arial" panose="020B0604020202020204" pitchFamily="34" charset="0"/>
              <a:buNone/>
            </a:pPr>
            <a:r>
              <a:rPr lang="fr-FR" sz="4000" b="1" smtClean="0"/>
              <a:t>Optimisation</a:t>
            </a:r>
            <a:r>
              <a:rPr lang="fr-FR" sz="4000" smtClean="0"/>
              <a:t>: placer les actions dans les meilleures conditions d’utilisation, de fonctionnement.</a:t>
            </a:r>
            <a:r>
              <a:rPr lang="en-US" smtClean="0"/>
              <a:t> </a:t>
            </a:r>
          </a:p>
        </p:txBody>
      </p:sp>
    </p:spTree>
  </p:cSld>
  <p:clrMapOvr>
    <a:masterClrMapping/>
  </p:clrMapOvr>
  <p:transition>
    <p:pull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8220D80A-91CD-4CC9-B1D1-CD3385690254}" type="slidenum">
              <a:rPr lang="fr-FR" altLang="fr-FR" sz="1400">
                <a:solidFill>
                  <a:prstClr val="black"/>
                </a:solidFill>
              </a:rPr>
              <a:pPr algn="r" eaLnBrk="1" hangingPunct="1"/>
              <a:t>80</a:t>
            </a:fld>
            <a:endParaRPr lang="fr-FR" altLang="fr-FR" sz="1400">
              <a:solidFill>
                <a:prstClr val="black"/>
              </a:solidFill>
            </a:endParaRPr>
          </a:p>
        </p:txBody>
      </p:sp>
      <p:sp>
        <p:nvSpPr>
          <p:cNvPr id="21507" name="Rectangle 3"/>
          <p:cNvSpPr>
            <a:spLocks noGrp="1" noChangeArrowheads="1"/>
          </p:cNvSpPr>
          <p:nvPr>
            <p:ph type="body" sz="half" idx="4294967295"/>
          </p:nvPr>
        </p:nvSpPr>
        <p:spPr>
          <a:xfrm>
            <a:off x="0" y="457200"/>
            <a:ext cx="8686800" cy="5943600"/>
          </a:xfrm>
        </p:spPr>
        <p:txBody>
          <a:bodyPr rtlCol="0">
            <a:normAutofit/>
          </a:bodyPr>
          <a:lstStyle/>
          <a:p>
            <a:pPr eaLnBrk="1" fontAlgn="auto" hangingPunct="1">
              <a:spcAft>
                <a:spcPts val="0"/>
              </a:spcAft>
              <a:buFontTx/>
              <a:buNone/>
              <a:defRPr/>
            </a:pPr>
            <a:r>
              <a:rPr lang="fr-FR" altLang="fr-FR" sz="2800" dirty="0" smtClean="0"/>
              <a:t>   </a:t>
            </a:r>
          </a:p>
          <a:p>
            <a:pPr eaLnBrk="1" fontAlgn="auto" hangingPunct="1">
              <a:spcAft>
                <a:spcPts val="0"/>
              </a:spcAft>
              <a:buFontTx/>
              <a:buNone/>
              <a:defRPr/>
            </a:pPr>
            <a:endParaRPr lang="fr-FR" altLang="fr-FR" sz="2800" dirty="0" smtClean="0"/>
          </a:p>
          <a:p>
            <a:pPr eaLnBrk="1" fontAlgn="auto" hangingPunct="1">
              <a:spcAft>
                <a:spcPts val="0"/>
              </a:spcAft>
              <a:buFontTx/>
              <a:buNone/>
              <a:defRPr/>
            </a:pPr>
            <a:r>
              <a:rPr lang="fr-FR" altLang="fr-FR" sz="2800" dirty="0" smtClean="0"/>
              <a:t>Le TAAS permet de mettre en évidence les difficultés à respecter l’âge légal d’accès au niveau primaire pour les raisons diverses suivantes : </a:t>
            </a:r>
          </a:p>
          <a:p>
            <a:pPr eaLnBrk="1" fontAlgn="auto" hangingPunct="1">
              <a:spcAft>
                <a:spcPts val="0"/>
              </a:spcAft>
              <a:buFontTx/>
              <a:buNone/>
              <a:defRPr/>
            </a:pPr>
            <a:endParaRPr lang="fr-FR" altLang="fr-FR" sz="2800" dirty="0" smtClean="0"/>
          </a:p>
          <a:p>
            <a:pPr eaLnBrk="1" fontAlgn="auto" hangingPunct="1">
              <a:spcAft>
                <a:spcPts val="0"/>
              </a:spcAft>
              <a:defRPr/>
            </a:pPr>
            <a:r>
              <a:rPr lang="fr-FR" altLang="fr-FR" sz="2800" dirty="0" smtClean="0"/>
              <a:t>insuffisance des capacités d’accueil ;</a:t>
            </a:r>
          </a:p>
          <a:p>
            <a:pPr marL="0" indent="0" eaLnBrk="1" fontAlgn="auto" hangingPunct="1">
              <a:spcAft>
                <a:spcPts val="0"/>
              </a:spcAft>
              <a:buFont typeface="Arial" panose="020B0604020202020204" pitchFamily="34" charset="0"/>
              <a:buNone/>
              <a:defRPr/>
            </a:pPr>
            <a:endParaRPr lang="fr-FR" altLang="fr-FR" sz="2800" dirty="0" smtClean="0"/>
          </a:p>
          <a:p>
            <a:pPr eaLnBrk="1" fontAlgn="auto" hangingPunct="1">
              <a:spcAft>
                <a:spcPts val="0"/>
              </a:spcAft>
              <a:defRPr/>
            </a:pPr>
            <a:r>
              <a:rPr lang="fr-FR" altLang="fr-FR" sz="2800" dirty="0" smtClean="0"/>
              <a:t>importance numérique des écoles incomplètes qui ne peuvent effectuer un recrutement annuel pour les élèves de 1ère année (CP1).</a:t>
            </a:r>
          </a:p>
          <a:p>
            <a:pPr algn="just" eaLnBrk="1" fontAlgn="auto" hangingPunct="1">
              <a:spcAft>
                <a:spcPts val="0"/>
              </a:spcAft>
              <a:buClr>
                <a:schemeClr val="tx1"/>
              </a:buClr>
              <a:buFont typeface="Wingdings" panose="05000000000000000000" pitchFamily="2" charset="2"/>
              <a:buNone/>
              <a:defRPr/>
            </a:pPr>
            <a:endParaRPr lang="fr-FR" altLang="fr-FR" sz="2500" dirty="0" smtClean="0"/>
          </a:p>
        </p:txBody>
      </p:sp>
      <p:sp>
        <p:nvSpPr>
          <p:cNvPr id="43012"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217616854"/>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BD24F3DE-0C17-458E-89F9-5659EBAA3887}" type="slidenum">
              <a:rPr lang="fr-FR" altLang="fr-FR" sz="1400">
                <a:solidFill>
                  <a:prstClr val="black"/>
                </a:solidFill>
              </a:rPr>
              <a:pPr algn="r" eaLnBrk="1" hangingPunct="1"/>
              <a:t>81</a:t>
            </a:fld>
            <a:endParaRPr lang="fr-FR" altLang="fr-FR" sz="1400">
              <a:solidFill>
                <a:prstClr val="black"/>
              </a:solidFill>
            </a:endParaRPr>
          </a:p>
        </p:txBody>
      </p:sp>
      <p:sp>
        <p:nvSpPr>
          <p:cNvPr id="45059" name="Rectangle 3"/>
          <p:cNvSpPr>
            <a:spLocks noGrp="1" noChangeArrowheads="1"/>
          </p:cNvSpPr>
          <p:nvPr>
            <p:ph type="body" sz="half" idx="4294967295"/>
          </p:nvPr>
        </p:nvSpPr>
        <p:spPr>
          <a:xfrm>
            <a:off x="0" y="1295400"/>
            <a:ext cx="8686800" cy="5105400"/>
          </a:xfrm>
        </p:spPr>
        <p:txBody>
          <a:bodyPr/>
          <a:lstStyle/>
          <a:p>
            <a:pPr eaLnBrk="1" hangingPunct="1">
              <a:buFontTx/>
              <a:buNone/>
            </a:pPr>
            <a:r>
              <a:rPr lang="fr-FR" altLang="fr-FR" sz="2800" smtClean="0"/>
              <a:t>	Cet indicateur offre une image précise de la façon dont les différents groupes d’âge ont accès au premier niveau du système éducatif.</a:t>
            </a:r>
          </a:p>
          <a:p>
            <a:pPr eaLnBrk="1" hangingPunct="1">
              <a:buFontTx/>
              <a:buNone/>
            </a:pPr>
            <a:r>
              <a:rPr lang="fr-FR" altLang="fr-FR" sz="2800" smtClean="0"/>
              <a:t>	</a:t>
            </a:r>
          </a:p>
          <a:p>
            <a:pPr eaLnBrk="1" hangingPunct="1">
              <a:buFontTx/>
              <a:buNone/>
            </a:pPr>
            <a:r>
              <a:rPr lang="fr-FR" altLang="fr-FR" sz="2800" smtClean="0"/>
              <a:t>	Lorsque cet indicateur est renseigné sur plusieurs années, la comparaison permet de savoir si les conditions d’accès à l’enseignement primaire tendent à se normaliser ou pas. </a:t>
            </a:r>
          </a:p>
        </p:txBody>
      </p:sp>
      <p:sp>
        <p:nvSpPr>
          <p:cNvPr id="45060"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2716686952"/>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228600"/>
            <a:ext cx="7696200" cy="838200"/>
          </a:xfrm>
        </p:spPr>
        <p:txBody>
          <a:bodyPr/>
          <a:lstStyle/>
          <a:p>
            <a:pPr eaLnBrk="1" hangingPunct="1"/>
            <a:r>
              <a:rPr lang="fr-FR" sz="3200" b="1" smtClean="0"/>
              <a:t>III. LES INDICATEURS D’ACCES</a:t>
            </a:r>
          </a:p>
        </p:txBody>
      </p:sp>
      <p:sp>
        <p:nvSpPr>
          <p:cNvPr id="47107" name="Rectangle 3"/>
          <p:cNvSpPr>
            <a:spLocks noGrp="1" noChangeArrowheads="1"/>
          </p:cNvSpPr>
          <p:nvPr>
            <p:ph sz="half" idx="1"/>
          </p:nvPr>
        </p:nvSpPr>
        <p:spPr>
          <a:xfrm>
            <a:off x="533400" y="2057400"/>
            <a:ext cx="8077200" cy="4038600"/>
          </a:xfrm>
        </p:spPr>
        <p:txBody>
          <a:bodyPr/>
          <a:lstStyle/>
          <a:p>
            <a:pPr algn="just" eaLnBrk="1" hangingPunct="1">
              <a:buClr>
                <a:schemeClr val="tx1"/>
              </a:buClr>
              <a:buFont typeface="Wingdings" panose="05000000000000000000" pitchFamily="2" charset="2"/>
              <a:buNone/>
            </a:pPr>
            <a:r>
              <a:rPr lang="fr-FR" altLang="fr-FR" b="1" smtClean="0"/>
              <a:t>Le taux de transition </a:t>
            </a:r>
          </a:p>
          <a:p>
            <a:pPr algn="just" eaLnBrk="1" hangingPunct="1">
              <a:buClr>
                <a:schemeClr val="tx1"/>
              </a:buClr>
              <a:buFont typeface="Wingdings" panose="05000000000000000000" pitchFamily="2" charset="2"/>
              <a:buNone/>
            </a:pPr>
            <a:endParaRPr lang="fr-FR" altLang="fr-FR" b="1" smtClean="0"/>
          </a:p>
          <a:p>
            <a:pPr eaLnBrk="1" hangingPunct="1">
              <a:buClr>
                <a:schemeClr val="tx1"/>
              </a:buClr>
              <a:buFont typeface="Wingdings" panose="05000000000000000000" pitchFamily="2" charset="2"/>
              <a:buChar char="v"/>
            </a:pPr>
            <a:r>
              <a:rPr lang="fr-FR" altLang="fr-FR" b="1" smtClean="0"/>
              <a:t>Définition : </a:t>
            </a:r>
            <a:r>
              <a:rPr lang="fr-FR" altLang="fr-FR" smtClean="0"/>
              <a:t>nombre d’élèves ou d’étudiants admis en première année d’un cycle d’enseignement dans une année donnée, exprimé en pourcentage du nombre d’inscrits en dernière année du cycle précédent lors de l’année scolaire précédente. </a:t>
            </a:r>
          </a:p>
        </p:txBody>
      </p:sp>
      <p:sp>
        <p:nvSpPr>
          <p:cNvPr id="47108"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DC4B040-CEFA-4EB8-9718-51B4BF1F9483}" type="slidenum">
              <a:rPr lang="fr-FR" altLang="fr-FR" smtClean="0">
                <a:solidFill>
                  <a:prstClr val="black"/>
                </a:solidFill>
              </a:rPr>
              <a:pPr/>
              <a:t>82</a:t>
            </a:fld>
            <a:endParaRPr lang="fr-FR" altLang="fr-FR" smtClean="0">
              <a:solidFill>
                <a:prstClr val="black"/>
              </a:solidFill>
            </a:endParaRPr>
          </a:p>
        </p:txBody>
      </p:sp>
      <p:sp>
        <p:nvSpPr>
          <p:cNvPr id="4710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1751966140"/>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58763"/>
            <a:ext cx="7696200" cy="1036637"/>
          </a:xfrm>
        </p:spPr>
        <p:txBody>
          <a:bodyPr/>
          <a:lstStyle/>
          <a:p>
            <a:pPr eaLnBrk="1" hangingPunct="1"/>
            <a:r>
              <a:rPr lang="fr-FR" sz="3200" b="1" smtClean="0"/>
              <a:t>III. LES INDICATEURS D’ACCES</a:t>
            </a:r>
          </a:p>
        </p:txBody>
      </p:sp>
      <p:sp>
        <p:nvSpPr>
          <p:cNvPr id="49155" name="Rectangle 3"/>
          <p:cNvSpPr>
            <a:spLocks noGrp="1" noChangeArrowheads="1"/>
          </p:cNvSpPr>
          <p:nvPr>
            <p:ph sz="half" idx="1"/>
          </p:nvPr>
        </p:nvSpPr>
        <p:spPr>
          <a:xfrm>
            <a:off x="533400" y="2057400"/>
            <a:ext cx="8077200" cy="4267200"/>
          </a:xfrm>
        </p:spPr>
        <p:txBody>
          <a:bodyPr/>
          <a:lstStyle/>
          <a:p>
            <a:pPr algn="just" eaLnBrk="1" hangingPunct="1">
              <a:buClr>
                <a:schemeClr val="tx1"/>
              </a:buClr>
              <a:buFont typeface="Wingdings" panose="05000000000000000000" pitchFamily="2" charset="2"/>
              <a:buNone/>
            </a:pPr>
            <a:r>
              <a:rPr lang="fr-FR" altLang="fr-FR" b="1" smtClean="0"/>
              <a:t>Le taux de transition</a:t>
            </a:r>
          </a:p>
          <a:p>
            <a:pPr algn="just" eaLnBrk="1" hangingPunct="1">
              <a:buClr>
                <a:schemeClr val="tx1"/>
              </a:buClr>
              <a:buFont typeface="Wingdings" panose="05000000000000000000" pitchFamily="2" charset="2"/>
              <a:buNone/>
            </a:pPr>
            <a:r>
              <a:rPr lang="fr-FR" altLang="fr-FR" smtClean="0"/>
              <a:t>	Il donne l’information sur le degré d’accès ou de transition d’un cycle d’enseignement au cycle supérieur. Il permet également d’évaluer la sélectivité relative des systèmes d’éducation, qu’elle soit dictée par des exigences pédagogiques et/ou par des contraintes financières. </a:t>
            </a:r>
          </a:p>
        </p:txBody>
      </p:sp>
      <p:sp>
        <p:nvSpPr>
          <p:cNvPr id="49156"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4D7807A-9349-4A26-B84A-A63ACE951E76}" type="slidenum">
              <a:rPr lang="fr-FR" altLang="fr-FR" smtClean="0">
                <a:solidFill>
                  <a:prstClr val="black"/>
                </a:solidFill>
              </a:rPr>
              <a:pPr/>
              <a:t>83</a:t>
            </a:fld>
            <a:endParaRPr lang="fr-FR" altLang="fr-FR" smtClean="0">
              <a:solidFill>
                <a:prstClr val="black"/>
              </a:solidFill>
            </a:endParaRPr>
          </a:p>
        </p:txBody>
      </p:sp>
      <p:sp>
        <p:nvSpPr>
          <p:cNvPr id="4915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3326004757"/>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80B1F518-D5B1-497C-B25A-23E10FD3A6AA}" type="slidenum">
              <a:rPr lang="fr-FR" altLang="fr-FR" sz="1400">
                <a:solidFill>
                  <a:prstClr val="black"/>
                </a:solidFill>
              </a:rPr>
              <a:pPr algn="r" eaLnBrk="1" hangingPunct="1"/>
              <a:t>84</a:t>
            </a:fld>
            <a:endParaRPr lang="fr-FR" altLang="fr-FR" sz="1400">
              <a:solidFill>
                <a:prstClr val="black"/>
              </a:solidFill>
            </a:endParaRPr>
          </a:p>
        </p:txBody>
      </p:sp>
      <p:sp>
        <p:nvSpPr>
          <p:cNvPr id="51203" name="Rectangle 2"/>
          <p:cNvSpPr>
            <a:spLocks noGrp="1" noChangeArrowheads="1"/>
          </p:cNvSpPr>
          <p:nvPr>
            <p:ph type="title" idx="4294967295"/>
          </p:nvPr>
        </p:nvSpPr>
        <p:spPr>
          <a:xfrm>
            <a:off x="0" y="258763"/>
            <a:ext cx="7696200" cy="1036637"/>
          </a:xfrm>
        </p:spPr>
        <p:txBody>
          <a:bodyPr/>
          <a:lstStyle/>
          <a:p>
            <a:pPr eaLnBrk="1" hangingPunct="1"/>
            <a:r>
              <a:rPr lang="fr-FR" sz="3200" b="1" smtClean="0"/>
              <a:t>III. LES INDICATEURS D’ACCES</a:t>
            </a:r>
          </a:p>
        </p:txBody>
      </p:sp>
      <p:sp>
        <p:nvSpPr>
          <p:cNvPr id="51204" name="Rectangle 3"/>
          <p:cNvSpPr>
            <a:spLocks noGrp="1" noChangeArrowheads="1"/>
          </p:cNvSpPr>
          <p:nvPr>
            <p:ph type="body" sz="half" idx="4294967295"/>
          </p:nvPr>
        </p:nvSpPr>
        <p:spPr>
          <a:xfrm>
            <a:off x="0" y="1600200"/>
            <a:ext cx="8077200" cy="4724400"/>
          </a:xfrm>
        </p:spPr>
        <p:txBody>
          <a:bodyPr/>
          <a:lstStyle/>
          <a:p>
            <a:pPr algn="just" eaLnBrk="1" hangingPunct="1">
              <a:buClr>
                <a:schemeClr val="tx1"/>
              </a:buClr>
              <a:buFont typeface="Wingdings" panose="05000000000000000000" pitchFamily="2" charset="2"/>
              <a:buNone/>
            </a:pPr>
            <a:r>
              <a:rPr lang="fr-FR" altLang="fr-FR" sz="2800" b="1" smtClean="0"/>
              <a:t>Le taux de transition</a:t>
            </a:r>
          </a:p>
          <a:p>
            <a:pPr algn="just" eaLnBrk="1" hangingPunct="1">
              <a:buClr>
                <a:schemeClr val="tx1"/>
              </a:buClr>
              <a:buFont typeface="Wingdings" panose="05000000000000000000" pitchFamily="2" charset="2"/>
              <a:buNone/>
            </a:pPr>
            <a:endParaRPr lang="fr-FR" altLang="fr-FR" sz="2800" b="1" smtClean="0"/>
          </a:p>
          <a:p>
            <a:pPr algn="just" eaLnBrk="1" hangingPunct="1">
              <a:buClr>
                <a:schemeClr val="tx1"/>
              </a:buClr>
              <a:buFont typeface="Wingdings" panose="05000000000000000000" pitchFamily="2" charset="2"/>
              <a:buNone/>
            </a:pPr>
            <a:r>
              <a:rPr lang="fr-FR" altLang="fr-FR" sz="2800" b="1" smtClean="0"/>
              <a:t>Méthode de calcul</a:t>
            </a:r>
            <a:r>
              <a:rPr lang="fr-FR" altLang="fr-FR" sz="2800" smtClean="0"/>
              <a:t> : Diviser le nombre de nouveaux inscrits en première année du cycle ou niveau d’enseignement supérieur par le nombre d’inscrits en dernière année du cycle précédent lors de l’année scolaire précédente, puis multiplier le résultat par 100.</a:t>
            </a:r>
          </a:p>
        </p:txBody>
      </p:sp>
      <p:sp>
        <p:nvSpPr>
          <p:cNvPr id="5120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794451770"/>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258763"/>
            <a:ext cx="8153400" cy="579437"/>
          </a:xfrm>
        </p:spPr>
        <p:txBody>
          <a:bodyPr/>
          <a:lstStyle/>
          <a:p>
            <a:pPr eaLnBrk="1" hangingPunct="1"/>
            <a:r>
              <a:rPr lang="fr-FR" sz="3200" b="1" smtClean="0"/>
              <a:t>III. LES INDICATEURS D’ACCES</a:t>
            </a:r>
          </a:p>
        </p:txBody>
      </p:sp>
      <p:sp>
        <p:nvSpPr>
          <p:cNvPr id="53251" name="Rectangle 3"/>
          <p:cNvSpPr>
            <a:spLocks noGrp="1" noChangeArrowheads="1"/>
          </p:cNvSpPr>
          <p:nvPr>
            <p:ph sz="half" idx="1"/>
          </p:nvPr>
        </p:nvSpPr>
        <p:spPr>
          <a:xfrm>
            <a:off x="228600" y="914400"/>
            <a:ext cx="8763000" cy="5943600"/>
          </a:xfrm>
        </p:spPr>
        <p:txBody>
          <a:bodyPr/>
          <a:lstStyle/>
          <a:p>
            <a:pPr algn="just" eaLnBrk="1" hangingPunct="1">
              <a:buClr>
                <a:schemeClr val="tx1"/>
              </a:buClr>
              <a:buFont typeface="Wingdings" panose="05000000000000000000" pitchFamily="2" charset="2"/>
              <a:buNone/>
            </a:pPr>
            <a:r>
              <a:rPr lang="fr-FR" altLang="fr-FR" sz="3200" b="1" smtClean="0"/>
              <a:t>Le taux de transition  </a:t>
            </a:r>
          </a:p>
          <a:p>
            <a:pPr algn="just" eaLnBrk="1" hangingPunct="1">
              <a:buClr>
                <a:schemeClr val="tx1"/>
              </a:buClr>
              <a:buFont typeface="Wingdings" panose="05000000000000000000" pitchFamily="2" charset="2"/>
              <a:buNone/>
            </a:pPr>
            <a:endParaRPr lang="fr-FR" altLang="fr-FR" sz="900" b="1" smtClean="0"/>
          </a:p>
          <a:p>
            <a:pPr algn="just" eaLnBrk="1" hangingPunct="1">
              <a:buClr>
                <a:schemeClr val="tx1"/>
              </a:buClr>
              <a:buFont typeface="Wingdings" panose="05000000000000000000" pitchFamily="2" charset="2"/>
              <a:buNone/>
            </a:pPr>
            <a:r>
              <a:rPr lang="fr-FR" altLang="fr-FR" sz="3200" b="1" smtClean="0"/>
              <a:t>Formule de calcul :</a:t>
            </a:r>
          </a:p>
          <a:p>
            <a:pPr algn="just" eaLnBrk="1" hangingPunct="1">
              <a:buClr>
                <a:schemeClr val="tx1"/>
              </a:buClr>
              <a:buFont typeface="Wingdings" panose="05000000000000000000" pitchFamily="2" charset="2"/>
              <a:buNone/>
            </a:pPr>
            <a:endParaRPr lang="fr-FR" altLang="fr-FR" sz="1600" b="1" smtClean="0"/>
          </a:p>
          <a:p>
            <a:pPr algn="just" eaLnBrk="1" hangingPunct="1">
              <a:buClr>
                <a:schemeClr val="tx1"/>
              </a:buClr>
              <a:buFont typeface="Wingdings" panose="05000000000000000000" pitchFamily="2" charset="2"/>
              <a:buChar char="F"/>
            </a:pPr>
            <a:r>
              <a:rPr lang="fr-FR" altLang="fr-FR" sz="3200" smtClean="0"/>
              <a:t> </a:t>
            </a:r>
            <a:r>
              <a:rPr lang="fr-FR" altLang="fr-FR" sz="3200" b="1" smtClean="0"/>
              <a:t>Taux de transition  du préscolaire vers le primaire</a:t>
            </a:r>
            <a:r>
              <a:rPr lang="fr-FR" altLang="fr-FR" sz="3200" smtClean="0"/>
              <a:t> </a:t>
            </a:r>
          </a:p>
          <a:p>
            <a:pPr algn="just" eaLnBrk="1" hangingPunct="1">
              <a:buClr>
                <a:schemeClr val="tx1"/>
              </a:buClr>
              <a:buFont typeface="Wingdings" panose="05000000000000000000" pitchFamily="2" charset="2"/>
              <a:buNone/>
            </a:pPr>
            <a:endParaRPr lang="fr-FR" altLang="fr-FR" sz="1400" smtClean="0"/>
          </a:p>
          <a:p>
            <a:pPr algn="just" eaLnBrk="1" hangingPunct="1">
              <a:buClr>
                <a:schemeClr val="tx1"/>
              </a:buClr>
              <a:buFont typeface="Wingdings" panose="05000000000000000000" pitchFamily="2" charset="2"/>
              <a:buNone/>
            </a:pPr>
            <a:r>
              <a:rPr lang="fr-FR" altLang="fr-FR" smtClean="0"/>
              <a:t>Effectif nouveaux élèves en  1ère année du primaire en année t</a:t>
            </a:r>
          </a:p>
          <a:p>
            <a:pPr algn="just" eaLnBrk="1" hangingPunct="1">
              <a:buClr>
                <a:schemeClr val="tx1"/>
              </a:buClr>
              <a:buFont typeface="Wingdings" panose="05000000000000000000" pitchFamily="2" charset="2"/>
              <a:buNone/>
            </a:pPr>
            <a:r>
              <a:rPr lang="fr-FR" altLang="fr-FR" sz="2900" smtClean="0"/>
              <a:t> </a:t>
            </a:r>
            <a:r>
              <a:rPr lang="fr-FR" altLang="fr-FR" sz="2600" smtClean="0"/>
              <a:t>______________________________________________X100</a:t>
            </a:r>
          </a:p>
          <a:p>
            <a:pPr algn="just" eaLnBrk="1" hangingPunct="1">
              <a:buClr>
                <a:schemeClr val="tx1"/>
              </a:buClr>
              <a:buFont typeface="Wingdings" panose="05000000000000000000" pitchFamily="2" charset="2"/>
              <a:buNone/>
            </a:pPr>
            <a:r>
              <a:rPr lang="fr-FR" altLang="fr-FR" smtClean="0"/>
              <a:t>  Effectif des élèves de la dernière année  d’études    </a:t>
            </a:r>
          </a:p>
          <a:p>
            <a:pPr algn="just" eaLnBrk="1" hangingPunct="1">
              <a:buClr>
                <a:schemeClr val="tx1"/>
              </a:buClr>
              <a:buFont typeface="Wingdings" panose="05000000000000000000" pitchFamily="2" charset="2"/>
              <a:buNone/>
            </a:pPr>
            <a:r>
              <a:rPr lang="fr-FR" altLang="fr-FR" smtClean="0"/>
              <a:t>                 du préscolaire </a:t>
            </a:r>
            <a:r>
              <a:rPr lang="fr-FR" altLang="fr-FR" b="1" smtClean="0"/>
              <a:t>en année t-1</a:t>
            </a:r>
            <a:r>
              <a:rPr lang="fr-FR" altLang="fr-FR" smtClean="0"/>
              <a:t> </a:t>
            </a:r>
          </a:p>
          <a:p>
            <a:pPr algn="just" eaLnBrk="1" hangingPunct="1">
              <a:buClr>
                <a:schemeClr val="tx1"/>
              </a:buClr>
              <a:buFont typeface="Wingdings" panose="05000000000000000000" pitchFamily="2" charset="2"/>
              <a:buNone/>
            </a:pPr>
            <a:r>
              <a:rPr lang="fr-FR" altLang="fr-FR" b="1" smtClean="0"/>
              <a:t>              </a:t>
            </a:r>
            <a:r>
              <a:rPr lang="fr-FR" altLang="fr-FR" smtClean="0"/>
              <a:t>  </a:t>
            </a:r>
          </a:p>
        </p:txBody>
      </p:sp>
      <p:sp>
        <p:nvSpPr>
          <p:cNvPr id="53252"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9FE3D4C-E176-4AC2-93D4-6C4BFE1BF733}" type="slidenum">
              <a:rPr lang="fr-FR" altLang="fr-FR" smtClean="0">
                <a:solidFill>
                  <a:prstClr val="black"/>
                </a:solidFill>
              </a:rPr>
              <a:pPr/>
              <a:t>85</a:t>
            </a:fld>
            <a:endParaRPr lang="fr-FR" altLang="fr-FR" smtClean="0">
              <a:solidFill>
                <a:prstClr val="black"/>
              </a:solidFill>
            </a:endParaRPr>
          </a:p>
        </p:txBody>
      </p:sp>
      <p:sp>
        <p:nvSpPr>
          <p:cNvPr id="53253" name="Rectangle 4"/>
          <p:cNvSpPr>
            <a:spLocks noChangeArrowheads="1"/>
          </p:cNvSpPr>
          <p:nvPr/>
        </p:nvSpPr>
        <p:spPr bwMode="auto">
          <a:xfrm>
            <a:off x="152400" y="43434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1455573342"/>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258763"/>
            <a:ext cx="8153400" cy="579437"/>
          </a:xfrm>
        </p:spPr>
        <p:txBody>
          <a:bodyPr/>
          <a:lstStyle/>
          <a:p>
            <a:pPr eaLnBrk="1" hangingPunct="1"/>
            <a:r>
              <a:rPr lang="fr-FR" sz="3200" b="1" smtClean="0"/>
              <a:t>III. LES INDICATEURS D’ACCES</a:t>
            </a:r>
          </a:p>
        </p:txBody>
      </p:sp>
      <p:sp>
        <p:nvSpPr>
          <p:cNvPr id="55299" name="Rectangle 3"/>
          <p:cNvSpPr>
            <a:spLocks noGrp="1" noChangeArrowheads="1"/>
          </p:cNvSpPr>
          <p:nvPr>
            <p:ph sz="half" idx="1"/>
          </p:nvPr>
        </p:nvSpPr>
        <p:spPr>
          <a:xfrm>
            <a:off x="228600" y="914400"/>
            <a:ext cx="8763000" cy="5943600"/>
          </a:xfrm>
        </p:spPr>
        <p:txBody>
          <a:bodyPr/>
          <a:lstStyle/>
          <a:p>
            <a:pPr algn="just" eaLnBrk="1" hangingPunct="1">
              <a:buClr>
                <a:schemeClr val="tx1"/>
              </a:buClr>
              <a:buFont typeface="Wingdings" panose="05000000000000000000" pitchFamily="2" charset="2"/>
              <a:buNone/>
            </a:pPr>
            <a:r>
              <a:rPr lang="fr-FR" altLang="fr-FR" sz="3200" b="1" smtClean="0"/>
              <a:t>Le taux de transition  </a:t>
            </a:r>
          </a:p>
          <a:p>
            <a:pPr algn="just" eaLnBrk="1" hangingPunct="1">
              <a:buClr>
                <a:schemeClr val="tx1"/>
              </a:buClr>
              <a:buFont typeface="Wingdings" panose="05000000000000000000" pitchFamily="2" charset="2"/>
              <a:buNone/>
            </a:pPr>
            <a:endParaRPr lang="fr-FR" altLang="fr-FR" sz="900" b="1" smtClean="0"/>
          </a:p>
          <a:p>
            <a:pPr algn="just" eaLnBrk="1" hangingPunct="1">
              <a:buClr>
                <a:schemeClr val="tx1"/>
              </a:buClr>
              <a:buFont typeface="Wingdings" panose="05000000000000000000" pitchFamily="2" charset="2"/>
              <a:buNone/>
            </a:pPr>
            <a:r>
              <a:rPr lang="fr-FR" altLang="fr-FR" sz="3200" b="1" smtClean="0"/>
              <a:t>Formule de calcul :</a:t>
            </a:r>
          </a:p>
          <a:p>
            <a:pPr algn="just" eaLnBrk="1" hangingPunct="1">
              <a:buClr>
                <a:schemeClr val="tx1"/>
              </a:buClr>
              <a:buFont typeface="Wingdings" panose="05000000000000000000" pitchFamily="2" charset="2"/>
              <a:buNone/>
            </a:pPr>
            <a:endParaRPr lang="fr-FR" altLang="fr-FR" sz="1600" b="1" smtClean="0"/>
          </a:p>
          <a:p>
            <a:pPr algn="just" eaLnBrk="1" hangingPunct="1">
              <a:buClr>
                <a:schemeClr val="tx1"/>
              </a:buClr>
              <a:buFont typeface="Wingdings" panose="05000000000000000000" pitchFamily="2" charset="2"/>
              <a:buChar char="F"/>
            </a:pPr>
            <a:r>
              <a:rPr lang="fr-FR" altLang="fr-FR" sz="3200" smtClean="0"/>
              <a:t> </a:t>
            </a:r>
            <a:r>
              <a:rPr lang="fr-FR" altLang="fr-FR" sz="3200" b="1" smtClean="0"/>
              <a:t>Taux de transition  du primaire vers le post-primaire</a:t>
            </a:r>
            <a:r>
              <a:rPr lang="fr-FR" altLang="fr-FR" sz="3200" smtClean="0"/>
              <a:t> </a:t>
            </a:r>
          </a:p>
          <a:p>
            <a:pPr algn="just" eaLnBrk="1" hangingPunct="1">
              <a:buClr>
                <a:schemeClr val="tx1"/>
              </a:buClr>
              <a:buFont typeface="Wingdings" panose="05000000000000000000" pitchFamily="2" charset="2"/>
              <a:buNone/>
            </a:pPr>
            <a:endParaRPr lang="fr-FR" altLang="fr-FR" sz="1400" smtClean="0"/>
          </a:p>
          <a:p>
            <a:pPr algn="just" eaLnBrk="1" hangingPunct="1">
              <a:buClr>
                <a:schemeClr val="tx1"/>
              </a:buClr>
              <a:buFont typeface="Wingdings" panose="05000000000000000000" pitchFamily="2" charset="2"/>
              <a:buNone/>
            </a:pPr>
            <a:r>
              <a:rPr lang="fr-FR" altLang="fr-FR" smtClean="0"/>
              <a:t>Effectif nouveaux élèves en  1ère année du post-primaire en année t</a:t>
            </a:r>
          </a:p>
          <a:p>
            <a:pPr algn="just" eaLnBrk="1" hangingPunct="1">
              <a:buClr>
                <a:schemeClr val="tx1"/>
              </a:buClr>
              <a:buFont typeface="Wingdings" panose="05000000000000000000" pitchFamily="2" charset="2"/>
              <a:buNone/>
            </a:pPr>
            <a:r>
              <a:rPr lang="fr-FR" altLang="fr-FR" sz="2900" smtClean="0"/>
              <a:t> </a:t>
            </a:r>
            <a:r>
              <a:rPr lang="fr-FR" altLang="fr-FR" sz="2600" smtClean="0"/>
              <a:t>______________________________________________X100</a:t>
            </a:r>
          </a:p>
          <a:p>
            <a:pPr algn="just" eaLnBrk="1" hangingPunct="1">
              <a:buClr>
                <a:schemeClr val="tx1"/>
              </a:buClr>
              <a:buFont typeface="Wingdings" panose="05000000000000000000" pitchFamily="2" charset="2"/>
              <a:buNone/>
            </a:pPr>
            <a:r>
              <a:rPr lang="fr-FR" altLang="fr-FR" smtClean="0"/>
              <a:t>  Effectif des élèves de la dernière année  d’études    </a:t>
            </a:r>
          </a:p>
          <a:p>
            <a:pPr algn="just" eaLnBrk="1" hangingPunct="1">
              <a:buClr>
                <a:schemeClr val="tx1"/>
              </a:buClr>
              <a:buFont typeface="Wingdings" panose="05000000000000000000" pitchFamily="2" charset="2"/>
              <a:buNone/>
            </a:pPr>
            <a:r>
              <a:rPr lang="fr-FR" altLang="fr-FR" smtClean="0"/>
              <a:t>                 du primaire </a:t>
            </a:r>
            <a:r>
              <a:rPr lang="fr-FR" altLang="fr-FR" b="1" smtClean="0"/>
              <a:t>en année t-1</a:t>
            </a:r>
            <a:r>
              <a:rPr lang="fr-FR" altLang="fr-FR" smtClean="0"/>
              <a:t> </a:t>
            </a:r>
          </a:p>
          <a:p>
            <a:pPr algn="just" eaLnBrk="1" hangingPunct="1">
              <a:buClr>
                <a:schemeClr val="tx1"/>
              </a:buClr>
              <a:buFont typeface="Wingdings" panose="05000000000000000000" pitchFamily="2" charset="2"/>
              <a:buNone/>
            </a:pPr>
            <a:r>
              <a:rPr lang="fr-FR" altLang="fr-FR" b="1" smtClean="0"/>
              <a:t>              </a:t>
            </a:r>
            <a:r>
              <a:rPr lang="fr-FR" altLang="fr-FR" smtClean="0"/>
              <a:t>  </a:t>
            </a:r>
          </a:p>
        </p:txBody>
      </p:sp>
      <p:sp>
        <p:nvSpPr>
          <p:cNvPr id="55300"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66298A3-D9A8-4EE9-B59A-8E9D6A71DBE3}" type="slidenum">
              <a:rPr lang="fr-FR" altLang="fr-FR" smtClean="0">
                <a:solidFill>
                  <a:prstClr val="black"/>
                </a:solidFill>
              </a:rPr>
              <a:pPr/>
              <a:t>86</a:t>
            </a:fld>
            <a:endParaRPr lang="fr-FR" altLang="fr-FR" smtClean="0">
              <a:solidFill>
                <a:prstClr val="black"/>
              </a:solidFill>
            </a:endParaRPr>
          </a:p>
        </p:txBody>
      </p:sp>
      <p:sp>
        <p:nvSpPr>
          <p:cNvPr id="55301" name="Rectangle 4"/>
          <p:cNvSpPr>
            <a:spLocks noChangeArrowheads="1"/>
          </p:cNvSpPr>
          <p:nvPr/>
        </p:nvSpPr>
        <p:spPr bwMode="auto">
          <a:xfrm>
            <a:off x="152400" y="43434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3714186130"/>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8975" y="258763"/>
            <a:ext cx="7921625" cy="1036637"/>
          </a:xfrm>
        </p:spPr>
        <p:txBody>
          <a:bodyPr/>
          <a:lstStyle/>
          <a:p>
            <a:pPr eaLnBrk="1" hangingPunct="1"/>
            <a:r>
              <a:rPr lang="fr-FR" sz="3200" b="1" smtClean="0"/>
              <a:t>III. LES INDICATEURS D’ACCES</a:t>
            </a:r>
          </a:p>
        </p:txBody>
      </p:sp>
      <p:sp>
        <p:nvSpPr>
          <p:cNvPr id="28675" name="Rectangle 3"/>
          <p:cNvSpPr>
            <a:spLocks noGrp="1" noChangeArrowheads="1"/>
          </p:cNvSpPr>
          <p:nvPr>
            <p:ph sz="half" idx="1"/>
          </p:nvPr>
        </p:nvSpPr>
        <p:spPr>
          <a:xfrm>
            <a:off x="228600" y="1828800"/>
            <a:ext cx="8686800" cy="4648200"/>
          </a:xfrm>
        </p:spPr>
        <p:txBody>
          <a:bodyPr rtlCol="0">
            <a:normAutofit lnSpcReduction="10000"/>
          </a:bodyPr>
          <a:lstStyle/>
          <a:p>
            <a:pPr algn="just" eaLnBrk="1" fontAlgn="auto" hangingPunct="1">
              <a:lnSpc>
                <a:spcPct val="80000"/>
              </a:lnSpc>
              <a:spcAft>
                <a:spcPts val="0"/>
              </a:spcAft>
              <a:buClr>
                <a:schemeClr val="tx1"/>
              </a:buClr>
              <a:buFont typeface="Wingdings" panose="05000000000000000000" pitchFamily="2" charset="2"/>
              <a:buNone/>
              <a:defRPr/>
            </a:pPr>
            <a:r>
              <a:rPr lang="fr-FR" altLang="fr-FR" b="1" smtClean="0"/>
              <a:t>Le taux de transition</a:t>
            </a:r>
            <a:r>
              <a:rPr lang="fr-FR" altLang="fr-FR" sz="2600" b="1" smtClean="0">
                <a:solidFill>
                  <a:schemeClr val="accent2"/>
                </a:solidFill>
              </a:rPr>
              <a:t> </a:t>
            </a:r>
            <a:r>
              <a:rPr lang="fr-FR" altLang="fr-FR" sz="2600" b="1" smtClean="0"/>
              <a:t> </a:t>
            </a:r>
          </a:p>
          <a:p>
            <a:pPr algn="just" eaLnBrk="1" fontAlgn="auto" hangingPunct="1">
              <a:lnSpc>
                <a:spcPct val="80000"/>
              </a:lnSpc>
              <a:spcAft>
                <a:spcPts val="0"/>
              </a:spcAft>
              <a:buClr>
                <a:schemeClr val="tx1"/>
              </a:buClr>
              <a:buFont typeface="Wingdings" panose="05000000000000000000" pitchFamily="2" charset="2"/>
              <a:buNone/>
              <a:defRPr/>
            </a:pPr>
            <a:endParaRPr lang="fr-FR" altLang="fr-FR" sz="2600" b="1" smtClean="0"/>
          </a:p>
          <a:p>
            <a:pPr algn="just" eaLnBrk="1" fontAlgn="auto" hangingPunct="1">
              <a:lnSpc>
                <a:spcPct val="80000"/>
              </a:lnSpc>
              <a:spcAft>
                <a:spcPts val="0"/>
              </a:spcAft>
              <a:buClr>
                <a:schemeClr val="tx1"/>
              </a:buClr>
              <a:buFont typeface="Wingdings" panose="05000000000000000000" pitchFamily="2" charset="2"/>
              <a:buChar char="q"/>
              <a:defRPr/>
            </a:pPr>
            <a:r>
              <a:rPr lang="fr-FR" altLang="fr-FR" sz="2600" b="1" smtClean="0"/>
              <a:t>Méthode de calcul :</a:t>
            </a:r>
          </a:p>
          <a:p>
            <a:pPr algn="just" eaLnBrk="1" fontAlgn="auto" hangingPunct="1">
              <a:lnSpc>
                <a:spcPct val="80000"/>
              </a:lnSpc>
              <a:spcAft>
                <a:spcPts val="0"/>
              </a:spcAft>
              <a:buClr>
                <a:schemeClr val="tx1"/>
              </a:buClr>
              <a:buFont typeface="Wingdings" panose="05000000000000000000" pitchFamily="2" charset="2"/>
              <a:buNone/>
              <a:defRPr/>
            </a:pPr>
            <a:endParaRPr lang="fr-FR" altLang="fr-FR" sz="2600" b="1" smtClean="0"/>
          </a:p>
          <a:p>
            <a:pPr algn="just" eaLnBrk="1" fontAlgn="auto" hangingPunct="1">
              <a:lnSpc>
                <a:spcPct val="80000"/>
              </a:lnSpc>
              <a:spcAft>
                <a:spcPts val="0"/>
              </a:spcAft>
              <a:buClr>
                <a:schemeClr val="tx1"/>
              </a:buClr>
              <a:buFont typeface="Wingdings" panose="05000000000000000000" pitchFamily="2" charset="2"/>
              <a:buChar char="F"/>
              <a:defRPr/>
            </a:pPr>
            <a:r>
              <a:rPr lang="fr-FR" altLang="fr-FR" sz="2600" smtClean="0"/>
              <a:t> </a:t>
            </a:r>
            <a:r>
              <a:rPr lang="fr-FR" altLang="fr-FR" sz="2600" b="1" smtClean="0"/>
              <a:t>Taux de transition  du post-primaire   </a:t>
            </a:r>
          </a:p>
          <a:p>
            <a:pPr algn="just" eaLnBrk="1" fontAlgn="auto" hangingPunct="1">
              <a:lnSpc>
                <a:spcPct val="80000"/>
              </a:lnSpc>
              <a:spcAft>
                <a:spcPts val="0"/>
              </a:spcAft>
              <a:buClr>
                <a:schemeClr val="tx1"/>
              </a:buClr>
              <a:buFont typeface="Wingdings" panose="05000000000000000000" pitchFamily="2" charset="2"/>
              <a:buNone/>
              <a:defRPr/>
            </a:pPr>
            <a:r>
              <a:rPr lang="fr-FR" altLang="fr-FR" sz="2600" b="1" smtClean="0"/>
              <a:t>    vers le secondaire</a:t>
            </a:r>
            <a:r>
              <a:rPr lang="fr-FR" altLang="fr-FR" sz="2600" smtClean="0"/>
              <a:t> </a:t>
            </a:r>
          </a:p>
          <a:p>
            <a:pPr algn="just" eaLnBrk="1" fontAlgn="auto" hangingPunct="1">
              <a:lnSpc>
                <a:spcPct val="80000"/>
              </a:lnSpc>
              <a:spcAft>
                <a:spcPts val="0"/>
              </a:spcAft>
              <a:buClr>
                <a:schemeClr val="tx1"/>
              </a:buClr>
              <a:buFont typeface="Wingdings" panose="05000000000000000000" pitchFamily="2" charset="2"/>
              <a:buNone/>
              <a:defRPr/>
            </a:pPr>
            <a:endParaRPr lang="fr-FR" altLang="fr-FR" sz="2600" smtClean="0"/>
          </a:p>
          <a:p>
            <a:pPr algn="ctr" eaLnBrk="1" fontAlgn="auto" hangingPunct="1">
              <a:lnSpc>
                <a:spcPct val="80000"/>
              </a:lnSpc>
              <a:spcAft>
                <a:spcPts val="0"/>
              </a:spcAft>
              <a:buClr>
                <a:schemeClr val="tx1"/>
              </a:buClr>
              <a:buFont typeface="Wingdings" panose="05000000000000000000" pitchFamily="2" charset="2"/>
              <a:buNone/>
              <a:defRPr/>
            </a:pPr>
            <a:r>
              <a:rPr lang="fr-FR" altLang="fr-FR" sz="2200" smtClean="0"/>
              <a:t> </a:t>
            </a:r>
            <a:r>
              <a:rPr lang="fr-FR" altLang="fr-FR" smtClean="0"/>
              <a:t>Effectif des</a:t>
            </a:r>
            <a:r>
              <a:rPr lang="fr-FR" altLang="fr-FR" sz="2500" smtClean="0"/>
              <a:t> nouveaux élèves en  1ère année du secondaire </a:t>
            </a:r>
            <a:r>
              <a:rPr lang="fr-FR" altLang="fr-FR" sz="2500" b="1" smtClean="0"/>
              <a:t>en année t</a:t>
            </a:r>
            <a:r>
              <a:rPr lang="fr-FR" altLang="fr-FR" sz="2500" smtClean="0"/>
              <a:t> 	 </a:t>
            </a:r>
            <a:endParaRPr lang="fr-FR" altLang="fr-FR" sz="2500" b="1" smtClean="0"/>
          </a:p>
          <a:p>
            <a:pPr algn="just" eaLnBrk="1" fontAlgn="auto" hangingPunct="1">
              <a:lnSpc>
                <a:spcPct val="80000"/>
              </a:lnSpc>
              <a:spcAft>
                <a:spcPts val="0"/>
              </a:spcAft>
              <a:buClr>
                <a:schemeClr val="tx1"/>
              </a:buClr>
              <a:buFont typeface="Wingdings" panose="05000000000000000000" pitchFamily="2" charset="2"/>
              <a:buNone/>
              <a:defRPr/>
            </a:pPr>
            <a:r>
              <a:rPr lang="fr-FR" altLang="fr-FR" sz="1900" smtClean="0"/>
              <a:t>____________________________________________________X100</a:t>
            </a:r>
          </a:p>
          <a:p>
            <a:pPr algn="ctr" eaLnBrk="1" fontAlgn="auto" hangingPunct="1">
              <a:lnSpc>
                <a:spcPct val="80000"/>
              </a:lnSpc>
              <a:spcAft>
                <a:spcPts val="0"/>
              </a:spcAft>
              <a:buClr>
                <a:schemeClr val="tx1"/>
              </a:buClr>
              <a:buFont typeface="Wingdings" panose="05000000000000000000" pitchFamily="2" charset="2"/>
              <a:buNone/>
              <a:defRPr/>
            </a:pPr>
            <a:r>
              <a:rPr lang="fr-FR" altLang="fr-FR" sz="2500" smtClean="0"/>
              <a:t>        </a:t>
            </a:r>
            <a:r>
              <a:rPr lang="fr-FR" altLang="fr-FR" smtClean="0"/>
              <a:t>Effectif des </a:t>
            </a:r>
            <a:r>
              <a:rPr lang="fr-FR" altLang="fr-FR" sz="2500" smtClean="0"/>
              <a:t>élèves de la dernière année</a:t>
            </a:r>
          </a:p>
          <a:p>
            <a:pPr algn="ctr" eaLnBrk="1" fontAlgn="auto" hangingPunct="1">
              <a:lnSpc>
                <a:spcPct val="80000"/>
              </a:lnSpc>
              <a:spcAft>
                <a:spcPts val="0"/>
              </a:spcAft>
              <a:buClr>
                <a:schemeClr val="tx1"/>
              </a:buClr>
              <a:buFont typeface="Wingdings" panose="05000000000000000000" pitchFamily="2" charset="2"/>
              <a:buNone/>
              <a:defRPr/>
            </a:pPr>
            <a:r>
              <a:rPr lang="fr-FR" altLang="fr-FR" sz="2500" smtClean="0"/>
              <a:t>d’études du post-primaire  en </a:t>
            </a:r>
            <a:r>
              <a:rPr lang="fr-FR" altLang="fr-FR" sz="2500" b="1" smtClean="0"/>
              <a:t>année t-1</a:t>
            </a:r>
            <a:r>
              <a:rPr lang="fr-FR" altLang="fr-FR" sz="2500" smtClean="0"/>
              <a:t> </a:t>
            </a:r>
          </a:p>
        </p:txBody>
      </p:sp>
      <p:sp>
        <p:nvSpPr>
          <p:cNvPr id="57348"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9B1E65F-D6A9-401D-8679-747E82DE593B}" type="slidenum">
              <a:rPr lang="fr-FR" altLang="fr-FR" smtClean="0">
                <a:solidFill>
                  <a:prstClr val="black"/>
                </a:solidFill>
              </a:rPr>
              <a:pPr/>
              <a:t>87</a:t>
            </a:fld>
            <a:endParaRPr lang="fr-FR" altLang="fr-FR" smtClean="0">
              <a:solidFill>
                <a:prstClr val="black"/>
              </a:solidFill>
            </a:endParaRPr>
          </a:p>
        </p:txBody>
      </p:sp>
      <p:sp>
        <p:nvSpPr>
          <p:cNvPr id="5734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710804624"/>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609600"/>
            <a:ext cx="8077200" cy="533400"/>
          </a:xfrm>
        </p:spPr>
        <p:txBody>
          <a:bodyPr/>
          <a:lstStyle/>
          <a:p>
            <a:pPr eaLnBrk="1" hangingPunct="1"/>
            <a:r>
              <a:rPr lang="fr-FR" sz="3200" b="1" smtClean="0"/>
              <a:t>III. LES INDICATEURS D’ACCES</a:t>
            </a:r>
          </a:p>
        </p:txBody>
      </p:sp>
      <p:sp>
        <p:nvSpPr>
          <p:cNvPr id="59395" name="Rectangle 3"/>
          <p:cNvSpPr>
            <a:spLocks noGrp="1" noChangeArrowheads="1"/>
          </p:cNvSpPr>
          <p:nvPr>
            <p:ph sz="half" idx="1"/>
          </p:nvPr>
        </p:nvSpPr>
        <p:spPr>
          <a:xfrm>
            <a:off x="152400" y="1981200"/>
            <a:ext cx="8763000" cy="4343400"/>
          </a:xfrm>
        </p:spPr>
        <p:txBody>
          <a:bodyPr/>
          <a:lstStyle/>
          <a:p>
            <a:pPr algn="just" eaLnBrk="1" hangingPunct="1">
              <a:buClr>
                <a:schemeClr val="tx1"/>
              </a:buClr>
              <a:buFont typeface="Wingdings" panose="05000000000000000000" pitchFamily="2" charset="2"/>
              <a:buNone/>
            </a:pPr>
            <a:r>
              <a:rPr lang="fr-FR" altLang="fr-FR" b="1" smtClean="0"/>
              <a:t>Le taux de transition</a:t>
            </a:r>
            <a:r>
              <a:rPr lang="fr-FR" altLang="fr-FR" b="1" smtClean="0">
                <a:solidFill>
                  <a:schemeClr val="accent2"/>
                </a:solidFill>
              </a:rPr>
              <a:t> </a:t>
            </a:r>
            <a:r>
              <a:rPr lang="fr-FR" altLang="fr-FR" b="1" smtClean="0"/>
              <a:t> </a:t>
            </a:r>
          </a:p>
          <a:p>
            <a:pPr algn="just" eaLnBrk="1" hangingPunct="1">
              <a:buClr>
                <a:schemeClr val="tx1"/>
              </a:buClr>
              <a:buFont typeface="Wingdings" panose="05000000000000000000" pitchFamily="2" charset="2"/>
              <a:buChar char="q"/>
            </a:pPr>
            <a:r>
              <a:rPr lang="fr-FR" altLang="fr-FR" b="1" smtClean="0"/>
              <a:t>Méthode de calcul :</a:t>
            </a:r>
          </a:p>
          <a:p>
            <a:pPr algn="just" eaLnBrk="1" hangingPunct="1">
              <a:buClr>
                <a:schemeClr val="tx1"/>
              </a:buClr>
              <a:buFont typeface="Wingdings" panose="05000000000000000000" pitchFamily="2" charset="2"/>
              <a:buNone/>
            </a:pPr>
            <a:endParaRPr lang="fr-FR" altLang="fr-FR" sz="1200" b="1" smtClean="0"/>
          </a:p>
          <a:p>
            <a:pPr algn="just" eaLnBrk="1" hangingPunct="1">
              <a:buClr>
                <a:schemeClr val="tx1"/>
              </a:buClr>
              <a:buFont typeface="Wingdings" panose="05000000000000000000" pitchFamily="2" charset="2"/>
              <a:buChar char="F"/>
            </a:pPr>
            <a:r>
              <a:rPr lang="fr-FR" altLang="fr-FR" smtClean="0"/>
              <a:t> </a:t>
            </a:r>
            <a:r>
              <a:rPr lang="fr-FR" altLang="fr-FR" b="1" smtClean="0"/>
              <a:t>Taux de transition  du secondaire vers le supérieur </a:t>
            </a:r>
          </a:p>
          <a:p>
            <a:pPr algn="just" eaLnBrk="1" hangingPunct="1">
              <a:buClr>
                <a:schemeClr val="tx1"/>
              </a:buClr>
              <a:buFont typeface="Wingdings" panose="05000000000000000000" pitchFamily="2" charset="2"/>
              <a:buNone/>
            </a:pPr>
            <a:endParaRPr lang="fr-FR" altLang="fr-FR" sz="2000" b="1" smtClean="0"/>
          </a:p>
          <a:p>
            <a:pPr algn="just" eaLnBrk="1" hangingPunct="1">
              <a:buClr>
                <a:schemeClr val="tx1"/>
              </a:buClr>
              <a:buFont typeface="Wingdings" panose="05000000000000000000" pitchFamily="2" charset="2"/>
              <a:buNone/>
            </a:pPr>
            <a:r>
              <a:rPr lang="fr-FR" altLang="fr-FR" sz="2000" smtClean="0"/>
              <a:t>Effectif des nouveaux étudiants en  1re année du supérieur  </a:t>
            </a:r>
            <a:r>
              <a:rPr lang="fr-FR" altLang="fr-FR" sz="2000" b="1" smtClean="0"/>
              <a:t>en année t</a:t>
            </a:r>
            <a:r>
              <a:rPr lang="fr-FR" altLang="fr-FR" sz="2000" smtClean="0"/>
              <a:t>  </a:t>
            </a:r>
            <a:endParaRPr lang="fr-FR" altLang="fr-FR" sz="2000" b="1" smtClean="0"/>
          </a:p>
          <a:p>
            <a:pPr algn="ctr" eaLnBrk="1" hangingPunct="1">
              <a:buClr>
                <a:schemeClr val="tx1"/>
              </a:buClr>
              <a:buFont typeface="Wingdings" panose="05000000000000000000" pitchFamily="2" charset="2"/>
              <a:buNone/>
            </a:pPr>
            <a:r>
              <a:rPr lang="fr-FR" altLang="fr-FR" sz="2000" smtClean="0"/>
              <a:t>_________________________________________________</a:t>
            </a:r>
            <a:r>
              <a:rPr lang="fr-FR" altLang="fr-FR" smtClean="0"/>
              <a:t>X100</a:t>
            </a:r>
          </a:p>
          <a:p>
            <a:pPr algn="ctr" eaLnBrk="1" hangingPunct="1">
              <a:buClr>
                <a:schemeClr val="tx1"/>
              </a:buClr>
              <a:buFont typeface="Wingdings" panose="05000000000000000000" pitchFamily="2" charset="2"/>
              <a:buNone/>
            </a:pPr>
            <a:r>
              <a:rPr lang="fr-FR" altLang="fr-FR" smtClean="0"/>
              <a:t>Effectif des élèves de la dernière année d’études </a:t>
            </a:r>
          </a:p>
          <a:p>
            <a:pPr algn="ctr" eaLnBrk="1" hangingPunct="1">
              <a:buFontTx/>
              <a:buNone/>
            </a:pPr>
            <a:r>
              <a:rPr lang="fr-FR" altLang="fr-FR" smtClean="0"/>
              <a:t> du secondaire  en </a:t>
            </a:r>
            <a:r>
              <a:rPr lang="fr-FR" altLang="fr-FR" b="1" smtClean="0"/>
              <a:t>année t-1</a:t>
            </a:r>
          </a:p>
        </p:txBody>
      </p:sp>
      <p:sp>
        <p:nvSpPr>
          <p:cNvPr id="59396"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E862DCC-4598-4E33-B2C1-8F9C3883CE39}" type="slidenum">
              <a:rPr lang="fr-FR" altLang="fr-FR" smtClean="0">
                <a:solidFill>
                  <a:prstClr val="black"/>
                </a:solidFill>
              </a:rPr>
              <a:pPr/>
              <a:t>88</a:t>
            </a:fld>
            <a:endParaRPr lang="fr-FR" altLang="fr-FR" smtClean="0">
              <a:solidFill>
                <a:prstClr val="black"/>
              </a:solidFill>
            </a:endParaRPr>
          </a:p>
        </p:txBody>
      </p:sp>
      <p:sp>
        <p:nvSpPr>
          <p:cNvPr id="5939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4174713833"/>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8D7DF48B-76B1-484C-AAC2-5D14200FFDBF}" type="slidenum">
              <a:rPr lang="fr-FR" altLang="fr-FR" sz="1400">
                <a:solidFill>
                  <a:prstClr val="black"/>
                </a:solidFill>
              </a:rPr>
              <a:pPr algn="r" eaLnBrk="1" hangingPunct="1"/>
              <a:t>89</a:t>
            </a:fld>
            <a:endParaRPr lang="fr-FR" altLang="fr-FR" sz="1400">
              <a:solidFill>
                <a:prstClr val="black"/>
              </a:solidFill>
            </a:endParaRPr>
          </a:p>
        </p:txBody>
      </p:sp>
      <p:sp>
        <p:nvSpPr>
          <p:cNvPr id="61443" name="Rectangle 2"/>
          <p:cNvSpPr>
            <a:spLocks noGrp="1" noChangeArrowheads="1"/>
          </p:cNvSpPr>
          <p:nvPr>
            <p:ph type="title" idx="4294967295"/>
          </p:nvPr>
        </p:nvSpPr>
        <p:spPr>
          <a:xfrm>
            <a:off x="0" y="609600"/>
            <a:ext cx="8077200" cy="533400"/>
          </a:xfrm>
        </p:spPr>
        <p:txBody>
          <a:bodyPr/>
          <a:lstStyle/>
          <a:p>
            <a:pPr eaLnBrk="1" hangingPunct="1"/>
            <a:r>
              <a:rPr lang="fr-FR" sz="3200" b="1" smtClean="0"/>
              <a:t>III. LES INDICATEURS D’ACCES</a:t>
            </a:r>
          </a:p>
        </p:txBody>
      </p:sp>
      <p:sp>
        <p:nvSpPr>
          <p:cNvPr id="61444" name="Rectangle 3"/>
          <p:cNvSpPr>
            <a:spLocks noGrp="1" noChangeArrowheads="1"/>
          </p:cNvSpPr>
          <p:nvPr>
            <p:ph type="body" sz="half" idx="4294967295"/>
          </p:nvPr>
        </p:nvSpPr>
        <p:spPr>
          <a:xfrm>
            <a:off x="0" y="1447800"/>
            <a:ext cx="8763000" cy="4876800"/>
          </a:xfrm>
        </p:spPr>
        <p:txBody>
          <a:bodyPr/>
          <a:lstStyle/>
          <a:p>
            <a:pPr algn="just" eaLnBrk="1" hangingPunct="1">
              <a:buClr>
                <a:schemeClr val="tx1"/>
              </a:buClr>
              <a:buFont typeface="Wingdings" panose="05000000000000000000" pitchFamily="2" charset="2"/>
              <a:buNone/>
            </a:pPr>
            <a:r>
              <a:rPr lang="fr-FR" altLang="fr-FR" sz="2800" b="1" smtClean="0"/>
              <a:t>  Interprétation</a:t>
            </a:r>
            <a:r>
              <a:rPr lang="fr-FR" altLang="fr-FR" sz="2800" smtClean="0"/>
              <a:t> : Un taux de transition élevé= signe d’un bon niveau d’accès d’un cycle  d’enseignement à l’autre. Il dénote aussi la capacité d’accueil du cycle  d’enseignement supérieur. </a:t>
            </a:r>
          </a:p>
          <a:p>
            <a:pPr algn="just" eaLnBrk="1" hangingPunct="1">
              <a:buClr>
                <a:schemeClr val="tx1"/>
              </a:buClr>
              <a:buFont typeface="Wingdings" panose="05000000000000000000" pitchFamily="2" charset="2"/>
              <a:buNone/>
            </a:pPr>
            <a:r>
              <a:rPr lang="fr-FR" altLang="fr-FR" sz="2800" smtClean="0"/>
              <a:t>	À l’inverse, un taux peu élevé peut être: signe de problèmes de transition entre deux cycles d’enseignement : une déficience du système d’évaluation et/ou une capacité d’accueil insuffisante dans le cycle niveau supérieur. </a:t>
            </a:r>
          </a:p>
        </p:txBody>
      </p:sp>
      <p:sp>
        <p:nvSpPr>
          <p:cNvPr id="6144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38513406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flipH="1" flipV="1">
            <a:off x="862013" y="1776413"/>
            <a:ext cx="80962" cy="58737"/>
          </a:xfrm>
        </p:spPr>
        <p:txBody>
          <a:bodyPr rtlCol="0">
            <a:normAutofit fontScale="90000"/>
          </a:bodyPr>
          <a:lstStyle/>
          <a:p>
            <a:pPr eaLnBrk="1" fontAlgn="auto" hangingPunct="1">
              <a:spcAft>
                <a:spcPts val="0"/>
              </a:spcAft>
              <a:defRPr/>
            </a:pPr>
            <a:r>
              <a:rPr lang="fr-FR" sz="4400" smtClean="0"/>
              <a:t/>
            </a:r>
            <a:br>
              <a:rPr lang="fr-FR" sz="4400" smtClean="0"/>
            </a:br>
            <a:r>
              <a:rPr lang="fr-FR" sz="4400" smtClean="0"/>
              <a:t/>
            </a:r>
            <a:br>
              <a:rPr lang="fr-FR" sz="4400" smtClean="0"/>
            </a:br>
            <a:r>
              <a:rPr lang="fr-FR" sz="4400" smtClean="0"/>
              <a:t/>
            </a:r>
            <a:br>
              <a:rPr lang="fr-FR" sz="4400" smtClean="0"/>
            </a:br>
            <a:endParaRPr lang="fr-FR" sz="4800" smtClean="0"/>
          </a:p>
        </p:txBody>
      </p:sp>
      <p:sp>
        <p:nvSpPr>
          <p:cNvPr id="18435" name="Rectangle 3"/>
          <p:cNvSpPr>
            <a:spLocks noGrp="1" noChangeArrowheads="1"/>
          </p:cNvSpPr>
          <p:nvPr>
            <p:ph type="subTitle" idx="1"/>
          </p:nvPr>
        </p:nvSpPr>
        <p:spPr>
          <a:xfrm>
            <a:off x="250825" y="1484313"/>
            <a:ext cx="8642350" cy="5087937"/>
          </a:xfrm>
        </p:spPr>
        <p:txBody>
          <a:bodyPr/>
          <a:lstStyle/>
          <a:p>
            <a:pPr eaLnBrk="1" hangingPunct="1"/>
            <a:r>
              <a:rPr lang="fr-FR" sz="3600" b="1" smtClean="0"/>
              <a:t>Qu’est-ce que planifier l’éducation?</a:t>
            </a:r>
          </a:p>
          <a:p>
            <a:pPr algn="l" eaLnBrk="1" hangingPunct="1"/>
            <a:r>
              <a:rPr lang="fr-FR" sz="3600" smtClean="0"/>
              <a:t>Planifier l’éducation, c’est prévoir son évolution pour orienter ses prises de décision mais c’est d’abord avoir une bonne connaissance de l’état des lieux de son propre système éducatif afin de mieux le maîtriser et le gérer.</a:t>
            </a:r>
          </a:p>
          <a:p>
            <a:pPr algn="l" eaLnBrk="1" hangingPunct="1"/>
            <a:endParaRPr lang="fr-FR" sz="3600" smtClean="0"/>
          </a:p>
        </p:txBody>
      </p:sp>
      <p:sp>
        <p:nvSpPr>
          <p:cNvPr id="642052" name="Rectangle 4"/>
          <p:cNvSpPr>
            <a:spLocks noChangeArrowheads="1"/>
          </p:cNvSpPr>
          <p:nvPr/>
        </p:nvSpPr>
        <p:spPr bwMode="auto">
          <a:xfrm>
            <a:off x="684213" y="404813"/>
            <a:ext cx="6408737" cy="762000"/>
          </a:xfrm>
          <a:prstGeom prst="rect">
            <a:avLst/>
          </a:prstGeom>
          <a:noFill/>
          <a:ln w="9525">
            <a:noFill/>
            <a:miter lim="800000"/>
            <a:headEnd/>
            <a:tailEnd/>
          </a:ln>
          <a:effectLst/>
        </p:spPr>
        <p:txBody>
          <a:bodyPr>
            <a:spAutoFit/>
          </a:bodyPr>
          <a:lstStyle/>
          <a:p>
            <a:pPr algn="ctr" eaLnBrk="1" hangingPunct="1">
              <a:defRPr/>
            </a:pPr>
            <a:r>
              <a:rPr lang="fr-FR" sz="4400" b="1" dirty="0">
                <a:latin typeface="Verdana" pitchFamily="34" charset="0"/>
              </a:rPr>
              <a:t>1.1. </a:t>
            </a:r>
            <a:r>
              <a:rPr lang="fr-FR" sz="4400" b="1" dirty="0">
                <a:effectLst>
                  <a:outerShdw blurRad="38100" dist="38100" dir="2700000" algn="tl">
                    <a:srgbClr val="FFFFFF"/>
                  </a:outerShdw>
                </a:effectLst>
                <a:latin typeface="Verdana" pitchFamily="34" charset="0"/>
              </a:rPr>
              <a:t>Définition</a:t>
            </a:r>
          </a:p>
        </p:txBody>
      </p:sp>
    </p:spTree>
  </p:cSld>
  <p:clrMapOvr>
    <a:masterClrMapping/>
  </p:clrMapOvr>
  <p:transition>
    <p:pull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6"/>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20FD470A-C783-47C1-B600-F11ABD9679A6}" type="slidenum">
              <a:rPr lang="fr-FR" altLang="fr-FR" sz="1400">
                <a:solidFill>
                  <a:prstClr val="black"/>
                </a:solidFill>
              </a:rPr>
              <a:pPr algn="r" eaLnBrk="1" hangingPunct="1"/>
              <a:t>90</a:t>
            </a:fld>
            <a:endParaRPr lang="fr-FR" altLang="fr-FR" sz="1400">
              <a:solidFill>
                <a:prstClr val="black"/>
              </a:solidFill>
            </a:endParaRPr>
          </a:p>
        </p:txBody>
      </p:sp>
      <p:sp>
        <p:nvSpPr>
          <p:cNvPr id="63491" name="Rectangle 2"/>
          <p:cNvSpPr>
            <a:spLocks noGrp="1" noChangeArrowheads="1"/>
          </p:cNvSpPr>
          <p:nvPr>
            <p:ph type="title" idx="4294967295"/>
          </p:nvPr>
        </p:nvSpPr>
        <p:spPr>
          <a:xfrm>
            <a:off x="0" y="609600"/>
            <a:ext cx="8077200" cy="533400"/>
          </a:xfrm>
        </p:spPr>
        <p:txBody>
          <a:bodyPr/>
          <a:lstStyle/>
          <a:p>
            <a:pPr eaLnBrk="1" hangingPunct="1"/>
            <a:r>
              <a:rPr lang="fr-FR" sz="3200" b="1" smtClean="0"/>
              <a:t>III. LES INDICATEURS D’ACCES</a:t>
            </a:r>
          </a:p>
        </p:txBody>
      </p:sp>
      <p:sp>
        <p:nvSpPr>
          <p:cNvPr id="63492" name="Rectangle 3"/>
          <p:cNvSpPr>
            <a:spLocks noGrp="1" noChangeArrowheads="1"/>
          </p:cNvSpPr>
          <p:nvPr>
            <p:ph type="body" sz="half" idx="4294967295"/>
          </p:nvPr>
        </p:nvSpPr>
        <p:spPr>
          <a:xfrm>
            <a:off x="0" y="1447800"/>
            <a:ext cx="8763000" cy="4876800"/>
          </a:xfrm>
        </p:spPr>
        <p:txBody>
          <a:bodyPr/>
          <a:lstStyle/>
          <a:p>
            <a:pPr algn="just" eaLnBrk="1" hangingPunct="1">
              <a:buClr>
                <a:schemeClr val="tx1"/>
              </a:buClr>
              <a:buFont typeface="Wingdings" panose="05000000000000000000" pitchFamily="2" charset="2"/>
              <a:buNone/>
            </a:pPr>
            <a:r>
              <a:rPr lang="fr-FR" altLang="fr-FR" sz="2800" smtClean="0"/>
              <a:t>	Le taux de transition d’un cycle à l’autre est lié aux conditions d’admissions qui sont très variables d’un pays à l’autre. </a:t>
            </a:r>
          </a:p>
          <a:p>
            <a:pPr algn="just" eaLnBrk="1" hangingPunct="1">
              <a:buClr>
                <a:schemeClr val="tx1"/>
              </a:buClr>
              <a:buFont typeface="Wingdings" panose="05000000000000000000" pitchFamily="2" charset="2"/>
              <a:buNone/>
            </a:pPr>
            <a:r>
              <a:rPr lang="fr-FR" altLang="fr-FR" sz="2800" smtClean="0"/>
              <a:t>	Elles peuvent  :</a:t>
            </a:r>
          </a:p>
          <a:p>
            <a:pPr algn="just" eaLnBrk="1" hangingPunct="1">
              <a:buClr>
                <a:schemeClr val="tx1"/>
              </a:buClr>
              <a:buFont typeface="Wingdings" panose="05000000000000000000" pitchFamily="2" charset="2"/>
              <a:buNone/>
            </a:pPr>
            <a:r>
              <a:rPr lang="fr-FR" altLang="fr-FR" sz="2800" smtClean="0"/>
              <a:t>	- être automatiques,</a:t>
            </a:r>
          </a:p>
          <a:p>
            <a:pPr algn="just" eaLnBrk="1" hangingPunct="1">
              <a:buClr>
                <a:schemeClr val="tx1"/>
              </a:buClr>
              <a:buFont typeface="Wingdings" panose="05000000000000000000" pitchFamily="2" charset="2"/>
              <a:buNone/>
            </a:pPr>
            <a:r>
              <a:rPr lang="fr-FR" altLang="fr-FR" sz="2800" smtClean="0"/>
              <a:t>	- être liées aux résultats des examens, </a:t>
            </a:r>
          </a:p>
          <a:p>
            <a:pPr algn="just" eaLnBrk="1" hangingPunct="1">
              <a:buClr>
                <a:schemeClr val="tx1"/>
              </a:buClr>
              <a:buFont typeface="Wingdings" panose="05000000000000000000" pitchFamily="2" charset="2"/>
              <a:buNone/>
            </a:pPr>
            <a:r>
              <a:rPr lang="fr-FR" altLang="fr-FR" sz="2800" smtClean="0"/>
              <a:t>	- dépendre du nombre de places mises au concours. </a:t>
            </a:r>
          </a:p>
        </p:txBody>
      </p:sp>
      <p:sp>
        <p:nvSpPr>
          <p:cNvPr id="6349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eaLnBrk="1" hangingPunct="1">
              <a:spcBef>
                <a:spcPct val="20000"/>
              </a:spcBef>
              <a:buClr>
                <a:prstClr val="black"/>
              </a:buClr>
              <a:buFont typeface="Wingdings" panose="05000000000000000000" pitchFamily="2" charset="2"/>
              <a:buNone/>
            </a:pPr>
            <a:endParaRPr lang="fr-FR" altLang="fr-FR" sz="2800">
              <a:solidFill>
                <a:prstClr val="black"/>
              </a:solidFill>
            </a:endParaRPr>
          </a:p>
        </p:txBody>
      </p:sp>
    </p:spTree>
    <p:extLst>
      <p:ext uri="{BB962C8B-B14F-4D97-AF65-F5344CB8AC3E}">
        <p14:creationId xmlns:p14="http://schemas.microsoft.com/office/powerpoint/2010/main" val="352790005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ETUDIANT SOMMEILLA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143000"/>
            <a:ext cx="3924300" cy="4495800"/>
          </a:xfrm>
        </p:spPr>
      </p:pic>
      <p:sp>
        <p:nvSpPr>
          <p:cNvPr id="6553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95008A1C-5AE7-4569-BBB7-741DB4941FF0}" type="slidenum">
              <a:rPr lang="fr-FR" altLang="fr-FR" smtClean="0">
                <a:solidFill>
                  <a:prstClr val="black"/>
                </a:solidFill>
              </a:rPr>
              <a:pPr/>
              <a:t>91</a:t>
            </a:fld>
            <a:endParaRPr lang="fr-FR" altLang="fr-FR" smtClean="0">
              <a:solidFill>
                <a:prstClr val="black"/>
              </a:solidFill>
            </a:endParaRPr>
          </a:p>
        </p:txBody>
      </p:sp>
      <p:sp>
        <p:nvSpPr>
          <p:cNvPr id="65540" name="Rectangle 5"/>
          <p:cNvSpPr>
            <a:spLocks noChangeArrowheads="1"/>
          </p:cNvSpPr>
          <p:nvPr/>
        </p:nvSpPr>
        <p:spPr bwMode="auto">
          <a:xfrm>
            <a:off x="762000" y="2286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fr-FR" altLang="fr-FR" sz="4400" b="1">
                <a:solidFill>
                  <a:prstClr val="black"/>
                </a:solidFill>
              </a:rPr>
              <a:t>Merci de votre attention</a:t>
            </a:r>
          </a:p>
        </p:txBody>
      </p:sp>
    </p:spTree>
    <p:extLst>
      <p:ext uri="{BB962C8B-B14F-4D97-AF65-F5344CB8AC3E}">
        <p14:creationId xmlns:p14="http://schemas.microsoft.com/office/powerpoint/2010/main" val="473664385"/>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85FE73-4F35-4BBA-A2A7-2B0BEFB2E01A}" type="slidenum">
              <a:rPr lang="fr-FR" altLang="fr-FR" sz="1400" smtClean="0">
                <a:solidFill>
                  <a:srgbClr val="000000"/>
                </a:solidFill>
              </a:rPr>
              <a:pPr>
                <a:spcBef>
                  <a:spcPct val="0"/>
                </a:spcBef>
                <a:buFontTx/>
                <a:buNone/>
              </a:pPr>
              <a:t>92</a:t>
            </a:fld>
            <a:endParaRPr lang="fr-FR" altLang="fr-FR" sz="1400" smtClean="0">
              <a:solidFill>
                <a:srgbClr val="000000"/>
              </a:solidFill>
            </a:endParaRPr>
          </a:p>
        </p:txBody>
      </p:sp>
      <p:sp>
        <p:nvSpPr>
          <p:cNvPr id="4099" name="Rectangle 2"/>
          <p:cNvSpPr>
            <a:spLocks noGrp="1" noChangeArrowheads="1"/>
          </p:cNvSpPr>
          <p:nvPr>
            <p:ph type="ctrTitle"/>
          </p:nvPr>
        </p:nvSpPr>
        <p:spPr>
          <a:xfrm>
            <a:off x="457200" y="1524000"/>
            <a:ext cx="8458200" cy="3200400"/>
          </a:xfrm>
        </p:spPr>
        <p:txBody>
          <a:bodyPr/>
          <a:lstStyle/>
          <a:p>
            <a:pPr eaLnBrk="1" hangingPunct="1"/>
            <a:r>
              <a:rPr lang="fr-FR" altLang="fr-FR" sz="5400" b="1" smtClean="0">
                <a:solidFill>
                  <a:schemeClr val="accent2"/>
                </a:solidFill>
              </a:rPr>
              <a:t>LES INDICATEURS DE COUVERTURE OU DE PARTICIPATION</a:t>
            </a:r>
            <a:endParaRPr lang="fr-FR" altLang="fr-FR" sz="5400" smtClean="0">
              <a:solidFill>
                <a:schemeClr val="tx1"/>
              </a:solidFill>
            </a:endParaRPr>
          </a:p>
        </p:txBody>
      </p:sp>
    </p:spTree>
    <p:extLst>
      <p:ext uri="{BB962C8B-B14F-4D97-AF65-F5344CB8AC3E}">
        <p14:creationId xmlns:p14="http://schemas.microsoft.com/office/powerpoint/2010/main" val="303361952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877E6C-47B2-45F5-BA8F-B1C76277847D}" type="slidenum">
              <a:rPr lang="fr-FR" altLang="fr-FR" sz="1400" smtClean="0">
                <a:solidFill>
                  <a:srgbClr val="000000"/>
                </a:solidFill>
              </a:rPr>
              <a:pPr>
                <a:spcBef>
                  <a:spcPct val="0"/>
                </a:spcBef>
                <a:buFontTx/>
                <a:buNone/>
              </a:pPr>
              <a:t>93</a:t>
            </a:fld>
            <a:endParaRPr lang="fr-FR" altLang="fr-FR" sz="1400" smtClean="0">
              <a:solidFill>
                <a:srgbClr val="000000"/>
              </a:solidFill>
            </a:endParaRPr>
          </a:p>
        </p:txBody>
      </p:sp>
      <p:sp>
        <p:nvSpPr>
          <p:cNvPr id="6147" name="Rectangle 2"/>
          <p:cNvSpPr>
            <a:spLocks noGrp="1" noChangeArrowheads="1"/>
          </p:cNvSpPr>
          <p:nvPr>
            <p:ph type="ctrTitle"/>
          </p:nvPr>
        </p:nvSpPr>
        <p:spPr>
          <a:xfrm>
            <a:off x="457200" y="685800"/>
            <a:ext cx="8458200" cy="5486400"/>
          </a:xfrm>
        </p:spPr>
        <p:txBody>
          <a:bodyPr/>
          <a:lstStyle/>
          <a:p>
            <a:pPr algn="l" eaLnBrk="1" hangingPunct="1"/>
            <a:r>
              <a:rPr lang="fr-FR" altLang="fr-FR" sz="3600" b="1" u="sng" smtClean="0">
                <a:solidFill>
                  <a:schemeClr val="tx1"/>
                </a:solidFill>
                <a:latin typeface="Verdana" panose="020B0604030504040204" pitchFamily="34" charset="0"/>
              </a:rPr>
              <a:t>PLAN </a:t>
            </a:r>
            <a:r>
              <a:rPr lang="fr-FR" altLang="fr-FR" sz="3600" b="1" smtClean="0">
                <a:solidFill>
                  <a:schemeClr val="tx1"/>
                </a:solidFill>
                <a:latin typeface="Verdana" panose="020B0604030504040204" pitchFamily="34" charset="0"/>
              </a:rPr>
              <a:t>:</a:t>
            </a:r>
            <a:r>
              <a:rPr lang="fr-FR" altLang="fr-FR" sz="3600" smtClean="0"/>
              <a:t/>
            </a:r>
            <a:br>
              <a:rPr lang="fr-FR" altLang="fr-FR" sz="3600" smtClean="0"/>
            </a:br>
            <a:r>
              <a:rPr lang="fr-FR" altLang="fr-FR" sz="3600" smtClean="0">
                <a:solidFill>
                  <a:schemeClr val="tx1"/>
                </a:solidFill>
              </a:rPr>
              <a:t>I - Le taux brut de scolarisation (TBS)  </a:t>
            </a:r>
            <a:br>
              <a:rPr lang="fr-FR" altLang="fr-FR" sz="3600" smtClean="0">
                <a:solidFill>
                  <a:schemeClr val="tx1"/>
                </a:solidFill>
              </a:rPr>
            </a:br>
            <a:r>
              <a:rPr lang="fr-FR" altLang="fr-FR" sz="3600" smtClean="0">
                <a:solidFill>
                  <a:schemeClr val="tx1"/>
                </a:solidFill>
              </a:rPr>
              <a:t>  </a:t>
            </a:r>
            <a:br>
              <a:rPr lang="fr-FR" altLang="fr-FR" sz="3600" smtClean="0">
                <a:solidFill>
                  <a:schemeClr val="tx1"/>
                </a:solidFill>
              </a:rPr>
            </a:br>
            <a:r>
              <a:rPr lang="fr-FR" altLang="fr-FR" sz="3600" smtClean="0">
                <a:solidFill>
                  <a:schemeClr val="tx1"/>
                </a:solidFill>
              </a:rPr>
              <a:t>II- Le taux net de scolarisation (TNS) </a:t>
            </a:r>
            <a:br>
              <a:rPr lang="fr-FR" altLang="fr-FR" sz="3600" smtClean="0">
                <a:solidFill>
                  <a:schemeClr val="tx1"/>
                </a:solidFill>
              </a:rPr>
            </a:br>
            <a:r>
              <a:rPr lang="fr-FR" altLang="fr-FR" sz="3600" smtClean="0">
                <a:solidFill>
                  <a:schemeClr val="tx1"/>
                </a:solidFill>
              </a:rPr>
              <a:t/>
            </a:r>
            <a:br>
              <a:rPr lang="fr-FR" altLang="fr-FR" sz="3600" smtClean="0">
                <a:solidFill>
                  <a:schemeClr val="tx1"/>
                </a:solidFill>
              </a:rPr>
            </a:br>
            <a:r>
              <a:rPr lang="fr-FR" altLang="fr-FR" sz="3600" smtClean="0">
                <a:solidFill>
                  <a:schemeClr val="tx1"/>
                </a:solidFill>
              </a:rPr>
              <a:t>III-Le taux de scolarisation par âge </a:t>
            </a:r>
            <a:br>
              <a:rPr lang="fr-FR" altLang="fr-FR" sz="3600" smtClean="0">
                <a:solidFill>
                  <a:schemeClr val="tx1"/>
                </a:solidFill>
              </a:rPr>
            </a:br>
            <a:r>
              <a:rPr lang="fr-FR" altLang="fr-FR" sz="3600" smtClean="0">
                <a:solidFill>
                  <a:schemeClr val="tx1"/>
                </a:solidFill>
              </a:rPr>
              <a:t>    spécifique (TSAS)</a:t>
            </a:r>
            <a:br>
              <a:rPr lang="fr-FR" altLang="fr-FR" sz="3600" smtClean="0">
                <a:solidFill>
                  <a:schemeClr val="tx1"/>
                </a:solidFill>
              </a:rPr>
            </a:br>
            <a:r>
              <a:rPr lang="fr-FR" altLang="fr-FR" sz="3600" smtClean="0">
                <a:solidFill>
                  <a:schemeClr val="tx1"/>
                </a:solidFill>
              </a:rPr>
              <a:t/>
            </a:r>
            <a:br>
              <a:rPr lang="fr-FR" altLang="fr-FR" sz="3600" smtClean="0">
                <a:solidFill>
                  <a:schemeClr val="tx1"/>
                </a:solidFill>
              </a:rPr>
            </a:br>
            <a:r>
              <a:rPr lang="fr-FR" altLang="fr-FR" sz="3600" smtClean="0">
                <a:solidFill>
                  <a:schemeClr val="tx1"/>
                </a:solidFill>
              </a:rPr>
              <a:t>IV- Le taux d’alphabétisation (couverture </a:t>
            </a:r>
            <a:br>
              <a:rPr lang="fr-FR" altLang="fr-FR" sz="3600" smtClean="0">
                <a:solidFill>
                  <a:schemeClr val="tx1"/>
                </a:solidFill>
              </a:rPr>
            </a:br>
            <a:r>
              <a:rPr lang="fr-FR" altLang="fr-FR" sz="3600" smtClean="0">
                <a:solidFill>
                  <a:schemeClr val="tx1"/>
                </a:solidFill>
              </a:rPr>
              <a:t>      de l’alphabétisation)</a:t>
            </a:r>
          </a:p>
        </p:txBody>
      </p:sp>
    </p:spTree>
    <p:extLst>
      <p:ext uri="{BB962C8B-B14F-4D97-AF65-F5344CB8AC3E}">
        <p14:creationId xmlns:p14="http://schemas.microsoft.com/office/powerpoint/2010/main" val="3805857681"/>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F35502-E490-4858-A6CA-D809244425B0}" type="slidenum">
              <a:rPr lang="fr-FR" altLang="fr-FR" sz="1400" smtClean="0">
                <a:solidFill>
                  <a:srgbClr val="000000"/>
                </a:solidFill>
              </a:rPr>
              <a:pPr>
                <a:spcBef>
                  <a:spcPct val="0"/>
                </a:spcBef>
                <a:buFontTx/>
                <a:buNone/>
              </a:pPr>
              <a:t>94</a:t>
            </a:fld>
            <a:endParaRPr lang="fr-FR" altLang="fr-FR" sz="1400" smtClean="0">
              <a:solidFill>
                <a:srgbClr val="000000"/>
              </a:solidFill>
            </a:endParaRPr>
          </a:p>
        </p:txBody>
      </p:sp>
      <p:sp>
        <p:nvSpPr>
          <p:cNvPr id="8195" name="Rectangle 2"/>
          <p:cNvSpPr>
            <a:spLocks noGrp="1" noChangeArrowheads="1"/>
          </p:cNvSpPr>
          <p:nvPr>
            <p:ph type="title"/>
          </p:nvPr>
        </p:nvSpPr>
        <p:spPr>
          <a:xfrm>
            <a:off x="228600" y="228600"/>
            <a:ext cx="8610600" cy="914400"/>
          </a:xfrm>
        </p:spPr>
        <p:txBody>
          <a:bodyPr/>
          <a:lstStyle/>
          <a:p>
            <a:pPr eaLnBrk="1" hangingPunct="1"/>
            <a:r>
              <a:rPr lang="fr-FR" altLang="fr-FR" sz="2800" b="1" dirty="0" smtClean="0">
                <a:solidFill>
                  <a:srgbClr val="003399"/>
                </a:solidFill>
              </a:rPr>
              <a:t>I. LE TAUX BRUT DE SCOLARISATION (TBS)</a:t>
            </a:r>
            <a:r>
              <a:rPr lang="fr-FR" altLang="fr-FR" sz="2800" dirty="0" smtClean="0"/>
              <a:t> </a:t>
            </a:r>
          </a:p>
        </p:txBody>
      </p:sp>
      <p:sp>
        <p:nvSpPr>
          <p:cNvPr id="8196" name="Rectangle 3"/>
          <p:cNvSpPr>
            <a:spLocks noGrp="1" noChangeArrowheads="1"/>
          </p:cNvSpPr>
          <p:nvPr>
            <p:ph type="body" sz="half" idx="2"/>
          </p:nvPr>
        </p:nvSpPr>
        <p:spPr>
          <a:xfrm>
            <a:off x="228600" y="1052736"/>
            <a:ext cx="8686800" cy="5805264"/>
          </a:xfrm>
        </p:spPr>
        <p:txBody>
          <a:bodyPr/>
          <a:lstStyle/>
          <a:p>
            <a:pPr algn="just" eaLnBrk="1" hangingPunct="1">
              <a:buFontTx/>
              <a:buNone/>
            </a:pPr>
            <a:r>
              <a:rPr lang="fr-FR" altLang="fr-FR" b="1" dirty="0" smtClean="0"/>
              <a:t>Définition : </a:t>
            </a:r>
            <a:r>
              <a:rPr lang="fr-FR" altLang="fr-FR" dirty="0" smtClean="0"/>
              <a:t>Il est la proportion des élèves dans un cycle d’enseignement (préscolaire, primaire, post-primaire, secondaire, supérieur), sans distinction d’âge, parmi l’ensemble des enfants légalement scolarisables de ce cycle, pour une année scolaire donnée.</a:t>
            </a:r>
          </a:p>
          <a:p>
            <a:pPr algn="just" eaLnBrk="1" hangingPunct="1">
              <a:buFontTx/>
              <a:buNone/>
            </a:pPr>
            <a:r>
              <a:rPr lang="fr-FR" altLang="fr-FR" b="1" dirty="0" smtClean="0"/>
              <a:t>Population d’âge scolaire</a:t>
            </a:r>
            <a:r>
              <a:rPr lang="fr-FR" altLang="fr-FR" dirty="0" smtClean="0"/>
              <a:t>. Définie par l’âge légal d’admission dans le cycle en question et par sa durée en années. </a:t>
            </a:r>
            <a:r>
              <a:rPr lang="fr-FR" altLang="fr-FR" b="1" dirty="0" smtClean="0"/>
              <a:t>Burkina Faso</a:t>
            </a:r>
            <a:r>
              <a:rPr lang="fr-FR" altLang="fr-FR" dirty="0" smtClean="0"/>
              <a:t>, au niveau de l’éducation préscolaire (</a:t>
            </a:r>
            <a:r>
              <a:rPr lang="fr-FR" altLang="fr-FR" b="1" dirty="0" smtClean="0"/>
              <a:t>3-5 </a:t>
            </a:r>
            <a:r>
              <a:rPr lang="fr-FR" altLang="fr-FR" b="1" dirty="0"/>
              <a:t>ans)</a:t>
            </a:r>
            <a:r>
              <a:rPr lang="fr-FR" altLang="fr-FR" dirty="0" smtClean="0"/>
              <a:t>, de l'enseignement primaire </a:t>
            </a:r>
            <a:r>
              <a:rPr lang="fr-FR" altLang="fr-FR" dirty="0"/>
              <a:t>(</a:t>
            </a:r>
            <a:r>
              <a:rPr lang="fr-FR" altLang="fr-FR" b="1" dirty="0" smtClean="0"/>
              <a:t>6-11 ans)</a:t>
            </a:r>
            <a:r>
              <a:rPr lang="fr-FR" altLang="fr-FR" dirty="0" smtClean="0"/>
              <a:t>, du post-primaire (</a:t>
            </a:r>
            <a:r>
              <a:rPr lang="fr-FR" altLang="fr-FR" b="1" dirty="0" smtClean="0"/>
              <a:t>12-15 </a:t>
            </a:r>
            <a:r>
              <a:rPr lang="fr-FR" altLang="fr-FR" b="1" dirty="0"/>
              <a:t>ans</a:t>
            </a:r>
            <a:r>
              <a:rPr lang="fr-FR" altLang="fr-FR" b="1" dirty="0" smtClean="0"/>
              <a:t>)</a:t>
            </a:r>
            <a:r>
              <a:rPr lang="fr-FR" altLang="fr-FR" dirty="0" smtClean="0"/>
              <a:t>, du secondaire</a:t>
            </a:r>
            <a:r>
              <a:rPr lang="fr-FR" altLang="fr-FR" b="1" dirty="0" smtClean="0"/>
              <a:t> (16-18 </a:t>
            </a:r>
            <a:r>
              <a:rPr lang="fr-FR" altLang="fr-FR" b="1" dirty="0"/>
              <a:t>ans</a:t>
            </a:r>
            <a:r>
              <a:rPr lang="fr-FR" altLang="fr-FR" b="1" dirty="0" smtClean="0"/>
              <a:t>), </a:t>
            </a:r>
            <a:r>
              <a:rPr lang="fr-FR" altLang="fr-FR" dirty="0" smtClean="0"/>
              <a:t>du supérieur</a:t>
            </a:r>
            <a:r>
              <a:rPr lang="fr-FR" altLang="fr-FR" b="1" dirty="0" smtClean="0"/>
              <a:t> (19-26 ans).</a:t>
            </a:r>
            <a:r>
              <a:rPr lang="fr-FR" altLang="fr-FR" dirty="0" smtClean="0"/>
              <a:t> </a:t>
            </a:r>
          </a:p>
        </p:txBody>
      </p:sp>
      <p:sp>
        <p:nvSpPr>
          <p:cNvPr id="8197"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482789034"/>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5E4898-E4C6-47E5-B82C-35771E9DBE87}" type="slidenum">
              <a:rPr lang="fr-FR" altLang="fr-FR" sz="1400" smtClean="0">
                <a:solidFill>
                  <a:srgbClr val="000000"/>
                </a:solidFill>
              </a:rPr>
              <a:pPr>
                <a:spcBef>
                  <a:spcPct val="0"/>
                </a:spcBef>
                <a:buFontTx/>
                <a:buNone/>
              </a:pPr>
              <a:t>95</a:t>
            </a:fld>
            <a:endParaRPr lang="fr-FR" altLang="fr-FR" sz="1400" smtClean="0">
              <a:solidFill>
                <a:srgbClr val="000000"/>
              </a:solidFill>
            </a:endParaRPr>
          </a:p>
        </p:txBody>
      </p:sp>
      <p:sp>
        <p:nvSpPr>
          <p:cNvPr id="10243" name="Rectangle 2"/>
          <p:cNvSpPr>
            <a:spLocks noGrp="1" noChangeArrowheads="1"/>
          </p:cNvSpPr>
          <p:nvPr>
            <p:ph type="title"/>
          </p:nvPr>
        </p:nvSpPr>
        <p:spPr>
          <a:xfrm>
            <a:off x="152400" y="350838"/>
            <a:ext cx="8763000" cy="1249362"/>
          </a:xfrm>
        </p:spPr>
        <p:txBody>
          <a:bodyPr/>
          <a:lstStyle/>
          <a:p>
            <a:pPr eaLnBrk="1" hangingPunct="1"/>
            <a:r>
              <a:rPr lang="fr-FR" altLang="fr-FR" sz="3200" b="1" smtClean="0">
                <a:solidFill>
                  <a:srgbClr val="003399"/>
                </a:solidFill>
              </a:rPr>
              <a:t> </a:t>
            </a:r>
            <a:r>
              <a:rPr lang="fr-FR" altLang="fr-FR" sz="3600" b="1" smtClean="0">
                <a:solidFill>
                  <a:srgbClr val="003399"/>
                </a:solidFill>
              </a:rPr>
              <a:t>I. LE TAUX BRUT DE SCOLARISATION (TBS)</a:t>
            </a:r>
            <a:r>
              <a:rPr lang="fr-FR" altLang="fr-FR" sz="3200" smtClean="0"/>
              <a:t> </a:t>
            </a:r>
          </a:p>
        </p:txBody>
      </p:sp>
      <p:sp>
        <p:nvSpPr>
          <p:cNvPr id="10244" name="Rectangle 3"/>
          <p:cNvSpPr>
            <a:spLocks noGrp="1" noChangeArrowheads="1"/>
          </p:cNvSpPr>
          <p:nvPr>
            <p:ph type="body" sz="half" idx="2"/>
          </p:nvPr>
        </p:nvSpPr>
        <p:spPr>
          <a:xfrm>
            <a:off x="533400" y="1752600"/>
            <a:ext cx="8077200" cy="4572000"/>
          </a:xfrm>
        </p:spPr>
        <p:txBody>
          <a:bodyPr/>
          <a:lstStyle/>
          <a:p>
            <a:pPr algn="just" eaLnBrk="1" hangingPunct="1">
              <a:lnSpc>
                <a:spcPct val="90000"/>
              </a:lnSpc>
              <a:buClr>
                <a:schemeClr val="tx1"/>
              </a:buClr>
              <a:buFont typeface="Wingdings" panose="05000000000000000000" pitchFamily="2" charset="2"/>
              <a:buNone/>
            </a:pPr>
            <a:r>
              <a:rPr lang="fr-FR" altLang="fr-FR" b="1" smtClean="0"/>
              <a:t>Objet</a:t>
            </a:r>
            <a:r>
              <a:rPr lang="fr-FR" altLang="fr-FR" smtClean="0"/>
              <a:t> : mesurer le niveau général de participation d’un niveau d’enseignement donné.</a:t>
            </a:r>
          </a:p>
          <a:p>
            <a:pPr eaLnBrk="1" hangingPunct="1">
              <a:lnSpc>
                <a:spcPct val="90000"/>
              </a:lnSpc>
              <a:buFontTx/>
              <a:buNone/>
            </a:pPr>
            <a:endParaRPr lang="fr-FR" altLang="fr-FR" b="1" smtClean="0"/>
          </a:p>
          <a:p>
            <a:pPr eaLnBrk="1" hangingPunct="1">
              <a:lnSpc>
                <a:spcPct val="90000"/>
              </a:lnSpc>
              <a:buFontTx/>
              <a:buNone/>
            </a:pPr>
            <a:r>
              <a:rPr lang="fr-FR" altLang="fr-FR" b="1" smtClean="0"/>
              <a:t>Méthode de calcul</a:t>
            </a:r>
            <a:r>
              <a:rPr lang="fr-FR" altLang="fr-FR" smtClean="0"/>
              <a:t> : Diviser le nombre des élèves (ou étudiants) dans un niveau d’enseignement, quel que soit leur âge, par la population ayant l’âge officiel de scolarisation du même niveau d’éducation et multiplier le résultat par 100.</a:t>
            </a:r>
          </a:p>
        </p:txBody>
      </p:sp>
      <p:sp>
        <p:nvSpPr>
          <p:cNvPr id="10245"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226481119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AA09AE-F842-456D-A1D2-5EC4AB9F2876}" type="slidenum">
              <a:rPr lang="fr-FR" altLang="fr-FR" sz="1400" smtClean="0">
                <a:solidFill>
                  <a:srgbClr val="000000"/>
                </a:solidFill>
              </a:rPr>
              <a:pPr>
                <a:spcBef>
                  <a:spcPct val="0"/>
                </a:spcBef>
                <a:buFontTx/>
                <a:buNone/>
              </a:pPr>
              <a:t>96</a:t>
            </a:fld>
            <a:endParaRPr lang="fr-FR" altLang="fr-FR" sz="1400" smtClean="0">
              <a:solidFill>
                <a:srgbClr val="000000"/>
              </a:solidFill>
            </a:endParaRPr>
          </a:p>
        </p:txBody>
      </p:sp>
      <p:sp>
        <p:nvSpPr>
          <p:cNvPr id="12291" name="Rectangle 2"/>
          <p:cNvSpPr>
            <a:spLocks noGrp="1" noChangeArrowheads="1"/>
          </p:cNvSpPr>
          <p:nvPr>
            <p:ph type="title"/>
          </p:nvPr>
        </p:nvSpPr>
        <p:spPr>
          <a:xfrm>
            <a:off x="228600" y="350838"/>
            <a:ext cx="8686800" cy="1066800"/>
          </a:xfrm>
        </p:spPr>
        <p:txBody>
          <a:bodyPr/>
          <a:lstStyle/>
          <a:p>
            <a:pPr eaLnBrk="1" hangingPunct="1"/>
            <a:r>
              <a:rPr lang="fr-FR" altLang="fr-FR" sz="3600" b="1" smtClean="0">
                <a:solidFill>
                  <a:srgbClr val="003399"/>
                </a:solidFill>
              </a:rPr>
              <a:t>I. LE TAUX BRUT DE SCOLARISATION (TBS)</a:t>
            </a:r>
          </a:p>
        </p:txBody>
      </p:sp>
      <p:sp>
        <p:nvSpPr>
          <p:cNvPr id="12292" name="Rectangle 3"/>
          <p:cNvSpPr>
            <a:spLocks noGrp="1" noChangeArrowheads="1"/>
          </p:cNvSpPr>
          <p:nvPr>
            <p:ph type="body" sz="half" idx="2"/>
          </p:nvPr>
        </p:nvSpPr>
        <p:spPr>
          <a:xfrm>
            <a:off x="304800" y="1905000"/>
            <a:ext cx="8534400" cy="4419600"/>
          </a:xfrm>
        </p:spPr>
        <p:txBody>
          <a:bodyPr/>
          <a:lstStyle/>
          <a:p>
            <a:pPr algn="just" eaLnBrk="1" hangingPunct="1">
              <a:lnSpc>
                <a:spcPct val="90000"/>
              </a:lnSpc>
              <a:buClr>
                <a:schemeClr val="tx1"/>
              </a:buClr>
              <a:buFont typeface="Wingdings" panose="05000000000000000000" pitchFamily="2" charset="2"/>
              <a:buNone/>
            </a:pPr>
            <a:r>
              <a:rPr lang="fr-FR" altLang="fr-FR" b="1" smtClean="0"/>
              <a:t>Formule de calcul du TBS du primaire:</a:t>
            </a:r>
          </a:p>
          <a:p>
            <a:pPr algn="just" eaLnBrk="1" hangingPunct="1">
              <a:lnSpc>
                <a:spcPct val="90000"/>
              </a:lnSpc>
              <a:buClr>
                <a:schemeClr val="tx1"/>
              </a:buClr>
              <a:buFont typeface="Wingdings" panose="05000000000000000000" pitchFamily="2" charset="2"/>
              <a:buNone/>
            </a:pPr>
            <a:endParaRPr lang="fr-FR" altLang="fr-FR" b="1" smtClean="0"/>
          </a:p>
          <a:p>
            <a:pPr algn="ctr" eaLnBrk="1" hangingPunct="1">
              <a:lnSpc>
                <a:spcPct val="90000"/>
              </a:lnSpc>
              <a:buClr>
                <a:schemeClr val="tx1"/>
              </a:buClr>
              <a:buFont typeface="Wingdings" panose="05000000000000000000" pitchFamily="2" charset="2"/>
              <a:buNone/>
            </a:pPr>
            <a:r>
              <a:rPr lang="fr-FR" altLang="fr-FR" sz="2000" smtClean="0"/>
              <a:t> </a:t>
            </a:r>
            <a:r>
              <a:rPr lang="fr-FR" altLang="fr-FR" smtClean="0"/>
              <a:t>Nombre total des élèves dans l’enseignement primaire de l’année scolaire t  </a:t>
            </a:r>
            <a:r>
              <a:rPr lang="fr-FR" altLang="fr-FR" sz="2200" smtClean="0"/>
              <a:t>______________________________________________ x100 </a:t>
            </a:r>
            <a:r>
              <a:rPr lang="fr-FR" altLang="fr-FR" smtClean="0"/>
              <a:t>Population  scolarisable du primaire (6-11 ans) de l’année </a:t>
            </a:r>
            <a:r>
              <a:rPr lang="fr-FR" altLang="fr-FR" b="1" smtClean="0"/>
              <a:t>t</a:t>
            </a:r>
            <a:r>
              <a:rPr lang="fr-FR" altLang="fr-FR" smtClean="0"/>
              <a:t> </a:t>
            </a:r>
          </a:p>
          <a:p>
            <a:pPr algn="just" eaLnBrk="1" hangingPunct="1">
              <a:lnSpc>
                <a:spcPct val="90000"/>
              </a:lnSpc>
              <a:buClr>
                <a:schemeClr val="tx1"/>
              </a:buClr>
              <a:buFont typeface="Wingdings" panose="05000000000000000000" pitchFamily="2" charset="2"/>
              <a:buNone/>
            </a:pPr>
            <a:endParaRPr lang="fr-FR" altLang="fr-FR" smtClean="0"/>
          </a:p>
        </p:txBody>
      </p:sp>
      <p:sp>
        <p:nvSpPr>
          <p:cNvPr id="12293"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30230145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D0B6EEA-DC62-444C-8583-42D6E65A5433}" type="slidenum">
              <a:rPr lang="fr-FR" altLang="fr-FR" sz="1400">
                <a:solidFill>
                  <a:srgbClr val="000000"/>
                </a:solidFill>
              </a:rPr>
              <a:pPr algn="r" eaLnBrk="1" hangingPunct="1">
                <a:spcBef>
                  <a:spcPct val="0"/>
                </a:spcBef>
                <a:buFontTx/>
                <a:buNone/>
              </a:pPr>
              <a:t>97</a:t>
            </a:fld>
            <a:endParaRPr lang="fr-FR" altLang="fr-FR" sz="1400">
              <a:solidFill>
                <a:srgbClr val="000000"/>
              </a:solidFill>
            </a:endParaRPr>
          </a:p>
        </p:txBody>
      </p:sp>
      <p:sp>
        <p:nvSpPr>
          <p:cNvPr id="7171" name="Rectangle 2"/>
          <p:cNvSpPr>
            <a:spLocks noGrp="1" noChangeArrowheads="1"/>
          </p:cNvSpPr>
          <p:nvPr>
            <p:ph type="title" idx="4294967295"/>
          </p:nvPr>
        </p:nvSpPr>
        <p:spPr>
          <a:xfrm>
            <a:off x="228600" y="350838"/>
            <a:ext cx="8686800" cy="1066800"/>
          </a:xfrm>
        </p:spPr>
        <p:txBody>
          <a:bodyPr/>
          <a:lstStyle/>
          <a:p>
            <a:pPr eaLnBrk="1" hangingPunct="1"/>
            <a:r>
              <a:rPr lang="fr-FR" altLang="fr-FR" sz="3600" b="1" smtClean="0">
                <a:solidFill>
                  <a:srgbClr val="003399"/>
                </a:solidFill>
              </a:rPr>
              <a:t>I. LE TAUX BRUT DE SCOLARISATION (TBS)</a:t>
            </a:r>
          </a:p>
        </p:txBody>
      </p:sp>
      <p:sp>
        <p:nvSpPr>
          <p:cNvPr id="7172" name="Rectangle 3"/>
          <p:cNvSpPr>
            <a:spLocks noGrp="1" noChangeArrowheads="1"/>
          </p:cNvSpPr>
          <p:nvPr>
            <p:ph type="body" sz="half" idx="4294967295"/>
          </p:nvPr>
        </p:nvSpPr>
        <p:spPr>
          <a:xfrm>
            <a:off x="304800" y="1905000"/>
            <a:ext cx="8534400" cy="4419600"/>
          </a:xfrm>
        </p:spPr>
        <p:txBody>
          <a:bodyPr/>
          <a:lstStyle/>
          <a:p>
            <a:pPr algn="just" eaLnBrk="1" hangingPunct="1">
              <a:lnSpc>
                <a:spcPct val="90000"/>
              </a:lnSpc>
              <a:buClr>
                <a:schemeClr val="tx1"/>
              </a:buClr>
              <a:buFont typeface="Wingdings" panose="05000000000000000000" pitchFamily="2" charset="2"/>
              <a:buNone/>
            </a:pPr>
            <a:r>
              <a:rPr lang="fr-FR" altLang="fr-FR" sz="2800" b="1" smtClean="0"/>
              <a:t>Formule de calcul du TBS du post-primaire:</a:t>
            </a:r>
          </a:p>
          <a:p>
            <a:pPr algn="just" eaLnBrk="1" hangingPunct="1">
              <a:lnSpc>
                <a:spcPct val="90000"/>
              </a:lnSpc>
              <a:buClr>
                <a:schemeClr val="tx1"/>
              </a:buClr>
              <a:buFont typeface="Wingdings" panose="05000000000000000000" pitchFamily="2" charset="2"/>
              <a:buNone/>
            </a:pPr>
            <a:endParaRPr lang="fr-FR" altLang="fr-FR" sz="2800" b="1" smtClean="0"/>
          </a:p>
          <a:p>
            <a:pPr algn="ctr" eaLnBrk="1" hangingPunct="1">
              <a:lnSpc>
                <a:spcPct val="90000"/>
              </a:lnSpc>
              <a:buClr>
                <a:schemeClr val="tx1"/>
              </a:buClr>
              <a:buFont typeface="Wingdings" panose="05000000000000000000" pitchFamily="2" charset="2"/>
              <a:buNone/>
            </a:pPr>
            <a:r>
              <a:rPr lang="fr-FR" altLang="fr-FR" sz="2000" smtClean="0"/>
              <a:t> </a:t>
            </a:r>
            <a:r>
              <a:rPr lang="fr-FR" altLang="fr-FR" sz="2800" smtClean="0"/>
              <a:t>Nombre total des élèves dans l’enseignement post-primaire de l’année scolaire t  </a:t>
            </a:r>
            <a:r>
              <a:rPr lang="fr-FR" altLang="fr-FR" sz="2200" smtClean="0"/>
              <a:t>_______________________________________________</a:t>
            </a:r>
            <a:r>
              <a:rPr lang="fr-FR" altLang="fr-FR" sz="2000" smtClean="0"/>
              <a:t>X100</a:t>
            </a:r>
          </a:p>
          <a:p>
            <a:pPr algn="ctr" eaLnBrk="1" hangingPunct="1">
              <a:lnSpc>
                <a:spcPct val="90000"/>
              </a:lnSpc>
              <a:buClr>
                <a:schemeClr val="tx1"/>
              </a:buClr>
              <a:buFont typeface="Wingdings" panose="05000000000000000000" pitchFamily="2" charset="2"/>
              <a:buNone/>
            </a:pPr>
            <a:r>
              <a:rPr lang="fr-FR" altLang="fr-FR" sz="2200" smtClean="0"/>
              <a:t>         </a:t>
            </a:r>
            <a:r>
              <a:rPr lang="fr-FR" altLang="fr-FR" sz="2800" smtClean="0"/>
              <a:t>Population  scolarisable du post-primaire (12-15 ans) de l’année </a:t>
            </a:r>
            <a:r>
              <a:rPr lang="fr-FR" altLang="fr-FR" sz="2800" b="1" smtClean="0"/>
              <a:t>t</a:t>
            </a:r>
            <a:r>
              <a:rPr lang="fr-FR" altLang="fr-FR" sz="2800" smtClean="0"/>
              <a:t> </a:t>
            </a:r>
          </a:p>
          <a:p>
            <a:pPr algn="just" eaLnBrk="1" hangingPunct="1">
              <a:lnSpc>
                <a:spcPct val="90000"/>
              </a:lnSpc>
              <a:buClr>
                <a:schemeClr val="tx1"/>
              </a:buClr>
              <a:buFont typeface="Wingdings" panose="05000000000000000000" pitchFamily="2" charset="2"/>
              <a:buNone/>
            </a:pPr>
            <a:endParaRPr lang="fr-FR" altLang="fr-FR" sz="2000" smtClean="0"/>
          </a:p>
        </p:txBody>
      </p:sp>
      <p:sp>
        <p:nvSpPr>
          <p:cNvPr id="14341"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2776320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172">
                                            <p:txEl>
                                              <p:pRg st="0" end="0"/>
                                            </p:txEl>
                                          </p:spTgt>
                                        </p:tgtEl>
                                        <p:attrNameLst>
                                          <p:attrName>style.visibility</p:attrName>
                                        </p:attrNameLst>
                                      </p:cBhvr>
                                      <p:to>
                                        <p:strVal val="visible"/>
                                      </p:to>
                                    </p:set>
                                    <p:animEffect transition="in" filter="fade">
                                      <p:cBhvr>
                                        <p:cTn id="14" dur="1000">
                                          <p:stCondLst>
                                            <p:cond delay="0"/>
                                          </p:stCondLst>
                                        </p:cTn>
                                        <p:tgtEl>
                                          <p:spTgt spid="717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Effect transition="in" filter="fade">
                                      <p:cBhvr>
                                        <p:cTn id="19" dur="1000">
                                          <p:stCondLst>
                                            <p:cond delay="0"/>
                                          </p:stCondLst>
                                        </p:cTn>
                                        <p:tgtEl>
                                          <p:spTgt spid="717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172">
                                            <p:txEl>
                                              <p:pRg st="3" end="3"/>
                                            </p:txEl>
                                          </p:spTgt>
                                        </p:tgtEl>
                                        <p:attrNameLst>
                                          <p:attrName>style.visibility</p:attrName>
                                        </p:attrNameLst>
                                      </p:cBhvr>
                                      <p:to>
                                        <p:strVal val="visible"/>
                                      </p:to>
                                    </p:set>
                                    <p:animEffect transition="in" filter="fade">
                                      <p:cBhvr>
                                        <p:cTn id="24" dur="1000">
                                          <p:stCondLst>
                                            <p:cond delay="0"/>
                                          </p:stCondLst>
                                        </p:cTn>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92FB3527-2EE4-4B1F-BAE4-CB5C71A123AA}" type="slidenum">
              <a:rPr lang="fr-FR" altLang="fr-FR" sz="1400">
                <a:solidFill>
                  <a:srgbClr val="000000"/>
                </a:solidFill>
              </a:rPr>
              <a:pPr algn="r" eaLnBrk="1" hangingPunct="1">
                <a:spcBef>
                  <a:spcPct val="0"/>
                </a:spcBef>
                <a:buFontTx/>
                <a:buNone/>
              </a:pPr>
              <a:t>98</a:t>
            </a:fld>
            <a:endParaRPr lang="fr-FR" altLang="fr-FR" sz="1400">
              <a:solidFill>
                <a:srgbClr val="000000"/>
              </a:solidFill>
            </a:endParaRPr>
          </a:p>
        </p:txBody>
      </p:sp>
      <p:sp>
        <p:nvSpPr>
          <p:cNvPr id="8195" name="Rectangle 2"/>
          <p:cNvSpPr>
            <a:spLocks noGrp="1" noChangeArrowheads="1"/>
          </p:cNvSpPr>
          <p:nvPr>
            <p:ph type="title" idx="4294967295"/>
          </p:nvPr>
        </p:nvSpPr>
        <p:spPr>
          <a:xfrm>
            <a:off x="228600" y="350838"/>
            <a:ext cx="8686800" cy="1066800"/>
          </a:xfrm>
        </p:spPr>
        <p:txBody>
          <a:bodyPr/>
          <a:lstStyle/>
          <a:p>
            <a:pPr eaLnBrk="1" hangingPunct="1"/>
            <a:r>
              <a:rPr lang="fr-FR" altLang="fr-FR" sz="3600" b="1" smtClean="0">
                <a:solidFill>
                  <a:srgbClr val="003399"/>
                </a:solidFill>
              </a:rPr>
              <a:t>I. LE TAUX BRUT DE SCOLARISATION (TBS)</a:t>
            </a:r>
          </a:p>
        </p:txBody>
      </p:sp>
      <p:sp>
        <p:nvSpPr>
          <p:cNvPr id="8196" name="Rectangle 3"/>
          <p:cNvSpPr>
            <a:spLocks noGrp="1" noChangeArrowheads="1"/>
          </p:cNvSpPr>
          <p:nvPr>
            <p:ph type="body" sz="half" idx="4294967295"/>
          </p:nvPr>
        </p:nvSpPr>
        <p:spPr>
          <a:xfrm>
            <a:off x="304800" y="1905000"/>
            <a:ext cx="8534400" cy="4419600"/>
          </a:xfrm>
        </p:spPr>
        <p:txBody>
          <a:bodyPr/>
          <a:lstStyle/>
          <a:p>
            <a:pPr algn="just" eaLnBrk="1" hangingPunct="1">
              <a:lnSpc>
                <a:spcPct val="90000"/>
              </a:lnSpc>
              <a:buClr>
                <a:schemeClr val="tx1"/>
              </a:buClr>
              <a:buFont typeface="Wingdings" panose="05000000000000000000" pitchFamily="2" charset="2"/>
              <a:buNone/>
            </a:pPr>
            <a:r>
              <a:rPr lang="fr-FR" altLang="fr-FR" sz="2800" b="1" smtClean="0"/>
              <a:t>Formule de calcul du TBS du secondaire:</a:t>
            </a:r>
          </a:p>
          <a:p>
            <a:pPr algn="just" eaLnBrk="1" hangingPunct="1">
              <a:lnSpc>
                <a:spcPct val="90000"/>
              </a:lnSpc>
              <a:buClr>
                <a:schemeClr val="tx1"/>
              </a:buClr>
              <a:buFont typeface="Wingdings" panose="05000000000000000000" pitchFamily="2" charset="2"/>
              <a:buNone/>
            </a:pPr>
            <a:endParaRPr lang="fr-FR" altLang="fr-FR" sz="2800" b="1" smtClean="0"/>
          </a:p>
          <a:p>
            <a:pPr algn="ctr" eaLnBrk="1" hangingPunct="1">
              <a:lnSpc>
                <a:spcPct val="90000"/>
              </a:lnSpc>
              <a:buClr>
                <a:schemeClr val="tx1"/>
              </a:buClr>
              <a:buFont typeface="Wingdings" panose="05000000000000000000" pitchFamily="2" charset="2"/>
              <a:buNone/>
            </a:pPr>
            <a:r>
              <a:rPr lang="fr-FR" altLang="fr-FR" sz="2000" smtClean="0"/>
              <a:t> </a:t>
            </a:r>
            <a:r>
              <a:rPr lang="fr-FR" altLang="fr-FR" sz="2800" smtClean="0"/>
              <a:t>Nombre total des élèves dans l’enseignement secondaire de l’année scolaire t  </a:t>
            </a:r>
            <a:r>
              <a:rPr lang="fr-FR" altLang="fr-FR" sz="2200" smtClean="0"/>
              <a:t>_______________________________________________</a:t>
            </a:r>
            <a:r>
              <a:rPr lang="fr-FR" altLang="fr-FR" sz="2000" smtClean="0"/>
              <a:t>X100</a:t>
            </a:r>
          </a:p>
          <a:p>
            <a:pPr algn="ctr" eaLnBrk="1" hangingPunct="1">
              <a:lnSpc>
                <a:spcPct val="90000"/>
              </a:lnSpc>
              <a:buClr>
                <a:schemeClr val="tx1"/>
              </a:buClr>
              <a:buFont typeface="Wingdings" panose="05000000000000000000" pitchFamily="2" charset="2"/>
              <a:buNone/>
            </a:pPr>
            <a:r>
              <a:rPr lang="fr-FR" altLang="fr-FR" sz="2800" smtClean="0"/>
              <a:t>         Population  scolarisable du secondaire (16-18 ans) de l’année </a:t>
            </a:r>
            <a:r>
              <a:rPr lang="fr-FR" altLang="fr-FR" sz="2800" b="1" smtClean="0"/>
              <a:t>t</a:t>
            </a:r>
            <a:r>
              <a:rPr lang="fr-FR" altLang="fr-FR" sz="2800" smtClean="0"/>
              <a:t> </a:t>
            </a:r>
          </a:p>
          <a:p>
            <a:pPr algn="just" eaLnBrk="1" hangingPunct="1">
              <a:lnSpc>
                <a:spcPct val="90000"/>
              </a:lnSpc>
              <a:buClr>
                <a:schemeClr val="tx1"/>
              </a:buClr>
              <a:buFont typeface="Wingdings" panose="05000000000000000000" pitchFamily="2" charset="2"/>
              <a:buNone/>
            </a:pPr>
            <a:endParaRPr lang="fr-FR" altLang="fr-FR" sz="2000" smtClean="0"/>
          </a:p>
        </p:txBody>
      </p:sp>
      <p:sp>
        <p:nvSpPr>
          <p:cNvPr id="16389"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1579803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animEffect transition="in" filter="fade">
                                      <p:cBhvr>
                                        <p:cTn id="9" dur="500"/>
                                        <p:tgtEl>
                                          <p:spTgt spid="81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196">
                                            <p:txEl>
                                              <p:pRg st="0" end="0"/>
                                            </p:txEl>
                                          </p:spTgt>
                                        </p:tgtEl>
                                        <p:attrNameLst>
                                          <p:attrName>style.visibility</p:attrName>
                                        </p:attrNameLst>
                                      </p:cBhvr>
                                      <p:to>
                                        <p:strVal val="visible"/>
                                      </p:to>
                                    </p:set>
                                    <p:animEffect transition="in" filter="fade">
                                      <p:cBhvr>
                                        <p:cTn id="14" dur="1000">
                                          <p:stCondLst>
                                            <p:cond delay="0"/>
                                          </p:stCondLst>
                                        </p:cTn>
                                        <p:tgtEl>
                                          <p:spTgt spid="819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Effect transition="in" filter="fade">
                                      <p:cBhvr>
                                        <p:cTn id="19" dur="1000">
                                          <p:stCondLst>
                                            <p:cond delay="0"/>
                                          </p:stCondLst>
                                        </p:cTn>
                                        <p:tgtEl>
                                          <p:spTgt spid="819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96">
                                            <p:txEl>
                                              <p:pRg st="3" end="3"/>
                                            </p:txEl>
                                          </p:spTgt>
                                        </p:tgtEl>
                                        <p:attrNameLst>
                                          <p:attrName>style.visibility</p:attrName>
                                        </p:attrNameLst>
                                      </p:cBhvr>
                                      <p:to>
                                        <p:strVal val="visible"/>
                                      </p:to>
                                    </p:set>
                                    <p:animEffect transition="in" filter="fade">
                                      <p:cBhvr>
                                        <p:cTn id="24" dur="1000">
                                          <p:stCondLst>
                                            <p:cond delay="0"/>
                                          </p:stCondLst>
                                        </p:cTn>
                                        <p:tgtEl>
                                          <p:spTgt spid="8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Espace réservé du numéro de diapositive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697EFC5-9BE9-4F93-BD56-37FE4826E630}" type="slidenum">
              <a:rPr lang="fr-FR" altLang="fr-FR" sz="1400">
                <a:solidFill>
                  <a:srgbClr val="000000"/>
                </a:solidFill>
              </a:rPr>
              <a:pPr algn="r" eaLnBrk="1" hangingPunct="1">
                <a:spcBef>
                  <a:spcPct val="0"/>
                </a:spcBef>
                <a:buFontTx/>
                <a:buNone/>
              </a:pPr>
              <a:t>99</a:t>
            </a:fld>
            <a:endParaRPr lang="fr-FR" altLang="fr-FR" sz="1400">
              <a:solidFill>
                <a:srgbClr val="000000"/>
              </a:solidFill>
            </a:endParaRPr>
          </a:p>
        </p:txBody>
      </p:sp>
      <p:sp>
        <p:nvSpPr>
          <p:cNvPr id="9220" name="Rectangle 3"/>
          <p:cNvSpPr>
            <a:spLocks noGrp="1" noChangeArrowheads="1"/>
          </p:cNvSpPr>
          <p:nvPr>
            <p:ph type="body" sz="half" idx="4294967295"/>
          </p:nvPr>
        </p:nvSpPr>
        <p:spPr>
          <a:xfrm>
            <a:off x="304800" y="1905000"/>
            <a:ext cx="8534400" cy="4419600"/>
          </a:xfrm>
        </p:spPr>
        <p:txBody>
          <a:bodyPr/>
          <a:lstStyle/>
          <a:p>
            <a:pPr algn="just" eaLnBrk="1" hangingPunct="1">
              <a:lnSpc>
                <a:spcPct val="90000"/>
              </a:lnSpc>
              <a:buClr>
                <a:schemeClr val="tx1"/>
              </a:buClr>
              <a:buFont typeface="Wingdings" panose="05000000000000000000" pitchFamily="2" charset="2"/>
              <a:buNone/>
            </a:pPr>
            <a:r>
              <a:rPr lang="fr-FR" altLang="fr-FR" sz="2800" b="1" smtClean="0"/>
              <a:t>Formule de calcul du nombre d’étudiants pour 100 000 habitants:</a:t>
            </a:r>
          </a:p>
          <a:p>
            <a:pPr algn="just" eaLnBrk="1" hangingPunct="1">
              <a:lnSpc>
                <a:spcPct val="90000"/>
              </a:lnSpc>
              <a:buClr>
                <a:schemeClr val="tx1"/>
              </a:buClr>
              <a:buFont typeface="Wingdings" panose="05000000000000000000" pitchFamily="2" charset="2"/>
              <a:buNone/>
            </a:pPr>
            <a:endParaRPr lang="fr-FR" altLang="fr-FR" sz="2800" b="1" smtClean="0"/>
          </a:p>
          <a:p>
            <a:pPr algn="just" eaLnBrk="1" hangingPunct="1">
              <a:lnSpc>
                <a:spcPct val="90000"/>
              </a:lnSpc>
              <a:buClr>
                <a:schemeClr val="tx1"/>
              </a:buClr>
              <a:buFont typeface="Wingdings" panose="05000000000000000000" pitchFamily="2" charset="2"/>
              <a:buNone/>
            </a:pPr>
            <a:endParaRPr lang="fr-FR" altLang="fr-FR" sz="2800" b="1" smtClean="0"/>
          </a:p>
          <a:p>
            <a:pPr algn="ctr" eaLnBrk="1" hangingPunct="1">
              <a:lnSpc>
                <a:spcPct val="90000"/>
              </a:lnSpc>
              <a:buClr>
                <a:schemeClr val="tx1"/>
              </a:buClr>
              <a:buFont typeface="Wingdings" panose="05000000000000000000" pitchFamily="2" charset="2"/>
              <a:buNone/>
            </a:pPr>
            <a:r>
              <a:rPr lang="fr-FR" altLang="fr-FR" sz="2000" smtClean="0"/>
              <a:t> </a:t>
            </a:r>
            <a:r>
              <a:rPr lang="fr-FR" altLang="fr-FR" sz="2800" smtClean="0"/>
              <a:t>Nombre total des étudiants dans l’enseignement supérieur de l’année scolaire t </a:t>
            </a:r>
          </a:p>
          <a:p>
            <a:pPr eaLnBrk="1" hangingPunct="1">
              <a:lnSpc>
                <a:spcPct val="90000"/>
              </a:lnSpc>
              <a:buClr>
                <a:schemeClr val="tx1"/>
              </a:buClr>
              <a:buFont typeface="Wingdings" panose="05000000000000000000" pitchFamily="2" charset="2"/>
              <a:buNone/>
            </a:pPr>
            <a:r>
              <a:rPr lang="fr-FR" altLang="fr-FR" sz="2200" smtClean="0"/>
              <a:t>	_________________________________________ x100 000</a:t>
            </a:r>
          </a:p>
          <a:p>
            <a:pPr algn="ctr" eaLnBrk="1" hangingPunct="1">
              <a:lnSpc>
                <a:spcPct val="90000"/>
              </a:lnSpc>
              <a:buClr>
                <a:schemeClr val="tx1"/>
              </a:buClr>
              <a:buFont typeface="Wingdings" panose="05000000000000000000" pitchFamily="2" charset="2"/>
              <a:buNone/>
            </a:pPr>
            <a:r>
              <a:rPr lang="fr-FR" altLang="fr-FR" sz="2800" smtClean="0"/>
              <a:t>Population totale du pays de l’année </a:t>
            </a:r>
            <a:r>
              <a:rPr lang="fr-FR" altLang="fr-FR" sz="2800" b="1" smtClean="0"/>
              <a:t>t</a:t>
            </a:r>
            <a:r>
              <a:rPr lang="fr-FR" altLang="fr-FR" sz="2800" smtClean="0"/>
              <a:t> </a:t>
            </a:r>
          </a:p>
          <a:p>
            <a:pPr algn="just" eaLnBrk="1" hangingPunct="1">
              <a:lnSpc>
                <a:spcPct val="90000"/>
              </a:lnSpc>
              <a:buClr>
                <a:schemeClr val="tx1"/>
              </a:buClr>
              <a:buFont typeface="Wingdings" panose="05000000000000000000" pitchFamily="2" charset="2"/>
              <a:buNone/>
            </a:pPr>
            <a:endParaRPr lang="fr-FR" altLang="fr-FR" sz="2000" smtClean="0"/>
          </a:p>
        </p:txBody>
      </p:sp>
      <p:sp>
        <p:nvSpPr>
          <p:cNvPr id="18436" name="Rectangle 4"/>
          <p:cNvSpPr>
            <a:spLocks noChangeArrowheads="1"/>
          </p:cNvSpPr>
          <p:nvPr/>
        </p:nvSpPr>
        <p:spPr bwMode="auto">
          <a:xfrm>
            <a:off x="609600" y="4343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000000"/>
              </a:buClr>
              <a:buFont typeface="Wingdings" panose="05000000000000000000" pitchFamily="2" charset="2"/>
              <a:buNone/>
            </a:pPr>
            <a:endParaRPr lang="fr-FR" altLang="fr-FR" sz="2800">
              <a:solidFill>
                <a:srgbClr val="000000"/>
              </a:solidFill>
            </a:endParaRPr>
          </a:p>
        </p:txBody>
      </p:sp>
    </p:spTree>
    <p:extLst>
      <p:ext uri="{BB962C8B-B14F-4D97-AF65-F5344CB8AC3E}">
        <p14:creationId xmlns:p14="http://schemas.microsoft.com/office/powerpoint/2010/main" val="2733706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1000">
                                          <p:stCondLst>
                                            <p:cond delay="0"/>
                                          </p:stCondLst>
                                        </p:cTn>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0">
                                            <p:txEl>
                                              <p:pRg st="3" end="3"/>
                                            </p:txEl>
                                          </p:spTgt>
                                        </p:tgtEl>
                                        <p:attrNameLst>
                                          <p:attrName>style.visibility</p:attrName>
                                        </p:attrNameLst>
                                      </p:cBhvr>
                                      <p:to>
                                        <p:strVal val="visible"/>
                                      </p:to>
                                    </p:set>
                                    <p:animEffect transition="in" filter="fade">
                                      <p:cBhvr>
                                        <p:cTn id="12" dur="1000">
                                          <p:stCondLst>
                                            <p:cond delay="0"/>
                                          </p:stCondLst>
                                        </p:cTn>
                                        <p:tgtEl>
                                          <p:spTgt spid="922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animEffect transition="in" filter="fade">
                                      <p:cBhvr>
                                        <p:cTn id="17" dur="1000">
                                          <p:stCondLst>
                                            <p:cond delay="0"/>
                                          </p:stCondLst>
                                        </p:cTn>
                                        <p:tgtEl>
                                          <p:spTgt spid="922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0">
                                            <p:txEl>
                                              <p:pRg st="5" end="5"/>
                                            </p:txEl>
                                          </p:spTgt>
                                        </p:tgtEl>
                                        <p:attrNameLst>
                                          <p:attrName>style.visibility</p:attrName>
                                        </p:attrNameLst>
                                      </p:cBhvr>
                                      <p:to>
                                        <p:strVal val="visible"/>
                                      </p:to>
                                    </p:set>
                                    <p:animEffect transition="in" filter="fade">
                                      <p:cBhvr>
                                        <p:cTn id="22" dur="1000">
                                          <p:stCondLst>
                                            <p:cond delay="0"/>
                                          </p:stCondLst>
                                        </p:cTn>
                                        <p:tgtEl>
                                          <p:spTgt spid="92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mpetition">
  <a:themeElements>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mpetition">
  <a:themeElements>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ompetition">
  <a:themeElements>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ivi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2723</TotalTime>
  <Words>10741</Words>
  <Application>Microsoft Office PowerPoint</Application>
  <PresentationFormat>Affichage à l'écran (4:3)</PresentationFormat>
  <Paragraphs>2228</Paragraphs>
  <Slides>323</Slides>
  <Notes>321</Notes>
  <HiddenSlides>0</HiddenSlides>
  <MMClips>0</MMClips>
  <ScaleCrop>false</ScaleCrop>
  <HeadingPairs>
    <vt:vector size="8" baseType="variant">
      <vt:variant>
        <vt:lpstr>Polices utilisées</vt:lpstr>
      </vt:variant>
      <vt:variant>
        <vt:i4>15</vt:i4>
      </vt:variant>
      <vt:variant>
        <vt:lpstr>Thème</vt:lpstr>
      </vt:variant>
      <vt:variant>
        <vt:i4>9</vt:i4>
      </vt:variant>
      <vt:variant>
        <vt:lpstr>Liens</vt:lpstr>
      </vt:variant>
      <vt:variant>
        <vt:i4>3</vt:i4>
      </vt:variant>
      <vt:variant>
        <vt:lpstr>Titres des diapositives</vt:lpstr>
      </vt:variant>
      <vt:variant>
        <vt:i4>323</vt:i4>
      </vt:variant>
    </vt:vector>
  </HeadingPairs>
  <TitlesOfParts>
    <vt:vector size="350" baseType="lpstr">
      <vt:lpstr>MS PGothic</vt:lpstr>
      <vt:lpstr>MS PGothic</vt:lpstr>
      <vt:lpstr>Arial</vt:lpstr>
      <vt:lpstr>Calibri</vt:lpstr>
      <vt:lpstr>Calibri Light</vt:lpstr>
      <vt:lpstr>Comic Sans MS</vt:lpstr>
      <vt:lpstr>FranklinGothic-Medium</vt:lpstr>
      <vt:lpstr>Garamond</vt:lpstr>
      <vt:lpstr>Georgia</vt:lpstr>
      <vt:lpstr>Symbol</vt:lpstr>
      <vt:lpstr>Tahoma</vt:lpstr>
      <vt:lpstr>Times New Roman</vt:lpstr>
      <vt:lpstr>Verdana</vt:lpstr>
      <vt:lpstr>Wingdings</vt:lpstr>
      <vt:lpstr>Wingdings 2</vt:lpstr>
      <vt:lpstr>Thème Office</vt:lpstr>
      <vt:lpstr>1_Thème Office</vt:lpstr>
      <vt:lpstr>Modèle par défaut</vt:lpstr>
      <vt:lpstr>1_Modèle par défaut</vt:lpstr>
      <vt:lpstr>2_Competition</vt:lpstr>
      <vt:lpstr>Competition</vt:lpstr>
      <vt:lpstr>1_Competition</vt:lpstr>
      <vt:lpstr>Civil</vt:lpstr>
      <vt:lpstr>2_Thème Office</vt:lpstr>
      <vt:lpstr>D:\DDE FILMS ET MUSIQUE\COURS\COURS IFRISSE\20192020\1ISE 20192020\9INDICATEURS COMPLEMENTAIRES.doc!_Hlk172450496</vt:lpstr>
      <vt:lpstr>C:\Documents and Settings\KABORE Sibiri Luc.PERSONNE-A9AC2F\Bureau\ATELIER CARTE SCOLAIRE ANALYSE STATISTIQUE\9INDICATEURS COMPLEMENTAIRES.doc!OLE_LINK3</vt:lpstr>
      <vt:lpstr>D:\DDE FILMS ET MUSIQUE\COURS\COURS IFRISSE\20192020\1ISE 20192020\POWERPOINT PRESENTATION\PHOTOS.ppt!300</vt:lpstr>
      <vt:lpstr>GENERALITES SUR LA PLANIFICATION DE L’EDUCATION ET SUR LES STATISTIQUES EDUCATIVES</vt:lpstr>
      <vt:lpstr>   </vt:lpstr>
      <vt:lpstr>   </vt:lpstr>
      <vt:lpstr>   </vt:lpstr>
      <vt:lpstr>   </vt:lpstr>
      <vt:lpstr>   </vt:lpstr>
      <vt:lpstr>   </vt:lpstr>
      <vt:lpstr>1.1. Définition</vt:lpstr>
      <vt:lpstr>   </vt:lpstr>
      <vt:lpstr>   </vt:lpstr>
      <vt:lpstr>   </vt:lpstr>
      <vt:lpstr>   </vt:lpstr>
      <vt:lpstr>   </vt:lpstr>
      <vt:lpstr>   </vt:lpstr>
      <vt:lpstr>   </vt:lpstr>
      <vt:lpstr>   </vt:lpstr>
      <vt:lpstr>   </vt:lpstr>
      <vt:lpstr>   </vt:lpstr>
      <vt:lpstr>   </vt:lpstr>
      <vt:lpstr>   </vt:lpstr>
      <vt:lpstr>1.3. Les statistiques éducatives</vt:lpstr>
      <vt:lpstr>1.3. Les statistiques éducatives </vt:lpstr>
      <vt:lpstr>1.3. Les statistiques éducatives</vt:lpstr>
      <vt:lpstr>1.3. Les statistiques éducatives</vt:lpstr>
      <vt:lpstr>1.3. Les statistiques éducatives </vt:lpstr>
      <vt:lpstr>1.3. Les statistiques éducatives  </vt:lpstr>
      <vt:lpstr>1.3. Les statistiques éducatives  </vt:lpstr>
      <vt:lpstr>1.3. Les statistiques éducatives </vt:lpstr>
      <vt:lpstr>1.3.3. Utilisation des statistiques pour la PE  </vt:lpstr>
      <vt:lpstr>1.3.3. Utilisation des statistiques pour la PE  </vt:lpstr>
      <vt:lpstr>1.3.3. Utilisation des stat. pour la gestion de l’éduc</vt:lpstr>
      <vt:lpstr>1.3. Les statistiques éducatives</vt:lpstr>
      <vt:lpstr>1.3. Les statistiques éducatives   </vt:lpstr>
      <vt:lpstr>1.3. Les statistiques éducatives  </vt:lpstr>
      <vt:lpstr>1.3. Les statistiques éducatives</vt:lpstr>
      <vt:lpstr>1.3. Les statistiques éducatives</vt:lpstr>
      <vt:lpstr>1.3. Les statistiques éducatives</vt:lpstr>
      <vt:lpstr>1.3. Les statistiques éducatives</vt:lpstr>
      <vt:lpstr>1.3. Les statistiques éducatives</vt:lpstr>
      <vt:lpstr>1.3. Les statistiques éducatives  </vt:lpstr>
      <vt:lpstr>1.4. Le processus d’élaboration des données statistiques </vt:lpstr>
      <vt:lpstr>1.4. Le processus d’élaboration des données statistiques </vt:lpstr>
      <vt:lpstr>1.4. Le processus d’élaboration des données statistiques </vt:lpstr>
      <vt:lpstr>Etapes du système d’information</vt:lpstr>
      <vt:lpstr> Identification des besoins</vt:lpstr>
      <vt:lpstr>1.4. Le processus d’élaboration des données statist.</vt:lpstr>
      <vt:lpstr>1.4. La collecte des données</vt:lpstr>
      <vt:lpstr>1.4. La collecte des données</vt:lpstr>
      <vt:lpstr>La gestion et le traitement des données</vt:lpstr>
      <vt:lpstr>La gestion et le traitement des données</vt:lpstr>
      <vt:lpstr>La gestion et le traitement des données</vt:lpstr>
      <vt:lpstr>La gestion et le traitement des données</vt:lpstr>
      <vt:lpstr>La gestion et le traitement des données</vt:lpstr>
      <vt:lpstr>La publication de l’information </vt:lpstr>
      <vt:lpstr>La publication de l’information </vt:lpstr>
      <vt:lpstr>La publication de l’information </vt:lpstr>
      <vt:lpstr>  </vt:lpstr>
      <vt:lpstr> La publication de l’information </vt:lpstr>
      <vt:lpstr> La publication de l’information </vt:lpstr>
      <vt:lpstr>   </vt:lpstr>
      <vt:lpstr>PLAN : I - Le concept d’indicateur et son application à l’éducation  II- Les principaux indicateurs de l’éducation  III-Les indicateurs d’accès </vt:lpstr>
      <vt:lpstr>I. LE CONCEPT D’INDICATEUR ET SON APPLICATION À L’ÉDUCATION </vt:lpstr>
      <vt:lpstr>I. LE CONCEPT D’INDICATEUR ET SON APPLICATION À L’ÉDUCATION </vt:lpstr>
      <vt:lpstr>I. LE CONCEPT D’INDICATEUR ET SON APPLICATION À L’ÉDUCATION </vt:lpstr>
      <vt:lpstr>I. LE CONCEPT D’INDICATEUR ET SON APPLICATION À L’ÉDUCATION </vt:lpstr>
      <vt:lpstr>I. LE CONCEPT D’INDICATEUR ET SON APPLICATION À L’ÉDUCATION </vt:lpstr>
      <vt:lpstr>I. LE CONCEPT D’INDICATEUR ET SON APPLICATION À L’ÉDUCATION </vt:lpstr>
      <vt:lpstr>II. LES PRINCIPAUX INDICATEURS DE L’ÉDUCATION </vt:lpstr>
      <vt:lpstr>II. LES PRINCIPAUX INDICATEURS DE L’ÉDUCATION </vt:lpstr>
      <vt:lpstr>II. LES PRINCIPAUX INDICATEURS DE L’ÉDUCATION </vt:lpstr>
      <vt:lpstr>III. LES INDICATEURS D’ACCES </vt:lpstr>
      <vt:lpstr>III. LES INDICATEURS D’ACCES</vt:lpstr>
      <vt:lpstr>III. LES INDICATEURS D’ACCES </vt:lpstr>
      <vt:lpstr>III. LES INDICATEURS D’ACCES</vt:lpstr>
      <vt:lpstr>III. LES INDICATEURS D’ACCES</vt:lpstr>
      <vt:lpstr>III. LES INDICATEURS D’ACCES</vt:lpstr>
      <vt:lpstr>III. LES INDICATEURS D’ACCES</vt:lpstr>
      <vt:lpstr>III. LES INDICATEURS D’ACCES</vt:lpstr>
      <vt:lpstr>III. LES INDICATEURS D’ACCES</vt:lpstr>
      <vt:lpstr>Présentation PowerPoint</vt:lpstr>
      <vt:lpstr>Présentation PowerPoint</vt:lpstr>
      <vt:lpstr>III. LES INDICATEURS D’ACCES</vt:lpstr>
      <vt:lpstr>III. LES INDICATEURS D’ACCES</vt:lpstr>
      <vt:lpstr>III. LES INDICATEURS D’ACCES</vt:lpstr>
      <vt:lpstr>III. LES INDICATEURS D’ACCES</vt:lpstr>
      <vt:lpstr>III. LES INDICATEURS D’ACCES</vt:lpstr>
      <vt:lpstr>III. LES INDICATEURS D’ACCES</vt:lpstr>
      <vt:lpstr>III. LES INDICATEURS D’ACCES</vt:lpstr>
      <vt:lpstr>III. LES INDICATEURS D’ACCES</vt:lpstr>
      <vt:lpstr>III. LES INDICATEURS D’ACCES</vt:lpstr>
      <vt:lpstr>Présentation PowerPoint</vt:lpstr>
      <vt:lpstr>LES INDICATEURS DE COUVERTURE OU DE PARTICIPATION</vt:lpstr>
      <vt:lpstr>PLAN : I - Le taux brut de scolarisation (TBS)      II- Le taux net de scolarisation (TNS)   III-Le taux de scolarisation par âge      spécifique (TSAS)  IV- Le taux d’alphabétisation (couverture        de l’alphabétisation)</vt:lpstr>
      <vt:lpstr>I. LE TAUX BRUT DE SCOLARISATION (TBS) </vt:lpstr>
      <vt:lpstr> I. LE TAUX BRUT DE SCOLARISATION (TBS) </vt:lpstr>
      <vt:lpstr>I. LE TAUX BRUT DE SCOLARISATION (TBS)</vt:lpstr>
      <vt:lpstr>I. LE TAUX BRUT DE SCOLARISATION (TBS)</vt:lpstr>
      <vt:lpstr>I. LE TAUX BRUT DE SCOLARISATION (TBS)</vt:lpstr>
      <vt:lpstr>Présentation PowerPoint</vt:lpstr>
      <vt:lpstr>I. LE TAUX BRUT DE SCOLARISATION (TBS)</vt:lpstr>
      <vt:lpstr>I. LE TAUX BRUT DE SCOLARISATION (TBS)</vt:lpstr>
      <vt:lpstr>I. LE TAUX BRUT DE SCOLARISATION (TBS)</vt:lpstr>
      <vt:lpstr>I. LE TAUX BRUT DE SCOLARISATION (TBS)</vt:lpstr>
      <vt:lpstr>II. LE TAUX NET DE SCOLARISATION (TNS)</vt:lpstr>
      <vt:lpstr>II. LE TAUX NET DE SCOLARISATION (TNS)</vt:lpstr>
      <vt:lpstr>II. LE TAUX NET DE SCOLARISATION (TNS)</vt:lpstr>
      <vt:lpstr>II. LE TAUX NET DE SCOLARISATION (TNS)</vt:lpstr>
      <vt:lpstr>II. LE TAUX NET DE SCOLARISATION (TNS)</vt:lpstr>
      <vt:lpstr>II. Le taux net de scolarisation (TNS)</vt:lpstr>
      <vt:lpstr>II. Le taux net de scolarisation (TNS)</vt:lpstr>
      <vt:lpstr>II. Le taux net de scolarisation (TNS)</vt:lpstr>
      <vt:lpstr>III. LE TAUX DE SCOLARISATION  PAR AGE SPECIFIQUE</vt:lpstr>
      <vt:lpstr>III. LE TAUX DE SCOLARISATION  PAR AGE SPECIFIQUE</vt:lpstr>
      <vt:lpstr>III. LE TAUX DE SCOLARISATION            PAR AGE SPECIFIQUE</vt:lpstr>
      <vt:lpstr>IV. LE TAUX DE SCOLARISATION            PAR AGE SPECIFIQUE</vt:lpstr>
      <vt:lpstr>IV. LE TAUX D’ALPHABETISATION</vt:lpstr>
      <vt:lpstr>IV. LE TAUX D’ALPHABETISATION</vt:lpstr>
      <vt:lpstr>IV. LE TAUX D’ALPHABETISATION</vt:lpstr>
      <vt:lpstr>Présentation PowerPoint</vt:lpstr>
      <vt:lpstr>  LES INDICATEURS D’EFFICACITE INTERNE</vt:lpstr>
      <vt:lpstr> </vt:lpstr>
      <vt:lpstr>INTRODUCTION</vt:lpstr>
      <vt:lpstr>INTRODUCTION</vt:lpstr>
      <vt:lpstr>INTRODUCTION</vt:lpstr>
      <vt:lpstr>INTRODUCTION</vt:lpstr>
      <vt:lpstr>INTRODUCTION</vt:lpstr>
      <vt:lpstr>I. LE TAUX DE PROMOTION</vt:lpstr>
      <vt:lpstr>I. LE TAUX DE PROMOTION</vt:lpstr>
      <vt:lpstr>I. LE TAUX DE PROMOTION</vt:lpstr>
      <vt:lpstr>II. LE TAUX DE REDOUBLEMENT</vt:lpstr>
      <vt:lpstr>II. LE TAUX DE REDOUBLEMENT</vt:lpstr>
      <vt:lpstr>II. LE TAUX DE REDOUBLEMENT</vt:lpstr>
      <vt:lpstr>II. LE TAUX DE REDOUBLEMENT</vt:lpstr>
      <vt:lpstr>II. LE TAUX DE REDOUBLEMENT</vt:lpstr>
      <vt:lpstr>III. LE TAUX D’ABANDON</vt:lpstr>
      <vt:lpstr>III. LE TAUX D’ABANDON</vt:lpstr>
      <vt:lpstr>III. LE TAUX D’ABANDON</vt:lpstr>
      <vt:lpstr>III. LE TAUX D’ABANDON</vt:lpstr>
      <vt:lpstr>Présentation PowerPoint</vt:lpstr>
      <vt:lpstr>Présentation PowerPoint</vt:lpstr>
      <vt:lpstr>IV. LE DIAGRAMME DE FLUX</vt:lpstr>
      <vt:lpstr>IV. LE DIAGRAMME DE FLUX</vt:lpstr>
      <vt:lpstr>IV. LE DIAGRAMME DE FLUX</vt:lpstr>
      <vt:lpstr>IV. LE DIAGRAMME DE FLUX</vt:lpstr>
      <vt:lpstr>IV. LE DIAGRAMME DE FLUX</vt:lpstr>
      <vt:lpstr>IV. LE DIAGRAMME DE FLUX</vt:lpstr>
      <vt:lpstr>IV. LE DIAGRAMME DE FLUX</vt:lpstr>
      <vt:lpstr>IV. LE DIAGRAMME DE FLUX</vt:lpstr>
      <vt:lpstr>IV. LE DIAGRAMME DE FLUX</vt:lpstr>
      <vt:lpstr>LE RATIO INTRANT/EXTRANT IDEAL</vt:lpstr>
      <vt:lpstr>LE RATIO INTRANT/EXTRANT IDEAL</vt:lpstr>
      <vt:lpstr>LE RATIO INTRANT/EXTRANT IDEAL</vt:lpstr>
      <vt:lpstr>LE RATIO INTRANT/EXTRANT IDEAL</vt:lpstr>
      <vt:lpstr>LE RATIO INTRANT/EXTRANT REEL</vt:lpstr>
      <vt:lpstr>Présentation PowerPoint</vt:lpstr>
      <vt:lpstr>LE TAUX DE DEPERDITION</vt:lpstr>
      <vt:lpstr>LE TAUX DE DEPERDITION</vt:lpstr>
      <vt:lpstr>LE COEFFICIENT D’EFFICACITE</vt:lpstr>
      <vt:lpstr>Présentation PowerPoint</vt:lpstr>
      <vt:lpstr>Présentation PowerPoint</vt:lpstr>
      <vt:lpstr>Le taux de déperdition en alphabétisation</vt:lpstr>
      <vt:lpstr>LE TAUX DE DEPERDITION</vt:lpstr>
      <vt:lpstr>LE TAUX DE SURVIE</vt:lpstr>
      <vt:lpstr>Présentation PowerPoint</vt:lpstr>
      <vt:lpstr>Présentation PowerPoint</vt:lpstr>
      <vt:lpstr>V. Le taux d’achèvement</vt:lpstr>
      <vt:lpstr>V. Le taux d’achèvement</vt:lpstr>
      <vt:lpstr>V. LE TAUX D’ACHEVEMENT</vt:lpstr>
      <vt:lpstr>V. LE TAUX D’ACHEVEMENT</vt:lpstr>
      <vt:lpstr>V. LE TAUX D’ACHEVEMENT</vt:lpstr>
      <vt:lpstr>V. LE TAUX D’ACHEVEMENT</vt:lpstr>
      <vt:lpstr>V. Le taux d’achèvement</vt:lpstr>
      <vt:lpstr>MERCI DE VOTRE ATTENTION </vt:lpstr>
      <vt:lpstr>LES INDICATEURS DE FINANCEMENT</vt:lpstr>
      <vt:lpstr>PLAN</vt:lpstr>
      <vt:lpstr> Les indicateurs de financement </vt:lpstr>
      <vt:lpstr>Les indicateurs de financement</vt:lpstr>
      <vt:lpstr>Les indicateurs de financement</vt:lpstr>
      <vt:lpstr>Les indicateurs de financement</vt:lpstr>
      <vt:lpstr>   Les indicateurs de financement</vt:lpstr>
      <vt:lpstr> Les indicateurs de financement</vt:lpstr>
      <vt:lpstr>Les indicateurs de financement</vt:lpstr>
      <vt:lpstr>2.4 Les indicateurs de financement</vt:lpstr>
      <vt:lpstr>   Les indicateurs de financement</vt:lpstr>
      <vt:lpstr>Les indicateurs de financement</vt:lpstr>
      <vt:lpstr>Les indicateurs de financement</vt:lpstr>
      <vt:lpstr>    Les indicateurs de financement</vt:lpstr>
      <vt:lpstr>LES INDICATEURS DE TENDANCE ET LES INDICATEURS D’EQUITE  1. le taux d’accroissement  2. le taux d’accroissement moyen annuel</vt:lpstr>
      <vt:lpstr>Les indicateurs de tendance :        les taux de croissance </vt:lpstr>
      <vt:lpstr> </vt:lpstr>
      <vt:lpstr>Les indicateurs de tendance :            les taux de croissance  </vt:lpstr>
      <vt:lpstr> </vt:lpstr>
      <vt:lpstr> </vt:lpstr>
      <vt:lpstr> </vt:lpstr>
      <vt:lpstr> </vt:lpstr>
      <vt:lpstr> </vt:lpstr>
      <vt:lpstr> </vt:lpstr>
      <vt:lpstr> </vt:lpstr>
      <vt:lpstr> </vt:lpstr>
      <vt:lpstr> </vt:lpstr>
      <vt:lpstr> </vt:lpstr>
      <vt:lpstr> </vt:lpstr>
      <vt:lpstr> </vt:lpstr>
      <vt:lpstr> </vt:lpstr>
      <vt:lpstr>LES INDICATEURS DE QUALITE DES SERVICES EDUCATIFS</vt:lpstr>
      <vt:lpstr>PLAN</vt:lpstr>
      <vt:lpstr> </vt:lpstr>
      <vt:lpstr> </vt:lpstr>
      <vt:lpstr> </vt:lpstr>
      <vt:lpstr> </vt:lpstr>
      <vt:lpstr> </vt:lpstr>
      <vt:lpstr> </vt:lpstr>
      <vt:lpstr> </vt:lpstr>
      <vt:lpstr> </vt:lpstr>
      <vt:lpstr> </vt:lpstr>
      <vt:lpstr> </vt:lpstr>
      <vt:lpstr>Présentation PowerPoint</vt:lpstr>
      <vt:lpstr>8.1. LE PLAN D’ANALYSE    8.2. LES PRINCIPALES ETAPES DE L’ANALYSE  </vt:lpstr>
      <vt:lpstr>Décliner d’abord  l’objectif de l’analyse (exemple: apprécier le niveau d’atteinte d’une situation donnée)   Ensuite, dresser le plan proprement dit </vt:lpstr>
      <vt:lpstr>Elaborer un plan d’analyse en fonction de l’objectif visé par l’analyse.   Exemple: apprécier le niveau d’atteinte d’une situation donnée (admission dans l’enseignement primaire au Burkina Faso)   </vt:lpstr>
      <vt:lpstr>Présentation PowerPoint</vt:lpstr>
      <vt:lpstr>* Analyse devant être accessible à tous les publics concernés par l’éducation.  Aussi, les informations doivent-elles être présentées de façon simple sans perdre de leur précision même si celles-ci sont complexes!  * Analyse indicateurs en 5 étapes. </vt:lpstr>
      <vt:lpstr>1 - Choisir l’indicateur à analyser   Le choix de l’indicateur dépendra de la situation à analyser. </vt:lpstr>
      <vt:lpstr>2- Choisir les informations nécessaires  Le choix des informations dépendra également de l’objet d’analyse:  - données sur années précédentes ou sur plusieurs années,   - désagrégation par sexe, régions, province, zone, etc.</vt:lpstr>
      <vt:lpstr>3- Présenter de façon pertinente ces informations  Tableaux et/ou graphiques à choisir avec soin et fournir le maximum d’informations avec le minimum de données.   </vt:lpstr>
      <vt:lpstr>Les tableaux - le tableau ne doit pas être trop chargé : il vaut mieux ajouter un tableau supplémentaire ; - les unités de mesure doivent être claires ; - les décimales qui surchargent le tableau, doivent être réduites à un nombre approprié ; - les différentes sections du tableau peuvent être séparées par des lignes pour en faciliter la lecture ; - les totaux doivent être clairement indiqués ;  </vt:lpstr>
      <vt:lpstr>Les tableaux  - la comparaison de statistiques s’effectue sur un même tableau et non à partir de deux tableaux différents ; - les tableaux doivent présenter une numérotation successive (séquentielle) ; - les dates des données doivent être précisées.  </vt:lpstr>
      <vt:lpstr> Les graphiques Les graphiques permettent de présenter beaucoup d’informations de manière compréhensible. Quand faut-il préférer un graphique à un tableau ? Comment choisir le graphique pertinent ? Le principe à suivre est souplesse et de toujours chercher la représentation la plus parlante pour un non spécialiste. Dans tous les cas, la construction doit permettre de trouver une réponse visuelle. On peut tout de même faire quelques suggestions de bon sens.</vt:lpstr>
      <vt:lpstr> Le graphique illustre très facilement l’évolution générale des indicateurs ou des statistiques. En ce qui concerne la présentation des graphiques, beaucoup d’options sont offertes :  - la représentation cartographique : les indicateurs par région, par province, par commune peuvent être représentés par une carte géographique. </vt:lpstr>
      <vt:lpstr>Présentation PowerPoint</vt:lpstr>
      <vt:lpstr>les histogrammes : ils sont utilisés pour représenter des données par catégorie (par exemple par région, par sexe, par groupe d’âge, etc.) ;         </vt:lpstr>
      <vt:lpstr> - les barres (horizontales): elles peuvent être utilisées pour présenter des proportions ;        </vt:lpstr>
      <vt:lpstr> - les secteurs ou camemberts : ils sont principalement une alternative aux représentations à barres : ils sont plus souvent appropriés dans les situations où l’on veut comparer des proportions, des distributions de pourcentages. Pour permettre une lecture rapide du camembert   </vt:lpstr>
      <vt:lpstr>     </vt:lpstr>
      <vt:lpstr>  - les courbes : elles sont utilisées pour présenter des séries chronologiques.       </vt:lpstr>
      <vt:lpstr>     </vt:lpstr>
      <vt:lpstr>3- Présenter de façon pertinente ces informations  Dans un tel travail, (souvent par manque de place), statistiques et graphiques sur toutes les données ne peuvent pas être systématiquement présentées.   Choix en fonction de la précision nécessaire ou de la lisibilité la plus grande.</vt:lpstr>
      <vt:lpstr>4. Relever quelques points frappants   Ce sont les points forts ou faibles.  Ils vont vous permettre d’avoir une analyse réaliste qui traduit la réalité du phénomène sur le terrain.  </vt:lpstr>
      <vt:lpstr>5. Commentaire général Les commentaires doivent être classés par ordre d’importance ; ils vont d’une analyse générale de l’indicateur ou de la statistique (description générale, nationale, moyenne de la situation actuelle du phénomène évolution, changement dans le passé), à une analyse plus fine, détaillée, telle qu’en fonction du milieu (milieu rural, milieu urbain), du sexe, de la région, de la province, etc., et se suivre de manière logique. </vt:lpstr>
      <vt:lpstr>5. Commentaire général   Les résultats les plus récents sont ensuite approfondis. </vt:lpstr>
      <vt:lpstr>5. Commentaire général  Les commentaires doivent être sobres et précis, compréhensibles par un non-spécialiste. Il est également important de résumer de la manière la plus succincte.</vt:lpstr>
      <vt:lpstr>Attention : - aux conclusions hâtives - aux analyses basées sur des moyennes (car elles peuvent cacher beaucoup de disparités)</vt:lpstr>
      <vt:lpstr>CAS PRATIQUE </vt:lpstr>
      <vt:lpstr>CAS PRATIQUE </vt:lpstr>
      <vt:lpstr>   2. Choisir les info (TBS par région en Année 6)</vt:lpstr>
      <vt:lpstr>2. Choisir les info (TBS par région en Année 7)</vt:lpstr>
      <vt:lpstr>3. Présentation des informations    </vt:lpstr>
      <vt:lpstr>3. Présentation des informations    TBS des régions en Année 6</vt:lpstr>
      <vt:lpstr>3. Présentation des informations    TBS des régions en Année 7</vt:lpstr>
      <vt:lpstr>4. Points frappants</vt:lpstr>
      <vt:lpstr>5. Commentaire général </vt:lpstr>
      <vt:lpstr>5. Commentaire général </vt:lpstr>
      <vt:lpstr>5. Commentaire général </vt:lpstr>
      <vt:lpstr>5. Commentaire général </vt:lpstr>
      <vt:lpstr>5. Commentaire général </vt:lpstr>
      <vt:lpstr>   LA CARTE SCOLAIRE</vt:lpstr>
      <vt:lpstr>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1. Définition, objectifs et facteurs à prendre en cpte </vt:lpstr>
      <vt:lpstr>   2 Le processus et les principales étapes</vt:lpstr>
      <vt:lpstr>2 Le processus et les principales étapes</vt:lpstr>
      <vt:lpstr>2 Le processus et les principales étapes</vt:lpstr>
      <vt:lpstr>5.2 Le processus et les principales étapes</vt:lpstr>
      <vt:lpstr>  2 Le processus et les principales étapes</vt:lpstr>
      <vt:lpstr>2 Le processus et les principales étapes</vt:lpstr>
      <vt:lpstr>INFORMATIONS DISPONIBLES</vt:lpstr>
      <vt:lpstr>Présentation PowerPoint</vt:lpstr>
      <vt:lpstr>2 Le processus et les principales étapes</vt:lpstr>
      <vt:lpstr>2 Le processus et les principales étapes</vt:lpstr>
      <vt:lpstr>2 Le processus et les principales étapes</vt:lpstr>
      <vt:lpstr>2 Le processus et les principales étapes</vt:lpstr>
      <vt:lpstr>2 Le processus et les principales étapes</vt:lpstr>
      <vt:lpstr>2 Le processus et les principales étapes</vt:lpstr>
      <vt:lpstr>2 Le processus et les principales étapes</vt:lpstr>
      <vt:lpstr>2 Le processus et les principales étapes</vt:lpstr>
      <vt:lpstr>2 Le processus et les principales étapes</vt:lpstr>
      <vt:lpstr>2 Le processus et les principales étapes</vt:lpstr>
      <vt:lpstr>2 Le processus et les principales étapes</vt:lpstr>
      <vt:lpstr>3 Le diagnostic du système éducatif au niveau local </vt:lpstr>
      <vt:lpstr>3 Le diagnostic du système éducatif au niveau local </vt:lpstr>
      <vt:lpstr>3 Le diagnostic du système éducatif au niveau local </vt:lpstr>
      <vt:lpstr> 3 Le diagnostic du système éducatif au niveau local </vt:lpstr>
      <vt:lpstr> 3 Le diagnostic du système éducatif au niveau local </vt:lpstr>
      <vt:lpstr>3 Le diagnostic du système éducatif au niveau local </vt:lpstr>
      <vt:lpstr>  4 Les angles d’analyse</vt:lpstr>
      <vt:lpstr>  4 Les angles d’analyse</vt:lpstr>
      <vt:lpstr> 4 Les angles d’analyse</vt:lpstr>
      <vt:lpstr>  4 Les angles d’analyse</vt:lpstr>
      <vt:lpstr>  4 Les angles d’analyse</vt:lpstr>
      <vt:lpstr>4 Les angles d’analyse</vt:lpstr>
      <vt:lpstr>4 Les angles d’analyse</vt:lpstr>
      <vt:lpstr>  4 Les angles d’analyse</vt:lpstr>
      <vt:lpstr>4 Les angles d’analyse</vt:lpstr>
      <vt:lpstr> 4 Les angles d’analyse</vt:lpstr>
      <vt:lpstr> 4 Les angles d’analyse</vt:lpstr>
      <vt:lpstr>  4 Les angles d’analyse</vt:lpstr>
      <vt:lpstr>  4 Les angles d’analyse</vt:lpstr>
      <vt:lpstr>  4 Les angles d’analyse</vt:lpstr>
      <vt:lpstr>  4 Les angles d’analyse</vt:lpstr>
      <vt:lpstr>4 Les angles d’analyse</vt:lpstr>
      <vt:lpstr>   5 L’estimation de la demande potentielle d’éducation au niveau local </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lpstr>5 L’estimation de la demande potentielle d’éducation au niveau local</vt:lpstr>
    </vt:vector>
  </TitlesOfParts>
  <Company>MEBA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FINAL</dc:title>
  <dc:creator>KABORE LUC</dc:creator>
  <cp:lastModifiedBy>KABORE LUC SIBIRI</cp:lastModifiedBy>
  <cp:revision>233</cp:revision>
  <cp:lastPrinted>1601-01-01T00:00:00Z</cp:lastPrinted>
  <dcterms:created xsi:type="dcterms:W3CDTF">2003-04-24T18:41:51Z</dcterms:created>
  <dcterms:modified xsi:type="dcterms:W3CDTF">2021-02-10T19:38:38Z</dcterms:modified>
</cp:coreProperties>
</file>