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31" r:id="rId2"/>
    <p:sldId id="286" r:id="rId3"/>
    <p:sldId id="270" r:id="rId4"/>
    <p:sldId id="284" r:id="rId5"/>
    <p:sldId id="257" r:id="rId6"/>
    <p:sldId id="258" r:id="rId7"/>
    <p:sldId id="259" r:id="rId8"/>
    <p:sldId id="260" r:id="rId9"/>
    <p:sldId id="261" r:id="rId10"/>
    <p:sldId id="262" r:id="rId11"/>
    <p:sldId id="264" r:id="rId12"/>
    <p:sldId id="274" r:id="rId13"/>
    <p:sldId id="276" r:id="rId14"/>
    <p:sldId id="275" r:id="rId15"/>
    <p:sldId id="277" r:id="rId16"/>
    <p:sldId id="278" r:id="rId17"/>
    <p:sldId id="265" r:id="rId18"/>
    <p:sldId id="273" r:id="rId19"/>
    <p:sldId id="266" r:id="rId20"/>
    <p:sldId id="268" r:id="rId21"/>
    <p:sldId id="271" r:id="rId22"/>
    <p:sldId id="272" r:id="rId23"/>
    <p:sldId id="267" r:id="rId24"/>
    <p:sldId id="263" r:id="rId25"/>
    <p:sldId id="316" r:id="rId26"/>
    <p:sldId id="317" r:id="rId27"/>
    <p:sldId id="318" r:id="rId28"/>
    <p:sldId id="279" r:id="rId29"/>
    <p:sldId id="319" r:id="rId30"/>
    <p:sldId id="320" r:id="rId31"/>
    <p:sldId id="321" r:id="rId32"/>
    <p:sldId id="322" r:id="rId33"/>
    <p:sldId id="323" r:id="rId34"/>
    <p:sldId id="325" r:id="rId35"/>
    <p:sldId id="326" r:id="rId36"/>
    <p:sldId id="280" r:id="rId37"/>
    <p:sldId id="327" r:id="rId38"/>
    <p:sldId id="328" r:id="rId39"/>
    <p:sldId id="281" r:id="rId40"/>
    <p:sldId id="329" r:id="rId41"/>
    <p:sldId id="330" r:id="rId42"/>
    <p:sldId id="282" r:id="rId43"/>
    <p:sldId id="283" r:id="rId4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Date Placeholder 2"/>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D8E68560-B405-412E-B2AE-5F04CAA649E2}" type="datetimeFigureOut">
              <a:rPr lang="zh-CN" altLang="en-US" smtClean="0"/>
              <a:t>2022/5/17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1E6A068-0D89-46DC-8089-6A455E716F6B}" type="slidenum">
              <a:rPr lang="zh-CN" altLang="en-US" smtClean="0"/>
              <a:t>‹N°›</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68560-B405-412E-B2AE-5F04CAA649E2}" type="datetimeFigureOut">
              <a:rPr lang="zh-CN" altLang="en-US" smtClean="0"/>
              <a:t>2022/5/17</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6A068-0D89-46DC-8089-6A455E716F6B}" type="slidenum">
              <a:rPr lang="zh-CN" altLang="en-US" smtClean="0"/>
              <a:t>‹N°›</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392"/>
            <a:ext cx="8455968" cy="908720"/>
          </a:xfrm>
        </p:spPr>
        <p:txBody>
          <a:bodyPr>
            <a:normAutofit/>
          </a:bodyPr>
          <a:lstStyle/>
          <a:p>
            <a:pPr algn="l"/>
            <a:r>
              <a:rPr lang="fr-FR" altLang="zh-CN" sz="3200" dirty="0"/>
              <a:t>ANNEE SCOLAIRE  2021-2022</a:t>
            </a:r>
            <a:endParaRPr lang="zh-CN" altLang="en-US" sz="3200" dirty="0"/>
          </a:p>
        </p:txBody>
      </p:sp>
      <p:sp>
        <p:nvSpPr>
          <p:cNvPr id="3" name="Subtitle 2"/>
          <p:cNvSpPr>
            <a:spLocks noGrp="1"/>
          </p:cNvSpPr>
          <p:nvPr>
            <p:ph type="subTitle" idx="1"/>
          </p:nvPr>
        </p:nvSpPr>
        <p:spPr>
          <a:xfrm>
            <a:off x="35496" y="1268760"/>
            <a:ext cx="9073008" cy="3960440"/>
          </a:xfrm>
        </p:spPr>
        <p:txBody>
          <a:bodyPr>
            <a:normAutofit fontScale="92500"/>
          </a:bodyPr>
          <a:lstStyle/>
          <a:p>
            <a:r>
              <a:rPr lang="fr-FR" altLang="zh-CN" sz="7200" b="1" dirty="0">
                <a:solidFill>
                  <a:srgbClr val="FF0000"/>
                </a:solidFill>
                <a:latin typeface="Arial Black" panose="020B0A04020102020204" pitchFamily="34" charset="0"/>
              </a:rPr>
              <a:t>COURS DE TRADING ET DE CRYPTOMONNAIE</a:t>
            </a:r>
            <a:endParaRPr lang="zh-CN" altLang="en-US" sz="7200" b="1" dirty="0">
              <a:solidFill>
                <a:srgbClr val="FF0000"/>
              </a:solidFill>
              <a:latin typeface="Arial Black" panose="020B0A04020102020204" pitchFamily="34" charset="0"/>
            </a:endParaRPr>
          </a:p>
        </p:txBody>
      </p:sp>
      <p:sp>
        <p:nvSpPr>
          <p:cNvPr id="4" name="Title 1"/>
          <p:cNvSpPr txBox="1"/>
          <p:nvPr/>
        </p:nvSpPr>
        <p:spPr>
          <a:xfrm>
            <a:off x="0" y="4797152"/>
            <a:ext cx="9108504" cy="20608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altLang="zh-CN" sz="3200" u="sng" dirty="0"/>
              <a:t>Enseignant</a:t>
            </a:r>
            <a:r>
              <a:rPr lang="fr-FR" altLang="zh-CN" sz="3200" dirty="0"/>
              <a:t>                                                    </a:t>
            </a:r>
            <a:r>
              <a:rPr lang="fr-FR" altLang="zh-CN" sz="3200" u="sng" dirty="0"/>
              <a:t>Assistant</a:t>
            </a:r>
          </a:p>
          <a:p>
            <a:pPr algn="l"/>
            <a:endParaRPr lang="fr-FR" altLang="zh-CN" sz="3200" dirty="0"/>
          </a:p>
          <a:p>
            <a:pPr algn="l"/>
            <a:r>
              <a:rPr lang="fr-FR" altLang="zh-CN" sz="3200" b="1" dirty="0"/>
              <a:t>El Hadj Adama                                        S. A. Faris </a:t>
            </a:r>
            <a:r>
              <a:rPr lang="fr-FR" altLang="zh-CN" sz="3200" b="1" dirty="0" err="1"/>
              <a:t>Zafir</a:t>
            </a:r>
            <a:endParaRPr lang="fr-FR" altLang="zh-CN" sz="3200" b="1" dirty="0"/>
          </a:p>
          <a:p>
            <a:pPr algn="l"/>
            <a:r>
              <a:rPr lang="fr-FR" altLang="zh-CN" sz="3200" b="1" dirty="0"/>
              <a:t>  SAWADOGO                                             </a:t>
            </a:r>
            <a:r>
              <a:rPr lang="fr-FR" altLang="zh-CN" sz="3200" b="1" dirty="0" err="1"/>
              <a:t>SAWADOGO</a:t>
            </a:r>
            <a:endParaRPr lang="fr-FR" altLang="zh-CN" sz="3200" b="1" dirty="0"/>
          </a:p>
          <a:p>
            <a:pPr algn="l"/>
            <a:endParaRPr lang="zh-CN"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p:txBody>
          <a:bodyPr>
            <a:normAutofit fontScale="77500" lnSpcReduction="20000"/>
          </a:bodyPr>
          <a:lstStyle/>
          <a:p>
            <a:pPr marL="0" indent="0">
              <a:buNone/>
            </a:pPr>
            <a:r>
              <a:rPr lang="fr-FR" altLang="zh-CN" dirty="0"/>
              <a:t>5 : Le </a:t>
            </a:r>
            <a:r>
              <a:rPr lang="fr-FR" altLang="zh-CN" dirty="0" err="1"/>
              <a:t>forex</a:t>
            </a:r>
            <a:r>
              <a:rPr lang="fr-FR" altLang="zh-CN" dirty="0"/>
              <a:t> et les graphiques </a:t>
            </a:r>
          </a:p>
          <a:p>
            <a:pPr marL="0" indent="0">
              <a:buNone/>
            </a:pPr>
            <a:endParaRPr lang="fr-FR" altLang="zh-CN" dirty="0"/>
          </a:p>
          <a:p>
            <a:pPr marL="0" indent="0">
              <a:buNone/>
            </a:pPr>
            <a:endParaRPr lang="fr-FR" altLang="zh-CN" b="1" dirty="0"/>
          </a:p>
          <a:p>
            <a:r>
              <a:rPr lang="fr-FR" altLang="zh-CN" b="1" dirty="0"/>
              <a:t>Les valeurs des paires de devises fluctuent dans les deux sens au cours du temps</a:t>
            </a:r>
          </a:p>
          <a:p>
            <a:r>
              <a:rPr lang="fr-FR" altLang="zh-CN" b="1" dirty="0"/>
              <a:t>Il y a beaucoup d’arnaques visant les particuliers</a:t>
            </a:r>
          </a:p>
          <a:p>
            <a:r>
              <a:rPr lang="fr-FR" altLang="zh-CN" b="1" dirty="0"/>
              <a:t>On peut gagner de l’argent quand le marché monte, mais aussi quand il baisse</a:t>
            </a:r>
          </a:p>
          <a:p>
            <a:r>
              <a:rPr lang="fr-FR" altLang="zh-CN" b="1" dirty="0"/>
              <a:t>Il n’y a pas beaucoup de données à prendre en compte pour le marché des devises comparé au marché des actions ( bien connaitre l’environnement micro économique et macro économique de l’entreprise)</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6" y="0"/>
            <a:ext cx="9135984" cy="980728"/>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251520" y="980728"/>
            <a:ext cx="8892480" cy="5877272"/>
          </a:xfrm>
        </p:spPr>
        <p:txBody>
          <a:bodyPr>
            <a:normAutofit/>
          </a:bodyPr>
          <a:lstStyle/>
          <a:p>
            <a:pPr marL="0" indent="0">
              <a:buNone/>
            </a:pPr>
            <a:r>
              <a:rPr lang="fr-FR" altLang="zh-CN" b="1" dirty="0"/>
              <a:t>6 : Les bougies et les times frames</a:t>
            </a:r>
          </a:p>
          <a:p>
            <a:pPr marL="0" indent="0">
              <a:buNone/>
            </a:pPr>
            <a:endParaRPr lang="fr-FR" altLang="zh-CN" dirty="0"/>
          </a:p>
          <a:p>
            <a:pPr marL="0" indent="0">
              <a:buNone/>
            </a:pPr>
            <a:endParaRPr lang="fr-FR" altLang="zh-CN" b="1" dirty="0"/>
          </a:p>
          <a:p>
            <a:r>
              <a:rPr lang="fr-FR" altLang="zh-CN" dirty="0"/>
              <a:t>Les limites du graphique en ligne (simple)</a:t>
            </a:r>
          </a:p>
          <a:p>
            <a:r>
              <a:rPr lang="fr-FR" altLang="zh-CN" dirty="0"/>
              <a:t>Les times frames</a:t>
            </a:r>
          </a:p>
          <a:p>
            <a:r>
              <a:rPr lang="fr-FR" altLang="zh-CN" dirty="0"/>
              <a:t>Comprendre les chandeliers</a:t>
            </a:r>
          </a:p>
          <a:p>
            <a:r>
              <a:rPr lang="fr-FR" altLang="zh-CN" dirty="0"/>
              <a:t>Comprendre et utiliser les chandeliers avec les times frames</a:t>
            </a:r>
          </a:p>
          <a:p>
            <a:r>
              <a:rPr lang="fr-FR" altLang="zh-CN" dirty="0"/>
              <a:t>Mise en situation graphique</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395536" y="908720"/>
            <a:ext cx="8748464" cy="5949280"/>
          </a:xfrm>
        </p:spPr>
        <p:txBody>
          <a:bodyPr>
            <a:normAutofit/>
          </a:bodyPr>
          <a:lstStyle/>
          <a:p>
            <a:pPr marL="0" indent="0">
              <a:buNone/>
            </a:pPr>
            <a:r>
              <a:rPr lang="fr-FR" altLang="zh-CN" b="1" dirty="0"/>
              <a:t>6 : Les bougies et les times frames</a:t>
            </a:r>
          </a:p>
          <a:p>
            <a:pPr marL="0" indent="0">
              <a:buNone/>
            </a:pPr>
            <a:r>
              <a:rPr lang="fr-FR" altLang="zh-CN" dirty="0"/>
              <a:t>Lorsque vous investissez sur le </a:t>
            </a:r>
            <a:r>
              <a:rPr lang="fr-FR" altLang="zh-CN" dirty="0" err="1"/>
              <a:t>Forex</a:t>
            </a:r>
            <a:r>
              <a:rPr lang="fr-FR" altLang="zh-CN" dirty="0"/>
              <a:t>, vous avez </a:t>
            </a:r>
            <a:r>
              <a:rPr lang="fr-FR" altLang="zh-CN" b="1" dirty="0"/>
              <a:t>deux principaux outils</a:t>
            </a:r>
            <a:r>
              <a:rPr lang="fr-FR" altLang="zh-CN" dirty="0"/>
              <a:t> sous les yeux. Votre </a:t>
            </a:r>
            <a:r>
              <a:rPr lang="fr-FR" altLang="zh-CN" b="1" dirty="0">
                <a:solidFill>
                  <a:srgbClr val="FF0000"/>
                </a:solidFill>
              </a:rPr>
              <a:t>plateforme de </a:t>
            </a:r>
            <a:r>
              <a:rPr lang="fr-FR" altLang="zh-CN" b="1" dirty="0" err="1">
                <a:solidFill>
                  <a:srgbClr val="FF0000"/>
                </a:solidFill>
              </a:rPr>
              <a:t>trading</a:t>
            </a:r>
            <a:r>
              <a:rPr lang="fr-FR" altLang="zh-CN" dirty="0"/>
              <a:t>, qui vous permet de passer vos ordres, et vos </a:t>
            </a:r>
            <a:r>
              <a:rPr lang="fr-FR" altLang="zh-CN" b="1" dirty="0">
                <a:solidFill>
                  <a:srgbClr val="FF0000"/>
                </a:solidFill>
              </a:rPr>
              <a:t>graphiques</a:t>
            </a:r>
            <a:r>
              <a:rPr lang="fr-FR" altLang="zh-CN" dirty="0"/>
              <a:t>, qui représentent l’évolution des cours.</a:t>
            </a:r>
          </a:p>
          <a:p>
            <a:pPr marL="0" indent="0">
              <a:buNone/>
            </a:pPr>
            <a:r>
              <a:rPr lang="fr-FR" altLang="zh-CN" dirty="0"/>
              <a:t>Il existe plusieurs types de graphiques, plusieurs manières de représenter l’évolution des cours. La méthode la plus utilisée, et la meilleure à notre avis, est la méthode des </a:t>
            </a:r>
            <a:r>
              <a:rPr lang="fr-FR" altLang="zh-CN" b="1" dirty="0">
                <a:solidFill>
                  <a:srgbClr val="FF0000"/>
                </a:solidFill>
              </a:rPr>
              <a:t>chandeliers japonais</a:t>
            </a:r>
            <a:r>
              <a:rPr lang="fr-FR" altLang="zh-CN" dirty="0"/>
              <a:t>.</a:t>
            </a:r>
          </a:p>
          <a:p>
            <a:pPr marL="0" indent="0">
              <a:buNone/>
            </a:pPr>
            <a:endParaRPr lang="fr-FR" altLang="zh-CN" b="1" dirty="0"/>
          </a:p>
          <a:p>
            <a:pPr marL="0" indent="0">
              <a:buNone/>
            </a:pPr>
            <a:endParaRPr lang="fr-FR"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fr-FR" altLang="zh-CN" dirty="0"/>
              <a:t>I- QU’EST-CE QUE LE TRADING?</a:t>
            </a:r>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060848"/>
            <a:ext cx="9036496"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95136" y="1161618"/>
            <a:ext cx="5760640" cy="646331"/>
          </a:xfrm>
          <a:prstGeom prst="rect">
            <a:avLst/>
          </a:prstGeom>
        </p:spPr>
        <p:txBody>
          <a:bodyPr wrap="square">
            <a:spAutoFit/>
          </a:bodyPr>
          <a:lstStyle/>
          <a:p>
            <a:pPr algn="ctr"/>
            <a:r>
              <a:rPr lang="fr-FR" altLang="zh-CN" sz="3600" b="1" dirty="0">
                <a:solidFill>
                  <a:srgbClr val="FF0000"/>
                </a:solidFill>
              </a:rPr>
              <a:t>Les chandeliers japonais</a:t>
            </a:r>
            <a:endParaRPr lang="zh-CN" alt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395536" y="908720"/>
            <a:ext cx="8568952" cy="5949280"/>
          </a:xfrm>
        </p:spPr>
        <p:txBody>
          <a:bodyPr>
            <a:normAutofit/>
          </a:bodyPr>
          <a:lstStyle/>
          <a:p>
            <a:pPr marL="0" indent="0">
              <a:buNone/>
            </a:pPr>
            <a:r>
              <a:rPr lang="fr-FR" altLang="zh-CN" b="1" dirty="0">
                <a:solidFill>
                  <a:srgbClr val="FF0000"/>
                </a:solidFill>
              </a:rPr>
              <a:t>6 : Les bougies et les times frames</a:t>
            </a:r>
          </a:p>
          <a:p>
            <a:pPr marL="0" indent="0" algn="just">
              <a:buNone/>
            </a:pPr>
            <a:endParaRPr lang="fr-FR" altLang="zh-CN" dirty="0"/>
          </a:p>
          <a:p>
            <a:pPr marL="0" indent="0" algn="just">
              <a:buNone/>
            </a:pPr>
            <a:r>
              <a:rPr lang="fr-FR" altLang="zh-CN" dirty="0"/>
              <a:t>Avec la méthode des chandeliers japonais, le graphique est constitué d’une succession de «bougies», chaque «bougie» (voir ci dessus) représentant une période appelée </a:t>
            </a:r>
            <a:r>
              <a:rPr lang="fr-FR" altLang="zh-CN" b="1" dirty="0">
                <a:solidFill>
                  <a:srgbClr val="FF0000"/>
                </a:solidFill>
              </a:rPr>
              <a:t>time frame</a:t>
            </a:r>
            <a:r>
              <a:rPr lang="fr-FR" altLang="zh-CN" dirty="0"/>
              <a:t>. Cela peut être </a:t>
            </a:r>
            <a:r>
              <a:rPr lang="fr-FR" altLang="zh-CN" b="1" dirty="0">
                <a:solidFill>
                  <a:srgbClr val="FF0000"/>
                </a:solidFill>
              </a:rPr>
              <a:t>1 min, 10 min, une heure, une journée, une année</a:t>
            </a:r>
            <a:r>
              <a:rPr lang="fr-FR" altLang="zh-CN" dirty="0"/>
              <a:t>...  </a:t>
            </a:r>
          </a:p>
          <a:p>
            <a:pPr marL="0" indent="0" algn="just">
              <a:buNone/>
            </a:pPr>
            <a:r>
              <a:rPr lang="fr-FR" altLang="zh-CN" dirty="0"/>
              <a:t>La plupart des logiciels sont entièrement paramétrables.</a:t>
            </a:r>
          </a:p>
          <a:p>
            <a:pPr marL="0" indent="0">
              <a:buNone/>
            </a:pPr>
            <a:endParaRPr lang="fr-FR" altLang="zh-CN" b="1" dirty="0"/>
          </a:p>
          <a:p>
            <a:pPr marL="0" indent="0">
              <a:buNone/>
            </a:pPr>
            <a:endParaRPr lang="fr-FR" altLang="zh-C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395536" y="908720"/>
            <a:ext cx="8568952" cy="5949280"/>
          </a:xfrm>
        </p:spPr>
        <p:txBody>
          <a:bodyPr>
            <a:normAutofit fontScale="85000" lnSpcReduction="10000"/>
          </a:bodyPr>
          <a:lstStyle/>
          <a:p>
            <a:pPr marL="0" indent="0">
              <a:buNone/>
            </a:pPr>
            <a:r>
              <a:rPr lang="fr-FR" altLang="zh-CN" b="1" dirty="0">
                <a:solidFill>
                  <a:srgbClr val="FF0000"/>
                </a:solidFill>
              </a:rPr>
              <a:t>6 : Les bougies et les times frames</a:t>
            </a:r>
          </a:p>
          <a:p>
            <a:pPr marL="0" indent="0" algn="just">
              <a:buNone/>
            </a:pPr>
            <a:endParaRPr lang="fr-FR" altLang="zh-CN" dirty="0"/>
          </a:p>
          <a:p>
            <a:pPr marL="0" indent="0" algn="just">
              <a:buNone/>
            </a:pPr>
            <a:r>
              <a:rPr lang="fr-FR" altLang="zh-CN" dirty="0"/>
              <a:t>Avec la méthode des chandeliers japonais, le graphique est constitué d’une succession de «bougies», chaque «bougie» (voir ci dessus) représentant une période. Cela peut être 1 min, 10 min, une heure, une journée...  La plupart des logiciels sont entièrement paramétrables.</a:t>
            </a:r>
          </a:p>
          <a:p>
            <a:pPr marL="0" indent="0" algn="just">
              <a:buNone/>
            </a:pPr>
            <a:r>
              <a:rPr lang="fr-FR" altLang="zh-CN" dirty="0"/>
              <a:t>Lorsque le cours de début de période est inférieur au cours de fin de période, cela signifie que les cours ont augmenté et la bougie est blanche (vert dans notre exemple). Dans ce cas, le bas de la bougie représente le cours de début de période, tandis que le haut représente le cours au terme de la période. La «mèche» supérieure représente le cours le plus haut atteint au cours de la période, inversement pour la mèche basse </a:t>
            </a:r>
          </a:p>
          <a:p>
            <a:pPr marL="0" indent="0" algn="just">
              <a:buNone/>
            </a:pPr>
            <a:endParaRPr lang="fr-FR" altLang="zh-C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395536" y="908720"/>
            <a:ext cx="8568952" cy="5949280"/>
          </a:xfrm>
        </p:spPr>
        <p:txBody>
          <a:bodyPr>
            <a:normAutofit/>
          </a:bodyPr>
          <a:lstStyle/>
          <a:p>
            <a:pPr marL="0" indent="0">
              <a:buNone/>
            </a:pPr>
            <a:endParaRPr lang="fr-FR" altLang="zh-CN" b="1" dirty="0"/>
          </a:p>
          <a:p>
            <a:pPr marL="0" indent="0">
              <a:buNone/>
            </a:pPr>
            <a:r>
              <a:rPr lang="fr-FR" altLang="zh-CN" b="1" dirty="0">
                <a:solidFill>
                  <a:srgbClr val="FF0000"/>
                </a:solidFill>
              </a:rPr>
              <a:t>6 : Les bougies et les times frames</a:t>
            </a:r>
          </a:p>
          <a:p>
            <a:pPr marL="0" indent="0" algn="just">
              <a:buNone/>
            </a:pPr>
            <a:endParaRPr lang="fr-FR" altLang="zh-CN" dirty="0"/>
          </a:p>
          <a:p>
            <a:pPr marL="0" indent="0" algn="just">
              <a:buNone/>
            </a:pPr>
            <a:r>
              <a:rPr lang="fr-FR" altLang="zh-CN" dirty="0"/>
              <a:t>Voici ci dessous ce que cela donne avec un graphique complet, ici un graphique de l’EUR/USD où chaque bougie représente une période d’une heure : </a:t>
            </a:r>
          </a:p>
          <a:p>
            <a:pPr marL="0" indent="0" algn="just">
              <a:buNone/>
            </a:pPr>
            <a:endParaRPr lang="fr-FR" altLang="zh-CN" b="1" dirty="0"/>
          </a:p>
          <a:p>
            <a:pPr marL="0" indent="0">
              <a:buNone/>
            </a:pPr>
            <a:endParaRPr lang="fr-FR" altLang="zh-C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08720"/>
            <a:ext cx="9144000" cy="5949280"/>
          </a:xfrm>
        </p:spPr>
        <p:txBody>
          <a:bodyPr>
            <a:normAutofit fontScale="85000" lnSpcReduction="10000"/>
          </a:bodyPr>
          <a:lstStyle/>
          <a:p>
            <a:pPr marL="0" indent="0">
              <a:buNone/>
            </a:pPr>
            <a:r>
              <a:rPr lang="fr-FR" altLang="zh-CN" b="1" dirty="0"/>
              <a:t>7 : Le </a:t>
            </a:r>
            <a:r>
              <a:rPr lang="fr-FR" altLang="zh-CN" b="1" dirty="0" err="1"/>
              <a:t>spread</a:t>
            </a:r>
            <a:r>
              <a:rPr lang="fr-FR" altLang="zh-CN" b="1" dirty="0"/>
              <a:t> et les </a:t>
            </a:r>
            <a:r>
              <a:rPr lang="fr-FR" altLang="zh-CN" b="1" dirty="0" err="1"/>
              <a:t>pips</a:t>
            </a:r>
            <a:r>
              <a:rPr lang="fr-FR" altLang="zh-CN" b="1" dirty="0"/>
              <a:t> </a:t>
            </a:r>
          </a:p>
          <a:p>
            <a:pPr marL="0" indent="0" algn="ctr">
              <a:buNone/>
            </a:pPr>
            <a:r>
              <a:rPr lang="fr-FR" altLang="zh-CN" b="1" dirty="0">
                <a:solidFill>
                  <a:srgbClr val="FF0000"/>
                </a:solidFill>
              </a:rPr>
              <a:t>Qu’est-ce que les </a:t>
            </a:r>
            <a:r>
              <a:rPr lang="fr-FR" altLang="zh-CN" b="1" dirty="0" err="1">
                <a:solidFill>
                  <a:srgbClr val="FF0000"/>
                </a:solidFill>
              </a:rPr>
              <a:t>pips</a:t>
            </a:r>
            <a:r>
              <a:rPr lang="fr-FR" altLang="zh-CN" b="1" dirty="0">
                <a:solidFill>
                  <a:srgbClr val="FF0000"/>
                </a:solidFill>
              </a:rPr>
              <a:t>?</a:t>
            </a:r>
          </a:p>
          <a:p>
            <a:pPr marL="0" indent="0">
              <a:buNone/>
            </a:pPr>
            <a:endParaRPr lang="fr-FR" altLang="zh-CN" b="1" dirty="0"/>
          </a:p>
          <a:p>
            <a:r>
              <a:rPr lang="fr-FR" altLang="zh-CN" dirty="0"/>
              <a:t>Le </a:t>
            </a:r>
            <a:r>
              <a:rPr lang="fr-FR" altLang="zh-CN" dirty="0" err="1"/>
              <a:t>Pip</a:t>
            </a:r>
            <a:r>
              <a:rPr lang="fr-FR" altLang="zh-CN" dirty="0"/>
              <a:t> est l’unité de mesure du prix sur le </a:t>
            </a:r>
            <a:r>
              <a:rPr lang="fr-FR" altLang="zh-CN" dirty="0" err="1"/>
              <a:t>Forex</a:t>
            </a:r>
            <a:endParaRPr lang="fr-FR" altLang="zh-CN" dirty="0"/>
          </a:p>
          <a:p>
            <a:r>
              <a:rPr lang="fr-FR" altLang="zh-CN" dirty="0"/>
              <a:t>Il permet de mesurer les variations des cours </a:t>
            </a:r>
          </a:p>
          <a:p>
            <a:r>
              <a:rPr lang="fr-FR" altLang="zh-CN" dirty="0"/>
              <a:t>On calcule les variations en </a:t>
            </a:r>
            <a:r>
              <a:rPr lang="fr-FR" altLang="zh-CN" dirty="0" err="1"/>
              <a:t>pips</a:t>
            </a:r>
            <a:r>
              <a:rPr lang="fr-FR" altLang="zh-CN" dirty="0"/>
              <a:t> car les cours du </a:t>
            </a:r>
            <a:r>
              <a:rPr lang="fr-FR" altLang="zh-CN" dirty="0" err="1"/>
              <a:t>Forex</a:t>
            </a:r>
            <a:r>
              <a:rPr lang="fr-FR" altLang="zh-CN" dirty="0"/>
              <a:t> ne fluctuent pas beaucoup</a:t>
            </a:r>
          </a:p>
          <a:p>
            <a:r>
              <a:rPr lang="fr-FR" altLang="zh-CN" dirty="0"/>
              <a:t>C’est la 4</a:t>
            </a:r>
            <a:r>
              <a:rPr lang="fr-FR" altLang="zh-CN" baseline="30000" dirty="0"/>
              <a:t>ème</a:t>
            </a:r>
            <a:r>
              <a:rPr lang="fr-FR" altLang="zh-CN" dirty="0"/>
              <a:t> décimale donc le 4</a:t>
            </a:r>
            <a:r>
              <a:rPr lang="fr-FR" altLang="zh-CN" baseline="30000" dirty="0"/>
              <a:t>ème</a:t>
            </a:r>
            <a:r>
              <a:rPr lang="fr-FR" altLang="zh-CN" dirty="0"/>
              <a:t> chiffre après la virgule du cours pour la majorité des paires du </a:t>
            </a:r>
            <a:r>
              <a:rPr lang="fr-FR" altLang="zh-CN" dirty="0" err="1"/>
              <a:t>Forex</a:t>
            </a:r>
            <a:endParaRPr lang="fr-FR" altLang="zh-CN" dirty="0"/>
          </a:p>
          <a:p>
            <a:r>
              <a:rPr lang="fr-FR" altLang="zh-CN" dirty="0"/>
              <a:t>Attention : c’est la 2</a:t>
            </a:r>
            <a:r>
              <a:rPr lang="fr-FR" altLang="zh-CN" baseline="30000" dirty="0"/>
              <a:t>ème</a:t>
            </a:r>
            <a:r>
              <a:rPr lang="fr-FR" altLang="zh-CN" dirty="0"/>
              <a:t> décimale pour les paires en Yen</a:t>
            </a:r>
          </a:p>
          <a:p>
            <a:r>
              <a:rPr lang="fr-FR" altLang="zh-CN" dirty="0"/>
              <a:t>Attention : on ne calcule pas les profits ou les pertes en </a:t>
            </a:r>
            <a:r>
              <a:rPr lang="fr-FR" altLang="zh-CN" dirty="0" err="1"/>
              <a:t>pips</a:t>
            </a:r>
            <a:r>
              <a:rPr lang="fr-FR" altLang="zh-CN" dirty="0"/>
              <a:t>!</a:t>
            </a:r>
          </a:p>
          <a:p>
            <a:pPr marL="0" indent="0">
              <a:buNone/>
            </a:pPr>
            <a:r>
              <a:rPr lang="fr-FR" altLang="zh-CN" dirty="0" err="1"/>
              <a:t>Exple</a:t>
            </a:r>
            <a:r>
              <a:rPr lang="fr-FR" altLang="zh-CN" dirty="0"/>
              <a:t> : Lorsque l’EUR/USD passe de </a:t>
            </a:r>
            <a:r>
              <a:rPr lang="fr-FR" altLang="zh-CN" b="1" dirty="0"/>
              <a:t>1,2545 à 1,2565</a:t>
            </a:r>
            <a:r>
              <a:rPr lang="fr-FR" altLang="zh-CN" dirty="0"/>
              <a:t>, on dit qu’il a </a:t>
            </a:r>
            <a:r>
              <a:rPr lang="fr-FR" altLang="zh-CN" b="1" dirty="0"/>
              <a:t>gagné</a:t>
            </a:r>
            <a:r>
              <a:rPr lang="fr-FR" altLang="zh-CN" dirty="0"/>
              <a:t> </a:t>
            </a:r>
            <a:r>
              <a:rPr lang="fr-FR" altLang="zh-CN" b="1" dirty="0"/>
              <a:t>20 </a:t>
            </a:r>
            <a:r>
              <a:rPr lang="fr-FR" altLang="zh-CN" b="1" dirty="0" err="1"/>
              <a:t>pips</a:t>
            </a:r>
            <a:r>
              <a:rPr lang="fr-FR" altLang="zh-CN" dirty="0"/>
              <a:t>.</a:t>
            </a:r>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08720"/>
            <a:ext cx="9144000" cy="5949280"/>
          </a:xfrm>
        </p:spPr>
        <p:txBody>
          <a:bodyPr>
            <a:normAutofit fontScale="85000" lnSpcReduction="20000"/>
          </a:bodyPr>
          <a:lstStyle/>
          <a:p>
            <a:pPr marL="0" indent="0">
              <a:buNone/>
            </a:pPr>
            <a:r>
              <a:rPr lang="fr-FR" altLang="zh-CN" b="1" dirty="0"/>
              <a:t>7 : Le </a:t>
            </a:r>
            <a:r>
              <a:rPr lang="fr-FR" altLang="zh-CN" b="1" dirty="0" err="1"/>
              <a:t>spread</a:t>
            </a:r>
            <a:r>
              <a:rPr lang="fr-FR" altLang="zh-CN" b="1" dirty="0"/>
              <a:t> et les </a:t>
            </a:r>
            <a:r>
              <a:rPr lang="fr-FR" altLang="zh-CN" b="1" dirty="0" err="1"/>
              <a:t>pips</a:t>
            </a:r>
            <a:r>
              <a:rPr lang="fr-FR" altLang="zh-CN" b="1" dirty="0"/>
              <a:t> </a:t>
            </a:r>
          </a:p>
          <a:p>
            <a:pPr marL="0" indent="0" algn="ctr">
              <a:buNone/>
            </a:pPr>
            <a:r>
              <a:rPr lang="fr-FR" altLang="zh-CN" b="1" dirty="0">
                <a:solidFill>
                  <a:srgbClr val="FF0000"/>
                </a:solidFill>
              </a:rPr>
              <a:t>Qu’est-ce que le </a:t>
            </a:r>
            <a:r>
              <a:rPr lang="fr-FR" altLang="zh-CN" b="1" dirty="0" err="1">
                <a:solidFill>
                  <a:srgbClr val="FF0000"/>
                </a:solidFill>
              </a:rPr>
              <a:t>spread</a:t>
            </a:r>
            <a:r>
              <a:rPr lang="fr-FR" altLang="zh-CN" b="1" dirty="0">
                <a:solidFill>
                  <a:srgbClr val="FF0000"/>
                </a:solidFill>
              </a:rPr>
              <a:t>?</a:t>
            </a:r>
          </a:p>
          <a:p>
            <a:pPr marL="0" indent="0">
              <a:buNone/>
            </a:pPr>
            <a:r>
              <a:rPr lang="fr-FR" altLang="zh-CN" dirty="0"/>
              <a:t>Pour une paire de devise donnée, le prix d’achat et le prix de vente diffère: </a:t>
            </a:r>
          </a:p>
          <a:p>
            <a:pPr marL="0" indent="0">
              <a:buNone/>
            </a:pPr>
            <a:r>
              <a:rPr lang="fr-FR" altLang="zh-CN" dirty="0"/>
              <a:t>	Exemple : EUR/USD = achat 1,2545 / vente = 1,2543</a:t>
            </a:r>
          </a:p>
          <a:p>
            <a:pPr marL="0" indent="0">
              <a:buNone/>
            </a:pPr>
            <a:endParaRPr lang="fr-FR" altLang="zh-CN" dirty="0"/>
          </a:p>
          <a:p>
            <a:pPr marL="0" indent="0" algn="just">
              <a:buNone/>
            </a:pPr>
            <a:r>
              <a:rPr lang="fr-FR" altLang="zh-CN" dirty="0"/>
              <a:t>Cette différence, que l’on nomme </a:t>
            </a:r>
            <a:r>
              <a:rPr lang="fr-FR" altLang="zh-CN" b="1" dirty="0" err="1">
                <a:solidFill>
                  <a:srgbClr val="FF0000"/>
                </a:solidFill>
              </a:rPr>
              <a:t>spread</a:t>
            </a:r>
            <a:r>
              <a:rPr lang="fr-FR" altLang="zh-CN" dirty="0"/>
              <a:t>, constitue la </a:t>
            </a:r>
            <a:r>
              <a:rPr lang="fr-FR" altLang="zh-CN" b="1" dirty="0">
                <a:solidFill>
                  <a:srgbClr val="FF0000"/>
                </a:solidFill>
              </a:rPr>
              <a:t>rémunération de votre broker</a:t>
            </a:r>
            <a:r>
              <a:rPr lang="fr-FR" altLang="zh-CN" dirty="0"/>
              <a:t>. Dans la pratique, cela signifie que lorsque vous achetez un lot d’EUR/USD, vous commencez avec une perte de 2 </a:t>
            </a:r>
            <a:r>
              <a:rPr lang="fr-FR" altLang="zh-CN" dirty="0" err="1"/>
              <a:t>pips</a:t>
            </a:r>
            <a:r>
              <a:rPr lang="fr-FR" altLang="zh-CN" dirty="0"/>
              <a:t>, et n’êtes donc bénéficiaire qu’à partir d’une hausse de 2 </a:t>
            </a:r>
            <a:r>
              <a:rPr lang="fr-FR" altLang="zh-CN" dirty="0" err="1"/>
              <a:t>pips</a:t>
            </a:r>
            <a:r>
              <a:rPr lang="fr-FR" altLang="zh-CN" dirty="0"/>
              <a:t>.</a:t>
            </a:r>
          </a:p>
          <a:p>
            <a:pPr marL="0" indent="0" algn="just">
              <a:buNone/>
            </a:pPr>
            <a:r>
              <a:rPr lang="fr-FR" altLang="zh-CN" dirty="0"/>
              <a:t>La plupart des brokers proposent des </a:t>
            </a:r>
            <a:r>
              <a:rPr lang="fr-FR" altLang="zh-CN" dirty="0" err="1"/>
              <a:t>spreads</a:t>
            </a:r>
            <a:r>
              <a:rPr lang="fr-FR" altLang="zh-CN" dirty="0"/>
              <a:t> de 2 ou 3 </a:t>
            </a:r>
            <a:r>
              <a:rPr lang="fr-FR" altLang="zh-CN" dirty="0" err="1"/>
              <a:t>pips</a:t>
            </a:r>
            <a:r>
              <a:rPr lang="fr-FR" altLang="zh-CN" dirty="0"/>
              <a:t> sur l’EUR/USD. Mais attention, beaucoup pratiquent également des </a:t>
            </a:r>
            <a:r>
              <a:rPr lang="fr-FR" altLang="zh-CN" dirty="0" err="1"/>
              <a:t>spreads</a:t>
            </a:r>
            <a:r>
              <a:rPr lang="fr-FR" altLang="zh-CN" dirty="0"/>
              <a:t> prohibitifs, de 5 ou 6 </a:t>
            </a:r>
            <a:r>
              <a:rPr lang="fr-FR" altLang="zh-CN" dirty="0" err="1"/>
              <a:t>pips</a:t>
            </a:r>
            <a:r>
              <a:rPr lang="fr-FR" altLang="zh-CN" dirty="0"/>
              <a:t>, ou affichent des </a:t>
            </a:r>
            <a:r>
              <a:rPr lang="fr-FR" altLang="zh-CN" dirty="0" err="1"/>
              <a:t>spread</a:t>
            </a:r>
            <a:r>
              <a:rPr lang="fr-FR" altLang="zh-CN" dirty="0"/>
              <a:t> de 1 </a:t>
            </a:r>
            <a:r>
              <a:rPr lang="fr-FR" altLang="zh-CN" dirty="0" err="1"/>
              <a:t>pip</a:t>
            </a:r>
            <a:r>
              <a:rPr lang="fr-FR" altLang="zh-CN" dirty="0"/>
              <a:t> en oubliant de préciser que ceux-ci son variables, et bien plus souvent proches de 5 </a:t>
            </a:r>
            <a:r>
              <a:rPr lang="fr-FR" altLang="zh-CN" dirty="0" err="1"/>
              <a:t>pips</a:t>
            </a:r>
            <a:r>
              <a:rPr lang="fr-FR" altLang="zh-CN" dirty="0"/>
              <a:t> que de 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1052736"/>
            <a:ext cx="9144000" cy="5805264"/>
          </a:xfrm>
        </p:spPr>
        <p:txBody>
          <a:bodyPr>
            <a:normAutofit/>
          </a:bodyPr>
          <a:lstStyle/>
          <a:p>
            <a:pPr marL="0" indent="0">
              <a:buNone/>
            </a:pPr>
            <a:r>
              <a:rPr lang="fr-FR" altLang="zh-CN" b="1" dirty="0"/>
              <a:t>8 : L’effet de levier  </a:t>
            </a:r>
          </a:p>
          <a:p>
            <a:pPr marL="0" indent="0" algn="ctr">
              <a:buNone/>
            </a:pPr>
            <a:r>
              <a:rPr lang="fr-FR" altLang="zh-CN" b="1" dirty="0">
                <a:solidFill>
                  <a:srgbClr val="FF0000"/>
                </a:solidFill>
              </a:rPr>
              <a:t>Qu’est-ce que l’effet de levier ?</a:t>
            </a:r>
          </a:p>
          <a:p>
            <a:r>
              <a:rPr lang="fr-FR" altLang="zh-CN" dirty="0"/>
              <a:t>L’effet de levier consiste à emprunter de l’argent à ton courtier pour prendre une plus grosse position sur le marché</a:t>
            </a:r>
          </a:p>
          <a:p>
            <a:r>
              <a:rPr lang="fr-FR" altLang="zh-CN" dirty="0"/>
              <a:t>Il démultiplie les gains mais aussi les pertes</a:t>
            </a:r>
          </a:p>
          <a:p>
            <a:pPr algn="just"/>
            <a:r>
              <a:rPr lang="fr-FR" altLang="zh-CN" dirty="0"/>
              <a:t>Il est intégré directement sur la plateforme (pas besoin de contacter le Broker pour qu’il te prête de l’argent)</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
            <a:ext cx="7772400" cy="908720"/>
          </a:xfrm>
        </p:spPr>
        <p:txBody>
          <a:bodyPr/>
          <a:lstStyle/>
          <a:p>
            <a:r>
              <a:rPr lang="fr-FR" altLang="zh-CN" dirty="0"/>
              <a:t>INTRODUCTION</a:t>
            </a:r>
            <a:endParaRPr lang="zh-CN" altLang="en-US" dirty="0"/>
          </a:p>
        </p:txBody>
      </p:sp>
      <p:sp>
        <p:nvSpPr>
          <p:cNvPr id="3" name="Subtitle 2"/>
          <p:cNvSpPr>
            <a:spLocks noGrp="1"/>
          </p:cNvSpPr>
          <p:nvPr>
            <p:ph type="subTitle" idx="1"/>
          </p:nvPr>
        </p:nvSpPr>
        <p:spPr>
          <a:xfrm>
            <a:off x="323528" y="1268760"/>
            <a:ext cx="8784976" cy="5472608"/>
          </a:xfrm>
        </p:spPr>
        <p:txBody>
          <a:bodyPr/>
          <a:lstStyle/>
          <a:p>
            <a:pPr marL="514350" indent="-514350" algn="l">
              <a:buFont typeface="+mj-lt"/>
              <a:buAutoNum type="arabicPeriod"/>
            </a:pPr>
            <a:r>
              <a:rPr lang="fr-FR" altLang="zh-CN" b="1" dirty="0">
                <a:solidFill>
                  <a:schemeClr val="tx1"/>
                </a:solidFill>
              </a:rPr>
              <a:t>LE COURS SERA UN OUTIL MAIS PAS UNE BAGUETTE MAGIQUE .</a:t>
            </a:r>
          </a:p>
          <a:p>
            <a:pPr marL="514350" indent="-514350" algn="l">
              <a:buFont typeface="+mj-lt"/>
              <a:buAutoNum type="arabicPeriod"/>
            </a:pPr>
            <a:endParaRPr lang="fr-FR" altLang="zh-CN" dirty="0">
              <a:solidFill>
                <a:schemeClr val="tx1"/>
              </a:solidFill>
            </a:endParaRPr>
          </a:p>
          <a:p>
            <a:pPr marL="514350" indent="-514350" algn="l">
              <a:buFont typeface="+mj-lt"/>
              <a:buAutoNum type="arabicPeriod"/>
            </a:pPr>
            <a:r>
              <a:rPr lang="fr-FR" altLang="zh-CN" b="1" dirty="0">
                <a:solidFill>
                  <a:schemeClr val="tx1"/>
                </a:solidFill>
              </a:rPr>
              <a:t>OBJECTIF GENERAL DU COURS</a:t>
            </a:r>
          </a:p>
          <a:p>
            <a:pPr algn="l"/>
            <a:r>
              <a:rPr lang="fr-FR" altLang="zh-CN" dirty="0">
                <a:solidFill>
                  <a:schemeClr val="tx1"/>
                </a:solidFill>
              </a:rPr>
              <a:t>Familiariser les apprenants au monde du </a:t>
            </a:r>
            <a:r>
              <a:rPr lang="fr-FR" altLang="zh-CN" dirty="0" err="1">
                <a:solidFill>
                  <a:schemeClr val="tx1"/>
                </a:solidFill>
              </a:rPr>
              <a:t>trading</a:t>
            </a:r>
            <a:r>
              <a:rPr lang="fr-FR" altLang="zh-CN" dirty="0">
                <a:solidFill>
                  <a:schemeClr val="tx1"/>
                </a:solidFill>
              </a:rPr>
              <a:t> et des crypto monnaies.</a:t>
            </a: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80728"/>
            <a:ext cx="9144000" cy="5877272"/>
          </a:xfrm>
        </p:spPr>
        <p:txBody>
          <a:bodyPr>
            <a:normAutofit/>
          </a:bodyPr>
          <a:lstStyle/>
          <a:p>
            <a:pPr marL="0" indent="0">
              <a:buNone/>
            </a:pPr>
            <a:r>
              <a:rPr lang="fr-FR" altLang="zh-CN" b="1" dirty="0"/>
              <a:t>9 : L’effet de levier  </a:t>
            </a:r>
          </a:p>
          <a:p>
            <a:pPr marL="0" indent="0" algn="ctr">
              <a:buNone/>
            </a:pPr>
            <a:r>
              <a:rPr lang="fr-FR" altLang="zh-CN" b="1" dirty="0">
                <a:solidFill>
                  <a:srgbClr val="FF0000"/>
                </a:solidFill>
              </a:rPr>
              <a:t>Qu’est-ce que l’effet de levier ?</a:t>
            </a:r>
          </a:p>
          <a:p>
            <a:pPr marL="0" indent="0">
              <a:buNone/>
            </a:pPr>
            <a:endParaRPr lang="fr-FR" altLang="zh-CN" b="1" dirty="0"/>
          </a:p>
          <a:p>
            <a:r>
              <a:rPr lang="fr-FR" altLang="zh-CN" dirty="0"/>
              <a:t>L’effet de levier consiste à emprunter de l’argent à ton courtier pour prendre une plus grosse position sur le marché</a:t>
            </a:r>
          </a:p>
          <a:p>
            <a:r>
              <a:rPr lang="fr-FR" altLang="zh-CN" dirty="0"/>
              <a:t>Il démultiplie les gains mais aussi les pertes</a:t>
            </a:r>
          </a:p>
          <a:p>
            <a:r>
              <a:rPr lang="fr-FR" altLang="zh-CN" dirty="0"/>
              <a:t>Il est intégré directement sur la plateforme (pas besoin de contacter le Broker pour qu’il te prête de l’argent)</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80728"/>
            <a:ext cx="9144000" cy="5877272"/>
          </a:xfrm>
        </p:spPr>
        <p:txBody>
          <a:bodyPr>
            <a:normAutofit fontScale="77500" lnSpcReduction="20000"/>
          </a:bodyPr>
          <a:lstStyle/>
          <a:p>
            <a:pPr marL="0" indent="0">
              <a:buNone/>
            </a:pPr>
            <a:r>
              <a:rPr lang="fr-FR" altLang="zh-CN" b="1" dirty="0">
                <a:solidFill>
                  <a:srgbClr val="FF0000"/>
                </a:solidFill>
              </a:rPr>
              <a:t>9 : L’effet de levier  </a:t>
            </a:r>
          </a:p>
          <a:p>
            <a:pPr marL="0" indent="0" algn="ctr">
              <a:buNone/>
            </a:pPr>
            <a:r>
              <a:rPr lang="fr-FR" altLang="zh-CN" b="1" dirty="0">
                <a:solidFill>
                  <a:srgbClr val="FF0000"/>
                </a:solidFill>
              </a:rPr>
              <a:t>Qu’est-ce que l’effet de levier ?</a:t>
            </a:r>
          </a:p>
          <a:p>
            <a:pPr marL="0" indent="0" algn="just">
              <a:buNone/>
            </a:pPr>
            <a:r>
              <a:rPr lang="fr-FR" altLang="zh-CN" dirty="0"/>
              <a:t>Pour faire simple, prenons un exemple:</a:t>
            </a:r>
          </a:p>
          <a:p>
            <a:pPr marL="0" indent="0" algn="just">
              <a:buNone/>
            </a:pPr>
            <a:r>
              <a:rPr lang="fr-FR" altLang="zh-CN" dirty="0"/>
              <a:t>Nous avons 1000 dollars en compte, et bénéficions d’un effet de levier de 500. Cela signifie que nous pouvons investir sur des montants représentant 500 fois ce que nous avons en compte...</a:t>
            </a:r>
          </a:p>
          <a:p>
            <a:pPr marL="0" indent="0" algn="just">
              <a:buNone/>
            </a:pPr>
            <a:r>
              <a:rPr lang="fr-FR" altLang="zh-CN" dirty="0"/>
              <a:t>Dans cet exemple, avec nos 1000 dollars, nous pouvons investir sur 500 000 dollars (1000 x 500)...</a:t>
            </a:r>
          </a:p>
          <a:p>
            <a:pPr marL="0" indent="0" algn="just">
              <a:buNone/>
            </a:pPr>
            <a:r>
              <a:rPr lang="fr-FR" altLang="zh-CN" dirty="0"/>
              <a:t>Et c’est grâce à cet effet de levier que le </a:t>
            </a:r>
            <a:r>
              <a:rPr lang="fr-FR" altLang="zh-CN" dirty="0" err="1"/>
              <a:t>Forex</a:t>
            </a:r>
            <a:r>
              <a:rPr lang="fr-FR" altLang="zh-CN" dirty="0"/>
              <a:t> prend tout sons sens. C’est cet effet de levier qui fera peut être de vous un homme  (ou une femme!) riche...</a:t>
            </a:r>
          </a:p>
          <a:p>
            <a:pPr algn="just"/>
            <a:r>
              <a:rPr lang="fr-FR" altLang="zh-CN" dirty="0"/>
              <a:t>Lorsque vous acheter un lot de 1000 dollars avec un effet de levier de 500, vous ne mobilisez que 2 dollars (En effet, 2 dollars multipliés par l’effet de levier de 500 font 1000 dollars).</a:t>
            </a:r>
          </a:p>
          <a:p>
            <a:pPr algn="just"/>
            <a:r>
              <a:rPr lang="fr-FR" altLang="zh-CN" dirty="0"/>
              <a:t>Avec un lot de 1000 dollars, une variation d’un </a:t>
            </a:r>
            <a:r>
              <a:rPr lang="fr-FR" altLang="zh-CN" dirty="0" err="1"/>
              <a:t>pip</a:t>
            </a:r>
            <a:r>
              <a:rPr lang="fr-FR" altLang="zh-CN" dirty="0"/>
              <a:t> représente 10 centimes de dollars (Et 1 </a:t>
            </a:r>
            <a:r>
              <a:rPr lang="fr-FR" altLang="zh-CN" dirty="0" err="1"/>
              <a:t>pip</a:t>
            </a:r>
            <a:r>
              <a:rPr lang="fr-FR" altLang="zh-CN" dirty="0"/>
              <a:t> représente 1 dollars pour un lot de 10 000 dollars, et ainsi de suite).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80728"/>
            <a:ext cx="9144000" cy="5877272"/>
          </a:xfrm>
        </p:spPr>
        <p:txBody>
          <a:bodyPr>
            <a:normAutofit fontScale="85000" lnSpcReduction="20000"/>
          </a:bodyPr>
          <a:lstStyle/>
          <a:p>
            <a:pPr marL="0" indent="0">
              <a:buNone/>
            </a:pPr>
            <a:r>
              <a:rPr lang="fr-FR" altLang="zh-CN" b="1" dirty="0"/>
              <a:t>9 : L’effet de levier  </a:t>
            </a:r>
          </a:p>
          <a:p>
            <a:pPr marL="0" indent="0" algn="ctr">
              <a:buNone/>
            </a:pPr>
            <a:r>
              <a:rPr lang="fr-FR" altLang="zh-CN" b="1" dirty="0">
                <a:solidFill>
                  <a:srgbClr val="FF0000"/>
                </a:solidFill>
              </a:rPr>
              <a:t>Qu’est-ce que l’effet de levier ?</a:t>
            </a:r>
          </a:p>
          <a:p>
            <a:pPr marL="0" indent="0" algn="just">
              <a:buNone/>
            </a:pPr>
            <a:r>
              <a:rPr lang="fr-FR" altLang="zh-CN" dirty="0"/>
              <a:t>Pour faire simple, prenons un exemple:</a:t>
            </a:r>
          </a:p>
          <a:p>
            <a:pPr algn="just"/>
            <a:r>
              <a:rPr lang="fr-FR" altLang="zh-CN" dirty="0"/>
              <a:t>Avec 2 dollars, nous achetons donc un lot de 1000 dollars d’EUR/USD. Le cours passe de 1,2545 à 1,2645, nous avons donc bénéficié d’une hausse de 100 </a:t>
            </a:r>
            <a:r>
              <a:rPr lang="fr-FR" altLang="zh-CN" dirty="0" err="1"/>
              <a:t>pips</a:t>
            </a:r>
            <a:r>
              <a:rPr lang="fr-FR" altLang="zh-CN" dirty="0"/>
              <a:t>, soit un bénéfice de 10 dollars (10 centimes x 100 </a:t>
            </a:r>
            <a:r>
              <a:rPr lang="fr-FR" altLang="zh-CN" dirty="0" err="1"/>
              <a:t>pips</a:t>
            </a:r>
            <a:r>
              <a:rPr lang="fr-FR" altLang="zh-CN" dirty="0"/>
              <a:t>). Ce bénéfice, rapporté aux 2 dollars mis en jeux, représente une performance de 500%!! En une journée!!</a:t>
            </a:r>
          </a:p>
          <a:p>
            <a:pPr algn="just"/>
            <a:r>
              <a:rPr lang="fr-FR" altLang="zh-CN" dirty="0"/>
              <a:t> Un autre exemple: Si nous utilisons en intégralité les 1000 dollars disponibles et le levier de 500, nous pouvons acheter 500 lots de 1000 dollars. Si nous nous basons toujours sur une variation de 100 </a:t>
            </a:r>
            <a:r>
              <a:rPr lang="fr-FR" altLang="zh-CN" dirty="0" err="1"/>
              <a:t>pips</a:t>
            </a:r>
            <a:r>
              <a:rPr lang="fr-FR" altLang="zh-CN" dirty="0"/>
              <a:t>, le bénéfice sera de 10 dollars par contrat, soit au total 5000 dollars en ayant investi 1000 dollars!! Toujours en une journée!!</a:t>
            </a:r>
          </a:p>
          <a:p>
            <a:pPr marL="0" indent="0" algn="just">
              <a:buNone/>
            </a:pPr>
            <a:endParaRPr lang="fr-FR" altLang="zh-C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1052736"/>
            <a:ext cx="9144000" cy="5073427"/>
          </a:xfrm>
        </p:spPr>
        <p:txBody>
          <a:bodyPr>
            <a:normAutofit fontScale="85000" lnSpcReduction="20000"/>
          </a:bodyPr>
          <a:lstStyle/>
          <a:p>
            <a:pPr marL="0" indent="0">
              <a:buNone/>
            </a:pPr>
            <a:r>
              <a:rPr lang="fr-FR" altLang="zh-CN" b="1" dirty="0"/>
              <a:t>10 : Le calendrier économique</a:t>
            </a:r>
          </a:p>
          <a:p>
            <a:pPr marL="0" indent="0" algn="ctr">
              <a:buNone/>
            </a:pPr>
            <a:r>
              <a:rPr lang="fr-FR" altLang="zh-CN" b="1" dirty="0">
                <a:solidFill>
                  <a:srgbClr val="FF0000"/>
                </a:solidFill>
              </a:rPr>
              <a:t>Qu’est-ce que le calendrier économique?</a:t>
            </a:r>
          </a:p>
          <a:p>
            <a:pPr marL="0" indent="0">
              <a:buNone/>
            </a:pPr>
            <a:endParaRPr lang="fr-FR" altLang="zh-CN" b="1" dirty="0"/>
          </a:p>
          <a:p>
            <a:r>
              <a:rPr lang="fr-FR" altLang="zh-CN" dirty="0"/>
              <a:t>Il présente les annonces économiques par pays</a:t>
            </a:r>
          </a:p>
          <a:p>
            <a:r>
              <a:rPr lang="fr-FR" altLang="zh-CN" dirty="0"/>
              <a:t>Il faut le consulter régulièrement pour identifier les évènements qui peuvent affecter les marchés financiers</a:t>
            </a:r>
          </a:p>
          <a:p>
            <a:r>
              <a:rPr lang="fr-FR" altLang="zh-CN" dirty="0"/>
              <a:t>Il faut surtout prendre en compte les données les plus importantes</a:t>
            </a:r>
          </a:p>
          <a:p>
            <a:r>
              <a:rPr lang="fr-FR" altLang="zh-CN" dirty="0"/>
              <a:t>L’écart entre les prévisions et les publications de ces données peut entrainer un effet de surprise donc de la volatilité</a:t>
            </a:r>
          </a:p>
          <a:p>
            <a:r>
              <a:rPr lang="fr-FR" altLang="zh-CN" dirty="0"/>
              <a:t>Je te conseille ces trois moyens pour consulter le calendrier économique (lien en dessous de la vidéo)</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altLang="zh-CN" dirty="0"/>
              <a:t>III-L’ANALYSE GRAPHIQUE</a:t>
            </a:r>
            <a:endParaRPr lang="zh-CN" altLang="en-US" dirty="0"/>
          </a:p>
        </p:txBody>
      </p:sp>
      <p:sp>
        <p:nvSpPr>
          <p:cNvPr id="3" name="Content Placeholder 2"/>
          <p:cNvSpPr>
            <a:spLocks noGrp="1"/>
          </p:cNvSpPr>
          <p:nvPr>
            <p:ph sz="half" idx="1"/>
          </p:nvPr>
        </p:nvSpPr>
        <p:spPr>
          <a:xfrm>
            <a:off x="839470" y="1268730"/>
            <a:ext cx="7464425" cy="460375"/>
          </a:xfrm>
        </p:spPr>
        <p:txBody>
          <a:bodyPr>
            <a:noAutofit/>
          </a:bodyPr>
          <a:lstStyle/>
          <a:p>
            <a:pPr marL="514350" indent="-514350">
              <a:buAutoNum type="arabicPeriod"/>
            </a:pPr>
            <a:r>
              <a:rPr lang="fr-FR" altLang="zh-CN" b="1" dirty="0">
                <a:solidFill>
                  <a:srgbClr val="FF0000"/>
                </a:solidFill>
              </a:rPr>
              <a:t>Les différentes formes de bougie</a:t>
            </a:r>
          </a:p>
          <a:p>
            <a:pPr marL="0" indent="0">
              <a:buNone/>
            </a:pPr>
            <a:endParaRPr lang="fr-FR" altLang="zh-CN" b="1" dirty="0">
              <a:solidFill>
                <a:srgbClr val="FF0000"/>
              </a:solidFill>
            </a:endParaRPr>
          </a:p>
        </p:txBody>
      </p:sp>
      <p:pic>
        <p:nvPicPr>
          <p:cNvPr id="5" name="Espace réservé du contenu 4"/>
          <p:cNvPicPr>
            <a:picLocks noGrp="1" noChangeAspect="1"/>
          </p:cNvPicPr>
          <p:nvPr>
            <p:ph sz="half" idx="2"/>
          </p:nvPr>
        </p:nvPicPr>
        <p:blipFill>
          <a:blip r:embed="rId2"/>
          <a:stretch>
            <a:fillRect/>
          </a:stretch>
        </p:blipFill>
        <p:spPr>
          <a:xfrm>
            <a:off x="4067810" y="2371725"/>
            <a:ext cx="4509135" cy="3816350"/>
          </a:xfrm>
          <a:prstGeom prst="rect">
            <a:avLst/>
          </a:prstGeom>
        </p:spPr>
      </p:pic>
      <p:sp>
        <p:nvSpPr>
          <p:cNvPr id="4" name="Zone de texte 3"/>
          <p:cNvSpPr txBox="1"/>
          <p:nvPr/>
        </p:nvSpPr>
        <p:spPr>
          <a:xfrm>
            <a:off x="784860" y="1988820"/>
            <a:ext cx="4255770" cy="2676525"/>
          </a:xfrm>
          <a:prstGeom prst="rect">
            <a:avLst/>
          </a:prstGeom>
          <a:noFill/>
        </p:spPr>
        <p:txBody>
          <a:bodyPr wrap="square" rtlCol="0">
            <a:spAutoFit/>
          </a:bodyPr>
          <a:lstStyle/>
          <a:p>
            <a:pPr algn="l"/>
            <a:r>
              <a:rPr lang="fr-FR" sz="2400" dirty="0">
                <a:latin typeface="Arial Rounded MT Bold" panose="020F0704030504030204" pitchFamily="34" charset="0"/>
                <a:sym typeface="+mn-ea"/>
              </a:rPr>
              <a:t>LES DOJI</a:t>
            </a:r>
          </a:p>
          <a:p>
            <a:pPr algn="l"/>
            <a:endParaRPr lang="fr-FR" sz="2400" dirty="0">
              <a:latin typeface="Arial Rounded MT Bold" panose="020F0704030504030204" pitchFamily="34" charset="0"/>
            </a:endParaRPr>
          </a:p>
          <a:p>
            <a:pPr algn="l"/>
            <a:r>
              <a:rPr lang="fr-FR" sz="2400" dirty="0">
                <a:latin typeface="Arial Rounded MT Bold" panose="020F0704030504030204" pitchFamily="34" charset="0"/>
                <a:sym typeface="+mn-ea"/>
              </a:rPr>
              <a:t>A: </a:t>
            </a:r>
            <a:r>
              <a:rPr lang="fr-FR" sz="2400" dirty="0" err="1">
                <a:latin typeface="Arial Rounded MT Bold" panose="020F0704030504030204" pitchFamily="34" charset="0"/>
                <a:sym typeface="+mn-ea"/>
              </a:rPr>
              <a:t>doji</a:t>
            </a:r>
            <a:r>
              <a:rPr lang="fr-FR" sz="2400" dirty="0">
                <a:latin typeface="Arial Rounded MT Bold" panose="020F0704030504030204" pitchFamily="34" charset="0"/>
                <a:sym typeface="+mn-ea"/>
              </a:rPr>
              <a:t> porteur d’eau</a:t>
            </a:r>
            <a:endParaRPr lang="fr-FR" sz="2400" dirty="0">
              <a:latin typeface="Arial Rounded MT Bold" panose="020F0704030504030204" pitchFamily="34" charset="0"/>
            </a:endParaRPr>
          </a:p>
          <a:p>
            <a:pPr algn="l"/>
            <a:r>
              <a:rPr lang="fr-FR" sz="2400" dirty="0">
                <a:latin typeface="Arial Rounded MT Bold" panose="020F0704030504030204" pitchFamily="34" charset="0"/>
                <a:sym typeface="+mn-ea"/>
              </a:rPr>
              <a:t>B: </a:t>
            </a:r>
            <a:r>
              <a:rPr lang="fr-FR" sz="2400" dirty="0" err="1">
                <a:latin typeface="Arial Rounded MT Bold" panose="020F0704030504030204" pitchFamily="34" charset="0"/>
                <a:sym typeface="+mn-ea"/>
              </a:rPr>
              <a:t>doji</a:t>
            </a:r>
            <a:r>
              <a:rPr lang="fr-FR" sz="2400" dirty="0">
                <a:latin typeface="Arial Rounded MT Bold" panose="020F0704030504030204" pitchFamily="34" charset="0"/>
                <a:sym typeface="+mn-ea"/>
              </a:rPr>
              <a:t> dragon</a:t>
            </a:r>
            <a:endParaRPr lang="fr-FR" sz="2400" dirty="0">
              <a:latin typeface="Arial Rounded MT Bold" panose="020F0704030504030204" pitchFamily="34" charset="0"/>
            </a:endParaRPr>
          </a:p>
          <a:p>
            <a:pPr algn="l"/>
            <a:r>
              <a:rPr lang="fr-FR" sz="2400" dirty="0">
                <a:latin typeface="Arial Rounded MT Bold" panose="020F0704030504030204" pitchFamily="34" charset="0"/>
                <a:sym typeface="+mn-ea"/>
              </a:rPr>
              <a:t>C:pierre tombale</a:t>
            </a:r>
            <a:endParaRPr lang="fr-FR" sz="2400" dirty="0">
              <a:latin typeface="Arial Rounded MT Bold" panose="020F0704030504030204" pitchFamily="34" charset="0"/>
            </a:endParaRPr>
          </a:p>
          <a:p>
            <a:pPr algn="l"/>
            <a:r>
              <a:rPr lang="fr-FR" sz="2400" dirty="0">
                <a:latin typeface="Arial Rounded MT Bold" panose="020F0704030504030204" pitchFamily="34" charset="0"/>
                <a:sym typeface="+mn-ea"/>
              </a:rPr>
              <a:t>D:doji en croix inversée</a:t>
            </a:r>
            <a:endParaRPr lang="fr-FR" sz="2400" dirty="0">
              <a:latin typeface="Arial Rounded MT Bold" panose="020F0704030504030204" pitchFamily="34" charset="0"/>
            </a:endParaRPr>
          </a:p>
          <a:p>
            <a:pPr algn="l"/>
            <a:r>
              <a:rPr lang="fr-FR" sz="2400" dirty="0">
                <a:latin typeface="Arial Rounded MT Bold" panose="020F0704030504030204" pitchFamily="34" charset="0"/>
                <a:sym typeface="+mn-ea"/>
              </a:rPr>
              <a:t>E:doji en croix</a:t>
            </a:r>
            <a:endParaRPr lang="fr-FR" altLang="en-US" sz="2400" dirty="0">
              <a:latin typeface="Arial Rounded MT Bold" panose="020F0704030504030204" pitchFamily="34" charset="0"/>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457200" y="908368"/>
            <a:ext cx="8229600" cy="1143000"/>
          </a:xfrm>
        </p:spPr>
        <p:txBody>
          <a:bodyPr>
            <a:normAutofit fontScale="90000"/>
          </a:bodyPr>
          <a:lstStyle/>
          <a:p>
            <a:r>
              <a:rPr lang="fr-FR" altLang="zh-CN" sz="3600" dirty="0">
                <a:sym typeface="+mn-ea"/>
              </a:rPr>
              <a:t>II-L’ANALYSE GRAPHIQUE</a:t>
            </a:r>
            <a:br>
              <a:rPr lang="fr-FR" altLang="zh-CN" sz="3600" dirty="0">
                <a:sym typeface="+mn-ea"/>
              </a:rPr>
            </a:br>
            <a:r>
              <a:rPr lang="fr-FR" altLang="zh-CN" sz="3600" b="1" dirty="0">
                <a:solidFill>
                  <a:srgbClr val="FF0000"/>
                </a:solidFill>
                <a:sym typeface="+mn-ea"/>
              </a:rPr>
              <a:t>1.Les différentes formes de bougie</a:t>
            </a:r>
            <a:br>
              <a:rPr lang="fr-FR" altLang="zh-CN" b="1" dirty="0">
                <a:solidFill>
                  <a:srgbClr val="FF0000"/>
                </a:solidFill>
              </a:rPr>
            </a:br>
            <a:br>
              <a:rPr lang="fr-FR" altLang="zh-CN" dirty="0">
                <a:sym typeface="+mn-ea"/>
              </a:rPr>
            </a:br>
            <a:endParaRPr lang="fr-FR" altLang="en-US"/>
          </a:p>
        </p:txBody>
      </p:sp>
      <p:pic>
        <p:nvPicPr>
          <p:cNvPr id="6" name="Espace réservé du contenu 5"/>
          <p:cNvPicPr>
            <a:picLocks noGrp="1" noChangeAspect="1"/>
          </p:cNvPicPr>
          <p:nvPr>
            <p:ph sz="half" idx="1"/>
          </p:nvPr>
        </p:nvPicPr>
        <p:blipFill>
          <a:blip r:embed="rId2"/>
          <a:stretch>
            <a:fillRect/>
          </a:stretch>
        </p:blipFill>
        <p:spPr>
          <a:xfrm>
            <a:off x="323215" y="2422525"/>
            <a:ext cx="3781425" cy="4200525"/>
          </a:xfrm>
          <a:prstGeom prst="rect">
            <a:avLst/>
          </a:prstGeom>
        </p:spPr>
      </p:pic>
      <p:pic>
        <p:nvPicPr>
          <p:cNvPr id="8" name="Espace réservé du contenu 7"/>
          <p:cNvPicPr>
            <a:picLocks noGrp="1" noChangeAspect="1"/>
          </p:cNvPicPr>
          <p:nvPr>
            <p:ph sz="half" idx="2"/>
          </p:nvPr>
        </p:nvPicPr>
        <p:blipFill>
          <a:blip r:embed="rId3"/>
          <a:stretch>
            <a:fillRect/>
          </a:stretch>
        </p:blipFill>
        <p:spPr>
          <a:xfrm>
            <a:off x="4648200" y="2581910"/>
            <a:ext cx="4038600" cy="3881755"/>
          </a:xfrm>
          <a:prstGeom prst="rect">
            <a:avLst/>
          </a:prstGeom>
        </p:spPr>
      </p:pic>
      <p:sp>
        <p:nvSpPr>
          <p:cNvPr id="10" name="Zone de texte 9"/>
          <p:cNvSpPr txBox="1"/>
          <p:nvPr/>
        </p:nvSpPr>
        <p:spPr>
          <a:xfrm>
            <a:off x="995045" y="1752600"/>
            <a:ext cx="1725295" cy="460375"/>
          </a:xfrm>
          <a:prstGeom prst="rect">
            <a:avLst/>
          </a:prstGeom>
          <a:noFill/>
        </p:spPr>
        <p:txBody>
          <a:bodyPr wrap="none" rtlCol="0">
            <a:spAutoFit/>
          </a:bodyPr>
          <a:lstStyle/>
          <a:p>
            <a:r>
              <a:rPr lang="fr-FR" altLang="en-US" sz="2400" b="1"/>
              <a:t>MAROBOZU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2745" y="857250"/>
            <a:ext cx="6447790" cy="448945"/>
          </a:xfrm>
        </p:spPr>
        <p:txBody>
          <a:bodyPr>
            <a:normAutofit fontScale="90000"/>
          </a:bodyPr>
          <a:lstStyle/>
          <a:p>
            <a:r>
              <a:rPr lang="fr-FR" dirty="0"/>
              <a:t> </a:t>
            </a:r>
            <a:endParaRPr lang="en-US" dirty="0"/>
          </a:p>
        </p:txBody>
      </p:sp>
      <p:pic>
        <p:nvPicPr>
          <p:cNvPr id="5" name="Image 4"/>
          <p:cNvPicPr>
            <a:picLocks noChangeAspect="1"/>
          </p:cNvPicPr>
          <p:nvPr/>
        </p:nvPicPr>
        <p:blipFill>
          <a:blip r:embed="rId2"/>
          <a:stretch>
            <a:fillRect/>
          </a:stretch>
        </p:blipFill>
        <p:spPr>
          <a:xfrm>
            <a:off x="251460" y="2708910"/>
            <a:ext cx="3606165" cy="3836670"/>
          </a:xfrm>
          <a:prstGeom prst="rect">
            <a:avLst/>
          </a:prstGeom>
        </p:spPr>
      </p:pic>
      <p:pic>
        <p:nvPicPr>
          <p:cNvPr id="7" name="Image 6"/>
          <p:cNvPicPr>
            <a:picLocks noChangeAspect="1"/>
          </p:cNvPicPr>
          <p:nvPr/>
        </p:nvPicPr>
        <p:blipFill>
          <a:blip r:embed="rId3"/>
          <a:stretch>
            <a:fillRect/>
          </a:stretch>
        </p:blipFill>
        <p:spPr>
          <a:xfrm>
            <a:off x="4905375" y="2841625"/>
            <a:ext cx="3756660" cy="3759835"/>
          </a:xfrm>
          <a:prstGeom prst="rect">
            <a:avLst/>
          </a:prstGeom>
        </p:spPr>
      </p:pic>
      <p:sp>
        <p:nvSpPr>
          <p:cNvPr id="6" name="Zone de texte 5"/>
          <p:cNvSpPr txBox="1"/>
          <p:nvPr/>
        </p:nvSpPr>
        <p:spPr>
          <a:xfrm>
            <a:off x="899160" y="1700530"/>
            <a:ext cx="2541270" cy="521970"/>
          </a:xfrm>
          <a:prstGeom prst="rect">
            <a:avLst/>
          </a:prstGeom>
          <a:noFill/>
        </p:spPr>
        <p:txBody>
          <a:bodyPr wrap="square" rtlCol="0">
            <a:spAutoFit/>
          </a:bodyPr>
          <a:lstStyle/>
          <a:p>
            <a:r>
              <a:rPr lang="fr-FR" altLang="en-US" sz="2800"/>
              <a:t>ENGLOBANTE</a:t>
            </a:r>
          </a:p>
        </p:txBody>
      </p:sp>
      <p:sp>
        <p:nvSpPr>
          <p:cNvPr id="8" name="Zone de texte 7"/>
          <p:cNvSpPr txBox="1"/>
          <p:nvPr/>
        </p:nvSpPr>
        <p:spPr>
          <a:xfrm>
            <a:off x="6228080" y="1628775"/>
            <a:ext cx="1520825" cy="521970"/>
          </a:xfrm>
          <a:prstGeom prst="rect">
            <a:avLst/>
          </a:prstGeom>
          <a:noFill/>
        </p:spPr>
        <p:txBody>
          <a:bodyPr wrap="square" rtlCol="0">
            <a:spAutoFit/>
          </a:bodyPr>
          <a:lstStyle/>
          <a:p>
            <a:r>
              <a:rPr lang="fr-FR" altLang="en-US" sz="2800" b="1"/>
              <a:t>HARAMI</a:t>
            </a:r>
          </a:p>
        </p:txBody>
      </p:sp>
      <p:sp>
        <p:nvSpPr>
          <p:cNvPr id="9" name="Zone de texte 8"/>
          <p:cNvSpPr txBox="1"/>
          <p:nvPr/>
        </p:nvSpPr>
        <p:spPr>
          <a:xfrm>
            <a:off x="322580" y="260350"/>
            <a:ext cx="7643495" cy="1383665"/>
          </a:xfrm>
          <a:prstGeom prst="rect">
            <a:avLst/>
          </a:prstGeom>
          <a:noFill/>
        </p:spPr>
        <p:txBody>
          <a:bodyPr wrap="square" rtlCol="0" anchor="t">
            <a:spAutoFit/>
          </a:bodyPr>
          <a:lstStyle/>
          <a:p>
            <a:pPr algn="ctr"/>
            <a:r>
              <a:rPr lang="fr-FR" altLang="zh-CN" sz="2800" dirty="0">
                <a:sym typeface="+mn-ea"/>
              </a:rPr>
              <a:t>II-L’ANALYSE GRAPHIQUE</a:t>
            </a:r>
            <a:br>
              <a:rPr lang="fr-FR" altLang="zh-CN" sz="2800" dirty="0">
                <a:sym typeface="+mn-ea"/>
              </a:rPr>
            </a:br>
            <a:r>
              <a:rPr lang="fr-FR" altLang="zh-CN" sz="2800" b="1" dirty="0">
                <a:solidFill>
                  <a:srgbClr val="FF0000"/>
                </a:solidFill>
                <a:sym typeface="+mn-ea"/>
              </a:rPr>
              <a:t>1.Les différentes formes de bougie</a:t>
            </a:r>
            <a:br>
              <a:rPr lang="fr-FR" altLang="zh-CN" sz="2800" b="1" dirty="0">
                <a:solidFill>
                  <a:srgbClr val="FF0000"/>
                </a:solidFill>
                <a:sym typeface="+mn-ea"/>
              </a:rPr>
            </a:br>
            <a:endParaRPr lang="fr-FR" altLang="zh-CN" sz="2800" b="1" dirty="0">
              <a:solidFill>
                <a:srgbClr val="FF0000"/>
              </a:solidFill>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001" y="857250"/>
            <a:ext cx="6447501" cy="95693"/>
          </a:xfrm>
        </p:spPr>
        <p:txBody>
          <a:bodyPr>
            <a:normAutofit fontScale="90000"/>
          </a:bodyPr>
          <a:lstStyle/>
          <a:p>
            <a:r>
              <a:rPr lang="fr-FR" dirty="0"/>
              <a:t> </a:t>
            </a:r>
            <a:endParaRPr lang="en-US" dirty="0"/>
          </a:p>
        </p:txBody>
      </p:sp>
      <p:pic>
        <p:nvPicPr>
          <p:cNvPr id="7" name="Image 6"/>
          <p:cNvPicPr>
            <a:picLocks noChangeAspect="1"/>
          </p:cNvPicPr>
          <p:nvPr/>
        </p:nvPicPr>
        <p:blipFill>
          <a:blip r:embed="rId2"/>
          <a:stretch>
            <a:fillRect/>
          </a:stretch>
        </p:blipFill>
        <p:spPr>
          <a:xfrm>
            <a:off x="5184140" y="1988820"/>
            <a:ext cx="3809365" cy="4653280"/>
          </a:xfrm>
          <a:prstGeom prst="rect">
            <a:avLst/>
          </a:prstGeom>
        </p:spPr>
      </p:pic>
      <p:pic>
        <p:nvPicPr>
          <p:cNvPr id="9" name="Image 8"/>
          <p:cNvPicPr>
            <a:picLocks noChangeAspect="1"/>
          </p:cNvPicPr>
          <p:nvPr/>
        </p:nvPicPr>
        <p:blipFill>
          <a:blip r:embed="rId3"/>
          <a:stretch>
            <a:fillRect/>
          </a:stretch>
        </p:blipFill>
        <p:spPr>
          <a:xfrm>
            <a:off x="251460" y="1904365"/>
            <a:ext cx="4453890" cy="4785360"/>
          </a:xfrm>
          <a:prstGeom prst="rect">
            <a:avLst/>
          </a:prstGeom>
        </p:spPr>
      </p:pic>
      <p:sp>
        <p:nvSpPr>
          <p:cNvPr id="4" name="Espace réservé du contenu 3"/>
          <p:cNvSpPr>
            <a:spLocks noGrp="1"/>
          </p:cNvSpPr>
          <p:nvPr>
            <p:ph idx="1"/>
          </p:nvPr>
        </p:nvSpPr>
        <p:spPr>
          <a:xfrm>
            <a:off x="395605" y="260350"/>
            <a:ext cx="8229600" cy="1085215"/>
          </a:xfrm>
        </p:spPr>
        <p:txBody>
          <a:bodyPr>
            <a:noAutofit/>
          </a:bodyPr>
          <a:lstStyle/>
          <a:p>
            <a:pPr marL="0" indent="0" algn="ctr">
              <a:buNone/>
            </a:pPr>
            <a:r>
              <a:rPr lang="fr-FR" altLang="zh-CN" sz="2800" dirty="0">
                <a:sym typeface="+mn-ea"/>
              </a:rPr>
              <a:t>II-L’ANALYSE GRAPHIQUE</a:t>
            </a:r>
            <a:br>
              <a:rPr lang="fr-FR" altLang="zh-CN" sz="2800" dirty="0">
                <a:sym typeface="+mn-ea"/>
              </a:rPr>
            </a:br>
            <a:r>
              <a:rPr lang="fr-FR" altLang="zh-CN" sz="2800" b="1" dirty="0">
                <a:solidFill>
                  <a:srgbClr val="FF0000"/>
                </a:solidFill>
                <a:sym typeface="+mn-ea"/>
              </a:rPr>
              <a:t>1.Les différentes formes de bougie</a:t>
            </a:r>
            <a:br>
              <a:rPr lang="fr-FR" altLang="zh-CN" sz="2800" b="1" dirty="0">
                <a:solidFill>
                  <a:srgbClr val="FF0000"/>
                </a:solidFill>
                <a:sym typeface="+mn-ea"/>
              </a:rPr>
            </a:br>
            <a:endParaRPr lang="fr-FR" altLang="zh-CN" sz="2800" b="1" dirty="0">
              <a:solidFill>
                <a:srgbClr val="FF0000"/>
              </a:solidFill>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fr-FR" altLang="zh-CN" dirty="0"/>
              <a:t>II-L’ANALYSE GRAPHIQUE</a:t>
            </a:r>
            <a:endParaRPr lang="zh-CN" altLang="en-US" dirty="0"/>
          </a:p>
        </p:txBody>
      </p:sp>
      <p:sp>
        <p:nvSpPr>
          <p:cNvPr id="3" name="Content Placeholder 2"/>
          <p:cNvSpPr>
            <a:spLocks noGrp="1"/>
          </p:cNvSpPr>
          <p:nvPr>
            <p:ph idx="1"/>
          </p:nvPr>
        </p:nvSpPr>
        <p:spPr>
          <a:xfrm>
            <a:off x="251460" y="764540"/>
            <a:ext cx="8435340" cy="803910"/>
          </a:xfrm>
        </p:spPr>
        <p:txBody>
          <a:bodyPr/>
          <a:lstStyle/>
          <a:p>
            <a:pPr marL="0" indent="0">
              <a:buNone/>
            </a:pPr>
            <a:r>
              <a:rPr lang="fr-FR" altLang="zh-CN" b="1" dirty="0">
                <a:solidFill>
                  <a:srgbClr val="FF0000"/>
                </a:solidFill>
              </a:rPr>
              <a:t>2- Les différentes formes de figures en </a:t>
            </a:r>
            <a:r>
              <a:rPr lang="fr-FR" altLang="zh-CN" b="1" dirty="0" err="1">
                <a:solidFill>
                  <a:srgbClr val="FF0000"/>
                </a:solidFill>
              </a:rPr>
              <a:t>trading</a:t>
            </a:r>
            <a:endParaRPr lang="zh-CN" altLang="en-US" b="1" dirty="0">
              <a:solidFill>
                <a:srgbClr val="FF0000"/>
              </a:solidFill>
            </a:endParaRPr>
          </a:p>
        </p:txBody>
      </p:sp>
      <p:sp>
        <p:nvSpPr>
          <p:cNvPr id="4" name="Zone de texte 3"/>
          <p:cNvSpPr txBox="1"/>
          <p:nvPr/>
        </p:nvSpPr>
        <p:spPr>
          <a:xfrm>
            <a:off x="467360" y="1628775"/>
            <a:ext cx="7805420" cy="4092575"/>
          </a:xfrm>
          <a:prstGeom prst="rect">
            <a:avLst/>
          </a:prstGeom>
          <a:noFill/>
        </p:spPr>
        <p:txBody>
          <a:bodyPr wrap="square" rtlCol="0">
            <a:spAutoFit/>
          </a:bodyPr>
          <a:lstStyle/>
          <a:p>
            <a:pPr algn="l"/>
            <a:r>
              <a:rPr lang="fr-FR" sz="2000" dirty="0">
                <a:latin typeface="Bookman Old Style" panose="02050604050505020204" charset="0"/>
                <a:cs typeface="Bookman Old Style" panose="02050604050505020204" charset="0"/>
                <a:sym typeface="+mn-ea"/>
              </a:rPr>
              <a:t>Précédemment, nous avons vu grâce à l'étude de quelques chandeliers japonais comment nous pouvions prévoir l'évolution des cours.</a:t>
            </a:r>
          </a:p>
          <a:p>
            <a:pPr algn="l"/>
            <a:endParaRPr lang="fr-FR" sz="2000" dirty="0">
              <a:latin typeface="Bookman Old Style" panose="02050604050505020204" charset="0"/>
              <a:cs typeface="Bookman Old Style" panose="02050604050505020204" charset="0"/>
              <a:sym typeface="+mn-ea"/>
            </a:endParaRPr>
          </a:p>
          <a:p>
            <a:pPr algn="l"/>
            <a:r>
              <a:rPr lang="fr-FR" sz="2000" dirty="0">
                <a:latin typeface="Bookman Old Style" panose="02050604050505020204" charset="0"/>
                <a:cs typeface="Bookman Old Style" panose="02050604050505020204" charset="0"/>
                <a:sym typeface="+mn-ea"/>
              </a:rPr>
              <a:t> Maintenant nous allons nous intéresser à de grandes figures constituées assez souvent par un nombre important de bougies. Ces motifs souvent de formes géométriques sont appelés « Figures chartistes ». </a:t>
            </a:r>
          </a:p>
          <a:p>
            <a:pPr algn="l"/>
            <a:endParaRPr lang="fr-FR" sz="2000" dirty="0">
              <a:latin typeface="Bookman Old Style" panose="02050604050505020204" charset="0"/>
              <a:cs typeface="Bookman Old Style" panose="02050604050505020204" charset="0"/>
            </a:endParaRPr>
          </a:p>
          <a:p>
            <a:pPr algn="l"/>
            <a:r>
              <a:rPr lang="fr-FR" sz="2000" dirty="0">
                <a:latin typeface="Bookman Old Style" panose="02050604050505020204" charset="0"/>
                <a:cs typeface="Bookman Old Style" panose="02050604050505020204" charset="0"/>
                <a:sym typeface="+mn-ea"/>
              </a:rPr>
              <a:t>De nos jours, cette méthode empirique est fréquemment utilisée par les traders de tout bord, en effet outre sa simplicité et son efficacité prévisionnelle, elle permet de déterminer des objectifs théoriques. </a:t>
            </a:r>
            <a:endParaRPr lang="fr-FR" altLang="en-US" sz="2000" dirty="0">
              <a:latin typeface="Bookman Old Style" panose="02050604050505020204" charset="0"/>
              <a:cs typeface="Bookman Old Style" panose="02050604050505020204" charset="0"/>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460" y="394970"/>
            <a:ext cx="8418195" cy="810895"/>
          </a:xfrm>
        </p:spPr>
        <p:txBody>
          <a:bodyPr>
            <a:noAutofit/>
          </a:bodyPr>
          <a:lstStyle/>
          <a:p>
            <a:r>
              <a:rPr lang="fr-FR" altLang="zh-CN" sz="3200" dirty="0">
                <a:sym typeface="+mn-ea"/>
              </a:rPr>
              <a:t>II-L’ANALYSE GRAPHIQUE</a:t>
            </a:r>
            <a:br>
              <a:rPr lang="fr-FR" altLang="zh-CN" sz="3200" dirty="0">
                <a:sym typeface="+mn-ea"/>
              </a:rPr>
            </a:br>
            <a:r>
              <a:rPr lang="fr-FR" altLang="zh-CN" sz="3200" b="1" dirty="0">
                <a:solidFill>
                  <a:srgbClr val="FF0000"/>
                </a:solidFill>
                <a:sym typeface="+mn-ea"/>
              </a:rPr>
              <a:t>2- Les différentes formes de figures en </a:t>
            </a:r>
            <a:r>
              <a:rPr lang="fr-FR" altLang="zh-CN" sz="3200" b="1" dirty="0" err="1">
                <a:solidFill>
                  <a:srgbClr val="FF0000"/>
                </a:solidFill>
                <a:sym typeface="+mn-ea"/>
              </a:rPr>
              <a:t>trading</a:t>
            </a:r>
            <a:br>
              <a:rPr lang="zh-CN" altLang="en-US" sz="3200" b="1" dirty="0">
                <a:solidFill>
                  <a:srgbClr val="FF0000"/>
                </a:solidFill>
              </a:rPr>
            </a:br>
            <a:endParaRPr lang="zh-CN" altLang="en-US" sz="3200" b="1" dirty="0">
              <a:solidFill>
                <a:srgbClr val="FF0000"/>
              </a:solidFill>
              <a:latin typeface="Arial Rounded MT Bold" panose="020F0704030504030204" pitchFamily="34" charset="0"/>
              <a:sym typeface="+mn-ea"/>
            </a:endParaRPr>
          </a:p>
        </p:txBody>
      </p:sp>
      <p:sp>
        <p:nvSpPr>
          <p:cNvPr id="7" name="Espace réservé du contenu 6"/>
          <p:cNvSpPr>
            <a:spLocks noGrp="1"/>
          </p:cNvSpPr>
          <p:nvPr>
            <p:ph idx="1"/>
          </p:nvPr>
        </p:nvSpPr>
        <p:spPr>
          <a:xfrm>
            <a:off x="193040" y="1470025"/>
            <a:ext cx="8183880" cy="5306060"/>
          </a:xfrm>
        </p:spPr>
        <p:txBody>
          <a:bodyPr>
            <a:normAutofit/>
          </a:bodyPr>
          <a:lstStyle/>
          <a:p>
            <a:r>
              <a:rPr lang="fr-FR" sz="1500" b="1" u="sng" dirty="0">
                <a:solidFill>
                  <a:srgbClr val="FF0000"/>
                </a:solidFill>
                <a:latin typeface="Bookman Old Style" panose="02050604050505020204" charset="0"/>
                <a:cs typeface="Bookman Old Style" panose="02050604050505020204" charset="0"/>
              </a:rPr>
              <a:t>LE DOUBLE TOP (M) :</a:t>
            </a:r>
          </a:p>
          <a:p>
            <a:pPr marL="0" indent="0">
              <a:buNone/>
            </a:pPr>
            <a:r>
              <a:rPr lang="fr-FR" sz="1500" dirty="0">
                <a:solidFill>
                  <a:schemeClr val="tx1"/>
                </a:solidFill>
                <a:latin typeface="Bookman Old Style" panose="02050604050505020204" charset="0"/>
                <a:cs typeface="Bookman Old Style" panose="02050604050505020204" charset="0"/>
              </a:rPr>
              <a:t> Le double top est une figure de retournement, apparaissant après une phase haussière, elle nous annonce une accélération baissière des cours. Sous ses plus beaux traits on l'appelle aussi un « M ». Par ailleurs elle nous montre l'incapacité des cours à marquer des plus hauts de plus en plus hauts. </a:t>
            </a:r>
          </a:p>
          <a:p>
            <a:pPr marL="0" indent="0">
              <a:buNone/>
            </a:pPr>
            <a:endParaRPr lang="fr-FR" sz="1500" dirty="0">
              <a:solidFill>
                <a:schemeClr val="tx1"/>
              </a:solidFill>
              <a:latin typeface="Bookman Old Style" panose="02050604050505020204" charset="0"/>
              <a:cs typeface="Bookman Old Style" panose="02050604050505020204" charset="0"/>
            </a:endParaRPr>
          </a:p>
          <a:p>
            <a:r>
              <a:rPr lang="fr-FR" sz="1500" dirty="0">
                <a:solidFill>
                  <a:schemeClr val="tx1"/>
                </a:solidFill>
                <a:latin typeface="Bookman Old Style" panose="02050604050505020204" charset="0"/>
                <a:cs typeface="Bookman Old Style" panose="02050604050505020204" charset="0"/>
              </a:rPr>
              <a:t>Elle se matérialise sous cette forme: </a:t>
            </a:r>
            <a:endParaRPr lang="en-US" sz="1500" dirty="0">
              <a:solidFill>
                <a:schemeClr val="tx1"/>
              </a:solidFill>
              <a:latin typeface="Bookman Old Style" panose="02050604050505020204" charset="0"/>
              <a:cs typeface="Bookman Old Style" panose="02050604050505020204" charset="0"/>
            </a:endParaRPr>
          </a:p>
        </p:txBody>
      </p:sp>
      <p:pic>
        <p:nvPicPr>
          <p:cNvPr id="9" name="Image 8"/>
          <p:cNvPicPr>
            <a:picLocks noChangeAspect="1"/>
          </p:cNvPicPr>
          <p:nvPr/>
        </p:nvPicPr>
        <p:blipFill>
          <a:blip r:embed="rId2"/>
          <a:stretch>
            <a:fillRect/>
          </a:stretch>
        </p:blipFill>
        <p:spPr>
          <a:xfrm>
            <a:off x="436245" y="3573145"/>
            <a:ext cx="8106410" cy="31216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08720"/>
          </a:xfrm>
        </p:spPr>
        <p:txBody>
          <a:bodyPr/>
          <a:lstStyle/>
          <a:p>
            <a:r>
              <a:rPr lang="fr-FR" altLang="zh-CN" dirty="0"/>
              <a:t>OBJECTIFS DU COURS</a:t>
            </a:r>
            <a:endParaRPr lang="zh-CN" altLang="en-US" dirty="0"/>
          </a:p>
        </p:txBody>
      </p:sp>
      <p:sp>
        <p:nvSpPr>
          <p:cNvPr id="3" name="Content Placeholder 2"/>
          <p:cNvSpPr>
            <a:spLocks noGrp="1"/>
          </p:cNvSpPr>
          <p:nvPr>
            <p:ph idx="1"/>
          </p:nvPr>
        </p:nvSpPr>
        <p:spPr>
          <a:xfrm>
            <a:off x="251520" y="908720"/>
            <a:ext cx="8892480" cy="5949280"/>
          </a:xfrm>
        </p:spPr>
        <p:txBody>
          <a:bodyPr>
            <a:normAutofit fontScale="85000" lnSpcReduction="20000"/>
          </a:bodyPr>
          <a:lstStyle/>
          <a:p>
            <a:pPr marL="0" indent="0">
              <a:buNone/>
            </a:pPr>
            <a:endParaRPr lang="fr-FR" altLang="zh-CN" dirty="0"/>
          </a:p>
          <a:p>
            <a:pPr marL="0" indent="0">
              <a:buNone/>
            </a:pPr>
            <a:r>
              <a:rPr lang="fr-FR" altLang="zh-CN" b="1" dirty="0"/>
              <a:t>Objectifs spécifiques </a:t>
            </a:r>
          </a:p>
          <a:p>
            <a:pPr marL="0" indent="0">
              <a:buNone/>
            </a:pPr>
            <a:endParaRPr lang="fr-FR" altLang="zh-CN" b="1" dirty="0"/>
          </a:p>
          <a:p>
            <a:pPr marL="0" indent="0">
              <a:buNone/>
            </a:pPr>
            <a:r>
              <a:rPr lang="fr-FR" altLang="zh-CN" dirty="0"/>
              <a:t>A la fin du cours, les apprenant doivent:</a:t>
            </a:r>
          </a:p>
          <a:p>
            <a:r>
              <a:rPr lang="fr-FR" altLang="zh-CN" dirty="0"/>
              <a:t>Savoir ce que c’est que le </a:t>
            </a:r>
            <a:r>
              <a:rPr lang="fr-FR" altLang="zh-CN" dirty="0" err="1"/>
              <a:t>trading</a:t>
            </a:r>
            <a:endParaRPr lang="fr-FR" altLang="zh-CN" dirty="0"/>
          </a:p>
          <a:p>
            <a:r>
              <a:rPr lang="fr-FR" altLang="zh-CN" dirty="0"/>
              <a:t>Savoir ce que c’est que la  </a:t>
            </a:r>
            <a:r>
              <a:rPr lang="fr-FR" altLang="zh-CN" dirty="0" err="1"/>
              <a:t>cryptomonnaie</a:t>
            </a:r>
            <a:endParaRPr lang="fr-FR" altLang="zh-CN" dirty="0"/>
          </a:p>
          <a:p>
            <a:r>
              <a:rPr lang="fr-FR" altLang="zh-CN" dirty="0"/>
              <a:t>Connaitre les acteurs de la bourse</a:t>
            </a:r>
          </a:p>
          <a:p>
            <a:r>
              <a:rPr lang="fr-FR" altLang="zh-CN" dirty="0"/>
              <a:t>Interpréter une information économique</a:t>
            </a:r>
          </a:p>
          <a:p>
            <a:r>
              <a:rPr lang="fr-FR" altLang="zh-CN" dirty="0"/>
              <a:t>Connaitre les différents plateformes</a:t>
            </a:r>
          </a:p>
          <a:p>
            <a:r>
              <a:rPr lang="fr-FR" altLang="zh-CN" dirty="0"/>
              <a:t>Connaitre comment faire un dépôt/retrait et un achat/vente de crypto monnaies</a:t>
            </a:r>
          </a:p>
          <a:p>
            <a:r>
              <a:rPr lang="fr-FR" altLang="zh-CN" dirty="0"/>
              <a:t>Savoir comment créer un compte de </a:t>
            </a:r>
            <a:r>
              <a:rPr lang="fr-FR" altLang="zh-CN" dirty="0" err="1"/>
              <a:t>trading</a:t>
            </a:r>
            <a:r>
              <a:rPr lang="fr-FR" altLang="zh-CN" dirty="0"/>
              <a:t> et/ou un portefeuille électronique</a:t>
            </a:r>
          </a:p>
          <a:p>
            <a:r>
              <a:rPr lang="fr-FR" altLang="zh-CN" dirty="0"/>
              <a:t>Savoir lire un graphique et l’interpréter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605" y="548640"/>
            <a:ext cx="8181340" cy="497205"/>
          </a:xfrm>
        </p:spPr>
        <p:txBody>
          <a:bodyPr>
            <a:noAutofit/>
          </a:bodyPr>
          <a:lstStyle/>
          <a:p>
            <a:r>
              <a:rPr lang="fr-FR" altLang="zh-CN" sz="2800" dirty="0">
                <a:sym typeface="+mn-ea"/>
              </a:rPr>
              <a:t>II-L’ANALYSE GRAPHIQUE</a:t>
            </a:r>
            <a:br>
              <a:rPr lang="fr-FR" altLang="zh-CN" sz="2800" dirty="0">
                <a:sym typeface="+mn-ea"/>
              </a:rPr>
            </a:br>
            <a:r>
              <a:rPr lang="fr-FR" altLang="zh-CN" sz="2800" b="1" dirty="0">
                <a:solidFill>
                  <a:srgbClr val="FF0000"/>
                </a:solidFill>
                <a:sym typeface="+mn-ea"/>
              </a:rPr>
              <a:t>2- Les différentes formes de figures en </a:t>
            </a:r>
            <a:r>
              <a:rPr lang="fr-FR" altLang="zh-CN" sz="2800" b="1" dirty="0" err="1">
                <a:solidFill>
                  <a:srgbClr val="FF0000"/>
                </a:solidFill>
                <a:sym typeface="+mn-ea"/>
              </a:rPr>
              <a:t>trading</a:t>
            </a:r>
            <a:endParaRPr lang="fr-FR" altLang="zh-CN" sz="2800" b="1" dirty="0" err="1">
              <a:solidFill>
                <a:srgbClr val="FF0000"/>
              </a:solidFill>
              <a:latin typeface="Arial Rounded MT Bold" panose="020F0704030504030204" pitchFamily="34" charset="0"/>
              <a:sym typeface="+mn-ea"/>
            </a:endParaRPr>
          </a:p>
        </p:txBody>
      </p:sp>
      <p:sp>
        <p:nvSpPr>
          <p:cNvPr id="3" name="Espace réservé du contenu 2"/>
          <p:cNvSpPr>
            <a:spLocks noGrp="1"/>
          </p:cNvSpPr>
          <p:nvPr>
            <p:ph idx="1"/>
          </p:nvPr>
        </p:nvSpPr>
        <p:spPr>
          <a:xfrm>
            <a:off x="68580" y="1354455"/>
            <a:ext cx="7552373" cy="4543424"/>
          </a:xfrm>
        </p:spPr>
        <p:txBody>
          <a:bodyPr/>
          <a:lstStyle/>
          <a:p>
            <a:endParaRPr lang="fr-FR" sz="1800" dirty="0">
              <a:solidFill>
                <a:srgbClr val="FF0000"/>
              </a:solidFill>
              <a:latin typeface="Arial Black" panose="020B0A04020102020204" pitchFamily="34" charset="0"/>
            </a:endParaRPr>
          </a:p>
          <a:p>
            <a:r>
              <a:rPr lang="fr-FR" sz="1800" b="1" u="sng" dirty="0">
                <a:solidFill>
                  <a:srgbClr val="FF0000"/>
                </a:solidFill>
                <a:latin typeface="Bookman Old Style" panose="02050604050505020204" charset="0"/>
                <a:cs typeface="Bookman Old Style" panose="02050604050505020204" charset="0"/>
              </a:rPr>
              <a:t>LE DOUBLE BOTTOM (W):</a:t>
            </a:r>
            <a:r>
              <a:rPr lang="fr-FR" sz="1800" dirty="0">
                <a:solidFill>
                  <a:srgbClr val="FF0000"/>
                </a:solidFill>
                <a:latin typeface="Bookman Old Style" panose="02050604050505020204" charset="0"/>
                <a:cs typeface="Bookman Old Style" panose="02050604050505020204" charset="0"/>
              </a:rPr>
              <a:t> </a:t>
            </a:r>
          </a:p>
          <a:p>
            <a:pPr marL="0" indent="0">
              <a:buNone/>
            </a:pPr>
            <a:endParaRPr lang="fr-FR" sz="1500" dirty="0">
              <a:latin typeface="Bookman Old Style" panose="02050604050505020204" charset="0"/>
              <a:cs typeface="Bookman Old Style" panose="02050604050505020204" charset="0"/>
            </a:endParaRPr>
          </a:p>
          <a:p>
            <a:pPr marL="0" indent="0">
              <a:buNone/>
            </a:pPr>
            <a:r>
              <a:rPr lang="fr-FR" sz="1500" dirty="0">
                <a:latin typeface="Bookman Old Style" panose="02050604050505020204" charset="0"/>
                <a:cs typeface="Bookman Old Style" panose="02050604050505020204" charset="0"/>
              </a:rPr>
              <a:t>Sensiblement, si vous comprenez le double top, il sera sans mal d'aborder le double </a:t>
            </a:r>
            <a:r>
              <a:rPr lang="fr-FR" sz="1500" dirty="0" err="1">
                <a:latin typeface="Bookman Old Style" panose="02050604050505020204" charset="0"/>
                <a:cs typeface="Bookman Old Style" panose="02050604050505020204" charset="0"/>
              </a:rPr>
              <a:t>bottom</a:t>
            </a:r>
            <a:r>
              <a:rPr lang="fr-FR" sz="1500" dirty="0">
                <a:latin typeface="Bookman Old Style" panose="02050604050505020204" charset="0"/>
                <a:cs typeface="Bookman Old Style" panose="02050604050505020204" charset="0"/>
              </a:rPr>
              <a:t>. Celui-ci se compose comme son nom l'indique de deux creux successifs, et cela suivi par une accélération haussière. Voici à quoi ça ressemble : </a:t>
            </a:r>
            <a:endParaRPr lang="en-US" sz="1500" dirty="0">
              <a:latin typeface="Bookman Old Style" panose="02050604050505020204" charset="0"/>
              <a:cs typeface="Bookman Old Style" panose="02050604050505020204" charset="0"/>
            </a:endParaRPr>
          </a:p>
        </p:txBody>
      </p:sp>
      <p:pic>
        <p:nvPicPr>
          <p:cNvPr id="5" name="Image 4"/>
          <p:cNvPicPr>
            <a:picLocks noChangeAspect="1"/>
          </p:cNvPicPr>
          <p:nvPr/>
        </p:nvPicPr>
        <p:blipFill>
          <a:blip r:embed="rId2"/>
          <a:stretch>
            <a:fillRect/>
          </a:stretch>
        </p:blipFill>
        <p:spPr>
          <a:xfrm>
            <a:off x="117475" y="3797935"/>
            <a:ext cx="8907145" cy="2943860"/>
          </a:xfrm>
          <a:prstGeom prst="rect">
            <a:avLst/>
          </a:prstGeom>
        </p:spPr>
      </p:pic>
      <p:sp>
        <p:nvSpPr>
          <p:cNvPr id="4" name="Zone de texte 3"/>
          <p:cNvSpPr txBox="1"/>
          <p:nvPr/>
        </p:nvSpPr>
        <p:spPr>
          <a:xfrm>
            <a:off x="6731000" y="1065530"/>
            <a:ext cx="309880" cy="368300"/>
          </a:xfrm>
          <a:prstGeom prst="rect">
            <a:avLst/>
          </a:prstGeom>
          <a:noFill/>
        </p:spPr>
        <p:txBody>
          <a:bodyPr wrap="none" rtlCol="0">
            <a:spAutoFit/>
          </a:bodyPr>
          <a:lstStyle/>
          <a:p>
            <a:endParaRPr lang="fr-FR"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7400" y="260350"/>
            <a:ext cx="6447501" cy="531495"/>
          </a:xfrm>
        </p:spPr>
        <p:txBody>
          <a:bodyPr>
            <a:normAutofit fontScale="90000"/>
          </a:bodyPr>
          <a:lstStyle/>
          <a:p>
            <a:r>
              <a:rPr lang="fr-FR" altLang="zh-CN" sz="2800" dirty="0">
                <a:sym typeface="+mn-ea"/>
              </a:rPr>
              <a:t>II-L’ANALYSE GRAPHIQUE</a:t>
            </a:r>
            <a:br>
              <a:rPr lang="fr-FR" altLang="zh-CN" sz="2800" dirty="0">
                <a:sym typeface="+mn-ea"/>
              </a:rPr>
            </a:br>
            <a:r>
              <a:rPr lang="fr-FR" altLang="zh-CN" sz="2800" b="1" dirty="0">
                <a:solidFill>
                  <a:srgbClr val="FF0000"/>
                </a:solidFill>
                <a:sym typeface="+mn-ea"/>
              </a:rPr>
              <a:t>2- Les différentes formes de figures en </a:t>
            </a:r>
            <a:r>
              <a:rPr lang="fr-FR" altLang="zh-CN" sz="2800" b="1" dirty="0" err="1">
                <a:solidFill>
                  <a:srgbClr val="FF0000"/>
                </a:solidFill>
                <a:sym typeface="+mn-ea"/>
              </a:rPr>
              <a:t>trading</a:t>
            </a:r>
            <a:endParaRPr lang="en-US" sz="2800" dirty="0">
              <a:latin typeface="Arial Rounded MT Bold" panose="020F0704030504030204" pitchFamily="34" charset="0"/>
            </a:endParaRPr>
          </a:p>
        </p:txBody>
      </p:sp>
      <p:sp>
        <p:nvSpPr>
          <p:cNvPr id="3" name="Espace réservé du contenu 2"/>
          <p:cNvSpPr>
            <a:spLocks noGrp="1"/>
          </p:cNvSpPr>
          <p:nvPr>
            <p:ph idx="1"/>
          </p:nvPr>
        </p:nvSpPr>
        <p:spPr>
          <a:xfrm>
            <a:off x="94615" y="1388745"/>
            <a:ext cx="7975600" cy="4543425"/>
          </a:xfrm>
        </p:spPr>
        <p:txBody>
          <a:bodyPr/>
          <a:lstStyle/>
          <a:p>
            <a:r>
              <a:rPr lang="fr-FR" sz="1800" b="1" u="sng" dirty="0">
                <a:solidFill>
                  <a:srgbClr val="FF0000"/>
                </a:solidFill>
                <a:latin typeface="Bookman Old Style" panose="02050604050505020204" charset="0"/>
                <a:cs typeface="Bookman Old Style" panose="02050604050505020204" charset="0"/>
              </a:rPr>
              <a:t>EPAULE-TETE-EPAULE:</a:t>
            </a:r>
          </a:p>
          <a:p>
            <a:pPr marL="0" indent="0">
              <a:buNone/>
            </a:pPr>
            <a:r>
              <a:rPr lang="fr-FR" sz="1800" dirty="0">
                <a:solidFill>
                  <a:srgbClr val="FF0000"/>
                </a:solidFill>
                <a:latin typeface="Bookman Old Style" panose="02050604050505020204" charset="0"/>
                <a:cs typeface="Bookman Old Style" panose="02050604050505020204" charset="0"/>
              </a:rPr>
              <a:t> </a:t>
            </a:r>
            <a:r>
              <a:rPr lang="fr-FR" sz="1500" dirty="0">
                <a:solidFill>
                  <a:schemeClr val="tx1"/>
                </a:solidFill>
                <a:latin typeface="Bookman Old Style" panose="02050604050505020204" charset="0"/>
                <a:cs typeface="Bookman Old Style" panose="02050604050505020204" charset="0"/>
              </a:rPr>
              <a:t>Figure de retournement très célèbre, se formant après une tendance haussière elle indique une forte probabilité de baisse. Cependant, elle peut aussi se matérialiser sous forme de figure de continuation et auquel cas on la trouvera dans une phase baissière, cela étant dit c'est relativement rare. On l'appelle aussi ETE pour « épaule-tête-épaule » car elle se constitue comme son nom l'indique d'une épaule (sommet) puis d'une tête (sommet plus haut que l'épaule) et pour finir d'une autre épaule</a:t>
            </a:r>
            <a:endParaRPr lang="en-US" sz="1500" dirty="0">
              <a:solidFill>
                <a:schemeClr val="tx1"/>
              </a:solidFill>
              <a:latin typeface="Bookman Old Style" panose="02050604050505020204" charset="0"/>
              <a:cs typeface="Bookman Old Style" panose="02050604050505020204" charset="0"/>
            </a:endParaRPr>
          </a:p>
        </p:txBody>
      </p:sp>
      <p:pic>
        <p:nvPicPr>
          <p:cNvPr id="7" name="Image 6"/>
          <p:cNvPicPr>
            <a:picLocks noChangeAspect="1"/>
          </p:cNvPicPr>
          <p:nvPr/>
        </p:nvPicPr>
        <p:blipFill>
          <a:blip r:embed="rId2"/>
          <a:stretch>
            <a:fillRect/>
          </a:stretch>
        </p:blipFill>
        <p:spPr>
          <a:xfrm>
            <a:off x="16510" y="3673475"/>
            <a:ext cx="9190355" cy="299656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160" y="404281"/>
            <a:ext cx="6447501" cy="612479"/>
          </a:xfrm>
        </p:spPr>
        <p:txBody>
          <a:bodyPr>
            <a:normAutofit fontScale="90000"/>
          </a:bodyPr>
          <a:lstStyle/>
          <a:p>
            <a:r>
              <a:rPr lang="fr-FR" altLang="zh-CN" sz="2800" dirty="0">
                <a:sym typeface="+mn-ea"/>
              </a:rPr>
              <a:t>II-L’ANALYSE GRAPHIQUE</a:t>
            </a:r>
            <a:br>
              <a:rPr lang="fr-FR" altLang="zh-CN" sz="2800" dirty="0">
                <a:sym typeface="+mn-ea"/>
              </a:rPr>
            </a:br>
            <a:r>
              <a:rPr lang="fr-FR" altLang="zh-CN" sz="2800" b="1" dirty="0">
                <a:solidFill>
                  <a:srgbClr val="FF0000"/>
                </a:solidFill>
                <a:sym typeface="+mn-ea"/>
              </a:rPr>
              <a:t>2- Les différentes formes de figures en </a:t>
            </a:r>
            <a:r>
              <a:rPr lang="fr-FR" altLang="zh-CN" sz="2800" b="1" dirty="0" err="1">
                <a:solidFill>
                  <a:srgbClr val="FF0000"/>
                </a:solidFill>
                <a:sym typeface="+mn-ea"/>
              </a:rPr>
              <a:t>trading</a:t>
            </a:r>
            <a:endParaRPr lang="en-US" sz="2800" dirty="0">
              <a:latin typeface="Arial Rounded MT Bold" panose="020F0704030504030204" pitchFamily="34" charset="0"/>
            </a:endParaRPr>
          </a:p>
        </p:txBody>
      </p:sp>
      <p:sp>
        <p:nvSpPr>
          <p:cNvPr id="3" name="Espace réservé du contenu 2"/>
          <p:cNvSpPr>
            <a:spLocks noGrp="1"/>
          </p:cNvSpPr>
          <p:nvPr>
            <p:ph idx="1"/>
          </p:nvPr>
        </p:nvSpPr>
        <p:spPr>
          <a:xfrm>
            <a:off x="205740" y="1469729"/>
            <a:ext cx="7912418" cy="4419578"/>
          </a:xfrm>
        </p:spPr>
        <p:txBody>
          <a:bodyPr>
            <a:normAutofit/>
          </a:bodyPr>
          <a:lstStyle/>
          <a:p>
            <a:endParaRPr lang="fr-FR" sz="1500" dirty="0">
              <a:solidFill>
                <a:srgbClr val="FF0000"/>
              </a:solidFill>
              <a:latin typeface="Arial Black" panose="020B0A04020102020204" pitchFamily="34" charset="0"/>
            </a:endParaRPr>
          </a:p>
          <a:p>
            <a:pPr marL="0" indent="0">
              <a:buNone/>
            </a:pPr>
            <a:r>
              <a:rPr lang="fr-FR" sz="2000" dirty="0">
                <a:solidFill>
                  <a:srgbClr val="FF0000"/>
                </a:solidFill>
                <a:latin typeface="Arial Black" panose="020B0A04020102020204" pitchFamily="34" charset="0"/>
              </a:rPr>
              <a:t>TRIANGLE ASCENDANT:</a:t>
            </a:r>
          </a:p>
        </p:txBody>
      </p:sp>
      <p:pic>
        <p:nvPicPr>
          <p:cNvPr id="5" name="Image 4"/>
          <p:cNvPicPr>
            <a:picLocks noChangeAspect="1"/>
          </p:cNvPicPr>
          <p:nvPr/>
        </p:nvPicPr>
        <p:blipFill>
          <a:blip r:embed="rId2"/>
          <a:stretch>
            <a:fillRect/>
          </a:stretch>
        </p:blipFill>
        <p:spPr>
          <a:xfrm>
            <a:off x="107315" y="2348865"/>
            <a:ext cx="8495665" cy="440626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835"/>
            <a:ext cx="8229600" cy="495300"/>
          </a:xfrm>
        </p:spPr>
        <p:txBody>
          <a:bodyPr>
            <a:noAutofit/>
          </a:bodyPr>
          <a:lstStyle/>
          <a:p>
            <a:r>
              <a:rPr lang="fr-FR" altLang="zh-CN" sz="2800" dirty="0">
                <a:sym typeface="+mn-ea"/>
              </a:rPr>
              <a:t>II-L’ANALYSE GRAPHIQUE</a:t>
            </a:r>
            <a:br>
              <a:rPr lang="fr-FR" altLang="zh-CN" sz="2800" dirty="0">
                <a:sym typeface="+mn-ea"/>
              </a:rPr>
            </a:br>
            <a:r>
              <a:rPr lang="fr-FR" altLang="zh-CN" sz="2800" b="1" dirty="0">
                <a:solidFill>
                  <a:srgbClr val="FF0000"/>
                </a:solidFill>
                <a:sym typeface="+mn-ea"/>
              </a:rPr>
              <a:t>2- Les différentes formes de figures en </a:t>
            </a:r>
            <a:r>
              <a:rPr lang="fr-FR" altLang="zh-CN" sz="2800" b="1" dirty="0" err="1">
                <a:solidFill>
                  <a:srgbClr val="FF0000"/>
                </a:solidFill>
                <a:sym typeface="+mn-ea"/>
              </a:rPr>
              <a:t>trading</a:t>
            </a:r>
            <a:endParaRPr lang="fr-FR" altLang="zh-CN" sz="2800" b="1" dirty="0" err="1">
              <a:solidFill>
                <a:srgbClr val="FF0000"/>
              </a:solidFill>
              <a:latin typeface="Arial Rounded MT Bold" panose="020F0704030504030204" pitchFamily="34" charset="0"/>
              <a:sym typeface="+mn-ea"/>
            </a:endParaRPr>
          </a:p>
        </p:txBody>
      </p:sp>
      <p:sp>
        <p:nvSpPr>
          <p:cNvPr id="3" name="Espace réservé du contenu 2"/>
          <p:cNvSpPr>
            <a:spLocks noGrp="1"/>
          </p:cNvSpPr>
          <p:nvPr>
            <p:ph idx="1"/>
          </p:nvPr>
        </p:nvSpPr>
        <p:spPr/>
        <p:txBody>
          <a:bodyPr/>
          <a:lstStyle/>
          <a:p>
            <a:r>
              <a:rPr lang="fr-FR" sz="2400" b="1" dirty="0">
                <a:solidFill>
                  <a:srgbClr val="FF0000"/>
                </a:solidFill>
                <a:latin typeface="Bookman Old Style" panose="02050604050505020204" charset="0"/>
                <a:cs typeface="Bookman Old Style" panose="02050604050505020204" charset="0"/>
              </a:rPr>
              <a:t>TRIANGLE DESCENDANT</a:t>
            </a:r>
            <a:r>
              <a:rPr lang="fr-FR" sz="4000" b="1" dirty="0">
                <a:solidFill>
                  <a:srgbClr val="FF0000"/>
                </a:solidFill>
                <a:latin typeface="Bookman Old Style" panose="02050604050505020204" charset="0"/>
                <a:cs typeface="Bookman Old Style" panose="02050604050505020204" charset="0"/>
              </a:rPr>
              <a:t>:</a:t>
            </a:r>
          </a:p>
        </p:txBody>
      </p:sp>
      <p:pic>
        <p:nvPicPr>
          <p:cNvPr id="5" name="Image 4"/>
          <p:cNvPicPr>
            <a:picLocks noChangeAspect="1"/>
          </p:cNvPicPr>
          <p:nvPr/>
        </p:nvPicPr>
        <p:blipFill>
          <a:blip r:embed="rId2"/>
          <a:stretch>
            <a:fillRect/>
          </a:stretch>
        </p:blipFill>
        <p:spPr>
          <a:xfrm>
            <a:off x="488950" y="2505075"/>
            <a:ext cx="8486775" cy="384492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altLang="zh-CN" sz="3600" dirty="0">
                <a:sym typeface="+mn-ea"/>
              </a:rPr>
              <a:t>II-L’ANALYSE GRAPHIQUE</a:t>
            </a:r>
            <a:br>
              <a:rPr lang="fr-FR" altLang="zh-CN" sz="3600" dirty="0">
                <a:sym typeface="+mn-ea"/>
              </a:rPr>
            </a:br>
            <a:r>
              <a:rPr lang="fr-FR" altLang="zh-CN" sz="3600" b="1" dirty="0">
                <a:solidFill>
                  <a:srgbClr val="FF0000"/>
                </a:solidFill>
                <a:sym typeface="+mn-ea"/>
              </a:rPr>
              <a:t>2- Les différentes formes de figures en </a:t>
            </a:r>
            <a:r>
              <a:rPr lang="fr-FR" altLang="zh-CN" sz="3600" b="1" dirty="0" err="1">
                <a:solidFill>
                  <a:srgbClr val="FF0000"/>
                </a:solidFill>
                <a:sym typeface="+mn-ea"/>
              </a:rPr>
              <a:t>trading</a:t>
            </a:r>
            <a:endParaRPr lang="en-US" sz="3600" dirty="0">
              <a:latin typeface="Arial Rounded MT Bold" panose="020F0704030504030204" pitchFamily="34" charset="0"/>
            </a:endParaRPr>
          </a:p>
        </p:txBody>
      </p:sp>
      <p:sp>
        <p:nvSpPr>
          <p:cNvPr id="3" name="Espace réservé du contenu 2"/>
          <p:cNvSpPr>
            <a:spLocks noGrp="1"/>
          </p:cNvSpPr>
          <p:nvPr>
            <p:ph idx="1"/>
          </p:nvPr>
        </p:nvSpPr>
        <p:spPr>
          <a:xfrm>
            <a:off x="251460" y="1844675"/>
            <a:ext cx="6694805" cy="631825"/>
          </a:xfrm>
        </p:spPr>
        <p:txBody>
          <a:bodyPr>
            <a:normAutofit fontScale="90000" lnSpcReduction="10000"/>
          </a:bodyPr>
          <a:lstStyle/>
          <a:p>
            <a:pPr marL="0" indent="0">
              <a:buNone/>
            </a:pPr>
            <a:r>
              <a:rPr lang="fr-FR" sz="2400" b="1" dirty="0">
                <a:solidFill>
                  <a:srgbClr val="FF0000"/>
                </a:solidFill>
                <a:latin typeface="Bookman Old Style" panose="02050604050505020204" charset="0"/>
                <a:cs typeface="Bookman Old Style" panose="02050604050505020204" charset="0"/>
              </a:rPr>
              <a:t>BISEAU ASCENDANT</a:t>
            </a:r>
            <a:r>
              <a:rPr lang="fr-FR" sz="4000" b="1" dirty="0">
                <a:solidFill>
                  <a:srgbClr val="FF0000"/>
                </a:solidFill>
                <a:latin typeface="Bookman Old Style" panose="02050604050505020204" charset="0"/>
                <a:cs typeface="Bookman Old Style" panose="02050604050505020204" charset="0"/>
              </a:rPr>
              <a:t>:</a:t>
            </a:r>
          </a:p>
        </p:txBody>
      </p:sp>
      <p:pic>
        <p:nvPicPr>
          <p:cNvPr id="5" name="Image 4"/>
          <p:cNvPicPr>
            <a:picLocks noChangeAspect="1"/>
          </p:cNvPicPr>
          <p:nvPr/>
        </p:nvPicPr>
        <p:blipFill>
          <a:blip r:embed="rId2"/>
          <a:stretch>
            <a:fillRect/>
          </a:stretch>
        </p:blipFill>
        <p:spPr>
          <a:xfrm>
            <a:off x="171450" y="2551430"/>
            <a:ext cx="8465820" cy="418973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zh-CN" sz="3200" dirty="0">
                <a:sym typeface="+mn-ea"/>
              </a:rPr>
              <a:t>II-L’ANALYSE GRAPHIQUE</a:t>
            </a:r>
            <a:br>
              <a:rPr lang="fr-FR" altLang="zh-CN" sz="3200" dirty="0">
                <a:sym typeface="+mn-ea"/>
              </a:rPr>
            </a:br>
            <a:r>
              <a:rPr lang="fr-FR" altLang="zh-CN" sz="3200" b="1" dirty="0">
                <a:solidFill>
                  <a:srgbClr val="FF0000"/>
                </a:solidFill>
                <a:sym typeface="+mn-ea"/>
              </a:rPr>
              <a:t>2- Les différentes formes de figures en </a:t>
            </a:r>
            <a:r>
              <a:rPr lang="fr-FR" altLang="zh-CN" sz="3200" b="1" dirty="0" err="1">
                <a:solidFill>
                  <a:srgbClr val="FF0000"/>
                </a:solidFill>
                <a:sym typeface="+mn-ea"/>
              </a:rPr>
              <a:t>trading</a:t>
            </a:r>
            <a:endParaRPr lang="en-US" sz="3200" dirty="0">
              <a:latin typeface="Arial Rounded MT Bold" panose="020F0704030504030204" pitchFamily="34" charset="0"/>
            </a:endParaRPr>
          </a:p>
        </p:txBody>
      </p:sp>
      <p:sp>
        <p:nvSpPr>
          <p:cNvPr id="3" name="Espace réservé du contenu 2"/>
          <p:cNvSpPr>
            <a:spLocks noGrp="1"/>
          </p:cNvSpPr>
          <p:nvPr>
            <p:ph idx="1"/>
          </p:nvPr>
        </p:nvSpPr>
        <p:spPr>
          <a:xfrm>
            <a:off x="107315" y="1700530"/>
            <a:ext cx="6772275" cy="625475"/>
          </a:xfrm>
        </p:spPr>
        <p:txBody>
          <a:bodyPr/>
          <a:lstStyle/>
          <a:p>
            <a:pPr marL="0" indent="0">
              <a:buNone/>
            </a:pPr>
            <a:r>
              <a:rPr lang="fr-FR" sz="2800" b="1" u="sng" dirty="0">
                <a:solidFill>
                  <a:srgbClr val="FF0000"/>
                </a:solidFill>
                <a:latin typeface="Bookman Old Style" panose="02050604050505020204" charset="0"/>
                <a:cs typeface="Bookman Old Style" panose="02050604050505020204" charset="0"/>
              </a:rPr>
              <a:t>BISEAU DESCENDANT:</a:t>
            </a:r>
          </a:p>
        </p:txBody>
      </p:sp>
      <p:pic>
        <p:nvPicPr>
          <p:cNvPr id="5" name="Image 4"/>
          <p:cNvPicPr>
            <a:picLocks noChangeAspect="1"/>
          </p:cNvPicPr>
          <p:nvPr/>
        </p:nvPicPr>
        <p:blipFill>
          <a:blip r:embed="rId2"/>
          <a:stretch>
            <a:fillRect/>
          </a:stretch>
        </p:blipFill>
        <p:spPr>
          <a:xfrm>
            <a:off x="1058545" y="2449830"/>
            <a:ext cx="7360920" cy="435800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altLang="zh-CN" dirty="0"/>
              <a:t>IV-LES INDICATEURS TECHNIQUES</a:t>
            </a:r>
            <a:endParaRPr lang="zh-CN" altLang="en-US" dirty="0"/>
          </a:p>
        </p:txBody>
      </p:sp>
      <p:sp>
        <p:nvSpPr>
          <p:cNvPr id="3" name="Content Placeholder 2"/>
          <p:cNvSpPr>
            <a:spLocks noGrp="1"/>
          </p:cNvSpPr>
          <p:nvPr>
            <p:ph sz="half" idx="1"/>
          </p:nvPr>
        </p:nvSpPr>
        <p:spPr>
          <a:xfrm>
            <a:off x="395605" y="1358900"/>
            <a:ext cx="7750810" cy="2533015"/>
          </a:xfrm>
        </p:spPr>
        <p:txBody>
          <a:bodyPr>
            <a:normAutofit fontScale="80000"/>
          </a:bodyPr>
          <a:lstStyle/>
          <a:p>
            <a:pPr marL="0" indent="0">
              <a:buNone/>
            </a:pPr>
            <a:r>
              <a:rPr lang="fr-FR" sz="2800" b="1" u="sng" dirty="0">
                <a:solidFill>
                  <a:srgbClr val="FF0000"/>
                </a:solidFill>
                <a:latin typeface="Bookman Old Style" panose="02050604050505020204" charset="0"/>
                <a:cs typeface="Bookman Old Style" panose="02050604050505020204" charset="0"/>
                <a:sym typeface="+mn-ea"/>
              </a:rPr>
              <a:t>RELATIVE STRENGH INDEX (RSI):</a:t>
            </a:r>
            <a:endParaRPr lang="fr-FR" sz="2800" b="1" u="sng" dirty="0">
              <a:solidFill>
                <a:srgbClr val="FF0000"/>
              </a:solidFill>
              <a:latin typeface="Bookman Old Style" panose="02050604050505020204" charset="0"/>
              <a:cs typeface="Bookman Old Style" panose="02050604050505020204" charset="0"/>
            </a:endParaRPr>
          </a:p>
          <a:p>
            <a:pPr marL="0" indent="0">
              <a:buNone/>
            </a:pPr>
            <a:r>
              <a:rPr lang="fr-FR" sz="2800" dirty="0">
                <a:latin typeface="Bookman Old Style" panose="02050604050505020204" charset="0"/>
                <a:cs typeface="Bookman Old Style" panose="02050604050505020204" charset="0"/>
                <a:sym typeface="+mn-ea"/>
              </a:rPr>
              <a:t>   </a:t>
            </a:r>
            <a:r>
              <a:rPr lang="fr-FR" sz="2400" dirty="0">
                <a:latin typeface="Bookman Old Style" panose="02050604050505020204" charset="0"/>
                <a:cs typeface="Bookman Old Style" panose="02050604050505020204" charset="0"/>
                <a:sym typeface="+mn-ea"/>
              </a:rPr>
              <a:t> Le relative </a:t>
            </a:r>
            <a:r>
              <a:rPr lang="fr-FR" sz="2400" dirty="0" err="1">
                <a:latin typeface="Bookman Old Style" panose="02050604050505020204" charset="0"/>
                <a:cs typeface="Bookman Old Style" panose="02050604050505020204" charset="0"/>
                <a:sym typeface="+mn-ea"/>
              </a:rPr>
              <a:t>strength</a:t>
            </a:r>
            <a:r>
              <a:rPr lang="fr-FR" sz="2400" dirty="0">
                <a:latin typeface="Bookman Old Style" panose="02050604050505020204" charset="0"/>
                <a:cs typeface="Bookman Old Style" panose="02050604050505020204" charset="0"/>
                <a:sym typeface="+mn-ea"/>
              </a:rPr>
              <a:t> index est un oscillateur et surement l’un des indicateurs les plus utilisés actuellement.</a:t>
            </a:r>
            <a:endParaRPr lang="fr-FR" sz="2400" dirty="0">
              <a:latin typeface="Bookman Old Style" panose="02050604050505020204" charset="0"/>
              <a:cs typeface="Bookman Old Style" panose="02050604050505020204" charset="0"/>
            </a:endParaRPr>
          </a:p>
          <a:p>
            <a:pPr marL="0" indent="0">
              <a:buNone/>
            </a:pPr>
            <a:r>
              <a:rPr lang="fr-FR" sz="2400" dirty="0">
                <a:latin typeface="Bookman Old Style" panose="02050604050505020204" charset="0"/>
                <a:cs typeface="Bookman Old Style" panose="02050604050505020204" charset="0"/>
                <a:sym typeface="+mn-ea"/>
              </a:rPr>
              <a:t>Il permet de distinguer les zones de </a:t>
            </a:r>
            <a:r>
              <a:rPr lang="fr-FR" sz="2400" dirty="0" err="1">
                <a:latin typeface="Bookman Old Style" panose="02050604050505020204" charset="0"/>
                <a:cs typeface="Bookman Old Style" panose="02050604050505020204" charset="0"/>
                <a:sym typeface="+mn-ea"/>
              </a:rPr>
              <a:t>surachat</a:t>
            </a:r>
            <a:r>
              <a:rPr lang="fr-FR" sz="2400" dirty="0">
                <a:latin typeface="Bookman Old Style" panose="02050604050505020204" charset="0"/>
                <a:cs typeface="Bookman Old Style" panose="02050604050505020204" charset="0"/>
                <a:sym typeface="+mn-ea"/>
              </a:rPr>
              <a:t> (70) et de survente (30) afin de prendre les dispositions nécessaires pour prendre position.</a:t>
            </a:r>
            <a:endParaRPr lang="fr-FR" sz="2400" dirty="0">
              <a:latin typeface="Bookman Old Style" panose="02050604050505020204" charset="0"/>
              <a:cs typeface="Bookman Old Style" panose="02050604050505020204" charset="0"/>
            </a:endParaRPr>
          </a:p>
          <a:p>
            <a:pPr marL="0" indent="0">
              <a:buNone/>
            </a:pPr>
            <a:endParaRPr lang="fr-FR" altLang="en-US" sz="2400" b="1" dirty="0">
              <a:solidFill>
                <a:srgbClr val="FF0000"/>
              </a:solidFill>
              <a:latin typeface="Bookman Old Style" panose="02050604050505020204" charset="0"/>
              <a:cs typeface="Bookman Old Style" panose="02050604050505020204" charset="0"/>
            </a:endParaRPr>
          </a:p>
        </p:txBody>
      </p:sp>
      <p:pic>
        <p:nvPicPr>
          <p:cNvPr id="5" name="Espace réservé du contenu 4" descr="rsi tradingview"/>
          <p:cNvPicPr>
            <a:picLocks noGrp="1" noChangeAspect="1"/>
          </p:cNvPicPr>
          <p:nvPr>
            <p:ph sz="half" idx="2"/>
          </p:nvPr>
        </p:nvPicPr>
        <p:blipFill>
          <a:blip r:embed="rId2"/>
          <a:stretch>
            <a:fillRect/>
          </a:stretch>
        </p:blipFill>
        <p:spPr>
          <a:xfrm>
            <a:off x="36830" y="3891915"/>
            <a:ext cx="9116060" cy="2958465"/>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p:txBody>
          <a:bodyPr/>
          <a:lstStyle/>
          <a:p>
            <a:r>
              <a:rPr lang="fr-FR" altLang="zh-CN" dirty="0">
                <a:sym typeface="+mn-ea"/>
              </a:rPr>
              <a:t>IV-LES INDICATEURS TECHNIQUES</a:t>
            </a:r>
            <a:endParaRPr lang="fr-FR" altLang="en-US"/>
          </a:p>
        </p:txBody>
      </p:sp>
      <p:sp>
        <p:nvSpPr>
          <p:cNvPr id="6" name="Zone de texte 5"/>
          <p:cNvSpPr txBox="1"/>
          <p:nvPr/>
        </p:nvSpPr>
        <p:spPr>
          <a:xfrm>
            <a:off x="251460" y="1557020"/>
            <a:ext cx="8406765" cy="2183765"/>
          </a:xfrm>
          <a:prstGeom prst="rect">
            <a:avLst/>
          </a:prstGeom>
          <a:noFill/>
        </p:spPr>
        <p:txBody>
          <a:bodyPr wrap="square" rtlCol="0">
            <a:spAutoFit/>
          </a:bodyPr>
          <a:lstStyle/>
          <a:p>
            <a:pPr marL="0" indent="0" algn="l">
              <a:buNone/>
            </a:pPr>
            <a:r>
              <a:rPr lang="fr-FR" sz="2800" b="1" u="sng" dirty="0" err="1">
                <a:solidFill>
                  <a:srgbClr val="FF0000"/>
                </a:solidFill>
                <a:latin typeface="Bookman Old Style" panose="02050604050505020204" charset="0"/>
                <a:cs typeface="Bookman Old Style" panose="02050604050505020204" charset="0"/>
                <a:sym typeface="+mn-ea"/>
              </a:rPr>
              <a:t>Stochasti</a:t>
            </a:r>
            <a:r>
              <a:rPr lang="en-US" altLang="fr-FR" sz="2800" b="1" u="sng" dirty="0">
                <a:solidFill>
                  <a:srgbClr val="FF0000"/>
                </a:solidFill>
                <a:latin typeface="Bookman Old Style" panose="02050604050505020204" charset="0"/>
                <a:cs typeface="Bookman Old Style" panose="02050604050505020204" charset="0"/>
                <a:sym typeface="+mn-ea"/>
              </a:rPr>
              <a:t>que: </a:t>
            </a:r>
          </a:p>
          <a:p>
            <a:pPr marL="0" indent="0" algn="l">
              <a:buNone/>
            </a:pPr>
            <a:r>
              <a:rPr lang="en-US" altLang="fr-FR" dirty="0">
                <a:solidFill>
                  <a:srgbClr val="000000"/>
                </a:solidFill>
                <a:latin typeface="Bookman Old Style" panose="02050604050505020204" charset="0"/>
                <a:cs typeface="Bookman Old Style" panose="02050604050505020204" charset="0"/>
                <a:sym typeface="+mn-ea"/>
              </a:rPr>
              <a:t>Le stochastique </a:t>
            </a:r>
            <a:r>
              <a:rPr lang="en-US" altLang="fr-FR" dirty="0" err="1">
                <a:solidFill>
                  <a:srgbClr val="000000"/>
                </a:solidFill>
                <a:latin typeface="Bookman Old Style" panose="02050604050505020204" charset="0"/>
                <a:cs typeface="Bookman Old Style" panose="02050604050505020204" charset="0"/>
                <a:sym typeface="+mn-ea"/>
              </a:rPr>
              <a:t>est</a:t>
            </a:r>
            <a:r>
              <a:rPr lang="en-US" altLang="fr-FR" dirty="0">
                <a:solidFill>
                  <a:srgbClr val="000000"/>
                </a:solidFill>
                <a:latin typeface="Bookman Old Style" panose="02050604050505020204" charset="0"/>
                <a:cs typeface="Bookman Old Style" panose="02050604050505020204" charset="0"/>
                <a:sym typeface="+mn-ea"/>
              </a:rPr>
              <a:t> un </a:t>
            </a:r>
            <a:r>
              <a:rPr lang="en-US" altLang="fr-FR" dirty="0" err="1">
                <a:solidFill>
                  <a:srgbClr val="000000"/>
                </a:solidFill>
                <a:latin typeface="Bookman Old Style" panose="02050604050505020204" charset="0"/>
                <a:cs typeface="Bookman Old Style" panose="02050604050505020204" charset="0"/>
                <a:sym typeface="+mn-ea"/>
              </a:rPr>
              <a:t>indicateur</a:t>
            </a:r>
            <a:r>
              <a:rPr lang="en-US" altLang="fr-FR" dirty="0">
                <a:solidFill>
                  <a:srgbClr val="000000"/>
                </a:solidFill>
                <a:latin typeface="Bookman Old Style" panose="02050604050505020204" charset="0"/>
                <a:cs typeface="Bookman Old Style" panose="02050604050505020204" charset="0"/>
                <a:sym typeface="+mn-ea"/>
              </a:rPr>
              <a:t> des plus </a:t>
            </a:r>
            <a:r>
              <a:rPr lang="en-US" altLang="fr-FR" dirty="0" err="1">
                <a:solidFill>
                  <a:srgbClr val="000000"/>
                </a:solidFill>
                <a:latin typeface="Bookman Old Style" panose="02050604050505020204" charset="0"/>
                <a:cs typeface="Bookman Old Style" panose="02050604050505020204" charset="0"/>
                <a:sym typeface="+mn-ea"/>
              </a:rPr>
              <a:t>populaires</a:t>
            </a:r>
            <a:r>
              <a:rPr lang="en-US" altLang="fr-FR" dirty="0">
                <a:solidFill>
                  <a:srgbClr val="000000"/>
                </a:solidFill>
                <a:latin typeface="Bookman Old Style" panose="02050604050505020204" charset="0"/>
                <a:cs typeface="Bookman Old Style" panose="02050604050505020204" charset="0"/>
                <a:sym typeface="+mn-ea"/>
              </a:rPr>
              <a:t> de nos jours, </a:t>
            </a:r>
            <a:r>
              <a:rPr lang="en-US" altLang="fr-FR" dirty="0" err="1">
                <a:solidFill>
                  <a:srgbClr val="000000"/>
                </a:solidFill>
                <a:latin typeface="Bookman Old Style" panose="02050604050505020204" charset="0"/>
                <a:cs typeface="Bookman Old Style" panose="02050604050505020204" charset="0"/>
                <a:sym typeface="+mn-ea"/>
              </a:rPr>
              <a:t>il</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fut</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cependant</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conçu</a:t>
            </a:r>
            <a:r>
              <a:rPr lang="en-US" altLang="fr-FR" dirty="0">
                <a:solidFill>
                  <a:srgbClr val="000000"/>
                </a:solidFill>
                <a:latin typeface="Bookman Old Style" panose="02050604050505020204" charset="0"/>
                <a:cs typeface="Bookman Old Style" panose="02050604050505020204" charset="0"/>
                <a:sym typeface="+mn-ea"/>
              </a:rPr>
              <a:t> dans les </a:t>
            </a:r>
            <a:endParaRPr lang="fr-FR" u="none" dirty="0">
              <a:solidFill>
                <a:srgbClr val="000000"/>
              </a:solidFill>
              <a:latin typeface="Bookman Old Style" panose="02050604050505020204" charset="0"/>
              <a:cs typeface="Bookman Old Style" panose="02050604050505020204" charset="0"/>
            </a:endParaRPr>
          </a:p>
          <a:p>
            <a:pPr marL="0" indent="0" algn="l">
              <a:buNone/>
            </a:pPr>
            <a:r>
              <a:rPr lang="en-US" altLang="fr-FR" dirty="0" err="1">
                <a:solidFill>
                  <a:srgbClr val="000000"/>
                </a:solidFill>
                <a:latin typeface="Bookman Old Style" panose="02050604050505020204" charset="0"/>
                <a:cs typeface="Bookman Old Style" panose="02050604050505020204" charset="0"/>
                <a:sym typeface="+mn-ea"/>
              </a:rPr>
              <a:t>années</a:t>
            </a:r>
            <a:r>
              <a:rPr lang="en-US" altLang="fr-FR" dirty="0">
                <a:solidFill>
                  <a:srgbClr val="000000"/>
                </a:solidFill>
                <a:latin typeface="Bookman Old Style" panose="02050604050505020204" charset="0"/>
                <a:cs typeface="Bookman Old Style" panose="02050604050505020204" charset="0"/>
                <a:sym typeface="+mn-ea"/>
              </a:rPr>
              <a:t> 50 par Georges Lane. </a:t>
            </a:r>
            <a:endParaRPr lang="fr-FR" u="none" dirty="0">
              <a:solidFill>
                <a:srgbClr val="000000"/>
              </a:solidFill>
              <a:latin typeface="Bookman Old Style" panose="02050604050505020204" charset="0"/>
              <a:cs typeface="Bookman Old Style" panose="02050604050505020204" charset="0"/>
            </a:endParaRPr>
          </a:p>
          <a:p>
            <a:pPr marL="0" indent="0" algn="l">
              <a:buNone/>
            </a:pPr>
            <a:r>
              <a:rPr lang="en-US" altLang="fr-FR" dirty="0" err="1">
                <a:solidFill>
                  <a:srgbClr val="000000"/>
                </a:solidFill>
                <a:latin typeface="Bookman Old Style" panose="02050604050505020204" charset="0"/>
                <a:cs typeface="Bookman Old Style" panose="02050604050505020204" charset="0"/>
                <a:sym typeface="+mn-ea"/>
              </a:rPr>
              <a:t>Cet</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indicateur</a:t>
            </a:r>
            <a:r>
              <a:rPr lang="en-US" altLang="fr-FR" dirty="0">
                <a:solidFill>
                  <a:srgbClr val="000000"/>
                </a:solidFill>
                <a:latin typeface="Bookman Old Style" panose="02050604050505020204" charset="0"/>
                <a:cs typeface="Bookman Old Style" panose="02050604050505020204" charset="0"/>
                <a:sym typeface="+mn-ea"/>
              </a:rPr>
              <a:t> nous </a:t>
            </a:r>
            <a:r>
              <a:rPr lang="en-US" altLang="fr-FR" dirty="0" err="1">
                <a:solidFill>
                  <a:srgbClr val="000000"/>
                </a:solidFill>
                <a:latin typeface="Bookman Old Style" panose="02050604050505020204" charset="0"/>
                <a:cs typeface="Bookman Old Style" panose="02050604050505020204" charset="0"/>
                <a:sym typeface="+mn-ea"/>
              </a:rPr>
              <a:t>offre</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une</a:t>
            </a:r>
            <a:r>
              <a:rPr lang="en-US" altLang="fr-FR" dirty="0">
                <a:solidFill>
                  <a:srgbClr val="000000"/>
                </a:solidFill>
                <a:latin typeface="Bookman Old Style" panose="02050604050505020204" charset="0"/>
                <a:cs typeface="Bookman Old Style" panose="02050604050505020204" charset="0"/>
                <a:sym typeface="+mn-ea"/>
              </a:rPr>
              <a:t> information sur la position relative des </a:t>
            </a:r>
            <a:r>
              <a:rPr lang="en-US" altLang="fr-FR" dirty="0" err="1">
                <a:solidFill>
                  <a:srgbClr val="000000"/>
                </a:solidFill>
                <a:latin typeface="Bookman Old Style" panose="02050604050505020204" charset="0"/>
                <a:cs typeface="Bookman Old Style" panose="02050604050505020204" charset="0"/>
                <a:sym typeface="+mn-ea"/>
              </a:rPr>
              <a:t>cours</a:t>
            </a:r>
            <a:r>
              <a:rPr lang="en-US" altLang="fr-FR" dirty="0">
                <a:solidFill>
                  <a:srgbClr val="000000"/>
                </a:solidFill>
                <a:latin typeface="Bookman Old Style" panose="02050604050505020204" charset="0"/>
                <a:cs typeface="Bookman Old Style" panose="02050604050505020204" charset="0"/>
                <a:sym typeface="+mn-ea"/>
              </a:rPr>
              <a:t> par rapport au range </a:t>
            </a:r>
            <a:endParaRPr lang="fr-FR" u="none" dirty="0">
              <a:solidFill>
                <a:srgbClr val="000000"/>
              </a:solidFill>
              <a:latin typeface="Bookman Old Style" panose="02050604050505020204" charset="0"/>
              <a:cs typeface="Bookman Old Style" panose="02050604050505020204" charset="0"/>
            </a:endParaRPr>
          </a:p>
          <a:p>
            <a:pPr marL="0" indent="0" algn="l">
              <a:buNone/>
            </a:pPr>
            <a:r>
              <a:rPr lang="en-US" altLang="fr-FR" dirty="0" err="1">
                <a:solidFill>
                  <a:srgbClr val="000000"/>
                </a:solidFill>
                <a:latin typeface="Bookman Old Style" panose="02050604050505020204" charset="0"/>
                <a:cs typeface="Bookman Old Style" panose="02050604050505020204" charset="0"/>
                <a:sym typeface="+mn-ea"/>
              </a:rPr>
              <a:t>décrit</a:t>
            </a:r>
            <a:r>
              <a:rPr lang="en-US" altLang="fr-FR" dirty="0">
                <a:solidFill>
                  <a:srgbClr val="000000"/>
                </a:solidFill>
                <a:latin typeface="Bookman Old Style" panose="02050604050505020204" charset="0"/>
                <a:cs typeface="Bookman Old Style" panose="02050604050505020204" charset="0"/>
                <a:sym typeface="+mn-ea"/>
              </a:rPr>
              <a:t> par les plus </a:t>
            </a:r>
            <a:r>
              <a:rPr lang="en-US" altLang="fr-FR" dirty="0" err="1">
                <a:solidFill>
                  <a:srgbClr val="000000"/>
                </a:solidFill>
                <a:latin typeface="Bookman Old Style" panose="02050604050505020204" charset="0"/>
                <a:cs typeface="Bookman Old Style" panose="02050604050505020204" charset="0"/>
                <a:sym typeface="+mn-ea"/>
              </a:rPr>
              <a:t>hauts</a:t>
            </a:r>
            <a:r>
              <a:rPr lang="en-US" altLang="fr-FR" dirty="0">
                <a:solidFill>
                  <a:srgbClr val="000000"/>
                </a:solidFill>
                <a:latin typeface="Bookman Old Style" panose="02050604050505020204" charset="0"/>
                <a:cs typeface="Bookman Old Style" panose="02050604050505020204" charset="0"/>
                <a:sym typeface="+mn-ea"/>
              </a:rPr>
              <a:t> et plus bas sur </a:t>
            </a:r>
            <a:r>
              <a:rPr lang="en-US" altLang="fr-FR" dirty="0" err="1">
                <a:solidFill>
                  <a:srgbClr val="000000"/>
                </a:solidFill>
                <a:latin typeface="Bookman Old Style" panose="02050604050505020204" charset="0"/>
                <a:cs typeface="Bookman Old Style" panose="02050604050505020204" charset="0"/>
                <a:sym typeface="+mn-ea"/>
              </a:rPr>
              <a:t>une</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période</a:t>
            </a:r>
            <a:r>
              <a:rPr lang="en-US" altLang="fr-FR" dirty="0">
                <a:solidFill>
                  <a:srgbClr val="000000"/>
                </a:solidFill>
                <a:latin typeface="Bookman Old Style" panose="02050604050505020204" charset="0"/>
                <a:cs typeface="Bookman Old Style" panose="02050604050505020204" charset="0"/>
                <a:sym typeface="+mn-ea"/>
              </a:rPr>
              <a:t> </a:t>
            </a:r>
            <a:r>
              <a:rPr lang="en-US" altLang="fr-FR" dirty="0" err="1">
                <a:solidFill>
                  <a:srgbClr val="000000"/>
                </a:solidFill>
                <a:latin typeface="Bookman Old Style" panose="02050604050505020204" charset="0"/>
                <a:cs typeface="Bookman Old Style" panose="02050604050505020204" charset="0"/>
                <a:sym typeface="+mn-ea"/>
              </a:rPr>
              <a:t>donnée</a:t>
            </a:r>
            <a:r>
              <a:rPr lang="en-US" altLang="fr-FR" dirty="0">
                <a:solidFill>
                  <a:srgbClr val="000000"/>
                </a:solidFill>
                <a:latin typeface="Bookman Old Style" panose="02050604050505020204" charset="0"/>
                <a:cs typeface="Bookman Old Style" panose="02050604050505020204" charset="0"/>
                <a:sym typeface="+mn-ea"/>
              </a:rPr>
              <a:t>.</a:t>
            </a:r>
            <a:endParaRPr lang="fr-FR" altLang="en-US">
              <a:latin typeface="Bookman Old Style" panose="02050604050505020204" charset="0"/>
              <a:cs typeface="Bookman Old Style" panose="02050604050505020204" charset="0"/>
            </a:endParaRPr>
          </a:p>
        </p:txBody>
      </p:sp>
      <p:pic>
        <p:nvPicPr>
          <p:cNvPr id="8" name="Espace réservé du contenu 7" descr="STOCHASTIC"/>
          <p:cNvPicPr>
            <a:picLocks noGrp="1" noChangeAspect="1"/>
          </p:cNvPicPr>
          <p:nvPr>
            <p:ph idx="1"/>
          </p:nvPr>
        </p:nvPicPr>
        <p:blipFill>
          <a:blip r:embed="rId2"/>
          <a:stretch>
            <a:fillRect/>
          </a:stretch>
        </p:blipFill>
        <p:spPr>
          <a:xfrm>
            <a:off x="635" y="3740785"/>
            <a:ext cx="9142095" cy="3104515"/>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altLang="zh-CN" dirty="0">
                <a:sym typeface="+mn-ea"/>
              </a:rPr>
              <a:t>IV-LES INDICATEURS TECHNIQUES</a:t>
            </a:r>
            <a:endParaRPr lang="fr-FR" altLang="en-US"/>
          </a:p>
        </p:txBody>
      </p:sp>
      <p:sp>
        <p:nvSpPr>
          <p:cNvPr id="5" name="Zone de texte 4"/>
          <p:cNvSpPr txBox="1"/>
          <p:nvPr/>
        </p:nvSpPr>
        <p:spPr>
          <a:xfrm>
            <a:off x="261620" y="1484630"/>
            <a:ext cx="8620125" cy="2245360"/>
          </a:xfrm>
          <a:prstGeom prst="rect">
            <a:avLst/>
          </a:prstGeom>
          <a:noFill/>
        </p:spPr>
        <p:txBody>
          <a:bodyPr wrap="square" rtlCol="0">
            <a:spAutoFit/>
          </a:bodyPr>
          <a:lstStyle/>
          <a:p>
            <a:pPr algn="l"/>
            <a:r>
              <a:rPr lang="fr-FR" sz="2000" b="1" u="sng" dirty="0">
                <a:solidFill>
                  <a:srgbClr val="FF0000"/>
                </a:solidFill>
                <a:latin typeface="Bookman Old Style" panose="02050604050505020204" charset="0"/>
                <a:cs typeface="Bookman Old Style" panose="02050604050505020204" charset="0"/>
                <a:sym typeface="+mn-ea"/>
              </a:rPr>
              <a:t>MOYENNE MOBILE: </a:t>
            </a:r>
            <a:endParaRPr lang="fr-FR" sz="2000" dirty="0">
              <a:solidFill>
                <a:srgbClr val="FF0000"/>
              </a:solidFill>
              <a:latin typeface="Bookman Old Style" panose="02050604050505020204" charset="0"/>
              <a:cs typeface="Bookman Old Style" panose="02050604050505020204" charset="0"/>
              <a:sym typeface="+mn-ea"/>
            </a:endParaRPr>
          </a:p>
          <a:p>
            <a:pPr algn="l"/>
            <a:r>
              <a:rPr lang="fr-FR" sz="2000" dirty="0">
                <a:latin typeface="Bookman Old Style" panose="02050604050505020204" charset="0"/>
                <a:cs typeface="Bookman Old Style" panose="02050604050505020204" charset="0"/>
                <a:sym typeface="+mn-ea"/>
              </a:rPr>
              <a:t>Ce sont également les outils les plus </a:t>
            </a:r>
            <a:r>
              <a:rPr lang="fr-FR" sz="2000" dirty="0" err="1">
                <a:latin typeface="Bookman Old Style" panose="02050604050505020204" charset="0"/>
                <a:cs typeface="Bookman Old Style" panose="02050604050505020204" charset="0"/>
                <a:sym typeface="+mn-ea"/>
              </a:rPr>
              <a:t>repandus</a:t>
            </a:r>
            <a:r>
              <a:rPr lang="fr-FR" sz="2000" dirty="0">
                <a:latin typeface="Bookman Old Style" panose="02050604050505020204" charset="0"/>
                <a:cs typeface="Bookman Old Style" panose="02050604050505020204" charset="0"/>
                <a:sym typeface="+mn-ea"/>
              </a:rPr>
              <a:t> dans l’analyse technique.</a:t>
            </a:r>
            <a:endParaRPr lang="fr-FR" sz="2000" dirty="0">
              <a:latin typeface="Bookman Old Style" panose="02050604050505020204" charset="0"/>
              <a:cs typeface="Bookman Old Style" panose="02050604050505020204" charset="0"/>
            </a:endParaRPr>
          </a:p>
          <a:p>
            <a:pPr algn="l"/>
            <a:r>
              <a:rPr lang="fr-FR" sz="2000" dirty="0">
                <a:latin typeface="Bookman Old Style" panose="02050604050505020204" charset="0"/>
                <a:cs typeface="Bookman Old Style" panose="02050604050505020204" charset="0"/>
                <a:sym typeface="+mn-ea"/>
              </a:rPr>
              <a:t>Elles ont trois grandes utilités:</a:t>
            </a:r>
            <a:endParaRPr lang="fr-FR" sz="2000" dirty="0">
              <a:latin typeface="Bookman Old Style" panose="02050604050505020204" charset="0"/>
              <a:cs typeface="Bookman Old Style" panose="02050604050505020204" charset="0"/>
            </a:endParaRPr>
          </a:p>
          <a:p>
            <a:pPr marL="0" indent="0" algn="l">
              <a:buNone/>
            </a:pPr>
            <a:r>
              <a:rPr lang="fr-FR" sz="2000" dirty="0">
                <a:latin typeface="Bookman Old Style" panose="02050604050505020204" charset="0"/>
                <a:cs typeface="Bookman Old Style" panose="02050604050505020204" charset="0"/>
                <a:sym typeface="+mn-ea"/>
              </a:rPr>
              <a:t>            *</a:t>
            </a:r>
            <a:r>
              <a:rPr lang="fr-FR" sz="2000" dirty="0" err="1">
                <a:latin typeface="Bookman Old Style" panose="02050604050505020204" charset="0"/>
                <a:cs typeface="Bookman Old Style" panose="02050604050505020204" charset="0"/>
                <a:sym typeface="+mn-ea"/>
              </a:rPr>
              <a:t>Comfirmer</a:t>
            </a:r>
            <a:r>
              <a:rPr lang="fr-FR" sz="2000" dirty="0">
                <a:latin typeface="Bookman Old Style" panose="02050604050505020204" charset="0"/>
                <a:cs typeface="Bookman Old Style" panose="02050604050505020204" charset="0"/>
                <a:sym typeface="+mn-ea"/>
              </a:rPr>
              <a:t> les tendances</a:t>
            </a:r>
            <a:endParaRPr lang="fr-FR" sz="2000" dirty="0">
              <a:latin typeface="Bookman Old Style" panose="02050604050505020204" charset="0"/>
              <a:cs typeface="Bookman Old Style" panose="02050604050505020204" charset="0"/>
            </a:endParaRPr>
          </a:p>
          <a:p>
            <a:pPr marL="0" indent="0" algn="l">
              <a:buNone/>
            </a:pPr>
            <a:r>
              <a:rPr lang="fr-FR" sz="2000" dirty="0">
                <a:latin typeface="Bookman Old Style" panose="02050604050505020204" charset="0"/>
                <a:cs typeface="Bookman Old Style" panose="02050604050505020204" charset="0"/>
                <a:sym typeface="+mn-ea"/>
              </a:rPr>
              <a:t>            *</a:t>
            </a:r>
            <a:r>
              <a:rPr lang="fr-FR" sz="2000" dirty="0" err="1">
                <a:latin typeface="Bookman Old Style" panose="02050604050505020204" charset="0"/>
                <a:cs typeface="Bookman Old Style" panose="02050604050505020204" charset="0"/>
                <a:sym typeface="+mn-ea"/>
              </a:rPr>
              <a:t>Prevoir</a:t>
            </a:r>
            <a:r>
              <a:rPr lang="fr-FR" sz="2000" dirty="0">
                <a:latin typeface="Bookman Old Style" panose="02050604050505020204" charset="0"/>
                <a:cs typeface="Bookman Old Style" panose="02050604050505020204" charset="0"/>
                <a:sym typeface="+mn-ea"/>
              </a:rPr>
              <a:t> les retournements</a:t>
            </a:r>
            <a:endParaRPr lang="fr-FR" sz="2000" dirty="0">
              <a:latin typeface="Bookman Old Style" panose="02050604050505020204" charset="0"/>
              <a:cs typeface="Bookman Old Style" panose="02050604050505020204" charset="0"/>
            </a:endParaRPr>
          </a:p>
          <a:p>
            <a:pPr marL="0" indent="0" algn="l">
              <a:buNone/>
            </a:pPr>
            <a:r>
              <a:rPr lang="fr-FR" sz="2000" dirty="0">
                <a:latin typeface="Bookman Old Style" panose="02050604050505020204" charset="0"/>
                <a:cs typeface="Bookman Old Style" panose="02050604050505020204" charset="0"/>
                <a:sym typeface="+mn-ea"/>
              </a:rPr>
              <a:t>            *</a:t>
            </a:r>
            <a:r>
              <a:rPr lang="fr-FR" sz="2000" dirty="0" err="1">
                <a:latin typeface="Bookman Old Style" panose="02050604050505020204" charset="0"/>
                <a:cs typeface="Bookman Old Style" panose="02050604050505020204" charset="0"/>
                <a:sym typeface="+mn-ea"/>
              </a:rPr>
              <a:t>Reperer</a:t>
            </a:r>
            <a:r>
              <a:rPr lang="fr-FR" sz="2000" dirty="0">
                <a:latin typeface="Bookman Old Style" panose="02050604050505020204" charset="0"/>
                <a:cs typeface="Bookman Old Style" panose="02050604050505020204" charset="0"/>
                <a:sym typeface="+mn-ea"/>
              </a:rPr>
              <a:t> les niveaux de support et </a:t>
            </a:r>
            <a:r>
              <a:rPr lang="fr-FR" sz="2000" dirty="0" err="1">
                <a:latin typeface="Bookman Old Style" panose="02050604050505020204" charset="0"/>
                <a:cs typeface="Bookman Old Style" panose="02050604050505020204" charset="0"/>
                <a:sym typeface="+mn-ea"/>
              </a:rPr>
              <a:t>résitances</a:t>
            </a:r>
            <a:endParaRPr lang="fr-FR" altLang="en-US" sz="2000" dirty="0" err="1">
              <a:latin typeface="Bookman Old Style" panose="02050604050505020204" charset="0"/>
              <a:cs typeface="Bookman Old Style" panose="02050604050505020204" charset="0"/>
              <a:sym typeface="+mn-ea"/>
            </a:endParaRPr>
          </a:p>
        </p:txBody>
      </p:sp>
      <p:pic>
        <p:nvPicPr>
          <p:cNvPr id="6" name="Espace réservé du contenu 5" descr="MM"/>
          <p:cNvPicPr>
            <a:picLocks noGrp="1" noChangeAspect="1"/>
          </p:cNvPicPr>
          <p:nvPr>
            <p:ph idx="1"/>
          </p:nvPr>
        </p:nvPicPr>
        <p:blipFill>
          <a:blip r:embed="rId2"/>
          <a:stretch>
            <a:fillRect/>
          </a:stretch>
        </p:blipFill>
        <p:spPr>
          <a:xfrm>
            <a:off x="-38100" y="3717290"/>
            <a:ext cx="9182735" cy="3123565"/>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fr-FR" altLang="zh-CN" dirty="0"/>
              <a:t>V-L’ANALYSE FONDAMENTALE</a:t>
            </a:r>
            <a:endParaRPr lang="zh-CN" altLang="en-US" dirty="0"/>
          </a:p>
        </p:txBody>
      </p:sp>
      <p:sp>
        <p:nvSpPr>
          <p:cNvPr id="3" name="Content Placeholder 2"/>
          <p:cNvSpPr>
            <a:spLocks noGrp="1"/>
          </p:cNvSpPr>
          <p:nvPr>
            <p:ph idx="1"/>
          </p:nvPr>
        </p:nvSpPr>
        <p:spPr>
          <a:xfrm>
            <a:off x="251460" y="959485"/>
            <a:ext cx="8435340" cy="5166360"/>
          </a:xfrm>
        </p:spPr>
        <p:txBody>
          <a:bodyPr>
            <a:normAutofit/>
          </a:bodyPr>
          <a:lstStyle/>
          <a:p>
            <a:pPr marL="0" indent="0">
              <a:buNone/>
            </a:pPr>
            <a:r>
              <a:rPr lang="fr-FR" sz="2400" dirty="0">
                <a:latin typeface="Bookman Old Style" panose="02050604050505020204" charset="0"/>
                <a:cs typeface="Bookman Old Style" panose="02050604050505020204" charset="0"/>
                <a:sym typeface="+mn-ea"/>
              </a:rPr>
              <a:t>-L’analyse fondamentale étudie donc le contexte macroéconomique pour prévoir l’évolution d’une paire de devise. </a:t>
            </a:r>
            <a:endParaRPr lang="fr-FR" sz="2400" dirty="0">
              <a:latin typeface="Bookman Old Style" panose="02050604050505020204" charset="0"/>
              <a:cs typeface="Bookman Old Style" panose="02050604050505020204" charset="0"/>
            </a:endParaRPr>
          </a:p>
          <a:p>
            <a:pPr marL="0" indent="0">
              <a:buNone/>
            </a:pPr>
            <a:r>
              <a:rPr lang="fr-FR" sz="2400" dirty="0">
                <a:latin typeface="Bookman Old Style" panose="02050604050505020204" charset="0"/>
                <a:cs typeface="Bookman Old Style" panose="02050604050505020204" charset="0"/>
                <a:sym typeface="+mn-ea"/>
              </a:rPr>
              <a:t>Exemple : pour l’EUR/USD, on étudiera la situation économique en Europe et aux Etats-Unis. </a:t>
            </a:r>
          </a:p>
          <a:p>
            <a:pPr marL="0" indent="0">
              <a:buNone/>
            </a:pPr>
            <a:endParaRPr lang="fr-FR" altLang="en-US" sz="2400" b="1" dirty="0">
              <a:solidFill>
                <a:srgbClr val="FF0000"/>
              </a:solidFill>
              <a:latin typeface="Bookman Old Style" panose="02050604050505020204" charset="0"/>
              <a:cs typeface="Bookman Old Style" panose="02050604050505020204" charset="0"/>
              <a:sym typeface="+mn-ea"/>
            </a:endParaRPr>
          </a:p>
          <a:p>
            <a:pPr marL="0" indent="0">
              <a:buNone/>
            </a:pPr>
            <a:r>
              <a:rPr lang="fr-FR" sz="2400" dirty="0">
                <a:latin typeface="Bookman Old Style" panose="02050604050505020204" charset="0"/>
                <a:cs typeface="Bookman Old Style" panose="02050604050505020204" charset="0"/>
                <a:sym typeface="+mn-ea"/>
              </a:rPr>
              <a:t>-Pour « mesurer » les économies, il existe ​une foule d’indicateurs économiques à surveiller chaque jour​ :  - Taux de chômage,  - PIB,  - Inflation, Balance commerciale, etc…  </a:t>
            </a:r>
            <a:endParaRPr lang="fr-FR" sz="2400" dirty="0">
              <a:latin typeface="Bookman Old Style" panose="02050604050505020204" charset="0"/>
              <a:cs typeface="Bookman Old Style" panose="02050604050505020204" charset="0"/>
            </a:endParaRPr>
          </a:p>
          <a:p>
            <a:pPr marL="0" indent="0">
              <a:buNone/>
            </a:pPr>
            <a:endParaRPr lang="fr-FR" altLang="en-US" sz="2400" b="1" dirty="0">
              <a:solidFill>
                <a:srgbClr val="FF0000"/>
              </a:solidFill>
              <a:latin typeface="Bookman Old Style" panose="02050604050505020204" charset="0"/>
              <a:cs typeface="Bookman Old Style" panose="02050604050505020204"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20688"/>
          </a:xfrm>
        </p:spPr>
        <p:txBody>
          <a:bodyPr>
            <a:normAutofit fontScale="90000"/>
          </a:bodyPr>
          <a:lstStyle/>
          <a:p>
            <a:r>
              <a:rPr lang="fr-FR" altLang="zh-CN" b="1" dirty="0">
                <a:solidFill>
                  <a:srgbClr val="FF0000"/>
                </a:solidFill>
              </a:rPr>
              <a:t>PLAN DU COURS</a:t>
            </a:r>
            <a:endParaRPr lang="zh-CN" altLang="en-US" b="1" dirty="0">
              <a:solidFill>
                <a:srgbClr val="FF0000"/>
              </a:solidFill>
            </a:endParaRPr>
          </a:p>
        </p:txBody>
      </p:sp>
      <p:sp>
        <p:nvSpPr>
          <p:cNvPr id="3" name="Content Placeholder 2"/>
          <p:cNvSpPr>
            <a:spLocks noGrp="1"/>
          </p:cNvSpPr>
          <p:nvPr>
            <p:ph idx="1"/>
          </p:nvPr>
        </p:nvSpPr>
        <p:spPr>
          <a:xfrm>
            <a:off x="251520" y="908720"/>
            <a:ext cx="8892480" cy="5949280"/>
          </a:xfrm>
        </p:spPr>
        <p:txBody>
          <a:bodyPr>
            <a:normAutofit fontScale="85000" lnSpcReduction="20000"/>
          </a:bodyPr>
          <a:lstStyle/>
          <a:p>
            <a:pPr marL="571500" indent="-571500">
              <a:buFont typeface="+mj-lt"/>
              <a:buAutoNum type="romanUcPeriod"/>
            </a:pPr>
            <a:r>
              <a:rPr lang="fr-FR" altLang="zh-CN" b="1" dirty="0"/>
              <a:t>QU’EST-CE QUE LE TRADING?</a:t>
            </a:r>
          </a:p>
          <a:p>
            <a:pPr marL="571500" indent="-571500">
              <a:buFont typeface="+mj-lt"/>
              <a:buAutoNum type="romanUcPeriod"/>
            </a:pPr>
            <a:endParaRPr lang="fr-FR" altLang="zh-CN" b="1" dirty="0"/>
          </a:p>
          <a:p>
            <a:pPr marL="571500" indent="-571500">
              <a:buFont typeface="+mj-lt"/>
              <a:buAutoNum type="romanUcPeriod"/>
            </a:pPr>
            <a:r>
              <a:rPr lang="fr-FR" altLang="zh-CN" b="1" dirty="0"/>
              <a:t>COMMENCER A TRADER </a:t>
            </a:r>
          </a:p>
          <a:p>
            <a:pPr marL="571500" indent="-571500">
              <a:buFont typeface="+mj-lt"/>
              <a:buAutoNum type="romanUcPeriod"/>
            </a:pPr>
            <a:endParaRPr lang="fr-FR" altLang="zh-CN" b="1" dirty="0"/>
          </a:p>
          <a:p>
            <a:pPr marL="571500" indent="-571500">
              <a:buFont typeface="+mj-lt"/>
              <a:buAutoNum type="romanUcPeriod"/>
            </a:pPr>
            <a:r>
              <a:rPr lang="fr-FR" altLang="zh-CN" b="1" dirty="0"/>
              <a:t>L’ANALYSE GRAPHIQUE</a:t>
            </a:r>
          </a:p>
          <a:p>
            <a:pPr marL="571500" indent="-571500">
              <a:buFont typeface="+mj-lt"/>
              <a:buAutoNum type="romanUcPeriod"/>
            </a:pPr>
            <a:endParaRPr lang="fr-FR" altLang="zh-CN" b="1" dirty="0"/>
          </a:p>
          <a:p>
            <a:pPr marL="571500" indent="-571500">
              <a:buFont typeface="+mj-lt"/>
              <a:buAutoNum type="romanUcPeriod"/>
            </a:pPr>
            <a:r>
              <a:rPr lang="fr-FR" altLang="zh-CN" b="1" dirty="0"/>
              <a:t>LES INDICATEURS TECHNIQUES</a:t>
            </a:r>
          </a:p>
          <a:p>
            <a:pPr marL="571500" indent="-571500">
              <a:buFont typeface="+mj-lt"/>
              <a:buAutoNum type="romanUcPeriod"/>
            </a:pPr>
            <a:endParaRPr lang="fr-FR" altLang="zh-CN" b="1" dirty="0"/>
          </a:p>
          <a:p>
            <a:pPr marL="571500" indent="-571500">
              <a:buFont typeface="+mj-lt"/>
              <a:buAutoNum type="romanUcPeriod"/>
            </a:pPr>
            <a:r>
              <a:rPr lang="fr-FR" altLang="zh-CN" b="1" dirty="0"/>
              <a:t>L’ANALYSE FONDAMENTALE</a:t>
            </a:r>
          </a:p>
          <a:p>
            <a:pPr marL="571500" indent="-571500">
              <a:buFont typeface="+mj-lt"/>
              <a:buAutoNum type="romanUcPeriod"/>
            </a:pPr>
            <a:endParaRPr lang="fr-FR" altLang="zh-CN" b="1" dirty="0"/>
          </a:p>
          <a:p>
            <a:pPr marL="571500" indent="-571500">
              <a:buFont typeface="+mj-lt"/>
              <a:buAutoNum type="romanUcPeriod"/>
            </a:pPr>
            <a:r>
              <a:rPr lang="fr-FR" altLang="zh-CN" b="1" dirty="0"/>
              <a:t>COMMENT PLACER UN ORDRE?</a:t>
            </a:r>
          </a:p>
          <a:p>
            <a:pPr marL="571500" indent="-571500">
              <a:buFont typeface="+mj-lt"/>
              <a:buAutoNum type="romanUcPeriod"/>
            </a:pPr>
            <a:endParaRPr lang="fr-FR" altLang="zh-CN" b="1" dirty="0"/>
          </a:p>
          <a:p>
            <a:pPr marL="571500" indent="-571500">
              <a:buFont typeface="+mj-lt"/>
              <a:buAutoNum type="romanUcPeriod"/>
            </a:pPr>
            <a:r>
              <a:rPr lang="fr-FR" altLang="zh-CN" b="1" dirty="0"/>
              <a:t>COMMENT GERER SON PORTEFEUILLE/MONEY MANAGEMENT</a:t>
            </a:r>
          </a:p>
          <a:p>
            <a:pPr marL="0" indent="0">
              <a:buNone/>
            </a:pPr>
            <a:endParaRPr lang="fr-FR" altLang="zh-C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015" y="404672"/>
            <a:ext cx="6447501" cy="773519"/>
          </a:xfrm>
        </p:spPr>
        <p:txBody>
          <a:bodyPr>
            <a:normAutofit fontScale="90000"/>
          </a:bodyPr>
          <a:lstStyle/>
          <a:p>
            <a:r>
              <a:rPr lang="fr-FR" sz="3600" dirty="0">
                <a:latin typeface="Arial Rounded MT Bold" panose="020F0704030504030204" pitchFamily="34" charset="0"/>
              </a:rPr>
              <a:t>V. ANALYSE FONDAMENTALE</a:t>
            </a:r>
          </a:p>
        </p:txBody>
      </p:sp>
      <p:sp>
        <p:nvSpPr>
          <p:cNvPr id="3" name="Espace réservé du contenu 2"/>
          <p:cNvSpPr>
            <a:spLocks noGrp="1"/>
          </p:cNvSpPr>
          <p:nvPr>
            <p:ph idx="1"/>
          </p:nvPr>
        </p:nvSpPr>
        <p:spPr>
          <a:xfrm>
            <a:off x="180975" y="1242060"/>
            <a:ext cx="8373110" cy="4386580"/>
          </a:xfrm>
        </p:spPr>
        <p:txBody>
          <a:bodyPr>
            <a:normAutofit fontScale="25000"/>
          </a:bodyPr>
          <a:lstStyle/>
          <a:p>
            <a:pPr marL="0" indent="0">
              <a:buNone/>
            </a:pPr>
            <a:r>
              <a:rPr lang="fr-FR" sz="7680" dirty="0">
                <a:latin typeface="Bookman Old Style" panose="02050604050505020204" charset="0"/>
                <a:cs typeface="Bookman Old Style" panose="02050604050505020204" charset="0"/>
              </a:rPr>
              <a:t> </a:t>
            </a:r>
          </a:p>
          <a:p>
            <a:pPr marL="0" indent="0">
              <a:buNone/>
            </a:pPr>
            <a:r>
              <a:rPr lang="fr-FR" sz="8000" dirty="0">
                <a:latin typeface="Bookman Old Style" panose="02050604050505020204" charset="0"/>
                <a:cs typeface="Bookman Old Style" panose="02050604050505020204" charset="0"/>
              </a:rPr>
              <a:t>-Tous ces indicateurs et leurs horaires de publication sont répertoriés dans les nombreux calendriers économiques disponibles. Exemple: </a:t>
            </a:r>
            <a:r>
              <a:rPr lang="fr-FR" sz="8000" dirty="0" err="1">
                <a:latin typeface="Bookman Old Style" panose="02050604050505020204" charset="0"/>
                <a:cs typeface="Bookman Old Style" panose="02050604050505020204" charset="0"/>
              </a:rPr>
              <a:t>Investing</a:t>
            </a:r>
            <a:r>
              <a:rPr lang="fr-FR" sz="8000" dirty="0">
                <a:latin typeface="Bookman Old Style" panose="02050604050505020204" charset="0"/>
                <a:cs typeface="Bookman Old Style" panose="02050604050505020204" charset="0"/>
              </a:rPr>
              <a:t>, Bloomberg, </a:t>
            </a:r>
            <a:r>
              <a:rPr lang="fr-FR" sz="8000" dirty="0" err="1">
                <a:latin typeface="Bookman Old Style" panose="02050604050505020204" charset="0"/>
                <a:cs typeface="Bookman Old Style" panose="02050604050505020204" charset="0"/>
              </a:rPr>
              <a:t>Barchart</a:t>
            </a:r>
            <a:endParaRPr lang="fr-FR" sz="8000" dirty="0">
              <a:latin typeface="Bookman Old Style" panose="02050604050505020204" charset="0"/>
              <a:cs typeface="Bookman Old Style" panose="02050604050505020204" charset="0"/>
            </a:endParaRPr>
          </a:p>
          <a:p>
            <a:pPr marL="0" indent="0">
              <a:buNone/>
            </a:pPr>
            <a:endParaRPr lang="fr-FR" sz="8000" dirty="0">
              <a:latin typeface="Bookman Old Style" panose="02050604050505020204" charset="0"/>
              <a:cs typeface="Bookman Old Style" panose="02050604050505020204" charset="0"/>
            </a:endParaRPr>
          </a:p>
          <a:p>
            <a:pPr marL="0" indent="0">
              <a:buNone/>
            </a:pPr>
            <a:r>
              <a:rPr lang="fr-FR" sz="8000" dirty="0">
                <a:latin typeface="Bookman Old Style" panose="02050604050505020204" charset="0"/>
                <a:cs typeface="Bookman Old Style" panose="02050604050505020204" charset="0"/>
              </a:rPr>
              <a:t>- Il faut aussi savoir différencier l’analyse fondamentale de court terme, qui concerne surtout les réaction « à chaud » des paires de devises aux statistiques, et l’analyse fondamentale de moyen-long terme, qui s’attache à dépeindre un contexte de fond qui permet de tirer des conclusions à plus long terme </a:t>
            </a:r>
          </a:p>
          <a:p>
            <a:pPr marL="0" indent="0">
              <a:buNone/>
            </a:pPr>
            <a:r>
              <a:rPr lang="fr-FR" sz="8000" dirty="0">
                <a:latin typeface="Bookman Old Style" panose="02050604050505020204" charset="0"/>
                <a:cs typeface="Bookman Old Style" panose="02050604050505020204" charset="0"/>
              </a:rPr>
              <a:t> </a:t>
            </a:r>
          </a:p>
          <a:p>
            <a:pPr marL="0" indent="0">
              <a:buNone/>
            </a:pPr>
            <a:r>
              <a:rPr lang="fr-FR" dirty="0"/>
              <a:t>.</a:t>
            </a:r>
          </a:p>
          <a:p>
            <a:pPr marL="0" indent="0">
              <a:buNone/>
            </a:pPr>
            <a:r>
              <a:rPr lang="fr-FR" dirty="0"/>
              <a:t>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000" y="620395"/>
            <a:ext cx="6800215" cy="547370"/>
          </a:xfrm>
        </p:spPr>
        <p:txBody>
          <a:bodyPr>
            <a:noAutofit/>
          </a:bodyPr>
          <a:lstStyle/>
          <a:p>
            <a:r>
              <a:rPr lang="fr-FR" sz="3600" dirty="0">
                <a:latin typeface="Arial Rounded MT Bold" panose="020F0704030504030204" pitchFamily="34" charset="0"/>
              </a:rPr>
              <a:t>V. ANALYSE FONDAMENTALE</a:t>
            </a:r>
          </a:p>
        </p:txBody>
      </p:sp>
      <p:sp>
        <p:nvSpPr>
          <p:cNvPr id="3" name="Espace réservé du contenu 2"/>
          <p:cNvSpPr>
            <a:spLocks noGrp="1"/>
          </p:cNvSpPr>
          <p:nvPr>
            <p:ph idx="1"/>
          </p:nvPr>
        </p:nvSpPr>
        <p:spPr>
          <a:xfrm>
            <a:off x="193675" y="1596390"/>
            <a:ext cx="8597265" cy="4600575"/>
          </a:xfrm>
        </p:spPr>
        <p:txBody>
          <a:bodyPr>
            <a:noAutofit/>
          </a:bodyPr>
          <a:lstStyle/>
          <a:p>
            <a:r>
              <a:rPr lang="fr-FR" sz="2400" dirty="0">
                <a:latin typeface="Bookman Old Style" panose="02050604050505020204" charset="0"/>
                <a:cs typeface="Bookman Old Style" panose="02050604050505020204" charset="0"/>
              </a:rPr>
              <a:t>En tant que trader, vous n’avez pas à maîtriser l’ensemble des concepts macroéconomiques, mais simplement savoir quels types de nouvelles sont susceptibles d’impacter le marché à quel moment. </a:t>
            </a:r>
          </a:p>
          <a:p>
            <a:r>
              <a:rPr lang="fr-FR" sz="2400" dirty="0">
                <a:latin typeface="Bookman Old Style" panose="02050604050505020204" charset="0"/>
                <a:cs typeface="Bookman Old Style" panose="02050604050505020204" charset="0"/>
              </a:rPr>
              <a:t>Connaître le sentiment général de fond :  Contexte macroéconomique de fond baissier, haussier ou neutre ?  </a:t>
            </a:r>
          </a:p>
          <a:p>
            <a:r>
              <a:rPr lang="fr-FR" sz="2400" dirty="0">
                <a:latin typeface="Bookman Old Style" panose="02050604050505020204" charset="0"/>
                <a:cs typeface="Bookman Old Style" panose="02050604050505020204" charset="0"/>
              </a:rPr>
              <a:t>Si le contexte macroéconomique de fond est haussier, il sera préférable de rechercher des opportunités haussière, et des opportunités baissières si le contexte de fond est baissier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fr-FR" altLang="zh-CN" dirty="0"/>
              <a:t>VI-COMMENT PLACER UN ORDRE?</a:t>
            </a:r>
            <a:endParaRPr lang="zh-CN" altLang="en-US" dirty="0"/>
          </a:p>
        </p:txBody>
      </p:sp>
      <p:sp>
        <p:nvSpPr>
          <p:cNvPr id="3" name="Content Placeholder 2"/>
          <p:cNvSpPr>
            <a:spLocks noGrp="1"/>
          </p:cNvSpPr>
          <p:nvPr>
            <p:ph idx="1"/>
          </p:nvPr>
        </p:nvSpPr>
        <p:spPr>
          <a:xfrm>
            <a:off x="251520" y="764704"/>
            <a:ext cx="8435280" cy="5361459"/>
          </a:xfrm>
        </p:spPr>
        <p:txBody>
          <a:bodyPr/>
          <a:lstStyle/>
          <a:p>
            <a:pPr marL="0" indent="0">
              <a:buNone/>
            </a:pPr>
            <a:endParaRPr lang="zh-CN" altLang="en-US" b="1" dirty="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fontScale="90000"/>
          </a:bodyPr>
          <a:lstStyle/>
          <a:p>
            <a:r>
              <a:rPr lang="fr-FR" altLang="zh-CN" dirty="0"/>
              <a:t>VII- COMMENT GERER SON PORTEFEUILLE/MONEY MANAGEMENT</a:t>
            </a:r>
            <a:endParaRPr lang="zh-CN" altLang="en-US" dirty="0"/>
          </a:p>
        </p:txBody>
      </p:sp>
      <p:sp>
        <p:nvSpPr>
          <p:cNvPr id="3" name="Content Placeholder 2"/>
          <p:cNvSpPr>
            <a:spLocks noGrp="1"/>
          </p:cNvSpPr>
          <p:nvPr>
            <p:ph idx="1"/>
          </p:nvPr>
        </p:nvSpPr>
        <p:spPr>
          <a:xfrm>
            <a:off x="251520" y="1484784"/>
            <a:ext cx="8435280" cy="4641379"/>
          </a:xfrm>
        </p:spPr>
        <p:txBody>
          <a:bodyPr/>
          <a:lstStyle/>
          <a:p>
            <a:pPr marL="0" indent="0">
              <a:buNone/>
            </a:pPr>
            <a:endParaRPr lang="zh-CN" altLang="en-US"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60"/>
            <a:ext cx="9144000" cy="966968"/>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0" y="908720"/>
            <a:ext cx="9144000" cy="5949280"/>
          </a:xfrm>
        </p:spPr>
        <p:txBody>
          <a:bodyPr>
            <a:normAutofit/>
          </a:bodyPr>
          <a:lstStyle/>
          <a:p>
            <a:pPr marL="0" indent="0" algn="ctr">
              <a:buNone/>
            </a:pPr>
            <a:endParaRPr lang="fr-FR" altLang="zh-CN" b="1" dirty="0">
              <a:solidFill>
                <a:srgbClr val="FF0000"/>
              </a:solidFill>
            </a:endParaRPr>
          </a:p>
          <a:p>
            <a:pPr marL="0" indent="0" algn="ctr">
              <a:buNone/>
            </a:pPr>
            <a:r>
              <a:rPr lang="fr-FR" altLang="zh-CN" b="1" dirty="0">
                <a:solidFill>
                  <a:srgbClr val="FF0000"/>
                </a:solidFill>
              </a:rPr>
              <a:t>1 : Le </a:t>
            </a:r>
            <a:r>
              <a:rPr lang="fr-FR" altLang="zh-CN" b="1" dirty="0" err="1">
                <a:solidFill>
                  <a:srgbClr val="FF0000"/>
                </a:solidFill>
              </a:rPr>
              <a:t>trading</a:t>
            </a:r>
            <a:r>
              <a:rPr lang="fr-FR" altLang="zh-CN" b="1" dirty="0">
                <a:solidFill>
                  <a:srgbClr val="FF0000"/>
                </a:solidFill>
              </a:rPr>
              <a:t> c’est quoi?</a:t>
            </a:r>
          </a:p>
          <a:p>
            <a:pPr marL="0" indent="0" algn="ctr">
              <a:buNone/>
            </a:pPr>
            <a:endParaRPr lang="fr-FR" altLang="zh-CN" b="1" dirty="0">
              <a:solidFill>
                <a:srgbClr val="FF0000"/>
              </a:solidFill>
            </a:endParaRPr>
          </a:p>
          <a:p>
            <a:r>
              <a:rPr lang="fr-FR" altLang="zh-CN" dirty="0" err="1"/>
              <a:t>Trading</a:t>
            </a:r>
            <a:r>
              <a:rPr lang="fr-FR" altLang="zh-CN" dirty="0"/>
              <a:t>=Commerce</a:t>
            </a:r>
          </a:p>
          <a:p>
            <a:r>
              <a:rPr lang="fr-FR" altLang="zh-CN" dirty="0"/>
              <a:t>Fait d’échanger des actifs financiers</a:t>
            </a:r>
          </a:p>
          <a:p>
            <a:r>
              <a:rPr lang="fr-FR" altLang="zh-CN" dirty="0"/>
              <a:t>Le marché fixe le prix grâce à l’offre et à la demande</a:t>
            </a:r>
          </a:p>
          <a:p>
            <a:r>
              <a:rPr lang="fr-FR" altLang="zh-CN" dirty="0"/>
              <a:t>On </a:t>
            </a:r>
            <a:r>
              <a:rPr lang="fr-FR" altLang="zh-CN" dirty="0" err="1"/>
              <a:t>trade</a:t>
            </a:r>
            <a:r>
              <a:rPr lang="fr-FR" altLang="zh-CN" dirty="0"/>
              <a:t> sans avoir de produits physiques</a:t>
            </a:r>
          </a:p>
          <a:p>
            <a:r>
              <a:rPr lang="fr-FR" altLang="zh-CN" dirty="0"/>
              <a:t>Juste grâce à un ordinateur et à une connexion</a:t>
            </a:r>
          </a:p>
          <a:p>
            <a:r>
              <a:rPr lang="fr-FR" altLang="zh-CN" dirty="0"/>
              <a:t>On passe par un courtier qui est l’intermédiaire (broker)</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35496" y="1600200"/>
            <a:ext cx="9108504" cy="5141168"/>
          </a:xfrm>
        </p:spPr>
        <p:txBody>
          <a:bodyPr>
            <a:normAutofit lnSpcReduction="10000"/>
          </a:bodyPr>
          <a:lstStyle/>
          <a:p>
            <a:pPr marL="0" indent="0" algn="ctr">
              <a:buNone/>
            </a:pPr>
            <a:r>
              <a:rPr lang="fr-FR" altLang="zh-CN" b="1" dirty="0">
                <a:solidFill>
                  <a:srgbClr val="FF0000"/>
                </a:solidFill>
              </a:rPr>
              <a:t>2 : Les différents actifs</a:t>
            </a:r>
          </a:p>
          <a:p>
            <a:pPr marL="0" indent="0">
              <a:buNone/>
            </a:pPr>
            <a:r>
              <a:rPr lang="fr-FR" altLang="zh-CN" b="1" dirty="0"/>
              <a:t>Les différents actifs financiers que l’on peut trader</a:t>
            </a:r>
          </a:p>
          <a:p>
            <a:r>
              <a:rPr lang="fr-FR" altLang="zh-CN" dirty="0"/>
              <a:t>Les Actions</a:t>
            </a:r>
          </a:p>
          <a:p>
            <a:r>
              <a:rPr lang="fr-FR" altLang="zh-CN" dirty="0"/>
              <a:t>Les obligations</a:t>
            </a:r>
          </a:p>
          <a:p>
            <a:r>
              <a:rPr lang="fr-FR" altLang="zh-CN" dirty="0"/>
              <a:t>Le </a:t>
            </a:r>
            <a:r>
              <a:rPr lang="fr-FR" altLang="zh-CN" dirty="0" err="1"/>
              <a:t>forex</a:t>
            </a:r>
            <a:endParaRPr lang="fr-FR" altLang="zh-CN" dirty="0"/>
          </a:p>
          <a:p>
            <a:r>
              <a:rPr lang="fr-FR" altLang="zh-CN" dirty="0"/>
              <a:t>Les matières premières (Futures/CFD)</a:t>
            </a:r>
          </a:p>
          <a:p>
            <a:r>
              <a:rPr lang="fr-FR" altLang="zh-CN" dirty="0"/>
              <a:t>Les Indices boursiers</a:t>
            </a:r>
          </a:p>
          <a:p>
            <a:r>
              <a:rPr lang="fr-FR" altLang="zh-CN" dirty="0"/>
              <a:t>Les </a:t>
            </a:r>
            <a:r>
              <a:rPr lang="fr-FR" altLang="zh-CN" dirty="0" err="1"/>
              <a:t>cryptomonnaies</a:t>
            </a:r>
            <a:endParaRPr lang="fr-FR" altLang="zh-CN" dirty="0"/>
          </a:p>
          <a:p>
            <a:r>
              <a:rPr lang="fr-FR" altLang="zh-CN" dirty="0"/>
              <a:t>Etc….</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6" y="0"/>
            <a:ext cx="9123424" cy="836712"/>
          </a:xfrm>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a:xfrm>
            <a:off x="251520" y="980728"/>
            <a:ext cx="8892480" cy="5877272"/>
          </a:xfrm>
        </p:spPr>
        <p:txBody>
          <a:bodyPr>
            <a:normAutofit/>
          </a:bodyPr>
          <a:lstStyle/>
          <a:p>
            <a:pPr marL="0" indent="0" algn="ctr">
              <a:buNone/>
            </a:pPr>
            <a:r>
              <a:rPr lang="fr-FR" altLang="zh-CN" b="1" dirty="0">
                <a:solidFill>
                  <a:srgbClr val="FF0000"/>
                </a:solidFill>
              </a:rPr>
              <a:t>3 : Les plateformes</a:t>
            </a:r>
          </a:p>
          <a:p>
            <a:pPr marL="0" indent="0" algn="ctr">
              <a:buNone/>
            </a:pPr>
            <a:endParaRPr lang="fr-FR" altLang="zh-CN" b="1" dirty="0">
              <a:solidFill>
                <a:srgbClr val="FF0000"/>
              </a:solidFill>
            </a:endParaRPr>
          </a:p>
          <a:p>
            <a:pPr marL="0" indent="0">
              <a:buNone/>
            </a:pPr>
            <a:r>
              <a:rPr lang="fr-FR" altLang="zh-CN" b="1" dirty="0"/>
              <a:t>Les différentes plateformes que l’on peut utiliser pour faire le </a:t>
            </a:r>
            <a:r>
              <a:rPr lang="fr-FR" altLang="zh-CN" b="1" dirty="0" err="1"/>
              <a:t>trading</a:t>
            </a:r>
            <a:r>
              <a:rPr lang="fr-FR" altLang="zh-CN" b="1" dirty="0"/>
              <a:t> :</a:t>
            </a:r>
          </a:p>
          <a:p>
            <a:r>
              <a:rPr lang="fr-FR" altLang="zh-CN" dirty="0"/>
              <a:t>Courtier (broker) Live/Réel ou </a:t>
            </a:r>
            <a:r>
              <a:rPr lang="fr-FR" altLang="zh-CN" dirty="0" err="1"/>
              <a:t>Demo</a:t>
            </a:r>
            <a:r>
              <a:rPr lang="fr-FR" altLang="zh-CN" dirty="0"/>
              <a:t>/simulation</a:t>
            </a:r>
          </a:p>
          <a:p>
            <a:endParaRPr lang="fr-FR" altLang="zh-CN" dirty="0"/>
          </a:p>
          <a:p>
            <a:r>
              <a:rPr lang="fr-FR" altLang="zh-CN" dirty="0" err="1"/>
              <a:t>Metatrader</a:t>
            </a:r>
            <a:r>
              <a:rPr lang="fr-FR" altLang="zh-CN" dirty="0"/>
              <a:t> 4</a:t>
            </a:r>
          </a:p>
          <a:p>
            <a:endParaRPr lang="fr-FR" altLang="zh-CN" dirty="0"/>
          </a:p>
          <a:p>
            <a:r>
              <a:rPr lang="fr-FR" altLang="zh-CN" dirty="0" err="1"/>
              <a:t>Tradingview</a:t>
            </a:r>
            <a:r>
              <a:rPr lang="fr-FR" altLang="zh-CN" dirty="0"/>
              <a:t> </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p:txBody>
          <a:bodyPr>
            <a:normAutofit/>
          </a:bodyPr>
          <a:lstStyle/>
          <a:p>
            <a:pPr marL="0" indent="0">
              <a:buNone/>
            </a:pPr>
            <a:r>
              <a:rPr lang="fr-FR" altLang="zh-CN" dirty="0"/>
              <a:t>4 : Les courtiers</a:t>
            </a:r>
          </a:p>
          <a:p>
            <a:pPr marL="0" indent="0">
              <a:buNone/>
            </a:pPr>
            <a:r>
              <a:rPr lang="fr-FR" altLang="zh-CN" b="1" dirty="0"/>
              <a:t>Les différentes plateformes que l’on peut utiliser pour faire le </a:t>
            </a:r>
            <a:r>
              <a:rPr lang="fr-FR" altLang="zh-CN" b="1" dirty="0" err="1"/>
              <a:t>trading</a:t>
            </a:r>
            <a:endParaRPr lang="fr-FR" altLang="zh-CN" b="1" dirty="0"/>
          </a:p>
          <a:p>
            <a:r>
              <a:rPr lang="fr-FR" altLang="zh-CN" dirty="0"/>
              <a:t>Courtier =broker </a:t>
            </a:r>
          </a:p>
          <a:p>
            <a:r>
              <a:rPr lang="fr-FR" altLang="zh-CN" dirty="0"/>
              <a:t>Beaucoup d’arnaques</a:t>
            </a:r>
          </a:p>
          <a:p>
            <a:r>
              <a:rPr lang="fr-FR" altLang="zh-CN" dirty="0"/>
              <a:t>Comment bien le choisir?</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zh-CN" dirty="0"/>
              <a:t>I- QU’EST-CE QUE LE TRADING?</a:t>
            </a:r>
            <a:endParaRPr lang="zh-CN" altLang="en-US" dirty="0"/>
          </a:p>
        </p:txBody>
      </p:sp>
      <p:sp>
        <p:nvSpPr>
          <p:cNvPr id="3" name="Content Placeholder 2"/>
          <p:cNvSpPr>
            <a:spLocks noGrp="1"/>
          </p:cNvSpPr>
          <p:nvPr>
            <p:ph idx="1"/>
          </p:nvPr>
        </p:nvSpPr>
        <p:spPr/>
        <p:txBody>
          <a:bodyPr>
            <a:normAutofit fontScale="85000" lnSpcReduction="20000"/>
          </a:bodyPr>
          <a:lstStyle/>
          <a:p>
            <a:pPr marL="0" indent="0">
              <a:buNone/>
            </a:pPr>
            <a:r>
              <a:rPr lang="fr-FR" altLang="zh-CN" dirty="0"/>
              <a:t>5 : Le </a:t>
            </a:r>
            <a:r>
              <a:rPr lang="fr-FR" altLang="zh-CN" dirty="0" err="1"/>
              <a:t>forex</a:t>
            </a:r>
            <a:r>
              <a:rPr lang="fr-FR" altLang="zh-CN" dirty="0"/>
              <a:t> et les graphiques </a:t>
            </a:r>
          </a:p>
          <a:p>
            <a:pPr marL="0" indent="0">
              <a:buNone/>
            </a:pPr>
            <a:endParaRPr lang="fr-FR" altLang="zh-CN" dirty="0"/>
          </a:p>
          <a:p>
            <a:pPr marL="0" indent="0">
              <a:buNone/>
            </a:pPr>
            <a:endParaRPr lang="fr-FR" altLang="zh-CN" b="1" dirty="0"/>
          </a:p>
          <a:p>
            <a:r>
              <a:rPr lang="fr-FR" altLang="zh-CN" b="1" dirty="0"/>
              <a:t>Marché des changes donc des devises (</a:t>
            </a:r>
            <a:r>
              <a:rPr lang="fr-FR" altLang="zh-CN" b="1" dirty="0" err="1"/>
              <a:t>Forex</a:t>
            </a:r>
            <a:r>
              <a:rPr lang="fr-FR" altLang="zh-CN" b="1" dirty="0"/>
              <a:t> = </a:t>
            </a:r>
            <a:r>
              <a:rPr lang="fr-FR" altLang="zh-CN" b="1" dirty="0" err="1"/>
              <a:t>Forein</a:t>
            </a:r>
            <a:r>
              <a:rPr lang="fr-FR" altLang="zh-CN" b="1" dirty="0"/>
              <a:t> Exchange) </a:t>
            </a:r>
          </a:p>
          <a:p>
            <a:r>
              <a:rPr lang="fr-FR" altLang="zh-CN" b="1" dirty="0"/>
              <a:t>Les devises sont en paires pour indiquer la valeur d’une devise par rapport à une autre</a:t>
            </a:r>
          </a:p>
          <a:p>
            <a:r>
              <a:rPr lang="fr-FR" altLang="zh-CN" b="1" dirty="0"/>
              <a:t>Le </a:t>
            </a:r>
            <a:r>
              <a:rPr lang="fr-FR" altLang="zh-CN" b="1" dirty="0" err="1"/>
              <a:t>forex</a:t>
            </a:r>
            <a:r>
              <a:rPr lang="fr-FR" altLang="zh-CN" b="1" dirty="0"/>
              <a:t> est un marché qui n’est pas centralisé au sein d’une institution</a:t>
            </a:r>
          </a:p>
          <a:p>
            <a:r>
              <a:rPr lang="fr-FR" altLang="zh-CN" b="1" dirty="0"/>
              <a:t>Les devises s’échangent 24h/24  ,5j/7, à hauteur de 5000 milliards de dollars par jour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2620</Words>
  <Application>Microsoft Office PowerPoint</Application>
  <PresentationFormat>Affichage à l'écran (4:3)</PresentationFormat>
  <Paragraphs>257</Paragraphs>
  <Slides>43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43</vt:i4>
      </vt:variant>
    </vt:vector>
  </HeadingPairs>
  <TitlesOfParts>
    <vt:vector size="49" baseType="lpstr">
      <vt:lpstr>Arial</vt:lpstr>
      <vt:lpstr>Arial Black</vt:lpstr>
      <vt:lpstr>Arial Rounded MT Bold</vt:lpstr>
      <vt:lpstr>Bookman Old Style</vt:lpstr>
      <vt:lpstr>Calibri</vt:lpstr>
      <vt:lpstr>Office Theme</vt:lpstr>
      <vt:lpstr>ANNEE SCOLAIRE  2021-2022</vt:lpstr>
      <vt:lpstr>INTRODUCTION</vt:lpstr>
      <vt:lpstr>OBJECTIFS DU COURS</vt:lpstr>
      <vt:lpstr>PLAN DU COURS</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 QU’EST-CE QUE LE TRADING?</vt:lpstr>
      <vt:lpstr>III-L’ANALYSE GRAPHIQUE</vt:lpstr>
      <vt:lpstr>II-L’ANALYSE GRAPHIQUE 1.Les différentes formes de bougie  </vt:lpstr>
      <vt:lpstr> </vt:lpstr>
      <vt:lpstr> </vt:lpstr>
      <vt:lpstr>II-L’ANALYSE GRAPHIQUE</vt:lpstr>
      <vt:lpstr>II-L’ANALYSE GRAPHIQUE 2- Les différentes formes de figures en trading </vt:lpstr>
      <vt:lpstr>II-L’ANALYSE GRAPHIQUE 2- Les différentes formes de figures en trading</vt:lpstr>
      <vt:lpstr>II-L’ANALYSE GRAPHIQUE 2- Les différentes formes de figures en trading</vt:lpstr>
      <vt:lpstr>II-L’ANALYSE GRAPHIQUE 2- Les différentes formes de figures en trading</vt:lpstr>
      <vt:lpstr>II-L’ANALYSE GRAPHIQUE 2- Les différentes formes de figures en trading</vt:lpstr>
      <vt:lpstr>II-L’ANALYSE GRAPHIQUE 2- Les différentes formes de figures en trading</vt:lpstr>
      <vt:lpstr>II-L’ANALYSE GRAPHIQUE 2- Les différentes formes de figures en trading</vt:lpstr>
      <vt:lpstr>IV-LES INDICATEURS TECHNIQUES</vt:lpstr>
      <vt:lpstr>IV-LES INDICATEURS TECHNIQUES</vt:lpstr>
      <vt:lpstr>IV-LES INDICATEURS TECHNIQUES</vt:lpstr>
      <vt:lpstr>V-L’ANALYSE FONDAMENTALE</vt:lpstr>
      <vt:lpstr>V. ANALYSE FONDAMENTALE</vt:lpstr>
      <vt:lpstr>V. ANALYSE FONDAMENTALE</vt:lpstr>
      <vt:lpstr>VI-COMMENT PLACER UN ORDRE?</vt:lpstr>
      <vt:lpstr>VII- COMMENT GERER SON PORTEFEUILLE/MONEY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USER</dc:creator>
  <cp:lastModifiedBy>SAWADOGO ADAMA</cp:lastModifiedBy>
  <cp:revision>25</cp:revision>
  <dcterms:created xsi:type="dcterms:W3CDTF">2022-05-12T18:11:00Z</dcterms:created>
  <dcterms:modified xsi:type="dcterms:W3CDTF">2022-05-17T07:46:20Z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A4D20B6425964D158E621932D5EF36BC</vt:lpwstr>
  </property>
  <property fmtid="{D5CDD505-2E9C-101B-9397-08002B2CF9AE}" pid="3" name="KSOProductBuildVer">
    <vt:lpwstr>1036-11.2.0.11130</vt:lpwstr>
  </property>
</Properties>
</file>