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301" r:id="rId5"/>
    <p:sldId id="302" r:id="rId6"/>
    <p:sldId id="303" r:id="rId7"/>
    <p:sldId id="304" r:id="rId8"/>
    <p:sldId id="305" r:id="rId9"/>
    <p:sldId id="306" r:id="rId10"/>
    <p:sldId id="307" r:id="rId11"/>
    <p:sldId id="308" r:id="rId12"/>
    <p:sldId id="310" r:id="rId13"/>
    <p:sldId id="311" r:id="rId14"/>
    <p:sldId id="312" r:id="rId15"/>
    <p:sldId id="313" r:id="rId16"/>
    <p:sldId id="314" r:id="rId17"/>
    <p:sldId id="315" r:id="rId18"/>
    <p:sldId id="316" r:id="rId19"/>
    <p:sldId id="317" r:id="rId20"/>
    <p:sldId id="318" r:id="rId21"/>
    <p:sldId id="319" r:id="rId22"/>
    <p:sldId id="275"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98982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23737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03848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17154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24391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51063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6B58EA4-F603-434D-9C9D-0DE1E8D799DA}" type="datetimeFigureOut">
              <a:rPr lang="fr-FR" smtClean="0"/>
              <a:t>06/05/2019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56632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6B58EA4-F603-434D-9C9D-0DE1E8D799DA}" type="datetimeFigureOut">
              <a:rPr lang="fr-FR" smtClean="0"/>
              <a:t>06/05/2019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210318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6B58EA4-F603-434D-9C9D-0DE1E8D799DA}" type="datetimeFigureOut">
              <a:rPr lang="fr-FR" smtClean="0"/>
              <a:t>06/05/2019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7738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72680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81272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A74BB-7CB2-4945-99D5-FF2C3E64EC48}" type="slidenum">
              <a:rPr lang="fr-FR" smtClean="0"/>
              <a:t>‹N°›</a:t>
            </a:fld>
            <a:endParaRPr lang="fr-FR"/>
          </a:p>
        </p:txBody>
      </p:sp>
    </p:spTree>
    <p:extLst>
      <p:ext uri="{BB962C8B-B14F-4D97-AF65-F5344CB8AC3E}">
        <p14:creationId xmlns:p14="http://schemas.microsoft.com/office/powerpoint/2010/main" val="182815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7030A0"/>
                </a:solidFill>
                <a:latin typeface="Times New Roman" panose="02020603050405020304" pitchFamily="18" charset="0"/>
                <a:cs typeface="Times New Roman" panose="02020603050405020304" pitchFamily="18" charset="0"/>
              </a:rPr>
              <a:t>Module</a:t>
            </a:r>
            <a:r>
              <a:rPr lang="fr-FR" b="1" dirty="0" smtClean="0">
                <a:solidFill>
                  <a:srgbClr val="7030A0"/>
                </a:solidFill>
              </a:rPr>
              <a:t> I: La gestion du temps</a:t>
            </a:r>
            <a:endParaRPr lang="fr-FR" b="1" dirty="0">
              <a:solidFill>
                <a:srgbClr val="7030A0"/>
              </a:solidFill>
            </a:endParaRPr>
          </a:p>
        </p:txBody>
      </p:sp>
      <p:sp>
        <p:nvSpPr>
          <p:cNvPr id="3" name="Sous-titre 2"/>
          <p:cNvSpPr>
            <a:spLocks noGrp="1"/>
          </p:cNvSpPr>
          <p:nvPr>
            <p:ph type="subTitle" idx="1"/>
          </p:nvPr>
        </p:nvSpPr>
        <p:spPr>
          <a:xfrm>
            <a:off x="1524000" y="3602038"/>
            <a:ext cx="9144000" cy="2241550"/>
          </a:xfrm>
        </p:spPr>
        <p:txBody>
          <a:bodyPr>
            <a:normAutofit/>
          </a:bodyPr>
          <a:lstStyle/>
          <a:p>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Partie </a:t>
            </a:r>
            <a:r>
              <a:rPr lang="fr-FR"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III: </a:t>
            </a: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La maîtrise du temps : Les </a:t>
            </a:r>
            <a:r>
              <a:rPr lang="fr-FR"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Alliés</a:t>
            </a:r>
          </a:p>
          <a:p>
            <a:pPr algn="just"/>
            <a:r>
              <a:rPr lang="fr-FR" dirty="0">
                <a:latin typeface="Times New Roman" panose="02020603050405020304" pitchFamily="18" charset="0"/>
                <a:ea typeface="Times New Roman" panose="02020603050405020304" pitchFamily="18" charset="0"/>
                <a:cs typeface="Times New Roman" panose="02020603050405020304" pitchFamily="18" charset="0"/>
              </a:rPr>
              <a:t>Nous présenterons ensuite des moyens d’augmenter la maîtrise du temps : la congruence, la délégation et la planification. Nous aborderons des méthodes pour fixer des objectifs, planifier sa journée, sa semaine, son mois ou son année et déléguer des tâches à ses collaborateurs</a:t>
            </a:r>
            <a:endParaRPr lang="fr-FR"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4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57163"/>
            <a:ext cx="10515600" cy="1533525"/>
          </a:xfrm>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6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DÉLÉGATION</a:t>
            </a:r>
            <a:br>
              <a:rPr lang="fr-FR" sz="36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24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Obstacles </a:t>
            </a:r>
            <a:r>
              <a:rPr lang="fr-FR" sz="24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à la délégation provenant du supérieur hiérarchique et du collaborateur</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a:bodyPr>
          <a:lstStyle/>
          <a:p>
            <a:pPr marL="0" indent="0" algn="just">
              <a:lnSpc>
                <a:spcPct val="102000"/>
              </a:lnSpc>
              <a:spcAft>
                <a:spcPts val="0"/>
              </a:spcAft>
              <a:buNone/>
            </a:pP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27000" indent="0" algn="just">
              <a:lnSpc>
                <a:spcPct val="10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Image 4"/>
          <p:cNvPicPr>
            <a:picLocks noChangeAspect="1"/>
          </p:cNvPicPr>
          <p:nvPr/>
        </p:nvPicPr>
        <p:blipFill>
          <a:blip r:embed="rId2"/>
          <a:stretch>
            <a:fillRect/>
          </a:stretch>
        </p:blipFill>
        <p:spPr>
          <a:xfrm>
            <a:off x="985838" y="1557338"/>
            <a:ext cx="10086975" cy="4900612"/>
          </a:xfrm>
          <a:prstGeom prst="rect">
            <a:avLst/>
          </a:prstGeom>
        </p:spPr>
      </p:pic>
    </p:spTree>
    <p:extLst>
      <p:ext uri="{BB962C8B-B14F-4D97-AF65-F5344CB8AC3E}">
        <p14:creationId xmlns:p14="http://schemas.microsoft.com/office/powerpoint/2010/main" val="4187874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57163"/>
            <a:ext cx="10515600" cy="1533525"/>
          </a:xfrm>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6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DÉLÉGATION</a:t>
            </a:r>
            <a:br>
              <a:rPr lang="fr-FR" sz="36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24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Obstacles </a:t>
            </a:r>
            <a:r>
              <a:rPr lang="fr-FR" sz="24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à la délégation provenant du supérieur hiérarchique et du collaborateur</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a:bodyPr>
          <a:lstStyle/>
          <a:p>
            <a:pPr marL="0" indent="0" algn="just">
              <a:lnSpc>
                <a:spcPct val="102000"/>
              </a:lnSpc>
              <a:spcAft>
                <a:spcPts val="0"/>
              </a:spcAft>
              <a:buNone/>
            </a:pP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27000" indent="0" algn="just">
              <a:lnSpc>
                <a:spcPct val="10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Objet 3"/>
          <p:cNvGraphicFramePr>
            <a:graphicFrameLocks noChangeAspect="1"/>
          </p:cNvGraphicFramePr>
          <p:nvPr>
            <p:extLst>
              <p:ext uri="{D42A27DB-BD31-4B8C-83A1-F6EECF244321}">
                <p14:modId xmlns:p14="http://schemas.microsoft.com/office/powerpoint/2010/main" val="1989261060"/>
              </p:ext>
            </p:extLst>
          </p:nvPr>
        </p:nvGraphicFramePr>
        <p:xfrm>
          <a:off x="838200" y="1690688"/>
          <a:ext cx="10706100" cy="5195887"/>
        </p:xfrm>
        <a:graphic>
          <a:graphicData uri="http://schemas.openxmlformats.org/presentationml/2006/ole">
            <mc:AlternateContent xmlns:mc="http://schemas.openxmlformats.org/markup-compatibility/2006">
              <mc:Choice xmlns:v="urn:schemas-microsoft-com:vml" Requires="v">
                <p:oleObj spid="_x0000_s1029" name="Document" r:id="rId3" imgW="5780881" imgH="5196515" progId="Word.Document.12">
                  <p:embed/>
                </p:oleObj>
              </mc:Choice>
              <mc:Fallback>
                <p:oleObj name="Document" r:id="rId3" imgW="5780881" imgH="5196515" progId="Word.Document.12">
                  <p:embed/>
                  <p:pic>
                    <p:nvPicPr>
                      <p:cNvPr id="0" name=""/>
                      <p:cNvPicPr/>
                      <p:nvPr/>
                    </p:nvPicPr>
                    <p:blipFill>
                      <a:blip r:embed="rId4"/>
                      <a:stretch>
                        <a:fillRect/>
                      </a:stretch>
                    </p:blipFill>
                    <p:spPr>
                      <a:xfrm>
                        <a:off x="838200" y="1690688"/>
                        <a:ext cx="10706100" cy="5195887"/>
                      </a:xfrm>
                      <a:prstGeom prst="rect">
                        <a:avLst/>
                      </a:prstGeom>
                    </p:spPr>
                  </p:pic>
                </p:oleObj>
              </mc:Fallback>
            </mc:AlternateContent>
          </a:graphicData>
        </a:graphic>
      </p:graphicFrame>
    </p:spTree>
    <p:extLst>
      <p:ext uri="{BB962C8B-B14F-4D97-AF65-F5344CB8AC3E}">
        <p14:creationId xmlns:p14="http://schemas.microsoft.com/office/powerpoint/2010/main" val="3396366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92163"/>
          </a:xfrm>
        </p:spPr>
        <p:txBody>
          <a:bodyPr/>
          <a:lstStyle/>
          <a:p>
            <a:pPr algn="ct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PLANIFICATION</a:t>
            </a:r>
            <a:endParaRPr lang="fr-FR" dirty="0"/>
          </a:p>
        </p:txBody>
      </p:sp>
      <p:sp>
        <p:nvSpPr>
          <p:cNvPr id="3" name="Espace réservé du contenu 2"/>
          <p:cNvSpPr>
            <a:spLocks noGrp="1"/>
          </p:cNvSpPr>
          <p:nvPr>
            <p:ph idx="1"/>
          </p:nvPr>
        </p:nvSpPr>
        <p:spPr>
          <a:xfrm>
            <a:off x="838200" y="1285875"/>
            <a:ext cx="10515600" cy="4891088"/>
          </a:xfrm>
        </p:spPr>
        <p:txBody>
          <a:bodyPr/>
          <a:lstStyle/>
          <a:p>
            <a:pPr marL="0" marR="152400" indent="0" algn="just">
              <a:lnSpc>
                <a:spcPct val="104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La planification constitue l’opération essentielle, l’activité prioritaire, celle qui doit prendre le plus de temps, qui détermine toutes les autres opérations de la journée, de la semaine, du mois, de l’année.</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lnSpc>
                <a:spcPts val="5"/>
              </a:lnSpc>
              <a:spcAft>
                <a:spcPts val="0"/>
              </a:spcAft>
              <a:buNone/>
            </a:pP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fr-FR" dirty="0">
                <a:latin typeface="Times New Roman" panose="02020603050405020304" pitchFamily="18" charset="0"/>
                <a:ea typeface="Times New Roman" panose="02020603050405020304" pitchFamily="18" charset="0"/>
                <a:cs typeface="Arial" panose="020B0604020202020204" pitchFamily="34" charset="0"/>
              </a:rPr>
              <a:t>Planifier permet de récupérer de trois à quatre fois le temps qu’on y consacre. Planifier procure un sentiment de contrôle sur sa vie ainsi qu’un sentiment d’harmonie. Planifier permet de se sentir comme un chef d’orchestre et de faire jouer à l’unisson tous les événements de la journée</a:t>
            </a:r>
            <a:endParaRPr lang="fr-FR" dirty="0"/>
          </a:p>
        </p:txBody>
      </p:sp>
    </p:spTree>
    <p:extLst>
      <p:ext uri="{BB962C8B-B14F-4D97-AF65-F5344CB8AC3E}">
        <p14:creationId xmlns:p14="http://schemas.microsoft.com/office/powerpoint/2010/main" val="338445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92163"/>
          </a:xfrm>
        </p:spPr>
        <p:txBody>
          <a:bodyPr/>
          <a:lstStyle/>
          <a:p>
            <a:pPr algn="ct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PLANIFICATION</a:t>
            </a:r>
            <a:endParaRPr lang="fr-FR" dirty="0"/>
          </a:p>
        </p:txBody>
      </p:sp>
      <p:sp>
        <p:nvSpPr>
          <p:cNvPr id="3" name="Espace réservé du contenu 2"/>
          <p:cNvSpPr>
            <a:spLocks noGrp="1"/>
          </p:cNvSpPr>
          <p:nvPr>
            <p:ph idx="1"/>
          </p:nvPr>
        </p:nvSpPr>
        <p:spPr>
          <a:xfrm>
            <a:off x="838200" y="1285875"/>
            <a:ext cx="10515600" cy="4891088"/>
          </a:xfrm>
        </p:spPr>
        <p:txBody>
          <a:bodyPr>
            <a:normAutofit fontScale="77500" lnSpcReduction="20000"/>
          </a:bodyPr>
          <a:lstStyle/>
          <a:p>
            <a:pPr marL="0" indent="0">
              <a:spcAft>
                <a:spcPts val="0"/>
              </a:spcAft>
              <a:buNone/>
            </a:pPr>
            <a:r>
              <a:rPr lang="fr-FR" sz="40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Conseils pour </a:t>
            </a:r>
            <a:r>
              <a:rPr lang="fr-FR" sz="40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planifier</a:t>
            </a:r>
            <a:endParaRPr lang="fr-FR" sz="1800" dirty="0">
              <a:latin typeface="Calibri" panose="020F0502020204030204" pitchFamily="34" charset="0"/>
              <a:ea typeface="Calibri" panose="020F0502020204030204" pitchFamily="34" charset="0"/>
              <a:cs typeface="Arial" panose="020B0604020202020204" pitchFamily="34" charset="0"/>
            </a:endParaRPr>
          </a:p>
          <a:p>
            <a:pPr marR="50800" lvl="0">
              <a:lnSpc>
                <a:spcPct val="105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Il est important d’avoir déjà déblayé le terrain et d’avoir établi quelles sont les activités prioritaires. Donc se reporter au texte </a:t>
            </a:r>
            <a:r>
              <a:rPr lang="fr-FR" i="1" dirty="0">
                <a:latin typeface="Times New Roman" panose="02020603050405020304" pitchFamily="18" charset="0"/>
                <a:ea typeface="Times New Roman" panose="02020603050405020304" pitchFamily="18" charset="0"/>
                <a:cs typeface="Arial" panose="020B0604020202020204" pitchFamily="34" charset="0"/>
              </a:rPr>
              <a:t>Important versus Urgent</a:t>
            </a:r>
            <a:r>
              <a:rPr lang="fr-FR" dirty="0">
                <a:latin typeface="Times New Roman" panose="02020603050405020304" pitchFamily="18" charset="0"/>
                <a:ea typeface="Times New Roman" panose="02020603050405020304" pitchFamily="18" charset="0"/>
                <a:cs typeface="Arial" panose="020B0604020202020204" pitchFamily="34" charset="0"/>
              </a:rPr>
              <a:t> dans l’Annexe 2, </a:t>
            </a:r>
            <a:r>
              <a:rPr lang="fr-FR" i="1" dirty="0">
                <a:latin typeface="Times New Roman" panose="02020603050405020304" pitchFamily="18" charset="0"/>
                <a:ea typeface="Times New Roman" panose="02020603050405020304" pitchFamily="18" charset="0"/>
                <a:cs typeface="Arial" panose="020B0604020202020204" pitchFamily="34" charset="0"/>
              </a:rPr>
              <a:t>La Maîtrise</a:t>
            </a:r>
            <a:r>
              <a:rPr lang="fr-FR" dirty="0">
                <a:latin typeface="Times New Roman" panose="02020603050405020304" pitchFamily="18" charset="0"/>
                <a:ea typeface="Times New Roman" panose="02020603050405020304" pitchFamily="18" charset="0"/>
                <a:cs typeface="Arial" panose="020B0604020202020204" pitchFamily="34" charset="0"/>
              </a:rPr>
              <a:t> </a:t>
            </a:r>
            <a:r>
              <a:rPr lang="fr-FR" i="1" dirty="0">
                <a:latin typeface="Times New Roman" panose="02020603050405020304" pitchFamily="18" charset="0"/>
                <a:ea typeface="Times New Roman" panose="02020603050405020304" pitchFamily="18" charset="0"/>
                <a:cs typeface="Arial" panose="020B0604020202020204" pitchFamily="34" charset="0"/>
              </a:rPr>
              <a:t>du Temps : Les obstacles</a:t>
            </a:r>
            <a:r>
              <a:rPr lang="fr-FR" i="1"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12700" lvl="0">
              <a:lnSpc>
                <a:spcPct val="102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Décider quelles tâches seront déléguées et à qui; prévoir des rencontres avec ces collaborateurs pour leur expliquer leurs mandats, et préciser les échéances et les modalités de contrôle et d’évaluation</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38100" lvl="0">
              <a:lnSpc>
                <a:spcPct val="104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Noter dans la planification hebdomadaire, mensuelle et annuelle toutes les dates inamovibles et les périodes réservées aux examens, à la rentrée, aux vacances et congés</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254000" lvl="0">
              <a:lnSpc>
                <a:spcPct val="104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Décider des dates de réunion du personnel, des parents, des élèves, des comités etc. et les intégrer dans la planification</a:t>
            </a:r>
            <a:endParaRPr lang="fr-FR" sz="1800" dirty="0">
              <a:latin typeface="Calibri" panose="020F0502020204030204" pitchFamily="34" charset="0"/>
              <a:ea typeface="Calibri" panose="020F0502020204030204" pitchFamily="34" charset="0"/>
              <a:cs typeface="Arial" panose="020B0604020202020204" pitchFamily="34" charset="0"/>
            </a:endParaRPr>
          </a:p>
          <a:p>
            <a:pPr>
              <a:buFont typeface="Wingdings" panose="05000000000000000000" pitchFamily="2" charset="2"/>
              <a:buChar char="Ø"/>
            </a:pPr>
            <a:r>
              <a:rPr lang="fr-FR" dirty="0">
                <a:latin typeface="Times New Roman" panose="02020603050405020304" pitchFamily="18" charset="0"/>
                <a:ea typeface="Times New Roman" panose="02020603050405020304" pitchFamily="18" charset="0"/>
                <a:cs typeface="Arial" panose="020B0604020202020204" pitchFamily="34" charset="0"/>
              </a:rPr>
              <a:t>Planifier les arrêts de travail, pendant l’année, du chef d’établissement (formation, rencontres à l’extérieur etc.) et ceux des collaborateurs</a:t>
            </a:r>
            <a:endParaRPr lang="fr-FR" dirty="0"/>
          </a:p>
        </p:txBody>
      </p:sp>
    </p:spTree>
    <p:extLst>
      <p:ext uri="{BB962C8B-B14F-4D97-AF65-F5344CB8AC3E}">
        <p14:creationId xmlns:p14="http://schemas.microsoft.com/office/powerpoint/2010/main" val="652823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92163"/>
          </a:xfrm>
        </p:spPr>
        <p:txBody>
          <a:bodyPr/>
          <a:lstStyle/>
          <a:p>
            <a:pPr algn="ct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PLANIFICATION</a:t>
            </a:r>
            <a:endParaRPr lang="fr-FR" dirty="0"/>
          </a:p>
        </p:txBody>
      </p:sp>
      <p:sp>
        <p:nvSpPr>
          <p:cNvPr id="3" name="Espace réservé du contenu 2"/>
          <p:cNvSpPr>
            <a:spLocks noGrp="1"/>
          </p:cNvSpPr>
          <p:nvPr>
            <p:ph idx="1"/>
          </p:nvPr>
        </p:nvSpPr>
        <p:spPr>
          <a:xfrm>
            <a:off x="528638" y="1285875"/>
            <a:ext cx="11301412" cy="5257800"/>
          </a:xfrm>
        </p:spPr>
        <p:txBody>
          <a:bodyPr>
            <a:normAutofit fontScale="70000" lnSpcReduction="20000"/>
          </a:bodyPr>
          <a:lstStyle/>
          <a:p>
            <a:pPr marL="0" indent="0">
              <a:spcAft>
                <a:spcPts val="0"/>
              </a:spcAft>
              <a:buNone/>
            </a:pPr>
            <a:r>
              <a:rPr lang="fr-FR" sz="40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Conseils pour </a:t>
            </a:r>
            <a:r>
              <a:rPr lang="fr-FR" sz="40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planifier</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2700" dirty="0">
                <a:latin typeface="Times New Roman" panose="02020603050405020304" pitchFamily="18" charset="0"/>
                <a:ea typeface="Times New Roman" panose="02020603050405020304" pitchFamily="18" charset="0"/>
                <a:cs typeface="Arial" panose="020B0604020202020204" pitchFamily="34" charset="0"/>
              </a:rPr>
              <a:t>Lorsqu’on arrive à la planification quotidienne et hebdomadaire, il faut </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700" dirty="0">
              <a:latin typeface="Calibri" panose="020F0502020204030204" pitchFamily="34" charset="0"/>
              <a:ea typeface="Calibri" panose="020F0502020204030204" pitchFamily="34" charset="0"/>
              <a:cs typeface="Arial" panose="020B0604020202020204" pitchFamily="34" charset="0"/>
            </a:endParaRPr>
          </a:p>
          <a:p>
            <a:pPr marR="215900" lvl="0" algn="just">
              <a:lnSpc>
                <a:spcPct val="105000"/>
              </a:lnSpc>
              <a:buFont typeface="Wingdings" panose="05000000000000000000" pitchFamily="2" charset="2"/>
              <a:buChar char="Ø"/>
              <a:tabLst>
                <a:tab pos="228600" algn="l"/>
              </a:tabLst>
            </a:pPr>
            <a:r>
              <a:rPr lang="fr-FR" sz="2700" dirty="0">
                <a:latin typeface="Times New Roman" panose="02020603050405020304" pitchFamily="18" charset="0"/>
                <a:ea typeface="Times New Roman" panose="02020603050405020304" pitchFamily="18" charset="0"/>
                <a:cs typeface="Arial" panose="020B0604020202020204" pitchFamily="34" charset="0"/>
              </a:rPr>
              <a:t>Placer d’abord les activités importantes et urgentes (A et B)) puis les autres en gardant les activités routinières (C et D) pour les moments creux de la journée ou pour des moments prédéterminés de la journée ou de la semaine</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700" dirty="0">
              <a:latin typeface="Calibri" panose="020F0502020204030204" pitchFamily="34" charset="0"/>
              <a:ea typeface="Calibri" panose="020F0502020204030204" pitchFamily="34" charset="0"/>
              <a:cs typeface="Arial" panose="020B0604020202020204" pitchFamily="34" charset="0"/>
            </a:endParaRPr>
          </a:p>
          <a:p>
            <a:pPr marR="317500" lvl="0" algn="just">
              <a:lnSpc>
                <a:spcPct val="104000"/>
              </a:lnSpc>
              <a:buFont typeface="Wingdings" panose="05000000000000000000" pitchFamily="2" charset="2"/>
              <a:buChar char="Ø"/>
              <a:tabLst>
                <a:tab pos="228600" algn="l"/>
              </a:tabLst>
            </a:pPr>
            <a:r>
              <a:rPr lang="fr-FR" sz="2700" dirty="0">
                <a:latin typeface="Times New Roman" panose="02020603050405020304" pitchFamily="18" charset="0"/>
                <a:ea typeface="Times New Roman" panose="02020603050405020304" pitchFamily="18" charset="0"/>
                <a:cs typeface="Arial" panose="020B0604020202020204" pitchFamily="34" charset="0"/>
              </a:rPr>
              <a:t>Réserver des moments pour les imprévus qui ne manqueront pas de se présenter, surtout lorsqu’on a planifié une journée trop pleine.</a:t>
            </a:r>
            <a:endParaRPr lang="fr-FR" sz="2700" dirty="0">
              <a:latin typeface="Calibri" panose="020F0502020204030204" pitchFamily="34" charset="0"/>
              <a:ea typeface="Calibri" panose="020F0502020204030204" pitchFamily="34" charset="0"/>
              <a:cs typeface="Arial" panose="020B0604020202020204" pitchFamily="34" charset="0"/>
            </a:endParaRPr>
          </a:p>
          <a:p>
            <a:pPr marR="50800" lvl="0" algn="just">
              <a:lnSpc>
                <a:spcPct val="104000"/>
              </a:lnSpc>
              <a:buFont typeface="Wingdings" panose="05000000000000000000" pitchFamily="2" charset="2"/>
              <a:buChar char="Ø"/>
              <a:tabLst>
                <a:tab pos="228600" algn="l"/>
              </a:tabLst>
            </a:pPr>
            <a:r>
              <a:rPr lang="fr-FR" sz="2700" dirty="0">
                <a:latin typeface="Times New Roman" panose="02020603050405020304" pitchFamily="18" charset="0"/>
                <a:ea typeface="Times New Roman" panose="02020603050405020304" pitchFamily="18" charset="0"/>
                <a:cs typeface="Arial" panose="020B0604020202020204" pitchFamily="34" charset="0"/>
              </a:rPr>
              <a:t>Regrouper les tâches semblables ; par exemple : retours d’appels téléphoniques, signature de documents, rencontre d’élèves</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700" dirty="0">
              <a:latin typeface="Calibri" panose="020F0502020204030204" pitchFamily="34" charset="0"/>
              <a:ea typeface="Calibri" panose="020F0502020204030204" pitchFamily="34" charset="0"/>
              <a:cs typeface="Arial" panose="020B0604020202020204" pitchFamily="34" charset="0"/>
            </a:endParaRPr>
          </a:p>
          <a:p>
            <a:pPr marR="25400" lvl="0" algn="just">
              <a:lnSpc>
                <a:spcPct val="104000"/>
              </a:lnSpc>
              <a:buFont typeface="Wingdings" panose="05000000000000000000" pitchFamily="2" charset="2"/>
              <a:buChar char="Ø"/>
              <a:tabLst>
                <a:tab pos="228600" algn="l"/>
              </a:tabLst>
            </a:pPr>
            <a:r>
              <a:rPr lang="fr-FR" sz="2700" dirty="0">
                <a:latin typeface="Times New Roman" panose="02020603050405020304" pitchFamily="18" charset="0"/>
                <a:ea typeface="Times New Roman" panose="02020603050405020304" pitchFamily="18" charset="0"/>
                <a:cs typeface="Arial" panose="020B0604020202020204" pitchFamily="34" charset="0"/>
              </a:rPr>
              <a:t>Garder à portée de la main son agenda, son manuel de gestion et tout autre document dont on se sert tous les jours</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a:t>
            </a:r>
            <a:r>
              <a:rPr lang="fr-FR" sz="2700" dirty="0">
                <a:latin typeface="Arial" panose="020B0604020202020204" pitchFamily="34" charset="0"/>
                <a:ea typeface="Arial" panose="020B0604020202020204" pitchFamily="34" charset="0"/>
                <a:cs typeface="Arial" panose="020B0604020202020204" pitchFamily="34" charset="0"/>
              </a:rPr>
              <a:t> </a:t>
            </a:r>
            <a:endParaRPr lang="fr-FR" sz="2700" dirty="0">
              <a:latin typeface="Calibri" panose="020F0502020204030204" pitchFamily="34" charset="0"/>
              <a:ea typeface="Calibri" panose="020F0502020204030204" pitchFamily="34" charset="0"/>
              <a:cs typeface="Arial" panose="020B0604020202020204" pitchFamily="34" charset="0"/>
            </a:endParaRPr>
          </a:p>
          <a:p>
            <a:pPr lvl="0" algn="just">
              <a:lnSpc>
                <a:spcPct val="108000"/>
              </a:lnSpc>
              <a:buFont typeface="Wingdings" panose="05000000000000000000" pitchFamily="2" charset="2"/>
              <a:buChar char="Ø"/>
              <a:tabLst>
                <a:tab pos="228600" algn="l"/>
              </a:tabLst>
            </a:pPr>
            <a:r>
              <a:rPr lang="fr-FR" sz="2700" dirty="0">
                <a:latin typeface="Times New Roman" panose="02020603050405020304" pitchFamily="18" charset="0"/>
                <a:ea typeface="Times New Roman" panose="02020603050405020304" pitchFamily="18" charset="0"/>
                <a:cs typeface="Arial" panose="020B0604020202020204" pitchFamily="34" charset="0"/>
              </a:rPr>
              <a:t>Se garder des périodes de calme et de réflexion, de préférence à la même heure tous les jours, afin d’habituer les collaborateurs à respecter ces moments</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a:t>
            </a:r>
          </a:p>
          <a:p>
            <a:pPr marL="0" indent="0" algn="just">
              <a:lnSpc>
                <a:spcPct val="120000"/>
              </a:lnSpc>
              <a:spcAft>
                <a:spcPts val="0"/>
              </a:spcAft>
              <a:buNone/>
            </a:pPr>
            <a:r>
              <a:rPr lang="fr-FR" sz="2700" dirty="0">
                <a:latin typeface="Times New Roman" panose="02020603050405020304" pitchFamily="18" charset="0"/>
                <a:ea typeface="Times New Roman" panose="02020603050405020304" pitchFamily="18" charset="0"/>
                <a:cs typeface="Arial" panose="020B0604020202020204" pitchFamily="34" charset="0"/>
              </a:rPr>
              <a:t>A tout moment, se réajuster par rapport à sa </a:t>
            </a:r>
            <a:r>
              <a:rPr lang="fr-FR" sz="2700" dirty="0" smtClean="0">
                <a:latin typeface="Times New Roman" panose="02020603050405020304" pitchFamily="18" charset="0"/>
                <a:ea typeface="Times New Roman" panose="02020603050405020304" pitchFamily="18" charset="0"/>
                <a:cs typeface="Arial" panose="020B0604020202020204" pitchFamily="34" charset="0"/>
              </a:rPr>
              <a:t>planification, en </a:t>
            </a:r>
            <a:r>
              <a:rPr lang="fr-FR" sz="2700" dirty="0">
                <a:latin typeface="Times New Roman" panose="02020603050405020304" pitchFamily="18" charset="0"/>
                <a:ea typeface="Times New Roman" panose="02020603050405020304" pitchFamily="18" charset="0"/>
                <a:cs typeface="Arial" panose="020B0604020202020204" pitchFamily="34" charset="0"/>
              </a:rPr>
              <a:t>regardant ce qu’il reste à faire et en réajustant le plan de la journée ;  en s’assurant que les activités prioritaires soient réalisées et que les tâches routinières soient sous contrôle ; en encourageant tout le personnel de l’établissement à gérer son temps de façon rationnelle.</a:t>
            </a:r>
          </a:p>
          <a:p>
            <a:pPr marL="0" lvl="0" indent="0" algn="just">
              <a:lnSpc>
                <a:spcPct val="108000"/>
              </a:lnSpc>
              <a:buNone/>
              <a:tabLst>
                <a:tab pos="228600" algn="l"/>
              </a:tabLst>
            </a:pPr>
            <a:endParaRPr lang="fr-FR" sz="27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06925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92163"/>
          </a:xfrm>
        </p:spPr>
        <p:txBody>
          <a:bodyPr/>
          <a:lstStyle/>
          <a:p>
            <a:pPr algn="ct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PLANIFICATION</a:t>
            </a:r>
            <a:endParaRPr lang="fr-FR" dirty="0"/>
          </a:p>
        </p:txBody>
      </p:sp>
      <p:sp>
        <p:nvSpPr>
          <p:cNvPr id="3" name="Espace réservé du contenu 2"/>
          <p:cNvSpPr>
            <a:spLocks noGrp="1"/>
          </p:cNvSpPr>
          <p:nvPr>
            <p:ph idx="1"/>
          </p:nvPr>
        </p:nvSpPr>
        <p:spPr>
          <a:xfrm>
            <a:off x="838200" y="1285875"/>
            <a:ext cx="10515600" cy="4891088"/>
          </a:xfrm>
        </p:spPr>
        <p:txBody>
          <a:bodyPr>
            <a:normAutofit fontScale="77500" lnSpcReduction="20000"/>
          </a:bodyPr>
          <a:lstStyle/>
          <a:p>
            <a:pPr marL="0" indent="0">
              <a:spcAft>
                <a:spcPts val="0"/>
              </a:spcAft>
              <a:buNone/>
            </a:pPr>
            <a:r>
              <a:rPr lang="fr-FR" sz="40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Conseils pour </a:t>
            </a:r>
            <a:r>
              <a:rPr lang="fr-FR" sz="40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planifier</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Lorsqu’on arrive à la planification quotidienne et hebdomadaire, il faut </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215900" lvl="0">
              <a:lnSpc>
                <a:spcPct val="105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Placer d’abord les activités importantes et urgentes (A et B)) puis les autres en gardant les activités routinières (C et D) pour les moments creux de la journée ou pour des moments prédéterminés de la journée ou de la semaine</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317500" lvl="0">
              <a:lnSpc>
                <a:spcPct val="104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Réserver des moments pour les imprévus qui ne manqueront pas de se présenter, surtout lorsqu’on a planifié une journée trop pleine.</a:t>
            </a:r>
            <a:endParaRPr lang="fr-FR" sz="1800" dirty="0">
              <a:latin typeface="Calibri" panose="020F0502020204030204" pitchFamily="34" charset="0"/>
              <a:ea typeface="Calibri" panose="020F0502020204030204" pitchFamily="34" charset="0"/>
              <a:cs typeface="Arial" panose="020B0604020202020204" pitchFamily="34" charset="0"/>
            </a:endParaRPr>
          </a:p>
          <a:p>
            <a:pPr marR="50800" lvl="0">
              <a:lnSpc>
                <a:spcPct val="104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Regrouper les tâches semblables ; par exemple : retours d’appels téléphoniques, signature de documents, rencontre d’élèves</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R="25400" lvl="0">
              <a:lnSpc>
                <a:spcPct val="104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Garder à portée de la main son agenda, son manuel de gestion et tout autre document dont on se sert tous les jours</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r>
              <a:rPr lang="fr-FR" dirty="0">
                <a:latin typeface="Arial" panose="020B0604020202020204" pitchFamily="34" charset="0"/>
                <a:ea typeface="Arial" panose="020B0604020202020204" pitchFamily="34" charset="0"/>
                <a:cs typeface="Arial" panose="020B0604020202020204" pitchFamily="34" charset="0"/>
              </a:rPr>
              <a:t> </a:t>
            </a:r>
            <a:endParaRPr lang="fr-FR" sz="1800" dirty="0">
              <a:latin typeface="Calibri" panose="020F0502020204030204" pitchFamily="34" charset="0"/>
              <a:ea typeface="Calibri" panose="020F0502020204030204" pitchFamily="34" charset="0"/>
              <a:cs typeface="Arial" panose="020B0604020202020204" pitchFamily="34" charset="0"/>
            </a:endParaRPr>
          </a:p>
          <a:p>
            <a:pPr lvl="0">
              <a:lnSpc>
                <a:spcPct val="108000"/>
              </a:lnSpc>
              <a:buFont typeface="Wingdings" panose="05000000000000000000" pitchFamily="2" charset="2"/>
              <a:buChar char="Ø"/>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Se garder des périodes de calme et de réflexion, de préférence à la même heure tous les jours, afin d’habituer les collaborateurs à respecter ces moments.</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199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algn="ct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1600" dirty="0" smtClean="0">
                <a:latin typeface="Times New Roman" panose="02020603050405020304" pitchFamily="18" charset="0"/>
                <a:ea typeface="Times New Roman" panose="02020603050405020304" pitchFamily="18" charset="0"/>
                <a:cs typeface="Arial" panose="020B0604020202020204" pitchFamily="34" charset="0"/>
              </a:rPr>
              <a:t>Suggestions </a:t>
            </a:r>
            <a:r>
              <a:rPr lang="fr-FR" sz="1600" dirty="0">
                <a:latin typeface="Times New Roman" panose="02020603050405020304" pitchFamily="18" charset="0"/>
                <a:ea typeface="Times New Roman" panose="02020603050405020304" pitchFamily="18" charset="0"/>
                <a:cs typeface="Arial" panose="020B0604020202020204" pitchFamily="34" charset="0"/>
              </a:rPr>
              <a:t>pour planifier quotidiennement</a:t>
            </a:r>
            <a:r>
              <a:rPr lang="fr-FR" sz="3100" dirty="0">
                <a:latin typeface="Times New Roman" panose="02020603050405020304" pitchFamily="18" charset="0"/>
                <a:ea typeface="Times New Roman" panose="02020603050405020304" pitchFamily="18" charset="0"/>
                <a:cs typeface="Arial" panose="020B0604020202020204" pitchFamily="34" charset="0"/>
              </a:rPr>
              <a:t>, </a:t>
            </a:r>
            <a:r>
              <a:rPr lang="fr-FR" sz="1600" dirty="0">
                <a:latin typeface="Times New Roman" panose="02020603050405020304" pitchFamily="18" charset="0"/>
                <a:ea typeface="Times New Roman" panose="02020603050405020304" pitchFamily="18" charset="0"/>
                <a:cs typeface="Arial" panose="020B0604020202020204" pitchFamily="34" charset="0"/>
              </a:rPr>
              <a:t>hebdomadairement, mensuellement et annuellement avec la même rigueur et la même constance</a:t>
            </a:r>
          </a:p>
        </p:txBody>
      </p:sp>
      <p:sp>
        <p:nvSpPr>
          <p:cNvPr id="3" name="Espace réservé du contenu 2"/>
          <p:cNvSpPr>
            <a:spLocks noGrp="1"/>
          </p:cNvSpPr>
          <p:nvPr>
            <p:ph idx="1"/>
          </p:nvPr>
        </p:nvSpPr>
        <p:spPr>
          <a:xfrm>
            <a:off x="838200" y="1500187"/>
            <a:ext cx="10515600" cy="4676775"/>
          </a:xfrm>
        </p:spPr>
        <p:txBody>
          <a:bodyPr>
            <a:normAutofit/>
          </a:bodyPr>
          <a:lstStyle/>
          <a:p>
            <a:pPr marL="0" indent="0">
              <a:spcAft>
                <a:spcPts val="0"/>
              </a:spcAft>
              <a:buNone/>
            </a:pPr>
            <a:r>
              <a:rPr lang="fr-FR" sz="1800" dirty="0" smtClean="0">
                <a:latin typeface="Calibri" panose="020F0502020204030204" pitchFamily="34" charset="0"/>
                <a:ea typeface="Calibri" panose="020F0502020204030204" pitchFamily="34" charset="0"/>
                <a:cs typeface="Arial" panose="020B0604020202020204" pitchFamily="34" charset="0"/>
              </a:rPr>
              <a:t>E</a:t>
            </a: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Objet 4"/>
          <p:cNvGraphicFramePr>
            <a:graphicFrameLocks noChangeAspect="1"/>
          </p:cNvGraphicFramePr>
          <p:nvPr>
            <p:extLst>
              <p:ext uri="{D42A27DB-BD31-4B8C-83A1-F6EECF244321}">
                <p14:modId xmlns:p14="http://schemas.microsoft.com/office/powerpoint/2010/main" val="1495924854"/>
              </p:ext>
            </p:extLst>
          </p:nvPr>
        </p:nvGraphicFramePr>
        <p:xfrm>
          <a:off x="971550" y="1600200"/>
          <a:ext cx="10382249" cy="4757738"/>
        </p:xfrm>
        <a:graphic>
          <a:graphicData uri="http://schemas.openxmlformats.org/presentationml/2006/ole">
            <mc:AlternateContent xmlns:mc="http://schemas.openxmlformats.org/markup-compatibility/2006">
              <mc:Choice xmlns:v="urn:schemas-microsoft-com:vml" Requires="v">
                <p:oleObj spid="_x0000_s2053" name="Document" r:id="rId3" imgW="5780881" imgH="2673921" progId="Word.Document.12">
                  <p:embed/>
                </p:oleObj>
              </mc:Choice>
              <mc:Fallback>
                <p:oleObj name="Document" r:id="rId3" imgW="5780881" imgH="2673921" progId="Word.Document.12">
                  <p:embed/>
                  <p:pic>
                    <p:nvPicPr>
                      <p:cNvPr id="0" name=""/>
                      <p:cNvPicPr/>
                      <p:nvPr/>
                    </p:nvPicPr>
                    <p:blipFill>
                      <a:blip r:embed="rId4"/>
                      <a:stretch>
                        <a:fillRect/>
                      </a:stretch>
                    </p:blipFill>
                    <p:spPr>
                      <a:xfrm>
                        <a:off x="971550" y="1600200"/>
                        <a:ext cx="10382249" cy="4757738"/>
                      </a:xfrm>
                      <a:prstGeom prst="rect">
                        <a:avLst/>
                      </a:prstGeom>
                    </p:spPr>
                  </p:pic>
                </p:oleObj>
              </mc:Fallback>
            </mc:AlternateContent>
          </a:graphicData>
        </a:graphic>
      </p:graphicFrame>
    </p:spTree>
    <p:extLst>
      <p:ext uri="{BB962C8B-B14F-4D97-AF65-F5344CB8AC3E}">
        <p14:creationId xmlns:p14="http://schemas.microsoft.com/office/powerpoint/2010/main" val="1158978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algn="ct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1600" dirty="0" smtClean="0">
                <a:latin typeface="Times New Roman" panose="02020603050405020304" pitchFamily="18" charset="0"/>
                <a:ea typeface="Times New Roman" panose="02020603050405020304" pitchFamily="18" charset="0"/>
                <a:cs typeface="Arial" panose="020B0604020202020204" pitchFamily="34" charset="0"/>
              </a:rPr>
              <a:t>Suggestions </a:t>
            </a:r>
            <a:r>
              <a:rPr lang="fr-FR" sz="1600" dirty="0">
                <a:latin typeface="Times New Roman" panose="02020603050405020304" pitchFamily="18" charset="0"/>
                <a:ea typeface="Times New Roman" panose="02020603050405020304" pitchFamily="18" charset="0"/>
                <a:cs typeface="Arial" panose="020B0604020202020204" pitchFamily="34" charset="0"/>
              </a:rPr>
              <a:t>pour planifier quotidiennement</a:t>
            </a:r>
            <a:r>
              <a:rPr lang="fr-FR" sz="3100" dirty="0">
                <a:latin typeface="Times New Roman" panose="02020603050405020304" pitchFamily="18" charset="0"/>
                <a:ea typeface="Times New Roman" panose="02020603050405020304" pitchFamily="18" charset="0"/>
                <a:cs typeface="Arial" panose="020B0604020202020204" pitchFamily="34" charset="0"/>
              </a:rPr>
              <a:t>, </a:t>
            </a:r>
            <a:r>
              <a:rPr lang="fr-FR" sz="1600" dirty="0">
                <a:latin typeface="Times New Roman" panose="02020603050405020304" pitchFamily="18" charset="0"/>
                <a:ea typeface="Times New Roman" panose="02020603050405020304" pitchFamily="18" charset="0"/>
                <a:cs typeface="Arial" panose="020B0604020202020204" pitchFamily="34" charset="0"/>
              </a:rPr>
              <a:t>hebdomadairement, mensuellement et annuellement avec la même rigueur et la même constance</a:t>
            </a:r>
          </a:p>
        </p:txBody>
      </p:sp>
      <p:sp>
        <p:nvSpPr>
          <p:cNvPr id="3" name="Espace réservé du contenu 2"/>
          <p:cNvSpPr>
            <a:spLocks noGrp="1"/>
          </p:cNvSpPr>
          <p:nvPr>
            <p:ph idx="1"/>
          </p:nvPr>
        </p:nvSpPr>
        <p:spPr>
          <a:xfrm>
            <a:off x="838200" y="1500187"/>
            <a:ext cx="10515600" cy="4676775"/>
          </a:xfrm>
        </p:spPr>
        <p:txBody>
          <a:bodyPr>
            <a:normAutofit/>
          </a:bodyPr>
          <a:lstStyle/>
          <a:p>
            <a:pPr marL="0" indent="0">
              <a:spcAft>
                <a:spcPts val="0"/>
              </a:spcAft>
              <a:buNone/>
            </a:pPr>
            <a:r>
              <a:rPr lang="fr-FR" sz="1800" dirty="0" smtClean="0">
                <a:latin typeface="Calibri" panose="020F0502020204030204" pitchFamily="34" charset="0"/>
                <a:ea typeface="Calibri" panose="020F0502020204030204" pitchFamily="34" charset="0"/>
                <a:cs typeface="Arial" panose="020B0604020202020204" pitchFamily="34" charset="0"/>
              </a:rPr>
              <a:t>E</a:t>
            </a: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Objet 3"/>
          <p:cNvGraphicFramePr>
            <a:graphicFrameLocks noChangeAspect="1"/>
          </p:cNvGraphicFramePr>
          <p:nvPr>
            <p:extLst>
              <p:ext uri="{D42A27DB-BD31-4B8C-83A1-F6EECF244321}">
                <p14:modId xmlns:p14="http://schemas.microsoft.com/office/powerpoint/2010/main" val="1899376375"/>
              </p:ext>
            </p:extLst>
          </p:nvPr>
        </p:nvGraphicFramePr>
        <p:xfrm>
          <a:off x="1014413" y="1500186"/>
          <a:ext cx="10339387" cy="5143502"/>
        </p:xfrm>
        <a:graphic>
          <a:graphicData uri="http://schemas.openxmlformats.org/presentationml/2006/ole">
            <mc:AlternateContent xmlns:mc="http://schemas.openxmlformats.org/markup-compatibility/2006">
              <mc:Choice xmlns:v="urn:schemas-microsoft-com:vml" Requires="v">
                <p:oleObj spid="_x0000_s3077" name="Document" r:id="rId3" imgW="5780881" imgH="2843220" progId="Word.Document.12">
                  <p:embed/>
                </p:oleObj>
              </mc:Choice>
              <mc:Fallback>
                <p:oleObj name="Document" r:id="rId3" imgW="5780881" imgH="2843220" progId="Word.Document.12">
                  <p:embed/>
                  <p:pic>
                    <p:nvPicPr>
                      <p:cNvPr id="0" name=""/>
                      <p:cNvPicPr/>
                      <p:nvPr/>
                    </p:nvPicPr>
                    <p:blipFill>
                      <a:blip r:embed="rId4"/>
                      <a:stretch>
                        <a:fillRect/>
                      </a:stretch>
                    </p:blipFill>
                    <p:spPr>
                      <a:xfrm>
                        <a:off x="1014413" y="1500186"/>
                        <a:ext cx="10339387" cy="5143502"/>
                      </a:xfrm>
                      <a:prstGeom prst="rect">
                        <a:avLst/>
                      </a:prstGeom>
                    </p:spPr>
                  </p:pic>
                </p:oleObj>
              </mc:Fallback>
            </mc:AlternateContent>
          </a:graphicData>
        </a:graphic>
      </p:graphicFrame>
    </p:spTree>
    <p:extLst>
      <p:ext uri="{BB962C8B-B14F-4D97-AF65-F5344CB8AC3E}">
        <p14:creationId xmlns:p14="http://schemas.microsoft.com/office/powerpoint/2010/main" val="355997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algn="ct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1600" dirty="0" smtClean="0">
                <a:latin typeface="Times New Roman" panose="02020603050405020304" pitchFamily="18" charset="0"/>
                <a:ea typeface="Times New Roman" panose="02020603050405020304" pitchFamily="18" charset="0"/>
                <a:cs typeface="Arial" panose="020B0604020202020204" pitchFamily="34" charset="0"/>
              </a:rPr>
              <a:t>Suggestions </a:t>
            </a:r>
            <a:r>
              <a:rPr lang="fr-FR" sz="1600" dirty="0">
                <a:latin typeface="Times New Roman" panose="02020603050405020304" pitchFamily="18" charset="0"/>
                <a:ea typeface="Times New Roman" panose="02020603050405020304" pitchFamily="18" charset="0"/>
                <a:cs typeface="Arial" panose="020B0604020202020204" pitchFamily="34" charset="0"/>
              </a:rPr>
              <a:t>pour planifier quotidiennement</a:t>
            </a:r>
            <a:r>
              <a:rPr lang="fr-FR" sz="3100" dirty="0">
                <a:latin typeface="Times New Roman" panose="02020603050405020304" pitchFamily="18" charset="0"/>
                <a:ea typeface="Times New Roman" panose="02020603050405020304" pitchFamily="18" charset="0"/>
                <a:cs typeface="Arial" panose="020B0604020202020204" pitchFamily="34" charset="0"/>
              </a:rPr>
              <a:t>, </a:t>
            </a:r>
            <a:r>
              <a:rPr lang="fr-FR" sz="1600" dirty="0">
                <a:latin typeface="Times New Roman" panose="02020603050405020304" pitchFamily="18" charset="0"/>
                <a:ea typeface="Times New Roman" panose="02020603050405020304" pitchFamily="18" charset="0"/>
                <a:cs typeface="Arial" panose="020B0604020202020204" pitchFamily="34" charset="0"/>
              </a:rPr>
              <a:t>hebdomadairement, mensuellement et annuellement avec la même rigueur et la même constance</a:t>
            </a:r>
          </a:p>
        </p:txBody>
      </p:sp>
      <p:sp>
        <p:nvSpPr>
          <p:cNvPr id="3" name="Espace réservé du contenu 2"/>
          <p:cNvSpPr>
            <a:spLocks noGrp="1"/>
          </p:cNvSpPr>
          <p:nvPr>
            <p:ph idx="1"/>
          </p:nvPr>
        </p:nvSpPr>
        <p:spPr>
          <a:xfrm>
            <a:off x="838200" y="1500187"/>
            <a:ext cx="10515600" cy="4676775"/>
          </a:xfrm>
        </p:spPr>
        <p:txBody>
          <a:bodyPr>
            <a:normAutofit/>
          </a:bodyPr>
          <a:lstStyle/>
          <a:p>
            <a:pPr marL="0" indent="0">
              <a:spcAft>
                <a:spcPts val="0"/>
              </a:spcAft>
              <a:buNone/>
            </a:pPr>
            <a:r>
              <a:rPr lang="fr-FR" sz="1800" dirty="0" smtClean="0">
                <a:latin typeface="Calibri" panose="020F0502020204030204" pitchFamily="34" charset="0"/>
                <a:ea typeface="Calibri" panose="020F0502020204030204" pitchFamily="34" charset="0"/>
                <a:cs typeface="Arial" panose="020B0604020202020204" pitchFamily="34" charset="0"/>
              </a:rPr>
              <a:t>E</a:t>
            </a: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Objet 4"/>
          <p:cNvGraphicFramePr>
            <a:graphicFrameLocks noChangeAspect="1"/>
          </p:cNvGraphicFramePr>
          <p:nvPr>
            <p:extLst>
              <p:ext uri="{D42A27DB-BD31-4B8C-83A1-F6EECF244321}">
                <p14:modId xmlns:p14="http://schemas.microsoft.com/office/powerpoint/2010/main" val="2142506217"/>
              </p:ext>
            </p:extLst>
          </p:nvPr>
        </p:nvGraphicFramePr>
        <p:xfrm>
          <a:off x="1085850" y="1912938"/>
          <a:ext cx="10267950" cy="4945062"/>
        </p:xfrm>
        <a:graphic>
          <a:graphicData uri="http://schemas.openxmlformats.org/presentationml/2006/ole">
            <mc:AlternateContent xmlns:mc="http://schemas.openxmlformats.org/markup-compatibility/2006">
              <mc:Choice xmlns:v="urn:schemas-microsoft-com:vml" Requires="v">
                <p:oleObj spid="_x0000_s4101" name="Document" r:id="rId3" imgW="5780881" imgH="3028694" progId="Word.Document.12">
                  <p:embed/>
                </p:oleObj>
              </mc:Choice>
              <mc:Fallback>
                <p:oleObj name="Document" r:id="rId3" imgW="5780881" imgH="3028694" progId="Word.Document.12">
                  <p:embed/>
                  <p:pic>
                    <p:nvPicPr>
                      <p:cNvPr id="0" name=""/>
                      <p:cNvPicPr/>
                      <p:nvPr/>
                    </p:nvPicPr>
                    <p:blipFill>
                      <a:blip r:embed="rId4"/>
                      <a:stretch>
                        <a:fillRect/>
                      </a:stretch>
                    </p:blipFill>
                    <p:spPr>
                      <a:xfrm>
                        <a:off x="1085850" y="1912938"/>
                        <a:ext cx="10267950" cy="4945062"/>
                      </a:xfrm>
                      <a:prstGeom prst="rect">
                        <a:avLst/>
                      </a:prstGeom>
                    </p:spPr>
                  </p:pic>
                </p:oleObj>
              </mc:Fallback>
            </mc:AlternateContent>
          </a:graphicData>
        </a:graphic>
      </p:graphicFrame>
    </p:spTree>
    <p:extLst>
      <p:ext uri="{BB962C8B-B14F-4D97-AF65-F5344CB8AC3E}">
        <p14:creationId xmlns:p14="http://schemas.microsoft.com/office/powerpoint/2010/main" val="4121951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algn="ct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1600" dirty="0" smtClean="0">
                <a:latin typeface="Times New Roman" panose="02020603050405020304" pitchFamily="18" charset="0"/>
                <a:ea typeface="Times New Roman" panose="02020603050405020304" pitchFamily="18" charset="0"/>
                <a:cs typeface="Arial" panose="020B0604020202020204" pitchFamily="34" charset="0"/>
              </a:rPr>
              <a:t>Suggestions </a:t>
            </a:r>
            <a:r>
              <a:rPr lang="fr-FR" sz="1600" dirty="0">
                <a:latin typeface="Times New Roman" panose="02020603050405020304" pitchFamily="18" charset="0"/>
                <a:ea typeface="Times New Roman" panose="02020603050405020304" pitchFamily="18" charset="0"/>
                <a:cs typeface="Arial" panose="020B0604020202020204" pitchFamily="34" charset="0"/>
              </a:rPr>
              <a:t>pour planifier quotidiennement</a:t>
            </a:r>
            <a:r>
              <a:rPr lang="fr-FR" sz="3100" dirty="0">
                <a:latin typeface="Times New Roman" panose="02020603050405020304" pitchFamily="18" charset="0"/>
                <a:ea typeface="Times New Roman" panose="02020603050405020304" pitchFamily="18" charset="0"/>
                <a:cs typeface="Arial" panose="020B0604020202020204" pitchFamily="34" charset="0"/>
              </a:rPr>
              <a:t>, </a:t>
            </a:r>
            <a:r>
              <a:rPr lang="fr-FR" sz="1600" dirty="0">
                <a:latin typeface="Times New Roman" panose="02020603050405020304" pitchFamily="18" charset="0"/>
                <a:ea typeface="Times New Roman" panose="02020603050405020304" pitchFamily="18" charset="0"/>
                <a:cs typeface="Arial" panose="020B0604020202020204" pitchFamily="34" charset="0"/>
              </a:rPr>
              <a:t>hebdomadairement, mensuellement et annuellement avec la même rigueur et la même constance</a:t>
            </a:r>
          </a:p>
        </p:txBody>
      </p:sp>
      <p:sp>
        <p:nvSpPr>
          <p:cNvPr id="3" name="Espace réservé du contenu 2"/>
          <p:cNvSpPr>
            <a:spLocks noGrp="1"/>
          </p:cNvSpPr>
          <p:nvPr>
            <p:ph idx="1"/>
          </p:nvPr>
        </p:nvSpPr>
        <p:spPr>
          <a:xfrm>
            <a:off x="838200" y="1500187"/>
            <a:ext cx="10515600" cy="4676775"/>
          </a:xfrm>
        </p:spPr>
        <p:txBody>
          <a:bodyPr>
            <a:normAutofit/>
          </a:bodyPr>
          <a:lstStyle/>
          <a:p>
            <a:pPr marL="0" indent="0">
              <a:spcAft>
                <a:spcPts val="0"/>
              </a:spcAft>
              <a:buNone/>
            </a:pPr>
            <a:r>
              <a:rPr lang="fr-FR" sz="1800" dirty="0" smtClean="0">
                <a:latin typeface="Calibri" panose="020F0502020204030204" pitchFamily="34" charset="0"/>
                <a:ea typeface="Calibri" panose="020F0502020204030204" pitchFamily="34" charset="0"/>
                <a:cs typeface="Arial" panose="020B0604020202020204" pitchFamily="34" charset="0"/>
              </a:rPr>
              <a:t>E</a:t>
            </a: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Objet 3"/>
          <p:cNvGraphicFramePr>
            <a:graphicFrameLocks noChangeAspect="1"/>
          </p:cNvGraphicFramePr>
          <p:nvPr>
            <p:extLst>
              <p:ext uri="{D42A27DB-BD31-4B8C-83A1-F6EECF244321}">
                <p14:modId xmlns:p14="http://schemas.microsoft.com/office/powerpoint/2010/main" val="588750916"/>
              </p:ext>
            </p:extLst>
          </p:nvPr>
        </p:nvGraphicFramePr>
        <p:xfrm>
          <a:off x="733426" y="1500186"/>
          <a:ext cx="10620374" cy="5222877"/>
        </p:xfrm>
        <a:graphic>
          <a:graphicData uri="http://schemas.openxmlformats.org/presentationml/2006/ole">
            <mc:AlternateContent xmlns:mc="http://schemas.openxmlformats.org/markup-compatibility/2006">
              <mc:Choice xmlns:v="urn:schemas-microsoft-com:vml" Requires="v">
                <p:oleObj spid="_x0000_s5125" name="Document" r:id="rId3" imgW="5780881" imgH="4932681" progId="Word.Document.12">
                  <p:embed/>
                </p:oleObj>
              </mc:Choice>
              <mc:Fallback>
                <p:oleObj name="Document" r:id="rId3" imgW="5780881" imgH="4932681" progId="Word.Document.12">
                  <p:embed/>
                  <p:pic>
                    <p:nvPicPr>
                      <p:cNvPr id="0" name=""/>
                      <p:cNvPicPr/>
                      <p:nvPr/>
                    </p:nvPicPr>
                    <p:blipFill>
                      <a:blip r:embed="rId4"/>
                      <a:stretch>
                        <a:fillRect/>
                      </a:stretch>
                    </p:blipFill>
                    <p:spPr>
                      <a:xfrm>
                        <a:off x="733426" y="1500186"/>
                        <a:ext cx="10620374" cy="5222877"/>
                      </a:xfrm>
                      <a:prstGeom prst="rect">
                        <a:avLst/>
                      </a:prstGeom>
                    </p:spPr>
                  </p:pic>
                </p:oleObj>
              </mc:Fallback>
            </mc:AlternateContent>
          </a:graphicData>
        </a:graphic>
      </p:graphicFrame>
    </p:spTree>
    <p:extLst>
      <p:ext uri="{BB962C8B-B14F-4D97-AF65-F5344CB8AC3E}">
        <p14:creationId xmlns:p14="http://schemas.microsoft.com/office/powerpoint/2010/main" val="269498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b="1" dirty="0" smtClean="0">
                <a:solidFill>
                  <a:srgbClr val="FF0000"/>
                </a:solidFill>
              </a:rPr>
              <a:t>OBJECTIF</a:t>
            </a:r>
            <a:endParaRPr lang="fr-FR" sz="4800" b="1" dirty="0">
              <a:solidFill>
                <a:srgbClr val="FF0000"/>
              </a:solidFill>
            </a:endParaRPr>
          </a:p>
        </p:txBody>
      </p:sp>
      <p:sp>
        <p:nvSpPr>
          <p:cNvPr id="3" name="Espace réservé du contenu 2"/>
          <p:cNvSpPr>
            <a:spLocks noGrp="1"/>
          </p:cNvSpPr>
          <p:nvPr>
            <p:ph idx="1"/>
          </p:nvPr>
        </p:nvSpPr>
        <p:spPr/>
        <p:txBody>
          <a:bodyPr>
            <a:normAutofit/>
          </a:bodyPr>
          <a:lstStyle/>
          <a:p>
            <a:pPr marL="0" indent="0">
              <a:lnSpc>
                <a:spcPct val="115000"/>
              </a:lnSpc>
              <a:spcAft>
                <a:spcPts val="1000"/>
              </a:spcAft>
              <a:buNone/>
            </a:pPr>
            <a:r>
              <a:rPr lang="fr-FR" b="1" dirty="0">
                <a:latin typeface="Tahoma" panose="020B0604030504040204" pitchFamily="34" charset="0"/>
                <a:ea typeface="Times New Roman" panose="02020603050405020304" pitchFamily="18" charset="0"/>
                <a:cs typeface="Times New Roman" panose="02020603050405020304" pitchFamily="18" charset="0"/>
              </a:rPr>
              <a:t>À la fin de cette partie, </a:t>
            </a:r>
            <a:r>
              <a:rPr lang="fr-FR" b="1" dirty="0" smtClean="0">
                <a:latin typeface="Tahoma" panose="020B0604030504040204" pitchFamily="34" charset="0"/>
                <a:ea typeface="Times New Roman" panose="02020603050405020304" pitchFamily="18" charset="0"/>
                <a:cs typeface="Times New Roman" panose="02020603050405020304" pitchFamily="18" charset="0"/>
              </a:rPr>
              <a:t>vous devriez pouvoir: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fixer </a:t>
            </a:r>
            <a:r>
              <a:rPr lang="fr-FR" dirty="0">
                <a:latin typeface="Times New Roman" panose="02020603050405020304" pitchFamily="18" charset="0"/>
                <a:ea typeface="Times New Roman" panose="02020603050405020304" pitchFamily="18" charset="0"/>
                <a:cs typeface="Times New Roman" panose="02020603050405020304" pitchFamily="18" charset="0"/>
              </a:rPr>
              <a:t>des objectifs pour </a:t>
            </a: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vous </a:t>
            </a:r>
            <a:r>
              <a:rPr lang="fr-FR" dirty="0">
                <a:latin typeface="Times New Roman" panose="02020603050405020304" pitchFamily="18" charset="0"/>
                <a:ea typeface="Times New Roman" panose="02020603050405020304" pitchFamily="18" charset="0"/>
                <a:cs typeface="Times New Roman" panose="02020603050405020304" pitchFamily="18" charset="0"/>
              </a:rPr>
              <a:t>et pour </a:t>
            </a: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vos établissements </a:t>
            </a:r>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Comprendre les </a:t>
            </a:r>
            <a:r>
              <a:rPr lang="fr-FR" dirty="0">
                <a:latin typeface="Times New Roman" panose="02020603050405020304" pitchFamily="18" charset="0"/>
                <a:ea typeface="Times New Roman" panose="02020603050405020304" pitchFamily="18" charset="0"/>
                <a:cs typeface="Times New Roman" panose="02020603050405020304" pitchFamily="18" charset="0"/>
              </a:rPr>
              <a:t>règles de la délégation et la façon de la contrôler </a:t>
            </a:r>
            <a:endParaRPr lang="fr-FR"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Savoir </a:t>
            </a:r>
            <a:r>
              <a:rPr lang="fr-FR" dirty="0">
                <a:latin typeface="Times New Roman" panose="02020603050405020304" pitchFamily="18" charset="0"/>
                <a:ea typeface="Times New Roman" panose="02020603050405020304" pitchFamily="18" charset="0"/>
                <a:cs typeface="Times New Roman" panose="02020603050405020304" pitchFamily="18" charset="0"/>
              </a:rPr>
              <a:t>planifier sa journée, sa semaine, son mois et son année, à l’aide de différents outils de planification.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522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marL="63500" algn="ctr">
              <a:spcAft>
                <a:spcPts val="0"/>
              </a:spcAft>
            </a:pP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28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Quelques conseils concernant l’agenda.</a:t>
            </a:r>
            <a:endParaRPr lang="fr-FR" sz="1100"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838199" y="1500187"/>
            <a:ext cx="11034713" cy="5043488"/>
          </a:xfrm>
        </p:spPr>
        <p:txBody>
          <a:bodyPr>
            <a:normAutofit/>
          </a:bodyPr>
          <a:lstStyle/>
          <a:p>
            <a:pPr marL="0" marR="38100" indent="0" algn="just">
              <a:lnSpc>
                <a:spcPct val="101000"/>
              </a:lnSpc>
              <a:spcAft>
                <a:spcPts val="0"/>
              </a:spcAft>
              <a:buNone/>
            </a:pPr>
            <a:r>
              <a:rPr lang="fr-FR" sz="2000" dirty="0" smtClean="0">
                <a:latin typeface="Times New Roman" panose="02020603050405020304" pitchFamily="18" charset="0"/>
                <a:ea typeface="Times New Roman" panose="02020603050405020304" pitchFamily="18" charset="0"/>
                <a:cs typeface="Arial" panose="020B0604020202020204" pitchFamily="34" charset="0"/>
              </a:rPr>
              <a:t>Quel est le type </a:t>
            </a:r>
            <a:r>
              <a:rPr lang="fr-FR" sz="2000" dirty="0">
                <a:latin typeface="Times New Roman" panose="02020603050405020304" pitchFamily="18" charset="0"/>
                <a:ea typeface="Times New Roman" panose="02020603050405020304" pitchFamily="18" charset="0"/>
                <a:cs typeface="Arial" panose="020B0604020202020204" pitchFamily="34" charset="0"/>
              </a:rPr>
              <a:t>d’agenda le plus utile</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a:latin typeface="Calibri" panose="020F0502020204030204" pitchFamily="34" charset="0"/>
              <a:ea typeface="Calibri" panose="020F0502020204030204" pitchFamily="34" charset="0"/>
              <a:cs typeface="Arial" panose="020B0604020202020204" pitchFamily="34" charset="0"/>
            </a:endParaRPr>
          </a:p>
          <a:p>
            <a:pPr marR="292100" algn="just">
              <a:lnSpc>
                <a:spcPct val="101000"/>
              </a:lnSpc>
              <a:spcAft>
                <a:spcPts val="0"/>
              </a:spcAft>
              <a:buFont typeface="Wingdings" panose="05000000000000000000" pitchFamily="2" charset="2"/>
              <a:buChar char="ü"/>
            </a:pPr>
            <a:r>
              <a:rPr lang="fr-FR" sz="2000" dirty="0">
                <a:latin typeface="Times New Roman" panose="02020603050405020304" pitchFamily="18" charset="0"/>
                <a:ea typeface="Times New Roman" panose="02020603050405020304" pitchFamily="18" charset="0"/>
                <a:cs typeface="Arial" panose="020B0604020202020204" pitchFamily="34" charset="0"/>
              </a:rPr>
              <a:t>Dans l’une des activités d’apprentissage de ce module, on conseille d’utiliser un agenda </a:t>
            </a:r>
            <a:r>
              <a:rPr lang="fr-FR" sz="2000" i="1" dirty="0">
                <a:latin typeface="Times New Roman" panose="02020603050405020304" pitchFamily="18" charset="0"/>
                <a:ea typeface="Times New Roman" panose="02020603050405020304" pitchFamily="18" charset="0"/>
                <a:cs typeface="Arial" panose="020B0604020202020204" pitchFamily="34" charset="0"/>
              </a:rPr>
              <a:t>de</a:t>
            </a:r>
            <a:r>
              <a:rPr lang="fr-FR" sz="2000" dirty="0">
                <a:latin typeface="Times New Roman" panose="02020603050405020304" pitchFamily="18" charset="0"/>
                <a:ea typeface="Times New Roman" panose="02020603050405020304" pitchFamily="18" charset="0"/>
                <a:cs typeface="Arial" panose="020B0604020202020204" pitchFamily="34" charset="0"/>
              </a:rPr>
              <a:t> </a:t>
            </a:r>
            <a:r>
              <a:rPr lang="fr-FR" sz="2000" i="1" dirty="0">
                <a:latin typeface="Times New Roman" panose="02020603050405020304" pitchFamily="18" charset="0"/>
                <a:ea typeface="Times New Roman" panose="02020603050405020304" pitchFamily="18" charset="0"/>
                <a:cs typeface="Arial" panose="020B0604020202020204" pitchFamily="34" charset="0"/>
              </a:rPr>
              <a:t>bonne taille</a:t>
            </a:r>
            <a:r>
              <a:rPr lang="fr-FR" sz="2000" dirty="0">
                <a:latin typeface="Times New Roman" panose="02020603050405020304" pitchFamily="18" charset="0"/>
                <a:ea typeface="Times New Roman" panose="02020603050405020304" pitchFamily="18" charset="0"/>
                <a:cs typeface="Arial" panose="020B0604020202020204" pitchFamily="34" charset="0"/>
              </a:rPr>
              <a:t>. Et pour cause : l’agenda doit être un outil facilitant la vie du gestionnaire; il est</a:t>
            </a:r>
            <a:r>
              <a:rPr lang="fr-FR" sz="2000" i="1" dirty="0">
                <a:latin typeface="Times New Roman" panose="02020603050405020304" pitchFamily="18" charset="0"/>
                <a:ea typeface="Times New Roman" panose="02020603050405020304" pitchFamily="18" charset="0"/>
                <a:cs typeface="Arial" panose="020B0604020202020204" pitchFamily="34" charset="0"/>
              </a:rPr>
              <a:t> </a:t>
            </a:r>
            <a:r>
              <a:rPr lang="fr-FR" sz="2000" dirty="0">
                <a:latin typeface="Times New Roman" panose="02020603050405020304" pitchFamily="18" charset="0"/>
                <a:ea typeface="Times New Roman" panose="02020603050405020304" pitchFamily="18" charset="0"/>
                <a:cs typeface="Arial" panose="020B0604020202020204" pitchFamily="34" charset="0"/>
              </a:rPr>
              <a:t>donc logique d’y regrouper tout ce qui a trait à la gestion du temps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lnSpc>
                <a:spcPct val="101000"/>
              </a:lnSpc>
              <a:spcAft>
                <a:spcPts val="0"/>
              </a:spcAft>
              <a:buFont typeface="Wingdings" panose="05000000000000000000" pitchFamily="2" charset="2"/>
              <a:buChar char="ü"/>
              <a:tabLst>
                <a:tab pos="5080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des pages pour la planification quotidienne et hebdomadaire : une journée en colonne qui « déroule la journée du matin au soir », une semaine qu’on découvre d’un seul coup d’œil lorsque l’agenda est ouvert à plat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smtClean="0">
              <a:latin typeface="Calibri" panose="020F0502020204030204" pitchFamily="34" charset="0"/>
              <a:ea typeface="Times New Roman" panose="02020603050405020304" pitchFamily="18" charset="0"/>
              <a:cs typeface="Arial" panose="020B0604020202020204" pitchFamily="34" charset="0"/>
            </a:endParaRPr>
          </a:p>
          <a:p>
            <a:pPr lvl="0" algn="just">
              <a:lnSpc>
                <a:spcPct val="101000"/>
              </a:lnSpc>
              <a:spcAft>
                <a:spcPts val="0"/>
              </a:spcAft>
              <a:buFont typeface="Wingdings" panose="05000000000000000000" pitchFamily="2" charset="2"/>
              <a:buChar char="ü"/>
              <a:tabLst>
                <a:tab pos="508000" algn="l"/>
              </a:tabLst>
            </a:pPr>
            <a:r>
              <a:rPr lang="fr-FR" sz="2000" dirty="0" smtClean="0">
                <a:latin typeface="Times New Roman" panose="02020603050405020304" pitchFamily="18" charset="0"/>
                <a:ea typeface="Times New Roman" panose="02020603050405020304" pitchFamily="18" charset="0"/>
                <a:cs typeface="Arial" panose="020B0604020202020204" pitchFamily="34" charset="0"/>
              </a:rPr>
              <a:t>on </a:t>
            </a:r>
            <a:r>
              <a:rPr lang="fr-FR" sz="2000" dirty="0">
                <a:latin typeface="Times New Roman" panose="02020603050405020304" pitchFamily="18" charset="0"/>
                <a:ea typeface="Times New Roman" panose="02020603050405020304" pitchFamily="18" charset="0"/>
                <a:cs typeface="Arial" panose="020B0604020202020204" pitchFamily="34" charset="0"/>
              </a:rPr>
              <a:t>devrait aussi retrouver un encadré pour les priorités, la correspondance et les appels téléphoniques ;</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spcAft>
                <a:spcPts val="0"/>
              </a:spcAft>
              <a:buFont typeface="Wingdings" panose="05000000000000000000" pitchFamily="2" charset="2"/>
              <a:buChar char="ü"/>
              <a:tabLst>
                <a:tab pos="5080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un calendrier de l’année en cours, de l’année précédente et de l’année suivante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20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smtClean="0">
              <a:latin typeface="Calibri" panose="020F0502020204030204" pitchFamily="34" charset="0"/>
              <a:ea typeface="Times New Roman" panose="02020603050405020304" pitchFamily="18" charset="0"/>
              <a:cs typeface="Arial" panose="020B0604020202020204" pitchFamily="34" charset="0"/>
            </a:endParaRPr>
          </a:p>
          <a:p>
            <a:pPr lvl="0" algn="just">
              <a:spcAft>
                <a:spcPts val="0"/>
              </a:spcAft>
              <a:buFont typeface="Wingdings" panose="05000000000000000000" pitchFamily="2" charset="2"/>
              <a:buChar char="ü"/>
              <a:tabLst>
                <a:tab pos="508000" algn="l"/>
              </a:tabLst>
            </a:pPr>
            <a:r>
              <a:rPr lang="fr-FR" sz="2000" dirty="0" smtClean="0">
                <a:latin typeface="Times New Roman" panose="02020603050405020304" pitchFamily="18" charset="0"/>
                <a:ea typeface="Times New Roman" panose="02020603050405020304" pitchFamily="18" charset="0"/>
                <a:cs typeface="Arial" panose="020B0604020202020204" pitchFamily="34" charset="0"/>
              </a:rPr>
              <a:t>une </a:t>
            </a:r>
            <a:r>
              <a:rPr lang="fr-FR" sz="2000" dirty="0">
                <a:latin typeface="Times New Roman" panose="02020603050405020304" pitchFamily="18" charset="0"/>
                <a:ea typeface="Times New Roman" panose="02020603050405020304" pitchFamily="18" charset="0"/>
                <a:cs typeface="Arial" panose="020B0604020202020204" pitchFamily="34" charset="0"/>
              </a:rPr>
              <a:t>section pour planifier l’année courante (en gros et non en détail) et l’année suivante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20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spcAft>
                <a:spcPts val="0"/>
              </a:spcAft>
              <a:buFont typeface="Wingdings" panose="05000000000000000000" pitchFamily="2" charset="2"/>
              <a:buChar char="ü"/>
              <a:tabLst>
                <a:tab pos="5080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un répertoire de contacts (numéros de téléphone, adresses courriels et adresse postales)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20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spcAft>
                <a:spcPts val="0"/>
              </a:spcAft>
              <a:buFont typeface="Wingdings" panose="05000000000000000000" pitchFamily="2" charset="2"/>
              <a:buChar char="ü"/>
              <a:tabLst>
                <a:tab pos="5080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un registre pour les dépenses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p>
          <a:p>
            <a:pPr algn="just">
              <a:buFont typeface="Wingdings" panose="05000000000000000000" pitchFamily="2" charset="2"/>
              <a:buChar char="ü"/>
              <a:tabLst>
                <a:tab pos="5080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des pages blanches pour noter idées et projets ou des pages spéciales pour planifier des projets</a:t>
            </a:r>
          </a:p>
          <a:p>
            <a:pPr lvl="0" algn="just">
              <a:spcAft>
                <a:spcPts val="0"/>
              </a:spcAft>
              <a:buFont typeface="Wingdings" panose="05000000000000000000" pitchFamily="2" charset="2"/>
              <a:buChar char="ü"/>
              <a:tabLst>
                <a:tab pos="508000" algn="l"/>
              </a:tabLst>
            </a:pPr>
            <a:endParaRPr lang="fr-FR" sz="14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1800" dirty="0" smtClean="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02003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75" y="142875"/>
            <a:ext cx="10820400" cy="1357313"/>
          </a:xfrm>
        </p:spPr>
        <p:txBody>
          <a:bodyPr>
            <a:normAutofit/>
          </a:bodyPr>
          <a:lstStyle/>
          <a:p>
            <a:pPr marL="63500" algn="ctr">
              <a:spcAft>
                <a:spcPts val="0"/>
              </a:spcAft>
            </a:pPr>
            <a:r>
              <a:rPr lang="fr-FR" sz="32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3200"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PLANIFICATION</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
            </a:r>
            <a:b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br>
            <a:r>
              <a:rPr lang="fr-FR" sz="28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Quelques conseils concernant l’agenda.</a:t>
            </a:r>
            <a:endParaRPr lang="fr-FR" sz="1100"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838199" y="1500187"/>
            <a:ext cx="11034713" cy="4986338"/>
          </a:xfrm>
        </p:spPr>
        <p:txBody>
          <a:bodyPr>
            <a:normAutofit fontScale="92500"/>
          </a:bodyPr>
          <a:lstStyle/>
          <a:p>
            <a:pPr marL="0" indent="0" algn="just">
              <a:lnSpc>
                <a:spcPct val="105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Il convient cependant de ne pas confondre agenda et fourre-tout. Un agenda n’est pas le cahier de notes d’une formation ou le registre des rapports de réunions. On n’en déchire pas des bouts pour laisser des notes. Son utilité est d’organiser le quotidien. Si on le maintient dans ses fonctions, propre et à jour, il devient un collaborateur inestimable et un aide-mémoire fiable qui rendra la planification annuelle aussi facile et agréable qu’un jeu d’enfant</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Il est conseillé de conserver ses agendas d’une année à l’autre et de les archiver pendant quelques années</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r>
              <a:rPr lang="fr-FR" sz="1600" dirty="0">
                <a:latin typeface="Times New Roman" panose="02020603050405020304" pitchFamily="18" charset="0"/>
                <a:ea typeface="Times New Roman" panose="02020603050405020304" pitchFamily="18" charset="0"/>
                <a:cs typeface="Arial" panose="020B0604020202020204" pitchFamily="34" charset="0"/>
              </a:rPr>
              <a:t>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Si vous avez, en plus, un agenda de poche, n’oubliez pas d’y transcrire vos rendez-vous</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r>
              <a:rPr lang="fr-FR" sz="1600" dirty="0">
                <a:latin typeface="Times New Roman" panose="02020603050405020304" pitchFamily="18" charset="0"/>
                <a:ea typeface="Times New Roman" panose="02020603050405020304" pitchFamily="18" charset="0"/>
                <a:cs typeface="Arial" panose="020B0604020202020204" pitchFamily="34" charset="0"/>
              </a:rPr>
              <a:t>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marR="139700" indent="0" algn="just">
              <a:lnSpc>
                <a:spcPct val="108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Vous pouvez aussi utiliser un agenda électronique portable (PDA), éventuellement combiné à téléphone portable. Certains peuvent être synchronisés avec un ordinateur, et on peut transférer les contacts, les rendez-vous et les tâches planifiées dans un logiciel comme Outlook.</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lvl="0" indent="0" algn="just">
              <a:spcAft>
                <a:spcPts val="0"/>
              </a:spcAft>
              <a:buNone/>
              <a:tabLst>
                <a:tab pos="508000" algn="l"/>
              </a:tabLst>
            </a:pPr>
            <a:endParaRPr lang="fr-FR" sz="14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1800" dirty="0" smtClean="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1408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CONCLUSION</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marL="0" indent="0" algn="just">
              <a:buNone/>
            </a:pP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0" indent="0">
              <a:lnSpc>
                <a:spcPct val="115000"/>
              </a:lnSpc>
              <a:spcAft>
                <a:spcPts val="1000"/>
              </a:spcAft>
              <a:buNone/>
            </a:pPr>
            <a:r>
              <a:rPr lang="fr-FR" dirty="0">
                <a:latin typeface="Times New Roman" panose="02020603050405020304" pitchFamily="18" charset="0"/>
                <a:ea typeface="Times New Roman" panose="02020603050405020304" pitchFamily="18" charset="0"/>
                <a:cs typeface="Times New Roman" panose="02020603050405020304" pitchFamily="18" charset="0"/>
              </a:rPr>
              <a:t>Cette partie du module a traité des outils essentiels qu’il faut apprendre à maîtriser. Les trois volets de la gestion du temps - fixer des objectifs, planifier et déléguer – doivent former un tout logique. Les objectifs fixés (par le ministère ou le chef d’établissement avec la participation du personnel, des parents et des élèves, selon le contexte) détermineront les priorités de l’année (incluses dans le projet éducatif). Ces priorités – et les activités nécessaires à leur réalisation – seront réparties dans l’année, les mois, les semaines et les journées. S’ajouteront les tâches routinières de l’administration de la vie quotidienne et des activités étudiantes. </a:t>
            </a:r>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fr-FR" dirty="0">
                <a:latin typeface="Times New Roman" panose="02020603050405020304" pitchFamily="18" charset="0"/>
                <a:ea typeface="Times New Roman" panose="02020603050405020304" pitchFamily="18" charset="0"/>
                <a:cs typeface="Times New Roman" panose="02020603050405020304" pitchFamily="18" charset="0"/>
              </a:rPr>
              <a:t>La congruence de ce système produit une gestion efficace et saine. Efficace, car elle atteint ses buts. Saine, car elle ménage l’énergie et la concentre au bon endroit.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55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CONGRUENCE ET L’ART DE SE FIXER DES OBJECTIFS</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838200" y="1825624"/>
            <a:ext cx="10515600" cy="4689475"/>
          </a:xfrm>
        </p:spPr>
        <p:txBody>
          <a:bodyPr>
            <a:normAutofit fontScale="40000" lnSpcReduction="20000"/>
          </a:bodyPr>
          <a:lstStyle/>
          <a:p>
            <a:pPr marL="0" marR="190500" indent="0" algn="just">
              <a:lnSpc>
                <a:spcPct val="104000"/>
              </a:lnSpc>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La congruence provoque l’équilibre, l’harmonie et l’adéquation entre tous les éléments de la vie de chacun. Elle permet de « savoir où l’on va </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400" dirty="0">
              <a:latin typeface="Calibri" panose="020F0502020204030204" pitchFamily="34" charset="0"/>
              <a:ea typeface="Calibri" panose="020F0502020204030204" pitchFamily="34" charset="0"/>
              <a:cs typeface="Arial" panose="020B0604020202020204" pitchFamily="34" charset="0"/>
            </a:endParaRPr>
          </a:p>
          <a:p>
            <a:pPr marL="0" marR="444500" indent="0" algn="just">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C’est aussi « se donner un but, une priorité vitale » qui découle d’un idéal, d’un rêve : la réussite professionnelle, la famille, le développement personnel….</a:t>
            </a:r>
            <a:endParaRPr lang="fr-FR" sz="4400" dirty="0">
              <a:latin typeface="Calibri" panose="020F0502020204030204" pitchFamily="34" charset="0"/>
              <a:ea typeface="Calibri" panose="020F0502020204030204" pitchFamily="34" charset="0"/>
              <a:cs typeface="Arial" panose="020B0604020202020204" pitchFamily="34" charset="0"/>
            </a:endParaRPr>
          </a:p>
          <a:p>
            <a:pPr marL="0" marR="228600" indent="0" algn="just">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C’est enfin « se donner un principe unificateur de nos objectifs » et c’est en général une valeur : être honnête en tout, progresser intellectuellement, respecter les autres. Cette valeur donne sa « couleur » à tous les objectifs sélectionnés pour atteindre son but.</a:t>
            </a:r>
            <a:endParaRPr lang="fr-FR" sz="4400" dirty="0">
              <a:latin typeface="Calibri" panose="020F0502020204030204" pitchFamily="34" charset="0"/>
              <a:ea typeface="Calibri" panose="020F0502020204030204" pitchFamily="34" charset="0"/>
              <a:cs typeface="Arial" panose="020B0604020202020204" pitchFamily="34" charset="0"/>
            </a:endParaRPr>
          </a:p>
          <a:p>
            <a:pPr marL="0" marR="88900" indent="0" algn="just">
              <a:lnSpc>
                <a:spcPct val="103000"/>
              </a:lnSpc>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Cette méthode, proposée dans le </a:t>
            </a:r>
            <a:r>
              <a:rPr lang="fr-FR" sz="6000" i="1" dirty="0">
                <a:latin typeface="Times New Roman" panose="02020603050405020304" pitchFamily="18" charset="0"/>
                <a:ea typeface="Times New Roman" panose="02020603050405020304" pitchFamily="18" charset="0"/>
                <a:cs typeface="Arial" panose="020B0604020202020204" pitchFamily="34" charset="0"/>
              </a:rPr>
              <a:t>Système de Maîtrise du temps</a:t>
            </a:r>
            <a:r>
              <a:rPr lang="fr-FR" sz="6000" dirty="0">
                <a:latin typeface="Times New Roman" panose="02020603050405020304" pitchFamily="18" charset="0"/>
                <a:ea typeface="Times New Roman" panose="02020603050405020304" pitchFamily="18" charset="0"/>
                <a:cs typeface="Arial" panose="020B0604020202020204" pitchFamily="34" charset="0"/>
              </a:rPr>
              <a:t> de Hobbs, assure la cohérence, la congruence et l’harmonie chez l’individu</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6000" dirty="0">
                <a:latin typeface="Times New Roman" panose="02020603050405020304" pitchFamily="18" charset="0"/>
                <a:ea typeface="Times New Roman" panose="02020603050405020304" pitchFamily="18" charset="0"/>
                <a:cs typeface="Arial" panose="020B0604020202020204" pitchFamily="34" charset="0"/>
              </a:rPr>
              <a:t> </a:t>
            </a:r>
            <a:endParaRPr lang="fr-FR" sz="4400" dirty="0">
              <a:latin typeface="Calibri" panose="020F0502020204030204" pitchFamily="34" charset="0"/>
              <a:ea typeface="Calibri" panose="020F0502020204030204" pitchFamily="34" charset="0"/>
              <a:cs typeface="Arial" panose="020B0604020202020204" pitchFamily="34" charset="0"/>
            </a:endParaRPr>
          </a:p>
          <a:p>
            <a:pPr marL="342900" marR="736600" lvl="0" indent="-342900" algn="just">
              <a:lnSpc>
                <a:spcPct val="112000"/>
              </a:lnSpc>
              <a:buFont typeface="Arial" panose="020B0604020202020204" pitchFamily="34" charset="0"/>
              <a:buChar char="«"/>
              <a:tabLst>
                <a:tab pos="114300" algn="l"/>
              </a:tabLst>
            </a:pPr>
            <a:r>
              <a:rPr lang="fr-FR" sz="6000" dirty="0">
                <a:latin typeface="Times New Roman" panose="02020603050405020304" pitchFamily="18" charset="0"/>
                <a:ea typeface="Times New Roman" panose="02020603050405020304" pitchFamily="18" charset="0"/>
                <a:cs typeface="Arial" panose="020B0604020202020204" pitchFamily="34" charset="0"/>
              </a:rPr>
              <a:t>Quand vous aurez pris en mains votre temps, vous aurez pris en mains votre vie » Charles Hobbs, </a:t>
            </a:r>
            <a:r>
              <a:rPr lang="fr-FR" sz="6000" i="1" dirty="0">
                <a:latin typeface="Times New Roman" panose="02020603050405020304" pitchFamily="18" charset="0"/>
                <a:ea typeface="Times New Roman" panose="02020603050405020304" pitchFamily="18" charset="0"/>
                <a:cs typeface="Arial" panose="020B0604020202020204" pitchFamily="34" charset="0"/>
              </a:rPr>
              <a:t>Organisez votre temps, maîtrisez votre vie</a:t>
            </a:r>
            <a:r>
              <a:rPr lang="fr-FR" sz="6000" dirty="0">
                <a:latin typeface="Times New Roman" panose="02020603050405020304" pitchFamily="18" charset="0"/>
                <a:ea typeface="Times New Roman" panose="02020603050405020304" pitchFamily="18" charset="0"/>
                <a:cs typeface="Arial" panose="020B0604020202020204" pitchFamily="34" charset="0"/>
              </a:rPr>
              <a:t>. New York. First </a:t>
            </a:r>
            <a:r>
              <a:rPr lang="fr-FR" sz="6000" dirty="0" err="1">
                <a:latin typeface="Times New Roman" panose="02020603050405020304" pitchFamily="18" charset="0"/>
                <a:ea typeface="Times New Roman" panose="02020603050405020304" pitchFamily="18" charset="0"/>
                <a:cs typeface="Arial" panose="020B0604020202020204" pitchFamily="34" charset="0"/>
              </a:rPr>
              <a:t>Press</a:t>
            </a:r>
            <a:r>
              <a:rPr lang="fr-FR" sz="6000" dirty="0">
                <a:latin typeface="Times New Roman" panose="02020603050405020304" pitchFamily="18" charset="0"/>
                <a:ea typeface="Times New Roman" panose="02020603050405020304" pitchFamily="18" charset="0"/>
                <a:cs typeface="Arial" panose="020B0604020202020204" pitchFamily="34" charset="0"/>
              </a:rPr>
              <a:t>.</a:t>
            </a:r>
            <a:endParaRPr lang="fr-FR"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652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CONGRUENCE ET L’ART DE SE FIXER DES OBJECTIFS</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838200" y="1825624"/>
            <a:ext cx="10948988" cy="4846639"/>
          </a:xfrm>
        </p:spPr>
        <p:txBody>
          <a:bodyPr>
            <a:normAutofit fontScale="40000" lnSpcReduction="20000"/>
          </a:bodyPr>
          <a:lstStyle/>
          <a:p>
            <a:pPr marL="0" indent="0" algn="just">
              <a:lnSpc>
                <a:spcPct val="102000"/>
              </a:lnSpc>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Et Hobbs continue : « Dès l’instant où vous avez défini vos principes unificateurs et où vos actes concordent avec eux, vous avez mis en œuvre le meilleur système qui soit pour gagner du temps. Alors vous vivez en harmonie avec vous-mêmes et les autres et disposez d’une base saine pour prendre les bonnes décisions. En outre, vous vivez désormais dans la réalité. Et vous employez votre temps libre non plus à vous débattre au milieu des problèmes mais à vous dépasser</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400" dirty="0">
              <a:latin typeface="Calibri" panose="020F0502020204030204" pitchFamily="34" charset="0"/>
              <a:ea typeface="Calibri" panose="020F0502020204030204" pitchFamily="34" charset="0"/>
              <a:cs typeface="Arial" panose="020B0604020202020204" pitchFamily="34" charset="0"/>
            </a:endParaRPr>
          </a:p>
          <a:p>
            <a:pPr marL="0" marR="12700" indent="0" algn="just">
              <a:lnSpc>
                <a:spcPct val="102000"/>
              </a:lnSpc>
              <a:spcAft>
                <a:spcPts val="0"/>
              </a:spcAft>
              <a:buNone/>
            </a:pPr>
            <a:r>
              <a:rPr lang="fr-FR" sz="6000" dirty="0">
                <a:latin typeface="Times New Roman" panose="02020603050405020304" pitchFamily="18" charset="0"/>
                <a:ea typeface="Times New Roman" panose="02020603050405020304" pitchFamily="18" charset="0"/>
                <a:cs typeface="Arial" panose="020B0604020202020204" pitchFamily="34" charset="0"/>
              </a:rPr>
              <a:t>Il faut donc commencer par définir ses buts, ses valeurs et ses croyances. On fixe ensuite les objectifs qui constitueront des étapes vers l’atteinte des buts. Car les objectifs favorisent le travail à long, à moyen et à court terme. Ce processus rationnel et productif permet de ne pas s’essouffler, ni se décourager. En effet, la personne expérimentera des réussites valorisantes et motivantes en atteignant ses objectifs à court, puis à moyen terme, et de ce fait développera des habiletés et trouvera le courage de poursuivre la longue course vers des buts plus lointains.</a:t>
            </a:r>
            <a:endParaRPr lang="fr-FR"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267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CONGRUENCE ET L’ART DE SE FIXER DES OBJECTIFS</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838200" y="1825624"/>
            <a:ext cx="10948988" cy="4846639"/>
          </a:xfrm>
        </p:spPr>
        <p:txBody>
          <a:bodyPr>
            <a:normAutofit fontScale="40000" lnSpcReduction="20000"/>
          </a:bodyPr>
          <a:lstStyle/>
          <a:p>
            <a:pPr marL="0" indent="0">
              <a:spcAft>
                <a:spcPts val="0"/>
              </a:spcAft>
              <a:buNone/>
            </a:pPr>
            <a:r>
              <a:rPr lang="fr-FR" sz="60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Quelques réflexions sur la façon de choisir ses objectifs </a:t>
            </a:r>
            <a:r>
              <a:rPr lang="fr-FR" sz="6000" b="1"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400" b="1" dirty="0">
              <a:latin typeface="Calibri" panose="020F0502020204030204" pitchFamily="34" charset="0"/>
              <a:ea typeface="Calibri" panose="020F0502020204030204" pitchFamily="34" charset="0"/>
              <a:cs typeface="Arial" panose="020B0604020202020204" pitchFamily="34" charset="0"/>
            </a:endParaRPr>
          </a:p>
          <a:p>
            <a:pPr marR="317500" lvl="0" algn="just">
              <a:lnSpc>
                <a:spcPct val="110000"/>
              </a:lnSpc>
              <a:buFont typeface="Wingdings" panose="05000000000000000000" pitchFamily="2" charset="2"/>
              <a:buChar char="ü"/>
              <a:tabLst>
                <a:tab pos="457200" algn="l"/>
              </a:tabLst>
            </a:pPr>
            <a:r>
              <a:rPr lang="fr-FR" sz="6000" dirty="0">
                <a:latin typeface="Times New Roman" panose="02020603050405020304" pitchFamily="18" charset="0"/>
                <a:ea typeface="Times New Roman" panose="02020603050405020304" pitchFamily="18" charset="0"/>
                <a:cs typeface="Arial" panose="020B0604020202020204" pitchFamily="34" charset="0"/>
              </a:rPr>
              <a:t>Ne pas oublier tous les aspects de la vie : famille, travail, loisirs, exercices, repos, éducation continue, investissement dans la communauté, santé, temps de réflexion</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400" dirty="0">
              <a:latin typeface="Calibri" panose="020F0502020204030204" pitchFamily="34" charset="0"/>
              <a:ea typeface="Calibri" panose="020F0502020204030204" pitchFamily="34" charset="0"/>
              <a:cs typeface="Arial" panose="020B0604020202020204" pitchFamily="34" charset="0"/>
            </a:endParaRPr>
          </a:p>
          <a:p>
            <a:pPr marR="88900" lvl="0" algn="just">
              <a:lnSpc>
                <a:spcPct val="101000"/>
              </a:lnSpc>
              <a:buFont typeface="Wingdings" panose="05000000000000000000" pitchFamily="2" charset="2"/>
              <a:buChar char="ü"/>
              <a:tabLst>
                <a:tab pos="457200" algn="l"/>
              </a:tabLst>
            </a:pPr>
            <a:r>
              <a:rPr lang="fr-FR" sz="6000" dirty="0">
                <a:latin typeface="Times New Roman" panose="02020603050405020304" pitchFamily="18" charset="0"/>
                <a:ea typeface="Times New Roman" panose="02020603050405020304" pitchFamily="18" charset="0"/>
                <a:cs typeface="Arial" panose="020B0604020202020204" pitchFamily="34" charset="0"/>
              </a:rPr>
              <a:t>Bien évaluer ses capacités et ses moyens lors des premiers objectifs et surtout le temps dont on dispose. « Qui trop embrasse mal étreint » ou « Il faut ménager sa monture si on veut voyager loin ». Le but de l’exercice est de s’habituer à fixer des objectifs réalistes qui deviendront avec le temps de plus en plus précis et efficaces</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400" dirty="0">
              <a:latin typeface="Calibri" panose="020F0502020204030204" pitchFamily="34" charset="0"/>
              <a:ea typeface="Calibri" panose="020F0502020204030204" pitchFamily="34" charset="0"/>
              <a:cs typeface="Arial" panose="020B0604020202020204" pitchFamily="34" charset="0"/>
            </a:endParaRPr>
          </a:p>
          <a:p>
            <a:pPr marR="12700" lvl="0" algn="just">
              <a:lnSpc>
                <a:spcPct val="101000"/>
              </a:lnSpc>
              <a:buFont typeface="Wingdings" panose="05000000000000000000" pitchFamily="2" charset="2"/>
              <a:buChar char="ü"/>
              <a:tabLst>
                <a:tab pos="457200" algn="l"/>
              </a:tabLst>
            </a:pPr>
            <a:r>
              <a:rPr lang="fr-FR" sz="6000" dirty="0">
                <a:latin typeface="Times New Roman" panose="02020603050405020304" pitchFamily="18" charset="0"/>
                <a:ea typeface="Times New Roman" panose="02020603050405020304" pitchFamily="18" charset="0"/>
                <a:cs typeface="Arial" panose="020B0604020202020204" pitchFamily="34" charset="0"/>
              </a:rPr>
              <a:t>Coucher ses objectifs sur papier (par exemple, dans un carnet ou son agenda). Identifier tout de suite les indicateurs (critères) qui permettront de juger de l’atteinte des objectifs. </a:t>
            </a:r>
            <a:endParaRPr lang="fr-FR" sz="6000" dirty="0" smtClean="0">
              <a:latin typeface="Times New Roman" panose="02020603050405020304" pitchFamily="18" charset="0"/>
              <a:ea typeface="Times New Roman" panose="02020603050405020304" pitchFamily="18" charset="0"/>
              <a:cs typeface="Arial" panose="020B0604020202020204" pitchFamily="34" charset="0"/>
            </a:endParaRPr>
          </a:p>
          <a:p>
            <a:pPr marR="12700" lvl="0" algn="just">
              <a:lnSpc>
                <a:spcPct val="101000"/>
              </a:lnSpc>
              <a:buFont typeface="Wingdings" panose="05000000000000000000" pitchFamily="2" charset="2"/>
              <a:buChar char="ü"/>
              <a:tabLst>
                <a:tab pos="457200" algn="l"/>
              </a:tabLst>
            </a:pPr>
            <a:r>
              <a:rPr lang="fr-FR" sz="6000" dirty="0" smtClean="0">
                <a:latin typeface="Times New Roman" panose="02020603050405020304" pitchFamily="18" charset="0"/>
                <a:ea typeface="Times New Roman" panose="02020603050405020304" pitchFamily="18" charset="0"/>
                <a:cs typeface="Arial" panose="020B0604020202020204" pitchFamily="34" charset="0"/>
              </a:rPr>
              <a:t>Fixer </a:t>
            </a:r>
            <a:r>
              <a:rPr lang="fr-FR" sz="6000" dirty="0">
                <a:latin typeface="Times New Roman" panose="02020603050405020304" pitchFamily="18" charset="0"/>
                <a:ea typeface="Times New Roman" panose="02020603050405020304" pitchFamily="18" charset="0"/>
                <a:cs typeface="Arial" panose="020B0604020202020204" pitchFamily="34" charset="0"/>
              </a:rPr>
              <a:t>également une échéance</a:t>
            </a:r>
            <a:r>
              <a:rPr lang="fr-FR" sz="6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6000" dirty="0">
                <a:latin typeface="Arial" panose="020B0604020202020204" pitchFamily="34" charset="0"/>
                <a:ea typeface="Arial" panose="020B0604020202020204" pitchFamily="34" charset="0"/>
                <a:cs typeface="Arial" panose="020B0604020202020204" pitchFamily="34" charset="0"/>
              </a:rPr>
              <a:t> </a:t>
            </a:r>
            <a:endParaRPr lang="fr-FR" sz="44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457200" algn="l"/>
              </a:tabLst>
            </a:pPr>
            <a:r>
              <a:rPr lang="fr-FR" sz="6000" dirty="0">
                <a:latin typeface="Times New Roman" panose="02020603050405020304" pitchFamily="18" charset="0"/>
                <a:ea typeface="Times New Roman" panose="02020603050405020304" pitchFamily="18" charset="0"/>
                <a:cs typeface="Arial" panose="020B0604020202020204" pitchFamily="34" charset="0"/>
              </a:rPr>
              <a:t>Chaque objectif doit être accompagné d’un ou plusieurs moyens de le réaliser.</a:t>
            </a:r>
            <a:endParaRPr lang="fr-FR"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9557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CONGRUENCE ET L’ART DE SE FIXER DES OBJECTIFS</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fontScale="25000" lnSpcReduction="20000"/>
          </a:bodyPr>
          <a:lstStyle/>
          <a:p>
            <a:pPr marL="0" indent="0">
              <a:spcAft>
                <a:spcPts val="0"/>
              </a:spcAft>
              <a:buNone/>
            </a:pPr>
            <a:r>
              <a:rPr lang="fr-FR" sz="9600"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Un objectif a une durée</a:t>
            </a:r>
            <a:endParaRPr lang="fr-FR" sz="7200" dirty="0" smtClean="0">
              <a:solidFill>
                <a:srgbClr val="00B050"/>
              </a:solidFill>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buFont typeface="Wingdings" panose="05000000000000000000" pitchFamily="2" charset="2"/>
              <a:buChar char="ü"/>
            </a:pPr>
            <a:r>
              <a:rPr lang="fr-FR" sz="7200" dirty="0" smtClean="0">
                <a:latin typeface="Times New Roman" panose="02020603050405020304" pitchFamily="18" charset="0"/>
                <a:ea typeface="Times New Roman" panose="02020603050405020304" pitchFamily="18" charset="0"/>
                <a:cs typeface="Arial" panose="020B0604020202020204" pitchFamily="34" charset="0"/>
              </a:rPr>
              <a:t>à </a:t>
            </a:r>
            <a:r>
              <a:rPr lang="fr-FR" sz="7200" dirty="0">
                <a:latin typeface="Times New Roman" panose="02020603050405020304" pitchFamily="18" charset="0"/>
                <a:ea typeface="Times New Roman" panose="02020603050405020304" pitchFamily="18" charset="0"/>
                <a:cs typeface="Arial" panose="020B0604020202020204" pitchFamily="34" charset="0"/>
              </a:rPr>
              <a:t>court terme : s’étend sur la journée, quelques jours ou un mois environ</a:t>
            </a:r>
            <a:r>
              <a:rPr lang="fr-FR" sz="72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56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685800" algn="l"/>
              </a:tabLst>
            </a:pPr>
            <a:r>
              <a:rPr lang="fr-FR" sz="7200" dirty="0">
                <a:latin typeface="Times New Roman" panose="02020603050405020304" pitchFamily="18" charset="0"/>
                <a:ea typeface="Times New Roman" panose="02020603050405020304" pitchFamily="18" charset="0"/>
                <a:cs typeface="Arial" panose="020B0604020202020204" pitchFamily="34" charset="0"/>
              </a:rPr>
              <a:t>à moyen terme : s’étale sur un à plusieurs mois, soit une année environ </a:t>
            </a:r>
            <a:r>
              <a:rPr lang="fr-FR" sz="72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56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685800" algn="l"/>
              </a:tabLst>
            </a:pPr>
            <a:r>
              <a:rPr lang="fr-FR" sz="7200" dirty="0">
                <a:latin typeface="Times New Roman" panose="02020603050405020304" pitchFamily="18" charset="0"/>
                <a:ea typeface="Times New Roman" panose="02020603050405020304" pitchFamily="18" charset="0"/>
                <a:cs typeface="Arial" panose="020B0604020202020204" pitchFamily="34" charset="0"/>
              </a:rPr>
              <a:t>à long terme : englobe entre une et plusieurs années</a:t>
            </a:r>
            <a:r>
              <a:rPr lang="fr-FR" sz="72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5600" dirty="0">
              <a:latin typeface="Calibri" panose="020F0502020204030204" pitchFamily="34" charset="0"/>
              <a:ea typeface="Calibri" panose="020F0502020204030204" pitchFamily="34" charset="0"/>
              <a:cs typeface="Arial" panose="020B0604020202020204" pitchFamily="34" charset="0"/>
            </a:endParaRPr>
          </a:p>
          <a:p>
            <a:pPr algn="just">
              <a:lnSpc>
                <a:spcPct val="104000"/>
              </a:lnSpc>
              <a:spcAft>
                <a:spcPts val="0"/>
              </a:spcAft>
              <a:buFont typeface="Wingdings" panose="05000000000000000000" pitchFamily="2" charset="2"/>
              <a:buChar char="ü"/>
            </a:pPr>
            <a:r>
              <a:rPr lang="fr-FR" sz="7200" dirty="0">
                <a:latin typeface="Times New Roman" panose="02020603050405020304" pitchFamily="18" charset="0"/>
                <a:ea typeface="Times New Roman" panose="02020603050405020304" pitchFamily="18" charset="0"/>
                <a:cs typeface="Arial" panose="020B0604020202020204" pitchFamily="34" charset="0"/>
              </a:rPr>
              <a:t>La durée du long terme fixera les termes des objectifs. Dans l’établissement scolaire, un objectif à long terme peut concerner le plan de formation continue du personnel, alors que les objectifs à moyen et court terme définiront combien de membres du personnel seront invités à se recycler cette année ou dans les cinq prochaines années</a:t>
            </a:r>
            <a:r>
              <a:rPr lang="fr-FR" sz="72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56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9600"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Les objectifs efficaces se caractérisent par :</a:t>
            </a:r>
          </a:p>
          <a:p>
            <a:pPr lvl="0" algn="just">
              <a:lnSpc>
                <a:spcPct val="100000"/>
              </a:lnSpc>
              <a:spcAft>
                <a:spcPts val="0"/>
              </a:spcAft>
              <a:buFont typeface="Wingdings" panose="05000000000000000000" pitchFamily="2" charset="2"/>
              <a:buChar char="ü"/>
              <a:tabLst>
                <a:tab pos="1143000" algn="l"/>
              </a:tabLst>
            </a:pPr>
            <a:r>
              <a:rPr lang="fr-FR" sz="7200" dirty="0">
                <a:latin typeface="Times New Roman" panose="02020603050405020304" pitchFamily="18" charset="0"/>
                <a:ea typeface="Times New Roman" panose="02020603050405020304" pitchFamily="18" charset="0"/>
                <a:cs typeface="Arial" panose="020B0604020202020204" pitchFamily="34" charset="0"/>
              </a:rPr>
              <a:t>la clarté - la brièveté- le réalisme - un verbe à l’infinitif qui indiquer l’action à faire- une échéance - une possibilité d’évaluation - une concordance avec les autres objectifs et les valeurs- un ensemble de moyens réalisables.</a:t>
            </a:r>
          </a:p>
          <a:p>
            <a:pPr marR="88900" algn="just">
              <a:lnSpc>
                <a:spcPct val="100000"/>
              </a:lnSpc>
              <a:spcAft>
                <a:spcPts val="0"/>
              </a:spcAft>
              <a:buFont typeface="Wingdings" panose="05000000000000000000" pitchFamily="2" charset="2"/>
              <a:buChar char="ü"/>
            </a:pPr>
            <a:r>
              <a:rPr lang="fr-FR" sz="7200" dirty="0">
                <a:latin typeface="Times New Roman" panose="02020603050405020304" pitchFamily="18" charset="0"/>
                <a:ea typeface="Times New Roman" panose="02020603050405020304" pitchFamily="18" charset="0"/>
                <a:cs typeface="Arial" panose="020B0604020202020204" pitchFamily="34" charset="0"/>
              </a:rPr>
              <a:t>Rappelons que l’incompatibilité entre les valeurs et les objectifs (et les actions qui en découlent) constitue l’une des sources les plus importantes de stress et d’inefficacité. Pour assurer la cohérence, il importe donc à chacun de fixer ses propres objectifs de vie personnelle, familiale, professionnelle, intellectuelle et spirituelle. Ces objectifs doivent être revisités tous les ans et conservés sous la main. C’est le meilleur moyen de garder le cap sur ses priorités et de ne pas laisser les pressions quotidiennes dicter des orientations qui ne sont pas cohérentes avec les objectifs qui ont été décidés dans la réflexion.</a:t>
            </a:r>
          </a:p>
        </p:txBody>
      </p:sp>
    </p:spTree>
    <p:extLst>
      <p:ext uri="{BB962C8B-B14F-4D97-AF65-F5344CB8AC3E}">
        <p14:creationId xmlns:p14="http://schemas.microsoft.com/office/powerpoint/2010/main" val="322138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DÉLÉGATION</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fontScale="25000" lnSpcReduction="20000"/>
          </a:bodyPr>
          <a:lstStyle/>
          <a:p>
            <a:pPr marL="342900" marR="76200" lvl="0" indent="-342900" algn="just">
              <a:lnSpc>
                <a:spcPct val="103000"/>
              </a:lnSpc>
              <a:buFont typeface="Arial" panose="020B0604020202020204" pitchFamily="34" charset="0"/>
              <a:buChar char="«"/>
              <a:tabLst>
                <a:tab pos="114300" algn="l"/>
              </a:tabLst>
            </a:pPr>
            <a:r>
              <a:rPr lang="fr-FR" sz="9600" i="1" dirty="0">
                <a:latin typeface="Times New Roman" panose="02020603050405020304" pitchFamily="18" charset="0"/>
                <a:ea typeface="Times New Roman" panose="02020603050405020304" pitchFamily="18" charset="0"/>
                <a:cs typeface="Arial" panose="020B0604020202020204" pitchFamily="34" charset="0"/>
              </a:rPr>
              <a:t>Déléguer consiste à confier à une autre personne tout ou partie d’un objectif opérationnel à atteindre, tout en gardant la responsabilité. Le but profond étant d’améliorer l’efficacité d’ensemble d’une équipe. </a:t>
            </a:r>
            <a:r>
              <a:rPr lang="fr-FR" sz="9600" i="1"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72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7200" dirty="0">
                <a:latin typeface="Times New Roman" panose="02020603050405020304" pitchFamily="18" charset="0"/>
                <a:ea typeface="Times New Roman" panose="02020603050405020304" pitchFamily="18" charset="0"/>
                <a:cs typeface="Arial" panose="020B0604020202020204" pitchFamily="34" charset="0"/>
              </a:rPr>
              <a:t>Marie-Josée </a:t>
            </a:r>
            <a:r>
              <a:rPr lang="fr-FR" sz="7200" dirty="0" err="1">
                <a:latin typeface="Times New Roman" panose="02020603050405020304" pitchFamily="18" charset="0"/>
                <a:ea typeface="Times New Roman" panose="02020603050405020304" pitchFamily="18" charset="0"/>
                <a:cs typeface="Arial" panose="020B0604020202020204" pitchFamily="34" charset="0"/>
              </a:rPr>
              <a:t>Couchaert</a:t>
            </a:r>
            <a:r>
              <a:rPr lang="fr-FR" sz="7200" dirty="0">
                <a:latin typeface="Times New Roman" panose="02020603050405020304" pitchFamily="18" charset="0"/>
                <a:ea typeface="Times New Roman" panose="02020603050405020304" pitchFamily="18" charset="0"/>
                <a:cs typeface="Arial" panose="020B0604020202020204" pitchFamily="34" charset="0"/>
              </a:rPr>
              <a:t>, Comment manager son temps et son énergie.</a:t>
            </a:r>
          </a:p>
          <a:p>
            <a:pPr marL="0" marR="127000" indent="0" algn="just">
              <a:lnSpc>
                <a:spcPct val="102000"/>
              </a:lnSpc>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La délégation vise donc à améliorer le travail d’équipe, à rendre celle-ci plus performante et l’établissement plus efficace. Une bonne répartition des tâches, dans une équipe, caractérise une organisation efficace et exige la confiance envers les collaborateurs. Déléguer ne signifie pas se décharger des tâches difficiles ou désagréables, par paresse ou fainéantise. Celui qui délègue, loin de se soustraire au travail, doit en plus du sien, contrôler celui de ses mandatés (subordonné, expert, collaborateur….), puisqu’il demeure responsable des tâches déléguées.</a:t>
            </a:r>
          </a:p>
          <a:p>
            <a:pPr marL="0" marR="101600" indent="0" algn="just">
              <a:lnSpc>
                <a:spcPct val="103000"/>
              </a:lnSpc>
              <a:spcAft>
                <a:spcPts val="0"/>
              </a:spcAft>
              <a:buNone/>
            </a:pPr>
            <a:r>
              <a:rPr lang="fr-FR" sz="8000" i="1" dirty="0">
                <a:latin typeface="Times New Roman" panose="02020603050405020304" pitchFamily="18" charset="0"/>
                <a:ea typeface="Times New Roman" panose="02020603050405020304" pitchFamily="18" charset="0"/>
                <a:cs typeface="Arial" panose="020B0604020202020204" pitchFamily="34" charset="0"/>
              </a:rPr>
              <a:t>Déléguer, c’est assigner une tâche à un subordonné en lui donnant l’autorité nécessaire pour agir à votre place et le rendant responsable des résultats qu’il obtiendra</a:t>
            </a:r>
            <a:r>
              <a:rPr lang="fr-FR" sz="8000" i="1"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02000"/>
              </a:lnSpc>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Le subordonné aura donc le droit de décider et d’engager une action dans les limites de ce mandat qui devient sa responsabilité. Il devra rendre des comptes, tel que défini dans le mandat de délégation. La délégation permet à un subordonné de relever un défi et de mettre au service de l’établissement des qualités peut -être inemployées. Il faut soigneusement établir les paramètres de la délégation, ne pas confier des tâches excédant les capacités des employés et leur fournir les moyens et l’autorité nécessaire pour réaliser le mandat.</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27000" indent="0" algn="just">
              <a:lnSpc>
                <a:spcPct val="10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304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DÉLÉGATION</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fontScale="25000" lnSpcReduction="20000"/>
          </a:bodyPr>
          <a:lstStyle/>
          <a:p>
            <a:pPr marL="0" marR="76200" indent="0">
              <a:lnSpc>
                <a:spcPct val="102000"/>
              </a:lnSpc>
              <a:spcAft>
                <a:spcPts val="0"/>
              </a:spcAft>
              <a:buNone/>
            </a:pPr>
            <a:r>
              <a:rPr lang="fr-FR" sz="9600" dirty="0">
                <a:latin typeface="Times New Roman" panose="02020603050405020304" pitchFamily="18" charset="0"/>
                <a:ea typeface="Times New Roman" panose="02020603050405020304" pitchFamily="18" charset="0"/>
                <a:cs typeface="Arial" panose="020B0604020202020204" pitchFamily="34" charset="0"/>
              </a:rPr>
              <a:t>Les deux définitions ci-dessus semblent contradictoires en ce qui concerne la responsabilité. La première affirme que le gestionnaire garde la responsabilité de la tâche déléguée, alors que la seconde soutient qu’il la confie à son collaborateur. Les deux affirmations sont complémentaires car le fait de partager la responsabilité avec un collaborateur ne soustrait pas le chef d’établissement de sa responsabilité ultime dans la reddition de compte. D’où l’importance du choix du collaborateur, de la clarté du mandat et des mesures de contrôle</a:t>
            </a:r>
            <a:r>
              <a:rPr lang="fr-FR" sz="9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7200" dirty="0">
              <a:latin typeface="Calibri" panose="020F0502020204030204" pitchFamily="34" charset="0"/>
              <a:ea typeface="Calibri" panose="020F0502020204030204" pitchFamily="34" charset="0"/>
              <a:cs typeface="Arial" panose="020B0604020202020204" pitchFamily="34" charset="0"/>
            </a:endParaRPr>
          </a:p>
          <a:p>
            <a:pPr marL="0" indent="0" algn="ctr">
              <a:spcAft>
                <a:spcPts val="0"/>
              </a:spcAft>
              <a:buNone/>
            </a:pPr>
            <a:r>
              <a:rPr lang="fr-FR" sz="96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Consignes pour </a:t>
            </a:r>
            <a:r>
              <a:rPr lang="fr-FR" sz="96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déléguer</a:t>
            </a:r>
            <a:r>
              <a:rPr lang="fr-FR" sz="7200" dirty="0">
                <a:latin typeface="Times New Roman" panose="02020603050405020304" pitchFamily="18" charset="0"/>
                <a:ea typeface="Times New Roman" panose="02020603050405020304" pitchFamily="18" charset="0"/>
                <a:cs typeface="Arial" panose="020B0604020202020204" pitchFamily="34" charset="0"/>
              </a:rPr>
              <a:t> </a:t>
            </a:r>
            <a:endParaRPr lang="fr-FR" sz="7200" dirty="0">
              <a:latin typeface="Calibri" panose="020F0502020204030204" pitchFamily="34" charset="0"/>
              <a:ea typeface="Calibri" panose="020F0502020204030204" pitchFamily="34" charset="0"/>
              <a:cs typeface="Arial" panose="020B0604020202020204" pitchFamily="34" charset="0"/>
            </a:endParaRPr>
          </a:p>
          <a:p>
            <a:pPr marR="393700" lvl="0">
              <a:lnSpc>
                <a:spcPct val="106000"/>
              </a:lnSpc>
              <a:buFont typeface="Wingdings" panose="05000000000000000000" pitchFamily="2" charset="2"/>
              <a:buChar char="Ø"/>
              <a:tabLst>
                <a:tab pos="457200" algn="l"/>
              </a:tabLst>
            </a:pPr>
            <a:r>
              <a:rPr lang="fr-FR" sz="9600" b="1" dirty="0">
                <a:latin typeface="Times New Roman" panose="02020603050405020304" pitchFamily="18" charset="0"/>
                <a:ea typeface="Times New Roman" panose="02020603050405020304" pitchFamily="18" charset="0"/>
                <a:cs typeface="Arial" panose="020B0604020202020204" pitchFamily="34" charset="0"/>
              </a:rPr>
              <a:t>« Quoi » déléguer. </a:t>
            </a:r>
            <a:r>
              <a:rPr lang="fr-FR" sz="9600" dirty="0">
                <a:latin typeface="Times New Roman" panose="02020603050405020304" pitchFamily="18" charset="0"/>
                <a:ea typeface="Times New Roman" panose="02020603050405020304" pitchFamily="18" charset="0"/>
                <a:cs typeface="Arial" panose="020B0604020202020204" pitchFamily="34" charset="0"/>
              </a:rPr>
              <a:t>On ne devrait jamais déléguer les tâches clés du poste de</a:t>
            </a:r>
            <a:r>
              <a:rPr lang="fr-FR" sz="9600" b="1" dirty="0">
                <a:latin typeface="Times New Roman" panose="02020603050405020304" pitchFamily="18" charset="0"/>
                <a:ea typeface="Times New Roman" panose="02020603050405020304" pitchFamily="18" charset="0"/>
                <a:cs typeface="Arial" panose="020B0604020202020204" pitchFamily="34" charset="0"/>
              </a:rPr>
              <a:t> </a:t>
            </a:r>
            <a:r>
              <a:rPr lang="fr-FR" sz="9600" dirty="0">
                <a:latin typeface="Times New Roman" panose="02020603050405020304" pitchFamily="18" charset="0"/>
                <a:ea typeface="Times New Roman" panose="02020603050405020304" pitchFamily="18" charset="0"/>
                <a:cs typeface="Arial" panose="020B0604020202020204" pitchFamily="34" charset="0"/>
              </a:rPr>
              <a:t>gestionnaire, comme le plan stratégique, la planification annuelle, l’évaluation du rendement.</a:t>
            </a:r>
            <a:endParaRPr lang="fr-FR" sz="7200" dirty="0">
              <a:latin typeface="Calibri" panose="020F0502020204030204" pitchFamily="34" charset="0"/>
              <a:ea typeface="Calibri" panose="020F0502020204030204" pitchFamily="34" charset="0"/>
              <a:cs typeface="Arial" panose="020B0604020202020204" pitchFamily="34" charset="0"/>
            </a:endParaRPr>
          </a:p>
          <a:p>
            <a:pPr>
              <a:lnSpc>
                <a:spcPts val="400"/>
              </a:lnSpc>
              <a:spcAft>
                <a:spcPts val="0"/>
              </a:spcAft>
              <a:buFont typeface="Wingdings" panose="05000000000000000000" pitchFamily="2" charset="2"/>
              <a:buChar char="Ø"/>
            </a:pPr>
            <a:endParaRPr lang="fr-FR" sz="7200" dirty="0">
              <a:latin typeface="Calibri" panose="020F0502020204030204" pitchFamily="34" charset="0"/>
              <a:ea typeface="Calibri" panose="020F0502020204030204" pitchFamily="34" charset="0"/>
              <a:cs typeface="Arial" panose="020B0604020202020204" pitchFamily="34" charset="0"/>
            </a:endParaRPr>
          </a:p>
          <a:p>
            <a:pPr marR="152400" lvl="0">
              <a:lnSpc>
                <a:spcPct val="104000"/>
              </a:lnSpc>
              <a:buFont typeface="Wingdings" panose="05000000000000000000" pitchFamily="2" charset="2"/>
              <a:buChar char="Ø"/>
              <a:tabLst>
                <a:tab pos="457200" algn="l"/>
              </a:tabLst>
            </a:pPr>
            <a:r>
              <a:rPr lang="fr-FR" sz="9600" b="1" dirty="0">
                <a:latin typeface="Times New Roman" panose="02020603050405020304" pitchFamily="18" charset="0"/>
                <a:ea typeface="Times New Roman" panose="02020603050405020304" pitchFamily="18" charset="0"/>
                <a:cs typeface="Arial" panose="020B0604020202020204" pitchFamily="34" charset="0"/>
              </a:rPr>
              <a:t>« À qui » déléguer. </a:t>
            </a:r>
            <a:r>
              <a:rPr lang="fr-FR" sz="9600" dirty="0">
                <a:latin typeface="Times New Roman" panose="02020603050405020304" pitchFamily="18" charset="0"/>
                <a:ea typeface="Times New Roman" panose="02020603050405020304" pitchFamily="18" charset="0"/>
                <a:cs typeface="Arial" panose="020B0604020202020204" pitchFamily="34" charset="0"/>
              </a:rPr>
              <a:t>Il fait veiller à ne pas déléguer toujours aux mêmes personnes, si</a:t>
            </a:r>
            <a:r>
              <a:rPr lang="fr-FR" sz="9600" b="1" dirty="0">
                <a:latin typeface="Times New Roman" panose="02020603050405020304" pitchFamily="18" charset="0"/>
                <a:ea typeface="Times New Roman" panose="02020603050405020304" pitchFamily="18" charset="0"/>
                <a:cs typeface="Arial" panose="020B0604020202020204" pitchFamily="34" charset="0"/>
              </a:rPr>
              <a:t> </a:t>
            </a:r>
            <a:r>
              <a:rPr lang="fr-FR" sz="9600" dirty="0">
                <a:latin typeface="Times New Roman" panose="02020603050405020304" pitchFamily="18" charset="0"/>
                <a:ea typeface="Times New Roman" panose="02020603050405020304" pitchFamily="18" charset="0"/>
                <a:cs typeface="Arial" panose="020B0604020202020204" pitchFamily="34" charset="0"/>
              </a:rPr>
              <a:t>l’on veut développer la créativité et favoriser l’émergence de nouveaux talents. Par contre, on peut former des collaborateurs auxquels on délèguera des tâches permanentes parce qu’ils connaissent de mieux en mieux le domaine.</a:t>
            </a:r>
            <a:endParaRPr lang="fr-FR" sz="72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02000"/>
              </a:lnSpc>
              <a:spcAft>
                <a:spcPts val="0"/>
              </a:spcAft>
              <a:buNone/>
            </a:pPr>
            <a:r>
              <a:rPr lang="fr-FR" sz="8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27000" indent="0" algn="just">
              <a:lnSpc>
                <a:spcPct val="10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1630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sz="3600"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DÉLÉGATION</a:t>
            </a:r>
            <a:endParaRPr lang="fr-F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p:cNvSpPr>
            <a:spLocks noGrp="1"/>
          </p:cNvSpPr>
          <p:nvPr>
            <p:ph idx="1"/>
          </p:nvPr>
        </p:nvSpPr>
        <p:spPr>
          <a:xfrm>
            <a:off x="314325" y="1557338"/>
            <a:ext cx="11587163" cy="5086350"/>
          </a:xfrm>
        </p:spPr>
        <p:txBody>
          <a:bodyPr>
            <a:normAutofit fontScale="25000" lnSpcReduction="20000"/>
          </a:bodyPr>
          <a:lstStyle/>
          <a:p>
            <a:pPr marL="0" indent="0" algn="ctr">
              <a:spcAft>
                <a:spcPts val="0"/>
              </a:spcAft>
              <a:buNone/>
            </a:pPr>
            <a:r>
              <a:rPr lang="fr-FR" sz="96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Consignes </a:t>
            </a:r>
            <a:r>
              <a:rPr lang="fr-FR" sz="9600"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pour </a:t>
            </a:r>
            <a:r>
              <a:rPr lang="fr-FR" sz="9600"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déléguer</a:t>
            </a:r>
            <a:r>
              <a:rPr lang="fr-FR" sz="7200" dirty="0">
                <a:latin typeface="Times New Roman" panose="02020603050405020304" pitchFamily="18" charset="0"/>
                <a:ea typeface="Times New Roman" panose="02020603050405020304" pitchFamily="18" charset="0"/>
                <a:cs typeface="Arial" panose="020B0604020202020204" pitchFamily="34" charset="0"/>
              </a:rPr>
              <a:t> </a:t>
            </a:r>
            <a:endParaRPr lang="fr-FR" sz="7200" dirty="0">
              <a:latin typeface="Calibri" panose="020F0502020204030204" pitchFamily="34" charset="0"/>
              <a:ea typeface="Calibri" panose="020F0502020204030204" pitchFamily="34" charset="0"/>
              <a:cs typeface="Arial" panose="020B0604020202020204" pitchFamily="34" charset="0"/>
            </a:endParaRPr>
          </a:p>
          <a:p>
            <a:pPr marR="558800" lvl="0">
              <a:lnSpc>
                <a:spcPct val="114000"/>
              </a:lnSpc>
              <a:buFont typeface="Wingdings" panose="05000000000000000000" pitchFamily="2" charset="2"/>
              <a:buChar char="Ø"/>
              <a:tabLst>
                <a:tab pos="457200" algn="l"/>
              </a:tabLst>
            </a:pPr>
            <a:r>
              <a:rPr lang="fr-FR" sz="9600" b="1" dirty="0">
                <a:latin typeface="Times New Roman" panose="02020603050405020304" pitchFamily="18" charset="0"/>
                <a:ea typeface="Times New Roman" panose="02020603050405020304" pitchFamily="18" charset="0"/>
                <a:cs typeface="Arial" panose="020B0604020202020204" pitchFamily="34" charset="0"/>
              </a:rPr>
              <a:t>« Avec quoi ». </a:t>
            </a:r>
            <a:r>
              <a:rPr lang="fr-FR" sz="9600" dirty="0">
                <a:latin typeface="Times New Roman" panose="02020603050405020304" pitchFamily="18" charset="0"/>
                <a:ea typeface="Times New Roman" panose="02020603050405020304" pitchFamily="18" charset="0"/>
                <a:cs typeface="Arial" panose="020B0604020202020204" pitchFamily="34" charset="0"/>
              </a:rPr>
              <a:t>Avec de l’aide et de la formation. Sinon, on risque l’échec et la</a:t>
            </a:r>
            <a:r>
              <a:rPr lang="fr-FR" sz="9600" b="1" dirty="0">
                <a:latin typeface="Times New Roman" panose="02020603050405020304" pitchFamily="18" charset="0"/>
                <a:ea typeface="Times New Roman" panose="02020603050405020304" pitchFamily="18" charset="0"/>
                <a:cs typeface="Arial" panose="020B0604020202020204" pitchFamily="34" charset="0"/>
              </a:rPr>
              <a:t> </a:t>
            </a:r>
            <a:r>
              <a:rPr lang="fr-FR" sz="9600" dirty="0">
                <a:latin typeface="Times New Roman" panose="02020603050405020304" pitchFamily="18" charset="0"/>
                <a:ea typeface="Times New Roman" panose="02020603050405020304" pitchFamily="18" charset="0"/>
                <a:cs typeface="Arial" panose="020B0604020202020204" pitchFamily="34" charset="0"/>
              </a:rPr>
              <a:t>démotivation des collaborateurs</a:t>
            </a:r>
            <a:r>
              <a:rPr lang="fr-FR" sz="9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7200" dirty="0">
              <a:latin typeface="Calibri" panose="020F0502020204030204" pitchFamily="34" charset="0"/>
              <a:ea typeface="Calibri" panose="020F0502020204030204" pitchFamily="34" charset="0"/>
              <a:cs typeface="Arial" panose="020B0604020202020204" pitchFamily="34" charset="0"/>
            </a:endParaRPr>
          </a:p>
          <a:p>
            <a:pPr marR="165100" lvl="0">
              <a:lnSpc>
                <a:spcPct val="104000"/>
              </a:lnSpc>
              <a:buFont typeface="Wingdings" panose="05000000000000000000" pitchFamily="2" charset="2"/>
              <a:buChar char="Ø"/>
              <a:tabLst>
                <a:tab pos="457200" algn="l"/>
              </a:tabLst>
            </a:pPr>
            <a:r>
              <a:rPr lang="fr-FR" sz="9600" b="1" dirty="0">
                <a:latin typeface="Times New Roman" panose="02020603050405020304" pitchFamily="18" charset="0"/>
                <a:ea typeface="Times New Roman" panose="02020603050405020304" pitchFamily="18" charset="0"/>
                <a:cs typeface="Arial" panose="020B0604020202020204" pitchFamily="34" charset="0"/>
              </a:rPr>
              <a:t>« Pour quoi ». </a:t>
            </a:r>
            <a:r>
              <a:rPr lang="fr-FR" sz="9600" dirty="0">
                <a:latin typeface="Times New Roman" panose="02020603050405020304" pitchFamily="18" charset="0"/>
                <a:ea typeface="Times New Roman" panose="02020603050405020304" pitchFamily="18" charset="0"/>
                <a:cs typeface="Arial" panose="020B0604020202020204" pitchFamily="34" charset="0"/>
              </a:rPr>
              <a:t>Il convient de définir les objectifs de la délégation ainsi que l’autorité</a:t>
            </a:r>
            <a:r>
              <a:rPr lang="fr-FR" sz="9600" b="1" dirty="0">
                <a:latin typeface="Times New Roman" panose="02020603050405020304" pitchFamily="18" charset="0"/>
                <a:ea typeface="Times New Roman" panose="02020603050405020304" pitchFamily="18" charset="0"/>
                <a:cs typeface="Arial" panose="020B0604020202020204" pitchFamily="34" charset="0"/>
              </a:rPr>
              <a:t> </a:t>
            </a:r>
            <a:r>
              <a:rPr lang="fr-FR" sz="9600" dirty="0">
                <a:latin typeface="Times New Roman" panose="02020603050405020304" pitchFamily="18" charset="0"/>
                <a:ea typeface="Times New Roman" panose="02020603050405020304" pitchFamily="18" charset="0"/>
                <a:cs typeface="Arial" panose="020B0604020202020204" pitchFamily="34" charset="0"/>
              </a:rPr>
              <a:t>dont on investit les mandatés. Les ressources adéquates doivent être mises à la disposition des collaborateurs. Ils doivent également connaître les échéances et les critères d’évaluation</a:t>
            </a:r>
            <a:r>
              <a:rPr lang="fr-FR" sz="9600" dirty="0" smtClean="0">
                <a:latin typeface="Times New Roman" panose="02020603050405020304" pitchFamily="18" charset="0"/>
                <a:ea typeface="Times New Roman" panose="02020603050405020304" pitchFamily="18" charset="0"/>
                <a:cs typeface="Arial" panose="020B0604020202020204" pitchFamily="34" charset="0"/>
              </a:rPr>
              <a:t>.</a:t>
            </a:r>
            <a:r>
              <a:rPr lang="fr-FR" sz="9600" dirty="0">
                <a:latin typeface="Arial" panose="020B0604020202020204" pitchFamily="34" charset="0"/>
                <a:ea typeface="Arial" panose="020B0604020202020204" pitchFamily="34" charset="0"/>
                <a:cs typeface="Arial" panose="020B0604020202020204" pitchFamily="34" charset="0"/>
              </a:rPr>
              <a:t> </a:t>
            </a:r>
            <a:endParaRPr lang="fr-FR" sz="7200" dirty="0">
              <a:latin typeface="Calibri" panose="020F0502020204030204" pitchFamily="34" charset="0"/>
              <a:ea typeface="Calibri" panose="020F0502020204030204" pitchFamily="34" charset="0"/>
              <a:cs typeface="Arial" panose="020B0604020202020204" pitchFamily="34" charset="0"/>
            </a:endParaRPr>
          </a:p>
          <a:p>
            <a:pPr marR="241300" lvl="0">
              <a:lnSpc>
                <a:spcPct val="114000"/>
              </a:lnSpc>
              <a:buFont typeface="Wingdings" panose="05000000000000000000" pitchFamily="2" charset="2"/>
              <a:buChar char="Ø"/>
              <a:tabLst>
                <a:tab pos="457200" algn="l"/>
              </a:tabLst>
            </a:pPr>
            <a:r>
              <a:rPr lang="fr-FR" sz="9600" dirty="0">
                <a:latin typeface="Times New Roman" panose="02020603050405020304" pitchFamily="18" charset="0"/>
                <a:ea typeface="Times New Roman" panose="02020603050405020304" pitchFamily="18" charset="0"/>
                <a:cs typeface="Arial" panose="020B0604020202020204" pitchFamily="34" charset="0"/>
              </a:rPr>
              <a:t>Le gestionnaire doit </a:t>
            </a:r>
            <a:r>
              <a:rPr lang="fr-FR" sz="9600" b="1" dirty="0">
                <a:latin typeface="Times New Roman" panose="02020603050405020304" pitchFamily="18" charset="0"/>
                <a:ea typeface="Times New Roman" panose="02020603050405020304" pitchFamily="18" charset="0"/>
                <a:cs typeface="Arial" panose="020B0604020202020204" pitchFamily="34" charset="0"/>
              </a:rPr>
              <a:t>apprendre à déléguer</a:t>
            </a:r>
            <a:r>
              <a:rPr lang="fr-FR" sz="9600" dirty="0">
                <a:latin typeface="Times New Roman" panose="02020603050405020304" pitchFamily="18" charset="0"/>
                <a:ea typeface="Times New Roman" panose="02020603050405020304" pitchFamily="18" charset="0"/>
                <a:cs typeface="Arial" panose="020B0604020202020204" pitchFamily="34" charset="0"/>
              </a:rPr>
              <a:t>, à faire confiance, à offrir de l’aide sans intervenir, à accepter que la tâche soit accomplie d’une manière différente.</a:t>
            </a:r>
            <a:endParaRPr lang="fr-FR" sz="7200" dirty="0">
              <a:latin typeface="Calibri" panose="020F0502020204030204" pitchFamily="34" charset="0"/>
              <a:ea typeface="Calibri" panose="020F0502020204030204" pitchFamily="34" charset="0"/>
              <a:cs typeface="Arial" panose="020B0604020202020204" pitchFamily="34" charset="0"/>
            </a:endParaRPr>
          </a:p>
          <a:p>
            <a:pPr marR="266700" lvl="0">
              <a:lnSpc>
                <a:spcPct val="114000"/>
              </a:lnSpc>
              <a:buFont typeface="Wingdings" panose="05000000000000000000" pitchFamily="2" charset="2"/>
              <a:buChar char="Ø"/>
              <a:tabLst>
                <a:tab pos="457200" algn="l"/>
              </a:tabLst>
            </a:pPr>
            <a:r>
              <a:rPr lang="fr-FR" sz="9600" dirty="0">
                <a:latin typeface="Times New Roman" panose="02020603050405020304" pitchFamily="18" charset="0"/>
                <a:ea typeface="Times New Roman" panose="02020603050405020304" pitchFamily="18" charset="0"/>
                <a:cs typeface="Arial" panose="020B0604020202020204" pitchFamily="34" charset="0"/>
              </a:rPr>
              <a:t>Lors des séances de contrôle, il est recommandé de procéder de façon positive, de féliciter et de montrer sa satisfaction en confiant de nouveaux mandats.</a:t>
            </a:r>
          </a:p>
          <a:p>
            <a:pPr marR="330200" lvl="0">
              <a:lnSpc>
                <a:spcPct val="105000"/>
              </a:lnSpc>
              <a:buFont typeface="Wingdings" panose="05000000000000000000" pitchFamily="2" charset="2"/>
              <a:buChar char="Ø"/>
              <a:tabLst>
                <a:tab pos="457200" algn="l"/>
              </a:tabLst>
            </a:pPr>
            <a:r>
              <a:rPr lang="fr-FR" sz="9600" dirty="0">
                <a:latin typeface="Times New Roman" panose="02020603050405020304" pitchFamily="18" charset="0"/>
                <a:ea typeface="Times New Roman" panose="02020603050405020304" pitchFamily="18" charset="0"/>
                <a:cs typeface="Arial" panose="020B0604020202020204" pitchFamily="34" charset="0"/>
              </a:rPr>
              <a:t>Pour suivre l’évolution du mandat, il est recommandé de constituer un dossier de délégation. On peut si nécessaire se référer rapidement aux objectifs fixés, aux échéances prévues ainsi qu’aux modifications apportées en cours de route.</a:t>
            </a:r>
          </a:p>
          <a:p>
            <a:pPr marL="0" indent="0" algn="just">
              <a:lnSpc>
                <a:spcPct val="102000"/>
              </a:lnSpc>
              <a:spcAft>
                <a:spcPts val="0"/>
              </a:spcAft>
              <a:buNone/>
            </a:pP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27000" indent="0" algn="just">
              <a:lnSpc>
                <a:spcPct val="10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3992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597</TotalTime>
  <Words>2152</Words>
  <Application>Microsoft Office PowerPoint</Application>
  <PresentationFormat>Grand écran</PresentationFormat>
  <Paragraphs>112</Paragraphs>
  <Slides>22</Slides>
  <Notes>0</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30" baseType="lpstr">
      <vt:lpstr>Arial</vt:lpstr>
      <vt:lpstr>Calibri</vt:lpstr>
      <vt:lpstr>Calibri Light</vt:lpstr>
      <vt:lpstr>Tahoma</vt:lpstr>
      <vt:lpstr>Times New Roman</vt:lpstr>
      <vt:lpstr>Wingdings</vt:lpstr>
      <vt:lpstr>Thème Office</vt:lpstr>
      <vt:lpstr>Document</vt:lpstr>
      <vt:lpstr>Module I: La gestion du temps</vt:lpstr>
      <vt:lpstr>OBJECTIF</vt:lpstr>
      <vt:lpstr>LA CONGRUENCE ET L’ART DE SE FIXER DES OBJECTIFS</vt:lpstr>
      <vt:lpstr>LA CONGRUENCE ET L’ART DE SE FIXER DES OBJECTIFS</vt:lpstr>
      <vt:lpstr>LA CONGRUENCE ET L’ART DE SE FIXER DES OBJECTIFS</vt:lpstr>
      <vt:lpstr>LA CONGRUENCE ET L’ART DE SE FIXER DES OBJECTIFS</vt:lpstr>
      <vt:lpstr>LA DÉLÉGATION</vt:lpstr>
      <vt:lpstr>LA DÉLÉGATION</vt:lpstr>
      <vt:lpstr>LA DÉLÉGATION</vt:lpstr>
      <vt:lpstr>LA DÉLÉGATION Obstacles à la délégation provenant du supérieur hiérarchique et du collaborateur</vt:lpstr>
      <vt:lpstr>LA DÉLÉGATION Obstacles à la délégation provenant du supérieur hiérarchique et du collaborateur</vt:lpstr>
      <vt:lpstr>LA PLANIFICATION</vt:lpstr>
      <vt:lpstr>LA PLANIFICATION</vt:lpstr>
      <vt:lpstr>LA PLANIFICATION</vt:lpstr>
      <vt:lpstr>LA PLANIFICATION</vt:lpstr>
      <vt:lpstr>LA PLANIFICATION Suggestions pour planifier quotidiennement, hebdomadairement, mensuellement et annuellement avec la même rigueur et la même constance</vt:lpstr>
      <vt:lpstr>LA PLANIFICATION Suggestions pour planifier quotidiennement, hebdomadairement, mensuellement et annuellement avec la même rigueur et la même constance</vt:lpstr>
      <vt:lpstr>LA PLANIFICATION Suggestions pour planifier quotidiennement, hebdomadairement, mensuellement et annuellement avec la même rigueur et la même constance</vt:lpstr>
      <vt:lpstr>LA PLANIFICATION Suggestions pour planifier quotidiennement, hebdomadairement, mensuellement et annuellement avec la même rigueur et la même constance</vt:lpstr>
      <vt:lpstr>LA PLANIFICATION Quelques conseils concernant l’agenda.</vt:lpstr>
      <vt:lpstr>LA PLANIFICATION Quelques conseils concernant l’agenda.</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 La gestion du temps</dc:title>
  <dc:creator>Utilisateur Windows</dc:creator>
  <cp:lastModifiedBy>Utilisateur Windows</cp:lastModifiedBy>
  <cp:revision>31</cp:revision>
  <dcterms:created xsi:type="dcterms:W3CDTF">2019-04-30T16:23:56Z</dcterms:created>
  <dcterms:modified xsi:type="dcterms:W3CDTF">2019-05-06T12:54:33Z</dcterms:modified>
</cp:coreProperties>
</file>