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263" r:id="rId4"/>
    <p:sldId id="257" r:id="rId5"/>
    <p:sldId id="258" r:id="rId6"/>
    <p:sldId id="259" r:id="rId7"/>
    <p:sldId id="260" r:id="rId8"/>
    <p:sldId id="261"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2" d="100"/>
          <a:sy n="72" d="100"/>
        </p:scale>
        <p:origin x="3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D4B04F-9DA2-4D9C-8983-DA1852CF1876}" type="datetimeFigureOut">
              <a:rPr lang="fr-FR" smtClean="0"/>
              <a:t>09/02/2021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06A2EF-CE1E-4DFC-B089-556E4B32E3A9}" type="slidenum">
              <a:rPr lang="fr-FR" smtClean="0"/>
              <a:t>‹N°›</a:t>
            </a:fld>
            <a:endParaRPr lang="fr-FR"/>
          </a:p>
        </p:txBody>
      </p:sp>
    </p:spTree>
    <p:extLst>
      <p:ext uri="{BB962C8B-B14F-4D97-AF65-F5344CB8AC3E}">
        <p14:creationId xmlns:p14="http://schemas.microsoft.com/office/powerpoint/2010/main" val="429142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Correct. La réponse est f. La méthylation diminue directement les niveaux de transcrits du gène (transcriptomique) ce qui entraînera également une diminution du niveau de la protéine (protéomique). Elle entraînera également une augmentation du métabolite acétaldéhyde (métabolomique). </a:t>
            </a:r>
            <a:r>
              <a:rPr lang="fr-FR"/>
              <a:t>Ce qu'elle ne provoquera pas, c'est une modification de la séquence d'ADN sous-jacente (génomique).</a:t>
            </a:r>
          </a:p>
        </p:txBody>
      </p:sp>
      <p:sp>
        <p:nvSpPr>
          <p:cNvPr id="4" name="Espace réservé du numéro de diapositive 3"/>
          <p:cNvSpPr>
            <a:spLocks noGrp="1"/>
          </p:cNvSpPr>
          <p:nvPr>
            <p:ph type="sldNum" sz="quarter" idx="5"/>
          </p:nvPr>
        </p:nvSpPr>
        <p:spPr/>
        <p:txBody>
          <a:bodyPr/>
          <a:lstStyle/>
          <a:p>
            <a:fld id="{6D06A2EF-CE1E-4DFC-B089-556E4B32E3A9}" type="slidenum">
              <a:rPr lang="fr-FR" smtClean="0"/>
              <a:t>2</a:t>
            </a:fld>
            <a:endParaRPr lang="fr-FR"/>
          </a:p>
        </p:txBody>
      </p:sp>
    </p:spTree>
    <p:extLst>
      <p:ext uri="{BB962C8B-B14F-4D97-AF65-F5344CB8AC3E}">
        <p14:creationId xmlns:p14="http://schemas.microsoft.com/office/powerpoint/2010/main" val="3710097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F0493C-D392-49EC-BE5B-A7F47BEE708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CAAA519-C8CF-4A2D-A28C-6B1ED070FA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DFEC287-7687-41B1-A4FD-FD09BF3D5C61}"/>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5" name="Espace réservé du pied de page 4">
            <a:extLst>
              <a:ext uri="{FF2B5EF4-FFF2-40B4-BE49-F238E27FC236}">
                <a16:creationId xmlns:a16="http://schemas.microsoft.com/office/drawing/2014/main" id="{0572DAA5-50C2-4566-A419-4FB60E7305E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DEB781-5815-4046-BD86-174F87984A2E}"/>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40499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F79835-4DA9-4E75-B11E-DF0F189BF5D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05EC442-057F-4371-BAC2-7165F230812C}"/>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4A310B9-BEE5-4325-A351-D061AF89F747}"/>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5" name="Espace réservé du pied de page 4">
            <a:extLst>
              <a:ext uri="{FF2B5EF4-FFF2-40B4-BE49-F238E27FC236}">
                <a16:creationId xmlns:a16="http://schemas.microsoft.com/office/drawing/2014/main" id="{CB7E0F56-052F-41F0-912E-F08DB91FA15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8183A1-9461-4C6C-BA11-50B1C852EB82}"/>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3525594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8412527-BCF0-42EB-9833-F48FC02DB4AC}"/>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82326D6-928D-4BF2-AAE4-BA053F5709B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E398B9E-B52A-4D50-9E7D-3CE9C380E027}"/>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5" name="Espace réservé du pied de page 4">
            <a:extLst>
              <a:ext uri="{FF2B5EF4-FFF2-40B4-BE49-F238E27FC236}">
                <a16:creationId xmlns:a16="http://schemas.microsoft.com/office/drawing/2014/main" id="{F2F9FD90-62F0-4738-8695-EF6D929908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14DDDD-2653-4D1E-8FF9-8202FF041843}"/>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1447214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09E408-9CA9-401A-BEB1-CEEB36545D0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4FC5C43-C781-4161-9A16-1C06272AC294}"/>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D5600A4-5F7C-47A6-B7C8-F5B9CB94684B}"/>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5" name="Espace réservé du pied de page 4">
            <a:extLst>
              <a:ext uri="{FF2B5EF4-FFF2-40B4-BE49-F238E27FC236}">
                <a16:creationId xmlns:a16="http://schemas.microsoft.com/office/drawing/2014/main" id="{4E392B13-7025-41E7-9258-85918123519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C40BF4-C608-4302-B322-243EA0E4FD2C}"/>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3357223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FB670D-304C-411E-B8D4-34BF7A1BE1A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A54EC3A-08FF-42A9-BB01-041C598048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AF04856E-3382-4A51-AF27-ACB220245DCD}"/>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5" name="Espace réservé du pied de page 4">
            <a:extLst>
              <a:ext uri="{FF2B5EF4-FFF2-40B4-BE49-F238E27FC236}">
                <a16:creationId xmlns:a16="http://schemas.microsoft.com/office/drawing/2014/main" id="{36C6592C-5B1A-4622-A561-69035228AD4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C4DD5C2-A980-48FD-96C4-2A1A53E7D3D7}"/>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1299817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8E833B-7443-47B9-A3C5-600F0925A9C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35ABBCB-0CE0-443D-8305-C4EA79B6EC7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60849BF-4908-43EA-BE79-71D2B331CE0F}"/>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6B106BA-6655-499E-BECF-5EE40FDEDFB1}"/>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6" name="Espace réservé du pied de page 5">
            <a:extLst>
              <a:ext uri="{FF2B5EF4-FFF2-40B4-BE49-F238E27FC236}">
                <a16:creationId xmlns:a16="http://schemas.microsoft.com/office/drawing/2014/main" id="{033200BE-D0A3-4BC2-9181-1B019B3F88C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34E8F0-5F6B-4F72-82FE-743129C5A07F}"/>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3761527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F6B9F9-A90B-4396-8201-7EFE1942F2C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22BFFE6-CC57-4725-845A-2D1F98004D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2A45D0EF-8977-411E-98AC-9F1188B89276}"/>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2E396C6-5DE2-43F6-8028-A24C406199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BF279D4-D80A-408F-A58A-E3A1E07AB82F}"/>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7752473-3945-484D-85BC-889ED082A4CE}"/>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8" name="Espace réservé du pied de page 7">
            <a:extLst>
              <a:ext uri="{FF2B5EF4-FFF2-40B4-BE49-F238E27FC236}">
                <a16:creationId xmlns:a16="http://schemas.microsoft.com/office/drawing/2014/main" id="{D81387E5-980D-406B-9161-C2EA7BBA07A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0D08770-C690-45EB-ABB5-4D07B7228D82}"/>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2295666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679567-531B-415D-94C3-0F1F2577E4DB}"/>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5881496-4535-4996-A4BD-720A7C6BCD80}"/>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4" name="Espace réservé du pied de page 3">
            <a:extLst>
              <a:ext uri="{FF2B5EF4-FFF2-40B4-BE49-F238E27FC236}">
                <a16:creationId xmlns:a16="http://schemas.microsoft.com/office/drawing/2014/main" id="{2BB73200-2B61-4D09-B63B-4F400ED87B9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701666A-1B29-45F0-9BA7-58C4C8D1ADED}"/>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640000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7409815-81A9-4527-B6B0-C22C771B9229}"/>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3" name="Espace réservé du pied de page 2">
            <a:extLst>
              <a:ext uri="{FF2B5EF4-FFF2-40B4-BE49-F238E27FC236}">
                <a16:creationId xmlns:a16="http://schemas.microsoft.com/office/drawing/2014/main" id="{42BD2FE2-2E47-480C-9535-CE7A5918ADC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4FFEB99-362D-400F-A556-5ED491381D59}"/>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1234877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CCB5C3-8871-40B2-8688-CA22B3D739C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248A317-248A-4B56-8069-DE3BF136E0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D84D928-BFF7-4EF2-B480-412A994CD6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9C8D1E9-71ED-4CA4-83C3-7CE395E0A093}"/>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6" name="Espace réservé du pied de page 5">
            <a:extLst>
              <a:ext uri="{FF2B5EF4-FFF2-40B4-BE49-F238E27FC236}">
                <a16:creationId xmlns:a16="http://schemas.microsoft.com/office/drawing/2014/main" id="{F6D6314A-E5FC-494A-9501-4972CC13AFC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05862A5-D304-48AD-AC51-7A1208CAD5E5}"/>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115781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779A46-CAFB-4930-B73B-BC591636C0E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B5D6727-3550-43DB-971C-D648972381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60D7C3C-DE96-4F96-9396-9494BA16B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B28A9E9-850C-4DED-8A0D-C3EA3B316146}"/>
              </a:ext>
            </a:extLst>
          </p:cNvPr>
          <p:cNvSpPr>
            <a:spLocks noGrp="1"/>
          </p:cNvSpPr>
          <p:nvPr>
            <p:ph type="dt" sz="half" idx="10"/>
          </p:nvPr>
        </p:nvSpPr>
        <p:spPr/>
        <p:txBody>
          <a:bodyPr/>
          <a:lstStyle/>
          <a:p>
            <a:fld id="{EAEC82B6-39BE-4202-AB66-0676809C8082}" type="datetimeFigureOut">
              <a:rPr lang="fr-FR" smtClean="0"/>
              <a:t>09/02/2021</a:t>
            </a:fld>
            <a:endParaRPr lang="fr-FR"/>
          </a:p>
        </p:txBody>
      </p:sp>
      <p:sp>
        <p:nvSpPr>
          <p:cNvPr id="6" name="Espace réservé du pied de page 5">
            <a:extLst>
              <a:ext uri="{FF2B5EF4-FFF2-40B4-BE49-F238E27FC236}">
                <a16:creationId xmlns:a16="http://schemas.microsoft.com/office/drawing/2014/main" id="{8DB1A4B4-073C-402F-851D-B5EE673F3F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BC8D708-E806-4100-8B49-7A3BB150520E}"/>
              </a:ext>
            </a:extLst>
          </p:cNvPr>
          <p:cNvSpPr>
            <a:spLocks noGrp="1"/>
          </p:cNvSpPr>
          <p:nvPr>
            <p:ph type="sldNum" sz="quarter" idx="12"/>
          </p:nvPr>
        </p:nvSpPr>
        <p:spPr/>
        <p:txBody>
          <a:bodyPr/>
          <a:lstStyle/>
          <a:p>
            <a:fld id="{93BCFA7F-933C-4CF8-B499-6E5F48304F7F}" type="slidenum">
              <a:rPr lang="fr-FR" smtClean="0"/>
              <a:t>‹N°›</a:t>
            </a:fld>
            <a:endParaRPr lang="fr-FR"/>
          </a:p>
        </p:txBody>
      </p:sp>
    </p:spTree>
    <p:extLst>
      <p:ext uri="{BB962C8B-B14F-4D97-AF65-F5344CB8AC3E}">
        <p14:creationId xmlns:p14="http://schemas.microsoft.com/office/powerpoint/2010/main" val="641411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B35FA64-34F4-4A0F-B274-6B676AC853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B47E702-A4E4-4AD6-A68C-2EB8B79E61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157CD07-60F4-49DB-880A-B35F91825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C82B6-39BE-4202-AB66-0676809C8082}" type="datetimeFigureOut">
              <a:rPr lang="fr-FR" smtClean="0"/>
              <a:t>09/02/2021</a:t>
            </a:fld>
            <a:endParaRPr lang="fr-FR"/>
          </a:p>
        </p:txBody>
      </p:sp>
      <p:sp>
        <p:nvSpPr>
          <p:cNvPr id="5" name="Espace réservé du pied de page 4">
            <a:extLst>
              <a:ext uri="{FF2B5EF4-FFF2-40B4-BE49-F238E27FC236}">
                <a16:creationId xmlns:a16="http://schemas.microsoft.com/office/drawing/2014/main" id="{FC7327C1-06ED-4ED5-88FA-F5A9CB7C25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5AF7BE18-960A-41B2-911C-0CC79FA803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CFA7F-933C-4CF8-B499-6E5F48304F7F}" type="slidenum">
              <a:rPr lang="fr-FR" smtClean="0"/>
              <a:t>‹N°›</a:t>
            </a:fld>
            <a:endParaRPr lang="fr-FR"/>
          </a:p>
        </p:txBody>
      </p:sp>
    </p:spTree>
    <p:extLst>
      <p:ext uri="{BB962C8B-B14F-4D97-AF65-F5344CB8AC3E}">
        <p14:creationId xmlns:p14="http://schemas.microsoft.com/office/powerpoint/2010/main" val="4201831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A3F3D-2190-48B8-ADFD-90D46A431527}"/>
              </a:ext>
            </a:extLst>
          </p:cNvPr>
          <p:cNvSpPr>
            <a:spLocks noGrp="1"/>
          </p:cNvSpPr>
          <p:nvPr>
            <p:ph type="ctrTitle"/>
          </p:nvPr>
        </p:nvSpPr>
        <p:spPr>
          <a:xfrm>
            <a:off x="1524000" y="512763"/>
            <a:ext cx="9144000" cy="955819"/>
          </a:xfrm>
        </p:spPr>
        <p:txBody>
          <a:bodyPr/>
          <a:lstStyle/>
          <a:p>
            <a:r>
              <a:rPr lang="fr-FR" dirty="0"/>
              <a:t>Question 1</a:t>
            </a:r>
          </a:p>
        </p:txBody>
      </p:sp>
      <p:sp>
        <p:nvSpPr>
          <p:cNvPr id="3" name="Sous-titre 2">
            <a:extLst>
              <a:ext uri="{FF2B5EF4-FFF2-40B4-BE49-F238E27FC236}">
                <a16:creationId xmlns:a16="http://schemas.microsoft.com/office/drawing/2014/main" id="{5D333630-B47E-4473-B784-9BDC5C788BA4}"/>
              </a:ext>
            </a:extLst>
          </p:cNvPr>
          <p:cNvSpPr>
            <a:spLocks noGrp="1"/>
          </p:cNvSpPr>
          <p:nvPr>
            <p:ph type="subTitle" idx="1"/>
          </p:nvPr>
        </p:nvSpPr>
        <p:spPr>
          <a:xfrm>
            <a:off x="1390835" y="1648018"/>
            <a:ext cx="9144000" cy="4031672"/>
          </a:xfrm>
        </p:spPr>
        <p:txBody>
          <a:bodyPr>
            <a:normAutofit/>
          </a:bodyPr>
          <a:lstStyle/>
          <a:p>
            <a:pPr algn="l">
              <a:lnSpc>
                <a:spcPct val="150000"/>
              </a:lnSpc>
            </a:pPr>
            <a:r>
              <a:rPr lang="fr-FR" dirty="0"/>
              <a:t>Métabolomique mesure:</a:t>
            </a:r>
          </a:p>
          <a:p>
            <a:pPr algn="l">
              <a:lnSpc>
                <a:spcPct val="150000"/>
              </a:lnSpc>
            </a:pPr>
            <a:r>
              <a:rPr lang="fr-FR" dirty="0"/>
              <a:t>Sélectionnez une option :</a:t>
            </a:r>
          </a:p>
          <a:p>
            <a:pPr algn="l">
              <a:lnSpc>
                <a:spcPct val="150000"/>
              </a:lnSpc>
            </a:pPr>
            <a:r>
              <a:rPr lang="fr-FR" dirty="0"/>
              <a:t>a. Niveaux de protéines et modifications</a:t>
            </a:r>
          </a:p>
          <a:p>
            <a:pPr algn="l">
              <a:lnSpc>
                <a:spcPct val="150000"/>
              </a:lnSpc>
            </a:pPr>
            <a:r>
              <a:rPr lang="fr-FR" dirty="0"/>
              <a:t>b. Expression des gènes au niveau de l'ARN</a:t>
            </a:r>
          </a:p>
          <a:p>
            <a:pPr algn="l">
              <a:lnSpc>
                <a:spcPct val="150000"/>
              </a:lnSpc>
            </a:pPr>
            <a:r>
              <a:rPr lang="fr-FR" b="1" dirty="0"/>
              <a:t>c. Niveaux de métabolites</a:t>
            </a:r>
          </a:p>
          <a:p>
            <a:pPr algn="l">
              <a:lnSpc>
                <a:spcPct val="150000"/>
              </a:lnSpc>
            </a:pPr>
            <a:r>
              <a:rPr lang="fr-FR" dirty="0"/>
              <a:t>d. Méthylation du génome et acétylation de la chromatine</a:t>
            </a:r>
          </a:p>
        </p:txBody>
      </p:sp>
    </p:spTree>
    <p:extLst>
      <p:ext uri="{BB962C8B-B14F-4D97-AF65-F5344CB8AC3E}">
        <p14:creationId xmlns:p14="http://schemas.microsoft.com/office/powerpoint/2010/main" val="259641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70D085-0F96-413F-9A1A-C150154AD3BA}"/>
              </a:ext>
            </a:extLst>
          </p:cNvPr>
          <p:cNvSpPr>
            <a:spLocks noGrp="1"/>
          </p:cNvSpPr>
          <p:nvPr>
            <p:ph type="title"/>
          </p:nvPr>
        </p:nvSpPr>
        <p:spPr>
          <a:xfrm>
            <a:off x="838200" y="365126"/>
            <a:ext cx="10515600" cy="726256"/>
          </a:xfrm>
        </p:spPr>
        <p:txBody>
          <a:bodyPr/>
          <a:lstStyle/>
          <a:p>
            <a:r>
              <a:rPr lang="fr-FR" dirty="0"/>
              <a:t>Question 2</a:t>
            </a:r>
          </a:p>
        </p:txBody>
      </p:sp>
      <p:sp>
        <p:nvSpPr>
          <p:cNvPr id="3" name="Espace réservé du contenu 2">
            <a:extLst>
              <a:ext uri="{FF2B5EF4-FFF2-40B4-BE49-F238E27FC236}">
                <a16:creationId xmlns:a16="http://schemas.microsoft.com/office/drawing/2014/main" id="{2CBB778F-2895-40EF-B56E-ED71BDC3732B}"/>
              </a:ext>
            </a:extLst>
          </p:cNvPr>
          <p:cNvSpPr>
            <a:spLocks noGrp="1"/>
          </p:cNvSpPr>
          <p:nvPr>
            <p:ph idx="1"/>
          </p:nvPr>
        </p:nvSpPr>
        <p:spPr>
          <a:xfrm>
            <a:off x="838199" y="1474839"/>
            <a:ext cx="10724535" cy="4702124"/>
          </a:xfrm>
        </p:spPr>
        <p:txBody>
          <a:bodyPr>
            <a:normAutofit/>
          </a:bodyPr>
          <a:lstStyle/>
          <a:p>
            <a:r>
              <a:rPr lang="fr-FR" sz="2400" dirty="0"/>
              <a:t>Étant donné l'effet de la méthylation sur un gène (question 3), on s'attendrait également à voir des effets dans lesquelles des analyses </a:t>
            </a:r>
            <a:r>
              <a:rPr lang="fr-FR" sz="2400" dirty="0" err="1"/>
              <a:t>omiques</a:t>
            </a:r>
            <a:r>
              <a:rPr lang="fr-FR" sz="2400" dirty="0"/>
              <a:t> suivantes avec le gène ALDH2 :Sélectionnez une réponse: </a:t>
            </a:r>
          </a:p>
          <a:p>
            <a:r>
              <a:rPr lang="fr-FR" sz="2400" dirty="0"/>
              <a:t>a. Génomique </a:t>
            </a:r>
          </a:p>
          <a:p>
            <a:r>
              <a:rPr lang="fr-FR" sz="2400" dirty="0"/>
              <a:t>b. Transcriptomique </a:t>
            </a:r>
          </a:p>
          <a:p>
            <a:r>
              <a:rPr lang="fr-FR" sz="2400" dirty="0"/>
              <a:t>c. Protéomique </a:t>
            </a:r>
          </a:p>
          <a:p>
            <a:r>
              <a:rPr lang="fr-FR" sz="2400" dirty="0"/>
              <a:t>d. Métabolomique </a:t>
            </a:r>
          </a:p>
          <a:p>
            <a:r>
              <a:rPr lang="fr-FR" sz="2400" dirty="0"/>
              <a:t>e. Tout ce qui précède </a:t>
            </a:r>
          </a:p>
          <a:p>
            <a:r>
              <a:rPr lang="fr-FR" sz="2400" dirty="0"/>
              <a:t>f. Aucune de ces réponses </a:t>
            </a:r>
          </a:p>
          <a:p>
            <a:r>
              <a:rPr lang="fr-FR" sz="2400" dirty="0"/>
              <a:t>g. B, C et D</a:t>
            </a:r>
          </a:p>
        </p:txBody>
      </p:sp>
    </p:spTree>
    <p:extLst>
      <p:ext uri="{BB962C8B-B14F-4D97-AF65-F5344CB8AC3E}">
        <p14:creationId xmlns:p14="http://schemas.microsoft.com/office/powerpoint/2010/main" val="555612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2101EE-C4DF-4882-9BA3-7530586EC5CE}"/>
              </a:ext>
            </a:extLst>
          </p:cNvPr>
          <p:cNvSpPr>
            <a:spLocks noGrp="1"/>
          </p:cNvSpPr>
          <p:nvPr>
            <p:ph type="ctrTitle"/>
          </p:nvPr>
        </p:nvSpPr>
        <p:spPr>
          <a:xfrm>
            <a:off x="872837" y="291162"/>
            <a:ext cx="9144000" cy="872692"/>
          </a:xfrm>
        </p:spPr>
        <p:txBody>
          <a:bodyPr>
            <a:normAutofit fontScale="90000"/>
          </a:bodyPr>
          <a:lstStyle/>
          <a:p>
            <a:r>
              <a:rPr lang="fr-FR" b="1" dirty="0"/>
              <a:t>Question 3</a:t>
            </a:r>
          </a:p>
        </p:txBody>
      </p:sp>
      <p:sp>
        <p:nvSpPr>
          <p:cNvPr id="3" name="Sous-titre 2">
            <a:extLst>
              <a:ext uri="{FF2B5EF4-FFF2-40B4-BE49-F238E27FC236}">
                <a16:creationId xmlns:a16="http://schemas.microsoft.com/office/drawing/2014/main" id="{BDEAFE79-2EFF-4639-8C28-1E167E1C6717}"/>
              </a:ext>
            </a:extLst>
          </p:cNvPr>
          <p:cNvSpPr>
            <a:spLocks noGrp="1"/>
          </p:cNvSpPr>
          <p:nvPr>
            <p:ph type="subTitle" idx="1"/>
          </p:nvPr>
        </p:nvSpPr>
        <p:spPr>
          <a:xfrm>
            <a:off x="1136072" y="1454727"/>
            <a:ext cx="9836728" cy="4675765"/>
          </a:xfrm>
        </p:spPr>
        <p:txBody>
          <a:bodyPr>
            <a:normAutofit lnSpcReduction="10000"/>
          </a:bodyPr>
          <a:lstStyle/>
          <a:p>
            <a:pPr algn="l"/>
            <a:r>
              <a:rPr lang="fr-FR" dirty="0"/>
              <a:t>Quelles hypothèses peut elles justifier que la protéomique peut-elle être plus utile que la génomique pour l'étude des maladies humaines ? Sélectionnez une réponse : </a:t>
            </a:r>
          </a:p>
          <a:p>
            <a:pPr marL="457200" indent="-457200" algn="l">
              <a:buAutoNum type="alphaLcPeriod"/>
            </a:pPr>
            <a:r>
              <a:rPr lang="fr-FR" dirty="0"/>
              <a:t>Les protéines sont plus proches du phénotype final que l'ADN ou l'ARN </a:t>
            </a:r>
          </a:p>
          <a:p>
            <a:pPr marL="457200" indent="-457200" algn="l">
              <a:buAutoNum type="alphaLcPeriod"/>
            </a:pPr>
            <a:r>
              <a:rPr lang="fr-FR" dirty="0"/>
              <a:t>Les protéines sont des cibles directes des médicaments </a:t>
            </a:r>
          </a:p>
          <a:p>
            <a:pPr marL="457200" indent="-457200" algn="l">
              <a:buAutoNum type="alphaLcPeriod"/>
            </a:pPr>
            <a:r>
              <a:rPr lang="fr-FR" dirty="0"/>
              <a:t>Les protéines sont beaucoup plus stables que l'ADN et plus faciles à étudier en général </a:t>
            </a:r>
          </a:p>
          <a:p>
            <a:pPr marL="457200" indent="-457200" algn="l">
              <a:buAutoNum type="alphaLcPeriod"/>
            </a:pPr>
            <a:r>
              <a:rPr lang="fr-FR" dirty="0"/>
              <a:t>Les niveaux de protéines sont relativement les mêmes dans les tissus et les cellules </a:t>
            </a:r>
          </a:p>
          <a:p>
            <a:pPr marL="457200" indent="-457200" algn="l">
              <a:buAutoNum type="alphaLcPeriod"/>
            </a:pPr>
            <a:r>
              <a:rPr lang="fr-FR" b="1" dirty="0"/>
              <a:t>A et B </a:t>
            </a:r>
          </a:p>
          <a:p>
            <a:pPr marL="457200" indent="-457200" algn="l">
              <a:buAutoNum type="alphaLcPeriod"/>
            </a:pPr>
            <a:r>
              <a:rPr lang="fr-FR" dirty="0"/>
              <a:t> A et C </a:t>
            </a:r>
          </a:p>
          <a:p>
            <a:pPr marL="457200" indent="-457200" algn="l">
              <a:buAutoNum type="alphaLcPeriod"/>
            </a:pPr>
            <a:r>
              <a:rPr lang="fr-FR" dirty="0"/>
              <a:t>Tout ce qui précède</a:t>
            </a:r>
          </a:p>
        </p:txBody>
      </p:sp>
    </p:spTree>
    <p:extLst>
      <p:ext uri="{BB962C8B-B14F-4D97-AF65-F5344CB8AC3E}">
        <p14:creationId xmlns:p14="http://schemas.microsoft.com/office/powerpoint/2010/main" val="2338576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D1544C-E57F-4D36-A721-B8DDE0568D60}"/>
              </a:ext>
            </a:extLst>
          </p:cNvPr>
          <p:cNvSpPr>
            <a:spLocks noGrp="1"/>
          </p:cNvSpPr>
          <p:nvPr>
            <p:ph type="title"/>
          </p:nvPr>
        </p:nvSpPr>
        <p:spPr/>
        <p:txBody>
          <a:bodyPr/>
          <a:lstStyle/>
          <a:p>
            <a:r>
              <a:rPr lang="fr-FR" dirty="0"/>
              <a:t>Question 4</a:t>
            </a:r>
          </a:p>
        </p:txBody>
      </p:sp>
      <p:sp>
        <p:nvSpPr>
          <p:cNvPr id="3" name="Espace réservé du contenu 2">
            <a:extLst>
              <a:ext uri="{FF2B5EF4-FFF2-40B4-BE49-F238E27FC236}">
                <a16:creationId xmlns:a16="http://schemas.microsoft.com/office/drawing/2014/main" id="{3DA135DF-40EC-4B8A-AA8B-24190998E74D}"/>
              </a:ext>
            </a:extLst>
          </p:cNvPr>
          <p:cNvSpPr>
            <a:spLocks noGrp="1"/>
          </p:cNvSpPr>
          <p:nvPr>
            <p:ph idx="1"/>
          </p:nvPr>
        </p:nvSpPr>
        <p:spPr>
          <a:xfrm>
            <a:off x="838199" y="1825625"/>
            <a:ext cx="10661073" cy="4351338"/>
          </a:xfrm>
        </p:spPr>
        <p:txBody>
          <a:bodyPr/>
          <a:lstStyle/>
          <a:p>
            <a:r>
              <a:rPr lang="fr-FR" dirty="0"/>
              <a:t>La spectrométrie de masse est utilisée pour : Sélectionnez une option : </a:t>
            </a:r>
          </a:p>
          <a:p>
            <a:r>
              <a:rPr lang="fr-FR" dirty="0"/>
              <a:t>a. ARN-Seq</a:t>
            </a:r>
          </a:p>
          <a:p>
            <a:r>
              <a:rPr lang="fr-FR" b="1" dirty="0"/>
              <a:t>b. Profilage des protéines</a:t>
            </a:r>
          </a:p>
          <a:p>
            <a:r>
              <a:rPr lang="fr-FR" dirty="0"/>
              <a:t>c. DNA-Seq</a:t>
            </a:r>
          </a:p>
        </p:txBody>
      </p:sp>
    </p:spTree>
    <p:extLst>
      <p:ext uri="{BB962C8B-B14F-4D97-AF65-F5344CB8AC3E}">
        <p14:creationId xmlns:p14="http://schemas.microsoft.com/office/powerpoint/2010/main" val="325536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BEE0F3-1980-430E-A352-E8C646557A20}"/>
              </a:ext>
            </a:extLst>
          </p:cNvPr>
          <p:cNvSpPr>
            <a:spLocks noGrp="1"/>
          </p:cNvSpPr>
          <p:nvPr>
            <p:ph type="title"/>
          </p:nvPr>
        </p:nvSpPr>
        <p:spPr/>
        <p:txBody>
          <a:bodyPr/>
          <a:lstStyle/>
          <a:p>
            <a:r>
              <a:rPr lang="fr-FR" dirty="0"/>
              <a:t>Question 5</a:t>
            </a:r>
          </a:p>
        </p:txBody>
      </p:sp>
      <p:sp>
        <p:nvSpPr>
          <p:cNvPr id="3" name="Espace réservé du contenu 2">
            <a:extLst>
              <a:ext uri="{FF2B5EF4-FFF2-40B4-BE49-F238E27FC236}">
                <a16:creationId xmlns:a16="http://schemas.microsoft.com/office/drawing/2014/main" id="{956D8823-8E0F-40C5-916B-1D2E17DB0B1E}"/>
              </a:ext>
            </a:extLst>
          </p:cNvPr>
          <p:cNvSpPr>
            <a:spLocks noGrp="1"/>
          </p:cNvSpPr>
          <p:nvPr>
            <p:ph idx="1"/>
          </p:nvPr>
        </p:nvSpPr>
        <p:spPr>
          <a:xfrm>
            <a:off x="838200" y="1825625"/>
            <a:ext cx="10515600" cy="3452957"/>
          </a:xfrm>
        </p:spPr>
        <p:txBody>
          <a:bodyPr/>
          <a:lstStyle/>
          <a:p>
            <a:pPr>
              <a:lnSpc>
                <a:spcPct val="150000"/>
              </a:lnSpc>
            </a:pPr>
            <a:r>
              <a:rPr lang="fr-FR" dirty="0"/>
              <a:t>Vous étudiez une protéine spécifique dans les cellules cancéreuses. Quelle technique de protéomique est la plus utile ?Choisissez : </a:t>
            </a:r>
          </a:p>
          <a:p>
            <a:pPr>
              <a:lnSpc>
                <a:spcPct val="150000"/>
              </a:lnSpc>
            </a:pPr>
            <a:r>
              <a:rPr lang="fr-FR" b="1" dirty="0"/>
              <a:t>a. La protéomique ciblée </a:t>
            </a:r>
          </a:p>
          <a:p>
            <a:pPr>
              <a:lnSpc>
                <a:spcPct val="150000"/>
              </a:lnSpc>
            </a:pPr>
            <a:r>
              <a:rPr lang="fr-FR" dirty="0"/>
              <a:t>b. Protéomique non ciblée</a:t>
            </a:r>
          </a:p>
        </p:txBody>
      </p:sp>
    </p:spTree>
    <p:extLst>
      <p:ext uri="{BB962C8B-B14F-4D97-AF65-F5344CB8AC3E}">
        <p14:creationId xmlns:p14="http://schemas.microsoft.com/office/powerpoint/2010/main" val="154211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6BDCD7-1C38-4905-98AD-B4D62A6626F7}"/>
              </a:ext>
            </a:extLst>
          </p:cNvPr>
          <p:cNvSpPr>
            <a:spLocks noGrp="1"/>
          </p:cNvSpPr>
          <p:nvPr>
            <p:ph type="title"/>
          </p:nvPr>
        </p:nvSpPr>
        <p:spPr/>
        <p:txBody>
          <a:bodyPr/>
          <a:lstStyle/>
          <a:p>
            <a:r>
              <a:rPr lang="fr-FR" dirty="0"/>
              <a:t>Question 6</a:t>
            </a:r>
          </a:p>
        </p:txBody>
      </p:sp>
      <p:sp>
        <p:nvSpPr>
          <p:cNvPr id="3" name="Espace réservé du contenu 2">
            <a:extLst>
              <a:ext uri="{FF2B5EF4-FFF2-40B4-BE49-F238E27FC236}">
                <a16:creationId xmlns:a16="http://schemas.microsoft.com/office/drawing/2014/main" id="{B0B20406-A655-486F-A17D-645A7C3D77B8}"/>
              </a:ext>
            </a:extLst>
          </p:cNvPr>
          <p:cNvSpPr>
            <a:spLocks noGrp="1"/>
          </p:cNvSpPr>
          <p:nvPr>
            <p:ph idx="1"/>
          </p:nvPr>
        </p:nvSpPr>
        <p:spPr>
          <a:xfrm>
            <a:off x="838200" y="1825625"/>
            <a:ext cx="10515600" cy="3189720"/>
          </a:xfrm>
        </p:spPr>
        <p:txBody>
          <a:bodyPr/>
          <a:lstStyle/>
          <a:p>
            <a:r>
              <a:rPr lang="fr-FR" dirty="0"/>
              <a:t>Vous étudiez un cancer afin d'identifier de nouveaux biomarqueurs protéiques. Quelle technique de protéomique est la plus utile ?Choisissez : </a:t>
            </a:r>
          </a:p>
          <a:p>
            <a:r>
              <a:rPr lang="fr-FR" dirty="0"/>
              <a:t>a. La protéomique ciblée </a:t>
            </a:r>
          </a:p>
          <a:p>
            <a:r>
              <a:rPr lang="fr-FR" b="1" dirty="0"/>
              <a:t>b. Protéomique non ciblée</a:t>
            </a:r>
          </a:p>
        </p:txBody>
      </p:sp>
    </p:spTree>
    <p:extLst>
      <p:ext uri="{BB962C8B-B14F-4D97-AF65-F5344CB8AC3E}">
        <p14:creationId xmlns:p14="http://schemas.microsoft.com/office/powerpoint/2010/main" val="548474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71F4E9-17EA-4D3F-9309-C29C9B88BB71}"/>
              </a:ext>
            </a:extLst>
          </p:cNvPr>
          <p:cNvSpPr>
            <a:spLocks noGrp="1"/>
          </p:cNvSpPr>
          <p:nvPr>
            <p:ph type="title"/>
          </p:nvPr>
        </p:nvSpPr>
        <p:spPr/>
        <p:txBody>
          <a:bodyPr/>
          <a:lstStyle/>
          <a:p>
            <a:r>
              <a:rPr lang="fr-FR" dirty="0"/>
              <a:t>Question 7</a:t>
            </a:r>
          </a:p>
        </p:txBody>
      </p:sp>
      <p:sp>
        <p:nvSpPr>
          <p:cNvPr id="3" name="Espace réservé du contenu 2">
            <a:extLst>
              <a:ext uri="{FF2B5EF4-FFF2-40B4-BE49-F238E27FC236}">
                <a16:creationId xmlns:a16="http://schemas.microsoft.com/office/drawing/2014/main" id="{61A0F0E5-C898-4346-8E4F-BD760BF83979}"/>
              </a:ext>
            </a:extLst>
          </p:cNvPr>
          <p:cNvSpPr>
            <a:spLocks noGrp="1"/>
          </p:cNvSpPr>
          <p:nvPr>
            <p:ph idx="1"/>
          </p:nvPr>
        </p:nvSpPr>
        <p:spPr>
          <a:xfrm>
            <a:off x="838200" y="1537855"/>
            <a:ext cx="10515600" cy="4433454"/>
          </a:xfrm>
        </p:spPr>
        <p:txBody>
          <a:bodyPr>
            <a:normAutofit lnSpcReduction="10000"/>
          </a:bodyPr>
          <a:lstStyle/>
          <a:p>
            <a:pPr marL="0" indent="0">
              <a:lnSpc>
                <a:spcPct val="150000"/>
              </a:lnSpc>
              <a:buNone/>
            </a:pPr>
            <a:r>
              <a:rPr lang="fr-FR" b="1" dirty="0"/>
              <a:t>Protéomique étudie</a:t>
            </a:r>
          </a:p>
          <a:p>
            <a:pPr marL="0" indent="0">
              <a:lnSpc>
                <a:spcPct val="150000"/>
              </a:lnSpc>
              <a:buNone/>
            </a:pPr>
            <a:r>
              <a:rPr lang="fr-FR" dirty="0"/>
              <a:t>Sélectionnez une option : </a:t>
            </a:r>
          </a:p>
          <a:p>
            <a:pPr marL="514350" indent="-514350">
              <a:lnSpc>
                <a:spcPct val="150000"/>
              </a:lnSpc>
              <a:buAutoNum type="alphaLcPeriod"/>
            </a:pPr>
            <a:r>
              <a:rPr lang="fr-FR" b="1" dirty="0"/>
              <a:t>Niveaux de protéines et modifications </a:t>
            </a:r>
          </a:p>
          <a:p>
            <a:pPr marL="514350" indent="-514350">
              <a:lnSpc>
                <a:spcPct val="150000"/>
              </a:lnSpc>
              <a:buAutoNum type="alphaLcPeriod"/>
            </a:pPr>
            <a:r>
              <a:rPr lang="fr-FR" dirty="0"/>
              <a:t>Expression des gènes au niveau de l'ARN </a:t>
            </a:r>
          </a:p>
          <a:p>
            <a:pPr marL="514350" indent="-514350">
              <a:lnSpc>
                <a:spcPct val="150000"/>
              </a:lnSpc>
              <a:buAutoNum type="alphaLcPeriod"/>
            </a:pPr>
            <a:r>
              <a:rPr lang="fr-FR" dirty="0"/>
              <a:t>Niveaux de métabolites </a:t>
            </a:r>
          </a:p>
          <a:p>
            <a:pPr marL="514350" indent="-514350">
              <a:lnSpc>
                <a:spcPct val="150000"/>
              </a:lnSpc>
              <a:buAutoNum type="alphaLcPeriod"/>
            </a:pPr>
            <a:r>
              <a:rPr lang="fr-FR" dirty="0"/>
              <a:t>Méthylation du génome et acétylation de la chromatine</a:t>
            </a:r>
          </a:p>
        </p:txBody>
      </p:sp>
    </p:spTree>
    <p:extLst>
      <p:ext uri="{BB962C8B-B14F-4D97-AF65-F5344CB8AC3E}">
        <p14:creationId xmlns:p14="http://schemas.microsoft.com/office/powerpoint/2010/main" val="237494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B8BD47-C57C-409A-ABF1-9B9A700B1696}"/>
              </a:ext>
            </a:extLst>
          </p:cNvPr>
          <p:cNvSpPr>
            <a:spLocks noGrp="1"/>
          </p:cNvSpPr>
          <p:nvPr>
            <p:ph type="title"/>
          </p:nvPr>
        </p:nvSpPr>
        <p:spPr>
          <a:xfrm>
            <a:off x="838200" y="365126"/>
            <a:ext cx="10515600" cy="867930"/>
          </a:xfrm>
          <a:ln>
            <a:solidFill>
              <a:schemeClr val="tx1"/>
            </a:solidFill>
          </a:ln>
        </p:spPr>
        <p:txBody>
          <a:bodyPr/>
          <a:lstStyle/>
          <a:p>
            <a:r>
              <a:rPr lang="fr-FR" dirty="0"/>
              <a:t>Question 8</a:t>
            </a:r>
          </a:p>
        </p:txBody>
      </p:sp>
      <p:sp>
        <p:nvSpPr>
          <p:cNvPr id="3" name="Espace réservé du contenu 2">
            <a:extLst>
              <a:ext uri="{FF2B5EF4-FFF2-40B4-BE49-F238E27FC236}">
                <a16:creationId xmlns:a16="http://schemas.microsoft.com/office/drawing/2014/main" id="{379C9709-9D3A-406F-ADB2-A39D1E1B1A5F}"/>
              </a:ext>
            </a:extLst>
          </p:cNvPr>
          <p:cNvSpPr>
            <a:spLocks noGrp="1"/>
          </p:cNvSpPr>
          <p:nvPr>
            <p:ph idx="1"/>
          </p:nvPr>
        </p:nvSpPr>
        <p:spPr>
          <a:xfrm>
            <a:off x="838200" y="1524000"/>
            <a:ext cx="10515600" cy="4652963"/>
          </a:xfrm>
        </p:spPr>
        <p:txBody>
          <a:bodyPr>
            <a:normAutofit fontScale="92500" lnSpcReduction="10000"/>
          </a:bodyPr>
          <a:lstStyle/>
          <a:p>
            <a:pPr marL="0" indent="0">
              <a:lnSpc>
                <a:spcPct val="150000"/>
              </a:lnSpc>
              <a:buNone/>
            </a:pPr>
            <a:r>
              <a:rPr lang="fr-FR" dirty="0"/>
              <a:t>Vous devez déterminer les niveaux absolus d'une protéine dans le sérum d'un patient. La meilleure approche consiste à utiliser la spectroscopie de masse : Sélectionnez une méthode : </a:t>
            </a:r>
          </a:p>
          <a:p>
            <a:pPr>
              <a:lnSpc>
                <a:spcPct val="150000"/>
              </a:lnSpc>
            </a:pPr>
            <a:r>
              <a:rPr lang="fr-FR" b="1" dirty="0"/>
              <a:t>a. Utiliser un peptide de référence marqué </a:t>
            </a:r>
          </a:p>
          <a:p>
            <a:pPr>
              <a:lnSpc>
                <a:spcPct val="150000"/>
              </a:lnSpc>
            </a:pPr>
            <a:r>
              <a:rPr lang="fr-FR" dirty="0"/>
              <a:t>b. SILAC </a:t>
            </a:r>
          </a:p>
          <a:p>
            <a:pPr>
              <a:lnSpc>
                <a:spcPct val="150000"/>
              </a:lnSpc>
            </a:pPr>
            <a:r>
              <a:rPr lang="fr-FR" dirty="0"/>
              <a:t>c. Étiquetage TMT </a:t>
            </a:r>
          </a:p>
          <a:p>
            <a:pPr>
              <a:lnSpc>
                <a:spcPct val="150000"/>
              </a:lnSpc>
            </a:pPr>
            <a:r>
              <a:rPr lang="fr-FR" dirty="0"/>
              <a:t>d. B et C</a:t>
            </a:r>
          </a:p>
        </p:txBody>
      </p:sp>
    </p:spTree>
    <p:extLst>
      <p:ext uri="{BB962C8B-B14F-4D97-AF65-F5344CB8AC3E}">
        <p14:creationId xmlns:p14="http://schemas.microsoft.com/office/powerpoint/2010/main" val="283450860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432</Words>
  <Application>Microsoft Office PowerPoint</Application>
  <PresentationFormat>Grand écran</PresentationFormat>
  <Paragraphs>53</Paragraphs>
  <Slides>8</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Thème Office</vt:lpstr>
      <vt:lpstr>Question 1</vt:lpstr>
      <vt:lpstr>Question 2</vt:lpstr>
      <vt:lpstr>Question 3</vt:lpstr>
      <vt:lpstr>Question 4</vt:lpstr>
      <vt:lpstr>Question 5</vt:lpstr>
      <vt:lpstr>Question 6</vt:lpstr>
      <vt:lpstr>Question 7</vt:lpstr>
      <vt:lpstr>Question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1</dc:title>
  <dc:creator>HP</dc:creator>
  <cp:lastModifiedBy>hp</cp:lastModifiedBy>
  <cp:revision>8</cp:revision>
  <dcterms:created xsi:type="dcterms:W3CDTF">2020-07-15T03:30:39Z</dcterms:created>
  <dcterms:modified xsi:type="dcterms:W3CDTF">2021-02-09T16:46:56Z</dcterms:modified>
</cp:coreProperties>
</file>