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1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Ex1.xml" ContentType="application/vnd.ms-office.chartex+xml"/>
  <Override PartName="/ppt/charts/style9.xml" ContentType="application/vnd.ms-office.chartstyle+xml"/>
  <Override PartName="/ppt/charts/colors9.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tags/tag3.xml" ContentType="application/vnd.openxmlformats-officedocument.presentationml.tags+xml"/>
  <Override PartName="/ppt/tags/tag4.xml" ContentType="application/vnd.openxmlformats-officedocument.presentationml.tags+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1.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drawings/drawing1.xml" ContentType="application/vnd.openxmlformats-officedocument.drawingml.chartshapes+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2.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3.xml" ContentType="application/vnd.openxmlformats-officedocument.themeOverride+xml"/>
  <Override PartName="/ppt/charts/chart20.xml" ContentType="application/vnd.openxmlformats-officedocument.drawingml.chart+xml"/>
  <Override PartName="/ppt/theme/themeOverride14.xml" ContentType="application/vnd.openxmlformats-officedocument.themeOverr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1.xml" ContentType="application/vnd.openxmlformats-officedocument.drawingml.chart+xml"/>
  <Override PartName="/ppt/drawings/drawing2.xml" ContentType="application/vnd.openxmlformats-officedocument.drawingml.chartshapes+xml"/>
  <Override PartName="/ppt/charts/chart22.xml" ContentType="application/vnd.openxmlformats-officedocument.drawingml.chart+xml"/>
  <Override PartName="/ppt/drawings/drawing3.xml" ContentType="application/vnd.openxmlformats-officedocument.drawingml.chartshape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 id="2147483720" r:id="rId4"/>
    <p:sldMasterId id="2147483732" r:id="rId5"/>
    <p:sldMasterId id="2147483744" r:id="rId6"/>
    <p:sldMasterId id="2147483756" r:id="rId7"/>
    <p:sldMasterId id="2147483768" r:id="rId8"/>
    <p:sldMasterId id="2147483780" r:id="rId9"/>
  </p:sldMasterIdLst>
  <p:notesMasterIdLst>
    <p:notesMasterId r:id="rId82"/>
  </p:notesMasterIdLst>
  <p:sldIdLst>
    <p:sldId id="257" r:id="rId10"/>
    <p:sldId id="258" r:id="rId11"/>
    <p:sldId id="259" r:id="rId12"/>
    <p:sldId id="260" r:id="rId13"/>
    <p:sldId id="261" r:id="rId14"/>
    <p:sldId id="310" r:id="rId15"/>
    <p:sldId id="309" r:id="rId16"/>
    <p:sldId id="311" r:id="rId17"/>
    <p:sldId id="371" r:id="rId18"/>
    <p:sldId id="268" r:id="rId19"/>
    <p:sldId id="312" r:id="rId20"/>
    <p:sldId id="281" r:id="rId21"/>
    <p:sldId id="372" r:id="rId22"/>
    <p:sldId id="292" r:id="rId23"/>
    <p:sldId id="373" r:id="rId24"/>
    <p:sldId id="374" r:id="rId25"/>
    <p:sldId id="375" r:id="rId26"/>
    <p:sldId id="285" r:id="rId27"/>
    <p:sldId id="290" r:id="rId28"/>
    <p:sldId id="278" r:id="rId29"/>
    <p:sldId id="376" r:id="rId30"/>
    <p:sldId id="667" r:id="rId31"/>
    <p:sldId id="668" r:id="rId32"/>
    <p:sldId id="669" r:id="rId33"/>
    <p:sldId id="2565" r:id="rId34"/>
    <p:sldId id="671" r:id="rId35"/>
    <p:sldId id="672" r:id="rId36"/>
    <p:sldId id="673" r:id="rId37"/>
    <p:sldId id="674" r:id="rId38"/>
    <p:sldId id="675" r:id="rId39"/>
    <p:sldId id="676" r:id="rId40"/>
    <p:sldId id="677" r:id="rId41"/>
    <p:sldId id="678" r:id="rId42"/>
    <p:sldId id="679" r:id="rId43"/>
    <p:sldId id="680" r:id="rId44"/>
    <p:sldId id="681" r:id="rId45"/>
    <p:sldId id="682" r:id="rId46"/>
    <p:sldId id="683" r:id="rId47"/>
    <p:sldId id="2556" r:id="rId48"/>
    <p:sldId id="684" r:id="rId49"/>
    <p:sldId id="685" r:id="rId50"/>
    <p:sldId id="263" r:id="rId51"/>
    <p:sldId id="264" r:id="rId52"/>
    <p:sldId id="265" r:id="rId53"/>
    <p:sldId id="686" r:id="rId54"/>
    <p:sldId id="271" r:id="rId55"/>
    <p:sldId id="267" r:id="rId56"/>
    <p:sldId id="688" r:id="rId57"/>
    <p:sldId id="689" r:id="rId58"/>
    <p:sldId id="690" r:id="rId59"/>
    <p:sldId id="691" r:id="rId60"/>
    <p:sldId id="692" r:id="rId61"/>
    <p:sldId id="687" r:id="rId62"/>
    <p:sldId id="693" r:id="rId63"/>
    <p:sldId id="694" r:id="rId64"/>
    <p:sldId id="695" r:id="rId65"/>
    <p:sldId id="696" r:id="rId66"/>
    <p:sldId id="699" r:id="rId67"/>
    <p:sldId id="270" r:id="rId68"/>
    <p:sldId id="272" r:id="rId69"/>
    <p:sldId id="273" r:id="rId70"/>
    <p:sldId id="276" r:id="rId71"/>
    <p:sldId id="277" r:id="rId72"/>
    <p:sldId id="700" r:id="rId73"/>
    <p:sldId id="697" r:id="rId74"/>
    <p:sldId id="698" r:id="rId75"/>
    <p:sldId id="701" r:id="rId76"/>
    <p:sldId id="702" r:id="rId77"/>
    <p:sldId id="703" r:id="rId78"/>
    <p:sldId id="704" r:id="rId79"/>
    <p:sldId id="705" r:id="rId80"/>
    <p:sldId id="706" r:id="rId8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viewProps" Target="viewProps.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5" Type="http://schemas.openxmlformats.org/officeDocument/2006/relationships/slideMaster" Target="slideMasters/slideMaster5.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slide" Target="slides/slide71.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61" Type="http://schemas.openxmlformats.org/officeDocument/2006/relationships/slide" Target="slides/slide52.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aconn.NG-PF10PQ63\Desktop\Final%20database%20for%20analysis_Analysis_v3.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7.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user\Desktop\TTT_indicateurs%20CSU_22%2010%202018.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Pierre%20YAMEOGO\Documents\Calculs%20renc%20PTF%2029%20nov%202018%20-%20Copie.xlsx" TargetMode="Externa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chartUserShapes" Target="../drawings/drawing1.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Microsoft_Excel_Worksheet11.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22.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Book1"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HP\OneDrive\PLAN_GRATUITE_MS\6e%20rencontre%20bilan%20gratuit&#233;\Rencontres%20pr&#233;paratoires\Graphs%20irr&#233;gularit&#233;s_Commandes%20MEG_6eme%20rencontre%20bilan%20gratuit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Graphique%20dans%20Microsoft%20PowerPoint"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1.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5.xlsx"/></Relationships>
</file>

<file path=ppt/charts/_rels/chartEx1.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oleObject" Target="file:///C:\Users\bambasene\Box\02%20-%20Burkina%20Faso\18.%20Free%20Care%20Program\Reunion%20du%2002.10.2020\Data%20sets\Analyses\Latest_Analyses\FinanceFC&amp;Deb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sz="1600">
                <a:latin typeface="Arial" panose="020B0604020202020204" pitchFamily="34" charset="0"/>
                <a:cs typeface="Arial" panose="020B0604020202020204" pitchFamily="34" charset="0"/>
              </a:rPr>
              <a:t>Nombre</a:t>
            </a:r>
            <a:r>
              <a:rPr lang="fr-FR" sz="1600" baseline="0">
                <a:latin typeface="Arial" panose="020B0604020202020204" pitchFamily="34" charset="0"/>
                <a:cs typeface="Arial" panose="020B0604020202020204" pitchFamily="34" charset="0"/>
              </a:rPr>
              <a:t> de lits et gaps à combler en 2017 selon la norme de 25 lits pour 10000 Hbts</a:t>
            </a:r>
            <a:endParaRPr lang="fr-FR" sz="1600">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barChart>
        <c:barDir val="bar"/>
        <c:grouping val="stacked"/>
        <c:varyColors val="0"/>
        <c:ser>
          <c:idx val="0"/>
          <c:order val="0"/>
          <c:tx>
            <c:strRef>
              <c:f>Feuil1!$B$128</c:f>
              <c:strCache>
                <c:ptCount val="1"/>
                <c:pt idx="0">
                  <c:v>Nbre total lits</c:v>
                </c:pt>
              </c:strCache>
            </c:strRef>
          </c:tx>
          <c:spPr>
            <a:solidFill>
              <a:schemeClr val="accent1"/>
            </a:solidFill>
            <a:ln>
              <a:noFill/>
            </a:ln>
            <a:effectLst/>
          </c:spPr>
          <c:invertIfNegative val="0"/>
          <c:dLbls>
            <c:spPr>
              <a:solidFill>
                <a:sysClr val="window" lastClr="FFFFFF"/>
              </a:solidFill>
              <a:ln w="3175" cap="flat" cmpd="sng" algn="ctr">
                <a:solidFill>
                  <a:srgbClr val="5B9BD5"/>
                </a:solidFill>
                <a:prstDash val="solid"/>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Feuil1!$A$129:$A$141</c:f>
              <c:strCache>
                <c:ptCount val="13"/>
                <c:pt idx="0">
                  <c:v>Boucle du Mouhoun</c:v>
                </c:pt>
                <c:pt idx="1">
                  <c:v>Cascades</c:v>
                </c:pt>
                <c:pt idx="2">
                  <c:v>Centre</c:v>
                </c:pt>
                <c:pt idx="3">
                  <c:v>Centre-Est</c:v>
                </c:pt>
                <c:pt idx="4">
                  <c:v>Centre-Nord</c:v>
                </c:pt>
                <c:pt idx="5">
                  <c:v>Centre-Ouest</c:v>
                </c:pt>
                <c:pt idx="6">
                  <c:v>Centre-Sud</c:v>
                </c:pt>
                <c:pt idx="7">
                  <c:v>Est</c:v>
                </c:pt>
                <c:pt idx="8">
                  <c:v>Hauts-Bassins</c:v>
                </c:pt>
                <c:pt idx="9">
                  <c:v>Nord</c:v>
                </c:pt>
                <c:pt idx="10">
                  <c:v>Plateau Central</c:v>
                </c:pt>
                <c:pt idx="11">
                  <c:v>Sahel</c:v>
                </c:pt>
                <c:pt idx="12">
                  <c:v>Sud-Ouest</c:v>
                </c:pt>
              </c:strCache>
            </c:strRef>
          </c:cat>
          <c:val>
            <c:numRef>
              <c:f>Feuil1!$B$129:$B$141</c:f>
              <c:numCache>
                <c:formatCode>_-* #,##0\ _€_-;\-* #,##0\ _€_-;_-* "-"??\ _€_-;_-@_-</c:formatCode>
                <c:ptCount val="13"/>
                <c:pt idx="0">
                  <c:v>2373</c:v>
                </c:pt>
                <c:pt idx="1">
                  <c:v>1222</c:v>
                </c:pt>
                <c:pt idx="2">
                  <c:v>1870</c:v>
                </c:pt>
                <c:pt idx="3">
                  <c:v>1718</c:v>
                </c:pt>
                <c:pt idx="4">
                  <c:v>1843</c:v>
                </c:pt>
                <c:pt idx="5">
                  <c:v>2066</c:v>
                </c:pt>
                <c:pt idx="6">
                  <c:v>1138</c:v>
                </c:pt>
                <c:pt idx="7">
                  <c:v>1352</c:v>
                </c:pt>
                <c:pt idx="8">
                  <c:v>2713</c:v>
                </c:pt>
                <c:pt idx="9">
                  <c:v>2148</c:v>
                </c:pt>
                <c:pt idx="10">
                  <c:v>1272</c:v>
                </c:pt>
                <c:pt idx="11">
                  <c:v>793</c:v>
                </c:pt>
                <c:pt idx="12">
                  <c:v>1490</c:v>
                </c:pt>
              </c:numCache>
            </c:numRef>
          </c:val>
          <c:extLst>
            <c:ext xmlns:c16="http://schemas.microsoft.com/office/drawing/2014/chart" uri="{C3380CC4-5D6E-409C-BE32-E72D297353CC}">
              <c16:uniqueId val="{00000000-91BD-42C7-A63E-E46F96E0E7F0}"/>
            </c:ext>
          </c:extLst>
        </c:ser>
        <c:ser>
          <c:idx val="1"/>
          <c:order val="1"/>
          <c:tx>
            <c:strRef>
              <c:f>Feuil1!$C$128</c:f>
              <c:strCache>
                <c:ptCount val="1"/>
                <c:pt idx="0">
                  <c:v>Gap à combler</c:v>
                </c:pt>
              </c:strCache>
            </c:strRef>
          </c:tx>
          <c:spPr>
            <a:solidFill>
              <a:schemeClr val="accent2"/>
            </a:solidFill>
            <a:ln>
              <a:noFill/>
            </a:ln>
            <a:effectLst/>
          </c:spPr>
          <c:invertIfNegative val="0"/>
          <c:dLbls>
            <c:spPr>
              <a:solidFill>
                <a:sysClr val="window" lastClr="FFFFFF"/>
              </a:solidFill>
              <a:ln w="3175" cap="flat" cmpd="sng" algn="ctr">
                <a:solidFill>
                  <a:srgbClr val="ED7D31">
                    <a:lumMod val="75000"/>
                  </a:srgbClr>
                </a:solidFill>
                <a:prstDash val="solid"/>
              </a:ln>
              <a:effectLst/>
            </c:spPr>
            <c:txPr>
              <a:bodyPr rot="0" spcFirstLastPara="1" vertOverflow="ellipsis" vert="horz" wrap="square" lIns="38100" tIns="19050" rIns="38100" bIns="19050" anchor="ctr" anchorCtr="1">
                <a:spAutoFit/>
              </a:bodyPr>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Feuil1!$A$129:$A$141</c:f>
              <c:strCache>
                <c:ptCount val="13"/>
                <c:pt idx="0">
                  <c:v>Boucle du Mouhoun</c:v>
                </c:pt>
                <c:pt idx="1">
                  <c:v>Cascades</c:v>
                </c:pt>
                <c:pt idx="2">
                  <c:v>Centre</c:v>
                </c:pt>
                <c:pt idx="3">
                  <c:v>Centre-Est</c:v>
                </c:pt>
                <c:pt idx="4">
                  <c:v>Centre-Nord</c:v>
                </c:pt>
                <c:pt idx="5">
                  <c:v>Centre-Ouest</c:v>
                </c:pt>
                <c:pt idx="6">
                  <c:v>Centre-Sud</c:v>
                </c:pt>
                <c:pt idx="7">
                  <c:v>Est</c:v>
                </c:pt>
                <c:pt idx="8">
                  <c:v>Hauts-Bassins</c:v>
                </c:pt>
                <c:pt idx="9">
                  <c:v>Nord</c:v>
                </c:pt>
                <c:pt idx="10">
                  <c:v>Plateau Central</c:v>
                </c:pt>
                <c:pt idx="11">
                  <c:v>Sahel</c:v>
                </c:pt>
                <c:pt idx="12">
                  <c:v>Sud-Ouest</c:v>
                </c:pt>
              </c:strCache>
            </c:strRef>
          </c:cat>
          <c:val>
            <c:numRef>
              <c:f>Feuil1!$C$129:$C$141</c:f>
              <c:numCache>
                <c:formatCode>_-* #,##0\ _€_-;\-* #,##0\ _€_-;_-* "-"??\ _€_-;_-@_-</c:formatCode>
                <c:ptCount val="13"/>
                <c:pt idx="0">
                  <c:v>2434.9799999999996</c:v>
                </c:pt>
                <c:pt idx="1">
                  <c:v>763.48</c:v>
                </c:pt>
                <c:pt idx="2">
                  <c:v>4991.665</c:v>
                </c:pt>
                <c:pt idx="3">
                  <c:v>2185.02</c:v>
                </c:pt>
                <c:pt idx="4">
                  <c:v>2256.915</c:v>
                </c:pt>
                <c:pt idx="5">
                  <c:v>1929.3975</c:v>
                </c:pt>
                <c:pt idx="6">
                  <c:v>984.34999999999991</c:v>
                </c:pt>
                <c:pt idx="7">
                  <c:v>2954.2825000000003</c:v>
                </c:pt>
                <c:pt idx="8">
                  <c:v>2515.2049999999999</c:v>
                </c:pt>
                <c:pt idx="9">
                  <c:v>1821.665</c:v>
                </c:pt>
                <c:pt idx="10">
                  <c:v>1039.1849999999999</c:v>
                </c:pt>
                <c:pt idx="11">
                  <c:v>2590.2674999999999</c:v>
                </c:pt>
                <c:pt idx="12">
                  <c:v>615.95499999999993</c:v>
                </c:pt>
              </c:numCache>
            </c:numRef>
          </c:val>
          <c:extLst>
            <c:ext xmlns:c16="http://schemas.microsoft.com/office/drawing/2014/chart" uri="{C3380CC4-5D6E-409C-BE32-E72D297353CC}">
              <c16:uniqueId val="{00000001-91BD-42C7-A63E-E46F96E0E7F0}"/>
            </c:ext>
          </c:extLst>
        </c:ser>
        <c:dLbls>
          <c:showLegendKey val="0"/>
          <c:showVal val="0"/>
          <c:showCatName val="0"/>
          <c:showSerName val="0"/>
          <c:showPercent val="0"/>
          <c:showBubbleSize val="0"/>
        </c:dLbls>
        <c:gapWidth val="150"/>
        <c:overlap val="100"/>
        <c:axId val="794087168"/>
        <c:axId val="794087584"/>
      </c:barChart>
      <c:catAx>
        <c:axId val="794087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794087584"/>
        <c:crosses val="autoZero"/>
        <c:auto val="1"/>
        <c:lblAlgn val="ctr"/>
        <c:lblOffset val="100"/>
        <c:noMultiLvlLbl val="0"/>
      </c:catAx>
      <c:valAx>
        <c:axId val="794087584"/>
        <c:scaling>
          <c:orientation val="minMax"/>
        </c:scaling>
        <c:delete val="0"/>
        <c:axPos val="b"/>
        <c:majorGridlines>
          <c:spPr>
            <a:ln w="9525" cap="flat" cmpd="sng" algn="ctr">
              <a:solidFill>
                <a:schemeClr val="tx1">
                  <a:lumMod val="15000"/>
                  <a:lumOff val="85000"/>
                </a:schemeClr>
              </a:solidFill>
              <a:round/>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794087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chemeClr val="tx1"/>
                </a:solidFill>
                <a:latin typeface="+mn-lt"/>
                <a:ea typeface="+mn-ea"/>
                <a:cs typeface="+mn-cs"/>
              </a:defRPr>
            </a:pPr>
            <a:r>
              <a:rPr lang="fr-FR" sz="2000" b="1" i="0" baseline="0" noProof="0" dirty="0">
                <a:solidFill>
                  <a:schemeClr val="tx1"/>
                </a:solidFill>
                <a:effectLst/>
              </a:rPr>
              <a:t>Evolution annuelle des virements</a:t>
            </a:r>
            <a:endParaRPr lang="fr-FR" sz="2000" noProof="0" dirty="0">
              <a:solidFill>
                <a:schemeClr val="tx1"/>
              </a:solidFill>
              <a:effectLst/>
            </a:endParaRPr>
          </a:p>
        </c:rich>
      </c:tx>
      <c:layout>
        <c:manualLayout>
          <c:xMode val="edge"/>
          <c:yMode val="edge"/>
          <c:x val="0.25253623188405799"/>
          <c:y val="1.767676767676767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40" b="0" i="0" u="none" strike="noStrike" kern="1200" spc="0" baseline="0">
              <a:solidFill>
                <a:schemeClr val="tx1"/>
              </a:solidFill>
              <a:latin typeface="+mn-lt"/>
              <a:ea typeface="+mn-ea"/>
              <a:cs typeface="+mn-cs"/>
            </a:defRPr>
          </a:pPr>
          <a:endParaRPr lang="fr-FR"/>
        </a:p>
      </c:txPr>
    </c:title>
    <c:autoTitleDeleted val="0"/>
    <c:plotArea>
      <c:layout/>
      <c:barChart>
        <c:barDir val="col"/>
        <c:grouping val="stacked"/>
        <c:varyColors val="0"/>
        <c:ser>
          <c:idx val="0"/>
          <c:order val="0"/>
          <c:tx>
            <c:strRef>
              <c:f>Pivot_Table!$A$26</c:f>
              <c:strCache>
                <c:ptCount val="1"/>
                <c:pt idx="0">
                  <c:v>Base</c:v>
                </c:pt>
              </c:strCache>
            </c:strRef>
          </c:tx>
          <c:spPr>
            <a:solidFill>
              <a:schemeClr val="accent1"/>
            </a:solidFill>
            <a:ln>
              <a:noFill/>
            </a:ln>
            <a:effectLst/>
          </c:spPr>
          <c:invertIfNegative val="0"/>
          <c:dPt>
            <c:idx val="0"/>
            <c:invertIfNegative val="0"/>
            <c:bubble3D val="0"/>
            <c:spPr>
              <a:solidFill>
                <a:srgbClr val="36C7D6"/>
              </a:solidFill>
              <a:ln>
                <a:noFill/>
              </a:ln>
              <a:effectLst/>
            </c:spPr>
            <c:extLst>
              <c:ext xmlns:c16="http://schemas.microsoft.com/office/drawing/2014/chart" uri="{C3380CC4-5D6E-409C-BE32-E72D297353CC}">
                <c16:uniqueId val="{00000001-7C9E-494F-8A35-B061B70ED0A6}"/>
              </c:ext>
            </c:extLst>
          </c:dPt>
          <c:dPt>
            <c:idx val="1"/>
            <c:invertIfNegative val="0"/>
            <c:bubble3D val="0"/>
            <c:spPr>
              <a:noFill/>
              <a:ln>
                <a:noFill/>
              </a:ln>
              <a:effectLst/>
            </c:spPr>
            <c:extLst>
              <c:ext xmlns:c16="http://schemas.microsoft.com/office/drawing/2014/chart" uri="{C3380CC4-5D6E-409C-BE32-E72D297353CC}">
                <c16:uniqueId val="{00000003-7C9E-494F-8A35-B061B70ED0A6}"/>
              </c:ext>
            </c:extLst>
          </c:dPt>
          <c:dPt>
            <c:idx val="2"/>
            <c:invertIfNegative val="0"/>
            <c:bubble3D val="0"/>
            <c:spPr>
              <a:noFill/>
              <a:ln>
                <a:noFill/>
              </a:ln>
              <a:effectLst/>
            </c:spPr>
            <c:extLst>
              <c:ext xmlns:c16="http://schemas.microsoft.com/office/drawing/2014/chart" uri="{C3380CC4-5D6E-409C-BE32-E72D297353CC}">
                <c16:uniqueId val="{00000005-7C9E-494F-8A35-B061B70ED0A6}"/>
              </c:ext>
            </c:extLst>
          </c:dPt>
          <c:dPt>
            <c:idx val="3"/>
            <c:invertIfNegative val="0"/>
            <c:bubble3D val="0"/>
            <c:spPr>
              <a:noFill/>
              <a:ln>
                <a:noFill/>
              </a:ln>
              <a:effectLst/>
            </c:spPr>
            <c:extLst>
              <c:ext xmlns:c16="http://schemas.microsoft.com/office/drawing/2014/chart" uri="{C3380CC4-5D6E-409C-BE32-E72D297353CC}">
                <c16:uniqueId val="{00000007-7C9E-494F-8A35-B061B70ED0A6}"/>
              </c:ext>
            </c:extLst>
          </c:dPt>
          <c:dPt>
            <c:idx val="4"/>
            <c:invertIfNegative val="0"/>
            <c:bubble3D val="0"/>
            <c:spPr>
              <a:noFill/>
              <a:ln>
                <a:noFill/>
              </a:ln>
              <a:effectLst/>
            </c:spPr>
            <c:extLst>
              <c:ext xmlns:c16="http://schemas.microsoft.com/office/drawing/2014/chart" uri="{C3380CC4-5D6E-409C-BE32-E72D297353CC}">
                <c16:uniqueId val="{00000009-7C9E-494F-8A35-B061B70ED0A6}"/>
              </c:ext>
            </c:extLst>
          </c:dPt>
          <c:dLbls>
            <c:dLbl>
              <c:idx val="0"/>
              <c:layout>
                <c:manualLayout>
                  <c:x val="-6.2188897242116551E-3"/>
                  <c:y val="-7.55890930300379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9E-494F-8A35-B061B70ED0A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Pivot_Table!$B$25:$G$25</c:f>
              <c:strCache>
                <c:ptCount val="6"/>
                <c:pt idx="0">
                  <c:v>T2 2016</c:v>
                </c:pt>
                <c:pt idx="1">
                  <c:v>2017</c:v>
                </c:pt>
                <c:pt idx="2">
                  <c:v>2018</c:v>
                </c:pt>
                <c:pt idx="3">
                  <c:v>2019</c:v>
                </c:pt>
                <c:pt idx="4">
                  <c:v>Jan - Mar 2020</c:v>
                </c:pt>
                <c:pt idx="5">
                  <c:v>Total (Avr 2016 - Juin2020)</c:v>
                </c:pt>
              </c:strCache>
            </c:strRef>
          </c:cat>
          <c:val>
            <c:numRef>
              <c:f>Pivot_Table!$B$26:$G$26</c:f>
              <c:numCache>
                <c:formatCode>_(* #,##0_);_(* \(#,##0\);_(* "-"??_);_(@_)</c:formatCode>
                <c:ptCount val="6"/>
                <c:pt idx="0">
                  <c:v>16884028766.057877</c:v>
                </c:pt>
                <c:pt idx="1">
                  <c:v>16884028766.057877</c:v>
                </c:pt>
                <c:pt idx="2">
                  <c:v>16884028766.057877</c:v>
                </c:pt>
                <c:pt idx="3">
                  <c:v>16884028766.057877</c:v>
                </c:pt>
                <c:pt idx="4">
                  <c:v>16884028766.057877</c:v>
                </c:pt>
              </c:numCache>
            </c:numRef>
          </c:val>
          <c:extLst>
            <c:ext xmlns:c16="http://schemas.microsoft.com/office/drawing/2014/chart" uri="{C3380CC4-5D6E-409C-BE32-E72D297353CC}">
              <c16:uniqueId val="{0000000A-7C9E-494F-8A35-B061B70ED0A6}"/>
            </c:ext>
          </c:extLst>
        </c:ser>
        <c:ser>
          <c:idx val="1"/>
          <c:order val="1"/>
          <c:tx>
            <c:strRef>
              <c:f>Pivot_Table!$A$27</c:f>
              <c:strCache>
                <c:ptCount val="1"/>
                <c:pt idx="0">
                  <c:v>Additonal </c:v>
                </c:pt>
              </c:strCache>
            </c:strRef>
          </c:tx>
          <c:spPr>
            <a:solidFill>
              <a:schemeClr val="accent2"/>
            </a:solidFill>
            <a:ln>
              <a:noFill/>
            </a:ln>
            <a:effectLst/>
          </c:spPr>
          <c:invertIfNegative val="0"/>
          <c:dPt>
            <c:idx val="1"/>
            <c:invertIfNegative val="0"/>
            <c:bubble3D val="0"/>
            <c:spPr>
              <a:solidFill>
                <a:srgbClr val="36C7D6"/>
              </a:solidFill>
              <a:ln>
                <a:noFill/>
              </a:ln>
              <a:effectLst/>
            </c:spPr>
            <c:extLst>
              <c:ext xmlns:c16="http://schemas.microsoft.com/office/drawing/2014/chart" uri="{C3380CC4-5D6E-409C-BE32-E72D297353CC}">
                <c16:uniqueId val="{0000000C-7C9E-494F-8A35-B061B70ED0A6}"/>
              </c:ext>
            </c:extLst>
          </c:dPt>
          <c:dPt>
            <c:idx val="2"/>
            <c:invertIfNegative val="0"/>
            <c:bubble3D val="0"/>
            <c:spPr>
              <a:noFill/>
              <a:ln>
                <a:noFill/>
              </a:ln>
              <a:effectLst/>
            </c:spPr>
            <c:extLst>
              <c:ext xmlns:c16="http://schemas.microsoft.com/office/drawing/2014/chart" uri="{C3380CC4-5D6E-409C-BE32-E72D297353CC}">
                <c16:uniqueId val="{0000000E-7C9E-494F-8A35-B061B70ED0A6}"/>
              </c:ext>
            </c:extLst>
          </c:dPt>
          <c:dPt>
            <c:idx val="3"/>
            <c:invertIfNegative val="0"/>
            <c:bubble3D val="0"/>
            <c:spPr>
              <a:noFill/>
              <a:ln>
                <a:noFill/>
              </a:ln>
              <a:effectLst/>
            </c:spPr>
            <c:extLst>
              <c:ext xmlns:c16="http://schemas.microsoft.com/office/drawing/2014/chart" uri="{C3380CC4-5D6E-409C-BE32-E72D297353CC}">
                <c16:uniqueId val="{00000010-7C9E-494F-8A35-B061B70ED0A6}"/>
              </c:ext>
            </c:extLst>
          </c:dPt>
          <c:dPt>
            <c:idx val="4"/>
            <c:invertIfNegative val="0"/>
            <c:bubble3D val="0"/>
            <c:spPr>
              <a:noFill/>
              <a:ln>
                <a:noFill/>
              </a:ln>
              <a:effectLst/>
            </c:spPr>
            <c:extLst>
              <c:ext xmlns:c16="http://schemas.microsoft.com/office/drawing/2014/chart" uri="{C3380CC4-5D6E-409C-BE32-E72D297353CC}">
                <c16:uniqueId val="{00000012-7C9E-494F-8A35-B061B70ED0A6}"/>
              </c:ext>
            </c:extLst>
          </c:dPt>
          <c:dLbls>
            <c:dLbl>
              <c:idx val="1"/>
              <c:layout>
                <c:manualLayout>
                  <c:x val="-4.1459264828077394E-3"/>
                  <c:y val="-0.1176326917468649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C9E-494F-8A35-B061B70ED0A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Pivot_Table!$B$25:$G$25</c:f>
              <c:strCache>
                <c:ptCount val="6"/>
                <c:pt idx="0">
                  <c:v>T2 2016</c:v>
                </c:pt>
                <c:pt idx="1">
                  <c:v>2017</c:v>
                </c:pt>
                <c:pt idx="2">
                  <c:v>2018</c:v>
                </c:pt>
                <c:pt idx="3">
                  <c:v>2019</c:v>
                </c:pt>
                <c:pt idx="4">
                  <c:v>Jan - Mar 2020</c:v>
                </c:pt>
                <c:pt idx="5">
                  <c:v>Total (Avr 2016 - Juin2020)</c:v>
                </c:pt>
              </c:strCache>
            </c:strRef>
          </c:cat>
          <c:val>
            <c:numRef>
              <c:f>Pivot_Table!$B$27:$G$27</c:f>
              <c:numCache>
                <c:formatCode>_(* #,##0_);_(* \(#,##0\);_(* "-"??_);_(@_)</c:formatCode>
                <c:ptCount val="6"/>
                <c:pt idx="0">
                  <c:v>0</c:v>
                </c:pt>
                <c:pt idx="1">
                  <c:v>27502385449.84552</c:v>
                </c:pt>
                <c:pt idx="2">
                  <c:v>27502385449.84552</c:v>
                </c:pt>
                <c:pt idx="3">
                  <c:v>27502385449.84552</c:v>
                </c:pt>
                <c:pt idx="4">
                  <c:v>27502385449.84552</c:v>
                </c:pt>
              </c:numCache>
            </c:numRef>
          </c:val>
          <c:extLst>
            <c:ext xmlns:c16="http://schemas.microsoft.com/office/drawing/2014/chart" uri="{C3380CC4-5D6E-409C-BE32-E72D297353CC}">
              <c16:uniqueId val="{00000013-7C9E-494F-8A35-B061B70ED0A6}"/>
            </c:ext>
          </c:extLst>
        </c:ser>
        <c:ser>
          <c:idx val="2"/>
          <c:order val="2"/>
          <c:tx>
            <c:strRef>
              <c:f>Pivot_Table!$A$28</c:f>
              <c:strCache>
                <c:ptCount val="1"/>
              </c:strCache>
            </c:strRef>
          </c:tx>
          <c:spPr>
            <a:solidFill>
              <a:schemeClr val="accent3"/>
            </a:solidFill>
            <a:ln>
              <a:noFill/>
            </a:ln>
            <a:effectLst/>
          </c:spPr>
          <c:invertIfNegative val="0"/>
          <c:dPt>
            <c:idx val="2"/>
            <c:invertIfNegative val="0"/>
            <c:bubble3D val="0"/>
            <c:spPr>
              <a:solidFill>
                <a:srgbClr val="36C7D6"/>
              </a:solidFill>
              <a:ln>
                <a:noFill/>
              </a:ln>
              <a:effectLst/>
            </c:spPr>
            <c:extLst>
              <c:ext xmlns:c16="http://schemas.microsoft.com/office/drawing/2014/chart" uri="{C3380CC4-5D6E-409C-BE32-E72D297353CC}">
                <c16:uniqueId val="{00000015-7C9E-494F-8A35-B061B70ED0A6}"/>
              </c:ext>
            </c:extLst>
          </c:dPt>
          <c:dPt>
            <c:idx val="3"/>
            <c:invertIfNegative val="0"/>
            <c:bubble3D val="0"/>
            <c:spPr>
              <a:noFill/>
              <a:ln>
                <a:noFill/>
              </a:ln>
              <a:effectLst/>
            </c:spPr>
            <c:extLst>
              <c:ext xmlns:c16="http://schemas.microsoft.com/office/drawing/2014/chart" uri="{C3380CC4-5D6E-409C-BE32-E72D297353CC}">
                <c16:uniqueId val="{00000017-7C9E-494F-8A35-B061B70ED0A6}"/>
              </c:ext>
            </c:extLst>
          </c:dPt>
          <c:dPt>
            <c:idx val="4"/>
            <c:invertIfNegative val="0"/>
            <c:bubble3D val="0"/>
            <c:spPr>
              <a:noFill/>
              <a:ln>
                <a:noFill/>
              </a:ln>
              <a:effectLst/>
            </c:spPr>
            <c:extLst>
              <c:ext xmlns:c16="http://schemas.microsoft.com/office/drawing/2014/chart" uri="{C3380CC4-5D6E-409C-BE32-E72D297353CC}">
                <c16:uniqueId val="{00000019-7C9E-494F-8A35-B061B70ED0A6}"/>
              </c:ext>
            </c:extLst>
          </c:dPt>
          <c:dLbls>
            <c:dLbl>
              <c:idx val="2"/>
              <c:layout>
                <c:manualLayout>
                  <c:x val="0"/>
                  <c:y val="-8.908816953436375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C9E-494F-8A35-B061B70ED0A6}"/>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Pivot_Table!$B$25:$G$25</c:f>
              <c:strCache>
                <c:ptCount val="6"/>
                <c:pt idx="0">
                  <c:v>T2 2016</c:v>
                </c:pt>
                <c:pt idx="1">
                  <c:v>2017</c:v>
                </c:pt>
                <c:pt idx="2">
                  <c:v>2018</c:v>
                </c:pt>
                <c:pt idx="3">
                  <c:v>2019</c:v>
                </c:pt>
                <c:pt idx="4">
                  <c:v>Jan - Mar 2020</c:v>
                </c:pt>
                <c:pt idx="5">
                  <c:v>Total (Avr 2016 - Juin2020)</c:v>
                </c:pt>
              </c:strCache>
            </c:strRef>
          </c:cat>
          <c:val>
            <c:numRef>
              <c:f>Pivot_Table!$B$28:$G$28</c:f>
              <c:numCache>
                <c:formatCode>General</c:formatCode>
                <c:ptCount val="6"/>
                <c:pt idx="2" formatCode="_(* #,##0_);_(* \(#,##0\);_(* &quot;-&quot;??_);_(@_)">
                  <c:v>19423846575.083477</c:v>
                </c:pt>
                <c:pt idx="3" formatCode="_(* #,##0_);_(* \(#,##0\);_(* &quot;-&quot;??_);_(@_)">
                  <c:v>19423846575.083477</c:v>
                </c:pt>
                <c:pt idx="4" formatCode="_(* #,##0_);_(* \(#,##0\);_(* &quot;-&quot;??_);_(@_)">
                  <c:v>19423846575.083477</c:v>
                </c:pt>
              </c:numCache>
            </c:numRef>
          </c:val>
          <c:extLst>
            <c:ext xmlns:c16="http://schemas.microsoft.com/office/drawing/2014/chart" uri="{C3380CC4-5D6E-409C-BE32-E72D297353CC}">
              <c16:uniqueId val="{0000001A-7C9E-494F-8A35-B061B70ED0A6}"/>
            </c:ext>
          </c:extLst>
        </c:ser>
        <c:ser>
          <c:idx val="3"/>
          <c:order val="3"/>
          <c:tx>
            <c:strRef>
              <c:f>Pivot_Table!$A$29</c:f>
              <c:strCache>
                <c:ptCount val="1"/>
              </c:strCache>
            </c:strRef>
          </c:tx>
          <c:spPr>
            <a:solidFill>
              <a:schemeClr val="accent4"/>
            </a:solidFill>
            <a:ln>
              <a:noFill/>
            </a:ln>
            <a:effectLst/>
          </c:spPr>
          <c:invertIfNegative val="0"/>
          <c:dPt>
            <c:idx val="3"/>
            <c:invertIfNegative val="0"/>
            <c:bubble3D val="0"/>
            <c:spPr>
              <a:solidFill>
                <a:srgbClr val="36C7D6"/>
              </a:solidFill>
              <a:ln>
                <a:noFill/>
              </a:ln>
              <a:effectLst/>
            </c:spPr>
            <c:extLst>
              <c:ext xmlns:c16="http://schemas.microsoft.com/office/drawing/2014/chart" uri="{C3380CC4-5D6E-409C-BE32-E72D297353CC}">
                <c16:uniqueId val="{0000001C-7C9E-494F-8A35-B061B70ED0A6}"/>
              </c:ext>
            </c:extLst>
          </c:dPt>
          <c:dPt>
            <c:idx val="4"/>
            <c:invertIfNegative val="0"/>
            <c:bubble3D val="0"/>
            <c:spPr>
              <a:noFill/>
              <a:ln>
                <a:noFill/>
              </a:ln>
              <a:effectLst/>
            </c:spPr>
            <c:extLst>
              <c:ext xmlns:c16="http://schemas.microsoft.com/office/drawing/2014/chart" uri="{C3380CC4-5D6E-409C-BE32-E72D297353CC}">
                <c16:uniqueId val="{0000001E-7C9E-494F-8A35-B061B70ED0A6}"/>
              </c:ext>
            </c:extLst>
          </c:dPt>
          <c:dLbls>
            <c:dLbl>
              <c:idx val="3"/>
              <c:layout>
                <c:manualLayout>
                  <c:x val="-2.0729632414039621E-3"/>
                  <c:y val="-0.1191790609507145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7C9E-494F-8A35-B061B70ED0A6}"/>
                </c:ext>
              </c:extLst>
            </c:dLbl>
            <c:numFmt formatCode="#,##0.00_ ;\-#,##0.00\ "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Pivot_Table!$B$25:$G$25</c:f>
              <c:strCache>
                <c:ptCount val="6"/>
                <c:pt idx="0">
                  <c:v>T2 2016</c:v>
                </c:pt>
                <c:pt idx="1">
                  <c:v>2017</c:v>
                </c:pt>
                <c:pt idx="2">
                  <c:v>2018</c:v>
                </c:pt>
                <c:pt idx="3">
                  <c:v>2019</c:v>
                </c:pt>
                <c:pt idx="4">
                  <c:v>Jan - Mar 2020</c:v>
                </c:pt>
                <c:pt idx="5">
                  <c:v>Total (Avr 2016 - Juin2020)</c:v>
                </c:pt>
              </c:strCache>
            </c:strRef>
          </c:cat>
          <c:val>
            <c:numRef>
              <c:f>Pivot_Table!$B$29:$G$29</c:f>
              <c:numCache>
                <c:formatCode>General</c:formatCode>
                <c:ptCount val="6"/>
                <c:pt idx="3" formatCode="_(* #,##0_);_(* \(#,##0\);_(* &quot;-&quot;??_);_(@_)">
                  <c:v>25684589363.744419</c:v>
                </c:pt>
                <c:pt idx="4" formatCode="_(* #,##0_);_(* \(#,##0\);_(* &quot;-&quot;??_);_(@_)">
                  <c:v>25684589363.744419</c:v>
                </c:pt>
              </c:numCache>
            </c:numRef>
          </c:val>
          <c:extLst>
            <c:ext xmlns:c16="http://schemas.microsoft.com/office/drawing/2014/chart" uri="{C3380CC4-5D6E-409C-BE32-E72D297353CC}">
              <c16:uniqueId val="{0000001F-7C9E-494F-8A35-B061B70ED0A6}"/>
            </c:ext>
          </c:extLst>
        </c:ser>
        <c:ser>
          <c:idx val="4"/>
          <c:order val="4"/>
          <c:tx>
            <c:strRef>
              <c:f>Pivot_Table!$A$30</c:f>
              <c:strCache>
                <c:ptCount val="1"/>
              </c:strCache>
            </c:strRef>
          </c:tx>
          <c:spPr>
            <a:solidFill>
              <a:schemeClr val="accent5"/>
            </a:solidFill>
            <a:ln>
              <a:noFill/>
            </a:ln>
            <a:effectLst/>
          </c:spPr>
          <c:invertIfNegative val="0"/>
          <c:dPt>
            <c:idx val="4"/>
            <c:invertIfNegative val="0"/>
            <c:bubble3D val="0"/>
            <c:spPr>
              <a:solidFill>
                <a:srgbClr val="36C7D6"/>
              </a:solidFill>
              <a:ln>
                <a:noFill/>
              </a:ln>
              <a:effectLst/>
            </c:spPr>
            <c:extLst>
              <c:ext xmlns:c16="http://schemas.microsoft.com/office/drawing/2014/chart" uri="{C3380CC4-5D6E-409C-BE32-E72D297353CC}">
                <c16:uniqueId val="{00000021-7C9E-494F-8A35-B061B70ED0A6}"/>
              </c:ext>
            </c:extLst>
          </c:dPt>
          <c:dPt>
            <c:idx val="5"/>
            <c:invertIfNegative val="0"/>
            <c:bubble3D val="0"/>
            <c:spPr>
              <a:solidFill>
                <a:srgbClr val="4F81BD"/>
              </a:solidFill>
              <a:ln>
                <a:noFill/>
              </a:ln>
              <a:effectLst/>
            </c:spPr>
            <c:extLst>
              <c:ext xmlns:c16="http://schemas.microsoft.com/office/drawing/2014/chart" uri="{C3380CC4-5D6E-409C-BE32-E72D297353CC}">
                <c16:uniqueId val="{00000023-7C9E-494F-8A35-B061B70ED0A6}"/>
              </c:ext>
            </c:extLst>
          </c:dPt>
          <c:dLbls>
            <c:dLbl>
              <c:idx val="4"/>
              <c:layout>
                <c:manualLayout>
                  <c:x val="-1.5201593323008946E-16"/>
                  <c:y val="-6.749577699650384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7C9E-494F-8A35-B061B70ED0A6}"/>
                </c:ext>
              </c:extLst>
            </c:dLbl>
            <c:dLbl>
              <c:idx val="5"/>
              <c:layout>
                <c:manualLayout>
                  <c:x val="-4.620543663197879E-3"/>
                  <c:y val="-0.34571789637406436"/>
                </c:manualLayout>
              </c:layout>
              <c:numFmt formatCode="#,##0.00" sourceLinked="0"/>
              <c:spPr>
                <a:solidFill>
                  <a:schemeClr val="lt1"/>
                </a:solidFill>
                <a:ln w="12700" cap="flat" cmpd="sng" algn="ctr">
                  <a:solidFill>
                    <a:schemeClr val="dk1"/>
                  </a:solidFill>
                  <a:prstDash val="solid"/>
                  <a:miter lim="800000"/>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7C9E-494F-8A35-B061B70ED0A6}"/>
                </c:ext>
              </c:extLst>
            </c:dLbl>
            <c:numFmt formatCode="#,##0.00" sourceLinked="0"/>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Pivot_Table!$B$25:$G$25</c:f>
              <c:strCache>
                <c:ptCount val="6"/>
                <c:pt idx="0">
                  <c:v>T2 2016</c:v>
                </c:pt>
                <c:pt idx="1">
                  <c:v>2017</c:v>
                </c:pt>
                <c:pt idx="2">
                  <c:v>2018</c:v>
                </c:pt>
                <c:pt idx="3">
                  <c:v>2019</c:v>
                </c:pt>
                <c:pt idx="4">
                  <c:v>Jan - Mar 2020</c:v>
                </c:pt>
                <c:pt idx="5">
                  <c:v>Total (Avr 2016 - Juin2020)</c:v>
                </c:pt>
              </c:strCache>
            </c:strRef>
          </c:cat>
          <c:val>
            <c:numRef>
              <c:f>Pivot_Table!$B$30:$G$30</c:f>
              <c:numCache>
                <c:formatCode>General</c:formatCode>
                <c:ptCount val="6"/>
                <c:pt idx="4" formatCode="_(* #,##0_);_(* \(#,##0\);_(* &quot;-&quot;??_);_(@_)">
                  <c:v>17364469637.301018</c:v>
                </c:pt>
                <c:pt idx="5" formatCode="_(* #,##0_);_(* \(#,##0\);_(* &quot;-&quot;??_);_(@_)">
                  <c:v>106859319792.03232</c:v>
                </c:pt>
              </c:numCache>
            </c:numRef>
          </c:val>
          <c:extLst>
            <c:ext xmlns:c16="http://schemas.microsoft.com/office/drawing/2014/chart" uri="{C3380CC4-5D6E-409C-BE32-E72D297353CC}">
              <c16:uniqueId val="{00000024-7C9E-494F-8A35-B061B70ED0A6}"/>
            </c:ext>
          </c:extLst>
        </c:ser>
        <c:dLbls>
          <c:showLegendKey val="0"/>
          <c:showVal val="0"/>
          <c:showCatName val="0"/>
          <c:showSerName val="0"/>
          <c:showPercent val="0"/>
          <c:showBubbleSize val="0"/>
        </c:dLbls>
        <c:gapWidth val="150"/>
        <c:overlap val="100"/>
        <c:axId val="1833036768"/>
        <c:axId val="1961533584"/>
      </c:barChart>
      <c:catAx>
        <c:axId val="183303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961533584"/>
        <c:crosses val="autoZero"/>
        <c:auto val="1"/>
        <c:lblAlgn val="ctr"/>
        <c:lblOffset val="100"/>
        <c:noMultiLvlLbl val="0"/>
      </c:catAx>
      <c:valAx>
        <c:axId val="1961533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fr-FR" sz="1200" b="0" i="0" u="none" strike="noStrike" kern="1200" baseline="0" noProof="0">
                    <a:solidFill>
                      <a:schemeClr val="tx1">
                        <a:lumMod val="65000"/>
                        <a:lumOff val="35000"/>
                      </a:schemeClr>
                    </a:solidFill>
                    <a:latin typeface="+mn-lt"/>
                    <a:ea typeface="+mn-ea"/>
                    <a:cs typeface="+mn-cs"/>
                  </a:defRPr>
                </a:pPr>
                <a:r>
                  <a:rPr lang="fr-FR" noProof="0" dirty="0"/>
                  <a:t>Virements (en milliards)</a:t>
                </a:r>
              </a:p>
            </c:rich>
          </c:tx>
          <c:overlay val="0"/>
          <c:spPr>
            <a:noFill/>
            <a:ln>
              <a:noFill/>
            </a:ln>
            <a:effectLst/>
          </c:spPr>
          <c:txPr>
            <a:bodyPr rot="-5400000" spcFirstLastPara="1" vertOverflow="ellipsis" vert="horz" wrap="square" anchor="ctr" anchorCtr="1"/>
            <a:lstStyle/>
            <a:p>
              <a:pPr>
                <a:defRPr lang="fr-FR" sz="1200" b="0" i="0" u="none" strike="noStrike" kern="1200" baseline="0" noProof="0">
                  <a:solidFill>
                    <a:schemeClr val="tx1">
                      <a:lumMod val="65000"/>
                      <a:lumOff val="35000"/>
                    </a:schemeClr>
                  </a:solidFill>
                  <a:latin typeface="+mn-lt"/>
                  <a:ea typeface="+mn-ea"/>
                  <a:cs typeface="+mn-cs"/>
                </a:defRPr>
              </a:pPr>
              <a:endParaRPr lang="fr-FR"/>
            </a:p>
          </c:txPr>
        </c:title>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833036768"/>
        <c:crosses val="autoZero"/>
        <c:crossBetween val="between"/>
        <c:dispUnits>
          <c:builtInUnit val="billions"/>
        </c:dispUnits>
      </c:valAx>
      <c:spPr>
        <a:noFill/>
        <a:ln>
          <a:noFill/>
        </a:ln>
        <a:effectLst/>
      </c:spPr>
    </c:plotArea>
    <c:plotVisOnly val="1"/>
    <c:dispBlanksAs val="gap"/>
    <c:showDLblsOverMax val="0"/>
  </c:chart>
  <c:spPr>
    <a:noFill/>
    <a:ln>
      <a:noFill/>
    </a:ln>
    <a:effectLst/>
  </c:spPr>
  <c:txPr>
    <a:bodyPr/>
    <a:lstStyle/>
    <a:p>
      <a:pPr>
        <a:defRPr sz="1200"/>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'1. PTF et Etat'!$B$13</c:f>
              <c:strCache>
                <c:ptCount val="1"/>
                <c:pt idx="0">
                  <c:v>Etat</c:v>
                </c:pt>
              </c:strCache>
            </c:strRef>
          </c:tx>
          <c:spPr>
            <a:solidFill>
              <a:srgbClr val="70AD47">
                <a:lumMod val="5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PTF et Etat'!$A$14:$A$18</c:f>
              <c:strCache>
                <c:ptCount val="5"/>
                <c:pt idx="0">
                  <c:v>2019 Depense</c:v>
                </c:pt>
                <c:pt idx="1">
                  <c:v>2019</c:v>
                </c:pt>
                <c:pt idx="2">
                  <c:v>2020</c:v>
                </c:pt>
                <c:pt idx="3">
                  <c:v>2021</c:v>
                </c:pt>
                <c:pt idx="4">
                  <c:v>2022</c:v>
                </c:pt>
              </c:strCache>
            </c:strRef>
          </c:cat>
          <c:val>
            <c:numRef>
              <c:f>'1. PTF et Etat'!$B$14:$B$18</c:f>
              <c:numCache>
                <c:formatCode>_(* #,##0.00_);_(* \(#,##0.00\);_(* "-"??_);_(@_)</c:formatCode>
                <c:ptCount val="5"/>
                <c:pt idx="0">
                  <c:v>172269375820</c:v>
                </c:pt>
                <c:pt idx="1">
                  <c:v>216581457728</c:v>
                </c:pt>
                <c:pt idx="2">
                  <c:v>231807083276</c:v>
                </c:pt>
                <c:pt idx="3">
                  <c:v>243448290097</c:v>
                </c:pt>
                <c:pt idx="4">
                  <c:v>255288661189</c:v>
                </c:pt>
              </c:numCache>
            </c:numRef>
          </c:val>
          <c:extLst>
            <c:ext xmlns:c16="http://schemas.microsoft.com/office/drawing/2014/chart" uri="{C3380CC4-5D6E-409C-BE32-E72D297353CC}">
              <c16:uniqueId val="{00000000-08F0-4A95-98B6-FB90BD437334}"/>
            </c:ext>
          </c:extLst>
        </c:ser>
        <c:ser>
          <c:idx val="1"/>
          <c:order val="1"/>
          <c:tx>
            <c:strRef>
              <c:f>'1. PTF et Etat'!$C$13</c:f>
              <c:strCache>
                <c:ptCount val="1"/>
                <c:pt idx="0">
                  <c:v>PTF</c:v>
                </c:pt>
              </c:strCache>
            </c:strRef>
          </c:tx>
          <c:spPr>
            <a:solidFill>
              <a:srgbClr val="E7E6E6">
                <a:lumMod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 PTF et Etat'!$A$14:$A$18</c:f>
              <c:strCache>
                <c:ptCount val="5"/>
                <c:pt idx="0">
                  <c:v>2019 Depense</c:v>
                </c:pt>
                <c:pt idx="1">
                  <c:v>2019</c:v>
                </c:pt>
                <c:pt idx="2">
                  <c:v>2020</c:v>
                </c:pt>
                <c:pt idx="3">
                  <c:v>2021</c:v>
                </c:pt>
                <c:pt idx="4">
                  <c:v>2022</c:v>
                </c:pt>
              </c:strCache>
            </c:strRef>
          </c:cat>
          <c:val>
            <c:numRef>
              <c:f>'1. PTF et Etat'!$C$14:$C$18</c:f>
              <c:numCache>
                <c:formatCode>_(* #,##0.00_);_(* \(#,##0.00\);_(* "-"??_);_(@_)</c:formatCode>
                <c:ptCount val="5"/>
                <c:pt idx="0">
                  <c:v>145339588910.59</c:v>
                </c:pt>
                <c:pt idx="1">
                  <c:v>163162338150.74377</c:v>
                </c:pt>
                <c:pt idx="2">
                  <c:v>185362417222.01367</c:v>
                </c:pt>
                <c:pt idx="3">
                  <c:v>165749663647.24371</c:v>
                </c:pt>
                <c:pt idx="4">
                  <c:v>153711100658.33377</c:v>
                </c:pt>
              </c:numCache>
            </c:numRef>
          </c:val>
          <c:extLst>
            <c:ext xmlns:c16="http://schemas.microsoft.com/office/drawing/2014/chart" uri="{C3380CC4-5D6E-409C-BE32-E72D297353CC}">
              <c16:uniqueId val="{00000001-08F0-4A95-98B6-FB90BD437334}"/>
            </c:ext>
          </c:extLst>
        </c:ser>
        <c:dLbls>
          <c:showLegendKey val="0"/>
          <c:showVal val="0"/>
          <c:showCatName val="0"/>
          <c:showSerName val="0"/>
          <c:showPercent val="0"/>
          <c:showBubbleSize val="0"/>
        </c:dLbls>
        <c:gapWidth val="150"/>
        <c:overlap val="100"/>
        <c:axId val="160687455"/>
        <c:axId val="160688287"/>
      </c:barChart>
      <c:catAx>
        <c:axId val="1606874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60688287"/>
        <c:crosses val="autoZero"/>
        <c:auto val="1"/>
        <c:lblAlgn val="ctr"/>
        <c:lblOffset val="100"/>
        <c:noMultiLvlLbl val="0"/>
      </c:catAx>
      <c:valAx>
        <c:axId val="160688287"/>
        <c:scaling>
          <c:orientation val="minMax"/>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160687455"/>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461288860554537E-2"/>
          <c:y val="3.0647027675135663E-2"/>
          <c:w val="0.8306301724575077"/>
          <c:h val="0.73114495214817399"/>
        </c:manualLayout>
      </c:layout>
      <c:barChart>
        <c:barDir val="col"/>
        <c:grouping val="clustered"/>
        <c:varyColors val="0"/>
        <c:ser>
          <c:idx val="2"/>
          <c:order val="2"/>
          <c:tx>
            <c:strRef>
              <c:f>'5.Indicateurs financiers CSU'!$A$8</c:f>
              <c:strCache>
                <c:ptCount val="1"/>
                <c:pt idx="0">
                  <c:v>Dépense de santé par tête d'habitant</c:v>
                </c:pt>
              </c:strCache>
            </c:strRef>
          </c:tx>
          <c:spPr>
            <a:pattFill prst="narHorz">
              <a:fgClr>
                <a:schemeClr val="accent3"/>
              </a:fgClr>
              <a:bgClr>
                <a:schemeClr val="accent3">
                  <a:lumMod val="20000"/>
                  <a:lumOff val="80000"/>
                </a:schemeClr>
              </a:bgClr>
            </a:pattFill>
            <a:ln>
              <a:noFill/>
            </a:ln>
            <a:effectLst>
              <a:innerShdw blurRad="114300">
                <a:schemeClr val="accent3"/>
              </a:innerShdw>
            </a:effectLst>
          </c:spPr>
          <c:invertIfNegative val="0"/>
          <c:dLbls>
            <c:dLbl>
              <c:idx val="0"/>
              <c:layout>
                <c:manualLayout>
                  <c:x val="0"/>
                  <c:y val="0.16171617161716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93-4044-B928-24A9F32007F1}"/>
                </c:ext>
              </c:extLst>
            </c:dLbl>
            <c:dLbl>
              <c:idx val="1"/>
              <c:layout>
                <c:manualLayout>
                  <c:x val="-2.6129514368541244E-17"/>
                  <c:y val="0.171617161716171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93-4044-B928-24A9F32007F1}"/>
                </c:ext>
              </c:extLst>
            </c:dLbl>
            <c:dLbl>
              <c:idx val="2"/>
              <c:layout>
                <c:manualLayout>
                  <c:x val="0"/>
                  <c:y val="0.2673267326732673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B93-4044-B928-24A9F32007F1}"/>
                </c:ext>
              </c:extLst>
            </c:dLbl>
            <c:dLbl>
              <c:idx val="3"/>
              <c:layout>
                <c:manualLayout>
                  <c:x val="-1.0451805747416498E-16"/>
                  <c:y val="0.227722772277227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93-4044-B928-24A9F32007F1}"/>
                </c:ext>
              </c:extLst>
            </c:dLbl>
            <c:dLbl>
              <c:idx val="4"/>
              <c:layout>
                <c:manualLayout>
                  <c:x val="-1.4252627028503381E-3"/>
                  <c:y val="0.2310231023102310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93-4044-B928-24A9F32007F1}"/>
                </c:ext>
              </c:extLst>
            </c:dLbl>
            <c:dLbl>
              <c:idx val="5"/>
              <c:layout>
                <c:manualLayout>
                  <c:x val="-1.4252627028502336E-3"/>
                  <c:y val="0.326732673267326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B93-4044-B928-24A9F32007F1}"/>
                </c:ext>
              </c:extLst>
            </c:dLbl>
            <c:dLbl>
              <c:idx val="6"/>
              <c:layout>
                <c:manualLayout>
                  <c:x val="-2.0903611494832996E-16"/>
                  <c:y val="0.363036303630363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93-4044-B928-24A9F32007F1}"/>
                </c:ext>
              </c:extLst>
            </c:dLbl>
            <c:spPr>
              <a:solidFill>
                <a:schemeClr val="bg1"/>
              </a:solidFill>
              <a:ln>
                <a:noFill/>
              </a:ln>
              <a:effectLst/>
            </c:spPr>
            <c:txPr>
              <a:bodyPr rot="0" spcFirstLastPara="1" vertOverflow="ellipsis" vert="horz" wrap="square" anchor="ctr" anchorCtr="1"/>
              <a:lstStyle/>
              <a:p>
                <a:pPr>
                  <a:defRPr sz="1500" b="0" i="0" u="none" strike="noStrike" kern="1200" baseline="0">
                    <a:solidFill>
                      <a:schemeClr val="tx1">
                        <a:lumMod val="75000"/>
                        <a:lumOff val="25000"/>
                      </a:schemeClr>
                    </a:solidFill>
                    <a:highlight>
                      <a:srgbClr val="FFFF00"/>
                    </a:highlight>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'5.Indicateurs financiers CSU'!$B$1:$H$1</c:f>
              <c:strCache>
                <c:ptCount val="7"/>
                <c:pt idx="0">
                  <c:v>2011</c:v>
                </c:pt>
                <c:pt idx="1">
                  <c:v>2012</c:v>
                </c:pt>
                <c:pt idx="2">
                  <c:v>2013</c:v>
                </c:pt>
                <c:pt idx="3">
                  <c:v>2014</c:v>
                </c:pt>
                <c:pt idx="4">
                  <c:v>2015</c:v>
                </c:pt>
                <c:pt idx="5">
                  <c:v>2016</c:v>
                </c:pt>
                <c:pt idx="6">
                  <c:v>2017</c:v>
                </c:pt>
              </c:strCache>
            </c:strRef>
          </c:cat>
          <c:val>
            <c:numRef>
              <c:f>'5.Indicateurs financiers CSU'!$B$8:$H$8</c:f>
              <c:numCache>
                <c:formatCode>_-* #,##0\ _€_-;\-* #,##0\ _€_-;_-* "-"??\ _€_-;_-@_-</c:formatCode>
                <c:ptCount val="7"/>
                <c:pt idx="0">
                  <c:v>16287.058817343823</c:v>
                </c:pt>
                <c:pt idx="1">
                  <c:v>16791.362805248613</c:v>
                </c:pt>
                <c:pt idx="2">
                  <c:v>21133.685003528768</c:v>
                </c:pt>
                <c:pt idx="3">
                  <c:v>19242.630437449872</c:v>
                </c:pt>
                <c:pt idx="4">
                  <c:v>19457.150721854501</c:v>
                </c:pt>
                <c:pt idx="5">
                  <c:v>23783.377495832276</c:v>
                </c:pt>
                <c:pt idx="6">
                  <c:v>25269.367505307022</c:v>
                </c:pt>
              </c:numCache>
            </c:numRef>
          </c:val>
          <c:extLst>
            <c:ext xmlns:c16="http://schemas.microsoft.com/office/drawing/2014/chart" uri="{C3380CC4-5D6E-409C-BE32-E72D297353CC}">
              <c16:uniqueId val="{00000007-AB93-4044-B928-24A9F32007F1}"/>
            </c:ext>
          </c:extLst>
        </c:ser>
        <c:dLbls>
          <c:showLegendKey val="0"/>
          <c:showVal val="0"/>
          <c:showCatName val="0"/>
          <c:showSerName val="0"/>
          <c:showPercent val="0"/>
          <c:showBubbleSize val="0"/>
        </c:dLbls>
        <c:gapWidth val="219"/>
        <c:axId val="647268096"/>
        <c:axId val="647268752"/>
      </c:barChart>
      <c:lineChart>
        <c:grouping val="standard"/>
        <c:varyColors val="0"/>
        <c:ser>
          <c:idx val="0"/>
          <c:order val="0"/>
          <c:tx>
            <c:strRef>
              <c:f>'5.Indicateurs financiers CSU'!$A$2</c:f>
              <c:strCache>
                <c:ptCount val="1"/>
                <c:pt idx="0">
                  <c:v>% paiement direct des ménages</c:v>
                </c:pt>
              </c:strCache>
            </c:strRef>
          </c:tx>
          <c:spPr>
            <a:ln w="28575" cap="rnd">
              <a:solidFill>
                <a:schemeClr val="accent1"/>
              </a:solidFill>
              <a:round/>
            </a:ln>
            <a:effectLst/>
          </c:spPr>
          <c:marker>
            <c:symbol val="circle"/>
            <c:size val="6"/>
            <c:spPr>
              <a:solidFill>
                <a:schemeClr val="accent1"/>
              </a:solidFill>
              <a:ln>
                <a:noFill/>
              </a:ln>
              <a:effectLst/>
            </c:spPr>
          </c:marker>
          <c:dLbls>
            <c:dLbl>
              <c:idx val="5"/>
              <c:layout>
                <c:manualLayout>
                  <c:x val="7.1263135142511681E-3"/>
                  <c:y val="3.63036303630363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93-4044-B928-24A9F32007F1}"/>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'5.Indicateurs financiers CSU'!$B$1:$H$1</c:f>
              <c:strCache>
                <c:ptCount val="7"/>
                <c:pt idx="0">
                  <c:v>2011</c:v>
                </c:pt>
                <c:pt idx="1">
                  <c:v>2012</c:v>
                </c:pt>
                <c:pt idx="2">
                  <c:v>2013</c:v>
                </c:pt>
                <c:pt idx="3">
                  <c:v>2014</c:v>
                </c:pt>
                <c:pt idx="4">
                  <c:v>2015</c:v>
                </c:pt>
                <c:pt idx="5">
                  <c:v>2016</c:v>
                </c:pt>
                <c:pt idx="6">
                  <c:v>2017</c:v>
                </c:pt>
              </c:strCache>
            </c:strRef>
          </c:cat>
          <c:val>
            <c:numRef>
              <c:f>'5.Indicateurs financiers CSU'!$B$2:$H$2</c:f>
              <c:numCache>
                <c:formatCode>0.0%</c:formatCode>
                <c:ptCount val="7"/>
                <c:pt idx="0">
                  <c:v>0.32889800794018664</c:v>
                </c:pt>
                <c:pt idx="1">
                  <c:v>0.3393103283112972</c:v>
                </c:pt>
                <c:pt idx="2">
                  <c:v>0.33956907094949573</c:v>
                </c:pt>
                <c:pt idx="3">
                  <c:v>0.3458743634625282</c:v>
                </c:pt>
                <c:pt idx="4">
                  <c:v>0.36187652741216964</c:v>
                </c:pt>
                <c:pt idx="5">
                  <c:v>0.31480289614772622</c:v>
                </c:pt>
                <c:pt idx="6">
                  <c:v>0.31763499663537453</c:v>
                </c:pt>
              </c:numCache>
            </c:numRef>
          </c:val>
          <c:smooth val="0"/>
          <c:extLst>
            <c:ext xmlns:c16="http://schemas.microsoft.com/office/drawing/2014/chart" uri="{C3380CC4-5D6E-409C-BE32-E72D297353CC}">
              <c16:uniqueId val="{00000009-AB93-4044-B928-24A9F32007F1}"/>
            </c:ext>
          </c:extLst>
        </c:ser>
        <c:ser>
          <c:idx val="1"/>
          <c:order val="1"/>
          <c:tx>
            <c:strRef>
              <c:f>'5.Indicateurs financiers CSU'!$A$7</c:f>
              <c:strCache>
                <c:ptCount val="1"/>
                <c:pt idx="0">
                  <c:v>Poids des dépenses soins de santé primaires</c:v>
                </c:pt>
              </c:strCache>
            </c:strRef>
          </c:tx>
          <c:spPr>
            <a:ln w="28575" cap="rnd">
              <a:solidFill>
                <a:schemeClr val="accent2"/>
              </a:solidFill>
              <a:round/>
            </a:ln>
            <a:effectLst/>
          </c:spPr>
          <c:marker>
            <c:symbol val="circle"/>
            <c:size val="6"/>
            <c:spPr>
              <a:solidFill>
                <a:schemeClr val="accent2"/>
              </a:solidFill>
              <a:ln>
                <a:noFill/>
              </a:ln>
              <a:effectLst/>
            </c:spPr>
          </c:marker>
          <c:dLbls>
            <c:dLbl>
              <c:idx val="5"/>
              <c:layout>
                <c:manualLayout>
                  <c:x val="0"/>
                  <c:y val="-4.290429042904296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93-4044-B928-24A9F32007F1}"/>
                </c:ext>
              </c:extLst>
            </c:dLbl>
            <c:spPr>
              <a:noFill/>
              <a:ln>
                <a:noFill/>
              </a:ln>
              <a:effectLst/>
            </c:spPr>
            <c:txPr>
              <a:bodyPr rot="0" spcFirstLastPara="1" vertOverflow="ellipsis" vert="horz" wrap="square" anchor="ctr" anchorCtr="1"/>
              <a:lstStyle/>
              <a:p>
                <a:pPr>
                  <a:defRPr sz="1800" b="0" i="0" u="none" strike="noStrike" kern="1200" baseline="0">
                    <a:solidFill>
                      <a:srgbClr val="FF0000"/>
                    </a:solidFill>
                    <a:latin typeface="Arial" panose="020B0604020202020204" pitchFamily="34" charset="0"/>
                    <a:ea typeface="+mn-ea"/>
                    <a:cs typeface="Arial" panose="020B0604020202020204" pitchFamily="34"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'5.Indicateurs financiers CSU'!$B$1:$H$1</c:f>
              <c:strCache>
                <c:ptCount val="7"/>
                <c:pt idx="0">
                  <c:v>2011</c:v>
                </c:pt>
                <c:pt idx="1">
                  <c:v>2012</c:v>
                </c:pt>
                <c:pt idx="2">
                  <c:v>2013</c:v>
                </c:pt>
                <c:pt idx="3">
                  <c:v>2014</c:v>
                </c:pt>
                <c:pt idx="4">
                  <c:v>2015</c:v>
                </c:pt>
                <c:pt idx="5">
                  <c:v>2016</c:v>
                </c:pt>
                <c:pt idx="6">
                  <c:v>2017</c:v>
                </c:pt>
              </c:strCache>
            </c:strRef>
          </c:cat>
          <c:val>
            <c:numRef>
              <c:f>'5.Indicateurs financiers CSU'!$B$7:$H$7</c:f>
              <c:numCache>
                <c:formatCode>0.0%</c:formatCode>
                <c:ptCount val="7"/>
                <c:pt idx="0">
                  <c:v>0.40184044436700977</c:v>
                </c:pt>
                <c:pt idx="1">
                  <c:v>0.27612401356214372</c:v>
                </c:pt>
                <c:pt idx="2">
                  <c:v>0.26636219096013897</c:v>
                </c:pt>
                <c:pt idx="3">
                  <c:v>0.26918434663741148</c:v>
                </c:pt>
                <c:pt idx="4">
                  <c:v>0.26002605883103641</c:v>
                </c:pt>
                <c:pt idx="5">
                  <c:v>0.31851346479091663</c:v>
                </c:pt>
                <c:pt idx="6">
                  <c:v>0.34796955020525466</c:v>
                </c:pt>
              </c:numCache>
            </c:numRef>
          </c:val>
          <c:smooth val="0"/>
          <c:extLst>
            <c:ext xmlns:c16="http://schemas.microsoft.com/office/drawing/2014/chart" uri="{C3380CC4-5D6E-409C-BE32-E72D297353CC}">
              <c16:uniqueId val="{0000000B-AB93-4044-B928-24A9F32007F1}"/>
            </c:ext>
          </c:extLst>
        </c:ser>
        <c:dLbls>
          <c:showLegendKey val="0"/>
          <c:showVal val="0"/>
          <c:showCatName val="0"/>
          <c:showSerName val="0"/>
          <c:showPercent val="0"/>
          <c:showBubbleSize val="0"/>
        </c:dLbls>
        <c:marker val="1"/>
        <c:smooth val="0"/>
        <c:axId val="647279248"/>
        <c:axId val="647276952"/>
      </c:lineChart>
      <c:catAx>
        <c:axId val="64726809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47268752"/>
        <c:crosses val="autoZero"/>
        <c:auto val="1"/>
        <c:lblAlgn val="ctr"/>
        <c:lblOffset val="100"/>
        <c:noMultiLvlLbl val="0"/>
      </c:catAx>
      <c:valAx>
        <c:axId val="647268752"/>
        <c:scaling>
          <c:orientation val="minMax"/>
        </c:scaling>
        <c:delete val="0"/>
        <c:axPos val="l"/>
        <c:majorGridlines>
          <c:spPr>
            <a:ln>
              <a:solidFill>
                <a:schemeClr val="tx1">
                  <a:lumMod val="15000"/>
                  <a:lumOff val="85000"/>
                </a:schemeClr>
              </a:solidFill>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47268096"/>
        <c:crosses val="autoZero"/>
        <c:crossBetween val="between"/>
      </c:valAx>
      <c:valAx>
        <c:axId val="647276952"/>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647279248"/>
        <c:crosses val="max"/>
        <c:crossBetween val="between"/>
      </c:valAx>
      <c:catAx>
        <c:axId val="647279248"/>
        <c:scaling>
          <c:orientation val="minMax"/>
        </c:scaling>
        <c:delete val="1"/>
        <c:axPos val="b"/>
        <c:numFmt formatCode="General" sourceLinked="1"/>
        <c:majorTickMark val="none"/>
        <c:minorTickMark val="none"/>
        <c:tickLblPos val="nextTo"/>
        <c:crossAx val="647276952"/>
        <c:crosses val="autoZero"/>
        <c:auto val="1"/>
        <c:lblAlgn val="ctr"/>
        <c:lblOffset val="100"/>
        <c:noMultiLvlLbl val="0"/>
      </c:catAx>
      <c:spPr>
        <a:noFill/>
        <a:ln>
          <a:noFill/>
        </a:ln>
        <a:effectLst/>
      </c:spPr>
    </c:plotArea>
    <c:legend>
      <c:legendPos val="b"/>
      <c:layout>
        <c:manualLayout>
          <c:xMode val="edge"/>
          <c:yMode val="edge"/>
          <c:x val="4.0741738151177778E-2"/>
          <c:y val="0.83444913047179459"/>
          <c:w val="0.92151914506565924"/>
          <c:h val="0.1518078077904764"/>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latin typeface="Arial" panose="020B0604020202020204" pitchFamily="34" charset="0"/>
          <a:cs typeface="Arial" panose="020B0604020202020204" pitchFamily="34" charset="0"/>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63955590771118"/>
          <c:y val="0.12647906734484768"/>
          <c:w val="0.72797740665589827"/>
          <c:h val="0.81380277408222368"/>
        </c:manualLayout>
      </c:layout>
      <c:pieChart>
        <c:varyColors val="1"/>
        <c:ser>
          <c:idx val="0"/>
          <c:order val="0"/>
          <c:tx>
            <c:strRef>
              <c:f>Sheet1!$B$1</c:f>
              <c:strCache>
                <c:ptCount val="1"/>
                <c:pt idx="0">
                  <c:v>Total financement - 2014 - 2017</c:v>
                </c:pt>
              </c:strCache>
            </c:strRef>
          </c:tx>
          <c:spPr>
            <a:solidFill>
              <a:schemeClr val="accent3">
                <a:lumMod val="40000"/>
                <a:lumOff val="60000"/>
              </a:schemeClr>
            </a:solidFill>
            <a:ln>
              <a:solidFill>
                <a:schemeClr val="bg2">
                  <a:lumMod val="50000"/>
                </a:schemeClr>
              </a:solidFill>
            </a:ln>
          </c:spPr>
          <c:dPt>
            <c:idx val="0"/>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E-1CC1-4504-9396-52BC1EFE0B86}"/>
              </c:ext>
            </c:extLst>
          </c:dPt>
          <c:dPt>
            <c:idx val="1"/>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0-1CC1-4504-9396-52BC1EFE0B86}"/>
              </c:ext>
            </c:extLst>
          </c:dPt>
          <c:dPt>
            <c:idx val="2"/>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8-1CC1-4504-9396-52BC1EFE0B86}"/>
              </c:ext>
            </c:extLst>
          </c:dPt>
          <c:dPt>
            <c:idx val="3"/>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7-1CC1-4504-9396-52BC1EFE0B86}"/>
              </c:ext>
            </c:extLst>
          </c:dPt>
          <c:dPt>
            <c:idx val="4"/>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6-1CC1-4504-9396-52BC1EFE0B86}"/>
              </c:ext>
            </c:extLst>
          </c:dPt>
          <c:dPt>
            <c:idx val="5"/>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5-1CC1-4504-9396-52BC1EFE0B86}"/>
              </c:ext>
            </c:extLst>
          </c:dPt>
          <c:dPt>
            <c:idx val="6"/>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CC1-4504-9396-52BC1EFE0B86}"/>
              </c:ext>
            </c:extLst>
          </c:dPt>
          <c:dPt>
            <c:idx val="7"/>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4-1CC1-4504-9396-52BC1EFE0B86}"/>
              </c:ext>
            </c:extLst>
          </c:dPt>
          <c:dPt>
            <c:idx val="8"/>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3-1CC1-4504-9396-52BC1EFE0B86}"/>
              </c:ext>
            </c:extLst>
          </c:dPt>
          <c:dPt>
            <c:idx val="9"/>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2-1CC1-4504-9396-52BC1EFE0B86}"/>
              </c:ext>
            </c:extLst>
          </c:dPt>
          <c:dPt>
            <c:idx val="10"/>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11-1CC1-4504-9396-52BC1EFE0B86}"/>
              </c:ext>
            </c:extLst>
          </c:dPt>
          <c:dPt>
            <c:idx val="11"/>
            <c:bubble3D val="0"/>
            <c:spPr>
              <a:solidFill>
                <a:schemeClr val="accent5">
                  <a:lumMod val="20000"/>
                  <a:lumOff val="8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2-1CC1-4504-9396-52BC1EFE0B86}"/>
              </c:ext>
            </c:extLst>
          </c:dPt>
          <c:dPt>
            <c:idx val="12"/>
            <c:bubble3D val="0"/>
            <c:explosion val="5"/>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C-1CC1-4504-9396-52BC1EFE0B86}"/>
              </c:ext>
            </c:extLst>
          </c:dPt>
          <c:dPt>
            <c:idx val="13"/>
            <c:bubble3D val="0"/>
            <c:explosion val="5"/>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CC1-4504-9396-52BC1EFE0B86}"/>
              </c:ext>
            </c:extLst>
          </c:dPt>
          <c:dPt>
            <c:idx val="14"/>
            <c:bubble3D val="0"/>
            <c:explosion val="5"/>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A-1CC1-4504-9396-52BC1EFE0B86}"/>
              </c:ext>
            </c:extLst>
          </c:dPt>
          <c:dPt>
            <c:idx val="15"/>
            <c:bubble3D val="0"/>
            <c:explosion val="5"/>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CC1-4504-9396-52BC1EFE0B86}"/>
              </c:ext>
            </c:extLst>
          </c:dPt>
          <c:dPt>
            <c:idx val="16"/>
            <c:bubble3D val="0"/>
            <c:explosion val="5"/>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8-1CC1-4504-9396-52BC1EFE0B86}"/>
              </c:ext>
            </c:extLst>
          </c:dPt>
          <c:dPt>
            <c:idx val="17"/>
            <c:bubble3D val="0"/>
            <c:explosion val="5"/>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CC1-4504-9396-52BC1EFE0B86}"/>
              </c:ext>
            </c:extLst>
          </c:dPt>
          <c:dPt>
            <c:idx val="18"/>
            <c:bubble3D val="0"/>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CC1-4504-9396-52BC1EFE0B86}"/>
              </c:ext>
            </c:extLst>
          </c:dPt>
          <c:dPt>
            <c:idx val="19"/>
            <c:bubble3D val="0"/>
            <c:explosion val="4"/>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6-1CC1-4504-9396-52BC1EFE0B86}"/>
              </c:ext>
            </c:extLst>
          </c:dPt>
          <c:dPt>
            <c:idx val="20"/>
            <c:bubble3D val="0"/>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CC1-4504-9396-52BC1EFE0B86}"/>
              </c:ext>
            </c:extLst>
          </c:dPt>
          <c:dPt>
            <c:idx val="21"/>
            <c:bubble3D val="0"/>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CC1-4504-9396-52BC1EFE0B86}"/>
              </c:ext>
            </c:extLst>
          </c:dPt>
          <c:dPt>
            <c:idx val="22"/>
            <c:bubble3D val="0"/>
            <c:spPr>
              <a:solidFill>
                <a:schemeClr val="accent3">
                  <a:lumMod val="40000"/>
                  <a:lumOff val="60000"/>
                </a:schemeClr>
              </a:solidFill>
              <a:ln>
                <a:solidFill>
                  <a:schemeClr val="bg2">
                    <a:lumMod val="50000"/>
                  </a:schemeClr>
                </a:solid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4-1CC1-4504-9396-52BC1EFE0B86}"/>
              </c:ext>
            </c:extLst>
          </c:dPt>
          <c:dLbls>
            <c:dLbl>
              <c:idx val="0"/>
              <c:layout>
                <c:manualLayout>
                  <c:x val="-0.21281782694114496"/>
                  <c:y val="9.8111293227874374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E-1CC1-4504-9396-52BC1EFE0B86}"/>
                </c:ext>
              </c:extLst>
            </c:dLbl>
            <c:dLbl>
              <c:idx val="1"/>
              <c:layout>
                <c:manualLayout>
                  <c:x val="-0.18621559857350189"/>
                  <c:y val="-0.12808974393639161"/>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0-1CC1-4504-9396-52BC1EFE0B86}"/>
                </c:ext>
              </c:extLst>
            </c:dLbl>
            <c:dLbl>
              <c:idx val="2"/>
              <c:layout>
                <c:manualLayout>
                  <c:x val="-6.9460543547518669E-2"/>
                  <c:y val="-0.13598373557072921"/>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8-1CC1-4504-9396-52BC1EFE0B86}"/>
                </c:ext>
              </c:extLst>
            </c:dLbl>
            <c:dLbl>
              <c:idx val="3"/>
              <c:layout>
                <c:manualLayout>
                  <c:x val="5.5250781994335633E-2"/>
                  <c:y val="-0.14444162614103745"/>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7-1CC1-4504-9396-52BC1EFE0B86}"/>
                </c:ext>
              </c:extLst>
            </c:dLbl>
            <c:dLbl>
              <c:idx val="4"/>
              <c:layout>
                <c:manualLayout>
                  <c:x val="0.12687216606106719"/>
                  <c:y val="-8.7210038424777259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6-1CC1-4504-9396-52BC1EFE0B86}"/>
                </c:ext>
              </c:extLst>
            </c:dLbl>
            <c:dLbl>
              <c:idx val="5"/>
              <c:layout>
                <c:manualLayout>
                  <c:x val="0.10231626295247354"/>
                  <c:y val="-2.7253137007742893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5-1CC1-4504-9396-52BC1EFE0B86}"/>
                </c:ext>
              </c:extLst>
            </c:dLbl>
            <c:dLbl>
              <c:idx val="6"/>
              <c:layout>
                <c:manualLayout>
                  <c:x val="0.12587356411022052"/>
                  <c:y val="4.8942886568222072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CC1-4504-9396-52BC1EFE0B86}"/>
                </c:ext>
              </c:extLst>
            </c:dLbl>
            <c:dLbl>
              <c:idx val="7"/>
              <c:layout>
                <c:manualLayout>
                  <c:x val="2.7371740764339698E-2"/>
                  <c:y val="3.894386345028612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4-1CC1-4504-9396-52BC1EFE0B86}"/>
                </c:ext>
              </c:extLst>
            </c:dLbl>
            <c:dLbl>
              <c:idx val="8"/>
              <c:layout>
                <c:manualLayout>
                  <c:x val="-1.7418380486397999E-2"/>
                  <c:y val="-1.390852266081645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CC1-4504-9396-52BC1EFE0B86}"/>
                </c:ext>
              </c:extLst>
            </c:dLbl>
            <c:dLbl>
              <c:idx val="9"/>
              <c:layout>
                <c:manualLayout>
                  <c:x val="5.4743481528679395E-2"/>
                  <c:y val="0.11683159035085834"/>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2-1CC1-4504-9396-52BC1EFE0B86}"/>
                </c:ext>
              </c:extLst>
            </c:dLbl>
            <c:dLbl>
              <c:idx val="10"/>
              <c:layout>
                <c:manualLayout>
                  <c:x val="-6.22649302363492E-2"/>
                  <c:y val="1.3908522660816465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CC1-4504-9396-52BC1EFE0B86}"/>
                </c:ext>
              </c:extLst>
            </c:dLbl>
            <c:dLbl>
              <c:idx val="11"/>
              <c:layout>
                <c:manualLayout>
                  <c:x val="-1.476918000769622E-2"/>
                  <c:y val="1.147288845627661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1CC1-4504-9396-52BC1EFE0B86}"/>
                </c:ext>
              </c:extLst>
            </c:dLbl>
            <c:dLbl>
              <c:idx val="12"/>
              <c:delete val="1"/>
              <c:extLst>
                <c:ext xmlns:c15="http://schemas.microsoft.com/office/drawing/2012/chart" uri="{CE6537A1-D6FC-4f65-9D91-7224C49458BB}"/>
                <c:ext xmlns:c16="http://schemas.microsoft.com/office/drawing/2014/chart" uri="{C3380CC4-5D6E-409C-BE32-E72D297353CC}">
                  <c16:uniqueId val="{0000000C-1CC1-4504-9396-52BC1EFE0B86}"/>
                </c:ext>
              </c:extLst>
            </c:dLbl>
            <c:dLbl>
              <c:idx val="13"/>
              <c:delete val="1"/>
              <c:extLst>
                <c:ext xmlns:c15="http://schemas.microsoft.com/office/drawing/2012/chart" uri="{CE6537A1-D6FC-4f65-9D91-7224C49458BB}"/>
                <c:ext xmlns:c16="http://schemas.microsoft.com/office/drawing/2014/chart" uri="{C3380CC4-5D6E-409C-BE32-E72D297353CC}">
                  <c16:uniqueId val="{0000000B-1CC1-4504-9396-52BC1EFE0B86}"/>
                </c:ext>
              </c:extLst>
            </c:dLbl>
            <c:dLbl>
              <c:idx val="14"/>
              <c:delete val="1"/>
              <c:extLst>
                <c:ext xmlns:c15="http://schemas.microsoft.com/office/drawing/2012/chart" uri="{CE6537A1-D6FC-4f65-9D91-7224C49458BB}"/>
                <c:ext xmlns:c16="http://schemas.microsoft.com/office/drawing/2014/chart" uri="{C3380CC4-5D6E-409C-BE32-E72D297353CC}">
                  <c16:uniqueId val="{0000000A-1CC1-4504-9396-52BC1EFE0B86}"/>
                </c:ext>
              </c:extLst>
            </c:dLbl>
            <c:dLbl>
              <c:idx val="15"/>
              <c:delete val="1"/>
              <c:extLst>
                <c:ext xmlns:c15="http://schemas.microsoft.com/office/drawing/2012/chart" uri="{CE6537A1-D6FC-4f65-9D91-7224C49458BB}"/>
                <c:ext xmlns:c16="http://schemas.microsoft.com/office/drawing/2014/chart" uri="{C3380CC4-5D6E-409C-BE32-E72D297353CC}">
                  <c16:uniqueId val="{00000009-1CC1-4504-9396-52BC1EFE0B86}"/>
                </c:ext>
              </c:extLst>
            </c:dLbl>
            <c:dLbl>
              <c:idx val="16"/>
              <c:delete val="1"/>
              <c:extLst>
                <c:ext xmlns:c15="http://schemas.microsoft.com/office/drawing/2012/chart" uri="{CE6537A1-D6FC-4f65-9D91-7224C49458BB}"/>
                <c:ext xmlns:c16="http://schemas.microsoft.com/office/drawing/2014/chart" uri="{C3380CC4-5D6E-409C-BE32-E72D297353CC}">
                  <c16:uniqueId val="{00000008-1CC1-4504-9396-52BC1EFE0B86}"/>
                </c:ext>
              </c:extLst>
            </c:dLbl>
            <c:dLbl>
              <c:idx val="17"/>
              <c:delete val="1"/>
              <c:extLst>
                <c:ext xmlns:c15="http://schemas.microsoft.com/office/drawing/2012/chart" uri="{CE6537A1-D6FC-4f65-9D91-7224C49458BB}"/>
                <c:ext xmlns:c16="http://schemas.microsoft.com/office/drawing/2014/chart" uri="{C3380CC4-5D6E-409C-BE32-E72D297353CC}">
                  <c16:uniqueId val="{00000007-1CC1-4504-9396-52BC1EFE0B86}"/>
                </c:ext>
              </c:extLst>
            </c:dLbl>
            <c:dLbl>
              <c:idx val="18"/>
              <c:delete val="1"/>
              <c:extLst>
                <c:ext xmlns:c15="http://schemas.microsoft.com/office/drawing/2012/chart" uri="{CE6537A1-D6FC-4f65-9D91-7224C49458BB}"/>
                <c:ext xmlns:c16="http://schemas.microsoft.com/office/drawing/2014/chart" uri="{C3380CC4-5D6E-409C-BE32-E72D297353CC}">
                  <c16:uniqueId val="{0000000D-1CC1-4504-9396-52BC1EFE0B86}"/>
                </c:ext>
              </c:extLst>
            </c:dLbl>
            <c:dLbl>
              <c:idx val="19"/>
              <c:delete val="1"/>
              <c:extLst>
                <c:ext xmlns:c15="http://schemas.microsoft.com/office/drawing/2012/chart" uri="{CE6537A1-D6FC-4f65-9D91-7224C49458BB}"/>
                <c:ext xmlns:c16="http://schemas.microsoft.com/office/drawing/2014/chart" uri="{C3380CC4-5D6E-409C-BE32-E72D297353CC}">
                  <c16:uniqueId val="{00000006-1CC1-4504-9396-52BC1EFE0B86}"/>
                </c:ext>
              </c:extLst>
            </c:dLbl>
            <c:dLbl>
              <c:idx val="20"/>
              <c:delete val="1"/>
              <c:extLst>
                <c:ext xmlns:c15="http://schemas.microsoft.com/office/drawing/2012/chart" uri="{CE6537A1-D6FC-4f65-9D91-7224C49458BB}"/>
                <c:ext xmlns:c16="http://schemas.microsoft.com/office/drawing/2014/chart" uri="{C3380CC4-5D6E-409C-BE32-E72D297353CC}">
                  <c16:uniqueId val="{00000003-1CC1-4504-9396-52BC1EFE0B86}"/>
                </c:ext>
              </c:extLst>
            </c:dLbl>
            <c:dLbl>
              <c:idx val="21"/>
              <c:delete val="1"/>
              <c:extLst>
                <c:ext xmlns:c15="http://schemas.microsoft.com/office/drawing/2012/chart" uri="{CE6537A1-D6FC-4f65-9D91-7224C49458BB}"/>
                <c:ext xmlns:c16="http://schemas.microsoft.com/office/drawing/2014/chart" uri="{C3380CC4-5D6E-409C-BE32-E72D297353CC}">
                  <c16:uniqueId val="{00000005-1CC1-4504-9396-52BC1EFE0B86}"/>
                </c:ext>
              </c:extLst>
            </c:dLbl>
            <c:dLbl>
              <c:idx val="22"/>
              <c:delete val="1"/>
              <c:extLst>
                <c:ext xmlns:c15="http://schemas.microsoft.com/office/drawing/2012/chart" uri="{CE6537A1-D6FC-4f65-9D91-7224C49458BB}"/>
                <c:ext xmlns:c16="http://schemas.microsoft.com/office/drawing/2014/chart" uri="{C3380CC4-5D6E-409C-BE32-E72D297353CC}">
                  <c16:uniqueId val="{00000004-1CC1-4504-9396-52BC1EFE0B8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spc="0" baseline="0">
                    <a:solidFill>
                      <a:schemeClr val="tx1"/>
                    </a:solidFill>
                    <a:latin typeface="+mn-lt"/>
                    <a:ea typeface="+mn-ea"/>
                    <a:cs typeface="+mn-cs"/>
                  </a:defRPr>
                </a:pPr>
                <a:endParaRPr lang="fr-FR"/>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Sheet1!$A$2:$A$24</c:f>
              <c:strCache>
                <c:ptCount val="23"/>
                <c:pt idx="0">
                  <c:v>Fonds mondial</c:v>
                </c:pt>
                <c:pt idx="1">
                  <c:v>Banque Mondiale (IDA + BIRD)</c:v>
                </c:pt>
                <c:pt idx="2">
                  <c:v>Etats-Unis (USAID)</c:v>
                </c:pt>
                <c:pt idx="3">
                  <c:v>PAM</c:v>
                </c:pt>
                <c:pt idx="4">
                  <c:v>UNICEF</c:v>
                </c:pt>
                <c:pt idx="5">
                  <c:v>GAVI</c:v>
                </c:pt>
                <c:pt idx="6">
                  <c:v>UNFPA</c:v>
                </c:pt>
                <c:pt idx="7">
                  <c:v>Institutions de l'UE</c:v>
                </c:pt>
                <c:pt idx="8">
                  <c:v>Allemagne</c:v>
                </c:pt>
                <c:pt idx="9">
                  <c:v>OMS</c:v>
                </c:pt>
                <c:pt idx="10">
                  <c:v>France</c:v>
                </c:pt>
                <c:pt idx="11">
                  <c:v>OOAS</c:v>
                </c:pt>
                <c:pt idx="12">
                  <c:v>PNUD</c:v>
                </c:pt>
                <c:pt idx="13">
                  <c:v>Danemark</c:v>
                </c:pt>
                <c:pt idx="14">
                  <c:v>Luxembourg</c:v>
                </c:pt>
                <c:pt idx="15">
                  <c:v>Suisse</c:v>
                </c:pt>
                <c:pt idx="16">
                  <c:v>Italie</c:v>
                </c:pt>
                <c:pt idx="17">
                  <c:v>ONUSIDA</c:v>
                </c:pt>
                <c:pt idx="18">
                  <c:v>IDB </c:v>
                </c:pt>
                <c:pt idx="19">
                  <c:v>Japon</c:v>
                </c:pt>
                <c:pt idx="20">
                  <c:v>BADEA</c:v>
                </c:pt>
                <c:pt idx="21">
                  <c:v>Canada</c:v>
                </c:pt>
                <c:pt idx="22">
                  <c:v>UEMOA</c:v>
                </c:pt>
              </c:strCache>
            </c:strRef>
          </c:cat>
          <c:val>
            <c:numRef>
              <c:f>Sheet1!$B$2:$B$24</c:f>
              <c:numCache>
                <c:formatCode>#,##0</c:formatCode>
                <c:ptCount val="23"/>
                <c:pt idx="0">
                  <c:v>70823580993.452332</c:v>
                </c:pt>
                <c:pt idx="1">
                  <c:v>35645892834.144997</c:v>
                </c:pt>
                <c:pt idx="2">
                  <c:v>29925495570.659256</c:v>
                </c:pt>
                <c:pt idx="3">
                  <c:v>23706519556</c:v>
                </c:pt>
                <c:pt idx="4">
                  <c:v>22515449263.45425</c:v>
                </c:pt>
                <c:pt idx="5">
                  <c:v>17897215795.959999</c:v>
                </c:pt>
                <c:pt idx="6">
                  <c:v>17807786505.381866</c:v>
                </c:pt>
                <c:pt idx="7">
                  <c:v>11758772713.54014</c:v>
                </c:pt>
                <c:pt idx="8">
                  <c:v>9782195539.2103825</c:v>
                </c:pt>
                <c:pt idx="9">
                  <c:v>9050310812.9123306</c:v>
                </c:pt>
                <c:pt idx="10">
                  <c:v>3836442127.2715178</c:v>
                </c:pt>
                <c:pt idx="11">
                  <c:v>2000581832.0265603</c:v>
                </c:pt>
                <c:pt idx="12">
                  <c:v>1459644308</c:v>
                </c:pt>
                <c:pt idx="13">
                  <c:v>606033838.38999999</c:v>
                </c:pt>
                <c:pt idx="14">
                  <c:v>480479237.32700002</c:v>
                </c:pt>
                <c:pt idx="15">
                  <c:v>473999150.39999908</c:v>
                </c:pt>
                <c:pt idx="16">
                  <c:v>192144420.93000001</c:v>
                </c:pt>
                <c:pt idx="17">
                  <c:v>129538140.00000003</c:v>
                </c:pt>
                <c:pt idx="18">
                  <c:v>52212000</c:v>
                </c:pt>
                <c:pt idx="19">
                  <c:v>34142688.999999672</c:v>
                </c:pt>
                <c:pt idx="20">
                  <c:v>30733069.378199939</c:v>
                </c:pt>
                <c:pt idx="21">
                  <c:v>3033200</c:v>
                </c:pt>
                <c:pt idx="22">
                  <c:v>197549.00000008001</c:v>
                </c:pt>
              </c:numCache>
            </c:numRef>
          </c:val>
          <c:extLst>
            <c:ext xmlns:c16="http://schemas.microsoft.com/office/drawing/2014/chart" uri="{C3380CC4-5D6E-409C-BE32-E72D297353CC}">
              <c16:uniqueId val="{00000000-1CC1-4504-9396-52BC1EFE0B8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426058070866136"/>
          <c:y val="0.11977326525186369"/>
          <c:w val="0.42025246062992133"/>
          <c:h val="0.80379299570514839"/>
        </c:manualLayout>
      </c:layout>
      <c:barChart>
        <c:barDir val="bar"/>
        <c:grouping val="stacked"/>
        <c:varyColors val="0"/>
        <c:ser>
          <c:idx val="0"/>
          <c:order val="0"/>
          <c:tx>
            <c:strRef>
              <c:f>Sheet1!$B$1</c:f>
              <c:strCache>
                <c:ptCount val="1"/>
                <c:pt idx="0">
                  <c:v>BID</c:v>
                </c:pt>
              </c:strCache>
            </c:strRef>
          </c:tx>
          <c:spPr>
            <a:solidFill>
              <a:schemeClr val="accent1"/>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Sheet1!$B$2:$B$17</c:f>
              <c:numCache>
                <c:formatCode>General</c:formatCode>
                <c:ptCount val="16"/>
                <c:pt idx="0">
                  <c:v>4612709196</c:v>
                </c:pt>
                <c:pt idx="3">
                  <c:v>21306000</c:v>
                </c:pt>
                <c:pt idx="8">
                  <c:v>2132160480</c:v>
                </c:pt>
                <c:pt idx="11">
                  <c:v>64000000</c:v>
                </c:pt>
              </c:numCache>
            </c:numRef>
          </c:val>
          <c:extLst>
            <c:ext xmlns:c16="http://schemas.microsoft.com/office/drawing/2014/chart" uri="{C3380CC4-5D6E-409C-BE32-E72D297353CC}">
              <c16:uniqueId val="{00000000-B817-45FF-83B7-59D429EF740F}"/>
            </c:ext>
          </c:extLst>
        </c:ser>
        <c:ser>
          <c:idx val="1"/>
          <c:order val="1"/>
          <c:tx>
            <c:strRef>
              <c:f>Sheet1!$C$1</c:f>
              <c:strCache>
                <c:ptCount val="1"/>
                <c:pt idx="0">
                  <c:v>BM</c:v>
                </c:pt>
              </c:strCache>
            </c:strRef>
          </c:tx>
          <c:spPr>
            <a:solidFill>
              <a:schemeClr val="accent2"/>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Sheet1!$C$2:$C$17</c:f>
              <c:numCache>
                <c:formatCode>General</c:formatCode>
                <c:ptCount val="16"/>
                <c:pt idx="0">
                  <c:v>25534029851</c:v>
                </c:pt>
                <c:pt idx="1">
                  <c:v>0</c:v>
                </c:pt>
                <c:pt idx="3">
                  <c:v>3615734796</c:v>
                </c:pt>
                <c:pt idx="4">
                  <c:v>80878812</c:v>
                </c:pt>
                <c:pt idx="6">
                  <c:v>3580837845</c:v>
                </c:pt>
                <c:pt idx="7">
                  <c:v>7116925476</c:v>
                </c:pt>
                <c:pt idx="9">
                  <c:v>2446071078</c:v>
                </c:pt>
                <c:pt idx="12">
                  <c:v>1708730950</c:v>
                </c:pt>
              </c:numCache>
            </c:numRef>
          </c:val>
          <c:extLst>
            <c:ext xmlns:c16="http://schemas.microsoft.com/office/drawing/2014/chart" uri="{C3380CC4-5D6E-409C-BE32-E72D297353CC}">
              <c16:uniqueId val="{00000001-B817-45FF-83B7-59D429EF740F}"/>
            </c:ext>
          </c:extLst>
        </c:ser>
        <c:ser>
          <c:idx val="2"/>
          <c:order val="2"/>
          <c:tx>
            <c:strRef>
              <c:f>Sheet1!$D$1</c:f>
              <c:strCache>
                <c:ptCount val="1"/>
                <c:pt idx="0">
                  <c:v>Buffet</c:v>
                </c:pt>
              </c:strCache>
            </c:strRef>
          </c:tx>
          <c:spPr>
            <a:solidFill>
              <a:schemeClr val="accent3"/>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Sheet1!$D$2:$D$17</c:f>
              <c:numCache>
                <c:formatCode>General</c:formatCode>
                <c:ptCount val="16"/>
                <c:pt idx="0">
                  <c:v>1970776002</c:v>
                </c:pt>
                <c:pt idx="4">
                  <c:v>13793437134</c:v>
                </c:pt>
              </c:numCache>
            </c:numRef>
          </c:val>
          <c:extLst>
            <c:ext xmlns:c16="http://schemas.microsoft.com/office/drawing/2014/chart" uri="{C3380CC4-5D6E-409C-BE32-E72D297353CC}">
              <c16:uniqueId val="{00000002-B817-45FF-83B7-59D429EF740F}"/>
            </c:ext>
          </c:extLst>
        </c:ser>
        <c:ser>
          <c:idx val="3"/>
          <c:order val="3"/>
          <c:tx>
            <c:strRef>
              <c:f>Sheet1!$E$1</c:f>
              <c:strCache>
                <c:ptCount val="1"/>
                <c:pt idx="0">
                  <c:v>Chine</c:v>
                </c:pt>
              </c:strCache>
            </c:strRef>
          </c:tx>
          <c:spPr>
            <a:solidFill>
              <a:schemeClr val="tx2"/>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Sheet1!$E$2:$E$17</c:f>
              <c:numCache>
                <c:formatCode>General</c:formatCode>
                <c:ptCount val="16"/>
                <c:pt idx="0">
                  <c:v>44043750000</c:v>
                </c:pt>
              </c:numCache>
            </c:numRef>
          </c:val>
          <c:extLst>
            <c:ext xmlns:c16="http://schemas.microsoft.com/office/drawing/2014/chart" uri="{C3380CC4-5D6E-409C-BE32-E72D297353CC}">
              <c16:uniqueId val="{00000003-B817-45FF-83B7-59D429EF740F}"/>
            </c:ext>
          </c:extLst>
        </c:ser>
        <c:ser>
          <c:idx val="4"/>
          <c:order val="4"/>
          <c:tx>
            <c:strRef>
              <c:f>Sheet1!$F$1</c:f>
              <c:strCache>
                <c:ptCount val="1"/>
                <c:pt idx="0">
                  <c:v>FAO</c:v>
                </c:pt>
              </c:strCache>
            </c:strRef>
          </c:tx>
          <c:spPr>
            <a:solidFill>
              <a:schemeClr val="accent5"/>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Sheet1!$F$2:$F$17</c:f>
              <c:numCache>
                <c:formatCode>General</c:formatCode>
                <c:ptCount val="16"/>
                <c:pt idx="6">
                  <c:v>407351945.39999998</c:v>
                </c:pt>
              </c:numCache>
            </c:numRef>
          </c:val>
          <c:extLst>
            <c:ext xmlns:c16="http://schemas.microsoft.com/office/drawing/2014/chart" uri="{C3380CC4-5D6E-409C-BE32-E72D297353CC}">
              <c16:uniqueId val="{00000004-B817-45FF-83B7-59D429EF740F}"/>
            </c:ext>
          </c:extLst>
        </c:ser>
        <c:ser>
          <c:idx val="5"/>
          <c:order val="5"/>
          <c:tx>
            <c:strRef>
              <c:f>Sheet1!$G$1</c:f>
              <c:strCache>
                <c:ptCount val="1"/>
                <c:pt idx="0">
                  <c:v>FM</c:v>
                </c:pt>
              </c:strCache>
            </c:strRef>
          </c:tx>
          <c:spPr>
            <a:solidFill>
              <a:schemeClr val="accent6"/>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Sheet1!$G$2:$G$17</c:f>
              <c:numCache>
                <c:formatCode>General</c:formatCode>
                <c:ptCount val="16"/>
                <c:pt idx="0">
                  <c:v>25607024640</c:v>
                </c:pt>
                <c:pt idx="1">
                  <c:v>51256467373</c:v>
                </c:pt>
                <c:pt idx="4">
                  <c:v>0</c:v>
                </c:pt>
                <c:pt idx="5">
                  <c:v>35231187970</c:v>
                </c:pt>
                <c:pt idx="7">
                  <c:v>369012855</c:v>
                </c:pt>
                <c:pt idx="8">
                  <c:v>5370534251</c:v>
                </c:pt>
                <c:pt idx="10">
                  <c:v>6516062565</c:v>
                </c:pt>
              </c:numCache>
            </c:numRef>
          </c:val>
          <c:extLst>
            <c:ext xmlns:c16="http://schemas.microsoft.com/office/drawing/2014/chart" uri="{C3380CC4-5D6E-409C-BE32-E72D297353CC}">
              <c16:uniqueId val="{00000005-B817-45FF-83B7-59D429EF740F}"/>
            </c:ext>
          </c:extLst>
        </c:ser>
        <c:ser>
          <c:idx val="6"/>
          <c:order val="6"/>
          <c:tx>
            <c:strRef>
              <c:f>Sheet1!$H$1</c:f>
              <c:strCache>
                <c:ptCount val="1"/>
                <c:pt idx="0">
                  <c:v>Gates</c:v>
                </c:pt>
              </c:strCache>
            </c:strRef>
          </c:tx>
          <c:spPr>
            <a:solidFill>
              <a:schemeClr val="accent1">
                <a:lumMod val="6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Sheet1!$H$2:$H$17</c:f>
              <c:numCache>
                <c:formatCode>General</c:formatCode>
                <c:ptCount val="16"/>
                <c:pt idx="0">
                  <c:v>2793054729</c:v>
                </c:pt>
                <c:pt idx="1">
                  <c:v>176587967</c:v>
                </c:pt>
                <c:pt idx="3">
                  <c:v>6528528405</c:v>
                </c:pt>
                <c:pt idx="4">
                  <c:v>5437046874</c:v>
                </c:pt>
                <c:pt idx="6">
                  <c:v>0</c:v>
                </c:pt>
                <c:pt idx="7">
                  <c:v>1548772051</c:v>
                </c:pt>
                <c:pt idx="9">
                  <c:v>2049846252</c:v>
                </c:pt>
                <c:pt idx="11">
                  <c:v>43008570.969999999</c:v>
                </c:pt>
                <c:pt idx="12">
                  <c:v>132848302.8</c:v>
                </c:pt>
              </c:numCache>
            </c:numRef>
          </c:val>
          <c:extLst>
            <c:ext xmlns:c16="http://schemas.microsoft.com/office/drawing/2014/chart" uri="{C3380CC4-5D6E-409C-BE32-E72D297353CC}">
              <c16:uniqueId val="{00000006-B817-45FF-83B7-59D429EF740F}"/>
            </c:ext>
          </c:extLst>
        </c:ser>
        <c:ser>
          <c:idx val="7"/>
          <c:order val="7"/>
          <c:tx>
            <c:strRef>
              <c:f>Sheet1!$I$1</c:f>
              <c:strCache>
                <c:ptCount val="1"/>
                <c:pt idx="0">
                  <c:v>Gavi</c:v>
                </c:pt>
              </c:strCache>
            </c:strRef>
          </c:tx>
          <c:spPr>
            <a:solidFill>
              <a:schemeClr val="accent2">
                <a:lumMod val="6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Sheet1!$I$2:$I$17</c:f>
              <c:numCache>
                <c:formatCode>General</c:formatCode>
                <c:ptCount val="16"/>
                <c:pt idx="0">
                  <c:v>817420283</c:v>
                </c:pt>
                <c:pt idx="2">
                  <c:v>74806967123</c:v>
                </c:pt>
              </c:numCache>
            </c:numRef>
          </c:val>
          <c:extLst>
            <c:ext xmlns:c16="http://schemas.microsoft.com/office/drawing/2014/chart" uri="{C3380CC4-5D6E-409C-BE32-E72D297353CC}">
              <c16:uniqueId val="{00000007-B817-45FF-83B7-59D429EF740F}"/>
            </c:ext>
          </c:extLst>
        </c:ser>
        <c:ser>
          <c:idx val="8"/>
          <c:order val="8"/>
          <c:tx>
            <c:strRef>
              <c:f>Sheet1!$J$1</c:f>
              <c:strCache>
                <c:ptCount val="1"/>
                <c:pt idx="0">
                  <c:v>GIZ - Coopération Allemande</c:v>
                </c:pt>
              </c:strCache>
            </c:strRef>
          </c:tx>
          <c:spPr>
            <a:solidFill>
              <a:schemeClr val="accent3">
                <a:lumMod val="6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Sheet1!$J$2:$J$17</c:f>
              <c:numCache>
                <c:formatCode>General</c:formatCode>
                <c:ptCount val="16"/>
                <c:pt idx="0">
                  <c:v>16208697</c:v>
                </c:pt>
                <c:pt idx="7">
                  <c:v>18856796</c:v>
                </c:pt>
              </c:numCache>
            </c:numRef>
          </c:val>
          <c:extLst>
            <c:ext xmlns:c16="http://schemas.microsoft.com/office/drawing/2014/chart" uri="{C3380CC4-5D6E-409C-BE32-E72D297353CC}">
              <c16:uniqueId val="{00000008-B817-45FF-83B7-59D429EF740F}"/>
            </c:ext>
          </c:extLst>
        </c:ser>
        <c:ser>
          <c:idx val="9"/>
          <c:order val="9"/>
          <c:tx>
            <c:strRef>
              <c:f>Sheet1!$K$1</c:f>
              <c:strCache>
                <c:ptCount val="1"/>
                <c:pt idx="0">
                  <c:v>OMS</c:v>
                </c:pt>
              </c:strCache>
            </c:strRef>
          </c:tx>
          <c:spPr>
            <a:solidFill>
              <a:schemeClr val="accent4">
                <a:lumMod val="6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Sheet1!$K$2:$K$17</c:f>
              <c:numCache>
                <c:formatCode>General</c:formatCode>
                <c:ptCount val="16"/>
                <c:pt idx="0">
                  <c:v>885955479</c:v>
                </c:pt>
                <c:pt idx="1">
                  <c:v>150383625</c:v>
                </c:pt>
                <c:pt idx="2">
                  <c:v>1570864380</c:v>
                </c:pt>
                <c:pt idx="3">
                  <c:v>17186700</c:v>
                </c:pt>
                <c:pt idx="4">
                  <c:v>429667500</c:v>
                </c:pt>
                <c:pt idx="5">
                  <c:v>171007665</c:v>
                </c:pt>
                <c:pt idx="6">
                  <c:v>769904007</c:v>
                </c:pt>
                <c:pt idx="7">
                  <c:v>408132564</c:v>
                </c:pt>
                <c:pt idx="9">
                  <c:v>171867000</c:v>
                </c:pt>
                <c:pt idx="10">
                  <c:v>137493600</c:v>
                </c:pt>
                <c:pt idx="12">
                  <c:v>128900250</c:v>
                </c:pt>
                <c:pt idx="13">
                  <c:v>333421980</c:v>
                </c:pt>
                <c:pt idx="15">
                  <c:v>167570325</c:v>
                </c:pt>
              </c:numCache>
            </c:numRef>
          </c:val>
          <c:extLst>
            <c:ext xmlns:c16="http://schemas.microsoft.com/office/drawing/2014/chart" uri="{C3380CC4-5D6E-409C-BE32-E72D297353CC}">
              <c16:uniqueId val="{00000009-B817-45FF-83B7-59D429EF740F}"/>
            </c:ext>
          </c:extLst>
        </c:ser>
        <c:ser>
          <c:idx val="10"/>
          <c:order val="10"/>
          <c:tx>
            <c:strRef>
              <c:f>Sheet1!$L$1</c:f>
              <c:strCache>
                <c:ptCount val="1"/>
                <c:pt idx="0">
                  <c:v>ORIO</c:v>
                </c:pt>
              </c:strCache>
            </c:strRef>
          </c:tx>
          <c:spPr>
            <a:solidFill>
              <a:schemeClr val="accent5">
                <a:lumMod val="6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Sheet1!$L$2:$L$17</c:f>
              <c:numCache>
                <c:formatCode>General</c:formatCode>
                <c:ptCount val="16"/>
                <c:pt idx="0">
                  <c:v>3619268002</c:v>
                </c:pt>
              </c:numCache>
            </c:numRef>
          </c:val>
          <c:extLst>
            <c:ext xmlns:c16="http://schemas.microsoft.com/office/drawing/2014/chart" uri="{C3380CC4-5D6E-409C-BE32-E72D297353CC}">
              <c16:uniqueId val="{0000000A-B817-45FF-83B7-59D429EF740F}"/>
            </c:ext>
          </c:extLst>
        </c:ser>
        <c:ser>
          <c:idx val="11"/>
          <c:order val="11"/>
          <c:tx>
            <c:strRef>
              <c:f>Sheet1!$M$1</c:f>
              <c:strCache>
                <c:ptCount val="1"/>
                <c:pt idx="0">
                  <c:v>PAM</c:v>
                </c:pt>
              </c:strCache>
            </c:strRef>
          </c:tx>
          <c:spPr>
            <a:solidFill>
              <a:schemeClr val="accent6">
                <a:lumMod val="6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Sheet1!$M$2:$M$17</c:f>
              <c:numCache>
                <c:formatCode>General</c:formatCode>
                <c:ptCount val="16"/>
                <c:pt idx="6">
                  <c:v>13772130878</c:v>
                </c:pt>
              </c:numCache>
            </c:numRef>
          </c:val>
          <c:extLst>
            <c:ext xmlns:c16="http://schemas.microsoft.com/office/drawing/2014/chart" uri="{C3380CC4-5D6E-409C-BE32-E72D297353CC}">
              <c16:uniqueId val="{0000000B-B817-45FF-83B7-59D429EF740F}"/>
            </c:ext>
          </c:extLst>
        </c:ser>
        <c:ser>
          <c:idx val="12"/>
          <c:order val="12"/>
          <c:tx>
            <c:strRef>
              <c:f>Sheet1!$N$1</c:f>
              <c:strCache>
                <c:ptCount val="1"/>
                <c:pt idx="0">
                  <c:v>UE - Union Européenne</c:v>
                </c:pt>
              </c:strCache>
            </c:strRef>
          </c:tx>
          <c:spPr>
            <a:solidFill>
              <a:schemeClr val="accent1">
                <a:lumMod val="80000"/>
                <a:lumOff val="2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Sheet1!$N$2:$N$17</c:f>
              <c:numCache>
                <c:formatCode>General</c:formatCode>
                <c:ptCount val="16"/>
                <c:pt idx="0">
                  <c:v>14461673421</c:v>
                </c:pt>
                <c:pt idx="3">
                  <c:v>633990312</c:v>
                </c:pt>
                <c:pt idx="4">
                  <c:v>6156812400</c:v>
                </c:pt>
                <c:pt idx="6">
                  <c:v>119668206</c:v>
                </c:pt>
                <c:pt idx="13">
                  <c:v>244818896</c:v>
                </c:pt>
              </c:numCache>
            </c:numRef>
          </c:val>
          <c:extLst>
            <c:ext xmlns:c16="http://schemas.microsoft.com/office/drawing/2014/chart" uri="{C3380CC4-5D6E-409C-BE32-E72D297353CC}">
              <c16:uniqueId val="{0000000C-B817-45FF-83B7-59D429EF740F}"/>
            </c:ext>
          </c:extLst>
        </c:ser>
        <c:ser>
          <c:idx val="13"/>
          <c:order val="13"/>
          <c:tx>
            <c:strRef>
              <c:f>Sheet1!$O$1</c:f>
              <c:strCache>
                <c:ptCount val="1"/>
                <c:pt idx="0">
                  <c:v>UNFPA</c:v>
                </c:pt>
              </c:strCache>
            </c:strRef>
          </c:tx>
          <c:spPr>
            <a:solidFill>
              <a:schemeClr val="accent2">
                <a:lumMod val="80000"/>
                <a:lumOff val="2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Sheet1!$O$2:$O$17</c:f>
              <c:numCache>
                <c:formatCode>General</c:formatCode>
                <c:ptCount val="16"/>
                <c:pt idx="0">
                  <c:v>177503257</c:v>
                </c:pt>
                <c:pt idx="4">
                  <c:v>8310981116</c:v>
                </c:pt>
                <c:pt idx="5">
                  <c:v>43500000</c:v>
                </c:pt>
                <c:pt idx="7">
                  <c:v>1364105138</c:v>
                </c:pt>
                <c:pt idx="14">
                  <c:v>399000000</c:v>
                </c:pt>
              </c:numCache>
            </c:numRef>
          </c:val>
          <c:extLst>
            <c:ext xmlns:c16="http://schemas.microsoft.com/office/drawing/2014/chart" uri="{C3380CC4-5D6E-409C-BE32-E72D297353CC}">
              <c16:uniqueId val="{0000000D-B817-45FF-83B7-59D429EF740F}"/>
            </c:ext>
          </c:extLst>
        </c:ser>
        <c:ser>
          <c:idx val="14"/>
          <c:order val="14"/>
          <c:tx>
            <c:strRef>
              <c:f>Sheet1!$P$1</c:f>
              <c:strCache>
                <c:ptCount val="1"/>
                <c:pt idx="0">
                  <c:v>UNICEF</c:v>
                </c:pt>
              </c:strCache>
            </c:strRef>
          </c:tx>
          <c:spPr>
            <a:solidFill>
              <a:schemeClr val="accent3">
                <a:lumMod val="80000"/>
                <a:lumOff val="2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Sheet1!$P$2:$P$17</c:f>
              <c:numCache>
                <c:formatCode>General</c:formatCode>
                <c:ptCount val="16"/>
                <c:pt idx="0">
                  <c:v>17880536246</c:v>
                </c:pt>
                <c:pt idx="1">
                  <c:v>464040900</c:v>
                </c:pt>
                <c:pt idx="3">
                  <c:v>33176344626</c:v>
                </c:pt>
                <c:pt idx="5">
                  <c:v>1316501220</c:v>
                </c:pt>
                <c:pt idx="7">
                  <c:v>794025540</c:v>
                </c:pt>
                <c:pt idx="9">
                  <c:v>2526444900</c:v>
                </c:pt>
              </c:numCache>
            </c:numRef>
          </c:val>
          <c:extLst>
            <c:ext xmlns:c16="http://schemas.microsoft.com/office/drawing/2014/chart" uri="{C3380CC4-5D6E-409C-BE32-E72D297353CC}">
              <c16:uniqueId val="{0000000E-B817-45FF-83B7-59D429EF740F}"/>
            </c:ext>
          </c:extLst>
        </c:ser>
        <c:ser>
          <c:idx val="15"/>
          <c:order val="15"/>
          <c:tx>
            <c:strRef>
              <c:f>Sheet1!$Q$1</c:f>
              <c:strCache>
                <c:ptCount val="1"/>
                <c:pt idx="0">
                  <c:v>USAID</c:v>
                </c:pt>
              </c:strCache>
            </c:strRef>
          </c:tx>
          <c:spPr>
            <a:solidFill>
              <a:schemeClr val="accent4">
                <a:lumMod val="80000"/>
                <a:lumOff val="20000"/>
              </a:schemeClr>
            </a:solidFill>
            <a:ln>
              <a:noFill/>
            </a:ln>
            <a:effectLst/>
          </c:spPr>
          <c:invertIfNegative val="0"/>
          <c:cat>
            <c:strRef>
              <c:f>Sheet1!$A$2:$A$17</c:f>
              <c:strCache>
                <c:ptCount val="16"/>
                <c:pt idx="0">
                  <c:v>Renforcement transversal des systèmes de santé</c:v>
                </c:pt>
                <c:pt idx="1">
                  <c:v>Paludisme</c:v>
                </c:pt>
                <c:pt idx="2">
                  <c:v>Vaccination</c:v>
                </c:pt>
                <c:pt idx="3">
                  <c:v>Nutrition</c:v>
                </c:pt>
                <c:pt idx="4">
                  <c:v>Planning familial</c:v>
                </c:pt>
                <c:pt idx="5">
                  <c:v>VIH et autres maladies sexuellement transmissibles</c:v>
                </c:pt>
                <c:pt idx="6">
                  <c:v>Soutien au plan d'urgence</c:v>
                </c:pt>
                <c:pt idx="7">
                  <c:v>Soins obstetricaux et neonatals</c:v>
                </c:pt>
                <c:pt idx="8">
                  <c:v>Renforcement du système de sante communautaire</c:v>
                </c:pt>
                <c:pt idx="9">
                  <c:v>Prise en charge intégrée des maladies de l'enfant</c:v>
                </c:pt>
                <c:pt idx="10">
                  <c:v>TB</c:v>
                </c:pt>
                <c:pt idx="11">
                  <c:v>WASH (Eau, Assainissement et Hygiène)</c:v>
                </c:pt>
                <c:pt idx="12">
                  <c:v>Maladies tropicales négligées</c:v>
                </c:pt>
                <c:pt idx="13">
                  <c:v>Protection financière des ménages</c:v>
                </c:pt>
                <c:pt idx="14">
                  <c:v>Surveillance de la grossesse</c:v>
                </c:pt>
                <c:pt idx="15">
                  <c:v>Maladies non transmissibles et cancer</c:v>
                </c:pt>
              </c:strCache>
            </c:strRef>
          </c:cat>
          <c:val>
            <c:numRef>
              <c:f>Sheet1!$Q$2:$Q$17</c:f>
              <c:numCache>
                <c:formatCode>General</c:formatCode>
                <c:ptCount val="16"/>
                <c:pt idx="0">
                  <c:v>4624890269</c:v>
                </c:pt>
                <c:pt idx="1">
                  <c:v>25012818522</c:v>
                </c:pt>
                <c:pt idx="3">
                  <c:v>4124808000</c:v>
                </c:pt>
                <c:pt idx="4">
                  <c:v>9081881948</c:v>
                </c:pt>
                <c:pt idx="5">
                  <c:v>5985268275</c:v>
                </c:pt>
                <c:pt idx="6">
                  <c:v>0</c:v>
                </c:pt>
                <c:pt idx="7">
                  <c:v>4511508750</c:v>
                </c:pt>
                <c:pt idx="8">
                  <c:v>1712941100</c:v>
                </c:pt>
                <c:pt idx="11">
                  <c:v>5774731200</c:v>
                </c:pt>
                <c:pt idx="12">
                  <c:v>3342498060</c:v>
                </c:pt>
              </c:numCache>
            </c:numRef>
          </c:val>
          <c:extLst>
            <c:ext xmlns:c16="http://schemas.microsoft.com/office/drawing/2014/chart" uri="{C3380CC4-5D6E-409C-BE32-E72D297353CC}">
              <c16:uniqueId val="{0000000F-B817-45FF-83B7-59D429EF740F}"/>
            </c:ext>
          </c:extLst>
        </c:ser>
        <c:dLbls>
          <c:showLegendKey val="0"/>
          <c:showVal val="0"/>
          <c:showCatName val="0"/>
          <c:showSerName val="0"/>
          <c:showPercent val="0"/>
          <c:showBubbleSize val="0"/>
        </c:dLbls>
        <c:gapWidth val="150"/>
        <c:overlap val="100"/>
        <c:axId val="510336639"/>
        <c:axId val="510337055"/>
      </c:barChart>
      <c:catAx>
        <c:axId val="510336639"/>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10337055"/>
        <c:crosses val="autoZero"/>
        <c:auto val="1"/>
        <c:lblAlgn val="ctr"/>
        <c:lblOffset val="100"/>
        <c:noMultiLvlLbl val="0"/>
      </c:catAx>
      <c:valAx>
        <c:axId val="510337055"/>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510336639"/>
        <c:crosses val="autoZero"/>
        <c:crossBetween val="between"/>
        <c:dispUnits>
          <c:builtInUnit val="millions"/>
        </c:dispUnits>
      </c:valAx>
      <c:spPr>
        <a:noFill/>
        <a:ln w="25400">
          <a:noFill/>
        </a:ln>
        <a:effectLst/>
      </c:spPr>
    </c:plotArea>
    <c:legend>
      <c:legendPos val="b"/>
      <c:layout>
        <c:manualLayout>
          <c:xMode val="edge"/>
          <c:yMode val="edge"/>
          <c:x val="0.74791666666666667"/>
          <c:y val="0.20375984291671084"/>
          <c:w val="0.23645833333333333"/>
          <c:h val="0.6007638683062124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Etat</c:v>
                </c:pt>
              </c:strCache>
            </c:strRef>
          </c:tx>
          <c:spPr>
            <a:solidFill>
              <a:schemeClr val="accent6">
                <a:lumMod val="50000"/>
              </a:schemeClr>
            </a:solidFill>
            <a:ln>
              <a:noFill/>
            </a:ln>
            <a:effectLst/>
          </c:spPr>
          <c:invertIfNegative val="0"/>
          <c:cat>
            <c:strRef>
              <c:f>Sheet1!$A$2:$A$13</c:f>
              <c:strCache>
                <c:ptCount val="12"/>
                <c:pt idx="0">
                  <c:v>Personnel et RH</c:v>
                </c:pt>
                <c:pt idx="1">
                  <c:v>Médicaments et consommables médicaux</c:v>
                </c:pt>
                <c:pt idx="2">
                  <c:v>Gestion du programme et administration</c:v>
                </c:pt>
                <c:pt idx="3">
                  <c:v>Infrastructure et equipment</c:v>
                </c:pt>
                <c:pt idx="4">
                  <c:v>Fonctionnement </c:v>
                </c:pt>
                <c:pt idx="5">
                  <c:v>Gratuite</c:v>
                </c:pt>
                <c:pt idx="6">
                  <c:v>Formation des agents de santé</c:v>
                </c:pt>
                <c:pt idx="7">
                  <c:v>Système d'information sanitaire </c:v>
                </c:pt>
                <c:pt idx="8">
                  <c:v>Communication et media</c:v>
                </c:pt>
                <c:pt idx="9">
                  <c:v>Chaîne d'approvisionnement</c:v>
                </c:pt>
                <c:pt idx="10">
                  <c:v>Projets de recherche</c:v>
                </c:pt>
                <c:pt idx="11">
                  <c:v>Achats Stratégiques</c:v>
                </c:pt>
              </c:strCache>
            </c:strRef>
          </c:cat>
          <c:val>
            <c:numRef>
              <c:f>Sheet1!$B$2:$B$13</c:f>
              <c:numCache>
                <c:formatCode>_(* #,##0.00_);_(* \(#,##0.00\);_(* "-"??_);_(@_)</c:formatCode>
                <c:ptCount val="12"/>
                <c:pt idx="0">
                  <c:v>353911877560</c:v>
                </c:pt>
                <c:pt idx="1">
                  <c:v>24543722000</c:v>
                </c:pt>
                <c:pt idx="2">
                  <c:v>52491011000</c:v>
                </c:pt>
                <c:pt idx="3">
                  <c:v>87590608999</c:v>
                </c:pt>
                <c:pt idx="4">
                  <c:v>104451623000</c:v>
                </c:pt>
                <c:pt idx="5">
                  <c:v>85320332001</c:v>
                </c:pt>
                <c:pt idx="6">
                  <c:v>18940787002</c:v>
                </c:pt>
                <c:pt idx="7">
                  <c:v>45000000</c:v>
                </c:pt>
                <c:pt idx="8">
                  <c:v>178416000</c:v>
                </c:pt>
                <c:pt idx="10">
                  <c:v>3070657000</c:v>
                </c:pt>
              </c:numCache>
            </c:numRef>
          </c:val>
          <c:extLst>
            <c:ext xmlns:c16="http://schemas.microsoft.com/office/drawing/2014/chart" uri="{C3380CC4-5D6E-409C-BE32-E72D297353CC}">
              <c16:uniqueId val="{00000000-11CD-4CF6-8A0F-4C527F393A2D}"/>
            </c:ext>
          </c:extLst>
        </c:ser>
        <c:ser>
          <c:idx val="1"/>
          <c:order val="1"/>
          <c:tx>
            <c:strRef>
              <c:f>Sheet1!$C$1</c:f>
              <c:strCache>
                <c:ptCount val="1"/>
                <c:pt idx="0">
                  <c:v>PTF</c:v>
                </c:pt>
              </c:strCache>
            </c:strRef>
          </c:tx>
          <c:spPr>
            <a:solidFill>
              <a:schemeClr val="accent3">
                <a:lumMod val="75000"/>
              </a:schemeClr>
            </a:solidFill>
            <a:ln>
              <a:noFill/>
            </a:ln>
            <a:effectLst/>
          </c:spPr>
          <c:invertIfNegative val="0"/>
          <c:cat>
            <c:strRef>
              <c:f>Sheet1!$A$2:$A$13</c:f>
              <c:strCache>
                <c:ptCount val="12"/>
                <c:pt idx="0">
                  <c:v>Personnel et RH</c:v>
                </c:pt>
                <c:pt idx="1">
                  <c:v>Médicaments et consommables médicaux</c:v>
                </c:pt>
                <c:pt idx="2">
                  <c:v>Gestion du programme et administration</c:v>
                </c:pt>
                <c:pt idx="3">
                  <c:v>Infrastructure et equipment</c:v>
                </c:pt>
                <c:pt idx="4">
                  <c:v>Fonctionnement </c:v>
                </c:pt>
                <c:pt idx="5">
                  <c:v>Gratuite</c:v>
                </c:pt>
                <c:pt idx="6">
                  <c:v>Formation des agents de santé</c:v>
                </c:pt>
                <c:pt idx="7">
                  <c:v>Système d'information sanitaire </c:v>
                </c:pt>
                <c:pt idx="8">
                  <c:v>Communication et media</c:v>
                </c:pt>
                <c:pt idx="9">
                  <c:v>Chaîne d'approvisionnement</c:v>
                </c:pt>
                <c:pt idx="10">
                  <c:v>Projets de recherche</c:v>
                </c:pt>
                <c:pt idx="11">
                  <c:v>Achats Stratégiques</c:v>
                </c:pt>
              </c:strCache>
            </c:strRef>
          </c:cat>
          <c:val>
            <c:numRef>
              <c:f>Sheet1!$C$2:$C$13</c:f>
              <c:numCache>
                <c:formatCode>_(* #,##0.00_);_(* \(#,##0.00\);_(* "-"??_);_(@_)</c:formatCode>
                <c:ptCount val="12"/>
                <c:pt idx="0">
                  <c:v>10487372611</c:v>
                </c:pt>
                <c:pt idx="1">
                  <c:v>177700071026.80002</c:v>
                </c:pt>
                <c:pt idx="2">
                  <c:v>126706984011.22107</c:v>
                </c:pt>
                <c:pt idx="3">
                  <c:v>61076765224</c:v>
                </c:pt>
                <c:pt idx="4">
                  <c:v>3931923131</c:v>
                </c:pt>
                <c:pt idx="6">
                  <c:v>34707969453</c:v>
                </c:pt>
                <c:pt idx="7">
                  <c:v>45744934363.349998</c:v>
                </c:pt>
                <c:pt idx="8">
                  <c:v>19300282772.999992</c:v>
                </c:pt>
                <c:pt idx="9">
                  <c:v>14930645810</c:v>
                </c:pt>
                <c:pt idx="10">
                  <c:v>10232363125.220001</c:v>
                </c:pt>
                <c:pt idx="11">
                  <c:v>3869999</c:v>
                </c:pt>
              </c:numCache>
            </c:numRef>
          </c:val>
          <c:extLst>
            <c:ext xmlns:c16="http://schemas.microsoft.com/office/drawing/2014/chart" uri="{C3380CC4-5D6E-409C-BE32-E72D297353CC}">
              <c16:uniqueId val="{00000001-11CD-4CF6-8A0F-4C527F393A2D}"/>
            </c:ext>
          </c:extLst>
        </c:ser>
        <c:dLbls>
          <c:showLegendKey val="0"/>
          <c:showVal val="0"/>
          <c:showCatName val="0"/>
          <c:showSerName val="0"/>
          <c:showPercent val="0"/>
          <c:showBubbleSize val="0"/>
        </c:dLbls>
        <c:gapWidth val="150"/>
        <c:overlap val="100"/>
        <c:axId val="1382437823"/>
        <c:axId val="1382438655"/>
      </c:barChart>
      <c:catAx>
        <c:axId val="1382437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82438655"/>
        <c:crosses val="autoZero"/>
        <c:auto val="1"/>
        <c:lblAlgn val="ctr"/>
        <c:lblOffset val="100"/>
        <c:noMultiLvlLbl val="0"/>
      </c:catAx>
      <c:valAx>
        <c:axId val="1382438655"/>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crossAx val="1382437823"/>
        <c:crosses val="autoZero"/>
        <c:crossBetween val="between"/>
        <c:dispUnits>
          <c:builtInUnit val="millions"/>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Feuil1!$B$21</c:f>
              <c:strCache>
                <c:ptCount val="1"/>
                <c:pt idx="0">
                  <c:v>Incidence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Feuil1!$A$22:$A$35</c:f>
              <c:strCache>
                <c:ptCount val="14"/>
                <c:pt idx="0">
                  <c:v>Sahel</c:v>
                </c:pt>
                <c:pt idx="1">
                  <c:v>Est</c:v>
                </c:pt>
                <c:pt idx="2">
                  <c:v>Nord</c:v>
                </c:pt>
                <c:pt idx="3">
                  <c:v>Boucle du Mouhoun</c:v>
                </c:pt>
                <c:pt idx="4">
                  <c:v>Centre Est</c:v>
                </c:pt>
                <c:pt idx="5">
                  <c:v>Centre Nord</c:v>
                </c:pt>
                <c:pt idx="6">
                  <c:v>Cascades</c:v>
                </c:pt>
                <c:pt idx="7">
                  <c:v>Centre Ouest</c:v>
                </c:pt>
                <c:pt idx="8">
                  <c:v>Sud Ouest</c:v>
                </c:pt>
                <c:pt idx="9">
                  <c:v>Plateau Central</c:v>
                </c:pt>
                <c:pt idx="10">
                  <c:v>Burkina Faso</c:v>
                </c:pt>
                <c:pt idx="11">
                  <c:v>Centre Sud</c:v>
                </c:pt>
                <c:pt idx="12">
                  <c:v>Hauts Bassins</c:v>
                </c:pt>
                <c:pt idx="13">
                  <c:v>Centre</c:v>
                </c:pt>
              </c:strCache>
            </c:strRef>
          </c:cat>
          <c:val>
            <c:numRef>
              <c:f>Feuil1!$B$22:$B$35</c:f>
              <c:numCache>
                <c:formatCode>0</c:formatCode>
                <c:ptCount val="14"/>
                <c:pt idx="0">
                  <c:v>52.037105417730551</c:v>
                </c:pt>
                <c:pt idx="1">
                  <c:v>64.907470986797122</c:v>
                </c:pt>
                <c:pt idx="2">
                  <c:v>94.963960971119064</c:v>
                </c:pt>
                <c:pt idx="3">
                  <c:v>95.849225207912738</c:v>
                </c:pt>
                <c:pt idx="4">
                  <c:v>141.75103111471816</c:v>
                </c:pt>
                <c:pt idx="5">
                  <c:v>146.89434992825375</c:v>
                </c:pt>
                <c:pt idx="6">
                  <c:v>148.55937038899157</c:v>
                </c:pt>
                <c:pt idx="7">
                  <c:v>149.50045738468788</c:v>
                </c:pt>
                <c:pt idx="8">
                  <c:v>163.27832615028854</c:v>
                </c:pt>
                <c:pt idx="9">
                  <c:v>189.7211382984836</c:v>
                </c:pt>
                <c:pt idx="10">
                  <c:v>219.31758120313484</c:v>
                </c:pt>
                <c:pt idx="11">
                  <c:v>320.50716813446206</c:v>
                </c:pt>
                <c:pt idx="12">
                  <c:v>449.28497957744725</c:v>
                </c:pt>
                <c:pt idx="13">
                  <c:v>742.27692772449666</c:v>
                </c:pt>
              </c:numCache>
            </c:numRef>
          </c:val>
          <c:extLst>
            <c:ext xmlns:c16="http://schemas.microsoft.com/office/drawing/2014/chart" uri="{C3380CC4-5D6E-409C-BE32-E72D297353CC}">
              <c16:uniqueId val="{00000000-8C6C-47EE-86F8-9DEB14D87509}"/>
            </c:ext>
          </c:extLst>
        </c:ser>
        <c:dLbls>
          <c:dLblPos val="outEnd"/>
          <c:showLegendKey val="0"/>
          <c:showVal val="1"/>
          <c:showCatName val="0"/>
          <c:showSerName val="0"/>
          <c:showPercent val="0"/>
          <c:showBubbleSize val="0"/>
        </c:dLbls>
        <c:gapWidth val="219"/>
        <c:overlap val="-27"/>
        <c:axId val="599416960"/>
        <c:axId val="599413696"/>
      </c:barChart>
      <c:catAx>
        <c:axId val="59941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599413696"/>
        <c:crosses val="autoZero"/>
        <c:auto val="1"/>
        <c:lblAlgn val="ctr"/>
        <c:lblOffset val="100"/>
        <c:noMultiLvlLbl val="0"/>
      </c:catAx>
      <c:valAx>
        <c:axId val="599413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5994169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Feuil3!$A$22</c:f>
              <c:strCache>
                <c:ptCount val="1"/>
                <c:pt idx="0">
                  <c:v>Décès maternels pour 100 000 parturientes (dans les FS)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
                  <c:y val="-3.2407407407407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E71-4903-92B4-0234DCC1C405}"/>
                </c:ext>
              </c:extLst>
            </c:dLbl>
            <c:dLbl>
              <c:idx val="1"/>
              <c:layout>
                <c:manualLayout>
                  <c:x val="-9.0826521344232521E-3"/>
                  <c:y val="-4.16666666666667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71-4903-92B4-0234DCC1C405}"/>
                </c:ext>
              </c:extLst>
            </c:dLbl>
            <c:dLbl>
              <c:idx val="2"/>
              <c:layout>
                <c:manualLayout>
                  <c:x val="-1.4532243415077202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E71-4903-92B4-0234DCC1C405}"/>
                </c:ext>
              </c:extLst>
            </c:dLbl>
            <c:dLbl>
              <c:idx val="3"/>
              <c:layout>
                <c:manualLayout>
                  <c:x val="-1.6348773841961921E-2"/>
                  <c:y val="-5.55555555555556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71-4903-92B4-0234DCC1C405}"/>
                </c:ext>
              </c:extLst>
            </c:dLbl>
            <c:dLbl>
              <c:idx val="4"/>
              <c:layout>
                <c:manualLayout>
                  <c:x val="-1.0899182561307902E-2"/>
                  <c:y val="-5.09259259259259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E71-4903-92B4-0234DCC1C405}"/>
                </c:ext>
              </c:extLst>
            </c:dLbl>
            <c:dLbl>
              <c:idx val="5"/>
              <c:layout>
                <c:manualLayout>
                  <c:x val="-3.5214903525402116E-2"/>
                  <c:y val="5.3336748207060018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7.4179258646467114E-2"/>
                      <c:h val="6.6040787349809435E-2"/>
                    </c:manualLayout>
                  </c15:layout>
                </c:ext>
                <c:ext xmlns:c16="http://schemas.microsoft.com/office/drawing/2014/chart" uri="{C3380CC4-5D6E-409C-BE32-E72D297353CC}">
                  <c16:uniqueId val="{00000005-DE71-4903-92B4-0234DCC1C405}"/>
                </c:ext>
              </c:extLst>
            </c:dLbl>
            <c:dLbl>
              <c:idx val="6"/>
              <c:layout>
                <c:manualLayout>
                  <c:x val="-3.2978261125524419E-2"/>
                  <c:y val="6.9444327756464655E-2"/>
                </c:manualLayout>
              </c:layout>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8.1620281590703225E-2"/>
                      <c:h val="0.11808645599118678"/>
                    </c:manualLayout>
                  </c15:layout>
                </c:ext>
                <c:ext xmlns:c16="http://schemas.microsoft.com/office/drawing/2014/chart" uri="{C3380CC4-5D6E-409C-BE32-E72D297353CC}">
                  <c16:uniqueId val="{00000006-DE71-4903-92B4-0234DCC1C405}"/>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Feuil3!$B$21:$H$21</c:f>
              <c:numCache>
                <c:formatCode>General</c:formatCode>
                <c:ptCount val="7"/>
                <c:pt idx="0">
                  <c:v>2012</c:v>
                </c:pt>
                <c:pt idx="1">
                  <c:v>2013</c:v>
                </c:pt>
                <c:pt idx="2">
                  <c:v>2014</c:v>
                </c:pt>
                <c:pt idx="3">
                  <c:v>2015</c:v>
                </c:pt>
                <c:pt idx="4">
                  <c:v>2016</c:v>
                </c:pt>
                <c:pt idx="5">
                  <c:v>2017</c:v>
                </c:pt>
                <c:pt idx="6">
                  <c:v>2018</c:v>
                </c:pt>
              </c:numCache>
            </c:numRef>
          </c:cat>
          <c:val>
            <c:numRef>
              <c:f>Feuil3!$B$22:$H$22</c:f>
              <c:numCache>
                <c:formatCode>General</c:formatCode>
                <c:ptCount val="7"/>
                <c:pt idx="0">
                  <c:v>142.6</c:v>
                </c:pt>
                <c:pt idx="1">
                  <c:v>122.3</c:v>
                </c:pt>
                <c:pt idx="2">
                  <c:v>121.3</c:v>
                </c:pt>
                <c:pt idx="3">
                  <c:v>134.6</c:v>
                </c:pt>
                <c:pt idx="4">
                  <c:v>134.6</c:v>
                </c:pt>
                <c:pt idx="5">
                  <c:v>120</c:v>
                </c:pt>
                <c:pt idx="6">
                  <c:v>117</c:v>
                </c:pt>
              </c:numCache>
            </c:numRef>
          </c:val>
          <c:smooth val="0"/>
          <c:extLst>
            <c:ext xmlns:c16="http://schemas.microsoft.com/office/drawing/2014/chart" uri="{C3380CC4-5D6E-409C-BE32-E72D297353CC}">
              <c16:uniqueId val="{00000007-DE71-4903-92B4-0234DCC1C405}"/>
            </c:ext>
          </c:extLst>
        </c:ser>
        <c:dLbls>
          <c:showLegendKey val="0"/>
          <c:showVal val="0"/>
          <c:showCatName val="0"/>
          <c:showSerName val="0"/>
          <c:showPercent val="0"/>
          <c:showBubbleSize val="0"/>
        </c:dLbls>
        <c:marker val="1"/>
        <c:smooth val="0"/>
        <c:axId val="662466544"/>
        <c:axId val="662466872"/>
      </c:lineChart>
      <c:catAx>
        <c:axId val="66246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crossAx val="662466872"/>
        <c:crosses val="autoZero"/>
        <c:auto val="1"/>
        <c:lblAlgn val="ctr"/>
        <c:lblOffset val="100"/>
        <c:noMultiLvlLbl val="0"/>
      </c:catAx>
      <c:valAx>
        <c:axId val="662466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662466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Feuil4!$B$2</c:f>
              <c:strCache>
                <c:ptCount val="1"/>
                <c:pt idx="0">
                  <c:v>Létalité PG chez les moins de 5 ans dans les hôpitaux (CHR, CHU)</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Feuil4!$A$3:$A$10</c:f>
              <c:numCache>
                <c:formatCode>General</c:formatCode>
                <c:ptCount val="8"/>
                <c:pt idx="0">
                  <c:v>2010</c:v>
                </c:pt>
                <c:pt idx="1">
                  <c:v>2011</c:v>
                </c:pt>
                <c:pt idx="2">
                  <c:v>2012</c:v>
                </c:pt>
                <c:pt idx="3">
                  <c:v>2013</c:v>
                </c:pt>
                <c:pt idx="4">
                  <c:v>2014</c:v>
                </c:pt>
                <c:pt idx="5">
                  <c:v>2015</c:v>
                </c:pt>
                <c:pt idx="6">
                  <c:v>2016</c:v>
                </c:pt>
                <c:pt idx="7">
                  <c:v>2017</c:v>
                </c:pt>
              </c:numCache>
            </c:numRef>
          </c:cat>
          <c:val>
            <c:numRef>
              <c:f>Feuil4!$B$3:$B$10</c:f>
              <c:numCache>
                <c:formatCode>0.00</c:formatCode>
                <c:ptCount val="8"/>
                <c:pt idx="0">
                  <c:v>7.5</c:v>
                </c:pt>
                <c:pt idx="1">
                  <c:v>5.6</c:v>
                </c:pt>
                <c:pt idx="2">
                  <c:v>6.5</c:v>
                </c:pt>
                <c:pt idx="3">
                  <c:v>8.6999999999999993</c:v>
                </c:pt>
                <c:pt idx="4">
                  <c:v>7.8</c:v>
                </c:pt>
                <c:pt idx="5">
                  <c:v>8.5</c:v>
                </c:pt>
                <c:pt idx="6">
                  <c:v>7.6</c:v>
                </c:pt>
                <c:pt idx="7">
                  <c:v>7.4</c:v>
                </c:pt>
              </c:numCache>
            </c:numRef>
          </c:val>
          <c:smooth val="0"/>
          <c:extLst>
            <c:ext xmlns:c16="http://schemas.microsoft.com/office/drawing/2014/chart" uri="{C3380CC4-5D6E-409C-BE32-E72D297353CC}">
              <c16:uniqueId val="{00000000-4EB3-4A48-B4AD-3FCDA659C146}"/>
            </c:ext>
          </c:extLst>
        </c:ser>
        <c:ser>
          <c:idx val="1"/>
          <c:order val="1"/>
          <c:tx>
            <c:strRef>
              <c:f>Feuil4!$C$2</c:f>
              <c:strCache>
                <c:ptCount val="1"/>
                <c:pt idx="0">
                  <c:v>Létalité PG chez les FE dans les hôpitaux (CHR, CHU)</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Feuil4!$A$3:$A$10</c:f>
              <c:numCache>
                <c:formatCode>General</c:formatCode>
                <c:ptCount val="8"/>
                <c:pt idx="0">
                  <c:v>2010</c:v>
                </c:pt>
                <c:pt idx="1">
                  <c:v>2011</c:v>
                </c:pt>
                <c:pt idx="2">
                  <c:v>2012</c:v>
                </c:pt>
                <c:pt idx="3">
                  <c:v>2013</c:v>
                </c:pt>
                <c:pt idx="4">
                  <c:v>2014</c:v>
                </c:pt>
                <c:pt idx="5">
                  <c:v>2015</c:v>
                </c:pt>
                <c:pt idx="6">
                  <c:v>2016</c:v>
                </c:pt>
                <c:pt idx="7">
                  <c:v>2017</c:v>
                </c:pt>
              </c:numCache>
            </c:numRef>
          </c:cat>
          <c:val>
            <c:numRef>
              <c:f>Feuil4!$C$3:$C$10</c:f>
              <c:numCache>
                <c:formatCode>0.00</c:formatCode>
                <c:ptCount val="8"/>
                <c:pt idx="0">
                  <c:v>1</c:v>
                </c:pt>
                <c:pt idx="1">
                  <c:v>1.3</c:v>
                </c:pt>
                <c:pt idx="2">
                  <c:v>0.7</c:v>
                </c:pt>
                <c:pt idx="3">
                  <c:v>1.1000000000000001</c:v>
                </c:pt>
                <c:pt idx="4">
                  <c:v>0.9</c:v>
                </c:pt>
                <c:pt idx="5">
                  <c:v>1</c:v>
                </c:pt>
                <c:pt idx="6">
                  <c:v>1.2</c:v>
                </c:pt>
                <c:pt idx="7">
                  <c:v>0.55000000000000004</c:v>
                </c:pt>
              </c:numCache>
            </c:numRef>
          </c:val>
          <c:smooth val="0"/>
          <c:extLst>
            <c:ext xmlns:c16="http://schemas.microsoft.com/office/drawing/2014/chart" uri="{C3380CC4-5D6E-409C-BE32-E72D297353CC}">
              <c16:uniqueId val="{00000001-4EB3-4A48-B4AD-3FCDA659C146}"/>
            </c:ext>
          </c:extLst>
        </c:ser>
        <c:dLbls>
          <c:dLblPos val="t"/>
          <c:showLegendKey val="0"/>
          <c:showVal val="1"/>
          <c:showCatName val="0"/>
          <c:showSerName val="0"/>
          <c:showPercent val="0"/>
          <c:showBubbleSize val="0"/>
        </c:dLbls>
        <c:smooth val="0"/>
        <c:axId val="664765744"/>
        <c:axId val="664766288"/>
      </c:lineChart>
      <c:catAx>
        <c:axId val="66476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664766288"/>
        <c:crosses val="autoZero"/>
        <c:auto val="1"/>
        <c:lblAlgn val="ctr"/>
        <c:lblOffset val="100"/>
        <c:noMultiLvlLbl val="0"/>
      </c:catAx>
      <c:valAx>
        <c:axId val="66476628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664765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205338983338602E-2"/>
          <c:y val="2.2348815456470807E-2"/>
          <c:w val="0.90286351706036749"/>
          <c:h val="0.79274999565451687"/>
        </c:manualLayout>
      </c:layout>
      <c:lineChart>
        <c:grouping val="standard"/>
        <c:varyColors val="0"/>
        <c:ser>
          <c:idx val="0"/>
          <c:order val="0"/>
          <c:tx>
            <c:strRef>
              <c:f>Incidence_palu_MAS!$R$61</c:f>
              <c:strCache>
                <c:ptCount val="1"/>
                <c:pt idx="0">
                  <c:v>Incidence_PG_5ans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Incidence_palu_MAS!$Q$62:$Q$69</c:f>
              <c:numCache>
                <c:formatCode>General</c:formatCode>
                <c:ptCount val="8"/>
                <c:pt idx="0">
                  <c:v>2010</c:v>
                </c:pt>
                <c:pt idx="1">
                  <c:v>2011</c:v>
                </c:pt>
                <c:pt idx="2">
                  <c:v>2012</c:v>
                </c:pt>
                <c:pt idx="3">
                  <c:v>2013</c:v>
                </c:pt>
                <c:pt idx="4">
                  <c:v>2014</c:v>
                </c:pt>
                <c:pt idx="5">
                  <c:v>2015</c:v>
                </c:pt>
                <c:pt idx="6">
                  <c:v>2016</c:v>
                </c:pt>
                <c:pt idx="7">
                  <c:v>2017</c:v>
                </c:pt>
              </c:numCache>
            </c:numRef>
          </c:cat>
          <c:val>
            <c:numRef>
              <c:f>Incidence_palu_MAS!$R$62:$R$69</c:f>
              <c:numCache>
                <c:formatCode>General</c:formatCode>
                <c:ptCount val="8"/>
                <c:pt idx="0">
                  <c:v>59</c:v>
                </c:pt>
                <c:pt idx="1">
                  <c:v>62</c:v>
                </c:pt>
                <c:pt idx="2">
                  <c:v>71</c:v>
                </c:pt>
                <c:pt idx="3">
                  <c:v>61</c:v>
                </c:pt>
                <c:pt idx="4">
                  <c:v>64</c:v>
                </c:pt>
                <c:pt idx="5">
                  <c:v>60</c:v>
                </c:pt>
                <c:pt idx="6">
                  <c:v>54</c:v>
                </c:pt>
                <c:pt idx="7">
                  <c:v>65</c:v>
                </c:pt>
              </c:numCache>
            </c:numRef>
          </c:val>
          <c:smooth val="0"/>
          <c:extLst>
            <c:ext xmlns:c16="http://schemas.microsoft.com/office/drawing/2014/chart" uri="{C3380CC4-5D6E-409C-BE32-E72D297353CC}">
              <c16:uniqueId val="{00000000-DCA2-4D1F-A933-800E7C7D2DBA}"/>
            </c:ext>
          </c:extLst>
        </c:ser>
        <c:ser>
          <c:idx val="1"/>
          <c:order val="1"/>
          <c:tx>
            <c:strRef>
              <c:f>Incidence_palu_MAS!$S$61</c:f>
              <c:strCache>
                <c:ptCount val="1"/>
                <c:pt idx="0">
                  <c:v>Incidence_PG_FE</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Incidence_palu_MAS!$Q$62:$Q$69</c:f>
              <c:numCache>
                <c:formatCode>General</c:formatCode>
                <c:ptCount val="8"/>
                <c:pt idx="0">
                  <c:v>2010</c:v>
                </c:pt>
                <c:pt idx="1">
                  <c:v>2011</c:v>
                </c:pt>
                <c:pt idx="2">
                  <c:v>2012</c:v>
                </c:pt>
                <c:pt idx="3">
                  <c:v>2013</c:v>
                </c:pt>
                <c:pt idx="4">
                  <c:v>2014</c:v>
                </c:pt>
                <c:pt idx="5">
                  <c:v>2015</c:v>
                </c:pt>
                <c:pt idx="6">
                  <c:v>2016</c:v>
                </c:pt>
                <c:pt idx="7">
                  <c:v>2017</c:v>
                </c:pt>
              </c:numCache>
            </c:numRef>
          </c:cat>
          <c:val>
            <c:numRef>
              <c:f>Incidence_palu_MAS!$S$62:$S$69</c:f>
              <c:numCache>
                <c:formatCode>General</c:formatCode>
                <c:ptCount val="8"/>
                <c:pt idx="0">
                  <c:v>21</c:v>
                </c:pt>
                <c:pt idx="1">
                  <c:v>25</c:v>
                </c:pt>
                <c:pt idx="2">
                  <c:v>29</c:v>
                </c:pt>
                <c:pt idx="3">
                  <c:v>29</c:v>
                </c:pt>
                <c:pt idx="4">
                  <c:v>30</c:v>
                </c:pt>
                <c:pt idx="5">
                  <c:v>26</c:v>
                </c:pt>
                <c:pt idx="6">
                  <c:v>35</c:v>
                </c:pt>
                <c:pt idx="7">
                  <c:v>34</c:v>
                </c:pt>
              </c:numCache>
            </c:numRef>
          </c:val>
          <c:smooth val="0"/>
          <c:extLst>
            <c:ext xmlns:c16="http://schemas.microsoft.com/office/drawing/2014/chart" uri="{C3380CC4-5D6E-409C-BE32-E72D297353CC}">
              <c16:uniqueId val="{00000001-DCA2-4D1F-A933-800E7C7D2DBA}"/>
            </c:ext>
          </c:extLst>
        </c:ser>
        <c:ser>
          <c:idx val="2"/>
          <c:order val="2"/>
          <c:tx>
            <c:strRef>
              <c:f>Incidence_palu_MAS!$T$61</c:f>
              <c:strCache>
                <c:ptCount val="1"/>
                <c:pt idx="0">
                  <c:v>Incidence_MAS_5ans</c:v>
                </c:pt>
              </c:strCache>
            </c:strRef>
          </c:tx>
          <c:spPr>
            <a:ln w="28575" cap="rnd">
              <a:solidFill>
                <a:schemeClr val="accent3"/>
              </a:solidFill>
              <a:round/>
            </a:ln>
            <a:effectLst/>
          </c:spPr>
          <c:marker>
            <c:symbol val="none"/>
          </c:marker>
          <c:dLbls>
            <c:dLbl>
              <c:idx val="0"/>
              <c:layout>
                <c:manualLayout>
                  <c:x val="-4.7563605002156124E-2"/>
                  <c:y val="-5.9297563966601912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CA2-4D1F-A933-800E7C7D2DBA}"/>
                </c:ext>
              </c:extLst>
            </c:dLbl>
            <c:dLbl>
              <c:idx val="1"/>
              <c:layout>
                <c:manualLayout>
                  <c:x val="-2.8158689090125054E-2"/>
                  <c:y val="2.98270970002407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A2-4D1F-A933-800E7C7D2DBA}"/>
                </c:ext>
              </c:extLst>
            </c:dLbl>
            <c:dLbl>
              <c:idx val="2"/>
              <c:layout>
                <c:manualLayout>
                  <c:x val="-2.3846485554118193E-2"/>
                  <c:y val="2.58541132894740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A2-4D1F-A933-800E7C7D2DBA}"/>
                </c:ext>
              </c:extLst>
            </c:dLbl>
            <c:dLbl>
              <c:idx val="3"/>
              <c:layout>
                <c:manualLayout>
                  <c:x val="-2.6002587322121604E-2"/>
                  <c:y val="3.77730644217744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A2-4D1F-A933-800E7C7D2DBA}"/>
                </c:ext>
              </c:extLst>
            </c:dLbl>
            <c:dLbl>
              <c:idx val="4"/>
              <c:layout>
                <c:manualLayout>
                  <c:x val="-2.1690383786114705E-2"/>
                  <c:y val="4.57190318433079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CA2-4D1F-A933-800E7C7D2DBA}"/>
                </c:ext>
              </c:extLst>
            </c:dLbl>
            <c:dLbl>
              <c:idx val="5"/>
              <c:layout>
                <c:manualLayout>
                  <c:x val="-3.4626994394135406E-2"/>
                  <c:y val="3.777306442177441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CA2-4D1F-A933-800E7C7D2DBA}"/>
                </c:ext>
              </c:extLst>
            </c:dLbl>
            <c:dLbl>
              <c:idx val="6"/>
              <c:layout>
                <c:manualLayout>
                  <c:x val="-3.0314790858128663E-2"/>
                  <c:y val="1.79081458679405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CA2-4D1F-A933-800E7C7D2DB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Incidence_palu_MAS!$Q$62:$Q$69</c:f>
              <c:numCache>
                <c:formatCode>General</c:formatCode>
                <c:ptCount val="8"/>
                <c:pt idx="0">
                  <c:v>2010</c:v>
                </c:pt>
                <c:pt idx="1">
                  <c:v>2011</c:v>
                </c:pt>
                <c:pt idx="2">
                  <c:v>2012</c:v>
                </c:pt>
                <c:pt idx="3">
                  <c:v>2013</c:v>
                </c:pt>
                <c:pt idx="4">
                  <c:v>2014</c:v>
                </c:pt>
                <c:pt idx="5">
                  <c:v>2015</c:v>
                </c:pt>
                <c:pt idx="6">
                  <c:v>2016</c:v>
                </c:pt>
                <c:pt idx="7">
                  <c:v>2017</c:v>
                </c:pt>
              </c:numCache>
            </c:numRef>
          </c:cat>
          <c:val>
            <c:numRef>
              <c:f>Incidence_palu_MAS!$T$62:$T$69</c:f>
              <c:numCache>
                <c:formatCode>General</c:formatCode>
                <c:ptCount val="8"/>
                <c:pt idx="0">
                  <c:v>13</c:v>
                </c:pt>
                <c:pt idx="1">
                  <c:v>14</c:v>
                </c:pt>
                <c:pt idx="2">
                  <c:v>23</c:v>
                </c:pt>
                <c:pt idx="3">
                  <c:v>32</c:v>
                </c:pt>
                <c:pt idx="4">
                  <c:v>54</c:v>
                </c:pt>
                <c:pt idx="5">
                  <c:v>54</c:v>
                </c:pt>
                <c:pt idx="6">
                  <c:v>33</c:v>
                </c:pt>
                <c:pt idx="7">
                  <c:v>26</c:v>
                </c:pt>
              </c:numCache>
            </c:numRef>
          </c:val>
          <c:smooth val="0"/>
          <c:extLst>
            <c:ext xmlns:c16="http://schemas.microsoft.com/office/drawing/2014/chart" uri="{C3380CC4-5D6E-409C-BE32-E72D297353CC}">
              <c16:uniqueId val="{00000009-DCA2-4D1F-A933-800E7C7D2DBA}"/>
            </c:ext>
          </c:extLst>
        </c:ser>
        <c:ser>
          <c:idx val="4"/>
          <c:order val="4"/>
          <c:tx>
            <c:strRef>
              <c:f>Incidence_palu_MAS!$V$61</c:f>
              <c:strCache>
                <c:ptCount val="1"/>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Incidence_palu_MAS!$Q$62:$Q$69</c:f>
              <c:numCache>
                <c:formatCode>General</c:formatCode>
                <c:ptCount val="8"/>
                <c:pt idx="0">
                  <c:v>2010</c:v>
                </c:pt>
                <c:pt idx="1">
                  <c:v>2011</c:v>
                </c:pt>
                <c:pt idx="2">
                  <c:v>2012</c:v>
                </c:pt>
                <c:pt idx="3">
                  <c:v>2013</c:v>
                </c:pt>
                <c:pt idx="4">
                  <c:v>2014</c:v>
                </c:pt>
                <c:pt idx="5">
                  <c:v>2015</c:v>
                </c:pt>
                <c:pt idx="6">
                  <c:v>2016</c:v>
                </c:pt>
                <c:pt idx="7">
                  <c:v>2017</c:v>
                </c:pt>
              </c:numCache>
            </c:numRef>
          </c:cat>
          <c:val>
            <c:numRef>
              <c:f>Incidence_palu_MAS!$V$62:$V$69</c:f>
              <c:numCache>
                <c:formatCode>General</c:formatCode>
                <c:ptCount val="8"/>
              </c:numCache>
            </c:numRef>
          </c:val>
          <c:smooth val="0"/>
          <c:extLst>
            <c:ext xmlns:c16="http://schemas.microsoft.com/office/drawing/2014/chart" uri="{C3380CC4-5D6E-409C-BE32-E72D297353CC}">
              <c16:uniqueId val="{0000000A-DCA2-4D1F-A933-800E7C7D2DBA}"/>
            </c:ext>
          </c:extLst>
        </c:ser>
        <c:dLbls>
          <c:dLblPos val="t"/>
          <c:showLegendKey val="0"/>
          <c:showVal val="1"/>
          <c:showCatName val="0"/>
          <c:showSerName val="0"/>
          <c:showPercent val="0"/>
          <c:showBubbleSize val="0"/>
        </c:dLbls>
        <c:smooth val="0"/>
        <c:axId val="752104864"/>
        <c:axId val="752101056"/>
        <c:extLst>
          <c:ext xmlns:c15="http://schemas.microsoft.com/office/drawing/2012/chart" uri="{02D57815-91ED-43cb-92C2-25804820EDAC}">
            <c15:filteredLineSeries>
              <c15:ser>
                <c:idx val="3"/>
                <c:order val="3"/>
                <c:tx>
                  <c:strRef>
                    <c:extLst>
                      <c:ext uri="{02D57815-91ED-43cb-92C2-25804820EDAC}">
                        <c15:formulaRef>
                          <c15:sqref>Incidence_palu_MAS!$U$61</c15:sqref>
                        </c15:formulaRef>
                      </c:ext>
                    </c:extLst>
                    <c:strCache>
                      <c:ptCount val="1"/>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Incidence_palu_MAS!$Q$62:$Q$69</c15:sqref>
                        </c15:formulaRef>
                      </c:ext>
                    </c:extLst>
                    <c:numCache>
                      <c:formatCode>General</c:formatCode>
                      <c:ptCount val="8"/>
                      <c:pt idx="0">
                        <c:v>2010</c:v>
                      </c:pt>
                      <c:pt idx="1">
                        <c:v>2011</c:v>
                      </c:pt>
                      <c:pt idx="2">
                        <c:v>2012</c:v>
                      </c:pt>
                      <c:pt idx="3">
                        <c:v>2013</c:v>
                      </c:pt>
                      <c:pt idx="4">
                        <c:v>2014</c:v>
                      </c:pt>
                      <c:pt idx="5">
                        <c:v>2015</c:v>
                      </c:pt>
                      <c:pt idx="6">
                        <c:v>2016</c:v>
                      </c:pt>
                      <c:pt idx="7">
                        <c:v>2017</c:v>
                      </c:pt>
                    </c:numCache>
                  </c:numRef>
                </c:cat>
                <c:val>
                  <c:numRef>
                    <c:extLst>
                      <c:ext uri="{02D57815-91ED-43cb-92C2-25804820EDAC}">
                        <c15:formulaRef>
                          <c15:sqref>Incidence_palu_MAS!$U$62:$U$69</c15:sqref>
                        </c15:formulaRef>
                      </c:ext>
                    </c:extLst>
                    <c:numCache>
                      <c:formatCode>General</c:formatCode>
                      <c:ptCount val="8"/>
                    </c:numCache>
                  </c:numRef>
                </c:val>
                <c:smooth val="0"/>
                <c:extLst>
                  <c:ext xmlns:c16="http://schemas.microsoft.com/office/drawing/2014/chart" uri="{C3380CC4-5D6E-409C-BE32-E72D297353CC}">
                    <c16:uniqueId val="{0000000B-DCA2-4D1F-A933-800E7C7D2DBA}"/>
                  </c:ext>
                </c:extLst>
              </c15:ser>
            </c15:filteredLineSeries>
          </c:ext>
        </c:extLst>
      </c:lineChart>
      <c:catAx>
        <c:axId val="752104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fr-FR"/>
          </a:p>
        </c:txPr>
        <c:crossAx val="752101056"/>
        <c:crosses val="autoZero"/>
        <c:auto val="1"/>
        <c:lblAlgn val="ctr"/>
        <c:lblOffset val="100"/>
        <c:noMultiLvlLbl val="0"/>
      </c:catAx>
      <c:valAx>
        <c:axId val="7521010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fr-FR"/>
          </a:p>
        </c:txPr>
        <c:crossAx val="752104864"/>
        <c:crosses val="autoZero"/>
        <c:crossBetween val="between"/>
      </c:valAx>
      <c:spPr>
        <a:noFill/>
        <a:ln>
          <a:noFill/>
        </a:ln>
        <a:effectLst/>
      </c:spPr>
    </c:plotArea>
    <c:legend>
      <c:legendPos val="b"/>
      <c:layout>
        <c:manualLayout>
          <c:xMode val="edge"/>
          <c:yMode val="edge"/>
          <c:x val="0.12478600265523083"/>
          <c:y val="0.93295543063076602"/>
          <c:w val="0.75042799468953836"/>
          <c:h val="4.3206667104633369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Feuil3!$B$1</c:f>
              <c:strCache>
                <c:ptCount val="1"/>
                <c:pt idx="0">
                  <c:v>Nombre de DMEG</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delete val="1"/>
          </c:dLbls>
          <c:cat>
            <c:strRef>
              <c:f>Feuil3!$A$2:$A$14</c:f>
              <c:strCache>
                <c:ptCount val="13"/>
                <c:pt idx="0">
                  <c:v>Cascades</c:v>
                </c:pt>
                <c:pt idx="1">
                  <c:v>Centre</c:v>
                </c:pt>
                <c:pt idx="2">
                  <c:v>Plateau Central</c:v>
                </c:pt>
                <c:pt idx="3">
                  <c:v>Boucle du Mouhoun</c:v>
                </c:pt>
                <c:pt idx="4">
                  <c:v>Centre Nord</c:v>
                </c:pt>
                <c:pt idx="5">
                  <c:v>Sahel</c:v>
                </c:pt>
                <c:pt idx="6">
                  <c:v>Centre Sud</c:v>
                </c:pt>
                <c:pt idx="7">
                  <c:v>Centre Est</c:v>
                </c:pt>
                <c:pt idx="8">
                  <c:v>Nord</c:v>
                </c:pt>
                <c:pt idx="9">
                  <c:v>Est</c:v>
                </c:pt>
                <c:pt idx="10">
                  <c:v>Sud Ouest</c:v>
                </c:pt>
                <c:pt idx="11">
                  <c:v>Hauts Bassins</c:v>
                </c:pt>
                <c:pt idx="12">
                  <c:v>Centre Ouest</c:v>
                </c:pt>
              </c:strCache>
            </c:strRef>
          </c:cat>
          <c:val>
            <c:numRef>
              <c:f>Feuil3!$B$2:$B$14</c:f>
              <c:numCache>
                <c:formatCode>General</c:formatCode>
                <c:ptCount val="13"/>
                <c:pt idx="0">
                  <c:v>101</c:v>
                </c:pt>
                <c:pt idx="1">
                  <c:v>40</c:v>
                </c:pt>
                <c:pt idx="2">
                  <c:v>152</c:v>
                </c:pt>
                <c:pt idx="3">
                  <c:v>258</c:v>
                </c:pt>
                <c:pt idx="4">
                  <c:v>167</c:v>
                </c:pt>
                <c:pt idx="5">
                  <c:v>114</c:v>
                </c:pt>
                <c:pt idx="6">
                  <c:v>134</c:v>
                </c:pt>
                <c:pt idx="7">
                  <c:v>169</c:v>
                </c:pt>
                <c:pt idx="8">
                  <c:v>161</c:v>
                </c:pt>
                <c:pt idx="9">
                  <c:v>157</c:v>
                </c:pt>
                <c:pt idx="10">
                  <c:v>123</c:v>
                </c:pt>
                <c:pt idx="11">
                  <c:v>181</c:v>
                </c:pt>
                <c:pt idx="12">
                  <c:v>222</c:v>
                </c:pt>
              </c:numCache>
            </c:numRef>
          </c:val>
          <c:extLst>
            <c:ext xmlns:c16="http://schemas.microsoft.com/office/drawing/2014/chart" uri="{C3380CC4-5D6E-409C-BE32-E72D297353CC}">
              <c16:uniqueId val="{00000000-3C9C-4EE8-9C1D-D31C8F74627F}"/>
            </c:ext>
          </c:extLst>
        </c:ser>
        <c:ser>
          <c:idx val="1"/>
          <c:order val="1"/>
          <c:tx>
            <c:strRef>
              <c:f>Feuil3!$C$1</c:f>
              <c:strCache>
                <c:ptCount val="1"/>
                <c:pt idx="0">
                  <c:v>DMEG n'ayant pas connu de ruptures des 25 MEG</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Feuil3!$A$2:$A$14</c:f>
              <c:strCache>
                <c:ptCount val="13"/>
                <c:pt idx="0">
                  <c:v>Cascades</c:v>
                </c:pt>
                <c:pt idx="1">
                  <c:v>Centre</c:v>
                </c:pt>
                <c:pt idx="2">
                  <c:v>Plateau Central</c:v>
                </c:pt>
                <c:pt idx="3">
                  <c:v>Boucle du Mouhoun</c:v>
                </c:pt>
                <c:pt idx="4">
                  <c:v>Centre Nord</c:v>
                </c:pt>
                <c:pt idx="5">
                  <c:v>Sahel</c:v>
                </c:pt>
                <c:pt idx="6">
                  <c:v>Centre Sud</c:v>
                </c:pt>
                <c:pt idx="7">
                  <c:v>Centre Est</c:v>
                </c:pt>
                <c:pt idx="8">
                  <c:v>Nord</c:v>
                </c:pt>
                <c:pt idx="9">
                  <c:v>Est</c:v>
                </c:pt>
                <c:pt idx="10">
                  <c:v>Sud Ouest</c:v>
                </c:pt>
                <c:pt idx="11">
                  <c:v>Hauts Bassins</c:v>
                </c:pt>
                <c:pt idx="12">
                  <c:v>Centre Ouest</c:v>
                </c:pt>
              </c:strCache>
            </c:strRef>
          </c:cat>
          <c:val>
            <c:numRef>
              <c:f>Feuil3!$C$2:$C$14</c:f>
              <c:numCache>
                <c:formatCode>General</c:formatCode>
                <c:ptCount val="13"/>
                <c:pt idx="0">
                  <c:v>0</c:v>
                </c:pt>
                <c:pt idx="1">
                  <c:v>0</c:v>
                </c:pt>
                <c:pt idx="2">
                  <c:v>0</c:v>
                </c:pt>
                <c:pt idx="3">
                  <c:v>1</c:v>
                </c:pt>
                <c:pt idx="4">
                  <c:v>1</c:v>
                </c:pt>
                <c:pt idx="5">
                  <c:v>1</c:v>
                </c:pt>
                <c:pt idx="6">
                  <c:v>2</c:v>
                </c:pt>
                <c:pt idx="7">
                  <c:v>3</c:v>
                </c:pt>
                <c:pt idx="8">
                  <c:v>30</c:v>
                </c:pt>
                <c:pt idx="9">
                  <c:v>37</c:v>
                </c:pt>
                <c:pt idx="10">
                  <c:v>32</c:v>
                </c:pt>
                <c:pt idx="11">
                  <c:v>64</c:v>
                </c:pt>
                <c:pt idx="12">
                  <c:v>86</c:v>
                </c:pt>
              </c:numCache>
            </c:numRef>
          </c:val>
          <c:extLst>
            <c:ext xmlns:c16="http://schemas.microsoft.com/office/drawing/2014/chart" uri="{C3380CC4-5D6E-409C-BE32-E72D297353CC}">
              <c16:uniqueId val="{00000001-3C9C-4EE8-9C1D-D31C8F74627F}"/>
            </c:ext>
          </c:extLst>
        </c:ser>
        <c:dLbls>
          <c:showLegendKey val="0"/>
          <c:showVal val="1"/>
          <c:showCatName val="0"/>
          <c:showSerName val="0"/>
          <c:showPercent val="0"/>
          <c:showBubbleSize val="0"/>
        </c:dLbls>
        <c:gapWidth val="75"/>
        <c:axId val="1388525775"/>
        <c:axId val="1602418063"/>
      </c:barChart>
      <c:scatterChart>
        <c:scatterStyle val="lineMarker"/>
        <c:varyColors val="0"/>
        <c:ser>
          <c:idx val="2"/>
          <c:order val="2"/>
          <c:tx>
            <c:strRef>
              <c:f>Feuil3!$D$1</c:f>
              <c:strCache>
                <c:ptCount val="1"/>
                <c:pt idx="0">
                  <c:v>% DMEG n'ayant pas connu de rupture des 25 MEG</c:v>
                </c:pt>
              </c:strCache>
            </c:strRef>
          </c:tx>
          <c:spPr>
            <a:ln w="25400" cap="rnd">
              <a:noFill/>
              <a:round/>
            </a:ln>
            <a:effectLst/>
          </c:spPr>
          <c:marker>
            <c:symbol val="circle"/>
            <c:size val="6"/>
            <c:spPr>
              <a:solidFill>
                <a:srgbClr val="FF0000"/>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xVal>
            <c:strRef>
              <c:f>Feuil3!$A$2:$A$14</c:f>
              <c:strCache>
                <c:ptCount val="13"/>
                <c:pt idx="0">
                  <c:v>Cascades</c:v>
                </c:pt>
                <c:pt idx="1">
                  <c:v>Centre</c:v>
                </c:pt>
                <c:pt idx="2">
                  <c:v>Plateau Central</c:v>
                </c:pt>
                <c:pt idx="3">
                  <c:v>Boucle du Mouhoun</c:v>
                </c:pt>
                <c:pt idx="4">
                  <c:v>Centre Nord</c:v>
                </c:pt>
                <c:pt idx="5">
                  <c:v>Sahel</c:v>
                </c:pt>
                <c:pt idx="6">
                  <c:v>Centre Sud</c:v>
                </c:pt>
                <c:pt idx="7">
                  <c:v>Centre Est</c:v>
                </c:pt>
                <c:pt idx="8">
                  <c:v>Nord</c:v>
                </c:pt>
                <c:pt idx="9">
                  <c:v>Est</c:v>
                </c:pt>
                <c:pt idx="10">
                  <c:v>Sud Ouest</c:v>
                </c:pt>
                <c:pt idx="11">
                  <c:v>Hauts Bassins</c:v>
                </c:pt>
                <c:pt idx="12">
                  <c:v>Centre Ouest</c:v>
                </c:pt>
              </c:strCache>
            </c:strRef>
          </c:xVal>
          <c:yVal>
            <c:numRef>
              <c:f>Feuil3!$D$2:$D$14</c:f>
              <c:numCache>
                <c:formatCode>0.0%</c:formatCode>
                <c:ptCount val="13"/>
                <c:pt idx="0">
                  <c:v>0</c:v>
                </c:pt>
                <c:pt idx="1">
                  <c:v>0</c:v>
                </c:pt>
                <c:pt idx="2">
                  <c:v>0</c:v>
                </c:pt>
                <c:pt idx="3">
                  <c:v>3.875968992248062E-3</c:v>
                </c:pt>
                <c:pt idx="4">
                  <c:v>5.9880239520958087E-3</c:v>
                </c:pt>
                <c:pt idx="5">
                  <c:v>8.771929824561403E-3</c:v>
                </c:pt>
                <c:pt idx="6">
                  <c:v>1.4925373134328358E-2</c:v>
                </c:pt>
                <c:pt idx="7">
                  <c:v>1.7751479289940829E-2</c:v>
                </c:pt>
                <c:pt idx="8">
                  <c:v>0.18633540372670807</c:v>
                </c:pt>
                <c:pt idx="9">
                  <c:v>0.2356687898089172</c:v>
                </c:pt>
                <c:pt idx="10">
                  <c:v>0.26016260162601629</c:v>
                </c:pt>
                <c:pt idx="11">
                  <c:v>0.35359116022099446</c:v>
                </c:pt>
                <c:pt idx="12">
                  <c:v>0.38738738738738737</c:v>
                </c:pt>
              </c:numCache>
            </c:numRef>
          </c:yVal>
          <c:smooth val="0"/>
          <c:extLst>
            <c:ext xmlns:c16="http://schemas.microsoft.com/office/drawing/2014/chart" uri="{C3380CC4-5D6E-409C-BE32-E72D297353CC}">
              <c16:uniqueId val="{00000002-3C9C-4EE8-9C1D-D31C8F74627F}"/>
            </c:ext>
          </c:extLst>
        </c:ser>
        <c:dLbls>
          <c:showLegendKey val="0"/>
          <c:showVal val="1"/>
          <c:showCatName val="0"/>
          <c:showSerName val="0"/>
          <c:showPercent val="0"/>
          <c:showBubbleSize val="0"/>
        </c:dLbls>
        <c:axId val="1591623119"/>
        <c:axId val="1602435951"/>
      </c:scatterChart>
      <c:catAx>
        <c:axId val="1388525775"/>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fr-FR"/>
          </a:p>
        </c:txPr>
        <c:crossAx val="1602418063"/>
        <c:crosses val="autoZero"/>
        <c:auto val="1"/>
        <c:lblAlgn val="ctr"/>
        <c:lblOffset val="100"/>
        <c:noMultiLvlLbl val="0"/>
      </c:catAx>
      <c:valAx>
        <c:axId val="160241806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88525775"/>
        <c:crosses val="autoZero"/>
        <c:crossBetween val="between"/>
      </c:valAx>
      <c:valAx>
        <c:axId val="1602435951"/>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591623119"/>
        <c:crosses val="max"/>
        <c:crossBetween val="midCat"/>
      </c:valAx>
      <c:valAx>
        <c:axId val="1591623119"/>
        <c:scaling>
          <c:orientation val="minMax"/>
        </c:scaling>
        <c:delete val="1"/>
        <c:axPos val="b"/>
        <c:numFmt formatCode="General" sourceLinked="1"/>
        <c:majorTickMark val="none"/>
        <c:minorTickMark val="none"/>
        <c:tickLblPos val="nextTo"/>
        <c:crossAx val="160243595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024568357526739"/>
          <c:y val="3.7525645742880268E-2"/>
          <c:w val="0.78986769510953991"/>
          <c:h val="0.61361100890426079"/>
        </c:manualLayout>
      </c:layout>
      <c:barChart>
        <c:barDir val="col"/>
        <c:grouping val="clustered"/>
        <c:varyColors val="0"/>
        <c:ser>
          <c:idx val="0"/>
          <c:order val="0"/>
          <c:tx>
            <c:strRef>
              <c:f>Feuil2!$F$1</c:f>
              <c:strCache>
                <c:ptCount val="1"/>
                <c:pt idx="0">
                  <c:v>Rural</c:v>
                </c:pt>
              </c:strCache>
            </c:strRef>
          </c:tx>
          <c:spPr>
            <a:solidFill>
              <a:srgbClr val="FFC000"/>
            </a:solidFill>
            <a:ln>
              <a:noFill/>
            </a:ln>
            <a:effectLst/>
            <a:scene3d>
              <a:camera prst="orthographicFront"/>
              <a:lightRig rig="threePt" dir="t"/>
            </a:scene3d>
            <a:sp3d>
              <a:bevelT w="152400" h="50800" prst="softRound"/>
            </a:sp3d>
          </c:spPr>
          <c:invertIfNegative val="0"/>
          <c:dLbls>
            <c:spPr>
              <a:noFill/>
              <a:ln>
                <a:noFill/>
              </a:ln>
              <a:effectLst/>
            </c:spPr>
            <c:txPr>
              <a:bodyPr rot="-5400000"/>
              <a:lstStyle/>
              <a:p>
                <a:pPr>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Feuil2!$E$2:$E$7</c:f>
              <c:strCache>
                <c:ptCount val="5"/>
                <c:pt idx="0">
                  <c:v>Quintile 5</c:v>
                </c:pt>
                <c:pt idx="1">
                  <c:v>Quintile 4</c:v>
                </c:pt>
                <c:pt idx="2">
                  <c:v>Quintile 3</c:v>
                </c:pt>
                <c:pt idx="3">
                  <c:v>Quintile 2</c:v>
                </c:pt>
                <c:pt idx="4">
                  <c:v>Quintile 1</c:v>
                </c:pt>
              </c:strCache>
            </c:strRef>
          </c:cat>
          <c:val>
            <c:numRef>
              <c:f>Feuil2!$F$2:$F$7</c:f>
              <c:numCache>
                <c:formatCode>General</c:formatCode>
                <c:ptCount val="6"/>
                <c:pt idx="5" formatCode="0.00%">
                  <c:v>8.6999999999999994E-3</c:v>
                </c:pt>
              </c:numCache>
            </c:numRef>
          </c:val>
          <c:extLst>
            <c:ext xmlns:c16="http://schemas.microsoft.com/office/drawing/2014/chart" uri="{C3380CC4-5D6E-409C-BE32-E72D297353CC}">
              <c16:uniqueId val="{00000000-C9BF-4A4A-BD39-F9E4485EC388}"/>
            </c:ext>
          </c:extLst>
        </c:ser>
        <c:ser>
          <c:idx val="1"/>
          <c:order val="1"/>
          <c:tx>
            <c:strRef>
              <c:f>Feuil2!$G$1</c:f>
              <c:strCache>
                <c:ptCount val="1"/>
                <c:pt idx="0">
                  <c:v>Urbain</c:v>
                </c:pt>
              </c:strCache>
            </c:strRef>
          </c:tx>
          <c:spPr>
            <a:solidFill>
              <a:schemeClr val="accent2"/>
            </a:solidFill>
            <a:ln>
              <a:noFill/>
            </a:ln>
            <a:effectLst/>
          </c:spPr>
          <c:invertIfNegative val="0"/>
          <c:dPt>
            <c:idx val="5"/>
            <c:invertIfNegative val="0"/>
            <c:bubble3D val="0"/>
            <c:spPr>
              <a:solidFill>
                <a:schemeClr val="accent2"/>
              </a:solidFill>
              <a:ln>
                <a:noFill/>
              </a:ln>
              <a:effectLst/>
              <a:scene3d>
                <a:camera prst="orthographicFront"/>
                <a:lightRig rig="threePt" dir="t"/>
              </a:scene3d>
              <a:sp3d>
                <a:bevelT w="152400" h="50800" prst="softRound"/>
              </a:sp3d>
            </c:spPr>
            <c:extLst>
              <c:ext xmlns:c16="http://schemas.microsoft.com/office/drawing/2014/chart" uri="{C3380CC4-5D6E-409C-BE32-E72D297353CC}">
                <c16:uniqueId val="{00000002-C9BF-4A4A-BD39-F9E4485EC388}"/>
              </c:ext>
            </c:extLst>
          </c:dPt>
          <c:dLbls>
            <c:spPr>
              <a:noFill/>
              <a:ln>
                <a:noFill/>
              </a:ln>
              <a:effectLst/>
            </c:spPr>
            <c:txPr>
              <a:bodyPr rot="-5400000"/>
              <a:lstStyle/>
              <a:p>
                <a:pPr>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Feuil2!$E$2:$E$7</c:f>
              <c:strCache>
                <c:ptCount val="5"/>
                <c:pt idx="0">
                  <c:v>Quintile 5</c:v>
                </c:pt>
                <c:pt idx="1">
                  <c:v>Quintile 4</c:v>
                </c:pt>
                <c:pt idx="2">
                  <c:v>Quintile 3</c:v>
                </c:pt>
                <c:pt idx="3">
                  <c:v>Quintile 2</c:v>
                </c:pt>
                <c:pt idx="4">
                  <c:v>Quintile 1</c:v>
                </c:pt>
              </c:strCache>
            </c:strRef>
          </c:cat>
          <c:val>
            <c:numRef>
              <c:f>Feuil2!$G$2:$G$7</c:f>
              <c:numCache>
                <c:formatCode>General</c:formatCode>
                <c:ptCount val="6"/>
                <c:pt idx="5" formatCode="0.00%">
                  <c:v>3.8999999999999998E-3</c:v>
                </c:pt>
              </c:numCache>
            </c:numRef>
          </c:val>
          <c:extLst>
            <c:ext xmlns:c16="http://schemas.microsoft.com/office/drawing/2014/chart" uri="{C3380CC4-5D6E-409C-BE32-E72D297353CC}">
              <c16:uniqueId val="{00000003-C9BF-4A4A-BD39-F9E4485EC388}"/>
            </c:ext>
          </c:extLst>
        </c:ser>
        <c:ser>
          <c:idx val="2"/>
          <c:order val="2"/>
          <c:tx>
            <c:strRef>
              <c:f>Feuil2!$H$1</c:f>
              <c:strCache>
                <c:ptCount val="1"/>
                <c:pt idx="0">
                  <c:v>Total</c:v>
                </c:pt>
              </c:strCache>
            </c:strRef>
          </c:tx>
          <c:spPr>
            <a:solidFill>
              <a:srgbClr val="5B9BD5"/>
            </a:solidFill>
            <a:ln>
              <a:noFill/>
            </a:ln>
            <a:effectLst/>
            <a:scene3d>
              <a:camera prst="orthographicFront"/>
              <a:lightRig rig="threePt" dir="t"/>
            </a:scene3d>
            <a:sp3d>
              <a:bevelT w="152400" h="50800" prst="softRound"/>
            </a:sp3d>
          </c:spPr>
          <c:invertIfNegative val="0"/>
          <c:dPt>
            <c:idx val="0"/>
            <c:invertIfNegative val="0"/>
            <c:bubble3D val="0"/>
            <c:extLst>
              <c:ext xmlns:c16="http://schemas.microsoft.com/office/drawing/2014/chart" uri="{C3380CC4-5D6E-409C-BE32-E72D297353CC}">
                <c16:uniqueId val="{00000004-C9BF-4A4A-BD39-F9E4485EC388}"/>
              </c:ext>
            </c:extLst>
          </c:dPt>
          <c:dPt>
            <c:idx val="1"/>
            <c:invertIfNegative val="0"/>
            <c:bubble3D val="0"/>
            <c:extLst>
              <c:ext xmlns:c16="http://schemas.microsoft.com/office/drawing/2014/chart" uri="{C3380CC4-5D6E-409C-BE32-E72D297353CC}">
                <c16:uniqueId val="{00000005-C9BF-4A4A-BD39-F9E4485EC388}"/>
              </c:ext>
            </c:extLst>
          </c:dPt>
          <c:dPt>
            <c:idx val="2"/>
            <c:invertIfNegative val="0"/>
            <c:bubble3D val="0"/>
            <c:extLst>
              <c:ext xmlns:c16="http://schemas.microsoft.com/office/drawing/2014/chart" uri="{C3380CC4-5D6E-409C-BE32-E72D297353CC}">
                <c16:uniqueId val="{00000006-C9BF-4A4A-BD39-F9E4485EC388}"/>
              </c:ext>
            </c:extLst>
          </c:dPt>
          <c:dPt>
            <c:idx val="3"/>
            <c:invertIfNegative val="0"/>
            <c:bubble3D val="0"/>
            <c:extLst>
              <c:ext xmlns:c16="http://schemas.microsoft.com/office/drawing/2014/chart" uri="{C3380CC4-5D6E-409C-BE32-E72D297353CC}">
                <c16:uniqueId val="{00000007-C9BF-4A4A-BD39-F9E4485EC388}"/>
              </c:ext>
            </c:extLst>
          </c:dPt>
          <c:dPt>
            <c:idx val="4"/>
            <c:invertIfNegative val="0"/>
            <c:bubble3D val="0"/>
            <c:extLst>
              <c:ext xmlns:c16="http://schemas.microsoft.com/office/drawing/2014/chart" uri="{C3380CC4-5D6E-409C-BE32-E72D297353CC}">
                <c16:uniqueId val="{00000008-C9BF-4A4A-BD39-F9E4485EC388}"/>
              </c:ext>
            </c:extLst>
          </c:dPt>
          <c:dLbls>
            <c:dLbl>
              <c:idx val="4"/>
              <c:layout>
                <c:manualLayout>
                  <c:x val="-2.8626929761783198E-2"/>
                  <c:y val="6.72897196261682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9BF-4A4A-BD39-F9E4485EC388}"/>
                </c:ext>
              </c:extLst>
            </c:dLbl>
            <c:spPr>
              <a:noFill/>
              <a:ln>
                <a:noFill/>
              </a:ln>
              <a:effectLst/>
            </c:spPr>
            <c:txPr>
              <a:bodyPr rot="-5400000"/>
              <a:lstStyle/>
              <a:p>
                <a:pPr>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Feuil2!$E$2:$E$7</c:f>
              <c:strCache>
                <c:ptCount val="5"/>
                <c:pt idx="0">
                  <c:v>Quintile 5</c:v>
                </c:pt>
                <c:pt idx="1">
                  <c:v>Quintile 4</c:v>
                </c:pt>
                <c:pt idx="2">
                  <c:v>Quintile 3</c:v>
                </c:pt>
                <c:pt idx="3">
                  <c:v>Quintile 2</c:v>
                </c:pt>
                <c:pt idx="4">
                  <c:v>Quintile 1</c:v>
                </c:pt>
              </c:strCache>
            </c:strRef>
          </c:cat>
          <c:val>
            <c:numRef>
              <c:f>Feuil2!$H$2:$H$7</c:f>
              <c:numCache>
                <c:formatCode>0.00%</c:formatCode>
                <c:ptCount val="6"/>
                <c:pt idx="0">
                  <c:v>2.3E-3</c:v>
                </c:pt>
                <c:pt idx="1">
                  <c:v>4.7999999999999996E-3</c:v>
                </c:pt>
                <c:pt idx="2">
                  <c:v>8.2000000000000007E-3</c:v>
                </c:pt>
                <c:pt idx="3">
                  <c:v>5.5999999999999999E-3</c:v>
                </c:pt>
                <c:pt idx="4">
                  <c:v>1.7299999999999999E-2</c:v>
                </c:pt>
                <c:pt idx="5">
                  <c:v>7.7000000000000002E-3</c:v>
                </c:pt>
              </c:numCache>
            </c:numRef>
          </c:val>
          <c:extLst>
            <c:ext xmlns:c16="http://schemas.microsoft.com/office/drawing/2014/chart" uri="{C3380CC4-5D6E-409C-BE32-E72D297353CC}">
              <c16:uniqueId val="{00000009-C9BF-4A4A-BD39-F9E4485EC388}"/>
            </c:ext>
          </c:extLst>
        </c:ser>
        <c:dLbls>
          <c:showLegendKey val="0"/>
          <c:showVal val="0"/>
          <c:showCatName val="0"/>
          <c:showSerName val="0"/>
          <c:showPercent val="0"/>
          <c:showBubbleSize val="0"/>
        </c:dLbls>
        <c:gapWidth val="219"/>
        <c:overlap val="-27"/>
        <c:axId val="165580160"/>
        <c:axId val="165586048"/>
      </c:barChart>
      <c:catAx>
        <c:axId val="165580160"/>
        <c:scaling>
          <c:orientation val="minMax"/>
        </c:scaling>
        <c:delete val="0"/>
        <c:axPos val="b"/>
        <c:numFmt formatCode="General" sourceLinked="1"/>
        <c:majorTickMark val="none"/>
        <c:minorTickMark val="none"/>
        <c:tickLblPos val="nextTo"/>
        <c:spPr>
          <a:noFill/>
          <a:ln w="9525" cap="flat" cmpd="sng" algn="ctr">
            <a:solidFill>
              <a:srgbClr val="FF0000"/>
            </a:solidFill>
            <a:prstDash val="solid"/>
            <a:round/>
          </a:ln>
          <a:effectLst/>
        </c:spPr>
        <c:txPr>
          <a:bodyPr rot="-5400000"/>
          <a:lstStyle/>
          <a:p>
            <a:pPr>
              <a:defRPr/>
            </a:pPr>
            <a:endParaRPr lang="fr-FR"/>
          </a:p>
        </c:txPr>
        <c:crossAx val="165586048"/>
        <c:crosses val="autoZero"/>
        <c:auto val="1"/>
        <c:lblAlgn val="ctr"/>
        <c:lblOffset val="100"/>
        <c:noMultiLvlLbl val="0"/>
      </c:catAx>
      <c:valAx>
        <c:axId val="165586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vert="horz"/>
          <a:lstStyle/>
          <a:p>
            <a:pPr>
              <a:defRPr/>
            </a:pPr>
            <a:endParaRPr lang="fr-FR"/>
          </a:p>
        </c:txPr>
        <c:crossAx val="165580160"/>
        <c:crosses val="autoZero"/>
        <c:crossBetween val="between"/>
      </c:valAx>
      <c:spPr>
        <a:noFill/>
        <a:ln>
          <a:noFill/>
        </a:ln>
        <a:effectLst>
          <a:innerShdw blurRad="114300">
            <a:prstClr val="black"/>
          </a:innerShdw>
        </a:effectLst>
      </c:spPr>
    </c:plotArea>
    <c:legend>
      <c:legendPos val="b"/>
      <c:legendEntry>
        <c:idx val="0"/>
        <c:txPr>
          <a:bodyPr rot="0" vert="horz"/>
          <a:lstStyle/>
          <a:p>
            <a:pPr>
              <a:defRPr/>
            </a:pPr>
            <a:endParaRPr lang="fr-FR"/>
          </a:p>
        </c:txPr>
      </c:legendEntry>
      <c:legendEntry>
        <c:idx val="1"/>
        <c:txPr>
          <a:bodyPr rot="0" vert="horz"/>
          <a:lstStyle/>
          <a:p>
            <a:pPr>
              <a:defRPr/>
            </a:pPr>
            <a:endParaRPr lang="fr-FR"/>
          </a:p>
        </c:txPr>
      </c:legendEntry>
      <c:legendEntry>
        <c:idx val="2"/>
        <c:txPr>
          <a:bodyPr rot="0" vert="horz"/>
          <a:lstStyle/>
          <a:p>
            <a:pPr>
              <a:defRPr/>
            </a:pPr>
            <a:endParaRPr lang="fr-FR"/>
          </a:p>
        </c:txPr>
      </c:legendEntry>
      <c:layout>
        <c:manualLayout>
          <c:xMode val="edge"/>
          <c:yMode val="edge"/>
          <c:x val="0.33877981002297092"/>
          <c:y val="0.90463579975650343"/>
          <c:w val="0.39278277715285587"/>
          <c:h val="9.5364213076604296E-2"/>
        </c:manualLayout>
      </c:layout>
      <c:overlay val="0"/>
      <c:spPr>
        <a:no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c:spPr>
      <c:txPr>
        <a:bodyPr rot="0" vert="horz"/>
        <a:lstStyle/>
        <a:p>
          <a:pPr>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solidFill>
        <a:schemeClr val="tx1">
          <a:lumMod val="15000"/>
          <a:lumOff val="85000"/>
        </a:schemeClr>
      </a:solidFill>
      <a:round/>
    </a:ln>
    <a:effectLst/>
    <a:scene3d>
      <a:camera prst="orthographicFront"/>
      <a:lightRig rig="threePt" dir="t"/>
    </a:scene3d>
    <a:sp3d>
      <a:bevelT/>
    </a:sp3d>
  </c:spPr>
  <c:txPr>
    <a:bodyPr/>
    <a:lstStyle/>
    <a:p>
      <a:pPr>
        <a:defRPr sz="1500">
          <a:latin typeface="Arial" panose="020B0604020202020204" pitchFamily="34" charset="0"/>
          <a:cs typeface="Arial" panose="020B0604020202020204" pitchFamily="34" charset="0"/>
        </a:defRPr>
      </a:pPr>
      <a:endParaRPr lang="fr-FR"/>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Sheet1!$B$17</c:f>
              <c:strCache>
                <c:ptCount val="1"/>
                <c:pt idx="0">
                  <c:v>premium</c:v>
                </c:pt>
              </c:strCache>
            </c:strRef>
          </c:tx>
          <c:invertIfNegative val="0"/>
          <c:dLbls>
            <c:spPr>
              <a:noFill/>
              <a:ln>
                <a:noFill/>
              </a:ln>
              <a:effectLst/>
            </c:spPr>
            <c:txPr>
              <a:bodyPr wrap="square" lIns="38100" tIns="19050" rIns="38100" bIns="19050" anchor="ctr">
                <a:spAutoFit/>
              </a:bodyPr>
              <a:lstStyle/>
              <a:p>
                <a:pPr>
                  <a:defRPr lang="ja-JP"/>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Sheet1!$C$17</c:f>
              <c:numCache>
                <c:formatCode>0.0%</c:formatCode>
                <c:ptCount val="1"/>
                <c:pt idx="0">
                  <c:v>0.48799999999999999</c:v>
                </c:pt>
              </c:numCache>
            </c:numRef>
          </c:val>
          <c:extLst>
            <c:ext xmlns:c16="http://schemas.microsoft.com/office/drawing/2014/chart" uri="{C3380CC4-5D6E-409C-BE32-E72D297353CC}">
              <c16:uniqueId val="{00000000-7623-4BAC-A734-885DC81F5675}"/>
            </c:ext>
          </c:extLst>
        </c:ser>
        <c:ser>
          <c:idx val="1"/>
          <c:order val="1"/>
          <c:tx>
            <c:strRef>
              <c:f>Sheet1!$B$18</c:f>
              <c:strCache>
                <c:ptCount val="1"/>
                <c:pt idx="0">
                  <c:v>government subsidy</c:v>
                </c:pt>
              </c:strCache>
            </c:strRef>
          </c:tx>
          <c:invertIfNegative val="0"/>
          <c:dLbls>
            <c:spPr>
              <a:noFill/>
              <a:ln>
                <a:noFill/>
              </a:ln>
              <a:effectLst/>
            </c:spPr>
            <c:txPr>
              <a:bodyPr wrap="square" lIns="38100" tIns="19050" rIns="38100" bIns="19050" anchor="ctr">
                <a:spAutoFit/>
              </a:bodyPr>
              <a:lstStyle/>
              <a:p>
                <a:pPr>
                  <a:defRPr lang="ja-JP"/>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Sheet1!$C$18</c:f>
              <c:numCache>
                <c:formatCode>0.0%</c:formatCode>
                <c:ptCount val="1"/>
                <c:pt idx="0">
                  <c:v>0.38600000000000001</c:v>
                </c:pt>
              </c:numCache>
            </c:numRef>
          </c:val>
          <c:extLst>
            <c:ext xmlns:c16="http://schemas.microsoft.com/office/drawing/2014/chart" uri="{C3380CC4-5D6E-409C-BE32-E72D297353CC}">
              <c16:uniqueId val="{00000001-7623-4BAC-A734-885DC81F5675}"/>
            </c:ext>
          </c:extLst>
        </c:ser>
        <c:ser>
          <c:idx val="2"/>
          <c:order val="2"/>
          <c:tx>
            <c:strRef>
              <c:f>Sheet1!$B$19</c:f>
              <c:strCache>
                <c:ptCount val="1"/>
                <c:pt idx="0">
                  <c:v>private health expenditure</c:v>
                </c:pt>
              </c:strCache>
            </c:strRef>
          </c:tx>
          <c:invertIfNegative val="0"/>
          <c:dLbls>
            <c:spPr>
              <a:noFill/>
              <a:ln>
                <a:noFill/>
              </a:ln>
              <a:effectLst/>
            </c:spPr>
            <c:txPr>
              <a:bodyPr wrap="square" lIns="38100" tIns="19050" rIns="38100" bIns="19050" anchor="ctr">
                <a:spAutoFit/>
              </a:bodyPr>
              <a:lstStyle/>
              <a:p>
                <a:pPr>
                  <a:defRPr lang="ja-JP"/>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Sheet1!$C$19</c:f>
              <c:numCache>
                <c:formatCode>0.0%</c:formatCode>
                <c:ptCount val="1"/>
                <c:pt idx="0">
                  <c:v>0.126</c:v>
                </c:pt>
              </c:numCache>
            </c:numRef>
          </c:val>
          <c:extLst>
            <c:ext xmlns:c16="http://schemas.microsoft.com/office/drawing/2014/chart" uri="{C3380CC4-5D6E-409C-BE32-E72D297353CC}">
              <c16:uniqueId val="{00000002-7623-4BAC-A734-885DC81F5675}"/>
            </c:ext>
          </c:extLst>
        </c:ser>
        <c:dLbls>
          <c:dLblPos val="ctr"/>
          <c:showLegendKey val="0"/>
          <c:showVal val="1"/>
          <c:showCatName val="0"/>
          <c:showSerName val="0"/>
          <c:showPercent val="0"/>
          <c:showBubbleSize val="0"/>
        </c:dLbls>
        <c:gapWidth val="150"/>
        <c:overlap val="100"/>
        <c:axId val="99434880"/>
        <c:axId val="99436416"/>
      </c:barChart>
      <c:catAx>
        <c:axId val="99434880"/>
        <c:scaling>
          <c:orientation val="minMax"/>
        </c:scaling>
        <c:delete val="1"/>
        <c:axPos val="l"/>
        <c:majorTickMark val="out"/>
        <c:minorTickMark val="none"/>
        <c:tickLblPos val="nextTo"/>
        <c:crossAx val="99436416"/>
        <c:crosses val="autoZero"/>
        <c:auto val="1"/>
        <c:lblAlgn val="ctr"/>
        <c:lblOffset val="100"/>
        <c:noMultiLvlLbl val="0"/>
      </c:catAx>
      <c:valAx>
        <c:axId val="99436416"/>
        <c:scaling>
          <c:orientation val="minMax"/>
          <c:max val="1"/>
        </c:scaling>
        <c:delete val="1"/>
        <c:axPos val="b"/>
        <c:numFmt formatCode="0.0%" sourceLinked="1"/>
        <c:majorTickMark val="out"/>
        <c:minorTickMark val="none"/>
        <c:tickLblPos val="nextTo"/>
        <c:crossAx val="99434880"/>
        <c:crosses val="autoZero"/>
        <c:crossBetween val="between"/>
      </c:valAx>
    </c:plotArea>
    <c:plotVisOnly val="1"/>
    <c:dispBlanksAs val="gap"/>
    <c:showDLblsOverMax val="0"/>
  </c:chart>
  <c:spPr>
    <a:noFill/>
    <a:ln>
      <a:noFill/>
    </a:ln>
  </c:spPr>
  <c:txPr>
    <a:bodyPr/>
    <a:lstStyle/>
    <a:p>
      <a:pPr>
        <a:defRPr sz="2400">
          <a:solidFill>
            <a:schemeClr val="bg1"/>
          </a:solidFill>
        </a:defRPr>
      </a:pPr>
      <a:endParaRPr lang="fr-FR"/>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Sheet1!$B$12</c:f>
              <c:strCache>
                <c:ptCount val="1"/>
                <c:pt idx="0">
                  <c:v>social health insurance programs</c:v>
                </c:pt>
              </c:strCache>
            </c:strRef>
          </c:tx>
          <c:invertIfNegative val="0"/>
          <c:dLbls>
            <c:spPr>
              <a:noFill/>
              <a:ln>
                <a:noFill/>
              </a:ln>
              <a:effectLst/>
            </c:spPr>
            <c:txPr>
              <a:bodyPr wrap="square" lIns="38100" tIns="19050" rIns="38100" bIns="19050" anchor="ctr">
                <a:spAutoFit/>
              </a:bodyPr>
              <a:lstStyle/>
              <a:p>
                <a:pPr>
                  <a:defRPr lang="ja-JP"/>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Sheet1!$C$12</c:f>
              <c:numCache>
                <c:formatCode>0.0%</c:formatCode>
                <c:ptCount val="1"/>
                <c:pt idx="0">
                  <c:v>0.78800000000000003</c:v>
                </c:pt>
              </c:numCache>
            </c:numRef>
          </c:val>
          <c:extLst>
            <c:ext xmlns:c16="http://schemas.microsoft.com/office/drawing/2014/chart" uri="{C3380CC4-5D6E-409C-BE32-E72D297353CC}">
              <c16:uniqueId val="{00000000-A0A1-4B36-8E56-9D8189DA79AF}"/>
            </c:ext>
          </c:extLst>
        </c:ser>
        <c:ser>
          <c:idx val="1"/>
          <c:order val="1"/>
          <c:tx>
            <c:strRef>
              <c:f>Sheet1!$B$13</c:f>
              <c:strCache>
                <c:ptCount val="1"/>
                <c:pt idx="0">
                  <c:v>other government health expenditure</c:v>
                </c:pt>
              </c:strCache>
            </c:strRef>
          </c:tx>
          <c:invertIfNegative val="0"/>
          <c:dLbls>
            <c:spPr>
              <a:noFill/>
              <a:ln>
                <a:noFill/>
              </a:ln>
              <a:effectLst/>
            </c:spPr>
            <c:txPr>
              <a:bodyPr wrap="square" lIns="38100" tIns="19050" rIns="38100" bIns="19050" anchor="ctr">
                <a:spAutoFit/>
              </a:bodyPr>
              <a:lstStyle/>
              <a:p>
                <a:pPr>
                  <a:defRPr lang="ja-JP"/>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Sheet1!$C$13</c:f>
              <c:numCache>
                <c:formatCode>0.0%</c:formatCode>
                <c:ptCount val="1"/>
                <c:pt idx="0">
                  <c:v>8.5999999999999993E-2</c:v>
                </c:pt>
              </c:numCache>
            </c:numRef>
          </c:val>
          <c:extLst>
            <c:ext xmlns:c16="http://schemas.microsoft.com/office/drawing/2014/chart" uri="{C3380CC4-5D6E-409C-BE32-E72D297353CC}">
              <c16:uniqueId val="{00000001-A0A1-4B36-8E56-9D8189DA79AF}"/>
            </c:ext>
          </c:extLst>
        </c:ser>
        <c:ser>
          <c:idx val="2"/>
          <c:order val="2"/>
          <c:tx>
            <c:strRef>
              <c:f>Sheet1!$B$14</c:f>
              <c:strCache>
                <c:ptCount val="1"/>
                <c:pt idx="0">
                  <c:v>private health expenditure</c:v>
                </c:pt>
              </c:strCache>
            </c:strRef>
          </c:tx>
          <c:invertIfNegative val="0"/>
          <c:dLbls>
            <c:spPr>
              <a:noFill/>
              <a:ln>
                <a:noFill/>
              </a:ln>
              <a:effectLst/>
            </c:spPr>
            <c:txPr>
              <a:bodyPr wrap="square" lIns="38100" tIns="19050" rIns="38100" bIns="19050" anchor="ctr">
                <a:spAutoFit/>
              </a:bodyPr>
              <a:lstStyle/>
              <a:p>
                <a:pPr>
                  <a:defRPr lang="ja-JP"/>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Sheet1!$C$14</c:f>
              <c:numCache>
                <c:formatCode>0.0%</c:formatCode>
                <c:ptCount val="1"/>
                <c:pt idx="0">
                  <c:v>0.126</c:v>
                </c:pt>
              </c:numCache>
            </c:numRef>
          </c:val>
          <c:extLst>
            <c:ext xmlns:c16="http://schemas.microsoft.com/office/drawing/2014/chart" uri="{C3380CC4-5D6E-409C-BE32-E72D297353CC}">
              <c16:uniqueId val="{00000002-A0A1-4B36-8E56-9D8189DA79AF}"/>
            </c:ext>
          </c:extLst>
        </c:ser>
        <c:dLbls>
          <c:showLegendKey val="0"/>
          <c:showVal val="1"/>
          <c:showCatName val="0"/>
          <c:showSerName val="0"/>
          <c:showPercent val="0"/>
          <c:showBubbleSize val="0"/>
        </c:dLbls>
        <c:gapWidth val="95"/>
        <c:overlap val="100"/>
        <c:axId val="99477760"/>
        <c:axId val="105779200"/>
      </c:barChart>
      <c:catAx>
        <c:axId val="99477760"/>
        <c:scaling>
          <c:orientation val="minMax"/>
        </c:scaling>
        <c:delete val="1"/>
        <c:axPos val="l"/>
        <c:majorTickMark val="none"/>
        <c:minorTickMark val="none"/>
        <c:tickLblPos val="nextTo"/>
        <c:crossAx val="105779200"/>
        <c:crosses val="autoZero"/>
        <c:auto val="1"/>
        <c:lblAlgn val="ctr"/>
        <c:lblOffset val="100"/>
        <c:noMultiLvlLbl val="0"/>
      </c:catAx>
      <c:valAx>
        <c:axId val="105779200"/>
        <c:scaling>
          <c:orientation val="minMax"/>
          <c:max val="1"/>
        </c:scaling>
        <c:delete val="1"/>
        <c:axPos val="b"/>
        <c:numFmt formatCode="0.0%" sourceLinked="1"/>
        <c:majorTickMark val="out"/>
        <c:minorTickMark val="none"/>
        <c:tickLblPos val="nextTo"/>
        <c:crossAx val="99477760"/>
        <c:crosses val="autoZero"/>
        <c:crossBetween val="between"/>
      </c:valAx>
    </c:plotArea>
    <c:plotVisOnly val="1"/>
    <c:dispBlanksAs val="gap"/>
    <c:showDLblsOverMax val="0"/>
  </c:chart>
  <c:spPr>
    <a:noFill/>
    <a:ln>
      <a:noFill/>
    </a:ln>
  </c:spPr>
  <c:txPr>
    <a:bodyPr/>
    <a:lstStyle/>
    <a:p>
      <a:pPr>
        <a:defRPr sz="2400">
          <a:solidFill>
            <a:schemeClr val="bg1"/>
          </a:solidFill>
        </a:defRPr>
      </a:pPr>
      <a:endParaRPr lang="fr-FR"/>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GRAPH!$B$131</c:f>
              <c:strCache>
                <c:ptCount val="1"/>
                <c:pt idx="0">
                  <c:v>Evolution de l'index de satisfaction des commandes MEG</c:v>
                </c:pt>
              </c:strCache>
            </c:strRef>
          </c:tx>
          <c:invertIfNegative val="0"/>
          <c:dPt>
            <c:idx val="0"/>
            <c:invertIfNegative val="0"/>
            <c:bubble3D val="0"/>
            <c:spPr>
              <a:pattFill prst="narHorz">
                <a:fgClr>
                  <a:schemeClr val="accent1">
                    <a:shade val="39000"/>
                  </a:schemeClr>
                </a:fgClr>
                <a:bgClr>
                  <a:schemeClr val="accent1">
                    <a:shade val="39000"/>
                    <a:lumMod val="20000"/>
                    <a:lumOff val="80000"/>
                  </a:schemeClr>
                </a:bgClr>
              </a:pattFill>
              <a:ln>
                <a:noFill/>
              </a:ln>
              <a:effectLst>
                <a:innerShdw blurRad="114300">
                  <a:schemeClr val="accent1">
                    <a:shade val="39000"/>
                  </a:schemeClr>
                </a:innerShdw>
              </a:effectLst>
            </c:spPr>
            <c:extLst>
              <c:ext xmlns:c16="http://schemas.microsoft.com/office/drawing/2014/chart" uri="{C3380CC4-5D6E-409C-BE32-E72D297353CC}">
                <c16:uniqueId val="{00000001-2D45-4B9A-AD78-CC356B2C3375}"/>
              </c:ext>
            </c:extLst>
          </c:dPt>
          <c:dPt>
            <c:idx val="1"/>
            <c:invertIfNegative val="0"/>
            <c:bubble3D val="0"/>
            <c:spPr>
              <a:pattFill prst="narHorz">
                <a:fgClr>
                  <a:schemeClr val="accent1">
                    <a:shade val="48000"/>
                  </a:schemeClr>
                </a:fgClr>
                <a:bgClr>
                  <a:schemeClr val="accent1">
                    <a:shade val="48000"/>
                    <a:lumMod val="20000"/>
                    <a:lumOff val="80000"/>
                  </a:schemeClr>
                </a:bgClr>
              </a:pattFill>
              <a:ln>
                <a:noFill/>
              </a:ln>
              <a:effectLst>
                <a:innerShdw blurRad="114300">
                  <a:schemeClr val="accent1">
                    <a:shade val="48000"/>
                  </a:schemeClr>
                </a:innerShdw>
              </a:effectLst>
            </c:spPr>
            <c:extLst>
              <c:ext xmlns:c16="http://schemas.microsoft.com/office/drawing/2014/chart" uri="{C3380CC4-5D6E-409C-BE32-E72D297353CC}">
                <c16:uniqueId val="{00000003-2D45-4B9A-AD78-CC356B2C3375}"/>
              </c:ext>
            </c:extLst>
          </c:dPt>
          <c:dPt>
            <c:idx val="2"/>
            <c:invertIfNegative val="0"/>
            <c:bubble3D val="0"/>
            <c:spPr>
              <a:pattFill prst="narHorz">
                <a:fgClr>
                  <a:schemeClr val="accent1">
                    <a:shade val="58000"/>
                  </a:schemeClr>
                </a:fgClr>
                <a:bgClr>
                  <a:schemeClr val="accent1">
                    <a:shade val="58000"/>
                    <a:lumMod val="20000"/>
                    <a:lumOff val="80000"/>
                  </a:schemeClr>
                </a:bgClr>
              </a:pattFill>
              <a:ln>
                <a:noFill/>
              </a:ln>
              <a:effectLst>
                <a:innerShdw blurRad="114300">
                  <a:schemeClr val="accent1">
                    <a:shade val="58000"/>
                  </a:schemeClr>
                </a:innerShdw>
              </a:effectLst>
            </c:spPr>
            <c:extLst>
              <c:ext xmlns:c16="http://schemas.microsoft.com/office/drawing/2014/chart" uri="{C3380CC4-5D6E-409C-BE32-E72D297353CC}">
                <c16:uniqueId val="{00000005-2D45-4B9A-AD78-CC356B2C3375}"/>
              </c:ext>
            </c:extLst>
          </c:dPt>
          <c:dPt>
            <c:idx val="3"/>
            <c:invertIfNegative val="0"/>
            <c:bubble3D val="0"/>
            <c:spPr>
              <a:pattFill prst="narHorz">
                <a:fgClr>
                  <a:schemeClr val="accent1">
                    <a:shade val="67000"/>
                  </a:schemeClr>
                </a:fgClr>
                <a:bgClr>
                  <a:schemeClr val="accent1">
                    <a:shade val="67000"/>
                    <a:lumMod val="20000"/>
                    <a:lumOff val="80000"/>
                  </a:schemeClr>
                </a:bgClr>
              </a:pattFill>
              <a:ln>
                <a:noFill/>
              </a:ln>
              <a:effectLst>
                <a:innerShdw blurRad="114300">
                  <a:schemeClr val="accent1">
                    <a:shade val="67000"/>
                  </a:schemeClr>
                </a:innerShdw>
              </a:effectLst>
            </c:spPr>
            <c:extLst>
              <c:ext xmlns:c16="http://schemas.microsoft.com/office/drawing/2014/chart" uri="{C3380CC4-5D6E-409C-BE32-E72D297353CC}">
                <c16:uniqueId val="{00000007-2D45-4B9A-AD78-CC356B2C3375}"/>
              </c:ext>
            </c:extLst>
          </c:dPt>
          <c:dPt>
            <c:idx val="4"/>
            <c:invertIfNegative val="0"/>
            <c:bubble3D val="0"/>
            <c:spPr>
              <a:pattFill prst="narHorz">
                <a:fgClr>
                  <a:schemeClr val="accent1">
                    <a:shade val="76000"/>
                  </a:schemeClr>
                </a:fgClr>
                <a:bgClr>
                  <a:schemeClr val="accent1">
                    <a:shade val="76000"/>
                    <a:lumMod val="20000"/>
                    <a:lumOff val="80000"/>
                  </a:schemeClr>
                </a:bgClr>
              </a:pattFill>
              <a:ln>
                <a:noFill/>
              </a:ln>
              <a:effectLst>
                <a:innerShdw blurRad="114300">
                  <a:schemeClr val="accent1">
                    <a:shade val="76000"/>
                  </a:schemeClr>
                </a:innerShdw>
              </a:effectLst>
            </c:spPr>
            <c:extLst>
              <c:ext xmlns:c16="http://schemas.microsoft.com/office/drawing/2014/chart" uri="{C3380CC4-5D6E-409C-BE32-E72D297353CC}">
                <c16:uniqueId val="{00000009-2D45-4B9A-AD78-CC356B2C3375}"/>
              </c:ext>
            </c:extLst>
          </c:dPt>
          <c:dPt>
            <c:idx val="5"/>
            <c:invertIfNegative val="0"/>
            <c:bubble3D val="0"/>
            <c:spPr>
              <a:pattFill prst="narHorz">
                <a:fgClr>
                  <a:schemeClr val="accent1">
                    <a:shade val="86000"/>
                  </a:schemeClr>
                </a:fgClr>
                <a:bgClr>
                  <a:schemeClr val="accent1">
                    <a:shade val="86000"/>
                    <a:lumMod val="20000"/>
                    <a:lumOff val="80000"/>
                  </a:schemeClr>
                </a:bgClr>
              </a:pattFill>
              <a:ln>
                <a:noFill/>
              </a:ln>
              <a:effectLst>
                <a:innerShdw blurRad="114300">
                  <a:schemeClr val="accent1">
                    <a:shade val="86000"/>
                  </a:schemeClr>
                </a:innerShdw>
              </a:effectLst>
            </c:spPr>
            <c:extLst>
              <c:ext xmlns:c16="http://schemas.microsoft.com/office/drawing/2014/chart" uri="{C3380CC4-5D6E-409C-BE32-E72D297353CC}">
                <c16:uniqueId val="{0000000B-2D45-4B9A-AD78-CC356B2C3375}"/>
              </c:ext>
            </c:extLst>
          </c:dPt>
          <c:dPt>
            <c:idx val="6"/>
            <c:invertIfNegative val="0"/>
            <c:bubble3D val="0"/>
            <c:spPr>
              <a:pattFill prst="narHorz">
                <a:fgClr>
                  <a:schemeClr val="accent1">
                    <a:shade val="95000"/>
                  </a:schemeClr>
                </a:fgClr>
                <a:bgClr>
                  <a:schemeClr val="accent1">
                    <a:shade val="95000"/>
                    <a:lumMod val="20000"/>
                    <a:lumOff val="80000"/>
                  </a:schemeClr>
                </a:bgClr>
              </a:pattFill>
              <a:ln>
                <a:noFill/>
              </a:ln>
              <a:effectLst>
                <a:innerShdw blurRad="114300">
                  <a:schemeClr val="accent1">
                    <a:shade val="95000"/>
                  </a:schemeClr>
                </a:innerShdw>
              </a:effectLst>
            </c:spPr>
            <c:extLst>
              <c:ext xmlns:c16="http://schemas.microsoft.com/office/drawing/2014/chart" uri="{C3380CC4-5D6E-409C-BE32-E72D297353CC}">
                <c16:uniqueId val="{0000000D-2D45-4B9A-AD78-CC356B2C3375}"/>
              </c:ext>
            </c:extLst>
          </c:dPt>
          <c:dPt>
            <c:idx val="7"/>
            <c:invertIfNegative val="0"/>
            <c:bubble3D val="0"/>
            <c:spPr>
              <a:pattFill prst="narHorz">
                <a:fgClr>
                  <a:schemeClr val="accent1">
                    <a:tint val="96000"/>
                  </a:schemeClr>
                </a:fgClr>
                <a:bgClr>
                  <a:schemeClr val="accent1">
                    <a:tint val="96000"/>
                    <a:lumMod val="20000"/>
                    <a:lumOff val="80000"/>
                  </a:schemeClr>
                </a:bgClr>
              </a:pattFill>
              <a:ln>
                <a:noFill/>
              </a:ln>
              <a:effectLst>
                <a:innerShdw blurRad="114300">
                  <a:schemeClr val="accent1">
                    <a:tint val="96000"/>
                  </a:schemeClr>
                </a:innerShdw>
              </a:effectLst>
            </c:spPr>
            <c:extLst>
              <c:ext xmlns:c16="http://schemas.microsoft.com/office/drawing/2014/chart" uri="{C3380CC4-5D6E-409C-BE32-E72D297353CC}">
                <c16:uniqueId val="{0000000F-2D45-4B9A-AD78-CC356B2C3375}"/>
              </c:ext>
            </c:extLst>
          </c:dPt>
          <c:dPt>
            <c:idx val="8"/>
            <c:invertIfNegative val="0"/>
            <c:bubble3D val="0"/>
            <c:spPr>
              <a:pattFill prst="narHorz">
                <a:fgClr>
                  <a:schemeClr val="accent1">
                    <a:tint val="86000"/>
                  </a:schemeClr>
                </a:fgClr>
                <a:bgClr>
                  <a:schemeClr val="accent1">
                    <a:tint val="86000"/>
                    <a:lumMod val="20000"/>
                    <a:lumOff val="80000"/>
                  </a:schemeClr>
                </a:bgClr>
              </a:pattFill>
              <a:ln>
                <a:noFill/>
              </a:ln>
              <a:effectLst>
                <a:innerShdw blurRad="114300">
                  <a:schemeClr val="accent1">
                    <a:tint val="86000"/>
                  </a:schemeClr>
                </a:innerShdw>
              </a:effectLst>
            </c:spPr>
            <c:extLst>
              <c:ext xmlns:c16="http://schemas.microsoft.com/office/drawing/2014/chart" uri="{C3380CC4-5D6E-409C-BE32-E72D297353CC}">
                <c16:uniqueId val="{00000011-2D45-4B9A-AD78-CC356B2C3375}"/>
              </c:ext>
            </c:extLst>
          </c:dPt>
          <c:dPt>
            <c:idx val="9"/>
            <c:invertIfNegative val="0"/>
            <c:bubble3D val="0"/>
            <c:spPr>
              <a:pattFill prst="narHorz">
                <a:fgClr>
                  <a:schemeClr val="accent1">
                    <a:tint val="77000"/>
                  </a:schemeClr>
                </a:fgClr>
                <a:bgClr>
                  <a:schemeClr val="accent1">
                    <a:tint val="77000"/>
                    <a:lumMod val="20000"/>
                    <a:lumOff val="80000"/>
                  </a:schemeClr>
                </a:bgClr>
              </a:pattFill>
              <a:ln>
                <a:noFill/>
              </a:ln>
              <a:effectLst>
                <a:innerShdw blurRad="114300">
                  <a:schemeClr val="accent1">
                    <a:tint val="77000"/>
                  </a:schemeClr>
                </a:innerShdw>
              </a:effectLst>
            </c:spPr>
            <c:extLst>
              <c:ext xmlns:c16="http://schemas.microsoft.com/office/drawing/2014/chart" uri="{C3380CC4-5D6E-409C-BE32-E72D297353CC}">
                <c16:uniqueId val="{00000013-2D45-4B9A-AD78-CC356B2C3375}"/>
              </c:ext>
            </c:extLst>
          </c:dPt>
          <c:dPt>
            <c:idx val="10"/>
            <c:invertIfNegative val="0"/>
            <c:bubble3D val="0"/>
            <c:spPr>
              <a:pattFill prst="narHorz">
                <a:fgClr>
                  <a:schemeClr val="accent1">
                    <a:tint val="68000"/>
                  </a:schemeClr>
                </a:fgClr>
                <a:bgClr>
                  <a:schemeClr val="accent1">
                    <a:tint val="68000"/>
                    <a:lumMod val="20000"/>
                    <a:lumOff val="80000"/>
                  </a:schemeClr>
                </a:bgClr>
              </a:pattFill>
              <a:ln>
                <a:noFill/>
              </a:ln>
              <a:effectLst>
                <a:innerShdw blurRad="114300">
                  <a:schemeClr val="accent1">
                    <a:tint val="68000"/>
                  </a:schemeClr>
                </a:innerShdw>
              </a:effectLst>
            </c:spPr>
            <c:extLst>
              <c:ext xmlns:c16="http://schemas.microsoft.com/office/drawing/2014/chart" uri="{C3380CC4-5D6E-409C-BE32-E72D297353CC}">
                <c16:uniqueId val="{00000015-2D45-4B9A-AD78-CC356B2C3375}"/>
              </c:ext>
            </c:extLst>
          </c:dPt>
          <c:dPt>
            <c:idx val="11"/>
            <c:invertIfNegative val="0"/>
            <c:bubble3D val="0"/>
            <c:spPr>
              <a:pattFill prst="narHorz">
                <a:fgClr>
                  <a:schemeClr val="accent1">
                    <a:tint val="58000"/>
                  </a:schemeClr>
                </a:fgClr>
                <a:bgClr>
                  <a:schemeClr val="accent1">
                    <a:tint val="58000"/>
                    <a:lumMod val="20000"/>
                    <a:lumOff val="80000"/>
                  </a:schemeClr>
                </a:bgClr>
              </a:pattFill>
              <a:ln>
                <a:noFill/>
              </a:ln>
              <a:effectLst>
                <a:innerShdw blurRad="114300">
                  <a:schemeClr val="accent1">
                    <a:tint val="58000"/>
                  </a:schemeClr>
                </a:innerShdw>
              </a:effectLst>
            </c:spPr>
            <c:extLst>
              <c:ext xmlns:c16="http://schemas.microsoft.com/office/drawing/2014/chart" uri="{C3380CC4-5D6E-409C-BE32-E72D297353CC}">
                <c16:uniqueId val="{00000017-2D45-4B9A-AD78-CC356B2C3375}"/>
              </c:ext>
            </c:extLst>
          </c:dPt>
          <c:dPt>
            <c:idx val="12"/>
            <c:invertIfNegative val="0"/>
            <c:bubble3D val="0"/>
            <c:spPr>
              <a:pattFill prst="narHorz">
                <a:fgClr>
                  <a:schemeClr val="accent1">
                    <a:tint val="49000"/>
                  </a:schemeClr>
                </a:fgClr>
                <a:bgClr>
                  <a:schemeClr val="accent1">
                    <a:tint val="49000"/>
                    <a:lumMod val="20000"/>
                    <a:lumOff val="80000"/>
                  </a:schemeClr>
                </a:bgClr>
              </a:pattFill>
              <a:ln>
                <a:noFill/>
              </a:ln>
              <a:effectLst>
                <a:innerShdw blurRad="114300">
                  <a:schemeClr val="accent1">
                    <a:tint val="49000"/>
                  </a:schemeClr>
                </a:innerShdw>
              </a:effectLst>
            </c:spPr>
            <c:extLst>
              <c:ext xmlns:c16="http://schemas.microsoft.com/office/drawing/2014/chart" uri="{C3380CC4-5D6E-409C-BE32-E72D297353CC}">
                <c16:uniqueId val="{00000019-2D45-4B9A-AD78-CC356B2C3375}"/>
              </c:ext>
            </c:extLst>
          </c:dPt>
          <c:dPt>
            <c:idx val="13"/>
            <c:invertIfNegative val="0"/>
            <c:bubble3D val="0"/>
            <c:spPr>
              <a:pattFill prst="narHorz">
                <a:fgClr>
                  <a:schemeClr val="accent1">
                    <a:tint val="40000"/>
                  </a:schemeClr>
                </a:fgClr>
                <a:bgClr>
                  <a:schemeClr val="accent1">
                    <a:tint val="40000"/>
                    <a:lumMod val="20000"/>
                    <a:lumOff val="80000"/>
                  </a:schemeClr>
                </a:bgClr>
              </a:pattFill>
              <a:ln>
                <a:noFill/>
              </a:ln>
              <a:effectLst>
                <a:innerShdw blurRad="114300">
                  <a:schemeClr val="accent1">
                    <a:tint val="40000"/>
                  </a:schemeClr>
                </a:innerShdw>
              </a:effectLst>
            </c:spPr>
            <c:extLst>
              <c:ext xmlns:c16="http://schemas.microsoft.com/office/drawing/2014/chart" uri="{C3380CC4-5D6E-409C-BE32-E72D297353CC}">
                <c16:uniqueId val="{0000001B-2D45-4B9A-AD78-CC356B2C3375}"/>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19050" cap="rnd">
                <a:solidFill>
                  <a:srgbClr val="FF0000"/>
                </a:solidFill>
              </a:ln>
              <a:effectLst/>
            </c:spPr>
            <c:trendlineType val="linear"/>
            <c:dispRSqr val="1"/>
            <c:dispEq val="1"/>
            <c:trendlineLbl>
              <c:layout>
                <c:manualLayout>
                  <c:x val="1.2057128355138814E-2"/>
                  <c:y val="-0.17216493893714635"/>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trendlineLbl>
          </c:trendline>
          <c:cat>
            <c:strRef>
              <c:f>GRAPH!$A$132:$A$145</c:f>
              <c:strCache>
                <c:ptCount val="14"/>
                <c:pt idx="0">
                  <c:v>T1 2017</c:v>
                </c:pt>
                <c:pt idx="1">
                  <c:v>T2 2017</c:v>
                </c:pt>
                <c:pt idx="2">
                  <c:v>T3 2017</c:v>
                </c:pt>
                <c:pt idx="3">
                  <c:v>T4 2017</c:v>
                </c:pt>
                <c:pt idx="4">
                  <c:v>T1 2018</c:v>
                </c:pt>
                <c:pt idx="5">
                  <c:v>T2 2018</c:v>
                </c:pt>
                <c:pt idx="6">
                  <c:v>T3 2018</c:v>
                </c:pt>
                <c:pt idx="7">
                  <c:v>T4 2018</c:v>
                </c:pt>
                <c:pt idx="8">
                  <c:v>T1 2019</c:v>
                </c:pt>
                <c:pt idx="9">
                  <c:v>T2 2019</c:v>
                </c:pt>
                <c:pt idx="10">
                  <c:v>T3 2019</c:v>
                </c:pt>
                <c:pt idx="11">
                  <c:v>T4 2019</c:v>
                </c:pt>
                <c:pt idx="12">
                  <c:v>T1 2020</c:v>
                </c:pt>
                <c:pt idx="13">
                  <c:v>T2 2020</c:v>
                </c:pt>
              </c:strCache>
            </c:strRef>
          </c:cat>
          <c:val>
            <c:numRef>
              <c:f>GRAPH!$B$132:$B$145</c:f>
              <c:numCache>
                <c:formatCode>0.0%</c:formatCode>
                <c:ptCount val="14"/>
                <c:pt idx="0">
                  <c:v>0.60628261126641148</c:v>
                </c:pt>
                <c:pt idx="1">
                  <c:v>0.58995636256707529</c:v>
                </c:pt>
                <c:pt idx="2">
                  <c:v>0.58540424324281459</c:v>
                </c:pt>
                <c:pt idx="3">
                  <c:v>0.52703019468970502</c:v>
                </c:pt>
                <c:pt idx="4">
                  <c:v>0.53216430620222566</c:v>
                </c:pt>
                <c:pt idx="5">
                  <c:v>0.59593471473823478</c:v>
                </c:pt>
                <c:pt idx="6">
                  <c:v>0.695662283335165</c:v>
                </c:pt>
                <c:pt idx="7">
                  <c:v>0.68797058209230377</c:v>
                </c:pt>
                <c:pt idx="8">
                  <c:v>0.5007513898240934</c:v>
                </c:pt>
                <c:pt idx="9">
                  <c:v>0.70154040735434042</c:v>
                </c:pt>
                <c:pt idx="10">
                  <c:v>0.72349831676737408</c:v>
                </c:pt>
                <c:pt idx="11">
                  <c:v>0.6369307647776109</c:v>
                </c:pt>
                <c:pt idx="12">
                  <c:v>0.7223130702017202</c:v>
                </c:pt>
                <c:pt idx="13">
                  <c:v>0.77583471806957338</c:v>
                </c:pt>
              </c:numCache>
            </c:numRef>
          </c:val>
          <c:extLst>
            <c:ext xmlns:c16="http://schemas.microsoft.com/office/drawing/2014/chart" uri="{C3380CC4-5D6E-409C-BE32-E72D297353CC}">
              <c16:uniqueId val="{0000001D-2D45-4B9A-AD78-CC356B2C3375}"/>
            </c:ext>
          </c:extLst>
        </c:ser>
        <c:dLbls>
          <c:showLegendKey val="0"/>
          <c:showVal val="0"/>
          <c:showCatName val="0"/>
          <c:showSerName val="0"/>
          <c:showPercent val="0"/>
          <c:showBubbleSize val="0"/>
        </c:dLbls>
        <c:gapWidth val="164"/>
        <c:overlap val="-22"/>
        <c:axId val="517172600"/>
        <c:axId val="517170304"/>
      </c:barChart>
      <c:catAx>
        <c:axId val="51717260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7170304"/>
        <c:crosses val="autoZero"/>
        <c:auto val="1"/>
        <c:lblAlgn val="ctr"/>
        <c:lblOffset val="100"/>
        <c:noMultiLvlLbl val="0"/>
      </c:catAx>
      <c:valAx>
        <c:axId val="517170304"/>
        <c:scaling>
          <c:orientation val="minMax"/>
        </c:scaling>
        <c:delete val="0"/>
        <c:axPos val="l"/>
        <c:majorGridlines>
          <c:spPr>
            <a:ln>
              <a:solidFill>
                <a:schemeClr val="tx1">
                  <a:lumMod val="15000"/>
                  <a:lumOff val="85000"/>
                </a:schemeClr>
              </a:solidFill>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17172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r>
              <a:rPr lang="en-US" sz="1600" dirty="0"/>
              <a:t>Evolution des gaps </a:t>
            </a:r>
            <a:r>
              <a:rPr lang="en-US" sz="1600" dirty="0" err="1"/>
              <a:t>en</a:t>
            </a:r>
            <a:r>
              <a:rPr lang="en-US" sz="1600" dirty="0"/>
              <a:t> </a:t>
            </a:r>
            <a:r>
              <a:rPr lang="en-US" sz="1600" dirty="0" err="1"/>
              <a:t>ressources</a:t>
            </a:r>
            <a:r>
              <a:rPr lang="en-US" sz="1600" dirty="0"/>
              <a:t> </a:t>
            </a:r>
            <a:r>
              <a:rPr lang="en-US" sz="1600" dirty="0" err="1"/>
              <a:t>humaine</a:t>
            </a:r>
            <a:r>
              <a:rPr lang="en-US" sz="1600" dirty="0"/>
              <a:t> </a:t>
            </a:r>
            <a:r>
              <a:rPr lang="en-US" sz="1600" dirty="0" err="1"/>
              <a:t>en</a:t>
            </a:r>
            <a:r>
              <a:rPr lang="en-US" sz="1600" dirty="0"/>
              <a:t> santé (RHS) pour la SR </a:t>
            </a:r>
            <a:r>
              <a:rPr lang="en-US" sz="1600" dirty="0" err="1"/>
              <a:t>selon</a:t>
            </a:r>
            <a:r>
              <a:rPr lang="en-US" sz="1600" baseline="0" dirty="0"/>
              <a:t> le referential UHC de 23 </a:t>
            </a:r>
            <a:r>
              <a:rPr lang="en-US" sz="1600" baseline="0" dirty="0" err="1"/>
              <a:t>médecins</a:t>
            </a:r>
            <a:r>
              <a:rPr lang="en-US" sz="1600" baseline="0" dirty="0"/>
              <a:t>, SFE et </a:t>
            </a:r>
            <a:r>
              <a:rPr lang="en-US" sz="1600" baseline="0" dirty="0" err="1"/>
              <a:t>infirmiers</a:t>
            </a:r>
            <a:r>
              <a:rPr lang="en-US" sz="1600" baseline="0" dirty="0"/>
              <a:t> pour 10 000 habitants</a:t>
            </a:r>
            <a:endParaRPr lang="en-US" sz="1600" dirty="0"/>
          </a:p>
        </c:rich>
      </c:tx>
      <c:overlay val="0"/>
      <c:spPr>
        <a:noFill/>
        <a:ln>
          <a:noFill/>
        </a:ln>
        <a:effectLst/>
      </c:spPr>
      <c:txPr>
        <a:bodyPr rot="0" spcFirstLastPara="1" vertOverflow="ellipsis" vert="horz" wrap="square" anchor="ctr" anchorCtr="1"/>
        <a:lstStyle/>
        <a:p>
          <a:pPr>
            <a:defRPr sz="16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percentStacked"/>
        <c:varyColors val="0"/>
        <c:ser>
          <c:idx val="0"/>
          <c:order val="0"/>
          <c:tx>
            <c:strRef>
              <c:f>'[Graphique dans Microsoft PowerPoint]2. Ressources humains SSP'!$A$4</c:f>
              <c:strCache>
                <c:ptCount val="1"/>
                <c:pt idx="0">
                  <c:v>Total RSH SR disponible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'[Graphique dans Microsoft PowerPoint]2. Ressources humains SSP'!$B$2:$H$2</c:f>
              <c:numCache>
                <c:formatCode>General</c:formatCode>
                <c:ptCount val="7"/>
                <c:pt idx="0">
                  <c:v>2012</c:v>
                </c:pt>
                <c:pt idx="1">
                  <c:v>2013</c:v>
                </c:pt>
                <c:pt idx="2">
                  <c:v>2014</c:v>
                </c:pt>
                <c:pt idx="3">
                  <c:v>2015</c:v>
                </c:pt>
                <c:pt idx="4">
                  <c:v>2016</c:v>
                </c:pt>
                <c:pt idx="5">
                  <c:v>2017</c:v>
                </c:pt>
                <c:pt idx="6">
                  <c:v>2018</c:v>
                </c:pt>
              </c:numCache>
            </c:numRef>
          </c:cat>
          <c:val>
            <c:numRef>
              <c:f>'[Graphique dans Microsoft PowerPoint]2. Ressources humains SSP'!$B$4:$H$4</c:f>
              <c:numCache>
                <c:formatCode>_-* #\ ##0\ _€_-;\-* #\ ##0\ _€_-;_-* "-"??\ _€_-;_-@_-</c:formatCode>
                <c:ptCount val="7"/>
                <c:pt idx="0">
                  <c:v>8116</c:v>
                </c:pt>
                <c:pt idx="1">
                  <c:v>8590</c:v>
                </c:pt>
                <c:pt idx="2">
                  <c:v>8959</c:v>
                </c:pt>
                <c:pt idx="3">
                  <c:v>10484</c:v>
                </c:pt>
                <c:pt idx="4">
                  <c:v>10931</c:v>
                </c:pt>
                <c:pt idx="5">
                  <c:v>14262</c:v>
                </c:pt>
                <c:pt idx="6" formatCode="General">
                  <c:v>16468</c:v>
                </c:pt>
              </c:numCache>
            </c:numRef>
          </c:val>
          <c:extLst>
            <c:ext xmlns:c16="http://schemas.microsoft.com/office/drawing/2014/chart" uri="{C3380CC4-5D6E-409C-BE32-E72D297353CC}">
              <c16:uniqueId val="{00000000-6192-4C52-9D3D-7307ED7964B2}"/>
            </c:ext>
          </c:extLst>
        </c:ser>
        <c:ser>
          <c:idx val="1"/>
          <c:order val="1"/>
          <c:tx>
            <c:strRef>
              <c:f>'[Graphique dans Microsoft PowerPoint]2. Ressources humains SSP'!$A$6</c:f>
              <c:strCache>
                <c:ptCount val="1"/>
                <c:pt idx="0">
                  <c:v>Gaps RHS SR</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1.359519739601391E-17"/>
                  <c:y val="0.1289651374836500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192-4C52-9D3D-7307ED7964B2}"/>
                </c:ext>
              </c:extLst>
            </c:dLbl>
            <c:dLbl>
              <c:idx val="1"/>
              <c:layout>
                <c:manualLayout>
                  <c:x val="0"/>
                  <c:y val="0.1206448060330919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192-4C52-9D3D-7307ED7964B2}"/>
                </c:ext>
              </c:extLst>
            </c:dLbl>
            <c:dLbl>
              <c:idx val="2"/>
              <c:layout>
                <c:manualLayout>
                  <c:x val="-5.4380789584055642E-17"/>
                  <c:y val="0.1123244745825338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192-4C52-9D3D-7307ED7964B2}"/>
                </c:ext>
              </c:extLst>
            </c:dLbl>
            <c:dLbl>
              <c:idx val="3"/>
              <c:layout>
                <c:manualLayout>
                  <c:x val="1.4831295762430202E-3"/>
                  <c:y val="0.116484640307812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192-4C52-9D3D-7307ED7964B2}"/>
                </c:ext>
              </c:extLst>
            </c:dLbl>
            <c:dLbl>
              <c:idx val="4"/>
              <c:layout>
                <c:manualLayout>
                  <c:x val="-1.0876157916811128E-16"/>
                  <c:y val="0.1123244745825339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192-4C52-9D3D-7307ED7964B2}"/>
                </c:ext>
              </c:extLst>
            </c:dLbl>
            <c:dLbl>
              <c:idx val="5"/>
              <c:layout>
                <c:manualLayout>
                  <c:x val="0"/>
                  <c:y val="0.137285468934208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92-4C52-9D3D-7307ED7964B2}"/>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'[Graphique dans Microsoft PowerPoint]2. Ressources humains SSP'!$B$2:$H$2</c:f>
              <c:numCache>
                <c:formatCode>General</c:formatCode>
                <c:ptCount val="7"/>
                <c:pt idx="0">
                  <c:v>2012</c:v>
                </c:pt>
                <c:pt idx="1">
                  <c:v>2013</c:v>
                </c:pt>
                <c:pt idx="2">
                  <c:v>2014</c:v>
                </c:pt>
                <c:pt idx="3">
                  <c:v>2015</c:v>
                </c:pt>
                <c:pt idx="4">
                  <c:v>2016</c:v>
                </c:pt>
                <c:pt idx="5">
                  <c:v>2017</c:v>
                </c:pt>
                <c:pt idx="6">
                  <c:v>2018</c:v>
                </c:pt>
              </c:numCache>
            </c:numRef>
          </c:cat>
          <c:val>
            <c:numRef>
              <c:f>'[Graphique dans Microsoft PowerPoint]2. Ressources humains SSP'!$B$6:$H$6</c:f>
              <c:numCache>
                <c:formatCode>_-* #\ ##0\ _€_-;\-* #\ ##0\ _€_-;_-* "-"??\ _€_-;_-@_-</c:formatCode>
                <c:ptCount val="7"/>
                <c:pt idx="0">
                  <c:v>30476.176099999997</c:v>
                </c:pt>
                <c:pt idx="1">
                  <c:v>31252.430800000002</c:v>
                </c:pt>
                <c:pt idx="2">
                  <c:v>32165.887799999997</c:v>
                </c:pt>
                <c:pt idx="3">
                  <c:v>31952.136200000001</c:v>
                </c:pt>
                <c:pt idx="4">
                  <c:v>32848.117700000003</c:v>
                </c:pt>
                <c:pt idx="5">
                  <c:v>30891.938099999999</c:v>
                </c:pt>
                <c:pt idx="6">
                  <c:v>30093.381699999998</c:v>
                </c:pt>
              </c:numCache>
            </c:numRef>
          </c:val>
          <c:extLst>
            <c:ext xmlns:c16="http://schemas.microsoft.com/office/drawing/2014/chart" uri="{C3380CC4-5D6E-409C-BE32-E72D297353CC}">
              <c16:uniqueId val="{00000007-6192-4C52-9D3D-7307ED7964B2}"/>
            </c:ext>
          </c:extLst>
        </c:ser>
        <c:dLbls>
          <c:showLegendKey val="0"/>
          <c:showVal val="0"/>
          <c:showCatName val="0"/>
          <c:showSerName val="0"/>
          <c:showPercent val="0"/>
          <c:showBubbleSize val="0"/>
        </c:dLbls>
        <c:gapWidth val="219"/>
        <c:overlap val="100"/>
        <c:axId val="557737560"/>
        <c:axId val="557741824"/>
      </c:barChart>
      <c:lineChart>
        <c:grouping val="standard"/>
        <c:varyColors val="0"/>
        <c:ser>
          <c:idx val="2"/>
          <c:order val="2"/>
          <c:tx>
            <c:strRef>
              <c:f>'[Graphique dans Microsoft PowerPoint]2. Ressources humains SSP'!$A$7</c:f>
              <c:strCache>
                <c:ptCount val="1"/>
                <c:pt idx="0">
                  <c:v>Niveau de couverture en RHS SR </c:v>
                </c:pt>
              </c:strCache>
            </c:strRef>
          </c:tx>
          <c:spPr>
            <a:ln w="28575" cap="rnd">
              <a:solidFill>
                <a:srgbClr val="FF0000"/>
              </a:solidFill>
              <a:round/>
            </a:ln>
            <a:effectLst/>
          </c:spPr>
          <c:marker>
            <c:symbol val="circle"/>
            <c:size val="9"/>
            <c:spPr>
              <a:solidFill>
                <a:srgbClr val="FF0000"/>
              </a:solidFill>
              <a:ln>
                <a:solidFill>
                  <a:srgbClr val="FF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'[Graphique dans Microsoft PowerPoint]2. Ressources humains SSP'!$B$2:$G$2</c:f>
              <c:numCache>
                <c:formatCode>General</c:formatCode>
                <c:ptCount val="6"/>
                <c:pt idx="0">
                  <c:v>2012</c:v>
                </c:pt>
                <c:pt idx="1">
                  <c:v>2013</c:v>
                </c:pt>
                <c:pt idx="2">
                  <c:v>2014</c:v>
                </c:pt>
                <c:pt idx="3">
                  <c:v>2015</c:v>
                </c:pt>
                <c:pt idx="4">
                  <c:v>2016</c:v>
                </c:pt>
                <c:pt idx="5">
                  <c:v>2017</c:v>
                </c:pt>
              </c:numCache>
            </c:numRef>
          </c:cat>
          <c:val>
            <c:numRef>
              <c:f>'[Graphique dans Microsoft PowerPoint]2. Ressources humains SSP'!$B$7:$H$7</c:f>
              <c:numCache>
                <c:formatCode>0.0%</c:formatCode>
                <c:ptCount val="7"/>
                <c:pt idx="0">
                  <c:v>0.2103016937674059</c:v>
                </c:pt>
                <c:pt idx="1">
                  <c:v>0.21559929521167667</c:v>
                </c:pt>
                <c:pt idx="2">
                  <c:v>0.21784861866541069</c:v>
                </c:pt>
                <c:pt idx="3">
                  <c:v>0.24705359485579179</c:v>
                </c:pt>
                <c:pt idx="4">
                  <c:v>0.24968525119454382</c:v>
                </c:pt>
                <c:pt idx="5">
                  <c:v>0.31585284916710288</c:v>
                </c:pt>
                <c:pt idx="6">
                  <c:v>0.35368366226984199</c:v>
                </c:pt>
              </c:numCache>
            </c:numRef>
          </c:val>
          <c:smooth val="0"/>
          <c:extLst>
            <c:ext xmlns:c16="http://schemas.microsoft.com/office/drawing/2014/chart" uri="{C3380CC4-5D6E-409C-BE32-E72D297353CC}">
              <c16:uniqueId val="{00000008-6192-4C52-9D3D-7307ED7964B2}"/>
            </c:ext>
          </c:extLst>
        </c:ser>
        <c:dLbls>
          <c:showLegendKey val="0"/>
          <c:showVal val="0"/>
          <c:showCatName val="0"/>
          <c:showSerName val="0"/>
          <c:showPercent val="0"/>
          <c:showBubbleSize val="0"/>
        </c:dLbls>
        <c:marker val="1"/>
        <c:smooth val="0"/>
        <c:axId val="557751336"/>
        <c:axId val="557755928"/>
      </c:lineChart>
      <c:catAx>
        <c:axId val="557737560"/>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fr-FR"/>
          </a:p>
        </c:txPr>
        <c:crossAx val="557741824"/>
        <c:crosses val="autoZero"/>
        <c:auto val="1"/>
        <c:lblAlgn val="ctr"/>
        <c:lblOffset val="100"/>
        <c:noMultiLvlLbl val="0"/>
      </c:catAx>
      <c:valAx>
        <c:axId val="557741824"/>
        <c:scaling>
          <c:orientation val="minMax"/>
        </c:scaling>
        <c:delete val="0"/>
        <c:axPos val="l"/>
        <c:majorGridlines>
          <c:spPr>
            <a:ln>
              <a:solidFill>
                <a:schemeClr val="tx1">
                  <a:lumMod val="15000"/>
                  <a:lumOff val="85000"/>
                </a:schemeClr>
              </a:solidFill>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57737560"/>
        <c:crosses val="autoZero"/>
        <c:crossBetween val="between"/>
      </c:valAx>
      <c:valAx>
        <c:axId val="557755928"/>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57751336"/>
        <c:crosses val="max"/>
        <c:crossBetween val="between"/>
      </c:valAx>
      <c:catAx>
        <c:axId val="557751336"/>
        <c:scaling>
          <c:orientation val="minMax"/>
        </c:scaling>
        <c:delete val="1"/>
        <c:axPos val="b"/>
        <c:numFmt formatCode="General" sourceLinked="1"/>
        <c:majorTickMark val="none"/>
        <c:minorTickMark val="none"/>
        <c:tickLblPos val="nextTo"/>
        <c:crossAx val="55775592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cap="all" spc="150" baseline="0">
                <a:solidFill>
                  <a:schemeClr val="tx1">
                    <a:lumMod val="50000"/>
                    <a:lumOff val="50000"/>
                  </a:schemeClr>
                </a:solidFill>
                <a:latin typeface="+mn-lt"/>
                <a:ea typeface="+mn-ea"/>
                <a:cs typeface="+mn-cs"/>
              </a:defRPr>
            </a:pPr>
            <a:r>
              <a:rPr lang="fr-FR" sz="2000"/>
              <a:t>Evolution</a:t>
            </a:r>
            <a:r>
              <a:rPr lang="fr-FR" sz="2000" baseline="0"/>
              <a:t> de la couverture du pays en CSPS y compris le privé (norme de 1 CSPS pour  5000 habitants)</a:t>
            </a:r>
            <a:endParaRPr lang="fr-FR" sz="2000"/>
          </a:p>
        </c:rich>
      </c:tx>
      <c:overlay val="0"/>
      <c:spPr>
        <a:noFill/>
        <a:ln>
          <a:noFill/>
        </a:ln>
        <a:effectLst/>
      </c:spPr>
      <c:txPr>
        <a:bodyPr rot="0" spcFirstLastPara="1" vertOverflow="ellipsis" vert="horz" wrap="square" anchor="ctr" anchorCtr="1"/>
        <a:lstStyle/>
        <a:p>
          <a:pPr>
            <a:defRPr sz="20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barChart>
        <c:barDir val="col"/>
        <c:grouping val="stacked"/>
        <c:varyColors val="0"/>
        <c:ser>
          <c:idx val="0"/>
          <c:order val="0"/>
          <c:tx>
            <c:strRef>
              <c:f>'1. Infrastructures SSP'!$A$2</c:f>
              <c:strCache>
                <c:ptCount val="1"/>
                <c:pt idx="0">
                  <c:v>CSPS DISPONIBLES (y compris privé)</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'1. Infrastructures SSP'!$B$1:$G$1</c:f>
              <c:numCache>
                <c:formatCode>General</c:formatCode>
                <c:ptCount val="6"/>
                <c:pt idx="0">
                  <c:v>2013</c:v>
                </c:pt>
                <c:pt idx="1">
                  <c:v>2014</c:v>
                </c:pt>
                <c:pt idx="2">
                  <c:v>2015</c:v>
                </c:pt>
                <c:pt idx="3">
                  <c:v>2016</c:v>
                </c:pt>
                <c:pt idx="4">
                  <c:v>2017</c:v>
                </c:pt>
                <c:pt idx="5">
                  <c:v>2018</c:v>
                </c:pt>
              </c:numCache>
            </c:numRef>
          </c:cat>
          <c:val>
            <c:numRef>
              <c:f>'1. Infrastructures SSP'!$B$2:$G$2</c:f>
              <c:numCache>
                <c:formatCode>_-* #,##0\ _€_-;\-* #,##0\ _€_-;_-* "-"??\ _€_-;_-@_-</c:formatCode>
                <c:ptCount val="6"/>
                <c:pt idx="0">
                  <c:v>2098</c:v>
                </c:pt>
                <c:pt idx="1">
                  <c:v>2108</c:v>
                </c:pt>
                <c:pt idx="2">
                  <c:v>2130</c:v>
                </c:pt>
                <c:pt idx="3">
                  <c:v>2256</c:v>
                </c:pt>
                <c:pt idx="4">
                  <c:v>2380</c:v>
                </c:pt>
                <c:pt idx="5" formatCode="General">
                  <c:v>2445</c:v>
                </c:pt>
              </c:numCache>
            </c:numRef>
          </c:val>
          <c:extLst>
            <c:ext xmlns:c16="http://schemas.microsoft.com/office/drawing/2014/chart" uri="{C3380CC4-5D6E-409C-BE32-E72D297353CC}">
              <c16:uniqueId val="{00000000-EED6-4C3C-94C6-DB2A43E013D5}"/>
            </c:ext>
          </c:extLst>
        </c:ser>
        <c:ser>
          <c:idx val="1"/>
          <c:order val="1"/>
          <c:tx>
            <c:strRef>
              <c:f>'1. Infrastructures SSP'!$A$3</c:f>
              <c:strCache>
                <c:ptCount val="1"/>
                <c:pt idx="0">
                  <c:v>GAPS CSPS</c:v>
                </c:pt>
              </c:strCache>
            </c:strRef>
          </c:tx>
          <c:spPr>
            <a:pattFill prst="narHorz">
              <a:fgClr>
                <a:schemeClr val="accent2"/>
              </a:fgClr>
              <a:bgClr>
                <a:schemeClr val="accent2">
                  <a:lumMod val="20000"/>
                  <a:lumOff val="80000"/>
                </a:schemeClr>
              </a:bgClr>
            </a:pattFill>
            <a:ln>
              <a:noFill/>
            </a:ln>
            <a:effectLst>
              <a:innerShdw blurRad="114300">
                <a:schemeClr val="accent2"/>
              </a:innerShdw>
            </a:effectLst>
          </c:spPr>
          <c:invertIfNegative val="0"/>
          <c:dLbls>
            <c:dLbl>
              <c:idx val="0"/>
              <c:layout>
                <c:manualLayout>
                  <c:x val="-1.8209488519817375E-3"/>
                  <c:y val="-2.17706796600483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ED6-4C3C-94C6-DB2A43E013D5}"/>
                </c:ext>
              </c:extLst>
            </c:dLbl>
            <c:dLbl>
              <c:idx val="1"/>
              <c:layout>
                <c:manualLayout>
                  <c:x val="-1.820940993482465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ED6-4C3C-94C6-DB2A43E013D5}"/>
                </c:ext>
              </c:extLst>
            </c:dLbl>
            <c:dLbl>
              <c:idx val="3"/>
              <c:layout>
                <c:manualLayout>
                  <c:x val="-7.2837639739298599E-3"/>
                  <c:y val="-6.966617491215444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ED6-4C3C-94C6-DB2A43E013D5}"/>
                </c:ext>
              </c:extLst>
            </c:dLbl>
            <c:dLbl>
              <c:idx val="4"/>
              <c:layout>
                <c:manualLayout>
                  <c:x val="7.2837639739298599E-3"/>
                  <c:y val="4.35413593200965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ED6-4C3C-94C6-DB2A43E013D5}"/>
                </c:ext>
              </c:extLst>
            </c:dLbl>
            <c:spPr>
              <a:solidFill>
                <a:schemeClr val="bg1"/>
              </a:solid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'1. Infrastructures SSP'!$B$1:$G$1</c:f>
              <c:numCache>
                <c:formatCode>General</c:formatCode>
                <c:ptCount val="6"/>
                <c:pt idx="0">
                  <c:v>2013</c:v>
                </c:pt>
                <c:pt idx="1">
                  <c:v>2014</c:v>
                </c:pt>
                <c:pt idx="2">
                  <c:v>2015</c:v>
                </c:pt>
                <c:pt idx="3">
                  <c:v>2016</c:v>
                </c:pt>
                <c:pt idx="4">
                  <c:v>2017</c:v>
                </c:pt>
                <c:pt idx="5">
                  <c:v>2018</c:v>
                </c:pt>
              </c:numCache>
            </c:numRef>
          </c:cat>
          <c:val>
            <c:numRef>
              <c:f>'1. Infrastructures SSP'!$B$3:$G$3</c:f>
              <c:numCache>
                <c:formatCode>_-* #,##0\ _€_-;\-* #,##0\ _€_-;_-* "-"??\ _€_-;_-@_-</c:formatCode>
                <c:ptCount val="6"/>
                <c:pt idx="0">
                  <c:v>1366.5592000000001</c:v>
                </c:pt>
                <c:pt idx="1">
                  <c:v>1468.0772000000002</c:v>
                </c:pt>
                <c:pt idx="2">
                  <c:v>1560.0988000000002</c:v>
                </c:pt>
                <c:pt idx="3">
                  <c:v>1550.8798000000002</c:v>
                </c:pt>
                <c:pt idx="4">
                  <c:v>1546.4294</c:v>
                </c:pt>
                <c:pt idx="5">
                  <c:v>1603.8157999999999</c:v>
                </c:pt>
              </c:numCache>
            </c:numRef>
          </c:val>
          <c:extLst>
            <c:ext xmlns:c16="http://schemas.microsoft.com/office/drawing/2014/chart" uri="{C3380CC4-5D6E-409C-BE32-E72D297353CC}">
              <c16:uniqueId val="{00000005-EED6-4C3C-94C6-DB2A43E013D5}"/>
            </c:ext>
          </c:extLst>
        </c:ser>
        <c:dLbls>
          <c:showLegendKey val="0"/>
          <c:showVal val="0"/>
          <c:showCatName val="0"/>
          <c:showSerName val="0"/>
          <c:showPercent val="0"/>
          <c:showBubbleSize val="0"/>
        </c:dLbls>
        <c:gapWidth val="219"/>
        <c:overlap val="100"/>
        <c:axId val="749056976"/>
        <c:axId val="749052384"/>
      </c:barChart>
      <c:lineChart>
        <c:grouping val="standard"/>
        <c:varyColors val="0"/>
        <c:ser>
          <c:idx val="2"/>
          <c:order val="2"/>
          <c:tx>
            <c:strRef>
              <c:f>'1. Infrastructures SSP'!$A$4</c:f>
              <c:strCache>
                <c:ptCount val="1"/>
                <c:pt idx="0">
                  <c:v>TAUX COUVERTURE CSPS</c:v>
                </c:pt>
              </c:strCache>
            </c:strRef>
          </c:tx>
          <c:spPr>
            <a:ln w="28575" cap="rnd">
              <a:solidFill>
                <a:srgbClr val="FF0000"/>
              </a:solidFill>
              <a:round/>
            </a:ln>
            <a:effectLst/>
          </c:spPr>
          <c:marker>
            <c:symbol val="circle"/>
            <c:size val="7"/>
            <c:spPr>
              <a:solidFill>
                <a:srgbClr val="FF0000"/>
              </a:solidFill>
              <a:ln>
                <a:noFill/>
              </a:ln>
              <a:effectLst/>
            </c:spPr>
          </c:marker>
          <c:dLbls>
            <c:dLbl>
              <c:idx val="0"/>
              <c:layout>
                <c:manualLayout>
                  <c:x val="2.7314114902236977E-2"/>
                  <c:y val="-1.74165437280386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D6-4C3C-94C6-DB2A43E013D5}"/>
                </c:ext>
              </c:extLst>
            </c:dLbl>
            <c:dLbl>
              <c:idx val="1"/>
              <c:layout>
                <c:manualLayout>
                  <c:x val="2.0030350928307114E-2"/>
                  <c:y val="-3.48330874560772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ED6-4C3C-94C6-DB2A43E013D5}"/>
                </c:ext>
              </c:extLst>
            </c:dLbl>
            <c:dLbl>
              <c:idx val="2"/>
              <c:layout>
                <c:manualLayout>
                  <c:x val="2.7314114902236977E-2"/>
                  <c:y val="-1.74165437280386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D6-4C3C-94C6-DB2A43E013D5}"/>
                </c:ext>
              </c:extLst>
            </c:dLbl>
            <c:dLbl>
              <c:idx val="3"/>
              <c:layout>
                <c:manualLayout>
                  <c:x val="1.8209409934824651E-2"/>
                  <c:y val="3.0478951524067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ED6-4C3C-94C6-DB2A43E013D5}"/>
                </c:ext>
              </c:extLst>
            </c:dLbl>
            <c:dLbl>
              <c:idx val="4"/>
              <c:layout>
                <c:manualLayout>
                  <c:x val="-1.820940993482465E-3"/>
                  <c:y val="-5.22496311841158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ED6-4C3C-94C6-DB2A43E013D5}"/>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'1. Infrastructures SSP'!$B$1:$G$1</c:f>
              <c:numCache>
                <c:formatCode>General</c:formatCode>
                <c:ptCount val="6"/>
                <c:pt idx="0">
                  <c:v>2013</c:v>
                </c:pt>
                <c:pt idx="1">
                  <c:v>2014</c:v>
                </c:pt>
                <c:pt idx="2">
                  <c:v>2015</c:v>
                </c:pt>
                <c:pt idx="3">
                  <c:v>2016</c:v>
                </c:pt>
                <c:pt idx="4">
                  <c:v>2017</c:v>
                </c:pt>
                <c:pt idx="5">
                  <c:v>2018</c:v>
                </c:pt>
              </c:numCache>
            </c:numRef>
          </c:cat>
          <c:val>
            <c:numRef>
              <c:f>'1. Infrastructures SSP'!$B$4:$G$4</c:f>
              <c:numCache>
                <c:formatCode>0.0%</c:formatCode>
                <c:ptCount val="6"/>
                <c:pt idx="0">
                  <c:v>0.60556044185938573</c:v>
                </c:pt>
                <c:pt idx="1">
                  <c:v>0.58947273285934654</c:v>
                </c:pt>
                <c:pt idx="2">
                  <c:v>0.57722031724462231</c:v>
                </c:pt>
                <c:pt idx="3">
                  <c:v>0.59261130335662293</c:v>
                </c:pt>
                <c:pt idx="4">
                  <c:v>0.60614868052893045</c:v>
                </c:pt>
                <c:pt idx="5">
                  <c:v>0.60388027531408073</c:v>
                </c:pt>
              </c:numCache>
            </c:numRef>
          </c:val>
          <c:smooth val="0"/>
          <c:extLst>
            <c:ext xmlns:c16="http://schemas.microsoft.com/office/drawing/2014/chart" uri="{C3380CC4-5D6E-409C-BE32-E72D297353CC}">
              <c16:uniqueId val="{0000000B-EED6-4C3C-94C6-DB2A43E013D5}"/>
            </c:ext>
          </c:extLst>
        </c:ser>
        <c:dLbls>
          <c:showLegendKey val="0"/>
          <c:showVal val="0"/>
          <c:showCatName val="0"/>
          <c:showSerName val="0"/>
          <c:showPercent val="0"/>
          <c:showBubbleSize val="0"/>
        </c:dLbls>
        <c:marker val="1"/>
        <c:smooth val="0"/>
        <c:axId val="749101584"/>
        <c:axId val="749107816"/>
      </c:lineChart>
      <c:catAx>
        <c:axId val="749056976"/>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fr-FR"/>
          </a:p>
        </c:txPr>
        <c:crossAx val="749052384"/>
        <c:crosses val="autoZero"/>
        <c:auto val="1"/>
        <c:lblAlgn val="ctr"/>
        <c:lblOffset val="100"/>
        <c:noMultiLvlLbl val="0"/>
      </c:catAx>
      <c:valAx>
        <c:axId val="749052384"/>
        <c:scaling>
          <c:orientation val="minMax"/>
          <c:max val="4200"/>
        </c:scaling>
        <c:delete val="0"/>
        <c:axPos val="l"/>
        <c:majorGridlines>
          <c:spPr>
            <a:ln>
              <a:solidFill>
                <a:schemeClr val="tx1">
                  <a:lumMod val="15000"/>
                  <a:lumOff val="85000"/>
                </a:schemeClr>
              </a:solidFill>
            </a:ln>
            <a:effectLst/>
          </c:spPr>
        </c:majorGridlines>
        <c:numFmt formatCode="_-* #,##0\ _€_-;\-* #,##0\ _€_-;_-* &quot;-&quot;??\ _€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9056976"/>
        <c:crosses val="autoZero"/>
        <c:crossBetween val="between"/>
      </c:valAx>
      <c:valAx>
        <c:axId val="749107816"/>
        <c:scaling>
          <c:orientation val="minMax"/>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49101584"/>
        <c:crosses val="max"/>
        <c:crossBetween val="between"/>
      </c:valAx>
      <c:catAx>
        <c:axId val="749101584"/>
        <c:scaling>
          <c:orientation val="minMax"/>
        </c:scaling>
        <c:delete val="1"/>
        <c:axPos val="b"/>
        <c:numFmt formatCode="General" sourceLinked="1"/>
        <c:majorTickMark val="none"/>
        <c:minorTickMark val="none"/>
        <c:tickLblPos val="nextTo"/>
        <c:crossAx val="7491078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523441514255162"/>
          <c:y val="6.5750149432157803E-2"/>
          <c:w val="0.8705151439403408"/>
          <c:h val="0.50727393385450248"/>
        </c:manualLayout>
      </c:layout>
      <c:bar3DChart>
        <c:barDir val="col"/>
        <c:grouping val="clustered"/>
        <c:varyColors val="0"/>
        <c:ser>
          <c:idx val="0"/>
          <c:order val="0"/>
          <c:tx>
            <c:strRef>
              <c:f>Feuil1!$B$2</c:f>
              <c:strCache>
                <c:ptCount val="1"/>
                <c:pt idx="0">
                  <c:v>2014</c:v>
                </c:pt>
              </c:strCache>
            </c:strRef>
          </c:tx>
          <c:spPr>
            <a:solidFill>
              <a:schemeClr val="accent1"/>
            </a:solidFill>
            <a:ln>
              <a:noFill/>
            </a:ln>
            <a:effectLst/>
            <a:sp3d/>
          </c:spPr>
          <c:invertIfNegative val="0"/>
          <c:cat>
            <c:strRef>
              <c:f>Feuil1!$A$3:$A$16</c:f>
              <c:strCache>
                <c:ptCount val="14"/>
                <c:pt idx="0">
                  <c:v>Boucle du Mouhoun</c:v>
                </c:pt>
                <c:pt idx="1">
                  <c:v>Cascades</c:v>
                </c:pt>
                <c:pt idx="2">
                  <c:v>Centre</c:v>
                </c:pt>
                <c:pt idx="3">
                  <c:v>Centre Est</c:v>
                </c:pt>
                <c:pt idx="4">
                  <c:v>Cnetre Nord</c:v>
                </c:pt>
                <c:pt idx="5">
                  <c:v>Centre Ouest</c:v>
                </c:pt>
                <c:pt idx="6">
                  <c:v>Centre Sud</c:v>
                </c:pt>
                <c:pt idx="7">
                  <c:v>Est</c:v>
                </c:pt>
                <c:pt idx="8">
                  <c:v>Hauts Bassins</c:v>
                </c:pt>
                <c:pt idx="9">
                  <c:v>Nord</c:v>
                </c:pt>
                <c:pt idx="10">
                  <c:v>Plateau Central</c:v>
                </c:pt>
                <c:pt idx="11">
                  <c:v>Sahel</c:v>
                </c:pt>
                <c:pt idx="12">
                  <c:v>Sud Ouest</c:v>
                </c:pt>
                <c:pt idx="13">
                  <c:v>Burkina Faso</c:v>
                </c:pt>
              </c:strCache>
            </c:strRef>
          </c:cat>
          <c:val>
            <c:numRef>
              <c:f>Feuil1!$B$3:$B$16</c:f>
              <c:numCache>
                <c:formatCode>0.00</c:formatCode>
                <c:ptCount val="14"/>
                <c:pt idx="0">
                  <c:v>22.3934966318017</c:v>
                </c:pt>
                <c:pt idx="1">
                  <c:v>33.457477581718301</c:v>
                </c:pt>
                <c:pt idx="2">
                  <c:v>7.3707909162098666</c:v>
                </c:pt>
                <c:pt idx="3">
                  <c:v>17.804933389517359</c:v>
                </c:pt>
                <c:pt idx="4">
                  <c:v>13.095974764930499</c:v>
                </c:pt>
                <c:pt idx="5">
                  <c:v>16.463315438425248</c:v>
                </c:pt>
                <c:pt idx="6">
                  <c:v>14.5332881063246</c:v>
                </c:pt>
                <c:pt idx="7">
                  <c:v>17.433927729554298</c:v>
                </c:pt>
                <c:pt idx="8">
                  <c:v>14.061503900913801</c:v>
                </c:pt>
                <c:pt idx="9">
                  <c:v>15.8275295406526</c:v>
                </c:pt>
                <c:pt idx="10">
                  <c:v>18.076891593222189</c:v>
                </c:pt>
                <c:pt idx="11">
                  <c:v>16.569461707620231</c:v>
                </c:pt>
                <c:pt idx="12">
                  <c:v>23.591732055078925</c:v>
                </c:pt>
                <c:pt idx="13">
                  <c:v>16.781618463839887</c:v>
                </c:pt>
              </c:numCache>
            </c:numRef>
          </c:val>
          <c:extLst>
            <c:ext xmlns:c16="http://schemas.microsoft.com/office/drawing/2014/chart" uri="{C3380CC4-5D6E-409C-BE32-E72D297353CC}">
              <c16:uniqueId val="{00000000-5139-4E27-967B-0A054C673583}"/>
            </c:ext>
          </c:extLst>
        </c:ser>
        <c:ser>
          <c:idx val="1"/>
          <c:order val="1"/>
          <c:tx>
            <c:strRef>
              <c:f>Feuil1!$C$2</c:f>
              <c:strCache>
                <c:ptCount val="1"/>
                <c:pt idx="0">
                  <c:v>2015</c:v>
                </c:pt>
              </c:strCache>
            </c:strRef>
          </c:tx>
          <c:spPr>
            <a:solidFill>
              <a:schemeClr val="accent2"/>
            </a:solidFill>
            <a:ln>
              <a:noFill/>
            </a:ln>
            <a:effectLst/>
            <a:sp3d/>
          </c:spPr>
          <c:invertIfNegative val="0"/>
          <c:cat>
            <c:strRef>
              <c:f>Feuil1!$A$3:$A$16</c:f>
              <c:strCache>
                <c:ptCount val="14"/>
                <c:pt idx="0">
                  <c:v>Boucle du Mouhoun</c:v>
                </c:pt>
                <c:pt idx="1">
                  <c:v>Cascades</c:v>
                </c:pt>
                <c:pt idx="2">
                  <c:v>Centre</c:v>
                </c:pt>
                <c:pt idx="3">
                  <c:v>Centre Est</c:v>
                </c:pt>
                <c:pt idx="4">
                  <c:v>Cnetre Nord</c:v>
                </c:pt>
                <c:pt idx="5">
                  <c:v>Centre Ouest</c:v>
                </c:pt>
                <c:pt idx="6">
                  <c:v>Centre Sud</c:v>
                </c:pt>
                <c:pt idx="7">
                  <c:v>Est</c:v>
                </c:pt>
                <c:pt idx="8">
                  <c:v>Hauts Bassins</c:v>
                </c:pt>
                <c:pt idx="9">
                  <c:v>Nord</c:v>
                </c:pt>
                <c:pt idx="10">
                  <c:v>Plateau Central</c:v>
                </c:pt>
                <c:pt idx="11">
                  <c:v>Sahel</c:v>
                </c:pt>
                <c:pt idx="12">
                  <c:v>Sud Ouest</c:v>
                </c:pt>
                <c:pt idx="13">
                  <c:v>Burkina Faso</c:v>
                </c:pt>
              </c:strCache>
            </c:strRef>
          </c:cat>
          <c:val>
            <c:numRef>
              <c:f>Feuil1!$C$3:$C$16</c:f>
              <c:numCache>
                <c:formatCode>0.00</c:formatCode>
                <c:ptCount val="14"/>
                <c:pt idx="0">
                  <c:v>72.7</c:v>
                </c:pt>
                <c:pt idx="1">
                  <c:v>36</c:v>
                </c:pt>
                <c:pt idx="2">
                  <c:v>36.040105157176399</c:v>
                </c:pt>
                <c:pt idx="3">
                  <c:v>68.774107808498925</c:v>
                </c:pt>
                <c:pt idx="4">
                  <c:v>67.5958766620885</c:v>
                </c:pt>
                <c:pt idx="5">
                  <c:v>75.710102489018993</c:v>
                </c:pt>
                <c:pt idx="6">
                  <c:v>57.423910697215497</c:v>
                </c:pt>
                <c:pt idx="7">
                  <c:v>61.554674283812602</c:v>
                </c:pt>
                <c:pt idx="8">
                  <c:v>66.418748671867903</c:v>
                </c:pt>
                <c:pt idx="9">
                  <c:v>64.504264809453005</c:v>
                </c:pt>
                <c:pt idx="10">
                  <c:v>83.096400993205805</c:v>
                </c:pt>
                <c:pt idx="11">
                  <c:v>66.658380342288893</c:v>
                </c:pt>
                <c:pt idx="12">
                  <c:v>62.956065093273899</c:v>
                </c:pt>
                <c:pt idx="13">
                  <c:v>64.989774596232095</c:v>
                </c:pt>
              </c:numCache>
            </c:numRef>
          </c:val>
          <c:extLst>
            <c:ext xmlns:c16="http://schemas.microsoft.com/office/drawing/2014/chart" uri="{C3380CC4-5D6E-409C-BE32-E72D297353CC}">
              <c16:uniqueId val="{00000001-5139-4E27-967B-0A054C673583}"/>
            </c:ext>
          </c:extLst>
        </c:ser>
        <c:ser>
          <c:idx val="2"/>
          <c:order val="2"/>
          <c:tx>
            <c:strRef>
              <c:f>Feuil1!$D$2</c:f>
              <c:strCache>
                <c:ptCount val="1"/>
                <c:pt idx="0">
                  <c:v>2016</c:v>
                </c:pt>
              </c:strCache>
            </c:strRef>
          </c:tx>
          <c:spPr>
            <a:solidFill>
              <a:schemeClr val="accent3"/>
            </a:solidFill>
            <a:ln>
              <a:noFill/>
            </a:ln>
            <a:effectLst/>
            <a:sp3d/>
          </c:spPr>
          <c:invertIfNegative val="0"/>
          <c:cat>
            <c:strRef>
              <c:f>Feuil1!$A$3:$A$16</c:f>
              <c:strCache>
                <c:ptCount val="14"/>
                <c:pt idx="0">
                  <c:v>Boucle du Mouhoun</c:v>
                </c:pt>
                <c:pt idx="1">
                  <c:v>Cascades</c:v>
                </c:pt>
                <c:pt idx="2">
                  <c:v>Centre</c:v>
                </c:pt>
                <c:pt idx="3">
                  <c:v>Centre Est</c:v>
                </c:pt>
                <c:pt idx="4">
                  <c:v>Cnetre Nord</c:v>
                </c:pt>
                <c:pt idx="5">
                  <c:v>Centre Ouest</c:v>
                </c:pt>
                <c:pt idx="6">
                  <c:v>Centre Sud</c:v>
                </c:pt>
                <c:pt idx="7">
                  <c:v>Est</c:v>
                </c:pt>
                <c:pt idx="8">
                  <c:v>Hauts Bassins</c:v>
                </c:pt>
                <c:pt idx="9">
                  <c:v>Nord</c:v>
                </c:pt>
                <c:pt idx="10">
                  <c:v>Plateau Central</c:v>
                </c:pt>
                <c:pt idx="11">
                  <c:v>Sahel</c:v>
                </c:pt>
                <c:pt idx="12">
                  <c:v>Sud Ouest</c:v>
                </c:pt>
                <c:pt idx="13">
                  <c:v>Burkina Faso</c:v>
                </c:pt>
              </c:strCache>
            </c:strRef>
          </c:cat>
          <c:val>
            <c:numRef>
              <c:f>Feuil1!$D$3:$D$16</c:f>
              <c:numCache>
                <c:formatCode>0.00</c:formatCode>
                <c:ptCount val="14"/>
                <c:pt idx="0">
                  <c:v>79.880539447427978</c:v>
                </c:pt>
                <c:pt idx="1">
                  <c:v>81.414521261209131</c:v>
                </c:pt>
                <c:pt idx="2">
                  <c:v>48.183521646716635</c:v>
                </c:pt>
                <c:pt idx="3">
                  <c:v>69.070694629023365</c:v>
                </c:pt>
                <c:pt idx="4">
                  <c:v>75.519567743785558</c:v>
                </c:pt>
                <c:pt idx="5">
                  <c:v>87.128680657231172</c:v>
                </c:pt>
                <c:pt idx="6">
                  <c:v>70.791575441734253</c:v>
                </c:pt>
                <c:pt idx="7">
                  <c:v>75.768878781996179</c:v>
                </c:pt>
                <c:pt idx="8">
                  <c:v>75.571476275765761</c:v>
                </c:pt>
                <c:pt idx="9">
                  <c:v>78.464668596916823</c:v>
                </c:pt>
                <c:pt idx="10">
                  <c:v>79.715681191846983</c:v>
                </c:pt>
                <c:pt idx="11">
                  <c:v>90.712305191700921</c:v>
                </c:pt>
                <c:pt idx="12">
                  <c:v>76.154856043721182</c:v>
                </c:pt>
                <c:pt idx="13">
                  <c:v>73.968812911591087</c:v>
                </c:pt>
              </c:numCache>
            </c:numRef>
          </c:val>
          <c:extLst>
            <c:ext xmlns:c16="http://schemas.microsoft.com/office/drawing/2014/chart" uri="{C3380CC4-5D6E-409C-BE32-E72D297353CC}">
              <c16:uniqueId val="{00000002-5139-4E27-967B-0A054C673583}"/>
            </c:ext>
          </c:extLst>
        </c:ser>
        <c:ser>
          <c:idx val="3"/>
          <c:order val="3"/>
          <c:tx>
            <c:strRef>
              <c:f>Feuil1!$E$2</c:f>
              <c:strCache>
                <c:ptCount val="1"/>
                <c:pt idx="0">
                  <c:v>2017</c:v>
                </c:pt>
              </c:strCache>
            </c:strRef>
          </c:tx>
          <c:spPr>
            <a:solidFill>
              <a:schemeClr val="accent4"/>
            </a:solidFill>
            <a:ln>
              <a:noFill/>
            </a:ln>
            <a:effectLst/>
            <a:sp3d/>
          </c:spPr>
          <c:invertIfNegative val="0"/>
          <c:cat>
            <c:strRef>
              <c:f>Feuil1!$A$3:$A$16</c:f>
              <c:strCache>
                <c:ptCount val="14"/>
                <c:pt idx="0">
                  <c:v>Boucle du Mouhoun</c:v>
                </c:pt>
                <c:pt idx="1">
                  <c:v>Cascades</c:v>
                </c:pt>
                <c:pt idx="2">
                  <c:v>Centre</c:v>
                </c:pt>
                <c:pt idx="3">
                  <c:v>Centre Est</c:v>
                </c:pt>
                <c:pt idx="4">
                  <c:v>Cnetre Nord</c:v>
                </c:pt>
                <c:pt idx="5">
                  <c:v>Centre Ouest</c:v>
                </c:pt>
                <c:pt idx="6">
                  <c:v>Centre Sud</c:v>
                </c:pt>
                <c:pt idx="7">
                  <c:v>Est</c:v>
                </c:pt>
                <c:pt idx="8">
                  <c:v>Hauts Bassins</c:v>
                </c:pt>
                <c:pt idx="9">
                  <c:v>Nord</c:v>
                </c:pt>
                <c:pt idx="10">
                  <c:v>Plateau Central</c:v>
                </c:pt>
                <c:pt idx="11">
                  <c:v>Sahel</c:v>
                </c:pt>
                <c:pt idx="12">
                  <c:v>Sud Ouest</c:v>
                </c:pt>
                <c:pt idx="13">
                  <c:v>Burkina Faso</c:v>
                </c:pt>
              </c:strCache>
            </c:strRef>
          </c:cat>
          <c:val>
            <c:numRef>
              <c:f>Feuil1!$E$3:$E$16</c:f>
              <c:numCache>
                <c:formatCode>0.00</c:formatCode>
                <c:ptCount val="14"/>
                <c:pt idx="0">
                  <c:v>80.28838042335596</c:v>
                </c:pt>
                <c:pt idx="1">
                  <c:v>91.923540554503177</c:v>
                </c:pt>
                <c:pt idx="2">
                  <c:v>53.531338316473423</c:v>
                </c:pt>
                <c:pt idx="3">
                  <c:v>58.611050379485896</c:v>
                </c:pt>
                <c:pt idx="4">
                  <c:v>86.003176129492843</c:v>
                </c:pt>
                <c:pt idx="5">
                  <c:v>86.710524244951912</c:v>
                </c:pt>
                <c:pt idx="6">
                  <c:v>65.174084709260597</c:v>
                </c:pt>
                <c:pt idx="7">
                  <c:v>74.563514753400796</c:v>
                </c:pt>
                <c:pt idx="8">
                  <c:v>79.354669464847845</c:v>
                </c:pt>
                <c:pt idx="9">
                  <c:v>80.910757298026084</c:v>
                </c:pt>
                <c:pt idx="10">
                  <c:v>81.707091279392714</c:v>
                </c:pt>
                <c:pt idx="11">
                  <c:v>72.763719287921148</c:v>
                </c:pt>
                <c:pt idx="12">
                  <c:v>75.309006165373617</c:v>
                </c:pt>
                <c:pt idx="13">
                  <c:v>75.258442361265352</c:v>
                </c:pt>
              </c:numCache>
            </c:numRef>
          </c:val>
          <c:extLst>
            <c:ext xmlns:c16="http://schemas.microsoft.com/office/drawing/2014/chart" uri="{C3380CC4-5D6E-409C-BE32-E72D297353CC}">
              <c16:uniqueId val="{00000003-5139-4E27-967B-0A054C673583}"/>
            </c:ext>
          </c:extLst>
        </c:ser>
        <c:dLbls>
          <c:showLegendKey val="0"/>
          <c:showVal val="0"/>
          <c:showCatName val="0"/>
          <c:showSerName val="0"/>
          <c:showPercent val="0"/>
          <c:showBubbleSize val="0"/>
        </c:dLbls>
        <c:gapWidth val="150"/>
        <c:shape val="box"/>
        <c:axId val="2060505776"/>
        <c:axId val="2060517840"/>
        <c:axId val="0"/>
      </c:bar3DChart>
      <c:catAx>
        <c:axId val="206050577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60517840"/>
        <c:crosses val="autoZero"/>
        <c:auto val="1"/>
        <c:lblAlgn val="ctr"/>
        <c:lblOffset val="100"/>
        <c:noMultiLvlLbl val="0"/>
      </c:catAx>
      <c:valAx>
        <c:axId val="2060517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060505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500">
          <a:latin typeface="Arial" panose="020B0604020202020204" pitchFamily="34" charset="0"/>
          <a:cs typeface="Arial" panose="020B0604020202020204" pitchFamily="34" charset="0"/>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'Eau potable_Assainissement'!$C$5</c:f>
              <c:strCache>
                <c:ptCount val="1"/>
                <c:pt idx="0">
                  <c:v>Burkina Faso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'Eau potable_Assainissement'!$D$4:$G$4</c:f>
              <c:strCache>
                <c:ptCount val="4"/>
                <c:pt idx="0">
                  <c:v>EDS 1998</c:v>
                </c:pt>
                <c:pt idx="1">
                  <c:v>EDS 2003</c:v>
                </c:pt>
                <c:pt idx="2">
                  <c:v>EDS 2010</c:v>
                </c:pt>
                <c:pt idx="3">
                  <c:v>EMC 2015</c:v>
                </c:pt>
              </c:strCache>
            </c:strRef>
          </c:cat>
          <c:val>
            <c:numRef>
              <c:f>'Eau potable_Assainissement'!$D$5:$G$5</c:f>
              <c:numCache>
                <c:formatCode>General</c:formatCode>
                <c:ptCount val="4"/>
                <c:pt idx="0">
                  <c:v>50.2</c:v>
                </c:pt>
                <c:pt idx="1">
                  <c:v>60.7</c:v>
                </c:pt>
                <c:pt idx="2">
                  <c:v>77</c:v>
                </c:pt>
                <c:pt idx="3">
                  <c:v>72.900000000000006</c:v>
                </c:pt>
              </c:numCache>
            </c:numRef>
          </c:val>
          <c:extLst>
            <c:ext xmlns:c16="http://schemas.microsoft.com/office/drawing/2014/chart" uri="{C3380CC4-5D6E-409C-BE32-E72D297353CC}">
              <c16:uniqueId val="{00000000-E303-4EAC-89F4-33356B4FCFCB}"/>
            </c:ext>
          </c:extLst>
        </c:ser>
        <c:ser>
          <c:idx val="1"/>
          <c:order val="1"/>
          <c:tx>
            <c:strRef>
              <c:f>'Eau potable_Assainissement'!$C$6</c:f>
              <c:strCache>
                <c:ptCount val="1"/>
                <c:pt idx="0">
                  <c:v>Urbain</c:v>
                </c:pt>
              </c:strCache>
            </c:strRef>
          </c:tx>
          <c:spPr>
            <a:solidFill>
              <a:srgbClr val="ED7D31">
                <a:lumMod val="60000"/>
                <a:lumOff val="4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'Eau potable_Assainissement'!$D$4:$G$4</c:f>
              <c:strCache>
                <c:ptCount val="4"/>
                <c:pt idx="0">
                  <c:v>EDS 1998</c:v>
                </c:pt>
                <c:pt idx="1">
                  <c:v>EDS 2003</c:v>
                </c:pt>
                <c:pt idx="2">
                  <c:v>EDS 2010</c:v>
                </c:pt>
                <c:pt idx="3">
                  <c:v>EMC 2015</c:v>
                </c:pt>
              </c:strCache>
            </c:strRef>
          </c:cat>
          <c:val>
            <c:numRef>
              <c:f>'Eau potable_Assainissement'!$D$6:$G$6</c:f>
              <c:numCache>
                <c:formatCode>General</c:formatCode>
                <c:ptCount val="4"/>
                <c:pt idx="0">
                  <c:v>80.900000000000006</c:v>
                </c:pt>
                <c:pt idx="1">
                  <c:v>88.6</c:v>
                </c:pt>
                <c:pt idx="2">
                  <c:v>94.4</c:v>
                </c:pt>
                <c:pt idx="3">
                  <c:v>93.5</c:v>
                </c:pt>
              </c:numCache>
            </c:numRef>
          </c:val>
          <c:extLst>
            <c:ext xmlns:c16="http://schemas.microsoft.com/office/drawing/2014/chart" uri="{C3380CC4-5D6E-409C-BE32-E72D297353CC}">
              <c16:uniqueId val="{00000001-E303-4EAC-89F4-33356B4FCFCB}"/>
            </c:ext>
          </c:extLst>
        </c:ser>
        <c:ser>
          <c:idx val="2"/>
          <c:order val="2"/>
          <c:tx>
            <c:strRef>
              <c:f>'Eau potable_Assainissement'!$C$7</c:f>
              <c:strCache>
                <c:ptCount val="1"/>
                <c:pt idx="0">
                  <c:v>Rural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'Eau potable_Assainissement'!$D$4:$G$4</c:f>
              <c:strCache>
                <c:ptCount val="4"/>
                <c:pt idx="0">
                  <c:v>EDS 1998</c:v>
                </c:pt>
                <c:pt idx="1">
                  <c:v>EDS 2003</c:v>
                </c:pt>
                <c:pt idx="2">
                  <c:v>EDS 2010</c:v>
                </c:pt>
                <c:pt idx="3">
                  <c:v>EMC 2015</c:v>
                </c:pt>
              </c:strCache>
            </c:strRef>
          </c:cat>
          <c:val>
            <c:numRef>
              <c:f>'Eau potable_Assainissement'!$D$7:$G$7</c:f>
              <c:numCache>
                <c:formatCode>General</c:formatCode>
                <c:ptCount val="4"/>
                <c:pt idx="0">
                  <c:v>43.300000000000004</c:v>
                </c:pt>
                <c:pt idx="1">
                  <c:v>52</c:v>
                </c:pt>
                <c:pt idx="2">
                  <c:v>71.2</c:v>
                </c:pt>
                <c:pt idx="3">
                  <c:v>69.599999999999994</c:v>
                </c:pt>
              </c:numCache>
            </c:numRef>
          </c:val>
          <c:extLst>
            <c:ext xmlns:c16="http://schemas.microsoft.com/office/drawing/2014/chart" uri="{C3380CC4-5D6E-409C-BE32-E72D297353CC}">
              <c16:uniqueId val="{00000002-E303-4EAC-89F4-33356B4FCFCB}"/>
            </c:ext>
          </c:extLst>
        </c:ser>
        <c:dLbls>
          <c:showLegendKey val="0"/>
          <c:showVal val="0"/>
          <c:showCatName val="0"/>
          <c:showSerName val="0"/>
          <c:showPercent val="0"/>
          <c:showBubbleSize val="0"/>
        </c:dLbls>
        <c:gapWidth val="150"/>
        <c:axId val="89331584"/>
        <c:axId val="89333120"/>
      </c:barChart>
      <c:catAx>
        <c:axId val="89331584"/>
        <c:scaling>
          <c:orientation val="minMax"/>
        </c:scaling>
        <c:delete val="0"/>
        <c:axPos val="b"/>
        <c:numFmt formatCode="General" sourceLinked="0"/>
        <c:majorTickMark val="out"/>
        <c:minorTickMark val="none"/>
        <c:tickLblPos val="nextTo"/>
        <c:crossAx val="89333120"/>
        <c:crosses val="autoZero"/>
        <c:auto val="1"/>
        <c:lblAlgn val="ctr"/>
        <c:lblOffset val="100"/>
        <c:noMultiLvlLbl val="0"/>
      </c:catAx>
      <c:valAx>
        <c:axId val="89333120"/>
        <c:scaling>
          <c:orientation val="minMax"/>
        </c:scaling>
        <c:delete val="0"/>
        <c:axPos val="l"/>
        <c:majorGridlines/>
        <c:numFmt formatCode="General" sourceLinked="1"/>
        <c:majorTickMark val="out"/>
        <c:minorTickMark val="none"/>
        <c:tickLblPos val="nextTo"/>
        <c:crossAx val="89331584"/>
        <c:crosses val="autoZero"/>
        <c:crossBetween val="between"/>
      </c:valAx>
    </c:plotArea>
    <c:legend>
      <c:legendPos val="b"/>
      <c:overlay val="0"/>
    </c:legend>
    <c:plotVisOnly val="1"/>
    <c:dispBlanksAs val="gap"/>
    <c:showDLblsOverMax val="0"/>
  </c:chart>
  <c:txPr>
    <a:bodyPr/>
    <a:lstStyle/>
    <a:p>
      <a:pPr>
        <a:defRPr sz="1500">
          <a:latin typeface="Arial" panose="020B0604020202020204" pitchFamily="34" charset="0"/>
          <a:cs typeface="Arial" panose="020B0604020202020204" pitchFamily="34" charset="0"/>
        </a:defRPr>
      </a:pPr>
      <a:endParaRPr lang="fr-FR"/>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'Eau potable_Assainissement'!$C$16</c:f>
              <c:strCache>
                <c:ptCount val="1"/>
                <c:pt idx="0">
                  <c:v>Burkina Faso</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'Eau potable_Assainissement'!$D$15:$G$15</c:f>
              <c:strCache>
                <c:ptCount val="4"/>
                <c:pt idx="0">
                  <c:v>EDS 1998</c:v>
                </c:pt>
                <c:pt idx="1">
                  <c:v>EDS 2003</c:v>
                </c:pt>
                <c:pt idx="2">
                  <c:v>EDS 2010</c:v>
                </c:pt>
                <c:pt idx="3">
                  <c:v>EMC 2015</c:v>
                </c:pt>
              </c:strCache>
            </c:strRef>
          </c:cat>
          <c:val>
            <c:numRef>
              <c:f>'Eau potable_Assainissement'!$D$16:$G$16</c:f>
              <c:numCache>
                <c:formatCode>General</c:formatCode>
                <c:ptCount val="4"/>
                <c:pt idx="0">
                  <c:v>24.599999999999998</c:v>
                </c:pt>
                <c:pt idx="1">
                  <c:v>30.4</c:v>
                </c:pt>
                <c:pt idx="2">
                  <c:v>31.199999999999996</c:v>
                </c:pt>
                <c:pt idx="3">
                  <c:v>42.6</c:v>
                </c:pt>
              </c:numCache>
            </c:numRef>
          </c:val>
          <c:extLst>
            <c:ext xmlns:c16="http://schemas.microsoft.com/office/drawing/2014/chart" uri="{C3380CC4-5D6E-409C-BE32-E72D297353CC}">
              <c16:uniqueId val="{00000000-C14A-456D-85E8-80BAC9B74EC2}"/>
            </c:ext>
          </c:extLst>
        </c:ser>
        <c:ser>
          <c:idx val="1"/>
          <c:order val="1"/>
          <c:tx>
            <c:strRef>
              <c:f>'Eau potable_Assainissement'!$C$17</c:f>
              <c:strCache>
                <c:ptCount val="1"/>
                <c:pt idx="0">
                  <c:v>Urbain</c:v>
                </c:pt>
              </c:strCache>
            </c:strRef>
          </c:tx>
          <c:spPr>
            <a:solidFill>
              <a:srgbClr val="ED7D31">
                <a:lumMod val="60000"/>
                <a:lumOff val="40000"/>
              </a:srgbClr>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'Eau potable_Assainissement'!$D$15:$G$15</c:f>
              <c:strCache>
                <c:ptCount val="4"/>
                <c:pt idx="0">
                  <c:v>EDS 1998</c:v>
                </c:pt>
                <c:pt idx="1">
                  <c:v>EDS 2003</c:v>
                </c:pt>
                <c:pt idx="2">
                  <c:v>EDS 2010</c:v>
                </c:pt>
                <c:pt idx="3">
                  <c:v>EMC 2015</c:v>
                </c:pt>
              </c:strCache>
            </c:strRef>
          </c:cat>
          <c:val>
            <c:numRef>
              <c:f>'Eau potable_Assainissement'!$D$17:$G$17</c:f>
              <c:numCache>
                <c:formatCode>General</c:formatCode>
                <c:ptCount val="4"/>
                <c:pt idx="0">
                  <c:v>88.4</c:v>
                </c:pt>
                <c:pt idx="1">
                  <c:v>92.1</c:v>
                </c:pt>
                <c:pt idx="2">
                  <c:v>81.599999999999994</c:v>
                </c:pt>
                <c:pt idx="3">
                  <c:v>92.2</c:v>
                </c:pt>
              </c:numCache>
            </c:numRef>
          </c:val>
          <c:extLst>
            <c:ext xmlns:c16="http://schemas.microsoft.com/office/drawing/2014/chart" uri="{C3380CC4-5D6E-409C-BE32-E72D297353CC}">
              <c16:uniqueId val="{00000001-C14A-456D-85E8-80BAC9B74EC2}"/>
            </c:ext>
          </c:extLst>
        </c:ser>
        <c:ser>
          <c:idx val="2"/>
          <c:order val="2"/>
          <c:tx>
            <c:strRef>
              <c:f>'Eau potable_Assainissement'!$C$18</c:f>
              <c:strCache>
                <c:ptCount val="1"/>
                <c:pt idx="0">
                  <c:v>Rural</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'Eau potable_Assainissement'!$D$15:$G$15</c:f>
              <c:strCache>
                <c:ptCount val="4"/>
                <c:pt idx="0">
                  <c:v>EDS 1998</c:v>
                </c:pt>
                <c:pt idx="1">
                  <c:v>EDS 2003</c:v>
                </c:pt>
                <c:pt idx="2">
                  <c:v>EDS 2010</c:v>
                </c:pt>
                <c:pt idx="3">
                  <c:v>EMC 2015</c:v>
                </c:pt>
              </c:strCache>
            </c:strRef>
          </c:cat>
          <c:val>
            <c:numRef>
              <c:f>'Eau potable_Assainissement'!$D$18:$G$18</c:f>
              <c:numCache>
                <c:formatCode>General</c:formatCode>
                <c:ptCount val="4"/>
                <c:pt idx="0">
                  <c:v>11.5</c:v>
                </c:pt>
                <c:pt idx="1">
                  <c:v>14.5</c:v>
                </c:pt>
                <c:pt idx="2">
                  <c:v>7.1999999999999993</c:v>
                </c:pt>
                <c:pt idx="3">
                  <c:v>32.700000000000003</c:v>
                </c:pt>
              </c:numCache>
            </c:numRef>
          </c:val>
          <c:extLst>
            <c:ext xmlns:c16="http://schemas.microsoft.com/office/drawing/2014/chart" uri="{C3380CC4-5D6E-409C-BE32-E72D297353CC}">
              <c16:uniqueId val="{00000002-C14A-456D-85E8-80BAC9B74EC2}"/>
            </c:ext>
          </c:extLst>
        </c:ser>
        <c:dLbls>
          <c:showLegendKey val="0"/>
          <c:showVal val="0"/>
          <c:showCatName val="0"/>
          <c:showSerName val="0"/>
          <c:showPercent val="0"/>
          <c:showBubbleSize val="0"/>
        </c:dLbls>
        <c:gapWidth val="150"/>
        <c:axId val="89613440"/>
        <c:axId val="89614976"/>
      </c:barChart>
      <c:catAx>
        <c:axId val="89613440"/>
        <c:scaling>
          <c:orientation val="minMax"/>
        </c:scaling>
        <c:delete val="0"/>
        <c:axPos val="b"/>
        <c:numFmt formatCode="General" sourceLinked="0"/>
        <c:majorTickMark val="out"/>
        <c:minorTickMark val="none"/>
        <c:tickLblPos val="nextTo"/>
        <c:crossAx val="89614976"/>
        <c:crosses val="autoZero"/>
        <c:auto val="1"/>
        <c:lblAlgn val="ctr"/>
        <c:lblOffset val="100"/>
        <c:noMultiLvlLbl val="0"/>
      </c:catAx>
      <c:valAx>
        <c:axId val="89614976"/>
        <c:scaling>
          <c:orientation val="minMax"/>
        </c:scaling>
        <c:delete val="0"/>
        <c:axPos val="l"/>
        <c:majorGridlines/>
        <c:numFmt formatCode="General" sourceLinked="1"/>
        <c:majorTickMark val="out"/>
        <c:minorTickMark val="none"/>
        <c:tickLblPos val="nextTo"/>
        <c:crossAx val="89613440"/>
        <c:crosses val="autoZero"/>
        <c:crossBetween val="between"/>
      </c:valAx>
    </c:plotArea>
    <c:legend>
      <c:legendPos val="b"/>
      <c:overlay val="0"/>
    </c:legend>
    <c:plotVisOnly val="1"/>
    <c:dispBlanksAs val="gap"/>
    <c:showDLblsOverMax val="0"/>
  </c:chart>
  <c:txPr>
    <a:bodyPr/>
    <a:lstStyle/>
    <a:p>
      <a:pPr>
        <a:defRPr sz="1600">
          <a:latin typeface="Arial" panose="020B0604020202020204" pitchFamily="34" charset="0"/>
          <a:cs typeface="Arial" panose="020B0604020202020204" pitchFamily="34" charset="0"/>
        </a:defRPr>
      </a:pPr>
      <a:endParaRPr lang="fr-FR"/>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fr-FR" dirty="0" err="1"/>
              <a:t>Repartition</a:t>
            </a:r>
            <a:r>
              <a:rPr lang="fr-FR" dirty="0"/>
              <a:t> des accidents de la route constatés par type de conflit</a:t>
            </a:r>
          </a:p>
        </c:rich>
      </c:tx>
      <c:layout>
        <c:manualLayout>
          <c:xMode val="edge"/>
          <c:yMode val="edge"/>
          <c:x val="0.1381922644284849"/>
          <c:y val="2.4539877300613498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title>
    <c:autoTitleDeleted val="0"/>
    <c:plotArea>
      <c:layout/>
      <c:lineChart>
        <c:grouping val="standard"/>
        <c:varyColors val="0"/>
        <c:ser>
          <c:idx val="0"/>
          <c:order val="0"/>
          <c:tx>
            <c:strRef>
              <c:f>Feuil3!$A$3</c:f>
              <c:strCache>
                <c:ptCount val="1"/>
                <c:pt idx="0">
                  <c:v>4 Roues contre 4 Roues </c:v>
                </c:pt>
              </c:strCache>
            </c:strRef>
          </c:tx>
          <c:spPr>
            <a:ln w="28575" cap="rnd">
              <a:solidFill>
                <a:schemeClr val="accent1"/>
              </a:solidFill>
              <a:round/>
            </a:ln>
            <a:effectLst/>
          </c:spPr>
          <c:marker>
            <c:symbol val="none"/>
          </c:marker>
          <c:cat>
            <c:numRef>
              <c:f>Feuil3!$B$2:$K$2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Feuil3!$B$3:$K$3</c:f>
              <c:numCache>
                <c:formatCode>General</c:formatCode>
                <c:ptCount val="10"/>
                <c:pt idx="0">
                  <c:v>1746</c:v>
                </c:pt>
                <c:pt idx="1">
                  <c:v>1877</c:v>
                </c:pt>
                <c:pt idx="2">
                  <c:v>2641</c:v>
                </c:pt>
                <c:pt idx="3">
                  <c:v>2248</c:v>
                </c:pt>
                <c:pt idx="4">
                  <c:v>2102</c:v>
                </c:pt>
                <c:pt idx="5">
                  <c:v>3068</c:v>
                </c:pt>
                <c:pt idx="6">
                  <c:v>7906</c:v>
                </c:pt>
                <c:pt idx="7">
                  <c:v>4456</c:v>
                </c:pt>
                <c:pt idx="8">
                  <c:v>4702</c:v>
                </c:pt>
                <c:pt idx="9">
                  <c:v>4883</c:v>
                </c:pt>
              </c:numCache>
            </c:numRef>
          </c:val>
          <c:smooth val="0"/>
          <c:extLst>
            <c:ext xmlns:c16="http://schemas.microsoft.com/office/drawing/2014/chart" uri="{C3380CC4-5D6E-409C-BE32-E72D297353CC}">
              <c16:uniqueId val="{00000000-2E73-4544-8268-1FEA771A882E}"/>
            </c:ext>
          </c:extLst>
        </c:ser>
        <c:ser>
          <c:idx val="1"/>
          <c:order val="1"/>
          <c:tx>
            <c:strRef>
              <c:f>Feuil3!$A$4</c:f>
              <c:strCache>
                <c:ptCount val="1"/>
                <c:pt idx="0">
                  <c:v>4 Roues contre 2 Roues </c:v>
                </c:pt>
              </c:strCache>
            </c:strRef>
          </c:tx>
          <c:spPr>
            <a:ln w="28575" cap="rnd">
              <a:solidFill>
                <a:schemeClr val="accent2"/>
              </a:solidFill>
              <a:round/>
            </a:ln>
            <a:effectLst/>
          </c:spPr>
          <c:marker>
            <c:symbol val="none"/>
          </c:marker>
          <c:cat>
            <c:numRef>
              <c:f>Feuil3!$B$2:$K$2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Feuil3!$B$4:$K$4</c:f>
              <c:numCache>
                <c:formatCode>General</c:formatCode>
                <c:ptCount val="10"/>
                <c:pt idx="0">
                  <c:v>1977</c:v>
                </c:pt>
                <c:pt idx="1">
                  <c:v>2353</c:v>
                </c:pt>
                <c:pt idx="2">
                  <c:v>3213</c:v>
                </c:pt>
                <c:pt idx="3">
                  <c:v>3212</c:v>
                </c:pt>
                <c:pt idx="4">
                  <c:v>2862</c:v>
                </c:pt>
                <c:pt idx="5">
                  <c:v>4235</c:v>
                </c:pt>
                <c:pt idx="6">
                  <c:v>9341</c:v>
                </c:pt>
                <c:pt idx="7">
                  <c:v>4909</c:v>
                </c:pt>
                <c:pt idx="8">
                  <c:v>5125</c:v>
                </c:pt>
                <c:pt idx="9">
                  <c:v>4657</c:v>
                </c:pt>
              </c:numCache>
            </c:numRef>
          </c:val>
          <c:smooth val="0"/>
          <c:extLst>
            <c:ext xmlns:c16="http://schemas.microsoft.com/office/drawing/2014/chart" uri="{C3380CC4-5D6E-409C-BE32-E72D297353CC}">
              <c16:uniqueId val="{00000001-2E73-4544-8268-1FEA771A882E}"/>
            </c:ext>
          </c:extLst>
        </c:ser>
        <c:ser>
          <c:idx val="2"/>
          <c:order val="2"/>
          <c:tx>
            <c:strRef>
              <c:f>Feuil3!$A$5</c:f>
              <c:strCache>
                <c:ptCount val="1"/>
                <c:pt idx="0">
                  <c:v>4 Roues contre Piéton </c:v>
                </c:pt>
              </c:strCache>
            </c:strRef>
          </c:tx>
          <c:spPr>
            <a:ln w="28575" cap="rnd">
              <a:solidFill>
                <a:schemeClr val="accent3"/>
              </a:solidFill>
              <a:round/>
            </a:ln>
            <a:effectLst/>
          </c:spPr>
          <c:marker>
            <c:symbol val="none"/>
          </c:marker>
          <c:cat>
            <c:numRef>
              <c:f>Feuil3!$B$2:$K$2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Feuil3!$B$5:$K$5</c:f>
              <c:numCache>
                <c:formatCode>General</c:formatCode>
                <c:ptCount val="10"/>
                <c:pt idx="0">
                  <c:v>185</c:v>
                </c:pt>
                <c:pt idx="1">
                  <c:v>246</c:v>
                </c:pt>
                <c:pt idx="2">
                  <c:v>325</c:v>
                </c:pt>
                <c:pt idx="3">
                  <c:v>487</c:v>
                </c:pt>
                <c:pt idx="4">
                  <c:v>300</c:v>
                </c:pt>
                <c:pt idx="5">
                  <c:v>935</c:v>
                </c:pt>
                <c:pt idx="6">
                  <c:v>753</c:v>
                </c:pt>
                <c:pt idx="7">
                  <c:v>415</c:v>
                </c:pt>
                <c:pt idx="8">
                  <c:v>247</c:v>
                </c:pt>
                <c:pt idx="9">
                  <c:v>368</c:v>
                </c:pt>
              </c:numCache>
            </c:numRef>
          </c:val>
          <c:smooth val="0"/>
          <c:extLst>
            <c:ext xmlns:c16="http://schemas.microsoft.com/office/drawing/2014/chart" uri="{C3380CC4-5D6E-409C-BE32-E72D297353CC}">
              <c16:uniqueId val="{00000002-2E73-4544-8268-1FEA771A882E}"/>
            </c:ext>
          </c:extLst>
        </c:ser>
        <c:ser>
          <c:idx val="3"/>
          <c:order val="3"/>
          <c:tx>
            <c:strRef>
              <c:f>Feuil3!$A$6</c:f>
              <c:strCache>
                <c:ptCount val="1"/>
                <c:pt idx="0">
                  <c:v>2 Roues contre 2 Roues </c:v>
                </c:pt>
              </c:strCache>
            </c:strRef>
          </c:tx>
          <c:spPr>
            <a:ln w="28575" cap="rnd">
              <a:solidFill>
                <a:schemeClr val="accent4"/>
              </a:solidFill>
              <a:round/>
            </a:ln>
            <a:effectLst/>
          </c:spPr>
          <c:marker>
            <c:symbol val="none"/>
          </c:marker>
          <c:cat>
            <c:numRef>
              <c:f>Feuil3!$B$2:$K$2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Feuil3!$B$6:$K$6</c:f>
              <c:numCache>
                <c:formatCode>General</c:formatCode>
                <c:ptCount val="10"/>
                <c:pt idx="0">
                  <c:v>1655</c:v>
                </c:pt>
                <c:pt idx="1">
                  <c:v>2269</c:v>
                </c:pt>
                <c:pt idx="2">
                  <c:v>3000</c:v>
                </c:pt>
                <c:pt idx="3">
                  <c:v>3505</c:v>
                </c:pt>
                <c:pt idx="4">
                  <c:v>4012</c:v>
                </c:pt>
                <c:pt idx="5">
                  <c:v>4484</c:v>
                </c:pt>
                <c:pt idx="6">
                  <c:v>10239</c:v>
                </c:pt>
                <c:pt idx="7">
                  <c:v>4783</c:v>
                </c:pt>
                <c:pt idx="8">
                  <c:v>4615</c:v>
                </c:pt>
                <c:pt idx="9">
                  <c:v>3974</c:v>
                </c:pt>
              </c:numCache>
            </c:numRef>
          </c:val>
          <c:smooth val="0"/>
          <c:extLst>
            <c:ext xmlns:c16="http://schemas.microsoft.com/office/drawing/2014/chart" uri="{C3380CC4-5D6E-409C-BE32-E72D297353CC}">
              <c16:uniqueId val="{00000003-2E73-4544-8268-1FEA771A882E}"/>
            </c:ext>
          </c:extLst>
        </c:ser>
        <c:ser>
          <c:idx val="4"/>
          <c:order val="4"/>
          <c:tx>
            <c:strRef>
              <c:f>Feuil3!$A$7</c:f>
              <c:strCache>
                <c:ptCount val="1"/>
                <c:pt idx="0">
                  <c:v>2 Roues contre Piéton </c:v>
                </c:pt>
              </c:strCache>
            </c:strRef>
          </c:tx>
          <c:spPr>
            <a:ln w="28575" cap="rnd">
              <a:solidFill>
                <a:schemeClr val="accent5"/>
              </a:solidFill>
              <a:round/>
            </a:ln>
            <a:effectLst/>
          </c:spPr>
          <c:marker>
            <c:symbol val="none"/>
          </c:marker>
          <c:cat>
            <c:numRef>
              <c:f>Feuil3!$B$2:$K$2</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Feuil3!$B$7:$K$7</c:f>
              <c:numCache>
                <c:formatCode>General</c:formatCode>
                <c:ptCount val="10"/>
                <c:pt idx="0">
                  <c:v>500</c:v>
                </c:pt>
                <c:pt idx="1">
                  <c:v>805</c:v>
                </c:pt>
                <c:pt idx="2">
                  <c:v>1074</c:v>
                </c:pt>
                <c:pt idx="3">
                  <c:v>1135</c:v>
                </c:pt>
                <c:pt idx="4">
                  <c:v>1040</c:v>
                </c:pt>
                <c:pt idx="5">
                  <c:v>1828</c:v>
                </c:pt>
                <c:pt idx="6">
                  <c:v>2748</c:v>
                </c:pt>
                <c:pt idx="7">
                  <c:v>1093</c:v>
                </c:pt>
                <c:pt idx="8">
                  <c:v>1015</c:v>
                </c:pt>
                <c:pt idx="9">
                  <c:v>982</c:v>
                </c:pt>
              </c:numCache>
            </c:numRef>
          </c:val>
          <c:smooth val="0"/>
          <c:extLst>
            <c:ext xmlns:c16="http://schemas.microsoft.com/office/drawing/2014/chart" uri="{C3380CC4-5D6E-409C-BE32-E72D297353CC}">
              <c16:uniqueId val="{00000004-2E73-4544-8268-1FEA771A882E}"/>
            </c:ext>
          </c:extLst>
        </c:ser>
        <c:dLbls>
          <c:showLegendKey val="0"/>
          <c:showVal val="0"/>
          <c:showCatName val="0"/>
          <c:showSerName val="0"/>
          <c:showPercent val="0"/>
          <c:showBubbleSize val="0"/>
        </c:dLbls>
        <c:smooth val="0"/>
        <c:axId val="216801616"/>
        <c:axId val="216798288"/>
      </c:lineChart>
      <c:catAx>
        <c:axId val="216801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16798288"/>
        <c:crosses val="autoZero"/>
        <c:auto val="1"/>
        <c:lblAlgn val="ctr"/>
        <c:lblOffset val="100"/>
        <c:noMultiLvlLbl val="0"/>
      </c:catAx>
      <c:valAx>
        <c:axId val="216798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crossAx val="216801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fr-FR"/>
        </a:p>
      </c:txPr>
    </c:legend>
    <c:plotVisOnly val="1"/>
    <c:dispBlanksAs val="gap"/>
    <c:showDLblsOverMax val="0"/>
  </c:chart>
  <c:spPr>
    <a:noFill/>
    <a:ln>
      <a:noFill/>
    </a:ln>
    <a:effectLst/>
  </c:spPr>
  <c:txPr>
    <a:bodyPr/>
    <a:lstStyle/>
    <a:p>
      <a:pPr>
        <a:defRPr sz="1600">
          <a:latin typeface="Arial" panose="020B0604020202020204" pitchFamily="34" charset="0"/>
          <a:cs typeface="Arial" panose="020B0604020202020204" pitchFamily="34" charset="0"/>
        </a:defRPr>
      </a:pPr>
      <a:endParaRPr lang="fr-FR"/>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Pivot_Table!$C$21:$G$21</cx:f>
        <cx:lvl ptCount="5">
          <cx:pt idx="0">Juin 2020</cx:pt>
          <cx:pt idx="1">2019</cx:pt>
          <cx:pt idx="2">2018</cx:pt>
          <cx:pt idx="3">2017</cx:pt>
          <cx:pt idx="4">Avr- Dec 2016</cx:pt>
        </cx:lvl>
      </cx:strDim>
      <cx:numDim type="val">
        <cx:f dir="row">Pivot_Table!$C$22:$G$22</cx:f>
        <cx:lvl ptCount="5" formatCode="General">
          <cx:pt idx="0">106.86</cx:pt>
          <cx:pt idx="1">89.450000000000003</cx:pt>
          <cx:pt idx="2">63.810000000000002</cx:pt>
          <cx:pt idx="3">44.390000000000001</cx:pt>
          <cx:pt idx="4">16.84</cx:pt>
        </cx:lvl>
      </cx:numDim>
    </cx:data>
  </cx:chartData>
  <cx:chart>
    <cx:title pos="t" align="ctr" overlay="0">
      <cx:tx>
        <cx:rich>
          <a:bodyPr spcFirstLastPara="1" vertOverflow="ellipsis" horzOverflow="overflow" wrap="square" lIns="0" tIns="0" rIns="0" bIns="0" anchor="ctr" anchorCtr="1"/>
          <a:lstStyle/>
          <a:p>
            <a:pPr algn="ctr" rtl="0">
              <a:spcBef>
                <a:spcPts val="0"/>
              </a:spcBef>
              <a:spcAft>
                <a:spcPts val="0"/>
              </a:spcAft>
              <a:defRPr sz="1600"/>
            </a:pPr>
            <a:r>
              <a:rPr lang="fr-FR" sz="2000" b="1" i="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Virements  annuels cumul</a:t>
            </a:r>
            <a:r>
              <a:rPr lang="fr-FR" sz="2000" b="1" i="0" kern="120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é</a:t>
            </a:r>
            <a:r>
              <a:rPr lang="fr-FR" sz="2000" b="1" i="0"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t>
            </a:r>
            <a:endParaRPr lang="en-US" sz="2000" dirty="0">
              <a:effectLst/>
            </a:endParaRPr>
          </a:p>
        </cx:rich>
      </cx:tx>
    </cx:title>
    <cx:plotArea>
      <cx:plotAreaRegion>
        <cx:series layoutId="funnel" uniqueId="{0C3AC3C9-2660-4F47-8F09-899DCF868652}">
          <cx:tx>
            <cx:txData>
              <cx:f>Pivot_Table!$B$22</cx:f>
              <cx:v>Virements Totaux</cx:v>
            </cx:txData>
          </cx:tx>
          <cx:dataLabels>
            <cx:txPr>
              <a:bodyPr vertOverflow="overflow" horzOverflow="overflow" wrap="square" lIns="0" tIns="0" rIns="0" bIns="0"/>
              <a:lstStyle/>
              <a:p>
                <a:pPr algn="ctr" rtl="0">
                  <a:defRPr sz="12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200"/>
              </a:p>
            </cx:txPr>
            <cx:visibility seriesName="0" categoryName="0" value="1"/>
          </cx:dataLabels>
          <cx:dataId val="0"/>
        </cx:series>
      </cx:plotAreaRegion>
      <cx:axis id="0">
        <cx:catScaling gapWidth="0.0599999987"/>
        <cx:title>
          <cx:tx>
            <cx:rich>
              <a:bodyPr spcFirstLastPara="1" vertOverflow="ellipsis" horzOverflow="overflow" wrap="square" lIns="0" tIns="0" rIns="0" bIns="0" anchor="ctr" anchorCtr="1"/>
              <a:lstStyle/>
              <a:p>
                <a:pPr algn="ctr" rtl="0">
                  <a:spcBef>
                    <a:spcPts val="0"/>
                  </a:spcBef>
                  <a:spcAft>
                    <a:spcPts val="0"/>
                  </a:spcAft>
                </a:pPr>
                <a:r>
                  <a:rPr lang="en-US" sz="1200" b="0" i="0" baseline="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Virements (</a:t>
                </a:r>
                <a:r>
                  <a:rPr lang="en-US" sz="1200" b="0" i="0" baseline="0" dirty="0" err="1">
                    <a:solidFill>
                      <a:srgbClr val="595959"/>
                    </a:solidFill>
                    <a:effectLst/>
                    <a:latin typeface="Calibri" panose="020F0502020204030204" pitchFamily="34" charset="0"/>
                    <a:ea typeface="Calibri" panose="020F0502020204030204" pitchFamily="34" charset="0"/>
                    <a:cs typeface="Calibri" panose="020F0502020204030204" pitchFamily="34" charset="0"/>
                  </a:rPr>
                  <a:t>en</a:t>
                </a:r>
                <a:r>
                  <a:rPr lang="en-US" sz="1200" b="0" i="0" baseline="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 milliards</a:t>
                </a:r>
                <a:r>
                  <a:rPr lang="en-US" sz="1800" b="0" i="0" baseline="0" dirty="0">
                    <a:solidFill>
                      <a:srgbClr val="595959"/>
                    </a:solidFill>
                    <a:effectLst/>
                    <a:latin typeface="Calibri" panose="020F0502020204030204" pitchFamily="34" charset="0"/>
                    <a:ea typeface="Calibri" panose="020F0502020204030204" pitchFamily="34" charset="0"/>
                    <a:cs typeface="Calibri" panose="020F0502020204030204" pitchFamily="34" charset="0"/>
                  </a:rPr>
                  <a:t>)</a:t>
                </a:r>
                <a:endParaRPr lang="en-US" dirty="0">
                  <a:effectLst/>
                </a:endParaRPr>
              </a:p>
            </cx:rich>
          </cx:tx>
        </cx:title>
        <cx:tickLabels/>
        <cx:spPr>
          <a:ln>
            <a:noFill/>
          </a:ln>
        </cx:spPr>
        <cx:txPr>
          <a:bodyPr vertOverflow="overflow" horzOverflow="overflow" wrap="square" lIns="0" tIns="0" rIns="0" bIns="0"/>
          <a:lstStyle/>
          <a:p>
            <a:pPr algn="ctr" rtl="0">
              <a:defRPr sz="1200" b="0" i="0">
                <a:solidFill>
                  <a:srgbClr val="595959"/>
                </a:solidFill>
                <a:latin typeface="Calibri" panose="020F0502020204030204" pitchFamily="34" charset="0"/>
                <a:ea typeface="Calibri" panose="020F0502020204030204" pitchFamily="34" charset="0"/>
                <a:cs typeface="Calibri" panose="020F0502020204030204" pitchFamily="34" charset="0"/>
              </a:defRPr>
            </a:pPr>
            <a:endParaRPr lang="en-US" sz="1200"/>
          </a:p>
        </cx:txPr>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2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cap="flat" cmpd="sng" algn="ctr">
        <a:solidFill>
          <a:schemeClr val="tx1">
            <a:lumMod val="65000"/>
            <a:lumOff val="35000"/>
          </a:schemeClr>
        </a:solidFill>
        <a:round/>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15875" cap="flat" cmpd="sng" algn="ctr">
        <a:solidFill>
          <a:schemeClr val="tx1">
            <a:lumMod val="65000"/>
            <a:lumOff val="3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dgm:fillClrLst>
    <dgm:linClrLst meth="repeat">
      <a:schemeClr val="lt1">
        <a:alpha val="0"/>
      </a:schemeClr>
    </dgm:linClrLst>
    <dgm:effectClrLst/>
    <dgm:txLinClrLst/>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F4AEC-833C-43D2-B0C5-06CFB3E00DE8}" type="doc">
      <dgm:prSet loTypeId="urn:microsoft.com/office/officeart/2018/2/layout/IconCircleList" loCatId="icon" qsTypeId="urn:microsoft.com/office/officeart/2005/8/quickstyle/simple1" qsCatId="simple" csTypeId="urn:microsoft.com/office/officeart/2018/5/colors/Iconchunking_neutralicon_accent2_2" csCatId="accent2" phldr="1"/>
      <dgm:spPr/>
      <dgm:t>
        <a:bodyPr/>
        <a:lstStyle/>
        <a:p>
          <a:endParaRPr lang="en-US"/>
        </a:p>
      </dgm:t>
    </dgm:pt>
    <dgm:pt modelId="{F7A8E13C-D2C9-4758-9972-AF2111148B30}">
      <dgm:prSet custT="1"/>
      <dgm:spPr/>
      <dgm:t>
        <a:bodyPr/>
        <a:lstStyle/>
        <a:p>
          <a:pPr>
            <a:lnSpc>
              <a:spcPct val="100000"/>
            </a:lnSpc>
          </a:pPr>
          <a:r>
            <a:rPr lang="fr-FR" sz="2000" dirty="0"/>
            <a:t>Introduction : système de santé</a:t>
          </a:r>
          <a:endParaRPr lang="en-US" sz="2000" dirty="0"/>
        </a:p>
      </dgm:t>
    </dgm:pt>
    <dgm:pt modelId="{0B55C743-1C96-42DF-A0EC-3C512C1FD7AA}" type="parTrans" cxnId="{7AC88125-8EF3-42FC-876D-B9FD135DBD35}">
      <dgm:prSet/>
      <dgm:spPr/>
      <dgm:t>
        <a:bodyPr/>
        <a:lstStyle/>
        <a:p>
          <a:endParaRPr lang="en-US"/>
        </a:p>
      </dgm:t>
    </dgm:pt>
    <dgm:pt modelId="{4CD535CB-7B81-4746-A8B7-B38504B701A4}" type="sibTrans" cxnId="{7AC88125-8EF3-42FC-876D-B9FD135DBD35}">
      <dgm:prSet/>
      <dgm:spPr/>
      <dgm:t>
        <a:bodyPr/>
        <a:lstStyle/>
        <a:p>
          <a:pPr>
            <a:lnSpc>
              <a:spcPct val="100000"/>
            </a:lnSpc>
          </a:pPr>
          <a:endParaRPr lang="en-US"/>
        </a:p>
      </dgm:t>
    </dgm:pt>
    <dgm:pt modelId="{80990C8C-6C74-4B3D-8383-E077EF597DEE}">
      <dgm:prSet custT="1"/>
      <dgm:spPr/>
      <dgm:t>
        <a:bodyPr/>
        <a:lstStyle/>
        <a:p>
          <a:pPr>
            <a:lnSpc>
              <a:spcPct val="100000"/>
            </a:lnSpc>
          </a:pPr>
          <a:r>
            <a:rPr lang="fr-FR" sz="2000"/>
            <a:t>Concepts sur la couverture sanitaire universelle</a:t>
          </a:r>
          <a:endParaRPr lang="en-US" sz="2000"/>
        </a:p>
      </dgm:t>
    </dgm:pt>
    <dgm:pt modelId="{687B4D2C-B679-4216-A064-0351197AE656}" type="parTrans" cxnId="{07119436-F33C-4BF1-A770-B864C22FBBE7}">
      <dgm:prSet/>
      <dgm:spPr/>
      <dgm:t>
        <a:bodyPr/>
        <a:lstStyle/>
        <a:p>
          <a:endParaRPr lang="en-US"/>
        </a:p>
      </dgm:t>
    </dgm:pt>
    <dgm:pt modelId="{8CCF835C-24E3-4F08-BC0E-E4CE397298C9}" type="sibTrans" cxnId="{07119436-F33C-4BF1-A770-B864C22FBBE7}">
      <dgm:prSet/>
      <dgm:spPr/>
      <dgm:t>
        <a:bodyPr/>
        <a:lstStyle/>
        <a:p>
          <a:pPr>
            <a:lnSpc>
              <a:spcPct val="100000"/>
            </a:lnSpc>
          </a:pPr>
          <a:endParaRPr lang="en-US"/>
        </a:p>
      </dgm:t>
    </dgm:pt>
    <dgm:pt modelId="{8C2E8537-408A-465B-9B17-8F319620CA12}">
      <dgm:prSet custT="1"/>
      <dgm:spPr/>
      <dgm:t>
        <a:bodyPr/>
        <a:lstStyle/>
        <a:p>
          <a:pPr>
            <a:lnSpc>
              <a:spcPct val="100000"/>
            </a:lnSpc>
          </a:pPr>
          <a:r>
            <a:rPr lang="fr-FR" sz="2000"/>
            <a:t>Progrès réalisés </a:t>
          </a:r>
          <a:endParaRPr lang="en-US" sz="2000"/>
        </a:p>
      </dgm:t>
    </dgm:pt>
    <dgm:pt modelId="{F5A4FEF0-2540-4555-A905-1D281671BF08}" type="parTrans" cxnId="{600C647F-ABB4-43EA-A5A8-77E1772FE002}">
      <dgm:prSet/>
      <dgm:spPr/>
      <dgm:t>
        <a:bodyPr/>
        <a:lstStyle/>
        <a:p>
          <a:endParaRPr lang="en-US"/>
        </a:p>
      </dgm:t>
    </dgm:pt>
    <dgm:pt modelId="{106F9384-4A7E-443A-89B8-F9CE3309FF85}" type="sibTrans" cxnId="{600C647F-ABB4-43EA-A5A8-77E1772FE002}">
      <dgm:prSet/>
      <dgm:spPr/>
      <dgm:t>
        <a:bodyPr/>
        <a:lstStyle/>
        <a:p>
          <a:pPr>
            <a:lnSpc>
              <a:spcPct val="100000"/>
            </a:lnSpc>
          </a:pPr>
          <a:endParaRPr lang="en-US"/>
        </a:p>
      </dgm:t>
    </dgm:pt>
    <dgm:pt modelId="{9346E2AF-56A5-499C-8D78-185459CA0FA6}">
      <dgm:prSet custT="1"/>
      <dgm:spPr/>
      <dgm:t>
        <a:bodyPr/>
        <a:lstStyle/>
        <a:p>
          <a:pPr>
            <a:lnSpc>
              <a:spcPct val="100000"/>
            </a:lnSpc>
          </a:pPr>
          <a:r>
            <a:rPr lang="fr-FR" sz="2000"/>
            <a:t>Défis et perspectives</a:t>
          </a:r>
          <a:endParaRPr lang="en-US" sz="2000"/>
        </a:p>
      </dgm:t>
    </dgm:pt>
    <dgm:pt modelId="{C57E3514-6426-49F1-9B2A-D3A4706DFB55}" type="parTrans" cxnId="{F436CAB8-0866-44F5-937C-0F733E309C2C}">
      <dgm:prSet/>
      <dgm:spPr/>
      <dgm:t>
        <a:bodyPr/>
        <a:lstStyle/>
        <a:p>
          <a:endParaRPr lang="en-US"/>
        </a:p>
      </dgm:t>
    </dgm:pt>
    <dgm:pt modelId="{23866696-9B7C-431C-A1F5-0946DBAE8A7D}" type="sibTrans" cxnId="{F436CAB8-0866-44F5-937C-0F733E309C2C}">
      <dgm:prSet/>
      <dgm:spPr/>
      <dgm:t>
        <a:bodyPr/>
        <a:lstStyle/>
        <a:p>
          <a:pPr>
            <a:lnSpc>
              <a:spcPct val="100000"/>
            </a:lnSpc>
          </a:pPr>
          <a:endParaRPr lang="en-US"/>
        </a:p>
      </dgm:t>
    </dgm:pt>
    <dgm:pt modelId="{B0DC21ED-0472-416B-8831-B35AC47B0338}">
      <dgm:prSet custT="1"/>
      <dgm:spPr/>
      <dgm:t>
        <a:bodyPr/>
        <a:lstStyle/>
        <a:p>
          <a:pPr>
            <a:lnSpc>
              <a:spcPct val="100000"/>
            </a:lnSpc>
          </a:pPr>
          <a:r>
            <a:rPr lang="fr-FR" sz="2000" dirty="0"/>
            <a:t>Principales conclusions</a:t>
          </a:r>
          <a:endParaRPr lang="en-US" sz="2000" dirty="0"/>
        </a:p>
      </dgm:t>
    </dgm:pt>
    <dgm:pt modelId="{56A544BF-C6EA-4E26-88D9-1B600E192C2F}" type="parTrans" cxnId="{991161B7-355B-4D2F-8E0C-FFC44679DE7B}">
      <dgm:prSet/>
      <dgm:spPr/>
      <dgm:t>
        <a:bodyPr/>
        <a:lstStyle/>
        <a:p>
          <a:endParaRPr lang="en-US"/>
        </a:p>
      </dgm:t>
    </dgm:pt>
    <dgm:pt modelId="{7D73FBB5-11F3-410A-9A98-98AAF5C4D823}" type="sibTrans" cxnId="{991161B7-355B-4D2F-8E0C-FFC44679DE7B}">
      <dgm:prSet/>
      <dgm:spPr/>
      <dgm:t>
        <a:bodyPr/>
        <a:lstStyle/>
        <a:p>
          <a:endParaRPr lang="en-US"/>
        </a:p>
      </dgm:t>
    </dgm:pt>
    <dgm:pt modelId="{76E2045F-1E0C-4BDE-A94F-456EEC9328F6}" type="pres">
      <dgm:prSet presAssocID="{8CEF4AEC-833C-43D2-B0C5-06CFB3E00DE8}" presName="root" presStyleCnt="0">
        <dgm:presLayoutVars>
          <dgm:dir/>
          <dgm:resizeHandles val="exact"/>
        </dgm:presLayoutVars>
      </dgm:prSet>
      <dgm:spPr/>
    </dgm:pt>
    <dgm:pt modelId="{32DB6727-8CA8-4D17-A691-4C028CE85AB3}" type="pres">
      <dgm:prSet presAssocID="{8CEF4AEC-833C-43D2-B0C5-06CFB3E00DE8}" presName="container" presStyleCnt="0">
        <dgm:presLayoutVars>
          <dgm:dir/>
          <dgm:resizeHandles val="exact"/>
        </dgm:presLayoutVars>
      </dgm:prSet>
      <dgm:spPr/>
    </dgm:pt>
    <dgm:pt modelId="{2E48F50A-EE1B-41C7-9A95-15B4A79BBDD9}" type="pres">
      <dgm:prSet presAssocID="{F7A8E13C-D2C9-4758-9972-AF2111148B30}" presName="compNode" presStyleCnt="0"/>
      <dgm:spPr/>
    </dgm:pt>
    <dgm:pt modelId="{94CB18FF-5525-415A-B644-E7E858590F78}" type="pres">
      <dgm:prSet presAssocID="{F7A8E13C-D2C9-4758-9972-AF2111148B30}" presName="iconBgRect" presStyleLbl="bgShp" presStyleIdx="0" presStyleCnt="5"/>
      <dgm:spPr/>
    </dgm:pt>
    <dgm:pt modelId="{516F5FBF-3993-4128-91EC-04C52E8D6FD3}" type="pres">
      <dgm:prSet presAssocID="{F7A8E13C-D2C9-4758-9972-AF2111148B30}"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ampagne Glasses"/>
        </a:ext>
      </dgm:extLst>
    </dgm:pt>
    <dgm:pt modelId="{5F0FB016-FA37-4CA5-B9E7-EF44BE52C57D}" type="pres">
      <dgm:prSet presAssocID="{F7A8E13C-D2C9-4758-9972-AF2111148B30}" presName="spaceRect" presStyleCnt="0"/>
      <dgm:spPr/>
    </dgm:pt>
    <dgm:pt modelId="{FA6C81E9-CF80-4F7E-90B8-E813FD43A432}" type="pres">
      <dgm:prSet presAssocID="{F7A8E13C-D2C9-4758-9972-AF2111148B30}" presName="textRect" presStyleLbl="revTx" presStyleIdx="0" presStyleCnt="5">
        <dgm:presLayoutVars>
          <dgm:chMax val="1"/>
          <dgm:chPref val="1"/>
        </dgm:presLayoutVars>
      </dgm:prSet>
      <dgm:spPr/>
    </dgm:pt>
    <dgm:pt modelId="{EFF3BB0D-7C6F-4647-AE8D-BA2C38874FAC}" type="pres">
      <dgm:prSet presAssocID="{4CD535CB-7B81-4746-A8B7-B38504B701A4}" presName="sibTrans" presStyleLbl="sibTrans2D1" presStyleIdx="0" presStyleCnt="0"/>
      <dgm:spPr/>
    </dgm:pt>
    <dgm:pt modelId="{089E5B48-E127-45AD-BD05-97BE1E50325A}" type="pres">
      <dgm:prSet presAssocID="{80990C8C-6C74-4B3D-8383-E077EF597DEE}" presName="compNode" presStyleCnt="0"/>
      <dgm:spPr/>
    </dgm:pt>
    <dgm:pt modelId="{F2D4E482-9133-442D-AF69-DA2107ACBDD2}" type="pres">
      <dgm:prSet presAssocID="{80990C8C-6C74-4B3D-8383-E077EF597DEE}" presName="iconBgRect" presStyleLbl="bgShp" presStyleIdx="1" presStyleCnt="5"/>
      <dgm:spPr/>
    </dgm:pt>
    <dgm:pt modelId="{809EC789-F48F-41E8-99F4-9C643D845F4D}" type="pres">
      <dgm:prSet presAssocID="{80990C8C-6C74-4B3D-8383-E077EF597DE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édical"/>
        </a:ext>
      </dgm:extLst>
    </dgm:pt>
    <dgm:pt modelId="{DE093587-2B4D-4993-8574-A0AAAE6BA812}" type="pres">
      <dgm:prSet presAssocID="{80990C8C-6C74-4B3D-8383-E077EF597DEE}" presName="spaceRect" presStyleCnt="0"/>
      <dgm:spPr/>
    </dgm:pt>
    <dgm:pt modelId="{B87AA8C4-5D91-4D6A-9678-5F8B85BE78B9}" type="pres">
      <dgm:prSet presAssocID="{80990C8C-6C74-4B3D-8383-E077EF597DEE}" presName="textRect" presStyleLbl="revTx" presStyleIdx="1" presStyleCnt="5">
        <dgm:presLayoutVars>
          <dgm:chMax val="1"/>
          <dgm:chPref val="1"/>
        </dgm:presLayoutVars>
      </dgm:prSet>
      <dgm:spPr/>
    </dgm:pt>
    <dgm:pt modelId="{8B0D74A5-1576-4F66-AFAE-2242D16DB079}" type="pres">
      <dgm:prSet presAssocID="{8CCF835C-24E3-4F08-BC0E-E4CE397298C9}" presName="sibTrans" presStyleLbl="sibTrans2D1" presStyleIdx="0" presStyleCnt="0"/>
      <dgm:spPr/>
    </dgm:pt>
    <dgm:pt modelId="{8A1F4E37-C154-4BEF-AFE5-91A8C21AA6A5}" type="pres">
      <dgm:prSet presAssocID="{8C2E8537-408A-465B-9B17-8F319620CA12}" presName="compNode" presStyleCnt="0"/>
      <dgm:spPr/>
    </dgm:pt>
    <dgm:pt modelId="{462E209A-D7DC-4318-8EDA-F1B7148E78CD}" type="pres">
      <dgm:prSet presAssocID="{8C2E8537-408A-465B-9B17-8F319620CA12}" presName="iconBgRect" presStyleLbl="bgShp" presStyleIdx="2" presStyleCnt="5"/>
      <dgm:spPr/>
    </dgm:pt>
    <dgm:pt modelId="{158A6B96-A88F-4329-BBFA-2B0ED3BB01D2}" type="pres">
      <dgm:prSet presAssocID="{8C2E8537-408A-465B-9B17-8F319620CA12}"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che"/>
        </a:ext>
      </dgm:extLst>
    </dgm:pt>
    <dgm:pt modelId="{62823755-EA9C-4706-8E1B-02F97F76E948}" type="pres">
      <dgm:prSet presAssocID="{8C2E8537-408A-465B-9B17-8F319620CA12}" presName="spaceRect" presStyleCnt="0"/>
      <dgm:spPr/>
    </dgm:pt>
    <dgm:pt modelId="{DB5D3924-9320-4907-95ED-5BB78E3A7F57}" type="pres">
      <dgm:prSet presAssocID="{8C2E8537-408A-465B-9B17-8F319620CA12}" presName="textRect" presStyleLbl="revTx" presStyleIdx="2" presStyleCnt="5">
        <dgm:presLayoutVars>
          <dgm:chMax val="1"/>
          <dgm:chPref val="1"/>
        </dgm:presLayoutVars>
      </dgm:prSet>
      <dgm:spPr/>
    </dgm:pt>
    <dgm:pt modelId="{CB612C1D-2500-4A30-9FFB-06965342C580}" type="pres">
      <dgm:prSet presAssocID="{106F9384-4A7E-443A-89B8-F9CE3309FF85}" presName="sibTrans" presStyleLbl="sibTrans2D1" presStyleIdx="0" presStyleCnt="0"/>
      <dgm:spPr/>
    </dgm:pt>
    <dgm:pt modelId="{FC870A2A-126E-4805-8CE0-8E371F229069}" type="pres">
      <dgm:prSet presAssocID="{9346E2AF-56A5-499C-8D78-185459CA0FA6}" presName="compNode" presStyleCnt="0"/>
      <dgm:spPr/>
    </dgm:pt>
    <dgm:pt modelId="{60FFD913-73DF-4F69-8517-FB27646DA058}" type="pres">
      <dgm:prSet presAssocID="{9346E2AF-56A5-499C-8D78-185459CA0FA6}" presName="iconBgRect" presStyleLbl="bgShp" presStyleIdx="3" presStyleCnt="5"/>
      <dgm:spPr/>
    </dgm:pt>
    <dgm:pt modelId="{311C64CA-05D5-4C2C-ACA5-BE214ADA6F76}" type="pres">
      <dgm:prSet presAssocID="{9346E2AF-56A5-499C-8D78-185459CA0FA6}"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Upward trend"/>
        </a:ext>
      </dgm:extLst>
    </dgm:pt>
    <dgm:pt modelId="{E51607B7-35AB-4BCF-83E4-847FAFF9B188}" type="pres">
      <dgm:prSet presAssocID="{9346E2AF-56A5-499C-8D78-185459CA0FA6}" presName="spaceRect" presStyleCnt="0"/>
      <dgm:spPr/>
    </dgm:pt>
    <dgm:pt modelId="{64AE759B-AB25-4E14-98A7-63CD5F84CE55}" type="pres">
      <dgm:prSet presAssocID="{9346E2AF-56A5-499C-8D78-185459CA0FA6}" presName="textRect" presStyleLbl="revTx" presStyleIdx="3" presStyleCnt="5">
        <dgm:presLayoutVars>
          <dgm:chMax val="1"/>
          <dgm:chPref val="1"/>
        </dgm:presLayoutVars>
      </dgm:prSet>
      <dgm:spPr/>
    </dgm:pt>
    <dgm:pt modelId="{472C402C-D83E-4F2C-B072-27873CFC5A73}" type="pres">
      <dgm:prSet presAssocID="{23866696-9B7C-431C-A1F5-0946DBAE8A7D}" presName="sibTrans" presStyleLbl="sibTrans2D1" presStyleIdx="0" presStyleCnt="0"/>
      <dgm:spPr/>
    </dgm:pt>
    <dgm:pt modelId="{D76EE11F-B9A8-457F-8B42-CAD33EFE1C79}" type="pres">
      <dgm:prSet presAssocID="{B0DC21ED-0472-416B-8831-B35AC47B0338}" presName="compNode" presStyleCnt="0"/>
      <dgm:spPr/>
    </dgm:pt>
    <dgm:pt modelId="{2725492A-7A21-44A7-98FD-F60B26BBB0FB}" type="pres">
      <dgm:prSet presAssocID="{B0DC21ED-0472-416B-8831-B35AC47B0338}" presName="iconBgRect" presStyleLbl="bgShp" presStyleIdx="4" presStyleCnt="5"/>
      <dgm:spPr/>
    </dgm:pt>
    <dgm:pt modelId="{E6C9D773-E615-4214-A302-A5F663694CB2}" type="pres">
      <dgm:prSet presAssocID="{B0DC21ED-0472-416B-8831-B35AC47B033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iste de contrôle"/>
        </a:ext>
      </dgm:extLst>
    </dgm:pt>
    <dgm:pt modelId="{2B6300EF-A6FA-4100-BFE7-7C595821BCDB}" type="pres">
      <dgm:prSet presAssocID="{B0DC21ED-0472-416B-8831-B35AC47B0338}" presName="spaceRect" presStyleCnt="0"/>
      <dgm:spPr/>
    </dgm:pt>
    <dgm:pt modelId="{782DE491-2A19-4FDD-A05E-CF9C52C04578}" type="pres">
      <dgm:prSet presAssocID="{B0DC21ED-0472-416B-8831-B35AC47B0338}" presName="textRect" presStyleLbl="revTx" presStyleIdx="4" presStyleCnt="5">
        <dgm:presLayoutVars>
          <dgm:chMax val="1"/>
          <dgm:chPref val="1"/>
        </dgm:presLayoutVars>
      </dgm:prSet>
      <dgm:spPr/>
    </dgm:pt>
  </dgm:ptLst>
  <dgm:cxnLst>
    <dgm:cxn modelId="{88E8350F-0F7C-4413-8D52-D573FBB88533}" type="presOf" srcId="{8CCF835C-24E3-4F08-BC0E-E4CE397298C9}" destId="{8B0D74A5-1576-4F66-AFAE-2242D16DB079}" srcOrd="0" destOrd="0" presId="urn:microsoft.com/office/officeart/2018/2/layout/IconCircleList"/>
    <dgm:cxn modelId="{7AC88125-8EF3-42FC-876D-B9FD135DBD35}" srcId="{8CEF4AEC-833C-43D2-B0C5-06CFB3E00DE8}" destId="{F7A8E13C-D2C9-4758-9972-AF2111148B30}" srcOrd="0" destOrd="0" parTransId="{0B55C743-1C96-42DF-A0EC-3C512C1FD7AA}" sibTransId="{4CD535CB-7B81-4746-A8B7-B38504B701A4}"/>
    <dgm:cxn modelId="{3F489135-6BF9-40E0-88CD-B6AD6BDB8610}" type="presOf" srcId="{9346E2AF-56A5-499C-8D78-185459CA0FA6}" destId="{64AE759B-AB25-4E14-98A7-63CD5F84CE55}" srcOrd="0" destOrd="0" presId="urn:microsoft.com/office/officeart/2018/2/layout/IconCircleList"/>
    <dgm:cxn modelId="{07119436-F33C-4BF1-A770-B864C22FBBE7}" srcId="{8CEF4AEC-833C-43D2-B0C5-06CFB3E00DE8}" destId="{80990C8C-6C74-4B3D-8383-E077EF597DEE}" srcOrd="1" destOrd="0" parTransId="{687B4D2C-B679-4216-A064-0351197AE656}" sibTransId="{8CCF835C-24E3-4F08-BC0E-E4CE397298C9}"/>
    <dgm:cxn modelId="{BB0B665E-D38B-48F7-B33C-83D50A27F8AF}" type="presOf" srcId="{80990C8C-6C74-4B3D-8383-E077EF597DEE}" destId="{B87AA8C4-5D91-4D6A-9678-5F8B85BE78B9}" srcOrd="0" destOrd="0" presId="urn:microsoft.com/office/officeart/2018/2/layout/IconCircleList"/>
    <dgm:cxn modelId="{E4A06151-6E20-43B7-AF95-A68A4498E950}" type="presOf" srcId="{B0DC21ED-0472-416B-8831-B35AC47B0338}" destId="{782DE491-2A19-4FDD-A05E-CF9C52C04578}" srcOrd="0" destOrd="0" presId="urn:microsoft.com/office/officeart/2018/2/layout/IconCircleList"/>
    <dgm:cxn modelId="{6E853154-F83F-4B2F-A77D-433351B88F13}" type="presOf" srcId="{106F9384-4A7E-443A-89B8-F9CE3309FF85}" destId="{CB612C1D-2500-4A30-9FFB-06965342C580}" srcOrd="0" destOrd="0" presId="urn:microsoft.com/office/officeart/2018/2/layout/IconCircleList"/>
    <dgm:cxn modelId="{A8AF9857-DF5E-4456-8E69-3B8C6312DDDC}" type="presOf" srcId="{8C2E8537-408A-465B-9B17-8F319620CA12}" destId="{DB5D3924-9320-4907-95ED-5BB78E3A7F57}" srcOrd="0" destOrd="0" presId="urn:microsoft.com/office/officeart/2018/2/layout/IconCircleList"/>
    <dgm:cxn modelId="{600C647F-ABB4-43EA-A5A8-77E1772FE002}" srcId="{8CEF4AEC-833C-43D2-B0C5-06CFB3E00DE8}" destId="{8C2E8537-408A-465B-9B17-8F319620CA12}" srcOrd="2" destOrd="0" parTransId="{F5A4FEF0-2540-4555-A905-1D281671BF08}" sibTransId="{106F9384-4A7E-443A-89B8-F9CE3309FF85}"/>
    <dgm:cxn modelId="{C0740F85-A573-4D3A-804C-34A118880760}" type="presOf" srcId="{F7A8E13C-D2C9-4758-9972-AF2111148B30}" destId="{FA6C81E9-CF80-4F7E-90B8-E813FD43A432}" srcOrd="0" destOrd="0" presId="urn:microsoft.com/office/officeart/2018/2/layout/IconCircleList"/>
    <dgm:cxn modelId="{991161B7-355B-4D2F-8E0C-FFC44679DE7B}" srcId="{8CEF4AEC-833C-43D2-B0C5-06CFB3E00DE8}" destId="{B0DC21ED-0472-416B-8831-B35AC47B0338}" srcOrd="4" destOrd="0" parTransId="{56A544BF-C6EA-4E26-88D9-1B600E192C2F}" sibTransId="{7D73FBB5-11F3-410A-9A98-98AAF5C4D823}"/>
    <dgm:cxn modelId="{F436CAB8-0866-44F5-937C-0F733E309C2C}" srcId="{8CEF4AEC-833C-43D2-B0C5-06CFB3E00DE8}" destId="{9346E2AF-56A5-499C-8D78-185459CA0FA6}" srcOrd="3" destOrd="0" parTransId="{C57E3514-6426-49F1-9B2A-D3A4706DFB55}" sibTransId="{23866696-9B7C-431C-A1F5-0946DBAE8A7D}"/>
    <dgm:cxn modelId="{6F4BD0E0-7420-449C-A48E-9E51182C824C}" type="presOf" srcId="{8CEF4AEC-833C-43D2-B0C5-06CFB3E00DE8}" destId="{76E2045F-1E0C-4BDE-A94F-456EEC9328F6}" srcOrd="0" destOrd="0" presId="urn:microsoft.com/office/officeart/2018/2/layout/IconCircleList"/>
    <dgm:cxn modelId="{6AE822E9-8019-45A2-AFAA-1C7ADD22F09C}" type="presOf" srcId="{4CD535CB-7B81-4746-A8B7-B38504B701A4}" destId="{EFF3BB0D-7C6F-4647-AE8D-BA2C38874FAC}" srcOrd="0" destOrd="0" presId="urn:microsoft.com/office/officeart/2018/2/layout/IconCircleList"/>
    <dgm:cxn modelId="{872AADF2-D137-4BA4-806B-1C3491A743E9}" type="presOf" srcId="{23866696-9B7C-431C-A1F5-0946DBAE8A7D}" destId="{472C402C-D83E-4F2C-B072-27873CFC5A73}" srcOrd="0" destOrd="0" presId="urn:microsoft.com/office/officeart/2018/2/layout/IconCircleList"/>
    <dgm:cxn modelId="{A2B2F0FA-C3AE-4584-B8AF-83E92A12A27A}" type="presParOf" srcId="{76E2045F-1E0C-4BDE-A94F-456EEC9328F6}" destId="{32DB6727-8CA8-4D17-A691-4C028CE85AB3}" srcOrd="0" destOrd="0" presId="urn:microsoft.com/office/officeart/2018/2/layout/IconCircleList"/>
    <dgm:cxn modelId="{F222252C-2FEB-45FC-9FC5-A6A8F3AC2C0E}" type="presParOf" srcId="{32DB6727-8CA8-4D17-A691-4C028CE85AB3}" destId="{2E48F50A-EE1B-41C7-9A95-15B4A79BBDD9}" srcOrd="0" destOrd="0" presId="urn:microsoft.com/office/officeart/2018/2/layout/IconCircleList"/>
    <dgm:cxn modelId="{C92C8837-6EE3-42FE-A115-7F45566E3D64}" type="presParOf" srcId="{2E48F50A-EE1B-41C7-9A95-15B4A79BBDD9}" destId="{94CB18FF-5525-415A-B644-E7E858590F78}" srcOrd="0" destOrd="0" presId="urn:microsoft.com/office/officeart/2018/2/layout/IconCircleList"/>
    <dgm:cxn modelId="{DFB689A8-417A-4F2E-9A05-F267EFA30250}" type="presParOf" srcId="{2E48F50A-EE1B-41C7-9A95-15B4A79BBDD9}" destId="{516F5FBF-3993-4128-91EC-04C52E8D6FD3}" srcOrd="1" destOrd="0" presId="urn:microsoft.com/office/officeart/2018/2/layout/IconCircleList"/>
    <dgm:cxn modelId="{9AEC9DFA-D58E-4656-B8AC-7305F7D03CAD}" type="presParOf" srcId="{2E48F50A-EE1B-41C7-9A95-15B4A79BBDD9}" destId="{5F0FB016-FA37-4CA5-B9E7-EF44BE52C57D}" srcOrd="2" destOrd="0" presId="urn:microsoft.com/office/officeart/2018/2/layout/IconCircleList"/>
    <dgm:cxn modelId="{46AF2954-E937-4787-985E-F608468C9EE6}" type="presParOf" srcId="{2E48F50A-EE1B-41C7-9A95-15B4A79BBDD9}" destId="{FA6C81E9-CF80-4F7E-90B8-E813FD43A432}" srcOrd="3" destOrd="0" presId="urn:microsoft.com/office/officeart/2018/2/layout/IconCircleList"/>
    <dgm:cxn modelId="{59B4037C-6E65-4925-8936-ACF091980670}" type="presParOf" srcId="{32DB6727-8CA8-4D17-A691-4C028CE85AB3}" destId="{EFF3BB0D-7C6F-4647-AE8D-BA2C38874FAC}" srcOrd="1" destOrd="0" presId="urn:microsoft.com/office/officeart/2018/2/layout/IconCircleList"/>
    <dgm:cxn modelId="{A30D9424-7197-4279-BE09-9C3EC6BFAE7B}" type="presParOf" srcId="{32DB6727-8CA8-4D17-A691-4C028CE85AB3}" destId="{089E5B48-E127-45AD-BD05-97BE1E50325A}" srcOrd="2" destOrd="0" presId="urn:microsoft.com/office/officeart/2018/2/layout/IconCircleList"/>
    <dgm:cxn modelId="{9FE3155C-061B-4CC5-9A3E-2E16DBF4B707}" type="presParOf" srcId="{089E5B48-E127-45AD-BD05-97BE1E50325A}" destId="{F2D4E482-9133-442D-AF69-DA2107ACBDD2}" srcOrd="0" destOrd="0" presId="urn:microsoft.com/office/officeart/2018/2/layout/IconCircleList"/>
    <dgm:cxn modelId="{9B487851-F292-46F8-82A3-F333FF429A7E}" type="presParOf" srcId="{089E5B48-E127-45AD-BD05-97BE1E50325A}" destId="{809EC789-F48F-41E8-99F4-9C643D845F4D}" srcOrd="1" destOrd="0" presId="urn:microsoft.com/office/officeart/2018/2/layout/IconCircleList"/>
    <dgm:cxn modelId="{0FB39D59-D94A-45D6-84B7-4D97C8447580}" type="presParOf" srcId="{089E5B48-E127-45AD-BD05-97BE1E50325A}" destId="{DE093587-2B4D-4993-8574-A0AAAE6BA812}" srcOrd="2" destOrd="0" presId="urn:microsoft.com/office/officeart/2018/2/layout/IconCircleList"/>
    <dgm:cxn modelId="{9E86CA43-E0B4-473F-8A97-A2F8B5F941C0}" type="presParOf" srcId="{089E5B48-E127-45AD-BD05-97BE1E50325A}" destId="{B87AA8C4-5D91-4D6A-9678-5F8B85BE78B9}" srcOrd="3" destOrd="0" presId="urn:microsoft.com/office/officeart/2018/2/layout/IconCircleList"/>
    <dgm:cxn modelId="{2198AE9E-04EF-467E-84F5-F818B34447F6}" type="presParOf" srcId="{32DB6727-8CA8-4D17-A691-4C028CE85AB3}" destId="{8B0D74A5-1576-4F66-AFAE-2242D16DB079}" srcOrd="3" destOrd="0" presId="urn:microsoft.com/office/officeart/2018/2/layout/IconCircleList"/>
    <dgm:cxn modelId="{606BFC34-4A19-403C-9146-BC55DDD6F966}" type="presParOf" srcId="{32DB6727-8CA8-4D17-A691-4C028CE85AB3}" destId="{8A1F4E37-C154-4BEF-AFE5-91A8C21AA6A5}" srcOrd="4" destOrd="0" presId="urn:microsoft.com/office/officeart/2018/2/layout/IconCircleList"/>
    <dgm:cxn modelId="{F4300862-5995-4F5D-A1A2-CAE2EF2316AE}" type="presParOf" srcId="{8A1F4E37-C154-4BEF-AFE5-91A8C21AA6A5}" destId="{462E209A-D7DC-4318-8EDA-F1B7148E78CD}" srcOrd="0" destOrd="0" presId="urn:microsoft.com/office/officeart/2018/2/layout/IconCircleList"/>
    <dgm:cxn modelId="{E3A5D417-D7A2-465A-9EED-299DB2E77384}" type="presParOf" srcId="{8A1F4E37-C154-4BEF-AFE5-91A8C21AA6A5}" destId="{158A6B96-A88F-4329-BBFA-2B0ED3BB01D2}" srcOrd="1" destOrd="0" presId="urn:microsoft.com/office/officeart/2018/2/layout/IconCircleList"/>
    <dgm:cxn modelId="{27168066-3CCE-4A79-A9E8-86EEC50C71F7}" type="presParOf" srcId="{8A1F4E37-C154-4BEF-AFE5-91A8C21AA6A5}" destId="{62823755-EA9C-4706-8E1B-02F97F76E948}" srcOrd="2" destOrd="0" presId="urn:microsoft.com/office/officeart/2018/2/layout/IconCircleList"/>
    <dgm:cxn modelId="{0F496FE5-2ACE-4548-8D9E-5314205329DE}" type="presParOf" srcId="{8A1F4E37-C154-4BEF-AFE5-91A8C21AA6A5}" destId="{DB5D3924-9320-4907-95ED-5BB78E3A7F57}" srcOrd="3" destOrd="0" presId="urn:microsoft.com/office/officeart/2018/2/layout/IconCircleList"/>
    <dgm:cxn modelId="{8907CEFA-BED4-4F2B-8B02-ED83FA66CD8C}" type="presParOf" srcId="{32DB6727-8CA8-4D17-A691-4C028CE85AB3}" destId="{CB612C1D-2500-4A30-9FFB-06965342C580}" srcOrd="5" destOrd="0" presId="urn:microsoft.com/office/officeart/2018/2/layout/IconCircleList"/>
    <dgm:cxn modelId="{B6194589-7D4A-4701-8D8A-5556C2DB6F82}" type="presParOf" srcId="{32DB6727-8CA8-4D17-A691-4C028CE85AB3}" destId="{FC870A2A-126E-4805-8CE0-8E371F229069}" srcOrd="6" destOrd="0" presId="urn:microsoft.com/office/officeart/2018/2/layout/IconCircleList"/>
    <dgm:cxn modelId="{4A6A9346-ADD0-4ED1-BA33-C052D3E4D4B4}" type="presParOf" srcId="{FC870A2A-126E-4805-8CE0-8E371F229069}" destId="{60FFD913-73DF-4F69-8517-FB27646DA058}" srcOrd="0" destOrd="0" presId="urn:microsoft.com/office/officeart/2018/2/layout/IconCircleList"/>
    <dgm:cxn modelId="{54EFF1D6-AB24-4D81-8574-85CF4B52B411}" type="presParOf" srcId="{FC870A2A-126E-4805-8CE0-8E371F229069}" destId="{311C64CA-05D5-4C2C-ACA5-BE214ADA6F76}" srcOrd="1" destOrd="0" presId="urn:microsoft.com/office/officeart/2018/2/layout/IconCircleList"/>
    <dgm:cxn modelId="{63BE39F6-2772-456A-94D5-EC78648BA228}" type="presParOf" srcId="{FC870A2A-126E-4805-8CE0-8E371F229069}" destId="{E51607B7-35AB-4BCF-83E4-847FAFF9B188}" srcOrd="2" destOrd="0" presId="urn:microsoft.com/office/officeart/2018/2/layout/IconCircleList"/>
    <dgm:cxn modelId="{BE44BC0E-D86A-45D1-8C3A-BD1EC130C004}" type="presParOf" srcId="{FC870A2A-126E-4805-8CE0-8E371F229069}" destId="{64AE759B-AB25-4E14-98A7-63CD5F84CE55}" srcOrd="3" destOrd="0" presId="urn:microsoft.com/office/officeart/2018/2/layout/IconCircleList"/>
    <dgm:cxn modelId="{1D055C79-EEF0-437B-9059-AB986AD78264}" type="presParOf" srcId="{32DB6727-8CA8-4D17-A691-4C028CE85AB3}" destId="{472C402C-D83E-4F2C-B072-27873CFC5A73}" srcOrd="7" destOrd="0" presId="urn:microsoft.com/office/officeart/2018/2/layout/IconCircleList"/>
    <dgm:cxn modelId="{0717C2E5-143F-4F26-805B-2C5EDDE02327}" type="presParOf" srcId="{32DB6727-8CA8-4D17-A691-4C028CE85AB3}" destId="{D76EE11F-B9A8-457F-8B42-CAD33EFE1C79}" srcOrd="8" destOrd="0" presId="urn:microsoft.com/office/officeart/2018/2/layout/IconCircleList"/>
    <dgm:cxn modelId="{55D16A62-DDA9-4C43-BE31-B30E185DBD6E}" type="presParOf" srcId="{D76EE11F-B9A8-457F-8B42-CAD33EFE1C79}" destId="{2725492A-7A21-44A7-98FD-F60B26BBB0FB}" srcOrd="0" destOrd="0" presId="urn:microsoft.com/office/officeart/2018/2/layout/IconCircleList"/>
    <dgm:cxn modelId="{415BBE3D-04EA-42E3-8E8D-4717A3035CAC}" type="presParOf" srcId="{D76EE11F-B9A8-457F-8B42-CAD33EFE1C79}" destId="{E6C9D773-E615-4214-A302-A5F663694CB2}" srcOrd="1" destOrd="0" presId="urn:microsoft.com/office/officeart/2018/2/layout/IconCircleList"/>
    <dgm:cxn modelId="{67061103-94AD-4D59-A651-0FA10561825E}" type="presParOf" srcId="{D76EE11F-B9A8-457F-8B42-CAD33EFE1C79}" destId="{2B6300EF-A6FA-4100-BFE7-7C595821BCDB}" srcOrd="2" destOrd="0" presId="urn:microsoft.com/office/officeart/2018/2/layout/IconCircleList"/>
    <dgm:cxn modelId="{C70FB257-D274-40F5-9762-B404AC62F10A}" type="presParOf" srcId="{D76EE11F-B9A8-457F-8B42-CAD33EFE1C79}" destId="{782DE491-2A19-4FDD-A05E-CF9C52C04578}"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7FDE72-DB9C-450F-972D-BAD8264114F6}"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97AC5F3B-87F7-42DD-BD97-76DA782FF8B8}">
      <dgm:prSet/>
      <dgm:spPr/>
      <dgm:t>
        <a:bodyPr/>
        <a:lstStyle/>
        <a:p>
          <a:pPr>
            <a:defRPr b="1"/>
          </a:pPr>
          <a:r>
            <a:rPr lang="fr-FR" noProof="0" dirty="0"/>
            <a:t>Depuis 2016</a:t>
          </a:r>
        </a:p>
      </dgm:t>
    </dgm:pt>
    <dgm:pt modelId="{EB2F4A7F-D3F9-4C7C-8960-0160AC811585}" type="parTrans" cxnId="{E551C6DF-DFB9-4101-A07A-7A9B171661B5}">
      <dgm:prSet/>
      <dgm:spPr/>
      <dgm:t>
        <a:bodyPr/>
        <a:lstStyle/>
        <a:p>
          <a:endParaRPr lang="en-US"/>
        </a:p>
      </dgm:t>
    </dgm:pt>
    <dgm:pt modelId="{D22F4524-1C6F-4572-B2A4-D9D7AF1E813B}" type="sibTrans" cxnId="{E551C6DF-DFB9-4101-A07A-7A9B171661B5}">
      <dgm:prSet/>
      <dgm:spPr/>
      <dgm:t>
        <a:bodyPr/>
        <a:lstStyle/>
        <a:p>
          <a:endParaRPr lang="en-US"/>
        </a:p>
      </dgm:t>
    </dgm:pt>
    <dgm:pt modelId="{7B150562-D061-4AEC-AD6D-0C6480205D33}">
      <dgm:prSet custT="1"/>
      <dgm:spPr/>
      <dgm:t>
        <a:bodyPr/>
        <a:lstStyle/>
        <a:p>
          <a:r>
            <a:rPr lang="fr-FR" sz="2400" noProof="0" dirty="0"/>
            <a:t>Intensification  mouvement UHC 2030 avec Tokyo 2017</a:t>
          </a:r>
        </a:p>
      </dgm:t>
    </dgm:pt>
    <dgm:pt modelId="{59E8765E-BDB4-4893-B3F0-AC7294C56BBC}" type="parTrans" cxnId="{1079653D-B0DD-4DB3-985D-EB2D752C4A8D}">
      <dgm:prSet/>
      <dgm:spPr/>
      <dgm:t>
        <a:bodyPr/>
        <a:lstStyle/>
        <a:p>
          <a:endParaRPr lang="en-US"/>
        </a:p>
      </dgm:t>
    </dgm:pt>
    <dgm:pt modelId="{C5427EC7-757F-41F5-852C-812735661C00}" type="sibTrans" cxnId="{1079653D-B0DD-4DB3-985D-EB2D752C4A8D}">
      <dgm:prSet/>
      <dgm:spPr/>
      <dgm:t>
        <a:bodyPr/>
        <a:lstStyle/>
        <a:p>
          <a:endParaRPr lang="en-US"/>
        </a:p>
      </dgm:t>
    </dgm:pt>
    <dgm:pt modelId="{3A78D490-6D0E-4F42-B65E-2567F8D7A5F0}">
      <dgm:prSet/>
      <dgm:spPr/>
      <dgm:t>
        <a:bodyPr/>
        <a:lstStyle/>
        <a:p>
          <a:pPr>
            <a:defRPr b="1"/>
          </a:pPr>
          <a:r>
            <a:rPr lang="fr-FR" noProof="0" dirty="0"/>
            <a:t>Oct. 2018</a:t>
          </a:r>
        </a:p>
      </dgm:t>
    </dgm:pt>
    <dgm:pt modelId="{9F17D6DA-566B-449B-A363-CBD8A112B836}" type="parTrans" cxnId="{BCE3AE50-1BD6-4C6A-B016-1A8BAFBB40E6}">
      <dgm:prSet/>
      <dgm:spPr/>
      <dgm:t>
        <a:bodyPr/>
        <a:lstStyle/>
        <a:p>
          <a:endParaRPr lang="en-US"/>
        </a:p>
      </dgm:t>
    </dgm:pt>
    <dgm:pt modelId="{E4B08365-4937-4505-BBB5-8AFCF079FE11}" type="sibTrans" cxnId="{BCE3AE50-1BD6-4C6A-B016-1A8BAFBB40E6}">
      <dgm:prSet/>
      <dgm:spPr/>
      <dgm:t>
        <a:bodyPr/>
        <a:lstStyle/>
        <a:p>
          <a:endParaRPr lang="en-US"/>
        </a:p>
      </dgm:t>
    </dgm:pt>
    <dgm:pt modelId="{CA4A517C-07BB-4432-BE3F-45CAC6D9136C}">
      <dgm:prSet custT="1"/>
      <dgm:spPr/>
      <dgm:t>
        <a:bodyPr/>
        <a:lstStyle/>
        <a:p>
          <a:r>
            <a:rPr lang="fr-FR" sz="2400" noProof="0" dirty="0"/>
            <a:t>déclaration de Astana sur la revitalisation des SSP pour la CSU</a:t>
          </a:r>
        </a:p>
      </dgm:t>
    </dgm:pt>
    <dgm:pt modelId="{5649C651-1180-4A69-9121-BFDD2259CF3B}" type="parTrans" cxnId="{5FED4875-2AF8-4392-B9D4-25E14D34C6E8}">
      <dgm:prSet/>
      <dgm:spPr/>
      <dgm:t>
        <a:bodyPr/>
        <a:lstStyle/>
        <a:p>
          <a:endParaRPr lang="en-US"/>
        </a:p>
      </dgm:t>
    </dgm:pt>
    <dgm:pt modelId="{32450377-1F29-47CF-A6C5-BF3BA75A09F0}" type="sibTrans" cxnId="{5FED4875-2AF8-4392-B9D4-25E14D34C6E8}">
      <dgm:prSet/>
      <dgm:spPr/>
      <dgm:t>
        <a:bodyPr/>
        <a:lstStyle/>
        <a:p>
          <a:endParaRPr lang="en-US"/>
        </a:p>
      </dgm:t>
    </dgm:pt>
    <dgm:pt modelId="{30715585-F807-4225-80FF-942911CB90CF}">
      <dgm:prSet/>
      <dgm:spPr/>
      <dgm:t>
        <a:bodyPr/>
        <a:lstStyle/>
        <a:p>
          <a:pPr>
            <a:defRPr b="1"/>
          </a:pPr>
          <a:r>
            <a:rPr lang="fr-FR" noProof="0" dirty="0"/>
            <a:t>Mai 2019</a:t>
          </a:r>
        </a:p>
      </dgm:t>
    </dgm:pt>
    <dgm:pt modelId="{29AACDA0-C4F7-459C-93C0-E442402BCF5D}" type="parTrans" cxnId="{C0065854-8C48-4E1F-9020-8337C1345D1E}">
      <dgm:prSet/>
      <dgm:spPr/>
      <dgm:t>
        <a:bodyPr/>
        <a:lstStyle/>
        <a:p>
          <a:endParaRPr lang="en-US"/>
        </a:p>
      </dgm:t>
    </dgm:pt>
    <dgm:pt modelId="{898D1E2E-9412-45F7-B968-E12924B988A3}" type="sibTrans" cxnId="{C0065854-8C48-4E1F-9020-8337C1345D1E}">
      <dgm:prSet/>
      <dgm:spPr/>
      <dgm:t>
        <a:bodyPr/>
        <a:lstStyle/>
        <a:p>
          <a:endParaRPr lang="en-US"/>
        </a:p>
      </dgm:t>
    </dgm:pt>
    <dgm:pt modelId="{CF4959E9-866E-4DB7-9F87-7A13526FB866}">
      <dgm:prSet custT="1"/>
      <dgm:spPr/>
      <dgm:t>
        <a:bodyPr/>
        <a:lstStyle/>
        <a:p>
          <a:r>
            <a:rPr lang="fr-FR" sz="2400" noProof="0" dirty="0"/>
            <a:t>69e AG OMS les SSP au cœur de la CSU</a:t>
          </a:r>
          <a:endParaRPr lang="fr-FR" sz="2400" noProof="0" dirty="0">
            <a:highlight>
              <a:srgbClr val="00FF00"/>
            </a:highlight>
          </a:endParaRPr>
        </a:p>
      </dgm:t>
    </dgm:pt>
    <dgm:pt modelId="{502CE1E9-5047-48F5-8D2C-13EF9D21D5C4}" type="parTrans" cxnId="{19E4F685-094E-4254-A83E-090AD3EE2038}">
      <dgm:prSet/>
      <dgm:spPr/>
      <dgm:t>
        <a:bodyPr/>
        <a:lstStyle/>
        <a:p>
          <a:endParaRPr lang="en-US"/>
        </a:p>
      </dgm:t>
    </dgm:pt>
    <dgm:pt modelId="{243EBC65-A5E7-48A7-8C42-2502F7D4F2EE}" type="sibTrans" cxnId="{19E4F685-094E-4254-A83E-090AD3EE2038}">
      <dgm:prSet/>
      <dgm:spPr/>
      <dgm:t>
        <a:bodyPr/>
        <a:lstStyle/>
        <a:p>
          <a:endParaRPr lang="en-US"/>
        </a:p>
      </dgm:t>
    </dgm:pt>
    <dgm:pt modelId="{FD094B71-F303-42E2-ADBC-BBC55D24CE64}">
      <dgm:prSet/>
      <dgm:spPr/>
      <dgm:t>
        <a:bodyPr/>
        <a:lstStyle/>
        <a:p>
          <a:pPr>
            <a:defRPr b="1"/>
          </a:pPr>
          <a:r>
            <a:rPr lang="fr-FR" noProof="0" dirty="0"/>
            <a:t>Août 2019</a:t>
          </a:r>
        </a:p>
      </dgm:t>
    </dgm:pt>
    <dgm:pt modelId="{951E3347-0405-49C8-BB60-AD7789BB51C8}" type="parTrans" cxnId="{18911BBA-BE3B-4D51-96F7-532A83C112B8}">
      <dgm:prSet/>
      <dgm:spPr/>
      <dgm:t>
        <a:bodyPr/>
        <a:lstStyle/>
        <a:p>
          <a:endParaRPr lang="en-US"/>
        </a:p>
      </dgm:t>
    </dgm:pt>
    <dgm:pt modelId="{5E31D91A-B276-4331-813D-98B9C2C13E3E}" type="sibTrans" cxnId="{18911BBA-BE3B-4D51-96F7-532A83C112B8}">
      <dgm:prSet/>
      <dgm:spPr/>
      <dgm:t>
        <a:bodyPr/>
        <a:lstStyle/>
        <a:p>
          <a:endParaRPr lang="en-US"/>
        </a:p>
      </dgm:t>
    </dgm:pt>
    <dgm:pt modelId="{9579601C-22C9-49CB-93F0-E214CDE17E36}">
      <dgm:prSet custT="1"/>
      <dgm:spPr/>
      <dgm:t>
        <a:bodyPr/>
        <a:lstStyle/>
        <a:p>
          <a:r>
            <a:rPr lang="fr-FR" sz="2400" noProof="0" dirty="0"/>
            <a:t>Brazzaville, maintien des engagements pour la CSU</a:t>
          </a:r>
        </a:p>
      </dgm:t>
    </dgm:pt>
    <dgm:pt modelId="{D1FFB642-B231-4DCD-9379-74CDE2A1EE7C}" type="parTrans" cxnId="{61744D10-F8C8-4DFB-A9D1-F0D1B1129584}">
      <dgm:prSet/>
      <dgm:spPr/>
      <dgm:t>
        <a:bodyPr/>
        <a:lstStyle/>
        <a:p>
          <a:endParaRPr lang="en-US"/>
        </a:p>
      </dgm:t>
    </dgm:pt>
    <dgm:pt modelId="{287EAE81-5ED5-4884-BFB3-725E7AD55259}" type="sibTrans" cxnId="{61744D10-F8C8-4DFB-A9D1-F0D1B1129584}">
      <dgm:prSet/>
      <dgm:spPr/>
      <dgm:t>
        <a:bodyPr/>
        <a:lstStyle/>
        <a:p>
          <a:endParaRPr lang="en-US"/>
        </a:p>
      </dgm:t>
    </dgm:pt>
    <dgm:pt modelId="{3EAD780F-4F73-483C-90D1-FD0ABCEF9AD2}">
      <dgm:prSet/>
      <dgm:spPr/>
      <dgm:t>
        <a:bodyPr/>
        <a:lstStyle/>
        <a:p>
          <a:pPr>
            <a:defRPr b="1"/>
          </a:pPr>
          <a:r>
            <a:rPr lang="fr-FR" noProof="0" dirty="0"/>
            <a:t>Sep. 2019</a:t>
          </a:r>
        </a:p>
      </dgm:t>
    </dgm:pt>
    <dgm:pt modelId="{94B9DB0A-E789-4640-8F42-933851BEE3BE}" type="parTrans" cxnId="{155170EC-DEAA-4E7F-8042-ECF1725E9F27}">
      <dgm:prSet/>
      <dgm:spPr/>
      <dgm:t>
        <a:bodyPr/>
        <a:lstStyle/>
        <a:p>
          <a:endParaRPr lang="en-US"/>
        </a:p>
      </dgm:t>
    </dgm:pt>
    <dgm:pt modelId="{43F34697-6410-485F-88D4-D6DA757C476B}" type="sibTrans" cxnId="{155170EC-DEAA-4E7F-8042-ECF1725E9F27}">
      <dgm:prSet/>
      <dgm:spPr/>
      <dgm:t>
        <a:bodyPr/>
        <a:lstStyle/>
        <a:p>
          <a:endParaRPr lang="en-US"/>
        </a:p>
      </dgm:t>
    </dgm:pt>
    <dgm:pt modelId="{5A7970B2-9C0C-49E8-B20A-EE063C151564}">
      <dgm:prSet custT="1"/>
      <dgm:spPr/>
      <dgm:t>
        <a:bodyPr/>
        <a:lstStyle/>
        <a:p>
          <a:r>
            <a:rPr lang="fr-FR" sz="2400" noProof="0" dirty="0"/>
            <a:t>74e UNGA résolution pour les SSP</a:t>
          </a:r>
        </a:p>
      </dgm:t>
    </dgm:pt>
    <dgm:pt modelId="{D464E97E-68A7-4850-9B84-B03C165B5CC9}" type="parTrans" cxnId="{EF75867A-C3DC-41DB-8F66-CA440C130F11}">
      <dgm:prSet/>
      <dgm:spPr/>
      <dgm:t>
        <a:bodyPr/>
        <a:lstStyle/>
        <a:p>
          <a:endParaRPr lang="en-US"/>
        </a:p>
      </dgm:t>
    </dgm:pt>
    <dgm:pt modelId="{AED029B1-F318-4146-9B02-4E019730C3F5}" type="sibTrans" cxnId="{EF75867A-C3DC-41DB-8F66-CA440C130F11}">
      <dgm:prSet/>
      <dgm:spPr/>
      <dgm:t>
        <a:bodyPr/>
        <a:lstStyle/>
        <a:p>
          <a:endParaRPr lang="en-US"/>
        </a:p>
      </dgm:t>
    </dgm:pt>
    <dgm:pt modelId="{DA32EA10-3EA6-4883-B9A8-C9E62DF279B2}">
      <dgm:prSet/>
      <dgm:spPr/>
      <dgm:t>
        <a:bodyPr/>
        <a:lstStyle/>
        <a:p>
          <a:pPr>
            <a:defRPr b="1"/>
          </a:pPr>
          <a:r>
            <a:rPr lang="fr-FR" noProof="0" dirty="0"/>
            <a:t>Nov. 2019</a:t>
          </a:r>
        </a:p>
      </dgm:t>
    </dgm:pt>
    <dgm:pt modelId="{41E897D5-7627-4845-A04F-55D727A41AE8}" type="parTrans" cxnId="{EE0CE7B2-B28A-4C85-B19E-2AC31120140B}">
      <dgm:prSet/>
      <dgm:spPr/>
      <dgm:t>
        <a:bodyPr/>
        <a:lstStyle/>
        <a:p>
          <a:endParaRPr lang="en-US"/>
        </a:p>
      </dgm:t>
    </dgm:pt>
    <dgm:pt modelId="{903289F7-4179-404B-AFE9-99C08752F465}" type="sibTrans" cxnId="{EE0CE7B2-B28A-4C85-B19E-2AC31120140B}">
      <dgm:prSet/>
      <dgm:spPr/>
      <dgm:t>
        <a:bodyPr/>
        <a:lstStyle/>
        <a:p>
          <a:endParaRPr lang="en-US"/>
        </a:p>
      </dgm:t>
    </dgm:pt>
    <dgm:pt modelId="{C80AF435-F661-4E72-97B6-EE061D1D7436}">
      <dgm:prSet custT="1"/>
      <dgm:spPr/>
      <dgm:t>
        <a:bodyPr/>
        <a:lstStyle/>
        <a:p>
          <a:r>
            <a:rPr lang="fr-FR" sz="2400" noProof="0" dirty="0"/>
            <a:t>Forum régional de Cotonou sur la SC</a:t>
          </a:r>
        </a:p>
      </dgm:t>
    </dgm:pt>
    <dgm:pt modelId="{69682980-FEE5-4C5A-A57A-4B1789625DDB}" type="parTrans" cxnId="{81A74FD8-785D-4D4B-84C2-A4A294DB073F}">
      <dgm:prSet/>
      <dgm:spPr/>
      <dgm:t>
        <a:bodyPr/>
        <a:lstStyle/>
        <a:p>
          <a:endParaRPr lang="en-US"/>
        </a:p>
      </dgm:t>
    </dgm:pt>
    <dgm:pt modelId="{B845987F-4451-4519-B360-5E5DC86D54AB}" type="sibTrans" cxnId="{81A74FD8-785D-4D4B-84C2-A4A294DB073F}">
      <dgm:prSet/>
      <dgm:spPr/>
      <dgm:t>
        <a:bodyPr/>
        <a:lstStyle/>
        <a:p>
          <a:endParaRPr lang="en-US"/>
        </a:p>
      </dgm:t>
    </dgm:pt>
    <dgm:pt modelId="{C2D9BFC0-AD5C-4C2B-BC3C-CC3C71791CAF}" type="pres">
      <dgm:prSet presAssocID="{E97FDE72-DB9C-450F-972D-BAD8264114F6}" presName="root" presStyleCnt="0">
        <dgm:presLayoutVars>
          <dgm:chMax/>
          <dgm:chPref/>
          <dgm:animLvl val="lvl"/>
        </dgm:presLayoutVars>
      </dgm:prSet>
      <dgm:spPr/>
    </dgm:pt>
    <dgm:pt modelId="{8FADB834-BDA6-4DE5-A2EF-EAFAED5EFFBC}" type="pres">
      <dgm:prSet presAssocID="{E97FDE72-DB9C-450F-972D-BAD8264114F6}" presName="divider" presStyleLbl="fgAcc1" presStyleIdx="0" presStyleCnt="7"/>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EC9255C0-F4DB-4E37-986E-6FEEB68BFB73}" type="pres">
      <dgm:prSet presAssocID="{E97FDE72-DB9C-450F-972D-BAD8264114F6}" presName="nodes" presStyleCnt="0">
        <dgm:presLayoutVars>
          <dgm:chMax/>
          <dgm:chPref/>
          <dgm:animLvl val="lvl"/>
        </dgm:presLayoutVars>
      </dgm:prSet>
      <dgm:spPr/>
    </dgm:pt>
    <dgm:pt modelId="{BC59C8D5-FA92-47C7-9728-AAD70DA7F15F}" type="pres">
      <dgm:prSet presAssocID="{97AC5F3B-87F7-42DD-BD97-76DA782FF8B8}" presName="composite" presStyleCnt="0"/>
      <dgm:spPr/>
    </dgm:pt>
    <dgm:pt modelId="{48986C23-84C1-490D-8252-FCBBA5F24AF5}" type="pres">
      <dgm:prSet presAssocID="{97AC5F3B-87F7-42DD-BD97-76DA782FF8B8}" presName="ConnectorPoint" presStyleLbl="lnNode1" presStyleIdx="0" presStyleCnt="6"/>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15626A7C-75C7-40D1-AF62-6F957333B043}" type="pres">
      <dgm:prSet presAssocID="{97AC5F3B-87F7-42DD-BD97-76DA782FF8B8}" presName="DropPinPlaceHolder" presStyleCnt="0"/>
      <dgm:spPr/>
    </dgm:pt>
    <dgm:pt modelId="{98464E09-13CE-475F-AD0C-F78C014B993F}" type="pres">
      <dgm:prSet presAssocID="{97AC5F3B-87F7-42DD-BD97-76DA782FF8B8}" presName="DropPin" presStyleLbl="alignNode1" presStyleIdx="0" presStyleCnt="6"/>
      <dgm:spPr/>
    </dgm:pt>
    <dgm:pt modelId="{6A544CB7-B1EB-4B4E-9846-D84DFE64D3F8}" type="pres">
      <dgm:prSet presAssocID="{97AC5F3B-87F7-42DD-BD97-76DA782FF8B8}" presName="Ellipse"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F58EFC64-6DFF-47F3-BB2E-B18EE9401EF8}" type="pres">
      <dgm:prSet presAssocID="{97AC5F3B-87F7-42DD-BD97-76DA782FF8B8}" presName="L2TextContainer" presStyleLbl="revTx" presStyleIdx="0" presStyleCnt="12">
        <dgm:presLayoutVars>
          <dgm:bulletEnabled val="1"/>
        </dgm:presLayoutVars>
      </dgm:prSet>
      <dgm:spPr/>
    </dgm:pt>
    <dgm:pt modelId="{AFE1585B-C025-4525-9083-0B21FDB02BD1}" type="pres">
      <dgm:prSet presAssocID="{97AC5F3B-87F7-42DD-BD97-76DA782FF8B8}" presName="L1TextContainer" presStyleLbl="revTx" presStyleIdx="1" presStyleCnt="12" custScaleX="109317" custLinFactNeighborX="-263">
        <dgm:presLayoutVars>
          <dgm:chMax val="1"/>
          <dgm:chPref val="1"/>
          <dgm:bulletEnabled val="1"/>
        </dgm:presLayoutVars>
      </dgm:prSet>
      <dgm:spPr/>
    </dgm:pt>
    <dgm:pt modelId="{7165B4A9-8D63-45E8-81DE-0A2083D6858A}" type="pres">
      <dgm:prSet presAssocID="{97AC5F3B-87F7-42DD-BD97-76DA782FF8B8}" presName="ConnectLine" presStyleLbl="sibTrans1D1" presStyleIdx="0" presStyleCnt="6"/>
      <dgm:spPr>
        <a:noFill/>
        <a:ln w="12700" cap="flat" cmpd="sng" algn="ctr">
          <a:solidFill>
            <a:schemeClr val="accent2">
              <a:hueOff val="0"/>
              <a:satOff val="0"/>
              <a:lumOff val="0"/>
              <a:alphaOff val="0"/>
            </a:schemeClr>
          </a:solidFill>
          <a:prstDash val="dash"/>
          <a:miter lim="800000"/>
        </a:ln>
        <a:effectLst/>
      </dgm:spPr>
    </dgm:pt>
    <dgm:pt modelId="{970E71D2-95A2-4E2E-964E-0DE3DB455458}" type="pres">
      <dgm:prSet presAssocID="{97AC5F3B-87F7-42DD-BD97-76DA782FF8B8}" presName="EmptyPlaceHolder" presStyleCnt="0"/>
      <dgm:spPr/>
    </dgm:pt>
    <dgm:pt modelId="{48A3802B-9864-48C1-A9C7-F516ABEF6463}" type="pres">
      <dgm:prSet presAssocID="{D22F4524-1C6F-4572-B2A4-D9D7AF1E813B}" presName="spaceBetweenRectangles" presStyleCnt="0"/>
      <dgm:spPr/>
    </dgm:pt>
    <dgm:pt modelId="{F7101F2C-7B2F-400E-98CD-82192F3FCE84}" type="pres">
      <dgm:prSet presAssocID="{3A78D490-6D0E-4F42-B65E-2567F8D7A5F0}" presName="composite" presStyleCnt="0"/>
      <dgm:spPr/>
    </dgm:pt>
    <dgm:pt modelId="{E5C79D5E-020F-409F-82C5-890538CC3CC8}" type="pres">
      <dgm:prSet presAssocID="{3A78D490-6D0E-4F42-B65E-2567F8D7A5F0}" presName="ConnectorPoint" presStyleLbl="lnNode1" presStyleIdx="1" presStyleCnt="6"/>
      <dgm:spPr>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gm:spPr>
    </dgm:pt>
    <dgm:pt modelId="{2A475615-C5B5-4942-9E21-46D95F7D16A1}" type="pres">
      <dgm:prSet presAssocID="{3A78D490-6D0E-4F42-B65E-2567F8D7A5F0}" presName="DropPinPlaceHolder" presStyleCnt="0"/>
      <dgm:spPr/>
    </dgm:pt>
    <dgm:pt modelId="{5768D54A-7BB6-4AFE-BDF7-9F0E1CB3FE31}" type="pres">
      <dgm:prSet presAssocID="{3A78D490-6D0E-4F42-B65E-2567F8D7A5F0}" presName="DropPin" presStyleLbl="alignNode1" presStyleIdx="1" presStyleCnt="6"/>
      <dgm:spPr/>
    </dgm:pt>
    <dgm:pt modelId="{49A80337-7CD6-4A5D-9A00-25BA56A3A7DD}" type="pres">
      <dgm:prSet presAssocID="{3A78D490-6D0E-4F42-B65E-2567F8D7A5F0}" presName="Ellipse"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214FDBD0-0117-4F35-836A-7535AC3C5252}" type="pres">
      <dgm:prSet presAssocID="{3A78D490-6D0E-4F42-B65E-2567F8D7A5F0}" presName="L2TextContainer" presStyleLbl="revTx" presStyleIdx="2" presStyleCnt="12">
        <dgm:presLayoutVars>
          <dgm:bulletEnabled val="1"/>
        </dgm:presLayoutVars>
      </dgm:prSet>
      <dgm:spPr/>
    </dgm:pt>
    <dgm:pt modelId="{6737816C-254C-48DD-8416-CD74BDC59545}" type="pres">
      <dgm:prSet presAssocID="{3A78D490-6D0E-4F42-B65E-2567F8D7A5F0}" presName="L1TextContainer" presStyleLbl="revTx" presStyleIdx="3" presStyleCnt="12" custLinFactNeighborX="-1652" custLinFactNeighborY="61421">
        <dgm:presLayoutVars>
          <dgm:chMax val="1"/>
          <dgm:chPref val="1"/>
          <dgm:bulletEnabled val="1"/>
        </dgm:presLayoutVars>
      </dgm:prSet>
      <dgm:spPr/>
    </dgm:pt>
    <dgm:pt modelId="{3D04DC89-653D-4C8C-BAA5-5457FD1A6519}" type="pres">
      <dgm:prSet presAssocID="{3A78D490-6D0E-4F42-B65E-2567F8D7A5F0}" presName="ConnectLine" presStyleLbl="sibTrans1D1" presStyleIdx="1" presStyleCnt="6"/>
      <dgm:spPr>
        <a:noFill/>
        <a:ln w="12700" cap="flat" cmpd="sng" algn="ctr">
          <a:solidFill>
            <a:schemeClr val="accent2">
              <a:hueOff val="-291073"/>
              <a:satOff val="-16786"/>
              <a:lumOff val="1726"/>
              <a:alphaOff val="0"/>
            </a:schemeClr>
          </a:solidFill>
          <a:prstDash val="dash"/>
          <a:miter lim="800000"/>
        </a:ln>
        <a:effectLst/>
      </dgm:spPr>
    </dgm:pt>
    <dgm:pt modelId="{3A048155-8F47-4880-B744-984FE62E2879}" type="pres">
      <dgm:prSet presAssocID="{3A78D490-6D0E-4F42-B65E-2567F8D7A5F0}" presName="EmptyPlaceHolder" presStyleCnt="0"/>
      <dgm:spPr/>
    </dgm:pt>
    <dgm:pt modelId="{5C2DA5CF-ED1F-41E6-970F-F7966D787FBC}" type="pres">
      <dgm:prSet presAssocID="{E4B08365-4937-4505-BBB5-8AFCF079FE11}" presName="spaceBetweenRectangles" presStyleCnt="0"/>
      <dgm:spPr/>
    </dgm:pt>
    <dgm:pt modelId="{B95F7341-FC8B-46C6-98EC-4B0D5561515F}" type="pres">
      <dgm:prSet presAssocID="{30715585-F807-4225-80FF-942911CB90CF}" presName="composite" presStyleCnt="0"/>
      <dgm:spPr/>
    </dgm:pt>
    <dgm:pt modelId="{9A0A0120-3E31-4E51-9026-E4B0A394813B}" type="pres">
      <dgm:prSet presAssocID="{30715585-F807-4225-80FF-942911CB90CF}" presName="ConnectorPoint" presStyleLbl="lnNode1" presStyleIdx="2" presStyleCnt="6"/>
      <dgm:spPr>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gm:spPr>
    </dgm:pt>
    <dgm:pt modelId="{42A9DEC1-1114-419E-9E8D-228B0A32A6B9}" type="pres">
      <dgm:prSet presAssocID="{30715585-F807-4225-80FF-942911CB90CF}" presName="DropPinPlaceHolder" presStyleCnt="0"/>
      <dgm:spPr/>
    </dgm:pt>
    <dgm:pt modelId="{8F9DCC39-9279-429B-B21A-0ECC2D5A43F1}" type="pres">
      <dgm:prSet presAssocID="{30715585-F807-4225-80FF-942911CB90CF}" presName="DropPin" presStyleLbl="alignNode1" presStyleIdx="2" presStyleCnt="6"/>
      <dgm:spPr/>
    </dgm:pt>
    <dgm:pt modelId="{3CC8F220-B858-4019-941A-01C709016112}" type="pres">
      <dgm:prSet presAssocID="{30715585-F807-4225-80FF-942911CB90CF}" presName="Ellipse"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76ED45B1-B031-487E-BA92-730B384ACEF5}" type="pres">
      <dgm:prSet presAssocID="{30715585-F807-4225-80FF-942911CB90CF}" presName="L2TextContainer" presStyleLbl="revTx" presStyleIdx="4" presStyleCnt="12">
        <dgm:presLayoutVars>
          <dgm:bulletEnabled val="1"/>
        </dgm:presLayoutVars>
      </dgm:prSet>
      <dgm:spPr/>
    </dgm:pt>
    <dgm:pt modelId="{403ED590-6AFB-4E15-9EE3-38C8846FBCB2}" type="pres">
      <dgm:prSet presAssocID="{30715585-F807-4225-80FF-942911CB90CF}" presName="L1TextContainer" presStyleLbl="revTx" presStyleIdx="5" presStyleCnt="12" custLinFactNeighborX="-512" custLinFactNeighborY="-77151">
        <dgm:presLayoutVars>
          <dgm:chMax val="1"/>
          <dgm:chPref val="1"/>
          <dgm:bulletEnabled val="1"/>
        </dgm:presLayoutVars>
      </dgm:prSet>
      <dgm:spPr/>
    </dgm:pt>
    <dgm:pt modelId="{9353C487-3B11-4827-BB5D-11CF0BD7688F}" type="pres">
      <dgm:prSet presAssocID="{30715585-F807-4225-80FF-942911CB90CF}" presName="ConnectLine" presStyleLbl="sibTrans1D1" presStyleIdx="2" presStyleCnt="6"/>
      <dgm:spPr>
        <a:noFill/>
        <a:ln w="12700" cap="flat" cmpd="sng" algn="ctr">
          <a:solidFill>
            <a:schemeClr val="accent2">
              <a:hueOff val="-582145"/>
              <a:satOff val="-33571"/>
              <a:lumOff val="3451"/>
              <a:alphaOff val="0"/>
            </a:schemeClr>
          </a:solidFill>
          <a:prstDash val="dash"/>
          <a:miter lim="800000"/>
        </a:ln>
        <a:effectLst/>
      </dgm:spPr>
    </dgm:pt>
    <dgm:pt modelId="{147CABD5-0401-4701-8A7E-D767117B60F9}" type="pres">
      <dgm:prSet presAssocID="{30715585-F807-4225-80FF-942911CB90CF}" presName="EmptyPlaceHolder" presStyleCnt="0"/>
      <dgm:spPr/>
    </dgm:pt>
    <dgm:pt modelId="{CC931FCE-99AB-42DB-A5C3-30FAA44CB2A5}" type="pres">
      <dgm:prSet presAssocID="{898D1E2E-9412-45F7-B968-E12924B988A3}" presName="spaceBetweenRectangles" presStyleCnt="0"/>
      <dgm:spPr/>
    </dgm:pt>
    <dgm:pt modelId="{FBA4F026-153A-4D17-B02E-78297F76CA02}" type="pres">
      <dgm:prSet presAssocID="{FD094B71-F303-42E2-ADBC-BBC55D24CE64}" presName="composite" presStyleCnt="0"/>
      <dgm:spPr/>
    </dgm:pt>
    <dgm:pt modelId="{04CF1B7F-D6BA-4B43-A7E3-4DF7E763B41B}" type="pres">
      <dgm:prSet presAssocID="{FD094B71-F303-42E2-ADBC-BBC55D24CE64}" presName="ConnectorPoint" presStyleLbl="lnNode1" presStyleIdx="3" presStyleCnt="6"/>
      <dgm:spPr>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gm:spPr>
    </dgm:pt>
    <dgm:pt modelId="{8B0F3BDE-49F7-4B74-B2C5-82F922935BB4}" type="pres">
      <dgm:prSet presAssocID="{FD094B71-F303-42E2-ADBC-BBC55D24CE64}" presName="DropPinPlaceHolder" presStyleCnt="0"/>
      <dgm:spPr/>
    </dgm:pt>
    <dgm:pt modelId="{3B3FE51C-32EA-4231-A437-57613A7E5757}" type="pres">
      <dgm:prSet presAssocID="{FD094B71-F303-42E2-ADBC-BBC55D24CE64}" presName="DropPin" presStyleLbl="alignNode1" presStyleIdx="3" presStyleCnt="6"/>
      <dgm:spPr/>
    </dgm:pt>
    <dgm:pt modelId="{84905AAE-53BA-464B-A399-135A5B212B44}" type="pres">
      <dgm:prSet presAssocID="{FD094B71-F303-42E2-ADBC-BBC55D24CE64}" presName="Ellipse"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27998F9F-2C7A-4D4F-B5D4-6BDCD4BD7F71}" type="pres">
      <dgm:prSet presAssocID="{FD094B71-F303-42E2-ADBC-BBC55D24CE64}" presName="L2TextContainer" presStyleLbl="revTx" presStyleIdx="6" presStyleCnt="12">
        <dgm:presLayoutVars>
          <dgm:bulletEnabled val="1"/>
        </dgm:presLayoutVars>
      </dgm:prSet>
      <dgm:spPr/>
    </dgm:pt>
    <dgm:pt modelId="{0087D383-65E3-4B8C-91FF-52962A3533D9}" type="pres">
      <dgm:prSet presAssocID="{FD094B71-F303-42E2-ADBC-BBC55D24CE64}" presName="L1TextContainer" presStyleLbl="revTx" presStyleIdx="7" presStyleCnt="12" custLinFactNeighborY="39485">
        <dgm:presLayoutVars>
          <dgm:chMax val="1"/>
          <dgm:chPref val="1"/>
          <dgm:bulletEnabled val="1"/>
        </dgm:presLayoutVars>
      </dgm:prSet>
      <dgm:spPr/>
    </dgm:pt>
    <dgm:pt modelId="{D4738E84-9471-4211-81DE-6DB8C23FF3FF}" type="pres">
      <dgm:prSet presAssocID="{FD094B71-F303-42E2-ADBC-BBC55D24CE64}" presName="ConnectLine" presStyleLbl="sibTrans1D1" presStyleIdx="3" presStyleCnt="6"/>
      <dgm:spPr>
        <a:noFill/>
        <a:ln w="12700" cap="flat" cmpd="sng" algn="ctr">
          <a:solidFill>
            <a:schemeClr val="accent2">
              <a:hueOff val="-873218"/>
              <a:satOff val="-50357"/>
              <a:lumOff val="5177"/>
              <a:alphaOff val="0"/>
            </a:schemeClr>
          </a:solidFill>
          <a:prstDash val="dash"/>
          <a:miter lim="800000"/>
        </a:ln>
        <a:effectLst/>
      </dgm:spPr>
    </dgm:pt>
    <dgm:pt modelId="{937BF756-2340-4152-8557-81A182BD7D3D}" type="pres">
      <dgm:prSet presAssocID="{FD094B71-F303-42E2-ADBC-BBC55D24CE64}" presName="EmptyPlaceHolder" presStyleCnt="0"/>
      <dgm:spPr/>
    </dgm:pt>
    <dgm:pt modelId="{527C46D3-E3C3-4D13-98F3-144714BFFA07}" type="pres">
      <dgm:prSet presAssocID="{5E31D91A-B276-4331-813D-98B9C2C13E3E}" presName="spaceBetweenRectangles" presStyleCnt="0"/>
      <dgm:spPr/>
    </dgm:pt>
    <dgm:pt modelId="{A020B3E6-B11F-4E4C-9AB6-3B0E00DA93EF}" type="pres">
      <dgm:prSet presAssocID="{3EAD780F-4F73-483C-90D1-FD0ABCEF9AD2}" presName="composite" presStyleCnt="0"/>
      <dgm:spPr/>
    </dgm:pt>
    <dgm:pt modelId="{C2728152-2EA9-48ED-9935-5F21FA63B79A}" type="pres">
      <dgm:prSet presAssocID="{3EAD780F-4F73-483C-90D1-FD0ABCEF9AD2}" presName="ConnectorPoint" presStyleLbl="lnNode1" presStyleIdx="4" presStyleCnt="6"/>
      <dgm:spPr>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gm:spPr>
    </dgm:pt>
    <dgm:pt modelId="{7A4D6679-00A6-4428-A95D-520BA3836072}" type="pres">
      <dgm:prSet presAssocID="{3EAD780F-4F73-483C-90D1-FD0ABCEF9AD2}" presName="DropPinPlaceHolder" presStyleCnt="0"/>
      <dgm:spPr/>
    </dgm:pt>
    <dgm:pt modelId="{962917EA-CA95-495A-9829-EE1BE7B6AEE5}" type="pres">
      <dgm:prSet presAssocID="{3EAD780F-4F73-483C-90D1-FD0ABCEF9AD2}" presName="DropPin" presStyleLbl="alignNode1" presStyleIdx="4" presStyleCnt="6"/>
      <dgm:spPr/>
    </dgm:pt>
    <dgm:pt modelId="{F5ACBB51-B2D5-4A0C-801B-94F34A034E9D}" type="pres">
      <dgm:prSet presAssocID="{3EAD780F-4F73-483C-90D1-FD0ABCEF9AD2}" presName="Ellipse"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6B923937-B4A0-43F9-BE2B-6AAF866EB740}" type="pres">
      <dgm:prSet presAssocID="{3EAD780F-4F73-483C-90D1-FD0ABCEF9AD2}" presName="L2TextContainer" presStyleLbl="revTx" presStyleIdx="8" presStyleCnt="12">
        <dgm:presLayoutVars>
          <dgm:bulletEnabled val="1"/>
        </dgm:presLayoutVars>
      </dgm:prSet>
      <dgm:spPr/>
    </dgm:pt>
    <dgm:pt modelId="{4130A4A0-9803-457F-A9C1-D2A0FCBE7768}" type="pres">
      <dgm:prSet presAssocID="{3EAD780F-4F73-483C-90D1-FD0ABCEF9AD2}" presName="L1TextContainer" presStyleLbl="revTx" presStyleIdx="9" presStyleCnt="12">
        <dgm:presLayoutVars>
          <dgm:chMax val="1"/>
          <dgm:chPref val="1"/>
          <dgm:bulletEnabled val="1"/>
        </dgm:presLayoutVars>
      </dgm:prSet>
      <dgm:spPr/>
    </dgm:pt>
    <dgm:pt modelId="{7BB12F2B-5C30-4DC5-A646-CDECFBA51D90}" type="pres">
      <dgm:prSet presAssocID="{3EAD780F-4F73-483C-90D1-FD0ABCEF9AD2}" presName="ConnectLine" presStyleLbl="sibTrans1D1" presStyleIdx="4" presStyleCnt="6"/>
      <dgm:spPr>
        <a:noFill/>
        <a:ln w="12700" cap="flat" cmpd="sng" algn="ctr">
          <a:solidFill>
            <a:schemeClr val="accent2">
              <a:hueOff val="-1164290"/>
              <a:satOff val="-67142"/>
              <a:lumOff val="6902"/>
              <a:alphaOff val="0"/>
            </a:schemeClr>
          </a:solidFill>
          <a:prstDash val="dash"/>
          <a:miter lim="800000"/>
        </a:ln>
        <a:effectLst/>
      </dgm:spPr>
    </dgm:pt>
    <dgm:pt modelId="{F3B84D7F-CA34-4A4F-87EE-7AAE2A992066}" type="pres">
      <dgm:prSet presAssocID="{3EAD780F-4F73-483C-90D1-FD0ABCEF9AD2}" presName="EmptyPlaceHolder" presStyleCnt="0"/>
      <dgm:spPr/>
    </dgm:pt>
    <dgm:pt modelId="{7F36E9C9-6012-4931-8EF9-A92CE2454AFE}" type="pres">
      <dgm:prSet presAssocID="{43F34697-6410-485F-88D4-D6DA757C476B}" presName="spaceBetweenRectangles" presStyleCnt="0"/>
      <dgm:spPr/>
    </dgm:pt>
    <dgm:pt modelId="{490255D3-D49F-486F-A965-BEF885A27786}" type="pres">
      <dgm:prSet presAssocID="{DA32EA10-3EA6-4883-B9A8-C9E62DF279B2}" presName="composite" presStyleCnt="0"/>
      <dgm:spPr/>
    </dgm:pt>
    <dgm:pt modelId="{F604D422-2E0A-4EFF-AD02-2774D9466744}" type="pres">
      <dgm:prSet presAssocID="{DA32EA10-3EA6-4883-B9A8-C9E62DF279B2}" presName="ConnectorPoint" presStyleLbl="lnNode1" presStyleIdx="5" presStyleCnt="6"/>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49E5146A-A816-466E-8525-B987A9DB6458}" type="pres">
      <dgm:prSet presAssocID="{DA32EA10-3EA6-4883-B9A8-C9E62DF279B2}" presName="DropPinPlaceHolder" presStyleCnt="0"/>
      <dgm:spPr/>
    </dgm:pt>
    <dgm:pt modelId="{BC4ED309-DEE7-44D9-962E-CC058FC6E8FF}" type="pres">
      <dgm:prSet presAssocID="{DA32EA10-3EA6-4883-B9A8-C9E62DF279B2}" presName="DropPin" presStyleLbl="alignNode1" presStyleIdx="5" presStyleCnt="6"/>
      <dgm:spPr/>
    </dgm:pt>
    <dgm:pt modelId="{D8D03774-7BCC-4A52-83E7-7E3E18555904}" type="pres">
      <dgm:prSet presAssocID="{DA32EA10-3EA6-4883-B9A8-C9E62DF279B2}" presName="Ellipse"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104E6AB3-9586-4D7F-A8AB-0FC0E0E64BC9}" type="pres">
      <dgm:prSet presAssocID="{DA32EA10-3EA6-4883-B9A8-C9E62DF279B2}" presName="L2TextContainer" presStyleLbl="revTx" presStyleIdx="10" presStyleCnt="12">
        <dgm:presLayoutVars>
          <dgm:bulletEnabled val="1"/>
        </dgm:presLayoutVars>
      </dgm:prSet>
      <dgm:spPr/>
    </dgm:pt>
    <dgm:pt modelId="{3D435DD6-7040-4131-880E-F9D2CD54BD66}" type="pres">
      <dgm:prSet presAssocID="{DA32EA10-3EA6-4883-B9A8-C9E62DF279B2}" presName="L1TextContainer" presStyleLbl="revTx" presStyleIdx="11" presStyleCnt="12">
        <dgm:presLayoutVars>
          <dgm:chMax val="1"/>
          <dgm:chPref val="1"/>
          <dgm:bulletEnabled val="1"/>
        </dgm:presLayoutVars>
      </dgm:prSet>
      <dgm:spPr/>
    </dgm:pt>
    <dgm:pt modelId="{4BE2DF28-9459-4DD4-975C-033938D2A254}" type="pres">
      <dgm:prSet presAssocID="{DA32EA10-3EA6-4883-B9A8-C9E62DF279B2}" presName="ConnectLine" presStyleLbl="sibTrans1D1" presStyleIdx="5" presStyleCnt="6"/>
      <dgm:spPr>
        <a:noFill/>
        <a:ln w="12700" cap="flat" cmpd="sng" algn="ctr">
          <a:solidFill>
            <a:schemeClr val="accent2">
              <a:hueOff val="-1455363"/>
              <a:satOff val="-83928"/>
              <a:lumOff val="8628"/>
              <a:alphaOff val="0"/>
            </a:schemeClr>
          </a:solidFill>
          <a:prstDash val="dash"/>
          <a:miter lim="800000"/>
        </a:ln>
        <a:effectLst/>
      </dgm:spPr>
    </dgm:pt>
    <dgm:pt modelId="{DAF49442-7E88-4F84-8EAC-C172896C472A}" type="pres">
      <dgm:prSet presAssocID="{DA32EA10-3EA6-4883-B9A8-C9E62DF279B2}" presName="EmptyPlaceHolder" presStyleCnt="0"/>
      <dgm:spPr/>
    </dgm:pt>
  </dgm:ptLst>
  <dgm:cxnLst>
    <dgm:cxn modelId="{61744D10-F8C8-4DFB-A9D1-F0D1B1129584}" srcId="{FD094B71-F303-42E2-ADBC-BBC55D24CE64}" destId="{9579601C-22C9-49CB-93F0-E214CDE17E36}" srcOrd="0" destOrd="0" parTransId="{D1FFB642-B231-4DCD-9379-74CDE2A1EE7C}" sibTransId="{287EAE81-5ED5-4884-BFB3-725E7AD55259}"/>
    <dgm:cxn modelId="{FE4CBE14-F316-46BE-8DC6-C1E8BB072A24}" type="presOf" srcId="{DA32EA10-3EA6-4883-B9A8-C9E62DF279B2}" destId="{3D435DD6-7040-4131-880E-F9D2CD54BD66}" srcOrd="0" destOrd="0" presId="urn:microsoft.com/office/officeart/2017/3/layout/DropPinTimeline"/>
    <dgm:cxn modelId="{8CB1FF14-DB10-4D15-A2BD-AF21AF7E4434}" type="presOf" srcId="{7B150562-D061-4AEC-AD6D-0C6480205D33}" destId="{F58EFC64-6DFF-47F3-BB2E-B18EE9401EF8}" srcOrd="0" destOrd="0" presId="urn:microsoft.com/office/officeart/2017/3/layout/DropPinTimeline"/>
    <dgm:cxn modelId="{1079653D-B0DD-4DB3-985D-EB2D752C4A8D}" srcId="{97AC5F3B-87F7-42DD-BD97-76DA782FF8B8}" destId="{7B150562-D061-4AEC-AD6D-0C6480205D33}" srcOrd="0" destOrd="0" parTransId="{59E8765E-BDB4-4893-B3F0-AC7294C56BBC}" sibTransId="{C5427EC7-757F-41F5-852C-812735661C00}"/>
    <dgm:cxn modelId="{AA0A825E-D2DA-4AFC-9A87-DE3EE7A1F7A4}" type="presOf" srcId="{9579601C-22C9-49CB-93F0-E214CDE17E36}" destId="{27998F9F-2C7A-4D4F-B5D4-6BDCD4BD7F71}" srcOrd="0" destOrd="0" presId="urn:microsoft.com/office/officeart/2017/3/layout/DropPinTimeline"/>
    <dgm:cxn modelId="{35A1B241-2E88-45B6-957B-4D0366528D9A}" type="presOf" srcId="{CF4959E9-866E-4DB7-9F87-7A13526FB866}" destId="{76ED45B1-B031-487E-BA92-730B384ACEF5}" srcOrd="0" destOrd="0" presId="urn:microsoft.com/office/officeart/2017/3/layout/DropPinTimeline"/>
    <dgm:cxn modelId="{4D7F1148-2AF0-4E1D-B456-876C059551B2}" type="presOf" srcId="{E97FDE72-DB9C-450F-972D-BAD8264114F6}" destId="{C2D9BFC0-AD5C-4C2B-BC3C-CC3C71791CAF}" srcOrd="0" destOrd="0" presId="urn:microsoft.com/office/officeart/2017/3/layout/DropPinTimeline"/>
    <dgm:cxn modelId="{A9E6FF6D-5A62-49F8-8C77-9492A5AEE826}" type="presOf" srcId="{3EAD780F-4F73-483C-90D1-FD0ABCEF9AD2}" destId="{4130A4A0-9803-457F-A9C1-D2A0FCBE7768}" srcOrd="0" destOrd="0" presId="urn:microsoft.com/office/officeart/2017/3/layout/DropPinTimeline"/>
    <dgm:cxn modelId="{BCE3AE50-1BD6-4C6A-B016-1A8BAFBB40E6}" srcId="{E97FDE72-DB9C-450F-972D-BAD8264114F6}" destId="{3A78D490-6D0E-4F42-B65E-2567F8D7A5F0}" srcOrd="1" destOrd="0" parTransId="{9F17D6DA-566B-449B-A363-CBD8A112B836}" sibTransId="{E4B08365-4937-4505-BBB5-8AFCF079FE11}"/>
    <dgm:cxn modelId="{C0065854-8C48-4E1F-9020-8337C1345D1E}" srcId="{E97FDE72-DB9C-450F-972D-BAD8264114F6}" destId="{30715585-F807-4225-80FF-942911CB90CF}" srcOrd="2" destOrd="0" parTransId="{29AACDA0-C4F7-459C-93C0-E442402BCF5D}" sibTransId="{898D1E2E-9412-45F7-B968-E12924B988A3}"/>
    <dgm:cxn modelId="{7E4C2175-8F95-40CA-8A09-D129F9466AB7}" type="presOf" srcId="{30715585-F807-4225-80FF-942911CB90CF}" destId="{403ED590-6AFB-4E15-9EE3-38C8846FBCB2}" srcOrd="0" destOrd="0" presId="urn:microsoft.com/office/officeart/2017/3/layout/DropPinTimeline"/>
    <dgm:cxn modelId="{5FED4875-2AF8-4392-B9D4-25E14D34C6E8}" srcId="{3A78D490-6D0E-4F42-B65E-2567F8D7A5F0}" destId="{CA4A517C-07BB-4432-BE3F-45CAC6D9136C}" srcOrd="0" destOrd="0" parTransId="{5649C651-1180-4A69-9121-BFDD2259CF3B}" sibTransId="{32450377-1F29-47CF-A6C5-BF3BA75A09F0}"/>
    <dgm:cxn modelId="{EF75867A-C3DC-41DB-8F66-CA440C130F11}" srcId="{3EAD780F-4F73-483C-90D1-FD0ABCEF9AD2}" destId="{5A7970B2-9C0C-49E8-B20A-EE063C151564}" srcOrd="0" destOrd="0" parTransId="{D464E97E-68A7-4850-9B84-B03C165B5CC9}" sibTransId="{AED029B1-F318-4146-9B02-4E019730C3F5}"/>
    <dgm:cxn modelId="{62D2D880-AC99-4A83-B30B-8D51E445C5E2}" type="presOf" srcId="{C80AF435-F661-4E72-97B6-EE061D1D7436}" destId="{104E6AB3-9586-4D7F-A8AB-0FC0E0E64BC9}" srcOrd="0" destOrd="0" presId="urn:microsoft.com/office/officeart/2017/3/layout/DropPinTimeline"/>
    <dgm:cxn modelId="{19E4F685-094E-4254-A83E-090AD3EE2038}" srcId="{30715585-F807-4225-80FF-942911CB90CF}" destId="{CF4959E9-866E-4DB7-9F87-7A13526FB866}" srcOrd="0" destOrd="0" parTransId="{502CE1E9-5047-48F5-8D2C-13EF9D21D5C4}" sibTransId="{243EBC65-A5E7-48A7-8C42-2502F7D4F2EE}"/>
    <dgm:cxn modelId="{05A60FB0-2C13-4944-BC8F-756E33D451E0}" type="presOf" srcId="{5A7970B2-9C0C-49E8-B20A-EE063C151564}" destId="{6B923937-B4A0-43F9-BE2B-6AAF866EB740}" srcOrd="0" destOrd="0" presId="urn:microsoft.com/office/officeart/2017/3/layout/DropPinTimeline"/>
    <dgm:cxn modelId="{EE0CE7B2-B28A-4C85-B19E-2AC31120140B}" srcId="{E97FDE72-DB9C-450F-972D-BAD8264114F6}" destId="{DA32EA10-3EA6-4883-B9A8-C9E62DF279B2}" srcOrd="5" destOrd="0" parTransId="{41E897D5-7627-4845-A04F-55D727A41AE8}" sibTransId="{903289F7-4179-404B-AFE9-99C08752F465}"/>
    <dgm:cxn modelId="{A470E4B3-631D-4DF8-AAA7-0B823BA2D3FB}" type="presOf" srcId="{3A78D490-6D0E-4F42-B65E-2567F8D7A5F0}" destId="{6737816C-254C-48DD-8416-CD74BDC59545}" srcOrd="0" destOrd="0" presId="urn:microsoft.com/office/officeart/2017/3/layout/DropPinTimeline"/>
    <dgm:cxn modelId="{18911BBA-BE3B-4D51-96F7-532A83C112B8}" srcId="{E97FDE72-DB9C-450F-972D-BAD8264114F6}" destId="{FD094B71-F303-42E2-ADBC-BBC55D24CE64}" srcOrd="3" destOrd="0" parTransId="{951E3347-0405-49C8-BB60-AD7789BB51C8}" sibTransId="{5E31D91A-B276-4331-813D-98B9C2C13E3E}"/>
    <dgm:cxn modelId="{81A74FD8-785D-4D4B-84C2-A4A294DB073F}" srcId="{DA32EA10-3EA6-4883-B9A8-C9E62DF279B2}" destId="{C80AF435-F661-4E72-97B6-EE061D1D7436}" srcOrd="0" destOrd="0" parTransId="{69682980-FEE5-4C5A-A57A-4B1789625DDB}" sibTransId="{B845987F-4451-4519-B360-5E5DC86D54AB}"/>
    <dgm:cxn modelId="{E551C6DF-DFB9-4101-A07A-7A9B171661B5}" srcId="{E97FDE72-DB9C-450F-972D-BAD8264114F6}" destId="{97AC5F3B-87F7-42DD-BD97-76DA782FF8B8}" srcOrd="0" destOrd="0" parTransId="{EB2F4A7F-D3F9-4C7C-8960-0160AC811585}" sibTransId="{D22F4524-1C6F-4572-B2A4-D9D7AF1E813B}"/>
    <dgm:cxn modelId="{F921D2EA-2FA8-421D-8724-D0635FA78B54}" type="presOf" srcId="{97AC5F3B-87F7-42DD-BD97-76DA782FF8B8}" destId="{AFE1585B-C025-4525-9083-0B21FDB02BD1}" srcOrd="0" destOrd="0" presId="urn:microsoft.com/office/officeart/2017/3/layout/DropPinTimeline"/>
    <dgm:cxn modelId="{155170EC-DEAA-4E7F-8042-ECF1725E9F27}" srcId="{E97FDE72-DB9C-450F-972D-BAD8264114F6}" destId="{3EAD780F-4F73-483C-90D1-FD0ABCEF9AD2}" srcOrd="4" destOrd="0" parTransId="{94B9DB0A-E789-4640-8F42-933851BEE3BE}" sibTransId="{43F34697-6410-485F-88D4-D6DA757C476B}"/>
    <dgm:cxn modelId="{3293C7F1-EB06-4537-8FFC-692E2FC94C16}" type="presOf" srcId="{CA4A517C-07BB-4432-BE3F-45CAC6D9136C}" destId="{214FDBD0-0117-4F35-836A-7535AC3C5252}" srcOrd="0" destOrd="0" presId="urn:microsoft.com/office/officeart/2017/3/layout/DropPinTimeline"/>
    <dgm:cxn modelId="{5A0056F8-6E55-4575-86E8-EAA564B927C2}" type="presOf" srcId="{FD094B71-F303-42E2-ADBC-BBC55D24CE64}" destId="{0087D383-65E3-4B8C-91FF-52962A3533D9}" srcOrd="0" destOrd="0" presId="urn:microsoft.com/office/officeart/2017/3/layout/DropPinTimeline"/>
    <dgm:cxn modelId="{FA41AA03-484E-4679-9FAE-EDD13E6DE32D}" type="presParOf" srcId="{C2D9BFC0-AD5C-4C2B-BC3C-CC3C71791CAF}" destId="{8FADB834-BDA6-4DE5-A2EF-EAFAED5EFFBC}" srcOrd="0" destOrd="0" presId="urn:microsoft.com/office/officeart/2017/3/layout/DropPinTimeline"/>
    <dgm:cxn modelId="{922BFA16-FA43-4B5B-9556-B744A581166F}" type="presParOf" srcId="{C2D9BFC0-AD5C-4C2B-BC3C-CC3C71791CAF}" destId="{EC9255C0-F4DB-4E37-986E-6FEEB68BFB73}" srcOrd="1" destOrd="0" presId="urn:microsoft.com/office/officeart/2017/3/layout/DropPinTimeline"/>
    <dgm:cxn modelId="{3E9768D9-01B7-4BF8-90D0-FF52B5DF81BF}" type="presParOf" srcId="{EC9255C0-F4DB-4E37-986E-6FEEB68BFB73}" destId="{BC59C8D5-FA92-47C7-9728-AAD70DA7F15F}" srcOrd="0" destOrd="0" presId="urn:microsoft.com/office/officeart/2017/3/layout/DropPinTimeline"/>
    <dgm:cxn modelId="{D0073DAE-BD3E-4E6D-B3CF-4FCC19EA6A91}" type="presParOf" srcId="{BC59C8D5-FA92-47C7-9728-AAD70DA7F15F}" destId="{48986C23-84C1-490D-8252-FCBBA5F24AF5}" srcOrd="0" destOrd="0" presId="urn:microsoft.com/office/officeart/2017/3/layout/DropPinTimeline"/>
    <dgm:cxn modelId="{5BDA31DA-ADE3-475B-98B1-C99D9A719C1C}" type="presParOf" srcId="{BC59C8D5-FA92-47C7-9728-AAD70DA7F15F}" destId="{15626A7C-75C7-40D1-AF62-6F957333B043}" srcOrd="1" destOrd="0" presId="urn:microsoft.com/office/officeart/2017/3/layout/DropPinTimeline"/>
    <dgm:cxn modelId="{0421AA7F-2616-4803-9CC5-6A218D0DBBA4}" type="presParOf" srcId="{15626A7C-75C7-40D1-AF62-6F957333B043}" destId="{98464E09-13CE-475F-AD0C-F78C014B993F}" srcOrd="0" destOrd="0" presId="urn:microsoft.com/office/officeart/2017/3/layout/DropPinTimeline"/>
    <dgm:cxn modelId="{CC4F3DE0-080E-480E-81E2-2690675B3F54}" type="presParOf" srcId="{15626A7C-75C7-40D1-AF62-6F957333B043}" destId="{6A544CB7-B1EB-4B4E-9846-D84DFE64D3F8}" srcOrd="1" destOrd="0" presId="urn:microsoft.com/office/officeart/2017/3/layout/DropPinTimeline"/>
    <dgm:cxn modelId="{8B3F7250-A633-4AC7-A0A2-5FDDE22B9F84}" type="presParOf" srcId="{BC59C8D5-FA92-47C7-9728-AAD70DA7F15F}" destId="{F58EFC64-6DFF-47F3-BB2E-B18EE9401EF8}" srcOrd="2" destOrd="0" presId="urn:microsoft.com/office/officeart/2017/3/layout/DropPinTimeline"/>
    <dgm:cxn modelId="{A6DE6591-A84D-4839-86E3-669EDC5BBC6C}" type="presParOf" srcId="{BC59C8D5-FA92-47C7-9728-AAD70DA7F15F}" destId="{AFE1585B-C025-4525-9083-0B21FDB02BD1}" srcOrd="3" destOrd="0" presId="urn:microsoft.com/office/officeart/2017/3/layout/DropPinTimeline"/>
    <dgm:cxn modelId="{7AB1B641-403F-409A-87AA-99F0D931936D}" type="presParOf" srcId="{BC59C8D5-FA92-47C7-9728-AAD70DA7F15F}" destId="{7165B4A9-8D63-45E8-81DE-0A2083D6858A}" srcOrd="4" destOrd="0" presId="urn:microsoft.com/office/officeart/2017/3/layout/DropPinTimeline"/>
    <dgm:cxn modelId="{2925D8E9-B00A-4BFD-89AD-B41AB77BDF26}" type="presParOf" srcId="{BC59C8D5-FA92-47C7-9728-AAD70DA7F15F}" destId="{970E71D2-95A2-4E2E-964E-0DE3DB455458}" srcOrd="5" destOrd="0" presId="urn:microsoft.com/office/officeart/2017/3/layout/DropPinTimeline"/>
    <dgm:cxn modelId="{24E2EF4C-5007-4A8C-921C-23A2192140ED}" type="presParOf" srcId="{EC9255C0-F4DB-4E37-986E-6FEEB68BFB73}" destId="{48A3802B-9864-48C1-A9C7-F516ABEF6463}" srcOrd="1" destOrd="0" presId="urn:microsoft.com/office/officeart/2017/3/layout/DropPinTimeline"/>
    <dgm:cxn modelId="{2DAC487F-FB79-42D1-9B73-B9FC50D3EF1D}" type="presParOf" srcId="{EC9255C0-F4DB-4E37-986E-6FEEB68BFB73}" destId="{F7101F2C-7B2F-400E-98CD-82192F3FCE84}" srcOrd="2" destOrd="0" presId="urn:microsoft.com/office/officeart/2017/3/layout/DropPinTimeline"/>
    <dgm:cxn modelId="{4EF24A13-CB5B-41AB-AAB1-EC231D191158}" type="presParOf" srcId="{F7101F2C-7B2F-400E-98CD-82192F3FCE84}" destId="{E5C79D5E-020F-409F-82C5-890538CC3CC8}" srcOrd="0" destOrd="0" presId="urn:microsoft.com/office/officeart/2017/3/layout/DropPinTimeline"/>
    <dgm:cxn modelId="{A998BE48-BC3D-4C9A-AAD0-D77E6F955F98}" type="presParOf" srcId="{F7101F2C-7B2F-400E-98CD-82192F3FCE84}" destId="{2A475615-C5B5-4942-9E21-46D95F7D16A1}" srcOrd="1" destOrd="0" presId="urn:microsoft.com/office/officeart/2017/3/layout/DropPinTimeline"/>
    <dgm:cxn modelId="{93F5D40B-C20B-4F41-86D8-604B77BEF26B}" type="presParOf" srcId="{2A475615-C5B5-4942-9E21-46D95F7D16A1}" destId="{5768D54A-7BB6-4AFE-BDF7-9F0E1CB3FE31}" srcOrd="0" destOrd="0" presId="urn:microsoft.com/office/officeart/2017/3/layout/DropPinTimeline"/>
    <dgm:cxn modelId="{6AEE1BFF-27AC-4833-95C8-EFBF2A2A26B5}" type="presParOf" srcId="{2A475615-C5B5-4942-9E21-46D95F7D16A1}" destId="{49A80337-7CD6-4A5D-9A00-25BA56A3A7DD}" srcOrd="1" destOrd="0" presId="urn:microsoft.com/office/officeart/2017/3/layout/DropPinTimeline"/>
    <dgm:cxn modelId="{639DC169-207D-491C-9509-9BBEEBCF4D91}" type="presParOf" srcId="{F7101F2C-7B2F-400E-98CD-82192F3FCE84}" destId="{214FDBD0-0117-4F35-836A-7535AC3C5252}" srcOrd="2" destOrd="0" presId="urn:microsoft.com/office/officeart/2017/3/layout/DropPinTimeline"/>
    <dgm:cxn modelId="{ECFE685E-0026-4589-AAAC-6EE365BB3384}" type="presParOf" srcId="{F7101F2C-7B2F-400E-98CD-82192F3FCE84}" destId="{6737816C-254C-48DD-8416-CD74BDC59545}" srcOrd="3" destOrd="0" presId="urn:microsoft.com/office/officeart/2017/3/layout/DropPinTimeline"/>
    <dgm:cxn modelId="{4D3AD3B2-D62D-4BF7-B241-86891025B1D7}" type="presParOf" srcId="{F7101F2C-7B2F-400E-98CD-82192F3FCE84}" destId="{3D04DC89-653D-4C8C-BAA5-5457FD1A6519}" srcOrd="4" destOrd="0" presId="urn:microsoft.com/office/officeart/2017/3/layout/DropPinTimeline"/>
    <dgm:cxn modelId="{B867C884-DB8E-44AD-8B61-87A3260B7B87}" type="presParOf" srcId="{F7101F2C-7B2F-400E-98CD-82192F3FCE84}" destId="{3A048155-8F47-4880-B744-984FE62E2879}" srcOrd="5" destOrd="0" presId="urn:microsoft.com/office/officeart/2017/3/layout/DropPinTimeline"/>
    <dgm:cxn modelId="{FD18BA06-9109-4C66-B400-EFCDD0ADD1BF}" type="presParOf" srcId="{EC9255C0-F4DB-4E37-986E-6FEEB68BFB73}" destId="{5C2DA5CF-ED1F-41E6-970F-F7966D787FBC}" srcOrd="3" destOrd="0" presId="urn:microsoft.com/office/officeart/2017/3/layout/DropPinTimeline"/>
    <dgm:cxn modelId="{3B87B736-C2FB-433F-AAC5-5111CEA2DC61}" type="presParOf" srcId="{EC9255C0-F4DB-4E37-986E-6FEEB68BFB73}" destId="{B95F7341-FC8B-46C6-98EC-4B0D5561515F}" srcOrd="4" destOrd="0" presId="urn:microsoft.com/office/officeart/2017/3/layout/DropPinTimeline"/>
    <dgm:cxn modelId="{E0E8FB6C-99F9-41AC-A3C2-B7CD114DD242}" type="presParOf" srcId="{B95F7341-FC8B-46C6-98EC-4B0D5561515F}" destId="{9A0A0120-3E31-4E51-9026-E4B0A394813B}" srcOrd="0" destOrd="0" presId="urn:microsoft.com/office/officeart/2017/3/layout/DropPinTimeline"/>
    <dgm:cxn modelId="{00392F42-6F6F-49F1-8DFE-F0B9925F3DE5}" type="presParOf" srcId="{B95F7341-FC8B-46C6-98EC-4B0D5561515F}" destId="{42A9DEC1-1114-419E-9E8D-228B0A32A6B9}" srcOrd="1" destOrd="0" presId="urn:microsoft.com/office/officeart/2017/3/layout/DropPinTimeline"/>
    <dgm:cxn modelId="{A4C5C5A1-F2B9-4879-B24B-2DB327F6A3FB}" type="presParOf" srcId="{42A9DEC1-1114-419E-9E8D-228B0A32A6B9}" destId="{8F9DCC39-9279-429B-B21A-0ECC2D5A43F1}" srcOrd="0" destOrd="0" presId="urn:microsoft.com/office/officeart/2017/3/layout/DropPinTimeline"/>
    <dgm:cxn modelId="{ABAC6FA0-42DE-40AA-ABAA-311D3F126BCC}" type="presParOf" srcId="{42A9DEC1-1114-419E-9E8D-228B0A32A6B9}" destId="{3CC8F220-B858-4019-941A-01C709016112}" srcOrd="1" destOrd="0" presId="urn:microsoft.com/office/officeart/2017/3/layout/DropPinTimeline"/>
    <dgm:cxn modelId="{3B2EEEDC-A30F-4B63-89D0-A7ED7A34C0C4}" type="presParOf" srcId="{B95F7341-FC8B-46C6-98EC-4B0D5561515F}" destId="{76ED45B1-B031-487E-BA92-730B384ACEF5}" srcOrd="2" destOrd="0" presId="urn:microsoft.com/office/officeart/2017/3/layout/DropPinTimeline"/>
    <dgm:cxn modelId="{62C12C58-068B-4F95-8508-7BFB7D8FC1C4}" type="presParOf" srcId="{B95F7341-FC8B-46C6-98EC-4B0D5561515F}" destId="{403ED590-6AFB-4E15-9EE3-38C8846FBCB2}" srcOrd="3" destOrd="0" presId="urn:microsoft.com/office/officeart/2017/3/layout/DropPinTimeline"/>
    <dgm:cxn modelId="{8E17E995-F5C8-400A-BE6E-5FB2BABAD2FA}" type="presParOf" srcId="{B95F7341-FC8B-46C6-98EC-4B0D5561515F}" destId="{9353C487-3B11-4827-BB5D-11CF0BD7688F}" srcOrd="4" destOrd="0" presId="urn:microsoft.com/office/officeart/2017/3/layout/DropPinTimeline"/>
    <dgm:cxn modelId="{3B90BD2F-2013-4454-8EC3-66A2B98C82AD}" type="presParOf" srcId="{B95F7341-FC8B-46C6-98EC-4B0D5561515F}" destId="{147CABD5-0401-4701-8A7E-D767117B60F9}" srcOrd="5" destOrd="0" presId="urn:microsoft.com/office/officeart/2017/3/layout/DropPinTimeline"/>
    <dgm:cxn modelId="{0EBACF22-D303-4807-8A4D-B610D4B6AB28}" type="presParOf" srcId="{EC9255C0-F4DB-4E37-986E-6FEEB68BFB73}" destId="{CC931FCE-99AB-42DB-A5C3-30FAA44CB2A5}" srcOrd="5" destOrd="0" presId="urn:microsoft.com/office/officeart/2017/3/layout/DropPinTimeline"/>
    <dgm:cxn modelId="{E9034B47-8829-498A-8370-E9BC9DDE93B3}" type="presParOf" srcId="{EC9255C0-F4DB-4E37-986E-6FEEB68BFB73}" destId="{FBA4F026-153A-4D17-B02E-78297F76CA02}" srcOrd="6" destOrd="0" presId="urn:microsoft.com/office/officeart/2017/3/layout/DropPinTimeline"/>
    <dgm:cxn modelId="{6BBADE65-5E26-4C78-96DF-63CCFDDCC5C6}" type="presParOf" srcId="{FBA4F026-153A-4D17-B02E-78297F76CA02}" destId="{04CF1B7F-D6BA-4B43-A7E3-4DF7E763B41B}" srcOrd="0" destOrd="0" presId="urn:microsoft.com/office/officeart/2017/3/layout/DropPinTimeline"/>
    <dgm:cxn modelId="{3F2F5F45-C062-4229-BC5F-0936699B398A}" type="presParOf" srcId="{FBA4F026-153A-4D17-B02E-78297F76CA02}" destId="{8B0F3BDE-49F7-4B74-B2C5-82F922935BB4}" srcOrd="1" destOrd="0" presId="urn:microsoft.com/office/officeart/2017/3/layout/DropPinTimeline"/>
    <dgm:cxn modelId="{2006E50D-E0CA-4CC8-B930-37D22E510D4C}" type="presParOf" srcId="{8B0F3BDE-49F7-4B74-B2C5-82F922935BB4}" destId="{3B3FE51C-32EA-4231-A437-57613A7E5757}" srcOrd="0" destOrd="0" presId="urn:microsoft.com/office/officeart/2017/3/layout/DropPinTimeline"/>
    <dgm:cxn modelId="{EEBA9693-C3BE-4BF7-B24B-948576648AA6}" type="presParOf" srcId="{8B0F3BDE-49F7-4B74-B2C5-82F922935BB4}" destId="{84905AAE-53BA-464B-A399-135A5B212B44}" srcOrd="1" destOrd="0" presId="urn:microsoft.com/office/officeart/2017/3/layout/DropPinTimeline"/>
    <dgm:cxn modelId="{91171556-C4D5-49D7-9F34-58F6A79F0E4A}" type="presParOf" srcId="{FBA4F026-153A-4D17-B02E-78297F76CA02}" destId="{27998F9F-2C7A-4D4F-B5D4-6BDCD4BD7F71}" srcOrd="2" destOrd="0" presId="urn:microsoft.com/office/officeart/2017/3/layout/DropPinTimeline"/>
    <dgm:cxn modelId="{2DD3547E-5184-4193-942B-4D91FA6D885D}" type="presParOf" srcId="{FBA4F026-153A-4D17-B02E-78297F76CA02}" destId="{0087D383-65E3-4B8C-91FF-52962A3533D9}" srcOrd="3" destOrd="0" presId="urn:microsoft.com/office/officeart/2017/3/layout/DropPinTimeline"/>
    <dgm:cxn modelId="{36662E81-0611-45D6-ABCE-BF57AB7F2650}" type="presParOf" srcId="{FBA4F026-153A-4D17-B02E-78297F76CA02}" destId="{D4738E84-9471-4211-81DE-6DB8C23FF3FF}" srcOrd="4" destOrd="0" presId="urn:microsoft.com/office/officeart/2017/3/layout/DropPinTimeline"/>
    <dgm:cxn modelId="{5B559DE1-DFA5-42C2-ABF6-96873FB74389}" type="presParOf" srcId="{FBA4F026-153A-4D17-B02E-78297F76CA02}" destId="{937BF756-2340-4152-8557-81A182BD7D3D}" srcOrd="5" destOrd="0" presId="urn:microsoft.com/office/officeart/2017/3/layout/DropPinTimeline"/>
    <dgm:cxn modelId="{EEC87AB3-4FAB-4287-8820-7ABF902C5BCC}" type="presParOf" srcId="{EC9255C0-F4DB-4E37-986E-6FEEB68BFB73}" destId="{527C46D3-E3C3-4D13-98F3-144714BFFA07}" srcOrd="7" destOrd="0" presId="urn:microsoft.com/office/officeart/2017/3/layout/DropPinTimeline"/>
    <dgm:cxn modelId="{6DFB52CA-723D-4B65-976B-4727458D180F}" type="presParOf" srcId="{EC9255C0-F4DB-4E37-986E-6FEEB68BFB73}" destId="{A020B3E6-B11F-4E4C-9AB6-3B0E00DA93EF}" srcOrd="8" destOrd="0" presId="urn:microsoft.com/office/officeart/2017/3/layout/DropPinTimeline"/>
    <dgm:cxn modelId="{92B8C859-145F-4DEE-B59F-60CA62C851EE}" type="presParOf" srcId="{A020B3E6-B11F-4E4C-9AB6-3B0E00DA93EF}" destId="{C2728152-2EA9-48ED-9935-5F21FA63B79A}" srcOrd="0" destOrd="0" presId="urn:microsoft.com/office/officeart/2017/3/layout/DropPinTimeline"/>
    <dgm:cxn modelId="{EA0EB18F-B5F3-4AFF-9720-0A352758E247}" type="presParOf" srcId="{A020B3E6-B11F-4E4C-9AB6-3B0E00DA93EF}" destId="{7A4D6679-00A6-4428-A95D-520BA3836072}" srcOrd="1" destOrd="0" presId="urn:microsoft.com/office/officeart/2017/3/layout/DropPinTimeline"/>
    <dgm:cxn modelId="{4DFDBF39-F638-4151-8E4E-2911C3AB1605}" type="presParOf" srcId="{7A4D6679-00A6-4428-A95D-520BA3836072}" destId="{962917EA-CA95-495A-9829-EE1BE7B6AEE5}" srcOrd="0" destOrd="0" presId="urn:microsoft.com/office/officeart/2017/3/layout/DropPinTimeline"/>
    <dgm:cxn modelId="{8F10C05B-7257-4E6A-8A51-A5E75C064840}" type="presParOf" srcId="{7A4D6679-00A6-4428-A95D-520BA3836072}" destId="{F5ACBB51-B2D5-4A0C-801B-94F34A034E9D}" srcOrd="1" destOrd="0" presId="urn:microsoft.com/office/officeart/2017/3/layout/DropPinTimeline"/>
    <dgm:cxn modelId="{DBBAD038-4608-48A1-8246-97E432EC2519}" type="presParOf" srcId="{A020B3E6-B11F-4E4C-9AB6-3B0E00DA93EF}" destId="{6B923937-B4A0-43F9-BE2B-6AAF866EB740}" srcOrd="2" destOrd="0" presId="urn:microsoft.com/office/officeart/2017/3/layout/DropPinTimeline"/>
    <dgm:cxn modelId="{DA6768E9-6F18-4C8A-8A9E-8B37E0DD10F5}" type="presParOf" srcId="{A020B3E6-B11F-4E4C-9AB6-3B0E00DA93EF}" destId="{4130A4A0-9803-457F-A9C1-D2A0FCBE7768}" srcOrd="3" destOrd="0" presId="urn:microsoft.com/office/officeart/2017/3/layout/DropPinTimeline"/>
    <dgm:cxn modelId="{5F1393C2-7660-47AA-9E60-DBB98B6481DF}" type="presParOf" srcId="{A020B3E6-B11F-4E4C-9AB6-3B0E00DA93EF}" destId="{7BB12F2B-5C30-4DC5-A646-CDECFBA51D90}" srcOrd="4" destOrd="0" presId="urn:microsoft.com/office/officeart/2017/3/layout/DropPinTimeline"/>
    <dgm:cxn modelId="{A362FFD1-9366-4378-AEEF-F6400C69BA5D}" type="presParOf" srcId="{A020B3E6-B11F-4E4C-9AB6-3B0E00DA93EF}" destId="{F3B84D7F-CA34-4A4F-87EE-7AAE2A992066}" srcOrd="5" destOrd="0" presId="urn:microsoft.com/office/officeart/2017/3/layout/DropPinTimeline"/>
    <dgm:cxn modelId="{1F26CE5B-0C8C-4AD8-8585-B7AE25928694}" type="presParOf" srcId="{EC9255C0-F4DB-4E37-986E-6FEEB68BFB73}" destId="{7F36E9C9-6012-4931-8EF9-A92CE2454AFE}" srcOrd="9" destOrd="0" presId="urn:microsoft.com/office/officeart/2017/3/layout/DropPinTimeline"/>
    <dgm:cxn modelId="{61685333-35AF-44B2-B4A1-21FCAFAD9D8D}" type="presParOf" srcId="{EC9255C0-F4DB-4E37-986E-6FEEB68BFB73}" destId="{490255D3-D49F-486F-A965-BEF885A27786}" srcOrd="10" destOrd="0" presId="urn:microsoft.com/office/officeart/2017/3/layout/DropPinTimeline"/>
    <dgm:cxn modelId="{1696C94F-D512-46DB-A8F9-8FC58BFCC78D}" type="presParOf" srcId="{490255D3-D49F-486F-A965-BEF885A27786}" destId="{F604D422-2E0A-4EFF-AD02-2774D9466744}" srcOrd="0" destOrd="0" presId="urn:microsoft.com/office/officeart/2017/3/layout/DropPinTimeline"/>
    <dgm:cxn modelId="{1BDDEFF3-7704-4E98-A136-62EAD57B7408}" type="presParOf" srcId="{490255D3-D49F-486F-A965-BEF885A27786}" destId="{49E5146A-A816-466E-8525-B987A9DB6458}" srcOrd="1" destOrd="0" presId="urn:microsoft.com/office/officeart/2017/3/layout/DropPinTimeline"/>
    <dgm:cxn modelId="{2C792D23-1E04-466F-92B5-B9B661C5DADF}" type="presParOf" srcId="{49E5146A-A816-466E-8525-B987A9DB6458}" destId="{BC4ED309-DEE7-44D9-962E-CC058FC6E8FF}" srcOrd="0" destOrd="0" presId="urn:microsoft.com/office/officeart/2017/3/layout/DropPinTimeline"/>
    <dgm:cxn modelId="{900261E9-D897-40F8-BDA5-A6F5182FE90B}" type="presParOf" srcId="{49E5146A-A816-466E-8525-B987A9DB6458}" destId="{D8D03774-7BCC-4A52-83E7-7E3E18555904}" srcOrd="1" destOrd="0" presId="urn:microsoft.com/office/officeart/2017/3/layout/DropPinTimeline"/>
    <dgm:cxn modelId="{DE41EFE7-6BAE-4A16-AECB-2E816EA8126A}" type="presParOf" srcId="{490255D3-D49F-486F-A965-BEF885A27786}" destId="{104E6AB3-9586-4D7F-A8AB-0FC0E0E64BC9}" srcOrd="2" destOrd="0" presId="urn:microsoft.com/office/officeart/2017/3/layout/DropPinTimeline"/>
    <dgm:cxn modelId="{74DD9570-F393-4DFE-90B1-CCF61348AFD0}" type="presParOf" srcId="{490255D3-D49F-486F-A965-BEF885A27786}" destId="{3D435DD6-7040-4131-880E-F9D2CD54BD66}" srcOrd="3" destOrd="0" presId="urn:microsoft.com/office/officeart/2017/3/layout/DropPinTimeline"/>
    <dgm:cxn modelId="{6A812CAA-B493-4C53-B181-AC51A0361008}" type="presParOf" srcId="{490255D3-D49F-486F-A965-BEF885A27786}" destId="{4BE2DF28-9459-4DD4-975C-033938D2A254}" srcOrd="4" destOrd="0" presId="urn:microsoft.com/office/officeart/2017/3/layout/DropPinTimeline"/>
    <dgm:cxn modelId="{95FD5680-991E-4F5A-8F45-07657297DEC9}" type="presParOf" srcId="{490255D3-D49F-486F-A965-BEF885A27786}" destId="{DAF49442-7E88-4F84-8EAC-C172896C472A}"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DFA36E-79AD-4BC9-96E8-21B2BA39D23E}"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fr-FR"/>
        </a:p>
      </dgm:t>
    </dgm:pt>
    <dgm:pt modelId="{EBC1A2BB-D2F0-4E22-9E2D-510F5B84B764}">
      <dgm:prSet phldrT="[Texte]"/>
      <dgm:spPr/>
      <dgm:t>
        <a:bodyPr/>
        <a:lstStyle/>
        <a:p>
          <a:r>
            <a:rPr lang="fr-FR" dirty="0"/>
            <a:t>La disponibilité et l’accès aux soins et services de santé</a:t>
          </a:r>
        </a:p>
      </dgm:t>
    </dgm:pt>
    <dgm:pt modelId="{25498077-9BEE-4676-AD06-663E59B701F7}" type="parTrans" cxnId="{8EC56457-332C-4A59-8296-F6ECF0F5DE0F}">
      <dgm:prSet/>
      <dgm:spPr/>
      <dgm:t>
        <a:bodyPr/>
        <a:lstStyle/>
        <a:p>
          <a:endParaRPr lang="fr-FR"/>
        </a:p>
      </dgm:t>
    </dgm:pt>
    <dgm:pt modelId="{69D9F55E-493F-4BA8-A0C5-AAA82E58AB42}" type="sibTrans" cxnId="{8EC56457-332C-4A59-8296-F6ECF0F5DE0F}">
      <dgm:prSet/>
      <dgm:spPr/>
      <dgm:t>
        <a:bodyPr/>
        <a:lstStyle/>
        <a:p>
          <a:endParaRPr lang="fr-FR"/>
        </a:p>
      </dgm:t>
    </dgm:pt>
    <dgm:pt modelId="{7D47B33B-6565-4B26-BAD6-E898E88B5F05}">
      <dgm:prSet phldrT="[Texte]"/>
      <dgm:spPr/>
      <dgm:t>
        <a:bodyPr/>
        <a:lstStyle/>
        <a:p>
          <a:r>
            <a:rPr lang="fr-FR" dirty="0"/>
            <a:t>Promotion, prévention, curatif, réadaptation</a:t>
          </a:r>
        </a:p>
      </dgm:t>
    </dgm:pt>
    <dgm:pt modelId="{5616A1DD-80A5-4FA9-862F-F36A5CA81B36}" type="parTrans" cxnId="{9C3DD59D-6F3E-46D3-A684-5F64579F668F}">
      <dgm:prSet/>
      <dgm:spPr/>
      <dgm:t>
        <a:bodyPr/>
        <a:lstStyle/>
        <a:p>
          <a:endParaRPr lang="fr-FR"/>
        </a:p>
      </dgm:t>
    </dgm:pt>
    <dgm:pt modelId="{77CEDFDA-E406-4BA4-9E6E-9E76A639DE51}" type="sibTrans" cxnId="{9C3DD59D-6F3E-46D3-A684-5F64579F668F}">
      <dgm:prSet/>
      <dgm:spPr/>
      <dgm:t>
        <a:bodyPr/>
        <a:lstStyle/>
        <a:p>
          <a:endParaRPr lang="fr-FR"/>
        </a:p>
      </dgm:t>
    </dgm:pt>
    <dgm:pt modelId="{168451CC-19F4-4227-9AFE-399D36E57EAC}">
      <dgm:prSet phldrT="[Texte]"/>
      <dgm:spPr/>
      <dgm:t>
        <a:bodyPr/>
        <a:lstStyle/>
        <a:p>
          <a:r>
            <a:rPr lang="fr-FR" dirty="0"/>
            <a:t>La disponibilité des ressources : RH, finances… </a:t>
          </a:r>
        </a:p>
      </dgm:t>
    </dgm:pt>
    <dgm:pt modelId="{842080A3-AAE4-40CA-B523-160BFF7427D4}" type="parTrans" cxnId="{E962661B-7761-4630-B4AA-6607A4C9B66F}">
      <dgm:prSet/>
      <dgm:spPr/>
      <dgm:t>
        <a:bodyPr/>
        <a:lstStyle/>
        <a:p>
          <a:endParaRPr lang="fr-FR"/>
        </a:p>
      </dgm:t>
    </dgm:pt>
    <dgm:pt modelId="{C4435B98-539A-4A2D-BA04-D16DB0648D93}" type="sibTrans" cxnId="{E962661B-7761-4630-B4AA-6607A4C9B66F}">
      <dgm:prSet/>
      <dgm:spPr/>
      <dgm:t>
        <a:bodyPr/>
        <a:lstStyle/>
        <a:p>
          <a:endParaRPr lang="fr-FR"/>
        </a:p>
      </dgm:t>
    </dgm:pt>
    <dgm:pt modelId="{588A27E4-0E9D-48F0-A054-C3BA3B5BE0F6}">
      <dgm:prSet phldrT="[Texte]"/>
      <dgm:spPr/>
      <dgm:t>
        <a:bodyPr/>
        <a:lstStyle/>
        <a:p>
          <a:r>
            <a:rPr lang="fr-FR" dirty="0"/>
            <a:t>La couverture de la population contre le risque financier</a:t>
          </a:r>
        </a:p>
      </dgm:t>
    </dgm:pt>
    <dgm:pt modelId="{3D0EDCB3-F483-46DB-8BBC-560FCE7EDE7A}" type="parTrans" cxnId="{5DC48C03-F305-46CC-BDE5-32EA8CF7E4A8}">
      <dgm:prSet/>
      <dgm:spPr/>
      <dgm:t>
        <a:bodyPr/>
        <a:lstStyle/>
        <a:p>
          <a:endParaRPr lang="fr-FR"/>
        </a:p>
      </dgm:t>
    </dgm:pt>
    <dgm:pt modelId="{F99EB603-30FD-4F71-A058-DAAB3ADC6E39}" type="sibTrans" cxnId="{5DC48C03-F305-46CC-BDE5-32EA8CF7E4A8}">
      <dgm:prSet/>
      <dgm:spPr/>
      <dgm:t>
        <a:bodyPr/>
        <a:lstStyle/>
        <a:p>
          <a:endParaRPr lang="fr-FR"/>
        </a:p>
      </dgm:t>
    </dgm:pt>
    <dgm:pt modelId="{FEC51A6D-50C0-4B5A-BCC4-4F8CFD3D3EF3}">
      <dgm:prSet phldrT="[Texte]"/>
      <dgm:spPr/>
      <dgm:t>
        <a:bodyPr/>
        <a:lstStyle/>
        <a:p>
          <a:r>
            <a:rPr lang="fr-FR" dirty="0"/>
            <a:t>Dépenses de santé catastrophique</a:t>
          </a:r>
        </a:p>
      </dgm:t>
    </dgm:pt>
    <dgm:pt modelId="{6186F83F-373C-4BAA-8DBF-12BBB01A2DEF}" type="parTrans" cxnId="{84C2C209-DA52-41F0-9B21-35F8BF8EB55A}">
      <dgm:prSet/>
      <dgm:spPr/>
      <dgm:t>
        <a:bodyPr/>
        <a:lstStyle/>
        <a:p>
          <a:endParaRPr lang="fr-FR"/>
        </a:p>
      </dgm:t>
    </dgm:pt>
    <dgm:pt modelId="{1187071A-31BC-4722-80FD-E24A0C388F11}" type="sibTrans" cxnId="{84C2C209-DA52-41F0-9B21-35F8BF8EB55A}">
      <dgm:prSet/>
      <dgm:spPr/>
      <dgm:t>
        <a:bodyPr/>
        <a:lstStyle/>
        <a:p>
          <a:endParaRPr lang="fr-FR"/>
        </a:p>
      </dgm:t>
    </dgm:pt>
    <dgm:pt modelId="{0F465628-8610-4A22-8A51-7B0F3153AA7C}">
      <dgm:prSet phldrT="[Texte]"/>
      <dgm:spPr/>
      <dgm:t>
        <a:bodyPr/>
        <a:lstStyle/>
        <a:p>
          <a:r>
            <a:rPr lang="fr-FR" dirty="0"/>
            <a:t>appauvrissement</a:t>
          </a:r>
        </a:p>
      </dgm:t>
    </dgm:pt>
    <dgm:pt modelId="{6F262B11-75E1-4A1E-822B-092BAE5E64D6}" type="parTrans" cxnId="{961B75DA-B127-471E-80F5-0B22AEF340F0}">
      <dgm:prSet/>
      <dgm:spPr/>
      <dgm:t>
        <a:bodyPr/>
        <a:lstStyle/>
        <a:p>
          <a:endParaRPr lang="fr-FR"/>
        </a:p>
      </dgm:t>
    </dgm:pt>
    <dgm:pt modelId="{565ADFE1-BE58-4769-A91C-A71544DD5212}" type="sibTrans" cxnId="{961B75DA-B127-471E-80F5-0B22AEF340F0}">
      <dgm:prSet/>
      <dgm:spPr/>
      <dgm:t>
        <a:bodyPr/>
        <a:lstStyle/>
        <a:p>
          <a:endParaRPr lang="fr-FR"/>
        </a:p>
      </dgm:t>
    </dgm:pt>
    <dgm:pt modelId="{93F89AE1-5DB8-409C-A205-C62E07949DBA}" type="pres">
      <dgm:prSet presAssocID="{0CDFA36E-79AD-4BC9-96E8-21B2BA39D23E}" presName="diagram" presStyleCnt="0">
        <dgm:presLayoutVars>
          <dgm:chPref val="1"/>
          <dgm:dir/>
          <dgm:animOne val="branch"/>
          <dgm:animLvl val="lvl"/>
          <dgm:resizeHandles/>
        </dgm:presLayoutVars>
      </dgm:prSet>
      <dgm:spPr/>
    </dgm:pt>
    <dgm:pt modelId="{3BBC095D-5F45-41ED-BA77-ED9299658338}" type="pres">
      <dgm:prSet presAssocID="{EBC1A2BB-D2F0-4E22-9E2D-510F5B84B764}" presName="root" presStyleCnt="0"/>
      <dgm:spPr/>
    </dgm:pt>
    <dgm:pt modelId="{D74A3C01-3D8F-41CA-96E1-0A117A199FFD}" type="pres">
      <dgm:prSet presAssocID="{EBC1A2BB-D2F0-4E22-9E2D-510F5B84B764}" presName="rootComposite" presStyleCnt="0"/>
      <dgm:spPr/>
    </dgm:pt>
    <dgm:pt modelId="{40DF8E0A-7B2D-4D31-9523-9457AF8B539B}" type="pres">
      <dgm:prSet presAssocID="{EBC1A2BB-D2F0-4E22-9E2D-510F5B84B764}" presName="rootText" presStyleLbl="node1" presStyleIdx="0" presStyleCnt="2" custScaleX="123804"/>
      <dgm:spPr/>
    </dgm:pt>
    <dgm:pt modelId="{535C3C36-D4F1-40BF-8066-13C6879D61FB}" type="pres">
      <dgm:prSet presAssocID="{EBC1A2BB-D2F0-4E22-9E2D-510F5B84B764}" presName="rootConnector" presStyleLbl="node1" presStyleIdx="0" presStyleCnt="2"/>
      <dgm:spPr/>
    </dgm:pt>
    <dgm:pt modelId="{35028732-F21F-4E3E-BC46-12458BA73492}" type="pres">
      <dgm:prSet presAssocID="{EBC1A2BB-D2F0-4E22-9E2D-510F5B84B764}" presName="childShape" presStyleCnt="0"/>
      <dgm:spPr/>
    </dgm:pt>
    <dgm:pt modelId="{D7802FCE-53D4-403F-B793-9468D412681C}" type="pres">
      <dgm:prSet presAssocID="{5616A1DD-80A5-4FA9-862F-F36A5CA81B36}" presName="Name13" presStyleLbl="parChTrans1D2" presStyleIdx="0" presStyleCnt="4"/>
      <dgm:spPr/>
    </dgm:pt>
    <dgm:pt modelId="{9D20EA23-D358-4E81-8528-492692828298}" type="pres">
      <dgm:prSet presAssocID="{7D47B33B-6565-4B26-BAD6-E898E88B5F05}" presName="childText" presStyleLbl="bgAcc1" presStyleIdx="0" presStyleCnt="4" custScaleX="138210">
        <dgm:presLayoutVars>
          <dgm:bulletEnabled val="1"/>
        </dgm:presLayoutVars>
      </dgm:prSet>
      <dgm:spPr/>
    </dgm:pt>
    <dgm:pt modelId="{C436E8EB-3ECB-4AF8-BE3D-3A32BFDDE6BE}" type="pres">
      <dgm:prSet presAssocID="{842080A3-AAE4-40CA-B523-160BFF7427D4}" presName="Name13" presStyleLbl="parChTrans1D2" presStyleIdx="1" presStyleCnt="4"/>
      <dgm:spPr/>
    </dgm:pt>
    <dgm:pt modelId="{D8A45FFC-7560-4C4B-87BC-C3508D3DDFAF}" type="pres">
      <dgm:prSet presAssocID="{168451CC-19F4-4227-9AFE-399D36E57EAC}" presName="childText" presStyleLbl="bgAcc1" presStyleIdx="1" presStyleCnt="4" custScaleX="146719">
        <dgm:presLayoutVars>
          <dgm:bulletEnabled val="1"/>
        </dgm:presLayoutVars>
      </dgm:prSet>
      <dgm:spPr/>
    </dgm:pt>
    <dgm:pt modelId="{0EF00CD9-C087-40F1-9D5F-7D0B3C417711}" type="pres">
      <dgm:prSet presAssocID="{588A27E4-0E9D-48F0-A054-C3BA3B5BE0F6}" presName="root" presStyleCnt="0"/>
      <dgm:spPr/>
    </dgm:pt>
    <dgm:pt modelId="{CE20C3F3-BB06-4153-B7C7-76385F905479}" type="pres">
      <dgm:prSet presAssocID="{588A27E4-0E9D-48F0-A054-C3BA3B5BE0F6}" presName="rootComposite" presStyleCnt="0"/>
      <dgm:spPr/>
    </dgm:pt>
    <dgm:pt modelId="{36036860-2F5B-46CD-8C6B-759A575634A0}" type="pres">
      <dgm:prSet presAssocID="{588A27E4-0E9D-48F0-A054-C3BA3B5BE0F6}" presName="rootText" presStyleLbl="node1" presStyleIdx="1" presStyleCnt="2" custScaleX="124719"/>
      <dgm:spPr/>
    </dgm:pt>
    <dgm:pt modelId="{254D076A-D99E-4590-A7CC-4D4FCB30B5A6}" type="pres">
      <dgm:prSet presAssocID="{588A27E4-0E9D-48F0-A054-C3BA3B5BE0F6}" presName="rootConnector" presStyleLbl="node1" presStyleIdx="1" presStyleCnt="2"/>
      <dgm:spPr/>
    </dgm:pt>
    <dgm:pt modelId="{FD545126-2093-4BF3-A238-49D89A3BAA26}" type="pres">
      <dgm:prSet presAssocID="{588A27E4-0E9D-48F0-A054-C3BA3B5BE0F6}" presName="childShape" presStyleCnt="0"/>
      <dgm:spPr/>
    </dgm:pt>
    <dgm:pt modelId="{251FFDB4-958F-4959-95A3-C9214464D39E}" type="pres">
      <dgm:prSet presAssocID="{6186F83F-373C-4BAA-8DBF-12BBB01A2DEF}" presName="Name13" presStyleLbl="parChTrans1D2" presStyleIdx="2" presStyleCnt="4"/>
      <dgm:spPr/>
    </dgm:pt>
    <dgm:pt modelId="{CD5B93F6-802F-4167-AC9B-826C82474B53}" type="pres">
      <dgm:prSet presAssocID="{FEC51A6D-50C0-4B5A-BCC4-4F8CFD3D3EF3}" presName="childText" presStyleLbl="bgAcc1" presStyleIdx="2" presStyleCnt="4" custScaleX="129619">
        <dgm:presLayoutVars>
          <dgm:bulletEnabled val="1"/>
        </dgm:presLayoutVars>
      </dgm:prSet>
      <dgm:spPr/>
    </dgm:pt>
    <dgm:pt modelId="{06161D81-A78D-4B2D-A054-023774E0E214}" type="pres">
      <dgm:prSet presAssocID="{6F262B11-75E1-4A1E-822B-092BAE5E64D6}" presName="Name13" presStyleLbl="parChTrans1D2" presStyleIdx="3" presStyleCnt="4"/>
      <dgm:spPr/>
    </dgm:pt>
    <dgm:pt modelId="{5C9862AC-7BF2-42EE-9E27-F57980E792C9}" type="pres">
      <dgm:prSet presAssocID="{0F465628-8610-4A22-8A51-7B0F3153AA7C}" presName="childText" presStyleLbl="bgAcc1" presStyleIdx="3" presStyleCnt="4" custScaleX="132450">
        <dgm:presLayoutVars>
          <dgm:bulletEnabled val="1"/>
        </dgm:presLayoutVars>
      </dgm:prSet>
      <dgm:spPr/>
    </dgm:pt>
  </dgm:ptLst>
  <dgm:cxnLst>
    <dgm:cxn modelId="{5DC48C03-F305-46CC-BDE5-32EA8CF7E4A8}" srcId="{0CDFA36E-79AD-4BC9-96E8-21B2BA39D23E}" destId="{588A27E4-0E9D-48F0-A054-C3BA3B5BE0F6}" srcOrd="1" destOrd="0" parTransId="{3D0EDCB3-F483-46DB-8BBC-560FCE7EDE7A}" sibTransId="{F99EB603-30FD-4F71-A058-DAAB3ADC6E39}"/>
    <dgm:cxn modelId="{84C2C209-DA52-41F0-9B21-35F8BF8EB55A}" srcId="{588A27E4-0E9D-48F0-A054-C3BA3B5BE0F6}" destId="{FEC51A6D-50C0-4B5A-BCC4-4F8CFD3D3EF3}" srcOrd="0" destOrd="0" parTransId="{6186F83F-373C-4BAA-8DBF-12BBB01A2DEF}" sibTransId="{1187071A-31BC-4722-80FD-E24A0C388F11}"/>
    <dgm:cxn modelId="{E962661B-7761-4630-B4AA-6607A4C9B66F}" srcId="{EBC1A2BB-D2F0-4E22-9E2D-510F5B84B764}" destId="{168451CC-19F4-4227-9AFE-399D36E57EAC}" srcOrd="1" destOrd="0" parTransId="{842080A3-AAE4-40CA-B523-160BFF7427D4}" sibTransId="{C4435B98-539A-4A2D-BA04-D16DB0648D93}"/>
    <dgm:cxn modelId="{D20FAE2E-B8DA-4C53-9F45-31A4D9E3210C}" type="presOf" srcId="{588A27E4-0E9D-48F0-A054-C3BA3B5BE0F6}" destId="{36036860-2F5B-46CD-8C6B-759A575634A0}" srcOrd="0" destOrd="0" presId="urn:microsoft.com/office/officeart/2005/8/layout/hierarchy3"/>
    <dgm:cxn modelId="{3DF04133-FC1F-4938-BC19-5AA1163DD454}" type="presOf" srcId="{7D47B33B-6565-4B26-BAD6-E898E88B5F05}" destId="{9D20EA23-D358-4E81-8528-492692828298}" srcOrd="0" destOrd="0" presId="urn:microsoft.com/office/officeart/2005/8/layout/hierarchy3"/>
    <dgm:cxn modelId="{33D5AB5D-3A11-48B7-AAFD-B8B8CAB1A9AF}" type="presOf" srcId="{FEC51A6D-50C0-4B5A-BCC4-4F8CFD3D3EF3}" destId="{CD5B93F6-802F-4167-AC9B-826C82474B53}" srcOrd="0" destOrd="0" presId="urn:microsoft.com/office/officeart/2005/8/layout/hierarchy3"/>
    <dgm:cxn modelId="{A84C7D4D-72E9-4F79-9E21-64F8F5FA6341}" type="presOf" srcId="{EBC1A2BB-D2F0-4E22-9E2D-510F5B84B764}" destId="{40DF8E0A-7B2D-4D31-9523-9457AF8B539B}" srcOrd="0" destOrd="0" presId="urn:microsoft.com/office/officeart/2005/8/layout/hierarchy3"/>
    <dgm:cxn modelId="{BB539453-6AAF-4FBF-BA2B-79C7D9C85FA7}" type="presOf" srcId="{0CDFA36E-79AD-4BC9-96E8-21B2BA39D23E}" destId="{93F89AE1-5DB8-409C-A205-C62E07949DBA}" srcOrd="0" destOrd="0" presId="urn:microsoft.com/office/officeart/2005/8/layout/hierarchy3"/>
    <dgm:cxn modelId="{C1C3ED56-881D-456F-A9B2-9E2531AAA2B5}" type="presOf" srcId="{0F465628-8610-4A22-8A51-7B0F3153AA7C}" destId="{5C9862AC-7BF2-42EE-9E27-F57980E792C9}" srcOrd="0" destOrd="0" presId="urn:microsoft.com/office/officeart/2005/8/layout/hierarchy3"/>
    <dgm:cxn modelId="{8EC56457-332C-4A59-8296-F6ECF0F5DE0F}" srcId="{0CDFA36E-79AD-4BC9-96E8-21B2BA39D23E}" destId="{EBC1A2BB-D2F0-4E22-9E2D-510F5B84B764}" srcOrd="0" destOrd="0" parTransId="{25498077-9BEE-4676-AD06-663E59B701F7}" sibTransId="{69D9F55E-493F-4BA8-A0C5-AAA82E58AB42}"/>
    <dgm:cxn modelId="{8B07607E-BA77-494D-B845-4449EE734C37}" type="presOf" srcId="{842080A3-AAE4-40CA-B523-160BFF7427D4}" destId="{C436E8EB-3ECB-4AF8-BE3D-3A32BFDDE6BE}" srcOrd="0" destOrd="0" presId="urn:microsoft.com/office/officeart/2005/8/layout/hierarchy3"/>
    <dgm:cxn modelId="{9C3DD59D-6F3E-46D3-A684-5F64579F668F}" srcId="{EBC1A2BB-D2F0-4E22-9E2D-510F5B84B764}" destId="{7D47B33B-6565-4B26-BAD6-E898E88B5F05}" srcOrd="0" destOrd="0" parTransId="{5616A1DD-80A5-4FA9-862F-F36A5CA81B36}" sibTransId="{77CEDFDA-E406-4BA4-9E6E-9E76A639DE51}"/>
    <dgm:cxn modelId="{5631E19D-BE56-4B7B-A80E-ADCECCBC1E5B}" type="presOf" srcId="{5616A1DD-80A5-4FA9-862F-F36A5CA81B36}" destId="{D7802FCE-53D4-403F-B793-9468D412681C}" srcOrd="0" destOrd="0" presId="urn:microsoft.com/office/officeart/2005/8/layout/hierarchy3"/>
    <dgm:cxn modelId="{813759C6-9D27-42CB-8700-291A78525592}" type="presOf" srcId="{6F262B11-75E1-4A1E-822B-092BAE5E64D6}" destId="{06161D81-A78D-4B2D-A054-023774E0E214}" srcOrd="0" destOrd="0" presId="urn:microsoft.com/office/officeart/2005/8/layout/hierarchy3"/>
    <dgm:cxn modelId="{51B028CF-FCBF-40D4-80DF-801E714D3559}" type="presOf" srcId="{EBC1A2BB-D2F0-4E22-9E2D-510F5B84B764}" destId="{535C3C36-D4F1-40BF-8066-13C6879D61FB}" srcOrd="1" destOrd="0" presId="urn:microsoft.com/office/officeart/2005/8/layout/hierarchy3"/>
    <dgm:cxn modelId="{961B75DA-B127-471E-80F5-0B22AEF340F0}" srcId="{588A27E4-0E9D-48F0-A054-C3BA3B5BE0F6}" destId="{0F465628-8610-4A22-8A51-7B0F3153AA7C}" srcOrd="1" destOrd="0" parTransId="{6F262B11-75E1-4A1E-822B-092BAE5E64D6}" sibTransId="{565ADFE1-BE58-4769-A91C-A71544DD5212}"/>
    <dgm:cxn modelId="{922BD6DF-DFE8-490F-A2BA-279B0A4F45F5}" type="presOf" srcId="{6186F83F-373C-4BAA-8DBF-12BBB01A2DEF}" destId="{251FFDB4-958F-4959-95A3-C9214464D39E}" srcOrd="0" destOrd="0" presId="urn:microsoft.com/office/officeart/2005/8/layout/hierarchy3"/>
    <dgm:cxn modelId="{7F8F05F5-7924-4F52-BF40-81007822966D}" type="presOf" srcId="{588A27E4-0E9D-48F0-A054-C3BA3B5BE0F6}" destId="{254D076A-D99E-4590-A7CC-4D4FCB30B5A6}" srcOrd="1" destOrd="0" presId="urn:microsoft.com/office/officeart/2005/8/layout/hierarchy3"/>
    <dgm:cxn modelId="{8F6106F9-4C9E-401B-90A1-AB7E37910533}" type="presOf" srcId="{168451CC-19F4-4227-9AFE-399D36E57EAC}" destId="{D8A45FFC-7560-4C4B-87BC-C3508D3DDFAF}" srcOrd="0" destOrd="0" presId="urn:microsoft.com/office/officeart/2005/8/layout/hierarchy3"/>
    <dgm:cxn modelId="{87F4D6A3-8C7C-4A76-B1AF-71E9EB5E2B62}" type="presParOf" srcId="{93F89AE1-5DB8-409C-A205-C62E07949DBA}" destId="{3BBC095D-5F45-41ED-BA77-ED9299658338}" srcOrd="0" destOrd="0" presId="urn:microsoft.com/office/officeart/2005/8/layout/hierarchy3"/>
    <dgm:cxn modelId="{A2373B29-71A6-4A28-BA84-675482301F36}" type="presParOf" srcId="{3BBC095D-5F45-41ED-BA77-ED9299658338}" destId="{D74A3C01-3D8F-41CA-96E1-0A117A199FFD}" srcOrd="0" destOrd="0" presId="urn:microsoft.com/office/officeart/2005/8/layout/hierarchy3"/>
    <dgm:cxn modelId="{4F5D0D34-7D2D-4CD3-958A-54E7C60E5C75}" type="presParOf" srcId="{D74A3C01-3D8F-41CA-96E1-0A117A199FFD}" destId="{40DF8E0A-7B2D-4D31-9523-9457AF8B539B}" srcOrd="0" destOrd="0" presId="urn:microsoft.com/office/officeart/2005/8/layout/hierarchy3"/>
    <dgm:cxn modelId="{FDBDEB5D-5160-419C-B5F6-9A3B9047BC61}" type="presParOf" srcId="{D74A3C01-3D8F-41CA-96E1-0A117A199FFD}" destId="{535C3C36-D4F1-40BF-8066-13C6879D61FB}" srcOrd="1" destOrd="0" presId="urn:microsoft.com/office/officeart/2005/8/layout/hierarchy3"/>
    <dgm:cxn modelId="{55B6D2F3-99A7-431D-B09E-CF8F16E314A4}" type="presParOf" srcId="{3BBC095D-5F45-41ED-BA77-ED9299658338}" destId="{35028732-F21F-4E3E-BC46-12458BA73492}" srcOrd="1" destOrd="0" presId="urn:microsoft.com/office/officeart/2005/8/layout/hierarchy3"/>
    <dgm:cxn modelId="{EA2498A3-8696-429B-8DE0-05A9D7D7A26C}" type="presParOf" srcId="{35028732-F21F-4E3E-BC46-12458BA73492}" destId="{D7802FCE-53D4-403F-B793-9468D412681C}" srcOrd="0" destOrd="0" presId="urn:microsoft.com/office/officeart/2005/8/layout/hierarchy3"/>
    <dgm:cxn modelId="{3D1C5EAA-20EA-432F-BDBC-2A6333FBD884}" type="presParOf" srcId="{35028732-F21F-4E3E-BC46-12458BA73492}" destId="{9D20EA23-D358-4E81-8528-492692828298}" srcOrd="1" destOrd="0" presId="urn:microsoft.com/office/officeart/2005/8/layout/hierarchy3"/>
    <dgm:cxn modelId="{5209E5C9-1819-4775-9AD3-2793B19C9C49}" type="presParOf" srcId="{35028732-F21F-4E3E-BC46-12458BA73492}" destId="{C436E8EB-3ECB-4AF8-BE3D-3A32BFDDE6BE}" srcOrd="2" destOrd="0" presId="urn:microsoft.com/office/officeart/2005/8/layout/hierarchy3"/>
    <dgm:cxn modelId="{BA7BAD7D-8E52-4299-8596-BBB2C66F6992}" type="presParOf" srcId="{35028732-F21F-4E3E-BC46-12458BA73492}" destId="{D8A45FFC-7560-4C4B-87BC-C3508D3DDFAF}" srcOrd="3" destOrd="0" presId="urn:microsoft.com/office/officeart/2005/8/layout/hierarchy3"/>
    <dgm:cxn modelId="{2E6BE9F7-1ABB-4AD3-B0D2-D32BA3758095}" type="presParOf" srcId="{93F89AE1-5DB8-409C-A205-C62E07949DBA}" destId="{0EF00CD9-C087-40F1-9D5F-7D0B3C417711}" srcOrd="1" destOrd="0" presId="urn:microsoft.com/office/officeart/2005/8/layout/hierarchy3"/>
    <dgm:cxn modelId="{1E4AAC8A-DAF0-4AA9-9BE7-AB8C1772D871}" type="presParOf" srcId="{0EF00CD9-C087-40F1-9D5F-7D0B3C417711}" destId="{CE20C3F3-BB06-4153-B7C7-76385F905479}" srcOrd="0" destOrd="0" presId="urn:microsoft.com/office/officeart/2005/8/layout/hierarchy3"/>
    <dgm:cxn modelId="{D02661F3-6E7E-45C3-994B-0560358FA098}" type="presParOf" srcId="{CE20C3F3-BB06-4153-B7C7-76385F905479}" destId="{36036860-2F5B-46CD-8C6B-759A575634A0}" srcOrd="0" destOrd="0" presId="urn:microsoft.com/office/officeart/2005/8/layout/hierarchy3"/>
    <dgm:cxn modelId="{73C1BC04-EDC3-4A9A-86C4-07512902D103}" type="presParOf" srcId="{CE20C3F3-BB06-4153-B7C7-76385F905479}" destId="{254D076A-D99E-4590-A7CC-4D4FCB30B5A6}" srcOrd="1" destOrd="0" presId="urn:microsoft.com/office/officeart/2005/8/layout/hierarchy3"/>
    <dgm:cxn modelId="{F4411180-4EB0-4711-8E5F-71672DDE7115}" type="presParOf" srcId="{0EF00CD9-C087-40F1-9D5F-7D0B3C417711}" destId="{FD545126-2093-4BF3-A238-49D89A3BAA26}" srcOrd="1" destOrd="0" presId="urn:microsoft.com/office/officeart/2005/8/layout/hierarchy3"/>
    <dgm:cxn modelId="{AB27931A-1DFD-4926-908E-ACB0F03CEACC}" type="presParOf" srcId="{FD545126-2093-4BF3-A238-49D89A3BAA26}" destId="{251FFDB4-958F-4959-95A3-C9214464D39E}" srcOrd="0" destOrd="0" presId="urn:microsoft.com/office/officeart/2005/8/layout/hierarchy3"/>
    <dgm:cxn modelId="{A58A3B8C-6270-42B3-A43B-0F26CFF6C3E7}" type="presParOf" srcId="{FD545126-2093-4BF3-A238-49D89A3BAA26}" destId="{CD5B93F6-802F-4167-AC9B-826C82474B53}" srcOrd="1" destOrd="0" presId="urn:microsoft.com/office/officeart/2005/8/layout/hierarchy3"/>
    <dgm:cxn modelId="{941691C2-BA4F-40B0-BB7F-24EB5A750FB4}" type="presParOf" srcId="{FD545126-2093-4BF3-A238-49D89A3BAA26}" destId="{06161D81-A78D-4B2D-A054-023774E0E214}" srcOrd="2" destOrd="0" presId="urn:microsoft.com/office/officeart/2005/8/layout/hierarchy3"/>
    <dgm:cxn modelId="{EB0EB7A0-B0F1-4AC0-A17F-C2B5A7FE53D2}" type="presParOf" srcId="{FD545126-2093-4BF3-A238-49D89A3BAA26}" destId="{5C9862AC-7BF2-42EE-9E27-F57980E792C9}"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909AB9-B1C4-4933-A2AD-46365C97A68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AE06F4-A3A5-4017-8606-90A405C0109C}">
      <dgm:prSet/>
      <dgm:spPr/>
      <dgm:t>
        <a:bodyPr/>
        <a:lstStyle/>
        <a:p>
          <a:r>
            <a:rPr lang="fr-FR"/>
            <a:t>consensus social et politique sur </a:t>
          </a:r>
          <a:r>
            <a:rPr lang="fr-FR" b="1" u="sng"/>
            <a:t>l’Assurance maladie obligatoire </a:t>
          </a:r>
          <a:endParaRPr lang="en-US"/>
        </a:p>
      </dgm:t>
    </dgm:pt>
    <dgm:pt modelId="{A5A62234-24C9-4876-8B86-9B14BBA26761}" type="parTrans" cxnId="{40489DCA-878A-41B3-BA15-87938CFB6739}">
      <dgm:prSet/>
      <dgm:spPr/>
      <dgm:t>
        <a:bodyPr/>
        <a:lstStyle/>
        <a:p>
          <a:endParaRPr lang="en-US"/>
        </a:p>
      </dgm:t>
    </dgm:pt>
    <dgm:pt modelId="{C49AC265-5EE9-46B7-AA75-8A458D3ED1DF}" type="sibTrans" cxnId="{40489DCA-878A-41B3-BA15-87938CFB6739}">
      <dgm:prSet/>
      <dgm:spPr/>
      <dgm:t>
        <a:bodyPr/>
        <a:lstStyle/>
        <a:p>
          <a:endParaRPr lang="en-US"/>
        </a:p>
      </dgm:t>
    </dgm:pt>
    <dgm:pt modelId="{7925400B-646C-4E9D-8F9C-E7A7272C2C9A}">
      <dgm:prSet/>
      <dgm:spPr/>
      <dgm:t>
        <a:bodyPr/>
        <a:lstStyle/>
        <a:p>
          <a:r>
            <a:rPr kumimoji="1" lang="fr-FR"/>
            <a:t>croissance économique</a:t>
          </a:r>
          <a:endParaRPr lang="en-US"/>
        </a:p>
      </dgm:t>
    </dgm:pt>
    <dgm:pt modelId="{E81AAB15-5AD3-4549-A5DA-8B2EC05CAEE8}" type="parTrans" cxnId="{6410E0B3-B7F4-442E-B009-37261C22B7F6}">
      <dgm:prSet/>
      <dgm:spPr/>
      <dgm:t>
        <a:bodyPr/>
        <a:lstStyle/>
        <a:p>
          <a:endParaRPr lang="en-US"/>
        </a:p>
      </dgm:t>
    </dgm:pt>
    <dgm:pt modelId="{B840178C-31A3-47C3-9B94-E1E96264BC45}" type="sibTrans" cxnId="{6410E0B3-B7F4-442E-B009-37261C22B7F6}">
      <dgm:prSet/>
      <dgm:spPr/>
      <dgm:t>
        <a:bodyPr/>
        <a:lstStyle/>
        <a:p>
          <a:endParaRPr lang="en-US"/>
        </a:p>
      </dgm:t>
    </dgm:pt>
    <dgm:pt modelId="{ECBD9233-C823-4AD7-A8CF-C6DFF6EA57A1}">
      <dgm:prSet/>
      <dgm:spPr/>
      <dgm:t>
        <a:bodyPr/>
        <a:lstStyle/>
        <a:p>
          <a:r>
            <a:rPr lang="fr-FR"/>
            <a:t>systèmes de </a:t>
          </a:r>
          <a:r>
            <a:rPr lang="fr-FR" b="1" u="sng"/>
            <a:t>registre de l'état civil et de registre des taxes</a:t>
          </a:r>
          <a:endParaRPr lang="en-US"/>
        </a:p>
      </dgm:t>
    </dgm:pt>
    <dgm:pt modelId="{83BEAC97-9870-433E-B4EC-B8363BF37594}" type="parTrans" cxnId="{962CC50A-776A-408A-BC11-0B0C3355AD84}">
      <dgm:prSet/>
      <dgm:spPr/>
      <dgm:t>
        <a:bodyPr/>
        <a:lstStyle/>
        <a:p>
          <a:endParaRPr lang="en-US"/>
        </a:p>
      </dgm:t>
    </dgm:pt>
    <dgm:pt modelId="{337384A0-FF86-4A6B-93E1-F53F66F02A9A}" type="sibTrans" cxnId="{962CC50A-776A-408A-BC11-0B0C3355AD84}">
      <dgm:prSet/>
      <dgm:spPr/>
      <dgm:t>
        <a:bodyPr/>
        <a:lstStyle/>
        <a:p>
          <a:endParaRPr lang="en-US"/>
        </a:p>
      </dgm:t>
    </dgm:pt>
    <dgm:pt modelId="{26428770-F354-4517-A48D-AF255B8BF362}">
      <dgm:prSet/>
      <dgm:spPr/>
      <dgm:t>
        <a:bodyPr/>
        <a:lstStyle/>
        <a:p>
          <a:r>
            <a:rPr lang="fr-FR"/>
            <a:t>investissement dans le </a:t>
          </a:r>
          <a:r>
            <a:rPr lang="fr-FR" b="1" u="sng"/>
            <a:t>système de prestations de service de santé</a:t>
          </a:r>
          <a:endParaRPr lang="en-US"/>
        </a:p>
      </dgm:t>
    </dgm:pt>
    <dgm:pt modelId="{DD48C219-06D0-48B2-AF80-36E1DF65ED58}" type="parTrans" cxnId="{EA2D87E5-B50A-4FEC-B0F7-37A0E2211C63}">
      <dgm:prSet/>
      <dgm:spPr/>
      <dgm:t>
        <a:bodyPr/>
        <a:lstStyle/>
        <a:p>
          <a:endParaRPr lang="en-US"/>
        </a:p>
      </dgm:t>
    </dgm:pt>
    <dgm:pt modelId="{DD1C1F68-6A9E-4443-B5EF-D2FCFA4E6869}" type="sibTrans" cxnId="{EA2D87E5-B50A-4FEC-B0F7-37A0E2211C63}">
      <dgm:prSet/>
      <dgm:spPr/>
      <dgm:t>
        <a:bodyPr/>
        <a:lstStyle/>
        <a:p>
          <a:endParaRPr lang="en-US"/>
        </a:p>
      </dgm:t>
    </dgm:pt>
    <dgm:pt modelId="{9B397910-4ADB-4553-8F12-E983C0E21D09}" type="pres">
      <dgm:prSet presAssocID="{F3909AB9-B1C4-4933-A2AD-46365C97A685}" presName="root" presStyleCnt="0">
        <dgm:presLayoutVars>
          <dgm:dir/>
          <dgm:resizeHandles val="exact"/>
        </dgm:presLayoutVars>
      </dgm:prSet>
      <dgm:spPr/>
    </dgm:pt>
    <dgm:pt modelId="{7DAB888C-F68B-4E58-9F72-702445DA56A2}" type="pres">
      <dgm:prSet presAssocID="{FAAE06F4-A3A5-4017-8606-90A405C0109C}" presName="compNode" presStyleCnt="0"/>
      <dgm:spPr/>
    </dgm:pt>
    <dgm:pt modelId="{21CCE373-92C4-4F3B-BFD9-9B1FD22B2DEA}" type="pres">
      <dgm:prSet presAssocID="{FAAE06F4-A3A5-4017-8606-90A405C0109C}" presName="bgRect" presStyleLbl="bgShp" presStyleIdx="0" presStyleCnt="4"/>
      <dgm:spPr/>
    </dgm:pt>
    <dgm:pt modelId="{F86E60F8-D913-4091-9439-8F33AEE8BE14}" type="pres">
      <dgm:prSet presAssocID="{FAAE06F4-A3A5-4017-8606-90A405C0109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al"/>
        </a:ext>
      </dgm:extLst>
    </dgm:pt>
    <dgm:pt modelId="{89A0D49E-858B-43C8-A39F-64A50DB988CB}" type="pres">
      <dgm:prSet presAssocID="{FAAE06F4-A3A5-4017-8606-90A405C0109C}" presName="spaceRect" presStyleCnt="0"/>
      <dgm:spPr/>
    </dgm:pt>
    <dgm:pt modelId="{25A1A326-EDB6-4D16-B7AA-F814BC7CFAB0}" type="pres">
      <dgm:prSet presAssocID="{FAAE06F4-A3A5-4017-8606-90A405C0109C}" presName="parTx" presStyleLbl="revTx" presStyleIdx="0" presStyleCnt="4">
        <dgm:presLayoutVars>
          <dgm:chMax val="0"/>
          <dgm:chPref val="0"/>
        </dgm:presLayoutVars>
      </dgm:prSet>
      <dgm:spPr/>
    </dgm:pt>
    <dgm:pt modelId="{FF91375D-B150-4230-B53F-FFA632DFD2AD}" type="pres">
      <dgm:prSet presAssocID="{C49AC265-5EE9-46B7-AA75-8A458D3ED1DF}" presName="sibTrans" presStyleCnt="0"/>
      <dgm:spPr/>
    </dgm:pt>
    <dgm:pt modelId="{C6FCA7E6-C5E2-4CAE-A36B-8FA0B137F9EF}" type="pres">
      <dgm:prSet presAssocID="{7925400B-646C-4E9D-8F9C-E7A7272C2C9A}" presName="compNode" presStyleCnt="0"/>
      <dgm:spPr/>
    </dgm:pt>
    <dgm:pt modelId="{02CA38B7-D252-499D-9049-C18F942E1B47}" type="pres">
      <dgm:prSet presAssocID="{7925400B-646C-4E9D-8F9C-E7A7272C2C9A}" presName="bgRect" presStyleLbl="bgShp" presStyleIdx="1" presStyleCnt="4"/>
      <dgm:spPr/>
    </dgm:pt>
    <dgm:pt modelId="{AD5C2EB5-776A-441B-98F6-561D82B5A17E}" type="pres">
      <dgm:prSet presAssocID="{7925400B-646C-4E9D-8F9C-E7A7272C2C9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2381A4E0-7E87-4AEF-95D4-0F15DF280A2C}" type="pres">
      <dgm:prSet presAssocID="{7925400B-646C-4E9D-8F9C-E7A7272C2C9A}" presName="spaceRect" presStyleCnt="0"/>
      <dgm:spPr/>
    </dgm:pt>
    <dgm:pt modelId="{199E1E21-C17C-4A95-A49B-D1E876C4A719}" type="pres">
      <dgm:prSet presAssocID="{7925400B-646C-4E9D-8F9C-E7A7272C2C9A}" presName="parTx" presStyleLbl="revTx" presStyleIdx="1" presStyleCnt="4">
        <dgm:presLayoutVars>
          <dgm:chMax val="0"/>
          <dgm:chPref val="0"/>
        </dgm:presLayoutVars>
      </dgm:prSet>
      <dgm:spPr/>
    </dgm:pt>
    <dgm:pt modelId="{903BA5F7-625C-415A-838A-CAC8F5B711F7}" type="pres">
      <dgm:prSet presAssocID="{B840178C-31A3-47C3-9B94-E1E96264BC45}" presName="sibTrans" presStyleCnt="0"/>
      <dgm:spPr/>
    </dgm:pt>
    <dgm:pt modelId="{726E43D9-7920-43FD-B145-490BCEFC3B7C}" type="pres">
      <dgm:prSet presAssocID="{ECBD9233-C823-4AD7-A8CF-C6DFF6EA57A1}" presName="compNode" presStyleCnt="0"/>
      <dgm:spPr/>
    </dgm:pt>
    <dgm:pt modelId="{46B3CA25-8368-47B8-8A0B-3211877311FC}" type="pres">
      <dgm:prSet presAssocID="{ECBD9233-C823-4AD7-A8CF-C6DFF6EA57A1}" presName="bgRect" presStyleLbl="bgShp" presStyleIdx="2" presStyleCnt="4"/>
      <dgm:spPr/>
    </dgm:pt>
    <dgm:pt modelId="{71ECC547-A94D-48DC-A208-61870A8E5CC7}" type="pres">
      <dgm:prSet presAssocID="{ECBD9233-C823-4AD7-A8CF-C6DFF6EA57A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ank"/>
        </a:ext>
      </dgm:extLst>
    </dgm:pt>
    <dgm:pt modelId="{8549F38F-8BBD-4C1C-82DB-D43BEED85FD5}" type="pres">
      <dgm:prSet presAssocID="{ECBD9233-C823-4AD7-A8CF-C6DFF6EA57A1}" presName="spaceRect" presStyleCnt="0"/>
      <dgm:spPr/>
    </dgm:pt>
    <dgm:pt modelId="{7FA630D7-6A22-465B-85CF-1179E913C9E1}" type="pres">
      <dgm:prSet presAssocID="{ECBD9233-C823-4AD7-A8CF-C6DFF6EA57A1}" presName="parTx" presStyleLbl="revTx" presStyleIdx="2" presStyleCnt="4">
        <dgm:presLayoutVars>
          <dgm:chMax val="0"/>
          <dgm:chPref val="0"/>
        </dgm:presLayoutVars>
      </dgm:prSet>
      <dgm:spPr/>
    </dgm:pt>
    <dgm:pt modelId="{52474586-3138-4FA5-8C87-271DCBDD484D}" type="pres">
      <dgm:prSet presAssocID="{337384A0-FF86-4A6B-93E1-F53F66F02A9A}" presName="sibTrans" presStyleCnt="0"/>
      <dgm:spPr/>
    </dgm:pt>
    <dgm:pt modelId="{41F0C2CB-774F-41A6-95AC-7DE448B006D2}" type="pres">
      <dgm:prSet presAssocID="{26428770-F354-4517-A48D-AF255B8BF362}" presName="compNode" presStyleCnt="0"/>
      <dgm:spPr/>
    </dgm:pt>
    <dgm:pt modelId="{3F64AEB8-6BA1-4B7A-9C21-FBB1387D1C7C}" type="pres">
      <dgm:prSet presAssocID="{26428770-F354-4517-A48D-AF255B8BF362}" presName="bgRect" presStyleLbl="bgShp" presStyleIdx="3" presStyleCnt="4"/>
      <dgm:spPr/>
    </dgm:pt>
    <dgm:pt modelId="{85FF59E5-63FB-4B33-8102-3B04092D67D1}" type="pres">
      <dgm:prSet presAssocID="{26428770-F354-4517-A48D-AF255B8BF3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7E34B673-043E-48C4-AFBA-46410ADF6AE4}" type="pres">
      <dgm:prSet presAssocID="{26428770-F354-4517-A48D-AF255B8BF362}" presName="spaceRect" presStyleCnt="0"/>
      <dgm:spPr/>
    </dgm:pt>
    <dgm:pt modelId="{1F657B2E-5036-4E8B-992B-30777629C9A3}" type="pres">
      <dgm:prSet presAssocID="{26428770-F354-4517-A48D-AF255B8BF362}" presName="parTx" presStyleLbl="revTx" presStyleIdx="3" presStyleCnt="4">
        <dgm:presLayoutVars>
          <dgm:chMax val="0"/>
          <dgm:chPref val="0"/>
        </dgm:presLayoutVars>
      </dgm:prSet>
      <dgm:spPr/>
    </dgm:pt>
  </dgm:ptLst>
  <dgm:cxnLst>
    <dgm:cxn modelId="{962CC50A-776A-408A-BC11-0B0C3355AD84}" srcId="{F3909AB9-B1C4-4933-A2AD-46365C97A685}" destId="{ECBD9233-C823-4AD7-A8CF-C6DFF6EA57A1}" srcOrd="2" destOrd="0" parTransId="{83BEAC97-9870-433E-B4EC-B8363BF37594}" sibTransId="{337384A0-FF86-4A6B-93E1-F53F66F02A9A}"/>
    <dgm:cxn modelId="{3EF2530D-80CF-4587-98A8-B76AA46447A4}" type="presOf" srcId="{FAAE06F4-A3A5-4017-8606-90A405C0109C}" destId="{25A1A326-EDB6-4D16-B7AA-F814BC7CFAB0}" srcOrd="0" destOrd="0" presId="urn:microsoft.com/office/officeart/2018/2/layout/IconVerticalSolidList"/>
    <dgm:cxn modelId="{36FFE82A-1F01-4C35-A893-B6632A475ED1}" type="presOf" srcId="{7925400B-646C-4E9D-8F9C-E7A7272C2C9A}" destId="{199E1E21-C17C-4A95-A49B-D1E876C4A719}" srcOrd="0" destOrd="0" presId="urn:microsoft.com/office/officeart/2018/2/layout/IconVerticalSolidList"/>
    <dgm:cxn modelId="{7F828362-9B77-42B1-9D86-A396114627AD}" type="presOf" srcId="{ECBD9233-C823-4AD7-A8CF-C6DFF6EA57A1}" destId="{7FA630D7-6A22-465B-85CF-1179E913C9E1}" srcOrd="0" destOrd="0" presId="urn:microsoft.com/office/officeart/2018/2/layout/IconVerticalSolidList"/>
    <dgm:cxn modelId="{FDA01382-3B5B-43C4-A3B2-62EF10D67930}" type="presOf" srcId="{F3909AB9-B1C4-4933-A2AD-46365C97A685}" destId="{9B397910-4ADB-4553-8F12-E983C0E21D09}" srcOrd="0" destOrd="0" presId="urn:microsoft.com/office/officeart/2018/2/layout/IconVerticalSolidList"/>
    <dgm:cxn modelId="{DEE96D9E-4E32-4C40-B439-888466F48B41}" type="presOf" srcId="{26428770-F354-4517-A48D-AF255B8BF362}" destId="{1F657B2E-5036-4E8B-992B-30777629C9A3}" srcOrd="0" destOrd="0" presId="urn:microsoft.com/office/officeart/2018/2/layout/IconVerticalSolidList"/>
    <dgm:cxn modelId="{6410E0B3-B7F4-442E-B009-37261C22B7F6}" srcId="{F3909AB9-B1C4-4933-A2AD-46365C97A685}" destId="{7925400B-646C-4E9D-8F9C-E7A7272C2C9A}" srcOrd="1" destOrd="0" parTransId="{E81AAB15-5AD3-4549-A5DA-8B2EC05CAEE8}" sibTransId="{B840178C-31A3-47C3-9B94-E1E96264BC45}"/>
    <dgm:cxn modelId="{40489DCA-878A-41B3-BA15-87938CFB6739}" srcId="{F3909AB9-B1C4-4933-A2AD-46365C97A685}" destId="{FAAE06F4-A3A5-4017-8606-90A405C0109C}" srcOrd="0" destOrd="0" parTransId="{A5A62234-24C9-4876-8B86-9B14BBA26761}" sibTransId="{C49AC265-5EE9-46B7-AA75-8A458D3ED1DF}"/>
    <dgm:cxn modelId="{EA2D87E5-B50A-4FEC-B0F7-37A0E2211C63}" srcId="{F3909AB9-B1C4-4933-A2AD-46365C97A685}" destId="{26428770-F354-4517-A48D-AF255B8BF362}" srcOrd="3" destOrd="0" parTransId="{DD48C219-06D0-48B2-AF80-36E1DF65ED58}" sibTransId="{DD1C1F68-6A9E-4443-B5EF-D2FCFA4E6869}"/>
    <dgm:cxn modelId="{291D0DB5-E640-4E3D-BD0D-26C0045304DE}" type="presParOf" srcId="{9B397910-4ADB-4553-8F12-E983C0E21D09}" destId="{7DAB888C-F68B-4E58-9F72-702445DA56A2}" srcOrd="0" destOrd="0" presId="urn:microsoft.com/office/officeart/2018/2/layout/IconVerticalSolidList"/>
    <dgm:cxn modelId="{B7F01808-EEDE-436E-9B5D-5A381E4732C0}" type="presParOf" srcId="{7DAB888C-F68B-4E58-9F72-702445DA56A2}" destId="{21CCE373-92C4-4F3B-BFD9-9B1FD22B2DEA}" srcOrd="0" destOrd="0" presId="urn:microsoft.com/office/officeart/2018/2/layout/IconVerticalSolidList"/>
    <dgm:cxn modelId="{C0D2AB34-DD7A-42B3-9E41-830F11FA80DC}" type="presParOf" srcId="{7DAB888C-F68B-4E58-9F72-702445DA56A2}" destId="{F86E60F8-D913-4091-9439-8F33AEE8BE14}" srcOrd="1" destOrd="0" presId="urn:microsoft.com/office/officeart/2018/2/layout/IconVerticalSolidList"/>
    <dgm:cxn modelId="{CA6B867B-9CD2-461E-9086-6EF5FA84CAD9}" type="presParOf" srcId="{7DAB888C-F68B-4E58-9F72-702445DA56A2}" destId="{89A0D49E-858B-43C8-A39F-64A50DB988CB}" srcOrd="2" destOrd="0" presId="urn:microsoft.com/office/officeart/2018/2/layout/IconVerticalSolidList"/>
    <dgm:cxn modelId="{80A92A69-86CC-4BC7-B82C-D5D53A30608C}" type="presParOf" srcId="{7DAB888C-F68B-4E58-9F72-702445DA56A2}" destId="{25A1A326-EDB6-4D16-B7AA-F814BC7CFAB0}" srcOrd="3" destOrd="0" presId="urn:microsoft.com/office/officeart/2018/2/layout/IconVerticalSolidList"/>
    <dgm:cxn modelId="{FE4F9776-401A-4F2A-A1C7-473FEE6BFCA6}" type="presParOf" srcId="{9B397910-4ADB-4553-8F12-E983C0E21D09}" destId="{FF91375D-B150-4230-B53F-FFA632DFD2AD}" srcOrd="1" destOrd="0" presId="urn:microsoft.com/office/officeart/2018/2/layout/IconVerticalSolidList"/>
    <dgm:cxn modelId="{394900B5-57D0-43CE-B29B-C0224BBB2346}" type="presParOf" srcId="{9B397910-4ADB-4553-8F12-E983C0E21D09}" destId="{C6FCA7E6-C5E2-4CAE-A36B-8FA0B137F9EF}" srcOrd="2" destOrd="0" presId="urn:microsoft.com/office/officeart/2018/2/layout/IconVerticalSolidList"/>
    <dgm:cxn modelId="{4310879C-C76F-41C9-A303-25143B3C382B}" type="presParOf" srcId="{C6FCA7E6-C5E2-4CAE-A36B-8FA0B137F9EF}" destId="{02CA38B7-D252-499D-9049-C18F942E1B47}" srcOrd="0" destOrd="0" presId="urn:microsoft.com/office/officeart/2018/2/layout/IconVerticalSolidList"/>
    <dgm:cxn modelId="{F22265F3-4732-433A-AA49-3C1899FA6C5C}" type="presParOf" srcId="{C6FCA7E6-C5E2-4CAE-A36B-8FA0B137F9EF}" destId="{AD5C2EB5-776A-441B-98F6-561D82B5A17E}" srcOrd="1" destOrd="0" presId="urn:microsoft.com/office/officeart/2018/2/layout/IconVerticalSolidList"/>
    <dgm:cxn modelId="{055C49B9-6E7D-49E5-8DC6-C884E00503D3}" type="presParOf" srcId="{C6FCA7E6-C5E2-4CAE-A36B-8FA0B137F9EF}" destId="{2381A4E0-7E87-4AEF-95D4-0F15DF280A2C}" srcOrd="2" destOrd="0" presId="urn:microsoft.com/office/officeart/2018/2/layout/IconVerticalSolidList"/>
    <dgm:cxn modelId="{3AC405F5-DA46-4991-8ADF-C8815A430373}" type="presParOf" srcId="{C6FCA7E6-C5E2-4CAE-A36B-8FA0B137F9EF}" destId="{199E1E21-C17C-4A95-A49B-D1E876C4A719}" srcOrd="3" destOrd="0" presId="urn:microsoft.com/office/officeart/2018/2/layout/IconVerticalSolidList"/>
    <dgm:cxn modelId="{A8E663B9-7951-4598-807C-2A0691762280}" type="presParOf" srcId="{9B397910-4ADB-4553-8F12-E983C0E21D09}" destId="{903BA5F7-625C-415A-838A-CAC8F5B711F7}" srcOrd="3" destOrd="0" presId="urn:microsoft.com/office/officeart/2018/2/layout/IconVerticalSolidList"/>
    <dgm:cxn modelId="{8EAF6095-D870-4519-BEAC-ED2F1D10544C}" type="presParOf" srcId="{9B397910-4ADB-4553-8F12-E983C0E21D09}" destId="{726E43D9-7920-43FD-B145-490BCEFC3B7C}" srcOrd="4" destOrd="0" presId="urn:microsoft.com/office/officeart/2018/2/layout/IconVerticalSolidList"/>
    <dgm:cxn modelId="{29DC141B-9A07-4B90-8856-F4085FA4EFF4}" type="presParOf" srcId="{726E43D9-7920-43FD-B145-490BCEFC3B7C}" destId="{46B3CA25-8368-47B8-8A0B-3211877311FC}" srcOrd="0" destOrd="0" presId="urn:microsoft.com/office/officeart/2018/2/layout/IconVerticalSolidList"/>
    <dgm:cxn modelId="{2F66F5AB-DD8A-4918-A0BB-C1AB758D0C15}" type="presParOf" srcId="{726E43D9-7920-43FD-B145-490BCEFC3B7C}" destId="{71ECC547-A94D-48DC-A208-61870A8E5CC7}" srcOrd="1" destOrd="0" presId="urn:microsoft.com/office/officeart/2018/2/layout/IconVerticalSolidList"/>
    <dgm:cxn modelId="{EE55D020-60FA-4DE7-A4FA-E4D62157C49D}" type="presParOf" srcId="{726E43D9-7920-43FD-B145-490BCEFC3B7C}" destId="{8549F38F-8BBD-4C1C-82DB-D43BEED85FD5}" srcOrd="2" destOrd="0" presId="urn:microsoft.com/office/officeart/2018/2/layout/IconVerticalSolidList"/>
    <dgm:cxn modelId="{0D7B1E04-3C1F-460F-8A59-744F2D5BCEC1}" type="presParOf" srcId="{726E43D9-7920-43FD-B145-490BCEFC3B7C}" destId="{7FA630D7-6A22-465B-85CF-1179E913C9E1}" srcOrd="3" destOrd="0" presId="urn:microsoft.com/office/officeart/2018/2/layout/IconVerticalSolidList"/>
    <dgm:cxn modelId="{400B87F0-5471-452D-A990-BAE309A718FC}" type="presParOf" srcId="{9B397910-4ADB-4553-8F12-E983C0E21D09}" destId="{52474586-3138-4FA5-8C87-271DCBDD484D}" srcOrd="5" destOrd="0" presId="urn:microsoft.com/office/officeart/2018/2/layout/IconVerticalSolidList"/>
    <dgm:cxn modelId="{3F0B6031-B6A4-4C89-AC4E-40C9D262595C}" type="presParOf" srcId="{9B397910-4ADB-4553-8F12-E983C0E21D09}" destId="{41F0C2CB-774F-41A6-95AC-7DE448B006D2}" srcOrd="6" destOrd="0" presId="urn:microsoft.com/office/officeart/2018/2/layout/IconVerticalSolidList"/>
    <dgm:cxn modelId="{571C76C5-F2E7-478A-A6EA-27B996502625}" type="presParOf" srcId="{41F0C2CB-774F-41A6-95AC-7DE448B006D2}" destId="{3F64AEB8-6BA1-4B7A-9C21-FBB1387D1C7C}" srcOrd="0" destOrd="0" presId="urn:microsoft.com/office/officeart/2018/2/layout/IconVerticalSolidList"/>
    <dgm:cxn modelId="{745192F6-0683-4C40-B5F0-8DD3413F9DAE}" type="presParOf" srcId="{41F0C2CB-774F-41A6-95AC-7DE448B006D2}" destId="{85FF59E5-63FB-4B33-8102-3B04092D67D1}" srcOrd="1" destOrd="0" presId="urn:microsoft.com/office/officeart/2018/2/layout/IconVerticalSolidList"/>
    <dgm:cxn modelId="{FFB03AAD-CF38-4061-B6A8-AD887C2E8B94}" type="presParOf" srcId="{41F0C2CB-774F-41A6-95AC-7DE448B006D2}" destId="{7E34B673-043E-48C4-AFBA-46410ADF6AE4}" srcOrd="2" destOrd="0" presId="urn:microsoft.com/office/officeart/2018/2/layout/IconVerticalSolidList"/>
    <dgm:cxn modelId="{0529D417-F7B0-4673-A78D-C85474CE0A5F}" type="presParOf" srcId="{41F0C2CB-774F-41A6-95AC-7DE448B006D2}" destId="{1F657B2E-5036-4E8B-992B-30777629C9A3}"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0B928D-B4FA-4C4C-BEFA-09C25C932677}"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4B110093-6A97-49CB-B50E-2B6102447955}">
      <dgm:prSet/>
      <dgm:spPr/>
      <dgm:t>
        <a:bodyPr/>
        <a:lstStyle/>
        <a:p>
          <a:r>
            <a:rPr lang="fr-FR" dirty="0"/>
            <a:t>La politique de gratuité des soins pour les femmes et les enfants de moins de 5 ans, la prise en charge gratuite des indigents et autres groupes spécifiques (</a:t>
          </a:r>
          <a:r>
            <a:rPr lang="fr-FR" dirty="0" err="1"/>
            <a:t>PvVIH</a:t>
          </a:r>
          <a:r>
            <a:rPr lang="fr-FR" dirty="0"/>
            <a:t>, TB, vaccination…) </a:t>
          </a:r>
          <a:endParaRPr lang="en-US" dirty="0"/>
        </a:p>
      </dgm:t>
    </dgm:pt>
    <dgm:pt modelId="{8953D6C8-CF01-4CB7-AFCD-A3D96A53BF43}" type="parTrans" cxnId="{F456999F-682F-4AC1-AC49-D50CD5233FB8}">
      <dgm:prSet/>
      <dgm:spPr/>
      <dgm:t>
        <a:bodyPr/>
        <a:lstStyle/>
        <a:p>
          <a:endParaRPr lang="en-US"/>
        </a:p>
      </dgm:t>
    </dgm:pt>
    <dgm:pt modelId="{9AE87ABD-59C7-47A9-BDBD-6E701382D659}" type="sibTrans" cxnId="{F456999F-682F-4AC1-AC49-D50CD5233FB8}">
      <dgm:prSet/>
      <dgm:spPr/>
      <dgm:t>
        <a:bodyPr/>
        <a:lstStyle/>
        <a:p>
          <a:endParaRPr lang="en-US"/>
        </a:p>
      </dgm:t>
    </dgm:pt>
    <dgm:pt modelId="{BE8F842D-387C-4627-BAA6-38B38EF430F7}">
      <dgm:prSet/>
      <dgm:spPr/>
      <dgm:t>
        <a:bodyPr/>
        <a:lstStyle/>
        <a:p>
          <a:r>
            <a:rPr lang="fr-FR"/>
            <a:t>Les agents de santé à base communautaire pour une offre précoce de soins de base aux populations vulnérables</a:t>
          </a:r>
          <a:endParaRPr lang="en-US"/>
        </a:p>
      </dgm:t>
    </dgm:pt>
    <dgm:pt modelId="{2AB9463D-44F4-42DE-BEBC-D1C849F600FB}" type="parTrans" cxnId="{E6782E0C-54A3-4C30-A9A7-4F8B97BD6F99}">
      <dgm:prSet/>
      <dgm:spPr/>
      <dgm:t>
        <a:bodyPr/>
        <a:lstStyle/>
        <a:p>
          <a:endParaRPr lang="en-US"/>
        </a:p>
      </dgm:t>
    </dgm:pt>
    <dgm:pt modelId="{9AC7012A-3483-4832-8F26-870EE95311C1}" type="sibTrans" cxnId="{E6782E0C-54A3-4C30-A9A7-4F8B97BD6F99}">
      <dgm:prSet/>
      <dgm:spPr/>
      <dgm:t>
        <a:bodyPr/>
        <a:lstStyle/>
        <a:p>
          <a:endParaRPr lang="en-US"/>
        </a:p>
      </dgm:t>
    </dgm:pt>
    <dgm:pt modelId="{B45AA354-93E1-4E10-A9E0-EFE97E238BFA}">
      <dgm:prSet/>
      <dgm:spPr/>
      <dgm:t>
        <a:bodyPr/>
        <a:lstStyle/>
        <a:p>
          <a:r>
            <a:rPr lang="fr-FR" dirty="0"/>
            <a:t>La vaccination des enfants de 0 à 15 mois, la promotion de la PF, le développement du capital humain (éducation, formations et emplois… occuper les jeunes)</a:t>
          </a:r>
          <a:endParaRPr lang="en-US" dirty="0"/>
        </a:p>
      </dgm:t>
    </dgm:pt>
    <dgm:pt modelId="{BF4C0ED9-DF54-4896-A83E-214708B53840}" type="parTrans" cxnId="{A65999E9-CB19-4C7D-A498-13CB79D94BBE}">
      <dgm:prSet/>
      <dgm:spPr/>
      <dgm:t>
        <a:bodyPr/>
        <a:lstStyle/>
        <a:p>
          <a:endParaRPr lang="en-US"/>
        </a:p>
      </dgm:t>
    </dgm:pt>
    <dgm:pt modelId="{B780E07E-4AE5-4E26-AFE6-D6C362A6BA8A}" type="sibTrans" cxnId="{A65999E9-CB19-4C7D-A498-13CB79D94BBE}">
      <dgm:prSet/>
      <dgm:spPr/>
      <dgm:t>
        <a:bodyPr/>
        <a:lstStyle/>
        <a:p>
          <a:endParaRPr lang="en-US"/>
        </a:p>
      </dgm:t>
    </dgm:pt>
    <dgm:pt modelId="{B171B33D-1BB2-45D5-90C7-F204EC4CFAE9}">
      <dgm:prSet/>
      <dgm:spPr/>
      <dgm:t>
        <a:bodyPr/>
        <a:lstStyle/>
        <a:p>
          <a:r>
            <a:rPr lang="fr-FR"/>
            <a:t>L’augmentation progressive du budget de l’Etat alloué à la santé</a:t>
          </a:r>
          <a:endParaRPr lang="en-US"/>
        </a:p>
      </dgm:t>
    </dgm:pt>
    <dgm:pt modelId="{D166B748-4D2D-49D4-9CEA-73B4DDD9DB7C}" type="parTrans" cxnId="{0FD3B831-E1A1-4970-B90C-084E0F539C0C}">
      <dgm:prSet/>
      <dgm:spPr/>
      <dgm:t>
        <a:bodyPr/>
        <a:lstStyle/>
        <a:p>
          <a:endParaRPr lang="en-US"/>
        </a:p>
      </dgm:t>
    </dgm:pt>
    <dgm:pt modelId="{2FFEB2CC-B4D0-460B-A476-ADBBC872F86E}" type="sibTrans" cxnId="{0FD3B831-E1A1-4970-B90C-084E0F539C0C}">
      <dgm:prSet/>
      <dgm:spPr/>
      <dgm:t>
        <a:bodyPr/>
        <a:lstStyle/>
        <a:p>
          <a:endParaRPr lang="en-US"/>
        </a:p>
      </dgm:t>
    </dgm:pt>
    <dgm:pt modelId="{09BE8D13-913C-4F6F-8196-D99417AC9E70}" type="pres">
      <dgm:prSet presAssocID="{FA0B928D-B4FA-4C4C-BEFA-09C25C932677}" presName="vert0" presStyleCnt="0">
        <dgm:presLayoutVars>
          <dgm:dir/>
          <dgm:animOne val="branch"/>
          <dgm:animLvl val="lvl"/>
        </dgm:presLayoutVars>
      </dgm:prSet>
      <dgm:spPr/>
    </dgm:pt>
    <dgm:pt modelId="{B13E447C-CCC3-4994-AE92-439473E404DB}" type="pres">
      <dgm:prSet presAssocID="{4B110093-6A97-49CB-B50E-2B6102447955}" presName="thickLine" presStyleLbl="alignNode1" presStyleIdx="0" presStyleCnt="4"/>
      <dgm:spPr/>
    </dgm:pt>
    <dgm:pt modelId="{118EF597-B4B3-48C8-93D1-04D6129F5A1F}" type="pres">
      <dgm:prSet presAssocID="{4B110093-6A97-49CB-B50E-2B6102447955}" presName="horz1" presStyleCnt="0"/>
      <dgm:spPr/>
    </dgm:pt>
    <dgm:pt modelId="{ADABB8C9-0712-482C-A294-60D0F8E732D6}" type="pres">
      <dgm:prSet presAssocID="{4B110093-6A97-49CB-B50E-2B6102447955}" presName="tx1" presStyleLbl="revTx" presStyleIdx="0" presStyleCnt="4"/>
      <dgm:spPr/>
    </dgm:pt>
    <dgm:pt modelId="{4A2EA8B1-1C02-4DF5-92D0-B217A65CCFC7}" type="pres">
      <dgm:prSet presAssocID="{4B110093-6A97-49CB-B50E-2B6102447955}" presName="vert1" presStyleCnt="0"/>
      <dgm:spPr/>
    </dgm:pt>
    <dgm:pt modelId="{B8D3A682-F760-4B09-91DA-B4EFFA0D62E8}" type="pres">
      <dgm:prSet presAssocID="{BE8F842D-387C-4627-BAA6-38B38EF430F7}" presName="thickLine" presStyleLbl="alignNode1" presStyleIdx="1" presStyleCnt="4"/>
      <dgm:spPr/>
    </dgm:pt>
    <dgm:pt modelId="{13CB1423-362F-471D-8B1D-8B0EE17DCDFF}" type="pres">
      <dgm:prSet presAssocID="{BE8F842D-387C-4627-BAA6-38B38EF430F7}" presName="horz1" presStyleCnt="0"/>
      <dgm:spPr/>
    </dgm:pt>
    <dgm:pt modelId="{C2569F59-3527-4F22-9960-3FCA55920C30}" type="pres">
      <dgm:prSet presAssocID="{BE8F842D-387C-4627-BAA6-38B38EF430F7}" presName="tx1" presStyleLbl="revTx" presStyleIdx="1" presStyleCnt="4"/>
      <dgm:spPr/>
    </dgm:pt>
    <dgm:pt modelId="{5261919A-0432-47DC-9BE1-93A29DB48F46}" type="pres">
      <dgm:prSet presAssocID="{BE8F842D-387C-4627-BAA6-38B38EF430F7}" presName="vert1" presStyleCnt="0"/>
      <dgm:spPr/>
    </dgm:pt>
    <dgm:pt modelId="{CA992AE7-04AF-4490-A0BD-03EDE7627CA0}" type="pres">
      <dgm:prSet presAssocID="{B45AA354-93E1-4E10-A9E0-EFE97E238BFA}" presName="thickLine" presStyleLbl="alignNode1" presStyleIdx="2" presStyleCnt="4"/>
      <dgm:spPr/>
    </dgm:pt>
    <dgm:pt modelId="{132E8923-1572-4BC5-9409-E8E5BE6EA9FE}" type="pres">
      <dgm:prSet presAssocID="{B45AA354-93E1-4E10-A9E0-EFE97E238BFA}" presName="horz1" presStyleCnt="0"/>
      <dgm:spPr/>
    </dgm:pt>
    <dgm:pt modelId="{0EF57895-B064-4789-B367-3845857D2EEE}" type="pres">
      <dgm:prSet presAssocID="{B45AA354-93E1-4E10-A9E0-EFE97E238BFA}" presName="tx1" presStyleLbl="revTx" presStyleIdx="2" presStyleCnt="4"/>
      <dgm:spPr/>
    </dgm:pt>
    <dgm:pt modelId="{04649B7B-91C2-494A-85E6-82AE15E284CC}" type="pres">
      <dgm:prSet presAssocID="{B45AA354-93E1-4E10-A9E0-EFE97E238BFA}" presName="vert1" presStyleCnt="0"/>
      <dgm:spPr/>
    </dgm:pt>
    <dgm:pt modelId="{9CC1CE61-EA59-435C-B9C2-9A980A18C1A6}" type="pres">
      <dgm:prSet presAssocID="{B171B33D-1BB2-45D5-90C7-F204EC4CFAE9}" presName="thickLine" presStyleLbl="alignNode1" presStyleIdx="3" presStyleCnt="4"/>
      <dgm:spPr/>
    </dgm:pt>
    <dgm:pt modelId="{C304EC39-BFA5-4970-A41C-FCF8C66396D8}" type="pres">
      <dgm:prSet presAssocID="{B171B33D-1BB2-45D5-90C7-F204EC4CFAE9}" presName="horz1" presStyleCnt="0"/>
      <dgm:spPr/>
    </dgm:pt>
    <dgm:pt modelId="{D128D79E-9CA9-4F0E-8F66-EC8D3FB03101}" type="pres">
      <dgm:prSet presAssocID="{B171B33D-1BB2-45D5-90C7-F204EC4CFAE9}" presName="tx1" presStyleLbl="revTx" presStyleIdx="3" presStyleCnt="4"/>
      <dgm:spPr/>
    </dgm:pt>
    <dgm:pt modelId="{FAAE6630-C758-4443-9706-1C9E4F169A60}" type="pres">
      <dgm:prSet presAssocID="{B171B33D-1BB2-45D5-90C7-F204EC4CFAE9}" presName="vert1" presStyleCnt="0"/>
      <dgm:spPr/>
    </dgm:pt>
  </dgm:ptLst>
  <dgm:cxnLst>
    <dgm:cxn modelId="{E6782E0C-54A3-4C30-A9A7-4F8B97BD6F99}" srcId="{FA0B928D-B4FA-4C4C-BEFA-09C25C932677}" destId="{BE8F842D-387C-4627-BAA6-38B38EF430F7}" srcOrd="1" destOrd="0" parTransId="{2AB9463D-44F4-42DE-BEBC-D1C849F600FB}" sibTransId="{9AC7012A-3483-4832-8F26-870EE95311C1}"/>
    <dgm:cxn modelId="{0FD3B831-E1A1-4970-B90C-084E0F539C0C}" srcId="{FA0B928D-B4FA-4C4C-BEFA-09C25C932677}" destId="{B171B33D-1BB2-45D5-90C7-F204EC4CFAE9}" srcOrd="3" destOrd="0" parTransId="{D166B748-4D2D-49D4-9CEA-73B4DDD9DB7C}" sibTransId="{2FFEB2CC-B4D0-460B-A476-ADBBC872F86E}"/>
    <dgm:cxn modelId="{DFFA7D61-43FE-465D-B24E-8103328A7272}" type="presOf" srcId="{FA0B928D-B4FA-4C4C-BEFA-09C25C932677}" destId="{09BE8D13-913C-4F6F-8196-D99417AC9E70}" srcOrd="0" destOrd="0" presId="urn:microsoft.com/office/officeart/2008/layout/LinedList"/>
    <dgm:cxn modelId="{240EFC79-08DE-4357-8E7C-7770158C1C77}" type="presOf" srcId="{B45AA354-93E1-4E10-A9E0-EFE97E238BFA}" destId="{0EF57895-B064-4789-B367-3845857D2EEE}" srcOrd="0" destOrd="0" presId="urn:microsoft.com/office/officeart/2008/layout/LinedList"/>
    <dgm:cxn modelId="{176DEE7A-49C0-4F06-AC43-78ABC6D32265}" type="presOf" srcId="{B171B33D-1BB2-45D5-90C7-F204EC4CFAE9}" destId="{D128D79E-9CA9-4F0E-8F66-EC8D3FB03101}" srcOrd="0" destOrd="0" presId="urn:microsoft.com/office/officeart/2008/layout/LinedList"/>
    <dgm:cxn modelId="{AC571C7C-A45D-4D66-81D1-72E15DD9CF48}" type="presOf" srcId="{BE8F842D-387C-4627-BAA6-38B38EF430F7}" destId="{C2569F59-3527-4F22-9960-3FCA55920C30}" srcOrd="0" destOrd="0" presId="urn:microsoft.com/office/officeart/2008/layout/LinedList"/>
    <dgm:cxn modelId="{F456999F-682F-4AC1-AC49-D50CD5233FB8}" srcId="{FA0B928D-B4FA-4C4C-BEFA-09C25C932677}" destId="{4B110093-6A97-49CB-B50E-2B6102447955}" srcOrd="0" destOrd="0" parTransId="{8953D6C8-CF01-4CB7-AFCD-A3D96A53BF43}" sibTransId="{9AE87ABD-59C7-47A9-BDBD-6E701382D659}"/>
    <dgm:cxn modelId="{E15DCAA1-FD65-44F7-B976-6ED24E574E1C}" type="presOf" srcId="{4B110093-6A97-49CB-B50E-2B6102447955}" destId="{ADABB8C9-0712-482C-A294-60D0F8E732D6}" srcOrd="0" destOrd="0" presId="urn:microsoft.com/office/officeart/2008/layout/LinedList"/>
    <dgm:cxn modelId="{A65999E9-CB19-4C7D-A498-13CB79D94BBE}" srcId="{FA0B928D-B4FA-4C4C-BEFA-09C25C932677}" destId="{B45AA354-93E1-4E10-A9E0-EFE97E238BFA}" srcOrd="2" destOrd="0" parTransId="{BF4C0ED9-DF54-4896-A83E-214708B53840}" sibTransId="{B780E07E-4AE5-4E26-AFE6-D6C362A6BA8A}"/>
    <dgm:cxn modelId="{5000BC19-2533-475E-AD10-2CEC47D8881E}" type="presParOf" srcId="{09BE8D13-913C-4F6F-8196-D99417AC9E70}" destId="{B13E447C-CCC3-4994-AE92-439473E404DB}" srcOrd="0" destOrd="0" presId="urn:microsoft.com/office/officeart/2008/layout/LinedList"/>
    <dgm:cxn modelId="{6BB7AF85-DFB6-4051-B7E5-53E160BDDCAB}" type="presParOf" srcId="{09BE8D13-913C-4F6F-8196-D99417AC9E70}" destId="{118EF597-B4B3-48C8-93D1-04D6129F5A1F}" srcOrd="1" destOrd="0" presId="urn:microsoft.com/office/officeart/2008/layout/LinedList"/>
    <dgm:cxn modelId="{C0A94906-CDAB-424C-8F72-621654FB9213}" type="presParOf" srcId="{118EF597-B4B3-48C8-93D1-04D6129F5A1F}" destId="{ADABB8C9-0712-482C-A294-60D0F8E732D6}" srcOrd="0" destOrd="0" presId="urn:microsoft.com/office/officeart/2008/layout/LinedList"/>
    <dgm:cxn modelId="{A59F6D8E-3D46-417F-B54F-CC8F14116C96}" type="presParOf" srcId="{118EF597-B4B3-48C8-93D1-04D6129F5A1F}" destId="{4A2EA8B1-1C02-4DF5-92D0-B217A65CCFC7}" srcOrd="1" destOrd="0" presId="urn:microsoft.com/office/officeart/2008/layout/LinedList"/>
    <dgm:cxn modelId="{764FA32A-623D-4952-872D-C1D85E6A358E}" type="presParOf" srcId="{09BE8D13-913C-4F6F-8196-D99417AC9E70}" destId="{B8D3A682-F760-4B09-91DA-B4EFFA0D62E8}" srcOrd="2" destOrd="0" presId="urn:microsoft.com/office/officeart/2008/layout/LinedList"/>
    <dgm:cxn modelId="{92874FA2-4B42-46C4-B6CA-2A2C1B188AB0}" type="presParOf" srcId="{09BE8D13-913C-4F6F-8196-D99417AC9E70}" destId="{13CB1423-362F-471D-8B1D-8B0EE17DCDFF}" srcOrd="3" destOrd="0" presId="urn:microsoft.com/office/officeart/2008/layout/LinedList"/>
    <dgm:cxn modelId="{99AC0EE8-9215-4E29-B1CA-BF791EC7179D}" type="presParOf" srcId="{13CB1423-362F-471D-8B1D-8B0EE17DCDFF}" destId="{C2569F59-3527-4F22-9960-3FCA55920C30}" srcOrd="0" destOrd="0" presId="urn:microsoft.com/office/officeart/2008/layout/LinedList"/>
    <dgm:cxn modelId="{6CC13F68-BDD7-4600-819A-0D65A658D77E}" type="presParOf" srcId="{13CB1423-362F-471D-8B1D-8B0EE17DCDFF}" destId="{5261919A-0432-47DC-9BE1-93A29DB48F46}" srcOrd="1" destOrd="0" presId="urn:microsoft.com/office/officeart/2008/layout/LinedList"/>
    <dgm:cxn modelId="{7CA12541-836A-402D-8938-3C99807E4F97}" type="presParOf" srcId="{09BE8D13-913C-4F6F-8196-D99417AC9E70}" destId="{CA992AE7-04AF-4490-A0BD-03EDE7627CA0}" srcOrd="4" destOrd="0" presId="urn:microsoft.com/office/officeart/2008/layout/LinedList"/>
    <dgm:cxn modelId="{E1A87113-F500-4381-828D-4543F173EB54}" type="presParOf" srcId="{09BE8D13-913C-4F6F-8196-D99417AC9E70}" destId="{132E8923-1572-4BC5-9409-E8E5BE6EA9FE}" srcOrd="5" destOrd="0" presId="urn:microsoft.com/office/officeart/2008/layout/LinedList"/>
    <dgm:cxn modelId="{2999139E-3331-48CF-A183-BD238EDDFA0A}" type="presParOf" srcId="{132E8923-1572-4BC5-9409-E8E5BE6EA9FE}" destId="{0EF57895-B064-4789-B367-3845857D2EEE}" srcOrd="0" destOrd="0" presId="urn:microsoft.com/office/officeart/2008/layout/LinedList"/>
    <dgm:cxn modelId="{6666D999-1FA0-439A-8559-304FF521B373}" type="presParOf" srcId="{132E8923-1572-4BC5-9409-E8E5BE6EA9FE}" destId="{04649B7B-91C2-494A-85E6-82AE15E284CC}" srcOrd="1" destOrd="0" presId="urn:microsoft.com/office/officeart/2008/layout/LinedList"/>
    <dgm:cxn modelId="{60E11182-4738-4CCC-80D1-E8254EB44C1E}" type="presParOf" srcId="{09BE8D13-913C-4F6F-8196-D99417AC9E70}" destId="{9CC1CE61-EA59-435C-B9C2-9A980A18C1A6}" srcOrd="6" destOrd="0" presId="urn:microsoft.com/office/officeart/2008/layout/LinedList"/>
    <dgm:cxn modelId="{BB4AC062-15E8-4090-8862-7C60FAADD46E}" type="presParOf" srcId="{09BE8D13-913C-4F6F-8196-D99417AC9E70}" destId="{C304EC39-BFA5-4970-A41C-FCF8C66396D8}" srcOrd="7" destOrd="0" presId="urn:microsoft.com/office/officeart/2008/layout/LinedList"/>
    <dgm:cxn modelId="{09E4D357-505C-48EF-B853-418145EA0CFB}" type="presParOf" srcId="{C304EC39-BFA5-4970-A41C-FCF8C66396D8}" destId="{D128D79E-9CA9-4F0E-8F66-EC8D3FB03101}" srcOrd="0" destOrd="0" presId="urn:microsoft.com/office/officeart/2008/layout/LinedList"/>
    <dgm:cxn modelId="{13C2FB8A-26AB-402C-B69A-5FCB69BE5AA8}" type="presParOf" srcId="{C304EC39-BFA5-4970-A41C-FCF8C66396D8}" destId="{FAAE6630-C758-4443-9706-1C9E4F169A6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6CD2C09-611B-4371-8193-E000370EBD57}"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8442FEBA-4635-4B57-B880-D2CF3F52D776}">
      <dgm:prSet custT="1"/>
      <dgm:spPr/>
      <dgm:t>
        <a:bodyPr/>
        <a:lstStyle/>
        <a:p>
          <a:r>
            <a:rPr lang="en-US" sz="2400" dirty="0"/>
            <a:t>Le </a:t>
          </a:r>
          <a:r>
            <a:rPr lang="en-US" sz="2400" dirty="0" err="1"/>
            <a:t>changement</a:t>
          </a:r>
          <a:r>
            <a:rPr lang="en-US" sz="2400" dirty="0"/>
            <a:t> de </a:t>
          </a:r>
          <a:r>
            <a:rPr lang="en-US" sz="2400" dirty="0" err="1"/>
            <a:t>mentalité</a:t>
          </a:r>
          <a:r>
            <a:rPr lang="en-US" sz="2400" dirty="0"/>
            <a:t> pour la mise </a:t>
          </a:r>
          <a:r>
            <a:rPr lang="en-US" sz="2400" dirty="0" err="1"/>
            <a:t>en</a:t>
          </a:r>
          <a:r>
            <a:rPr lang="en-US" sz="2400" dirty="0"/>
            <a:t> oeuvre des </a:t>
          </a:r>
          <a:r>
            <a:rPr lang="en-US" sz="2400" dirty="0" err="1"/>
            <a:t>réformes</a:t>
          </a:r>
          <a:r>
            <a:rPr lang="en-US" sz="2400" dirty="0"/>
            <a:t> à haut impact : ménages </a:t>
          </a:r>
          <a:r>
            <a:rPr lang="en-US" sz="2400" dirty="0" err="1"/>
            <a:t>modèle</a:t>
          </a:r>
          <a:r>
            <a:rPr lang="en-US" sz="2400" dirty="0"/>
            <a:t> par </a:t>
          </a:r>
          <a:r>
            <a:rPr lang="en-US" sz="2400" dirty="0" err="1"/>
            <a:t>exemple</a:t>
          </a:r>
          <a:r>
            <a:rPr lang="en-US" sz="2400" dirty="0"/>
            <a:t>, </a:t>
          </a:r>
          <a:r>
            <a:rPr lang="en-US" sz="2400" dirty="0" err="1"/>
            <a:t>cotisations</a:t>
          </a:r>
          <a:r>
            <a:rPr lang="en-US" sz="2400" dirty="0"/>
            <a:t> a travers les </a:t>
          </a:r>
          <a:r>
            <a:rPr lang="en-US" sz="2400" dirty="0" err="1"/>
            <a:t>mutuelles</a:t>
          </a:r>
          <a:r>
            <a:rPr lang="en-US" sz="2400" dirty="0"/>
            <a:t> de </a:t>
          </a:r>
          <a:r>
            <a:rPr lang="en-US" sz="2400" dirty="0" err="1"/>
            <a:t>sante</a:t>
          </a:r>
          <a:r>
            <a:rPr lang="en-US" sz="2400" dirty="0"/>
            <a:t> </a:t>
          </a:r>
        </a:p>
      </dgm:t>
    </dgm:pt>
    <dgm:pt modelId="{A2436D72-1487-4BE0-BB00-A44BE4D1E75A}" type="parTrans" cxnId="{57A72759-0E43-429E-95D6-F822DA05CABE}">
      <dgm:prSet/>
      <dgm:spPr/>
      <dgm:t>
        <a:bodyPr/>
        <a:lstStyle/>
        <a:p>
          <a:endParaRPr lang="en-US" sz="2800"/>
        </a:p>
      </dgm:t>
    </dgm:pt>
    <dgm:pt modelId="{715D858A-FE85-4E4F-9258-E71F6400C0B8}" type="sibTrans" cxnId="{57A72759-0E43-429E-95D6-F822DA05CABE}">
      <dgm:prSet/>
      <dgm:spPr/>
      <dgm:t>
        <a:bodyPr/>
        <a:lstStyle/>
        <a:p>
          <a:endParaRPr lang="en-US" sz="2400"/>
        </a:p>
      </dgm:t>
    </dgm:pt>
    <dgm:pt modelId="{F8977C0C-5929-4CB5-9E50-420AAD3BF5FD}">
      <dgm:prSet custT="1"/>
      <dgm:spPr/>
      <dgm:t>
        <a:bodyPr/>
        <a:lstStyle/>
        <a:p>
          <a:r>
            <a:rPr lang="en-US" sz="2400" dirty="0"/>
            <a:t>La mise </a:t>
          </a:r>
          <a:r>
            <a:rPr lang="en-US" sz="2400" dirty="0" err="1"/>
            <a:t>en</a:t>
          </a:r>
          <a:r>
            <a:rPr lang="en-US" sz="2400" dirty="0"/>
            <a:t> place </a:t>
          </a:r>
          <a:r>
            <a:rPr lang="en-US" sz="2400" dirty="0" err="1"/>
            <a:t>d’une</a:t>
          </a:r>
          <a:r>
            <a:rPr lang="en-US" sz="2400" dirty="0"/>
            <a:t> veritable </a:t>
          </a:r>
          <a:r>
            <a:rPr lang="en-US" sz="2400" dirty="0" err="1"/>
            <a:t>approche</a:t>
          </a:r>
          <a:r>
            <a:rPr lang="en-US" sz="2400" dirty="0"/>
            <a:t> </a:t>
          </a:r>
          <a:r>
            <a:rPr lang="en-US" sz="2400" dirty="0" err="1"/>
            <a:t>efficace</a:t>
          </a:r>
          <a:r>
            <a:rPr lang="en-US" sz="2400" dirty="0"/>
            <a:t> de communication, </a:t>
          </a:r>
          <a:r>
            <a:rPr lang="en-US" sz="2400" dirty="0" err="1"/>
            <a:t>d’education</a:t>
          </a:r>
          <a:r>
            <a:rPr lang="en-US" sz="2400" dirty="0"/>
            <a:t> pour la santé : </a:t>
          </a:r>
          <a:r>
            <a:rPr lang="en-US" sz="2400" dirty="0" err="1"/>
            <a:t>utiliser</a:t>
          </a:r>
          <a:r>
            <a:rPr lang="en-US" sz="2400" dirty="0"/>
            <a:t> la démarche </a:t>
          </a:r>
          <a:r>
            <a:rPr lang="en-US" sz="2400" dirty="0" err="1"/>
            <a:t>horizontale</a:t>
          </a:r>
          <a:r>
            <a:rPr lang="en-US" sz="2400" dirty="0"/>
            <a:t> pour </a:t>
          </a:r>
          <a:r>
            <a:rPr lang="en-US" sz="2400" dirty="0" err="1"/>
            <a:t>obtenir</a:t>
          </a:r>
          <a:r>
            <a:rPr lang="en-US" sz="2400" dirty="0"/>
            <a:t> des </a:t>
          </a:r>
          <a:r>
            <a:rPr lang="en-US" sz="2400" dirty="0" err="1"/>
            <a:t>résultats</a:t>
          </a:r>
          <a:r>
            <a:rPr lang="en-US" sz="2400" dirty="0"/>
            <a:t> </a:t>
          </a:r>
          <a:r>
            <a:rPr lang="en-US" sz="2400" dirty="0" err="1"/>
            <a:t>spécifiques</a:t>
          </a:r>
          <a:r>
            <a:rPr lang="en-US" sz="2400" dirty="0"/>
            <a:t> et non le contraire</a:t>
          </a:r>
        </a:p>
      </dgm:t>
    </dgm:pt>
    <dgm:pt modelId="{29E3C350-9993-4658-86A6-4E027BC4C671}" type="parTrans" cxnId="{0EF6C54C-19D2-4BBD-8B81-F84EDB5B2BAF}">
      <dgm:prSet/>
      <dgm:spPr/>
      <dgm:t>
        <a:bodyPr/>
        <a:lstStyle/>
        <a:p>
          <a:endParaRPr lang="en-US" sz="2800"/>
        </a:p>
      </dgm:t>
    </dgm:pt>
    <dgm:pt modelId="{D7CDD6EB-9BB8-4BD1-A70B-C17B45609B96}" type="sibTrans" cxnId="{0EF6C54C-19D2-4BBD-8B81-F84EDB5B2BAF}">
      <dgm:prSet/>
      <dgm:spPr/>
      <dgm:t>
        <a:bodyPr/>
        <a:lstStyle/>
        <a:p>
          <a:endParaRPr lang="en-US" sz="2400"/>
        </a:p>
      </dgm:t>
    </dgm:pt>
    <dgm:pt modelId="{70F67341-E73E-4B2A-A4B4-25DFF22C7031}">
      <dgm:prSet custT="1"/>
      <dgm:spPr/>
      <dgm:t>
        <a:bodyPr/>
        <a:lstStyle/>
        <a:p>
          <a:r>
            <a:rPr lang="fr-FR" sz="2400" dirty="0"/>
            <a:t>Réduire au maximum la fragmentation des interventions de santé publique en fédérant les initiatives pour un paquet harmonisé de sensibilisation, de communication et d’éducation : privilégier l’approche B2B par exemple au détriment des masses</a:t>
          </a:r>
          <a:endParaRPr lang="en-US" sz="2400" dirty="0"/>
        </a:p>
      </dgm:t>
    </dgm:pt>
    <dgm:pt modelId="{75A6E463-D8AC-4A36-91F4-840443D7D8BB}" type="parTrans" cxnId="{6664C5ED-57BB-4A65-B6B9-DCDA27486360}">
      <dgm:prSet/>
      <dgm:spPr/>
      <dgm:t>
        <a:bodyPr/>
        <a:lstStyle/>
        <a:p>
          <a:endParaRPr lang="en-US" sz="2800"/>
        </a:p>
      </dgm:t>
    </dgm:pt>
    <dgm:pt modelId="{698E5690-869B-4B28-BE6A-81D726C2B45C}" type="sibTrans" cxnId="{6664C5ED-57BB-4A65-B6B9-DCDA27486360}">
      <dgm:prSet/>
      <dgm:spPr/>
      <dgm:t>
        <a:bodyPr/>
        <a:lstStyle/>
        <a:p>
          <a:endParaRPr lang="en-US" sz="2400"/>
        </a:p>
      </dgm:t>
    </dgm:pt>
    <dgm:pt modelId="{4A81234E-86F9-4A69-8693-D4A69ED18FEB}">
      <dgm:prSet custT="1"/>
      <dgm:spPr/>
      <dgm:t>
        <a:bodyPr/>
        <a:lstStyle/>
        <a:p>
          <a:r>
            <a:rPr lang="fr-FR" sz="2400" dirty="0"/>
            <a:t>Agir sur l’éducation de base formelle et non formelle : les enfants constituent la relève de l’avenir et sont plus aptes à changer plus facilement que les adultes</a:t>
          </a:r>
          <a:endParaRPr lang="en-US" sz="2400" dirty="0"/>
        </a:p>
      </dgm:t>
    </dgm:pt>
    <dgm:pt modelId="{18239C10-2DAC-49C0-8192-01E47E720AD5}" type="parTrans" cxnId="{905685AF-047D-4FD7-98AF-F8E3E907AAA7}">
      <dgm:prSet/>
      <dgm:spPr/>
      <dgm:t>
        <a:bodyPr/>
        <a:lstStyle/>
        <a:p>
          <a:endParaRPr lang="en-US" sz="2800"/>
        </a:p>
      </dgm:t>
    </dgm:pt>
    <dgm:pt modelId="{32AE92B3-D8B7-423A-AC09-3A34C56B15A6}" type="sibTrans" cxnId="{905685AF-047D-4FD7-98AF-F8E3E907AAA7}">
      <dgm:prSet/>
      <dgm:spPr/>
      <dgm:t>
        <a:bodyPr/>
        <a:lstStyle/>
        <a:p>
          <a:endParaRPr lang="en-US" sz="2400"/>
        </a:p>
      </dgm:t>
    </dgm:pt>
    <dgm:pt modelId="{D44F6365-9034-4EC6-8902-81727AC46770}">
      <dgm:prSet custT="1"/>
      <dgm:spPr/>
      <dgm:t>
        <a:bodyPr/>
        <a:lstStyle/>
        <a:p>
          <a:r>
            <a:rPr lang="en-US" sz="2400" dirty="0" err="1"/>
            <a:t>Instaurer</a:t>
          </a:r>
          <a:r>
            <a:rPr lang="en-US" sz="2400" dirty="0"/>
            <a:t> la culture des </a:t>
          </a:r>
          <a:r>
            <a:rPr lang="en-US" sz="2400" dirty="0" err="1"/>
            <a:t>résultats</a:t>
          </a:r>
          <a:r>
            <a:rPr lang="en-US" sz="2400" dirty="0"/>
            <a:t> (outcomes) et non des </a:t>
          </a:r>
          <a:r>
            <a:rPr lang="en-US" sz="2400" dirty="0" err="1"/>
            <a:t>produits</a:t>
          </a:r>
          <a:r>
            <a:rPr lang="en-US" sz="2400" dirty="0"/>
            <a:t> dans les actions : </a:t>
          </a:r>
          <a:r>
            <a:rPr lang="en-US" sz="2400" dirty="0" err="1"/>
            <a:t>ce</a:t>
          </a:r>
          <a:r>
            <a:rPr lang="en-US" sz="2400" dirty="0"/>
            <a:t> qui </a:t>
          </a:r>
          <a:r>
            <a:rPr lang="en-US" sz="2400" dirty="0" err="1"/>
            <a:t>importe</a:t>
          </a:r>
          <a:r>
            <a:rPr lang="en-US" sz="2400" dirty="0"/>
            <a:t> </a:t>
          </a:r>
          <a:r>
            <a:rPr lang="en-US" sz="2400" dirty="0" err="1"/>
            <a:t>n’est</a:t>
          </a:r>
          <a:r>
            <a:rPr lang="en-US" sz="2400" dirty="0"/>
            <a:t> pas le </a:t>
          </a:r>
          <a:r>
            <a:rPr lang="en-US" sz="2400" dirty="0" err="1"/>
            <a:t>nombre</a:t>
          </a:r>
          <a:r>
            <a:rPr lang="en-US" sz="2400" dirty="0"/>
            <a:t> de </a:t>
          </a:r>
          <a:r>
            <a:rPr lang="en-US" sz="2400" dirty="0" err="1"/>
            <a:t>personnes</a:t>
          </a:r>
          <a:r>
            <a:rPr lang="en-US" sz="2400" dirty="0"/>
            <a:t> </a:t>
          </a:r>
          <a:r>
            <a:rPr lang="en-US" sz="2400" dirty="0" err="1"/>
            <a:t>sensibilisées</a:t>
          </a:r>
          <a:r>
            <a:rPr lang="en-US" sz="2400" dirty="0"/>
            <a:t>, </a:t>
          </a:r>
          <a:r>
            <a:rPr lang="en-US" sz="2400" dirty="0" err="1"/>
            <a:t>mais</a:t>
          </a:r>
          <a:r>
            <a:rPr lang="en-US" sz="2400" dirty="0"/>
            <a:t> </a:t>
          </a:r>
          <a:r>
            <a:rPr lang="en-US" sz="2400" dirty="0" err="1"/>
            <a:t>plûtot</a:t>
          </a:r>
          <a:r>
            <a:rPr lang="en-US" sz="2400" dirty="0"/>
            <a:t> le </a:t>
          </a:r>
          <a:r>
            <a:rPr lang="en-US" sz="2400" dirty="0" err="1"/>
            <a:t>nombre</a:t>
          </a:r>
          <a:r>
            <a:rPr lang="en-US" sz="2400" dirty="0"/>
            <a:t> de </a:t>
          </a:r>
          <a:r>
            <a:rPr lang="en-US" sz="2400" dirty="0" err="1"/>
            <a:t>personnes</a:t>
          </a:r>
          <a:r>
            <a:rPr lang="en-US" sz="2400" dirty="0"/>
            <a:t> </a:t>
          </a:r>
          <a:r>
            <a:rPr lang="en-US" sz="2400" dirty="0" err="1"/>
            <a:t>ayant</a:t>
          </a:r>
          <a:r>
            <a:rPr lang="en-US" sz="2400" dirty="0"/>
            <a:t> </a:t>
          </a:r>
          <a:r>
            <a:rPr lang="en-US" sz="2400" dirty="0" err="1"/>
            <a:t>pratiqué</a:t>
          </a:r>
          <a:endParaRPr lang="en-US" sz="2400" dirty="0"/>
        </a:p>
      </dgm:t>
    </dgm:pt>
    <dgm:pt modelId="{B44B3E29-D278-4442-8308-F3109ACEE6A2}" type="parTrans" cxnId="{5B2F63D9-6744-46F2-8100-DEF9CCAE60E9}">
      <dgm:prSet/>
      <dgm:spPr/>
      <dgm:t>
        <a:bodyPr/>
        <a:lstStyle/>
        <a:p>
          <a:endParaRPr lang="fr-FR" sz="2800"/>
        </a:p>
      </dgm:t>
    </dgm:pt>
    <dgm:pt modelId="{C888A9BB-C198-44AF-84E4-D5F717CFDC6E}" type="sibTrans" cxnId="{5B2F63D9-6744-46F2-8100-DEF9CCAE60E9}">
      <dgm:prSet/>
      <dgm:spPr/>
      <dgm:t>
        <a:bodyPr/>
        <a:lstStyle/>
        <a:p>
          <a:endParaRPr lang="fr-FR" sz="2400"/>
        </a:p>
      </dgm:t>
    </dgm:pt>
    <dgm:pt modelId="{E4A382BD-3F99-413A-BDB6-6821896AF2A5}" type="pres">
      <dgm:prSet presAssocID="{86CD2C09-611B-4371-8193-E000370EBD57}" presName="vert0" presStyleCnt="0">
        <dgm:presLayoutVars>
          <dgm:dir/>
          <dgm:animOne val="branch"/>
          <dgm:animLvl val="lvl"/>
        </dgm:presLayoutVars>
      </dgm:prSet>
      <dgm:spPr/>
    </dgm:pt>
    <dgm:pt modelId="{A6D6D212-A7AB-482B-BB93-15C695C6FA7C}" type="pres">
      <dgm:prSet presAssocID="{8442FEBA-4635-4B57-B880-D2CF3F52D776}" presName="thickLine" presStyleLbl="alignNode1" presStyleIdx="0" presStyleCnt="5"/>
      <dgm:spPr/>
    </dgm:pt>
    <dgm:pt modelId="{8C82EFBA-0CE8-48BC-B008-7FCDF5CDA44C}" type="pres">
      <dgm:prSet presAssocID="{8442FEBA-4635-4B57-B880-D2CF3F52D776}" presName="horz1" presStyleCnt="0"/>
      <dgm:spPr/>
    </dgm:pt>
    <dgm:pt modelId="{995FAA7B-1C24-48E7-A07A-6D76239D3780}" type="pres">
      <dgm:prSet presAssocID="{8442FEBA-4635-4B57-B880-D2CF3F52D776}" presName="tx1" presStyleLbl="revTx" presStyleIdx="0" presStyleCnt="5"/>
      <dgm:spPr/>
    </dgm:pt>
    <dgm:pt modelId="{B31871DB-3CAB-4ABB-AD85-1F30739CC5EC}" type="pres">
      <dgm:prSet presAssocID="{8442FEBA-4635-4B57-B880-D2CF3F52D776}" presName="vert1" presStyleCnt="0"/>
      <dgm:spPr/>
    </dgm:pt>
    <dgm:pt modelId="{49B9A128-1A32-49EE-BB8B-7CC319380226}" type="pres">
      <dgm:prSet presAssocID="{F8977C0C-5929-4CB5-9E50-420AAD3BF5FD}" presName="thickLine" presStyleLbl="alignNode1" presStyleIdx="1" presStyleCnt="5"/>
      <dgm:spPr/>
    </dgm:pt>
    <dgm:pt modelId="{C5F5C14C-5B20-4884-9B1A-21542EBDFADE}" type="pres">
      <dgm:prSet presAssocID="{F8977C0C-5929-4CB5-9E50-420AAD3BF5FD}" presName="horz1" presStyleCnt="0"/>
      <dgm:spPr/>
    </dgm:pt>
    <dgm:pt modelId="{71602CF2-B60A-4F91-97C2-99150EF1A1E5}" type="pres">
      <dgm:prSet presAssocID="{F8977C0C-5929-4CB5-9E50-420AAD3BF5FD}" presName="tx1" presStyleLbl="revTx" presStyleIdx="1" presStyleCnt="5"/>
      <dgm:spPr/>
    </dgm:pt>
    <dgm:pt modelId="{2CF42C82-52A8-4E94-9C54-040C1BD5AB30}" type="pres">
      <dgm:prSet presAssocID="{F8977C0C-5929-4CB5-9E50-420AAD3BF5FD}" presName="vert1" presStyleCnt="0"/>
      <dgm:spPr/>
    </dgm:pt>
    <dgm:pt modelId="{9862C35C-C8C4-480E-B19A-9251FB4E502F}" type="pres">
      <dgm:prSet presAssocID="{70F67341-E73E-4B2A-A4B4-25DFF22C7031}" presName="thickLine" presStyleLbl="alignNode1" presStyleIdx="2" presStyleCnt="5"/>
      <dgm:spPr/>
    </dgm:pt>
    <dgm:pt modelId="{627BE18D-9C14-4B31-BCAF-2D32E4F85BE8}" type="pres">
      <dgm:prSet presAssocID="{70F67341-E73E-4B2A-A4B4-25DFF22C7031}" presName="horz1" presStyleCnt="0"/>
      <dgm:spPr/>
    </dgm:pt>
    <dgm:pt modelId="{B5ABD0B0-3D21-4601-8130-0744B771AB79}" type="pres">
      <dgm:prSet presAssocID="{70F67341-E73E-4B2A-A4B4-25DFF22C7031}" presName="tx1" presStyleLbl="revTx" presStyleIdx="2" presStyleCnt="5"/>
      <dgm:spPr/>
    </dgm:pt>
    <dgm:pt modelId="{1F79F594-A6AB-47CD-8960-F056F43CF15D}" type="pres">
      <dgm:prSet presAssocID="{70F67341-E73E-4B2A-A4B4-25DFF22C7031}" presName="vert1" presStyleCnt="0"/>
      <dgm:spPr/>
    </dgm:pt>
    <dgm:pt modelId="{2BC82762-D4D0-4F33-8016-950276CD8EAC}" type="pres">
      <dgm:prSet presAssocID="{4A81234E-86F9-4A69-8693-D4A69ED18FEB}" presName="thickLine" presStyleLbl="alignNode1" presStyleIdx="3" presStyleCnt="5"/>
      <dgm:spPr/>
    </dgm:pt>
    <dgm:pt modelId="{C05D39B8-5CDE-46FF-888E-B0B81AD814B0}" type="pres">
      <dgm:prSet presAssocID="{4A81234E-86F9-4A69-8693-D4A69ED18FEB}" presName="horz1" presStyleCnt="0"/>
      <dgm:spPr/>
    </dgm:pt>
    <dgm:pt modelId="{2E8F4AA8-5130-40CF-BEBF-E4404800647E}" type="pres">
      <dgm:prSet presAssocID="{4A81234E-86F9-4A69-8693-D4A69ED18FEB}" presName="tx1" presStyleLbl="revTx" presStyleIdx="3" presStyleCnt="5"/>
      <dgm:spPr/>
    </dgm:pt>
    <dgm:pt modelId="{028F4C87-400F-4EF6-BBBB-7D99EFAAB260}" type="pres">
      <dgm:prSet presAssocID="{4A81234E-86F9-4A69-8693-D4A69ED18FEB}" presName="vert1" presStyleCnt="0"/>
      <dgm:spPr/>
    </dgm:pt>
    <dgm:pt modelId="{E3639AEC-B178-4D51-AD76-5C6B126E34D4}" type="pres">
      <dgm:prSet presAssocID="{D44F6365-9034-4EC6-8902-81727AC46770}" presName="thickLine" presStyleLbl="alignNode1" presStyleIdx="4" presStyleCnt="5"/>
      <dgm:spPr/>
    </dgm:pt>
    <dgm:pt modelId="{44B71063-B9EE-45E4-8920-20717B96681F}" type="pres">
      <dgm:prSet presAssocID="{D44F6365-9034-4EC6-8902-81727AC46770}" presName="horz1" presStyleCnt="0"/>
      <dgm:spPr/>
    </dgm:pt>
    <dgm:pt modelId="{F4C4152C-B967-434A-9024-4CBA580F2C1E}" type="pres">
      <dgm:prSet presAssocID="{D44F6365-9034-4EC6-8902-81727AC46770}" presName="tx1" presStyleLbl="revTx" presStyleIdx="4" presStyleCnt="5"/>
      <dgm:spPr/>
    </dgm:pt>
    <dgm:pt modelId="{B88F8FEF-C082-466B-A169-9D9CF5591B31}" type="pres">
      <dgm:prSet presAssocID="{D44F6365-9034-4EC6-8902-81727AC46770}" presName="vert1" presStyleCnt="0"/>
      <dgm:spPr/>
    </dgm:pt>
  </dgm:ptLst>
  <dgm:cxnLst>
    <dgm:cxn modelId="{DC0DAD16-37E5-4481-87DB-2691673B5A3C}" type="presOf" srcId="{4A81234E-86F9-4A69-8693-D4A69ED18FEB}" destId="{2E8F4AA8-5130-40CF-BEBF-E4404800647E}" srcOrd="0" destOrd="0" presId="urn:microsoft.com/office/officeart/2008/layout/LinedList"/>
    <dgm:cxn modelId="{ED15F622-5C84-4A9F-BC3F-C3C5781F4C8E}" type="presOf" srcId="{86CD2C09-611B-4371-8193-E000370EBD57}" destId="{E4A382BD-3F99-413A-BDB6-6821896AF2A5}" srcOrd="0" destOrd="0" presId="urn:microsoft.com/office/officeart/2008/layout/LinedList"/>
    <dgm:cxn modelId="{0025CA33-FA8C-45DC-BFE0-3DF6D50BCE2B}" type="presOf" srcId="{D44F6365-9034-4EC6-8902-81727AC46770}" destId="{F4C4152C-B967-434A-9024-4CBA580F2C1E}" srcOrd="0" destOrd="0" presId="urn:microsoft.com/office/officeart/2008/layout/LinedList"/>
    <dgm:cxn modelId="{0EF6C54C-19D2-4BBD-8B81-F84EDB5B2BAF}" srcId="{86CD2C09-611B-4371-8193-E000370EBD57}" destId="{F8977C0C-5929-4CB5-9E50-420AAD3BF5FD}" srcOrd="1" destOrd="0" parTransId="{29E3C350-9993-4658-86A6-4E027BC4C671}" sibTransId="{D7CDD6EB-9BB8-4BD1-A70B-C17B45609B96}"/>
    <dgm:cxn modelId="{4DC0414D-BA63-4506-9642-CD56F4F1DC5F}" type="presOf" srcId="{8442FEBA-4635-4B57-B880-D2CF3F52D776}" destId="{995FAA7B-1C24-48E7-A07A-6D76239D3780}" srcOrd="0" destOrd="0" presId="urn:microsoft.com/office/officeart/2008/layout/LinedList"/>
    <dgm:cxn modelId="{9206B752-FE13-45C9-A76F-98AC86F98B08}" type="presOf" srcId="{70F67341-E73E-4B2A-A4B4-25DFF22C7031}" destId="{B5ABD0B0-3D21-4601-8130-0744B771AB79}" srcOrd="0" destOrd="0" presId="urn:microsoft.com/office/officeart/2008/layout/LinedList"/>
    <dgm:cxn modelId="{57A72759-0E43-429E-95D6-F822DA05CABE}" srcId="{86CD2C09-611B-4371-8193-E000370EBD57}" destId="{8442FEBA-4635-4B57-B880-D2CF3F52D776}" srcOrd="0" destOrd="0" parTransId="{A2436D72-1487-4BE0-BB00-A44BE4D1E75A}" sibTransId="{715D858A-FE85-4E4F-9258-E71F6400C0B8}"/>
    <dgm:cxn modelId="{905685AF-047D-4FD7-98AF-F8E3E907AAA7}" srcId="{86CD2C09-611B-4371-8193-E000370EBD57}" destId="{4A81234E-86F9-4A69-8693-D4A69ED18FEB}" srcOrd="3" destOrd="0" parTransId="{18239C10-2DAC-49C0-8192-01E47E720AD5}" sibTransId="{32AE92B3-D8B7-423A-AC09-3A34C56B15A6}"/>
    <dgm:cxn modelId="{E25CF4B7-D635-41D3-8203-C86949F5F306}" type="presOf" srcId="{F8977C0C-5929-4CB5-9E50-420AAD3BF5FD}" destId="{71602CF2-B60A-4F91-97C2-99150EF1A1E5}" srcOrd="0" destOrd="0" presId="urn:microsoft.com/office/officeart/2008/layout/LinedList"/>
    <dgm:cxn modelId="{5B2F63D9-6744-46F2-8100-DEF9CCAE60E9}" srcId="{86CD2C09-611B-4371-8193-E000370EBD57}" destId="{D44F6365-9034-4EC6-8902-81727AC46770}" srcOrd="4" destOrd="0" parTransId="{B44B3E29-D278-4442-8308-F3109ACEE6A2}" sibTransId="{C888A9BB-C198-44AF-84E4-D5F717CFDC6E}"/>
    <dgm:cxn modelId="{6664C5ED-57BB-4A65-B6B9-DCDA27486360}" srcId="{86CD2C09-611B-4371-8193-E000370EBD57}" destId="{70F67341-E73E-4B2A-A4B4-25DFF22C7031}" srcOrd="2" destOrd="0" parTransId="{75A6E463-D8AC-4A36-91F4-840443D7D8BB}" sibTransId="{698E5690-869B-4B28-BE6A-81D726C2B45C}"/>
    <dgm:cxn modelId="{AAC28331-D91D-430C-96D0-1832575C05DF}" type="presParOf" srcId="{E4A382BD-3F99-413A-BDB6-6821896AF2A5}" destId="{A6D6D212-A7AB-482B-BB93-15C695C6FA7C}" srcOrd="0" destOrd="0" presId="urn:microsoft.com/office/officeart/2008/layout/LinedList"/>
    <dgm:cxn modelId="{3B86A7DF-CA18-41A7-BA67-90CF044C9777}" type="presParOf" srcId="{E4A382BD-3F99-413A-BDB6-6821896AF2A5}" destId="{8C82EFBA-0CE8-48BC-B008-7FCDF5CDA44C}" srcOrd="1" destOrd="0" presId="urn:microsoft.com/office/officeart/2008/layout/LinedList"/>
    <dgm:cxn modelId="{127DC0CC-F6D8-4E47-BAA2-2BA04460758B}" type="presParOf" srcId="{8C82EFBA-0CE8-48BC-B008-7FCDF5CDA44C}" destId="{995FAA7B-1C24-48E7-A07A-6D76239D3780}" srcOrd="0" destOrd="0" presId="urn:microsoft.com/office/officeart/2008/layout/LinedList"/>
    <dgm:cxn modelId="{567FAC6C-5D5C-4D14-9BCB-FC87DB727A4E}" type="presParOf" srcId="{8C82EFBA-0CE8-48BC-B008-7FCDF5CDA44C}" destId="{B31871DB-3CAB-4ABB-AD85-1F30739CC5EC}" srcOrd="1" destOrd="0" presId="urn:microsoft.com/office/officeart/2008/layout/LinedList"/>
    <dgm:cxn modelId="{504FEECF-B3D1-4DB6-80B6-DBF045A80DDD}" type="presParOf" srcId="{E4A382BD-3F99-413A-BDB6-6821896AF2A5}" destId="{49B9A128-1A32-49EE-BB8B-7CC319380226}" srcOrd="2" destOrd="0" presId="urn:microsoft.com/office/officeart/2008/layout/LinedList"/>
    <dgm:cxn modelId="{3FC97D39-2134-41D5-B9C8-84DEEB097E91}" type="presParOf" srcId="{E4A382BD-3F99-413A-BDB6-6821896AF2A5}" destId="{C5F5C14C-5B20-4884-9B1A-21542EBDFADE}" srcOrd="3" destOrd="0" presId="urn:microsoft.com/office/officeart/2008/layout/LinedList"/>
    <dgm:cxn modelId="{EB1791D4-3D5E-4368-B401-664C6E376F48}" type="presParOf" srcId="{C5F5C14C-5B20-4884-9B1A-21542EBDFADE}" destId="{71602CF2-B60A-4F91-97C2-99150EF1A1E5}" srcOrd="0" destOrd="0" presId="urn:microsoft.com/office/officeart/2008/layout/LinedList"/>
    <dgm:cxn modelId="{BE1260ED-846D-4897-9568-A8A6A45D2AE3}" type="presParOf" srcId="{C5F5C14C-5B20-4884-9B1A-21542EBDFADE}" destId="{2CF42C82-52A8-4E94-9C54-040C1BD5AB30}" srcOrd="1" destOrd="0" presId="urn:microsoft.com/office/officeart/2008/layout/LinedList"/>
    <dgm:cxn modelId="{5582372F-06C3-491D-B5E9-BF711D69AC81}" type="presParOf" srcId="{E4A382BD-3F99-413A-BDB6-6821896AF2A5}" destId="{9862C35C-C8C4-480E-B19A-9251FB4E502F}" srcOrd="4" destOrd="0" presId="urn:microsoft.com/office/officeart/2008/layout/LinedList"/>
    <dgm:cxn modelId="{E39F0B29-938D-4125-8FA9-CCE3B3C1B3F9}" type="presParOf" srcId="{E4A382BD-3F99-413A-BDB6-6821896AF2A5}" destId="{627BE18D-9C14-4B31-BCAF-2D32E4F85BE8}" srcOrd="5" destOrd="0" presId="urn:microsoft.com/office/officeart/2008/layout/LinedList"/>
    <dgm:cxn modelId="{85A0DA6E-9E61-4AD9-8185-91C3D446DFFA}" type="presParOf" srcId="{627BE18D-9C14-4B31-BCAF-2D32E4F85BE8}" destId="{B5ABD0B0-3D21-4601-8130-0744B771AB79}" srcOrd="0" destOrd="0" presId="urn:microsoft.com/office/officeart/2008/layout/LinedList"/>
    <dgm:cxn modelId="{71D0C85D-69D3-4980-A557-BFFB79384B1F}" type="presParOf" srcId="{627BE18D-9C14-4B31-BCAF-2D32E4F85BE8}" destId="{1F79F594-A6AB-47CD-8960-F056F43CF15D}" srcOrd="1" destOrd="0" presId="urn:microsoft.com/office/officeart/2008/layout/LinedList"/>
    <dgm:cxn modelId="{ECC6B5AC-D3D6-4E50-8AA7-9F91733E9A5D}" type="presParOf" srcId="{E4A382BD-3F99-413A-BDB6-6821896AF2A5}" destId="{2BC82762-D4D0-4F33-8016-950276CD8EAC}" srcOrd="6" destOrd="0" presId="urn:microsoft.com/office/officeart/2008/layout/LinedList"/>
    <dgm:cxn modelId="{1C25BB39-0EAD-423F-ABE3-33CDF1F31060}" type="presParOf" srcId="{E4A382BD-3F99-413A-BDB6-6821896AF2A5}" destId="{C05D39B8-5CDE-46FF-888E-B0B81AD814B0}" srcOrd="7" destOrd="0" presId="urn:microsoft.com/office/officeart/2008/layout/LinedList"/>
    <dgm:cxn modelId="{EF910DDC-E65E-461C-8246-F4C28D1F0516}" type="presParOf" srcId="{C05D39B8-5CDE-46FF-888E-B0B81AD814B0}" destId="{2E8F4AA8-5130-40CF-BEBF-E4404800647E}" srcOrd="0" destOrd="0" presId="urn:microsoft.com/office/officeart/2008/layout/LinedList"/>
    <dgm:cxn modelId="{EB45E966-C2E2-4EBE-AD04-3B0E2DDB7780}" type="presParOf" srcId="{C05D39B8-5CDE-46FF-888E-B0B81AD814B0}" destId="{028F4C87-400F-4EF6-BBBB-7D99EFAAB260}" srcOrd="1" destOrd="0" presId="urn:microsoft.com/office/officeart/2008/layout/LinedList"/>
    <dgm:cxn modelId="{CD315F89-28D3-49D7-A650-761504C76937}" type="presParOf" srcId="{E4A382BD-3F99-413A-BDB6-6821896AF2A5}" destId="{E3639AEC-B178-4D51-AD76-5C6B126E34D4}" srcOrd="8" destOrd="0" presId="urn:microsoft.com/office/officeart/2008/layout/LinedList"/>
    <dgm:cxn modelId="{82923922-9CF8-4EDB-AF54-781739684CBA}" type="presParOf" srcId="{E4A382BD-3F99-413A-BDB6-6821896AF2A5}" destId="{44B71063-B9EE-45E4-8920-20717B96681F}" srcOrd="9" destOrd="0" presId="urn:microsoft.com/office/officeart/2008/layout/LinedList"/>
    <dgm:cxn modelId="{BD0FE730-D811-4E51-8140-1EA828CBB6F2}" type="presParOf" srcId="{44B71063-B9EE-45E4-8920-20717B96681F}" destId="{F4C4152C-B967-434A-9024-4CBA580F2C1E}" srcOrd="0" destOrd="0" presId="urn:microsoft.com/office/officeart/2008/layout/LinedList"/>
    <dgm:cxn modelId="{BA34A6EF-09D9-402D-A437-71B475FF5845}" type="presParOf" srcId="{44B71063-B9EE-45E4-8920-20717B96681F}" destId="{B88F8FEF-C082-466B-A169-9D9CF5591B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6CD2C09-611B-4371-8193-E000370EBD57}"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8442FEBA-4635-4B57-B880-D2CF3F52D776}">
      <dgm:prSet custT="1"/>
      <dgm:spPr/>
      <dgm:t>
        <a:bodyPr/>
        <a:lstStyle/>
        <a:p>
          <a:r>
            <a:rPr lang="fr-FR" sz="2400" dirty="0"/>
            <a:t>Garantir des médicaments de qualité en permanence et accessibles à tous : régulation, approvisionnement, pharmacie hospitalière…</a:t>
          </a:r>
          <a:endParaRPr lang="en-US" sz="2400" dirty="0"/>
        </a:p>
      </dgm:t>
    </dgm:pt>
    <dgm:pt modelId="{A2436D72-1487-4BE0-BB00-A44BE4D1E75A}" type="parTrans" cxnId="{57A72759-0E43-429E-95D6-F822DA05CABE}">
      <dgm:prSet/>
      <dgm:spPr/>
      <dgm:t>
        <a:bodyPr/>
        <a:lstStyle/>
        <a:p>
          <a:endParaRPr lang="en-US" sz="2800"/>
        </a:p>
      </dgm:t>
    </dgm:pt>
    <dgm:pt modelId="{715D858A-FE85-4E4F-9258-E71F6400C0B8}" type="sibTrans" cxnId="{57A72759-0E43-429E-95D6-F822DA05CABE}">
      <dgm:prSet/>
      <dgm:spPr/>
      <dgm:t>
        <a:bodyPr/>
        <a:lstStyle/>
        <a:p>
          <a:endParaRPr lang="en-US" sz="2400"/>
        </a:p>
      </dgm:t>
    </dgm:pt>
    <dgm:pt modelId="{F8977C0C-5929-4CB5-9E50-420AAD3BF5FD}">
      <dgm:prSet custT="1"/>
      <dgm:spPr/>
      <dgm:t>
        <a:bodyPr/>
        <a:lstStyle/>
        <a:p>
          <a:r>
            <a:rPr lang="fr-FR" sz="2400"/>
            <a:t>Développer un modèle efficace de santé communautaire pour inverser la pyramide : action+++ sur les déterminants de la santé</a:t>
          </a:r>
          <a:endParaRPr lang="en-US" sz="2400"/>
        </a:p>
      </dgm:t>
    </dgm:pt>
    <dgm:pt modelId="{29E3C350-9993-4658-86A6-4E027BC4C671}" type="parTrans" cxnId="{0EF6C54C-19D2-4BBD-8B81-F84EDB5B2BAF}">
      <dgm:prSet/>
      <dgm:spPr/>
      <dgm:t>
        <a:bodyPr/>
        <a:lstStyle/>
        <a:p>
          <a:endParaRPr lang="en-US" sz="2800"/>
        </a:p>
      </dgm:t>
    </dgm:pt>
    <dgm:pt modelId="{D7CDD6EB-9BB8-4BD1-A70B-C17B45609B96}" type="sibTrans" cxnId="{0EF6C54C-19D2-4BBD-8B81-F84EDB5B2BAF}">
      <dgm:prSet/>
      <dgm:spPr/>
      <dgm:t>
        <a:bodyPr/>
        <a:lstStyle/>
        <a:p>
          <a:endParaRPr lang="en-US" sz="2400"/>
        </a:p>
      </dgm:t>
    </dgm:pt>
    <dgm:pt modelId="{70F67341-E73E-4B2A-A4B4-25DFF22C7031}">
      <dgm:prSet custT="1"/>
      <dgm:spPr/>
      <dgm:t>
        <a:bodyPr/>
        <a:lstStyle/>
        <a:p>
          <a:r>
            <a:rPr lang="fr-FR" sz="2400"/>
            <a:t>Mettre en place un dispositif de résilience face à l’insécurité pour la continuité des soins de base aux populations tout en garantissant la sécurité des personnels de santé;</a:t>
          </a:r>
          <a:endParaRPr lang="en-US" sz="2400"/>
        </a:p>
      </dgm:t>
    </dgm:pt>
    <dgm:pt modelId="{75A6E463-D8AC-4A36-91F4-840443D7D8BB}" type="parTrans" cxnId="{6664C5ED-57BB-4A65-B6B9-DCDA27486360}">
      <dgm:prSet/>
      <dgm:spPr/>
      <dgm:t>
        <a:bodyPr/>
        <a:lstStyle/>
        <a:p>
          <a:endParaRPr lang="en-US" sz="2800"/>
        </a:p>
      </dgm:t>
    </dgm:pt>
    <dgm:pt modelId="{698E5690-869B-4B28-BE6A-81D726C2B45C}" type="sibTrans" cxnId="{6664C5ED-57BB-4A65-B6B9-DCDA27486360}">
      <dgm:prSet/>
      <dgm:spPr/>
      <dgm:t>
        <a:bodyPr/>
        <a:lstStyle/>
        <a:p>
          <a:endParaRPr lang="en-US" sz="2400"/>
        </a:p>
      </dgm:t>
    </dgm:pt>
    <dgm:pt modelId="{4A81234E-86F9-4A69-8693-D4A69ED18FEB}">
      <dgm:prSet custT="1"/>
      <dgm:spPr/>
      <dgm:t>
        <a:bodyPr/>
        <a:lstStyle/>
        <a:p>
          <a:r>
            <a:rPr lang="fr-FR" sz="2400" dirty="0"/>
            <a:t>La mise en œuvre des réformes : l’assurance maladie universelle, la fonction publique hospitalière, l’approche WISN pour une distribution équitable des ressources humaines en santé, le </a:t>
          </a:r>
          <a:r>
            <a:rPr lang="fr-FR" sz="2400" dirty="0" err="1"/>
            <a:t>régistre</a:t>
          </a:r>
          <a:r>
            <a:rPr lang="fr-FR" sz="2400" dirty="0"/>
            <a:t> d’état civil et les taxes…</a:t>
          </a:r>
          <a:endParaRPr lang="en-US" sz="2400" dirty="0"/>
        </a:p>
      </dgm:t>
    </dgm:pt>
    <dgm:pt modelId="{18239C10-2DAC-49C0-8192-01E47E720AD5}" type="parTrans" cxnId="{905685AF-047D-4FD7-98AF-F8E3E907AAA7}">
      <dgm:prSet/>
      <dgm:spPr/>
      <dgm:t>
        <a:bodyPr/>
        <a:lstStyle/>
        <a:p>
          <a:endParaRPr lang="en-US" sz="2800"/>
        </a:p>
      </dgm:t>
    </dgm:pt>
    <dgm:pt modelId="{32AE92B3-D8B7-423A-AC09-3A34C56B15A6}" type="sibTrans" cxnId="{905685AF-047D-4FD7-98AF-F8E3E907AAA7}">
      <dgm:prSet/>
      <dgm:spPr/>
      <dgm:t>
        <a:bodyPr/>
        <a:lstStyle/>
        <a:p>
          <a:endParaRPr lang="en-US" sz="2400"/>
        </a:p>
      </dgm:t>
    </dgm:pt>
    <dgm:pt modelId="{D44F6365-9034-4EC6-8902-81727AC46770}">
      <dgm:prSet custT="1"/>
      <dgm:spPr/>
      <dgm:t>
        <a:bodyPr/>
        <a:lstStyle/>
        <a:p>
          <a:r>
            <a:rPr lang="en-US" sz="2400" dirty="0" err="1"/>
            <a:t>L’opérationalisation</a:t>
          </a:r>
          <a:r>
            <a:rPr lang="en-US" sz="2400" dirty="0"/>
            <a:t> de la </a:t>
          </a:r>
          <a:r>
            <a:rPr lang="en-US" sz="2400" dirty="0" err="1"/>
            <a:t>plateforme</a:t>
          </a:r>
          <a:r>
            <a:rPr lang="en-US" sz="2400" dirty="0"/>
            <a:t> “One Health” : santé </a:t>
          </a:r>
          <a:r>
            <a:rPr lang="en-US" sz="2400" dirty="0" err="1"/>
            <a:t>animale</a:t>
          </a:r>
          <a:r>
            <a:rPr lang="en-US" sz="2400" dirty="0"/>
            <a:t>, santé </a:t>
          </a:r>
          <a:r>
            <a:rPr lang="en-US" sz="2400" dirty="0" err="1"/>
            <a:t>humaine</a:t>
          </a:r>
          <a:r>
            <a:rPr lang="en-US" sz="2400" dirty="0"/>
            <a:t>, santé </a:t>
          </a:r>
          <a:r>
            <a:rPr lang="en-US" sz="2400" dirty="0" err="1"/>
            <a:t>environementale</a:t>
          </a:r>
          <a:r>
            <a:rPr lang="en-US" sz="2400" dirty="0"/>
            <a:t>, agriculture, </a:t>
          </a:r>
          <a:r>
            <a:rPr lang="en-US" sz="2400" dirty="0" err="1"/>
            <a:t>enseignenement</a:t>
          </a:r>
          <a:r>
            <a:rPr lang="en-US" sz="2400" dirty="0"/>
            <a:t> et recherche…</a:t>
          </a:r>
        </a:p>
      </dgm:t>
    </dgm:pt>
    <dgm:pt modelId="{B44B3E29-D278-4442-8308-F3109ACEE6A2}" type="parTrans" cxnId="{5B2F63D9-6744-46F2-8100-DEF9CCAE60E9}">
      <dgm:prSet/>
      <dgm:spPr/>
      <dgm:t>
        <a:bodyPr/>
        <a:lstStyle/>
        <a:p>
          <a:endParaRPr lang="fr-FR" sz="2800"/>
        </a:p>
      </dgm:t>
    </dgm:pt>
    <dgm:pt modelId="{C888A9BB-C198-44AF-84E4-D5F717CFDC6E}" type="sibTrans" cxnId="{5B2F63D9-6744-46F2-8100-DEF9CCAE60E9}">
      <dgm:prSet/>
      <dgm:spPr/>
      <dgm:t>
        <a:bodyPr/>
        <a:lstStyle/>
        <a:p>
          <a:endParaRPr lang="fr-FR" sz="2400"/>
        </a:p>
      </dgm:t>
    </dgm:pt>
    <dgm:pt modelId="{E4A382BD-3F99-413A-BDB6-6821896AF2A5}" type="pres">
      <dgm:prSet presAssocID="{86CD2C09-611B-4371-8193-E000370EBD57}" presName="vert0" presStyleCnt="0">
        <dgm:presLayoutVars>
          <dgm:dir/>
          <dgm:animOne val="branch"/>
          <dgm:animLvl val="lvl"/>
        </dgm:presLayoutVars>
      </dgm:prSet>
      <dgm:spPr/>
    </dgm:pt>
    <dgm:pt modelId="{A6D6D212-A7AB-482B-BB93-15C695C6FA7C}" type="pres">
      <dgm:prSet presAssocID="{8442FEBA-4635-4B57-B880-D2CF3F52D776}" presName="thickLine" presStyleLbl="alignNode1" presStyleIdx="0" presStyleCnt="5"/>
      <dgm:spPr/>
    </dgm:pt>
    <dgm:pt modelId="{8C82EFBA-0CE8-48BC-B008-7FCDF5CDA44C}" type="pres">
      <dgm:prSet presAssocID="{8442FEBA-4635-4B57-B880-D2CF3F52D776}" presName="horz1" presStyleCnt="0"/>
      <dgm:spPr/>
    </dgm:pt>
    <dgm:pt modelId="{995FAA7B-1C24-48E7-A07A-6D76239D3780}" type="pres">
      <dgm:prSet presAssocID="{8442FEBA-4635-4B57-B880-D2CF3F52D776}" presName="tx1" presStyleLbl="revTx" presStyleIdx="0" presStyleCnt="5"/>
      <dgm:spPr/>
    </dgm:pt>
    <dgm:pt modelId="{B31871DB-3CAB-4ABB-AD85-1F30739CC5EC}" type="pres">
      <dgm:prSet presAssocID="{8442FEBA-4635-4B57-B880-D2CF3F52D776}" presName="vert1" presStyleCnt="0"/>
      <dgm:spPr/>
    </dgm:pt>
    <dgm:pt modelId="{49B9A128-1A32-49EE-BB8B-7CC319380226}" type="pres">
      <dgm:prSet presAssocID="{F8977C0C-5929-4CB5-9E50-420AAD3BF5FD}" presName="thickLine" presStyleLbl="alignNode1" presStyleIdx="1" presStyleCnt="5"/>
      <dgm:spPr/>
    </dgm:pt>
    <dgm:pt modelId="{C5F5C14C-5B20-4884-9B1A-21542EBDFADE}" type="pres">
      <dgm:prSet presAssocID="{F8977C0C-5929-4CB5-9E50-420AAD3BF5FD}" presName="horz1" presStyleCnt="0"/>
      <dgm:spPr/>
    </dgm:pt>
    <dgm:pt modelId="{71602CF2-B60A-4F91-97C2-99150EF1A1E5}" type="pres">
      <dgm:prSet presAssocID="{F8977C0C-5929-4CB5-9E50-420AAD3BF5FD}" presName="tx1" presStyleLbl="revTx" presStyleIdx="1" presStyleCnt="5"/>
      <dgm:spPr/>
    </dgm:pt>
    <dgm:pt modelId="{2CF42C82-52A8-4E94-9C54-040C1BD5AB30}" type="pres">
      <dgm:prSet presAssocID="{F8977C0C-5929-4CB5-9E50-420AAD3BF5FD}" presName="vert1" presStyleCnt="0"/>
      <dgm:spPr/>
    </dgm:pt>
    <dgm:pt modelId="{9862C35C-C8C4-480E-B19A-9251FB4E502F}" type="pres">
      <dgm:prSet presAssocID="{70F67341-E73E-4B2A-A4B4-25DFF22C7031}" presName="thickLine" presStyleLbl="alignNode1" presStyleIdx="2" presStyleCnt="5"/>
      <dgm:spPr/>
    </dgm:pt>
    <dgm:pt modelId="{627BE18D-9C14-4B31-BCAF-2D32E4F85BE8}" type="pres">
      <dgm:prSet presAssocID="{70F67341-E73E-4B2A-A4B4-25DFF22C7031}" presName="horz1" presStyleCnt="0"/>
      <dgm:spPr/>
    </dgm:pt>
    <dgm:pt modelId="{B5ABD0B0-3D21-4601-8130-0744B771AB79}" type="pres">
      <dgm:prSet presAssocID="{70F67341-E73E-4B2A-A4B4-25DFF22C7031}" presName="tx1" presStyleLbl="revTx" presStyleIdx="2" presStyleCnt="5"/>
      <dgm:spPr/>
    </dgm:pt>
    <dgm:pt modelId="{1F79F594-A6AB-47CD-8960-F056F43CF15D}" type="pres">
      <dgm:prSet presAssocID="{70F67341-E73E-4B2A-A4B4-25DFF22C7031}" presName="vert1" presStyleCnt="0"/>
      <dgm:spPr/>
    </dgm:pt>
    <dgm:pt modelId="{2BC82762-D4D0-4F33-8016-950276CD8EAC}" type="pres">
      <dgm:prSet presAssocID="{4A81234E-86F9-4A69-8693-D4A69ED18FEB}" presName="thickLine" presStyleLbl="alignNode1" presStyleIdx="3" presStyleCnt="5"/>
      <dgm:spPr/>
    </dgm:pt>
    <dgm:pt modelId="{C05D39B8-5CDE-46FF-888E-B0B81AD814B0}" type="pres">
      <dgm:prSet presAssocID="{4A81234E-86F9-4A69-8693-D4A69ED18FEB}" presName="horz1" presStyleCnt="0"/>
      <dgm:spPr/>
    </dgm:pt>
    <dgm:pt modelId="{2E8F4AA8-5130-40CF-BEBF-E4404800647E}" type="pres">
      <dgm:prSet presAssocID="{4A81234E-86F9-4A69-8693-D4A69ED18FEB}" presName="tx1" presStyleLbl="revTx" presStyleIdx="3" presStyleCnt="5"/>
      <dgm:spPr/>
    </dgm:pt>
    <dgm:pt modelId="{028F4C87-400F-4EF6-BBBB-7D99EFAAB260}" type="pres">
      <dgm:prSet presAssocID="{4A81234E-86F9-4A69-8693-D4A69ED18FEB}" presName="vert1" presStyleCnt="0"/>
      <dgm:spPr/>
    </dgm:pt>
    <dgm:pt modelId="{E3639AEC-B178-4D51-AD76-5C6B126E34D4}" type="pres">
      <dgm:prSet presAssocID="{D44F6365-9034-4EC6-8902-81727AC46770}" presName="thickLine" presStyleLbl="alignNode1" presStyleIdx="4" presStyleCnt="5"/>
      <dgm:spPr/>
    </dgm:pt>
    <dgm:pt modelId="{44B71063-B9EE-45E4-8920-20717B96681F}" type="pres">
      <dgm:prSet presAssocID="{D44F6365-9034-4EC6-8902-81727AC46770}" presName="horz1" presStyleCnt="0"/>
      <dgm:spPr/>
    </dgm:pt>
    <dgm:pt modelId="{F4C4152C-B967-434A-9024-4CBA580F2C1E}" type="pres">
      <dgm:prSet presAssocID="{D44F6365-9034-4EC6-8902-81727AC46770}" presName="tx1" presStyleLbl="revTx" presStyleIdx="4" presStyleCnt="5"/>
      <dgm:spPr/>
    </dgm:pt>
    <dgm:pt modelId="{B88F8FEF-C082-466B-A169-9D9CF5591B31}" type="pres">
      <dgm:prSet presAssocID="{D44F6365-9034-4EC6-8902-81727AC46770}" presName="vert1" presStyleCnt="0"/>
      <dgm:spPr/>
    </dgm:pt>
  </dgm:ptLst>
  <dgm:cxnLst>
    <dgm:cxn modelId="{DC0DAD16-37E5-4481-87DB-2691673B5A3C}" type="presOf" srcId="{4A81234E-86F9-4A69-8693-D4A69ED18FEB}" destId="{2E8F4AA8-5130-40CF-BEBF-E4404800647E}" srcOrd="0" destOrd="0" presId="urn:microsoft.com/office/officeart/2008/layout/LinedList"/>
    <dgm:cxn modelId="{ED15F622-5C84-4A9F-BC3F-C3C5781F4C8E}" type="presOf" srcId="{86CD2C09-611B-4371-8193-E000370EBD57}" destId="{E4A382BD-3F99-413A-BDB6-6821896AF2A5}" srcOrd="0" destOrd="0" presId="urn:microsoft.com/office/officeart/2008/layout/LinedList"/>
    <dgm:cxn modelId="{0025CA33-FA8C-45DC-BFE0-3DF6D50BCE2B}" type="presOf" srcId="{D44F6365-9034-4EC6-8902-81727AC46770}" destId="{F4C4152C-B967-434A-9024-4CBA580F2C1E}" srcOrd="0" destOrd="0" presId="urn:microsoft.com/office/officeart/2008/layout/LinedList"/>
    <dgm:cxn modelId="{0EF6C54C-19D2-4BBD-8B81-F84EDB5B2BAF}" srcId="{86CD2C09-611B-4371-8193-E000370EBD57}" destId="{F8977C0C-5929-4CB5-9E50-420AAD3BF5FD}" srcOrd="1" destOrd="0" parTransId="{29E3C350-9993-4658-86A6-4E027BC4C671}" sibTransId="{D7CDD6EB-9BB8-4BD1-A70B-C17B45609B96}"/>
    <dgm:cxn modelId="{4DC0414D-BA63-4506-9642-CD56F4F1DC5F}" type="presOf" srcId="{8442FEBA-4635-4B57-B880-D2CF3F52D776}" destId="{995FAA7B-1C24-48E7-A07A-6D76239D3780}" srcOrd="0" destOrd="0" presId="urn:microsoft.com/office/officeart/2008/layout/LinedList"/>
    <dgm:cxn modelId="{9206B752-FE13-45C9-A76F-98AC86F98B08}" type="presOf" srcId="{70F67341-E73E-4B2A-A4B4-25DFF22C7031}" destId="{B5ABD0B0-3D21-4601-8130-0744B771AB79}" srcOrd="0" destOrd="0" presId="urn:microsoft.com/office/officeart/2008/layout/LinedList"/>
    <dgm:cxn modelId="{57A72759-0E43-429E-95D6-F822DA05CABE}" srcId="{86CD2C09-611B-4371-8193-E000370EBD57}" destId="{8442FEBA-4635-4B57-B880-D2CF3F52D776}" srcOrd="0" destOrd="0" parTransId="{A2436D72-1487-4BE0-BB00-A44BE4D1E75A}" sibTransId="{715D858A-FE85-4E4F-9258-E71F6400C0B8}"/>
    <dgm:cxn modelId="{905685AF-047D-4FD7-98AF-F8E3E907AAA7}" srcId="{86CD2C09-611B-4371-8193-E000370EBD57}" destId="{4A81234E-86F9-4A69-8693-D4A69ED18FEB}" srcOrd="3" destOrd="0" parTransId="{18239C10-2DAC-49C0-8192-01E47E720AD5}" sibTransId="{32AE92B3-D8B7-423A-AC09-3A34C56B15A6}"/>
    <dgm:cxn modelId="{E25CF4B7-D635-41D3-8203-C86949F5F306}" type="presOf" srcId="{F8977C0C-5929-4CB5-9E50-420AAD3BF5FD}" destId="{71602CF2-B60A-4F91-97C2-99150EF1A1E5}" srcOrd="0" destOrd="0" presId="urn:microsoft.com/office/officeart/2008/layout/LinedList"/>
    <dgm:cxn modelId="{5B2F63D9-6744-46F2-8100-DEF9CCAE60E9}" srcId="{86CD2C09-611B-4371-8193-E000370EBD57}" destId="{D44F6365-9034-4EC6-8902-81727AC46770}" srcOrd="4" destOrd="0" parTransId="{B44B3E29-D278-4442-8308-F3109ACEE6A2}" sibTransId="{C888A9BB-C198-44AF-84E4-D5F717CFDC6E}"/>
    <dgm:cxn modelId="{6664C5ED-57BB-4A65-B6B9-DCDA27486360}" srcId="{86CD2C09-611B-4371-8193-E000370EBD57}" destId="{70F67341-E73E-4B2A-A4B4-25DFF22C7031}" srcOrd="2" destOrd="0" parTransId="{75A6E463-D8AC-4A36-91F4-840443D7D8BB}" sibTransId="{698E5690-869B-4B28-BE6A-81D726C2B45C}"/>
    <dgm:cxn modelId="{AAC28331-D91D-430C-96D0-1832575C05DF}" type="presParOf" srcId="{E4A382BD-3F99-413A-BDB6-6821896AF2A5}" destId="{A6D6D212-A7AB-482B-BB93-15C695C6FA7C}" srcOrd="0" destOrd="0" presId="urn:microsoft.com/office/officeart/2008/layout/LinedList"/>
    <dgm:cxn modelId="{3B86A7DF-CA18-41A7-BA67-90CF044C9777}" type="presParOf" srcId="{E4A382BD-3F99-413A-BDB6-6821896AF2A5}" destId="{8C82EFBA-0CE8-48BC-B008-7FCDF5CDA44C}" srcOrd="1" destOrd="0" presId="urn:microsoft.com/office/officeart/2008/layout/LinedList"/>
    <dgm:cxn modelId="{127DC0CC-F6D8-4E47-BAA2-2BA04460758B}" type="presParOf" srcId="{8C82EFBA-0CE8-48BC-B008-7FCDF5CDA44C}" destId="{995FAA7B-1C24-48E7-A07A-6D76239D3780}" srcOrd="0" destOrd="0" presId="urn:microsoft.com/office/officeart/2008/layout/LinedList"/>
    <dgm:cxn modelId="{567FAC6C-5D5C-4D14-9BCB-FC87DB727A4E}" type="presParOf" srcId="{8C82EFBA-0CE8-48BC-B008-7FCDF5CDA44C}" destId="{B31871DB-3CAB-4ABB-AD85-1F30739CC5EC}" srcOrd="1" destOrd="0" presId="urn:microsoft.com/office/officeart/2008/layout/LinedList"/>
    <dgm:cxn modelId="{504FEECF-B3D1-4DB6-80B6-DBF045A80DDD}" type="presParOf" srcId="{E4A382BD-3F99-413A-BDB6-6821896AF2A5}" destId="{49B9A128-1A32-49EE-BB8B-7CC319380226}" srcOrd="2" destOrd="0" presId="urn:microsoft.com/office/officeart/2008/layout/LinedList"/>
    <dgm:cxn modelId="{3FC97D39-2134-41D5-B9C8-84DEEB097E91}" type="presParOf" srcId="{E4A382BD-3F99-413A-BDB6-6821896AF2A5}" destId="{C5F5C14C-5B20-4884-9B1A-21542EBDFADE}" srcOrd="3" destOrd="0" presId="urn:microsoft.com/office/officeart/2008/layout/LinedList"/>
    <dgm:cxn modelId="{EB1791D4-3D5E-4368-B401-664C6E376F48}" type="presParOf" srcId="{C5F5C14C-5B20-4884-9B1A-21542EBDFADE}" destId="{71602CF2-B60A-4F91-97C2-99150EF1A1E5}" srcOrd="0" destOrd="0" presId="urn:microsoft.com/office/officeart/2008/layout/LinedList"/>
    <dgm:cxn modelId="{BE1260ED-846D-4897-9568-A8A6A45D2AE3}" type="presParOf" srcId="{C5F5C14C-5B20-4884-9B1A-21542EBDFADE}" destId="{2CF42C82-52A8-4E94-9C54-040C1BD5AB30}" srcOrd="1" destOrd="0" presId="urn:microsoft.com/office/officeart/2008/layout/LinedList"/>
    <dgm:cxn modelId="{5582372F-06C3-491D-B5E9-BF711D69AC81}" type="presParOf" srcId="{E4A382BD-3F99-413A-BDB6-6821896AF2A5}" destId="{9862C35C-C8C4-480E-B19A-9251FB4E502F}" srcOrd="4" destOrd="0" presId="urn:microsoft.com/office/officeart/2008/layout/LinedList"/>
    <dgm:cxn modelId="{E39F0B29-938D-4125-8FA9-CCE3B3C1B3F9}" type="presParOf" srcId="{E4A382BD-3F99-413A-BDB6-6821896AF2A5}" destId="{627BE18D-9C14-4B31-BCAF-2D32E4F85BE8}" srcOrd="5" destOrd="0" presId="urn:microsoft.com/office/officeart/2008/layout/LinedList"/>
    <dgm:cxn modelId="{85A0DA6E-9E61-4AD9-8185-91C3D446DFFA}" type="presParOf" srcId="{627BE18D-9C14-4B31-BCAF-2D32E4F85BE8}" destId="{B5ABD0B0-3D21-4601-8130-0744B771AB79}" srcOrd="0" destOrd="0" presId="urn:microsoft.com/office/officeart/2008/layout/LinedList"/>
    <dgm:cxn modelId="{71D0C85D-69D3-4980-A557-BFFB79384B1F}" type="presParOf" srcId="{627BE18D-9C14-4B31-BCAF-2D32E4F85BE8}" destId="{1F79F594-A6AB-47CD-8960-F056F43CF15D}" srcOrd="1" destOrd="0" presId="urn:microsoft.com/office/officeart/2008/layout/LinedList"/>
    <dgm:cxn modelId="{ECC6B5AC-D3D6-4E50-8AA7-9F91733E9A5D}" type="presParOf" srcId="{E4A382BD-3F99-413A-BDB6-6821896AF2A5}" destId="{2BC82762-D4D0-4F33-8016-950276CD8EAC}" srcOrd="6" destOrd="0" presId="urn:microsoft.com/office/officeart/2008/layout/LinedList"/>
    <dgm:cxn modelId="{1C25BB39-0EAD-423F-ABE3-33CDF1F31060}" type="presParOf" srcId="{E4A382BD-3F99-413A-BDB6-6821896AF2A5}" destId="{C05D39B8-5CDE-46FF-888E-B0B81AD814B0}" srcOrd="7" destOrd="0" presId="urn:microsoft.com/office/officeart/2008/layout/LinedList"/>
    <dgm:cxn modelId="{EF910DDC-E65E-461C-8246-F4C28D1F0516}" type="presParOf" srcId="{C05D39B8-5CDE-46FF-888E-B0B81AD814B0}" destId="{2E8F4AA8-5130-40CF-BEBF-E4404800647E}" srcOrd="0" destOrd="0" presId="urn:microsoft.com/office/officeart/2008/layout/LinedList"/>
    <dgm:cxn modelId="{EB45E966-C2E2-4EBE-AD04-3B0E2DDB7780}" type="presParOf" srcId="{C05D39B8-5CDE-46FF-888E-B0B81AD814B0}" destId="{028F4C87-400F-4EF6-BBBB-7D99EFAAB260}" srcOrd="1" destOrd="0" presId="urn:microsoft.com/office/officeart/2008/layout/LinedList"/>
    <dgm:cxn modelId="{CD315F89-28D3-49D7-A650-761504C76937}" type="presParOf" srcId="{E4A382BD-3F99-413A-BDB6-6821896AF2A5}" destId="{E3639AEC-B178-4D51-AD76-5C6B126E34D4}" srcOrd="8" destOrd="0" presId="urn:microsoft.com/office/officeart/2008/layout/LinedList"/>
    <dgm:cxn modelId="{82923922-9CF8-4EDB-AF54-781739684CBA}" type="presParOf" srcId="{E4A382BD-3F99-413A-BDB6-6821896AF2A5}" destId="{44B71063-B9EE-45E4-8920-20717B96681F}" srcOrd="9" destOrd="0" presId="urn:microsoft.com/office/officeart/2008/layout/LinedList"/>
    <dgm:cxn modelId="{BD0FE730-D811-4E51-8140-1EA828CBB6F2}" type="presParOf" srcId="{44B71063-B9EE-45E4-8920-20717B96681F}" destId="{F4C4152C-B967-434A-9024-4CBA580F2C1E}" srcOrd="0" destOrd="0" presId="urn:microsoft.com/office/officeart/2008/layout/LinedList"/>
    <dgm:cxn modelId="{BA34A6EF-09D9-402D-A437-71B475FF5845}" type="presParOf" srcId="{44B71063-B9EE-45E4-8920-20717B96681F}" destId="{B88F8FEF-C082-466B-A169-9D9CF5591B3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6CD2C09-611B-4371-8193-E000370EBD57}"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8442FEBA-4635-4B57-B880-D2CF3F52D776}">
      <dgm:prSet custT="1"/>
      <dgm:spPr/>
      <dgm:t>
        <a:bodyPr/>
        <a:lstStyle/>
        <a:p>
          <a:r>
            <a:rPr lang="fr-FR" sz="2400" dirty="0"/>
            <a:t>Le Gouvernement accordent un regard particulier </a:t>
          </a:r>
          <a:r>
            <a:rPr lang="fr-FR" sz="2400" b="1" dirty="0"/>
            <a:t>aux actions de la société civile </a:t>
          </a:r>
          <a:r>
            <a:rPr lang="fr-FR" sz="2400" dirty="0"/>
            <a:t>: Présimètre, contrôles de l’effectivité de la gratuité des services, veille citoyenne et communautaire, enquêtes sur la corruption…</a:t>
          </a:r>
          <a:endParaRPr lang="en-US" sz="2400" dirty="0"/>
        </a:p>
      </dgm:t>
    </dgm:pt>
    <dgm:pt modelId="{A2436D72-1487-4BE0-BB00-A44BE4D1E75A}" type="parTrans" cxnId="{57A72759-0E43-429E-95D6-F822DA05CABE}">
      <dgm:prSet/>
      <dgm:spPr/>
      <dgm:t>
        <a:bodyPr/>
        <a:lstStyle/>
        <a:p>
          <a:endParaRPr lang="en-US" sz="2800"/>
        </a:p>
      </dgm:t>
    </dgm:pt>
    <dgm:pt modelId="{715D858A-FE85-4E4F-9258-E71F6400C0B8}" type="sibTrans" cxnId="{57A72759-0E43-429E-95D6-F822DA05CABE}">
      <dgm:prSet/>
      <dgm:spPr/>
      <dgm:t>
        <a:bodyPr/>
        <a:lstStyle/>
        <a:p>
          <a:endParaRPr lang="en-US" sz="2400"/>
        </a:p>
      </dgm:t>
    </dgm:pt>
    <dgm:pt modelId="{F8977C0C-5929-4CB5-9E50-420AAD3BF5FD}">
      <dgm:prSet custT="1"/>
      <dgm:spPr/>
      <dgm:t>
        <a:bodyPr/>
        <a:lstStyle/>
        <a:p>
          <a:r>
            <a:rPr lang="fr-FR" sz="2400" dirty="0"/>
            <a:t>Nécessité de maintenir les acquis et surtout de garder le caractère indépendant et juste des activités de la société civile. A la longue, ce sera probablement </a:t>
          </a:r>
          <a:r>
            <a:rPr lang="fr-FR" sz="2400" b="1" dirty="0"/>
            <a:t>« le 4</a:t>
          </a:r>
          <a:r>
            <a:rPr lang="fr-FR" sz="2400" b="1" baseline="30000" dirty="0"/>
            <a:t>ème</a:t>
          </a:r>
          <a:r>
            <a:rPr lang="fr-FR" sz="2400" b="1" dirty="0"/>
            <a:t> pouvoir » </a:t>
          </a:r>
          <a:r>
            <a:rPr lang="fr-FR" sz="2400" dirty="0"/>
            <a:t>à l’image de pays comme la Chine Taïwan ou les pays Scandinaves </a:t>
          </a:r>
          <a:endParaRPr lang="en-US" sz="2400" dirty="0"/>
        </a:p>
      </dgm:t>
    </dgm:pt>
    <dgm:pt modelId="{29E3C350-9993-4658-86A6-4E027BC4C671}" type="parTrans" cxnId="{0EF6C54C-19D2-4BBD-8B81-F84EDB5B2BAF}">
      <dgm:prSet/>
      <dgm:spPr/>
      <dgm:t>
        <a:bodyPr/>
        <a:lstStyle/>
        <a:p>
          <a:endParaRPr lang="en-US" sz="2800"/>
        </a:p>
      </dgm:t>
    </dgm:pt>
    <dgm:pt modelId="{D7CDD6EB-9BB8-4BD1-A70B-C17B45609B96}" type="sibTrans" cxnId="{0EF6C54C-19D2-4BBD-8B81-F84EDB5B2BAF}">
      <dgm:prSet/>
      <dgm:spPr/>
      <dgm:t>
        <a:bodyPr/>
        <a:lstStyle/>
        <a:p>
          <a:endParaRPr lang="en-US" sz="2400"/>
        </a:p>
      </dgm:t>
    </dgm:pt>
    <dgm:pt modelId="{70F67341-E73E-4B2A-A4B4-25DFF22C7031}">
      <dgm:prSet custT="1"/>
      <dgm:spPr/>
      <dgm:t>
        <a:bodyPr/>
        <a:lstStyle/>
        <a:p>
          <a:r>
            <a:rPr lang="fr-FR" sz="2400" dirty="0"/>
            <a:t>Respecter le </a:t>
          </a:r>
          <a:r>
            <a:rPr lang="fr-FR" sz="2400" b="1" dirty="0"/>
            <a:t>principe de séparation des fonctions </a:t>
          </a:r>
          <a:r>
            <a:rPr lang="fr-FR" sz="2400" dirty="0"/>
            <a:t>: des acteurs de la société civile font des activités de prise en charge en plus de leurs pouvoir de suivi pour la transparence et la redevabilité ; cela créé la confusion</a:t>
          </a:r>
          <a:endParaRPr lang="en-US" sz="2400" dirty="0"/>
        </a:p>
      </dgm:t>
    </dgm:pt>
    <dgm:pt modelId="{75A6E463-D8AC-4A36-91F4-840443D7D8BB}" type="parTrans" cxnId="{6664C5ED-57BB-4A65-B6B9-DCDA27486360}">
      <dgm:prSet/>
      <dgm:spPr/>
      <dgm:t>
        <a:bodyPr/>
        <a:lstStyle/>
        <a:p>
          <a:endParaRPr lang="en-US" sz="2800"/>
        </a:p>
      </dgm:t>
    </dgm:pt>
    <dgm:pt modelId="{698E5690-869B-4B28-BE6A-81D726C2B45C}" type="sibTrans" cxnId="{6664C5ED-57BB-4A65-B6B9-DCDA27486360}">
      <dgm:prSet/>
      <dgm:spPr/>
      <dgm:t>
        <a:bodyPr/>
        <a:lstStyle/>
        <a:p>
          <a:endParaRPr lang="en-US" sz="2400"/>
        </a:p>
      </dgm:t>
    </dgm:pt>
    <dgm:pt modelId="{E4A382BD-3F99-413A-BDB6-6821896AF2A5}" type="pres">
      <dgm:prSet presAssocID="{86CD2C09-611B-4371-8193-E000370EBD57}" presName="vert0" presStyleCnt="0">
        <dgm:presLayoutVars>
          <dgm:dir/>
          <dgm:animOne val="branch"/>
          <dgm:animLvl val="lvl"/>
        </dgm:presLayoutVars>
      </dgm:prSet>
      <dgm:spPr/>
    </dgm:pt>
    <dgm:pt modelId="{A6D6D212-A7AB-482B-BB93-15C695C6FA7C}" type="pres">
      <dgm:prSet presAssocID="{8442FEBA-4635-4B57-B880-D2CF3F52D776}" presName="thickLine" presStyleLbl="alignNode1" presStyleIdx="0" presStyleCnt="3"/>
      <dgm:spPr/>
    </dgm:pt>
    <dgm:pt modelId="{8C82EFBA-0CE8-48BC-B008-7FCDF5CDA44C}" type="pres">
      <dgm:prSet presAssocID="{8442FEBA-4635-4B57-B880-D2CF3F52D776}" presName="horz1" presStyleCnt="0"/>
      <dgm:spPr/>
    </dgm:pt>
    <dgm:pt modelId="{995FAA7B-1C24-48E7-A07A-6D76239D3780}" type="pres">
      <dgm:prSet presAssocID="{8442FEBA-4635-4B57-B880-D2CF3F52D776}" presName="tx1" presStyleLbl="revTx" presStyleIdx="0" presStyleCnt="3"/>
      <dgm:spPr/>
    </dgm:pt>
    <dgm:pt modelId="{B31871DB-3CAB-4ABB-AD85-1F30739CC5EC}" type="pres">
      <dgm:prSet presAssocID="{8442FEBA-4635-4B57-B880-D2CF3F52D776}" presName="vert1" presStyleCnt="0"/>
      <dgm:spPr/>
    </dgm:pt>
    <dgm:pt modelId="{49B9A128-1A32-49EE-BB8B-7CC319380226}" type="pres">
      <dgm:prSet presAssocID="{F8977C0C-5929-4CB5-9E50-420AAD3BF5FD}" presName="thickLine" presStyleLbl="alignNode1" presStyleIdx="1" presStyleCnt="3"/>
      <dgm:spPr/>
    </dgm:pt>
    <dgm:pt modelId="{C5F5C14C-5B20-4884-9B1A-21542EBDFADE}" type="pres">
      <dgm:prSet presAssocID="{F8977C0C-5929-4CB5-9E50-420AAD3BF5FD}" presName="horz1" presStyleCnt="0"/>
      <dgm:spPr/>
    </dgm:pt>
    <dgm:pt modelId="{71602CF2-B60A-4F91-97C2-99150EF1A1E5}" type="pres">
      <dgm:prSet presAssocID="{F8977C0C-5929-4CB5-9E50-420AAD3BF5FD}" presName="tx1" presStyleLbl="revTx" presStyleIdx="1" presStyleCnt="3"/>
      <dgm:spPr/>
    </dgm:pt>
    <dgm:pt modelId="{2CF42C82-52A8-4E94-9C54-040C1BD5AB30}" type="pres">
      <dgm:prSet presAssocID="{F8977C0C-5929-4CB5-9E50-420AAD3BF5FD}" presName="vert1" presStyleCnt="0"/>
      <dgm:spPr/>
    </dgm:pt>
    <dgm:pt modelId="{9862C35C-C8C4-480E-B19A-9251FB4E502F}" type="pres">
      <dgm:prSet presAssocID="{70F67341-E73E-4B2A-A4B4-25DFF22C7031}" presName="thickLine" presStyleLbl="alignNode1" presStyleIdx="2" presStyleCnt="3"/>
      <dgm:spPr/>
    </dgm:pt>
    <dgm:pt modelId="{627BE18D-9C14-4B31-BCAF-2D32E4F85BE8}" type="pres">
      <dgm:prSet presAssocID="{70F67341-E73E-4B2A-A4B4-25DFF22C7031}" presName="horz1" presStyleCnt="0"/>
      <dgm:spPr/>
    </dgm:pt>
    <dgm:pt modelId="{B5ABD0B0-3D21-4601-8130-0744B771AB79}" type="pres">
      <dgm:prSet presAssocID="{70F67341-E73E-4B2A-A4B4-25DFF22C7031}" presName="tx1" presStyleLbl="revTx" presStyleIdx="2" presStyleCnt="3"/>
      <dgm:spPr/>
    </dgm:pt>
    <dgm:pt modelId="{1F79F594-A6AB-47CD-8960-F056F43CF15D}" type="pres">
      <dgm:prSet presAssocID="{70F67341-E73E-4B2A-A4B4-25DFF22C7031}" presName="vert1" presStyleCnt="0"/>
      <dgm:spPr/>
    </dgm:pt>
  </dgm:ptLst>
  <dgm:cxnLst>
    <dgm:cxn modelId="{ED15F622-5C84-4A9F-BC3F-C3C5781F4C8E}" type="presOf" srcId="{86CD2C09-611B-4371-8193-E000370EBD57}" destId="{E4A382BD-3F99-413A-BDB6-6821896AF2A5}" srcOrd="0" destOrd="0" presId="urn:microsoft.com/office/officeart/2008/layout/LinedList"/>
    <dgm:cxn modelId="{0EF6C54C-19D2-4BBD-8B81-F84EDB5B2BAF}" srcId="{86CD2C09-611B-4371-8193-E000370EBD57}" destId="{F8977C0C-5929-4CB5-9E50-420AAD3BF5FD}" srcOrd="1" destOrd="0" parTransId="{29E3C350-9993-4658-86A6-4E027BC4C671}" sibTransId="{D7CDD6EB-9BB8-4BD1-A70B-C17B45609B96}"/>
    <dgm:cxn modelId="{4DC0414D-BA63-4506-9642-CD56F4F1DC5F}" type="presOf" srcId="{8442FEBA-4635-4B57-B880-D2CF3F52D776}" destId="{995FAA7B-1C24-48E7-A07A-6D76239D3780}" srcOrd="0" destOrd="0" presId="urn:microsoft.com/office/officeart/2008/layout/LinedList"/>
    <dgm:cxn modelId="{9206B752-FE13-45C9-A76F-98AC86F98B08}" type="presOf" srcId="{70F67341-E73E-4B2A-A4B4-25DFF22C7031}" destId="{B5ABD0B0-3D21-4601-8130-0744B771AB79}" srcOrd="0" destOrd="0" presId="urn:microsoft.com/office/officeart/2008/layout/LinedList"/>
    <dgm:cxn modelId="{57A72759-0E43-429E-95D6-F822DA05CABE}" srcId="{86CD2C09-611B-4371-8193-E000370EBD57}" destId="{8442FEBA-4635-4B57-B880-D2CF3F52D776}" srcOrd="0" destOrd="0" parTransId="{A2436D72-1487-4BE0-BB00-A44BE4D1E75A}" sibTransId="{715D858A-FE85-4E4F-9258-E71F6400C0B8}"/>
    <dgm:cxn modelId="{E25CF4B7-D635-41D3-8203-C86949F5F306}" type="presOf" srcId="{F8977C0C-5929-4CB5-9E50-420AAD3BF5FD}" destId="{71602CF2-B60A-4F91-97C2-99150EF1A1E5}" srcOrd="0" destOrd="0" presId="urn:microsoft.com/office/officeart/2008/layout/LinedList"/>
    <dgm:cxn modelId="{6664C5ED-57BB-4A65-B6B9-DCDA27486360}" srcId="{86CD2C09-611B-4371-8193-E000370EBD57}" destId="{70F67341-E73E-4B2A-A4B4-25DFF22C7031}" srcOrd="2" destOrd="0" parTransId="{75A6E463-D8AC-4A36-91F4-840443D7D8BB}" sibTransId="{698E5690-869B-4B28-BE6A-81D726C2B45C}"/>
    <dgm:cxn modelId="{AAC28331-D91D-430C-96D0-1832575C05DF}" type="presParOf" srcId="{E4A382BD-3F99-413A-BDB6-6821896AF2A5}" destId="{A6D6D212-A7AB-482B-BB93-15C695C6FA7C}" srcOrd="0" destOrd="0" presId="urn:microsoft.com/office/officeart/2008/layout/LinedList"/>
    <dgm:cxn modelId="{3B86A7DF-CA18-41A7-BA67-90CF044C9777}" type="presParOf" srcId="{E4A382BD-3F99-413A-BDB6-6821896AF2A5}" destId="{8C82EFBA-0CE8-48BC-B008-7FCDF5CDA44C}" srcOrd="1" destOrd="0" presId="urn:microsoft.com/office/officeart/2008/layout/LinedList"/>
    <dgm:cxn modelId="{127DC0CC-F6D8-4E47-BAA2-2BA04460758B}" type="presParOf" srcId="{8C82EFBA-0CE8-48BC-B008-7FCDF5CDA44C}" destId="{995FAA7B-1C24-48E7-A07A-6D76239D3780}" srcOrd="0" destOrd="0" presId="urn:microsoft.com/office/officeart/2008/layout/LinedList"/>
    <dgm:cxn modelId="{567FAC6C-5D5C-4D14-9BCB-FC87DB727A4E}" type="presParOf" srcId="{8C82EFBA-0CE8-48BC-B008-7FCDF5CDA44C}" destId="{B31871DB-3CAB-4ABB-AD85-1F30739CC5EC}" srcOrd="1" destOrd="0" presId="urn:microsoft.com/office/officeart/2008/layout/LinedList"/>
    <dgm:cxn modelId="{504FEECF-B3D1-4DB6-80B6-DBF045A80DDD}" type="presParOf" srcId="{E4A382BD-3F99-413A-BDB6-6821896AF2A5}" destId="{49B9A128-1A32-49EE-BB8B-7CC319380226}" srcOrd="2" destOrd="0" presId="urn:microsoft.com/office/officeart/2008/layout/LinedList"/>
    <dgm:cxn modelId="{3FC97D39-2134-41D5-B9C8-84DEEB097E91}" type="presParOf" srcId="{E4A382BD-3F99-413A-BDB6-6821896AF2A5}" destId="{C5F5C14C-5B20-4884-9B1A-21542EBDFADE}" srcOrd="3" destOrd="0" presId="urn:microsoft.com/office/officeart/2008/layout/LinedList"/>
    <dgm:cxn modelId="{EB1791D4-3D5E-4368-B401-664C6E376F48}" type="presParOf" srcId="{C5F5C14C-5B20-4884-9B1A-21542EBDFADE}" destId="{71602CF2-B60A-4F91-97C2-99150EF1A1E5}" srcOrd="0" destOrd="0" presId="urn:microsoft.com/office/officeart/2008/layout/LinedList"/>
    <dgm:cxn modelId="{BE1260ED-846D-4897-9568-A8A6A45D2AE3}" type="presParOf" srcId="{C5F5C14C-5B20-4884-9B1A-21542EBDFADE}" destId="{2CF42C82-52A8-4E94-9C54-040C1BD5AB30}" srcOrd="1" destOrd="0" presId="urn:microsoft.com/office/officeart/2008/layout/LinedList"/>
    <dgm:cxn modelId="{5582372F-06C3-491D-B5E9-BF711D69AC81}" type="presParOf" srcId="{E4A382BD-3F99-413A-BDB6-6821896AF2A5}" destId="{9862C35C-C8C4-480E-B19A-9251FB4E502F}" srcOrd="4" destOrd="0" presId="urn:microsoft.com/office/officeart/2008/layout/LinedList"/>
    <dgm:cxn modelId="{E39F0B29-938D-4125-8FA9-CCE3B3C1B3F9}" type="presParOf" srcId="{E4A382BD-3F99-413A-BDB6-6821896AF2A5}" destId="{627BE18D-9C14-4B31-BCAF-2D32E4F85BE8}" srcOrd="5" destOrd="0" presId="urn:microsoft.com/office/officeart/2008/layout/LinedList"/>
    <dgm:cxn modelId="{85A0DA6E-9E61-4AD9-8185-91C3D446DFFA}" type="presParOf" srcId="{627BE18D-9C14-4B31-BCAF-2D32E4F85BE8}" destId="{B5ABD0B0-3D21-4601-8130-0744B771AB79}" srcOrd="0" destOrd="0" presId="urn:microsoft.com/office/officeart/2008/layout/LinedList"/>
    <dgm:cxn modelId="{71D0C85D-69D3-4980-A557-BFFB79384B1F}" type="presParOf" srcId="{627BE18D-9C14-4B31-BCAF-2D32E4F85BE8}" destId="{1F79F594-A6AB-47CD-8960-F056F43CF15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9500C6-C4E1-42BA-B82D-F764568F57AA}"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1E7587E4-3FA7-4D2A-B3BA-D2A14D7A51CF}">
      <dgm:prSet/>
      <dgm:spPr/>
      <dgm:t>
        <a:bodyPr/>
        <a:lstStyle/>
        <a:p>
          <a:r>
            <a:rPr lang="fr-FR" dirty="0"/>
            <a:t>La mise en œuvre de la CSU </a:t>
          </a:r>
          <a:r>
            <a:rPr lang="fr-FR" b="1" dirty="0"/>
            <a:t>exige la progressivité </a:t>
          </a:r>
          <a:r>
            <a:rPr lang="fr-FR" dirty="0"/>
            <a:t>dans les réformes pour mieux aligner le peu de ressources aux interventions efficientes</a:t>
          </a:r>
          <a:endParaRPr lang="en-US" dirty="0"/>
        </a:p>
      </dgm:t>
    </dgm:pt>
    <dgm:pt modelId="{9DE49AC2-2E57-4D08-957B-DA814FBB09D3}" type="parTrans" cxnId="{34C2A699-61E7-4ECB-9B0E-842F77D1054D}">
      <dgm:prSet/>
      <dgm:spPr/>
      <dgm:t>
        <a:bodyPr/>
        <a:lstStyle/>
        <a:p>
          <a:endParaRPr lang="en-US"/>
        </a:p>
      </dgm:t>
    </dgm:pt>
    <dgm:pt modelId="{24BA37BA-EDDE-4B68-B203-2B26B40C06A5}" type="sibTrans" cxnId="{34C2A699-61E7-4ECB-9B0E-842F77D1054D}">
      <dgm:prSet/>
      <dgm:spPr/>
      <dgm:t>
        <a:bodyPr/>
        <a:lstStyle/>
        <a:p>
          <a:endParaRPr lang="en-US"/>
        </a:p>
      </dgm:t>
    </dgm:pt>
    <dgm:pt modelId="{A400FF80-9C51-471B-9DB1-754038E36EA3}">
      <dgm:prSet/>
      <dgm:spPr/>
      <dgm:t>
        <a:bodyPr/>
        <a:lstStyle/>
        <a:p>
          <a:r>
            <a:rPr lang="fr-FR" b="1" dirty="0"/>
            <a:t>Il n’existe pas de recettes miracles</a:t>
          </a:r>
          <a:r>
            <a:rPr lang="fr-FR" dirty="0"/>
            <a:t>, ni de chemin modèle pré établi; chaque pays construit son dispositif en tenant compte de son contexte; </a:t>
          </a:r>
          <a:endParaRPr lang="en-US" dirty="0"/>
        </a:p>
      </dgm:t>
    </dgm:pt>
    <dgm:pt modelId="{B94D2B0E-0D91-4E1D-9814-9585E015416C}" type="parTrans" cxnId="{762A9F8E-8DA4-4872-8BFB-518750503B45}">
      <dgm:prSet/>
      <dgm:spPr/>
      <dgm:t>
        <a:bodyPr/>
        <a:lstStyle/>
        <a:p>
          <a:endParaRPr lang="en-US"/>
        </a:p>
      </dgm:t>
    </dgm:pt>
    <dgm:pt modelId="{D56BC3F5-A3EC-4E65-B722-9D37FAB4B8D0}" type="sibTrans" cxnId="{762A9F8E-8DA4-4872-8BFB-518750503B45}">
      <dgm:prSet/>
      <dgm:spPr/>
      <dgm:t>
        <a:bodyPr/>
        <a:lstStyle/>
        <a:p>
          <a:endParaRPr lang="en-US"/>
        </a:p>
      </dgm:t>
    </dgm:pt>
    <dgm:pt modelId="{CD7DA469-8115-4329-A6B3-484574CE7032}">
      <dgm:prSet/>
      <dgm:spPr/>
      <dgm:t>
        <a:bodyPr/>
        <a:lstStyle/>
        <a:p>
          <a:r>
            <a:rPr lang="fr-FR" b="1" dirty="0"/>
            <a:t>Le leadership</a:t>
          </a:r>
          <a:r>
            <a:rPr lang="fr-FR" dirty="0"/>
            <a:t>, la gouvernance et la transparence demeurent les points essentiels dans la construction de la CSU; </a:t>
          </a:r>
          <a:endParaRPr lang="en-US" dirty="0"/>
        </a:p>
      </dgm:t>
    </dgm:pt>
    <dgm:pt modelId="{370A7B3D-6173-423B-BAA8-13932F6C4DB3}" type="parTrans" cxnId="{684321E8-DAD8-4197-91E9-6BDDBFAAE08B}">
      <dgm:prSet/>
      <dgm:spPr/>
      <dgm:t>
        <a:bodyPr/>
        <a:lstStyle/>
        <a:p>
          <a:endParaRPr lang="en-US"/>
        </a:p>
      </dgm:t>
    </dgm:pt>
    <dgm:pt modelId="{D69F9A90-7FDB-4E49-A66B-09D11D09E581}" type="sibTrans" cxnId="{684321E8-DAD8-4197-91E9-6BDDBFAAE08B}">
      <dgm:prSet/>
      <dgm:spPr/>
      <dgm:t>
        <a:bodyPr/>
        <a:lstStyle/>
        <a:p>
          <a:endParaRPr lang="en-US"/>
        </a:p>
      </dgm:t>
    </dgm:pt>
    <dgm:pt modelId="{1D9F838C-292F-4953-99C2-359DF2F59E36}">
      <dgm:prSet/>
      <dgm:spPr/>
      <dgm:t>
        <a:bodyPr/>
        <a:lstStyle/>
        <a:p>
          <a:r>
            <a:rPr lang="fr-FR" dirty="0"/>
            <a:t>Plus de 40 ans après Alma Ata, </a:t>
          </a:r>
          <a:r>
            <a:rPr lang="fr-FR" b="1" dirty="0"/>
            <a:t>les soins de santé primaires </a:t>
          </a:r>
          <a:r>
            <a:rPr lang="fr-FR" dirty="0"/>
            <a:t>sont la base de la mise en œuvre de la CSU; </a:t>
          </a:r>
          <a:endParaRPr lang="en-US" dirty="0"/>
        </a:p>
      </dgm:t>
    </dgm:pt>
    <dgm:pt modelId="{1D6F7877-FF94-4016-AC59-52C07A707AD3}" type="parTrans" cxnId="{4314761B-3936-4C9B-BD31-F6BECF92E927}">
      <dgm:prSet/>
      <dgm:spPr/>
      <dgm:t>
        <a:bodyPr/>
        <a:lstStyle/>
        <a:p>
          <a:endParaRPr lang="en-US"/>
        </a:p>
      </dgm:t>
    </dgm:pt>
    <dgm:pt modelId="{0300A460-B376-4595-80E9-A0B1BD0C3564}" type="sibTrans" cxnId="{4314761B-3936-4C9B-BD31-F6BECF92E927}">
      <dgm:prSet/>
      <dgm:spPr/>
      <dgm:t>
        <a:bodyPr/>
        <a:lstStyle/>
        <a:p>
          <a:endParaRPr lang="en-US"/>
        </a:p>
      </dgm:t>
    </dgm:pt>
    <dgm:pt modelId="{F7DA05A2-6E02-4F81-A652-A52EE22CB0E8}">
      <dgm:prSet/>
      <dgm:spPr/>
      <dgm:t>
        <a:bodyPr/>
        <a:lstStyle/>
        <a:p>
          <a:r>
            <a:rPr lang="fr-FR" b="1" dirty="0"/>
            <a:t>La multisectorialité est obligatoire pour accélérer les progrès vers la CSU</a:t>
          </a:r>
        </a:p>
        <a:p>
          <a:endParaRPr lang="en-US" dirty="0"/>
        </a:p>
      </dgm:t>
    </dgm:pt>
    <dgm:pt modelId="{79B0CA67-E296-4FE3-B354-AF14E1CD5AAB}" type="parTrans" cxnId="{33B68563-113F-41FD-94C4-B10E452AE429}">
      <dgm:prSet/>
      <dgm:spPr/>
      <dgm:t>
        <a:bodyPr/>
        <a:lstStyle/>
        <a:p>
          <a:endParaRPr lang="fr-FR"/>
        </a:p>
      </dgm:t>
    </dgm:pt>
    <dgm:pt modelId="{94DA0043-A71D-47FB-95BB-53173E1D0C2E}" type="sibTrans" cxnId="{33B68563-113F-41FD-94C4-B10E452AE429}">
      <dgm:prSet/>
      <dgm:spPr/>
      <dgm:t>
        <a:bodyPr/>
        <a:lstStyle/>
        <a:p>
          <a:endParaRPr lang="fr-FR"/>
        </a:p>
      </dgm:t>
    </dgm:pt>
    <dgm:pt modelId="{FBDBDFA4-4262-4A24-B04A-9E10EEA6E577}" type="pres">
      <dgm:prSet presAssocID="{E59500C6-C4E1-42BA-B82D-F764568F57AA}" presName="vert0" presStyleCnt="0">
        <dgm:presLayoutVars>
          <dgm:dir/>
          <dgm:animOne val="branch"/>
          <dgm:animLvl val="lvl"/>
        </dgm:presLayoutVars>
      </dgm:prSet>
      <dgm:spPr/>
    </dgm:pt>
    <dgm:pt modelId="{86087A9F-B4B4-4A27-9F7A-D676969F7A18}" type="pres">
      <dgm:prSet presAssocID="{1E7587E4-3FA7-4D2A-B3BA-D2A14D7A51CF}" presName="thickLine" presStyleLbl="alignNode1" presStyleIdx="0" presStyleCnt="5"/>
      <dgm:spPr/>
    </dgm:pt>
    <dgm:pt modelId="{3E40E0CB-0C68-4C29-9E41-A886FAD2D6E0}" type="pres">
      <dgm:prSet presAssocID="{1E7587E4-3FA7-4D2A-B3BA-D2A14D7A51CF}" presName="horz1" presStyleCnt="0"/>
      <dgm:spPr/>
    </dgm:pt>
    <dgm:pt modelId="{D727E892-D842-4913-B1E1-F4BC8F32D2CE}" type="pres">
      <dgm:prSet presAssocID="{1E7587E4-3FA7-4D2A-B3BA-D2A14D7A51CF}" presName="tx1" presStyleLbl="revTx" presStyleIdx="0" presStyleCnt="5"/>
      <dgm:spPr/>
    </dgm:pt>
    <dgm:pt modelId="{43C25D29-C5E6-4A05-BCD1-E538C4965648}" type="pres">
      <dgm:prSet presAssocID="{1E7587E4-3FA7-4D2A-B3BA-D2A14D7A51CF}" presName="vert1" presStyleCnt="0"/>
      <dgm:spPr/>
    </dgm:pt>
    <dgm:pt modelId="{D899F0BC-D735-4194-B22C-DFEA2783DF27}" type="pres">
      <dgm:prSet presAssocID="{A400FF80-9C51-471B-9DB1-754038E36EA3}" presName="thickLine" presStyleLbl="alignNode1" presStyleIdx="1" presStyleCnt="5"/>
      <dgm:spPr/>
    </dgm:pt>
    <dgm:pt modelId="{6C3D17AD-18C3-4675-8554-612B1F384F28}" type="pres">
      <dgm:prSet presAssocID="{A400FF80-9C51-471B-9DB1-754038E36EA3}" presName="horz1" presStyleCnt="0"/>
      <dgm:spPr/>
    </dgm:pt>
    <dgm:pt modelId="{E8D14DA4-28FE-4B96-92D3-9F54398BCE92}" type="pres">
      <dgm:prSet presAssocID="{A400FF80-9C51-471B-9DB1-754038E36EA3}" presName="tx1" presStyleLbl="revTx" presStyleIdx="1" presStyleCnt="5"/>
      <dgm:spPr/>
    </dgm:pt>
    <dgm:pt modelId="{D38F6FDC-C1F3-411E-BFB2-68D484FAAEF3}" type="pres">
      <dgm:prSet presAssocID="{A400FF80-9C51-471B-9DB1-754038E36EA3}" presName="vert1" presStyleCnt="0"/>
      <dgm:spPr/>
    </dgm:pt>
    <dgm:pt modelId="{ECE68E45-FB84-46DB-9B25-F6EFA2244C37}" type="pres">
      <dgm:prSet presAssocID="{CD7DA469-8115-4329-A6B3-484574CE7032}" presName="thickLine" presStyleLbl="alignNode1" presStyleIdx="2" presStyleCnt="5"/>
      <dgm:spPr/>
    </dgm:pt>
    <dgm:pt modelId="{696A8EEE-8921-4335-90E7-714947777C3B}" type="pres">
      <dgm:prSet presAssocID="{CD7DA469-8115-4329-A6B3-484574CE7032}" presName="horz1" presStyleCnt="0"/>
      <dgm:spPr/>
    </dgm:pt>
    <dgm:pt modelId="{B0EAF9C0-BAD9-4102-9ACD-8652510BA438}" type="pres">
      <dgm:prSet presAssocID="{CD7DA469-8115-4329-A6B3-484574CE7032}" presName="tx1" presStyleLbl="revTx" presStyleIdx="2" presStyleCnt="5"/>
      <dgm:spPr/>
    </dgm:pt>
    <dgm:pt modelId="{6356AB4F-EBF2-4649-8C4E-FE4504664AA8}" type="pres">
      <dgm:prSet presAssocID="{CD7DA469-8115-4329-A6B3-484574CE7032}" presName="vert1" presStyleCnt="0"/>
      <dgm:spPr/>
    </dgm:pt>
    <dgm:pt modelId="{66A4AFE5-4E85-4A9E-B077-8AD8EA3F4F9E}" type="pres">
      <dgm:prSet presAssocID="{1D9F838C-292F-4953-99C2-359DF2F59E36}" presName="thickLine" presStyleLbl="alignNode1" presStyleIdx="3" presStyleCnt="5"/>
      <dgm:spPr/>
    </dgm:pt>
    <dgm:pt modelId="{A937FC4A-D10E-4DB5-9CE8-2E4D5C64A7BD}" type="pres">
      <dgm:prSet presAssocID="{1D9F838C-292F-4953-99C2-359DF2F59E36}" presName="horz1" presStyleCnt="0"/>
      <dgm:spPr/>
    </dgm:pt>
    <dgm:pt modelId="{950AD0DE-1CA7-4B58-925A-E8E2629E850E}" type="pres">
      <dgm:prSet presAssocID="{1D9F838C-292F-4953-99C2-359DF2F59E36}" presName="tx1" presStyleLbl="revTx" presStyleIdx="3" presStyleCnt="5"/>
      <dgm:spPr/>
    </dgm:pt>
    <dgm:pt modelId="{F7A70D0B-08C2-485F-8905-BDFF0FDC488A}" type="pres">
      <dgm:prSet presAssocID="{1D9F838C-292F-4953-99C2-359DF2F59E36}" presName="vert1" presStyleCnt="0"/>
      <dgm:spPr/>
    </dgm:pt>
    <dgm:pt modelId="{7987309C-4AD7-493B-8CA2-E9284297F6C2}" type="pres">
      <dgm:prSet presAssocID="{F7DA05A2-6E02-4F81-A652-A52EE22CB0E8}" presName="thickLine" presStyleLbl="alignNode1" presStyleIdx="4" presStyleCnt="5"/>
      <dgm:spPr/>
    </dgm:pt>
    <dgm:pt modelId="{CDE73DF7-6A03-4F4C-857E-D44D92D77298}" type="pres">
      <dgm:prSet presAssocID="{F7DA05A2-6E02-4F81-A652-A52EE22CB0E8}" presName="horz1" presStyleCnt="0"/>
      <dgm:spPr/>
    </dgm:pt>
    <dgm:pt modelId="{850851A6-E589-4DDE-84E4-CF4C27BE8347}" type="pres">
      <dgm:prSet presAssocID="{F7DA05A2-6E02-4F81-A652-A52EE22CB0E8}" presName="tx1" presStyleLbl="revTx" presStyleIdx="4" presStyleCnt="5"/>
      <dgm:spPr/>
    </dgm:pt>
    <dgm:pt modelId="{C3A19BF5-D02B-4CE2-AE3F-F4F87DBC21D6}" type="pres">
      <dgm:prSet presAssocID="{F7DA05A2-6E02-4F81-A652-A52EE22CB0E8}" presName="vert1" presStyleCnt="0"/>
      <dgm:spPr/>
    </dgm:pt>
  </dgm:ptLst>
  <dgm:cxnLst>
    <dgm:cxn modelId="{F4491008-FDFA-4EC8-8B45-1E982BF72562}" type="presOf" srcId="{E59500C6-C4E1-42BA-B82D-F764568F57AA}" destId="{FBDBDFA4-4262-4A24-B04A-9E10EEA6E577}" srcOrd="0" destOrd="0" presId="urn:microsoft.com/office/officeart/2008/layout/LinedList"/>
    <dgm:cxn modelId="{4314761B-3936-4C9B-BD31-F6BECF92E927}" srcId="{E59500C6-C4E1-42BA-B82D-F764568F57AA}" destId="{1D9F838C-292F-4953-99C2-359DF2F59E36}" srcOrd="3" destOrd="0" parTransId="{1D6F7877-FF94-4016-AC59-52C07A707AD3}" sibTransId="{0300A460-B376-4595-80E9-A0B1BD0C3564}"/>
    <dgm:cxn modelId="{2F08CA21-B3E1-4585-BF6D-1B7EB39851E3}" type="presOf" srcId="{F7DA05A2-6E02-4F81-A652-A52EE22CB0E8}" destId="{850851A6-E589-4DDE-84E4-CF4C27BE8347}" srcOrd="0" destOrd="0" presId="urn:microsoft.com/office/officeart/2008/layout/LinedList"/>
    <dgm:cxn modelId="{9493E92D-09D7-4259-8E04-51ADBDBE4E72}" type="presOf" srcId="{CD7DA469-8115-4329-A6B3-484574CE7032}" destId="{B0EAF9C0-BAD9-4102-9ACD-8652510BA438}" srcOrd="0" destOrd="0" presId="urn:microsoft.com/office/officeart/2008/layout/LinedList"/>
    <dgm:cxn modelId="{99735130-DB16-420B-8D8B-D796BA3AC99B}" type="presOf" srcId="{1E7587E4-3FA7-4D2A-B3BA-D2A14D7A51CF}" destId="{D727E892-D842-4913-B1E1-F4BC8F32D2CE}" srcOrd="0" destOrd="0" presId="urn:microsoft.com/office/officeart/2008/layout/LinedList"/>
    <dgm:cxn modelId="{33B68563-113F-41FD-94C4-B10E452AE429}" srcId="{E59500C6-C4E1-42BA-B82D-F764568F57AA}" destId="{F7DA05A2-6E02-4F81-A652-A52EE22CB0E8}" srcOrd="4" destOrd="0" parTransId="{79B0CA67-E296-4FE3-B354-AF14E1CD5AAB}" sibTransId="{94DA0043-A71D-47FB-95BB-53173E1D0C2E}"/>
    <dgm:cxn modelId="{D9319A8C-3039-4D7F-A791-7BDDCE7A3FBE}" type="presOf" srcId="{A400FF80-9C51-471B-9DB1-754038E36EA3}" destId="{E8D14DA4-28FE-4B96-92D3-9F54398BCE92}" srcOrd="0" destOrd="0" presId="urn:microsoft.com/office/officeart/2008/layout/LinedList"/>
    <dgm:cxn modelId="{762A9F8E-8DA4-4872-8BFB-518750503B45}" srcId="{E59500C6-C4E1-42BA-B82D-F764568F57AA}" destId="{A400FF80-9C51-471B-9DB1-754038E36EA3}" srcOrd="1" destOrd="0" parTransId="{B94D2B0E-0D91-4E1D-9814-9585E015416C}" sibTransId="{D56BC3F5-A3EC-4E65-B722-9D37FAB4B8D0}"/>
    <dgm:cxn modelId="{34C2A699-61E7-4ECB-9B0E-842F77D1054D}" srcId="{E59500C6-C4E1-42BA-B82D-F764568F57AA}" destId="{1E7587E4-3FA7-4D2A-B3BA-D2A14D7A51CF}" srcOrd="0" destOrd="0" parTransId="{9DE49AC2-2E57-4D08-957B-DA814FBB09D3}" sibTransId="{24BA37BA-EDDE-4B68-B203-2B26B40C06A5}"/>
    <dgm:cxn modelId="{C6CDE0C7-4F6E-407D-8939-6422BB6B51C2}" type="presOf" srcId="{1D9F838C-292F-4953-99C2-359DF2F59E36}" destId="{950AD0DE-1CA7-4B58-925A-E8E2629E850E}" srcOrd="0" destOrd="0" presId="urn:microsoft.com/office/officeart/2008/layout/LinedList"/>
    <dgm:cxn modelId="{684321E8-DAD8-4197-91E9-6BDDBFAAE08B}" srcId="{E59500C6-C4E1-42BA-B82D-F764568F57AA}" destId="{CD7DA469-8115-4329-A6B3-484574CE7032}" srcOrd="2" destOrd="0" parTransId="{370A7B3D-6173-423B-BAA8-13932F6C4DB3}" sibTransId="{D69F9A90-7FDB-4E49-A66B-09D11D09E581}"/>
    <dgm:cxn modelId="{FB27CBCD-B4B6-4EB0-A53A-2E6E2FD7EEEC}" type="presParOf" srcId="{FBDBDFA4-4262-4A24-B04A-9E10EEA6E577}" destId="{86087A9F-B4B4-4A27-9F7A-D676969F7A18}" srcOrd="0" destOrd="0" presId="urn:microsoft.com/office/officeart/2008/layout/LinedList"/>
    <dgm:cxn modelId="{82D12692-39F9-4089-A768-82F073DD2078}" type="presParOf" srcId="{FBDBDFA4-4262-4A24-B04A-9E10EEA6E577}" destId="{3E40E0CB-0C68-4C29-9E41-A886FAD2D6E0}" srcOrd="1" destOrd="0" presId="urn:microsoft.com/office/officeart/2008/layout/LinedList"/>
    <dgm:cxn modelId="{9483B60F-6B43-4CB4-A1B7-A2617E3BF74B}" type="presParOf" srcId="{3E40E0CB-0C68-4C29-9E41-A886FAD2D6E0}" destId="{D727E892-D842-4913-B1E1-F4BC8F32D2CE}" srcOrd="0" destOrd="0" presId="urn:microsoft.com/office/officeart/2008/layout/LinedList"/>
    <dgm:cxn modelId="{C1AB3557-B0FA-40B2-B7D9-572E891B84F7}" type="presParOf" srcId="{3E40E0CB-0C68-4C29-9E41-A886FAD2D6E0}" destId="{43C25D29-C5E6-4A05-BCD1-E538C4965648}" srcOrd="1" destOrd="0" presId="urn:microsoft.com/office/officeart/2008/layout/LinedList"/>
    <dgm:cxn modelId="{FDFAEDEF-C387-4BFA-926A-F1F1523BF972}" type="presParOf" srcId="{FBDBDFA4-4262-4A24-B04A-9E10EEA6E577}" destId="{D899F0BC-D735-4194-B22C-DFEA2783DF27}" srcOrd="2" destOrd="0" presId="urn:microsoft.com/office/officeart/2008/layout/LinedList"/>
    <dgm:cxn modelId="{89A16C1D-E97E-4380-B788-B7A55DE87128}" type="presParOf" srcId="{FBDBDFA4-4262-4A24-B04A-9E10EEA6E577}" destId="{6C3D17AD-18C3-4675-8554-612B1F384F28}" srcOrd="3" destOrd="0" presId="urn:microsoft.com/office/officeart/2008/layout/LinedList"/>
    <dgm:cxn modelId="{5AEA55AF-616C-4FAA-BA9B-1BBCD42EC5F0}" type="presParOf" srcId="{6C3D17AD-18C3-4675-8554-612B1F384F28}" destId="{E8D14DA4-28FE-4B96-92D3-9F54398BCE92}" srcOrd="0" destOrd="0" presId="urn:microsoft.com/office/officeart/2008/layout/LinedList"/>
    <dgm:cxn modelId="{E179BEDB-CA40-4261-874A-0203C5F66102}" type="presParOf" srcId="{6C3D17AD-18C3-4675-8554-612B1F384F28}" destId="{D38F6FDC-C1F3-411E-BFB2-68D484FAAEF3}" srcOrd="1" destOrd="0" presId="urn:microsoft.com/office/officeart/2008/layout/LinedList"/>
    <dgm:cxn modelId="{99854DF1-70BA-4C4B-9DD3-58E40E5CFADE}" type="presParOf" srcId="{FBDBDFA4-4262-4A24-B04A-9E10EEA6E577}" destId="{ECE68E45-FB84-46DB-9B25-F6EFA2244C37}" srcOrd="4" destOrd="0" presId="urn:microsoft.com/office/officeart/2008/layout/LinedList"/>
    <dgm:cxn modelId="{7C9ED853-4345-41F3-9FF6-4F6BAF30BB0F}" type="presParOf" srcId="{FBDBDFA4-4262-4A24-B04A-9E10EEA6E577}" destId="{696A8EEE-8921-4335-90E7-714947777C3B}" srcOrd="5" destOrd="0" presId="urn:microsoft.com/office/officeart/2008/layout/LinedList"/>
    <dgm:cxn modelId="{D3A89495-308D-4EA0-9AFE-8602355432EC}" type="presParOf" srcId="{696A8EEE-8921-4335-90E7-714947777C3B}" destId="{B0EAF9C0-BAD9-4102-9ACD-8652510BA438}" srcOrd="0" destOrd="0" presId="urn:microsoft.com/office/officeart/2008/layout/LinedList"/>
    <dgm:cxn modelId="{5CFC7AA2-B801-4CEB-9E69-CD77EC5AA05F}" type="presParOf" srcId="{696A8EEE-8921-4335-90E7-714947777C3B}" destId="{6356AB4F-EBF2-4649-8C4E-FE4504664AA8}" srcOrd="1" destOrd="0" presId="urn:microsoft.com/office/officeart/2008/layout/LinedList"/>
    <dgm:cxn modelId="{C158849D-71A0-463E-8C6A-B9FA6E8C2685}" type="presParOf" srcId="{FBDBDFA4-4262-4A24-B04A-9E10EEA6E577}" destId="{66A4AFE5-4E85-4A9E-B077-8AD8EA3F4F9E}" srcOrd="6" destOrd="0" presId="urn:microsoft.com/office/officeart/2008/layout/LinedList"/>
    <dgm:cxn modelId="{879288EC-C1DB-45EC-9554-36D649E53D16}" type="presParOf" srcId="{FBDBDFA4-4262-4A24-B04A-9E10EEA6E577}" destId="{A937FC4A-D10E-4DB5-9CE8-2E4D5C64A7BD}" srcOrd="7" destOrd="0" presId="urn:microsoft.com/office/officeart/2008/layout/LinedList"/>
    <dgm:cxn modelId="{65AA755F-AAC3-43D9-81C0-F68542B6FA67}" type="presParOf" srcId="{A937FC4A-D10E-4DB5-9CE8-2E4D5C64A7BD}" destId="{950AD0DE-1CA7-4B58-925A-E8E2629E850E}" srcOrd="0" destOrd="0" presId="urn:microsoft.com/office/officeart/2008/layout/LinedList"/>
    <dgm:cxn modelId="{CDEE0FC0-BF0A-4934-8E29-62D7730BAF67}" type="presParOf" srcId="{A937FC4A-D10E-4DB5-9CE8-2E4D5C64A7BD}" destId="{F7A70D0B-08C2-485F-8905-BDFF0FDC488A}" srcOrd="1" destOrd="0" presId="urn:microsoft.com/office/officeart/2008/layout/LinedList"/>
    <dgm:cxn modelId="{03AC1541-7AFF-4A36-9046-6A5EE5219B64}" type="presParOf" srcId="{FBDBDFA4-4262-4A24-B04A-9E10EEA6E577}" destId="{7987309C-4AD7-493B-8CA2-E9284297F6C2}" srcOrd="8" destOrd="0" presId="urn:microsoft.com/office/officeart/2008/layout/LinedList"/>
    <dgm:cxn modelId="{F8CC1938-BAFC-4AE5-8897-934C1175DFFE}" type="presParOf" srcId="{FBDBDFA4-4262-4A24-B04A-9E10EEA6E577}" destId="{CDE73DF7-6A03-4F4C-857E-D44D92D77298}" srcOrd="9" destOrd="0" presId="urn:microsoft.com/office/officeart/2008/layout/LinedList"/>
    <dgm:cxn modelId="{B059D25D-F91E-49FA-96B5-418A30582D14}" type="presParOf" srcId="{CDE73DF7-6A03-4F4C-857E-D44D92D77298}" destId="{850851A6-E589-4DDE-84E4-CF4C27BE8347}" srcOrd="0" destOrd="0" presId="urn:microsoft.com/office/officeart/2008/layout/LinedList"/>
    <dgm:cxn modelId="{77FBACCB-E196-426F-9315-C07BC18A9890}" type="presParOf" srcId="{CDE73DF7-6A03-4F4C-857E-D44D92D77298}" destId="{C3A19BF5-D02B-4CE2-AE3F-F4F87DBC21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CB18FF-5525-415A-B644-E7E858590F78}">
      <dsp:nvSpPr>
        <dsp:cNvPr id="0" name=""/>
        <dsp:cNvSpPr/>
      </dsp:nvSpPr>
      <dsp:spPr>
        <a:xfrm>
          <a:off x="13821" y="94787"/>
          <a:ext cx="720703" cy="7207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6F5FBF-3993-4128-91EC-04C52E8D6FD3}">
      <dsp:nvSpPr>
        <dsp:cNvPr id="0" name=""/>
        <dsp:cNvSpPr/>
      </dsp:nvSpPr>
      <dsp:spPr>
        <a:xfrm>
          <a:off x="165169" y="246134"/>
          <a:ext cx="418008" cy="4180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A6C81E9-CF80-4F7E-90B8-E813FD43A432}">
      <dsp:nvSpPr>
        <dsp:cNvPr id="0" name=""/>
        <dsp:cNvSpPr/>
      </dsp:nvSpPr>
      <dsp:spPr>
        <a:xfrm>
          <a:off x="888961" y="94787"/>
          <a:ext cx="1698801" cy="72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r-FR" sz="2000" kern="1200" dirty="0"/>
            <a:t>Introduction : système de santé</a:t>
          </a:r>
          <a:endParaRPr lang="en-US" sz="2000" kern="1200" dirty="0"/>
        </a:p>
      </dsp:txBody>
      <dsp:txXfrm>
        <a:off x="888961" y="94787"/>
        <a:ext cx="1698801" cy="720703"/>
      </dsp:txXfrm>
    </dsp:sp>
    <dsp:sp modelId="{F2D4E482-9133-442D-AF69-DA2107ACBDD2}">
      <dsp:nvSpPr>
        <dsp:cNvPr id="0" name=""/>
        <dsp:cNvSpPr/>
      </dsp:nvSpPr>
      <dsp:spPr>
        <a:xfrm>
          <a:off x="2883766" y="94787"/>
          <a:ext cx="720703" cy="7207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9EC789-F48F-41E8-99F4-9C643D845F4D}">
      <dsp:nvSpPr>
        <dsp:cNvPr id="0" name=""/>
        <dsp:cNvSpPr/>
      </dsp:nvSpPr>
      <dsp:spPr>
        <a:xfrm>
          <a:off x="3035113" y="246134"/>
          <a:ext cx="418008" cy="4180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7AA8C4-5D91-4D6A-9678-5F8B85BE78B9}">
      <dsp:nvSpPr>
        <dsp:cNvPr id="0" name=""/>
        <dsp:cNvSpPr/>
      </dsp:nvSpPr>
      <dsp:spPr>
        <a:xfrm>
          <a:off x="3758906" y="94787"/>
          <a:ext cx="1698801" cy="72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r-FR" sz="2000" kern="1200"/>
            <a:t>Concepts sur la couverture sanitaire universelle</a:t>
          </a:r>
          <a:endParaRPr lang="en-US" sz="2000" kern="1200"/>
        </a:p>
      </dsp:txBody>
      <dsp:txXfrm>
        <a:off x="3758906" y="94787"/>
        <a:ext cx="1698801" cy="720703"/>
      </dsp:txXfrm>
    </dsp:sp>
    <dsp:sp modelId="{462E209A-D7DC-4318-8EDA-F1B7148E78CD}">
      <dsp:nvSpPr>
        <dsp:cNvPr id="0" name=""/>
        <dsp:cNvSpPr/>
      </dsp:nvSpPr>
      <dsp:spPr>
        <a:xfrm>
          <a:off x="13821" y="1421227"/>
          <a:ext cx="720703" cy="7207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8A6B96-A88F-4329-BBFA-2B0ED3BB01D2}">
      <dsp:nvSpPr>
        <dsp:cNvPr id="0" name=""/>
        <dsp:cNvSpPr/>
      </dsp:nvSpPr>
      <dsp:spPr>
        <a:xfrm>
          <a:off x="165169" y="1572575"/>
          <a:ext cx="418008" cy="4180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D3924-9320-4907-95ED-5BB78E3A7F57}">
      <dsp:nvSpPr>
        <dsp:cNvPr id="0" name=""/>
        <dsp:cNvSpPr/>
      </dsp:nvSpPr>
      <dsp:spPr>
        <a:xfrm>
          <a:off x="888961" y="1421227"/>
          <a:ext cx="1698801" cy="72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r-FR" sz="2000" kern="1200"/>
            <a:t>Progrès réalisés </a:t>
          </a:r>
          <a:endParaRPr lang="en-US" sz="2000" kern="1200"/>
        </a:p>
      </dsp:txBody>
      <dsp:txXfrm>
        <a:off x="888961" y="1421227"/>
        <a:ext cx="1698801" cy="720703"/>
      </dsp:txXfrm>
    </dsp:sp>
    <dsp:sp modelId="{60FFD913-73DF-4F69-8517-FB27646DA058}">
      <dsp:nvSpPr>
        <dsp:cNvPr id="0" name=""/>
        <dsp:cNvSpPr/>
      </dsp:nvSpPr>
      <dsp:spPr>
        <a:xfrm>
          <a:off x="2883766" y="1421227"/>
          <a:ext cx="720703" cy="7207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C64CA-05D5-4C2C-ACA5-BE214ADA6F76}">
      <dsp:nvSpPr>
        <dsp:cNvPr id="0" name=""/>
        <dsp:cNvSpPr/>
      </dsp:nvSpPr>
      <dsp:spPr>
        <a:xfrm>
          <a:off x="3035113" y="1572575"/>
          <a:ext cx="418008" cy="41800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AE759B-AB25-4E14-98A7-63CD5F84CE55}">
      <dsp:nvSpPr>
        <dsp:cNvPr id="0" name=""/>
        <dsp:cNvSpPr/>
      </dsp:nvSpPr>
      <dsp:spPr>
        <a:xfrm>
          <a:off x="3758906" y="1421227"/>
          <a:ext cx="1698801" cy="72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r-FR" sz="2000" kern="1200"/>
            <a:t>Défis et perspectives</a:t>
          </a:r>
          <a:endParaRPr lang="en-US" sz="2000" kern="1200"/>
        </a:p>
      </dsp:txBody>
      <dsp:txXfrm>
        <a:off x="3758906" y="1421227"/>
        <a:ext cx="1698801" cy="720703"/>
      </dsp:txXfrm>
    </dsp:sp>
    <dsp:sp modelId="{2725492A-7A21-44A7-98FD-F60B26BBB0FB}">
      <dsp:nvSpPr>
        <dsp:cNvPr id="0" name=""/>
        <dsp:cNvSpPr/>
      </dsp:nvSpPr>
      <dsp:spPr>
        <a:xfrm>
          <a:off x="13821" y="2747668"/>
          <a:ext cx="720703" cy="72070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C9D773-E615-4214-A302-A5F663694CB2}">
      <dsp:nvSpPr>
        <dsp:cNvPr id="0" name=""/>
        <dsp:cNvSpPr/>
      </dsp:nvSpPr>
      <dsp:spPr>
        <a:xfrm>
          <a:off x="165169" y="2899016"/>
          <a:ext cx="418008" cy="41800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82DE491-2A19-4FDD-A05E-CF9C52C04578}">
      <dsp:nvSpPr>
        <dsp:cNvPr id="0" name=""/>
        <dsp:cNvSpPr/>
      </dsp:nvSpPr>
      <dsp:spPr>
        <a:xfrm>
          <a:off x="888961" y="2747668"/>
          <a:ext cx="1698801" cy="7207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100000"/>
            </a:lnSpc>
            <a:spcBef>
              <a:spcPct val="0"/>
            </a:spcBef>
            <a:spcAft>
              <a:spcPct val="35000"/>
            </a:spcAft>
            <a:buNone/>
          </a:pPr>
          <a:r>
            <a:rPr lang="fr-FR" sz="2000" kern="1200" dirty="0"/>
            <a:t>Principales conclusions</a:t>
          </a:r>
          <a:endParaRPr lang="en-US" sz="2000" kern="1200" dirty="0"/>
        </a:p>
      </dsp:txBody>
      <dsp:txXfrm>
        <a:off x="888961" y="2747668"/>
        <a:ext cx="1698801" cy="720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ADB834-BDA6-4DE5-A2EF-EAFAED5EFFBC}">
      <dsp:nvSpPr>
        <dsp:cNvPr id="0" name=""/>
        <dsp:cNvSpPr/>
      </dsp:nvSpPr>
      <dsp:spPr>
        <a:xfrm>
          <a:off x="0" y="1943099"/>
          <a:ext cx="1175992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98464E09-13CE-475F-AD0C-F78C014B993F}">
      <dsp:nvSpPr>
        <dsp:cNvPr id="0" name=""/>
        <dsp:cNvSpPr/>
      </dsp:nvSpPr>
      <dsp:spPr>
        <a:xfrm rot="8100000">
          <a:off x="71707" y="447808"/>
          <a:ext cx="285787" cy="285787"/>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544CB7-B1EB-4B4E-9846-D84DFE64D3F8}">
      <dsp:nvSpPr>
        <dsp:cNvPr id="0" name=""/>
        <dsp:cNvSpPr/>
      </dsp:nvSpPr>
      <dsp:spPr>
        <a:xfrm>
          <a:off x="103455" y="479556"/>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F58EFC64-6DFF-47F3-BB2E-B18EE9401EF8}">
      <dsp:nvSpPr>
        <dsp:cNvPr id="0" name=""/>
        <dsp:cNvSpPr/>
      </dsp:nvSpPr>
      <dsp:spPr>
        <a:xfrm>
          <a:off x="279422" y="792784"/>
          <a:ext cx="3048858" cy="115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152400" bIns="228600" numCol="1" spcCol="1270" anchor="t" anchorCtr="0">
          <a:noAutofit/>
        </a:bodyPr>
        <a:lstStyle/>
        <a:p>
          <a:pPr marL="0" lvl="0" indent="0" algn="l" defTabSz="1066800">
            <a:lnSpc>
              <a:spcPct val="90000"/>
            </a:lnSpc>
            <a:spcBef>
              <a:spcPct val="0"/>
            </a:spcBef>
            <a:spcAft>
              <a:spcPct val="35000"/>
            </a:spcAft>
            <a:buNone/>
          </a:pPr>
          <a:r>
            <a:rPr lang="fr-FR" sz="2400" kern="1200" noProof="0" dirty="0"/>
            <a:t>Intensification  mouvement UHC 2030 avec Tokyo 2017</a:t>
          </a:r>
        </a:p>
      </dsp:txBody>
      <dsp:txXfrm>
        <a:off x="279422" y="792784"/>
        <a:ext cx="3048858" cy="1150314"/>
      </dsp:txXfrm>
    </dsp:sp>
    <dsp:sp modelId="{AFE1585B-C025-4525-9083-0B21FDB02BD1}">
      <dsp:nvSpPr>
        <dsp:cNvPr id="0" name=""/>
        <dsp:cNvSpPr/>
      </dsp:nvSpPr>
      <dsp:spPr>
        <a:xfrm>
          <a:off x="279422" y="388619"/>
          <a:ext cx="3048858"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fr-FR" sz="2000" kern="1200" noProof="0" dirty="0"/>
            <a:t>Depuis 2016</a:t>
          </a:r>
        </a:p>
      </dsp:txBody>
      <dsp:txXfrm>
        <a:off x="279422" y="388619"/>
        <a:ext cx="3048858" cy="404164"/>
      </dsp:txXfrm>
    </dsp:sp>
    <dsp:sp modelId="{7165B4A9-8D63-45E8-81DE-0A2083D6858A}">
      <dsp:nvSpPr>
        <dsp:cNvPr id="0" name=""/>
        <dsp:cNvSpPr/>
      </dsp:nvSpPr>
      <dsp:spPr>
        <a:xfrm>
          <a:off x="214601" y="792784"/>
          <a:ext cx="0" cy="115031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8986C23-84C1-490D-8252-FCBBA5F24AF5}">
      <dsp:nvSpPr>
        <dsp:cNvPr id="0" name=""/>
        <dsp:cNvSpPr/>
      </dsp:nvSpPr>
      <dsp:spPr>
        <a:xfrm>
          <a:off x="178226" y="1906724"/>
          <a:ext cx="72749" cy="72749"/>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8D54A-7BB6-4AFE-BDF7-9F0E1CB3FE31}">
      <dsp:nvSpPr>
        <dsp:cNvPr id="0" name=""/>
        <dsp:cNvSpPr/>
      </dsp:nvSpPr>
      <dsp:spPr>
        <a:xfrm rot="18900000">
          <a:off x="1746635" y="3152602"/>
          <a:ext cx="285787" cy="285787"/>
        </a:xfrm>
        <a:prstGeom prst="teardrop">
          <a:avLst>
            <a:gd name="adj" fmla="val 115000"/>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A80337-7CD6-4A5D-9A00-25BA56A3A7DD}">
      <dsp:nvSpPr>
        <dsp:cNvPr id="0" name=""/>
        <dsp:cNvSpPr/>
      </dsp:nvSpPr>
      <dsp:spPr>
        <a:xfrm>
          <a:off x="1778383" y="3184351"/>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14FDBD0-0117-4F35-836A-7535AC3C5252}">
      <dsp:nvSpPr>
        <dsp:cNvPr id="0" name=""/>
        <dsp:cNvSpPr/>
      </dsp:nvSpPr>
      <dsp:spPr>
        <a:xfrm>
          <a:off x="2045537" y="2191341"/>
          <a:ext cx="2789006" cy="115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0" bIns="152400" numCol="1" spcCol="1270" anchor="b" anchorCtr="0">
          <a:noAutofit/>
        </a:bodyPr>
        <a:lstStyle/>
        <a:p>
          <a:pPr marL="0" lvl="0" indent="0" algn="l" defTabSz="1066800">
            <a:lnSpc>
              <a:spcPct val="90000"/>
            </a:lnSpc>
            <a:spcBef>
              <a:spcPct val="0"/>
            </a:spcBef>
            <a:spcAft>
              <a:spcPct val="35000"/>
            </a:spcAft>
            <a:buNone/>
          </a:pPr>
          <a:r>
            <a:rPr lang="fr-FR" sz="2400" kern="1200" noProof="0" dirty="0"/>
            <a:t>déclaration de Astana sur la revitalisation des SSP pour la CSU</a:t>
          </a:r>
        </a:p>
      </dsp:txBody>
      <dsp:txXfrm>
        <a:off x="2045537" y="2191341"/>
        <a:ext cx="2789006" cy="1150314"/>
      </dsp:txXfrm>
    </dsp:sp>
    <dsp:sp modelId="{6737816C-254C-48DD-8416-CD74BDC59545}">
      <dsp:nvSpPr>
        <dsp:cNvPr id="0" name=""/>
        <dsp:cNvSpPr/>
      </dsp:nvSpPr>
      <dsp:spPr>
        <a:xfrm>
          <a:off x="2045537" y="3341656"/>
          <a:ext cx="278900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fr-FR" sz="2000" kern="1200" noProof="0" dirty="0"/>
            <a:t>Oct. 2018</a:t>
          </a:r>
        </a:p>
      </dsp:txBody>
      <dsp:txXfrm>
        <a:off x="2045537" y="3341656"/>
        <a:ext cx="2789006" cy="404164"/>
      </dsp:txXfrm>
    </dsp:sp>
    <dsp:sp modelId="{3D04DC89-653D-4C8C-BAA5-5457FD1A6519}">
      <dsp:nvSpPr>
        <dsp:cNvPr id="0" name=""/>
        <dsp:cNvSpPr/>
      </dsp:nvSpPr>
      <dsp:spPr>
        <a:xfrm>
          <a:off x="1889529" y="1943099"/>
          <a:ext cx="0" cy="1150314"/>
        </a:xfrm>
        <a:prstGeom prst="line">
          <a:avLst/>
        </a:prstGeom>
        <a:noFill/>
        <a:ln w="12700" cap="flat" cmpd="sng" algn="ctr">
          <a:solidFill>
            <a:schemeClr val="accent2">
              <a:hueOff val="-291073"/>
              <a:satOff val="-16786"/>
              <a:lumOff val="1726"/>
              <a:alphaOff val="0"/>
            </a:schemeClr>
          </a:solidFill>
          <a:prstDash val="dash"/>
          <a:miter lim="800000"/>
        </a:ln>
        <a:effectLst/>
      </dsp:spPr>
      <dsp:style>
        <a:lnRef idx="1">
          <a:scrgbClr r="0" g="0" b="0"/>
        </a:lnRef>
        <a:fillRef idx="0">
          <a:scrgbClr r="0" g="0" b="0"/>
        </a:fillRef>
        <a:effectRef idx="0">
          <a:scrgbClr r="0" g="0" b="0"/>
        </a:effectRef>
        <a:fontRef idx="minor"/>
      </dsp:style>
    </dsp:sp>
    <dsp:sp modelId="{E5C79D5E-020F-409F-82C5-890538CC3CC8}">
      <dsp:nvSpPr>
        <dsp:cNvPr id="0" name=""/>
        <dsp:cNvSpPr/>
      </dsp:nvSpPr>
      <dsp:spPr>
        <a:xfrm>
          <a:off x="1853154" y="1906724"/>
          <a:ext cx="72749" cy="72749"/>
        </a:xfrm>
        <a:prstGeom prst="ellipse">
          <a:avLst/>
        </a:prstGeom>
        <a:solidFill>
          <a:schemeClr val="accent2">
            <a:hueOff val="-291073"/>
            <a:satOff val="-16786"/>
            <a:lumOff val="172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9DCC39-9279-429B-B21A-0ECC2D5A43F1}">
      <dsp:nvSpPr>
        <dsp:cNvPr id="0" name=""/>
        <dsp:cNvSpPr/>
      </dsp:nvSpPr>
      <dsp:spPr>
        <a:xfrm rot="8100000">
          <a:off x="3421563" y="447808"/>
          <a:ext cx="285787" cy="285787"/>
        </a:xfrm>
        <a:prstGeom prst="teardrop">
          <a:avLst>
            <a:gd name="adj" fmla="val 115000"/>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8F220-B858-4019-941A-01C709016112}">
      <dsp:nvSpPr>
        <dsp:cNvPr id="0" name=""/>
        <dsp:cNvSpPr/>
      </dsp:nvSpPr>
      <dsp:spPr>
        <a:xfrm>
          <a:off x="3453311" y="479556"/>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6ED45B1-B031-487E-BA92-730B384ACEF5}">
      <dsp:nvSpPr>
        <dsp:cNvPr id="0" name=""/>
        <dsp:cNvSpPr/>
      </dsp:nvSpPr>
      <dsp:spPr>
        <a:xfrm>
          <a:off x="3752259" y="480967"/>
          <a:ext cx="2789006" cy="115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152400" bIns="228600" numCol="1" spcCol="1270" anchor="t" anchorCtr="0">
          <a:noAutofit/>
        </a:bodyPr>
        <a:lstStyle/>
        <a:p>
          <a:pPr marL="0" lvl="0" indent="0" algn="l" defTabSz="1066800">
            <a:lnSpc>
              <a:spcPct val="90000"/>
            </a:lnSpc>
            <a:spcBef>
              <a:spcPct val="0"/>
            </a:spcBef>
            <a:spcAft>
              <a:spcPct val="35000"/>
            </a:spcAft>
            <a:buNone/>
          </a:pPr>
          <a:r>
            <a:rPr lang="fr-FR" sz="2400" kern="1200" noProof="0" dirty="0"/>
            <a:t>69e AG OMS les SSP au cœur de la CSU</a:t>
          </a:r>
          <a:endParaRPr lang="fr-FR" sz="2400" kern="1200" noProof="0" dirty="0">
            <a:highlight>
              <a:srgbClr val="00FF00"/>
            </a:highlight>
          </a:endParaRPr>
        </a:p>
      </dsp:txBody>
      <dsp:txXfrm>
        <a:off x="3752259" y="480967"/>
        <a:ext cx="2789006" cy="1150314"/>
      </dsp:txXfrm>
    </dsp:sp>
    <dsp:sp modelId="{403ED590-6AFB-4E15-9EE3-38C8846FBCB2}">
      <dsp:nvSpPr>
        <dsp:cNvPr id="0" name=""/>
        <dsp:cNvSpPr/>
      </dsp:nvSpPr>
      <dsp:spPr>
        <a:xfrm>
          <a:off x="3752259" y="76802"/>
          <a:ext cx="278900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fr-FR" sz="2000" kern="1200" noProof="0" dirty="0"/>
            <a:t>Mai 2019</a:t>
          </a:r>
        </a:p>
      </dsp:txBody>
      <dsp:txXfrm>
        <a:off x="3752259" y="76802"/>
        <a:ext cx="2789006" cy="404164"/>
      </dsp:txXfrm>
    </dsp:sp>
    <dsp:sp modelId="{9353C487-3B11-4827-BB5D-11CF0BD7688F}">
      <dsp:nvSpPr>
        <dsp:cNvPr id="0" name=""/>
        <dsp:cNvSpPr/>
      </dsp:nvSpPr>
      <dsp:spPr>
        <a:xfrm>
          <a:off x="3564456" y="792784"/>
          <a:ext cx="0" cy="1150314"/>
        </a:xfrm>
        <a:prstGeom prst="line">
          <a:avLst/>
        </a:prstGeom>
        <a:noFill/>
        <a:ln w="12700" cap="flat" cmpd="sng" algn="ctr">
          <a:solidFill>
            <a:schemeClr val="accent2">
              <a:hueOff val="-582145"/>
              <a:satOff val="-33571"/>
              <a:lumOff val="3451"/>
              <a:alphaOff val="0"/>
            </a:schemeClr>
          </a:solidFill>
          <a:prstDash val="dash"/>
          <a:miter lim="800000"/>
        </a:ln>
        <a:effectLst/>
      </dsp:spPr>
      <dsp:style>
        <a:lnRef idx="1">
          <a:scrgbClr r="0" g="0" b="0"/>
        </a:lnRef>
        <a:fillRef idx="0">
          <a:scrgbClr r="0" g="0" b="0"/>
        </a:fillRef>
        <a:effectRef idx="0">
          <a:scrgbClr r="0" g="0" b="0"/>
        </a:effectRef>
        <a:fontRef idx="minor"/>
      </dsp:style>
    </dsp:sp>
    <dsp:sp modelId="{9A0A0120-3E31-4E51-9026-E4B0A394813B}">
      <dsp:nvSpPr>
        <dsp:cNvPr id="0" name=""/>
        <dsp:cNvSpPr/>
      </dsp:nvSpPr>
      <dsp:spPr>
        <a:xfrm>
          <a:off x="3528082" y="1906724"/>
          <a:ext cx="72749" cy="72749"/>
        </a:xfrm>
        <a:prstGeom prst="ellipse">
          <a:avLst/>
        </a:prstGeom>
        <a:solidFill>
          <a:schemeClr val="accent2">
            <a:hueOff val="-582145"/>
            <a:satOff val="-33571"/>
            <a:lumOff val="345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FE51C-32EA-4231-A437-57613A7E5757}">
      <dsp:nvSpPr>
        <dsp:cNvPr id="0" name=""/>
        <dsp:cNvSpPr/>
      </dsp:nvSpPr>
      <dsp:spPr>
        <a:xfrm rot="18900000">
          <a:off x="5096490" y="3152602"/>
          <a:ext cx="285787" cy="285787"/>
        </a:xfrm>
        <a:prstGeom prst="teardrop">
          <a:avLst>
            <a:gd name="adj" fmla="val 115000"/>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05AAE-53BA-464B-A399-135A5B212B44}">
      <dsp:nvSpPr>
        <dsp:cNvPr id="0" name=""/>
        <dsp:cNvSpPr/>
      </dsp:nvSpPr>
      <dsp:spPr>
        <a:xfrm>
          <a:off x="5128239" y="3184351"/>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998F9F-2C7A-4D4F-B5D4-6BDCD4BD7F71}">
      <dsp:nvSpPr>
        <dsp:cNvPr id="0" name=""/>
        <dsp:cNvSpPr/>
      </dsp:nvSpPr>
      <dsp:spPr>
        <a:xfrm>
          <a:off x="5441466" y="2102683"/>
          <a:ext cx="2789006" cy="115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0" bIns="152400" numCol="1" spcCol="1270" anchor="b" anchorCtr="0">
          <a:noAutofit/>
        </a:bodyPr>
        <a:lstStyle/>
        <a:p>
          <a:pPr marL="0" lvl="0" indent="0" algn="l" defTabSz="1066800">
            <a:lnSpc>
              <a:spcPct val="90000"/>
            </a:lnSpc>
            <a:spcBef>
              <a:spcPct val="0"/>
            </a:spcBef>
            <a:spcAft>
              <a:spcPct val="35000"/>
            </a:spcAft>
            <a:buNone/>
          </a:pPr>
          <a:r>
            <a:rPr lang="fr-FR" sz="2400" kern="1200" noProof="0" dirty="0"/>
            <a:t>Brazzaville, maintien des engagements pour la CSU</a:t>
          </a:r>
        </a:p>
      </dsp:txBody>
      <dsp:txXfrm>
        <a:off x="5441466" y="2102683"/>
        <a:ext cx="2789006" cy="1150314"/>
      </dsp:txXfrm>
    </dsp:sp>
    <dsp:sp modelId="{0087D383-65E3-4B8C-91FF-52962A3533D9}">
      <dsp:nvSpPr>
        <dsp:cNvPr id="0" name=""/>
        <dsp:cNvSpPr/>
      </dsp:nvSpPr>
      <dsp:spPr>
        <a:xfrm>
          <a:off x="5441466" y="3252998"/>
          <a:ext cx="278900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fr-FR" sz="2000" kern="1200" noProof="0" dirty="0"/>
            <a:t>Août 2019</a:t>
          </a:r>
        </a:p>
      </dsp:txBody>
      <dsp:txXfrm>
        <a:off x="5441466" y="3252998"/>
        <a:ext cx="2789006" cy="404164"/>
      </dsp:txXfrm>
    </dsp:sp>
    <dsp:sp modelId="{D4738E84-9471-4211-81DE-6DB8C23FF3FF}">
      <dsp:nvSpPr>
        <dsp:cNvPr id="0" name=""/>
        <dsp:cNvSpPr/>
      </dsp:nvSpPr>
      <dsp:spPr>
        <a:xfrm>
          <a:off x="5239384" y="1943099"/>
          <a:ext cx="0" cy="1150314"/>
        </a:xfrm>
        <a:prstGeom prst="line">
          <a:avLst/>
        </a:prstGeom>
        <a:noFill/>
        <a:ln w="12700" cap="flat" cmpd="sng" algn="ctr">
          <a:solidFill>
            <a:schemeClr val="accent2">
              <a:hueOff val="-873218"/>
              <a:satOff val="-50357"/>
              <a:lumOff val="5177"/>
              <a:alphaOff val="0"/>
            </a:schemeClr>
          </a:solidFill>
          <a:prstDash val="dash"/>
          <a:miter lim="800000"/>
        </a:ln>
        <a:effectLst/>
      </dsp:spPr>
      <dsp:style>
        <a:lnRef idx="1">
          <a:scrgbClr r="0" g="0" b="0"/>
        </a:lnRef>
        <a:fillRef idx="0">
          <a:scrgbClr r="0" g="0" b="0"/>
        </a:fillRef>
        <a:effectRef idx="0">
          <a:scrgbClr r="0" g="0" b="0"/>
        </a:effectRef>
        <a:fontRef idx="minor"/>
      </dsp:style>
    </dsp:sp>
    <dsp:sp modelId="{04CF1B7F-D6BA-4B43-A7E3-4DF7E763B41B}">
      <dsp:nvSpPr>
        <dsp:cNvPr id="0" name=""/>
        <dsp:cNvSpPr/>
      </dsp:nvSpPr>
      <dsp:spPr>
        <a:xfrm>
          <a:off x="5203009" y="1906724"/>
          <a:ext cx="72749" cy="72749"/>
        </a:xfrm>
        <a:prstGeom prst="ellipse">
          <a:avLst/>
        </a:prstGeom>
        <a:solidFill>
          <a:schemeClr val="accent2">
            <a:hueOff val="-873218"/>
            <a:satOff val="-50357"/>
            <a:lumOff val="517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2917EA-CA95-495A-9829-EE1BE7B6AEE5}">
      <dsp:nvSpPr>
        <dsp:cNvPr id="0" name=""/>
        <dsp:cNvSpPr/>
      </dsp:nvSpPr>
      <dsp:spPr>
        <a:xfrm rot="8100000">
          <a:off x="6771418" y="447808"/>
          <a:ext cx="285787" cy="285787"/>
        </a:xfrm>
        <a:prstGeom prst="teardrop">
          <a:avLst>
            <a:gd name="adj" fmla="val 115000"/>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ACBB51-B2D5-4A0C-801B-94F34A034E9D}">
      <dsp:nvSpPr>
        <dsp:cNvPr id="0" name=""/>
        <dsp:cNvSpPr/>
      </dsp:nvSpPr>
      <dsp:spPr>
        <a:xfrm>
          <a:off x="6803167" y="479556"/>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B923937-B4A0-43F9-BE2B-6AAF866EB740}">
      <dsp:nvSpPr>
        <dsp:cNvPr id="0" name=""/>
        <dsp:cNvSpPr/>
      </dsp:nvSpPr>
      <dsp:spPr>
        <a:xfrm>
          <a:off x="7116394" y="792784"/>
          <a:ext cx="2789006" cy="115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52400" rIns="152400" bIns="228600" numCol="1" spcCol="1270" anchor="t" anchorCtr="0">
          <a:noAutofit/>
        </a:bodyPr>
        <a:lstStyle/>
        <a:p>
          <a:pPr marL="0" lvl="0" indent="0" algn="l" defTabSz="1066800">
            <a:lnSpc>
              <a:spcPct val="90000"/>
            </a:lnSpc>
            <a:spcBef>
              <a:spcPct val="0"/>
            </a:spcBef>
            <a:spcAft>
              <a:spcPct val="35000"/>
            </a:spcAft>
            <a:buNone/>
          </a:pPr>
          <a:r>
            <a:rPr lang="fr-FR" sz="2400" kern="1200" noProof="0" dirty="0"/>
            <a:t>74e UNGA résolution pour les SSP</a:t>
          </a:r>
        </a:p>
      </dsp:txBody>
      <dsp:txXfrm>
        <a:off x="7116394" y="792784"/>
        <a:ext cx="2789006" cy="1150314"/>
      </dsp:txXfrm>
    </dsp:sp>
    <dsp:sp modelId="{4130A4A0-9803-457F-A9C1-D2A0FCBE7768}">
      <dsp:nvSpPr>
        <dsp:cNvPr id="0" name=""/>
        <dsp:cNvSpPr/>
      </dsp:nvSpPr>
      <dsp:spPr>
        <a:xfrm>
          <a:off x="7116394" y="388619"/>
          <a:ext cx="278900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fr-FR" sz="2000" kern="1200" noProof="0" dirty="0"/>
            <a:t>Sep. 2019</a:t>
          </a:r>
        </a:p>
      </dsp:txBody>
      <dsp:txXfrm>
        <a:off x="7116394" y="388619"/>
        <a:ext cx="2789006" cy="404164"/>
      </dsp:txXfrm>
    </dsp:sp>
    <dsp:sp modelId="{7BB12F2B-5C30-4DC5-A646-CDECFBA51D90}">
      <dsp:nvSpPr>
        <dsp:cNvPr id="0" name=""/>
        <dsp:cNvSpPr/>
      </dsp:nvSpPr>
      <dsp:spPr>
        <a:xfrm>
          <a:off x="6914312" y="792784"/>
          <a:ext cx="0" cy="1150314"/>
        </a:xfrm>
        <a:prstGeom prst="line">
          <a:avLst/>
        </a:prstGeom>
        <a:noFill/>
        <a:ln w="12700" cap="flat" cmpd="sng" algn="ctr">
          <a:solidFill>
            <a:schemeClr val="accent2">
              <a:hueOff val="-1164290"/>
              <a:satOff val="-67142"/>
              <a:lumOff val="6902"/>
              <a:alphaOff val="0"/>
            </a:schemeClr>
          </a:solidFill>
          <a:prstDash val="dash"/>
          <a:miter lim="800000"/>
        </a:ln>
        <a:effectLst/>
      </dsp:spPr>
      <dsp:style>
        <a:lnRef idx="1">
          <a:scrgbClr r="0" g="0" b="0"/>
        </a:lnRef>
        <a:fillRef idx="0">
          <a:scrgbClr r="0" g="0" b="0"/>
        </a:fillRef>
        <a:effectRef idx="0">
          <a:scrgbClr r="0" g="0" b="0"/>
        </a:effectRef>
        <a:fontRef idx="minor"/>
      </dsp:style>
    </dsp:sp>
    <dsp:sp modelId="{C2728152-2EA9-48ED-9935-5F21FA63B79A}">
      <dsp:nvSpPr>
        <dsp:cNvPr id="0" name=""/>
        <dsp:cNvSpPr/>
      </dsp:nvSpPr>
      <dsp:spPr>
        <a:xfrm>
          <a:off x="6877937" y="1906724"/>
          <a:ext cx="72749" cy="72749"/>
        </a:xfrm>
        <a:prstGeom prst="ellipse">
          <a:avLst/>
        </a:prstGeom>
        <a:solidFill>
          <a:schemeClr val="accent2">
            <a:hueOff val="-1164290"/>
            <a:satOff val="-67142"/>
            <a:lumOff val="690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4ED309-DEE7-44D9-962E-CC058FC6E8FF}">
      <dsp:nvSpPr>
        <dsp:cNvPr id="0" name=""/>
        <dsp:cNvSpPr/>
      </dsp:nvSpPr>
      <dsp:spPr>
        <a:xfrm rot="18900000">
          <a:off x="8446346" y="3152602"/>
          <a:ext cx="285787" cy="285787"/>
        </a:xfrm>
        <a:prstGeom prst="teardrop">
          <a:avLst>
            <a:gd name="adj" fmla="val 11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D03774-7BCC-4A52-83E7-7E3E18555904}">
      <dsp:nvSpPr>
        <dsp:cNvPr id="0" name=""/>
        <dsp:cNvSpPr/>
      </dsp:nvSpPr>
      <dsp:spPr>
        <a:xfrm>
          <a:off x="8478094" y="3184351"/>
          <a:ext cx="222290" cy="22229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04E6AB3-9586-4D7F-A8AB-0FC0E0E64BC9}">
      <dsp:nvSpPr>
        <dsp:cNvPr id="0" name=""/>
        <dsp:cNvSpPr/>
      </dsp:nvSpPr>
      <dsp:spPr>
        <a:xfrm>
          <a:off x="8791322" y="1943099"/>
          <a:ext cx="2789006" cy="11503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0" rIns="0" bIns="152400" numCol="1" spcCol="1270" anchor="b" anchorCtr="0">
          <a:noAutofit/>
        </a:bodyPr>
        <a:lstStyle/>
        <a:p>
          <a:pPr marL="0" lvl="0" indent="0" algn="l" defTabSz="1066800">
            <a:lnSpc>
              <a:spcPct val="90000"/>
            </a:lnSpc>
            <a:spcBef>
              <a:spcPct val="0"/>
            </a:spcBef>
            <a:spcAft>
              <a:spcPct val="35000"/>
            </a:spcAft>
            <a:buNone/>
          </a:pPr>
          <a:r>
            <a:rPr lang="fr-FR" sz="2400" kern="1200" noProof="0" dirty="0"/>
            <a:t>Forum régional de Cotonou sur la SC</a:t>
          </a:r>
        </a:p>
      </dsp:txBody>
      <dsp:txXfrm>
        <a:off x="8791322" y="1943099"/>
        <a:ext cx="2789006" cy="1150314"/>
      </dsp:txXfrm>
    </dsp:sp>
    <dsp:sp modelId="{3D435DD6-7040-4131-880E-F9D2CD54BD66}">
      <dsp:nvSpPr>
        <dsp:cNvPr id="0" name=""/>
        <dsp:cNvSpPr/>
      </dsp:nvSpPr>
      <dsp:spPr>
        <a:xfrm>
          <a:off x="8791322" y="3093414"/>
          <a:ext cx="2789006" cy="404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fr-FR" sz="2000" kern="1200" noProof="0" dirty="0"/>
            <a:t>Nov. 2019</a:t>
          </a:r>
        </a:p>
      </dsp:txBody>
      <dsp:txXfrm>
        <a:off x="8791322" y="3093414"/>
        <a:ext cx="2789006" cy="404164"/>
      </dsp:txXfrm>
    </dsp:sp>
    <dsp:sp modelId="{4BE2DF28-9459-4DD4-975C-033938D2A254}">
      <dsp:nvSpPr>
        <dsp:cNvPr id="0" name=""/>
        <dsp:cNvSpPr/>
      </dsp:nvSpPr>
      <dsp:spPr>
        <a:xfrm>
          <a:off x="8589240" y="1943099"/>
          <a:ext cx="0" cy="1150314"/>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F604D422-2E0A-4EFF-AD02-2774D9466744}">
      <dsp:nvSpPr>
        <dsp:cNvPr id="0" name=""/>
        <dsp:cNvSpPr/>
      </dsp:nvSpPr>
      <dsp:spPr>
        <a:xfrm>
          <a:off x="8552865" y="1906724"/>
          <a:ext cx="72749" cy="72749"/>
        </a:xfrm>
        <a:prstGeom prst="ellipse">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DF8E0A-7B2D-4D31-9523-9457AF8B539B}">
      <dsp:nvSpPr>
        <dsp:cNvPr id="0" name=""/>
        <dsp:cNvSpPr/>
      </dsp:nvSpPr>
      <dsp:spPr>
        <a:xfrm>
          <a:off x="1782245" y="1178"/>
          <a:ext cx="3076692"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La disponibilité et l’accès aux soins et services de santé</a:t>
          </a:r>
        </a:p>
      </dsp:txBody>
      <dsp:txXfrm>
        <a:off x="1818639" y="37572"/>
        <a:ext cx="3003904" cy="1169778"/>
      </dsp:txXfrm>
    </dsp:sp>
    <dsp:sp modelId="{D7802FCE-53D4-403F-B793-9468D412681C}">
      <dsp:nvSpPr>
        <dsp:cNvPr id="0" name=""/>
        <dsp:cNvSpPr/>
      </dsp:nvSpPr>
      <dsp:spPr>
        <a:xfrm>
          <a:off x="2089915" y="1243744"/>
          <a:ext cx="307669" cy="931924"/>
        </a:xfrm>
        <a:custGeom>
          <a:avLst/>
          <a:gdLst/>
          <a:ahLst/>
          <a:cxnLst/>
          <a:rect l="0" t="0" r="0" b="0"/>
          <a:pathLst>
            <a:path>
              <a:moveTo>
                <a:pt x="0" y="0"/>
              </a:moveTo>
              <a:lnTo>
                <a:pt x="0" y="931924"/>
              </a:lnTo>
              <a:lnTo>
                <a:pt x="307669"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20EA23-D358-4E81-8528-492692828298}">
      <dsp:nvSpPr>
        <dsp:cNvPr id="0" name=""/>
        <dsp:cNvSpPr/>
      </dsp:nvSpPr>
      <dsp:spPr>
        <a:xfrm>
          <a:off x="2397584" y="1554385"/>
          <a:ext cx="2747760"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Promotion, prévention, curatif, réadaptation</a:t>
          </a:r>
        </a:p>
      </dsp:txBody>
      <dsp:txXfrm>
        <a:off x="2433978" y="1590779"/>
        <a:ext cx="2674972" cy="1169778"/>
      </dsp:txXfrm>
    </dsp:sp>
    <dsp:sp modelId="{C436E8EB-3ECB-4AF8-BE3D-3A32BFDDE6BE}">
      <dsp:nvSpPr>
        <dsp:cNvPr id="0" name=""/>
        <dsp:cNvSpPr/>
      </dsp:nvSpPr>
      <dsp:spPr>
        <a:xfrm>
          <a:off x="2089915" y="1243744"/>
          <a:ext cx="307669" cy="2485132"/>
        </a:xfrm>
        <a:custGeom>
          <a:avLst/>
          <a:gdLst/>
          <a:ahLst/>
          <a:cxnLst/>
          <a:rect l="0" t="0" r="0" b="0"/>
          <a:pathLst>
            <a:path>
              <a:moveTo>
                <a:pt x="0" y="0"/>
              </a:moveTo>
              <a:lnTo>
                <a:pt x="0" y="2485132"/>
              </a:lnTo>
              <a:lnTo>
                <a:pt x="307669"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8A45FFC-7560-4C4B-87BC-C3508D3DDFAF}">
      <dsp:nvSpPr>
        <dsp:cNvPr id="0" name=""/>
        <dsp:cNvSpPr/>
      </dsp:nvSpPr>
      <dsp:spPr>
        <a:xfrm>
          <a:off x="2397584" y="3107593"/>
          <a:ext cx="2916928"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La disponibilité des ressources : RH, finances… </a:t>
          </a:r>
        </a:p>
      </dsp:txBody>
      <dsp:txXfrm>
        <a:off x="2433978" y="3143987"/>
        <a:ext cx="2844140" cy="1169778"/>
      </dsp:txXfrm>
    </dsp:sp>
    <dsp:sp modelId="{36036860-2F5B-46CD-8C6B-759A575634A0}">
      <dsp:nvSpPr>
        <dsp:cNvPr id="0" name=""/>
        <dsp:cNvSpPr/>
      </dsp:nvSpPr>
      <dsp:spPr>
        <a:xfrm>
          <a:off x="5480221" y="1178"/>
          <a:ext cx="3099431" cy="12425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La couverture de la population contre le risque financier</a:t>
          </a:r>
        </a:p>
      </dsp:txBody>
      <dsp:txXfrm>
        <a:off x="5516615" y="37572"/>
        <a:ext cx="3026643" cy="1169778"/>
      </dsp:txXfrm>
    </dsp:sp>
    <dsp:sp modelId="{251FFDB4-958F-4959-95A3-C9214464D39E}">
      <dsp:nvSpPr>
        <dsp:cNvPr id="0" name=""/>
        <dsp:cNvSpPr/>
      </dsp:nvSpPr>
      <dsp:spPr>
        <a:xfrm>
          <a:off x="5790164" y="1243744"/>
          <a:ext cx="309943" cy="931924"/>
        </a:xfrm>
        <a:custGeom>
          <a:avLst/>
          <a:gdLst/>
          <a:ahLst/>
          <a:cxnLst/>
          <a:rect l="0" t="0" r="0" b="0"/>
          <a:pathLst>
            <a:path>
              <a:moveTo>
                <a:pt x="0" y="0"/>
              </a:moveTo>
              <a:lnTo>
                <a:pt x="0" y="931924"/>
              </a:lnTo>
              <a:lnTo>
                <a:pt x="309943" y="93192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5B93F6-802F-4167-AC9B-826C82474B53}">
      <dsp:nvSpPr>
        <dsp:cNvPr id="0" name=""/>
        <dsp:cNvSpPr/>
      </dsp:nvSpPr>
      <dsp:spPr>
        <a:xfrm>
          <a:off x="6100108" y="1554385"/>
          <a:ext cx="2576962"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Dépenses de santé catastrophique</a:t>
          </a:r>
        </a:p>
      </dsp:txBody>
      <dsp:txXfrm>
        <a:off x="6136502" y="1590779"/>
        <a:ext cx="2504174" cy="1169778"/>
      </dsp:txXfrm>
    </dsp:sp>
    <dsp:sp modelId="{06161D81-A78D-4B2D-A054-023774E0E214}">
      <dsp:nvSpPr>
        <dsp:cNvPr id="0" name=""/>
        <dsp:cNvSpPr/>
      </dsp:nvSpPr>
      <dsp:spPr>
        <a:xfrm>
          <a:off x="5790164" y="1243744"/>
          <a:ext cx="309943" cy="2485132"/>
        </a:xfrm>
        <a:custGeom>
          <a:avLst/>
          <a:gdLst/>
          <a:ahLst/>
          <a:cxnLst/>
          <a:rect l="0" t="0" r="0" b="0"/>
          <a:pathLst>
            <a:path>
              <a:moveTo>
                <a:pt x="0" y="0"/>
              </a:moveTo>
              <a:lnTo>
                <a:pt x="0" y="2485132"/>
              </a:lnTo>
              <a:lnTo>
                <a:pt x="309943" y="248513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9862AC-7BF2-42EE-9E27-F57980E792C9}">
      <dsp:nvSpPr>
        <dsp:cNvPr id="0" name=""/>
        <dsp:cNvSpPr/>
      </dsp:nvSpPr>
      <dsp:spPr>
        <a:xfrm>
          <a:off x="6100108" y="3107593"/>
          <a:ext cx="2633245" cy="12425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fr-FR" sz="2600" kern="1200" dirty="0"/>
            <a:t>appauvrissement</a:t>
          </a:r>
        </a:p>
      </dsp:txBody>
      <dsp:txXfrm>
        <a:off x="6136502" y="3143987"/>
        <a:ext cx="2560457" cy="11697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CE373-92C4-4F3B-BFD9-9B1FD22B2DEA}">
      <dsp:nvSpPr>
        <dsp:cNvPr id="0" name=""/>
        <dsp:cNvSpPr/>
      </dsp:nvSpPr>
      <dsp:spPr>
        <a:xfrm>
          <a:off x="0" y="1878"/>
          <a:ext cx="109728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E60F8-D913-4091-9439-8F33AEE8BE14}">
      <dsp:nvSpPr>
        <dsp:cNvPr id="0" name=""/>
        <dsp:cNvSpPr/>
      </dsp:nvSpPr>
      <dsp:spPr>
        <a:xfrm>
          <a:off x="287993" y="216088"/>
          <a:ext cx="523623" cy="5236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A1A326-EDB6-4D16-B7AA-F814BC7CFAB0}">
      <dsp:nvSpPr>
        <dsp:cNvPr id="0" name=""/>
        <dsp:cNvSpPr/>
      </dsp:nvSpPr>
      <dsp:spPr>
        <a:xfrm>
          <a:off x="1099610" y="1878"/>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fr-FR" sz="2200" kern="1200"/>
            <a:t>consensus social et politique sur </a:t>
          </a:r>
          <a:r>
            <a:rPr lang="fr-FR" sz="2200" b="1" u="sng" kern="1200"/>
            <a:t>l’Assurance maladie obligatoire </a:t>
          </a:r>
          <a:endParaRPr lang="en-US" sz="2200" kern="1200"/>
        </a:p>
      </dsp:txBody>
      <dsp:txXfrm>
        <a:off x="1099610" y="1878"/>
        <a:ext cx="9873189" cy="952043"/>
      </dsp:txXfrm>
    </dsp:sp>
    <dsp:sp modelId="{02CA38B7-D252-499D-9049-C18F942E1B47}">
      <dsp:nvSpPr>
        <dsp:cNvPr id="0" name=""/>
        <dsp:cNvSpPr/>
      </dsp:nvSpPr>
      <dsp:spPr>
        <a:xfrm>
          <a:off x="0" y="1191932"/>
          <a:ext cx="109728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C2EB5-776A-441B-98F6-561D82B5A17E}">
      <dsp:nvSpPr>
        <dsp:cNvPr id="0" name=""/>
        <dsp:cNvSpPr/>
      </dsp:nvSpPr>
      <dsp:spPr>
        <a:xfrm>
          <a:off x="287993" y="1406142"/>
          <a:ext cx="523623" cy="5236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9E1E21-C17C-4A95-A49B-D1E876C4A719}">
      <dsp:nvSpPr>
        <dsp:cNvPr id="0" name=""/>
        <dsp:cNvSpPr/>
      </dsp:nvSpPr>
      <dsp:spPr>
        <a:xfrm>
          <a:off x="1099610" y="1191932"/>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kumimoji="1" lang="fr-FR" sz="2200" kern="1200"/>
            <a:t>croissance économique</a:t>
          </a:r>
          <a:endParaRPr lang="en-US" sz="2200" kern="1200"/>
        </a:p>
      </dsp:txBody>
      <dsp:txXfrm>
        <a:off x="1099610" y="1191932"/>
        <a:ext cx="9873189" cy="952043"/>
      </dsp:txXfrm>
    </dsp:sp>
    <dsp:sp modelId="{46B3CA25-8368-47B8-8A0B-3211877311FC}">
      <dsp:nvSpPr>
        <dsp:cNvPr id="0" name=""/>
        <dsp:cNvSpPr/>
      </dsp:nvSpPr>
      <dsp:spPr>
        <a:xfrm>
          <a:off x="0" y="2381986"/>
          <a:ext cx="109728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ECC547-A94D-48DC-A208-61870A8E5CC7}">
      <dsp:nvSpPr>
        <dsp:cNvPr id="0" name=""/>
        <dsp:cNvSpPr/>
      </dsp:nvSpPr>
      <dsp:spPr>
        <a:xfrm>
          <a:off x="287993" y="2596196"/>
          <a:ext cx="523623" cy="5236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FA630D7-6A22-465B-85CF-1179E913C9E1}">
      <dsp:nvSpPr>
        <dsp:cNvPr id="0" name=""/>
        <dsp:cNvSpPr/>
      </dsp:nvSpPr>
      <dsp:spPr>
        <a:xfrm>
          <a:off x="1099610" y="2381986"/>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fr-FR" sz="2200" kern="1200"/>
            <a:t>systèmes de </a:t>
          </a:r>
          <a:r>
            <a:rPr lang="fr-FR" sz="2200" b="1" u="sng" kern="1200"/>
            <a:t>registre de l'état civil et de registre des taxes</a:t>
          </a:r>
          <a:endParaRPr lang="en-US" sz="2200" kern="1200"/>
        </a:p>
      </dsp:txBody>
      <dsp:txXfrm>
        <a:off x="1099610" y="2381986"/>
        <a:ext cx="9873189" cy="952043"/>
      </dsp:txXfrm>
    </dsp:sp>
    <dsp:sp modelId="{3F64AEB8-6BA1-4B7A-9C21-FBB1387D1C7C}">
      <dsp:nvSpPr>
        <dsp:cNvPr id="0" name=""/>
        <dsp:cNvSpPr/>
      </dsp:nvSpPr>
      <dsp:spPr>
        <a:xfrm>
          <a:off x="0" y="3572041"/>
          <a:ext cx="10972800" cy="95204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FF59E5-63FB-4B33-8102-3B04092D67D1}">
      <dsp:nvSpPr>
        <dsp:cNvPr id="0" name=""/>
        <dsp:cNvSpPr/>
      </dsp:nvSpPr>
      <dsp:spPr>
        <a:xfrm>
          <a:off x="287993" y="3786250"/>
          <a:ext cx="523623" cy="5236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F657B2E-5036-4E8B-992B-30777629C9A3}">
      <dsp:nvSpPr>
        <dsp:cNvPr id="0" name=""/>
        <dsp:cNvSpPr/>
      </dsp:nvSpPr>
      <dsp:spPr>
        <a:xfrm>
          <a:off x="1099610" y="3572041"/>
          <a:ext cx="9873189" cy="9520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0758" tIns="100758" rIns="100758" bIns="100758" numCol="1" spcCol="1270" anchor="ctr" anchorCtr="0">
          <a:noAutofit/>
        </a:bodyPr>
        <a:lstStyle/>
        <a:p>
          <a:pPr marL="0" lvl="0" indent="0" algn="l" defTabSz="977900">
            <a:lnSpc>
              <a:spcPct val="90000"/>
            </a:lnSpc>
            <a:spcBef>
              <a:spcPct val="0"/>
            </a:spcBef>
            <a:spcAft>
              <a:spcPct val="35000"/>
            </a:spcAft>
            <a:buNone/>
          </a:pPr>
          <a:r>
            <a:rPr lang="fr-FR" sz="2200" kern="1200"/>
            <a:t>investissement dans le </a:t>
          </a:r>
          <a:r>
            <a:rPr lang="fr-FR" sz="2200" b="1" u="sng" kern="1200"/>
            <a:t>système de prestations de service de santé</a:t>
          </a:r>
          <a:endParaRPr lang="en-US" sz="2200" kern="1200"/>
        </a:p>
      </dsp:txBody>
      <dsp:txXfrm>
        <a:off x="1099610" y="3572041"/>
        <a:ext cx="9873189" cy="9520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E447C-CCC3-4994-AE92-439473E404DB}">
      <dsp:nvSpPr>
        <dsp:cNvPr id="0" name=""/>
        <dsp:cNvSpPr/>
      </dsp:nvSpPr>
      <dsp:spPr>
        <a:xfrm>
          <a:off x="0" y="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ABB8C9-0712-482C-A294-60D0F8E732D6}">
      <dsp:nvSpPr>
        <dsp:cNvPr id="0" name=""/>
        <dsp:cNvSpPr/>
      </dsp:nvSpPr>
      <dsp:spPr>
        <a:xfrm>
          <a:off x="0" y="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La politique de gratuité des soins pour les femmes et les enfants de moins de 5 ans, la prise en charge gratuite des indigents et autres groupes spécifiques (</a:t>
          </a:r>
          <a:r>
            <a:rPr lang="fr-FR" sz="2300" kern="1200" dirty="0" err="1"/>
            <a:t>PvVIH</a:t>
          </a:r>
          <a:r>
            <a:rPr lang="fr-FR" sz="2300" kern="1200" dirty="0"/>
            <a:t>, TB, vaccination…) </a:t>
          </a:r>
          <a:endParaRPr lang="en-US" sz="2300" kern="1200" dirty="0"/>
        </a:p>
      </dsp:txBody>
      <dsp:txXfrm>
        <a:off x="0" y="0"/>
        <a:ext cx="10972800" cy="1131490"/>
      </dsp:txXfrm>
    </dsp:sp>
    <dsp:sp modelId="{B8D3A682-F760-4B09-91DA-B4EFFA0D62E8}">
      <dsp:nvSpPr>
        <dsp:cNvPr id="0" name=""/>
        <dsp:cNvSpPr/>
      </dsp:nvSpPr>
      <dsp:spPr>
        <a:xfrm>
          <a:off x="0" y="1131490"/>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69F59-3527-4F22-9960-3FCA55920C30}">
      <dsp:nvSpPr>
        <dsp:cNvPr id="0" name=""/>
        <dsp:cNvSpPr/>
      </dsp:nvSpPr>
      <dsp:spPr>
        <a:xfrm>
          <a:off x="0" y="1131490"/>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Les agents de santé à base communautaire pour une offre précoce de soins de base aux populations vulnérables</a:t>
          </a:r>
          <a:endParaRPr lang="en-US" sz="2300" kern="1200"/>
        </a:p>
      </dsp:txBody>
      <dsp:txXfrm>
        <a:off x="0" y="1131490"/>
        <a:ext cx="10972800" cy="1131490"/>
      </dsp:txXfrm>
    </dsp:sp>
    <dsp:sp modelId="{CA992AE7-04AF-4490-A0BD-03EDE7627CA0}">
      <dsp:nvSpPr>
        <dsp:cNvPr id="0" name=""/>
        <dsp:cNvSpPr/>
      </dsp:nvSpPr>
      <dsp:spPr>
        <a:xfrm>
          <a:off x="0" y="2262981"/>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F57895-B064-4789-B367-3845857D2EEE}">
      <dsp:nvSpPr>
        <dsp:cNvPr id="0" name=""/>
        <dsp:cNvSpPr/>
      </dsp:nvSpPr>
      <dsp:spPr>
        <a:xfrm>
          <a:off x="0" y="2262981"/>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dirty="0"/>
            <a:t>La vaccination des enfants de 0 à 15 mois, la promotion de la PF, le développement du capital humain (éducation, formations et emplois… occuper les jeunes)</a:t>
          </a:r>
          <a:endParaRPr lang="en-US" sz="2300" kern="1200" dirty="0"/>
        </a:p>
      </dsp:txBody>
      <dsp:txXfrm>
        <a:off x="0" y="2262981"/>
        <a:ext cx="10972800" cy="1131490"/>
      </dsp:txXfrm>
    </dsp:sp>
    <dsp:sp modelId="{9CC1CE61-EA59-435C-B9C2-9A980A18C1A6}">
      <dsp:nvSpPr>
        <dsp:cNvPr id="0" name=""/>
        <dsp:cNvSpPr/>
      </dsp:nvSpPr>
      <dsp:spPr>
        <a:xfrm>
          <a:off x="0" y="3394472"/>
          <a:ext cx="109728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28D79E-9CA9-4F0E-8F66-EC8D3FB03101}">
      <dsp:nvSpPr>
        <dsp:cNvPr id="0" name=""/>
        <dsp:cNvSpPr/>
      </dsp:nvSpPr>
      <dsp:spPr>
        <a:xfrm>
          <a:off x="0" y="3394472"/>
          <a:ext cx="10972800" cy="1131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r-FR" sz="2300" kern="1200"/>
            <a:t>L’augmentation progressive du budget de l’Etat alloué à la santé</a:t>
          </a:r>
          <a:endParaRPr lang="en-US" sz="2300" kern="1200"/>
        </a:p>
      </dsp:txBody>
      <dsp:txXfrm>
        <a:off x="0" y="3394472"/>
        <a:ext cx="10972800" cy="113149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6D212-A7AB-482B-BB93-15C695C6FA7C}">
      <dsp:nvSpPr>
        <dsp:cNvPr id="0" name=""/>
        <dsp:cNvSpPr/>
      </dsp:nvSpPr>
      <dsp:spPr>
        <a:xfrm>
          <a:off x="0" y="630"/>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95FAA7B-1C24-48E7-A07A-6D76239D3780}">
      <dsp:nvSpPr>
        <dsp:cNvPr id="0" name=""/>
        <dsp:cNvSpPr/>
      </dsp:nvSpPr>
      <dsp:spPr>
        <a:xfrm>
          <a:off x="0" y="630"/>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Le </a:t>
          </a:r>
          <a:r>
            <a:rPr lang="en-US" sz="2400" kern="1200" dirty="0" err="1"/>
            <a:t>changement</a:t>
          </a:r>
          <a:r>
            <a:rPr lang="en-US" sz="2400" kern="1200" dirty="0"/>
            <a:t> de </a:t>
          </a:r>
          <a:r>
            <a:rPr lang="en-US" sz="2400" kern="1200" dirty="0" err="1"/>
            <a:t>mentalité</a:t>
          </a:r>
          <a:r>
            <a:rPr lang="en-US" sz="2400" kern="1200" dirty="0"/>
            <a:t> pour la mise </a:t>
          </a:r>
          <a:r>
            <a:rPr lang="en-US" sz="2400" kern="1200" dirty="0" err="1"/>
            <a:t>en</a:t>
          </a:r>
          <a:r>
            <a:rPr lang="en-US" sz="2400" kern="1200" dirty="0"/>
            <a:t> oeuvre des </a:t>
          </a:r>
          <a:r>
            <a:rPr lang="en-US" sz="2400" kern="1200" dirty="0" err="1"/>
            <a:t>réformes</a:t>
          </a:r>
          <a:r>
            <a:rPr lang="en-US" sz="2400" kern="1200" dirty="0"/>
            <a:t> à haut impact : ménages </a:t>
          </a:r>
          <a:r>
            <a:rPr lang="en-US" sz="2400" kern="1200" dirty="0" err="1"/>
            <a:t>modèle</a:t>
          </a:r>
          <a:r>
            <a:rPr lang="en-US" sz="2400" kern="1200" dirty="0"/>
            <a:t> par </a:t>
          </a:r>
          <a:r>
            <a:rPr lang="en-US" sz="2400" kern="1200" dirty="0" err="1"/>
            <a:t>exemple</a:t>
          </a:r>
          <a:r>
            <a:rPr lang="en-US" sz="2400" kern="1200" dirty="0"/>
            <a:t>, </a:t>
          </a:r>
          <a:r>
            <a:rPr lang="en-US" sz="2400" kern="1200" dirty="0" err="1"/>
            <a:t>cotisations</a:t>
          </a:r>
          <a:r>
            <a:rPr lang="en-US" sz="2400" kern="1200" dirty="0"/>
            <a:t> a travers les </a:t>
          </a:r>
          <a:r>
            <a:rPr lang="en-US" sz="2400" kern="1200" dirty="0" err="1"/>
            <a:t>mutuelles</a:t>
          </a:r>
          <a:r>
            <a:rPr lang="en-US" sz="2400" kern="1200" dirty="0"/>
            <a:t> de </a:t>
          </a:r>
          <a:r>
            <a:rPr lang="en-US" sz="2400" kern="1200" dirty="0" err="1"/>
            <a:t>sante</a:t>
          </a:r>
          <a:r>
            <a:rPr lang="en-US" sz="2400" kern="1200" dirty="0"/>
            <a:t> </a:t>
          </a:r>
        </a:p>
      </dsp:txBody>
      <dsp:txXfrm>
        <a:off x="0" y="630"/>
        <a:ext cx="11220450" cy="1032892"/>
      </dsp:txXfrm>
    </dsp:sp>
    <dsp:sp modelId="{49B9A128-1A32-49EE-BB8B-7CC319380226}">
      <dsp:nvSpPr>
        <dsp:cNvPr id="0" name=""/>
        <dsp:cNvSpPr/>
      </dsp:nvSpPr>
      <dsp:spPr>
        <a:xfrm>
          <a:off x="0" y="1033523"/>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602CF2-B60A-4F91-97C2-99150EF1A1E5}">
      <dsp:nvSpPr>
        <dsp:cNvPr id="0" name=""/>
        <dsp:cNvSpPr/>
      </dsp:nvSpPr>
      <dsp:spPr>
        <a:xfrm>
          <a:off x="0" y="1033523"/>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La mise </a:t>
          </a:r>
          <a:r>
            <a:rPr lang="en-US" sz="2400" kern="1200" dirty="0" err="1"/>
            <a:t>en</a:t>
          </a:r>
          <a:r>
            <a:rPr lang="en-US" sz="2400" kern="1200" dirty="0"/>
            <a:t> place </a:t>
          </a:r>
          <a:r>
            <a:rPr lang="en-US" sz="2400" kern="1200" dirty="0" err="1"/>
            <a:t>d’une</a:t>
          </a:r>
          <a:r>
            <a:rPr lang="en-US" sz="2400" kern="1200" dirty="0"/>
            <a:t> veritable </a:t>
          </a:r>
          <a:r>
            <a:rPr lang="en-US" sz="2400" kern="1200" dirty="0" err="1"/>
            <a:t>approche</a:t>
          </a:r>
          <a:r>
            <a:rPr lang="en-US" sz="2400" kern="1200" dirty="0"/>
            <a:t> </a:t>
          </a:r>
          <a:r>
            <a:rPr lang="en-US" sz="2400" kern="1200" dirty="0" err="1"/>
            <a:t>efficace</a:t>
          </a:r>
          <a:r>
            <a:rPr lang="en-US" sz="2400" kern="1200" dirty="0"/>
            <a:t> de communication, </a:t>
          </a:r>
          <a:r>
            <a:rPr lang="en-US" sz="2400" kern="1200" dirty="0" err="1"/>
            <a:t>d’education</a:t>
          </a:r>
          <a:r>
            <a:rPr lang="en-US" sz="2400" kern="1200" dirty="0"/>
            <a:t> pour la santé : </a:t>
          </a:r>
          <a:r>
            <a:rPr lang="en-US" sz="2400" kern="1200" dirty="0" err="1"/>
            <a:t>utiliser</a:t>
          </a:r>
          <a:r>
            <a:rPr lang="en-US" sz="2400" kern="1200" dirty="0"/>
            <a:t> la démarche </a:t>
          </a:r>
          <a:r>
            <a:rPr lang="en-US" sz="2400" kern="1200" dirty="0" err="1"/>
            <a:t>horizontale</a:t>
          </a:r>
          <a:r>
            <a:rPr lang="en-US" sz="2400" kern="1200" dirty="0"/>
            <a:t> pour </a:t>
          </a:r>
          <a:r>
            <a:rPr lang="en-US" sz="2400" kern="1200" dirty="0" err="1"/>
            <a:t>obtenir</a:t>
          </a:r>
          <a:r>
            <a:rPr lang="en-US" sz="2400" kern="1200" dirty="0"/>
            <a:t> des </a:t>
          </a:r>
          <a:r>
            <a:rPr lang="en-US" sz="2400" kern="1200" dirty="0" err="1"/>
            <a:t>résultats</a:t>
          </a:r>
          <a:r>
            <a:rPr lang="en-US" sz="2400" kern="1200" dirty="0"/>
            <a:t> </a:t>
          </a:r>
          <a:r>
            <a:rPr lang="en-US" sz="2400" kern="1200" dirty="0" err="1"/>
            <a:t>spécifiques</a:t>
          </a:r>
          <a:r>
            <a:rPr lang="en-US" sz="2400" kern="1200" dirty="0"/>
            <a:t> et non le contraire</a:t>
          </a:r>
        </a:p>
      </dsp:txBody>
      <dsp:txXfrm>
        <a:off x="0" y="1033523"/>
        <a:ext cx="11220450" cy="1032892"/>
      </dsp:txXfrm>
    </dsp:sp>
    <dsp:sp modelId="{9862C35C-C8C4-480E-B19A-9251FB4E502F}">
      <dsp:nvSpPr>
        <dsp:cNvPr id="0" name=""/>
        <dsp:cNvSpPr/>
      </dsp:nvSpPr>
      <dsp:spPr>
        <a:xfrm>
          <a:off x="0" y="2066415"/>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5ABD0B0-3D21-4601-8130-0744B771AB79}">
      <dsp:nvSpPr>
        <dsp:cNvPr id="0" name=""/>
        <dsp:cNvSpPr/>
      </dsp:nvSpPr>
      <dsp:spPr>
        <a:xfrm>
          <a:off x="0" y="2066415"/>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Réduire au maximum la fragmentation des interventions de santé publique en fédérant les initiatives pour un paquet harmonisé de sensibilisation, de communication et d’éducation : privilégier l’approche B2B par exemple au détriment des masses</a:t>
          </a:r>
          <a:endParaRPr lang="en-US" sz="2400" kern="1200" dirty="0"/>
        </a:p>
      </dsp:txBody>
      <dsp:txXfrm>
        <a:off x="0" y="2066415"/>
        <a:ext cx="11220450" cy="1032892"/>
      </dsp:txXfrm>
    </dsp:sp>
    <dsp:sp modelId="{2BC82762-D4D0-4F33-8016-950276CD8EAC}">
      <dsp:nvSpPr>
        <dsp:cNvPr id="0" name=""/>
        <dsp:cNvSpPr/>
      </dsp:nvSpPr>
      <dsp:spPr>
        <a:xfrm>
          <a:off x="0" y="3099308"/>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E8F4AA8-5130-40CF-BEBF-E4404800647E}">
      <dsp:nvSpPr>
        <dsp:cNvPr id="0" name=""/>
        <dsp:cNvSpPr/>
      </dsp:nvSpPr>
      <dsp:spPr>
        <a:xfrm>
          <a:off x="0" y="3099308"/>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Agir sur l’éducation de base formelle et non formelle : les enfants constituent la relève de l’avenir et sont plus aptes à changer plus facilement que les adultes</a:t>
          </a:r>
          <a:endParaRPr lang="en-US" sz="2400" kern="1200" dirty="0"/>
        </a:p>
      </dsp:txBody>
      <dsp:txXfrm>
        <a:off x="0" y="3099308"/>
        <a:ext cx="11220450" cy="1032892"/>
      </dsp:txXfrm>
    </dsp:sp>
    <dsp:sp modelId="{E3639AEC-B178-4D51-AD76-5C6B126E34D4}">
      <dsp:nvSpPr>
        <dsp:cNvPr id="0" name=""/>
        <dsp:cNvSpPr/>
      </dsp:nvSpPr>
      <dsp:spPr>
        <a:xfrm>
          <a:off x="0" y="4132200"/>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4C4152C-B967-434A-9024-4CBA580F2C1E}">
      <dsp:nvSpPr>
        <dsp:cNvPr id="0" name=""/>
        <dsp:cNvSpPr/>
      </dsp:nvSpPr>
      <dsp:spPr>
        <a:xfrm>
          <a:off x="0" y="4132200"/>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Instaurer</a:t>
          </a:r>
          <a:r>
            <a:rPr lang="en-US" sz="2400" kern="1200" dirty="0"/>
            <a:t> la culture des </a:t>
          </a:r>
          <a:r>
            <a:rPr lang="en-US" sz="2400" kern="1200" dirty="0" err="1"/>
            <a:t>résultats</a:t>
          </a:r>
          <a:r>
            <a:rPr lang="en-US" sz="2400" kern="1200" dirty="0"/>
            <a:t> (outcomes) et non des </a:t>
          </a:r>
          <a:r>
            <a:rPr lang="en-US" sz="2400" kern="1200" dirty="0" err="1"/>
            <a:t>produits</a:t>
          </a:r>
          <a:r>
            <a:rPr lang="en-US" sz="2400" kern="1200" dirty="0"/>
            <a:t> dans les actions : </a:t>
          </a:r>
          <a:r>
            <a:rPr lang="en-US" sz="2400" kern="1200" dirty="0" err="1"/>
            <a:t>ce</a:t>
          </a:r>
          <a:r>
            <a:rPr lang="en-US" sz="2400" kern="1200" dirty="0"/>
            <a:t> qui </a:t>
          </a:r>
          <a:r>
            <a:rPr lang="en-US" sz="2400" kern="1200" dirty="0" err="1"/>
            <a:t>importe</a:t>
          </a:r>
          <a:r>
            <a:rPr lang="en-US" sz="2400" kern="1200" dirty="0"/>
            <a:t> </a:t>
          </a:r>
          <a:r>
            <a:rPr lang="en-US" sz="2400" kern="1200" dirty="0" err="1"/>
            <a:t>n’est</a:t>
          </a:r>
          <a:r>
            <a:rPr lang="en-US" sz="2400" kern="1200" dirty="0"/>
            <a:t> pas le </a:t>
          </a:r>
          <a:r>
            <a:rPr lang="en-US" sz="2400" kern="1200" dirty="0" err="1"/>
            <a:t>nombre</a:t>
          </a:r>
          <a:r>
            <a:rPr lang="en-US" sz="2400" kern="1200" dirty="0"/>
            <a:t> de </a:t>
          </a:r>
          <a:r>
            <a:rPr lang="en-US" sz="2400" kern="1200" dirty="0" err="1"/>
            <a:t>personnes</a:t>
          </a:r>
          <a:r>
            <a:rPr lang="en-US" sz="2400" kern="1200" dirty="0"/>
            <a:t> </a:t>
          </a:r>
          <a:r>
            <a:rPr lang="en-US" sz="2400" kern="1200" dirty="0" err="1"/>
            <a:t>sensibilisées</a:t>
          </a:r>
          <a:r>
            <a:rPr lang="en-US" sz="2400" kern="1200" dirty="0"/>
            <a:t>, </a:t>
          </a:r>
          <a:r>
            <a:rPr lang="en-US" sz="2400" kern="1200" dirty="0" err="1"/>
            <a:t>mais</a:t>
          </a:r>
          <a:r>
            <a:rPr lang="en-US" sz="2400" kern="1200" dirty="0"/>
            <a:t> </a:t>
          </a:r>
          <a:r>
            <a:rPr lang="en-US" sz="2400" kern="1200" dirty="0" err="1"/>
            <a:t>plûtot</a:t>
          </a:r>
          <a:r>
            <a:rPr lang="en-US" sz="2400" kern="1200" dirty="0"/>
            <a:t> le </a:t>
          </a:r>
          <a:r>
            <a:rPr lang="en-US" sz="2400" kern="1200" dirty="0" err="1"/>
            <a:t>nombre</a:t>
          </a:r>
          <a:r>
            <a:rPr lang="en-US" sz="2400" kern="1200" dirty="0"/>
            <a:t> de </a:t>
          </a:r>
          <a:r>
            <a:rPr lang="en-US" sz="2400" kern="1200" dirty="0" err="1"/>
            <a:t>personnes</a:t>
          </a:r>
          <a:r>
            <a:rPr lang="en-US" sz="2400" kern="1200" dirty="0"/>
            <a:t> </a:t>
          </a:r>
          <a:r>
            <a:rPr lang="en-US" sz="2400" kern="1200" dirty="0" err="1"/>
            <a:t>ayant</a:t>
          </a:r>
          <a:r>
            <a:rPr lang="en-US" sz="2400" kern="1200" dirty="0"/>
            <a:t> </a:t>
          </a:r>
          <a:r>
            <a:rPr lang="en-US" sz="2400" kern="1200" dirty="0" err="1"/>
            <a:t>pratiqué</a:t>
          </a:r>
          <a:endParaRPr lang="en-US" sz="2400" kern="1200" dirty="0"/>
        </a:p>
      </dsp:txBody>
      <dsp:txXfrm>
        <a:off x="0" y="4132200"/>
        <a:ext cx="11220450" cy="10328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6D212-A7AB-482B-BB93-15C695C6FA7C}">
      <dsp:nvSpPr>
        <dsp:cNvPr id="0" name=""/>
        <dsp:cNvSpPr/>
      </dsp:nvSpPr>
      <dsp:spPr>
        <a:xfrm>
          <a:off x="0" y="630"/>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95FAA7B-1C24-48E7-A07A-6D76239D3780}">
      <dsp:nvSpPr>
        <dsp:cNvPr id="0" name=""/>
        <dsp:cNvSpPr/>
      </dsp:nvSpPr>
      <dsp:spPr>
        <a:xfrm>
          <a:off x="0" y="630"/>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Garantir des médicaments de qualité en permanence et accessibles à tous : régulation, approvisionnement, pharmacie hospitalière…</a:t>
          </a:r>
          <a:endParaRPr lang="en-US" sz="2400" kern="1200" dirty="0"/>
        </a:p>
      </dsp:txBody>
      <dsp:txXfrm>
        <a:off x="0" y="630"/>
        <a:ext cx="11220450" cy="1032892"/>
      </dsp:txXfrm>
    </dsp:sp>
    <dsp:sp modelId="{49B9A128-1A32-49EE-BB8B-7CC319380226}">
      <dsp:nvSpPr>
        <dsp:cNvPr id="0" name=""/>
        <dsp:cNvSpPr/>
      </dsp:nvSpPr>
      <dsp:spPr>
        <a:xfrm>
          <a:off x="0" y="1033523"/>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602CF2-B60A-4F91-97C2-99150EF1A1E5}">
      <dsp:nvSpPr>
        <dsp:cNvPr id="0" name=""/>
        <dsp:cNvSpPr/>
      </dsp:nvSpPr>
      <dsp:spPr>
        <a:xfrm>
          <a:off x="0" y="1033523"/>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a:t>Développer un modèle efficace de santé communautaire pour inverser la pyramide : action+++ sur les déterminants de la santé</a:t>
          </a:r>
          <a:endParaRPr lang="en-US" sz="2400" kern="1200"/>
        </a:p>
      </dsp:txBody>
      <dsp:txXfrm>
        <a:off x="0" y="1033523"/>
        <a:ext cx="11220450" cy="1032892"/>
      </dsp:txXfrm>
    </dsp:sp>
    <dsp:sp modelId="{9862C35C-C8C4-480E-B19A-9251FB4E502F}">
      <dsp:nvSpPr>
        <dsp:cNvPr id="0" name=""/>
        <dsp:cNvSpPr/>
      </dsp:nvSpPr>
      <dsp:spPr>
        <a:xfrm>
          <a:off x="0" y="2066415"/>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5ABD0B0-3D21-4601-8130-0744B771AB79}">
      <dsp:nvSpPr>
        <dsp:cNvPr id="0" name=""/>
        <dsp:cNvSpPr/>
      </dsp:nvSpPr>
      <dsp:spPr>
        <a:xfrm>
          <a:off x="0" y="2066415"/>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a:t>Mettre en place un dispositif de résilience face à l’insécurité pour la continuité des soins de base aux populations tout en garantissant la sécurité des personnels de santé;</a:t>
          </a:r>
          <a:endParaRPr lang="en-US" sz="2400" kern="1200"/>
        </a:p>
      </dsp:txBody>
      <dsp:txXfrm>
        <a:off x="0" y="2066415"/>
        <a:ext cx="11220450" cy="1032892"/>
      </dsp:txXfrm>
    </dsp:sp>
    <dsp:sp modelId="{2BC82762-D4D0-4F33-8016-950276CD8EAC}">
      <dsp:nvSpPr>
        <dsp:cNvPr id="0" name=""/>
        <dsp:cNvSpPr/>
      </dsp:nvSpPr>
      <dsp:spPr>
        <a:xfrm>
          <a:off x="0" y="3099308"/>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E8F4AA8-5130-40CF-BEBF-E4404800647E}">
      <dsp:nvSpPr>
        <dsp:cNvPr id="0" name=""/>
        <dsp:cNvSpPr/>
      </dsp:nvSpPr>
      <dsp:spPr>
        <a:xfrm>
          <a:off x="0" y="3099308"/>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La mise en œuvre des réformes : l’assurance maladie universelle, la fonction publique hospitalière, l’approche WISN pour une distribution équitable des ressources humaines en santé, le </a:t>
          </a:r>
          <a:r>
            <a:rPr lang="fr-FR" sz="2400" kern="1200" dirty="0" err="1"/>
            <a:t>régistre</a:t>
          </a:r>
          <a:r>
            <a:rPr lang="fr-FR" sz="2400" kern="1200" dirty="0"/>
            <a:t> d’état civil et les taxes…</a:t>
          </a:r>
          <a:endParaRPr lang="en-US" sz="2400" kern="1200" dirty="0"/>
        </a:p>
      </dsp:txBody>
      <dsp:txXfrm>
        <a:off x="0" y="3099308"/>
        <a:ext cx="11220450" cy="1032892"/>
      </dsp:txXfrm>
    </dsp:sp>
    <dsp:sp modelId="{E3639AEC-B178-4D51-AD76-5C6B126E34D4}">
      <dsp:nvSpPr>
        <dsp:cNvPr id="0" name=""/>
        <dsp:cNvSpPr/>
      </dsp:nvSpPr>
      <dsp:spPr>
        <a:xfrm>
          <a:off x="0" y="4132200"/>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F4C4152C-B967-434A-9024-4CBA580F2C1E}">
      <dsp:nvSpPr>
        <dsp:cNvPr id="0" name=""/>
        <dsp:cNvSpPr/>
      </dsp:nvSpPr>
      <dsp:spPr>
        <a:xfrm>
          <a:off x="0" y="4132200"/>
          <a:ext cx="11220450" cy="10328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err="1"/>
            <a:t>L’opérationalisation</a:t>
          </a:r>
          <a:r>
            <a:rPr lang="en-US" sz="2400" kern="1200" dirty="0"/>
            <a:t> de la </a:t>
          </a:r>
          <a:r>
            <a:rPr lang="en-US" sz="2400" kern="1200" dirty="0" err="1"/>
            <a:t>plateforme</a:t>
          </a:r>
          <a:r>
            <a:rPr lang="en-US" sz="2400" kern="1200" dirty="0"/>
            <a:t> “One Health” : santé </a:t>
          </a:r>
          <a:r>
            <a:rPr lang="en-US" sz="2400" kern="1200" dirty="0" err="1"/>
            <a:t>animale</a:t>
          </a:r>
          <a:r>
            <a:rPr lang="en-US" sz="2400" kern="1200" dirty="0"/>
            <a:t>, santé </a:t>
          </a:r>
          <a:r>
            <a:rPr lang="en-US" sz="2400" kern="1200" dirty="0" err="1"/>
            <a:t>humaine</a:t>
          </a:r>
          <a:r>
            <a:rPr lang="en-US" sz="2400" kern="1200" dirty="0"/>
            <a:t>, santé </a:t>
          </a:r>
          <a:r>
            <a:rPr lang="en-US" sz="2400" kern="1200" dirty="0" err="1"/>
            <a:t>environementale</a:t>
          </a:r>
          <a:r>
            <a:rPr lang="en-US" sz="2400" kern="1200" dirty="0"/>
            <a:t>, agriculture, </a:t>
          </a:r>
          <a:r>
            <a:rPr lang="en-US" sz="2400" kern="1200" dirty="0" err="1"/>
            <a:t>enseignenement</a:t>
          </a:r>
          <a:r>
            <a:rPr lang="en-US" sz="2400" kern="1200" dirty="0"/>
            <a:t> et recherche…</a:t>
          </a:r>
        </a:p>
      </dsp:txBody>
      <dsp:txXfrm>
        <a:off x="0" y="4132200"/>
        <a:ext cx="11220450" cy="10328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D6D212-A7AB-482B-BB93-15C695C6FA7C}">
      <dsp:nvSpPr>
        <dsp:cNvPr id="0" name=""/>
        <dsp:cNvSpPr/>
      </dsp:nvSpPr>
      <dsp:spPr>
        <a:xfrm>
          <a:off x="0" y="2522"/>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995FAA7B-1C24-48E7-A07A-6D76239D3780}">
      <dsp:nvSpPr>
        <dsp:cNvPr id="0" name=""/>
        <dsp:cNvSpPr/>
      </dsp:nvSpPr>
      <dsp:spPr>
        <a:xfrm>
          <a:off x="0" y="2522"/>
          <a:ext cx="11220450" cy="172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Le Gouvernement accordent un regard particulier </a:t>
          </a:r>
          <a:r>
            <a:rPr lang="fr-FR" sz="2400" b="1" kern="1200" dirty="0"/>
            <a:t>aux actions de la société civile </a:t>
          </a:r>
          <a:r>
            <a:rPr lang="fr-FR" sz="2400" kern="1200" dirty="0"/>
            <a:t>: Présimètre, contrôles de l’effectivité de la gratuité des services, veille citoyenne et communautaire, enquêtes sur la corruption…</a:t>
          </a:r>
          <a:endParaRPr lang="en-US" sz="2400" kern="1200" dirty="0"/>
        </a:p>
      </dsp:txBody>
      <dsp:txXfrm>
        <a:off x="0" y="2522"/>
        <a:ext cx="11220450" cy="1720226"/>
      </dsp:txXfrm>
    </dsp:sp>
    <dsp:sp modelId="{49B9A128-1A32-49EE-BB8B-7CC319380226}">
      <dsp:nvSpPr>
        <dsp:cNvPr id="0" name=""/>
        <dsp:cNvSpPr/>
      </dsp:nvSpPr>
      <dsp:spPr>
        <a:xfrm>
          <a:off x="0" y="1722748"/>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71602CF2-B60A-4F91-97C2-99150EF1A1E5}">
      <dsp:nvSpPr>
        <dsp:cNvPr id="0" name=""/>
        <dsp:cNvSpPr/>
      </dsp:nvSpPr>
      <dsp:spPr>
        <a:xfrm>
          <a:off x="0" y="1722748"/>
          <a:ext cx="11220450" cy="172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Nécessité de maintenir les acquis et surtout de garder le caractère indépendant et juste des activités de la société civile. A la longue, ce sera probablement </a:t>
          </a:r>
          <a:r>
            <a:rPr lang="fr-FR" sz="2400" b="1" kern="1200" dirty="0"/>
            <a:t>« le 4</a:t>
          </a:r>
          <a:r>
            <a:rPr lang="fr-FR" sz="2400" b="1" kern="1200" baseline="30000" dirty="0"/>
            <a:t>ème</a:t>
          </a:r>
          <a:r>
            <a:rPr lang="fr-FR" sz="2400" b="1" kern="1200" dirty="0"/>
            <a:t> pouvoir » </a:t>
          </a:r>
          <a:r>
            <a:rPr lang="fr-FR" sz="2400" kern="1200" dirty="0"/>
            <a:t>à l’image de pays comme la Chine Taïwan ou les pays Scandinaves </a:t>
          </a:r>
          <a:endParaRPr lang="en-US" sz="2400" kern="1200" dirty="0"/>
        </a:p>
      </dsp:txBody>
      <dsp:txXfrm>
        <a:off x="0" y="1722748"/>
        <a:ext cx="11220450" cy="1720226"/>
      </dsp:txXfrm>
    </dsp:sp>
    <dsp:sp modelId="{9862C35C-C8C4-480E-B19A-9251FB4E502F}">
      <dsp:nvSpPr>
        <dsp:cNvPr id="0" name=""/>
        <dsp:cNvSpPr/>
      </dsp:nvSpPr>
      <dsp:spPr>
        <a:xfrm>
          <a:off x="0" y="3442975"/>
          <a:ext cx="11220450"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B5ABD0B0-3D21-4601-8130-0744B771AB79}">
      <dsp:nvSpPr>
        <dsp:cNvPr id="0" name=""/>
        <dsp:cNvSpPr/>
      </dsp:nvSpPr>
      <dsp:spPr>
        <a:xfrm>
          <a:off x="0" y="3442975"/>
          <a:ext cx="11220450" cy="17202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Respecter le </a:t>
          </a:r>
          <a:r>
            <a:rPr lang="fr-FR" sz="2400" b="1" kern="1200" dirty="0"/>
            <a:t>principe de séparation des fonctions </a:t>
          </a:r>
          <a:r>
            <a:rPr lang="fr-FR" sz="2400" kern="1200" dirty="0"/>
            <a:t>: des acteurs de la société civile font des activités de prise en charge en plus de leurs pouvoir de suivi pour la transparence et la redevabilité ; cela créé la confusion</a:t>
          </a:r>
          <a:endParaRPr lang="en-US" sz="2400" kern="1200" dirty="0"/>
        </a:p>
      </dsp:txBody>
      <dsp:txXfrm>
        <a:off x="0" y="3442975"/>
        <a:ext cx="11220450" cy="17202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87A9F-B4B4-4A27-9F7A-D676969F7A18}">
      <dsp:nvSpPr>
        <dsp:cNvPr id="0" name=""/>
        <dsp:cNvSpPr/>
      </dsp:nvSpPr>
      <dsp:spPr>
        <a:xfrm>
          <a:off x="0" y="620"/>
          <a:ext cx="1136332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27E892-D842-4913-B1E1-F4BC8F32D2CE}">
      <dsp:nvSpPr>
        <dsp:cNvPr id="0" name=""/>
        <dsp:cNvSpPr/>
      </dsp:nvSpPr>
      <dsp:spPr>
        <a:xfrm>
          <a:off x="0" y="620"/>
          <a:ext cx="11363325" cy="101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La mise en œuvre de la CSU </a:t>
          </a:r>
          <a:r>
            <a:rPr lang="fr-FR" sz="2400" b="1" kern="1200" dirty="0"/>
            <a:t>exige la progressivité </a:t>
          </a:r>
          <a:r>
            <a:rPr lang="fr-FR" sz="2400" kern="1200" dirty="0"/>
            <a:t>dans les réformes pour mieux aligner le peu de ressources aux interventions efficientes</a:t>
          </a:r>
          <a:endParaRPr lang="en-US" sz="2400" kern="1200" dirty="0"/>
        </a:p>
      </dsp:txBody>
      <dsp:txXfrm>
        <a:off x="0" y="620"/>
        <a:ext cx="11363325" cy="1017021"/>
      </dsp:txXfrm>
    </dsp:sp>
    <dsp:sp modelId="{D899F0BC-D735-4194-B22C-DFEA2783DF27}">
      <dsp:nvSpPr>
        <dsp:cNvPr id="0" name=""/>
        <dsp:cNvSpPr/>
      </dsp:nvSpPr>
      <dsp:spPr>
        <a:xfrm>
          <a:off x="0" y="1017642"/>
          <a:ext cx="1136332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D14DA4-28FE-4B96-92D3-9F54398BCE92}">
      <dsp:nvSpPr>
        <dsp:cNvPr id="0" name=""/>
        <dsp:cNvSpPr/>
      </dsp:nvSpPr>
      <dsp:spPr>
        <a:xfrm>
          <a:off x="0" y="1017642"/>
          <a:ext cx="11363325" cy="101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dirty="0"/>
            <a:t>Il n’existe pas de recettes miracles</a:t>
          </a:r>
          <a:r>
            <a:rPr lang="fr-FR" sz="2400" kern="1200" dirty="0"/>
            <a:t>, ni de chemin modèle pré établi; chaque pays construit son dispositif en tenant compte de son contexte; </a:t>
          </a:r>
          <a:endParaRPr lang="en-US" sz="2400" kern="1200" dirty="0"/>
        </a:p>
      </dsp:txBody>
      <dsp:txXfrm>
        <a:off x="0" y="1017642"/>
        <a:ext cx="11363325" cy="1017021"/>
      </dsp:txXfrm>
    </dsp:sp>
    <dsp:sp modelId="{ECE68E45-FB84-46DB-9B25-F6EFA2244C37}">
      <dsp:nvSpPr>
        <dsp:cNvPr id="0" name=""/>
        <dsp:cNvSpPr/>
      </dsp:nvSpPr>
      <dsp:spPr>
        <a:xfrm>
          <a:off x="0" y="2034663"/>
          <a:ext cx="1136332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AF9C0-BAD9-4102-9ACD-8652510BA438}">
      <dsp:nvSpPr>
        <dsp:cNvPr id="0" name=""/>
        <dsp:cNvSpPr/>
      </dsp:nvSpPr>
      <dsp:spPr>
        <a:xfrm>
          <a:off x="0" y="2034663"/>
          <a:ext cx="11363325" cy="101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dirty="0"/>
            <a:t>Le leadership</a:t>
          </a:r>
          <a:r>
            <a:rPr lang="fr-FR" sz="2400" kern="1200" dirty="0"/>
            <a:t>, la gouvernance et la transparence demeurent les points essentiels dans la construction de la CSU; </a:t>
          </a:r>
          <a:endParaRPr lang="en-US" sz="2400" kern="1200" dirty="0"/>
        </a:p>
      </dsp:txBody>
      <dsp:txXfrm>
        <a:off x="0" y="2034663"/>
        <a:ext cx="11363325" cy="1017021"/>
      </dsp:txXfrm>
    </dsp:sp>
    <dsp:sp modelId="{66A4AFE5-4E85-4A9E-B077-8AD8EA3F4F9E}">
      <dsp:nvSpPr>
        <dsp:cNvPr id="0" name=""/>
        <dsp:cNvSpPr/>
      </dsp:nvSpPr>
      <dsp:spPr>
        <a:xfrm>
          <a:off x="0" y="3051685"/>
          <a:ext cx="1136332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50AD0DE-1CA7-4B58-925A-E8E2629E850E}">
      <dsp:nvSpPr>
        <dsp:cNvPr id="0" name=""/>
        <dsp:cNvSpPr/>
      </dsp:nvSpPr>
      <dsp:spPr>
        <a:xfrm>
          <a:off x="0" y="3051685"/>
          <a:ext cx="11363325" cy="101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kern="1200" dirty="0"/>
            <a:t>Plus de 40 ans après Alma Ata, </a:t>
          </a:r>
          <a:r>
            <a:rPr lang="fr-FR" sz="2400" b="1" kern="1200" dirty="0"/>
            <a:t>les soins de santé primaires </a:t>
          </a:r>
          <a:r>
            <a:rPr lang="fr-FR" sz="2400" kern="1200" dirty="0"/>
            <a:t>sont la base de la mise en œuvre de la CSU; </a:t>
          </a:r>
          <a:endParaRPr lang="en-US" sz="2400" kern="1200" dirty="0"/>
        </a:p>
      </dsp:txBody>
      <dsp:txXfrm>
        <a:off x="0" y="3051685"/>
        <a:ext cx="11363325" cy="1017021"/>
      </dsp:txXfrm>
    </dsp:sp>
    <dsp:sp modelId="{7987309C-4AD7-493B-8CA2-E9284297F6C2}">
      <dsp:nvSpPr>
        <dsp:cNvPr id="0" name=""/>
        <dsp:cNvSpPr/>
      </dsp:nvSpPr>
      <dsp:spPr>
        <a:xfrm>
          <a:off x="0" y="4068706"/>
          <a:ext cx="1136332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851A6-E589-4DDE-84E4-CF4C27BE8347}">
      <dsp:nvSpPr>
        <dsp:cNvPr id="0" name=""/>
        <dsp:cNvSpPr/>
      </dsp:nvSpPr>
      <dsp:spPr>
        <a:xfrm>
          <a:off x="0" y="4068706"/>
          <a:ext cx="11363325" cy="1017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fr-FR" sz="2400" b="1" kern="1200" dirty="0"/>
            <a:t>La multisectorialité est obligatoire pour accélérer les progrès vers la CSU</a:t>
          </a:r>
        </a:p>
        <a:p>
          <a:pPr marL="0" lvl="0" indent="0" algn="l" defTabSz="1066800">
            <a:lnSpc>
              <a:spcPct val="90000"/>
            </a:lnSpc>
            <a:spcBef>
              <a:spcPct val="0"/>
            </a:spcBef>
            <a:spcAft>
              <a:spcPct val="35000"/>
            </a:spcAft>
            <a:buNone/>
          </a:pPr>
          <a:endParaRPr lang="en-US" sz="2400" kern="1200" dirty="0"/>
        </a:p>
      </dsp:txBody>
      <dsp:txXfrm>
        <a:off x="0" y="4068706"/>
        <a:ext cx="11363325" cy="101702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0.61263</cdr:x>
      <cdr:y>0.33149</cdr:y>
    </cdr:from>
    <cdr:to>
      <cdr:x>0.65074</cdr:x>
      <cdr:y>0.86246</cdr:y>
    </cdr:to>
    <cdr:sp macro="" textlink="">
      <cdr:nvSpPr>
        <cdr:cNvPr id="2" name="Flèche : haut 1">
          <a:extLst xmlns:a="http://schemas.openxmlformats.org/drawingml/2006/main">
            <a:ext uri="{FF2B5EF4-FFF2-40B4-BE49-F238E27FC236}">
              <a16:creationId xmlns:a16="http://schemas.microsoft.com/office/drawing/2014/main" id="{81392A43-7014-44B3-BC85-0C817FC53157}"/>
            </a:ext>
          </a:extLst>
        </cdr:cNvPr>
        <cdr:cNvSpPr/>
      </cdr:nvSpPr>
      <cdr:spPr>
        <a:xfrm xmlns:a="http://schemas.openxmlformats.org/drawingml/2006/main">
          <a:off x="5567424" y="1262575"/>
          <a:ext cx="346311" cy="2022389"/>
        </a:xfrm>
        <a:prstGeom xmlns:a="http://schemas.openxmlformats.org/drawingml/2006/main" prst="upArrow">
          <a:avLst/>
        </a:prstGeom>
        <a:solidFill xmlns:a="http://schemas.openxmlformats.org/drawingml/2006/main">
          <a:srgbClr val="FF0000"/>
        </a:solidFill>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fr-FR"/>
        </a:p>
      </cdr:txBody>
    </cdr:sp>
  </cdr:relSizeAnchor>
</c:userShapes>
</file>

<file path=ppt/drawings/drawing2.xml><?xml version="1.0" encoding="utf-8"?>
<c:userShapes xmlns:c="http://schemas.openxmlformats.org/drawingml/2006/chart">
  <cdr:relSizeAnchor xmlns:cdr="http://schemas.openxmlformats.org/drawingml/2006/chartDrawing">
    <cdr:from>
      <cdr:x>0.015</cdr:x>
      <cdr:y>0.67996</cdr:y>
    </cdr:from>
    <cdr:to>
      <cdr:x>0.20781</cdr:x>
      <cdr:y>0.82815</cdr:y>
    </cdr:to>
    <cdr:sp macro="" textlink="">
      <cdr:nvSpPr>
        <cdr:cNvPr id="2" name="テキスト ボックス 1"/>
        <cdr:cNvSpPr txBox="1"/>
      </cdr:nvSpPr>
      <cdr:spPr>
        <a:xfrm xmlns:a="http://schemas.openxmlformats.org/drawingml/2006/main">
          <a:off x="125272" y="1835904"/>
          <a:ext cx="1610350"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2000" dirty="0">
              <a:solidFill>
                <a:schemeClr val="accent1"/>
              </a:solidFill>
            </a:rPr>
            <a:t>Prime</a:t>
          </a:r>
        </a:p>
      </cdr:txBody>
    </cdr:sp>
  </cdr:relSizeAnchor>
  <cdr:relSizeAnchor xmlns:cdr="http://schemas.openxmlformats.org/drawingml/2006/chartDrawing">
    <cdr:from>
      <cdr:x>0.48801</cdr:x>
      <cdr:y>0.67996</cdr:y>
    </cdr:from>
    <cdr:to>
      <cdr:x>0.72865</cdr:x>
      <cdr:y>0.82815</cdr:y>
    </cdr:to>
    <cdr:sp macro="" textlink="">
      <cdr:nvSpPr>
        <cdr:cNvPr id="3" name="テキスト ボックス 2"/>
        <cdr:cNvSpPr txBox="1"/>
      </cdr:nvSpPr>
      <cdr:spPr>
        <a:xfrm xmlns:a="http://schemas.openxmlformats.org/drawingml/2006/main">
          <a:off x="4075860" y="1835892"/>
          <a:ext cx="2009796"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r-FR" sz="2000" noProof="0" dirty="0">
              <a:solidFill>
                <a:schemeClr val="accent2"/>
              </a:solidFill>
            </a:rPr>
            <a:t>Gouvernement</a:t>
          </a:r>
        </a:p>
      </cdr:txBody>
    </cdr:sp>
  </cdr:relSizeAnchor>
  <cdr:relSizeAnchor xmlns:cdr="http://schemas.openxmlformats.org/drawingml/2006/chartDrawing">
    <cdr:from>
      <cdr:x>0.85874</cdr:x>
      <cdr:y>0.67996</cdr:y>
    </cdr:from>
    <cdr:to>
      <cdr:x>0.97945</cdr:x>
      <cdr:y>0.82815</cdr:y>
    </cdr:to>
    <cdr:sp macro="" textlink="">
      <cdr:nvSpPr>
        <cdr:cNvPr id="4" name="テキスト ボックス 3"/>
        <cdr:cNvSpPr txBox="1"/>
      </cdr:nvSpPr>
      <cdr:spPr>
        <a:xfrm xmlns:a="http://schemas.openxmlformats.org/drawingml/2006/main">
          <a:off x="7172226" y="1835904"/>
          <a:ext cx="1008112" cy="40011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fr-FR" sz="2000" noProof="0" dirty="0">
              <a:solidFill>
                <a:schemeClr val="accent3"/>
              </a:solidFill>
            </a:rPr>
            <a:t>Privé</a:t>
          </a:r>
        </a:p>
      </cdr:txBody>
    </cdr:sp>
  </cdr:relSizeAnchor>
</c:userShapes>
</file>

<file path=ppt/drawings/drawing3.xml><?xml version="1.0" encoding="utf-8"?>
<c:userShapes xmlns:c="http://schemas.openxmlformats.org/drawingml/2006/chart">
  <cdr:relSizeAnchor xmlns:cdr="http://schemas.openxmlformats.org/drawingml/2006/chartDrawing">
    <cdr:from>
      <cdr:x>0.01724</cdr:x>
      <cdr:y>0.67228</cdr:y>
    </cdr:from>
    <cdr:to>
      <cdr:x>0.50006</cdr:x>
      <cdr:y>0.85751</cdr:y>
    </cdr:to>
    <cdr:sp macro="" textlink="">
      <cdr:nvSpPr>
        <cdr:cNvPr id="2" name="テキスト ボックス 1"/>
        <cdr:cNvSpPr txBox="1"/>
      </cdr:nvSpPr>
      <cdr:spPr>
        <a:xfrm xmlns:a="http://schemas.openxmlformats.org/drawingml/2006/main">
          <a:off x="143988" y="1452114"/>
          <a:ext cx="4032513"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noProof="0" dirty="0">
              <a:solidFill>
                <a:schemeClr val="accent1"/>
              </a:solidFill>
            </a:rPr>
            <a:t>Assurance maladie sociale</a:t>
          </a:r>
        </a:p>
      </cdr:txBody>
    </cdr:sp>
  </cdr:relSizeAnchor>
  <cdr:relSizeAnchor xmlns:cdr="http://schemas.openxmlformats.org/drawingml/2006/chartDrawing">
    <cdr:from>
      <cdr:x>0.88803</cdr:x>
      <cdr:y>0.73341</cdr:y>
    </cdr:from>
    <cdr:to>
      <cdr:x>0.98287</cdr:x>
      <cdr:y>0.91865</cdr:y>
    </cdr:to>
    <cdr:sp macro="" textlink="">
      <cdr:nvSpPr>
        <cdr:cNvPr id="3" name="テキスト ボックス 1"/>
        <cdr:cNvSpPr txBox="1"/>
      </cdr:nvSpPr>
      <cdr:spPr>
        <a:xfrm xmlns:a="http://schemas.openxmlformats.org/drawingml/2006/main">
          <a:off x="7416824" y="1584166"/>
          <a:ext cx="792106" cy="40011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2000" noProof="0" dirty="0">
              <a:solidFill>
                <a:schemeClr val="accent3"/>
              </a:solidFill>
            </a:rPr>
            <a:t>Privé</a:t>
          </a:r>
        </a:p>
      </cdr:txBody>
    </cdr:sp>
  </cdr:relSizeAnchor>
  <cdr:relSizeAnchor xmlns:cdr="http://schemas.openxmlformats.org/drawingml/2006/chartDrawing">
    <cdr:from>
      <cdr:x>0.01724</cdr:x>
      <cdr:y>0.06667</cdr:y>
    </cdr:from>
    <cdr:to>
      <cdr:x>0.21123</cdr:x>
      <cdr:y>0.23766</cdr:y>
    </cdr:to>
    <cdr:sp macro="" textlink="">
      <cdr:nvSpPr>
        <cdr:cNvPr id="6" name="テキスト ボックス 5"/>
        <cdr:cNvSpPr txBox="1"/>
      </cdr:nvSpPr>
      <cdr:spPr>
        <a:xfrm xmlns:a="http://schemas.openxmlformats.org/drawingml/2006/main">
          <a:off x="144016" y="144016"/>
          <a:ext cx="1620180" cy="369332"/>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en-US" sz="1800" dirty="0">
              <a:solidFill>
                <a:schemeClr val="tx1">
                  <a:lumMod val="75000"/>
                  <a:lumOff val="25000"/>
                </a:schemeClr>
              </a:solidFill>
            </a:rPr>
            <a:t>Par régime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59D7A7-5DB8-4A9F-9F61-20792CA630CB}" type="datetimeFigureOut">
              <a:rPr lang="fr-FR" smtClean="0"/>
              <a:t>06/03/2021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80EB8A-1B17-4247-BFE1-AE1ACAA05181}" type="slidenum">
              <a:rPr lang="fr-FR" smtClean="0"/>
              <a:t>‹N°›</a:t>
            </a:fld>
            <a:endParaRPr lang="fr-FR"/>
          </a:p>
        </p:txBody>
      </p:sp>
    </p:spTree>
    <p:extLst>
      <p:ext uri="{BB962C8B-B14F-4D97-AF65-F5344CB8AC3E}">
        <p14:creationId xmlns:p14="http://schemas.microsoft.com/office/powerpoint/2010/main" val="592836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principe de progressivité est fondamental pour atteindre la CSU : Quelle population ? Pour quels services ? A quels coûts d’accès ?</a:t>
            </a:r>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4123C-29D9-1144-B08E-DAFFFBEA99D9}"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79411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4123C-29D9-1144-B08E-DAFFFBEA99D9}"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34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E4123C-29D9-1144-B08E-DAFFFBEA99D9}"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381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SARA</a:t>
            </a:r>
            <a:r>
              <a:rPr lang="fr-FR" baseline="0" dirty="0"/>
              <a:t> </a:t>
            </a:r>
            <a:r>
              <a:rPr lang="en-US" sz="1200" dirty="0">
                <a:effectLst/>
                <a:latin typeface="Arial" panose="020B0604020202020204" pitchFamily="34" charset="0"/>
                <a:ea typeface="Times New Roman" panose="02020603050405020304" pitchFamily="18" charset="0"/>
              </a:rPr>
              <a:t>Service Availability and Readiness Assessment   </a:t>
            </a:r>
            <a:r>
              <a:rPr lang="fr-FR" sz="1200" dirty="0">
                <a:effectLst/>
                <a:latin typeface="Arial" panose="020B0604020202020204" pitchFamily="34" charset="0"/>
                <a:ea typeface="Times New Roman" panose="02020603050405020304" pitchFamily="18" charset="0"/>
              </a:rPr>
              <a:t>ENQUETE NATIONALE SUR LA DISPONIBILITE ET LA CAPACITE OPERATIONNELLE DES SERVICES </a:t>
            </a:r>
            <a:r>
              <a:rPr lang="fr-FR" sz="1200" baseline="0" dirty="0">
                <a:effectLst/>
                <a:latin typeface="Arial" panose="020B0604020202020204" pitchFamily="34" charset="0"/>
                <a:ea typeface="Times New Roman" panose="02020603050405020304" pitchFamily="18" charset="0"/>
              </a:rPr>
              <a:t> </a:t>
            </a:r>
            <a:r>
              <a:rPr lang="fr-FR" sz="1200" dirty="0">
                <a:effectLst/>
                <a:latin typeface="Arial" panose="020B0604020202020204" pitchFamily="34" charset="0"/>
                <a:ea typeface="Times New Roman" panose="02020603050405020304" pitchFamily="18" charset="0"/>
              </a:rPr>
              <a:t>DE SANTE </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02135-B3F4-4FB4-81C2-56FBBCE93A8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716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15000"/>
              </a:lnSpc>
              <a:spcAft>
                <a:spcPts val="0"/>
              </a:spcAft>
            </a:pPr>
            <a:r>
              <a:rPr lang="fr-FR" sz="1200" dirty="0">
                <a:effectLst/>
                <a:latin typeface="Arial" panose="020B0604020202020204" pitchFamily="34" charset="0"/>
                <a:ea typeface="Times New Roman" panose="02020603050405020304" pitchFamily="18" charset="0"/>
                <a:cs typeface="Times New Roman" panose="02020603050405020304" pitchFamily="18" charset="0"/>
              </a:rPr>
              <a:t>EIPBF Enquête sur les indicateurs du paludisme au Burkina Faso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02135-B3F4-4FB4-81C2-56FBBCE93A8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08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effectLst/>
                <a:latin typeface="Arial" panose="020B0604020202020204" pitchFamily="34" charset="0"/>
                <a:ea typeface="Times New Roman" panose="02020603050405020304" pitchFamily="18" charset="0"/>
              </a:rPr>
              <a:t>EMC Enquête multisectorielle continue</a:t>
            </a:r>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602135-B3F4-4FB4-81C2-56FBBCE93A82}"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871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ー 1"/>
          <p:cNvSpPr>
            <a:spLocks noGrp="1" noRot="1" noChangeAspect="1" noTextEdit="1"/>
          </p:cNvSpPr>
          <p:nvPr>
            <p:ph type="sldImg"/>
          </p:nvPr>
        </p:nvSpPr>
        <p:spPr>
          <a:xfrm>
            <a:off x="384175" y="687388"/>
            <a:ext cx="6089650" cy="3425825"/>
          </a:xfrm>
          <a:ln/>
        </p:spPr>
      </p:sp>
      <p:sp>
        <p:nvSpPr>
          <p:cNvPr id="63491" name="ノート プレースホルダー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dirty="0"/>
          </a:p>
        </p:txBody>
      </p:sp>
      <p:sp>
        <p:nvSpPr>
          <p:cNvPr id="63492" name="スライド番号プレースホルダー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charset="0"/>
                <a:ea typeface="ＭＳ Ｐ明朝" charset="-128"/>
              </a:defRPr>
            </a:lvl1pPr>
            <a:lvl2pPr marL="736486" indent="-283264" eaLnBrk="0" hangingPunct="0">
              <a:spcBef>
                <a:spcPct val="30000"/>
              </a:spcBef>
              <a:defRPr kumimoji="1" sz="1200">
                <a:solidFill>
                  <a:schemeClr val="tx1"/>
                </a:solidFill>
                <a:latin typeface="Arial" charset="0"/>
                <a:ea typeface="ＭＳ Ｐ明朝" charset="-128"/>
              </a:defRPr>
            </a:lvl2pPr>
            <a:lvl3pPr marL="1133056" indent="-226611" eaLnBrk="0" hangingPunct="0">
              <a:spcBef>
                <a:spcPct val="30000"/>
              </a:spcBef>
              <a:defRPr kumimoji="1" sz="1200">
                <a:solidFill>
                  <a:schemeClr val="tx1"/>
                </a:solidFill>
                <a:latin typeface="Arial" charset="0"/>
                <a:ea typeface="ＭＳ Ｐ明朝" charset="-128"/>
              </a:defRPr>
            </a:lvl3pPr>
            <a:lvl4pPr marL="1586278" indent="-226611" eaLnBrk="0" hangingPunct="0">
              <a:spcBef>
                <a:spcPct val="30000"/>
              </a:spcBef>
              <a:defRPr kumimoji="1" sz="1200">
                <a:solidFill>
                  <a:schemeClr val="tx1"/>
                </a:solidFill>
                <a:latin typeface="Arial" charset="0"/>
                <a:ea typeface="ＭＳ Ｐ明朝" charset="-128"/>
              </a:defRPr>
            </a:lvl4pPr>
            <a:lvl5pPr marL="2039501" indent="-226611" eaLnBrk="0" hangingPunct="0">
              <a:spcBef>
                <a:spcPct val="30000"/>
              </a:spcBef>
              <a:defRPr kumimoji="1" sz="1200">
                <a:solidFill>
                  <a:schemeClr val="tx1"/>
                </a:solidFill>
                <a:latin typeface="Arial" charset="0"/>
                <a:ea typeface="ＭＳ Ｐ明朝" charset="-128"/>
              </a:defRPr>
            </a:lvl5pPr>
            <a:lvl6pPr marL="2492723" indent="-226611" eaLnBrk="0" fontAlgn="base" hangingPunct="0">
              <a:spcBef>
                <a:spcPct val="30000"/>
              </a:spcBef>
              <a:spcAft>
                <a:spcPct val="0"/>
              </a:spcAft>
              <a:defRPr kumimoji="1" sz="1200">
                <a:solidFill>
                  <a:schemeClr val="tx1"/>
                </a:solidFill>
                <a:latin typeface="Arial" charset="0"/>
                <a:ea typeface="ＭＳ Ｐ明朝" charset="-128"/>
              </a:defRPr>
            </a:lvl6pPr>
            <a:lvl7pPr marL="2945945" indent="-226611" eaLnBrk="0" fontAlgn="base" hangingPunct="0">
              <a:spcBef>
                <a:spcPct val="30000"/>
              </a:spcBef>
              <a:spcAft>
                <a:spcPct val="0"/>
              </a:spcAft>
              <a:defRPr kumimoji="1" sz="1200">
                <a:solidFill>
                  <a:schemeClr val="tx1"/>
                </a:solidFill>
                <a:latin typeface="Arial" charset="0"/>
                <a:ea typeface="ＭＳ Ｐ明朝" charset="-128"/>
              </a:defRPr>
            </a:lvl7pPr>
            <a:lvl8pPr marL="3399168" indent="-226611" eaLnBrk="0" fontAlgn="base" hangingPunct="0">
              <a:spcBef>
                <a:spcPct val="30000"/>
              </a:spcBef>
              <a:spcAft>
                <a:spcPct val="0"/>
              </a:spcAft>
              <a:defRPr kumimoji="1" sz="1200">
                <a:solidFill>
                  <a:schemeClr val="tx1"/>
                </a:solidFill>
                <a:latin typeface="Arial" charset="0"/>
                <a:ea typeface="ＭＳ Ｐ明朝" charset="-128"/>
              </a:defRPr>
            </a:lvl8pPr>
            <a:lvl9pPr marL="3852390" indent="-226611" eaLnBrk="0" fontAlgn="base" hangingPunct="0">
              <a:spcBef>
                <a:spcPct val="30000"/>
              </a:spcBef>
              <a:spcAft>
                <a:spcPct val="0"/>
              </a:spcAft>
              <a:defRPr kumimoji="1" sz="1200">
                <a:solidFill>
                  <a:schemeClr val="tx1"/>
                </a:solidFill>
                <a:latin typeface="Arial" charset="0"/>
                <a:ea typeface="ＭＳ Ｐ明朝" charset="-128"/>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FE7CA107-A9A8-4804-BF9D-01D9F566460D}" type="slidenum">
              <a:rPr kumimoji="1" lang="ja-JP" altLang="en-US" sz="1200" b="0" i="0" u="none" strike="noStrike" kern="1200" cap="none" spc="0" normalizeH="0" baseline="0" noProof="0">
                <a:ln>
                  <a:noFill/>
                </a:ln>
                <a:solidFill>
                  <a:prstClr val="black"/>
                </a:solidFill>
                <a:effectLst/>
                <a:uLnTx/>
                <a:uFillTx/>
                <a:latin typeface="Arial" charset="0"/>
                <a:ea typeface="ＭＳ Ｐゴシック" charset="-128"/>
                <a:cs typeface="+mn-cs"/>
              </a:rPr>
              <a:pPr marL="0" marR="0" lvl="0" indent="0" algn="r" defTabSz="914400" rtl="0" eaLnBrk="1" fontAlgn="auto" latinLnBrk="0" hangingPunct="1">
                <a:lnSpc>
                  <a:spcPct val="100000"/>
                </a:lnSpc>
                <a:spcBef>
                  <a:spcPct val="0"/>
                </a:spcBef>
                <a:spcAft>
                  <a:spcPts val="0"/>
                </a:spcAft>
                <a:buClrTx/>
                <a:buSzTx/>
                <a:buFontTx/>
                <a:buNone/>
                <a:tabLst/>
                <a:defRPr/>
              </a:pPr>
              <a:t>59</a:t>
            </a:fld>
            <a:endParaRPr kumimoji="1" lang="ja-JP" altLang="en-US" sz="1200" b="0" i="0" u="none" strike="noStrike" kern="1200" cap="none" spc="0" normalizeH="0" baseline="0" noProof="0" dirty="0">
              <a:ln>
                <a:noFill/>
              </a:ln>
              <a:solidFill>
                <a:prstClr val="black"/>
              </a:solidFill>
              <a:effectLst/>
              <a:uLnTx/>
              <a:uFillTx/>
              <a:latin typeface="Arial" charset="0"/>
              <a:ea typeface="ＭＳ Ｐゴシック" charset="-128"/>
              <a:cs typeface="+mn-cs"/>
            </a:endParaRPr>
          </a:p>
        </p:txBody>
      </p:sp>
    </p:spTree>
    <p:extLst>
      <p:ext uri="{BB962C8B-B14F-4D97-AF65-F5344CB8AC3E}">
        <p14:creationId xmlns:p14="http://schemas.microsoft.com/office/powerpoint/2010/main" val="1130396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Wingdings" panose="05000000000000000000" pitchFamily="2" charset="2"/>
              <a:buChar char="l"/>
            </a:pPr>
            <a:r>
              <a:rPr kumimoji="1" lang="ja-JP" altLang="en-US" dirty="0"/>
              <a:t>生活困窮者は保険料を支払えないので、「保険料を支払って始めて給付が受けられる」という健康保険制度にはそもそも該当しない、という哲学のもと「保険料免除」ではなく「加入適用除外」にした。</a:t>
            </a:r>
            <a:endParaRPr kumimoji="1" lang="en-US" altLang="ja-JP" dirty="0"/>
          </a:p>
          <a:p>
            <a:pPr marL="171450" indent="-171450">
              <a:buFont typeface="Wingdings" panose="05000000000000000000" pitchFamily="2" charset="2"/>
              <a:buChar char="l"/>
            </a:pPr>
            <a:r>
              <a:rPr kumimoji="1" lang="ja-JP" altLang="en-US" dirty="0"/>
              <a:t>生活保護制度の医療現物給付：給付内容は国民健康保険度同レベル。受診先が（健康保険指定医療機関の指定ではなく）生活保護法の指定医療機関となっている必要がある。</a:t>
            </a:r>
            <a:endParaRPr kumimoji="1" 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0906E-26D7-4D32-A67A-EF3EA15A09C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05419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rgbClr val="000000"/>
                </a:solidFill>
                <a:latin typeface="Times New Roman" pitchFamily="18" charset="0"/>
                <a:cs typeface="Times New Roman" pitchFamily="18" charset="0"/>
              </a:rPr>
              <a:t>国民医療費 </a:t>
            </a:r>
            <a:r>
              <a:rPr lang="en-US" altLang="ja-JP" sz="1200" dirty="0" err="1">
                <a:solidFill>
                  <a:srgbClr val="000000"/>
                </a:solidFill>
                <a:latin typeface="Times New Roman" pitchFamily="18" charset="0"/>
                <a:cs typeface="Times New Roman" pitchFamily="18" charset="0"/>
              </a:rPr>
              <a:t>39,217,000,000,000JPY</a:t>
            </a:r>
            <a:r>
              <a:rPr lang="en-US" altLang="ja-JP" sz="1200" dirty="0">
                <a:solidFill>
                  <a:srgbClr val="000000"/>
                </a:solidFill>
                <a:latin typeface="Times New Roman" pitchFamily="18" charset="0"/>
                <a:cs typeface="Times New Roman" pitchFamily="18" charset="0"/>
              </a:rPr>
              <a:t> (39</a:t>
            </a:r>
            <a:r>
              <a:rPr lang="ja-JP" altLang="en-US" sz="1200" dirty="0">
                <a:solidFill>
                  <a:srgbClr val="000000"/>
                </a:solidFill>
                <a:latin typeface="Times New Roman" pitchFamily="18" charset="0"/>
                <a:cs typeface="Times New Roman" pitchFamily="18" charset="0"/>
              </a:rPr>
              <a:t>兆円</a:t>
            </a:r>
            <a:r>
              <a:rPr lang="en-US" altLang="ja-JP" sz="1200" dirty="0">
                <a:solidFill>
                  <a:srgbClr val="000000"/>
                </a:solidFill>
                <a:latin typeface="Times New Roman" pitchFamily="18" charset="0"/>
                <a:cs typeface="Times New Roman" pitchFamily="18" charset="0"/>
              </a:rPr>
              <a:t>) = $326</a:t>
            </a:r>
            <a:r>
              <a:rPr lang="en-US" altLang="ja-JP" sz="1200" baseline="0" dirty="0">
                <a:solidFill>
                  <a:srgbClr val="000000"/>
                </a:solidFill>
                <a:latin typeface="Times New Roman" pitchFamily="18" charset="0"/>
                <a:cs typeface="Times New Roman" pitchFamily="18" charset="0"/>
              </a:rPr>
              <a:t> billion (@ $1=\120)</a:t>
            </a:r>
            <a:r>
              <a:rPr lang="ja-JP" altLang="en-US" sz="1200" baseline="0" dirty="0">
                <a:solidFill>
                  <a:srgbClr val="000000"/>
                </a:solidFill>
                <a:latin typeface="Times New Roman" pitchFamily="18" charset="0"/>
                <a:cs typeface="Times New Roman" pitchFamily="18" charset="0"/>
              </a:rPr>
              <a:t> ［総医療支出とは異なる。分娩、健康診断、予防接種、義肢などは含まない］</a:t>
            </a:r>
            <a:endParaRPr lang="en-US" altLang="ja-JP" sz="1200" dirty="0">
              <a:solidFill>
                <a:srgbClr val="000000"/>
              </a:solidFill>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Times New Roman" pitchFamily="18" charset="0"/>
                <a:cs typeface="Times New Roman" pitchFamily="18" charset="0"/>
              </a:rPr>
              <a:t>National government</a:t>
            </a:r>
            <a:r>
              <a:rPr lang="en-US" altLang="ja-JP" sz="1200" baseline="0" dirty="0">
                <a:solidFill>
                  <a:srgbClr val="000000"/>
                </a:solidFill>
                <a:latin typeface="Times New Roman" pitchFamily="18" charset="0"/>
                <a:cs typeface="Times New Roman" pitchFamily="18" charset="0"/>
              </a:rPr>
              <a:t> </a:t>
            </a:r>
            <a:r>
              <a:rPr lang="en-US" altLang="ja-JP" sz="1200" dirty="0">
                <a:solidFill>
                  <a:srgbClr val="000000"/>
                </a:solidFill>
                <a:latin typeface="Times New Roman" pitchFamily="18" charset="0"/>
                <a:cs typeface="Times New Roman" pitchFamily="18" charset="0"/>
              </a:rPr>
              <a:t>25.8% ($84 billion) local government</a:t>
            </a:r>
            <a:r>
              <a:rPr lang="en-US" altLang="ja-JP" sz="1200" baseline="0" dirty="0">
                <a:solidFill>
                  <a:srgbClr val="000000"/>
                </a:solidFill>
                <a:latin typeface="Times New Roman" pitchFamily="18" charset="0"/>
                <a:cs typeface="Times New Roman" pitchFamily="18" charset="0"/>
              </a:rPr>
              <a:t> </a:t>
            </a:r>
            <a:r>
              <a:rPr lang="en-US" altLang="ja-JP" sz="1200" dirty="0">
                <a:solidFill>
                  <a:srgbClr val="000000"/>
                </a:solidFill>
                <a:latin typeface="Times New Roman" pitchFamily="18" charset="0"/>
                <a:cs typeface="Times New Roman" pitchFamily="18" charset="0"/>
              </a:rPr>
              <a:t>12.8% ($42 billion)</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rgbClr val="000000"/>
                </a:solidFill>
                <a:latin typeface="Times New Roman" pitchFamily="18" charset="0"/>
                <a:cs typeface="Times New Roman" pitchFamily="18" charset="0"/>
              </a:rPr>
              <a:t>General government expenditure</a:t>
            </a:r>
            <a:r>
              <a:rPr lang="en-US" altLang="ja-JP" sz="1200" baseline="0" dirty="0">
                <a:solidFill>
                  <a:srgbClr val="000000"/>
                </a:solidFill>
                <a:latin typeface="Times New Roman" pitchFamily="18" charset="0"/>
                <a:cs typeface="Times New Roman" pitchFamily="18" charset="0"/>
              </a:rPr>
              <a:t> on health / </a:t>
            </a:r>
            <a:r>
              <a:rPr lang="en-US" altLang="ja-JP" sz="1200" baseline="0" dirty="0" err="1">
                <a:solidFill>
                  <a:srgbClr val="000000"/>
                </a:solidFill>
                <a:latin typeface="Times New Roman" pitchFamily="18" charset="0"/>
                <a:cs typeface="Times New Roman" pitchFamily="18" charset="0"/>
              </a:rPr>
              <a:t>GGE</a:t>
            </a:r>
            <a:r>
              <a:rPr lang="en-US" altLang="ja-JP" sz="1200" baseline="0" dirty="0">
                <a:solidFill>
                  <a:srgbClr val="000000"/>
                </a:solidFill>
                <a:latin typeface="Times New Roman" pitchFamily="18" charset="0"/>
                <a:cs typeface="Times New Roman" pitchFamily="18" charset="0"/>
              </a:rPr>
              <a:t> = 20%</a:t>
            </a:r>
            <a:endParaRPr lang="ja-JP" altLang="ja-JP" sz="3200" dirty="0">
              <a:solidFill>
                <a:prstClr val="black"/>
              </a:solidFill>
              <a:latin typeface="Times New Roman" pitchFamily="18" charset="0"/>
              <a:cs typeface="Times New Roman" pitchFamily="18" charset="0"/>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40906E-26D7-4D32-A67A-EF3EA15A09C2}" type="slidenum">
              <a:rPr kumimoji="1" lang="ja-JP" altLang="en-US" sz="1200" b="0" i="0" u="none" strike="noStrike" kern="1200" cap="none" spc="0" normalizeH="0" baseline="0" noProof="0" smtClean="0">
                <a:ln>
                  <a:noFill/>
                </a:ln>
                <a:solidFill>
                  <a:prstClr val="black"/>
                </a:solidFill>
                <a:effectLst/>
                <a:uLnTx/>
                <a:uFillTx/>
                <a:latin typeface="Calibri" panose="020F0502020204030204"/>
                <a:ea typeface="游ゴシック" panose="020B0400000000000000"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989894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0515E-F9EE-46E3-AC8F-7D16334EE4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25AD7F4-6073-4E3E-9F75-168E02380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613187-C1C0-4B03-8063-338853DA4760}"/>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69F43E19-BF32-4A49-893E-ABFE5B0713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C2CF15-8D97-42ED-824C-3D8BD2C3950F}"/>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053336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DD160-BF3C-4226-932F-36E66A2E55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D30994-75EB-4B66-9116-77E0D736D2D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7E539D-84C2-4AA0-BC78-FA9D8A40D9F6}"/>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89FC65D4-A6CF-47E4-9311-6BFCDDB47A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33E9D7-83A7-4BCF-943C-2B671D611BD6}"/>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260167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F4BE492-A722-40A8-BFC0-628F07D01B3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8E8DE4E-94B1-4FE2-8B7A-5EF9B8BA3A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6BD92F-2690-4266-AB50-57A68CD2E21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E91A2CCC-9DC6-4D9C-9CFB-66E020E6E6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042F62-57D0-4D9B-84D9-B2185F961F70}"/>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16137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7392DA0-E05E-4E39-94EF-3786C631907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1E7F479-8222-46A3-82E2-63A531FAF3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A56D025-4411-48CB-9025-DD9E54AD61E3}"/>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88F4E0BB-F729-40CC-BFD2-DCF7E12CAC1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78DFE2F-C6CA-48F7-8E26-C6196418A69D}"/>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29174166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24B4C6-A4E6-42A2-ABC4-AD9583C6A14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2A151D6-6CCF-4876-8A5B-C963603A341F}"/>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6814802-A00C-44E7-BEB7-D9AA105A72C6}"/>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DE1196BE-77D4-403D-AFD6-AD86D0BB7B0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63DAB9-0BD7-440A-8C17-70F7F382C983}"/>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4008872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737C2B-4799-46D3-BCEA-94BADD56A15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0C3342F-A3F4-4BFB-A1CE-654C4DCE31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F2CC0546-DDBE-4D8C-B3AF-4FBC52447A98}"/>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E239D1EB-3FF0-42DE-8D56-E0D374DD150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1AEC70-08FC-425F-8639-E62D23F84288}"/>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3924301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25CD9-C0B1-4942-9D9E-CFACA9F1A8C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3D7BEBC-7FBE-4648-9E26-78D142709413}"/>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0C876050-0A72-4FD9-BF62-DBD763DA6CB2}"/>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7D305DB6-151B-4BAB-8733-4AE8D9A0827A}"/>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E8BC185F-8EC6-42CC-B7FE-23FADFFA544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0953AB8-8E31-4882-9FA0-7F3899F42BE8}"/>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179959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1690A1-E7F2-4B98-BEE4-0BA6E9185F7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CF97C3A3-5554-472C-B803-20480F141E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2B27504D-53AE-4697-8F43-056048DD49A1}"/>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619708A-5ECE-4D0B-A8BB-86FF629ABA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B7EA9802-1989-44E6-A4C8-A0244C9EEB38}"/>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ACBEF64F-AB9A-4B62-AB50-64DD725B86FB}"/>
              </a:ext>
            </a:extLst>
          </p:cNvPr>
          <p:cNvSpPr>
            <a:spLocks noGrp="1"/>
          </p:cNvSpPr>
          <p:nvPr>
            <p:ph type="dt" sz="half" idx="10"/>
          </p:nvPr>
        </p:nvSpPr>
        <p:spPr/>
        <p:txBody>
          <a:bodyPr/>
          <a:lstStyle/>
          <a:p>
            <a:r>
              <a:rPr lang="fr-FR"/>
              <a:t>6 mars 2021</a:t>
            </a:r>
          </a:p>
        </p:txBody>
      </p:sp>
      <p:sp>
        <p:nvSpPr>
          <p:cNvPr id="8" name="Espace réservé du pied de page 7">
            <a:extLst>
              <a:ext uri="{FF2B5EF4-FFF2-40B4-BE49-F238E27FC236}">
                <a16:creationId xmlns:a16="http://schemas.microsoft.com/office/drawing/2014/main" id="{9B721446-F476-4F07-BB58-0CD8D4772E8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CA7BF5F-FBEE-4B75-A63C-3440A4475C3E}"/>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2909193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B30605D-BB98-4E4A-9382-E708BD5F470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5DBDCD9-0728-4FE8-B964-3E382B81E54C}"/>
              </a:ext>
            </a:extLst>
          </p:cNvPr>
          <p:cNvSpPr>
            <a:spLocks noGrp="1"/>
          </p:cNvSpPr>
          <p:nvPr>
            <p:ph type="dt" sz="half" idx="10"/>
          </p:nvPr>
        </p:nvSpPr>
        <p:spPr/>
        <p:txBody>
          <a:bodyPr/>
          <a:lstStyle/>
          <a:p>
            <a:r>
              <a:rPr lang="fr-FR"/>
              <a:t>6 mars 2021</a:t>
            </a:r>
          </a:p>
        </p:txBody>
      </p:sp>
      <p:sp>
        <p:nvSpPr>
          <p:cNvPr id="4" name="Espace réservé du pied de page 3">
            <a:extLst>
              <a:ext uri="{FF2B5EF4-FFF2-40B4-BE49-F238E27FC236}">
                <a16:creationId xmlns:a16="http://schemas.microsoft.com/office/drawing/2014/main" id="{EFA67454-9770-4788-BC78-6C3B2F9147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69BEFF5-93A9-4B98-BA49-B8438F14BD44}"/>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2925813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475F0D1-9E62-4EE4-A1AE-0E3A6DE41580}"/>
              </a:ext>
            </a:extLst>
          </p:cNvPr>
          <p:cNvSpPr>
            <a:spLocks noGrp="1"/>
          </p:cNvSpPr>
          <p:nvPr>
            <p:ph type="dt" sz="half" idx="10"/>
          </p:nvPr>
        </p:nvSpPr>
        <p:spPr/>
        <p:txBody>
          <a:bodyPr/>
          <a:lstStyle/>
          <a:p>
            <a:r>
              <a:rPr lang="fr-FR"/>
              <a:t>6 mars 2021</a:t>
            </a:r>
          </a:p>
        </p:txBody>
      </p:sp>
      <p:sp>
        <p:nvSpPr>
          <p:cNvPr id="3" name="Espace réservé du pied de page 2">
            <a:extLst>
              <a:ext uri="{FF2B5EF4-FFF2-40B4-BE49-F238E27FC236}">
                <a16:creationId xmlns:a16="http://schemas.microsoft.com/office/drawing/2014/main" id="{AA7D03E1-C664-41AE-B5EE-C3A4962F61F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D136FF6-4589-48BA-A0AA-D12D3B013D2A}"/>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246115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1FF73-D670-4A5D-B6B5-3386BEB1084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C955B21C-70F5-4034-A57C-B8CB19AA87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627FD84-9723-4C62-B373-609709364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F8164DC3-B85D-413A-858C-BC9244F70D0E}"/>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017B0859-56BA-42DA-8CD7-4ECC126FD5A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877B95A-7651-44B4-AD6D-1A6BB76C94B6}"/>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400868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38744-8164-43BB-A425-0289F624F5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965F6D-D2DD-459C-9BDE-733B3DBF84E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93066A-0803-49EC-9BD4-6F4B042A6CE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5C12DC8A-70F9-4A22-9F93-59B1C67B22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9C3487-9C90-4312-85C6-1514E58E2B6A}"/>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35492839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A2C8A4-042D-4195-ABA5-43C8C3BFC78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7F811578-FB71-4D2E-BDF3-3B3CB34F6A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23D5716-6E6A-4D36-B07A-183A13A9FB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CC2469E3-A810-42EB-8622-EC5DE7C0BAD3}"/>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D892C7FF-6BB8-4651-BDEB-2E899EAF570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B5E6DA2-2B27-484E-B806-CA6F9161DF89}"/>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1789888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EC81BB-644D-4E2E-AE79-E3C0A74BB69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590D661-34F6-4F3B-8E85-BDE5BE8C1C77}"/>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E4C34D2-A74F-4B9F-930A-61DF1D5B0457}"/>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295B6EF5-8AE2-4DBD-A2EC-B7E61E075F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1E88D7C-0CE9-4941-BCFD-A4204ACE87C7}"/>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2631452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C68AF8C-F2BE-4082-AD39-8720F82BF59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3C931AA-F566-446C-9E70-80B569D8DB8E}"/>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60C5899-7A69-482C-8482-5A4D5816CEAC}"/>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C2854CBB-DDA9-4F8F-BA99-D5856129E35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F2396C5-1B5B-45EE-B1FC-4858FB0F63D9}"/>
              </a:ext>
            </a:extLst>
          </p:cNvPr>
          <p:cNvSpPr>
            <a:spLocks noGrp="1"/>
          </p:cNvSpPr>
          <p:nvPr>
            <p:ph type="sldNum" sz="quarter" idx="12"/>
          </p:nvPr>
        </p:nvSpPr>
        <p:spPr/>
        <p:txBody>
          <a:bodyPr/>
          <a:lstStyle/>
          <a:p>
            <a:fld id="{02DEF63D-972F-4DC3-A467-8473FD6645B9}" type="slidenum">
              <a:rPr lang="fr-FR" smtClean="0"/>
              <a:t>‹N°›</a:t>
            </a:fld>
            <a:endParaRPr lang="fr-FR"/>
          </a:p>
        </p:txBody>
      </p:sp>
    </p:spTree>
    <p:extLst>
      <p:ext uri="{BB962C8B-B14F-4D97-AF65-F5344CB8AC3E}">
        <p14:creationId xmlns:p14="http://schemas.microsoft.com/office/powerpoint/2010/main" val="26236773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7166C-46E0-42D9-B773-9CE6619040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1E68358-781C-4DF4-9CFE-3AD2FDEBF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BBAC26-7F87-4C16-A17C-747B6558BB60}"/>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0BF99B35-F88F-4340-AB39-3BB5205AE9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AC89C2-FC97-41C7-9585-732689A46C14}"/>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30299961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7B51A-9809-4FFB-88A6-2015D8C6E0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368A36-C886-4941-91D7-87E46F8AC52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8914AD-BA83-406E-A819-556FF5ADCC6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A4C14993-3AE2-4BDB-9C72-6C460F8858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DC8CA6-434A-49FA-8CA1-EE75B3228063}"/>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3204773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81831-F3F4-4D80-9D4E-434A9C839C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5D140EB-2B1D-4D93-BD44-9081BED411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8DF9E42-6632-45CE-92E7-2CC516F2EADA}"/>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612236C4-BBBE-442F-9E8D-63813F4560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E876FE-2766-4E06-8B44-35C68E013A68}"/>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593720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C54AF-6DE2-4083-AA11-FA28023C15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18E84-D854-4189-8AD1-EB3B123C9DE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DA34B5-1D6C-478A-83FC-37A1110445D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428468-9E09-4655-90B6-C2C8C09160FF}"/>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E1802EFB-734D-4E12-98E6-E55C3AA7F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3415F0-7B10-4C76-860D-913B2EA92F9D}"/>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4870043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74093-45AE-4D96-87FA-B9043F10643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9DB9CC-E2E0-4253-8F6A-4B1CE755B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64D57F-0719-4578-816F-96FD7150EF4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3394C58-070D-4313-A371-04106998BC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769B652-71CB-48BF-A10B-4C901632D0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BCC5EC-F721-4308-929F-118D0B96493D}"/>
              </a:ext>
            </a:extLst>
          </p:cNvPr>
          <p:cNvSpPr>
            <a:spLocks noGrp="1"/>
          </p:cNvSpPr>
          <p:nvPr>
            <p:ph type="dt" sz="half" idx="10"/>
          </p:nvPr>
        </p:nvSpPr>
        <p:spPr/>
        <p:txBody>
          <a:bodyPr/>
          <a:lstStyle/>
          <a:p>
            <a:r>
              <a:rPr lang="fr-FR"/>
              <a:t>6 mars 2021</a:t>
            </a:r>
          </a:p>
        </p:txBody>
      </p:sp>
      <p:sp>
        <p:nvSpPr>
          <p:cNvPr id="8" name="Espace réservé du pied de page 7">
            <a:extLst>
              <a:ext uri="{FF2B5EF4-FFF2-40B4-BE49-F238E27FC236}">
                <a16:creationId xmlns:a16="http://schemas.microsoft.com/office/drawing/2014/main" id="{9F11D18E-2E74-4EAF-8F96-8932D36773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865AB90-A3DA-4F75-82E1-82922F9F2C52}"/>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86587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06DDC-F971-4373-AF2F-CE256D31A43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F2C307-DF01-42C2-B2CF-5946E4D7C628}"/>
              </a:ext>
            </a:extLst>
          </p:cNvPr>
          <p:cNvSpPr>
            <a:spLocks noGrp="1"/>
          </p:cNvSpPr>
          <p:nvPr>
            <p:ph type="dt" sz="half" idx="10"/>
          </p:nvPr>
        </p:nvSpPr>
        <p:spPr/>
        <p:txBody>
          <a:bodyPr/>
          <a:lstStyle/>
          <a:p>
            <a:r>
              <a:rPr lang="fr-FR"/>
              <a:t>6 mars 2021</a:t>
            </a:r>
          </a:p>
        </p:txBody>
      </p:sp>
      <p:sp>
        <p:nvSpPr>
          <p:cNvPr id="4" name="Espace réservé du pied de page 3">
            <a:extLst>
              <a:ext uri="{FF2B5EF4-FFF2-40B4-BE49-F238E27FC236}">
                <a16:creationId xmlns:a16="http://schemas.microsoft.com/office/drawing/2014/main" id="{6E85F645-4160-4626-BB56-FF6A3F438BD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252CE9D-886D-4FDE-AF5E-29E20E5E6703}"/>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98018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007989-7680-4604-A9F2-325F3582731E}"/>
              </a:ext>
            </a:extLst>
          </p:cNvPr>
          <p:cNvSpPr>
            <a:spLocks noGrp="1"/>
          </p:cNvSpPr>
          <p:nvPr>
            <p:ph type="dt" sz="half" idx="10"/>
          </p:nvPr>
        </p:nvSpPr>
        <p:spPr/>
        <p:txBody>
          <a:bodyPr/>
          <a:lstStyle/>
          <a:p>
            <a:r>
              <a:rPr lang="fr-FR"/>
              <a:t>6 mars 2021</a:t>
            </a:r>
          </a:p>
        </p:txBody>
      </p:sp>
      <p:sp>
        <p:nvSpPr>
          <p:cNvPr id="3" name="Espace réservé du pied de page 2">
            <a:extLst>
              <a:ext uri="{FF2B5EF4-FFF2-40B4-BE49-F238E27FC236}">
                <a16:creationId xmlns:a16="http://schemas.microsoft.com/office/drawing/2014/main" id="{E2BD8DFF-C9C6-4C70-A498-A84799725C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DD3D16-C6FD-4B2B-B3FC-5F050004BAC9}"/>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1576759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6C3D3-61EC-4B47-9359-00ED053DA8A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82729B8-3130-43C1-B41A-0F7708E35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A8B550-0F3A-4861-B7F7-3C40D25319A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F5760770-89C4-47C7-BC0C-F57A72FA44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CE238E-0B24-4436-91B8-B8670A7EC89C}"/>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8100130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EE63A-2DEA-4AD3-9A3B-D1633AF531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CEDD005-9758-4807-8809-F58CE30EA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1B3095-4CA9-4DAC-8944-310B793CC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B75369-FCFC-4E7C-A668-457A7790983F}"/>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9C482DE6-8BED-4EDF-9A4F-89AE95B6FE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5BB338-7D4D-4ECB-A624-8E0811DD7BD0}"/>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3385169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A4CAA-5760-4849-86EF-67971BE727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2CC47D-9ABA-40FA-A033-56EEFFB7E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42F40DA-83C8-4519-85DD-E310D0187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9A561E-3AAB-4B9E-B96F-ED3F8EEFA8BF}"/>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229DC2C3-9603-43C1-97EB-CA97DB8FF6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F0EB9A-71C0-4013-BA7A-23151DD0C4BF}"/>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3113345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EE54B-BC20-498F-B91A-9BEFEB34A5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7E370D-A124-41B7-A631-539B21DAA1D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20725E-FF9E-44B1-9C50-BE6A4014A513}"/>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C3611548-0035-4832-B1E6-8B61F727E5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ACF63C-F8C5-4591-8DFB-D0825251769D}"/>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31777030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EAE6CDD-FC1A-4314-84F2-09B85456768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EDBF6E-2696-44C4-B35F-57115C6185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C0168E-E6D7-4630-BD01-33BCF7F466A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9182990B-8A44-4DB6-8951-C8FA70D981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1556C2-E562-4F14-8978-B9575EFCD9E5}"/>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4230463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endParaRPr lang="fr-CH"/>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CH"/>
          </a:p>
        </p:txBody>
      </p:sp>
      <p:sp>
        <p:nvSpPr>
          <p:cNvPr id="4" name="Espace réservé de la date 3"/>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27971692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18732247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endParaRPr lang="fr-CH"/>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100297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e la date 4"/>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36166348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fr-CH"/>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7" name="Espace réservé de la date 6"/>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8" name="Espace réservé du pied de page 7"/>
          <p:cNvSpPr>
            <a:spLocks noGrp="1"/>
          </p:cNvSpPr>
          <p:nvPr>
            <p:ph type="ftr" sz="quarter" idx="11"/>
          </p:nvPr>
        </p:nvSpPr>
        <p:spPr/>
        <p:txBody>
          <a:bodyPr/>
          <a:lstStyle/>
          <a:p>
            <a:pPr>
              <a:defRPr/>
            </a:pPr>
            <a:endParaRPr lang="fr-CH">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12772834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e la date 2"/>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pied de page 3"/>
          <p:cNvSpPr>
            <a:spLocks noGrp="1"/>
          </p:cNvSpPr>
          <p:nvPr>
            <p:ph type="ftr" sz="quarter" idx="11"/>
          </p:nvPr>
        </p:nvSpPr>
        <p:spPr/>
        <p:txBody>
          <a:bodyPr/>
          <a:lstStyle/>
          <a:p>
            <a:pPr>
              <a:defRPr/>
            </a:pPr>
            <a:endParaRPr lang="fr-CH">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1027766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AA582-79E7-4B0D-9EBA-22B8B6C9C6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CBD8FE-4491-4F7B-BB1C-5F3BFC336D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C39C65E-D261-49A0-93F1-1B613DFC2D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E56B37-A46D-42CC-9F61-B15CFB4BB102}"/>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C6C47A10-8004-4F7D-A3B1-48248F3B6E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CC12FA-D0C8-4F08-B1D1-5288FD7E3316}"/>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69780736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pied de page 2"/>
          <p:cNvSpPr>
            <a:spLocks noGrp="1"/>
          </p:cNvSpPr>
          <p:nvPr>
            <p:ph type="ftr" sz="quarter" idx="11"/>
          </p:nvPr>
        </p:nvSpPr>
        <p:spPr/>
        <p:txBody>
          <a:bodyPr/>
          <a:lstStyle/>
          <a:p>
            <a:pPr>
              <a:defRPr/>
            </a:pPr>
            <a:endParaRPr lang="fr-CH">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23728431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endParaRPr lang="fr-CH"/>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3537371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endParaRPr lang="fr-CH"/>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pied de page 5"/>
          <p:cNvSpPr>
            <a:spLocks noGrp="1"/>
          </p:cNvSpPr>
          <p:nvPr>
            <p:ph type="ftr" sz="quarter" idx="11"/>
          </p:nvPr>
        </p:nvSpPr>
        <p:spPr/>
        <p:txBody>
          <a:bodyPr/>
          <a:lstStyle/>
          <a:p>
            <a:pPr>
              <a:defRPr/>
            </a:pPr>
            <a:endParaRPr lang="fr-CH">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540369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CH"/>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4822050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endParaRPr lang="fr-CH"/>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pied de page 4"/>
          <p:cNvSpPr>
            <a:spLocks noGrp="1"/>
          </p:cNvSpPr>
          <p:nvPr>
            <p:ph type="ftr" sz="quarter" idx="11"/>
          </p:nvPr>
        </p:nvSpPr>
        <p:spPr/>
        <p:txBody>
          <a:bodyPr/>
          <a:lstStyle/>
          <a:p>
            <a:pPr>
              <a:defRPr/>
            </a:pPr>
            <a:endParaRPr lang="fr-CH">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22853138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8864446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1815819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21068837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6 mars 2021</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147241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6 mars 2021</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1562862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12764-C389-41C6-A923-618A1B94B53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698CEE8-4945-4D33-BBEC-DD65D5357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9D87442-D87C-403D-B250-5BFAE778F8E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09922CE-302B-47D4-9354-6CDF10103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E194FAF-7650-4A18-A260-17DE6E41EF0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E43154-384F-47B3-8D99-7CC15C3B8A46}"/>
              </a:ext>
            </a:extLst>
          </p:cNvPr>
          <p:cNvSpPr>
            <a:spLocks noGrp="1"/>
          </p:cNvSpPr>
          <p:nvPr>
            <p:ph type="dt" sz="half" idx="10"/>
          </p:nvPr>
        </p:nvSpPr>
        <p:spPr/>
        <p:txBody>
          <a:bodyPr/>
          <a:lstStyle/>
          <a:p>
            <a:r>
              <a:rPr lang="fr-FR"/>
              <a:t>6 mars 2021</a:t>
            </a:r>
          </a:p>
        </p:txBody>
      </p:sp>
      <p:sp>
        <p:nvSpPr>
          <p:cNvPr id="8" name="Espace réservé du pied de page 7">
            <a:extLst>
              <a:ext uri="{FF2B5EF4-FFF2-40B4-BE49-F238E27FC236}">
                <a16:creationId xmlns:a16="http://schemas.microsoft.com/office/drawing/2014/main" id="{CED85840-E842-452D-90B4-2B4AE415A8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DF67937-F91E-4F0A-8186-06331C5B9AA1}"/>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9091757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 mars 2021</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21752291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6 mars 2021</a:t>
            </a: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2494113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6 mars 2021</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730861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6 mars 2021</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35296317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29450223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BD4939C-8B23-4EC6-A93B-942168E54B61}" type="slidenum">
              <a:rPr lang="fr-FR" smtClean="0"/>
              <a:t>‹N°›</a:t>
            </a:fld>
            <a:endParaRPr lang="fr-FR"/>
          </a:p>
        </p:txBody>
      </p:sp>
    </p:spTree>
    <p:extLst>
      <p:ext uri="{BB962C8B-B14F-4D97-AF65-F5344CB8AC3E}">
        <p14:creationId xmlns:p14="http://schemas.microsoft.com/office/powerpoint/2010/main" val="6585445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56"/>
            <a:ext cx="10363200" cy="1470025"/>
          </a:xfrm>
        </p:spPr>
        <p:txBody>
          <a:bodyPr/>
          <a:lstStyle/>
          <a:p>
            <a:r>
              <a:rPr lang="fr-FR"/>
              <a:t>Modifiez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2824295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111061821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31"/>
            <a:ext cx="103632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15890492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r>
              <a:rPr lang="fr-FR"/>
              <a:t>6 mars 2021</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421995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FAD65-DCDD-49DE-9857-EAF3BE2640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3AA719-CF6B-461B-93C7-583592F81E90}"/>
              </a:ext>
            </a:extLst>
          </p:cNvPr>
          <p:cNvSpPr>
            <a:spLocks noGrp="1"/>
          </p:cNvSpPr>
          <p:nvPr>
            <p:ph type="dt" sz="half" idx="10"/>
          </p:nvPr>
        </p:nvSpPr>
        <p:spPr/>
        <p:txBody>
          <a:bodyPr/>
          <a:lstStyle/>
          <a:p>
            <a:r>
              <a:rPr lang="fr-FR"/>
              <a:t>6 mars 2021</a:t>
            </a:r>
          </a:p>
        </p:txBody>
      </p:sp>
      <p:sp>
        <p:nvSpPr>
          <p:cNvPr id="4" name="Espace réservé du pied de page 3">
            <a:extLst>
              <a:ext uri="{FF2B5EF4-FFF2-40B4-BE49-F238E27FC236}">
                <a16:creationId xmlns:a16="http://schemas.microsoft.com/office/drawing/2014/main" id="{766AC857-5DAA-4390-A79E-884CBD53829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C22CFFD-F0B9-4E76-AA95-CF0950DCC287}"/>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349295966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r>
              <a:rPr lang="fr-FR"/>
              <a:t>6 mars 2021</a:t>
            </a: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15595208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r>
              <a:rPr lang="fr-FR"/>
              <a:t>6 mars 2021</a:t>
            </a: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388106007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a:t>6 mars 2021</a:t>
            </a: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1545001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3" y="273050"/>
            <a:ext cx="4011084"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6 mars 2021</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23113507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r>
              <a:rPr lang="fr-FR"/>
              <a:t>6 mars 2021</a:t>
            </a: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783159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14379471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0"/>
            <a:ext cx="27432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609600" y="274640"/>
            <a:ext cx="80264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r>
              <a:rPr lang="fr-FR"/>
              <a:t>6 mars 2021</a:t>
            </a: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E3E28E2-4166-40DA-AE75-F8F9DBD5F01C}" type="slidenum">
              <a:rPr lang="fr-FR" smtClean="0"/>
              <a:t>‹N°›</a:t>
            </a:fld>
            <a:endParaRPr lang="fr-FR"/>
          </a:p>
        </p:txBody>
      </p:sp>
    </p:spTree>
    <p:extLst>
      <p:ext uri="{BB962C8B-B14F-4D97-AF65-F5344CB8AC3E}">
        <p14:creationId xmlns:p14="http://schemas.microsoft.com/office/powerpoint/2010/main" val="2488975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9C0515E-F9EE-46E3-AC8F-7D16334EE43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25AD7F4-6073-4E3E-9F75-168E023804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613187-C1C0-4B03-8063-338853DA4760}"/>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69F43E19-BF32-4A49-893E-ABFE5B0713EE}"/>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C2CF15-8D97-42ED-824C-3D8BD2C3950F}"/>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301047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238744-8164-43BB-A425-0289F624F50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C965F6D-D2DD-459C-9BDE-733B3DBF84E0}"/>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593066A-0803-49EC-9BD4-6F4B042A6CE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5C12DC8A-70F9-4A22-9F93-59B1C67B22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49C3487-9C90-4312-85C6-1514E58E2B6A}"/>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35956433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246C3D3-61EC-4B47-9359-00ED053DA8AB}"/>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82729B8-3130-43C1-B41A-0F7708E35D8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6A8B550-0F3A-4861-B7F7-3C40D25319A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F5760770-89C4-47C7-BC0C-F57A72FA44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CE238E-0B24-4436-91B8-B8670A7EC89C}"/>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395616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0E2AE-BF29-4705-A5AD-582C47D7D677}"/>
              </a:ext>
            </a:extLst>
          </p:cNvPr>
          <p:cNvSpPr>
            <a:spLocks noGrp="1"/>
          </p:cNvSpPr>
          <p:nvPr>
            <p:ph type="dt" sz="half" idx="10"/>
          </p:nvPr>
        </p:nvSpPr>
        <p:spPr/>
        <p:txBody>
          <a:bodyPr/>
          <a:lstStyle/>
          <a:p>
            <a:r>
              <a:rPr lang="fr-FR"/>
              <a:t>6 mars 2021</a:t>
            </a:r>
          </a:p>
        </p:txBody>
      </p:sp>
      <p:sp>
        <p:nvSpPr>
          <p:cNvPr id="3" name="Espace réservé du pied de page 2">
            <a:extLst>
              <a:ext uri="{FF2B5EF4-FFF2-40B4-BE49-F238E27FC236}">
                <a16:creationId xmlns:a16="http://schemas.microsoft.com/office/drawing/2014/main" id="{42D08DAE-64B1-44DF-9477-15A9D5B269B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EF89F7-A451-4E73-BCEC-49C0ACF1C9E3}"/>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34473600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AA582-79E7-4B0D-9EBA-22B8B6C9C68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CBD8FE-4491-4F7B-BB1C-5F3BFC336DAE}"/>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AC39C65E-D261-49A0-93F1-1B613DFC2D79}"/>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1E56B37-A46D-42CC-9F61-B15CFB4BB102}"/>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C6C47A10-8004-4F7D-A3B1-48248F3B6E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CC12FA-D0C8-4F08-B1D1-5288FD7E3316}"/>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41251121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812764-C389-41C6-A923-618A1B94B530}"/>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698CEE8-4945-4D33-BBEC-DD65D5357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9D87442-D87C-403D-B250-5BFAE778F8E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F09922CE-302B-47D4-9354-6CDF101039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E194FAF-7650-4A18-A260-17DE6E41EF0D}"/>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7E43154-384F-47B3-8D99-7CC15C3B8A46}"/>
              </a:ext>
            </a:extLst>
          </p:cNvPr>
          <p:cNvSpPr>
            <a:spLocks noGrp="1"/>
          </p:cNvSpPr>
          <p:nvPr>
            <p:ph type="dt" sz="half" idx="10"/>
          </p:nvPr>
        </p:nvSpPr>
        <p:spPr/>
        <p:txBody>
          <a:bodyPr/>
          <a:lstStyle/>
          <a:p>
            <a:r>
              <a:rPr lang="fr-FR"/>
              <a:t>6 mars 2021</a:t>
            </a:r>
          </a:p>
        </p:txBody>
      </p:sp>
      <p:sp>
        <p:nvSpPr>
          <p:cNvPr id="8" name="Espace réservé du pied de page 7">
            <a:extLst>
              <a:ext uri="{FF2B5EF4-FFF2-40B4-BE49-F238E27FC236}">
                <a16:creationId xmlns:a16="http://schemas.microsoft.com/office/drawing/2014/main" id="{CED85840-E842-452D-90B4-2B4AE415A8A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DF67937-F91E-4F0A-8186-06331C5B9AA1}"/>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3083347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FAD65-DCDD-49DE-9857-EAF3BE2640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13AA719-CF6B-461B-93C7-583592F81E90}"/>
              </a:ext>
            </a:extLst>
          </p:cNvPr>
          <p:cNvSpPr>
            <a:spLocks noGrp="1"/>
          </p:cNvSpPr>
          <p:nvPr>
            <p:ph type="dt" sz="half" idx="10"/>
          </p:nvPr>
        </p:nvSpPr>
        <p:spPr/>
        <p:txBody>
          <a:bodyPr/>
          <a:lstStyle/>
          <a:p>
            <a:r>
              <a:rPr lang="fr-FR"/>
              <a:t>6 mars 2021</a:t>
            </a:r>
          </a:p>
        </p:txBody>
      </p:sp>
      <p:sp>
        <p:nvSpPr>
          <p:cNvPr id="4" name="Espace réservé du pied de page 3">
            <a:extLst>
              <a:ext uri="{FF2B5EF4-FFF2-40B4-BE49-F238E27FC236}">
                <a16:creationId xmlns:a16="http://schemas.microsoft.com/office/drawing/2014/main" id="{766AC857-5DAA-4390-A79E-884CBD53829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C22CFFD-F0B9-4E76-AA95-CF0950DCC287}"/>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55210453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7130E2AE-BF29-4705-A5AD-582C47D7D677}"/>
              </a:ext>
            </a:extLst>
          </p:cNvPr>
          <p:cNvSpPr>
            <a:spLocks noGrp="1"/>
          </p:cNvSpPr>
          <p:nvPr>
            <p:ph type="dt" sz="half" idx="10"/>
          </p:nvPr>
        </p:nvSpPr>
        <p:spPr/>
        <p:txBody>
          <a:bodyPr/>
          <a:lstStyle/>
          <a:p>
            <a:r>
              <a:rPr lang="fr-FR"/>
              <a:t>6 mars 2021</a:t>
            </a:r>
          </a:p>
        </p:txBody>
      </p:sp>
      <p:sp>
        <p:nvSpPr>
          <p:cNvPr id="3" name="Espace réservé du pied de page 2">
            <a:extLst>
              <a:ext uri="{FF2B5EF4-FFF2-40B4-BE49-F238E27FC236}">
                <a16:creationId xmlns:a16="http://schemas.microsoft.com/office/drawing/2014/main" id="{42D08DAE-64B1-44DF-9477-15A9D5B269B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4EEF89F7-A451-4E73-BCEC-49C0ACF1C9E3}"/>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3979024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822D3-BF01-4D89-983E-56479F1EBE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EBA73DE-51F5-4CE2-9BA2-A7BB1EB52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B1A17EA-5BC8-4DC0-8078-D6CBE32BF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0A964F-5590-400E-9AC3-5747E74CF2B6}"/>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B6C60FCE-FD6D-4F2B-8298-DF0D596BE8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62D18A-A6BF-47C5-8221-006CB6DC16A8}"/>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8992836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16DBE-10F1-41A7-9FB5-41EA213E6A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633AB7-2BBB-4533-85EC-96E84742B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943026-C67B-46DE-955E-03D4BFBA3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AE9406-BC23-4018-AEAD-1C048F6101B6}"/>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A679F57F-64FD-4F10-A1E5-53B70181D3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97CE606-4030-4C51-8A20-74DA0C584D68}"/>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41152311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3DD160-BF3C-4226-932F-36E66A2E5560}"/>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AD30994-75EB-4B66-9116-77E0D736D2D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37E539D-84C2-4AA0-BC78-FA9D8A40D9F6}"/>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89FC65D4-A6CF-47E4-9311-6BFCDDB47A8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C33E9D7-83A7-4BCF-943C-2B671D611BD6}"/>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6708874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F4BE492-A722-40A8-BFC0-628F07D01B3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8E8DE4E-94B1-4FE2-8B7A-5EF9B8BA3AA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6BD92F-2690-4266-AB50-57A68CD2E21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E91A2CCC-9DC6-4D9C-9CFB-66E020E6E6B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2042F62-57D0-4D9B-84D9-B2185F961F70}"/>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23610991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C7166C-46E0-42D9-B773-9CE66190403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D1E68358-781C-4DF4-9CFE-3AD2FDEBF0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D7BBAC26-7F87-4C16-A17C-747B6558BB60}"/>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0BF99B35-F88F-4340-AB39-3BB5205AE90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AC89C2-FC97-41C7-9585-732689A46C14}"/>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405356880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B7B51A-9809-4FFB-88A6-2015D8C6E0E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1368A36-C886-4941-91D7-87E46F8AC52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98914AD-BA83-406E-A819-556FF5ADCC6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A4C14993-3AE2-4BDB-9C72-6C460F88589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DC8CA6-434A-49FA-8CA1-EE75B3228063}"/>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854886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8822D3-BF01-4D89-983E-56479F1EBEA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4EBA73DE-51F5-4CE2-9BA2-A7BB1EB52F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BB1A17EA-5BC8-4DC0-8078-D6CBE32BF4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40A964F-5590-400E-9AC3-5747E74CF2B6}"/>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B6C60FCE-FD6D-4F2B-8298-DF0D596BE8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62D18A-A6BF-47C5-8221-006CB6DC16A8}"/>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49458626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B281831-F3F4-4D80-9D4E-434A9C839C01}"/>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5D140EB-2B1D-4D93-BD44-9081BED411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8DF9E42-6632-45CE-92E7-2CC516F2EADA}"/>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612236C4-BBBE-442F-9E8D-63813F45602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8E876FE-2766-4E06-8B44-35C68E013A68}"/>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27377103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33C54AF-6DE2-4083-AA11-FA28023C156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BA18E84-D854-4189-8AD1-EB3B123C9DED}"/>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CDA34B5-1D6C-478A-83FC-37A1110445D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428468-9E09-4655-90B6-C2C8C09160FF}"/>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E1802EFB-734D-4E12-98E6-E55C3AA7F4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23415F0-7B10-4C76-860D-913B2EA92F9D}"/>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50104883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274093-45AE-4D96-87FA-B9043F10643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5F9DB9CC-E2E0-4253-8F6A-4B1CE755B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64D57F-0719-4578-816F-96FD7150EF4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3394C58-070D-4313-A371-04106998BC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8769B652-71CB-48BF-A10B-4C901632D0F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BCC5EC-F721-4308-929F-118D0B96493D}"/>
              </a:ext>
            </a:extLst>
          </p:cNvPr>
          <p:cNvSpPr>
            <a:spLocks noGrp="1"/>
          </p:cNvSpPr>
          <p:nvPr>
            <p:ph type="dt" sz="half" idx="10"/>
          </p:nvPr>
        </p:nvSpPr>
        <p:spPr/>
        <p:txBody>
          <a:bodyPr/>
          <a:lstStyle/>
          <a:p>
            <a:r>
              <a:rPr lang="fr-FR"/>
              <a:t>6 mars 2021</a:t>
            </a:r>
          </a:p>
        </p:txBody>
      </p:sp>
      <p:sp>
        <p:nvSpPr>
          <p:cNvPr id="8" name="Espace réservé du pied de page 7">
            <a:extLst>
              <a:ext uri="{FF2B5EF4-FFF2-40B4-BE49-F238E27FC236}">
                <a16:creationId xmlns:a16="http://schemas.microsoft.com/office/drawing/2014/main" id="{9F11D18E-2E74-4EAF-8F96-8932D36773C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5865AB90-A3DA-4F75-82E1-82922F9F2C52}"/>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24882614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106DDC-F971-4373-AF2F-CE256D31A43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8F2C307-DF01-42C2-B2CF-5946E4D7C628}"/>
              </a:ext>
            </a:extLst>
          </p:cNvPr>
          <p:cNvSpPr>
            <a:spLocks noGrp="1"/>
          </p:cNvSpPr>
          <p:nvPr>
            <p:ph type="dt" sz="half" idx="10"/>
          </p:nvPr>
        </p:nvSpPr>
        <p:spPr/>
        <p:txBody>
          <a:bodyPr/>
          <a:lstStyle/>
          <a:p>
            <a:r>
              <a:rPr lang="fr-FR"/>
              <a:t>6 mars 2021</a:t>
            </a:r>
          </a:p>
        </p:txBody>
      </p:sp>
      <p:sp>
        <p:nvSpPr>
          <p:cNvPr id="4" name="Espace réservé du pied de page 3">
            <a:extLst>
              <a:ext uri="{FF2B5EF4-FFF2-40B4-BE49-F238E27FC236}">
                <a16:creationId xmlns:a16="http://schemas.microsoft.com/office/drawing/2014/main" id="{6E85F645-4160-4626-BB56-FF6A3F438BD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252CE9D-886D-4FDE-AF5E-29E20E5E6703}"/>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160987885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9007989-7680-4604-A9F2-325F3582731E}"/>
              </a:ext>
            </a:extLst>
          </p:cNvPr>
          <p:cNvSpPr>
            <a:spLocks noGrp="1"/>
          </p:cNvSpPr>
          <p:nvPr>
            <p:ph type="dt" sz="half" idx="10"/>
          </p:nvPr>
        </p:nvSpPr>
        <p:spPr/>
        <p:txBody>
          <a:bodyPr/>
          <a:lstStyle/>
          <a:p>
            <a:r>
              <a:rPr lang="fr-FR"/>
              <a:t>6 mars 2021</a:t>
            </a:r>
          </a:p>
        </p:txBody>
      </p:sp>
      <p:sp>
        <p:nvSpPr>
          <p:cNvPr id="3" name="Espace réservé du pied de page 2">
            <a:extLst>
              <a:ext uri="{FF2B5EF4-FFF2-40B4-BE49-F238E27FC236}">
                <a16:creationId xmlns:a16="http://schemas.microsoft.com/office/drawing/2014/main" id="{E2BD8DFF-C9C6-4C70-A498-A84799725C9B}"/>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3DD3D16-C6FD-4B2B-B3FC-5F050004BAC9}"/>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731364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3EE63A-2DEA-4AD3-9A3B-D1633AF5317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CEDD005-9758-4807-8809-F58CE30EA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B1B3095-4CA9-4DAC-8944-310B793CC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1B75369-FCFC-4E7C-A668-457A7790983F}"/>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9C482DE6-8BED-4EDF-9A4F-89AE95B6FEB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75BB338-7D4D-4ECB-A624-8E0811DD7BD0}"/>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25599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A4CAA-5760-4849-86EF-67971BE727E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22CC47D-9ABA-40FA-A033-56EEFFB7E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42F40DA-83C8-4519-85DD-E310D01876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89A561E-3AAB-4B9E-B96F-ED3F8EEFA8BF}"/>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229DC2C3-9603-43C1-97EB-CA97DB8FF6B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FF0EB9A-71C0-4013-BA7A-23151DD0C4BF}"/>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109304856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7EE54B-BC20-498F-B91A-9BEFEB34A5A4}"/>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E7E370D-A124-41B7-A631-539B21DAA1DB}"/>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320725E-FF9E-44B1-9C50-BE6A4014A513}"/>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C3611548-0035-4832-B1E6-8B61F727E51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BACF63C-F8C5-4591-8DFB-D0825251769D}"/>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294134532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EAE6CDD-FC1A-4314-84F2-09B85456768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D4EDBF6E-2696-44C4-B35F-57115C61858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7C0168E-E6D7-4630-BD01-33BCF7F466A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9182990B-8A44-4DB6-8951-C8FA70D981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31556C2-E562-4F14-8978-B9575EFCD9E5}"/>
              </a:ext>
            </a:extLst>
          </p:cNvPr>
          <p:cNvSpPr>
            <a:spLocks noGrp="1"/>
          </p:cNvSpPr>
          <p:nvPr>
            <p:ph type="sldNum" sz="quarter" idx="12"/>
          </p:nvPr>
        </p:nvSpPr>
        <p:spPr/>
        <p:txBody>
          <a:bodyPr/>
          <a:lstStyle/>
          <a:p>
            <a:fld id="{984D0253-C8E4-4F72-B089-A9887821A75A}" type="slidenum">
              <a:rPr lang="fr-FR" smtClean="0"/>
              <a:t>‹N°›</a:t>
            </a:fld>
            <a:endParaRPr lang="fr-FR"/>
          </a:p>
        </p:txBody>
      </p:sp>
    </p:spTree>
    <p:extLst>
      <p:ext uri="{BB962C8B-B14F-4D97-AF65-F5344CB8AC3E}">
        <p14:creationId xmlns:p14="http://schemas.microsoft.com/office/powerpoint/2010/main" val="72004962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19C37F-5A0C-4957-AB4C-24A999C0E1B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B2B1144-569D-4B16-A0E7-445433E04A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638BD424-D858-4AB8-81A3-B02B57E995E9}"/>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F91C79C7-B83E-4314-A982-DED1E3233A4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FE59AB1-CDEC-4014-AA1D-214C23E642C0}"/>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507188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B16DBE-10F1-41A7-9FB5-41EA213E6A0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E633AB7-2BBB-4533-85EC-96E84742B6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5C943026-C67B-46DE-955E-03D4BFBA3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AAE9406-BC23-4018-AEAD-1C048F6101B6}"/>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A679F57F-64FD-4F10-A1E5-53B70181D33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97CE606-4030-4C51-8A20-74DA0C584D68}"/>
              </a:ext>
            </a:extLst>
          </p:cNvPr>
          <p:cNvSpPr>
            <a:spLocks noGrp="1"/>
          </p:cNvSpPr>
          <p:nvPr>
            <p:ph type="sldNum" sz="quarter" idx="12"/>
          </p:nvPr>
        </p:nvSpPr>
        <p:spPr/>
        <p:txBody>
          <a:bodyPr/>
          <a:lstStyle/>
          <a:p>
            <a:fld id="{DE194C54-895D-4376-920D-9E6E20DF86A0}" type="slidenum">
              <a:rPr lang="fr-FR" smtClean="0"/>
              <a:t>‹N°›</a:t>
            </a:fld>
            <a:endParaRPr lang="fr-FR"/>
          </a:p>
        </p:txBody>
      </p:sp>
    </p:spTree>
    <p:extLst>
      <p:ext uri="{BB962C8B-B14F-4D97-AF65-F5344CB8AC3E}">
        <p14:creationId xmlns:p14="http://schemas.microsoft.com/office/powerpoint/2010/main" val="11869584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6507ED-0F30-4946-9622-D90C0506658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906E2AD-2CC3-4E54-ABFD-F26D2E8B7DF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528009B-FAAB-43B9-B839-33A20527EE7A}"/>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937C6091-D927-4E5E-B627-BC1FB884069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89859D5-AAE3-46A5-AB75-EF635CF007AB}"/>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33672133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11097D-C324-43C9-B0B4-2ADEF8D0547C}"/>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5E6F4906-BC5B-4B08-9D55-47E4D2045D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27898A0-A4FB-4ADF-AA87-E322B29029DF}"/>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516D9674-60CC-4068-A9CC-543B06AAC78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0739C27-1CA5-4613-A14A-8D65F84DF183}"/>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206912551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D48DBBF-1C5E-4796-AB18-320F8CD9240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C97FB4CD-3167-43FF-8D07-4452729B499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F736B21E-E08C-48F0-B79B-8E8E4FE6302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13B372E8-413F-4FFE-99B0-1ADB7187274D}"/>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FE9FE25B-6905-4048-BD1E-806878C4C7B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E979A05-A1B6-4F2F-86CD-2F035B915D4C}"/>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23296817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690452-233A-4283-A896-6B923EC6833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7368806-CDF0-4121-957B-807C91EE1C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1311547-F0EC-4A15-B20C-3BD2EC3680D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4222877-FAE3-480C-AE8A-3741E2A832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A797F13-3B4C-47CC-AB11-996D71C726D0}"/>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FEB494-49B9-471E-BC8A-392D8AD07211}"/>
              </a:ext>
            </a:extLst>
          </p:cNvPr>
          <p:cNvSpPr>
            <a:spLocks noGrp="1"/>
          </p:cNvSpPr>
          <p:nvPr>
            <p:ph type="dt" sz="half" idx="10"/>
          </p:nvPr>
        </p:nvSpPr>
        <p:spPr/>
        <p:txBody>
          <a:bodyPr/>
          <a:lstStyle/>
          <a:p>
            <a:r>
              <a:rPr lang="fr-FR"/>
              <a:t>6 mars 2021</a:t>
            </a:r>
          </a:p>
        </p:txBody>
      </p:sp>
      <p:sp>
        <p:nvSpPr>
          <p:cNvPr id="8" name="Espace réservé du pied de page 7">
            <a:extLst>
              <a:ext uri="{FF2B5EF4-FFF2-40B4-BE49-F238E27FC236}">
                <a16:creationId xmlns:a16="http://schemas.microsoft.com/office/drawing/2014/main" id="{E4581028-FD12-4EED-B1C3-B61CCB7A81F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D14E542-B72E-47D6-A91E-00B4AC826638}"/>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28739562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4E14BD-FAA6-438A-8044-B84689E5F52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5003A0C-D692-46E1-9DC2-4F0CE1A63004}"/>
              </a:ext>
            </a:extLst>
          </p:cNvPr>
          <p:cNvSpPr>
            <a:spLocks noGrp="1"/>
          </p:cNvSpPr>
          <p:nvPr>
            <p:ph type="dt" sz="half" idx="10"/>
          </p:nvPr>
        </p:nvSpPr>
        <p:spPr/>
        <p:txBody>
          <a:bodyPr/>
          <a:lstStyle/>
          <a:p>
            <a:r>
              <a:rPr lang="fr-FR"/>
              <a:t>6 mars 2021</a:t>
            </a:r>
          </a:p>
        </p:txBody>
      </p:sp>
      <p:sp>
        <p:nvSpPr>
          <p:cNvPr id="4" name="Espace réservé du pied de page 3">
            <a:extLst>
              <a:ext uri="{FF2B5EF4-FFF2-40B4-BE49-F238E27FC236}">
                <a16:creationId xmlns:a16="http://schemas.microsoft.com/office/drawing/2014/main" id="{B8C48D21-3587-4F3B-AB95-81394D805E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C56D717-E561-49CD-BFDD-AC07F209315D}"/>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312826386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E13D00F-5635-4DED-8201-483D47730490}"/>
              </a:ext>
            </a:extLst>
          </p:cNvPr>
          <p:cNvSpPr>
            <a:spLocks noGrp="1"/>
          </p:cNvSpPr>
          <p:nvPr>
            <p:ph type="dt" sz="half" idx="10"/>
          </p:nvPr>
        </p:nvSpPr>
        <p:spPr/>
        <p:txBody>
          <a:bodyPr/>
          <a:lstStyle/>
          <a:p>
            <a:r>
              <a:rPr lang="fr-FR"/>
              <a:t>6 mars 2021</a:t>
            </a:r>
          </a:p>
        </p:txBody>
      </p:sp>
      <p:sp>
        <p:nvSpPr>
          <p:cNvPr id="3" name="Espace réservé du pied de page 2">
            <a:extLst>
              <a:ext uri="{FF2B5EF4-FFF2-40B4-BE49-F238E27FC236}">
                <a16:creationId xmlns:a16="http://schemas.microsoft.com/office/drawing/2014/main" id="{E9492429-B2E6-46FD-972A-CC4F537F3F2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D3E00D6-6348-4277-9CCF-67F8041519A4}"/>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8345217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E95AF5-DF60-46DD-B919-454D2CE8A7AF}"/>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31C7475-CABB-437A-8F33-C4BA4919C42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A8B6EEA-178F-41B1-A859-6C0F49200E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D3EABA-59F2-4923-ACFE-FD66B30EDE94}"/>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D71E1FDB-7F86-4BF4-900C-43825023FD6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0F025BD-F6E6-41CE-84F5-15C4ED062366}"/>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12694839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5E3E4-31EE-408D-B76A-E3415223E51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BE26ABA4-33C0-4E34-9FF5-5F97A5D4B3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2D8B8DE-8B61-4BF3-AE6B-C24D229BAC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EAE3B1E-B0C7-4FAE-9E8D-035DD2EB404C}"/>
              </a:ext>
            </a:extLst>
          </p:cNvPr>
          <p:cNvSpPr>
            <a:spLocks noGrp="1"/>
          </p:cNvSpPr>
          <p:nvPr>
            <p:ph type="dt" sz="half" idx="10"/>
          </p:nvPr>
        </p:nvSpPr>
        <p:spPr/>
        <p:txBody>
          <a:bodyPr/>
          <a:lstStyle/>
          <a:p>
            <a:r>
              <a:rPr lang="fr-FR"/>
              <a:t>6 mars 2021</a:t>
            </a:r>
          </a:p>
        </p:txBody>
      </p:sp>
      <p:sp>
        <p:nvSpPr>
          <p:cNvPr id="6" name="Espace réservé du pied de page 5">
            <a:extLst>
              <a:ext uri="{FF2B5EF4-FFF2-40B4-BE49-F238E27FC236}">
                <a16:creationId xmlns:a16="http://schemas.microsoft.com/office/drawing/2014/main" id="{3EA2A2DE-30D4-48D2-A046-FE758D3FCE7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628FA41-BD8E-4913-9E9E-01A43CA0B6DB}"/>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18193211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FC5388-E39F-472E-9430-12607695CFA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60A60E73-F193-48C6-A878-BC28567E73D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C84278E-11C1-4342-A3CC-0457F263B8BB}"/>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EC2BF68F-6080-446E-A66C-B8AE14F7ED6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F416FA7-3CC4-4F3D-B961-7935B272EF86}"/>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33016140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CDE33B9-9D9C-42A6-A325-F2540BE5F33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E37705BC-AB53-46C2-9687-6DA13B6A5941}"/>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2316575-6E15-495A-B2CF-E24E5DD22218}"/>
              </a:ext>
            </a:extLst>
          </p:cNvPr>
          <p:cNvSpPr>
            <a:spLocks noGrp="1"/>
          </p:cNvSpPr>
          <p:nvPr>
            <p:ph type="dt" sz="half" idx="10"/>
          </p:nvPr>
        </p:nvSpPr>
        <p:spPr/>
        <p:txBody>
          <a:bodyPr/>
          <a:lstStyle/>
          <a:p>
            <a:r>
              <a:rPr lang="fr-FR"/>
              <a:t>6 mars 2021</a:t>
            </a:r>
          </a:p>
        </p:txBody>
      </p:sp>
      <p:sp>
        <p:nvSpPr>
          <p:cNvPr id="5" name="Espace réservé du pied de page 4">
            <a:extLst>
              <a:ext uri="{FF2B5EF4-FFF2-40B4-BE49-F238E27FC236}">
                <a16:creationId xmlns:a16="http://schemas.microsoft.com/office/drawing/2014/main" id="{0D7D72B4-E13F-41F6-B20D-9C94ED90146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BEA2EB1-EB65-40D6-B750-2DF4CE81B54E}"/>
              </a:ext>
            </a:extLst>
          </p:cNvPr>
          <p:cNvSpPr>
            <a:spLocks noGrp="1"/>
          </p:cNvSpPr>
          <p:nvPr>
            <p:ph type="sldNum" sz="quarter" idx="12"/>
          </p:nvPr>
        </p:nvSpPr>
        <p:spPr/>
        <p:txBody>
          <a:bodyPr/>
          <a:lstStyle/>
          <a:p>
            <a:fld id="{2DB7113E-045D-4DB2-9561-3187A0CE41E7}" type="slidenum">
              <a:rPr lang="fr-FR" smtClean="0"/>
              <a:t>‹N°›</a:t>
            </a:fld>
            <a:endParaRPr lang="fr-FR"/>
          </a:p>
        </p:txBody>
      </p:sp>
    </p:spTree>
    <p:extLst>
      <p:ext uri="{BB962C8B-B14F-4D97-AF65-F5344CB8AC3E}">
        <p14:creationId xmlns:p14="http://schemas.microsoft.com/office/powerpoint/2010/main" val="17531908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CD306B-E572-4581-991D-1B2A268CE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00EC558-F4DC-4C03-B963-A564E61D5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A26A2E-A090-4632-A490-3AD69F9E8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a:extLst>
              <a:ext uri="{FF2B5EF4-FFF2-40B4-BE49-F238E27FC236}">
                <a16:creationId xmlns:a16="http://schemas.microsoft.com/office/drawing/2014/main" id="{394A3FD8-1A8D-445A-94B4-5AD4C3284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7F8B96B-8B8F-42BB-995B-8E6182499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94C54-895D-4376-920D-9E6E20DF86A0}" type="slidenum">
              <a:rPr lang="fr-FR" smtClean="0"/>
              <a:t>‹N°›</a:t>
            </a:fld>
            <a:endParaRPr lang="fr-FR"/>
          </a:p>
        </p:txBody>
      </p:sp>
    </p:spTree>
    <p:extLst>
      <p:ext uri="{BB962C8B-B14F-4D97-AF65-F5344CB8AC3E}">
        <p14:creationId xmlns:p14="http://schemas.microsoft.com/office/powerpoint/2010/main" val="892091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C37D67F-29F9-4848-B908-385F3CED18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3A15B61-F1A5-47FD-8885-A9FFD11222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3DF4FD5-6B2F-4E53-92EE-55E9ADDA40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a:extLst>
              <a:ext uri="{FF2B5EF4-FFF2-40B4-BE49-F238E27FC236}">
                <a16:creationId xmlns:a16="http://schemas.microsoft.com/office/drawing/2014/main" id="{2194D3D3-1425-4B38-B07B-E586ED39C5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76AEB58-8FD8-4E63-8C70-845345C71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DEF63D-972F-4DC3-A467-8473FD6645B9}" type="slidenum">
              <a:rPr lang="fr-FR" smtClean="0"/>
              <a:t>‹N°›</a:t>
            </a:fld>
            <a:endParaRPr lang="fr-FR"/>
          </a:p>
        </p:txBody>
      </p:sp>
    </p:spTree>
    <p:extLst>
      <p:ext uri="{BB962C8B-B14F-4D97-AF65-F5344CB8AC3E}">
        <p14:creationId xmlns:p14="http://schemas.microsoft.com/office/powerpoint/2010/main" val="29405883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7ACC8C1-248B-4DC4-8F35-C666B1670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D3C6B74-5823-4E82-AC6E-E52ABCD4C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7FCB9F-9EB4-4CC8-9121-58E94DF6C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a:extLst>
              <a:ext uri="{FF2B5EF4-FFF2-40B4-BE49-F238E27FC236}">
                <a16:creationId xmlns:a16="http://schemas.microsoft.com/office/drawing/2014/main" id="{25BE4F17-8D50-4009-9AE1-B5241EF19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3AB70B9-7D57-478C-AFBB-6AAD17896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D0253-C8E4-4F72-B089-A9887821A75A}" type="slidenum">
              <a:rPr lang="fr-FR" smtClean="0"/>
              <a:t>‹N°›</a:t>
            </a:fld>
            <a:endParaRPr lang="fr-FR"/>
          </a:p>
        </p:txBody>
      </p:sp>
    </p:spTree>
    <p:extLst>
      <p:ext uri="{BB962C8B-B14F-4D97-AF65-F5344CB8AC3E}">
        <p14:creationId xmlns:p14="http://schemas.microsoft.com/office/powerpoint/2010/main" val="244102933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endParaRPr lang="fr-CH"/>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H"/>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fr-CH">
              <a:solidFill>
                <a:prstClr val="black">
                  <a:tint val="75000"/>
                </a:prstClr>
              </a:solidFill>
            </a:endParaRP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EFE5010-2E80-41E1-A83A-0169AA7ACC7B}" type="slidenum">
              <a:rPr lang="fr-CH" smtClean="0">
                <a:solidFill>
                  <a:prstClr val="black">
                    <a:tint val="75000"/>
                  </a:prstClr>
                </a:solidFill>
              </a:rPr>
              <a:pPr>
                <a:defRPr/>
              </a:pPr>
              <a:t>‹N°›</a:t>
            </a:fld>
            <a:endParaRPr lang="fr-CH">
              <a:solidFill>
                <a:prstClr val="black">
                  <a:tint val="75000"/>
                </a:prstClr>
              </a:solidFill>
            </a:endParaRPr>
          </a:p>
        </p:txBody>
      </p:sp>
    </p:spTree>
    <p:extLst>
      <p:ext uri="{BB962C8B-B14F-4D97-AF65-F5344CB8AC3E}">
        <p14:creationId xmlns:p14="http://schemas.microsoft.com/office/powerpoint/2010/main" val="9011160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939C-8B23-4EC6-A93B-942168E54B61}" type="slidenum">
              <a:rPr lang="fr-FR" smtClean="0"/>
              <a:t>‹N°›</a:t>
            </a:fld>
            <a:endParaRPr lang="fr-FR"/>
          </a:p>
        </p:txBody>
      </p:sp>
    </p:spTree>
    <p:extLst>
      <p:ext uri="{BB962C8B-B14F-4D97-AF65-F5344CB8AC3E}">
        <p14:creationId xmlns:p14="http://schemas.microsoft.com/office/powerpoint/2010/main" val="362877222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8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p:cNvSpPr>
            <a:spLocks noGrp="1"/>
          </p:cNvSpPr>
          <p:nvPr>
            <p:ph type="ftr" sz="quarter" idx="3"/>
          </p:nvPr>
        </p:nvSpPr>
        <p:spPr>
          <a:xfrm>
            <a:off x="4165600" y="635638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8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E28E2-4166-40DA-AE75-F8F9DBD5F01C}" type="slidenum">
              <a:rPr lang="fr-FR" smtClean="0"/>
              <a:t>‹N°›</a:t>
            </a:fld>
            <a:endParaRPr lang="fr-FR"/>
          </a:p>
        </p:txBody>
      </p:sp>
    </p:spTree>
    <p:extLst>
      <p:ext uri="{BB962C8B-B14F-4D97-AF65-F5344CB8AC3E}">
        <p14:creationId xmlns:p14="http://schemas.microsoft.com/office/powerpoint/2010/main" val="295317981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8CD306B-E572-4581-991D-1B2A268CEF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300EC558-F4DC-4C03-B963-A564E61D5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1A26A2E-A090-4632-A490-3AD69F9E8F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a:extLst>
              <a:ext uri="{FF2B5EF4-FFF2-40B4-BE49-F238E27FC236}">
                <a16:creationId xmlns:a16="http://schemas.microsoft.com/office/drawing/2014/main" id="{394A3FD8-1A8D-445A-94B4-5AD4C32840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57F8B96B-8B8F-42BB-995B-8E6182499D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94C54-895D-4376-920D-9E6E20DF86A0}" type="slidenum">
              <a:rPr lang="fr-FR" smtClean="0"/>
              <a:t>‹N°›</a:t>
            </a:fld>
            <a:endParaRPr lang="fr-FR"/>
          </a:p>
        </p:txBody>
      </p:sp>
    </p:spTree>
    <p:extLst>
      <p:ext uri="{BB962C8B-B14F-4D97-AF65-F5344CB8AC3E}">
        <p14:creationId xmlns:p14="http://schemas.microsoft.com/office/powerpoint/2010/main" val="1035462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7ACC8C1-248B-4DC4-8F35-C666B16707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1D3C6B74-5823-4E82-AC6E-E52ABCD4C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7FCB9F-9EB4-4CC8-9121-58E94DF6CE8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a:extLst>
              <a:ext uri="{FF2B5EF4-FFF2-40B4-BE49-F238E27FC236}">
                <a16:creationId xmlns:a16="http://schemas.microsoft.com/office/drawing/2014/main" id="{25BE4F17-8D50-4009-9AE1-B5241EF196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3AB70B9-7D57-478C-AFBB-6AAD178962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4D0253-C8E4-4F72-B089-A9887821A75A}" type="slidenum">
              <a:rPr lang="fr-FR" smtClean="0"/>
              <a:t>‹N°›</a:t>
            </a:fld>
            <a:endParaRPr lang="fr-FR"/>
          </a:p>
        </p:txBody>
      </p:sp>
    </p:spTree>
    <p:extLst>
      <p:ext uri="{BB962C8B-B14F-4D97-AF65-F5344CB8AC3E}">
        <p14:creationId xmlns:p14="http://schemas.microsoft.com/office/powerpoint/2010/main" val="32916069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DC7AF0D4-6E53-44EF-B96B-31FF51232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FB14F445-4F20-4A5E-B884-5E6E437D71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D184DE5-A836-4F7D-9753-ED0A3E73F6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6 mars 2021</a:t>
            </a:r>
          </a:p>
        </p:txBody>
      </p:sp>
      <p:sp>
        <p:nvSpPr>
          <p:cNvPr id="5" name="Espace réservé du pied de page 4">
            <a:extLst>
              <a:ext uri="{FF2B5EF4-FFF2-40B4-BE49-F238E27FC236}">
                <a16:creationId xmlns:a16="http://schemas.microsoft.com/office/drawing/2014/main" id="{EA6F4FF2-5E5C-41DA-AA06-2AB7A1F990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16C6F7B-C319-4EF8-AFFD-16D1D2C330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B7113E-045D-4DB2-9561-3187A0CE41E7}" type="slidenum">
              <a:rPr lang="fr-FR" smtClean="0"/>
              <a:t>‹N°›</a:t>
            </a:fld>
            <a:endParaRPr lang="fr-FR"/>
          </a:p>
        </p:txBody>
      </p:sp>
    </p:spTree>
    <p:extLst>
      <p:ext uri="{BB962C8B-B14F-4D97-AF65-F5344CB8AC3E}">
        <p14:creationId xmlns:p14="http://schemas.microsoft.com/office/powerpoint/2010/main" val="78450967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yampite@gmail.com" TargetMode="Externa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9.png"/><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10.xml"/><Relationship Id="rId1" Type="http://schemas.openxmlformats.org/officeDocument/2006/relationships/slideLayout" Target="../slideLayouts/slideLayout90.xml"/><Relationship Id="rId4" Type="http://schemas.openxmlformats.org/officeDocument/2006/relationships/image" Target="../media/image190.png"/></Relationships>
</file>

<file path=ppt/slides/_rels/slide4.xml.rels><?xml version="1.0" encoding="UTF-8" standalone="yes"?>
<Relationships xmlns="http://schemas.openxmlformats.org/package/2006/relationships"><Relationship Id="rId2" Type="http://schemas.openxmlformats.org/officeDocument/2006/relationships/hyperlink" Target="https://www.who.int/healthsystems/about/fr/"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chart" Target="../charts/chart11.x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4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chart" Target="../charts/chart13.xml"/><Relationship Id="rId5" Type="http://schemas.openxmlformats.org/officeDocument/2006/relationships/image" Target="../media/image23.e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3.emf"/><Relationship Id="rId4" Type="http://schemas.openxmlformats.org/officeDocument/2006/relationships/oleObject" Target="../embeddings/oleObject3.bin"/></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chart" Target="../charts/chart14.xml"/><Relationship Id="rId5" Type="http://schemas.openxmlformats.org/officeDocument/2006/relationships/image" Target="../media/image23.emf"/><Relationship Id="rId4" Type="http://schemas.openxmlformats.org/officeDocument/2006/relationships/oleObject" Target="../embeddings/oleObject4.bin"/></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3.e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15.xml"/><Relationship Id="rId5" Type="http://schemas.openxmlformats.org/officeDocument/2006/relationships/image" Target="../media/image23.emf"/><Relationship Id="rId4" Type="http://schemas.openxmlformats.org/officeDocument/2006/relationships/oleObject" Target="../embeddings/oleObject6.bin"/></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hyperlink" Target="https://www.who.int/healthinfo/universal_health_coverage/report/uhc_report_2019.pdf?ua=1" TargetMode="External"/><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36.png"/><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35.xml"/><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6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9.xml"/><Relationship Id="rId1" Type="http://schemas.openxmlformats.org/officeDocument/2006/relationships/slideLayout" Target="../slideLayouts/slideLayout35.xml"/><Relationship Id="rId5" Type="http://schemas.openxmlformats.org/officeDocument/2006/relationships/image" Target="../media/image36.png"/><Relationship Id="rId4" Type="http://schemas.openxmlformats.org/officeDocument/2006/relationships/chart" Target="../charts/chart22.xml"/></Relationships>
</file>

<file path=ppt/slides/_rels/slide6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5.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9.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9.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hyperlink" Target="https://www.who.int/features/qa/universal_health_coverage/fr/" TargetMode="Externa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C8F1A3DB-6B16-4BBC-B21F-1399CBA9BA1C}"/>
              </a:ext>
            </a:extLst>
          </p:cNvPr>
          <p:cNvSpPr>
            <a:spLocks noGrp="1"/>
          </p:cNvSpPr>
          <p:nvPr>
            <p:ph type="ctrTitle"/>
          </p:nvPr>
        </p:nvSpPr>
        <p:spPr>
          <a:xfrm>
            <a:off x="458664" y="4943112"/>
            <a:ext cx="7261296" cy="1737360"/>
          </a:xfrm>
        </p:spPr>
        <p:txBody>
          <a:bodyPr anchor="ctr">
            <a:noAutofit/>
          </a:bodyPr>
          <a:lstStyle/>
          <a:p>
            <a:pPr algn="r"/>
            <a:r>
              <a:rPr lang="fr-FR" sz="2800" b="1" u="sng" dirty="0"/>
              <a:t>Dr S Pierre YAMEOGO, MD, MPH</a:t>
            </a:r>
            <a:br>
              <a:rPr lang="fr-FR" sz="3600" dirty="0"/>
            </a:br>
            <a:r>
              <a:rPr lang="fr-FR" sz="2000" dirty="0"/>
              <a:t>Secrétaire technique chargé de la couverture sanitaire universelle et de la coordination nationale de la plateforme « One Health », Cabinet du Ministre de la santé</a:t>
            </a:r>
            <a:br>
              <a:rPr lang="fr-FR" sz="2000" dirty="0"/>
            </a:br>
            <a:r>
              <a:rPr lang="fr-FR" sz="2000" dirty="0">
                <a:hlinkClick r:id="rId2"/>
              </a:rPr>
              <a:t>yampite@gmail.com</a:t>
            </a:r>
            <a:r>
              <a:rPr lang="fr-FR" sz="2000" dirty="0"/>
              <a:t> </a:t>
            </a:r>
            <a:endParaRPr lang="fr-FR" sz="3600" dirty="0"/>
          </a:p>
        </p:txBody>
      </p:sp>
      <p:sp>
        <p:nvSpPr>
          <p:cNvPr id="3" name="Sous-titre 2">
            <a:extLst>
              <a:ext uri="{FF2B5EF4-FFF2-40B4-BE49-F238E27FC236}">
                <a16:creationId xmlns:a16="http://schemas.microsoft.com/office/drawing/2014/main" id="{6B7B7463-2319-4562-BE42-D0914C40CEFF}"/>
              </a:ext>
            </a:extLst>
          </p:cNvPr>
          <p:cNvSpPr>
            <a:spLocks noGrp="1"/>
          </p:cNvSpPr>
          <p:nvPr>
            <p:ph type="subTitle" idx="1"/>
          </p:nvPr>
        </p:nvSpPr>
        <p:spPr>
          <a:xfrm>
            <a:off x="7961258" y="4525347"/>
            <a:ext cx="3258675" cy="1737360"/>
          </a:xfrm>
        </p:spPr>
        <p:txBody>
          <a:bodyPr anchor="ctr">
            <a:normAutofit/>
          </a:bodyPr>
          <a:lstStyle/>
          <a:p>
            <a:pPr algn="l"/>
            <a:r>
              <a:rPr lang="fr-FR" dirty="0"/>
              <a:t>État des lieux </a:t>
            </a:r>
          </a:p>
          <a:p>
            <a:pPr algn="l"/>
            <a:r>
              <a:rPr lang="fr-FR" dirty="0"/>
              <a:t>Défis</a:t>
            </a:r>
          </a:p>
          <a:p>
            <a:pPr algn="l"/>
            <a:r>
              <a:rPr lang="fr-FR" dirty="0"/>
              <a:t>Perspectives </a:t>
            </a:r>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E891DDF5-02FF-41E3-A0FC-2D36F6D858D3}"/>
              </a:ext>
            </a:extLst>
          </p:cNvPr>
          <p:cNvSpPr txBox="1">
            <a:spLocks/>
          </p:cNvSpPr>
          <p:nvPr/>
        </p:nvSpPr>
        <p:spPr>
          <a:xfrm>
            <a:off x="537636" y="3350472"/>
            <a:ext cx="6801321" cy="1737360"/>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fr-FR" sz="3600" dirty="0"/>
              <a:t>Couverture sanitaire universelle au Burkina Faso </a:t>
            </a:r>
          </a:p>
        </p:txBody>
      </p:sp>
      <p:pic>
        <p:nvPicPr>
          <p:cNvPr id="13" name="Picture 2" descr="Résultat de recherche d'images pour &quot;UHC logo&quot;">
            <a:extLst>
              <a:ext uri="{FF2B5EF4-FFF2-40B4-BE49-F238E27FC236}">
                <a16:creationId xmlns:a16="http://schemas.microsoft.com/office/drawing/2014/main" id="{B425628A-66D1-4651-8CB0-BA0EA4BE44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9350" y="0"/>
            <a:ext cx="215265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uvel organigramme : Une grogne explosive au sein du ministère de la Santé:  Près de deux milliards FCFA pour le fonctionnement des nouvelles structures  – NetAfrique.net">
            <a:extLst>
              <a:ext uri="{FF2B5EF4-FFF2-40B4-BE49-F238E27FC236}">
                <a16:creationId xmlns:a16="http://schemas.microsoft.com/office/drawing/2014/main" id="{2A44DC6C-FD83-4BB4-A322-60FF465828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8921" y="56273"/>
            <a:ext cx="2752725"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8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5663" y="96889"/>
            <a:ext cx="11375935" cy="831078"/>
          </a:xfrm>
        </p:spPr>
        <p:txBody>
          <a:bodyPr>
            <a:normAutofit fontScale="90000"/>
          </a:bodyPr>
          <a:lstStyle/>
          <a:p>
            <a:r>
              <a:rPr lang="fr-FR" cap="none" dirty="0"/>
              <a:t>Les 3 dimensions de la CSU : </a:t>
            </a:r>
            <a:r>
              <a:rPr lang="fr-FR" b="1" cap="none" dirty="0"/>
              <a:t>principe de progressivité</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387" y="787290"/>
            <a:ext cx="9616488" cy="4910125"/>
          </a:xfrm>
          <a:prstGeom prst="rect">
            <a:avLst/>
          </a:prstGeom>
        </p:spPr>
      </p:pic>
      <p:sp>
        <p:nvSpPr>
          <p:cNvPr id="3" name="Rectangle 2">
            <a:extLst>
              <a:ext uri="{FF2B5EF4-FFF2-40B4-BE49-F238E27FC236}">
                <a16:creationId xmlns:a16="http://schemas.microsoft.com/office/drawing/2014/main" id="{23490F12-706D-4C52-8E20-8BA640C08211}"/>
              </a:ext>
            </a:extLst>
          </p:cNvPr>
          <p:cNvSpPr/>
          <p:nvPr/>
        </p:nvSpPr>
        <p:spPr>
          <a:xfrm>
            <a:off x="633705" y="5697415"/>
            <a:ext cx="9411286"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OMS. Rapport sur la santé dans le monde Le financement de systèmes de la santé ; le chemin vers la couverture universelle. [Internet]. Geneva: World Health </a:t>
            </a:r>
            <a:r>
              <a:rPr kumimoji="0" lang="fr-FR" sz="1100" b="0" i="0" u="none" strike="noStrike" kern="1200" cap="none" spc="0" normalizeH="0" baseline="0" noProof="0" dirty="0" err="1">
                <a:ln>
                  <a:noFill/>
                </a:ln>
                <a:solidFill>
                  <a:prstClr val="black"/>
                </a:solidFill>
                <a:effectLst/>
                <a:uLnTx/>
                <a:uFillTx/>
                <a:latin typeface="Calibri" panose="020F0502020204030204"/>
                <a:ea typeface="+mn-ea"/>
                <a:cs typeface="+mn-cs"/>
              </a:rPr>
              <a:t>Organization</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2010 [cité 24 </a:t>
            </a:r>
            <a:r>
              <a:rPr kumimoji="0" lang="fr-FR" sz="1100" b="0" i="0" u="none" strike="noStrike" kern="1200" cap="none" spc="0" normalizeH="0" baseline="0" noProof="0" dirty="0" err="1">
                <a:ln>
                  <a:noFill/>
                </a:ln>
                <a:solidFill>
                  <a:prstClr val="black"/>
                </a:solidFill>
                <a:effectLst/>
                <a:uLnTx/>
                <a:uFillTx/>
                <a:latin typeface="Calibri" panose="020F0502020204030204"/>
                <a:ea typeface="+mn-ea"/>
                <a:cs typeface="+mn-cs"/>
              </a:rPr>
              <a:t>oct</a:t>
            </a: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 2015]. Disponible sur: http://public.eblib.com/choice/publicfullrecord.aspx?p=648160</a:t>
            </a:r>
          </a:p>
        </p:txBody>
      </p:sp>
      <p:sp>
        <p:nvSpPr>
          <p:cNvPr id="5" name="Espace réservé de la date 4">
            <a:extLst>
              <a:ext uri="{FF2B5EF4-FFF2-40B4-BE49-F238E27FC236}">
                <a16:creationId xmlns:a16="http://schemas.microsoft.com/office/drawing/2014/main" id="{CF6E4B33-9347-436B-BBF5-79B33488910D}"/>
              </a:ext>
            </a:extLst>
          </p:cNvPr>
          <p:cNvSpPr>
            <a:spLocks noGrp="1"/>
          </p:cNvSpPr>
          <p:nvPr>
            <p:ph type="dt" sz="half" idx="10"/>
          </p:nvPr>
        </p:nvSpPr>
        <p:spPr/>
        <p:txBody>
          <a:bodyPr/>
          <a:lstStyle/>
          <a:p>
            <a:r>
              <a:rPr lang="fr-FR"/>
              <a:t>6 mars 2021</a:t>
            </a:r>
          </a:p>
        </p:txBody>
      </p:sp>
      <p:sp>
        <p:nvSpPr>
          <p:cNvPr id="6" name="Espace réservé du numéro de diapositive 5">
            <a:extLst>
              <a:ext uri="{FF2B5EF4-FFF2-40B4-BE49-F238E27FC236}">
                <a16:creationId xmlns:a16="http://schemas.microsoft.com/office/drawing/2014/main" id="{6A568108-8675-48A8-99A9-0425F8C9AEE0}"/>
              </a:ext>
            </a:extLst>
          </p:cNvPr>
          <p:cNvSpPr>
            <a:spLocks noGrp="1"/>
          </p:cNvSpPr>
          <p:nvPr>
            <p:ph type="sldNum" sz="quarter" idx="12"/>
          </p:nvPr>
        </p:nvSpPr>
        <p:spPr/>
        <p:txBody>
          <a:bodyPr/>
          <a:lstStyle/>
          <a:p>
            <a:fld id="{984D0253-C8E4-4F72-B089-A9887821A75A}" type="slidenum">
              <a:rPr lang="fr-FR" smtClean="0"/>
              <a:t>10</a:t>
            </a:fld>
            <a:endParaRPr lang="fr-FR"/>
          </a:p>
        </p:txBody>
      </p:sp>
    </p:spTree>
    <p:extLst>
      <p:ext uri="{BB962C8B-B14F-4D97-AF65-F5344CB8AC3E}">
        <p14:creationId xmlns:p14="http://schemas.microsoft.com/office/powerpoint/2010/main" val="10090889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A915542D-CE0A-43CA-BABF-4185E3A25181}"/>
              </a:ext>
            </a:extLst>
          </p:cNvPr>
          <p:cNvSpPr/>
          <p:nvPr/>
        </p:nvSpPr>
        <p:spPr>
          <a:xfrm>
            <a:off x="1989873" y="2714540"/>
            <a:ext cx="2475861" cy="101842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Promotion : PF, nutrition, eau, assainissement…</a:t>
            </a:r>
          </a:p>
        </p:txBody>
      </p:sp>
      <p:sp>
        <p:nvSpPr>
          <p:cNvPr id="3" name="Ellipse 2">
            <a:extLst>
              <a:ext uri="{FF2B5EF4-FFF2-40B4-BE49-F238E27FC236}">
                <a16:creationId xmlns:a16="http://schemas.microsoft.com/office/drawing/2014/main" id="{5447F9ED-6AAE-49ED-AF8B-402182C6D3EC}"/>
              </a:ext>
            </a:extLst>
          </p:cNvPr>
          <p:cNvSpPr/>
          <p:nvPr/>
        </p:nvSpPr>
        <p:spPr>
          <a:xfrm>
            <a:off x="2022750" y="3895541"/>
            <a:ext cx="1652605"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Gratuités ciblées et subventions</a:t>
            </a:r>
          </a:p>
        </p:txBody>
      </p:sp>
      <p:sp>
        <p:nvSpPr>
          <p:cNvPr id="4" name="Ellipse 3">
            <a:extLst>
              <a:ext uri="{FF2B5EF4-FFF2-40B4-BE49-F238E27FC236}">
                <a16:creationId xmlns:a16="http://schemas.microsoft.com/office/drawing/2014/main" id="{39AEC313-4313-469E-9647-5479C6F9BFF8}"/>
              </a:ext>
            </a:extLst>
          </p:cNvPr>
          <p:cNvSpPr/>
          <p:nvPr/>
        </p:nvSpPr>
        <p:spPr>
          <a:xfrm>
            <a:off x="5512639" y="3895222"/>
            <a:ext cx="1529286" cy="96321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Mutuelles professionnelles</a:t>
            </a:r>
          </a:p>
        </p:txBody>
      </p:sp>
      <p:sp>
        <p:nvSpPr>
          <p:cNvPr id="5" name="Ellipse 4">
            <a:extLst>
              <a:ext uri="{FF2B5EF4-FFF2-40B4-BE49-F238E27FC236}">
                <a16:creationId xmlns:a16="http://schemas.microsoft.com/office/drawing/2014/main" id="{8A55FF36-766F-4AC8-B0FA-27CEE92433C0}"/>
              </a:ext>
            </a:extLst>
          </p:cNvPr>
          <p:cNvSpPr/>
          <p:nvPr/>
        </p:nvSpPr>
        <p:spPr>
          <a:xfrm>
            <a:off x="4515791" y="2741376"/>
            <a:ext cx="2323051"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Prévention : vaccination, dépistage, CPN</a:t>
            </a:r>
          </a:p>
        </p:txBody>
      </p:sp>
      <p:sp>
        <p:nvSpPr>
          <p:cNvPr id="6" name="Ellipse 5">
            <a:extLst>
              <a:ext uri="{FF2B5EF4-FFF2-40B4-BE49-F238E27FC236}">
                <a16:creationId xmlns:a16="http://schemas.microsoft.com/office/drawing/2014/main" id="{673F464B-647F-4F9C-83E0-948EDECA5762}"/>
              </a:ext>
            </a:extLst>
          </p:cNvPr>
          <p:cNvSpPr/>
          <p:nvPr/>
        </p:nvSpPr>
        <p:spPr>
          <a:xfrm>
            <a:off x="9527525" y="2741376"/>
            <a:ext cx="2043665"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Réadaptation </a:t>
            </a:r>
          </a:p>
        </p:txBody>
      </p:sp>
      <p:sp>
        <p:nvSpPr>
          <p:cNvPr id="7" name="Ellipse 6">
            <a:extLst>
              <a:ext uri="{FF2B5EF4-FFF2-40B4-BE49-F238E27FC236}">
                <a16:creationId xmlns:a16="http://schemas.microsoft.com/office/drawing/2014/main" id="{C5539E6D-2901-4141-82FF-0098321DD53D}"/>
              </a:ext>
            </a:extLst>
          </p:cNvPr>
          <p:cNvSpPr/>
          <p:nvPr/>
        </p:nvSpPr>
        <p:spPr>
          <a:xfrm>
            <a:off x="7021658" y="2657440"/>
            <a:ext cx="2323051" cy="945749"/>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Soins Curatifs y compris MTA : SSP </a:t>
            </a:r>
          </a:p>
        </p:txBody>
      </p:sp>
      <p:sp>
        <p:nvSpPr>
          <p:cNvPr id="8" name="Ellipse 7">
            <a:extLst>
              <a:ext uri="{FF2B5EF4-FFF2-40B4-BE49-F238E27FC236}">
                <a16:creationId xmlns:a16="http://schemas.microsoft.com/office/drawing/2014/main" id="{90F63A76-C880-496C-BEC9-9F4C639243CF}"/>
              </a:ext>
            </a:extLst>
          </p:cNvPr>
          <p:cNvSpPr/>
          <p:nvPr/>
        </p:nvSpPr>
        <p:spPr>
          <a:xfrm>
            <a:off x="7363284" y="3800224"/>
            <a:ext cx="1812286" cy="109358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Assurances </a:t>
            </a:r>
            <a:r>
              <a:rPr lang="fr-FR" sz="1400" dirty="0">
                <a:solidFill>
                  <a:prstClr val="black"/>
                </a:solidFill>
                <a:latin typeface="Calibri" panose="020F0502020204030204"/>
              </a:rPr>
              <a:t>Obligatoires</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Ellipse 9">
            <a:extLst>
              <a:ext uri="{FF2B5EF4-FFF2-40B4-BE49-F238E27FC236}">
                <a16:creationId xmlns:a16="http://schemas.microsoft.com/office/drawing/2014/main" id="{543C8372-A7C9-4715-A4F5-D1D535EBB73B}"/>
              </a:ext>
            </a:extLst>
          </p:cNvPr>
          <p:cNvSpPr/>
          <p:nvPr/>
        </p:nvSpPr>
        <p:spPr>
          <a:xfrm>
            <a:off x="2197916" y="1524768"/>
            <a:ext cx="208731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Enfants moins de 5 ans</a:t>
            </a:r>
          </a:p>
        </p:txBody>
      </p:sp>
      <p:sp>
        <p:nvSpPr>
          <p:cNvPr id="11" name="Ellipse 10">
            <a:extLst>
              <a:ext uri="{FF2B5EF4-FFF2-40B4-BE49-F238E27FC236}">
                <a16:creationId xmlns:a16="http://schemas.microsoft.com/office/drawing/2014/main" id="{C7C05A5F-3E53-4781-95B3-413F9F14DE50}"/>
              </a:ext>
            </a:extLst>
          </p:cNvPr>
          <p:cNvSpPr/>
          <p:nvPr/>
        </p:nvSpPr>
        <p:spPr>
          <a:xfrm>
            <a:off x="4465734" y="1497854"/>
            <a:ext cx="164392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Femmes enceintes</a:t>
            </a:r>
          </a:p>
        </p:txBody>
      </p:sp>
      <p:sp>
        <p:nvSpPr>
          <p:cNvPr id="12" name="Ellipse 11">
            <a:extLst>
              <a:ext uri="{FF2B5EF4-FFF2-40B4-BE49-F238E27FC236}">
                <a16:creationId xmlns:a16="http://schemas.microsoft.com/office/drawing/2014/main" id="{77D5443D-51E5-4226-A25E-371BEEDDABA2}"/>
              </a:ext>
            </a:extLst>
          </p:cNvPr>
          <p:cNvSpPr/>
          <p:nvPr/>
        </p:nvSpPr>
        <p:spPr>
          <a:xfrm>
            <a:off x="6317022" y="1466771"/>
            <a:ext cx="196371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Adolescents et jeunes </a:t>
            </a:r>
          </a:p>
        </p:txBody>
      </p:sp>
      <p:sp>
        <p:nvSpPr>
          <p:cNvPr id="13" name="Ellipse 12">
            <a:extLst>
              <a:ext uri="{FF2B5EF4-FFF2-40B4-BE49-F238E27FC236}">
                <a16:creationId xmlns:a16="http://schemas.microsoft.com/office/drawing/2014/main" id="{A64831E2-D843-44F7-8344-D33158807C2A}"/>
              </a:ext>
            </a:extLst>
          </p:cNvPr>
          <p:cNvSpPr/>
          <p:nvPr/>
        </p:nvSpPr>
        <p:spPr>
          <a:xfrm>
            <a:off x="8493090" y="1451007"/>
            <a:ext cx="1726366"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Personnes âgées</a:t>
            </a:r>
          </a:p>
        </p:txBody>
      </p:sp>
      <p:sp>
        <p:nvSpPr>
          <p:cNvPr id="14" name="Ellipse 13">
            <a:extLst>
              <a:ext uri="{FF2B5EF4-FFF2-40B4-BE49-F238E27FC236}">
                <a16:creationId xmlns:a16="http://schemas.microsoft.com/office/drawing/2014/main" id="{43497154-BDF7-4A47-8ACC-7C07C0C3F944}"/>
              </a:ext>
            </a:extLst>
          </p:cNvPr>
          <p:cNvSpPr/>
          <p:nvPr/>
        </p:nvSpPr>
        <p:spPr>
          <a:xfrm>
            <a:off x="10431812" y="1437864"/>
            <a:ext cx="1538989"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Autres </a:t>
            </a:r>
          </a:p>
        </p:txBody>
      </p:sp>
      <p:sp>
        <p:nvSpPr>
          <p:cNvPr id="15" name="Ellipse 14">
            <a:extLst>
              <a:ext uri="{FF2B5EF4-FFF2-40B4-BE49-F238E27FC236}">
                <a16:creationId xmlns:a16="http://schemas.microsoft.com/office/drawing/2014/main" id="{8F078CEB-EB69-4C44-90AF-7A0C086CB9F3}"/>
              </a:ext>
            </a:extLst>
          </p:cNvPr>
          <p:cNvSpPr/>
          <p:nvPr/>
        </p:nvSpPr>
        <p:spPr>
          <a:xfrm>
            <a:off x="7283888" y="5212293"/>
            <a:ext cx="199369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Achat passif</a:t>
            </a:r>
          </a:p>
        </p:txBody>
      </p:sp>
      <p:sp>
        <p:nvSpPr>
          <p:cNvPr id="17" name="Ellipse 16">
            <a:extLst>
              <a:ext uri="{FF2B5EF4-FFF2-40B4-BE49-F238E27FC236}">
                <a16:creationId xmlns:a16="http://schemas.microsoft.com/office/drawing/2014/main" id="{762483BA-B2C6-474F-BC98-B8ECB41684DE}"/>
              </a:ext>
            </a:extLst>
          </p:cNvPr>
          <p:cNvSpPr/>
          <p:nvPr/>
        </p:nvSpPr>
        <p:spPr>
          <a:xfrm>
            <a:off x="9527525" y="5288390"/>
            <a:ext cx="199369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Achat stratégique</a:t>
            </a:r>
          </a:p>
        </p:txBody>
      </p:sp>
      <p:sp>
        <p:nvSpPr>
          <p:cNvPr id="18" name="Flèche : droite 17">
            <a:extLst>
              <a:ext uri="{FF2B5EF4-FFF2-40B4-BE49-F238E27FC236}">
                <a16:creationId xmlns:a16="http://schemas.microsoft.com/office/drawing/2014/main" id="{59E7A35F-EE5F-44F2-BB9A-0E0DDE0AC4AC}"/>
              </a:ext>
            </a:extLst>
          </p:cNvPr>
          <p:cNvSpPr/>
          <p:nvPr/>
        </p:nvSpPr>
        <p:spPr>
          <a:xfrm>
            <a:off x="248281" y="2657645"/>
            <a:ext cx="1529286" cy="10753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Soins et services </a:t>
            </a:r>
          </a:p>
        </p:txBody>
      </p:sp>
      <p:sp>
        <p:nvSpPr>
          <p:cNvPr id="19" name="Flèche : droite 18">
            <a:extLst>
              <a:ext uri="{FF2B5EF4-FFF2-40B4-BE49-F238E27FC236}">
                <a16:creationId xmlns:a16="http://schemas.microsoft.com/office/drawing/2014/main" id="{4F62926F-E1F8-4D7C-AD50-DA1C2DB5BEAB}"/>
              </a:ext>
            </a:extLst>
          </p:cNvPr>
          <p:cNvSpPr/>
          <p:nvPr/>
        </p:nvSpPr>
        <p:spPr>
          <a:xfrm>
            <a:off x="260666" y="3884096"/>
            <a:ext cx="1529286" cy="1093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Protection financière</a:t>
            </a:r>
          </a:p>
        </p:txBody>
      </p:sp>
      <p:sp>
        <p:nvSpPr>
          <p:cNvPr id="20" name="Flèche : droite 19">
            <a:extLst>
              <a:ext uri="{FF2B5EF4-FFF2-40B4-BE49-F238E27FC236}">
                <a16:creationId xmlns:a16="http://schemas.microsoft.com/office/drawing/2014/main" id="{08F958E0-DECF-480B-9E97-E0C9A57DA399}"/>
              </a:ext>
            </a:extLst>
          </p:cNvPr>
          <p:cNvSpPr/>
          <p:nvPr/>
        </p:nvSpPr>
        <p:spPr>
          <a:xfrm>
            <a:off x="270555" y="1602474"/>
            <a:ext cx="1529286" cy="914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Populations</a:t>
            </a:r>
          </a:p>
        </p:txBody>
      </p:sp>
      <p:sp>
        <p:nvSpPr>
          <p:cNvPr id="21" name="Flèche : droite 20">
            <a:extLst>
              <a:ext uri="{FF2B5EF4-FFF2-40B4-BE49-F238E27FC236}">
                <a16:creationId xmlns:a16="http://schemas.microsoft.com/office/drawing/2014/main" id="{87D71F11-BE88-47E3-9953-11D7F68E54EC}"/>
              </a:ext>
            </a:extLst>
          </p:cNvPr>
          <p:cNvSpPr/>
          <p:nvPr/>
        </p:nvSpPr>
        <p:spPr>
          <a:xfrm>
            <a:off x="270555" y="5140258"/>
            <a:ext cx="1753850" cy="10935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Financement</a:t>
            </a:r>
          </a:p>
        </p:txBody>
      </p:sp>
      <p:sp>
        <p:nvSpPr>
          <p:cNvPr id="25" name="Ellipse 24">
            <a:extLst>
              <a:ext uri="{FF2B5EF4-FFF2-40B4-BE49-F238E27FC236}">
                <a16:creationId xmlns:a16="http://schemas.microsoft.com/office/drawing/2014/main" id="{A87C7A2B-A42C-4157-97DC-968EE19C1CEE}"/>
              </a:ext>
            </a:extLst>
          </p:cNvPr>
          <p:cNvSpPr/>
          <p:nvPr/>
        </p:nvSpPr>
        <p:spPr>
          <a:xfrm>
            <a:off x="2244726" y="5212293"/>
            <a:ext cx="199369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Mobilisation des fonds</a:t>
            </a:r>
          </a:p>
        </p:txBody>
      </p:sp>
      <p:graphicFrame>
        <p:nvGraphicFramePr>
          <p:cNvPr id="26" name="Tableau 25">
            <a:extLst>
              <a:ext uri="{FF2B5EF4-FFF2-40B4-BE49-F238E27FC236}">
                <a16:creationId xmlns:a16="http://schemas.microsoft.com/office/drawing/2014/main" id="{A69C14BF-433A-4911-BEB5-43F3919F7D24}"/>
              </a:ext>
            </a:extLst>
          </p:cNvPr>
          <p:cNvGraphicFramePr>
            <a:graphicFrameLocks noGrp="1"/>
          </p:cNvGraphicFramePr>
          <p:nvPr>
            <p:extLst>
              <p:ext uri="{D42A27DB-BD31-4B8C-83A1-F6EECF244321}">
                <p14:modId xmlns:p14="http://schemas.microsoft.com/office/powerpoint/2010/main" val="879715031"/>
              </p:ext>
            </p:extLst>
          </p:nvPr>
        </p:nvGraphicFramePr>
        <p:xfrm>
          <a:off x="680665" y="71223"/>
          <a:ext cx="7600070" cy="1280160"/>
        </p:xfrm>
        <a:graphic>
          <a:graphicData uri="http://schemas.openxmlformats.org/drawingml/2006/table">
            <a:tbl>
              <a:tblPr/>
              <a:tblGrid>
                <a:gridCol w="855008">
                  <a:extLst>
                    <a:ext uri="{9D8B030D-6E8A-4147-A177-3AD203B41FA5}">
                      <a16:colId xmlns:a16="http://schemas.microsoft.com/office/drawing/2014/main" val="3899370703"/>
                    </a:ext>
                  </a:extLst>
                </a:gridCol>
                <a:gridCol w="6745062">
                  <a:extLst>
                    <a:ext uri="{9D8B030D-6E8A-4147-A177-3AD203B41FA5}">
                      <a16:colId xmlns:a16="http://schemas.microsoft.com/office/drawing/2014/main" val="3901133357"/>
                    </a:ext>
                  </a:extLst>
                </a:gridCol>
              </a:tblGrid>
              <a:tr h="211470">
                <a:tc>
                  <a:txBody>
                    <a:bodyPr/>
                    <a:lstStyle/>
                    <a:p>
                      <a:pPr algn="l" fontAlgn="b"/>
                      <a:r>
                        <a:rPr lang="fr-FR" sz="1400" b="1" i="0" u="sng" strike="noStrike" dirty="0">
                          <a:solidFill>
                            <a:srgbClr val="000000"/>
                          </a:solidFill>
                          <a:effectLst/>
                          <a:latin typeface="Calibri" panose="020F0502020204030204" pitchFamily="34" charset="0"/>
                        </a:rPr>
                        <a:t>Statut</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FR" sz="1100" b="0" i="0" u="none" strike="noStrike">
                          <a:solidFill>
                            <a:srgbClr val="000000"/>
                          </a:solidFill>
                          <a:effectLst/>
                          <a:latin typeface="Calibri" panose="020F0502020204030204" pitchFamily="34" charset="0"/>
                        </a:rPr>
                        <a:t>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09476797"/>
                  </a:ext>
                </a:extLst>
              </a:tr>
              <a:tr h="211470">
                <a:tc>
                  <a:txBody>
                    <a:bodyPr/>
                    <a:lstStyle/>
                    <a:p>
                      <a:pPr algn="l" fontAlgn="b"/>
                      <a:r>
                        <a:rPr lang="fr-FR"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0000"/>
                    </a:solidFill>
                  </a:tcPr>
                </a:tc>
                <a:tc>
                  <a:txBody>
                    <a:bodyPr/>
                    <a:lstStyle/>
                    <a:p>
                      <a:pPr algn="l" fontAlgn="b"/>
                      <a:r>
                        <a:rPr lang="fr-FR" sz="1400" b="0" i="0" u="none" strike="noStrike" dirty="0">
                          <a:solidFill>
                            <a:srgbClr val="000000"/>
                          </a:solidFill>
                          <a:effectLst/>
                          <a:latin typeface="Calibri" panose="020F0502020204030204" pitchFamily="34" charset="0"/>
                        </a:rPr>
                        <a:t>Très problématique - nécessite une action urgente et décisive</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171128448"/>
                  </a:ext>
                </a:extLst>
              </a:tr>
              <a:tr h="211470">
                <a:tc>
                  <a:txBody>
                    <a:bodyPr/>
                    <a:lstStyle/>
                    <a:p>
                      <a:pPr algn="l" fontAlgn="b"/>
                      <a:r>
                        <a:rPr lang="fr-FR"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FFC000"/>
                    </a:solidFill>
                  </a:tcPr>
                </a:tc>
                <a:tc>
                  <a:txBody>
                    <a:bodyPr/>
                    <a:lstStyle/>
                    <a:p>
                      <a:pPr algn="l" fontAlgn="b"/>
                      <a:r>
                        <a:rPr lang="fr-FR" sz="1400" b="0" i="0" u="none" strike="noStrike">
                          <a:solidFill>
                            <a:srgbClr val="000000"/>
                          </a:solidFill>
                          <a:effectLst/>
                          <a:latin typeface="Calibri" panose="020F0502020204030204" pitchFamily="34" charset="0"/>
                        </a:rPr>
                        <a:t>Problématique - requiert une attention substantielle, certaines nécessitent une attention urgente</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1086402720"/>
                  </a:ext>
                </a:extLst>
              </a:tr>
              <a:tr h="211470">
                <a:tc>
                  <a:txBody>
                    <a:bodyPr/>
                    <a:lstStyle/>
                    <a:p>
                      <a:pPr algn="l" fontAlgn="b"/>
                      <a:r>
                        <a:rPr lang="fr-FR"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CFD00"/>
                    </a:solidFill>
                  </a:tcPr>
                </a:tc>
                <a:tc>
                  <a:txBody>
                    <a:bodyPr/>
                    <a:lstStyle/>
                    <a:p>
                      <a:pPr algn="l" fontAlgn="b"/>
                      <a:r>
                        <a:rPr lang="fr-FR" sz="1400" b="0" i="0" u="none" strike="noStrike">
                          <a:solidFill>
                            <a:srgbClr val="000000"/>
                          </a:solidFill>
                          <a:effectLst/>
                          <a:latin typeface="Calibri" panose="020F0502020204030204" pitchFamily="34" charset="0"/>
                        </a:rPr>
                        <a:t>Mixte – il y a des choses qui requièrent une attention substantielle</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extLst>
                  <a:ext uri="{0D108BD9-81ED-4DB2-BD59-A6C34878D82A}">
                    <a16:rowId xmlns:a16="http://schemas.microsoft.com/office/drawing/2014/main" val="2859685581"/>
                  </a:ext>
                </a:extLst>
              </a:tr>
              <a:tr h="211470">
                <a:tc>
                  <a:txBody>
                    <a:bodyPr/>
                    <a:lstStyle/>
                    <a:p>
                      <a:pPr algn="l" fontAlgn="b"/>
                      <a:r>
                        <a:rPr lang="fr-FR"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00FF00"/>
                    </a:solidFill>
                  </a:tcPr>
                </a:tc>
                <a:tc>
                  <a:txBody>
                    <a:bodyPr/>
                    <a:lstStyle/>
                    <a:p>
                      <a:pPr algn="l" fontAlgn="b"/>
                      <a:r>
                        <a:rPr lang="fr-FR" sz="1400" b="0" i="0" u="none" strike="noStrike" dirty="0">
                          <a:solidFill>
                            <a:srgbClr val="000000"/>
                          </a:solidFill>
                          <a:effectLst/>
                          <a:latin typeface="Calibri" panose="020F0502020204030204" pitchFamily="34" charset="0"/>
                        </a:rPr>
                        <a:t>Bon - nécessite des améliorations et une mise en œuvre systématique</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97192314"/>
                  </a:ext>
                </a:extLst>
              </a:tr>
            </a:tbl>
          </a:graphicData>
        </a:graphic>
      </p:graphicFrame>
      <p:sp>
        <p:nvSpPr>
          <p:cNvPr id="27" name="Ellipse 26">
            <a:extLst>
              <a:ext uri="{FF2B5EF4-FFF2-40B4-BE49-F238E27FC236}">
                <a16:creationId xmlns:a16="http://schemas.microsoft.com/office/drawing/2014/main" id="{9B29926C-1F1B-43DA-BCA2-B28AF1CD18E7}"/>
              </a:ext>
            </a:extLst>
          </p:cNvPr>
          <p:cNvSpPr/>
          <p:nvPr/>
        </p:nvSpPr>
        <p:spPr>
          <a:xfrm>
            <a:off x="4680471" y="5229851"/>
            <a:ext cx="1993692" cy="914400"/>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Mise en commun</a:t>
            </a:r>
          </a:p>
        </p:txBody>
      </p:sp>
      <p:sp>
        <p:nvSpPr>
          <p:cNvPr id="30" name="Ellipse 29">
            <a:extLst>
              <a:ext uri="{FF2B5EF4-FFF2-40B4-BE49-F238E27FC236}">
                <a16:creationId xmlns:a16="http://schemas.microsoft.com/office/drawing/2014/main" id="{434BCEBE-4588-4921-B0DE-816DA894D09E}"/>
              </a:ext>
            </a:extLst>
          </p:cNvPr>
          <p:cNvSpPr/>
          <p:nvPr/>
        </p:nvSpPr>
        <p:spPr>
          <a:xfrm>
            <a:off x="3891594" y="3887794"/>
            <a:ext cx="1529286" cy="963216"/>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rPr>
              <a:t>Mutuelles </a:t>
            </a:r>
            <a:r>
              <a:rPr lang="fr-FR" sz="1600" dirty="0">
                <a:solidFill>
                  <a:prstClr val="black"/>
                </a:solidFill>
                <a:latin typeface="Calibri" panose="020F0502020204030204"/>
              </a:rPr>
              <a:t>communautaires</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Ellipse 30">
            <a:extLst>
              <a:ext uri="{FF2B5EF4-FFF2-40B4-BE49-F238E27FC236}">
                <a16:creationId xmlns:a16="http://schemas.microsoft.com/office/drawing/2014/main" id="{58543B46-3F92-4840-9155-126A788065E9}"/>
              </a:ext>
            </a:extLst>
          </p:cNvPr>
          <p:cNvSpPr/>
          <p:nvPr/>
        </p:nvSpPr>
        <p:spPr>
          <a:xfrm>
            <a:off x="9607615" y="3884096"/>
            <a:ext cx="1833512" cy="1093587"/>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rPr>
              <a:t>Assurances Volontaires et privées </a:t>
            </a:r>
          </a:p>
        </p:txBody>
      </p:sp>
      <p:sp>
        <p:nvSpPr>
          <p:cNvPr id="32" name="Ellipse 31">
            <a:extLst>
              <a:ext uri="{FF2B5EF4-FFF2-40B4-BE49-F238E27FC236}">
                <a16:creationId xmlns:a16="http://schemas.microsoft.com/office/drawing/2014/main" id="{3CE09D14-F006-4F0F-9231-61B4AEEA6C08}"/>
              </a:ext>
            </a:extLst>
          </p:cNvPr>
          <p:cNvSpPr/>
          <p:nvPr/>
        </p:nvSpPr>
        <p:spPr>
          <a:xfrm>
            <a:off x="9033068" y="176112"/>
            <a:ext cx="2538121" cy="914400"/>
          </a:xfrm>
          <a:prstGeom prst="ellipse">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solidFill>
                  <a:prstClr val="black"/>
                </a:solidFill>
                <a:latin typeface="Calibri" panose="020F0502020204030204"/>
              </a:rPr>
              <a:t>Exercice à réaliser séance tenante</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Espace réservé de la date 8">
            <a:extLst>
              <a:ext uri="{FF2B5EF4-FFF2-40B4-BE49-F238E27FC236}">
                <a16:creationId xmlns:a16="http://schemas.microsoft.com/office/drawing/2014/main" id="{30B63212-B0FF-4521-974D-13CEDF427454}"/>
              </a:ext>
            </a:extLst>
          </p:cNvPr>
          <p:cNvSpPr>
            <a:spLocks noGrp="1"/>
          </p:cNvSpPr>
          <p:nvPr>
            <p:ph type="dt" sz="half" idx="10"/>
          </p:nvPr>
        </p:nvSpPr>
        <p:spPr/>
        <p:txBody>
          <a:bodyPr/>
          <a:lstStyle/>
          <a:p>
            <a:r>
              <a:rPr lang="fr-FR"/>
              <a:t>6 mars 2021</a:t>
            </a:r>
          </a:p>
        </p:txBody>
      </p:sp>
      <p:sp>
        <p:nvSpPr>
          <p:cNvPr id="16" name="Espace réservé du numéro de diapositive 15">
            <a:extLst>
              <a:ext uri="{FF2B5EF4-FFF2-40B4-BE49-F238E27FC236}">
                <a16:creationId xmlns:a16="http://schemas.microsoft.com/office/drawing/2014/main" id="{0EF8BDB3-2E3F-4B5B-A117-84395FE8445F}"/>
              </a:ext>
            </a:extLst>
          </p:cNvPr>
          <p:cNvSpPr>
            <a:spLocks noGrp="1"/>
          </p:cNvSpPr>
          <p:nvPr>
            <p:ph type="sldNum" sz="quarter" idx="12"/>
          </p:nvPr>
        </p:nvSpPr>
        <p:spPr/>
        <p:txBody>
          <a:bodyPr/>
          <a:lstStyle/>
          <a:p>
            <a:fld id="{984D0253-C8E4-4F72-B089-A9887821A75A}" type="slidenum">
              <a:rPr lang="fr-FR" smtClean="0"/>
              <a:t>11</a:t>
            </a:fld>
            <a:endParaRPr lang="fr-FR"/>
          </a:p>
        </p:txBody>
      </p:sp>
    </p:spTree>
    <p:extLst>
      <p:ext uri="{BB962C8B-B14F-4D97-AF65-F5344CB8AC3E}">
        <p14:creationId xmlns:p14="http://schemas.microsoft.com/office/powerpoint/2010/main" val="3210386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0" y="963877"/>
            <a:ext cx="3494362" cy="4930246"/>
          </a:xfrm>
        </p:spPr>
        <p:txBody>
          <a:bodyPr>
            <a:normAutofit/>
          </a:bodyPr>
          <a:lstStyle/>
          <a:p>
            <a:pPr algn="r"/>
            <a:r>
              <a:rPr lang="fr-FR">
                <a:solidFill>
                  <a:schemeClr val="accent1"/>
                </a:solidFill>
              </a:rPr>
              <a:t>La CSU….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4976031" y="963877"/>
            <a:ext cx="6377769" cy="4930246"/>
          </a:xfrm>
        </p:spPr>
        <p:txBody>
          <a:bodyPr anchor="ctr">
            <a:normAutofit/>
          </a:bodyPr>
          <a:lstStyle/>
          <a:p>
            <a:r>
              <a:rPr lang="fr-FR" sz="3200" b="1" i="1" dirty="0"/>
              <a:t>La CSU, c’est procéder à la fois à des réformes intersectorielles (éducation, eau…) et intra sectorielles (priorités pour les soins de santé primaires)</a:t>
            </a:r>
          </a:p>
          <a:p>
            <a:r>
              <a:rPr lang="fr-FR" sz="3200" dirty="0"/>
              <a:t>Pour atteindre la CSU, il faut nécessairement disposer d’une</a:t>
            </a:r>
            <a:r>
              <a:rPr lang="fr-FR" sz="3200" b="1" u="sng" dirty="0"/>
              <a:t> stratégie nationale de financement</a:t>
            </a:r>
            <a:r>
              <a:rPr lang="fr-FR" sz="3200" dirty="0"/>
              <a:t> de la santé </a:t>
            </a:r>
          </a:p>
          <a:p>
            <a:pPr marL="0" indent="0">
              <a:buNone/>
            </a:pPr>
            <a:endParaRPr lang="fr-FR" sz="3200" dirty="0"/>
          </a:p>
        </p:txBody>
      </p:sp>
      <p:sp>
        <p:nvSpPr>
          <p:cNvPr id="4" name="Espace réservé de la date 3">
            <a:extLst>
              <a:ext uri="{FF2B5EF4-FFF2-40B4-BE49-F238E27FC236}">
                <a16:creationId xmlns:a16="http://schemas.microsoft.com/office/drawing/2014/main" id="{45286948-D14C-46C1-80EF-93900703EA25}"/>
              </a:ext>
            </a:extLst>
          </p:cNvPr>
          <p:cNvSpPr>
            <a:spLocks noGrp="1"/>
          </p:cNvSpPr>
          <p:nvPr>
            <p:ph type="dt" sz="half" idx="10"/>
          </p:nvPr>
        </p:nvSpPr>
        <p:spPr/>
        <p:txBody>
          <a:bodyPr/>
          <a:lstStyle/>
          <a:p>
            <a:r>
              <a:rPr lang="fr-FR"/>
              <a:t>6 mars 2021</a:t>
            </a:r>
          </a:p>
        </p:txBody>
      </p:sp>
      <p:sp>
        <p:nvSpPr>
          <p:cNvPr id="5" name="Espace réservé du numéro de diapositive 4">
            <a:extLst>
              <a:ext uri="{FF2B5EF4-FFF2-40B4-BE49-F238E27FC236}">
                <a16:creationId xmlns:a16="http://schemas.microsoft.com/office/drawing/2014/main" id="{5169B2B3-6328-463B-8005-33EE8A4C38E5}"/>
              </a:ext>
            </a:extLst>
          </p:cNvPr>
          <p:cNvSpPr>
            <a:spLocks noGrp="1"/>
          </p:cNvSpPr>
          <p:nvPr>
            <p:ph type="sldNum" sz="quarter" idx="12"/>
          </p:nvPr>
        </p:nvSpPr>
        <p:spPr/>
        <p:txBody>
          <a:bodyPr/>
          <a:lstStyle/>
          <a:p>
            <a:fld id="{984D0253-C8E4-4F72-B089-A9887821A75A}" type="slidenum">
              <a:rPr lang="fr-FR" smtClean="0"/>
              <a:t>12</a:t>
            </a:fld>
            <a:endParaRPr lang="fr-FR"/>
          </a:p>
        </p:txBody>
      </p:sp>
    </p:spTree>
    <p:extLst>
      <p:ext uri="{BB962C8B-B14F-4D97-AF65-F5344CB8AC3E}">
        <p14:creationId xmlns:p14="http://schemas.microsoft.com/office/powerpoint/2010/main" val="2824353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p:cNvSpPr>
            <a:spLocks noGrp="1"/>
          </p:cNvSpPr>
          <p:nvPr>
            <p:ph type="title"/>
          </p:nvPr>
        </p:nvSpPr>
        <p:spPr>
          <a:xfrm>
            <a:off x="838200" y="963877"/>
            <a:ext cx="3494362" cy="4930246"/>
          </a:xfrm>
        </p:spPr>
        <p:txBody>
          <a:bodyPr>
            <a:normAutofit/>
          </a:bodyPr>
          <a:lstStyle/>
          <a:p>
            <a:pPr algn="r"/>
            <a:r>
              <a:rPr lang="fr-FR">
                <a:solidFill>
                  <a:schemeClr val="accent1"/>
                </a:solidFill>
              </a:rPr>
              <a:t>La CSU…. </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p:cNvSpPr>
            <a:spLocks noGrp="1"/>
          </p:cNvSpPr>
          <p:nvPr>
            <p:ph idx="1"/>
          </p:nvPr>
        </p:nvSpPr>
        <p:spPr>
          <a:xfrm>
            <a:off x="4976031" y="963877"/>
            <a:ext cx="6377769" cy="4930246"/>
          </a:xfrm>
        </p:spPr>
        <p:txBody>
          <a:bodyPr anchor="ctr">
            <a:normAutofit/>
          </a:bodyPr>
          <a:lstStyle/>
          <a:p>
            <a:r>
              <a:rPr lang="fr-FR" sz="3200" dirty="0"/>
              <a:t>Une stratégie nationale de financement de la santé est un référentiel clé des progrès vers la CSU : </a:t>
            </a:r>
          </a:p>
          <a:p>
            <a:pPr lvl="1">
              <a:buFont typeface="Wingdings" panose="05000000000000000000" pitchFamily="2" charset="2"/>
              <a:buChar char="ü"/>
            </a:pPr>
            <a:r>
              <a:rPr lang="fr-FR" sz="3200" b="1" dirty="0"/>
              <a:t>équité, efficience, transparence</a:t>
            </a:r>
            <a:r>
              <a:rPr lang="fr-FR" sz="3200" dirty="0"/>
              <a:t> pour garantir la </a:t>
            </a:r>
          </a:p>
          <a:p>
            <a:pPr lvl="1">
              <a:buFont typeface="Wingdings" panose="05000000000000000000" pitchFamily="2" charset="2"/>
              <a:buChar char="ü"/>
            </a:pPr>
            <a:r>
              <a:rPr lang="fr-FR" sz="3200" b="1" dirty="0"/>
              <a:t>qualité, l’utilisation et la protection financière </a:t>
            </a:r>
          </a:p>
          <a:p>
            <a:pPr marL="0" indent="0">
              <a:buNone/>
            </a:pPr>
            <a:endParaRPr lang="fr-FR" sz="3200" dirty="0"/>
          </a:p>
        </p:txBody>
      </p:sp>
      <p:sp>
        <p:nvSpPr>
          <p:cNvPr id="4" name="Espace réservé de la date 3">
            <a:extLst>
              <a:ext uri="{FF2B5EF4-FFF2-40B4-BE49-F238E27FC236}">
                <a16:creationId xmlns:a16="http://schemas.microsoft.com/office/drawing/2014/main" id="{AB39D99B-7B58-42B5-8518-AC01A9F26B9B}"/>
              </a:ext>
            </a:extLst>
          </p:cNvPr>
          <p:cNvSpPr>
            <a:spLocks noGrp="1"/>
          </p:cNvSpPr>
          <p:nvPr>
            <p:ph type="dt" sz="half" idx="10"/>
          </p:nvPr>
        </p:nvSpPr>
        <p:spPr/>
        <p:txBody>
          <a:bodyPr/>
          <a:lstStyle/>
          <a:p>
            <a:r>
              <a:rPr lang="fr-FR"/>
              <a:t>6 mars 2021</a:t>
            </a:r>
          </a:p>
        </p:txBody>
      </p:sp>
      <p:sp>
        <p:nvSpPr>
          <p:cNvPr id="5" name="Espace réservé du numéro de diapositive 4">
            <a:extLst>
              <a:ext uri="{FF2B5EF4-FFF2-40B4-BE49-F238E27FC236}">
                <a16:creationId xmlns:a16="http://schemas.microsoft.com/office/drawing/2014/main" id="{92C318F9-A69A-473C-AF69-62AC18C3A33D}"/>
              </a:ext>
            </a:extLst>
          </p:cNvPr>
          <p:cNvSpPr>
            <a:spLocks noGrp="1"/>
          </p:cNvSpPr>
          <p:nvPr>
            <p:ph type="sldNum" sz="quarter" idx="12"/>
          </p:nvPr>
        </p:nvSpPr>
        <p:spPr/>
        <p:txBody>
          <a:bodyPr/>
          <a:lstStyle/>
          <a:p>
            <a:fld id="{984D0253-C8E4-4F72-B089-A9887821A75A}" type="slidenum">
              <a:rPr lang="fr-FR" smtClean="0"/>
              <a:t>13</a:t>
            </a:fld>
            <a:endParaRPr lang="fr-FR"/>
          </a:p>
        </p:txBody>
      </p:sp>
    </p:spTree>
    <p:extLst>
      <p:ext uri="{BB962C8B-B14F-4D97-AF65-F5344CB8AC3E}">
        <p14:creationId xmlns:p14="http://schemas.microsoft.com/office/powerpoint/2010/main" val="3825955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558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B7171BFD-F027-48E9-8050-25EF16F44A5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223890" y="1171575"/>
            <a:ext cx="8637562" cy="4704716"/>
          </a:xfrm>
          <a:prstGeom prst="rect">
            <a:avLst/>
          </a:prstGeom>
        </p:spPr>
      </p:pic>
      <p:sp>
        <p:nvSpPr>
          <p:cNvPr id="6" name="Rectangle 5">
            <a:extLst>
              <a:ext uri="{FF2B5EF4-FFF2-40B4-BE49-F238E27FC236}">
                <a16:creationId xmlns:a16="http://schemas.microsoft.com/office/drawing/2014/main" id="{38342201-6C3E-45D2-8949-A4D96C27E78D}"/>
              </a:ext>
            </a:extLst>
          </p:cNvPr>
          <p:cNvSpPr/>
          <p:nvPr/>
        </p:nvSpPr>
        <p:spPr>
          <a:xfrm>
            <a:off x="1350498" y="5876290"/>
            <a:ext cx="9617612"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dirty="0">
                <a:ln>
                  <a:noFill/>
                </a:ln>
                <a:solidFill>
                  <a:prstClr val="black"/>
                </a:solidFill>
                <a:effectLst/>
                <a:uLnTx/>
                <a:uFillTx/>
                <a:latin typeface="Calibri" panose="020F0502020204030204"/>
                <a:ea typeface="+mn-ea"/>
                <a:cs typeface="+mn-cs"/>
              </a:rPr>
              <a:t>Une couverture sanitaire universelle pour un développement durable inclusif: Une synthèse de 11 études de cas pays: Directions in Development - Human Development [Internet]. [cité 4 mars 2019]. Disponible sur: https://elibrary.worldbank.org/doi/abs/10.1596/978-1-4648-0592-9</a:t>
            </a:r>
          </a:p>
        </p:txBody>
      </p:sp>
      <p:sp>
        <p:nvSpPr>
          <p:cNvPr id="7" name="ZoneTexte 6">
            <a:extLst>
              <a:ext uri="{FF2B5EF4-FFF2-40B4-BE49-F238E27FC236}">
                <a16:creationId xmlns:a16="http://schemas.microsoft.com/office/drawing/2014/main" id="{161C024A-5DE9-41D2-99D5-FE670EE849D2}"/>
              </a:ext>
            </a:extLst>
          </p:cNvPr>
          <p:cNvSpPr txBox="1"/>
          <p:nvPr/>
        </p:nvSpPr>
        <p:spPr>
          <a:xfrm>
            <a:off x="766876" y="669926"/>
            <a:ext cx="9551589" cy="523220"/>
          </a:xfrm>
          <a:prstGeom prst="rect">
            <a:avLst/>
          </a:prstGeom>
          <a:noFill/>
        </p:spPr>
        <p:txBody>
          <a:bodyPr wrap="none" rtlCol="0">
            <a:spAutoFit/>
          </a:bodyPr>
          <a:lstStyle/>
          <a:p>
            <a:r>
              <a:rPr lang="fr-FR" sz="2800" dirty="0"/>
              <a:t>Une couverture sanitaire pour un développement durable ODD3</a:t>
            </a:r>
          </a:p>
        </p:txBody>
      </p:sp>
      <p:sp>
        <p:nvSpPr>
          <p:cNvPr id="2" name="Espace réservé de la date 1">
            <a:extLst>
              <a:ext uri="{FF2B5EF4-FFF2-40B4-BE49-F238E27FC236}">
                <a16:creationId xmlns:a16="http://schemas.microsoft.com/office/drawing/2014/main" id="{116D76B0-B75A-4683-8C0A-B5485F5861DF}"/>
              </a:ext>
            </a:extLst>
          </p:cNvPr>
          <p:cNvSpPr>
            <a:spLocks noGrp="1"/>
          </p:cNvSpPr>
          <p:nvPr>
            <p:ph type="dt" sz="half" idx="10"/>
          </p:nvPr>
        </p:nvSpPr>
        <p:spPr/>
        <p:txBody>
          <a:bodyPr/>
          <a:lstStyle/>
          <a:p>
            <a:r>
              <a:rPr lang="fr-FR"/>
              <a:t>6 mars 2021</a:t>
            </a:r>
          </a:p>
        </p:txBody>
      </p:sp>
      <p:sp>
        <p:nvSpPr>
          <p:cNvPr id="3" name="Espace réservé du numéro de diapositive 2">
            <a:extLst>
              <a:ext uri="{FF2B5EF4-FFF2-40B4-BE49-F238E27FC236}">
                <a16:creationId xmlns:a16="http://schemas.microsoft.com/office/drawing/2014/main" id="{FDF7FA57-246C-4AD1-B2AE-2A088691E54A}"/>
              </a:ext>
            </a:extLst>
          </p:cNvPr>
          <p:cNvSpPr>
            <a:spLocks noGrp="1"/>
          </p:cNvSpPr>
          <p:nvPr>
            <p:ph type="sldNum" sz="quarter" idx="12"/>
          </p:nvPr>
        </p:nvSpPr>
        <p:spPr/>
        <p:txBody>
          <a:bodyPr/>
          <a:lstStyle/>
          <a:p>
            <a:fld id="{984D0253-C8E4-4F72-B089-A9887821A75A}" type="slidenum">
              <a:rPr lang="fr-FR" smtClean="0"/>
              <a:t>14</a:t>
            </a:fld>
            <a:endParaRPr lang="fr-FR"/>
          </a:p>
        </p:txBody>
      </p:sp>
    </p:spTree>
    <p:extLst>
      <p:ext uri="{BB962C8B-B14F-4D97-AF65-F5344CB8AC3E}">
        <p14:creationId xmlns:p14="http://schemas.microsoft.com/office/powerpoint/2010/main" val="2050770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5"/>
              </a:gs>
              <a:gs pos="25000">
                <a:schemeClr val="accent5"/>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3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78AD223C-A9E0-437C-8DC0-8BDDD2C4F0D0}"/>
              </a:ext>
            </a:extLst>
          </p:cNvPr>
          <p:cNvSpPr>
            <a:spLocks noGrp="1"/>
          </p:cNvSpPr>
          <p:nvPr>
            <p:ph type="title"/>
          </p:nvPr>
        </p:nvSpPr>
        <p:spPr>
          <a:xfrm>
            <a:off x="1179226" y="826680"/>
            <a:ext cx="9833548" cy="1325563"/>
          </a:xfrm>
        </p:spPr>
        <p:txBody>
          <a:bodyPr>
            <a:normAutofit/>
          </a:bodyPr>
          <a:lstStyle/>
          <a:p>
            <a:pPr algn="ctr"/>
            <a:r>
              <a:rPr lang="fr-FR" sz="4000" dirty="0">
                <a:solidFill>
                  <a:srgbClr val="FFFFFF"/>
                </a:solidFill>
              </a:rPr>
              <a:t>Un mouvement mondial pour la CSU </a:t>
            </a:r>
          </a:p>
        </p:txBody>
      </p:sp>
      <p:graphicFrame>
        <p:nvGraphicFramePr>
          <p:cNvPr id="24" name="Espace réservé du contenu 2">
            <a:extLst>
              <a:ext uri="{FF2B5EF4-FFF2-40B4-BE49-F238E27FC236}">
                <a16:creationId xmlns:a16="http://schemas.microsoft.com/office/drawing/2014/main" id="{1EE76002-646C-41EC-999B-AD4A360A3BAA}"/>
              </a:ext>
            </a:extLst>
          </p:cNvPr>
          <p:cNvGraphicFramePr/>
          <p:nvPr>
            <p:extLst>
              <p:ext uri="{D42A27DB-BD31-4B8C-83A1-F6EECF244321}">
                <p14:modId xmlns:p14="http://schemas.microsoft.com/office/powerpoint/2010/main" val="3142411143"/>
              </p:ext>
            </p:extLst>
          </p:nvPr>
        </p:nvGraphicFramePr>
        <p:xfrm>
          <a:off x="76169" y="2543175"/>
          <a:ext cx="11759926" cy="3886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e la date 2">
            <a:extLst>
              <a:ext uri="{FF2B5EF4-FFF2-40B4-BE49-F238E27FC236}">
                <a16:creationId xmlns:a16="http://schemas.microsoft.com/office/drawing/2014/main" id="{1C10F40F-57F0-4737-8FBF-D00771835782}"/>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55A3EE9B-5046-4097-95DB-FA8E43741F9E}"/>
              </a:ext>
            </a:extLst>
          </p:cNvPr>
          <p:cNvSpPr>
            <a:spLocks noGrp="1"/>
          </p:cNvSpPr>
          <p:nvPr>
            <p:ph type="sldNum" sz="quarter" idx="12"/>
          </p:nvPr>
        </p:nvSpPr>
        <p:spPr/>
        <p:txBody>
          <a:bodyPr/>
          <a:lstStyle/>
          <a:p>
            <a:fld id="{984D0253-C8E4-4F72-B089-A9887821A75A}" type="slidenum">
              <a:rPr lang="fr-FR" smtClean="0"/>
              <a:t>15</a:t>
            </a:fld>
            <a:endParaRPr lang="fr-FR"/>
          </a:p>
        </p:txBody>
      </p:sp>
    </p:spTree>
    <p:extLst>
      <p:ext uri="{BB962C8B-B14F-4D97-AF65-F5344CB8AC3E}">
        <p14:creationId xmlns:p14="http://schemas.microsoft.com/office/powerpoint/2010/main" val="15957666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ED95DF2-8197-4820-8218-06445278ECF7}"/>
              </a:ext>
            </a:extLst>
          </p:cNvPr>
          <p:cNvSpPr>
            <a:spLocks noGrp="1"/>
          </p:cNvSpPr>
          <p:nvPr>
            <p:ph type="title"/>
          </p:nvPr>
        </p:nvSpPr>
        <p:spPr>
          <a:xfrm>
            <a:off x="1179226" y="826680"/>
            <a:ext cx="9833548" cy="1325563"/>
          </a:xfrm>
        </p:spPr>
        <p:txBody>
          <a:bodyPr>
            <a:normAutofit/>
          </a:bodyPr>
          <a:lstStyle/>
          <a:p>
            <a:pPr algn="ctr"/>
            <a:r>
              <a:rPr lang="fr-FR" sz="4000">
                <a:solidFill>
                  <a:srgbClr val="FFFFFF"/>
                </a:solidFill>
              </a:rPr>
              <a:t>Pour le cas du Burkina Faso : un engagement politique au plus haut niveau pour la CSU</a:t>
            </a:r>
          </a:p>
        </p:txBody>
      </p:sp>
      <p:sp>
        <p:nvSpPr>
          <p:cNvPr id="3" name="Espace réservé du contenu 2">
            <a:extLst>
              <a:ext uri="{FF2B5EF4-FFF2-40B4-BE49-F238E27FC236}">
                <a16:creationId xmlns:a16="http://schemas.microsoft.com/office/drawing/2014/main" id="{684FBBD8-0234-4043-91F4-4AF67C4A66C8}"/>
              </a:ext>
            </a:extLst>
          </p:cNvPr>
          <p:cNvSpPr>
            <a:spLocks noGrp="1"/>
          </p:cNvSpPr>
          <p:nvPr>
            <p:ph idx="1"/>
          </p:nvPr>
        </p:nvSpPr>
        <p:spPr>
          <a:xfrm>
            <a:off x="355601" y="2501687"/>
            <a:ext cx="11480494" cy="4056767"/>
          </a:xfrm>
        </p:spPr>
        <p:txBody>
          <a:bodyPr>
            <a:normAutofit lnSpcReduction="10000"/>
          </a:bodyPr>
          <a:lstStyle/>
          <a:p>
            <a:r>
              <a:rPr lang="fr-FR" sz="2400" dirty="0">
                <a:solidFill>
                  <a:srgbClr val="000000"/>
                </a:solidFill>
              </a:rPr>
              <a:t>Axe 2 du plan national du développement économique et social (PNDES) : « garantir a tous l’accès a des soins de santé de qualité »</a:t>
            </a:r>
          </a:p>
          <a:p>
            <a:r>
              <a:rPr lang="fr-FR" sz="2400" dirty="0">
                <a:solidFill>
                  <a:srgbClr val="000000"/>
                </a:solidFill>
              </a:rPr>
              <a:t>La mise en œuvre de réformes majeures pour atteindre la CSU</a:t>
            </a:r>
          </a:p>
          <a:p>
            <a:pPr lvl="1">
              <a:buFont typeface="Wingdings" panose="05000000000000000000" pitchFamily="2" charset="2"/>
              <a:buChar char="ü"/>
            </a:pPr>
            <a:r>
              <a:rPr lang="fr-FR" dirty="0">
                <a:solidFill>
                  <a:srgbClr val="000000"/>
                </a:solidFill>
              </a:rPr>
              <a:t>Du cote de l’offre, quelques exemples :</a:t>
            </a:r>
          </a:p>
          <a:p>
            <a:pPr lvl="2">
              <a:buFont typeface="Courier New" panose="02070309020205020404" pitchFamily="49" charset="0"/>
              <a:buChar char="o"/>
            </a:pPr>
            <a:r>
              <a:rPr lang="fr-FR" dirty="0">
                <a:solidFill>
                  <a:srgbClr val="000000"/>
                </a:solidFill>
              </a:rPr>
              <a:t>RHS : fonction publique hospitalière, WISN, recrutement de ASBC</a:t>
            </a:r>
          </a:p>
          <a:p>
            <a:pPr lvl="2">
              <a:buFont typeface="Courier New" panose="02070309020205020404" pitchFamily="49" charset="0"/>
              <a:buChar char="o"/>
            </a:pPr>
            <a:r>
              <a:rPr lang="fr-FR" dirty="0">
                <a:solidFill>
                  <a:srgbClr val="000000"/>
                </a:solidFill>
              </a:rPr>
              <a:t>Vision : expansion de la sante communautaire </a:t>
            </a:r>
          </a:p>
          <a:p>
            <a:pPr lvl="2">
              <a:buFont typeface="Courier New" panose="02070309020205020404" pitchFamily="49" charset="0"/>
              <a:buChar char="o"/>
            </a:pPr>
            <a:r>
              <a:rPr lang="fr-FR" dirty="0">
                <a:solidFill>
                  <a:srgbClr val="000000"/>
                </a:solidFill>
              </a:rPr>
              <a:t>Organisation : nouvel organigramme (ANRP, pharmacie hospitalière…)</a:t>
            </a:r>
          </a:p>
          <a:p>
            <a:pPr lvl="1">
              <a:buFont typeface="Wingdings" panose="05000000000000000000" pitchFamily="2" charset="2"/>
              <a:buChar char="ü"/>
            </a:pPr>
            <a:r>
              <a:rPr lang="fr-FR" dirty="0">
                <a:solidFill>
                  <a:srgbClr val="000000"/>
                </a:solidFill>
              </a:rPr>
              <a:t>Du cote de la demande </a:t>
            </a:r>
          </a:p>
          <a:p>
            <a:pPr lvl="2">
              <a:buFont typeface="Courier New" panose="02070309020205020404" pitchFamily="49" charset="0"/>
              <a:buChar char="o"/>
            </a:pPr>
            <a:r>
              <a:rPr lang="fr-FR" dirty="0">
                <a:solidFill>
                  <a:srgbClr val="000000"/>
                </a:solidFill>
              </a:rPr>
              <a:t>Les mesures de gratuité des soins, </a:t>
            </a:r>
          </a:p>
          <a:p>
            <a:pPr lvl="2">
              <a:buFont typeface="Courier New" panose="02070309020205020404" pitchFamily="49" charset="0"/>
              <a:buChar char="o"/>
            </a:pPr>
            <a:r>
              <a:rPr lang="fr-FR" dirty="0">
                <a:solidFill>
                  <a:srgbClr val="000000"/>
                </a:solidFill>
              </a:rPr>
              <a:t>l’assurance maladie universelle</a:t>
            </a:r>
          </a:p>
          <a:p>
            <a:pPr lvl="2">
              <a:buFont typeface="Courier New" panose="02070309020205020404" pitchFamily="49" charset="0"/>
              <a:buChar char="o"/>
            </a:pPr>
            <a:r>
              <a:rPr lang="fr-FR" dirty="0">
                <a:solidFill>
                  <a:srgbClr val="000000"/>
                </a:solidFill>
              </a:rPr>
              <a:t>Mutuelles de sant</a:t>
            </a:r>
            <a:r>
              <a:rPr lang="fr-FR" sz="2000" dirty="0">
                <a:solidFill>
                  <a:srgbClr val="000000"/>
                </a:solidFill>
              </a:rPr>
              <a:t>é</a:t>
            </a:r>
            <a:r>
              <a:rPr lang="fr-FR" dirty="0">
                <a:solidFill>
                  <a:srgbClr val="000000"/>
                </a:solidFill>
              </a:rPr>
              <a:t> communautaires et professionnelles </a:t>
            </a:r>
          </a:p>
          <a:p>
            <a:pPr lvl="2">
              <a:buFont typeface="Courier New" panose="02070309020205020404" pitchFamily="49" charset="0"/>
              <a:buChar char="o"/>
            </a:pPr>
            <a:r>
              <a:rPr lang="fr-FR" dirty="0">
                <a:solidFill>
                  <a:srgbClr val="000000"/>
                </a:solidFill>
              </a:rPr>
              <a:t>Prise en compte des indigents </a:t>
            </a:r>
          </a:p>
        </p:txBody>
      </p:sp>
      <p:sp>
        <p:nvSpPr>
          <p:cNvPr id="4" name="Espace réservé de la date 3">
            <a:extLst>
              <a:ext uri="{FF2B5EF4-FFF2-40B4-BE49-F238E27FC236}">
                <a16:creationId xmlns:a16="http://schemas.microsoft.com/office/drawing/2014/main" id="{325BF70B-99D4-4CE5-A159-425F132C6DAC}"/>
              </a:ext>
            </a:extLst>
          </p:cNvPr>
          <p:cNvSpPr>
            <a:spLocks noGrp="1"/>
          </p:cNvSpPr>
          <p:nvPr>
            <p:ph type="dt" sz="half" idx="10"/>
          </p:nvPr>
        </p:nvSpPr>
        <p:spPr/>
        <p:txBody>
          <a:bodyPr/>
          <a:lstStyle/>
          <a:p>
            <a:r>
              <a:rPr lang="fr-FR"/>
              <a:t>6 mars 2021</a:t>
            </a:r>
          </a:p>
        </p:txBody>
      </p:sp>
      <p:sp>
        <p:nvSpPr>
          <p:cNvPr id="5" name="Espace réservé du numéro de diapositive 4">
            <a:extLst>
              <a:ext uri="{FF2B5EF4-FFF2-40B4-BE49-F238E27FC236}">
                <a16:creationId xmlns:a16="http://schemas.microsoft.com/office/drawing/2014/main" id="{22ED39E1-FE6A-438E-908C-BE1AE6358457}"/>
              </a:ext>
            </a:extLst>
          </p:cNvPr>
          <p:cNvSpPr>
            <a:spLocks noGrp="1"/>
          </p:cNvSpPr>
          <p:nvPr>
            <p:ph type="sldNum" sz="quarter" idx="12"/>
          </p:nvPr>
        </p:nvSpPr>
        <p:spPr/>
        <p:txBody>
          <a:bodyPr/>
          <a:lstStyle/>
          <a:p>
            <a:fld id="{984D0253-C8E4-4F72-B089-A9887821A75A}" type="slidenum">
              <a:rPr lang="fr-FR" smtClean="0"/>
              <a:t>16</a:t>
            </a:fld>
            <a:endParaRPr lang="fr-FR"/>
          </a:p>
        </p:txBody>
      </p:sp>
    </p:spTree>
    <p:extLst>
      <p:ext uri="{BB962C8B-B14F-4D97-AF65-F5344CB8AC3E}">
        <p14:creationId xmlns:p14="http://schemas.microsoft.com/office/powerpoint/2010/main" val="3112595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E2FB3FC-4966-4B2F-9B38-1B07064DE88C}"/>
              </a:ext>
            </a:extLst>
          </p:cNvPr>
          <p:cNvSpPr>
            <a:spLocks noGrp="1"/>
          </p:cNvSpPr>
          <p:nvPr>
            <p:ph type="ctrTitle"/>
          </p:nvPr>
        </p:nvSpPr>
        <p:spPr>
          <a:xfrm>
            <a:off x="3498387" y="1585913"/>
            <a:ext cx="6105194" cy="2674543"/>
          </a:xfrm>
        </p:spPr>
        <p:txBody>
          <a:bodyPr>
            <a:normAutofit/>
          </a:bodyPr>
          <a:lstStyle/>
          <a:p>
            <a:r>
              <a:rPr lang="fr-FR" sz="5400" dirty="0">
                <a:solidFill>
                  <a:srgbClr val="FFFFFF"/>
                </a:solidFill>
              </a:rPr>
              <a:t>Des progrès sont réalisés pour l’atteinte de la CSU</a:t>
            </a:r>
          </a:p>
        </p:txBody>
      </p:sp>
      <p:sp>
        <p:nvSpPr>
          <p:cNvPr id="3" name="Sous-titre 2">
            <a:extLst>
              <a:ext uri="{FF2B5EF4-FFF2-40B4-BE49-F238E27FC236}">
                <a16:creationId xmlns:a16="http://schemas.microsoft.com/office/drawing/2014/main" id="{E90E7DA6-A3E7-49C5-988E-A86C034D9113}"/>
              </a:ext>
            </a:extLst>
          </p:cNvPr>
          <p:cNvSpPr>
            <a:spLocks noGrp="1"/>
          </p:cNvSpPr>
          <p:nvPr>
            <p:ph type="subTitle" idx="1"/>
          </p:nvPr>
        </p:nvSpPr>
        <p:spPr>
          <a:xfrm>
            <a:off x="3045368" y="4074718"/>
            <a:ext cx="6105194" cy="682079"/>
          </a:xfrm>
        </p:spPr>
        <p:txBody>
          <a:bodyPr>
            <a:normAutofit/>
          </a:bodyPr>
          <a:lstStyle/>
          <a:p>
            <a:r>
              <a:rPr lang="fr-FR" dirty="0">
                <a:solidFill>
                  <a:srgbClr val="FFFFFF"/>
                </a:solidFill>
              </a:rPr>
              <a:t>État des lieux au Burkina Faso</a:t>
            </a:r>
          </a:p>
        </p:txBody>
      </p:sp>
    </p:spTree>
    <p:extLst>
      <p:ext uri="{BB962C8B-B14F-4D97-AF65-F5344CB8AC3E}">
        <p14:creationId xmlns:p14="http://schemas.microsoft.com/office/powerpoint/2010/main" val="41288737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A81F4-065C-4D32-A660-BBD3FC2A25A6}"/>
              </a:ext>
            </a:extLst>
          </p:cNvPr>
          <p:cNvSpPr>
            <a:spLocks noGrp="1"/>
          </p:cNvSpPr>
          <p:nvPr>
            <p:ph type="ctrTitle"/>
          </p:nvPr>
        </p:nvSpPr>
        <p:spPr>
          <a:xfrm>
            <a:off x="536029" y="504305"/>
            <a:ext cx="10646978" cy="974360"/>
          </a:xfrm>
        </p:spPr>
        <p:txBody>
          <a:bodyPr>
            <a:noAutofit/>
          </a:bodyPr>
          <a:lstStyle/>
          <a:p>
            <a:r>
              <a:rPr lang="fr-FR" sz="4000" dirty="0"/>
              <a:t>Rappel sur les principes de mesure des progrès</a:t>
            </a:r>
          </a:p>
        </p:txBody>
      </p:sp>
      <p:sp>
        <p:nvSpPr>
          <p:cNvPr id="3" name="Sous-titre 2">
            <a:extLst>
              <a:ext uri="{FF2B5EF4-FFF2-40B4-BE49-F238E27FC236}">
                <a16:creationId xmlns:a16="http://schemas.microsoft.com/office/drawing/2014/main" id="{40C42A96-6782-4130-9666-330E2764F417}"/>
              </a:ext>
            </a:extLst>
          </p:cNvPr>
          <p:cNvSpPr>
            <a:spLocks noGrp="1"/>
          </p:cNvSpPr>
          <p:nvPr>
            <p:ph type="subTitle" idx="1"/>
          </p:nvPr>
        </p:nvSpPr>
        <p:spPr>
          <a:xfrm>
            <a:off x="1624454" y="1751429"/>
            <a:ext cx="8713762" cy="4332156"/>
          </a:xfrm>
        </p:spPr>
        <p:txBody>
          <a:bodyPr>
            <a:normAutofit/>
          </a:bodyPr>
          <a:lstStyle/>
          <a:p>
            <a:pPr marL="342900" indent="-342900" algn="l">
              <a:buFont typeface="Wingdings" panose="05000000000000000000" pitchFamily="2" charset="2"/>
              <a:buChar char="ü"/>
            </a:pPr>
            <a:r>
              <a:rPr lang="fr-FR" sz="3600" dirty="0">
                <a:solidFill>
                  <a:srgbClr val="FF0000"/>
                </a:solidFill>
              </a:rPr>
              <a:t>Définition d’un paquet essentiel de services et soins de santé par catégorie de population ;</a:t>
            </a:r>
          </a:p>
          <a:p>
            <a:pPr algn="l"/>
            <a:endParaRPr lang="fr-FR" sz="3600" dirty="0">
              <a:solidFill>
                <a:srgbClr val="FF0000"/>
              </a:solidFill>
            </a:endParaRPr>
          </a:p>
          <a:p>
            <a:pPr marL="342900" indent="-342900" algn="l">
              <a:buFont typeface="Wingdings" panose="05000000000000000000" pitchFamily="2" charset="2"/>
              <a:buChar char="ü"/>
            </a:pPr>
            <a:r>
              <a:rPr lang="fr-FR" sz="3600" dirty="0">
                <a:solidFill>
                  <a:srgbClr val="FF0000"/>
                </a:solidFill>
              </a:rPr>
              <a:t>Choix d’indicateurs de suivi par pays en prenant en compte les indicateurs validés par l’OMS ;</a:t>
            </a:r>
          </a:p>
          <a:p>
            <a:pPr algn="l"/>
            <a:endParaRPr lang="fr-FR" sz="3600" dirty="0"/>
          </a:p>
        </p:txBody>
      </p:sp>
    </p:spTree>
    <p:extLst>
      <p:ext uri="{BB962C8B-B14F-4D97-AF65-F5344CB8AC3E}">
        <p14:creationId xmlns:p14="http://schemas.microsoft.com/office/powerpoint/2010/main" val="2222860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C1A81F4-065C-4D32-A660-BBD3FC2A25A6}"/>
              </a:ext>
            </a:extLst>
          </p:cNvPr>
          <p:cNvSpPr>
            <a:spLocks noGrp="1"/>
          </p:cNvSpPr>
          <p:nvPr>
            <p:ph type="ctrTitle"/>
          </p:nvPr>
        </p:nvSpPr>
        <p:spPr>
          <a:xfrm>
            <a:off x="1194215" y="504305"/>
            <a:ext cx="10125425" cy="974360"/>
          </a:xfrm>
        </p:spPr>
        <p:txBody>
          <a:bodyPr>
            <a:noAutofit/>
          </a:bodyPr>
          <a:lstStyle/>
          <a:p>
            <a:r>
              <a:rPr lang="fr-FR" sz="4000" dirty="0"/>
              <a:t>Rappel sur les principes de mesure des progrès</a:t>
            </a:r>
          </a:p>
        </p:txBody>
      </p:sp>
      <p:sp>
        <p:nvSpPr>
          <p:cNvPr id="3" name="Sous-titre 2">
            <a:extLst>
              <a:ext uri="{FF2B5EF4-FFF2-40B4-BE49-F238E27FC236}">
                <a16:creationId xmlns:a16="http://schemas.microsoft.com/office/drawing/2014/main" id="{40C42A96-6782-4130-9666-330E2764F417}"/>
              </a:ext>
            </a:extLst>
          </p:cNvPr>
          <p:cNvSpPr>
            <a:spLocks noGrp="1"/>
          </p:cNvSpPr>
          <p:nvPr>
            <p:ph type="subTitle" idx="1"/>
          </p:nvPr>
        </p:nvSpPr>
        <p:spPr>
          <a:xfrm>
            <a:off x="1451318" y="1751429"/>
            <a:ext cx="9144000" cy="4332156"/>
          </a:xfrm>
        </p:spPr>
        <p:txBody>
          <a:bodyPr>
            <a:normAutofit lnSpcReduction="10000"/>
          </a:bodyPr>
          <a:lstStyle/>
          <a:p>
            <a:pPr marL="342900" indent="-342900" algn="l">
              <a:buFont typeface="Wingdings" panose="05000000000000000000" pitchFamily="2" charset="2"/>
              <a:buChar char="ü"/>
            </a:pPr>
            <a:r>
              <a:rPr lang="fr-FR" sz="3600" dirty="0">
                <a:solidFill>
                  <a:srgbClr val="0070C0"/>
                </a:solidFill>
              </a:rPr>
              <a:t>Tenir compte des données de routine pour certains services et soins et des données d’enquêtes pour d’autres ;</a:t>
            </a:r>
          </a:p>
          <a:p>
            <a:pPr algn="l"/>
            <a:endParaRPr lang="fr-FR" sz="3600" dirty="0">
              <a:solidFill>
                <a:srgbClr val="0070C0"/>
              </a:solidFill>
            </a:endParaRPr>
          </a:p>
          <a:p>
            <a:pPr marL="342900" indent="-342900" algn="l">
              <a:buFont typeface="Wingdings" panose="05000000000000000000" pitchFamily="2" charset="2"/>
              <a:buChar char="ü"/>
            </a:pPr>
            <a:r>
              <a:rPr lang="fr-FR" sz="3600" dirty="0">
                <a:solidFill>
                  <a:srgbClr val="0070C0"/>
                </a:solidFill>
              </a:rPr>
              <a:t>Ventilation des indicateurs en fonction des paramètres d’équité : par exemple le sexe, l’âge, la région, milieu urbain vs rural, la profession, le quintile de revenus, handicapés…</a:t>
            </a:r>
          </a:p>
          <a:p>
            <a:pPr marL="342900" indent="-342900" algn="l">
              <a:buFont typeface="Wingdings" panose="05000000000000000000" pitchFamily="2" charset="2"/>
              <a:buChar char="ü"/>
            </a:pPr>
            <a:endParaRPr lang="fr-FR" sz="3600" dirty="0"/>
          </a:p>
        </p:txBody>
      </p:sp>
    </p:spTree>
    <p:extLst>
      <p:ext uri="{BB962C8B-B14F-4D97-AF65-F5344CB8AC3E}">
        <p14:creationId xmlns:p14="http://schemas.microsoft.com/office/powerpoint/2010/main" val="3045189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11A6C77-6109-4F77-975B-C375615A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B343D17-9934-455E-B326-2F39206BA4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25" name="Freeform 44">
              <a:extLst>
                <a:ext uri="{FF2B5EF4-FFF2-40B4-BE49-F238E27FC236}">
                  <a16:creationId xmlns:a16="http://schemas.microsoft.com/office/drawing/2014/main" id="{A8AA2B63-BFCD-40D0-B2D0-CB714D70E2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5">
              <a:extLst>
                <a:ext uri="{FF2B5EF4-FFF2-40B4-BE49-F238E27FC236}">
                  <a16:creationId xmlns:a16="http://schemas.microsoft.com/office/drawing/2014/main" id="{80834EBB-06EA-4C69-AF7A-D5A4E69D8A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46">
              <a:extLst>
                <a:ext uri="{FF2B5EF4-FFF2-40B4-BE49-F238E27FC236}">
                  <a16:creationId xmlns:a16="http://schemas.microsoft.com/office/drawing/2014/main" id="{2D314EC1-63E0-43B5-9CD5-F25593B2CA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7">
              <a:extLst>
                <a:ext uri="{FF2B5EF4-FFF2-40B4-BE49-F238E27FC236}">
                  <a16:creationId xmlns:a16="http://schemas.microsoft.com/office/drawing/2014/main" id="{9577EB7D-16A7-4E05-9105-431E729665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tangle 28">
              <a:extLst>
                <a:ext uri="{FF2B5EF4-FFF2-40B4-BE49-F238E27FC236}">
                  <a16:creationId xmlns:a16="http://schemas.microsoft.com/office/drawing/2014/main" id="{EC1741C3-592F-47B5-93A0-66FC0BB97E4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re 1">
            <a:extLst>
              <a:ext uri="{FF2B5EF4-FFF2-40B4-BE49-F238E27FC236}">
                <a16:creationId xmlns:a16="http://schemas.microsoft.com/office/drawing/2014/main" id="{1CF3CCF0-4951-400E-80BF-B736697FEF3A}"/>
              </a:ext>
            </a:extLst>
          </p:cNvPr>
          <p:cNvSpPr>
            <a:spLocks noGrp="1"/>
          </p:cNvSpPr>
          <p:nvPr>
            <p:ph type="title"/>
          </p:nvPr>
        </p:nvSpPr>
        <p:spPr>
          <a:xfrm>
            <a:off x="1047280" y="759805"/>
            <a:ext cx="10306520" cy="1325563"/>
          </a:xfrm>
        </p:spPr>
        <p:txBody>
          <a:bodyPr>
            <a:normAutofit/>
          </a:bodyPr>
          <a:lstStyle/>
          <a:p>
            <a:r>
              <a:rPr lang="fr-FR" sz="4000">
                <a:solidFill>
                  <a:srgbClr val="FFFFFF"/>
                </a:solidFill>
              </a:rPr>
              <a:t>Plan de communication</a:t>
            </a:r>
          </a:p>
        </p:txBody>
      </p:sp>
      <p:pic>
        <p:nvPicPr>
          <p:cNvPr id="6" name="Picture 2" descr="Résultat de recherche d'images pour &quot;UHC logo&quot;">
            <a:extLst>
              <a:ext uri="{FF2B5EF4-FFF2-40B4-BE49-F238E27FC236}">
                <a16:creationId xmlns:a16="http://schemas.microsoft.com/office/drawing/2014/main" id="{44EA5B22-EE7A-422A-BB5C-D112981AEF4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119" r="-2" b="-2"/>
          <a:stretch/>
        </p:blipFill>
        <p:spPr bwMode="auto">
          <a:xfrm>
            <a:off x="1424902" y="2492376"/>
            <a:ext cx="3209779" cy="35633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Espace réservé du contenu 2">
            <a:extLst>
              <a:ext uri="{FF2B5EF4-FFF2-40B4-BE49-F238E27FC236}">
                <a16:creationId xmlns:a16="http://schemas.microsoft.com/office/drawing/2014/main" id="{B3EFF80F-8947-4E68-8871-2A344645E522}"/>
              </a:ext>
            </a:extLst>
          </p:cNvPr>
          <p:cNvGraphicFramePr>
            <a:graphicFrameLocks noGrp="1"/>
          </p:cNvGraphicFramePr>
          <p:nvPr>
            <p:ph idx="1"/>
            <p:extLst>
              <p:ext uri="{D42A27DB-BD31-4B8C-83A1-F6EECF244321}">
                <p14:modId xmlns:p14="http://schemas.microsoft.com/office/powerpoint/2010/main" val="4129575927"/>
              </p:ext>
            </p:extLst>
          </p:nvPr>
        </p:nvGraphicFramePr>
        <p:xfrm>
          <a:off x="5295569" y="2494450"/>
          <a:ext cx="5471529" cy="35631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Espace réservé de la date 2">
            <a:extLst>
              <a:ext uri="{FF2B5EF4-FFF2-40B4-BE49-F238E27FC236}">
                <a16:creationId xmlns:a16="http://schemas.microsoft.com/office/drawing/2014/main" id="{68F6D386-E70F-4CA9-AF1E-11BC0BB7B768}"/>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3C46D4D9-9F95-4311-9781-09DDA3FBC969}"/>
              </a:ext>
            </a:extLst>
          </p:cNvPr>
          <p:cNvSpPr>
            <a:spLocks noGrp="1"/>
          </p:cNvSpPr>
          <p:nvPr>
            <p:ph type="sldNum" sz="quarter" idx="12"/>
          </p:nvPr>
        </p:nvSpPr>
        <p:spPr/>
        <p:txBody>
          <a:bodyPr/>
          <a:lstStyle/>
          <a:p>
            <a:fld id="{DE194C54-895D-4376-920D-9E6E20DF86A0}" type="slidenum">
              <a:rPr lang="fr-FR" smtClean="0"/>
              <a:t>2</a:t>
            </a:fld>
            <a:endParaRPr lang="fr-FR"/>
          </a:p>
        </p:txBody>
      </p:sp>
    </p:spTree>
    <p:extLst>
      <p:ext uri="{BB962C8B-B14F-4D97-AF65-F5344CB8AC3E}">
        <p14:creationId xmlns:p14="http://schemas.microsoft.com/office/powerpoint/2010/main" val="1869048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Rappel : les 2 domaines de mesures des progrès vers la CSU</a:t>
            </a:r>
          </a:p>
        </p:txBody>
      </p:sp>
      <p:graphicFrame>
        <p:nvGraphicFramePr>
          <p:cNvPr id="6" name="Espace réservé du contenu 5"/>
          <p:cNvGraphicFramePr>
            <a:graphicFrameLocks noGrp="1"/>
          </p:cNvGraphicFramePr>
          <p:nvPr>
            <p:ph idx="1"/>
          </p:nvPr>
        </p:nvGraphicFramePr>
        <p:xfrm>
          <a:off x="616470" y="171993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colade fermante 4">
            <a:extLst>
              <a:ext uri="{FF2B5EF4-FFF2-40B4-BE49-F238E27FC236}">
                <a16:creationId xmlns:a16="http://schemas.microsoft.com/office/drawing/2014/main" id="{2B58EF86-A47F-46AF-9D68-A2542C196AFC}"/>
              </a:ext>
            </a:extLst>
          </p:cNvPr>
          <p:cNvSpPr/>
          <p:nvPr/>
        </p:nvSpPr>
        <p:spPr>
          <a:xfrm>
            <a:off x="9683646" y="3747541"/>
            <a:ext cx="329784" cy="2038662"/>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EBE9FAE1-777A-4884-8951-C18909834237}"/>
              </a:ext>
            </a:extLst>
          </p:cNvPr>
          <p:cNvSpPr/>
          <p:nvPr/>
        </p:nvSpPr>
        <p:spPr>
          <a:xfrm>
            <a:off x="10240156" y="4104090"/>
            <a:ext cx="1783829" cy="132556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b="1" dirty="0"/>
              <a:t>Incidences (10% et 25%)</a:t>
            </a:r>
          </a:p>
        </p:txBody>
      </p:sp>
      <p:sp>
        <p:nvSpPr>
          <p:cNvPr id="3" name="Espace réservé de la date 2">
            <a:extLst>
              <a:ext uri="{FF2B5EF4-FFF2-40B4-BE49-F238E27FC236}">
                <a16:creationId xmlns:a16="http://schemas.microsoft.com/office/drawing/2014/main" id="{1429D3A9-8E7B-4340-8523-2B5C1C7DB4CF}"/>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EEF7864D-49E9-43DE-8814-29AF42AB254A}"/>
              </a:ext>
            </a:extLst>
          </p:cNvPr>
          <p:cNvSpPr>
            <a:spLocks noGrp="1"/>
          </p:cNvSpPr>
          <p:nvPr>
            <p:ph type="sldNum" sz="quarter" idx="12"/>
          </p:nvPr>
        </p:nvSpPr>
        <p:spPr/>
        <p:txBody>
          <a:bodyPr/>
          <a:lstStyle/>
          <a:p>
            <a:fld id="{DE194C54-895D-4376-920D-9E6E20DF86A0}" type="slidenum">
              <a:rPr lang="fr-FR" smtClean="0"/>
              <a:t>20</a:t>
            </a:fld>
            <a:endParaRPr lang="fr-FR"/>
          </a:p>
        </p:txBody>
      </p:sp>
    </p:spTree>
    <p:extLst>
      <p:ext uri="{BB962C8B-B14F-4D97-AF65-F5344CB8AC3E}">
        <p14:creationId xmlns:p14="http://schemas.microsoft.com/office/powerpoint/2010/main" val="385158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0F2755-9464-409F-AEBA-9E592C064C23}"/>
              </a:ext>
            </a:extLst>
          </p:cNvPr>
          <p:cNvSpPr>
            <a:spLocks noGrp="1"/>
          </p:cNvSpPr>
          <p:nvPr>
            <p:ph type="title"/>
          </p:nvPr>
        </p:nvSpPr>
        <p:spPr/>
        <p:txBody>
          <a:bodyPr/>
          <a:lstStyle/>
          <a:p>
            <a:r>
              <a:rPr lang="fr-FR" dirty="0"/>
              <a:t>Rappel : principaux groupes d’indicateurs </a:t>
            </a:r>
          </a:p>
        </p:txBody>
      </p:sp>
      <p:graphicFrame>
        <p:nvGraphicFramePr>
          <p:cNvPr id="5" name="Espace réservé du contenu 4">
            <a:extLst>
              <a:ext uri="{FF2B5EF4-FFF2-40B4-BE49-F238E27FC236}">
                <a16:creationId xmlns:a16="http://schemas.microsoft.com/office/drawing/2014/main" id="{4C6B727E-8F82-4CEF-A019-8604CE7E57D8}"/>
              </a:ext>
            </a:extLst>
          </p:cNvPr>
          <p:cNvGraphicFramePr>
            <a:graphicFrameLocks noGrp="1"/>
          </p:cNvGraphicFramePr>
          <p:nvPr>
            <p:ph idx="1"/>
            <p:extLst>
              <p:ext uri="{D42A27DB-BD31-4B8C-83A1-F6EECF244321}">
                <p14:modId xmlns:p14="http://schemas.microsoft.com/office/powerpoint/2010/main" val="749178611"/>
              </p:ext>
            </p:extLst>
          </p:nvPr>
        </p:nvGraphicFramePr>
        <p:xfrm>
          <a:off x="309562" y="1514475"/>
          <a:ext cx="6334124" cy="4978401"/>
        </p:xfrm>
        <a:graphic>
          <a:graphicData uri="http://schemas.openxmlformats.org/drawingml/2006/table">
            <a:tbl>
              <a:tblPr>
                <a:tableStyleId>{BC89EF96-8CEA-46FF-86C4-4CE0E7609802}</a:tableStyleId>
              </a:tblPr>
              <a:tblGrid>
                <a:gridCol w="361737">
                  <a:extLst>
                    <a:ext uri="{9D8B030D-6E8A-4147-A177-3AD203B41FA5}">
                      <a16:colId xmlns:a16="http://schemas.microsoft.com/office/drawing/2014/main" val="1065026188"/>
                    </a:ext>
                  </a:extLst>
                </a:gridCol>
                <a:gridCol w="581433">
                  <a:extLst>
                    <a:ext uri="{9D8B030D-6E8A-4147-A177-3AD203B41FA5}">
                      <a16:colId xmlns:a16="http://schemas.microsoft.com/office/drawing/2014/main" val="2011078793"/>
                    </a:ext>
                  </a:extLst>
                </a:gridCol>
                <a:gridCol w="5390954">
                  <a:extLst>
                    <a:ext uri="{9D8B030D-6E8A-4147-A177-3AD203B41FA5}">
                      <a16:colId xmlns:a16="http://schemas.microsoft.com/office/drawing/2014/main" val="611761622"/>
                    </a:ext>
                  </a:extLst>
                </a:gridCol>
              </a:tblGrid>
              <a:tr h="359927">
                <a:tc>
                  <a:txBody>
                    <a:bodyPr/>
                    <a:lstStyle/>
                    <a:p>
                      <a:pPr algn="r" fontAlgn="b"/>
                      <a:r>
                        <a:rPr lang="fr-MC" sz="1800" b="1" u="none" strike="noStrike">
                          <a:effectLst/>
                        </a:rPr>
                        <a:t>1</a:t>
                      </a:r>
                      <a:endParaRPr lang="fr-MC" sz="1800" b="1" i="0" u="none" strike="noStrike">
                        <a:solidFill>
                          <a:srgbClr val="000000"/>
                        </a:solidFill>
                        <a:effectLst/>
                        <a:latin typeface="Calibri" panose="020F0502020204030204" pitchFamily="34" charset="0"/>
                      </a:endParaRPr>
                    </a:p>
                  </a:txBody>
                  <a:tcPr marL="3198" marR="3198" marT="3198" marB="0" anchor="b"/>
                </a:tc>
                <a:tc gridSpan="2">
                  <a:txBody>
                    <a:bodyPr/>
                    <a:lstStyle/>
                    <a:p>
                      <a:pPr algn="l" fontAlgn="b"/>
                      <a:r>
                        <a:rPr lang="fr-FR" sz="1800" b="1" u="none" strike="noStrike" dirty="0">
                          <a:effectLst/>
                        </a:rPr>
                        <a:t>Disponibilité et couverture des services de santé essentiels</a:t>
                      </a:r>
                      <a:endParaRPr lang="fr-FR" sz="1800" b="1" i="0" u="none" strike="noStrike" dirty="0">
                        <a:solidFill>
                          <a:srgbClr val="000000"/>
                        </a:solidFill>
                        <a:effectLst/>
                        <a:latin typeface="Calibri" panose="020F0502020204030204" pitchFamily="34" charset="0"/>
                      </a:endParaRPr>
                    </a:p>
                  </a:txBody>
                  <a:tcPr marL="3198" marR="3198" marT="3198" marB="0" anchor="b"/>
                </a:tc>
                <a:tc hMerge="1">
                  <a:txBody>
                    <a:bodyPr/>
                    <a:lstStyle/>
                    <a:p>
                      <a:endParaRPr lang="fr-FR"/>
                    </a:p>
                  </a:txBody>
                  <a:tcPr/>
                </a:tc>
                <a:extLst>
                  <a:ext uri="{0D108BD9-81ED-4DB2-BD59-A6C34878D82A}">
                    <a16:rowId xmlns:a16="http://schemas.microsoft.com/office/drawing/2014/main" val="2924169865"/>
                  </a:ext>
                </a:extLst>
              </a:tr>
              <a:tr h="432738">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a:effectLst/>
                        </a:rPr>
                        <a:t>Niveau de couverture en lits d’hospitalisation</a:t>
                      </a:r>
                      <a:endParaRPr lang="fr-FR" sz="18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1869820187"/>
                  </a:ext>
                </a:extLst>
              </a:tr>
              <a:tr h="359927">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dirty="0">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dirty="0">
                          <a:effectLst/>
                        </a:rPr>
                        <a:t>Disponibilité des médicaments essentiels</a:t>
                      </a:r>
                      <a:endParaRPr lang="fr-FR" sz="1800" b="0" i="0" u="none" strike="noStrike" dirty="0">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634533532"/>
                  </a:ext>
                </a:extLst>
              </a:tr>
              <a:tr h="359927">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a:effectLst/>
                        </a:rPr>
                        <a:t>Ressources humaines en santé</a:t>
                      </a:r>
                      <a:endParaRPr lang="fr-FR" sz="18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1853240133"/>
                  </a:ext>
                </a:extLst>
              </a:tr>
              <a:tr h="359927">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a:effectLst/>
                        </a:rPr>
                        <a:t>Disponibilité des soins</a:t>
                      </a:r>
                      <a:endParaRPr lang="fr-FR" sz="18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3016394014"/>
                  </a:ext>
                </a:extLst>
              </a:tr>
              <a:tr h="432738">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a:effectLst/>
                        </a:rPr>
                        <a:t>Capacité opérationnelle des formations sanitaires</a:t>
                      </a:r>
                      <a:endParaRPr lang="fr-FR" sz="18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864613341"/>
                  </a:ext>
                </a:extLst>
              </a:tr>
              <a:tr h="518315">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dirty="0">
                          <a:effectLst/>
                        </a:rPr>
                        <a:t>Accessibilité aux services de prévention et de traitement</a:t>
                      </a:r>
                      <a:endParaRPr lang="fr-FR" sz="1800" b="0" i="0" u="none" strike="noStrike" dirty="0">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1403521944"/>
                  </a:ext>
                </a:extLst>
              </a:tr>
              <a:tr h="359927">
                <a:tc>
                  <a:txBody>
                    <a:bodyPr/>
                    <a:lstStyle/>
                    <a:p>
                      <a:pPr algn="r" fontAlgn="b"/>
                      <a:r>
                        <a:rPr lang="fr-MC" sz="1800" b="1" u="none" strike="noStrike">
                          <a:effectLst/>
                        </a:rPr>
                        <a:t>2</a:t>
                      </a:r>
                      <a:endParaRPr lang="fr-MC" sz="1800" b="1" i="0" u="none" strike="noStrike">
                        <a:solidFill>
                          <a:srgbClr val="000000"/>
                        </a:solidFill>
                        <a:effectLst/>
                        <a:latin typeface="Calibri" panose="020F0502020204030204" pitchFamily="34" charset="0"/>
                      </a:endParaRPr>
                    </a:p>
                  </a:txBody>
                  <a:tcPr marL="3198" marR="3198" marT="3198" marB="0" anchor="b"/>
                </a:tc>
                <a:tc gridSpan="2">
                  <a:txBody>
                    <a:bodyPr/>
                    <a:lstStyle/>
                    <a:p>
                      <a:pPr algn="l" fontAlgn="b"/>
                      <a:r>
                        <a:rPr lang="fr-FR" sz="1800" b="1" u="none" strike="noStrike" dirty="0">
                          <a:effectLst/>
                        </a:rPr>
                        <a:t>Financement et protection contre le risque financier</a:t>
                      </a:r>
                      <a:endParaRPr lang="fr-FR" sz="1800" b="1" i="0" u="none" strike="noStrike" dirty="0">
                        <a:solidFill>
                          <a:srgbClr val="000000"/>
                        </a:solidFill>
                        <a:effectLst/>
                        <a:latin typeface="Calibri" panose="020F0502020204030204" pitchFamily="34" charset="0"/>
                      </a:endParaRPr>
                    </a:p>
                  </a:txBody>
                  <a:tcPr marL="3198" marR="3198" marT="3198" marB="0" anchor="b"/>
                </a:tc>
                <a:tc hMerge="1">
                  <a:txBody>
                    <a:bodyPr/>
                    <a:lstStyle/>
                    <a:p>
                      <a:endParaRPr lang="fr-FR"/>
                    </a:p>
                  </a:txBody>
                  <a:tcPr/>
                </a:tc>
                <a:extLst>
                  <a:ext uri="{0D108BD9-81ED-4DB2-BD59-A6C34878D82A}">
                    <a16:rowId xmlns:a16="http://schemas.microsoft.com/office/drawing/2014/main" val="2537357282"/>
                  </a:ext>
                </a:extLst>
              </a:tr>
              <a:tr h="715194">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dirty="0">
                          <a:effectLst/>
                        </a:rPr>
                        <a:t>Dépenses globales de santé et dépenses de santé des ménages</a:t>
                      </a:r>
                      <a:endParaRPr lang="fr-FR" sz="1800" b="0" i="0" u="none" strike="noStrike" dirty="0">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3207515271"/>
                  </a:ext>
                </a:extLst>
              </a:tr>
              <a:tr h="359927">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a:effectLst/>
                        </a:rPr>
                        <a:t>Distribution des dépenses de santé</a:t>
                      </a:r>
                      <a:endParaRPr lang="fr-FR" sz="18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3493567210"/>
                  </a:ext>
                </a:extLst>
              </a:tr>
              <a:tr h="359927">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a:effectLst/>
                        </a:rPr>
                        <a:t>Part contributive des PTF</a:t>
                      </a:r>
                      <a:endParaRPr lang="fr-FR" sz="18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3480276910"/>
                  </a:ext>
                </a:extLst>
              </a:tr>
              <a:tr h="359927">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18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1800" u="none" strike="noStrike" dirty="0">
                          <a:effectLst/>
                        </a:rPr>
                        <a:t>Dépenses catastrophiques de santé</a:t>
                      </a:r>
                      <a:endParaRPr lang="fr-FR" sz="1800" b="0" i="0" u="none" strike="noStrike" dirty="0">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745394381"/>
                  </a:ext>
                </a:extLst>
              </a:tr>
            </a:tbl>
          </a:graphicData>
        </a:graphic>
      </p:graphicFrame>
      <p:graphicFrame>
        <p:nvGraphicFramePr>
          <p:cNvPr id="6" name="Espace réservé du contenu 4">
            <a:extLst>
              <a:ext uri="{FF2B5EF4-FFF2-40B4-BE49-F238E27FC236}">
                <a16:creationId xmlns:a16="http://schemas.microsoft.com/office/drawing/2014/main" id="{7157E6B3-123B-4356-816A-D2E31A8558C5}"/>
              </a:ext>
            </a:extLst>
          </p:cNvPr>
          <p:cNvGraphicFramePr>
            <a:graphicFrameLocks/>
          </p:cNvGraphicFramePr>
          <p:nvPr>
            <p:extLst>
              <p:ext uri="{D42A27DB-BD31-4B8C-83A1-F6EECF244321}">
                <p14:modId xmlns:p14="http://schemas.microsoft.com/office/powerpoint/2010/main" val="2117361591"/>
              </p:ext>
            </p:extLst>
          </p:nvPr>
        </p:nvGraphicFramePr>
        <p:xfrm>
          <a:off x="6643686" y="1514476"/>
          <a:ext cx="5238752" cy="4400549"/>
        </p:xfrm>
        <a:graphic>
          <a:graphicData uri="http://schemas.openxmlformats.org/drawingml/2006/table">
            <a:tbl>
              <a:tblPr>
                <a:tableStyleId>{BC89EF96-8CEA-46FF-86C4-4CE0E7609802}</a:tableStyleId>
              </a:tblPr>
              <a:tblGrid>
                <a:gridCol w="237263">
                  <a:extLst>
                    <a:ext uri="{9D8B030D-6E8A-4147-A177-3AD203B41FA5}">
                      <a16:colId xmlns:a16="http://schemas.microsoft.com/office/drawing/2014/main" val="1065026188"/>
                    </a:ext>
                  </a:extLst>
                </a:gridCol>
                <a:gridCol w="721319">
                  <a:extLst>
                    <a:ext uri="{9D8B030D-6E8A-4147-A177-3AD203B41FA5}">
                      <a16:colId xmlns:a16="http://schemas.microsoft.com/office/drawing/2014/main" val="2011078793"/>
                    </a:ext>
                  </a:extLst>
                </a:gridCol>
                <a:gridCol w="4280170">
                  <a:extLst>
                    <a:ext uri="{9D8B030D-6E8A-4147-A177-3AD203B41FA5}">
                      <a16:colId xmlns:a16="http://schemas.microsoft.com/office/drawing/2014/main" val="3756973987"/>
                    </a:ext>
                  </a:extLst>
                </a:gridCol>
              </a:tblGrid>
              <a:tr h="482123">
                <a:tc>
                  <a:txBody>
                    <a:bodyPr/>
                    <a:lstStyle/>
                    <a:p>
                      <a:pPr algn="r" fontAlgn="b"/>
                      <a:r>
                        <a:rPr lang="fr-FR" sz="2000" b="1" u="none" strike="noStrike">
                          <a:effectLst/>
                        </a:rPr>
                        <a:t>3</a:t>
                      </a:r>
                      <a:endParaRPr lang="fr-FR" sz="2000" b="1" i="0" u="none" strike="noStrike">
                        <a:solidFill>
                          <a:srgbClr val="000000"/>
                        </a:solidFill>
                        <a:effectLst/>
                        <a:latin typeface="Calibri" panose="020F0502020204030204" pitchFamily="34" charset="0"/>
                      </a:endParaRPr>
                    </a:p>
                  </a:txBody>
                  <a:tcPr marL="3198" marR="3198" marT="3198" marB="0" anchor="b"/>
                </a:tc>
                <a:tc gridSpan="2">
                  <a:txBody>
                    <a:bodyPr/>
                    <a:lstStyle/>
                    <a:p>
                      <a:pPr algn="l" fontAlgn="b"/>
                      <a:r>
                        <a:rPr lang="fr-FR" sz="2000" b="1" u="none" strike="noStrike" dirty="0">
                          <a:effectLst/>
                        </a:rPr>
                        <a:t>Indicateurs de morbidité</a:t>
                      </a:r>
                      <a:endParaRPr lang="fr-FR" sz="2000" b="1" i="0" u="none" strike="noStrike" dirty="0">
                        <a:solidFill>
                          <a:srgbClr val="000000"/>
                        </a:solidFill>
                        <a:effectLst/>
                        <a:latin typeface="Calibri" panose="020F0502020204030204" pitchFamily="34" charset="0"/>
                      </a:endParaRPr>
                    </a:p>
                  </a:txBody>
                  <a:tcPr marL="3198" marR="3198" marT="3198" marB="0" anchor="b"/>
                </a:tc>
                <a:tc hMerge="1">
                  <a:txBody>
                    <a:bodyPr/>
                    <a:lstStyle/>
                    <a:p>
                      <a:endParaRPr lang="fr-FR"/>
                    </a:p>
                  </a:txBody>
                  <a:tcPr/>
                </a:tc>
                <a:extLst>
                  <a:ext uri="{0D108BD9-81ED-4DB2-BD59-A6C34878D82A}">
                    <a16:rowId xmlns:a16="http://schemas.microsoft.com/office/drawing/2014/main" val="434261178"/>
                  </a:ext>
                </a:extLst>
              </a:tr>
              <a:tr h="958004">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2000" u="none" strike="noStrike">
                          <a:effectLst/>
                        </a:rPr>
                        <a:t>Evolution de l’incidence hospitalière des avortements clandestins</a:t>
                      </a:r>
                      <a:endParaRPr lang="fr-FR" sz="20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486971166"/>
                  </a:ext>
                </a:extLst>
              </a:tr>
              <a:tr h="1038172">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2000" u="none" strike="noStrike" dirty="0">
                          <a:effectLst/>
                        </a:rPr>
                        <a:t>Evolution de l’incidence du paludisme grave (PG) et de la malnutrition aigüe sévère (MAS)</a:t>
                      </a:r>
                      <a:endParaRPr lang="fr-FR" sz="2000" b="0" i="0" u="none" strike="noStrike" dirty="0">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1775682399"/>
                  </a:ext>
                </a:extLst>
              </a:tr>
              <a:tr h="482123">
                <a:tc>
                  <a:txBody>
                    <a:bodyPr/>
                    <a:lstStyle/>
                    <a:p>
                      <a:pPr algn="r" fontAlgn="b"/>
                      <a:r>
                        <a:rPr lang="fr-FR" sz="2000" b="1" u="none" strike="noStrike">
                          <a:effectLst/>
                        </a:rPr>
                        <a:t>4</a:t>
                      </a:r>
                      <a:endParaRPr lang="fr-FR" sz="2000" b="1" i="0" u="none" strike="noStrike">
                        <a:solidFill>
                          <a:srgbClr val="000000"/>
                        </a:solidFill>
                        <a:effectLst/>
                        <a:latin typeface="Calibri" panose="020F0502020204030204" pitchFamily="34" charset="0"/>
                      </a:endParaRPr>
                    </a:p>
                  </a:txBody>
                  <a:tcPr marL="3198" marR="3198" marT="3198" marB="0" anchor="b"/>
                </a:tc>
                <a:tc gridSpan="2">
                  <a:txBody>
                    <a:bodyPr/>
                    <a:lstStyle/>
                    <a:p>
                      <a:pPr algn="l" fontAlgn="b"/>
                      <a:r>
                        <a:rPr lang="fr-FR" sz="2000" b="1" u="none" strike="noStrike" dirty="0">
                          <a:effectLst/>
                        </a:rPr>
                        <a:t>Indicateurs de mortalité</a:t>
                      </a:r>
                      <a:endParaRPr lang="fr-FR" sz="2000" b="1" i="0" u="none" strike="noStrike" dirty="0">
                        <a:solidFill>
                          <a:srgbClr val="000000"/>
                        </a:solidFill>
                        <a:effectLst/>
                        <a:latin typeface="Calibri" panose="020F0502020204030204" pitchFamily="34" charset="0"/>
                      </a:endParaRPr>
                    </a:p>
                  </a:txBody>
                  <a:tcPr marL="3198" marR="3198" marT="3198" marB="0" anchor="b"/>
                </a:tc>
                <a:tc hMerge="1">
                  <a:txBody>
                    <a:bodyPr/>
                    <a:lstStyle/>
                    <a:p>
                      <a:endParaRPr lang="fr-FR"/>
                    </a:p>
                  </a:txBody>
                  <a:tcPr/>
                </a:tc>
                <a:extLst>
                  <a:ext uri="{0D108BD9-81ED-4DB2-BD59-A6C34878D82A}">
                    <a16:rowId xmlns:a16="http://schemas.microsoft.com/office/drawing/2014/main" val="4025589685"/>
                  </a:ext>
                </a:extLst>
              </a:tr>
              <a:tr h="482123">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2000" u="none" strike="noStrike">
                          <a:effectLst/>
                        </a:rPr>
                        <a:t>Taux de mortalité des adultes</a:t>
                      </a:r>
                      <a:endParaRPr lang="fr-FR" sz="2000" b="0" i="0" u="none" strike="noStrike">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1738866973"/>
                  </a:ext>
                </a:extLst>
              </a:tr>
              <a:tr h="958004">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endParaRPr lang="fr-FR" sz="2000" b="0" i="0" u="none" strike="noStrike">
                        <a:solidFill>
                          <a:srgbClr val="000000"/>
                        </a:solidFill>
                        <a:effectLst/>
                        <a:latin typeface="Calibri" panose="020F0502020204030204" pitchFamily="34" charset="0"/>
                      </a:endParaRPr>
                    </a:p>
                  </a:txBody>
                  <a:tcPr marL="3198" marR="3198" marT="3198" marB="0" anchor="b"/>
                </a:tc>
                <a:tc>
                  <a:txBody>
                    <a:bodyPr/>
                    <a:lstStyle/>
                    <a:p>
                      <a:pPr algn="l" fontAlgn="b"/>
                      <a:r>
                        <a:rPr lang="fr-FR" sz="2000" u="none" strike="noStrike" dirty="0">
                          <a:effectLst/>
                        </a:rPr>
                        <a:t>Mortalité chez les enfants de moins de 5 ans (mortalité infanto juvénile)</a:t>
                      </a:r>
                      <a:endParaRPr lang="fr-FR" sz="2000" b="0" i="0" u="none" strike="noStrike" dirty="0">
                        <a:solidFill>
                          <a:srgbClr val="000000"/>
                        </a:solidFill>
                        <a:effectLst/>
                        <a:latin typeface="Calibri" panose="020F0502020204030204" pitchFamily="34" charset="0"/>
                      </a:endParaRPr>
                    </a:p>
                  </a:txBody>
                  <a:tcPr marL="3198" marR="3198" marT="3198" marB="0" anchor="b"/>
                </a:tc>
                <a:extLst>
                  <a:ext uri="{0D108BD9-81ED-4DB2-BD59-A6C34878D82A}">
                    <a16:rowId xmlns:a16="http://schemas.microsoft.com/office/drawing/2014/main" val="1790099982"/>
                  </a:ext>
                </a:extLst>
              </a:tr>
            </a:tbl>
          </a:graphicData>
        </a:graphic>
      </p:graphicFrame>
      <p:sp>
        <p:nvSpPr>
          <p:cNvPr id="3" name="Espace réservé de la date 2">
            <a:extLst>
              <a:ext uri="{FF2B5EF4-FFF2-40B4-BE49-F238E27FC236}">
                <a16:creationId xmlns:a16="http://schemas.microsoft.com/office/drawing/2014/main" id="{D580AFC6-795D-4591-A8D8-0B7B959E7E27}"/>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EA067446-8840-4514-8582-E34ECA2854C2}"/>
              </a:ext>
            </a:extLst>
          </p:cNvPr>
          <p:cNvSpPr>
            <a:spLocks noGrp="1"/>
          </p:cNvSpPr>
          <p:nvPr>
            <p:ph type="sldNum" sz="quarter" idx="12"/>
          </p:nvPr>
        </p:nvSpPr>
        <p:spPr/>
        <p:txBody>
          <a:bodyPr/>
          <a:lstStyle/>
          <a:p>
            <a:fld id="{DE194C54-895D-4376-920D-9E6E20DF86A0}" type="slidenum">
              <a:rPr lang="fr-FR" smtClean="0"/>
              <a:t>21</a:t>
            </a:fld>
            <a:endParaRPr lang="fr-FR"/>
          </a:p>
        </p:txBody>
      </p:sp>
    </p:spTree>
    <p:extLst>
      <p:ext uri="{BB962C8B-B14F-4D97-AF65-F5344CB8AC3E}">
        <p14:creationId xmlns:p14="http://schemas.microsoft.com/office/powerpoint/2010/main" val="27395914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866529" y="646584"/>
            <a:ext cx="8458942" cy="64825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Niveau de couverture en lits d’hospitalisation </a:t>
            </a:r>
          </a:p>
        </p:txBody>
      </p:sp>
      <p:sp>
        <p:nvSpPr>
          <p:cNvPr id="3" name="Rectangle 2"/>
          <p:cNvSpPr/>
          <p:nvPr/>
        </p:nvSpPr>
        <p:spPr>
          <a:xfrm>
            <a:off x="573881" y="2454623"/>
            <a:ext cx="11044238"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moyenne, une FS comptait 11 lits en 2016 contre 12 lits en 2014 pour 10 000 </a:t>
            </a:r>
            <a:r>
              <a:rPr kumimoji="0" lang="fr-FR"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hbts</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(SARA)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Norme OMS = 25 lits pour 10 000 </a:t>
            </a:r>
            <a:r>
              <a:rPr kumimoji="0" lang="fr-FR" sz="2800" b="1"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hbts</a:t>
            </a:r>
            <a:endPar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gap à combler est donc de 14 lits pour 10 000 </a:t>
            </a:r>
            <a:r>
              <a:rPr kumimoji="0" lang="fr-FR"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hbts</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soit un total </a:t>
            </a: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 26 821 lits pour tout le pays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Espace réservé de la date 1">
            <a:extLst>
              <a:ext uri="{FF2B5EF4-FFF2-40B4-BE49-F238E27FC236}">
                <a16:creationId xmlns:a16="http://schemas.microsoft.com/office/drawing/2014/main" id="{AA10BFDF-4F45-4C7A-B6D0-3727B4EE649A}"/>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08F4D3E2-A2F5-4EA5-91A3-E4052A9D3069}"/>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22</a:t>
            </a:fld>
            <a:endParaRPr lang="fr-CH">
              <a:solidFill>
                <a:prstClr val="black">
                  <a:tint val="75000"/>
                </a:prstClr>
              </a:solidFill>
            </a:endParaRPr>
          </a:p>
        </p:txBody>
      </p:sp>
    </p:spTree>
    <p:extLst>
      <p:ext uri="{BB962C8B-B14F-4D97-AF65-F5344CB8AC3E}">
        <p14:creationId xmlns:p14="http://schemas.microsoft.com/office/powerpoint/2010/main" val="4146031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2029545" y="44446"/>
            <a:ext cx="8458942" cy="64825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Niveau de couverture en lits d’hospitalisation </a:t>
            </a:r>
          </a:p>
        </p:txBody>
      </p:sp>
      <p:graphicFrame>
        <p:nvGraphicFramePr>
          <p:cNvPr id="4" name="Graphique 3"/>
          <p:cNvGraphicFramePr/>
          <p:nvPr/>
        </p:nvGraphicFramePr>
        <p:xfrm>
          <a:off x="2029545" y="836712"/>
          <a:ext cx="8458942" cy="5688632"/>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a16="http://schemas.microsoft.com/office/drawing/2014/main" id="{9689BB22-8457-4E0D-9A49-5AC8D306BA08}"/>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C0224CE8-4671-451E-BD27-B142EF35EEE6}"/>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23</a:t>
            </a:fld>
            <a:endParaRPr lang="fr-CH">
              <a:solidFill>
                <a:prstClr val="black">
                  <a:tint val="75000"/>
                </a:prstClr>
              </a:solidFill>
            </a:endParaRPr>
          </a:p>
        </p:txBody>
      </p:sp>
    </p:spTree>
    <p:extLst>
      <p:ext uri="{BB962C8B-B14F-4D97-AF65-F5344CB8AC3E}">
        <p14:creationId xmlns:p14="http://schemas.microsoft.com/office/powerpoint/2010/main" val="2170140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2029545" y="44446"/>
            <a:ext cx="8458942" cy="64825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Disponibilité des médicaments essentiels </a:t>
            </a:r>
          </a:p>
        </p:txBody>
      </p:sp>
      <p:sp>
        <p:nvSpPr>
          <p:cNvPr id="3" name="Rectangle 2"/>
          <p:cNvSpPr/>
          <p:nvPr/>
        </p:nvSpPr>
        <p:spPr>
          <a:xfrm>
            <a:off x="385763" y="866428"/>
            <a:ext cx="11630025"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pourcentage de FS n’ayant pas connu de rupture de médicaments traceurs est passé de </a:t>
            </a:r>
            <a:r>
              <a:rPr kumimoji="0" lang="fr-FR" sz="28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81,30% en 2014,</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à </a:t>
            </a:r>
            <a:r>
              <a:rPr kumimoji="0" lang="fr-FR" sz="2800" b="0" i="0" u="none" strike="noStrike" kern="1200" cap="none" spc="0" normalizeH="0" baseline="0" noProof="0" dirty="0">
                <a:ln>
                  <a:noFill/>
                </a:ln>
                <a:solidFill>
                  <a:prstClr val="black"/>
                </a:solidFill>
                <a:effectLst/>
                <a:highlight>
                  <a:srgbClr val="FF0000"/>
                </a:highlight>
                <a:uLnTx/>
                <a:uFillTx/>
                <a:latin typeface="Arial" panose="020B0604020202020204" pitchFamily="34" charset="0"/>
                <a:ea typeface="+mn-ea"/>
                <a:cs typeface="Arial" panose="020B0604020202020204" pitchFamily="34" charset="0"/>
              </a:rPr>
              <a:t>13% en 2018 </a:t>
            </a:r>
          </a:p>
        </p:txBody>
      </p:sp>
      <p:graphicFrame>
        <p:nvGraphicFramePr>
          <p:cNvPr id="5" name="Graphique 4">
            <a:extLst>
              <a:ext uri="{FF2B5EF4-FFF2-40B4-BE49-F238E27FC236}">
                <a16:creationId xmlns:a16="http://schemas.microsoft.com/office/drawing/2014/main" id="{BECB04B6-482E-4ECA-984E-39BBA852F61A}"/>
              </a:ext>
            </a:extLst>
          </p:cNvPr>
          <p:cNvGraphicFramePr>
            <a:graphicFrameLocks/>
          </p:cNvGraphicFramePr>
          <p:nvPr/>
        </p:nvGraphicFramePr>
        <p:xfrm>
          <a:off x="585788" y="1816893"/>
          <a:ext cx="11220449" cy="4726782"/>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a:extLst>
              <a:ext uri="{FF2B5EF4-FFF2-40B4-BE49-F238E27FC236}">
                <a16:creationId xmlns:a16="http://schemas.microsoft.com/office/drawing/2014/main" id="{E00E648B-325C-4EF2-A727-DB6DF2D1FC21}"/>
              </a:ext>
            </a:extLst>
          </p:cNvPr>
          <p:cNvSpPr/>
          <p:nvPr/>
        </p:nvSpPr>
        <p:spPr>
          <a:xfrm>
            <a:off x="3863850" y="1994267"/>
            <a:ext cx="5765925" cy="92333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 DMEG Burkina Faso</a:t>
            </a:r>
            <a:r>
              <a:rPr kumimoji="0" lang="sv-SE" sz="1800" b="0" i="0" u="none" strike="noStrike" kern="1200" cap="none" spc="0" normalizeH="0" baseline="0" noProof="0" dirty="0">
                <a:ln>
                  <a:noFill/>
                </a:ln>
                <a:solidFill>
                  <a:prstClr val="black"/>
                </a:solidFill>
                <a:effectLst/>
                <a:uLnTx/>
                <a:uFillTx/>
                <a:latin typeface="Calibri"/>
                <a:ea typeface="+mn-ea"/>
                <a:cs typeface="+mn-cs"/>
              </a:rPr>
              <a:t> : </a:t>
            </a: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1979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Total DMEG BF n’ayant pas connu de rupture : 257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srgbClr val="000000"/>
                </a:solidFill>
                <a:effectLst/>
                <a:highlight>
                  <a:srgbClr val="FF0000"/>
                </a:highlight>
                <a:uLnTx/>
                <a:uFillTx/>
                <a:latin typeface="Calibri" panose="020F0502020204030204" pitchFamily="34" charset="0"/>
                <a:ea typeface="+mn-ea"/>
                <a:cs typeface="+mn-cs"/>
              </a:rPr>
              <a:t>% de DMEG n’ayant pas connu de rupture en 2018</a:t>
            </a:r>
            <a:r>
              <a:rPr kumimoji="0" lang="sv-SE" sz="1800" b="0" i="0" u="none" strike="noStrike" kern="1200" cap="none" spc="0" normalizeH="0" baseline="0" noProof="0" dirty="0">
                <a:ln>
                  <a:noFill/>
                </a:ln>
                <a:solidFill>
                  <a:prstClr val="black"/>
                </a:solidFill>
                <a:effectLst/>
                <a:highlight>
                  <a:srgbClr val="FF0000"/>
                </a:highlight>
                <a:uLnTx/>
                <a:uFillTx/>
                <a:latin typeface="Calibri"/>
                <a:ea typeface="+mn-ea"/>
                <a:cs typeface="+mn-cs"/>
              </a:rPr>
              <a:t> : </a:t>
            </a:r>
            <a:r>
              <a:rPr kumimoji="0" lang="sv-SE" sz="1800" b="0" i="0" u="none" strike="noStrike" kern="1200" cap="none" spc="0" normalizeH="0" baseline="0" noProof="0" dirty="0">
                <a:ln>
                  <a:noFill/>
                </a:ln>
                <a:solidFill>
                  <a:srgbClr val="000000"/>
                </a:solidFill>
                <a:effectLst/>
                <a:highlight>
                  <a:srgbClr val="FF0000"/>
                </a:highlight>
                <a:uLnTx/>
                <a:uFillTx/>
                <a:latin typeface="Calibri" panose="020F0502020204030204" pitchFamily="34" charset="0"/>
                <a:ea typeface="+mn-ea"/>
                <a:cs typeface="+mn-cs"/>
              </a:rPr>
              <a:t>13,0%</a:t>
            </a:r>
            <a:r>
              <a:rPr kumimoji="0" lang="sv-SE" sz="1800" b="0" i="0" u="none" strike="noStrike" kern="1200" cap="none" spc="0" normalizeH="0" baseline="0" noProof="0" dirty="0">
                <a:ln>
                  <a:noFill/>
                </a:ln>
                <a:solidFill>
                  <a:prstClr val="black"/>
                </a:solidFill>
                <a:effectLst/>
                <a:highlight>
                  <a:srgbClr val="FF0000"/>
                </a:highlight>
                <a:uLnTx/>
                <a:uFillTx/>
                <a:latin typeface="Calibri"/>
                <a:ea typeface="+mn-ea"/>
                <a:cs typeface="+mn-cs"/>
              </a:rPr>
              <a:t> </a:t>
            </a:r>
            <a:endParaRPr kumimoji="0" lang="fr-FR" sz="1800" b="0" i="0" u="none" strike="noStrike" kern="1200" cap="none" spc="0" normalizeH="0" baseline="0" noProof="0" dirty="0">
              <a:ln>
                <a:noFill/>
              </a:ln>
              <a:solidFill>
                <a:prstClr val="black"/>
              </a:solidFill>
              <a:effectLst/>
              <a:highlight>
                <a:srgbClr val="FF0000"/>
              </a:highlight>
              <a:uLnTx/>
              <a:uFillTx/>
              <a:latin typeface="Calibri"/>
              <a:ea typeface="+mn-ea"/>
              <a:cs typeface="+mn-cs"/>
            </a:endParaRPr>
          </a:p>
        </p:txBody>
      </p:sp>
      <p:sp>
        <p:nvSpPr>
          <p:cNvPr id="4" name="Espace réservé de la date 3">
            <a:extLst>
              <a:ext uri="{FF2B5EF4-FFF2-40B4-BE49-F238E27FC236}">
                <a16:creationId xmlns:a16="http://schemas.microsoft.com/office/drawing/2014/main" id="{1B1D0559-EFE8-4AFF-8540-7272A714A3CE}"/>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6A7DBF2A-30BC-4956-824E-159CE64332EB}"/>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24</a:t>
            </a:fld>
            <a:endParaRPr lang="fr-CH">
              <a:solidFill>
                <a:prstClr val="black">
                  <a:tint val="75000"/>
                </a:prstClr>
              </a:solidFill>
            </a:endParaRPr>
          </a:p>
        </p:txBody>
      </p:sp>
    </p:spTree>
    <p:extLst>
      <p:ext uri="{BB962C8B-B14F-4D97-AF65-F5344CB8AC3E}">
        <p14:creationId xmlns:p14="http://schemas.microsoft.com/office/powerpoint/2010/main" val="4151386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0B84C9-1935-4986-9317-196D31F7E542}"/>
              </a:ext>
            </a:extLst>
          </p:cNvPr>
          <p:cNvSpPr>
            <a:spLocks noGrp="1"/>
          </p:cNvSpPr>
          <p:nvPr>
            <p:ph type="title"/>
          </p:nvPr>
        </p:nvSpPr>
        <p:spPr>
          <a:xfrm>
            <a:off x="967409" y="809897"/>
            <a:ext cx="10249232" cy="1217685"/>
          </a:xfrm>
        </p:spPr>
        <p:txBody>
          <a:bodyPr anchor="ctr">
            <a:noAutofit/>
          </a:bodyPr>
          <a:lstStyle/>
          <a:p>
            <a:pPr algn="ctr"/>
            <a:r>
              <a:rPr lang="fr-FR" sz="2800" b="1" dirty="0"/>
              <a:t>Les ruptures en médicaments et consommables médicaux : évolution de l’index de satisfaction des commandes des MEG à la CAMEG</a:t>
            </a:r>
          </a:p>
        </p:txBody>
      </p:sp>
      <p:graphicFrame>
        <p:nvGraphicFramePr>
          <p:cNvPr id="12" name="Espace réservé du contenu 11">
            <a:extLst>
              <a:ext uri="{FF2B5EF4-FFF2-40B4-BE49-F238E27FC236}">
                <a16:creationId xmlns:a16="http://schemas.microsoft.com/office/drawing/2014/main" id="{00000000-0008-0000-0100-000009000000}"/>
              </a:ext>
            </a:extLst>
          </p:cNvPr>
          <p:cNvGraphicFramePr>
            <a:graphicFrameLocks noGrp="1"/>
          </p:cNvGraphicFramePr>
          <p:nvPr>
            <p:ph idx="1"/>
          </p:nvPr>
        </p:nvGraphicFramePr>
        <p:xfrm>
          <a:off x="516349" y="2183896"/>
          <a:ext cx="7931365" cy="343279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5">
            <a:extLst>
              <a:ext uri="{FF2B5EF4-FFF2-40B4-BE49-F238E27FC236}">
                <a16:creationId xmlns:a16="http://schemas.microsoft.com/office/drawing/2014/main" id="{35E5685F-6C81-4F53-8C66-F833267B5B71}"/>
              </a:ext>
            </a:extLst>
          </p:cNvPr>
          <p:cNvSpPr txBox="1"/>
          <p:nvPr/>
        </p:nvSpPr>
        <p:spPr>
          <a:xfrm>
            <a:off x="8872491" y="1931745"/>
            <a:ext cx="2923953" cy="4204356"/>
          </a:xfrm>
          <a:prstGeom prst="rect">
            <a:avLst/>
          </a:prstGeom>
          <a:noFill/>
        </p:spPr>
        <p:txBody>
          <a:bodyPr wrap="square" rtlCol="0">
            <a:spAutoFit/>
          </a:bodyPr>
          <a:lstStyle/>
          <a:p>
            <a:pPr algn="just">
              <a:lnSpc>
                <a:spcPct val="150000"/>
              </a:lnSpc>
            </a:pPr>
            <a:r>
              <a:rPr lang="fr-FR" dirty="0"/>
              <a:t>Malgré les difficultés de paiements ayant engendré des créances CAMEG à plus </a:t>
            </a:r>
            <a:r>
              <a:rPr lang="fr-FR" dirty="0">
                <a:highlight>
                  <a:srgbClr val="FFFF00"/>
                </a:highlight>
              </a:rPr>
              <a:t>10 milliards FCFA</a:t>
            </a:r>
            <a:r>
              <a:rPr lang="fr-FR" dirty="0"/>
              <a:t>, la CAMEG a pu atteindre un ISG de plus de 70% : nécessité de renforcer les efforts de la CAMEG pour mieux assurer la disponibilité des médicaments</a:t>
            </a:r>
          </a:p>
        </p:txBody>
      </p:sp>
      <p:sp>
        <p:nvSpPr>
          <p:cNvPr id="4" name="Espace réservé de la date 3">
            <a:extLst>
              <a:ext uri="{FF2B5EF4-FFF2-40B4-BE49-F238E27FC236}">
                <a16:creationId xmlns:a16="http://schemas.microsoft.com/office/drawing/2014/main" id="{7F68F4CA-7318-426A-83D2-35140FBA00B2}"/>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3B41B879-220B-4576-A80B-C120DDE38583}"/>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25</a:t>
            </a:fld>
            <a:endParaRPr lang="fr-CH">
              <a:solidFill>
                <a:prstClr val="black">
                  <a:tint val="75000"/>
                </a:prstClr>
              </a:solidFill>
            </a:endParaRPr>
          </a:p>
        </p:txBody>
      </p:sp>
    </p:spTree>
    <p:extLst>
      <p:ext uri="{BB962C8B-B14F-4D97-AF65-F5344CB8AC3E}">
        <p14:creationId xmlns:p14="http://schemas.microsoft.com/office/powerpoint/2010/main" val="3814953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2029545" y="44446"/>
            <a:ext cx="8458942" cy="64825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Ressources humaines en santé</a:t>
            </a:r>
          </a:p>
        </p:txBody>
      </p:sp>
      <p:sp>
        <p:nvSpPr>
          <p:cNvPr id="3" name="Rectangle 2"/>
          <p:cNvSpPr/>
          <p:nvPr/>
        </p:nvSpPr>
        <p:spPr>
          <a:xfrm>
            <a:off x="2045276" y="980729"/>
            <a:ext cx="8458941"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 name="Rectangle 1"/>
          <p:cNvSpPr/>
          <p:nvPr/>
        </p:nvSpPr>
        <p:spPr>
          <a:xfrm>
            <a:off x="1116807" y="1934836"/>
            <a:ext cx="9958386" cy="3346750"/>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fr-CH"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2018 sur un besoin de </a:t>
            </a:r>
            <a:r>
              <a:rPr kumimoji="0" lang="fr-CH"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46 561 médecins, infirmiers et SFE/ME </a:t>
            </a:r>
            <a:r>
              <a:rPr kumimoji="0" lang="fr-CH"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pour couvrir le référentiel UHC de 22,8 pour 10 000 habitants, le pays accusait un gap de </a:t>
            </a:r>
            <a:r>
              <a:rPr kumimoji="0" lang="fr-CH"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30 093 </a:t>
            </a:r>
            <a:r>
              <a:rPr kumimoji="0" lang="fr-CH"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fr-CH"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On note néanmoins un progrès positif dans le temps comme le montre la figure suivante</a:t>
            </a: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Espace réservé de la date 3">
            <a:extLst>
              <a:ext uri="{FF2B5EF4-FFF2-40B4-BE49-F238E27FC236}">
                <a16:creationId xmlns:a16="http://schemas.microsoft.com/office/drawing/2014/main" id="{66B4CC4C-66F5-45F9-AAAE-04B38E9E8A65}"/>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AEA09471-22F3-48B1-8D33-B6F21803CB24}"/>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26</a:t>
            </a:fld>
            <a:endParaRPr lang="fr-CH">
              <a:solidFill>
                <a:prstClr val="black">
                  <a:tint val="75000"/>
                </a:prstClr>
              </a:solidFill>
            </a:endParaRPr>
          </a:p>
        </p:txBody>
      </p:sp>
    </p:spTree>
    <p:extLst>
      <p:ext uri="{BB962C8B-B14F-4D97-AF65-F5344CB8AC3E}">
        <p14:creationId xmlns:p14="http://schemas.microsoft.com/office/powerpoint/2010/main" val="17612544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phique 5">
            <a:extLst>
              <a:ext uri="{FF2B5EF4-FFF2-40B4-BE49-F238E27FC236}">
                <a16:creationId xmlns:a16="http://schemas.microsoft.com/office/drawing/2014/main" id="{6BD6B44B-AEC8-47FA-A2F0-20B783ED9726}"/>
              </a:ext>
            </a:extLst>
          </p:cNvPr>
          <p:cNvGraphicFramePr>
            <a:graphicFrameLocks/>
          </p:cNvGraphicFramePr>
          <p:nvPr/>
        </p:nvGraphicFramePr>
        <p:xfrm>
          <a:off x="285750" y="200025"/>
          <a:ext cx="11515725" cy="6057899"/>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a16="http://schemas.microsoft.com/office/drawing/2014/main" id="{40CE0541-5E99-4EF7-B679-C902CC511A63}"/>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1953177E-1CDF-4F61-BDB8-77F0E7C798A6}"/>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27</a:t>
            </a:fld>
            <a:endParaRPr lang="fr-CH">
              <a:solidFill>
                <a:prstClr val="black">
                  <a:tint val="75000"/>
                </a:prstClr>
              </a:solidFill>
            </a:endParaRPr>
          </a:p>
        </p:txBody>
      </p:sp>
    </p:spTree>
    <p:extLst>
      <p:ext uri="{BB962C8B-B14F-4D97-AF65-F5344CB8AC3E}">
        <p14:creationId xmlns:p14="http://schemas.microsoft.com/office/powerpoint/2010/main" val="1095260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2029545" y="260648"/>
            <a:ext cx="8458942" cy="64825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Infrastructures sanitaires de base</a:t>
            </a:r>
          </a:p>
        </p:txBody>
      </p:sp>
      <p:sp>
        <p:nvSpPr>
          <p:cNvPr id="2" name="Rectangle 1"/>
          <p:cNvSpPr/>
          <p:nvPr/>
        </p:nvSpPr>
        <p:spPr>
          <a:xfrm>
            <a:off x="1014772" y="1443841"/>
            <a:ext cx="10488487" cy="39703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densité d’établissements de soins était 1,24 pour 10 000 </a:t>
            </a:r>
            <a:r>
              <a:rPr kumimoji="0" lang="fr-FR" sz="2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hbts</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en 2012, 1,37 en 2014 et 1,39 en 2016 (SARA 2016). La plus forte densité est observée dans la région du Plateau Central (1,83) et la plus faible au Sahel (0,89) en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2018, sur un besoin de </a:t>
            </a:r>
            <a:r>
              <a:rPr kumimoji="0" lang="fr-FR" sz="2800" b="0" i="0" u="none" strike="noStrike" kern="1200" cap="none" spc="0" normalizeH="0" baseline="0" noProof="0" dirty="0">
                <a:ln>
                  <a:noFill/>
                </a:ln>
                <a:solidFill>
                  <a:prstClr val="black"/>
                </a:solidFill>
                <a:effectLst/>
                <a:highlight>
                  <a:srgbClr val="00FF00"/>
                </a:highlight>
                <a:uLnTx/>
                <a:uFillTx/>
                <a:latin typeface="Arial" panose="020B0604020202020204" pitchFamily="34" charset="0"/>
                <a:ea typeface="+mn-ea"/>
                <a:cs typeface="Arial" panose="020B0604020202020204" pitchFamily="34" charset="0"/>
              </a:rPr>
              <a:t>4048 CSPS </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 compris le privé), il se dégage un gap d’environ </a:t>
            </a:r>
            <a:r>
              <a:rPr kumimoji="0" lang="fr-FR" sz="2800" b="0" i="0" u="none" strike="noStrike" kern="1200" cap="none" spc="0" normalizeH="0" baseline="0" noProof="0" dirty="0">
                <a:ln>
                  <a:noFill/>
                </a:ln>
                <a:solidFill>
                  <a:prstClr val="black"/>
                </a:solidFill>
                <a:effectLst/>
                <a:highlight>
                  <a:srgbClr val="FF0000"/>
                </a:highlight>
                <a:uLnTx/>
                <a:uFillTx/>
                <a:latin typeface="Arial" panose="020B0604020202020204" pitchFamily="34" charset="0"/>
                <a:ea typeface="+mn-ea"/>
                <a:cs typeface="Arial" panose="020B0604020202020204" pitchFamily="34" charset="0"/>
              </a:rPr>
              <a:t>1 604</a:t>
            </a: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établissements de santé, toute catégorie confondue, conformément au référentiel norme OMS qui </a:t>
            </a:r>
            <a:r>
              <a:rPr kumimoji="0" lang="fr-FR"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pour 5000 hbts</a:t>
            </a:r>
          </a:p>
        </p:txBody>
      </p:sp>
      <p:sp>
        <p:nvSpPr>
          <p:cNvPr id="3" name="Espace réservé de la date 2">
            <a:extLst>
              <a:ext uri="{FF2B5EF4-FFF2-40B4-BE49-F238E27FC236}">
                <a16:creationId xmlns:a16="http://schemas.microsoft.com/office/drawing/2014/main" id="{69B11236-4E04-44CE-BFFE-3493C506A1B8}"/>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2E7AAB59-0FF1-4241-A40F-7694A07E4263}"/>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28</a:t>
            </a:fld>
            <a:endParaRPr lang="fr-CH">
              <a:solidFill>
                <a:prstClr val="black">
                  <a:tint val="75000"/>
                </a:prstClr>
              </a:solidFill>
            </a:endParaRPr>
          </a:p>
        </p:txBody>
      </p:sp>
    </p:spTree>
    <p:extLst>
      <p:ext uri="{BB962C8B-B14F-4D97-AF65-F5344CB8AC3E}">
        <p14:creationId xmlns:p14="http://schemas.microsoft.com/office/powerpoint/2010/main" val="1449553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a:extLst>
              <a:ext uri="{FF2B5EF4-FFF2-40B4-BE49-F238E27FC236}">
                <a16:creationId xmlns:a16="http://schemas.microsoft.com/office/drawing/2014/main" id="{4D81F3BD-357A-4CF4-8D5E-56245A4704F0}"/>
              </a:ext>
            </a:extLst>
          </p:cNvPr>
          <p:cNvGraphicFramePr>
            <a:graphicFrameLocks/>
          </p:cNvGraphicFramePr>
          <p:nvPr/>
        </p:nvGraphicFramePr>
        <p:xfrm>
          <a:off x="542925" y="857250"/>
          <a:ext cx="10987088" cy="5343525"/>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a16="http://schemas.microsoft.com/office/drawing/2014/main" id="{7E53B73C-8D5D-483B-9EA6-216C1EE0FF6F}"/>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F8ADB1A-87F1-4953-BD00-7EFD6EDF2DAB}"/>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29</a:t>
            </a:fld>
            <a:endParaRPr lang="fr-CH">
              <a:solidFill>
                <a:prstClr val="black">
                  <a:tint val="75000"/>
                </a:prstClr>
              </a:solidFill>
            </a:endParaRPr>
          </a:p>
        </p:txBody>
      </p:sp>
    </p:spTree>
    <p:extLst>
      <p:ext uri="{BB962C8B-B14F-4D97-AF65-F5344CB8AC3E}">
        <p14:creationId xmlns:p14="http://schemas.microsoft.com/office/powerpoint/2010/main" val="1397758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E2FB3FC-4966-4B2F-9B38-1B07064DE88C}"/>
              </a:ext>
            </a:extLst>
          </p:cNvPr>
          <p:cNvSpPr>
            <a:spLocks noGrp="1"/>
          </p:cNvSpPr>
          <p:nvPr>
            <p:ph type="ctrTitle"/>
          </p:nvPr>
        </p:nvSpPr>
        <p:spPr>
          <a:xfrm>
            <a:off x="3045368" y="2043663"/>
            <a:ext cx="6105194" cy="2031055"/>
          </a:xfrm>
        </p:spPr>
        <p:txBody>
          <a:bodyPr>
            <a:normAutofit/>
          </a:bodyPr>
          <a:lstStyle/>
          <a:p>
            <a:r>
              <a:rPr lang="fr-FR" dirty="0">
                <a:solidFill>
                  <a:srgbClr val="FFFFFF"/>
                </a:solidFill>
              </a:rPr>
              <a:t>Le système de santé</a:t>
            </a:r>
          </a:p>
        </p:txBody>
      </p:sp>
      <p:sp>
        <p:nvSpPr>
          <p:cNvPr id="3" name="Sous-titre 2">
            <a:extLst>
              <a:ext uri="{FF2B5EF4-FFF2-40B4-BE49-F238E27FC236}">
                <a16:creationId xmlns:a16="http://schemas.microsoft.com/office/drawing/2014/main" id="{E90E7DA6-A3E7-49C5-988E-A86C034D9113}"/>
              </a:ext>
            </a:extLst>
          </p:cNvPr>
          <p:cNvSpPr>
            <a:spLocks noGrp="1"/>
          </p:cNvSpPr>
          <p:nvPr>
            <p:ph type="subTitle" idx="1"/>
          </p:nvPr>
        </p:nvSpPr>
        <p:spPr>
          <a:xfrm>
            <a:off x="3045368" y="4074718"/>
            <a:ext cx="6105194" cy="682079"/>
          </a:xfrm>
        </p:spPr>
        <p:txBody>
          <a:bodyPr>
            <a:normAutofit/>
          </a:bodyPr>
          <a:lstStyle/>
          <a:p>
            <a:endParaRPr lang="fr-FR" dirty="0">
              <a:solidFill>
                <a:srgbClr val="FFFFFF"/>
              </a:solidFill>
            </a:endParaRPr>
          </a:p>
        </p:txBody>
      </p:sp>
    </p:spTree>
    <p:extLst>
      <p:ext uri="{BB962C8B-B14F-4D97-AF65-F5344CB8AC3E}">
        <p14:creationId xmlns:p14="http://schemas.microsoft.com/office/powerpoint/2010/main" val="4603529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2029545" y="44446"/>
            <a:ext cx="8458942" cy="648250"/>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Disponibilité des soins</a:t>
            </a:r>
          </a:p>
        </p:txBody>
      </p:sp>
      <p:sp>
        <p:nvSpPr>
          <p:cNvPr id="2" name="Rectangle 1"/>
          <p:cNvSpPr/>
          <p:nvPr/>
        </p:nvSpPr>
        <p:spPr>
          <a:xfrm>
            <a:off x="2029545" y="889845"/>
            <a:ext cx="8458942" cy="5262979"/>
          </a:xfrm>
          <a:prstGeom prst="rect">
            <a:avLst/>
          </a:prstGeom>
        </p:spPr>
        <p:txBody>
          <a:bodyPr wrap="square">
            <a:spAutoFit/>
          </a:bodyPr>
          <a:lstStyle/>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Disponibilité de l’offre de PF était de 88%, 90% et 90% respectivement en 2012, 2014 et 2016 selon les enquêtes SARA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SPN 70%, 70% et 89%,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Vaccination des enfants de 94%, 84% et 85%.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SONUB 66% et 58% en 2012 et 2014.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SONUC a évolué en dents de scie avec 62% en 2012, 55% en 2014 et 57% en 2016.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Soins curatifs et préventifs aux enfants de moins de 5 ans est passée de 71% en 2012 et 2014 à 97% en 2016.</a:t>
            </a:r>
          </a:p>
        </p:txBody>
      </p:sp>
      <p:sp>
        <p:nvSpPr>
          <p:cNvPr id="3" name="Espace réservé de la date 2">
            <a:extLst>
              <a:ext uri="{FF2B5EF4-FFF2-40B4-BE49-F238E27FC236}">
                <a16:creationId xmlns:a16="http://schemas.microsoft.com/office/drawing/2014/main" id="{14B3FF1D-ED84-4256-8753-BC21A5D32921}"/>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8F146CF0-9C94-4D95-8E4E-58831A7D4F72}"/>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30</a:t>
            </a:fld>
            <a:endParaRPr lang="fr-CH">
              <a:solidFill>
                <a:prstClr val="black">
                  <a:tint val="75000"/>
                </a:prstClr>
              </a:solidFill>
            </a:endParaRPr>
          </a:p>
        </p:txBody>
      </p:sp>
    </p:spTree>
    <p:extLst>
      <p:ext uri="{BB962C8B-B14F-4D97-AF65-F5344CB8AC3E}">
        <p14:creationId xmlns:p14="http://schemas.microsoft.com/office/powerpoint/2010/main" val="333779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04EECFB-303B-4D09-BF24-6CD4829CA7F0}"/>
              </a:ext>
            </a:extLst>
          </p:cNvPr>
          <p:cNvSpPr>
            <a:spLocks noGrp="1"/>
          </p:cNvSpPr>
          <p:nvPr>
            <p:ph type="title"/>
          </p:nvPr>
        </p:nvSpPr>
        <p:spPr>
          <a:xfrm>
            <a:off x="1981200" y="274638"/>
            <a:ext cx="8229600" cy="511175"/>
          </a:xfrm>
        </p:spPr>
        <p:txBody>
          <a:bodyPr>
            <a:normAutofit fontScale="90000"/>
          </a:bodyPr>
          <a:lstStyle/>
          <a:p>
            <a:r>
              <a:rPr lang="fr-FR" dirty="0"/>
              <a:t>Augmentation de l’utilisation </a:t>
            </a:r>
          </a:p>
        </p:txBody>
      </p:sp>
      <p:pic>
        <p:nvPicPr>
          <p:cNvPr id="8" name="Image 7">
            <a:extLst>
              <a:ext uri="{FF2B5EF4-FFF2-40B4-BE49-F238E27FC236}">
                <a16:creationId xmlns:a16="http://schemas.microsoft.com/office/drawing/2014/main" id="{AEAECD1E-4848-4BF0-A438-EDC5E869C8AF}"/>
              </a:ext>
            </a:extLst>
          </p:cNvPr>
          <p:cNvPicPr>
            <a:picLocks noChangeAspect="1"/>
          </p:cNvPicPr>
          <p:nvPr/>
        </p:nvPicPr>
        <p:blipFill>
          <a:blip r:embed="rId2"/>
          <a:stretch>
            <a:fillRect/>
          </a:stretch>
        </p:blipFill>
        <p:spPr>
          <a:xfrm>
            <a:off x="1847528" y="785813"/>
            <a:ext cx="9182422" cy="3219251"/>
          </a:xfrm>
          <a:prstGeom prst="rect">
            <a:avLst/>
          </a:prstGeom>
        </p:spPr>
      </p:pic>
      <p:pic>
        <p:nvPicPr>
          <p:cNvPr id="9" name="Image 8">
            <a:extLst>
              <a:ext uri="{FF2B5EF4-FFF2-40B4-BE49-F238E27FC236}">
                <a16:creationId xmlns:a16="http://schemas.microsoft.com/office/drawing/2014/main" id="{266D368C-8554-44E8-8BCE-ACD06A3A31CF}"/>
              </a:ext>
            </a:extLst>
          </p:cNvPr>
          <p:cNvPicPr/>
          <p:nvPr/>
        </p:nvPicPr>
        <p:blipFill>
          <a:blip r:embed="rId3"/>
          <a:stretch>
            <a:fillRect/>
          </a:stretch>
        </p:blipFill>
        <p:spPr>
          <a:xfrm>
            <a:off x="1847528" y="4031102"/>
            <a:ext cx="9182422" cy="2552260"/>
          </a:xfrm>
          <a:prstGeom prst="rect">
            <a:avLst/>
          </a:prstGeom>
        </p:spPr>
      </p:pic>
      <p:sp>
        <p:nvSpPr>
          <p:cNvPr id="3" name="Espace réservé de la date 2">
            <a:extLst>
              <a:ext uri="{FF2B5EF4-FFF2-40B4-BE49-F238E27FC236}">
                <a16:creationId xmlns:a16="http://schemas.microsoft.com/office/drawing/2014/main" id="{439CE576-DCE6-4B3B-95C5-43305D42883F}"/>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49B0E3B7-8067-4B6E-9109-25BB9D4D9DE0}"/>
              </a:ext>
            </a:extLst>
          </p:cNvPr>
          <p:cNvSpPr>
            <a:spLocks noGrp="1"/>
          </p:cNvSpPr>
          <p:nvPr>
            <p:ph type="sldNum" sz="quarter" idx="12"/>
          </p:nvPr>
        </p:nvSpPr>
        <p:spPr/>
        <p:txBody>
          <a:bodyPr/>
          <a:lstStyle/>
          <a:p>
            <a:fld id="{EBD4939C-8B23-4EC6-A93B-942168E54B61}" type="slidenum">
              <a:rPr lang="fr-FR" smtClean="0"/>
              <a:t>31</a:t>
            </a:fld>
            <a:endParaRPr lang="fr-FR"/>
          </a:p>
        </p:txBody>
      </p:sp>
    </p:spTree>
    <p:extLst>
      <p:ext uri="{BB962C8B-B14F-4D97-AF65-F5344CB8AC3E}">
        <p14:creationId xmlns:p14="http://schemas.microsoft.com/office/powerpoint/2010/main" val="19361997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991544" y="24836"/>
            <a:ext cx="8458942" cy="7398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Couverture des enfants en RR2 </a:t>
            </a:r>
          </a:p>
        </p:txBody>
      </p:sp>
      <p:graphicFrame>
        <p:nvGraphicFramePr>
          <p:cNvPr id="5" name="Graphique 4"/>
          <p:cNvGraphicFramePr/>
          <p:nvPr/>
        </p:nvGraphicFramePr>
        <p:xfrm>
          <a:off x="1991544" y="908720"/>
          <a:ext cx="8458942" cy="5328592"/>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a16="http://schemas.microsoft.com/office/drawing/2014/main" id="{C3BC787F-6268-43C1-B38B-BB4F11D744F0}"/>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55C8C804-C271-4FD6-8DA6-E5860118A616}"/>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32</a:t>
            </a:fld>
            <a:endParaRPr lang="fr-CH">
              <a:solidFill>
                <a:prstClr val="black">
                  <a:tint val="75000"/>
                </a:prstClr>
              </a:solidFill>
            </a:endParaRPr>
          </a:p>
        </p:txBody>
      </p:sp>
    </p:spTree>
    <p:extLst>
      <p:ext uri="{BB962C8B-B14F-4D97-AF65-F5344CB8AC3E}">
        <p14:creationId xmlns:p14="http://schemas.microsoft.com/office/powerpoint/2010/main" val="475102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991544" y="24836"/>
            <a:ext cx="8458942" cy="7398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Population à risque dormant sous MILDA</a:t>
            </a:r>
          </a:p>
        </p:txBody>
      </p:sp>
      <p:sp>
        <p:nvSpPr>
          <p:cNvPr id="2" name="Rectangle 1"/>
          <p:cNvSpPr/>
          <p:nvPr/>
        </p:nvSpPr>
        <p:spPr>
          <a:xfrm>
            <a:off x="1991544" y="980728"/>
            <a:ext cx="8458942" cy="5285742"/>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Proportion de personnes dormant sous MILDA était de 67% en 2014 (EIPBF). </a:t>
            </a:r>
          </a:p>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fr-FR" sz="28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En 2018, 44 % de la population des ménages, 54 % des enfants de moins de cinq ans et 58 % des femmes enceintes ont dormi la veille de l’interview sous une MILDA. Selon le milieu de résidence l’utilisation est légèrement plus élevée en milieu urbain qu’en milieu rural (49% contre 43%).</a:t>
            </a:r>
          </a:p>
        </p:txBody>
      </p:sp>
      <p:sp>
        <p:nvSpPr>
          <p:cNvPr id="3" name="Espace réservé de la date 2">
            <a:extLst>
              <a:ext uri="{FF2B5EF4-FFF2-40B4-BE49-F238E27FC236}">
                <a16:creationId xmlns:a16="http://schemas.microsoft.com/office/drawing/2014/main" id="{8E8AEE73-3FB9-4220-A61D-7CDBDACE258E}"/>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A24E371F-9740-4E12-A0DC-C8F8F581BE93}"/>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33</a:t>
            </a:fld>
            <a:endParaRPr lang="fr-CH">
              <a:solidFill>
                <a:prstClr val="black">
                  <a:tint val="75000"/>
                </a:prstClr>
              </a:solidFill>
            </a:endParaRPr>
          </a:p>
        </p:txBody>
      </p:sp>
    </p:spTree>
    <p:extLst>
      <p:ext uri="{BB962C8B-B14F-4D97-AF65-F5344CB8AC3E}">
        <p14:creationId xmlns:p14="http://schemas.microsoft.com/office/powerpoint/2010/main" val="2767540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991544" y="24836"/>
            <a:ext cx="8458942" cy="7398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Taux d’accès à l’eau potable</a:t>
            </a:r>
          </a:p>
        </p:txBody>
      </p:sp>
      <p:graphicFrame>
        <p:nvGraphicFramePr>
          <p:cNvPr id="4" name="Graphique 3"/>
          <p:cNvGraphicFramePr/>
          <p:nvPr/>
        </p:nvGraphicFramePr>
        <p:xfrm>
          <a:off x="1991544" y="908720"/>
          <a:ext cx="8458942"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2" name="Espace réservé de la date 1">
            <a:extLst>
              <a:ext uri="{FF2B5EF4-FFF2-40B4-BE49-F238E27FC236}">
                <a16:creationId xmlns:a16="http://schemas.microsoft.com/office/drawing/2014/main" id="{3383A078-B9C7-4505-A9A6-A395535E553A}"/>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5F2D0B13-5D5F-4752-97A1-37099EF01717}"/>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34</a:t>
            </a:fld>
            <a:endParaRPr lang="fr-CH">
              <a:solidFill>
                <a:prstClr val="black">
                  <a:tint val="75000"/>
                </a:prstClr>
              </a:solidFill>
            </a:endParaRPr>
          </a:p>
        </p:txBody>
      </p:sp>
    </p:spTree>
    <p:extLst>
      <p:ext uri="{BB962C8B-B14F-4D97-AF65-F5344CB8AC3E}">
        <p14:creationId xmlns:p14="http://schemas.microsoft.com/office/powerpoint/2010/main" val="1376500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775520" y="188640"/>
            <a:ext cx="8458942" cy="7398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Taux d’accès à un assainissement adéquat </a:t>
            </a:r>
          </a:p>
        </p:txBody>
      </p:sp>
      <p:graphicFrame>
        <p:nvGraphicFramePr>
          <p:cNvPr id="5" name="Graphique 4"/>
          <p:cNvGraphicFramePr/>
          <p:nvPr/>
        </p:nvGraphicFramePr>
        <p:xfrm>
          <a:off x="1775521" y="1124744"/>
          <a:ext cx="8458941" cy="5112568"/>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a16="http://schemas.microsoft.com/office/drawing/2014/main" id="{FD325DE0-B32F-4DD0-8D5F-6CDA9B9B4A97}"/>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FAC5EA50-D1F8-4423-9F36-B1EE787683E0}"/>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35</a:t>
            </a:fld>
            <a:endParaRPr lang="fr-CH">
              <a:solidFill>
                <a:prstClr val="black">
                  <a:tint val="75000"/>
                </a:prstClr>
              </a:solidFill>
            </a:endParaRPr>
          </a:p>
        </p:txBody>
      </p:sp>
    </p:spTree>
    <p:extLst>
      <p:ext uri="{BB962C8B-B14F-4D97-AF65-F5344CB8AC3E}">
        <p14:creationId xmlns:p14="http://schemas.microsoft.com/office/powerpoint/2010/main" val="20226261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775520" y="188640"/>
            <a:ext cx="8458942" cy="7398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Accidents de la route</a:t>
            </a:r>
          </a:p>
        </p:txBody>
      </p:sp>
      <p:graphicFrame>
        <p:nvGraphicFramePr>
          <p:cNvPr id="4" name="Graphique 3"/>
          <p:cNvGraphicFramePr/>
          <p:nvPr/>
        </p:nvGraphicFramePr>
        <p:xfrm>
          <a:off x="1143000" y="1124744"/>
          <a:ext cx="10186988" cy="504056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a16="http://schemas.microsoft.com/office/drawing/2014/main" id="{D9334538-BC02-4918-85DE-4A5E9FC5C0BC}"/>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EC633305-C3DF-4A06-B050-D7D7F9C7CBB7}"/>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36</a:t>
            </a:fld>
            <a:endParaRPr lang="fr-CH">
              <a:solidFill>
                <a:prstClr val="black">
                  <a:tint val="75000"/>
                </a:prstClr>
              </a:solidFill>
            </a:endParaRPr>
          </a:p>
        </p:txBody>
      </p:sp>
    </p:spTree>
    <p:extLst>
      <p:ext uri="{BB962C8B-B14F-4D97-AF65-F5344CB8AC3E}">
        <p14:creationId xmlns:p14="http://schemas.microsoft.com/office/powerpoint/2010/main" val="36998051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7BCEC4-EC89-426B-B698-7C3DF542FC40}"/>
              </a:ext>
            </a:extLst>
          </p:cNvPr>
          <p:cNvSpPr>
            <a:spLocks noGrp="1"/>
          </p:cNvSpPr>
          <p:nvPr>
            <p:ph type="ctrTitle"/>
          </p:nvPr>
        </p:nvSpPr>
        <p:spPr/>
        <p:txBody>
          <a:bodyPr/>
          <a:lstStyle/>
          <a:p>
            <a:r>
              <a:rPr lang="fr-FR" dirty="0"/>
              <a:t>Principaux indicateurs financiers</a:t>
            </a:r>
          </a:p>
        </p:txBody>
      </p:sp>
      <p:sp>
        <p:nvSpPr>
          <p:cNvPr id="3" name="Sous-titre 2">
            <a:extLst>
              <a:ext uri="{FF2B5EF4-FFF2-40B4-BE49-F238E27FC236}">
                <a16:creationId xmlns:a16="http://schemas.microsoft.com/office/drawing/2014/main" id="{4750E774-12BA-4D6A-A96B-B58659781DA5}"/>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556884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45C4A36-B582-489C-94EF-827F0560520A}"/>
              </a:ext>
            </a:extLst>
          </p:cNvPr>
          <p:cNvSpPr>
            <a:spLocks noGrp="1"/>
          </p:cNvSpPr>
          <p:nvPr>
            <p:ph type="title"/>
          </p:nvPr>
        </p:nvSpPr>
        <p:spPr>
          <a:xfrm>
            <a:off x="609600" y="274638"/>
            <a:ext cx="10972800" cy="1143000"/>
          </a:xfrm>
        </p:spPr>
        <p:txBody>
          <a:bodyPr/>
          <a:lstStyle/>
          <a:p>
            <a:r>
              <a:rPr lang="en-US" dirty="0" err="1"/>
              <a:t>Principales</a:t>
            </a:r>
            <a:r>
              <a:rPr lang="en-US" dirty="0"/>
              <a:t> sources de </a:t>
            </a:r>
            <a:r>
              <a:rPr lang="en-US" dirty="0" err="1"/>
              <a:t>financement</a:t>
            </a:r>
            <a:r>
              <a:rPr lang="en-US"/>
              <a:t> de la santé</a:t>
            </a:r>
          </a:p>
        </p:txBody>
      </p:sp>
      <p:pic>
        <p:nvPicPr>
          <p:cNvPr id="5" name="Image 4" descr="Une image contenant capture d’écran&#10;&#10;Description générée automatiquement">
            <a:extLst>
              <a:ext uri="{FF2B5EF4-FFF2-40B4-BE49-F238E27FC236}">
                <a16:creationId xmlns:a16="http://schemas.microsoft.com/office/drawing/2014/main" id="{BE28CD9C-A0C4-4C2A-8BEE-AB519B975347}"/>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17925" r="9178" b="1"/>
          <a:stretch/>
        </p:blipFill>
        <p:spPr>
          <a:xfrm>
            <a:off x="2072436" y="1600201"/>
            <a:ext cx="8700339" cy="4525963"/>
          </a:xfrm>
          <a:prstGeom prst="rect">
            <a:avLst/>
          </a:prstGeom>
          <a:noFill/>
        </p:spPr>
      </p:pic>
      <p:sp>
        <p:nvSpPr>
          <p:cNvPr id="2" name="Espace réservé de la date 1">
            <a:extLst>
              <a:ext uri="{FF2B5EF4-FFF2-40B4-BE49-F238E27FC236}">
                <a16:creationId xmlns:a16="http://schemas.microsoft.com/office/drawing/2014/main" id="{F6271EA4-B4EC-48A1-B5C7-C3AA70F95FF4}"/>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AC874098-AE85-4D12-8B72-1376E9D84C0D}"/>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38</a:t>
            </a:fld>
            <a:endParaRPr lang="fr-CH">
              <a:solidFill>
                <a:prstClr val="black">
                  <a:tint val="75000"/>
                </a:prstClr>
              </a:solidFill>
            </a:endParaRPr>
          </a:p>
        </p:txBody>
      </p:sp>
    </p:spTree>
    <p:extLst>
      <p:ext uri="{BB962C8B-B14F-4D97-AF65-F5344CB8AC3E}">
        <p14:creationId xmlns:p14="http://schemas.microsoft.com/office/powerpoint/2010/main" val="1617141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7" name="Chart 2">
            <a:extLst>
              <a:ext uri="{FF2B5EF4-FFF2-40B4-BE49-F238E27FC236}">
                <a16:creationId xmlns:a16="http://schemas.microsoft.com/office/drawing/2014/main" id="{CF9289BA-5580-47CA-B4C1-5DA4488AA7AF}"/>
              </a:ext>
            </a:extLst>
          </p:cNvPr>
          <p:cNvGraphicFramePr>
            <a:graphicFrameLocks/>
          </p:cNvGraphicFramePr>
          <p:nvPr/>
        </p:nvGraphicFramePr>
        <p:xfrm>
          <a:off x="5895975" y="2253476"/>
          <a:ext cx="566928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re 1">
            <a:extLst>
              <a:ext uri="{FF2B5EF4-FFF2-40B4-BE49-F238E27FC236}">
                <a16:creationId xmlns:a16="http://schemas.microsoft.com/office/drawing/2014/main" id="{081CE511-0DDD-44ED-AA73-02FBF447E05D}"/>
              </a:ext>
            </a:extLst>
          </p:cNvPr>
          <p:cNvSpPr>
            <a:spLocks noGrp="1"/>
          </p:cNvSpPr>
          <p:nvPr>
            <p:ph type="title"/>
          </p:nvPr>
        </p:nvSpPr>
        <p:spPr>
          <a:xfrm>
            <a:off x="870204" y="123964"/>
            <a:ext cx="10451592" cy="996949"/>
          </a:xfrm>
        </p:spPr>
        <p:txBody>
          <a:bodyPr vert="horz" lIns="91440" tIns="45720" rIns="91440" bIns="45720" rtlCol="0" anchor="ctr">
            <a:normAutofit fontScale="90000"/>
          </a:bodyPr>
          <a:lstStyle/>
          <a:p>
            <a:pPr algn="ctr"/>
            <a:r>
              <a:rPr lang="fr-FR" b="1" dirty="0"/>
              <a:t>Virements reçus par les FS pour la gratuite des soins par année sur budget de l’Etat</a:t>
            </a:r>
          </a:p>
        </p:txBody>
      </p:sp>
      <mc:AlternateContent xmlns:mc="http://schemas.openxmlformats.org/markup-compatibility/2006" xmlns:cx2="http://schemas.microsoft.com/office/drawing/2015/10/21/chartex">
        <mc:Choice Requires="cx2">
          <p:graphicFrame>
            <p:nvGraphicFramePr>
              <p:cNvPr id="8" name="Chart 7">
                <a:extLst>
                  <a:ext uri="{FF2B5EF4-FFF2-40B4-BE49-F238E27FC236}">
                    <a16:creationId xmlns:a16="http://schemas.microsoft.com/office/drawing/2014/main" id="{5687CD3C-6441-4157-8E9A-E4B0F2B95DCD}"/>
                  </a:ext>
                </a:extLst>
              </p:cNvPr>
              <p:cNvGraphicFramePr/>
              <p:nvPr/>
            </p:nvGraphicFramePr>
            <p:xfrm>
              <a:off x="0" y="2344916"/>
              <a:ext cx="5394960" cy="4389120"/>
            </p:xfrm>
            <a:graphic>
              <a:graphicData uri="http://schemas.microsoft.com/office/drawing/2014/chartex">
                <cx:chart xmlns:cx="http://schemas.microsoft.com/office/drawing/2014/chartex" xmlns:r="http://schemas.openxmlformats.org/officeDocument/2006/relationships" r:id="rId3"/>
              </a:graphicData>
            </a:graphic>
          </p:graphicFrame>
        </mc:Choice>
        <mc:Fallback xmlns="">
          <p:pic>
            <p:nvPicPr>
              <p:cNvPr id="8" name="Chart 7">
                <a:extLst>
                  <a:ext uri="{FF2B5EF4-FFF2-40B4-BE49-F238E27FC236}">
                    <a16:creationId xmlns:a16="http://schemas.microsoft.com/office/drawing/2014/main" id="{5687CD3C-6441-4157-8E9A-E4B0F2B95DCD}"/>
                  </a:ext>
                </a:extLst>
              </p:cNvPr>
              <p:cNvPicPr>
                <a:picLocks noGrp="1" noRot="1" noChangeAspect="1" noMove="1" noResize="1" noEditPoints="1" noAdjustHandles="1" noChangeArrowheads="1" noChangeShapeType="1"/>
              </p:cNvPicPr>
              <p:nvPr/>
            </p:nvPicPr>
            <p:blipFill>
              <a:blip r:embed="rId4"/>
              <a:stretch>
                <a:fillRect/>
              </a:stretch>
            </p:blipFill>
            <p:spPr>
              <a:xfrm>
                <a:off x="0" y="2344916"/>
                <a:ext cx="5394960" cy="4389120"/>
              </a:xfrm>
              <a:prstGeom prst="rect">
                <a:avLst/>
              </a:prstGeom>
            </p:spPr>
          </p:pic>
        </mc:Fallback>
      </mc:AlternateContent>
      <p:sp>
        <p:nvSpPr>
          <p:cNvPr id="3" name="Espace réservé de la date 2">
            <a:extLst>
              <a:ext uri="{FF2B5EF4-FFF2-40B4-BE49-F238E27FC236}">
                <a16:creationId xmlns:a16="http://schemas.microsoft.com/office/drawing/2014/main" id="{0EB6E96B-04D8-4CF8-96EF-1C0C23242249}"/>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717BE1EE-BC29-4EC8-A438-7468BAD26304}"/>
              </a:ext>
            </a:extLst>
          </p:cNvPr>
          <p:cNvSpPr>
            <a:spLocks noGrp="1"/>
          </p:cNvSpPr>
          <p:nvPr>
            <p:ph type="sldNum" sz="quarter" idx="12"/>
          </p:nvPr>
        </p:nvSpPr>
        <p:spPr/>
        <p:txBody>
          <a:bodyPr/>
          <a:lstStyle/>
          <a:p>
            <a:fld id="{2DB7113E-045D-4DB2-9561-3187A0CE41E7}" type="slidenum">
              <a:rPr lang="fr-FR" smtClean="0"/>
              <a:t>39</a:t>
            </a:fld>
            <a:endParaRPr lang="fr-FR"/>
          </a:p>
        </p:txBody>
      </p:sp>
    </p:spTree>
    <p:extLst>
      <p:ext uri="{BB962C8B-B14F-4D97-AF65-F5344CB8AC3E}">
        <p14:creationId xmlns:p14="http://schemas.microsoft.com/office/powerpoint/2010/main" val="439887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CED9686-269B-4A61-B69C-E1564349AE08}"/>
              </a:ext>
            </a:extLst>
          </p:cNvPr>
          <p:cNvSpPr>
            <a:spLocks noGrp="1"/>
          </p:cNvSpPr>
          <p:nvPr>
            <p:ph type="title"/>
          </p:nvPr>
        </p:nvSpPr>
        <p:spPr>
          <a:xfrm>
            <a:off x="838200" y="963877"/>
            <a:ext cx="3494362" cy="4930246"/>
          </a:xfrm>
        </p:spPr>
        <p:txBody>
          <a:bodyPr>
            <a:normAutofit/>
          </a:bodyPr>
          <a:lstStyle/>
          <a:p>
            <a:pPr algn="r"/>
            <a:r>
              <a:rPr lang="fr-FR" dirty="0">
                <a:solidFill>
                  <a:schemeClr val="accent1"/>
                </a:solidFill>
              </a:rPr>
              <a:t>Proposition de définition </a:t>
            </a:r>
          </a:p>
        </p:txBody>
      </p:sp>
      <p:cxnSp>
        <p:nvCxnSpPr>
          <p:cNvPr id="19" name="Straight Connector 18">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39D0CD33-4040-4712-9B35-BF4A68D1EB6D}"/>
              </a:ext>
            </a:extLst>
          </p:cNvPr>
          <p:cNvSpPr>
            <a:spLocks noGrp="1"/>
          </p:cNvSpPr>
          <p:nvPr>
            <p:ph idx="1"/>
          </p:nvPr>
        </p:nvSpPr>
        <p:spPr>
          <a:xfrm>
            <a:off x="4976031" y="471488"/>
            <a:ext cx="6894403" cy="6066471"/>
          </a:xfrm>
        </p:spPr>
        <p:txBody>
          <a:bodyPr anchor="ctr">
            <a:normAutofit/>
          </a:bodyPr>
          <a:lstStyle/>
          <a:p>
            <a:pPr marL="0" indent="0" fontAlgn="base">
              <a:buNone/>
            </a:pPr>
            <a:r>
              <a:rPr lang="fr-FR" dirty="0"/>
              <a:t>« Le système de santé est l’ensemble des organisations, des institutions, des ressources et des personnes dont l’objectif principal est d’améliorer la santé…personnel, moyens financiers, informations, fournitures, moyens de transport et de communication, orientations générales…Il doit fournir des services correspondant aux besoins et financièrement justes et traiter les patients décemment ».</a:t>
            </a:r>
          </a:p>
          <a:p>
            <a:pPr marL="0" indent="0" fontAlgn="base">
              <a:buNone/>
            </a:pPr>
            <a:r>
              <a:rPr lang="fr-FR" sz="2400" dirty="0"/>
              <a:t>Source : </a:t>
            </a:r>
            <a:r>
              <a:rPr lang="fr-FR" sz="1600" dirty="0"/>
              <a:t>OMS : </a:t>
            </a:r>
            <a:r>
              <a:rPr lang="fr-FR" sz="1600" dirty="0">
                <a:hlinkClick r:id="rId2"/>
              </a:rPr>
              <a:t>https://www.who.int/healthsystems/about/fr/</a:t>
            </a:r>
            <a:r>
              <a:rPr lang="fr-FR" sz="1600" dirty="0"/>
              <a:t>, consulté le 17 décembre 2019 </a:t>
            </a:r>
            <a:endParaRPr lang="fr-FR" sz="2400" dirty="0"/>
          </a:p>
          <a:p>
            <a:endParaRPr lang="fr-FR" sz="2400" dirty="0"/>
          </a:p>
        </p:txBody>
      </p:sp>
      <p:sp>
        <p:nvSpPr>
          <p:cNvPr id="4" name="Espace réservé de la date 3">
            <a:extLst>
              <a:ext uri="{FF2B5EF4-FFF2-40B4-BE49-F238E27FC236}">
                <a16:creationId xmlns:a16="http://schemas.microsoft.com/office/drawing/2014/main" id="{A4A3F0B6-A91A-45FC-AFCC-E7BDA9EFC6DF}"/>
              </a:ext>
            </a:extLst>
          </p:cNvPr>
          <p:cNvSpPr>
            <a:spLocks noGrp="1"/>
          </p:cNvSpPr>
          <p:nvPr>
            <p:ph type="dt" sz="half" idx="10"/>
          </p:nvPr>
        </p:nvSpPr>
        <p:spPr/>
        <p:txBody>
          <a:bodyPr/>
          <a:lstStyle/>
          <a:p>
            <a:r>
              <a:rPr lang="fr-FR"/>
              <a:t>6 mars 2021</a:t>
            </a:r>
          </a:p>
        </p:txBody>
      </p:sp>
      <p:sp>
        <p:nvSpPr>
          <p:cNvPr id="5" name="Espace réservé du numéro de diapositive 4">
            <a:extLst>
              <a:ext uri="{FF2B5EF4-FFF2-40B4-BE49-F238E27FC236}">
                <a16:creationId xmlns:a16="http://schemas.microsoft.com/office/drawing/2014/main" id="{CFAD1FD3-1C79-4180-9089-6B91C4F6D0E4}"/>
              </a:ext>
            </a:extLst>
          </p:cNvPr>
          <p:cNvSpPr>
            <a:spLocks noGrp="1"/>
          </p:cNvSpPr>
          <p:nvPr>
            <p:ph type="sldNum" sz="quarter" idx="12"/>
          </p:nvPr>
        </p:nvSpPr>
        <p:spPr/>
        <p:txBody>
          <a:bodyPr/>
          <a:lstStyle/>
          <a:p>
            <a:fld id="{DE194C54-895D-4376-920D-9E6E20DF86A0}" type="slidenum">
              <a:rPr lang="fr-FR" smtClean="0"/>
              <a:t>4</a:t>
            </a:fld>
            <a:endParaRPr lang="fr-FR"/>
          </a:p>
        </p:txBody>
      </p:sp>
    </p:spTree>
    <p:extLst>
      <p:ext uri="{BB962C8B-B14F-4D97-AF65-F5344CB8AC3E}">
        <p14:creationId xmlns:p14="http://schemas.microsoft.com/office/powerpoint/2010/main" val="27643677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itle 3"/>
          <p:cNvSpPr>
            <a:spLocks noGrp="1"/>
          </p:cNvSpPr>
          <p:nvPr>
            <p:ph type="title"/>
          </p:nvPr>
        </p:nvSpPr>
        <p:spPr>
          <a:xfrm>
            <a:off x="358775" y="207170"/>
            <a:ext cx="10515600" cy="306389"/>
          </a:xfrm>
        </p:spPr>
        <p:txBody>
          <a:bodyPr>
            <a:noAutofit/>
          </a:bodyPr>
          <a:lstStyle/>
          <a:p>
            <a:r>
              <a:rPr lang="en-US" sz="2000" b="1" dirty="0">
                <a:latin typeface="Arial" panose="020B0604020202020204" pitchFamily="34" charset="0"/>
                <a:cs typeface="Arial" panose="020B0604020202020204" pitchFamily="34" charset="0"/>
              </a:rPr>
              <a:t>Le Résumé</a:t>
            </a:r>
            <a:endParaRPr lang="fr-FR" sz="2000" b="1" dirty="0">
              <a:latin typeface="Arial" panose="020B0604020202020204" pitchFamily="34" charset="0"/>
              <a:cs typeface="Arial" panose="020B0604020202020204" pitchFamily="34" charset="0"/>
            </a:endParaRPr>
          </a:p>
        </p:txBody>
      </p:sp>
      <p:sp>
        <p:nvSpPr>
          <p:cNvPr id="45" name="TextBox 44"/>
          <p:cNvSpPr txBox="1"/>
          <p:nvPr/>
        </p:nvSpPr>
        <p:spPr>
          <a:xfrm>
            <a:off x="2614613" y="806452"/>
            <a:ext cx="696277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 projections ressources du système de sante au Burkina Faso 2019 – 2022 de PTF et Etat, par source financière (Millions XOF)</a:t>
            </a:r>
          </a:p>
        </p:txBody>
      </p:sp>
      <p:cxnSp>
        <p:nvCxnSpPr>
          <p:cNvPr id="25" name="Straight Connector 24"/>
          <p:cNvCxnSpPr/>
          <p:nvPr/>
        </p:nvCxnSpPr>
        <p:spPr>
          <a:xfrm>
            <a:off x="0" y="671514"/>
            <a:ext cx="12192000"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aphicFrame>
        <p:nvGraphicFramePr>
          <p:cNvPr id="40" name="Chart 39"/>
          <p:cNvGraphicFramePr>
            <a:graphicFrameLocks/>
          </p:cNvGraphicFramePr>
          <p:nvPr/>
        </p:nvGraphicFramePr>
        <p:xfrm>
          <a:off x="0" y="1693141"/>
          <a:ext cx="12288981" cy="4663209"/>
        </p:xfrm>
        <a:graphic>
          <a:graphicData uri="http://schemas.openxmlformats.org/drawingml/2006/chart">
            <c:chart xmlns:c="http://schemas.openxmlformats.org/drawingml/2006/chart" xmlns:r="http://schemas.openxmlformats.org/officeDocument/2006/relationships" r:id="rId6"/>
          </a:graphicData>
        </a:graphic>
      </p:graphicFrame>
      <p:sp>
        <p:nvSpPr>
          <p:cNvPr id="9" name="Espace réservé du contenu 2">
            <a:extLst>
              <a:ext uri="{FF2B5EF4-FFF2-40B4-BE49-F238E27FC236}">
                <a16:creationId xmlns:a16="http://schemas.microsoft.com/office/drawing/2014/main" id="{4BD35186-7793-420A-83B7-AFDF70207755}"/>
              </a:ext>
            </a:extLst>
          </p:cNvPr>
          <p:cNvSpPr txBox="1">
            <a:spLocks/>
          </p:cNvSpPr>
          <p:nvPr/>
        </p:nvSpPr>
        <p:spPr>
          <a:xfrm>
            <a:off x="1775520" y="188640"/>
            <a:ext cx="8458942" cy="482867"/>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Quelques indicateurs financiers de la CSU </a:t>
            </a:r>
          </a:p>
        </p:txBody>
      </p:sp>
      <p:sp>
        <p:nvSpPr>
          <p:cNvPr id="2" name="Espace réservé de la date 1">
            <a:extLst>
              <a:ext uri="{FF2B5EF4-FFF2-40B4-BE49-F238E27FC236}">
                <a16:creationId xmlns:a16="http://schemas.microsoft.com/office/drawing/2014/main" id="{F9B69491-6B03-421A-872D-4390374ACCEA}"/>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BDB04348-39C3-4172-AD31-D141FF6A8271}"/>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40</a:t>
            </a:fld>
            <a:endParaRPr lang="fr-CH">
              <a:solidFill>
                <a:prstClr val="black">
                  <a:tint val="75000"/>
                </a:prstClr>
              </a:solidFill>
            </a:endParaRPr>
          </a:p>
        </p:txBody>
      </p:sp>
    </p:spTree>
    <p:extLst>
      <p:ext uri="{BB962C8B-B14F-4D97-AF65-F5344CB8AC3E}">
        <p14:creationId xmlns:p14="http://schemas.microsoft.com/office/powerpoint/2010/main" val="1223596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775520" y="188640"/>
            <a:ext cx="8458942" cy="7398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Quelques indicateurs financiers de la CSU </a:t>
            </a:r>
          </a:p>
        </p:txBody>
      </p:sp>
      <p:graphicFrame>
        <p:nvGraphicFramePr>
          <p:cNvPr id="5" name="Graphique 4">
            <a:extLst>
              <a:ext uri="{FF2B5EF4-FFF2-40B4-BE49-F238E27FC236}">
                <a16:creationId xmlns:a16="http://schemas.microsoft.com/office/drawing/2014/main" id="{3EF95D26-0B41-4F62-B7E4-D8EF3150CA78}"/>
              </a:ext>
            </a:extLst>
          </p:cNvPr>
          <p:cNvGraphicFramePr/>
          <p:nvPr/>
        </p:nvGraphicFramePr>
        <p:xfrm>
          <a:off x="514349" y="1052736"/>
          <a:ext cx="11201401"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a:extLst>
              <a:ext uri="{FF2B5EF4-FFF2-40B4-BE49-F238E27FC236}">
                <a16:creationId xmlns:a16="http://schemas.microsoft.com/office/drawing/2014/main" id="{21D7ABA1-13FE-4E78-8247-43860F2BA51B}"/>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ABE0BAA1-2C51-4C13-B3F0-0E066BD1B6B6}"/>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41</a:t>
            </a:fld>
            <a:endParaRPr lang="fr-CH">
              <a:solidFill>
                <a:prstClr val="black">
                  <a:tint val="75000"/>
                </a:prstClr>
              </a:solidFill>
            </a:endParaRPr>
          </a:p>
        </p:txBody>
      </p:sp>
    </p:spTree>
    <p:extLst>
      <p:ext uri="{BB962C8B-B14F-4D97-AF65-F5344CB8AC3E}">
        <p14:creationId xmlns:p14="http://schemas.microsoft.com/office/powerpoint/2010/main" val="19268320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0" name="Rectangle 19"/>
          <p:cNvSpPr/>
          <p:nvPr/>
        </p:nvSpPr>
        <p:spPr>
          <a:xfrm>
            <a:off x="8067954" y="684075"/>
            <a:ext cx="4124046" cy="618648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Rectangle 8"/>
          <p:cNvSpPr/>
          <p:nvPr/>
        </p:nvSpPr>
        <p:spPr>
          <a:xfrm>
            <a:off x="0" y="671514"/>
            <a:ext cx="4214394" cy="618648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Title 3"/>
          <p:cNvSpPr>
            <a:spLocks noGrp="1"/>
          </p:cNvSpPr>
          <p:nvPr>
            <p:ph type="title"/>
          </p:nvPr>
        </p:nvSpPr>
        <p:spPr>
          <a:xfrm>
            <a:off x="358775" y="207170"/>
            <a:ext cx="10515600" cy="306389"/>
          </a:xfrm>
        </p:spPr>
        <p:txBody>
          <a:bodyPr>
            <a:noAutofit/>
          </a:bodyPr>
          <a:lstStyle/>
          <a:p>
            <a:r>
              <a:rPr lang="fr-FR" sz="2000" b="1" dirty="0">
                <a:latin typeface="Arial" panose="020B0604020202020204" pitchFamily="34" charset="0"/>
                <a:cs typeface="Arial" panose="020B0604020202020204" pitchFamily="34" charset="0"/>
              </a:rPr>
              <a:t>Les ressources des partenaires techniques et financiers</a:t>
            </a:r>
          </a:p>
        </p:txBody>
      </p:sp>
      <p:cxnSp>
        <p:nvCxnSpPr>
          <p:cNvPr id="25" name="Straight Connector 24"/>
          <p:cNvCxnSpPr/>
          <p:nvPr/>
        </p:nvCxnSpPr>
        <p:spPr>
          <a:xfrm>
            <a:off x="0" y="671514"/>
            <a:ext cx="12192000"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aphicFrame>
        <p:nvGraphicFramePr>
          <p:cNvPr id="7" name="Chart 6"/>
          <p:cNvGraphicFramePr/>
          <p:nvPr/>
        </p:nvGraphicFramePr>
        <p:xfrm>
          <a:off x="-146301" y="2376975"/>
          <a:ext cx="5103804" cy="4565546"/>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180268" y="2000389"/>
            <a:ext cx="4062701" cy="307777"/>
          </a:xfrm>
          <a:prstGeom prst="rect">
            <a:avLst/>
          </a:prstGeom>
          <a:solidFill>
            <a:schemeClr val="tx2"/>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libri"/>
                <a:ea typeface="+mn-ea"/>
                <a:cs typeface="+mn-cs"/>
              </a:rPr>
              <a:t>Financement  2014 – 2017 (NHS)</a:t>
            </a:r>
          </a:p>
        </p:txBody>
      </p:sp>
      <p:sp>
        <p:nvSpPr>
          <p:cNvPr id="13" name="TextBox 12"/>
          <p:cNvSpPr txBox="1"/>
          <p:nvPr/>
        </p:nvSpPr>
        <p:spPr>
          <a:xfrm>
            <a:off x="895338" y="756036"/>
            <a:ext cx="3417653"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Nous avons identifié les PTF qui constituaient </a:t>
            </a:r>
            <a:r>
              <a:rPr kumimoji="0" lang="en-US" sz="1800" b="0" i="0" u="none" strike="noStrike" kern="1200" cap="none" spc="0" normalizeH="0" baseline="0" noProof="0" dirty="0">
                <a:ln>
                  <a:noFill/>
                </a:ln>
                <a:solidFill>
                  <a:prstClr val="black"/>
                </a:solidFill>
                <a:effectLst/>
                <a:uLnTx/>
                <a:uFillTx/>
                <a:latin typeface="Calibri"/>
                <a:ea typeface="+mn-ea"/>
                <a:cs typeface="+mn-cs"/>
              </a:rPr>
              <a:t>~</a:t>
            </a:r>
            <a:r>
              <a:rPr kumimoji="0" lang="fr-FR" sz="1600" b="1" i="0" u="none" strike="noStrike" kern="1200" cap="none" spc="0" normalizeH="0" baseline="0" noProof="0" dirty="0">
                <a:ln>
                  <a:noFill/>
                </a:ln>
                <a:solidFill>
                  <a:prstClr val="black"/>
                </a:solidFill>
                <a:effectLst/>
                <a:uLnTx/>
                <a:uFillTx/>
                <a:latin typeface="Calibri"/>
                <a:ea typeface="+mn-ea"/>
                <a:cs typeface="+mn-cs"/>
              </a:rPr>
              <a:t>99% (XOF 255 Md) du financement extérieur</a:t>
            </a:r>
          </a:p>
        </p:txBody>
      </p:sp>
      <p:sp>
        <p:nvSpPr>
          <p:cNvPr id="14" name="TextBox 13"/>
          <p:cNvSpPr txBox="1"/>
          <p:nvPr/>
        </p:nvSpPr>
        <p:spPr>
          <a:xfrm>
            <a:off x="5056100" y="756036"/>
            <a:ext cx="301185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Nous avons ajouté des partenaires qui se sont récemment engages investissements importants</a:t>
            </a:r>
          </a:p>
        </p:txBody>
      </p:sp>
      <p:sp>
        <p:nvSpPr>
          <p:cNvPr id="15" name="TextBox 14"/>
          <p:cNvSpPr txBox="1"/>
          <p:nvPr/>
        </p:nvSpPr>
        <p:spPr>
          <a:xfrm>
            <a:off x="9051587" y="756036"/>
            <a:ext cx="314041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Nous avons finalisé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Calibri"/>
                <a:ea typeface="+mn-ea"/>
                <a:cs typeface="+mn-cs"/>
              </a:rPr>
              <a:t> la liste des 18 partenaires pour lesquels les financements seront collectes pour la cartographie</a:t>
            </a:r>
          </a:p>
        </p:txBody>
      </p:sp>
      <p:sp>
        <p:nvSpPr>
          <p:cNvPr id="10" name="Rectangle 9"/>
          <p:cNvSpPr/>
          <p:nvPr/>
        </p:nvSpPr>
        <p:spPr>
          <a:xfrm>
            <a:off x="332789" y="838650"/>
            <a:ext cx="417618" cy="492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1</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sp>
        <p:nvSpPr>
          <p:cNvPr id="18" name="Rectangle 17"/>
          <p:cNvSpPr/>
          <p:nvPr/>
        </p:nvSpPr>
        <p:spPr>
          <a:xfrm>
            <a:off x="4539885" y="838650"/>
            <a:ext cx="417618" cy="492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2</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11" name="Table 10"/>
          <p:cNvGraphicFramePr>
            <a:graphicFrameLocks noGrp="1"/>
          </p:cNvGraphicFramePr>
          <p:nvPr/>
        </p:nvGraphicFramePr>
        <p:xfrm>
          <a:off x="5056100" y="2026006"/>
          <a:ext cx="2766032" cy="2111613"/>
        </p:xfrm>
        <a:graphic>
          <a:graphicData uri="http://schemas.openxmlformats.org/drawingml/2006/table">
            <a:tbl>
              <a:tblPr firstRow="1" bandRow="1">
                <a:tableStyleId>{7DF18680-E054-41AD-8BC1-D1AEF772440D}</a:tableStyleId>
              </a:tblPr>
              <a:tblGrid>
                <a:gridCol w="2766032">
                  <a:extLst>
                    <a:ext uri="{9D8B030D-6E8A-4147-A177-3AD203B41FA5}">
                      <a16:colId xmlns:a16="http://schemas.microsoft.com/office/drawing/2014/main" val="3897375319"/>
                    </a:ext>
                  </a:extLst>
                </a:gridCol>
              </a:tblGrid>
              <a:tr h="259238">
                <a:tc>
                  <a:txBody>
                    <a:bodyPr/>
                    <a:lstStyle/>
                    <a:p>
                      <a:pPr algn="ctr"/>
                      <a:r>
                        <a:rPr lang="fr-FR" sz="1400" noProof="0" dirty="0">
                          <a:solidFill>
                            <a:schemeClr val="bg1"/>
                          </a:solidFill>
                        </a:rPr>
                        <a:t>Les partenaires ajoutes</a:t>
                      </a:r>
                    </a:p>
                  </a:txBody>
                  <a:tcPr anchor="ctr">
                    <a:solidFill>
                      <a:schemeClr val="tx2"/>
                    </a:solidFill>
                  </a:tcPr>
                </a:tc>
                <a:extLst>
                  <a:ext uri="{0D108BD9-81ED-4DB2-BD59-A6C34878D82A}">
                    <a16:rowId xmlns:a16="http://schemas.microsoft.com/office/drawing/2014/main" val="919410373"/>
                  </a:ext>
                </a:extLst>
              </a:tr>
              <a:tr h="266828">
                <a:tc>
                  <a:txBody>
                    <a:bodyPr/>
                    <a:lstStyle/>
                    <a:p>
                      <a:pPr algn="l" fontAlgn="ctr"/>
                      <a:r>
                        <a:rPr lang="fr-FR" sz="1400" b="1" i="0" u="none" strike="noStrike" dirty="0">
                          <a:solidFill>
                            <a:srgbClr val="000000"/>
                          </a:solidFill>
                          <a:effectLst/>
                          <a:latin typeface="+mn-lt"/>
                        </a:rPr>
                        <a:t>Fondation Bill &amp; Melinda Gates</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994649691"/>
                  </a:ext>
                </a:extLst>
              </a:tr>
              <a:tr h="368715">
                <a:tc>
                  <a:txBody>
                    <a:bodyPr/>
                    <a:lstStyle/>
                    <a:p>
                      <a:pPr algn="l" fontAlgn="b"/>
                      <a:r>
                        <a:rPr lang="fr-FR" sz="1400" b="1" i="0" u="none" strike="noStrike" dirty="0">
                          <a:effectLst/>
                          <a:latin typeface="+mn-lt"/>
                        </a:rPr>
                        <a:t>BID - Bank Islamique de Développement</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484618461"/>
                  </a:ext>
                </a:extLst>
              </a:tr>
              <a:tr h="302055">
                <a:tc>
                  <a:txBody>
                    <a:bodyPr/>
                    <a:lstStyle/>
                    <a:p>
                      <a:pPr algn="l" fontAlgn="b"/>
                      <a:r>
                        <a:rPr lang="fr-FR" sz="1400" b="1" i="0" u="none" strike="noStrike" dirty="0">
                          <a:effectLst/>
                          <a:latin typeface="+mn-lt"/>
                        </a:rPr>
                        <a:t>Fondation Buffet</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983881229"/>
                  </a:ext>
                </a:extLst>
              </a:tr>
              <a:tr h="251424">
                <a:tc>
                  <a:txBody>
                    <a:bodyPr/>
                    <a:lstStyle/>
                    <a:p>
                      <a:pPr algn="l" fontAlgn="b"/>
                      <a:r>
                        <a:rPr lang="fr-FR" sz="1400" b="1" i="0" u="none" strike="noStrike" dirty="0">
                          <a:effectLst/>
                          <a:latin typeface="+mn-lt"/>
                        </a:rPr>
                        <a:t>Chine </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731813713"/>
                  </a:ext>
                </a:extLst>
              </a:tr>
              <a:tr h="248206">
                <a:tc>
                  <a:txBody>
                    <a:bodyPr/>
                    <a:lstStyle/>
                    <a:p>
                      <a:pPr algn="l" fontAlgn="b"/>
                      <a:r>
                        <a:rPr lang="fr-FR" sz="1400" b="1" i="0" u="none" strike="noStrike" dirty="0">
                          <a:effectLst/>
                          <a:latin typeface="+mn-lt"/>
                        </a:rPr>
                        <a:t>FAO</a:t>
                      </a:r>
                    </a:p>
                  </a:txBody>
                  <a:tcPr marL="9525" marR="9525" marT="9525" marB="0" anchor="ctr">
                    <a:solidFill>
                      <a:schemeClr val="accent6">
                        <a:lumMod val="20000"/>
                        <a:lumOff val="80000"/>
                      </a:schemeClr>
                    </a:solidFill>
                  </a:tcPr>
                </a:tc>
                <a:extLst>
                  <a:ext uri="{0D108BD9-81ED-4DB2-BD59-A6C34878D82A}">
                    <a16:rowId xmlns:a16="http://schemas.microsoft.com/office/drawing/2014/main" val="177145034"/>
                  </a:ext>
                </a:extLst>
              </a:tr>
              <a:tr h="302055">
                <a:tc>
                  <a:txBody>
                    <a:bodyPr/>
                    <a:lstStyle/>
                    <a:p>
                      <a:pPr algn="l" fontAlgn="b"/>
                      <a:r>
                        <a:rPr lang="fr-FR" sz="1400" b="1" i="0" u="none" strike="noStrike" dirty="0">
                          <a:effectLst/>
                          <a:latin typeface="+mn-lt"/>
                        </a:rPr>
                        <a:t>Pays Bas - Projet ORIO</a:t>
                      </a:r>
                    </a:p>
                  </a:txBody>
                  <a:tcPr marL="9525" marR="9525" marT="9525" marB="0" anchor="ctr">
                    <a:solidFill>
                      <a:schemeClr val="accent6">
                        <a:lumMod val="20000"/>
                        <a:lumOff val="80000"/>
                      </a:schemeClr>
                    </a:solidFill>
                  </a:tcPr>
                </a:tc>
                <a:extLst>
                  <a:ext uri="{0D108BD9-81ED-4DB2-BD59-A6C34878D82A}">
                    <a16:rowId xmlns:a16="http://schemas.microsoft.com/office/drawing/2014/main" val="2310720833"/>
                  </a:ext>
                </a:extLst>
              </a:tr>
            </a:tbl>
          </a:graphicData>
        </a:graphic>
      </p:graphicFrame>
      <p:sp>
        <p:nvSpPr>
          <p:cNvPr id="21" name="Rectangle 20"/>
          <p:cNvSpPr/>
          <p:nvPr/>
        </p:nvSpPr>
        <p:spPr>
          <a:xfrm>
            <a:off x="8458640" y="838650"/>
            <a:ext cx="417618" cy="492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mn-cs"/>
              </a:rPr>
              <a:t>3</a:t>
            </a:r>
            <a:endParaRPr kumimoji="0" lang="fr-FR" sz="1800" b="1" i="0" u="none" strike="noStrike" kern="1200" cap="none" spc="0" normalizeH="0" baseline="0" noProof="0" dirty="0">
              <a:ln>
                <a:noFill/>
              </a:ln>
              <a:solidFill>
                <a:prstClr val="white"/>
              </a:solidFill>
              <a:effectLst/>
              <a:uLnTx/>
              <a:uFillTx/>
              <a:latin typeface="Calibri"/>
              <a:ea typeface="+mn-ea"/>
              <a:cs typeface="+mn-cs"/>
            </a:endParaRPr>
          </a:p>
        </p:txBody>
      </p:sp>
      <p:graphicFrame>
        <p:nvGraphicFramePr>
          <p:cNvPr id="22" name="Table 21"/>
          <p:cNvGraphicFramePr>
            <a:graphicFrameLocks noGrp="1"/>
          </p:cNvGraphicFramePr>
          <p:nvPr/>
        </p:nvGraphicFramePr>
        <p:xfrm>
          <a:off x="8721439" y="2026006"/>
          <a:ext cx="3177776" cy="4608741"/>
        </p:xfrm>
        <a:graphic>
          <a:graphicData uri="http://schemas.openxmlformats.org/drawingml/2006/table">
            <a:tbl>
              <a:tblPr firstRow="1" bandRow="1">
                <a:tableStyleId>{5940675A-B579-460E-94D1-54222C63F5DA}</a:tableStyleId>
              </a:tblPr>
              <a:tblGrid>
                <a:gridCol w="3177776">
                  <a:extLst>
                    <a:ext uri="{9D8B030D-6E8A-4147-A177-3AD203B41FA5}">
                      <a16:colId xmlns:a16="http://schemas.microsoft.com/office/drawing/2014/main" val="3897375319"/>
                    </a:ext>
                  </a:extLst>
                </a:gridCol>
              </a:tblGrid>
              <a:tr h="309060">
                <a:tc>
                  <a:txBody>
                    <a:bodyPr/>
                    <a:lstStyle/>
                    <a:p>
                      <a:pPr algn="ctr"/>
                      <a:r>
                        <a:rPr lang="fr-FR" sz="1400" b="1" noProof="0" dirty="0">
                          <a:solidFill>
                            <a:schemeClr val="bg1"/>
                          </a:solidFill>
                          <a:latin typeface="+mn-lt"/>
                        </a:rPr>
                        <a:t>La Liste Finale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919410373"/>
                  </a:ext>
                </a:extLst>
              </a:tr>
              <a:tr h="223329">
                <a:tc>
                  <a:txBody>
                    <a:bodyPr/>
                    <a:lstStyle/>
                    <a:p>
                      <a:pPr algn="l" fontAlgn="ctr"/>
                      <a:r>
                        <a:rPr lang="fr-FR" sz="1400" b="1" i="0" u="none" strike="noStrike" dirty="0">
                          <a:effectLst/>
                          <a:latin typeface="+mn-lt"/>
                        </a:rPr>
                        <a:t>AFD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994649691"/>
                  </a:ext>
                </a:extLst>
              </a:tr>
              <a:tr h="223329">
                <a:tc>
                  <a:txBody>
                    <a:bodyPr/>
                    <a:lstStyle/>
                    <a:p>
                      <a:pPr algn="l" fontAlgn="ctr"/>
                      <a:r>
                        <a:rPr lang="fr-FR" sz="1400" b="1" i="0" u="none" strike="noStrike" dirty="0">
                          <a:solidFill>
                            <a:srgbClr val="000000"/>
                          </a:solidFill>
                          <a:effectLst/>
                          <a:latin typeface="+mn-lt"/>
                        </a:rPr>
                        <a:t>Banque mondiale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484618461"/>
                  </a:ext>
                </a:extLst>
              </a:tr>
              <a:tr h="288678">
                <a:tc>
                  <a:txBody>
                    <a:bodyPr/>
                    <a:lstStyle/>
                    <a:p>
                      <a:pPr algn="l" fontAlgn="ctr"/>
                      <a:r>
                        <a:rPr lang="fr-FR" sz="1400" b="1" i="0" u="none" strike="noStrike" dirty="0">
                          <a:effectLst/>
                          <a:latin typeface="+mn-lt"/>
                        </a:rPr>
                        <a:t>BID - Bank Islamique de Développement</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83881229"/>
                  </a:ext>
                </a:extLst>
              </a:tr>
              <a:tr h="223329">
                <a:tc>
                  <a:txBody>
                    <a:bodyPr/>
                    <a:lstStyle/>
                    <a:p>
                      <a:pPr algn="l" fontAlgn="ctr"/>
                      <a:r>
                        <a:rPr lang="fr-FR" sz="1400" b="1" i="0" u="none" strike="noStrike" dirty="0">
                          <a:solidFill>
                            <a:srgbClr val="000000"/>
                          </a:solidFill>
                          <a:effectLst/>
                          <a:latin typeface="+mn-lt"/>
                        </a:rPr>
                        <a:t>Chine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31813713"/>
                  </a:ext>
                </a:extLst>
              </a:tr>
              <a:tr h="223329">
                <a:tc>
                  <a:txBody>
                    <a:bodyPr/>
                    <a:lstStyle/>
                    <a:p>
                      <a:pPr algn="l" fontAlgn="ctr"/>
                      <a:r>
                        <a:rPr lang="fr-FR" sz="1400" b="1" i="0" u="none" strike="noStrike" dirty="0">
                          <a:solidFill>
                            <a:srgbClr val="000000"/>
                          </a:solidFill>
                          <a:effectLst/>
                          <a:latin typeface="+mn-lt"/>
                        </a:rPr>
                        <a:t>FAO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145034"/>
                  </a:ext>
                </a:extLst>
              </a:tr>
              <a:tr h="223329">
                <a:tc>
                  <a:txBody>
                    <a:bodyPr/>
                    <a:lstStyle/>
                    <a:p>
                      <a:pPr algn="l" fontAlgn="ctr"/>
                      <a:r>
                        <a:rPr lang="fr-FR" sz="1400" b="1" i="0" u="none" strike="noStrike" dirty="0">
                          <a:solidFill>
                            <a:srgbClr val="000000"/>
                          </a:solidFill>
                          <a:effectLst/>
                          <a:latin typeface="+mn-lt"/>
                        </a:rPr>
                        <a:t>Fondation Bill &amp; Melinda Gates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10720833"/>
                  </a:ext>
                </a:extLst>
              </a:tr>
              <a:tr h="223329">
                <a:tc>
                  <a:txBody>
                    <a:bodyPr/>
                    <a:lstStyle/>
                    <a:p>
                      <a:pPr algn="l" fontAlgn="ctr"/>
                      <a:r>
                        <a:rPr lang="fr-FR" sz="1400" b="1" i="0" u="none" strike="noStrike" dirty="0">
                          <a:solidFill>
                            <a:srgbClr val="000000"/>
                          </a:solidFill>
                          <a:effectLst/>
                          <a:latin typeface="+mn-lt"/>
                        </a:rPr>
                        <a:t>Fondation </a:t>
                      </a:r>
                      <a:r>
                        <a:rPr lang="fr-FR" sz="1400" b="1" i="0" u="none" strike="noStrike" dirty="0" err="1">
                          <a:solidFill>
                            <a:srgbClr val="000000"/>
                          </a:solidFill>
                          <a:effectLst/>
                          <a:latin typeface="+mn-lt"/>
                        </a:rPr>
                        <a:t>Buffett</a:t>
                      </a:r>
                      <a:endParaRPr lang="fr-FR" sz="1400" b="1" i="0" u="none" strike="noStrike" dirty="0">
                        <a:solidFill>
                          <a:srgbClr val="000000"/>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22856085"/>
                  </a:ext>
                </a:extLst>
              </a:tr>
              <a:tr h="223329">
                <a:tc>
                  <a:txBody>
                    <a:bodyPr/>
                    <a:lstStyle/>
                    <a:p>
                      <a:pPr algn="l" fontAlgn="ctr"/>
                      <a:r>
                        <a:rPr lang="fr-FR" sz="1400" b="1" i="0" u="none" strike="noStrike" dirty="0">
                          <a:solidFill>
                            <a:srgbClr val="000000"/>
                          </a:solidFill>
                          <a:effectLst/>
                          <a:latin typeface="+mn-lt"/>
                        </a:rPr>
                        <a:t>Fonds mondial</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62785165"/>
                  </a:ext>
                </a:extLst>
              </a:tr>
              <a:tr h="223329">
                <a:tc>
                  <a:txBody>
                    <a:bodyPr/>
                    <a:lstStyle/>
                    <a:p>
                      <a:pPr algn="l" fontAlgn="ctr"/>
                      <a:r>
                        <a:rPr lang="fr-FR" sz="1400" b="1" i="0" u="none" strike="noStrike" dirty="0">
                          <a:solidFill>
                            <a:srgbClr val="000000"/>
                          </a:solidFill>
                          <a:effectLst/>
                          <a:latin typeface="+mn-lt"/>
                        </a:rPr>
                        <a:t>GAVI</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5924874"/>
                  </a:ext>
                </a:extLst>
              </a:tr>
              <a:tr h="223329">
                <a:tc>
                  <a:txBody>
                    <a:bodyPr/>
                    <a:lstStyle/>
                    <a:p>
                      <a:pPr algn="l" fontAlgn="ctr"/>
                      <a:r>
                        <a:rPr lang="fr-FR" sz="1400" b="1" i="0" u="none" strike="noStrike" dirty="0">
                          <a:solidFill>
                            <a:srgbClr val="000000"/>
                          </a:solidFill>
                          <a:effectLst/>
                          <a:latin typeface="+mn-lt"/>
                        </a:rPr>
                        <a:t>GIZ - Coopération Allemande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232599137"/>
                  </a:ext>
                </a:extLst>
              </a:tr>
              <a:tr h="223329">
                <a:tc>
                  <a:txBody>
                    <a:bodyPr/>
                    <a:lstStyle/>
                    <a:p>
                      <a:pPr algn="l" fontAlgn="ctr"/>
                      <a:r>
                        <a:rPr lang="fr-FR" sz="1400" b="1" i="0" u="none" strike="noStrike" dirty="0">
                          <a:solidFill>
                            <a:srgbClr val="000000"/>
                          </a:solidFill>
                          <a:effectLst/>
                          <a:latin typeface="+mn-lt"/>
                        </a:rPr>
                        <a:t>OMS</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699444920"/>
                  </a:ext>
                </a:extLst>
              </a:tr>
              <a:tr h="437739">
                <a:tc>
                  <a:txBody>
                    <a:bodyPr/>
                    <a:lstStyle/>
                    <a:p>
                      <a:pPr algn="l" fontAlgn="ctr"/>
                      <a:r>
                        <a:rPr lang="fr-FR" sz="1400" b="1" i="0" u="none" strike="noStrike" dirty="0">
                          <a:effectLst/>
                          <a:latin typeface="+mn-lt"/>
                        </a:rPr>
                        <a:t>OOAS - Organisation Ouest Africaine de la Santé</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87630623"/>
                  </a:ext>
                </a:extLst>
              </a:tr>
              <a:tr h="223329">
                <a:tc>
                  <a:txBody>
                    <a:bodyPr/>
                    <a:lstStyle/>
                    <a:p>
                      <a:pPr algn="l" fontAlgn="ctr"/>
                      <a:r>
                        <a:rPr lang="fr-FR" sz="1400" b="1" i="0" u="none" strike="noStrike" dirty="0">
                          <a:effectLst/>
                          <a:latin typeface="+mn-lt"/>
                        </a:rPr>
                        <a:t>PAM</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41798727"/>
                  </a:ext>
                </a:extLst>
              </a:tr>
              <a:tr h="223329">
                <a:tc>
                  <a:txBody>
                    <a:bodyPr/>
                    <a:lstStyle/>
                    <a:p>
                      <a:pPr algn="l" fontAlgn="ctr"/>
                      <a:r>
                        <a:rPr lang="fr-FR" sz="1400" b="1" i="0" u="none" strike="noStrike" dirty="0">
                          <a:solidFill>
                            <a:srgbClr val="000000"/>
                          </a:solidFill>
                          <a:effectLst/>
                          <a:latin typeface="+mn-lt"/>
                        </a:rPr>
                        <a:t>Pays Bas - Projet ORIO</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28473728"/>
                  </a:ext>
                </a:extLst>
              </a:tr>
              <a:tr h="223329">
                <a:tc>
                  <a:txBody>
                    <a:bodyPr/>
                    <a:lstStyle/>
                    <a:p>
                      <a:pPr algn="l" fontAlgn="ctr"/>
                      <a:r>
                        <a:rPr lang="fr-FR" sz="1400" b="1" i="0" u="none" strike="noStrike" dirty="0">
                          <a:solidFill>
                            <a:srgbClr val="000000"/>
                          </a:solidFill>
                          <a:effectLst/>
                          <a:latin typeface="+mn-lt"/>
                        </a:rPr>
                        <a:t>UNFPA</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60110290"/>
                  </a:ext>
                </a:extLst>
              </a:tr>
              <a:tr h="223329">
                <a:tc>
                  <a:txBody>
                    <a:bodyPr/>
                    <a:lstStyle/>
                    <a:p>
                      <a:pPr algn="l" fontAlgn="ctr"/>
                      <a:r>
                        <a:rPr lang="fr-FR" sz="1400" b="1" i="0" u="none" strike="noStrike" dirty="0">
                          <a:solidFill>
                            <a:srgbClr val="000000"/>
                          </a:solidFill>
                          <a:effectLst/>
                          <a:latin typeface="+mn-lt"/>
                        </a:rPr>
                        <a:t>UNICEF</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73895097"/>
                  </a:ext>
                </a:extLst>
              </a:tr>
              <a:tr h="223329">
                <a:tc>
                  <a:txBody>
                    <a:bodyPr/>
                    <a:lstStyle/>
                    <a:p>
                      <a:pPr algn="l" fontAlgn="ctr"/>
                      <a:r>
                        <a:rPr lang="fr-FR" sz="1400" b="1" i="0" u="none" strike="noStrike" dirty="0">
                          <a:solidFill>
                            <a:srgbClr val="000000"/>
                          </a:solidFill>
                          <a:effectLst/>
                          <a:latin typeface="+mn-lt"/>
                        </a:rPr>
                        <a:t>UE - Union Européenne</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48928"/>
                  </a:ext>
                </a:extLst>
              </a:tr>
              <a:tr h="223329">
                <a:tc>
                  <a:txBody>
                    <a:bodyPr/>
                    <a:lstStyle/>
                    <a:p>
                      <a:pPr algn="l" fontAlgn="ctr"/>
                      <a:r>
                        <a:rPr lang="fr-FR" sz="1400" b="1" i="0" u="none" strike="noStrike" dirty="0">
                          <a:effectLst/>
                          <a:latin typeface="+mn-lt"/>
                        </a:rPr>
                        <a:t>USAID</a:t>
                      </a:r>
                    </a:p>
                  </a:txBody>
                  <a:tcPr marL="9525" marR="9525" marT="9525"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48643043"/>
                  </a:ext>
                </a:extLst>
              </a:tr>
            </a:tbl>
          </a:graphicData>
        </a:graphic>
      </p:graphicFrame>
      <p:sp>
        <p:nvSpPr>
          <p:cNvPr id="12" name="Isosceles Triangle 11"/>
          <p:cNvSpPr/>
          <p:nvPr/>
        </p:nvSpPr>
        <p:spPr>
          <a:xfrm rot="5400000">
            <a:off x="1317937" y="3576401"/>
            <a:ext cx="6173922" cy="389276"/>
          </a:xfrm>
          <a:prstGeom prst="triangle">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Isosceles Triangle 23"/>
          <p:cNvSpPr/>
          <p:nvPr/>
        </p:nvSpPr>
        <p:spPr>
          <a:xfrm rot="5400000">
            <a:off x="5140774" y="3582680"/>
            <a:ext cx="6186486" cy="38927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 name="Straight Connector 2"/>
          <p:cNvCxnSpPr/>
          <p:nvPr/>
        </p:nvCxnSpPr>
        <p:spPr>
          <a:xfrm flipV="1">
            <a:off x="180268" y="2308166"/>
            <a:ext cx="4023360" cy="0"/>
          </a:xfrm>
          <a:prstGeom prst="line">
            <a:avLst/>
          </a:prstGeom>
          <a:ln w="28575">
            <a:solidFill>
              <a:schemeClr val="bg1"/>
            </a:solidFill>
          </a:ln>
        </p:spPr>
        <p:style>
          <a:lnRef idx="3">
            <a:schemeClr val="dk1"/>
          </a:lnRef>
          <a:fillRef idx="0">
            <a:schemeClr val="dk1"/>
          </a:fillRef>
          <a:effectRef idx="2">
            <a:schemeClr val="dk1"/>
          </a:effectRef>
          <a:fontRef idx="minor">
            <a:schemeClr val="tx1"/>
          </a:fontRef>
        </p:style>
      </p:cxnSp>
      <p:sp>
        <p:nvSpPr>
          <p:cNvPr id="2" name="Espace réservé de la date 1">
            <a:extLst>
              <a:ext uri="{FF2B5EF4-FFF2-40B4-BE49-F238E27FC236}">
                <a16:creationId xmlns:a16="http://schemas.microsoft.com/office/drawing/2014/main" id="{C1690958-2988-45BC-8D66-466F2AEE5CAD}"/>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BD68ADF-665F-4A3A-B936-FA01415CF522}"/>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42</a:t>
            </a:fld>
            <a:endParaRPr lang="fr-CH">
              <a:solidFill>
                <a:prstClr val="black">
                  <a:tint val="75000"/>
                </a:prstClr>
              </a:solidFill>
            </a:endParaRPr>
          </a:p>
        </p:txBody>
      </p:sp>
    </p:spTree>
    <p:extLst>
      <p:ext uri="{BB962C8B-B14F-4D97-AF65-F5344CB8AC3E}">
        <p14:creationId xmlns:p14="http://schemas.microsoft.com/office/powerpoint/2010/main" val="4049246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itle 3"/>
          <p:cNvSpPr>
            <a:spLocks noGrp="1"/>
          </p:cNvSpPr>
          <p:nvPr>
            <p:ph type="title"/>
          </p:nvPr>
        </p:nvSpPr>
        <p:spPr>
          <a:xfrm>
            <a:off x="358775" y="207170"/>
            <a:ext cx="10515600" cy="306389"/>
          </a:xfrm>
        </p:spPr>
        <p:txBody>
          <a:bodyPr>
            <a:noAutofit/>
          </a:bodyPr>
          <a:lstStyle/>
          <a:p>
            <a:r>
              <a:rPr lang="fr-FR" sz="2000" b="1" dirty="0">
                <a:latin typeface="Arial" panose="020B0604020202020204" pitchFamily="34" charset="0"/>
                <a:cs typeface="Arial" panose="020B0604020202020204" pitchFamily="34" charset="0"/>
              </a:rPr>
              <a:t>Le processus de cartographie : Le collecte des données de financement bailleurs</a:t>
            </a:r>
          </a:p>
        </p:txBody>
      </p:sp>
      <p:cxnSp>
        <p:nvCxnSpPr>
          <p:cNvPr id="25" name="Straight Connector 24"/>
          <p:cNvCxnSpPr/>
          <p:nvPr/>
        </p:nvCxnSpPr>
        <p:spPr>
          <a:xfrm>
            <a:off x="0" y="671514"/>
            <a:ext cx="12192000"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aphicFrame>
        <p:nvGraphicFramePr>
          <p:cNvPr id="16" name="Table 15"/>
          <p:cNvGraphicFramePr>
            <a:graphicFrameLocks noGrp="1"/>
          </p:cNvGraphicFramePr>
          <p:nvPr/>
        </p:nvGraphicFramePr>
        <p:xfrm>
          <a:off x="235629" y="966648"/>
          <a:ext cx="8709588" cy="5792687"/>
        </p:xfrm>
        <a:graphic>
          <a:graphicData uri="http://schemas.openxmlformats.org/drawingml/2006/table">
            <a:tbl>
              <a:tblPr firstRow="1" firstCol="1" bandRow="1"/>
              <a:tblGrid>
                <a:gridCol w="2473952">
                  <a:extLst>
                    <a:ext uri="{9D8B030D-6E8A-4147-A177-3AD203B41FA5}">
                      <a16:colId xmlns:a16="http://schemas.microsoft.com/office/drawing/2014/main" val="2959712129"/>
                    </a:ext>
                  </a:extLst>
                </a:gridCol>
                <a:gridCol w="2768671">
                  <a:extLst>
                    <a:ext uri="{9D8B030D-6E8A-4147-A177-3AD203B41FA5}">
                      <a16:colId xmlns:a16="http://schemas.microsoft.com/office/drawing/2014/main" val="2257442494"/>
                    </a:ext>
                  </a:extLst>
                </a:gridCol>
                <a:gridCol w="3466965">
                  <a:extLst>
                    <a:ext uri="{9D8B030D-6E8A-4147-A177-3AD203B41FA5}">
                      <a16:colId xmlns:a16="http://schemas.microsoft.com/office/drawing/2014/main" val="3237647008"/>
                    </a:ext>
                  </a:extLst>
                </a:gridCol>
              </a:tblGrid>
              <a:tr h="219332">
                <a:tc>
                  <a:txBody>
                    <a:bodyPr/>
                    <a:lstStyle/>
                    <a:p>
                      <a:pPr algn="ctr"/>
                      <a:r>
                        <a:rPr lang="fr-FR" sz="1200" b="1" noProof="0" dirty="0">
                          <a:solidFill>
                            <a:schemeClr val="bg1"/>
                          </a:solidFill>
                          <a:latin typeface="+mn-lt"/>
                        </a:rPr>
                        <a:t>Partenaire</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tx2"/>
                    </a:solidFill>
                  </a:tcPr>
                </a:tc>
                <a:tc>
                  <a:txBody>
                    <a:bodyPr/>
                    <a:lstStyle/>
                    <a:p>
                      <a:pPr marL="0" marR="0" algn="ctr">
                        <a:spcBef>
                          <a:spcPts val="0"/>
                        </a:spcBef>
                        <a:spcAft>
                          <a:spcPts val="0"/>
                        </a:spcAft>
                      </a:pPr>
                      <a:r>
                        <a:rPr lang="fr-FR" sz="1200" b="1" dirty="0">
                          <a:solidFill>
                            <a:schemeClr val="bg1"/>
                          </a:solidFill>
                          <a:effectLst/>
                          <a:latin typeface="+mn-lt"/>
                          <a:ea typeface="Calibri" panose="020F0502020204030204" pitchFamily="34" charset="0"/>
                        </a:rPr>
                        <a:t>Date du Premier Contact</a:t>
                      </a: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tx2"/>
                    </a:solidFill>
                  </a:tcPr>
                </a:tc>
                <a:tc>
                  <a:txBody>
                    <a:bodyPr/>
                    <a:lstStyle/>
                    <a:p>
                      <a:pPr marL="0" marR="0" algn="ctr">
                        <a:spcBef>
                          <a:spcPts val="0"/>
                        </a:spcBef>
                        <a:spcAft>
                          <a:spcPts val="0"/>
                        </a:spcAft>
                      </a:pPr>
                      <a:r>
                        <a:rPr lang="fr-FR" sz="1200" b="1" dirty="0">
                          <a:solidFill>
                            <a:schemeClr val="bg1"/>
                          </a:solidFill>
                          <a:effectLst/>
                          <a:latin typeface="+mn-lt"/>
                          <a:ea typeface="Calibri" panose="020F0502020204030204" pitchFamily="34" charset="0"/>
                        </a:rPr>
                        <a:t>Date de Soumission</a:t>
                      </a:r>
                      <a:endParaRPr lang="fr-FR" sz="1200" dirty="0">
                        <a:solidFill>
                          <a:schemeClr val="bg1"/>
                        </a:solidFill>
                        <a:effectLst/>
                        <a:latin typeface="+mn-lt"/>
                        <a:ea typeface="Calibri" panose="020F0502020204030204" pitchFamily="34" charset="0"/>
                      </a:endParaRPr>
                    </a:p>
                  </a:txBody>
                  <a:tcPr marL="68580" marR="68580" marT="0" marB="0">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a:noFill/>
                    </a:lnB>
                    <a:solidFill>
                      <a:schemeClr val="tx2"/>
                    </a:solidFill>
                  </a:tcPr>
                </a:tc>
                <a:extLst>
                  <a:ext uri="{0D108BD9-81ED-4DB2-BD59-A6C34878D82A}">
                    <a16:rowId xmlns:a16="http://schemas.microsoft.com/office/drawing/2014/main" val="1362751468"/>
                  </a:ext>
                </a:extLst>
              </a:tr>
              <a:tr h="231519">
                <a:tc>
                  <a:txBody>
                    <a:bodyPr/>
                    <a:lstStyle/>
                    <a:p>
                      <a:pPr marL="0" marR="0">
                        <a:spcBef>
                          <a:spcPts val="0"/>
                        </a:spcBef>
                        <a:spcAft>
                          <a:spcPts val="0"/>
                        </a:spcAft>
                      </a:pPr>
                      <a:r>
                        <a:rPr lang="fr-FR" sz="1200" dirty="0">
                          <a:effectLst/>
                          <a:latin typeface="+mn-lt"/>
                          <a:ea typeface="Calibri" panose="020F0502020204030204" pitchFamily="34" charset="0"/>
                        </a:rPr>
                        <a:t>AFD</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effectLst/>
                          <a:latin typeface="+mn-lt"/>
                          <a:ea typeface="Calibri" panose="020F0502020204030204" pitchFamily="34" charset="0"/>
                        </a:rPr>
                        <a:t>22</a:t>
                      </a:r>
                      <a:r>
                        <a:rPr lang="fr-FR" sz="1200" baseline="30000" dirty="0">
                          <a:effectLst/>
                          <a:latin typeface="+mn-lt"/>
                          <a:ea typeface="Calibri" panose="020F0502020204030204" pitchFamily="34" charset="0"/>
                        </a:rPr>
                        <a:t> </a:t>
                      </a:r>
                      <a:r>
                        <a:rPr lang="fr-FR" sz="1200" dirty="0">
                          <a:effectLst/>
                          <a:latin typeface="+mn-lt"/>
                          <a:ea typeface="Calibri" panose="020F0502020204030204" pitchFamily="34" charset="0"/>
                        </a:rPr>
                        <a:t>Janvier 2020</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effectLst/>
                          <a:latin typeface="+mn-lt"/>
                          <a:ea typeface="Calibri" panose="020F0502020204030204" pitchFamily="34" charset="0"/>
                        </a:rPr>
                        <a:t>30</a:t>
                      </a:r>
                      <a:r>
                        <a:rPr lang="fr-FR" sz="1200" baseline="30000" dirty="0">
                          <a:effectLst/>
                          <a:latin typeface="+mn-lt"/>
                          <a:ea typeface="Calibri" panose="020F0502020204030204" pitchFamily="34" charset="0"/>
                        </a:rPr>
                        <a:t> </a:t>
                      </a:r>
                      <a:r>
                        <a:rPr lang="fr-FR" sz="1200" dirty="0">
                          <a:effectLst/>
                          <a:latin typeface="+mn-lt"/>
                          <a:ea typeface="Calibri" panose="020F0502020204030204" pitchFamily="34" charset="0"/>
                        </a:rPr>
                        <a:t>Janvier 2020</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6736911"/>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Banque mondiale</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Complété par CHAI</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fr-FR"/>
                    </a:p>
                  </a:txBody>
                  <a:tcPr/>
                </a:tc>
                <a:extLst>
                  <a:ext uri="{0D108BD9-81ED-4DB2-BD59-A6C34878D82A}">
                    <a16:rowId xmlns:a16="http://schemas.microsoft.com/office/drawing/2014/main" val="3745267837"/>
                  </a:ext>
                </a:extLst>
              </a:tr>
              <a:tr h="364277">
                <a:tc>
                  <a:txBody>
                    <a:bodyPr/>
                    <a:lstStyle/>
                    <a:p>
                      <a:pPr marL="0" marR="0">
                        <a:spcBef>
                          <a:spcPts val="0"/>
                        </a:spcBef>
                        <a:spcAft>
                          <a:spcPts val="0"/>
                        </a:spcAft>
                      </a:pPr>
                      <a:r>
                        <a:rPr lang="fr-FR" sz="1200" dirty="0">
                          <a:effectLst/>
                          <a:latin typeface="+mn-lt"/>
                          <a:ea typeface="Calibri" panose="020F0502020204030204" pitchFamily="34" charset="0"/>
                        </a:rPr>
                        <a:t>BID - Bank Islamique de Développement</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fr-FR" sz="1200" dirty="0">
                          <a:effectLst/>
                          <a:latin typeface="+mn-lt"/>
                          <a:ea typeface="Calibri" panose="020F0502020204030204" pitchFamily="34" charset="0"/>
                        </a:rPr>
                        <a:t>Complété par CHAI</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851995553"/>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Chine</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Complété par CHAI</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fr-FR"/>
                    </a:p>
                  </a:txBody>
                  <a:tcPr/>
                </a:tc>
                <a:extLst>
                  <a:ext uri="{0D108BD9-81ED-4DB2-BD59-A6C34878D82A}">
                    <a16:rowId xmlns:a16="http://schemas.microsoft.com/office/drawing/2014/main" val="2758958590"/>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FAO</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29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18 Février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20212425"/>
                  </a:ext>
                </a:extLst>
              </a:tr>
              <a:tr h="364277">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Fondation Bill &amp; Melinda Gates</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20</a:t>
                      </a:r>
                      <a:r>
                        <a:rPr lang="fr-FR" sz="1200" baseline="0" dirty="0">
                          <a:solidFill>
                            <a:srgbClr val="000000"/>
                          </a:solidFill>
                          <a:effectLst/>
                          <a:latin typeface="+mn-lt"/>
                          <a:ea typeface="Calibri" panose="020F0502020204030204" pitchFamily="34" charset="0"/>
                        </a:rPr>
                        <a:t> </a:t>
                      </a:r>
                      <a:r>
                        <a:rPr lang="fr-FR" sz="1200" dirty="0">
                          <a:solidFill>
                            <a:srgbClr val="000000"/>
                          </a:solidFill>
                          <a:effectLst/>
                          <a:latin typeface="+mn-lt"/>
                          <a:ea typeface="Calibri" panose="020F0502020204030204" pitchFamily="34" charset="0"/>
                        </a:rPr>
                        <a:t>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24 Février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0699432"/>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Fondation </a:t>
                      </a:r>
                      <a:r>
                        <a:rPr lang="fr-FR" sz="1200" dirty="0" err="1">
                          <a:solidFill>
                            <a:srgbClr val="000000"/>
                          </a:solidFill>
                          <a:effectLst/>
                          <a:latin typeface="+mn-lt"/>
                          <a:ea typeface="Calibri" panose="020F0502020204030204" pitchFamily="34" charset="0"/>
                        </a:rPr>
                        <a:t>Buffett</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Complété par CHAI</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2821342146"/>
                  </a:ext>
                </a:extLst>
              </a:tr>
              <a:tr h="910694">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Fonds mondial</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20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TB/Malaria (24 Janvier 2020)</a:t>
                      </a:r>
                      <a:endParaRPr lang="fr-FR" sz="1200" dirty="0">
                        <a:effectLst/>
                        <a:latin typeface="+mn-lt"/>
                        <a:ea typeface="Calibri" panose="020F0502020204030204" pitchFamily="34" charset="0"/>
                      </a:endParaRPr>
                    </a:p>
                    <a:p>
                      <a:pPr marL="0" marR="0" algn="ctr">
                        <a:spcBef>
                          <a:spcPts val="0"/>
                        </a:spcBef>
                        <a:spcAft>
                          <a:spcPts val="0"/>
                        </a:spcAft>
                      </a:pPr>
                      <a:r>
                        <a:rPr lang="fr-FR" sz="1200" dirty="0">
                          <a:solidFill>
                            <a:srgbClr val="000000"/>
                          </a:solidFill>
                          <a:effectLst/>
                          <a:latin typeface="+mn-lt"/>
                          <a:ea typeface="Calibri" panose="020F0502020204030204" pitchFamily="34" charset="0"/>
                        </a:rPr>
                        <a:t>HIV – SPCNLS (7 Février 2020)</a:t>
                      </a:r>
                      <a:endParaRPr lang="fr-FR" sz="1200" dirty="0">
                        <a:effectLst/>
                        <a:latin typeface="+mn-lt"/>
                        <a:ea typeface="Calibri" panose="020F0502020204030204" pitchFamily="34" charset="0"/>
                      </a:endParaRPr>
                    </a:p>
                    <a:p>
                      <a:pPr marL="0" marR="0" algn="ctr">
                        <a:spcBef>
                          <a:spcPts val="0"/>
                        </a:spcBef>
                        <a:spcAft>
                          <a:spcPts val="0"/>
                        </a:spcAft>
                      </a:pPr>
                      <a:r>
                        <a:rPr lang="fr-FR" sz="1200" dirty="0">
                          <a:solidFill>
                            <a:srgbClr val="000000"/>
                          </a:solidFill>
                          <a:effectLst/>
                          <a:latin typeface="+mn-lt"/>
                          <a:ea typeface="Calibri" panose="020F0502020204030204" pitchFamily="34" charset="0"/>
                        </a:rPr>
                        <a:t>IPC (28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67110106"/>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GAVI</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Complété par CHAI</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extLst>
                  <a:ext uri="{0D108BD9-81ED-4DB2-BD59-A6C34878D82A}">
                    <a16:rowId xmlns:a16="http://schemas.microsoft.com/office/drawing/2014/main" val="150737143"/>
                  </a:ext>
                </a:extLst>
              </a:tr>
              <a:tr h="364277">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GIZ - Coopération Allemande</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Complété par CHAI</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fr-FR"/>
                    </a:p>
                  </a:txBody>
                  <a:tcPr/>
                </a:tc>
                <a:extLst>
                  <a:ext uri="{0D108BD9-81ED-4DB2-BD59-A6C34878D82A}">
                    <a16:rowId xmlns:a16="http://schemas.microsoft.com/office/drawing/2014/main" val="2976350217"/>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OMS</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21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3 Février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44481"/>
                  </a:ext>
                </a:extLst>
              </a:tr>
              <a:tr h="546416">
                <a:tc>
                  <a:txBody>
                    <a:bodyPr/>
                    <a:lstStyle/>
                    <a:p>
                      <a:pPr marL="0" marR="0">
                        <a:spcBef>
                          <a:spcPts val="0"/>
                        </a:spcBef>
                        <a:spcAft>
                          <a:spcPts val="0"/>
                        </a:spcAft>
                      </a:pPr>
                      <a:r>
                        <a:rPr lang="fr-FR" sz="1200" dirty="0">
                          <a:effectLst/>
                          <a:latin typeface="+mn-lt"/>
                          <a:ea typeface="Calibri" panose="020F0502020204030204" pitchFamily="34" charset="0"/>
                        </a:rPr>
                        <a:t>OOAS - Organisation Ouest Africaine de la Santé</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r-FR" sz="1200" dirty="0">
                          <a:effectLst/>
                          <a:latin typeface="+mn-lt"/>
                          <a:ea typeface="Calibri" panose="020F0502020204030204" pitchFamily="34" charset="0"/>
                        </a:rPr>
                        <a:t>29 Janvier 2020</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200" dirty="0">
                          <a:solidFill>
                            <a:schemeClr val="tx1"/>
                          </a:solidFill>
                          <a:effectLst/>
                          <a:latin typeface="+mn-lt"/>
                          <a:ea typeface="Calibri" panose="020F0502020204030204" pitchFamily="34" charset="0"/>
                        </a:rPr>
                        <a:t>Non </a:t>
                      </a:r>
                      <a:r>
                        <a:rPr lang="en-US" sz="1200" dirty="0" err="1">
                          <a:solidFill>
                            <a:schemeClr val="tx1"/>
                          </a:solidFill>
                          <a:effectLst/>
                          <a:latin typeface="+mn-lt"/>
                          <a:ea typeface="Calibri" panose="020F0502020204030204" pitchFamily="34" charset="0"/>
                        </a:rPr>
                        <a:t>soumis</a:t>
                      </a:r>
                      <a:endParaRPr lang="fr-FR" sz="1200" dirty="0">
                        <a:solidFill>
                          <a:schemeClr val="tx1"/>
                        </a:solidFill>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85970570"/>
                  </a:ext>
                </a:extLst>
              </a:tr>
              <a:tr h="231519">
                <a:tc>
                  <a:txBody>
                    <a:bodyPr/>
                    <a:lstStyle/>
                    <a:p>
                      <a:pPr marL="0" marR="0">
                        <a:spcBef>
                          <a:spcPts val="0"/>
                        </a:spcBef>
                        <a:spcAft>
                          <a:spcPts val="0"/>
                        </a:spcAft>
                      </a:pPr>
                      <a:r>
                        <a:rPr lang="fr-FR" sz="1200" dirty="0">
                          <a:effectLst/>
                          <a:latin typeface="+mn-lt"/>
                          <a:ea typeface="Calibri" panose="020F0502020204030204" pitchFamily="34" charset="0"/>
                        </a:rPr>
                        <a:t>PAM</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effectLst/>
                          <a:latin typeface="+mn-lt"/>
                          <a:ea typeface="Calibri" panose="020F0502020204030204" pitchFamily="34" charset="0"/>
                        </a:rPr>
                        <a:t>27</a:t>
                      </a:r>
                      <a:r>
                        <a:rPr lang="fr-FR" sz="1200" baseline="0" dirty="0">
                          <a:effectLst/>
                          <a:latin typeface="+mn-lt"/>
                          <a:ea typeface="Calibri" panose="020F0502020204030204" pitchFamily="34" charset="0"/>
                        </a:rPr>
                        <a:t> </a:t>
                      </a:r>
                      <a:r>
                        <a:rPr lang="fr-FR" sz="1200" dirty="0">
                          <a:effectLst/>
                          <a:latin typeface="+mn-lt"/>
                          <a:ea typeface="Calibri" panose="020F0502020204030204" pitchFamily="34" charset="0"/>
                        </a:rPr>
                        <a:t>Janvier 2020</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effectLst/>
                          <a:latin typeface="+mn-lt"/>
                          <a:ea typeface="Calibri" panose="020F0502020204030204" pitchFamily="34" charset="0"/>
                        </a:rPr>
                        <a:t>12 Février 2020</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9850750"/>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Pays Bas - Projet ORIO</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2">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Complété par CHAI</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fr-FR"/>
                    </a:p>
                  </a:txBody>
                  <a:tcPr/>
                </a:tc>
                <a:extLst>
                  <a:ext uri="{0D108BD9-81ED-4DB2-BD59-A6C34878D82A}">
                    <a16:rowId xmlns:a16="http://schemas.microsoft.com/office/drawing/2014/main" val="2622969453"/>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UNFPA</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24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3 Février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7000543"/>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UNICEF</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14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29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56243037"/>
                  </a:ext>
                </a:extLst>
              </a:tr>
              <a:tr h="231519">
                <a:tc>
                  <a:txBody>
                    <a:bodyPr/>
                    <a:lstStyle/>
                    <a:p>
                      <a:pPr marL="0" marR="0">
                        <a:spcBef>
                          <a:spcPts val="0"/>
                        </a:spcBef>
                        <a:spcAft>
                          <a:spcPts val="0"/>
                        </a:spcAft>
                      </a:pPr>
                      <a:r>
                        <a:rPr lang="fr-FR" sz="1200" dirty="0">
                          <a:solidFill>
                            <a:srgbClr val="000000"/>
                          </a:solidFill>
                          <a:effectLst/>
                          <a:latin typeface="+mn-lt"/>
                          <a:ea typeface="Calibri" panose="020F0502020204030204" pitchFamily="34" charset="0"/>
                        </a:rPr>
                        <a:t>UE - Union Européenne</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28 Janvier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solidFill>
                            <a:srgbClr val="000000"/>
                          </a:solidFill>
                          <a:effectLst/>
                          <a:latin typeface="+mn-lt"/>
                          <a:ea typeface="Calibri" panose="020F0502020204030204" pitchFamily="34" charset="0"/>
                        </a:rPr>
                        <a:t>10 Février 2020</a:t>
                      </a:r>
                      <a:endParaRPr lang="fr-FR" sz="1200" dirty="0">
                        <a:effectLst/>
                        <a:latin typeface="+mn-lt"/>
                        <a:ea typeface="Calibri" panose="020F0502020204030204" pitchFamily="34" charset="0"/>
                      </a:endParaRP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9383460"/>
                  </a:ext>
                </a:extLst>
              </a:tr>
              <a:tr h="243703">
                <a:tc>
                  <a:txBody>
                    <a:bodyPr/>
                    <a:lstStyle/>
                    <a:p>
                      <a:pPr marL="0" marR="0">
                        <a:spcBef>
                          <a:spcPts val="0"/>
                        </a:spcBef>
                        <a:spcAft>
                          <a:spcPts val="0"/>
                        </a:spcAft>
                      </a:pPr>
                      <a:r>
                        <a:rPr lang="fr-FR" sz="1200" dirty="0">
                          <a:effectLst/>
                          <a:latin typeface="+mn-lt"/>
                          <a:ea typeface="Calibri" panose="020F0502020204030204" pitchFamily="34" charset="0"/>
                        </a:rPr>
                        <a:t>USAID</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effectLst/>
                          <a:latin typeface="+mn-lt"/>
                          <a:ea typeface="Calibri" panose="020F0502020204030204" pitchFamily="34" charset="0"/>
                        </a:rPr>
                        <a:t>28 Janvier 2020</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fr-FR" sz="1200" dirty="0">
                          <a:effectLst/>
                          <a:latin typeface="+mn-lt"/>
                          <a:ea typeface="Calibri" panose="020F0502020204030204" pitchFamily="34" charset="0"/>
                        </a:rPr>
                        <a:t>11 Février 2020</a:t>
                      </a:r>
                    </a:p>
                  </a:txBody>
                  <a:tcPr marL="68580" marR="68580" marT="0" marB="0" anchor="ctr">
                    <a:lnL w="28575" cap="flat" cmpd="dbl" algn="ctr">
                      <a:solidFill>
                        <a:srgbClr val="000000"/>
                      </a:solidFill>
                      <a:prstDash val="solid"/>
                      <a:round/>
                      <a:headEnd type="none" w="med" len="med"/>
                      <a:tailEnd type="none" w="med" len="med"/>
                    </a:lnL>
                    <a:lnR w="28575"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312746071"/>
                  </a:ext>
                </a:extLst>
              </a:tr>
            </a:tbl>
          </a:graphicData>
        </a:graphic>
      </p:graphicFrame>
      <p:sp>
        <p:nvSpPr>
          <p:cNvPr id="39" name="Rectangle 38"/>
          <p:cNvSpPr/>
          <p:nvPr/>
        </p:nvSpPr>
        <p:spPr>
          <a:xfrm>
            <a:off x="12192000" y="1917069"/>
            <a:ext cx="670560" cy="494093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Espace réservé de la date 1">
            <a:extLst>
              <a:ext uri="{FF2B5EF4-FFF2-40B4-BE49-F238E27FC236}">
                <a16:creationId xmlns:a16="http://schemas.microsoft.com/office/drawing/2014/main" id="{0F00BAD7-99CA-447B-933C-4ED45F813292}"/>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547B0CAC-C938-47BB-8BE6-56A933963E08}"/>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43</a:t>
            </a:fld>
            <a:endParaRPr lang="fr-CH">
              <a:solidFill>
                <a:prstClr val="black">
                  <a:tint val="75000"/>
                </a:prstClr>
              </a:solidFill>
            </a:endParaRPr>
          </a:p>
        </p:txBody>
      </p:sp>
    </p:spTree>
    <p:extLst>
      <p:ext uri="{BB962C8B-B14F-4D97-AF65-F5344CB8AC3E}">
        <p14:creationId xmlns:p14="http://schemas.microsoft.com/office/powerpoint/2010/main" val="41211633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itle 3"/>
          <p:cNvSpPr>
            <a:spLocks noGrp="1"/>
          </p:cNvSpPr>
          <p:nvPr>
            <p:ph type="title"/>
          </p:nvPr>
        </p:nvSpPr>
        <p:spPr>
          <a:xfrm>
            <a:off x="358775" y="207170"/>
            <a:ext cx="10515600" cy="306389"/>
          </a:xfrm>
        </p:spPr>
        <p:txBody>
          <a:bodyPr>
            <a:noAutofit/>
          </a:bodyPr>
          <a:lstStyle/>
          <a:p>
            <a:r>
              <a:rPr lang="fr-FR" sz="2000" b="1" dirty="0">
                <a:latin typeface="Arial" panose="020B0604020202020204" pitchFamily="34" charset="0"/>
                <a:cs typeface="Arial" panose="020B0604020202020204" pitchFamily="34" charset="0"/>
              </a:rPr>
              <a:t>Contributions Des Partenaires par Thématique (2020-2022)</a:t>
            </a:r>
          </a:p>
        </p:txBody>
      </p:sp>
      <p:cxnSp>
        <p:nvCxnSpPr>
          <p:cNvPr id="25" name="Straight Connector 24"/>
          <p:cNvCxnSpPr/>
          <p:nvPr/>
        </p:nvCxnSpPr>
        <p:spPr>
          <a:xfrm>
            <a:off x="0" y="671514"/>
            <a:ext cx="12192000"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6" name="TextBox 5"/>
          <p:cNvSpPr txBox="1"/>
          <p:nvPr/>
        </p:nvSpPr>
        <p:spPr>
          <a:xfrm>
            <a:off x="3422468" y="709924"/>
            <a:ext cx="60960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Contributions Des </a:t>
            </a:r>
            <a:r>
              <a:rPr kumimoji="0" lang="fr-FR" sz="1400" b="1" i="0" u="none" strike="noStrike" kern="1200" cap="none" spc="0" normalizeH="0" baseline="0" noProof="0" dirty="0">
                <a:ln>
                  <a:noFill/>
                </a:ln>
                <a:solidFill>
                  <a:prstClr val="black"/>
                </a:solidFill>
                <a:effectLst/>
                <a:uLnTx/>
                <a:uFillTx/>
                <a:latin typeface="Calibri"/>
                <a:ea typeface="+mn-ea"/>
                <a:cs typeface="+mn-cs"/>
              </a:rPr>
              <a:t>Partenaires</a:t>
            </a:r>
            <a:r>
              <a:rPr kumimoji="0" lang="en-US" sz="1400" b="1" i="0" u="none" strike="noStrike" kern="1200" cap="none" spc="0" normalizeH="0" baseline="0" noProof="0" dirty="0">
                <a:ln>
                  <a:noFill/>
                </a:ln>
                <a:solidFill>
                  <a:prstClr val="black"/>
                </a:solidFill>
                <a:effectLst/>
                <a:uLnTx/>
                <a:uFillTx/>
                <a:latin typeface="Calibri"/>
                <a:ea typeface="+mn-ea"/>
                <a:cs typeface="+mn-cs"/>
              </a:rPr>
              <a:t> Par </a:t>
            </a:r>
            <a:r>
              <a:rPr kumimoji="0" lang="en-US" sz="1400" b="1" i="0" u="none" strike="noStrike" kern="1200" cap="none" spc="0" normalizeH="0" baseline="0" noProof="0" dirty="0" err="1">
                <a:ln>
                  <a:noFill/>
                </a:ln>
                <a:solidFill>
                  <a:prstClr val="black"/>
                </a:solidFill>
                <a:effectLst/>
                <a:uLnTx/>
                <a:uFillTx/>
                <a:latin typeface="Calibri"/>
                <a:ea typeface="+mn-ea"/>
                <a:cs typeface="+mn-cs"/>
              </a:rPr>
              <a:t>Thématique</a:t>
            </a:r>
            <a:r>
              <a:rPr kumimoji="0" lang="en-US" sz="1400" b="1" i="0" u="none" strike="noStrike" kern="1200" cap="none" spc="0" normalizeH="0" baseline="0" noProof="0" dirty="0">
                <a:ln>
                  <a:noFill/>
                </a:ln>
                <a:solidFill>
                  <a:prstClr val="black"/>
                </a:solidFill>
                <a:effectLst/>
                <a:uLnTx/>
                <a:uFillTx/>
                <a:latin typeface="Calibri"/>
                <a:ea typeface="+mn-ea"/>
                <a:cs typeface="+mn-cs"/>
              </a:rPr>
              <a:t> 2020 – 2022 (Millions XOF)</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12" name="Chart 11"/>
          <p:cNvGraphicFramePr/>
          <p:nvPr/>
        </p:nvGraphicFramePr>
        <p:xfrm>
          <a:off x="0" y="709924"/>
          <a:ext cx="12192000" cy="6148076"/>
        </p:xfrm>
        <a:graphic>
          <a:graphicData uri="http://schemas.openxmlformats.org/drawingml/2006/chart">
            <c:chart xmlns:c="http://schemas.openxmlformats.org/drawingml/2006/chart" xmlns:r="http://schemas.openxmlformats.org/officeDocument/2006/relationships" r:id="rId6"/>
          </a:graphicData>
        </a:graphic>
      </p:graphicFrame>
      <p:sp>
        <p:nvSpPr>
          <p:cNvPr id="2" name="Espace réservé de la date 1">
            <a:extLst>
              <a:ext uri="{FF2B5EF4-FFF2-40B4-BE49-F238E27FC236}">
                <a16:creationId xmlns:a16="http://schemas.microsoft.com/office/drawing/2014/main" id="{0B0255CD-DBA7-4460-9CD3-7200C5C37859}"/>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CA6C8056-BCCF-4DAA-9349-0E2B0514DFB0}"/>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44</a:t>
            </a:fld>
            <a:endParaRPr lang="fr-CH">
              <a:solidFill>
                <a:prstClr val="black">
                  <a:tint val="75000"/>
                </a:prstClr>
              </a:solidFill>
            </a:endParaRPr>
          </a:p>
        </p:txBody>
      </p:sp>
    </p:spTree>
    <p:extLst>
      <p:ext uri="{BB962C8B-B14F-4D97-AF65-F5344CB8AC3E}">
        <p14:creationId xmlns:p14="http://schemas.microsoft.com/office/powerpoint/2010/main" val="10056672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itle 3"/>
          <p:cNvSpPr>
            <a:spLocks noGrp="1"/>
          </p:cNvSpPr>
          <p:nvPr>
            <p:ph type="title"/>
          </p:nvPr>
        </p:nvSpPr>
        <p:spPr>
          <a:xfrm>
            <a:off x="358775" y="207170"/>
            <a:ext cx="10515600" cy="306389"/>
          </a:xfrm>
        </p:spPr>
        <p:txBody>
          <a:bodyPr>
            <a:noAutofit/>
          </a:bodyPr>
          <a:lstStyle/>
          <a:p>
            <a:r>
              <a:rPr lang="fr-FR" sz="2000" b="1" dirty="0">
                <a:latin typeface="Arial" panose="020B0604020202020204" pitchFamily="34" charset="0"/>
                <a:cs typeface="Arial" panose="020B0604020202020204" pitchFamily="34" charset="0"/>
              </a:rPr>
              <a:t>Contributions Des Partenaires par Thématique (2020-2022)</a:t>
            </a:r>
          </a:p>
        </p:txBody>
      </p:sp>
      <p:cxnSp>
        <p:nvCxnSpPr>
          <p:cNvPr id="25" name="Straight Connector 24"/>
          <p:cNvCxnSpPr/>
          <p:nvPr/>
        </p:nvCxnSpPr>
        <p:spPr>
          <a:xfrm>
            <a:off x="0" y="671514"/>
            <a:ext cx="12192000"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aphicFrame>
        <p:nvGraphicFramePr>
          <p:cNvPr id="7" name="Table 6"/>
          <p:cNvGraphicFramePr>
            <a:graphicFrameLocks noGrp="1"/>
          </p:cNvGraphicFramePr>
          <p:nvPr/>
        </p:nvGraphicFramePr>
        <p:xfrm>
          <a:off x="168390" y="1304595"/>
          <a:ext cx="3176451" cy="3517001"/>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098730">
                  <a:extLst>
                    <a:ext uri="{9D8B030D-6E8A-4147-A177-3AD203B41FA5}">
                      <a16:colId xmlns:a16="http://schemas.microsoft.com/office/drawing/2014/main" val="4145660795"/>
                    </a:ext>
                  </a:extLst>
                </a:gridCol>
                <a:gridCol w="1018904">
                  <a:extLst>
                    <a:ext uri="{9D8B030D-6E8A-4147-A177-3AD203B41FA5}">
                      <a16:colId xmlns:a16="http://schemas.microsoft.com/office/drawing/2014/main" val="3983985478"/>
                    </a:ext>
                  </a:extLst>
                </a:gridCol>
              </a:tblGrid>
              <a:tr h="240117">
                <a:tc>
                  <a:txBody>
                    <a:bodyPr/>
                    <a:lstStyle/>
                    <a:p>
                      <a:pPr algn="ctr"/>
                      <a:r>
                        <a:rPr lang="fr-FR" sz="1100" noProof="0" dirty="0"/>
                        <a:t>Partenaire</a:t>
                      </a:r>
                    </a:p>
                  </a:txBody>
                  <a:tcPr anchor="ctr"/>
                </a:tc>
                <a:tc>
                  <a:txBody>
                    <a:bodyPr/>
                    <a:lstStyle/>
                    <a:p>
                      <a:pPr algn="ctr"/>
                      <a:r>
                        <a:rPr lang="fr-FR" sz="1100" noProof="0" dirty="0"/>
                        <a:t>XOF</a:t>
                      </a:r>
                    </a:p>
                  </a:txBody>
                  <a:tcPr anchor="ctr"/>
                </a:tc>
                <a:tc>
                  <a:txBody>
                    <a:bodyPr/>
                    <a:lstStyle/>
                    <a:p>
                      <a:pPr algn="ctr"/>
                      <a:r>
                        <a:rPr lang="en-US" sz="1100" noProof="0" dirty="0"/>
                        <a:t>% Total</a:t>
                      </a:r>
                      <a:endParaRPr lang="fr-FR" sz="1100" noProof="0" dirty="0"/>
                    </a:p>
                  </a:txBody>
                  <a:tcPr anchor="ctr"/>
                </a:tc>
                <a:extLst>
                  <a:ext uri="{0D108BD9-81ED-4DB2-BD59-A6C34878D82A}">
                    <a16:rowId xmlns:a16="http://schemas.microsoft.com/office/drawing/2014/main" val="2802949267"/>
                  </a:ext>
                </a:extLst>
              </a:tr>
              <a:tr h="260503">
                <a:tc>
                  <a:txBody>
                    <a:bodyPr/>
                    <a:lstStyle/>
                    <a:p>
                      <a:pPr algn="ctr" fontAlgn="b"/>
                      <a:r>
                        <a:rPr lang="fr-FR" sz="1100" b="0" i="0" u="none" strike="noStrike" dirty="0">
                          <a:solidFill>
                            <a:srgbClr val="000000"/>
                          </a:solidFill>
                          <a:effectLst/>
                          <a:latin typeface="Calibri" panose="020F0502020204030204" pitchFamily="34" charset="0"/>
                        </a:rPr>
                        <a:t>Chine</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44,043,750,000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29.95%</a:t>
                      </a:r>
                    </a:p>
                  </a:txBody>
                  <a:tcPr marL="0" marR="0" marT="0" marB="0" anchor="ctr"/>
                </a:tc>
                <a:extLst>
                  <a:ext uri="{0D108BD9-81ED-4DB2-BD59-A6C34878D82A}">
                    <a16:rowId xmlns:a16="http://schemas.microsoft.com/office/drawing/2014/main" val="2678082985"/>
                  </a:ext>
                </a:extLst>
              </a:tr>
              <a:tr h="217481">
                <a:tc>
                  <a:txBody>
                    <a:bodyPr/>
                    <a:lstStyle/>
                    <a:p>
                      <a:pPr algn="ctr" fontAlgn="b"/>
                      <a:r>
                        <a:rPr lang="fr-FR" sz="1100" b="0" i="0" u="none" strike="noStrike" dirty="0">
                          <a:solidFill>
                            <a:srgbClr val="000000"/>
                          </a:solidFill>
                          <a:effectLst/>
                          <a:latin typeface="Calibri" panose="020F0502020204030204" pitchFamily="34" charset="0"/>
                        </a:rPr>
                        <a:t>Fonds Mondial</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25,607,024,640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17.41%</a:t>
                      </a:r>
                    </a:p>
                  </a:txBody>
                  <a:tcPr marL="0" marR="0" marT="0" marB="0" anchor="ctr"/>
                </a:tc>
                <a:extLst>
                  <a:ext uri="{0D108BD9-81ED-4DB2-BD59-A6C34878D82A}">
                    <a16:rowId xmlns:a16="http://schemas.microsoft.com/office/drawing/2014/main" val="1674411464"/>
                  </a:ext>
                </a:extLst>
              </a:tr>
              <a:tr h="217481">
                <a:tc>
                  <a:txBody>
                    <a:bodyPr/>
                    <a:lstStyle/>
                    <a:p>
                      <a:pPr algn="ctr" fontAlgn="b"/>
                      <a:r>
                        <a:rPr lang="fr-FR" sz="1100" b="0" i="0" u="none" strike="noStrike" dirty="0">
                          <a:solidFill>
                            <a:srgbClr val="000000"/>
                          </a:solidFill>
                          <a:effectLst/>
                          <a:latin typeface="Calibri" panose="020F0502020204030204" pitchFamily="34" charset="0"/>
                        </a:rPr>
                        <a:t>Banque Mondial</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25,534,029,851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17.36%</a:t>
                      </a:r>
                    </a:p>
                  </a:txBody>
                  <a:tcPr marL="0" marR="0" marT="0" marB="0" anchor="ctr"/>
                </a:tc>
                <a:extLst>
                  <a:ext uri="{0D108BD9-81ED-4DB2-BD59-A6C34878D82A}">
                    <a16:rowId xmlns:a16="http://schemas.microsoft.com/office/drawing/2014/main" val="306631353"/>
                  </a:ext>
                </a:extLst>
              </a:tr>
              <a:tr h="217481">
                <a:tc>
                  <a:txBody>
                    <a:bodyPr/>
                    <a:lstStyle/>
                    <a:p>
                      <a:pPr algn="ctr" fontAlgn="b"/>
                      <a:r>
                        <a:rPr lang="fr-FR" sz="1100" b="0" i="0" u="none" strike="noStrike">
                          <a:solidFill>
                            <a:srgbClr val="000000"/>
                          </a:solidFill>
                          <a:effectLst/>
                          <a:latin typeface="Calibri" panose="020F0502020204030204" pitchFamily="34" charset="0"/>
                        </a:rPr>
                        <a:t>UNICEF</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17,880,536,246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12.16%</a:t>
                      </a:r>
                    </a:p>
                  </a:txBody>
                  <a:tcPr marL="0" marR="0" marT="0" marB="0" anchor="ctr"/>
                </a:tc>
                <a:extLst>
                  <a:ext uri="{0D108BD9-81ED-4DB2-BD59-A6C34878D82A}">
                    <a16:rowId xmlns:a16="http://schemas.microsoft.com/office/drawing/2014/main" val="1926161734"/>
                  </a:ext>
                </a:extLst>
              </a:tr>
              <a:tr h="217481">
                <a:tc>
                  <a:txBody>
                    <a:bodyPr/>
                    <a:lstStyle/>
                    <a:p>
                      <a:pPr algn="ctr" fontAlgn="b"/>
                      <a:r>
                        <a:rPr lang="fr-FR" sz="1100" b="0" i="0" u="none" strike="noStrike" dirty="0">
                          <a:solidFill>
                            <a:srgbClr val="000000"/>
                          </a:solidFill>
                          <a:effectLst/>
                          <a:latin typeface="Calibri" panose="020F0502020204030204" pitchFamily="34" charset="0"/>
                        </a:rPr>
                        <a:t>UE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14,461,673,421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9.83%</a:t>
                      </a:r>
                    </a:p>
                  </a:txBody>
                  <a:tcPr marL="0" marR="0" marT="0" marB="0" anchor="ctr"/>
                </a:tc>
                <a:extLst>
                  <a:ext uri="{0D108BD9-81ED-4DB2-BD59-A6C34878D82A}">
                    <a16:rowId xmlns:a16="http://schemas.microsoft.com/office/drawing/2014/main" val="617244891"/>
                  </a:ext>
                </a:extLst>
              </a:tr>
              <a:tr h="217481">
                <a:tc>
                  <a:txBody>
                    <a:bodyPr/>
                    <a:lstStyle/>
                    <a:p>
                      <a:pPr algn="ctr" fontAlgn="b"/>
                      <a:r>
                        <a:rPr lang="fr-FR" sz="1100" b="0" i="0" u="none" strike="noStrike">
                          <a:solidFill>
                            <a:srgbClr val="000000"/>
                          </a:solidFill>
                          <a:effectLst/>
                          <a:latin typeface="Calibri" panose="020F0502020204030204" pitchFamily="34" charset="0"/>
                        </a:rPr>
                        <a:t>USAID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4,624,890,269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3.15%</a:t>
                      </a:r>
                    </a:p>
                  </a:txBody>
                  <a:tcPr marL="0" marR="0" marT="0" marB="0" anchor="ctr"/>
                </a:tc>
                <a:extLst>
                  <a:ext uri="{0D108BD9-81ED-4DB2-BD59-A6C34878D82A}">
                    <a16:rowId xmlns:a16="http://schemas.microsoft.com/office/drawing/2014/main" val="504289826"/>
                  </a:ext>
                </a:extLst>
              </a:tr>
              <a:tr h="217481">
                <a:tc>
                  <a:txBody>
                    <a:bodyPr/>
                    <a:lstStyle/>
                    <a:p>
                      <a:pPr algn="ctr" fontAlgn="b"/>
                      <a:r>
                        <a:rPr lang="fr-FR" sz="1100" b="0" i="0" u="none" strike="noStrike">
                          <a:solidFill>
                            <a:srgbClr val="000000"/>
                          </a:solidFill>
                          <a:effectLst/>
                          <a:latin typeface="Calibri" panose="020F0502020204030204" pitchFamily="34" charset="0"/>
                        </a:rPr>
                        <a:t>BID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4,612,709,196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3.14%</a:t>
                      </a:r>
                    </a:p>
                  </a:txBody>
                  <a:tcPr marL="0" marR="0" marT="0" marB="0" anchor="ctr"/>
                </a:tc>
                <a:extLst>
                  <a:ext uri="{0D108BD9-81ED-4DB2-BD59-A6C34878D82A}">
                    <a16:rowId xmlns:a16="http://schemas.microsoft.com/office/drawing/2014/main" val="2623801441"/>
                  </a:ext>
                </a:extLst>
              </a:tr>
              <a:tr h="217481">
                <a:tc>
                  <a:txBody>
                    <a:bodyPr/>
                    <a:lstStyle/>
                    <a:p>
                      <a:pPr algn="ctr" fontAlgn="b"/>
                      <a:r>
                        <a:rPr lang="fr-FR" sz="1100" b="0" i="0" u="none" strike="noStrike">
                          <a:solidFill>
                            <a:srgbClr val="000000"/>
                          </a:solidFill>
                          <a:effectLst/>
                          <a:latin typeface="Calibri" panose="020F0502020204030204" pitchFamily="34" charset="0"/>
                        </a:rPr>
                        <a:t>ORIO</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3,619,268,002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2.46%</a:t>
                      </a:r>
                    </a:p>
                  </a:txBody>
                  <a:tcPr marL="0" marR="0" marT="0" marB="0" anchor="ctr"/>
                </a:tc>
                <a:extLst>
                  <a:ext uri="{0D108BD9-81ED-4DB2-BD59-A6C34878D82A}">
                    <a16:rowId xmlns:a16="http://schemas.microsoft.com/office/drawing/2014/main" val="2062579599"/>
                  </a:ext>
                </a:extLst>
              </a:tr>
              <a:tr h="217481">
                <a:tc>
                  <a:txBody>
                    <a:bodyPr/>
                    <a:lstStyle/>
                    <a:p>
                      <a:pPr algn="ctr" fontAlgn="b"/>
                      <a:r>
                        <a:rPr lang="fr-FR" sz="1100" b="0" i="0" u="none" strike="noStrike" dirty="0">
                          <a:solidFill>
                            <a:srgbClr val="000000"/>
                          </a:solidFill>
                          <a:effectLst/>
                          <a:latin typeface="Calibri" panose="020F0502020204030204" pitchFamily="34" charset="0"/>
                        </a:rPr>
                        <a:t>BMGF</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2,793,054,729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1.90%</a:t>
                      </a:r>
                    </a:p>
                  </a:txBody>
                  <a:tcPr marL="0" marR="0" marT="0" marB="0" anchor="ctr"/>
                </a:tc>
                <a:extLst>
                  <a:ext uri="{0D108BD9-81ED-4DB2-BD59-A6C34878D82A}">
                    <a16:rowId xmlns:a16="http://schemas.microsoft.com/office/drawing/2014/main" val="1630793633"/>
                  </a:ext>
                </a:extLst>
              </a:tr>
              <a:tr h="217481">
                <a:tc>
                  <a:txBody>
                    <a:bodyPr/>
                    <a:lstStyle/>
                    <a:p>
                      <a:pPr algn="ctr" fontAlgn="b"/>
                      <a:r>
                        <a:rPr lang="fr-FR" sz="1100" b="0" i="0" u="none" strike="noStrike">
                          <a:solidFill>
                            <a:srgbClr val="000000"/>
                          </a:solidFill>
                          <a:effectLst/>
                          <a:latin typeface="Calibri" panose="020F0502020204030204" pitchFamily="34" charset="0"/>
                        </a:rPr>
                        <a:t>Buffet</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1,970,776,002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1.34%</a:t>
                      </a:r>
                    </a:p>
                  </a:txBody>
                  <a:tcPr marL="0" marR="0" marT="0" marB="0" anchor="ctr"/>
                </a:tc>
                <a:extLst>
                  <a:ext uri="{0D108BD9-81ED-4DB2-BD59-A6C34878D82A}">
                    <a16:rowId xmlns:a16="http://schemas.microsoft.com/office/drawing/2014/main" val="3151184872"/>
                  </a:ext>
                </a:extLst>
              </a:tr>
              <a:tr h="217481">
                <a:tc>
                  <a:txBody>
                    <a:bodyPr/>
                    <a:lstStyle/>
                    <a:p>
                      <a:pPr algn="ctr" fontAlgn="b"/>
                      <a:r>
                        <a:rPr lang="fr-FR" sz="1100" b="0" i="0" u="none" strike="noStrike">
                          <a:solidFill>
                            <a:srgbClr val="000000"/>
                          </a:solidFill>
                          <a:effectLst/>
                          <a:latin typeface="Calibri" panose="020F0502020204030204" pitchFamily="34" charset="0"/>
                        </a:rPr>
                        <a:t>OMS</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885,955,479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0.60%</a:t>
                      </a:r>
                    </a:p>
                  </a:txBody>
                  <a:tcPr marL="0" marR="0" marT="0" marB="0" anchor="ctr"/>
                </a:tc>
                <a:extLst>
                  <a:ext uri="{0D108BD9-81ED-4DB2-BD59-A6C34878D82A}">
                    <a16:rowId xmlns:a16="http://schemas.microsoft.com/office/drawing/2014/main" val="59580463"/>
                  </a:ext>
                </a:extLst>
              </a:tr>
              <a:tr h="217481">
                <a:tc>
                  <a:txBody>
                    <a:bodyPr/>
                    <a:lstStyle/>
                    <a:p>
                      <a:pPr algn="ctr" fontAlgn="b"/>
                      <a:r>
                        <a:rPr lang="fr-FR" sz="1100" b="0" i="0" u="none" strike="noStrike">
                          <a:solidFill>
                            <a:srgbClr val="000000"/>
                          </a:solidFill>
                          <a:effectLst/>
                          <a:latin typeface="Calibri" panose="020F0502020204030204" pitchFamily="34" charset="0"/>
                        </a:rPr>
                        <a:t>Gavi</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817,420,283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0.56%</a:t>
                      </a:r>
                    </a:p>
                  </a:txBody>
                  <a:tcPr marL="0" marR="0" marT="0" marB="0" anchor="ctr"/>
                </a:tc>
                <a:extLst>
                  <a:ext uri="{0D108BD9-81ED-4DB2-BD59-A6C34878D82A}">
                    <a16:rowId xmlns:a16="http://schemas.microsoft.com/office/drawing/2014/main" val="1142271854"/>
                  </a:ext>
                </a:extLst>
              </a:tr>
              <a:tr h="217481">
                <a:tc>
                  <a:txBody>
                    <a:bodyPr/>
                    <a:lstStyle/>
                    <a:p>
                      <a:pPr algn="ctr" fontAlgn="b"/>
                      <a:r>
                        <a:rPr lang="fr-FR" sz="1100" b="0" i="0" u="none" strike="noStrike" dirty="0">
                          <a:solidFill>
                            <a:srgbClr val="000000"/>
                          </a:solidFill>
                          <a:effectLst/>
                          <a:latin typeface="Calibri" panose="020F0502020204030204" pitchFamily="34" charset="0"/>
                        </a:rPr>
                        <a:t>UNFPA</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177,503,257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0.12%</a:t>
                      </a:r>
                    </a:p>
                  </a:txBody>
                  <a:tcPr marL="0" marR="0" marT="0" marB="0" anchor="ctr"/>
                </a:tc>
                <a:extLst>
                  <a:ext uri="{0D108BD9-81ED-4DB2-BD59-A6C34878D82A}">
                    <a16:rowId xmlns:a16="http://schemas.microsoft.com/office/drawing/2014/main" val="3955922687"/>
                  </a:ext>
                </a:extLst>
              </a:tr>
              <a:tr h="220006">
                <a:tc>
                  <a:txBody>
                    <a:bodyPr/>
                    <a:lstStyle/>
                    <a:p>
                      <a:pPr algn="ctr" fontAlgn="b"/>
                      <a:r>
                        <a:rPr lang="fr-FR" sz="1100" b="0" i="0" u="none" strike="noStrike" dirty="0">
                          <a:solidFill>
                            <a:srgbClr val="000000"/>
                          </a:solidFill>
                          <a:effectLst/>
                          <a:latin typeface="Calibri" panose="020F0502020204030204" pitchFamily="34" charset="0"/>
                        </a:rPr>
                        <a:t>GIZ</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16,208,697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0.01%</a:t>
                      </a:r>
                    </a:p>
                  </a:txBody>
                  <a:tcPr marL="0" marR="0" marT="0" marB="0" anchor="ctr"/>
                </a:tc>
                <a:extLst>
                  <a:ext uri="{0D108BD9-81ED-4DB2-BD59-A6C34878D82A}">
                    <a16:rowId xmlns:a16="http://schemas.microsoft.com/office/drawing/2014/main" val="1128557418"/>
                  </a:ext>
                </a:extLst>
              </a:tr>
              <a:tr h="155370">
                <a:tc>
                  <a:txBody>
                    <a:bodyPr/>
                    <a:lstStyle/>
                    <a:p>
                      <a:pPr algn="ctr"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l" fontAlgn="b"/>
                      <a:r>
                        <a:rPr lang="en-US" sz="1100" b="1" i="0" u="none" strike="noStrike" dirty="0">
                          <a:solidFill>
                            <a:srgbClr val="000000"/>
                          </a:solidFill>
                          <a:effectLst/>
                          <a:latin typeface="Calibri" panose="020F0502020204030204" pitchFamily="34" charset="0"/>
                        </a:rPr>
                        <a:t>147,044,800,072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76766958"/>
                  </a:ext>
                </a:extLst>
              </a:tr>
            </a:tbl>
          </a:graphicData>
        </a:graphic>
      </p:graphicFrame>
      <p:sp>
        <p:nvSpPr>
          <p:cNvPr id="11" name="TextBox 10"/>
          <p:cNvSpPr txBox="1"/>
          <p:nvPr/>
        </p:nvSpPr>
        <p:spPr>
          <a:xfrm>
            <a:off x="246767" y="757520"/>
            <a:ext cx="290586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Renforcement Transversal des Systèmes de Santé</a:t>
            </a:r>
          </a:p>
        </p:txBody>
      </p:sp>
      <p:sp>
        <p:nvSpPr>
          <p:cNvPr id="13" name="TextBox 12"/>
          <p:cNvSpPr txBox="1"/>
          <p:nvPr/>
        </p:nvSpPr>
        <p:spPr>
          <a:xfrm>
            <a:off x="145456" y="4892627"/>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Paludisme</a:t>
            </a:r>
          </a:p>
        </p:txBody>
      </p:sp>
      <p:sp>
        <p:nvSpPr>
          <p:cNvPr id="14" name="TextBox 13"/>
          <p:cNvSpPr txBox="1"/>
          <p:nvPr/>
        </p:nvSpPr>
        <p:spPr>
          <a:xfrm>
            <a:off x="4020019" y="757137"/>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Vaccination</a:t>
            </a:r>
          </a:p>
        </p:txBody>
      </p:sp>
      <p:graphicFrame>
        <p:nvGraphicFramePr>
          <p:cNvPr id="16" name="Table 15"/>
          <p:cNvGraphicFramePr>
            <a:graphicFrameLocks noGrp="1"/>
          </p:cNvGraphicFramePr>
          <p:nvPr/>
        </p:nvGraphicFramePr>
        <p:xfrm>
          <a:off x="183555" y="5223620"/>
          <a:ext cx="3176451" cy="1598180"/>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19773">
                <a:tc>
                  <a:txBody>
                    <a:bodyPr/>
                    <a:lstStyle/>
                    <a:p>
                      <a:pPr algn="ctr"/>
                      <a:r>
                        <a:rPr lang="fr-FR" sz="1100" noProof="0" dirty="0"/>
                        <a:t>Partenaire</a:t>
                      </a:r>
                    </a:p>
                  </a:txBody>
                  <a:tcPr anchor="ctr"/>
                </a:tc>
                <a:tc>
                  <a:txBody>
                    <a:bodyPr/>
                    <a:lstStyle/>
                    <a:p>
                      <a:pPr algn="ctr"/>
                      <a:r>
                        <a:rPr lang="fr-FR" sz="1100" noProof="0" dirty="0"/>
                        <a:t>XOF</a:t>
                      </a:r>
                    </a:p>
                  </a:txBody>
                  <a:tcPr anchor="ctr"/>
                </a:tc>
                <a:tc>
                  <a:txBody>
                    <a:bodyPr/>
                    <a:lstStyle/>
                    <a:p>
                      <a:pPr algn="ctr"/>
                      <a:r>
                        <a:rPr lang="en-US" sz="1100" noProof="0" dirty="0"/>
                        <a:t>% Total</a:t>
                      </a:r>
                      <a:endParaRPr lang="fr-FR" sz="1100" noProof="0" dirty="0"/>
                    </a:p>
                  </a:txBody>
                  <a:tcPr anchor="ctr"/>
                </a:tc>
                <a:extLst>
                  <a:ext uri="{0D108BD9-81ED-4DB2-BD59-A6C34878D82A}">
                    <a16:rowId xmlns:a16="http://schemas.microsoft.com/office/drawing/2014/main" val="2802949267"/>
                  </a:ext>
                </a:extLst>
              </a:tr>
              <a:tr h="27417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Calibri" panose="020F0502020204030204" pitchFamily="34" charset="0"/>
                        </a:rPr>
                        <a:t>Fonds Mondial</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51,256,467,373 </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66.51%</a:t>
                      </a:r>
                    </a:p>
                  </a:txBody>
                  <a:tcPr marL="0" marR="0" marT="0" marB="0" anchor="ctr"/>
                </a:tc>
                <a:extLst>
                  <a:ext uri="{0D108BD9-81ED-4DB2-BD59-A6C34878D82A}">
                    <a16:rowId xmlns:a16="http://schemas.microsoft.com/office/drawing/2014/main" val="2678082985"/>
                  </a:ext>
                </a:extLst>
              </a:tr>
              <a:tr h="126861">
                <a:tc>
                  <a:txBody>
                    <a:bodyPr/>
                    <a:lstStyle/>
                    <a:p>
                      <a:pPr algn="l" fontAlgn="b"/>
                      <a:r>
                        <a:rPr lang="fr-FR" sz="1100" b="0" i="0" u="none" strike="noStrike">
                          <a:solidFill>
                            <a:srgbClr val="000000"/>
                          </a:solidFill>
                          <a:effectLst/>
                          <a:latin typeface="Calibri" panose="020F0502020204030204" pitchFamily="34" charset="0"/>
                        </a:rPr>
                        <a:t>USAID</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25,012,818,522</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32.46%</a:t>
                      </a:r>
                    </a:p>
                  </a:txBody>
                  <a:tcPr marL="0" marR="0" marT="0" marB="0" anchor="ctr"/>
                </a:tc>
                <a:extLst>
                  <a:ext uri="{0D108BD9-81ED-4DB2-BD59-A6C34878D82A}">
                    <a16:rowId xmlns:a16="http://schemas.microsoft.com/office/drawing/2014/main" val="1674411464"/>
                  </a:ext>
                </a:extLst>
              </a:tr>
              <a:tr h="224322">
                <a:tc>
                  <a:txBody>
                    <a:bodyPr/>
                    <a:lstStyle/>
                    <a:p>
                      <a:pPr algn="l" fontAlgn="b"/>
                      <a:r>
                        <a:rPr lang="fr-FR" sz="1100" b="0" i="0" u="none" strike="noStrike">
                          <a:solidFill>
                            <a:srgbClr val="000000"/>
                          </a:solidFill>
                          <a:effectLst/>
                          <a:latin typeface="Calibri" panose="020F0502020204030204" pitchFamily="34" charset="0"/>
                        </a:rPr>
                        <a:t>UNICEF</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464,040,900</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0.60%</a:t>
                      </a:r>
                    </a:p>
                  </a:txBody>
                  <a:tcPr marL="0" marR="0" marT="0" marB="0" anchor="ctr"/>
                </a:tc>
                <a:extLst>
                  <a:ext uri="{0D108BD9-81ED-4DB2-BD59-A6C34878D82A}">
                    <a16:rowId xmlns:a16="http://schemas.microsoft.com/office/drawing/2014/main" val="306631353"/>
                  </a:ext>
                </a:extLst>
              </a:tr>
              <a:tr h="224322">
                <a:tc>
                  <a:txBody>
                    <a:bodyPr/>
                    <a:lstStyle/>
                    <a:p>
                      <a:pPr algn="l" fontAlgn="b"/>
                      <a:r>
                        <a:rPr lang="fr-FR" sz="1100" b="0" i="0" u="none" strike="noStrike" dirty="0">
                          <a:solidFill>
                            <a:srgbClr val="000000"/>
                          </a:solidFill>
                          <a:effectLst/>
                          <a:latin typeface="Calibri" panose="020F0502020204030204" pitchFamily="34" charset="0"/>
                        </a:rPr>
                        <a:t>BMGF</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176,587,967</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0.23%</a:t>
                      </a:r>
                    </a:p>
                  </a:txBody>
                  <a:tcPr marL="0" marR="0" marT="0" marB="0" anchor="ctr"/>
                </a:tc>
                <a:extLst>
                  <a:ext uri="{0D108BD9-81ED-4DB2-BD59-A6C34878D82A}">
                    <a16:rowId xmlns:a16="http://schemas.microsoft.com/office/drawing/2014/main" val="1926161734"/>
                  </a:ext>
                </a:extLst>
              </a:tr>
              <a:tr h="224322">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150,383,625</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0.20%</a:t>
                      </a:r>
                    </a:p>
                  </a:txBody>
                  <a:tcPr marL="0" marR="0" marT="0" marB="0" anchor="ctr"/>
                </a:tc>
                <a:extLst>
                  <a:ext uri="{0D108BD9-81ED-4DB2-BD59-A6C34878D82A}">
                    <a16:rowId xmlns:a16="http://schemas.microsoft.com/office/drawing/2014/main" val="617244891"/>
                  </a:ext>
                </a:extLst>
              </a:tr>
              <a:tr h="224322">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a:t>
                      </a:r>
                      <a:r>
                        <a:rPr lang="fr-FR" sz="1100" b="1" i="0" u="none" strike="noStrike" dirty="0">
                          <a:solidFill>
                            <a:srgbClr val="000000"/>
                          </a:solidFill>
                          <a:effectLst/>
                          <a:latin typeface="Calibri" panose="020F0502020204030204" pitchFamily="34" charset="0"/>
                        </a:rPr>
                        <a:t>77,060,298,387 </a:t>
                      </a:r>
                    </a:p>
                  </a:txBody>
                  <a:tcPr marL="0" marR="0" marT="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00598380"/>
                  </a:ext>
                </a:extLst>
              </a:tr>
            </a:tbl>
          </a:graphicData>
        </a:graphic>
      </p:graphicFrame>
      <p:graphicFrame>
        <p:nvGraphicFramePr>
          <p:cNvPr id="18" name="Table 17"/>
          <p:cNvGraphicFramePr>
            <a:graphicFrameLocks noGrp="1"/>
          </p:cNvGraphicFramePr>
          <p:nvPr/>
        </p:nvGraphicFramePr>
        <p:xfrm>
          <a:off x="4020019" y="1067900"/>
          <a:ext cx="3252651" cy="977240"/>
        </p:xfrm>
        <a:graphic>
          <a:graphicData uri="http://schemas.openxmlformats.org/drawingml/2006/table">
            <a:tbl>
              <a:tblPr firstRow="1" bandRow="1">
                <a:tableStyleId>{5FD0F851-EC5A-4D38-B0AD-8093EC10F338}</a:tableStyleId>
              </a:tblPr>
              <a:tblGrid>
                <a:gridCol w="1084217">
                  <a:extLst>
                    <a:ext uri="{9D8B030D-6E8A-4147-A177-3AD203B41FA5}">
                      <a16:colId xmlns:a16="http://schemas.microsoft.com/office/drawing/2014/main" val="3051476882"/>
                    </a:ext>
                  </a:extLst>
                </a:gridCol>
                <a:gridCol w="1154646">
                  <a:extLst>
                    <a:ext uri="{9D8B030D-6E8A-4147-A177-3AD203B41FA5}">
                      <a16:colId xmlns:a16="http://schemas.microsoft.com/office/drawing/2014/main" val="4145660795"/>
                    </a:ext>
                  </a:extLst>
                </a:gridCol>
                <a:gridCol w="1013788">
                  <a:extLst>
                    <a:ext uri="{9D8B030D-6E8A-4147-A177-3AD203B41FA5}">
                      <a16:colId xmlns:a16="http://schemas.microsoft.com/office/drawing/2014/main" val="3983985478"/>
                    </a:ext>
                  </a:extLst>
                </a:gridCol>
              </a:tblGrid>
              <a:tr h="315627">
                <a:tc>
                  <a:txBody>
                    <a:bodyPr/>
                    <a:lstStyle/>
                    <a:p>
                      <a:pPr algn="ctr"/>
                      <a:r>
                        <a:rPr lang="fr-FR" sz="1100" noProof="0" dirty="0"/>
                        <a:t>Partenaire</a:t>
                      </a:r>
                    </a:p>
                  </a:txBody>
                  <a:tcPr anchor="ctr"/>
                </a:tc>
                <a:tc>
                  <a:txBody>
                    <a:bodyPr/>
                    <a:lstStyle/>
                    <a:p>
                      <a:pPr algn="ctr"/>
                      <a:r>
                        <a:rPr lang="fr-FR" sz="1100" noProof="0" dirty="0"/>
                        <a:t>XOF</a:t>
                      </a:r>
                    </a:p>
                  </a:txBody>
                  <a:tcPr anchor="ctr"/>
                </a:tc>
                <a:tc>
                  <a:txBody>
                    <a:bodyPr/>
                    <a:lstStyle/>
                    <a:p>
                      <a:pPr algn="ctr"/>
                      <a:r>
                        <a:rPr lang="en-US" sz="1100" noProof="0" dirty="0"/>
                        <a:t>% Total</a:t>
                      </a:r>
                      <a:endParaRPr lang="fr-FR" sz="1100" noProof="0" dirty="0"/>
                    </a:p>
                  </a:txBody>
                  <a:tcPr anchor="ctr"/>
                </a:tc>
                <a:extLst>
                  <a:ext uri="{0D108BD9-81ED-4DB2-BD59-A6C34878D82A}">
                    <a16:rowId xmlns:a16="http://schemas.microsoft.com/office/drawing/2014/main" val="2802949267"/>
                  </a:ext>
                </a:extLst>
              </a:tr>
              <a:tr h="236027">
                <a:tc>
                  <a:txBody>
                    <a:bodyPr/>
                    <a:lstStyle/>
                    <a:p>
                      <a:pPr algn="l" fontAlgn="b"/>
                      <a:r>
                        <a:rPr lang="fr-FR" sz="1100" b="0" i="0" u="none" strike="noStrike">
                          <a:solidFill>
                            <a:srgbClr val="000000"/>
                          </a:solidFill>
                          <a:effectLst/>
                          <a:latin typeface="Calibri" panose="020F0502020204030204" pitchFamily="34" charset="0"/>
                        </a:rPr>
                        <a:t>Gavi</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74,806,967,123 </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97.94%</a:t>
                      </a:r>
                    </a:p>
                  </a:txBody>
                  <a:tcPr marL="0" marR="0" marT="0" marB="0" anchor="b"/>
                </a:tc>
                <a:extLst>
                  <a:ext uri="{0D108BD9-81ED-4DB2-BD59-A6C34878D82A}">
                    <a16:rowId xmlns:a16="http://schemas.microsoft.com/office/drawing/2014/main" val="2678082985"/>
                  </a:ext>
                </a:extLst>
              </a:tr>
              <a:tr h="221357">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b"/>
                </a:tc>
                <a:tc>
                  <a:txBody>
                    <a:bodyPr/>
                    <a:lstStyle/>
                    <a:p>
                      <a:pPr algn="l" fontAlgn="b"/>
                      <a:r>
                        <a:rPr lang="fr-FR" sz="1100" b="0" i="0" u="none" strike="noStrike" dirty="0">
                          <a:solidFill>
                            <a:srgbClr val="000000"/>
                          </a:solidFill>
                          <a:effectLst/>
                          <a:latin typeface="Calibri" panose="020F0502020204030204" pitchFamily="34" charset="0"/>
                        </a:rPr>
                        <a:t> 1,570,864,380 </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2.06%</a:t>
                      </a:r>
                    </a:p>
                  </a:txBody>
                  <a:tcPr marL="0" marR="0" marT="0" marB="0" anchor="b"/>
                </a:tc>
                <a:extLst>
                  <a:ext uri="{0D108BD9-81ED-4DB2-BD59-A6C34878D82A}">
                    <a16:rowId xmlns:a16="http://schemas.microsoft.com/office/drawing/2014/main" val="1674411464"/>
                  </a:ext>
                </a:extLst>
              </a:tr>
              <a:tr h="204229">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b"/>
                </a:tc>
                <a:tc>
                  <a:txBody>
                    <a:bodyPr/>
                    <a:lstStyle/>
                    <a:p>
                      <a:pPr algn="l" fontAlgn="b"/>
                      <a:r>
                        <a:rPr lang="fr-FR" sz="1100" b="1" i="0" u="none" strike="noStrike" dirty="0">
                          <a:solidFill>
                            <a:srgbClr val="000000"/>
                          </a:solidFill>
                          <a:effectLst/>
                          <a:latin typeface="Calibri" panose="020F0502020204030204" pitchFamily="34" charset="0"/>
                        </a:rPr>
                        <a:t> 76,377,831,503 </a:t>
                      </a:r>
                    </a:p>
                  </a:txBody>
                  <a:tcPr marL="0" marR="0" marT="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b"/>
                </a:tc>
                <a:extLst>
                  <a:ext uri="{0D108BD9-81ED-4DB2-BD59-A6C34878D82A}">
                    <a16:rowId xmlns:a16="http://schemas.microsoft.com/office/drawing/2014/main" val="595003057"/>
                  </a:ext>
                </a:extLst>
              </a:tr>
            </a:tbl>
          </a:graphicData>
        </a:graphic>
      </p:graphicFrame>
      <p:sp>
        <p:nvSpPr>
          <p:cNvPr id="19" name="TextBox 18"/>
          <p:cNvSpPr txBox="1"/>
          <p:nvPr/>
        </p:nvSpPr>
        <p:spPr>
          <a:xfrm>
            <a:off x="4070422" y="2091673"/>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Nutrition</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0" name="Table 19"/>
          <p:cNvGraphicFramePr>
            <a:graphicFrameLocks noGrp="1"/>
          </p:cNvGraphicFramePr>
          <p:nvPr/>
        </p:nvGraphicFramePr>
        <p:xfrm>
          <a:off x="4058118" y="2402001"/>
          <a:ext cx="3176451" cy="2053987"/>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98146">
                <a:tc>
                  <a:txBody>
                    <a:bodyPr/>
                    <a:lstStyle/>
                    <a:p>
                      <a:pPr algn="ctr"/>
                      <a:r>
                        <a:rPr lang="fr-FR" sz="1100" noProof="0" dirty="0"/>
                        <a:t>Partenaire</a:t>
                      </a:r>
                    </a:p>
                  </a:txBody>
                  <a:tcPr anchor="ctr"/>
                </a:tc>
                <a:tc>
                  <a:txBody>
                    <a:bodyPr/>
                    <a:lstStyle/>
                    <a:p>
                      <a:pPr algn="ctr"/>
                      <a:r>
                        <a:rPr lang="fr-FR" sz="1100" noProof="0" dirty="0"/>
                        <a:t>XOF</a:t>
                      </a:r>
                    </a:p>
                  </a:txBody>
                  <a:tcPr anchor="ctr"/>
                </a:tc>
                <a:tc>
                  <a:txBody>
                    <a:bodyPr/>
                    <a:lstStyle/>
                    <a:p>
                      <a:pPr algn="ctr"/>
                      <a:r>
                        <a:rPr lang="en-US" sz="1100" noProof="0" dirty="0"/>
                        <a:t>% Total</a:t>
                      </a:r>
                      <a:endParaRPr lang="fr-FR" sz="1100" noProof="0" dirty="0"/>
                    </a:p>
                  </a:txBody>
                  <a:tcPr anchor="ctr"/>
                </a:tc>
                <a:extLst>
                  <a:ext uri="{0D108BD9-81ED-4DB2-BD59-A6C34878D82A}">
                    <a16:rowId xmlns:a16="http://schemas.microsoft.com/office/drawing/2014/main" val="2802949267"/>
                  </a:ext>
                </a:extLst>
              </a:tr>
              <a:tr h="217732">
                <a:tc>
                  <a:txBody>
                    <a:bodyPr/>
                    <a:lstStyle/>
                    <a:p>
                      <a:pPr algn="l" fontAlgn="b"/>
                      <a:r>
                        <a:rPr lang="fr-FR" sz="1100" b="0" i="0" u="none" strike="noStrike">
                          <a:solidFill>
                            <a:srgbClr val="000000"/>
                          </a:solidFill>
                          <a:effectLst/>
                          <a:latin typeface="Calibri" panose="020F0502020204030204" pitchFamily="34" charset="0"/>
                        </a:rPr>
                        <a:t>UNICEF</a:t>
                      </a:r>
                    </a:p>
                  </a:txBody>
                  <a:tcPr marL="0" marR="0" marT="0" marB="0" anchor="ctr"/>
                </a:tc>
                <a:tc>
                  <a:txBody>
                    <a:bodyPr/>
                    <a:lstStyle/>
                    <a:p>
                      <a:pPr algn="l" fontAlgn="b"/>
                      <a:r>
                        <a:rPr lang="fr-FR" sz="1100" b="0" i="0" u="none" strike="noStrike" dirty="0">
                          <a:solidFill>
                            <a:srgbClr val="000000"/>
                          </a:solidFill>
                          <a:effectLst/>
                          <a:latin typeface="Calibri" panose="020F0502020204030204" pitchFamily="34" charset="0"/>
                        </a:rPr>
                        <a:t>33,176,344,626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68.95%</a:t>
                      </a:r>
                    </a:p>
                  </a:txBody>
                  <a:tcPr marL="0" marR="0" marT="0" marB="0" anchor="ctr"/>
                </a:tc>
                <a:extLst>
                  <a:ext uri="{0D108BD9-81ED-4DB2-BD59-A6C34878D82A}">
                    <a16:rowId xmlns:a16="http://schemas.microsoft.com/office/drawing/2014/main" val="2678082985"/>
                  </a:ext>
                </a:extLst>
              </a:tr>
              <a:tr h="217732">
                <a:tc>
                  <a:txBody>
                    <a:bodyPr/>
                    <a:lstStyle/>
                    <a:p>
                      <a:pPr algn="l" fontAlgn="b"/>
                      <a:r>
                        <a:rPr lang="fr-FR" sz="1100" b="0" i="0" u="none" strike="noStrike" dirty="0">
                          <a:solidFill>
                            <a:srgbClr val="000000"/>
                          </a:solidFill>
                          <a:effectLst/>
                          <a:latin typeface="Calibri" panose="020F0502020204030204" pitchFamily="34" charset="0"/>
                        </a:rPr>
                        <a:t>BMGF</a:t>
                      </a:r>
                    </a:p>
                  </a:txBody>
                  <a:tcPr marL="0" marR="0" marT="0" marB="0" anchor="ctr"/>
                </a:tc>
                <a:tc>
                  <a:txBody>
                    <a:bodyPr/>
                    <a:lstStyle/>
                    <a:p>
                      <a:pPr algn="l" fontAlgn="b"/>
                      <a:r>
                        <a:rPr lang="fr-FR" sz="1100" b="0" i="0" u="none" strike="noStrike" dirty="0">
                          <a:solidFill>
                            <a:srgbClr val="000000"/>
                          </a:solidFill>
                          <a:effectLst/>
                          <a:latin typeface="Calibri" panose="020F0502020204030204" pitchFamily="34" charset="0"/>
                        </a:rPr>
                        <a:t>  6,528,528,405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13.57%</a:t>
                      </a:r>
                    </a:p>
                  </a:txBody>
                  <a:tcPr marL="0" marR="0" marT="0" marB="0" anchor="ctr"/>
                </a:tc>
                <a:extLst>
                  <a:ext uri="{0D108BD9-81ED-4DB2-BD59-A6C34878D82A}">
                    <a16:rowId xmlns:a16="http://schemas.microsoft.com/office/drawing/2014/main" val="1674411464"/>
                  </a:ext>
                </a:extLst>
              </a:tr>
              <a:tr h="217732">
                <a:tc>
                  <a:txBody>
                    <a:bodyPr/>
                    <a:lstStyle/>
                    <a:p>
                      <a:pPr algn="l" fontAlgn="b"/>
                      <a:r>
                        <a:rPr lang="fr-FR" sz="1100" b="0" i="0" u="none" strike="noStrike">
                          <a:solidFill>
                            <a:srgbClr val="000000"/>
                          </a:solidFill>
                          <a:effectLst/>
                          <a:latin typeface="Calibri" panose="020F0502020204030204" pitchFamily="34" charset="0"/>
                        </a:rPr>
                        <a:t>USAID</a:t>
                      </a:r>
                    </a:p>
                  </a:txBody>
                  <a:tcPr marL="0" marR="0" marT="0" marB="0" anchor="ctr"/>
                </a:tc>
                <a:tc>
                  <a:txBody>
                    <a:bodyPr/>
                    <a:lstStyle/>
                    <a:p>
                      <a:pPr algn="l" fontAlgn="b"/>
                      <a:r>
                        <a:rPr lang="fr-FR" sz="1100" b="0" i="0" u="none" strike="noStrike" dirty="0">
                          <a:solidFill>
                            <a:srgbClr val="000000"/>
                          </a:solidFill>
                          <a:effectLst/>
                          <a:latin typeface="Calibri" panose="020F0502020204030204" pitchFamily="34" charset="0"/>
                        </a:rPr>
                        <a:t>   4,124,808,000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8.57%</a:t>
                      </a:r>
                    </a:p>
                  </a:txBody>
                  <a:tcPr marL="0" marR="0" marT="0" marB="0" anchor="ctr"/>
                </a:tc>
                <a:extLst>
                  <a:ext uri="{0D108BD9-81ED-4DB2-BD59-A6C34878D82A}">
                    <a16:rowId xmlns:a16="http://schemas.microsoft.com/office/drawing/2014/main" val="306631353"/>
                  </a:ext>
                </a:extLst>
              </a:tr>
              <a:tr h="21773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Calibri" panose="020F0502020204030204" pitchFamily="34" charset="0"/>
                        </a:rPr>
                        <a:t>Banque Mondial</a:t>
                      </a:r>
                    </a:p>
                  </a:txBody>
                  <a:tcPr marL="0" marR="0" marT="0" marB="0" anchor="ctr"/>
                </a:tc>
                <a:tc>
                  <a:txBody>
                    <a:bodyPr/>
                    <a:lstStyle/>
                    <a:p>
                      <a:pPr algn="l" fontAlgn="b"/>
                      <a:r>
                        <a:rPr lang="fr-FR" sz="1100" b="0" i="0" u="none" strike="noStrike" dirty="0">
                          <a:solidFill>
                            <a:srgbClr val="000000"/>
                          </a:solidFill>
                          <a:effectLst/>
                          <a:latin typeface="Calibri" panose="020F0502020204030204" pitchFamily="34" charset="0"/>
                        </a:rPr>
                        <a:t>    3,615,734,796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7.51%</a:t>
                      </a:r>
                    </a:p>
                  </a:txBody>
                  <a:tcPr marL="0" marR="0" marT="0" marB="0" anchor="ctr"/>
                </a:tc>
                <a:extLst>
                  <a:ext uri="{0D108BD9-81ED-4DB2-BD59-A6C34878D82A}">
                    <a16:rowId xmlns:a16="http://schemas.microsoft.com/office/drawing/2014/main" val="1926161734"/>
                  </a:ext>
                </a:extLst>
              </a:tr>
              <a:tr h="231717">
                <a:tc>
                  <a:txBody>
                    <a:bodyPr/>
                    <a:lstStyle/>
                    <a:p>
                      <a:pPr algn="l" fontAlgn="b"/>
                      <a:r>
                        <a:rPr lang="fr-FR" sz="1100" b="0" i="0" u="none" strike="noStrike" dirty="0">
                          <a:solidFill>
                            <a:srgbClr val="000000"/>
                          </a:solidFill>
                          <a:effectLst/>
                          <a:latin typeface="Calibri" panose="020F0502020204030204" pitchFamily="34" charset="0"/>
                        </a:rPr>
                        <a:t>UE</a:t>
                      </a:r>
                    </a:p>
                  </a:txBody>
                  <a:tcPr marL="0" marR="0" marT="0" marB="0" anchor="ctr"/>
                </a:tc>
                <a:tc>
                  <a:txBody>
                    <a:bodyPr/>
                    <a:lstStyle/>
                    <a:p>
                      <a:pPr algn="l" fontAlgn="b"/>
                      <a:r>
                        <a:rPr lang="fr-FR" sz="1100" b="0" i="0" u="none" strike="noStrike" dirty="0">
                          <a:solidFill>
                            <a:srgbClr val="000000"/>
                          </a:solidFill>
                          <a:effectLst/>
                          <a:latin typeface="Calibri" panose="020F0502020204030204" pitchFamily="34" charset="0"/>
                        </a:rPr>
                        <a:t>     633,990,312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1.32%</a:t>
                      </a:r>
                    </a:p>
                  </a:txBody>
                  <a:tcPr marL="0" marR="0" marT="0" marB="0" anchor="ctr"/>
                </a:tc>
                <a:extLst>
                  <a:ext uri="{0D108BD9-81ED-4DB2-BD59-A6C34878D82A}">
                    <a16:rowId xmlns:a16="http://schemas.microsoft.com/office/drawing/2014/main" val="617244891"/>
                  </a:ext>
                </a:extLst>
              </a:tr>
              <a:tr h="217732">
                <a:tc>
                  <a:txBody>
                    <a:bodyPr/>
                    <a:lstStyle/>
                    <a:p>
                      <a:pPr algn="l" fontAlgn="b"/>
                      <a:r>
                        <a:rPr lang="fr-FR" sz="1100" b="0" i="0" u="none" strike="noStrike">
                          <a:solidFill>
                            <a:srgbClr val="000000"/>
                          </a:solidFill>
                          <a:effectLst/>
                          <a:latin typeface="Calibri" panose="020F0502020204030204" pitchFamily="34" charset="0"/>
                        </a:rPr>
                        <a:t>BID</a:t>
                      </a:r>
                    </a:p>
                  </a:txBody>
                  <a:tcPr marL="0" marR="0" marT="0" marB="0" anchor="ctr"/>
                </a:tc>
                <a:tc>
                  <a:txBody>
                    <a:bodyPr/>
                    <a:lstStyle/>
                    <a:p>
                      <a:pPr algn="l" fontAlgn="b"/>
                      <a:r>
                        <a:rPr lang="fr-FR" sz="1100" b="0" i="0" u="none" strike="noStrike" dirty="0">
                          <a:solidFill>
                            <a:srgbClr val="000000"/>
                          </a:solidFill>
                          <a:effectLst/>
                          <a:latin typeface="Calibri" panose="020F0502020204030204" pitchFamily="34" charset="0"/>
                        </a:rPr>
                        <a:t>       21,306,000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0.04%</a:t>
                      </a:r>
                    </a:p>
                  </a:txBody>
                  <a:tcPr marL="0" marR="0" marT="0" marB="0" anchor="ctr"/>
                </a:tc>
                <a:extLst>
                  <a:ext uri="{0D108BD9-81ED-4DB2-BD59-A6C34878D82A}">
                    <a16:rowId xmlns:a16="http://schemas.microsoft.com/office/drawing/2014/main" val="500458149"/>
                  </a:ext>
                </a:extLst>
              </a:tr>
              <a:tr h="217732">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ctr"/>
                </a:tc>
                <a:tc>
                  <a:txBody>
                    <a:bodyPr/>
                    <a:lstStyle/>
                    <a:p>
                      <a:pPr algn="l" fontAlgn="b"/>
                      <a:r>
                        <a:rPr lang="fr-FR" sz="1100" b="0" i="0" u="none" strike="noStrike" dirty="0">
                          <a:solidFill>
                            <a:srgbClr val="000000"/>
                          </a:solidFill>
                          <a:effectLst/>
                          <a:latin typeface="Calibri" panose="020F0502020204030204" pitchFamily="34" charset="0"/>
                        </a:rPr>
                        <a:t>       17,186,700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0.04%</a:t>
                      </a:r>
                    </a:p>
                  </a:txBody>
                  <a:tcPr marL="0" marR="0" marT="0" marB="0" anchor="ctr"/>
                </a:tc>
                <a:extLst>
                  <a:ext uri="{0D108BD9-81ED-4DB2-BD59-A6C34878D82A}">
                    <a16:rowId xmlns:a16="http://schemas.microsoft.com/office/drawing/2014/main" val="4049214055"/>
                  </a:ext>
                </a:extLst>
              </a:tr>
              <a:tr h="217732">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l" fontAlgn="b"/>
                      <a:r>
                        <a:rPr lang="en-US" sz="1100" b="1" i="0" u="none" strike="noStrike" dirty="0">
                          <a:solidFill>
                            <a:srgbClr val="000000"/>
                          </a:solidFill>
                          <a:effectLst/>
                          <a:latin typeface="Calibri" panose="020F0502020204030204" pitchFamily="34" charset="0"/>
                        </a:rPr>
                        <a:t>   48,117,898,839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624386308"/>
                  </a:ext>
                </a:extLst>
              </a:tr>
            </a:tbl>
          </a:graphicData>
        </a:graphic>
      </p:graphicFrame>
      <p:sp>
        <p:nvSpPr>
          <p:cNvPr id="21" name="TextBox 20"/>
          <p:cNvSpPr txBox="1"/>
          <p:nvPr/>
        </p:nvSpPr>
        <p:spPr>
          <a:xfrm>
            <a:off x="3961416" y="4579352"/>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Planning Familial</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2" name="Table 21"/>
          <p:cNvGraphicFramePr>
            <a:graphicFrameLocks noGrp="1"/>
          </p:cNvGraphicFramePr>
          <p:nvPr/>
        </p:nvGraphicFramePr>
        <p:xfrm>
          <a:off x="4067755" y="4891400"/>
          <a:ext cx="3176451" cy="1930176"/>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18077">
                <a:tc>
                  <a:txBody>
                    <a:bodyPr/>
                    <a:lstStyle/>
                    <a:p>
                      <a:pPr algn="ctr"/>
                      <a:r>
                        <a:rPr lang="fr-FR" sz="1100" noProof="0" dirty="0"/>
                        <a:t>Partenaire</a:t>
                      </a:r>
                    </a:p>
                  </a:txBody>
                  <a:tcPr anchor="ctr"/>
                </a:tc>
                <a:tc>
                  <a:txBody>
                    <a:bodyPr/>
                    <a:lstStyle/>
                    <a:p>
                      <a:pPr algn="ctr"/>
                      <a:r>
                        <a:rPr lang="fr-FR" sz="1100" noProof="0" dirty="0"/>
                        <a:t>XOF</a:t>
                      </a:r>
                    </a:p>
                  </a:txBody>
                  <a:tcPr anchor="ctr"/>
                </a:tc>
                <a:tc>
                  <a:txBody>
                    <a:bodyPr/>
                    <a:lstStyle/>
                    <a:p>
                      <a:pPr algn="ctr"/>
                      <a:r>
                        <a:rPr lang="en-US" sz="1100" noProof="0" dirty="0"/>
                        <a:t>% Total</a:t>
                      </a:r>
                      <a:endParaRPr lang="fr-FR" sz="1100" noProof="0" dirty="0"/>
                    </a:p>
                  </a:txBody>
                  <a:tcPr anchor="ctr"/>
                </a:tc>
                <a:extLst>
                  <a:ext uri="{0D108BD9-81ED-4DB2-BD59-A6C34878D82A}">
                    <a16:rowId xmlns:a16="http://schemas.microsoft.com/office/drawing/2014/main" val="2802949267"/>
                  </a:ext>
                </a:extLst>
              </a:tr>
              <a:tr h="186192">
                <a:tc>
                  <a:txBody>
                    <a:bodyPr/>
                    <a:lstStyle/>
                    <a:p>
                      <a:pPr algn="l" fontAlgn="b"/>
                      <a:r>
                        <a:rPr lang="fr-FR" sz="1100" b="0" i="0" u="none" strike="noStrike" dirty="0">
                          <a:solidFill>
                            <a:srgbClr val="000000"/>
                          </a:solidFill>
                          <a:effectLst/>
                          <a:latin typeface="Calibri" panose="020F0502020204030204" pitchFamily="34" charset="0"/>
                        </a:rPr>
                        <a:t>Buffet</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13,793,437,134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31.86%</a:t>
                      </a:r>
                    </a:p>
                  </a:txBody>
                  <a:tcPr marL="0" marR="0" marT="0" marB="0" anchor="ctr"/>
                </a:tc>
                <a:extLst>
                  <a:ext uri="{0D108BD9-81ED-4DB2-BD59-A6C34878D82A}">
                    <a16:rowId xmlns:a16="http://schemas.microsoft.com/office/drawing/2014/main" val="2678082985"/>
                  </a:ext>
                </a:extLst>
              </a:tr>
              <a:tr h="186192">
                <a:tc>
                  <a:txBody>
                    <a:bodyPr/>
                    <a:lstStyle/>
                    <a:p>
                      <a:pPr algn="l" fontAlgn="b"/>
                      <a:r>
                        <a:rPr lang="fr-FR" sz="1100" b="0" i="0" u="none" strike="noStrike">
                          <a:solidFill>
                            <a:srgbClr val="000000"/>
                          </a:solidFill>
                          <a:effectLst/>
                          <a:latin typeface="Calibri" panose="020F0502020204030204" pitchFamily="34" charset="0"/>
                        </a:rPr>
                        <a:t>USAID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9,081,881,948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20.98%</a:t>
                      </a:r>
                    </a:p>
                  </a:txBody>
                  <a:tcPr marL="0" marR="0" marT="0" marB="0" anchor="ctr"/>
                </a:tc>
                <a:extLst>
                  <a:ext uri="{0D108BD9-81ED-4DB2-BD59-A6C34878D82A}">
                    <a16:rowId xmlns:a16="http://schemas.microsoft.com/office/drawing/2014/main" val="2654574702"/>
                  </a:ext>
                </a:extLst>
              </a:tr>
              <a:tr h="186192">
                <a:tc>
                  <a:txBody>
                    <a:bodyPr/>
                    <a:lstStyle/>
                    <a:p>
                      <a:pPr algn="l" fontAlgn="b"/>
                      <a:r>
                        <a:rPr lang="fr-FR" sz="1100" b="0" i="0" u="none" strike="noStrike">
                          <a:solidFill>
                            <a:srgbClr val="000000"/>
                          </a:solidFill>
                          <a:effectLst/>
                          <a:latin typeface="Calibri" panose="020F0502020204030204" pitchFamily="34" charset="0"/>
                        </a:rPr>
                        <a:t>UNFPA</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8,310,981,116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19.20%</a:t>
                      </a:r>
                    </a:p>
                  </a:txBody>
                  <a:tcPr marL="0" marR="0" marT="0" marB="0" anchor="ctr"/>
                </a:tc>
                <a:extLst>
                  <a:ext uri="{0D108BD9-81ED-4DB2-BD59-A6C34878D82A}">
                    <a16:rowId xmlns:a16="http://schemas.microsoft.com/office/drawing/2014/main" val="30741664"/>
                  </a:ext>
                </a:extLst>
              </a:tr>
              <a:tr h="146341">
                <a:tc>
                  <a:txBody>
                    <a:bodyPr/>
                    <a:lstStyle/>
                    <a:p>
                      <a:pPr algn="l" fontAlgn="b"/>
                      <a:r>
                        <a:rPr lang="fr-FR" sz="1100" b="0" i="0" u="none" strike="noStrike" dirty="0">
                          <a:solidFill>
                            <a:srgbClr val="000000"/>
                          </a:solidFill>
                          <a:effectLst/>
                          <a:latin typeface="Calibri" panose="020F0502020204030204" pitchFamily="34" charset="0"/>
                        </a:rPr>
                        <a:t>UE</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6,156,812,400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14.22%</a:t>
                      </a:r>
                    </a:p>
                  </a:txBody>
                  <a:tcPr marL="0" marR="0" marT="0" marB="0" anchor="ctr"/>
                </a:tc>
                <a:extLst>
                  <a:ext uri="{0D108BD9-81ED-4DB2-BD59-A6C34878D82A}">
                    <a16:rowId xmlns:a16="http://schemas.microsoft.com/office/drawing/2014/main" val="2169831831"/>
                  </a:ext>
                </a:extLst>
              </a:tr>
              <a:tr h="186192">
                <a:tc>
                  <a:txBody>
                    <a:bodyPr/>
                    <a:lstStyle/>
                    <a:p>
                      <a:pPr algn="l" fontAlgn="b"/>
                      <a:r>
                        <a:rPr lang="fr-FR" sz="1100" b="0" i="0" u="none" strike="noStrike" dirty="0">
                          <a:solidFill>
                            <a:srgbClr val="000000"/>
                          </a:solidFill>
                          <a:effectLst/>
                          <a:latin typeface="Calibri" panose="020F0502020204030204" pitchFamily="34" charset="0"/>
                        </a:rPr>
                        <a:t>BMGF</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5,437,046,874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13.57%</a:t>
                      </a:r>
                    </a:p>
                  </a:txBody>
                  <a:tcPr marL="0" marR="0" marT="0" marB="0" anchor="ctr"/>
                </a:tc>
                <a:extLst>
                  <a:ext uri="{0D108BD9-81ED-4DB2-BD59-A6C34878D82A}">
                    <a16:rowId xmlns:a16="http://schemas.microsoft.com/office/drawing/2014/main" val="1674411464"/>
                  </a:ext>
                </a:extLst>
              </a:tr>
              <a:tr h="265134">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429,667,500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0.99%</a:t>
                      </a:r>
                    </a:p>
                  </a:txBody>
                  <a:tcPr marL="0" marR="0" marT="0" marB="0" anchor="ctr"/>
                </a:tc>
                <a:extLst>
                  <a:ext uri="{0D108BD9-81ED-4DB2-BD59-A6C34878D82A}">
                    <a16:rowId xmlns:a16="http://schemas.microsoft.com/office/drawing/2014/main" val="306631353"/>
                  </a:ext>
                </a:extLst>
              </a:tr>
              <a:tr h="24677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Calibri" panose="020F0502020204030204" pitchFamily="34" charset="0"/>
                        </a:rPr>
                        <a:t>Banque Mondial</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80,878,812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0.19%</a:t>
                      </a:r>
                    </a:p>
                  </a:txBody>
                  <a:tcPr marL="0" marR="0" marT="0" marB="0" anchor="ctr"/>
                </a:tc>
                <a:extLst>
                  <a:ext uri="{0D108BD9-81ED-4DB2-BD59-A6C34878D82A}">
                    <a16:rowId xmlns:a16="http://schemas.microsoft.com/office/drawing/2014/main" val="1926161734"/>
                  </a:ext>
                </a:extLst>
              </a:tr>
              <a:tr h="246777">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     43,290,705,784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24" name="TextBox 23">
            <a:extLst>
              <a:ext uri="{FF2B5EF4-FFF2-40B4-BE49-F238E27FC236}">
                <a16:creationId xmlns:a16="http://schemas.microsoft.com/office/drawing/2014/main" id="{9F4B7399-E8F5-4DD1-A213-1BF262C27EB2}"/>
              </a:ext>
            </a:extLst>
          </p:cNvPr>
          <p:cNvSpPr txBox="1"/>
          <p:nvPr/>
        </p:nvSpPr>
        <p:spPr>
          <a:xfrm>
            <a:off x="8292592" y="844927"/>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VIH</a:t>
            </a:r>
            <a:endParaRPr kumimoji="0" lang="fr-FR" sz="1400" b="1" i="0" u="none" strike="noStrike" kern="1200" cap="none" spc="0" normalizeH="0" baseline="0" noProof="0" dirty="0">
              <a:ln>
                <a:noFill/>
              </a:ln>
              <a:solidFill>
                <a:prstClr val="black"/>
              </a:solidFill>
              <a:effectLst/>
              <a:uLnTx/>
              <a:uFillTx/>
              <a:latin typeface="Calibri"/>
              <a:ea typeface="+mn-ea"/>
              <a:cs typeface="+mn-cs"/>
            </a:endParaRPr>
          </a:p>
        </p:txBody>
      </p:sp>
      <p:graphicFrame>
        <p:nvGraphicFramePr>
          <p:cNvPr id="26" name="Table 25">
            <a:extLst>
              <a:ext uri="{FF2B5EF4-FFF2-40B4-BE49-F238E27FC236}">
                <a16:creationId xmlns:a16="http://schemas.microsoft.com/office/drawing/2014/main" id="{719D24E0-7BAA-4C9A-8BFB-C6F5D7F38FA6}"/>
              </a:ext>
            </a:extLst>
          </p:cNvPr>
          <p:cNvGraphicFramePr>
            <a:graphicFrameLocks noGrp="1"/>
          </p:cNvGraphicFramePr>
          <p:nvPr/>
        </p:nvGraphicFramePr>
        <p:xfrm>
          <a:off x="8332768" y="1129679"/>
          <a:ext cx="3145002" cy="1867872"/>
        </p:xfrm>
        <a:graphic>
          <a:graphicData uri="http://schemas.openxmlformats.org/drawingml/2006/table">
            <a:tbl>
              <a:tblPr firstRow="1" bandRow="1">
                <a:tableStyleId>{5FD0F851-EC5A-4D38-B0AD-8093EC10F338}</a:tableStyleId>
              </a:tblPr>
              <a:tblGrid>
                <a:gridCol w="1048334">
                  <a:extLst>
                    <a:ext uri="{9D8B030D-6E8A-4147-A177-3AD203B41FA5}">
                      <a16:colId xmlns:a16="http://schemas.microsoft.com/office/drawing/2014/main" val="3051476882"/>
                    </a:ext>
                  </a:extLst>
                </a:gridCol>
                <a:gridCol w="1256742">
                  <a:extLst>
                    <a:ext uri="{9D8B030D-6E8A-4147-A177-3AD203B41FA5}">
                      <a16:colId xmlns:a16="http://schemas.microsoft.com/office/drawing/2014/main" val="4145660795"/>
                    </a:ext>
                  </a:extLst>
                </a:gridCol>
                <a:gridCol w="839926">
                  <a:extLst>
                    <a:ext uri="{9D8B030D-6E8A-4147-A177-3AD203B41FA5}">
                      <a16:colId xmlns:a16="http://schemas.microsoft.com/office/drawing/2014/main" val="3983985478"/>
                    </a:ext>
                  </a:extLst>
                </a:gridCol>
              </a:tblGrid>
              <a:tr h="252740">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268132">
                <a:tc>
                  <a:txBody>
                    <a:bodyPr/>
                    <a:lstStyle/>
                    <a:p>
                      <a:pPr algn="l" fontAlgn="b"/>
                      <a:r>
                        <a:rPr lang="fr-FR" sz="1100" b="0" i="0" u="none" strike="noStrike" dirty="0">
                          <a:solidFill>
                            <a:srgbClr val="000000"/>
                          </a:solidFill>
                          <a:effectLst/>
                          <a:latin typeface="Calibri" panose="020F0502020204030204" pitchFamily="34" charset="0"/>
                        </a:rPr>
                        <a:t>BF</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35,231,187,970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82.42%</a:t>
                      </a:r>
                    </a:p>
                  </a:txBody>
                  <a:tcPr marL="0" marR="0" marT="0" marB="0" anchor="ctr"/>
                </a:tc>
                <a:extLst>
                  <a:ext uri="{0D108BD9-81ED-4DB2-BD59-A6C34878D82A}">
                    <a16:rowId xmlns:a16="http://schemas.microsoft.com/office/drawing/2014/main" val="2678082985"/>
                  </a:ext>
                </a:extLst>
              </a:tr>
              <a:tr h="268132">
                <a:tc>
                  <a:txBody>
                    <a:bodyPr/>
                    <a:lstStyle/>
                    <a:p>
                      <a:pPr algn="l" fontAlgn="b"/>
                      <a:r>
                        <a:rPr lang="fr-FR" sz="1100" b="0" i="0" u="none" strike="noStrike" dirty="0">
                          <a:solidFill>
                            <a:srgbClr val="000000"/>
                          </a:solidFill>
                          <a:effectLst/>
                          <a:latin typeface="Calibri" panose="020F0502020204030204" pitchFamily="34" charset="0"/>
                        </a:rPr>
                        <a:t>USAID</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5,985,268,275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14.00%</a:t>
                      </a:r>
                    </a:p>
                  </a:txBody>
                  <a:tcPr marL="0" marR="0" marT="0" marB="0" anchor="ctr"/>
                </a:tc>
                <a:extLst>
                  <a:ext uri="{0D108BD9-81ED-4DB2-BD59-A6C34878D82A}">
                    <a16:rowId xmlns:a16="http://schemas.microsoft.com/office/drawing/2014/main" val="2654574702"/>
                  </a:ext>
                </a:extLst>
              </a:tr>
              <a:tr h="268132">
                <a:tc>
                  <a:txBody>
                    <a:bodyPr/>
                    <a:lstStyle/>
                    <a:p>
                      <a:pPr algn="l" fontAlgn="b"/>
                      <a:r>
                        <a:rPr lang="fr-FR" sz="1100" b="0" i="0" u="none" strike="noStrike" dirty="0">
                          <a:solidFill>
                            <a:srgbClr val="000000"/>
                          </a:solidFill>
                          <a:effectLst/>
                          <a:latin typeface="Calibri" panose="020F0502020204030204" pitchFamily="34" charset="0"/>
                        </a:rPr>
                        <a:t>UNICEF</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1,316,501,220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3.08%</a:t>
                      </a:r>
                    </a:p>
                  </a:txBody>
                  <a:tcPr marL="0" marR="0" marT="0" marB="0" anchor="ctr"/>
                </a:tc>
                <a:extLst>
                  <a:ext uri="{0D108BD9-81ED-4DB2-BD59-A6C34878D82A}">
                    <a16:rowId xmlns:a16="http://schemas.microsoft.com/office/drawing/2014/main" val="30741664"/>
                  </a:ext>
                </a:extLst>
              </a:tr>
              <a:tr h="268132">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171,007,665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0.40%</a:t>
                      </a:r>
                    </a:p>
                  </a:txBody>
                  <a:tcPr marL="0" marR="0" marT="0" marB="0" anchor="ctr"/>
                </a:tc>
                <a:extLst>
                  <a:ext uri="{0D108BD9-81ED-4DB2-BD59-A6C34878D82A}">
                    <a16:rowId xmlns:a16="http://schemas.microsoft.com/office/drawing/2014/main" val="2169831831"/>
                  </a:ext>
                </a:extLst>
              </a:tr>
              <a:tr h="268132">
                <a:tc>
                  <a:txBody>
                    <a:bodyPr/>
                    <a:lstStyle/>
                    <a:p>
                      <a:pPr algn="l" fontAlgn="b"/>
                      <a:r>
                        <a:rPr lang="fr-FR" sz="1100" b="0" i="0" u="none" strike="noStrike" dirty="0">
                          <a:solidFill>
                            <a:srgbClr val="000000"/>
                          </a:solidFill>
                          <a:effectLst/>
                          <a:latin typeface="Calibri" panose="020F0502020204030204" pitchFamily="34" charset="0"/>
                        </a:rPr>
                        <a:t>UNFPA</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43,500,000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0.10%</a:t>
                      </a:r>
                    </a:p>
                  </a:txBody>
                  <a:tcPr marL="0" marR="0" marT="0" marB="0" anchor="ctr"/>
                </a:tc>
                <a:extLst>
                  <a:ext uri="{0D108BD9-81ED-4DB2-BD59-A6C34878D82A}">
                    <a16:rowId xmlns:a16="http://schemas.microsoft.com/office/drawing/2014/main" val="1674411464"/>
                  </a:ext>
                </a:extLst>
              </a:tr>
              <a:tr h="268132">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l" fontAlgn="b"/>
                      <a:r>
                        <a:rPr lang="en-US" sz="1100" b="1" i="0" u="none" strike="noStrike" dirty="0">
                          <a:solidFill>
                            <a:srgbClr val="000000"/>
                          </a:solidFill>
                          <a:effectLst/>
                          <a:latin typeface="Calibri" panose="020F0502020204030204" pitchFamily="34" charset="0"/>
                        </a:rPr>
                        <a:t>42,747,465,130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graphicFrame>
        <p:nvGraphicFramePr>
          <p:cNvPr id="28" name="Table 27">
            <a:extLst>
              <a:ext uri="{FF2B5EF4-FFF2-40B4-BE49-F238E27FC236}">
                <a16:creationId xmlns:a16="http://schemas.microsoft.com/office/drawing/2014/main" id="{E560329D-C961-4260-8E05-17D326FE9106}"/>
              </a:ext>
            </a:extLst>
          </p:cNvPr>
          <p:cNvGraphicFramePr>
            <a:graphicFrameLocks noGrp="1"/>
          </p:cNvGraphicFramePr>
          <p:nvPr/>
        </p:nvGraphicFramePr>
        <p:xfrm>
          <a:off x="8368792" y="3583519"/>
          <a:ext cx="3176451" cy="1991666"/>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098730">
                  <a:extLst>
                    <a:ext uri="{9D8B030D-6E8A-4147-A177-3AD203B41FA5}">
                      <a16:colId xmlns:a16="http://schemas.microsoft.com/office/drawing/2014/main" val="4145660795"/>
                    </a:ext>
                  </a:extLst>
                </a:gridCol>
                <a:gridCol w="1018904">
                  <a:extLst>
                    <a:ext uri="{9D8B030D-6E8A-4147-A177-3AD203B41FA5}">
                      <a16:colId xmlns:a16="http://schemas.microsoft.com/office/drawing/2014/main" val="3983985478"/>
                    </a:ext>
                  </a:extLst>
                </a:gridCol>
              </a:tblGrid>
              <a:tr h="271182">
                <a:tc>
                  <a:txBody>
                    <a:bodyPr/>
                    <a:lstStyle/>
                    <a:p>
                      <a:pPr algn="ctr"/>
                      <a:r>
                        <a:rPr lang="fr-FR" sz="1100" noProof="0" dirty="0"/>
                        <a:t>Partenaire</a:t>
                      </a:r>
                    </a:p>
                  </a:txBody>
                  <a:tcPr anchor="ctr"/>
                </a:tc>
                <a:tc>
                  <a:txBody>
                    <a:bodyPr/>
                    <a:lstStyle/>
                    <a:p>
                      <a:pPr algn="ctr"/>
                      <a:r>
                        <a:rPr lang="fr-FR" sz="1100" noProof="0" dirty="0"/>
                        <a:t>XOF</a:t>
                      </a:r>
                    </a:p>
                  </a:txBody>
                  <a:tcPr anchor="ctr"/>
                </a:tc>
                <a:tc>
                  <a:txBody>
                    <a:bodyPr/>
                    <a:lstStyle/>
                    <a:p>
                      <a:pPr algn="ctr"/>
                      <a:r>
                        <a:rPr lang="en-US" sz="1100" noProof="0" dirty="0"/>
                        <a:t>% Total</a:t>
                      </a:r>
                      <a:endParaRPr lang="fr-FR" sz="1100" noProof="0" dirty="0"/>
                    </a:p>
                  </a:txBody>
                  <a:tcPr anchor="ctr"/>
                </a:tc>
                <a:extLst>
                  <a:ext uri="{0D108BD9-81ED-4DB2-BD59-A6C34878D82A}">
                    <a16:rowId xmlns:a16="http://schemas.microsoft.com/office/drawing/2014/main" val="2802949267"/>
                  </a:ext>
                </a:extLst>
              </a:tr>
              <a:tr h="350941">
                <a:tc>
                  <a:txBody>
                    <a:bodyPr/>
                    <a:lstStyle/>
                    <a:p>
                      <a:pPr algn="ctr" fontAlgn="b"/>
                      <a:r>
                        <a:rPr lang="fr-FR" sz="1100" b="0" i="0" u="none" strike="noStrike" dirty="0">
                          <a:solidFill>
                            <a:srgbClr val="000000"/>
                          </a:solidFill>
                          <a:effectLst/>
                          <a:latin typeface="Calibri" panose="020F0502020204030204" pitchFamily="34" charset="0"/>
                        </a:rPr>
                        <a:t>PAM</a:t>
                      </a:r>
                    </a:p>
                  </a:txBody>
                  <a:tcPr marL="0" marR="0" marT="0" marB="0" anchor="ctr"/>
                </a:tc>
                <a:tc>
                  <a:txBody>
                    <a:bodyPr/>
                    <a:lstStyle/>
                    <a:p>
                      <a:pPr algn="ctr" fontAlgn="b"/>
                      <a:r>
                        <a:rPr lang="en-US" sz="1100" b="0" i="0" u="none" strike="noStrike" dirty="0">
                          <a:solidFill>
                            <a:srgbClr val="000000"/>
                          </a:solidFill>
                          <a:effectLst/>
                          <a:latin typeface="Calibri" panose="020F0502020204030204" pitchFamily="34" charset="0"/>
                        </a:rPr>
                        <a:t>                 13,772,130,877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73.85%</a:t>
                      </a:r>
                    </a:p>
                  </a:txBody>
                  <a:tcPr marL="0" marR="0" marT="0" marB="0" anchor="ctr"/>
                </a:tc>
                <a:extLst>
                  <a:ext uri="{0D108BD9-81ED-4DB2-BD59-A6C34878D82A}">
                    <a16:rowId xmlns:a16="http://schemas.microsoft.com/office/drawing/2014/main" val="2678082985"/>
                  </a:ext>
                </a:extLst>
              </a:tr>
              <a:tr h="290608">
                <a:tc>
                  <a:txBody>
                    <a:bodyPr/>
                    <a:lstStyle/>
                    <a:p>
                      <a:pPr algn="ctr" fontAlgn="b"/>
                      <a:r>
                        <a:rPr lang="fr-FR" sz="1100" b="0" i="0" u="none" strike="noStrike" dirty="0">
                          <a:solidFill>
                            <a:srgbClr val="000000"/>
                          </a:solidFill>
                          <a:effectLst/>
                          <a:latin typeface="Calibri" panose="020F0502020204030204" pitchFamily="34" charset="0"/>
                        </a:rPr>
                        <a:t>Banque Mondiale</a:t>
                      </a:r>
                    </a:p>
                  </a:txBody>
                  <a:tcPr marL="0" marR="0" marT="0" marB="0" anchor="ctr"/>
                </a:tc>
                <a:tc>
                  <a:txBody>
                    <a:bodyPr/>
                    <a:lstStyle/>
                    <a:p>
                      <a:pPr algn="ctr" fontAlgn="b"/>
                      <a:r>
                        <a:rPr lang="en-US" sz="1100" b="0" i="0" u="none" strike="noStrike" dirty="0">
                          <a:solidFill>
                            <a:srgbClr val="000000"/>
                          </a:solidFill>
                          <a:effectLst/>
                          <a:latin typeface="Calibri" panose="020F0502020204030204" pitchFamily="34" charset="0"/>
                        </a:rPr>
                        <a:t>3,580,837,845</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19.20%</a:t>
                      </a:r>
                    </a:p>
                  </a:txBody>
                  <a:tcPr marL="0" marR="0" marT="0" marB="0" anchor="ctr"/>
                </a:tc>
                <a:extLst>
                  <a:ext uri="{0D108BD9-81ED-4DB2-BD59-A6C34878D82A}">
                    <a16:rowId xmlns:a16="http://schemas.microsoft.com/office/drawing/2014/main" val="1674411464"/>
                  </a:ext>
                </a:extLst>
              </a:tr>
              <a:tr h="290608">
                <a:tc>
                  <a:txBody>
                    <a:bodyPr/>
                    <a:lstStyle/>
                    <a:p>
                      <a:pPr algn="ctr" fontAlgn="b"/>
                      <a:r>
                        <a:rPr lang="fr-FR" sz="1100" b="0" i="0" u="none" strike="noStrike" dirty="0">
                          <a:solidFill>
                            <a:srgbClr val="000000"/>
                          </a:solidFill>
                          <a:effectLst/>
                          <a:latin typeface="Calibri" panose="020F0502020204030204" pitchFamily="34" charset="0"/>
                        </a:rPr>
                        <a:t>OMS</a:t>
                      </a:r>
                    </a:p>
                  </a:txBody>
                  <a:tcPr marL="0" marR="0" marT="0" marB="0" anchor="ctr"/>
                </a:tc>
                <a:tc>
                  <a:txBody>
                    <a:bodyPr/>
                    <a:lstStyle/>
                    <a:p>
                      <a:pPr algn="ctr" fontAlgn="b"/>
                      <a:r>
                        <a:rPr lang="en-US" sz="1100" b="0" i="0" u="none" strike="noStrike" dirty="0">
                          <a:solidFill>
                            <a:srgbClr val="000000"/>
                          </a:solidFill>
                          <a:effectLst/>
                          <a:latin typeface="Calibri" panose="020F0502020204030204" pitchFamily="34" charset="0"/>
                        </a:rPr>
                        <a:t>769,904,007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4.13%</a:t>
                      </a:r>
                    </a:p>
                  </a:txBody>
                  <a:tcPr marL="0" marR="0" marT="0" marB="0" anchor="ctr"/>
                </a:tc>
                <a:extLst>
                  <a:ext uri="{0D108BD9-81ED-4DB2-BD59-A6C34878D82A}">
                    <a16:rowId xmlns:a16="http://schemas.microsoft.com/office/drawing/2014/main" val="306631353"/>
                  </a:ext>
                </a:extLst>
              </a:tr>
              <a:tr h="290608">
                <a:tc>
                  <a:txBody>
                    <a:bodyPr/>
                    <a:lstStyle/>
                    <a:p>
                      <a:pPr algn="ctr" fontAlgn="b"/>
                      <a:r>
                        <a:rPr lang="fr-FR" sz="1100" b="0" i="0" u="none" strike="noStrike" dirty="0">
                          <a:solidFill>
                            <a:srgbClr val="000000"/>
                          </a:solidFill>
                          <a:effectLst/>
                          <a:latin typeface="Calibri" panose="020F0502020204030204" pitchFamily="34" charset="0"/>
                        </a:rPr>
                        <a:t>FAO</a:t>
                      </a:r>
                    </a:p>
                  </a:txBody>
                  <a:tcPr marL="0" marR="0" marT="0" marB="0" anchor="ctr"/>
                </a:tc>
                <a:tc>
                  <a:txBody>
                    <a:bodyPr/>
                    <a:lstStyle/>
                    <a:p>
                      <a:pPr algn="ctr" fontAlgn="b"/>
                      <a:r>
                        <a:rPr lang="en-US" sz="1100" b="0" i="0" u="none" strike="noStrike" dirty="0">
                          <a:solidFill>
                            <a:srgbClr val="000000"/>
                          </a:solidFill>
                          <a:effectLst/>
                          <a:latin typeface="Calibri" panose="020F0502020204030204" pitchFamily="34" charset="0"/>
                        </a:rPr>
                        <a:t>407,351,945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2.18%</a:t>
                      </a:r>
                    </a:p>
                  </a:txBody>
                  <a:tcPr marL="0" marR="0" marT="0" marB="0" anchor="ctr"/>
                </a:tc>
                <a:extLst>
                  <a:ext uri="{0D108BD9-81ED-4DB2-BD59-A6C34878D82A}">
                    <a16:rowId xmlns:a16="http://schemas.microsoft.com/office/drawing/2014/main" val="1926161734"/>
                  </a:ext>
                </a:extLst>
              </a:tr>
              <a:tr h="290608">
                <a:tc>
                  <a:txBody>
                    <a:bodyPr/>
                    <a:lstStyle/>
                    <a:p>
                      <a:pPr algn="ctr" fontAlgn="b"/>
                      <a:r>
                        <a:rPr lang="fr-FR" sz="1100" b="0" i="0" u="none" strike="noStrike" dirty="0">
                          <a:solidFill>
                            <a:srgbClr val="000000"/>
                          </a:solidFill>
                          <a:effectLst/>
                          <a:latin typeface="Calibri" panose="020F0502020204030204" pitchFamily="34" charset="0"/>
                        </a:rPr>
                        <a:t>UE</a:t>
                      </a:r>
                    </a:p>
                  </a:txBody>
                  <a:tcPr marL="0" marR="0" marT="0" marB="0" anchor="ctr"/>
                </a:tc>
                <a:tc>
                  <a:txBody>
                    <a:bodyPr/>
                    <a:lstStyle/>
                    <a:p>
                      <a:pPr algn="ctr" fontAlgn="b"/>
                      <a:r>
                        <a:rPr lang="en-US" sz="1100" b="0" i="0" u="none" strike="noStrike" dirty="0">
                          <a:solidFill>
                            <a:srgbClr val="000000"/>
                          </a:solidFill>
                          <a:effectLst/>
                          <a:latin typeface="Calibri" panose="020F0502020204030204" pitchFamily="34" charset="0"/>
                        </a:rPr>
                        <a:t>119,668,206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0.64%</a:t>
                      </a:r>
                    </a:p>
                  </a:txBody>
                  <a:tcPr marL="0" marR="0" marT="0" marB="0" anchor="ctr"/>
                </a:tc>
                <a:extLst>
                  <a:ext uri="{0D108BD9-81ED-4DB2-BD59-A6C34878D82A}">
                    <a16:rowId xmlns:a16="http://schemas.microsoft.com/office/drawing/2014/main" val="617244891"/>
                  </a:ext>
                </a:extLst>
              </a:tr>
              <a:tr h="207111">
                <a:tc>
                  <a:txBody>
                    <a:bodyPr/>
                    <a:lstStyle/>
                    <a:p>
                      <a:pPr algn="ctr"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18,649,892,881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76766958"/>
                  </a:ext>
                </a:extLst>
              </a:tr>
            </a:tbl>
          </a:graphicData>
        </a:graphic>
      </p:graphicFrame>
      <p:sp>
        <p:nvSpPr>
          <p:cNvPr id="29" name="TextBox 28">
            <a:extLst>
              <a:ext uri="{FF2B5EF4-FFF2-40B4-BE49-F238E27FC236}">
                <a16:creationId xmlns:a16="http://schemas.microsoft.com/office/drawing/2014/main" id="{FB8140E4-D5B4-4A4E-8859-472866388772}"/>
              </a:ext>
            </a:extLst>
          </p:cNvPr>
          <p:cNvSpPr txBox="1"/>
          <p:nvPr/>
        </p:nvSpPr>
        <p:spPr>
          <a:xfrm>
            <a:off x="8447170" y="3091037"/>
            <a:ext cx="289560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Soutien au plan d’urgence</a:t>
            </a:r>
          </a:p>
        </p:txBody>
      </p:sp>
      <p:sp>
        <p:nvSpPr>
          <p:cNvPr id="2" name="Espace réservé de la date 1">
            <a:extLst>
              <a:ext uri="{FF2B5EF4-FFF2-40B4-BE49-F238E27FC236}">
                <a16:creationId xmlns:a16="http://schemas.microsoft.com/office/drawing/2014/main" id="{E600C6F8-EEE7-40AF-A8A6-1064891BD9EB}"/>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7AA15F49-9268-40EA-8E34-6A859850AE20}"/>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45</a:t>
            </a:fld>
            <a:endParaRPr lang="fr-CH">
              <a:solidFill>
                <a:prstClr val="black">
                  <a:tint val="75000"/>
                </a:prstClr>
              </a:solidFill>
            </a:endParaRPr>
          </a:p>
        </p:txBody>
      </p:sp>
    </p:spTree>
    <p:extLst>
      <p:ext uri="{BB962C8B-B14F-4D97-AF65-F5344CB8AC3E}">
        <p14:creationId xmlns:p14="http://schemas.microsoft.com/office/powerpoint/2010/main" val="4141645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itle 3"/>
          <p:cNvSpPr>
            <a:spLocks noGrp="1"/>
          </p:cNvSpPr>
          <p:nvPr>
            <p:ph type="title"/>
          </p:nvPr>
        </p:nvSpPr>
        <p:spPr>
          <a:xfrm>
            <a:off x="358775" y="207170"/>
            <a:ext cx="10515600" cy="306389"/>
          </a:xfrm>
        </p:spPr>
        <p:txBody>
          <a:bodyPr>
            <a:noAutofit/>
          </a:bodyPr>
          <a:lstStyle/>
          <a:p>
            <a:r>
              <a:rPr lang="fr-FR" sz="2000" b="1" dirty="0">
                <a:latin typeface="Arial" panose="020B0604020202020204" pitchFamily="34" charset="0"/>
                <a:cs typeface="Arial" panose="020B0604020202020204" pitchFamily="34" charset="0"/>
              </a:rPr>
              <a:t>Contributions Des Partenaires par Thématique (2020-2022)</a:t>
            </a:r>
          </a:p>
        </p:txBody>
      </p:sp>
      <p:cxnSp>
        <p:nvCxnSpPr>
          <p:cNvPr id="25" name="Straight Connector 24"/>
          <p:cNvCxnSpPr/>
          <p:nvPr/>
        </p:nvCxnSpPr>
        <p:spPr>
          <a:xfrm>
            <a:off x="0" y="671514"/>
            <a:ext cx="12192000"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50773" y="861136"/>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Soins obstétricaux et néonataux</a:t>
            </a:r>
          </a:p>
        </p:txBody>
      </p:sp>
      <p:graphicFrame>
        <p:nvGraphicFramePr>
          <p:cNvPr id="16" name="Table 15"/>
          <p:cNvGraphicFramePr>
            <a:graphicFrameLocks noGrp="1"/>
          </p:cNvGraphicFramePr>
          <p:nvPr/>
        </p:nvGraphicFramePr>
        <p:xfrm>
          <a:off x="388872" y="1192128"/>
          <a:ext cx="3176451" cy="2788294"/>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318073">
                <a:tc>
                  <a:txBody>
                    <a:bodyPr/>
                    <a:lstStyle/>
                    <a:p>
                      <a:pPr algn="ctr"/>
                      <a:r>
                        <a:rPr lang="fr-FR" sz="1100" noProof="0" dirty="0"/>
                        <a:t>Partenaire</a:t>
                      </a:r>
                    </a:p>
                  </a:txBody>
                  <a:tcPr anchor="ctr"/>
                </a:tc>
                <a:tc>
                  <a:txBody>
                    <a:bodyPr/>
                    <a:lstStyle/>
                    <a:p>
                      <a:pPr algn="ctr"/>
                      <a:r>
                        <a:rPr lang="fr-FR" sz="1100" noProof="0" dirty="0"/>
                        <a:t>XOF</a:t>
                      </a:r>
                    </a:p>
                  </a:txBody>
                  <a:tcPr anchor="ctr"/>
                </a:tc>
                <a:tc>
                  <a:txBody>
                    <a:bodyPr/>
                    <a:lstStyle/>
                    <a:p>
                      <a:pPr algn="ctr"/>
                      <a:r>
                        <a:rPr lang="en-US" sz="1100" noProof="0" dirty="0"/>
                        <a:t>% Total</a:t>
                      </a:r>
                      <a:endParaRPr lang="fr-FR" sz="1100" noProof="0" dirty="0"/>
                    </a:p>
                  </a:txBody>
                  <a:tcPr anchor="ctr"/>
                </a:tc>
                <a:extLst>
                  <a:ext uri="{0D108BD9-81ED-4DB2-BD59-A6C34878D82A}">
                    <a16:rowId xmlns:a16="http://schemas.microsoft.com/office/drawing/2014/main" val="2802949267"/>
                  </a:ext>
                </a:extLst>
              </a:tr>
              <a:tr h="336602">
                <a:tc>
                  <a:txBody>
                    <a:bodyPr/>
                    <a:lstStyle/>
                    <a:p>
                      <a:pPr algn="l" fontAlgn="b"/>
                      <a:r>
                        <a:rPr lang="fr-FR" sz="1100" b="0" i="0" u="none" strike="noStrike" dirty="0">
                          <a:solidFill>
                            <a:srgbClr val="000000"/>
                          </a:solidFill>
                          <a:effectLst/>
                          <a:latin typeface="Calibri" panose="020F0502020204030204" pitchFamily="34" charset="0"/>
                        </a:rPr>
                        <a:t>Banque Mondiale</a:t>
                      </a:r>
                    </a:p>
                  </a:txBody>
                  <a:tcPr marL="0" marR="0" marT="0" marB="0" anchor="b"/>
                </a:tc>
                <a:tc>
                  <a:txBody>
                    <a:bodyPr/>
                    <a:lstStyle/>
                    <a:p>
                      <a:pPr algn="ctr" fontAlgn="b"/>
                      <a:r>
                        <a:rPr lang="en-US" sz="1100" b="0" i="0" u="none" strike="noStrike" dirty="0">
                          <a:solidFill>
                            <a:srgbClr val="000000"/>
                          </a:solidFill>
                          <a:effectLst/>
                          <a:latin typeface="Calibri" panose="020F0502020204030204" pitchFamily="34" charset="0"/>
                        </a:rPr>
                        <a:t>7,116,925,476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44.12%</a:t>
                      </a:r>
                    </a:p>
                  </a:txBody>
                  <a:tcPr marL="0" marR="0" marT="0" marB="0" anchor="ctr"/>
                </a:tc>
                <a:extLst>
                  <a:ext uri="{0D108BD9-81ED-4DB2-BD59-A6C34878D82A}">
                    <a16:rowId xmlns:a16="http://schemas.microsoft.com/office/drawing/2014/main" val="2678082985"/>
                  </a:ext>
                </a:extLst>
              </a:tr>
              <a:tr h="205812">
                <a:tc>
                  <a:txBody>
                    <a:bodyPr/>
                    <a:lstStyle/>
                    <a:p>
                      <a:pPr algn="l" fontAlgn="b"/>
                      <a:r>
                        <a:rPr lang="fr-FR" sz="1100" b="0" i="0" u="none" strike="noStrike" dirty="0">
                          <a:solidFill>
                            <a:srgbClr val="000000"/>
                          </a:solidFill>
                          <a:effectLst/>
                          <a:latin typeface="Calibri" panose="020F0502020204030204" pitchFamily="34" charset="0"/>
                        </a:rPr>
                        <a:t>USAID</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 </a:t>
                      </a:r>
                      <a:r>
                        <a:rPr lang="en-US" sz="1100" b="0" i="0" u="none" strike="noStrike" dirty="0">
                          <a:solidFill>
                            <a:srgbClr val="000000"/>
                          </a:solidFill>
                          <a:effectLst/>
                          <a:latin typeface="Calibri" panose="020F0502020204030204" pitchFamily="34" charset="0"/>
                        </a:rPr>
                        <a:t>4,511,508,750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27.97%</a:t>
                      </a:r>
                    </a:p>
                  </a:txBody>
                  <a:tcPr marL="0" marR="0" marT="0" marB="0" anchor="ctr"/>
                </a:tc>
                <a:extLst>
                  <a:ext uri="{0D108BD9-81ED-4DB2-BD59-A6C34878D82A}">
                    <a16:rowId xmlns:a16="http://schemas.microsoft.com/office/drawing/2014/main" val="1674411464"/>
                  </a:ext>
                </a:extLst>
              </a:tr>
              <a:tr h="275401">
                <a:tc>
                  <a:txBody>
                    <a:bodyPr/>
                    <a:lstStyle/>
                    <a:p>
                      <a:pPr algn="l" fontAlgn="b"/>
                      <a:r>
                        <a:rPr lang="fr-FR" sz="1100" b="0" i="0" u="none" strike="noStrike" dirty="0">
                          <a:solidFill>
                            <a:srgbClr val="000000"/>
                          </a:solidFill>
                          <a:effectLst/>
                          <a:latin typeface="Calibri" panose="020F0502020204030204" pitchFamily="34" charset="0"/>
                        </a:rPr>
                        <a:t>BMGF</a:t>
                      </a:r>
                    </a:p>
                  </a:txBody>
                  <a:tcPr marL="0" marR="0" marT="0" marB="0" anchor="b"/>
                </a:tc>
                <a:tc>
                  <a:txBody>
                    <a:bodyPr/>
                    <a:lstStyle/>
                    <a:p>
                      <a:pPr algn="ctr" fontAlgn="b"/>
                      <a:r>
                        <a:rPr lang="en-US" sz="1100" b="0" i="0" u="none" strike="noStrike" dirty="0">
                          <a:solidFill>
                            <a:srgbClr val="000000"/>
                          </a:solidFill>
                          <a:effectLst/>
                          <a:latin typeface="Calibri" panose="020F0502020204030204" pitchFamily="34" charset="0"/>
                        </a:rPr>
                        <a:t>1,548,772,051 </a:t>
                      </a:r>
                      <a:endParaRPr lang="fr-FR"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9.60%</a:t>
                      </a:r>
                    </a:p>
                  </a:txBody>
                  <a:tcPr marL="0" marR="0" marT="0" marB="0" anchor="ctr"/>
                </a:tc>
                <a:extLst>
                  <a:ext uri="{0D108BD9-81ED-4DB2-BD59-A6C34878D82A}">
                    <a16:rowId xmlns:a16="http://schemas.microsoft.com/office/drawing/2014/main" val="306631353"/>
                  </a:ext>
                </a:extLst>
              </a:tr>
              <a:tr h="275401">
                <a:tc>
                  <a:txBody>
                    <a:bodyPr/>
                    <a:lstStyle/>
                    <a:p>
                      <a:pPr algn="l" fontAlgn="b"/>
                      <a:r>
                        <a:rPr lang="fr-FR" sz="1100" b="0" i="0" u="none" strike="noStrike" dirty="0">
                          <a:solidFill>
                            <a:srgbClr val="000000"/>
                          </a:solidFill>
                          <a:effectLst/>
                          <a:latin typeface="Calibri" panose="020F0502020204030204" pitchFamily="34" charset="0"/>
                        </a:rPr>
                        <a:t>UNFPA</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1,364,105,138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8.46%</a:t>
                      </a:r>
                    </a:p>
                  </a:txBody>
                  <a:tcPr marL="0" marR="0" marT="0" marB="0" anchor="ctr"/>
                </a:tc>
                <a:extLst>
                  <a:ext uri="{0D108BD9-81ED-4DB2-BD59-A6C34878D82A}">
                    <a16:rowId xmlns:a16="http://schemas.microsoft.com/office/drawing/2014/main" val="1926161734"/>
                  </a:ext>
                </a:extLst>
              </a:tr>
              <a:tr h="275401">
                <a:tc>
                  <a:txBody>
                    <a:bodyPr/>
                    <a:lstStyle/>
                    <a:p>
                      <a:pPr algn="l" fontAlgn="b"/>
                      <a:r>
                        <a:rPr lang="fr-FR" sz="1100" b="0" i="0" u="none" strike="noStrike" dirty="0">
                          <a:solidFill>
                            <a:srgbClr val="000000"/>
                          </a:solidFill>
                          <a:effectLst/>
                          <a:latin typeface="Calibri" panose="020F0502020204030204" pitchFamily="34" charset="0"/>
                        </a:rPr>
                        <a:t>UNICEF</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794,025,540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4.92%</a:t>
                      </a:r>
                    </a:p>
                  </a:txBody>
                  <a:tcPr marL="0" marR="0" marT="0" marB="0" anchor="ctr"/>
                </a:tc>
                <a:extLst>
                  <a:ext uri="{0D108BD9-81ED-4DB2-BD59-A6C34878D82A}">
                    <a16:rowId xmlns:a16="http://schemas.microsoft.com/office/drawing/2014/main" val="617244891"/>
                  </a:ext>
                </a:extLst>
              </a:tr>
              <a:tr h="275401">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408,132,564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2.53%</a:t>
                      </a:r>
                    </a:p>
                  </a:txBody>
                  <a:tcPr marL="0" marR="0" marT="0" marB="0" anchor="ctr"/>
                </a:tc>
                <a:extLst>
                  <a:ext uri="{0D108BD9-81ED-4DB2-BD59-A6C34878D82A}">
                    <a16:rowId xmlns:a16="http://schemas.microsoft.com/office/drawing/2014/main" val="1119014932"/>
                  </a:ext>
                </a:extLst>
              </a:tr>
              <a:tr h="275401">
                <a:tc>
                  <a:txBody>
                    <a:bodyPr/>
                    <a:lstStyle/>
                    <a:p>
                      <a:pPr algn="l" fontAlgn="b"/>
                      <a:r>
                        <a:rPr lang="fr-FR" sz="1100" b="0" i="0" u="none" strike="noStrike" dirty="0">
                          <a:solidFill>
                            <a:srgbClr val="000000"/>
                          </a:solidFill>
                          <a:effectLst/>
                          <a:latin typeface="Calibri" panose="020F0502020204030204" pitchFamily="34" charset="0"/>
                        </a:rPr>
                        <a:t>Fonds Mondial</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369,012,855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2.29%</a:t>
                      </a:r>
                    </a:p>
                  </a:txBody>
                  <a:tcPr marL="0" marR="0" marT="0" marB="0" anchor="ctr"/>
                </a:tc>
                <a:extLst>
                  <a:ext uri="{0D108BD9-81ED-4DB2-BD59-A6C34878D82A}">
                    <a16:rowId xmlns:a16="http://schemas.microsoft.com/office/drawing/2014/main" val="1623126142"/>
                  </a:ext>
                </a:extLst>
              </a:tr>
              <a:tr h="275401">
                <a:tc>
                  <a:txBody>
                    <a:bodyPr/>
                    <a:lstStyle/>
                    <a:p>
                      <a:pPr algn="l" fontAlgn="b"/>
                      <a:r>
                        <a:rPr lang="fr-FR" sz="1100" b="0" i="0" u="none" strike="noStrike" dirty="0">
                          <a:solidFill>
                            <a:srgbClr val="000000"/>
                          </a:solidFill>
                          <a:effectLst/>
                          <a:latin typeface="Calibri" panose="020F0502020204030204" pitchFamily="34" charset="0"/>
                        </a:rPr>
                        <a:t>GIZ</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18,856,796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0.11%</a:t>
                      </a:r>
                    </a:p>
                  </a:txBody>
                  <a:tcPr marL="0" marR="0" marT="0" marB="0" anchor="ctr"/>
                </a:tc>
                <a:extLst>
                  <a:ext uri="{0D108BD9-81ED-4DB2-BD59-A6C34878D82A}">
                    <a16:rowId xmlns:a16="http://schemas.microsoft.com/office/drawing/2014/main" val="1584819180"/>
                  </a:ext>
                </a:extLst>
              </a:tr>
              <a:tr h="275401">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 </a:t>
                      </a:r>
                      <a:r>
                        <a:rPr lang="fr-FR" sz="1100" b="1" i="0" u="none" strike="noStrike" dirty="0">
                          <a:solidFill>
                            <a:srgbClr val="000000"/>
                          </a:solidFill>
                          <a:effectLst/>
                          <a:latin typeface="Calibri" panose="020F0502020204030204" pitchFamily="34" charset="0"/>
                        </a:rPr>
                        <a:t> 16,131,339,170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00598380"/>
                  </a:ext>
                </a:extLst>
              </a:tr>
            </a:tbl>
          </a:graphicData>
        </a:graphic>
      </p:graphicFrame>
      <p:sp>
        <p:nvSpPr>
          <p:cNvPr id="21" name="TextBox 20"/>
          <p:cNvSpPr txBox="1"/>
          <p:nvPr/>
        </p:nvSpPr>
        <p:spPr>
          <a:xfrm>
            <a:off x="124659" y="4199484"/>
            <a:ext cx="32526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Renforcement du système de sante communautaire</a:t>
            </a:r>
          </a:p>
        </p:txBody>
      </p:sp>
      <p:graphicFrame>
        <p:nvGraphicFramePr>
          <p:cNvPr id="22" name="Table 21"/>
          <p:cNvGraphicFramePr>
            <a:graphicFrameLocks noGrp="1"/>
          </p:cNvGraphicFramePr>
          <p:nvPr/>
        </p:nvGraphicFramePr>
        <p:xfrm>
          <a:off x="285590" y="4734511"/>
          <a:ext cx="3176451" cy="1355488"/>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88833">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246603">
                <a:tc>
                  <a:txBody>
                    <a:bodyPr/>
                    <a:lstStyle/>
                    <a:p>
                      <a:pPr algn="l" fontAlgn="b"/>
                      <a:r>
                        <a:rPr lang="fr-FR" sz="1100" b="0" i="0" u="none" strike="noStrike" dirty="0">
                          <a:solidFill>
                            <a:srgbClr val="000000"/>
                          </a:solidFill>
                          <a:effectLst/>
                          <a:latin typeface="Calibri" panose="020F0502020204030204" pitchFamily="34" charset="0"/>
                        </a:rPr>
                        <a:t>Fonds Mondial</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5,370,534,251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58.28%</a:t>
                      </a:r>
                    </a:p>
                  </a:txBody>
                  <a:tcPr marL="0" marR="0" marT="0" marB="0" anchor="ctr"/>
                </a:tc>
                <a:extLst>
                  <a:ext uri="{0D108BD9-81ED-4DB2-BD59-A6C34878D82A}">
                    <a16:rowId xmlns:a16="http://schemas.microsoft.com/office/drawing/2014/main" val="2678082985"/>
                  </a:ext>
                </a:extLst>
              </a:tr>
              <a:tr h="246603">
                <a:tc>
                  <a:txBody>
                    <a:bodyPr/>
                    <a:lstStyle/>
                    <a:p>
                      <a:pPr algn="l" fontAlgn="b"/>
                      <a:r>
                        <a:rPr lang="fr-FR" sz="1100" b="0" i="0" u="none" strike="noStrike" dirty="0">
                          <a:solidFill>
                            <a:srgbClr val="000000"/>
                          </a:solidFill>
                          <a:effectLst/>
                          <a:latin typeface="Calibri" panose="020F0502020204030204" pitchFamily="34" charset="0"/>
                        </a:rPr>
                        <a:t>BID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2,132,160,480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23.14%</a:t>
                      </a:r>
                    </a:p>
                  </a:txBody>
                  <a:tcPr marL="0" marR="0" marT="0" marB="0" anchor="ctr"/>
                </a:tc>
                <a:extLst>
                  <a:ext uri="{0D108BD9-81ED-4DB2-BD59-A6C34878D82A}">
                    <a16:rowId xmlns:a16="http://schemas.microsoft.com/office/drawing/2014/main" val="2654574702"/>
                  </a:ext>
                </a:extLst>
              </a:tr>
              <a:tr h="246603">
                <a:tc>
                  <a:txBody>
                    <a:bodyPr/>
                    <a:lstStyle/>
                    <a:p>
                      <a:pPr algn="l" fontAlgn="b"/>
                      <a:r>
                        <a:rPr lang="fr-FR" sz="1100" b="0" i="0" u="none" strike="noStrike" dirty="0">
                          <a:solidFill>
                            <a:srgbClr val="000000"/>
                          </a:solidFill>
                          <a:effectLst/>
                          <a:latin typeface="Calibri" panose="020F0502020204030204" pitchFamily="34" charset="0"/>
                        </a:rPr>
                        <a:t>USAID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1,712,941,100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18.59%</a:t>
                      </a:r>
                    </a:p>
                  </a:txBody>
                  <a:tcPr marL="0" marR="0" marT="0" marB="0" anchor="ctr"/>
                </a:tc>
                <a:extLst>
                  <a:ext uri="{0D108BD9-81ED-4DB2-BD59-A6C34878D82A}">
                    <a16:rowId xmlns:a16="http://schemas.microsoft.com/office/drawing/2014/main" val="30741664"/>
                  </a:ext>
                </a:extLst>
              </a:tr>
              <a:tr h="326846">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 9,215,635,831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24" name="TextBox 23">
            <a:extLst>
              <a:ext uri="{FF2B5EF4-FFF2-40B4-BE49-F238E27FC236}">
                <a16:creationId xmlns:a16="http://schemas.microsoft.com/office/drawing/2014/main" id="{9F4B7399-E8F5-4DD1-A213-1BF262C27EB2}"/>
              </a:ext>
            </a:extLst>
          </p:cNvPr>
          <p:cNvSpPr txBox="1"/>
          <p:nvPr/>
        </p:nvSpPr>
        <p:spPr>
          <a:xfrm>
            <a:off x="3956247" y="829470"/>
            <a:ext cx="325265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Prise en charge intégrée des maladies de l'enfant</a:t>
            </a:r>
          </a:p>
        </p:txBody>
      </p:sp>
      <p:graphicFrame>
        <p:nvGraphicFramePr>
          <p:cNvPr id="26" name="Table 25">
            <a:extLst>
              <a:ext uri="{FF2B5EF4-FFF2-40B4-BE49-F238E27FC236}">
                <a16:creationId xmlns:a16="http://schemas.microsoft.com/office/drawing/2014/main" id="{719D24E0-7BAA-4C9A-8BFB-C6F5D7F38FA6}"/>
              </a:ext>
            </a:extLst>
          </p:cNvPr>
          <p:cNvGraphicFramePr>
            <a:graphicFrameLocks noGrp="1"/>
          </p:cNvGraphicFramePr>
          <p:nvPr/>
        </p:nvGraphicFramePr>
        <p:xfrm>
          <a:off x="4010071" y="1396063"/>
          <a:ext cx="3145002" cy="1509876"/>
        </p:xfrm>
        <a:graphic>
          <a:graphicData uri="http://schemas.openxmlformats.org/drawingml/2006/table">
            <a:tbl>
              <a:tblPr firstRow="1" bandRow="1">
                <a:tableStyleId>{5FD0F851-EC5A-4D38-B0AD-8093EC10F338}</a:tableStyleId>
              </a:tblPr>
              <a:tblGrid>
                <a:gridCol w="1048334">
                  <a:extLst>
                    <a:ext uri="{9D8B030D-6E8A-4147-A177-3AD203B41FA5}">
                      <a16:colId xmlns:a16="http://schemas.microsoft.com/office/drawing/2014/main" val="3051476882"/>
                    </a:ext>
                  </a:extLst>
                </a:gridCol>
                <a:gridCol w="1256742">
                  <a:extLst>
                    <a:ext uri="{9D8B030D-6E8A-4147-A177-3AD203B41FA5}">
                      <a16:colId xmlns:a16="http://schemas.microsoft.com/office/drawing/2014/main" val="4145660795"/>
                    </a:ext>
                  </a:extLst>
                </a:gridCol>
                <a:gridCol w="839926">
                  <a:extLst>
                    <a:ext uri="{9D8B030D-6E8A-4147-A177-3AD203B41FA5}">
                      <a16:colId xmlns:a16="http://schemas.microsoft.com/office/drawing/2014/main" val="3983985478"/>
                    </a:ext>
                  </a:extLst>
                </a:gridCol>
              </a:tblGrid>
              <a:tr h="281482">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240326">
                <a:tc>
                  <a:txBody>
                    <a:bodyPr/>
                    <a:lstStyle/>
                    <a:p>
                      <a:pPr algn="l" fontAlgn="b"/>
                      <a:r>
                        <a:rPr lang="fr-FR" sz="1100" b="0" i="0" u="none" strike="noStrike" dirty="0">
                          <a:solidFill>
                            <a:srgbClr val="000000"/>
                          </a:solidFill>
                          <a:effectLst/>
                          <a:latin typeface="Calibri" panose="020F0502020204030204" pitchFamily="34" charset="0"/>
                        </a:rPr>
                        <a:t>UNICEF</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 2,526,444,900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35.12%</a:t>
                      </a:r>
                    </a:p>
                  </a:txBody>
                  <a:tcPr marL="0" marR="0" marT="0" marB="0" anchor="ctr"/>
                </a:tc>
                <a:extLst>
                  <a:ext uri="{0D108BD9-81ED-4DB2-BD59-A6C34878D82A}">
                    <a16:rowId xmlns:a16="http://schemas.microsoft.com/office/drawing/2014/main" val="2678082985"/>
                  </a:ext>
                </a:extLst>
              </a:tr>
              <a:tr h="240326">
                <a:tc>
                  <a:txBody>
                    <a:bodyPr/>
                    <a:lstStyle/>
                    <a:p>
                      <a:pPr algn="l" fontAlgn="b"/>
                      <a:r>
                        <a:rPr lang="fr-FR" sz="1100" b="0" i="0" u="none" strike="noStrike" dirty="0">
                          <a:solidFill>
                            <a:srgbClr val="000000"/>
                          </a:solidFill>
                          <a:effectLst/>
                          <a:latin typeface="Calibri" panose="020F0502020204030204" pitchFamily="34" charset="0"/>
                        </a:rPr>
                        <a:t>BIM</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 2,446,071,078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34.00%</a:t>
                      </a:r>
                    </a:p>
                  </a:txBody>
                  <a:tcPr marL="0" marR="0" marT="0" marB="0" anchor="ctr"/>
                </a:tc>
                <a:extLst>
                  <a:ext uri="{0D108BD9-81ED-4DB2-BD59-A6C34878D82A}">
                    <a16:rowId xmlns:a16="http://schemas.microsoft.com/office/drawing/2014/main" val="2654574702"/>
                  </a:ext>
                </a:extLst>
              </a:tr>
              <a:tr h="240326">
                <a:tc>
                  <a:txBody>
                    <a:bodyPr/>
                    <a:lstStyle/>
                    <a:p>
                      <a:pPr algn="l" fontAlgn="b"/>
                      <a:r>
                        <a:rPr lang="fr-FR" sz="1100" b="0" i="0" u="none" strike="noStrike" dirty="0">
                          <a:solidFill>
                            <a:srgbClr val="000000"/>
                          </a:solidFill>
                          <a:effectLst/>
                          <a:latin typeface="Calibri" panose="020F0502020204030204" pitchFamily="34" charset="0"/>
                        </a:rPr>
                        <a:t>BMGF</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 2,049,846,252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28.49%</a:t>
                      </a:r>
                    </a:p>
                  </a:txBody>
                  <a:tcPr marL="0" marR="0" marT="0" marB="0" anchor="ctr"/>
                </a:tc>
                <a:extLst>
                  <a:ext uri="{0D108BD9-81ED-4DB2-BD59-A6C34878D82A}">
                    <a16:rowId xmlns:a16="http://schemas.microsoft.com/office/drawing/2014/main" val="30741664"/>
                  </a:ext>
                </a:extLst>
              </a:tr>
              <a:tr h="188889">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ctr"/>
                </a:tc>
                <a:tc>
                  <a:txBody>
                    <a:bodyPr/>
                    <a:lstStyle/>
                    <a:p>
                      <a:pPr algn="l" fontAlgn="b"/>
                      <a:r>
                        <a:rPr lang="en-US" sz="1100" b="0" i="0" u="none" strike="noStrike" dirty="0">
                          <a:solidFill>
                            <a:srgbClr val="000000"/>
                          </a:solidFill>
                          <a:effectLst/>
                          <a:latin typeface="Calibri" panose="020F0502020204030204" pitchFamily="34" charset="0"/>
                        </a:rPr>
                        <a:t> 171,867,000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2.39%</a:t>
                      </a:r>
                    </a:p>
                  </a:txBody>
                  <a:tcPr marL="0" marR="0" marT="0" marB="0" anchor="ctr"/>
                </a:tc>
                <a:extLst>
                  <a:ext uri="{0D108BD9-81ED-4DB2-BD59-A6C34878D82A}">
                    <a16:rowId xmlns:a16="http://schemas.microsoft.com/office/drawing/2014/main" val="2169831831"/>
                  </a:ext>
                </a:extLst>
              </a:tr>
              <a:tr h="318527">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l" fontAlgn="b"/>
                      <a:r>
                        <a:rPr lang="en-US" sz="1100" b="1" i="0" u="none" strike="noStrike" dirty="0">
                          <a:solidFill>
                            <a:srgbClr val="000000"/>
                          </a:solidFill>
                          <a:effectLst/>
                          <a:latin typeface="Calibri" panose="020F0502020204030204" pitchFamily="34" charset="0"/>
                        </a:rPr>
                        <a:t> 7,194,229,230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27" name="TextBox 26">
            <a:extLst>
              <a:ext uri="{FF2B5EF4-FFF2-40B4-BE49-F238E27FC236}">
                <a16:creationId xmlns:a16="http://schemas.microsoft.com/office/drawing/2014/main" id="{88ED9098-24B4-4C08-A4C7-DA594B9E2AFE}"/>
              </a:ext>
            </a:extLst>
          </p:cNvPr>
          <p:cNvSpPr txBox="1"/>
          <p:nvPr/>
        </p:nvSpPr>
        <p:spPr>
          <a:xfrm>
            <a:off x="3956247" y="3086140"/>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Tuberculose</a:t>
            </a:r>
          </a:p>
        </p:txBody>
      </p:sp>
      <p:graphicFrame>
        <p:nvGraphicFramePr>
          <p:cNvPr id="28" name="Table 27">
            <a:extLst>
              <a:ext uri="{FF2B5EF4-FFF2-40B4-BE49-F238E27FC236}">
                <a16:creationId xmlns:a16="http://schemas.microsoft.com/office/drawing/2014/main" id="{F2FF2A5A-B923-49B3-83AD-C82F4F473C58}"/>
              </a:ext>
            </a:extLst>
          </p:cNvPr>
          <p:cNvGraphicFramePr>
            <a:graphicFrameLocks noGrp="1"/>
          </p:cNvGraphicFramePr>
          <p:nvPr/>
        </p:nvGraphicFramePr>
        <p:xfrm>
          <a:off x="3980859" y="3510930"/>
          <a:ext cx="3176451" cy="896233"/>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00587">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238907">
                <a:tc>
                  <a:txBody>
                    <a:bodyPr/>
                    <a:lstStyle/>
                    <a:p>
                      <a:pPr algn="l" fontAlgn="b"/>
                      <a:r>
                        <a:rPr lang="fr-FR" sz="1100" b="0" i="0" u="none" strike="noStrike" dirty="0">
                          <a:solidFill>
                            <a:srgbClr val="000000"/>
                          </a:solidFill>
                          <a:effectLst/>
                          <a:latin typeface="Calibri" panose="020F0502020204030204" pitchFamily="34" charset="0"/>
                        </a:rPr>
                        <a:t>Fonds Mondial</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 6,516,062,565 </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97.93%</a:t>
                      </a:r>
                    </a:p>
                  </a:txBody>
                  <a:tcPr marL="0" marR="0" marT="0" marB="0" anchor="ctr"/>
                </a:tc>
                <a:extLst>
                  <a:ext uri="{0D108BD9-81ED-4DB2-BD59-A6C34878D82A}">
                    <a16:rowId xmlns:a16="http://schemas.microsoft.com/office/drawing/2014/main" val="2678082985"/>
                  </a:ext>
                </a:extLst>
              </a:tr>
              <a:tr h="171260">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 137,493,600 </a:t>
                      </a:r>
                    </a:p>
                  </a:txBody>
                  <a:tcPr marL="0" marR="0" marT="0" marB="0" anchor="b"/>
                </a:tc>
                <a:tc>
                  <a:txBody>
                    <a:bodyPr/>
                    <a:lstStyle/>
                    <a:p>
                      <a:pPr algn="ctr" fontAlgn="b"/>
                      <a:r>
                        <a:rPr lang="fr-FR" sz="1100" b="0" i="0" u="none" strike="noStrike" dirty="0">
                          <a:solidFill>
                            <a:srgbClr val="000000"/>
                          </a:solidFill>
                          <a:effectLst/>
                          <a:latin typeface="Calibri" panose="020F0502020204030204" pitchFamily="34" charset="0"/>
                        </a:rPr>
                        <a:t>2.07%</a:t>
                      </a:r>
                    </a:p>
                  </a:txBody>
                  <a:tcPr marL="0" marR="0" marT="0" marB="0" anchor="ctr"/>
                </a:tc>
                <a:extLst>
                  <a:ext uri="{0D108BD9-81ED-4DB2-BD59-A6C34878D82A}">
                    <a16:rowId xmlns:a16="http://schemas.microsoft.com/office/drawing/2014/main" val="2654574702"/>
                  </a:ext>
                </a:extLst>
              </a:tr>
              <a:tr h="226986">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b"/>
                </a:tc>
                <a:tc>
                  <a:txBody>
                    <a:bodyPr/>
                    <a:lstStyle/>
                    <a:p>
                      <a:pPr algn="ctr" fontAlgn="b"/>
                      <a:r>
                        <a:rPr lang="en-US" sz="1100" b="1" i="0" u="none" strike="noStrike" dirty="0">
                          <a:solidFill>
                            <a:srgbClr val="000000"/>
                          </a:solidFill>
                          <a:effectLst/>
                          <a:latin typeface="Calibri" panose="020F0502020204030204" pitchFamily="34" charset="0"/>
                        </a:rPr>
                        <a:t> 6,653,556,165 </a:t>
                      </a:r>
                    </a:p>
                  </a:txBody>
                  <a:tcPr marL="0" marR="0" marT="0" marB="0" anchor="b"/>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29" name="TextBox 28">
            <a:extLst>
              <a:ext uri="{FF2B5EF4-FFF2-40B4-BE49-F238E27FC236}">
                <a16:creationId xmlns:a16="http://schemas.microsoft.com/office/drawing/2014/main" id="{B422F27D-FA9F-4475-9B98-E4988D67389D}"/>
              </a:ext>
            </a:extLst>
          </p:cNvPr>
          <p:cNvSpPr txBox="1"/>
          <p:nvPr/>
        </p:nvSpPr>
        <p:spPr>
          <a:xfrm>
            <a:off x="3939033" y="4595521"/>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WASH</a:t>
            </a:r>
          </a:p>
        </p:txBody>
      </p:sp>
      <p:graphicFrame>
        <p:nvGraphicFramePr>
          <p:cNvPr id="30" name="Table 29">
            <a:extLst>
              <a:ext uri="{FF2B5EF4-FFF2-40B4-BE49-F238E27FC236}">
                <a16:creationId xmlns:a16="http://schemas.microsoft.com/office/drawing/2014/main" id="{1E7FF7FB-AB71-45EC-BC63-2F4E514918E9}"/>
              </a:ext>
            </a:extLst>
          </p:cNvPr>
          <p:cNvGraphicFramePr>
            <a:graphicFrameLocks noGrp="1"/>
          </p:cNvGraphicFramePr>
          <p:nvPr/>
        </p:nvGraphicFramePr>
        <p:xfrm>
          <a:off x="4084088" y="5083498"/>
          <a:ext cx="3176451" cy="1136486"/>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83305">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197249">
                <a:tc>
                  <a:txBody>
                    <a:bodyPr/>
                    <a:lstStyle/>
                    <a:p>
                      <a:pPr algn="l" fontAlgn="b"/>
                      <a:r>
                        <a:rPr lang="fr-FR" sz="1100" b="0" i="0" u="none" strike="noStrike" dirty="0">
                          <a:solidFill>
                            <a:srgbClr val="000000"/>
                          </a:solidFill>
                          <a:effectLst/>
                          <a:latin typeface="Calibri" panose="020F0502020204030204" pitchFamily="34" charset="0"/>
                        </a:rPr>
                        <a:t>USAID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5,774,731,200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98.18%</a:t>
                      </a:r>
                    </a:p>
                  </a:txBody>
                  <a:tcPr marL="0" marR="0" marT="0" marB="0" anchor="ctr"/>
                </a:tc>
                <a:extLst>
                  <a:ext uri="{0D108BD9-81ED-4DB2-BD59-A6C34878D82A}">
                    <a16:rowId xmlns:a16="http://schemas.microsoft.com/office/drawing/2014/main" val="2678082985"/>
                  </a:ext>
                </a:extLst>
              </a:tr>
              <a:tr h="197249">
                <a:tc>
                  <a:txBody>
                    <a:bodyPr/>
                    <a:lstStyle/>
                    <a:p>
                      <a:pPr algn="l" fontAlgn="b"/>
                      <a:r>
                        <a:rPr lang="fr-FR" sz="1100" b="0" i="0" u="none" strike="noStrike" dirty="0">
                          <a:solidFill>
                            <a:srgbClr val="000000"/>
                          </a:solidFill>
                          <a:effectLst/>
                          <a:latin typeface="Calibri" panose="020F0502020204030204" pitchFamily="34" charset="0"/>
                        </a:rPr>
                        <a:t>BID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64,000,000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1.08%</a:t>
                      </a:r>
                    </a:p>
                  </a:txBody>
                  <a:tcPr marL="0" marR="0" marT="0" marB="0" anchor="ctr"/>
                </a:tc>
                <a:extLst>
                  <a:ext uri="{0D108BD9-81ED-4DB2-BD59-A6C34878D82A}">
                    <a16:rowId xmlns:a16="http://schemas.microsoft.com/office/drawing/2014/main" val="2654574702"/>
                  </a:ext>
                </a:extLst>
              </a:tr>
              <a:tr h="197249">
                <a:tc>
                  <a:txBody>
                    <a:bodyPr/>
                    <a:lstStyle/>
                    <a:p>
                      <a:pPr algn="l" fontAlgn="b"/>
                      <a:r>
                        <a:rPr lang="fr-FR" sz="1100" b="0" i="0" u="none" strike="noStrike" dirty="0">
                          <a:solidFill>
                            <a:srgbClr val="000000"/>
                          </a:solidFill>
                          <a:effectLst/>
                          <a:latin typeface="Calibri" panose="020F0502020204030204" pitchFamily="34" charset="0"/>
                        </a:rPr>
                        <a:t>BMGF</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43,008,571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0.73%</a:t>
                      </a:r>
                    </a:p>
                  </a:txBody>
                  <a:tcPr marL="0" marR="0" marT="0" marB="0" anchor="ctr"/>
                </a:tc>
                <a:extLst>
                  <a:ext uri="{0D108BD9-81ED-4DB2-BD59-A6C34878D82A}">
                    <a16:rowId xmlns:a16="http://schemas.microsoft.com/office/drawing/2014/main" val="30741664"/>
                  </a:ext>
                </a:extLst>
              </a:tr>
              <a:tr h="261434">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 5,881,739,771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31" name="TextBox 30">
            <a:extLst>
              <a:ext uri="{FF2B5EF4-FFF2-40B4-BE49-F238E27FC236}">
                <a16:creationId xmlns:a16="http://schemas.microsoft.com/office/drawing/2014/main" id="{ACA4A619-87A1-4DC3-A072-C65D352F4926}"/>
              </a:ext>
            </a:extLst>
          </p:cNvPr>
          <p:cNvSpPr txBox="1"/>
          <p:nvPr/>
        </p:nvSpPr>
        <p:spPr>
          <a:xfrm>
            <a:off x="7975848" y="864926"/>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Maladies tropicales négligées</a:t>
            </a:r>
          </a:p>
        </p:txBody>
      </p:sp>
      <p:graphicFrame>
        <p:nvGraphicFramePr>
          <p:cNvPr id="32" name="Table 31">
            <a:extLst>
              <a:ext uri="{FF2B5EF4-FFF2-40B4-BE49-F238E27FC236}">
                <a16:creationId xmlns:a16="http://schemas.microsoft.com/office/drawing/2014/main" id="{2E841F61-8AAE-40AD-81F2-ECD1E38EB892}"/>
              </a:ext>
            </a:extLst>
          </p:cNvPr>
          <p:cNvGraphicFramePr>
            <a:graphicFrameLocks noGrp="1"/>
          </p:cNvGraphicFramePr>
          <p:nvPr/>
        </p:nvGraphicFramePr>
        <p:xfrm>
          <a:off x="8120903" y="1216423"/>
          <a:ext cx="3176451" cy="1397920"/>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83305">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197249">
                <a:tc>
                  <a:txBody>
                    <a:bodyPr/>
                    <a:lstStyle/>
                    <a:p>
                      <a:pPr algn="l" fontAlgn="b"/>
                      <a:r>
                        <a:rPr lang="fr-FR" sz="1100" b="0" i="0" u="none" strike="noStrike" dirty="0">
                          <a:solidFill>
                            <a:srgbClr val="000000"/>
                          </a:solidFill>
                          <a:effectLst/>
                          <a:latin typeface="Calibri" panose="020F0502020204030204" pitchFamily="34" charset="0"/>
                        </a:rPr>
                        <a:t>USAID</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3,342,498,060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62.91%</a:t>
                      </a:r>
                    </a:p>
                  </a:txBody>
                  <a:tcPr marL="0" marR="0" marT="0" marB="0" anchor="ctr"/>
                </a:tc>
                <a:extLst>
                  <a:ext uri="{0D108BD9-81ED-4DB2-BD59-A6C34878D82A}">
                    <a16:rowId xmlns:a16="http://schemas.microsoft.com/office/drawing/2014/main" val="2678082985"/>
                  </a:ext>
                </a:extLst>
              </a:tr>
              <a:tr h="197249">
                <a:tc>
                  <a:txBody>
                    <a:bodyPr/>
                    <a:lstStyle/>
                    <a:p>
                      <a:pPr algn="l" fontAlgn="b"/>
                      <a:r>
                        <a:rPr lang="fr-FR" sz="1100" b="0" i="0" u="none" strike="noStrike" dirty="0">
                          <a:solidFill>
                            <a:srgbClr val="000000"/>
                          </a:solidFill>
                          <a:effectLst/>
                          <a:latin typeface="Calibri" panose="020F0502020204030204" pitchFamily="34" charset="0"/>
                        </a:rPr>
                        <a:t>Banque Mondiale</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1,708,730,950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32.16%</a:t>
                      </a:r>
                    </a:p>
                  </a:txBody>
                  <a:tcPr marL="0" marR="0" marT="0" marB="0" anchor="ctr"/>
                </a:tc>
                <a:extLst>
                  <a:ext uri="{0D108BD9-81ED-4DB2-BD59-A6C34878D82A}">
                    <a16:rowId xmlns:a16="http://schemas.microsoft.com/office/drawing/2014/main" val="2654574702"/>
                  </a:ext>
                </a:extLst>
              </a:tr>
              <a:tr h="197249">
                <a:tc>
                  <a:txBody>
                    <a:bodyPr/>
                    <a:lstStyle/>
                    <a:p>
                      <a:pPr algn="l" fontAlgn="b"/>
                      <a:r>
                        <a:rPr lang="fr-FR" sz="1100" b="0" i="0" u="none" strike="noStrike" dirty="0">
                          <a:solidFill>
                            <a:srgbClr val="000000"/>
                          </a:solidFill>
                          <a:effectLst/>
                          <a:latin typeface="Calibri" panose="020F0502020204030204" pitchFamily="34" charset="0"/>
                        </a:rPr>
                        <a:t>BMGF</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132,848,303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2.50%</a:t>
                      </a:r>
                    </a:p>
                  </a:txBody>
                  <a:tcPr marL="0" marR="0" marT="0" marB="0" anchor="ctr"/>
                </a:tc>
                <a:extLst>
                  <a:ext uri="{0D108BD9-81ED-4DB2-BD59-A6C34878D82A}">
                    <a16:rowId xmlns:a16="http://schemas.microsoft.com/office/drawing/2014/main" val="30741664"/>
                  </a:ext>
                </a:extLst>
              </a:tr>
              <a:tr h="261434">
                <a:tc>
                  <a:txBody>
                    <a:bodyPr/>
                    <a:lstStyle/>
                    <a:p>
                      <a:pPr algn="l" fontAlgn="b"/>
                      <a:r>
                        <a:rPr lang="fr-FR" sz="1100" b="1" i="0" u="none" strike="noStrike" dirty="0">
                          <a:solidFill>
                            <a:srgbClr val="000000"/>
                          </a:solidFill>
                          <a:effectLst/>
                          <a:latin typeface="Calibri" panose="020F0502020204030204" pitchFamily="34" charset="0"/>
                        </a:rPr>
                        <a:t>OMS</a:t>
                      </a:r>
                    </a:p>
                  </a:txBody>
                  <a:tcPr marL="0" marR="0" marT="0" marB="0" anchor="ctr"/>
                </a:tc>
                <a:tc>
                  <a:txBody>
                    <a:bodyPr/>
                    <a:lstStyle/>
                    <a:p>
                      <a:pPr algn="ctr" fontAlgn="b"/>
                      <a:r>
                        <a:rPr lang="en-US" sz="1100" b="0" i="0" u="none" strike="noStrike" dirty="0">
                          <a:solidFill>
                            <a:srgbClr val="000000"/>
                          </a:solidFill>
                          <a:effectLst/>
                          <a:latin typeface="Calibri" panose="020F0502020204030204" pitchFamily="34" charset="0"/>
                        </a:rPr>
                        <a:t> 128,900,250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2.43%</a:t>
                      </a:r>
                    </a:p>
                  </a:txBody>
                  <a:tcPr marL="0" marR="0" marT="0" marB="0" anchor="ctr"/>
                </a:tc>
                <a:extLst>
                  <a:ext uri="{0D108BD9-81ED-4DB2-BD59-A6C34878D82A}">
                    <a16:rowId xmlns:a16="http://schemas.microsoft.com/office/drawing/2014/main" val="3391318323"/>
                  </a:ext>
                </a:extLst>
              </a:tr>
              <a:tr h="261434">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  5,312,977,563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33" name="TextBox 32">
            <a:extLst>
              <a:ext uri="{FF2B5EF4-FFF2-40B4-BE49-F238E27FC236}">
                <a16:creationId xmlns:a16="http://schemas.microsoft.com/office/drawing/2014/main" id="{09719103-1D43-4986-959B-04FCC7E3C9AF}"/>
              </a:ext>
            </a:extLst>
          </p:cNvPr>
          <p:cNvSpPr txBox="1"/>
          <p:nvPr/>
        </p:nvSpPr>
        <p:spPr>
          <a:xfrm>
            <a:off x="8052048" y="2824173"/>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Protection financière des ménages</a:t>
            </a:r>
          </a:p>
        </p:txBody>
      </p:sp>
      <p:graphicFrame>
        <p:nvGraphicFramePr>
          <p:cNvPr id="34" name="Table 33">
            <a:extLst>
              <a:ext uri="{FF2B5EF4-FFF2-40B4-BE49-F238E27FC236}">
                <a16:creationId xmlns:a16="http://schemas.microsoft.com/office/drawing/2014/main" id="{F857E38F-E71A-4A3D-BE20-40F073324D90}"/>
              </a:ext>
            </a:extLst>
          </p:cNvPr>
          <p:cNvGraphicFramePr>
            <a:graphicFrameLocks noGrp="1"/>
          </p:cNvGraphicFramePr>
          <p:nvPr/>
        </p:nvGraphicFramePr>
        <p:xfrm>
          <a:off x="8197103" y="3175670"/>
          <a:ext cx="3176451" cy="939237"/>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83305">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197249">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333,421,980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57.66%</a:t>
                      </a:r>
                    </a:p>
                  </a:txBody>
                  <a:tcPr marL="0" marR="0" marT="0" marB="0" anchor="ctr"/>
                </a:tc>
                <a:extLst>
                  <a:ext uri="{0D108BD9-81ED-4DB2-BD59-A6C34878D82A}">
                    <a16:rowId xmlns:a16="http://schemas.microsoft.com/office/drawing/2014/main" val="2678082985"/>
                  </a:ext>
                </a:extLst>
              </a:tr>
              <a:tr h="197249">
                <a:tc>
                  <a:txBody>
                    <a:bodyPr/>
                    <a:lstStyle/>
                    <a:p>
                      <a:pPr algn="l" fontAlgn="b"/>
                      <a:r>
                        <a:rPr lang="fr-FR" sz="1100" b="0" i="0" u="none" strike="noStrike" dirty="0">
                          <a:solidFill>
                            <a:srgbClr val="000000"/>
                          </a:solidFill>
                          <a:effectLst/>
                          <a:latin typeface="Calibri" panose="020F0502020204030204" pitchFamily="34" charset="0"/>
                        </a:rPr>
                        <a:t>UE</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244,818,896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42.34%</a:t>
                      </a:r>
                    </a:p>
                  </a:txBody>
                  <a:tcPr marL="0" marR="0" marT="0" marB="0" anchor="ctr"/>
                </a:tc>
                <a:extLst>
                  <a:ext uri="{0D108BD9-81ED-4DB2-BD59-A6C34878D82A}">
                    <a16:rowId xmlns:a16="http://schemas.microsoft.com/office/drawing/2014/main" val="2654574702"/>
                  </a:ext>
                </a:extLst>
              </a:tr>
              <a:tr h="261434">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   578,240,876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35" name="TextBox 34">
            <a:extLst>
              <a:ext uri="{FF2B5EF4-FFF2-40B4-BE49-F238E27FC236}">
                <a16:creationId xmlns:a16="http://schemas.microsoft.com/office/drawing/2014/main" id="{DB92B39F-C03C-4E66-A4C4-58BF90275B06}"/>
              </a:ext>
            </a:extLst>
          </p:cNvPr>
          <p:cNvSpPr txBox="1"/>
          <p:nvPr/>
        </p:nvSpPr>
        <p:spPr>
          <a:xfrm>
            <a:off x="8052048" y="4288944"/>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Surveillance de la grossesse</a:t>
            </a:r>
          </a:p>
        </p:txBody>
      </p:sp>
      <p:graphicFrame>
        <p:nvGraphicFramePr>
          <p:cNvPr id="36" name="Table 35">
            <a:extLst>
              <a:ext uri="{FF2B5EF4-FFF2-40B4-BE49-F238E27FC236}">
                <a16:creationId xmlns:a16="http://schemas.microsoft.com/office/drawing/2014/main" id="{668B8C5F-6C6B-4F4D-88DC-9AED53C04B53}"/>
              </a:ext>
            </a:extLst>
          </p:cNvPr>
          <p:cNvGraphicFramePr>
            <a:graphicFrameLocks noGrp="1"/>
          </p:cNvGraphicFramePr>
          <p:nvPr/>
        </p:nvGraphicFramePr>
        <p:xfrm>
          <a:off x="8197103" y="4640441"/>
          <a:ext cx="3176451" cy="741988"/>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83305">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197249">
                <a:tc>
                  <a:txBody>
                    <a:bodyPr/>
                    <a:lstStyle/>
                    <a:p>
                      <a:pPr algn="l" fontAlgn="b"/>
                      <a:r>
                        <a:rPr lang="fr-FR" sz="1100" b="0" i="0" u="none" strike="noStrike" dirty="0">
                          <a:solidFill>
                            <a:srgbClr val="000000"/>
                          </a:solidFill>
                          <a:effectLst/>
                          <a:latin typeface="Calibri" panose="020F0502020204030204" pitchFamily="34" charset="0"/>
                        </a:rPr>
                        <a:t>UNFPA</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399,000,000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100%</a:t>
                      </a:r>
                    </a:p>
                  </a:txBody>
                  <a:tcPr marL="0" marR="0" marT="0" marB="0" anchor="ctr"/>
                </a:tc>
                <a:extLst>
                  <a:ext uri="{0D108BD9-81ED-4DB2-BD59-A6C34878D82A}">
                    <a16:rowId xmlns:a16="http://schemas.microsoft.com/office/drawing/2014/main" val="2678082985"/>
                  </a:ext>
                </a:extLst>
              </a:tr>
              <a:tr h="261434">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    399,000,000    </a:t>
                      </a: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37" name="TextBox 36">
            <a:extLst>
              <a:ext uri="{FF2B5EF4-FFF2-40B4-BE49-F238E27FC236}">
                <a16:creationId xmlns:a16="http://schemas.microsoft.com/office/drawing/2014/main" id="{A94B9D39-871F-46AA-AAE9-AE614B2D4F1B}"/>
              </a:ext>
            </a:extLst>
          </p:cNvPr>
          <p:cNvSpPr txBox="1"/>
          <p:nvPr/>
        </p:nvSpPr>
        <p:spPr>
          <a:xfrm>
            <a:off x="8122561" y="5560462"/>
            <a:ext cx="3252651"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a:ea typeface="+mn-ea"/>
                <a:cs typeface="+mn-cs"/>
              </a:rPr>
              <a:t>Maladies non transmissibles et cancer</a:t>
            </a:r>
          </a:p>
        </p:txBody>
      </p:sp>
      <p:graphicFrame>
        <p:nvGraphicFramePr>
          <p:cNvPr id="38" name="Table 37">
            <a:extLst>
              <a:ext uri="{FF2B5EF4-FFF2-40B4-BE49-F238E27FC236}">
                <a16:creationId xmlns:a16="http://schemas.microsoft.com/office/drawing/2014/main" id="{D88E7B0A-A898-4A51-9785-EE4FDE078E2A}"/>
              </a:ext>
            </a:extLst>
          </p:cNvPr>
          <p:cNvGraphicFramePr>
            <a:graphicFrameLocks noGrp="1"/>
          </p:cNvGraphicFramePr>
          <p:nvPr/>
        </p:nvGraphicFramePr>
        <p:xfrm>
          <a:off x="8158432" y="5911959"/>
          <a:ext cx="3176451" cy="741988"/>
        </p:xfrm>
        <a:graphic>
          <a:graphicData uri="http://schemas.openxmlformats.org/drawingml/2006/table">
            <a:tbl>
              <a:tblPr firstRow="1" bandRow="1">
                <a:tableStyleId>{5FD0F851-EC5A-4D38-B0AD-8093EC10F338}</a:tableStyleId>
              </a:tblPr>
              <a:tblGrid>
                <a:gridCol w="1058817">
                  <a:extLst>
                    <a:ext uri="{9D8B030D-6E8A-4147-A177-3AD203B41FA5}">
                      <a16:colId xmlns:a16="http://schemas.microsoft.com/office/drawing/2014/main" val="3051476882"/>
                    </a:ext>
                  </a:extLst>
                </a:gridCol>
                <a:gridCol w="1269309">
                  <a:extLst>
                    <a:ext uri="{9D8B030D-6E8A-4147-A177-3AD203B41FA5}">
                      <a16:colId xmlns:a16="http://schemas.microsoft.com/office/drawing/2014/main" val="4145660795"/>
                    </a:ext>
                  </a:extLst>
                </a:gridCol>
                <a:gridCol w="848325">
                  <a:extLst>
                    <a:ext uri="{9D8B030D-6E8A-4147-A177-3AD203B41FA5}">
                      <a16:colId xmlns:a16="http://schemas.microsoft.com/office/drawing/2014/main" val="3983985478"/>
                    </a:ext>
                  </a:extLst>
                </a:gridCol>
              </a:tblGrid>
              <a:tr h="283305">
                <a:tc>
                  <a:txBody>
                    <a:bodyPr/>
                    <a:lstStyle/>
                    <a:p>
                      <a:pPr algn="ctr"/>
                      <a:r>
                        <a:rPr lang="fr-FR" sz="1100" noProof="0" dirty="0"/>
                        <a:t>Partenaire</a:t>
                      </a:r>
                    </a:p>
                  </a:txBody>
                  <a:tcPr marL="90535" marR="90535" anchor="ctr"/>
                </a:tc>
                <a:tc>
                  <a:txBody>
                    <a:bodyPr/>
                    <a:lstStyle/>
                    <a:p>
                      <a:pPr algn="ctr"/>
                      <a:r>
                        <a:rPr lang="fr-FR" sz="1100" noProof="0" dirty="0"/>
                        <a:t>XOF</a:t>
                      </a:r>
                    </a:p>
                  </a:txBody>
                  <a:tcPr marL="90535" marR="90535" anchor="ctr"/>
                </a:tc>
                <a:tc>
                  <a:txBody>
                    <a:bodyPr/>
                    <a:lstStyle/>
                    <a:p>
                      <a:pPr algn="ctr"/>
                      <a:r>
                        <a:rPr lang="en-US" sz="1100" noProof="0" dirty="0"/>
                        <a:t>% Total</a:t>
                      </a:r>
                      <a:endParaRPr lang="fr-FR" sz="1100" noProof="0" dirty="0"/>
                    </a:p>
                  </a:txBody>
                  <a:tcPr marL="90535" marR="90535" anchor="ctr"/>
                </a:tc>
                <a:extLst>
                  <a:ext uri="{0D108BD9-81ED-4DB2-BD59-A6C34878D82A}">
                    <a16:rowId xmlns:a16="http://schemas.microsoft.com/office/drawing/2014/main" val="2802949267"/>
                  </a:ext>
                </a:extLst>
              </a:tr>
              <a:tr h="197249">
                <a:tc>
                  <a:txBody>
                    <a:bodyPr/>
                    <a:lstStyle/>
                    <a:p>
                      <a:pPr algn="l" fontAlgn="b"/>
                      <a:r>
                        <a:rPr lang="fr-FR" sz="1100" b="0" i="0" u="none" strike="noStrike" dirty="0">
                          <a:solidFill>
                            <a:srgbClr val="000000"/>
                          </a:solidFill>
                          <a:effectLst/>
                          <a:latin typeface="Calibri" panose="020F0502020204030204" pitchFamily="34" charset="0"/>
                        </a:rPr>
                        <a:t>OMS</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  167,570,325  </a:t>
                      </a:r>
                    </a:p>
                  </a:txBody>
                  <a:tcPr marL="0" marR="0" marT="0" marB="0" anchor="ctr"/>
                </a:tc>
                <a:tc>
                  <a:txBody>
                    <a:bodyPr/>
                    <a:lstStyle/>
                    <a:p>
                      <a:pPr algn="ctr" fontAlgn="b"/>
                      <a:r>
                        <a:rPr lang="fr-FR" sz="1100" b="0" i="0" u="none" strike="noStrike" dirty="0">
                          <a:solidFill>
                            <a:srgbClr val="000000"/>
                          </a:solidFill>
                          <a:effectLst/>
                          <a:latin typeface="Calibri" panose="020F0502020204030204" pitchFamily="34" charset="0"/>
                        </a:rPr>
                        <a:t>100%</a:t>
                      </a:r>
                    </a:p>
                  </a:txBody>
                  <a:tcPr marL="0" marR="0" marT="0" marB="0" anchor="ctr"/>
                </a:tc>
                <a:extLst>
                  <a:ext uri="{0D108BD9-81ED-4DB2-BD59-A6C34878D82A}">
                    <a16:rowId xmlns:a16="http://schemas.microsoft.com/office/drawing/2014/main" val="2678082985"/>
                  </a:ext>
                </a:extLst>
              </a:tr>
              <a:tr h="261434">
                <a:tc>
                  <a:txBody>
                    <a:bodyPr/>
                    <a:lstStyle/>
                    <a:p>
                      <a:pPr algn="l" fontAlgn="b"/>
                      <a:r>
                        <a:rPr lang="fr-FR" sz="1100" b="1"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b"/>
                      <a:r>
                        <a:rPr lang="en-US" sz="1100" b="1" i="0" u="none" strike="noStrike" dirty="0">
                          <a:solidFill>
                            <a:srgbClr val="000000"/>
                          </a:solidFill>
                          <a:effectLst/>
                          <a:latin typeface="Calibri" panose="020F0502020204030204" pitchFamily="34" charset="0"/>
                        </a:rPr>
                        <a:t>    </a:t>
                      </a:r>
                      <a:r>
                        <a:rPr lang="fr-FR" sz="1100" b="1" i="0" u="none" strike="noStrike" dirty="0">
                          <a:solidFill>
                            <a:srgbClr val="000000"/>
                          </a:solidFill>
                          <a:effectLst/>
                          <a:latin typeface="Calibri" panose="020F0502020204030204" pitchFamily="34" charset="0"/>
                        </a:rPr>
                        <a:t>167,570,325 </a:t>
                      </a:r>
                      <a:endParaRPr lang="en-US"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endParaRPr lang="fr-FR"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482407209"/>
                  </a:ext>
                </a:extLst>
              </a:tr>
            </a:tbl>
          </a:graphicData>
        </a:graphic>
      </p:graphicFrame>
      <p:sp>
        <p:nvSpPr>
          <p:cNvPr id="2" name="Espace réservé de la date 1">
            <a:extLst>
              <a:ext uri="{FF2B5EF4-FFF2-40B4-BE49-F238E27FC236}">
                <a16:creationId xmlns:a16="http://schemas.microsoft.com/office/drawing/2014/main" id="{5C7C34C0-7B15-4625-BB8D-A155E2394116}"/>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7EEBF6B4-6B19-492B-B223-9990AA801DF2}"/>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46</a:t>
            </a:fld>
            <a:endParaRPr lang="fr-CH">
              <a:solidFill>
                <a:prstClr val="black">
                  <a:tint val="75000"/>
                </a:prstClr>
              </a:solidFill>
            </a:endParaRPr>
          </a:p>
        </p:txBody>
      </p:sp>
    </p:spTree>
    <p:extLst>
      <p:ext uri="{BB962C8B-B14F-4D97-AF65-F5344CB8AC3E}">
        <p14:creationId xmlns:p14="http://schemas.microsoft.com/office/powerpoint/2010/main" val="1602741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2" name="Rectangle 41" hidden="1"/>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4" name="Title 3"/>
          <p:cNvSpPr>
            <a:spLocks noGrp="1"/>
          </p:cNvSpPr>
          <p:nvPr>
            <p:ph type="title"/>
          </p:nvPr>
        </p:nvSpPr>
        <p:spPr>
          <a:xfrm>
            <a:off x="358775" y="207170"/>
            <a:ext cx="10515600" cy="306389"/>
          </a:xfrm>
        </p:spPr>
        <p:txBody>
          <a:bodyPr>
            <a:noAutofit/>
          </a:bodyPr>
          <a:lstStyle/>
          <a:p>
            <a:r>
              <a:rPr lang="fr-FR" sz="2000" b="1" dirty="0">
                <a:latin typeface="Arial" panose="020B0604020202020204" pitchFamily="34" charset="0"/>
                <a:cs typeface="Arial" panose="020B0604020202020204" pitchFamily="34" charset="0"/>
              </a:rPr>
              <a:t>Contributions de l’Etat et des PTF par Catégorie de Coût</a:t>
            </a:r>
          </a:p>
        </p:txBody>
      </p:sp>
      <p:cxnSp>
        <p:nvCxnSpPr>
          <p:cNvPr id="25" name="Straight Connector 24"/>
          <p:cNvCxnSpPr/>
          <p:nvPr/>
        </p:nvCxnSpPr>
        <p:spPr>
          <a:xfrm>
            <a:off x="0" y="671514"/>
            <a:ext cx="12192000" cy="0"/>
          </a:xfrm>
          <a:prstGeom prst="line">
            <a:avLst/>
          </a:prstGeom>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aphicFrame>
        <p:nvGraphicFramePr>
          <p:cNvPr id="7" name="Chart 6"/>
          <p:cNvGraphicFramePr/>
          <p:nvPr/>
        </p:nvGraphicFramePr>
        <p:xfrm>
          <a:off x="0" y="1280160"/>
          <a:ext cx="12192000" cy="5577840"/>
        </p:xfrm>
        <a:graphic>
          <a:graphicData uri="http://schemas.openxmlformats.org/drawingml/2006/chart">
            <c:chart xmlns:c="http://schemas.openxmlformats.org/drawingml/2006/chart" xmlns:r="http://schemas.openxmlformats.org/officeDocument/2006/relationships" r:id="rId6"/>
          </a:graphicData>
        </a:graphic>
      </p:graphicFrame>
      <p:sp>
        <p:nvSpPr>
          <p:cNvPr id="11" name="Title 3"/>
          <p:cNvSpPr txBox="1">
            <a:spLocks/>
          </p:cNvSpPr>
          <p:nvPr/>
        </p:nvSpPr>
        <p:spPr>
          <a:xfrm>
            <a:off x="1329781" y="822643"/>
            <a:ext cx="10515600" cy="30638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1600" b="1"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Contributions D’Etat et PTF par Catégorie de Coût (Millions XOF)</a:t>
            </a:r>
          </a:p>
        </p:txBody>
      </p:sp>
      <p:sp>
        <p:nvSpPr>
          <p:cNvPr id="8" name="Rectangle 7"/>
          <p:cNvSpPr/>
          <p:nvPr/>
        </p:nvSpPr>
        <p:spPr>
          <a:xfrm>
            <a:off x="1776548" y="2647405"/>
            <a:ext cx="870857" cy="1994263"/>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2756262" y="2647405"/>
            <a:ext cx="870857" cy="1994263"/>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7410994" y="3644536"/>
            <a:ext cx="870857" cy="1075508"/>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8390708" y="3644536"/>
            <a:ext cx="870857" cy="1075508"/>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15"/>
          <p:cNvSpPr/>
          <p:nvPr/>
        </p:nvSpPr>
        <p:spPr>
          <a:xfrm>
            <a:off x="9318170" y="3644536"/>
            <a:ext cx="870857" cy="1075508"/>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Espace réservé de la date 1">
            <a:extLst>
              <a:ext uri="{FF2B5EF4-FFF2-40B4-BE49-F238E27FC236}">
                <a16:creationId xmlns:a16="http://schemas.microsoft.com/office/drawing/2014/main" id="{6F7426E7-39CA-4D2D-893C-DE435AC7E04F}"/>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0BE77804-D290-456B-8CD2-7DBD080A0AC9}"/>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47</a:t>
            </a:fld>
            <a:endParaRPr lang="fr-CH">
              <a:solidFill>
                <a:prstClr val="black">
                  <a:tint val="75000"/>
                </a:prstClr>
              </a:solidFill>
            </a:endParaRPr>
          </a:p>
        </p:txBody>
      </p:sp>
    </p:spTree>
    <p:extLst>
      <p:ext uri="{BB962C8B-B14F-4D97-AF65-F5344CB8AC3E}">
        <p14:creationId xmlns:p14="http://schemas.microsoft.com/office/powerpoint/2010/main" val="8467849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961746-4D41-411E-BDD4-98A801895DB9}"/>
              </a:ext>
            </a:extLst>
          </p:cNvPr>
          <p:cNvSpPr>
            <a:spLocks noGrp="1"/>
          </p:cNvSpPr>
          <p:nvPr>
            <p:ph type="ctrTitle"/>
          </p:nvPr>
        </p:nvSpPr>
        <p:spPr/>
        <p:txBody>
          <a:bodyPr/>
          <a:lstStyle/>
          <a:p>
            <a:r>
              <a:rPr lang="fr-FR" dirty="0"/>
              <a:t>Indicateurs d’impact</a:t>
            </a:r>
          </a:p>
        </p:txBody>
      </p:sp>
      <p:sp>
        <p:nvSpPr>
          <p:cNvPr id="3" name="Sous-titre 2">
            <a:extLst>
              <a:ext uri="{FF2B5EF4-FFF2-40B4-BE49-F238E27FC236}">
                <a16:creationId xmlns:a16="http://schemas.microsoft.com/office/drawing/2014/main" id="{10E51C0F-CA72-4B4E-B563-8C0319C97EA2}"/>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14530870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3ED91D-C26B-4F39-818A-25CB589DC9C6}"/>
              </a:ext>
            </a:extLst>
          </p:cNvPr>
          <p:cNvSpPr>
            <a:spLocks noGrp="1"/>
          </p:cNvSpPr>
          <p:nvPr>
            <p:ph type="title"/>
          </p:nvPr>
        </p:nvSpPr>
        <p:spPr/>
        <p:txBody>
          <a:bodyPr>
            <a:normAutofit fontScale="90000"/>
          </a:bodyPr>
          <a:lstStyle/>
          <a:p>
            <a:r>
              <a:rPr lang="fr-FR" dirty="0"/>
              <a:t>Incidence hospitalière moyenne des avortements clandestins pour 100 000 GA en 2017 par région </a:t>
            </a:r>
          </a:p>
        </p:txBody>
      </p:sp>
      <p:graphicFrame>
        <p:nvGraphicFramePr>
          <p:cNvPr id="4" name="Espace réservé du contenu 3">
            <a:extLst>
              <a:ext uri="{FF2B5EF4-FFF2-40B4-BE49-F238E27FC236}">
                <a16:creationId xmlns:a16="http://schemas.microsoft.com/office/drawing/2014/main" id="{8C7F0559-9C30-49D7-BEDE-3D173C6CD118}"/>
              </a:ext>
            </a:extLst>
          </p:cNvPr>
          <p:cNvGraphicFramePr>
            <a:graphicFrameLocks noGrp="1"/>
          </p:cNvGraphicFramePr>
          <p:nvPr>
            <p:ph idx="1"/>
          </p:nvPr>
        </p:nvGraphicFramePr>
        <p:xfrm>
          <a:off x="609600" y="1600200"/>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a:extLst>
              <a:ext uri="{FF2B5EF4-FFF2-40B4-BE49-F238E27FC236}">
                <a16:creationId xmlns:a16="http://schemas.microsoft.com/office/drawing/2014/main" id="{CB5FC783-236A-4397-AE29-8453226AF257}"/>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A7C038A0-4E37-40EB-929A-A537C48F4046}"/>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49</a:t>
            </a:fld>
            <a:endParaRPr lang="fr-CH">
              <a:solidFill>
                <a:prstClr val="black">
                  <a:tint val="75000"/>
                </a:prstClr>
              </a:solidFill>
            </a:endParaRPr>
          </a:p>
        </p:txBody>
      </p:sp>
    </p:spTree>
    <p:extLst>
      <p:ext uri="{BB962C8B-B14F-4D97-AF65-F5344CB8AC3E}">
        <p14:creationId xmlns:p14="http://schemas.microsoft.com/office/powerpoint/2010/main" val="147158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CED9686-269B-4A61-B69C-E1564349AE08}"/>
              </a:ext>
            </a:extLst>
          </p:cNvPr>
          <p:cNvSpPr>
            <a:spLocks noGrp="1"/>
          </p:cNvSpPr>
          <p:nvPr>
            <p:ph type="title"/>
          </p:nvPr>
        </p:nvSpPr>
        <p:spPr>
          <a:xfrm>
            <a:off x="640079" y="2074363"/>
            <a:ext cx="2888933"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dirty="0">
                <a:solidFill>
                  <a:srgbClr val="FFFFFF"/>
                </a:solidFill>
              </a:rPr>
              <a:t>Determinants de la santé</a:t>
            </a:r>
            <a:r>
              <a:rPr lang="en-US" sz="2600" kern="1200" dirty="0">
                <a:solidFill>
                  <a:srgbClr val="FFFFFF"/>
                </a:solidFill>
                <a:latin typeface="+mj-lt"/>
                <a:ea typeface="+mj-ea"/>
                <a:cs typeface="+mj-cs"/>
              </a:rPr>
              <a:t> </a:t>
            </a:r>
          </a:p>
        </p:txBody>
      </p:sp>
      <p:pic>
        <p:nvPicPr>
          <p:cNvPr id="8" name="Espace réservé du contenu 7">
            <a:extLst>
              <a:ext uri="{FF2B5EF4-FFF2-40B4-BE49-F238E27FC236}">
                <a16:creationId xmlns:a16="http://schemas.microsoft.com/office/drawing/2014/main" id="{B56BDBB4-E418-4F13-B0D0-A9605D0E592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3529013" y="600076"/>
            <a:ext cx="8515350" cy="5700712"/>
          </a:xfrm>
          <a:prstGeom prst="rect">
            <a:avLst/>
          </a:prstGeom>
        </p:spPr>
      </p:pic>
      <p:sp>
        <p:nvSpPr>
          <p:cNvPr id="3" name="Espace réservé de la date 2">
            <a:extLst>
              <a:ext uri="{FF2B5EF4-FFF2-40B4-BE49-F238E27FC236}">
                <a16:creationId xmlns:a16="http://schemas.microsoft.com/office/drawing/2014/main" id="{9DC73590-4270-4670-9748-B5EBDFC7BDC1}"/>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C0F4F063-21FE-4D80-A917-06FB4B00854A}"/>
              </a:ext>
            </a:extLst>
          </p:cNvPr>
          <p:cNvSpPr>
            <a:spLocks noGrp="1"/>
          </p:cNvSpPr>
          <p:nvPr>
            <p:ph type="sldNum" sz="quarter" idx="12"/>
          </p:nvPr>
        </p:nvSpPr>
        <p:spPr/>
        <p:txBody>
          <a:bodyPr/>
          <a:lstStyle/>
          <a:p>
            <a:fld id="{DE194C54-895D-4376-920D-9E6E20DF86A0}" type="slidenum">
              <a:rPr lang="fr-FR" smtClean="0"/>
              <a:t>5</a:t>
            </a:fld>
            <a:endParaRPr lang="fr-FR"/>
          </a:p>
        </p:txBody>
      </p:sp>
    </p:spTree>
    <p:extLst>
      <p:ext uri="{BB962C8B-B14F-4D97-AF65-F5344CB8AC3E}">
        <p14:creationId xmlns:p14="http://schemas.microsoft.com/office/powerpoint/2010/main" val="4043341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968652-8FAB-46E1-B553-8DE193816238}"/>
              </a:ext>
            </a:extLst>
          </p:cNvPr>
          <p:cNvSpPr>
            <a:spLocks noGrp="1"/>
          </p:cNvSpPr>
          <p:nvPr>
            <p:ph type="title"/>
          </p:nvPr>
        </p:nvSpPr>
        <p:spPr>
          <a:xfrm>
            <a:off x="1981200" y="125760"/>
            <a:ext cx="6419056" cy="1143000"/>
          </a:xfrm>
        </p:spPr>
        <p:txBody>
          <a:bodyPr>
            <a:normAutofit/>
          </a:bodyPr>
          <a:lstStyle/>
          <a:p>
            <a:pPr>
              <a:defRPr sz="1000" b="1" i="0" u="none" strike="noStrike" kern="1200" spc="0" baseline="0">
                <a:solidFill>
                  <a:prstClr val="black">
                    <a:lumMod val="65000"/>
                    <a:lumOff val="35000"/>
                  </a:prstClr>
                </a:solidFill>
                <a:latin typeface="+mn-lt"/>
                <a:ea typeface="+mn-ea"/>
                <a:cs typeface="+mn-cs"/>
              </a:defRPr>
            </a:pPr>
            <a:r>
              <a:rPr lang="fr-FR" sz="2800" b="1" dirty="0">
                <a:solidFill>
                  <a:prstClr val="black">
                    <a:lumMod val="65000"/>
                    <a:lumOff val="35000"/>
                  </a:prstClr>
                </a:solidFill>
              </a:rPr>
              <a:t>Mortalité maternelle intra hospitalière (nbre de décès pour 100 000 parturientes)</a:t>
            </a:r>
          </a:p>
        </p:txBody>
      </p:sp>
      <p:graphicFrame>
        <p:nvGraphicFramePr>
          <p:cNvPr id="9" name="Graphique 8">
            <a:extLst>
              <a:ext uri="{FF2B5EF4-FFF2-40B4-BE49-F238E27FC236}">
                <a16:creationId xmlns:a16="http://schemas.microsoft.com/office/drawing/2014/main" id="{49F1A8D8-9CE3-4E7F-9B8B-F6BEEBD9125D}"/>
              </a:ext>
            </a:extLst>
          </p:cNvPr>
          <p:cNvGraphicFramePr>
            <a:graphicFrameLocks/>
          </p:cNvGraphicFramePr>
          <p:nvPr/>
        </p:nvGraphicFramePr>
        <p:xfrm>
          <a:off x="628650" y="1628775"/>
          <a:ext cx="10958513"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a:extLst>
              <a:ext uri="{FF2B5EF4-FFF2-40B4-BE49-F238E27FC236}">
                <a16:creationId xmlns:a16="http://schemas.microsoft.com/office/drawing/2014/main" id="{830CD090-21C4-4CFB-8A2E-16A0123C8F0E}"/>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E9942656-7C60-412D-AB53-408C5C233D9D}"/>
              </a:ext>
            </a:extLst>
          </p:cNvPr>
          <p:cNvSpPr>
            <a:spLocks noGrp="1"/>
          </p:cNvSpPr>
          <p:nvPr>
            <p:ph type="sldNum" sz="quarter" idx="12"/>
          </p:nvPr>
        </p:nvSpPr>
        <p:spPr/>
        <p:txBody>
          <a:bodyPr/>
          <a:lstStyle/>
          <a:p>
            <a:fld id="{5E3E28E2-4166-40DA-AE75-F8F9DBD5F01C}" type="slidenum">
              <a:rPr lang="fr-FR" smtClean="0"/>
              <a:t>50</a:t>
            </a:fld>
            <a:endParaRPr lang="fr-FR"/>
          </a:p>
        </p:txBody>
      </p:sp>
    </p:spTree>
    <p:extLst>
      <p:ext uri="{BB962C8B-B14F-4D97-AF65-F5344CB8AC3E}">
        <p14:creationId xmlns:p14="http://schemas.microsoft.com/office/powerpoint/2010/main" val="197647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28598C-57AF-4E5E-91E2-399A01FB7D62}"/>
              </a:ext>
            </a:extLst>
          </p:cNvPr>
          <p:cNvSpPr>
            <a:spLocks noGrp="1"/>
          </p:cNvSpPr>
          <p:nvPr>
            <p:ph type="title"/>
          </p:nvPr>
        </p:nvSpPr>
        <p:spPr/>
        <p:txBody>
          <a:bodyPr>
            <a:normAutofit fontScale="90000"/>
          </a:bodyPr>
          <a:lstStyle/>
          <a:p>
            <a:r>
              <a:rPr lang="fr-FR" dirty="0"/>
              <a:t>Évolution létalité du palu grave dans les hôpitaux</a:t>
            </a:r>
          </a:p>
        </p:txBody>
      </p:sp>
      <p:graphicFrame>
        <p:nvGraphicFramePr>
          <p:cNvPr id="4" name="Espace réservé du contenu 3">
            <a:extLst>
              <a:ext uri="{FF2B5EF4-FFF2-40B4-BE49-F238E27FC236}">
                <a16:creationId xmlns:a16="http://schemas.microsoft.com/office/drawing/2014/main" id="{3AA44677-8513-4C7D-AAB8-A6CB8C247784}"/>
              </a:ext>
            </a:extLst>
          </p:cNvPr>
          <p:cNvGraphicFramePr>
            <a:graphicFrameLocks noGrp="1"/>
          </p:cNvGraphicFramePr>
          <p:nvPr>
            <p:ph idx="1"/>
          </p:nvPr>
        </p:nvGraphicFramePr>
        <p:xfrm>
          <a:off x="481013" y="1300163"/>
          <a:ext cx="109728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a:extLst>
              <a:ext uri="{FF2B5EF4-FFF2-40B4-BE49-F238E27FC236}">
                <a16:creationId xmlns:a16="http://schemas.microsoft.com/office/drawing/2014/main" id="{AB60DB96-9424-4D4C-AA77-F70DA979DB5F}"/>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82118107-2725-4A14-8DEB-EDBB31FB0A59}"/>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51</a:t>
            </a:fld>
            <a:endParaRPr lang="fr-CH">
              <a:solidFill>
                <a:prstClr val="black">
                  <a:tint val="75000"/>
                </a:prstClr>
              </a:solidFill>
            </a:endParaRPr>
          </a:p>
        </p:txBody>
      </p:sp>
    </p:spTree>
    <p:extLst>
      <p:ext uri="{BB962C8B-B14F-4D97-AF65-F5344CB8AC3E}">
        <p14:creationId xmlns:p14="http://schemas.microsoft.com/office/powerpoint/2010/main" val="3424922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F816E-A75C-4AFA-B3EF-24DBB9DBF611}"/>
              </a:ext>
            </a:extLst>
          </p:cNvPr>
          <p:cNvSpPr>
            <a:spLocks noGrp="1"/>
          </p:cNvSpPr>
          <p:nvPr>
            <p:ph type="title"/>
          </p:nvPr>
        </p:nvSpPr>
        <p:spPr/>
        <p:txBody>
          <a:bodyPr/>
          <a:lstStyle/>
          <a:p>
            <a:r>
              <a:rPr lang="fr-FR" dirty="0"/>
              <a:t>Incidences des cas graves pour 1000</a:t>
            </a:r>
          </a:p>
        </p:txBody>
      </p:sp>
      <p:graphicFrame>
        <p:nvGraphicFramePr>
          <p:cNvPr id="4" name="Espace réservé du contenu 3">
            <a:extLst>
              <a:ext uri="{FF2B5EF4-FFF2-40B4-BE49-F238E27FC236}">
                <a16:creationId xmlns:a16="http://schemas.microsoft.com/office/drawing/2014/main" id="{4F72783D-2230-4C05-B6E2-B7FA71D01221}"/>
              </a:ext>
            </a:extLst>
          </p:cNvPr>
          <p:cNvGraphicFramePr>
            <a:graphicFrameLocks noGrp="1"/>
          </p:cNvGraphicFramePr>
          <p:nvPr>
            <p:ph idx="1"/>
          </p:nvPr>
        </p:nvGraphicFramePr>
        <p:xfrm>
          <a:off x="509587" y="1373189"/>
          <a:ext cx="10972800" cy="4983162"/>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a:extLst>
              <a:ext uri="{FF2B5EF4-FFF2-40B4-BE49-F238E27FC236}">
                <a16:creationId xmlns:a16="http://schemas.microsoft.com/office/drawing/2014/main" id="{0B2284B0-A524-4ACC-8DDF-B5C361397580}"/>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555B2CC3-5BEE-44C0-BEA1-F29C465E3647}"/>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52</a:t>
            </a:fld>
            <a:endParaRPr lang="fr-CH">
              <a:solidFill>
                <a:prstClr val="black">
                  <a:tint val="75000"/>
                </a:prstClr>
              </a:solidFill>
            </a:endParaRPr>
          </a:p>
        </p:txBody>
      </p:sp>
    </p:spTree>
    <p:extLst>
      <p:ext uri="{BB962C8B-B14F-4D97-AF65-F5344CB8AC3E}">
        <p14:creationId xmlns:p14="http://schemas.microsoft.com/office/powerpoint/2010/main" val="33761029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contenu 2"/>
          <p:cNvSpPr txBox="1">
            <a:spLocks/>
          </p:cNvSpPr>
          <p:nvPr/>
        </p:nvSpPr>
        <p:spPr>
          <a:xfrm>
            <a:off x="1741911" y="116632"/>
            <a:ext cx="8458942" cy="739868"/>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Autofit/>
          </a:bodyPr>
          <a:lstStyle>
            <a:defPPr>
              <a:defRPr lang="fr-FR"/>
            </a:defPPr>
            <a:lvl1pPr marR="0" lvl="0" indent="0" algn="just" fontAlgn="auto">
              <a:lnSpc>
                <a:spcPct val="150000"/>
              </a:lnSpc>
              <a:spcBef>
                <a:spcPts val="0"/>
              </a:spcBef>
              <a:spcAft>
                <a:spcPts val="0"/>
              </a:spcAft>
              <a:buClrTx/>
              <a:buSzTx/>
              <a:buFont typeface="Arial" panose="020B0604020202020204" pitchFamily="34" charset="0"/>
              <a:buNone/>
              <a:tabLst/>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1pPr>
            <a:lvl2pPr marL="742950" lvl="1" indent="-285750" algn="just" fontAlgn="base">
              <a:lnSpc>
                <a:spcPct val="150000"/>
              </a:lnSpc>
              <a:spcBef>
                <a:spcPct val="20000"/>
              </a:spcBef>
              <a:buClr>
                <a:srgbClr val="000000"/>
              </a:buClr>
              <a:buFont typeface="+mj-lt"/>
              <a:buAutoNum type="arabicPeriod"/>
              <a:defRPr kumimoji="0" sz="2800" b="1" i="0" u="none" strike="noStrike" cap="none" spc="0" normalizeH="0" baseline="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ctr"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Dépenses catastrophiques de santé (INSD 2014)</a:t>
            </a:r>
          </a:p>
        </p:txBody>
      </p:sp>
      <p:sp>
        <p:nvSpPr>
          <p:cNvPr id="2" name="Rectangle 1"/>
          <p:cNvSpPr/>
          <p:nvPr/>
        </p:nvSpPr>
        <p:spPr>
          <a:xfrm>
            <a:off x="742950" y="1052736"/>
            <a:ext cx="1084421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Catastrophe financière si la part des dépenses de santé d’un ménage se situe au-delà de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du revenu du ménage net des besoins de subsistance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(seuil OMS)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Au BF, les dépenses catastrophiques sont passées de </a:t>
            </a:r>
            <a:r>
              <a:rPr kumimoji="0" lang="fr-FR"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1,34% à 0,77% entre 2009 et 2014</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Dans le même temps, le taux d’appauvrissement des ménages a régressé de </a:t>
            </a:r>
            <a:r>
              <a:rPr kumimoji="0" lang="fr-FR"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1,9% à 1,3% </a:t>
            </a:r>
          </a:p>
        </p:txBody>
      </p:sp>
      <p:graphicFrame>
        <p:nvGraphicFramePr>
          <p:cNvPr id="5" name="Graphique 4">
            <a:extLst>
              <a:ext uri="{FF2B5EF4-FFF2-40B4-BE49-F238E27FC236}">
                <a16:creationId xmlns:a16="http://schemas.microsoft.com/office/drawing/2014/main" id="{098CA1CD-24DA-4048-B761-E08ED6BC0DC5}"/>
              </a:ext>
            </a:extLst>
          </p:cNvPr>
          <p:cNvGraphicFramePr/>
          <p:nvPr/>
        </p:nvGraphicFramePr>
        <p:xfrm>
          <a:off x="971549" y="2376175"/>
          <a:ext cx="10615613" cy="4293185"/>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a:extLst>
              <a:ext uri="{FF2B5EF4-FFF2-40B4-BE49-F238E27FC236}">
                <a16:creationId xmlns:a16="http://schemas.microsoft.com/office/drawing/2014/main" id="{12AFB382-D693-46E2-BCB7-6EC1F6FF71E8}"/>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654B6624-1977-43AF-BF85-DF7E912B81B8}"/>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53</a:t>
            </a:fld>
            <a:endParaRPr lang="fr-CH">
              <a:solidFill>
                <a:prstClr val="black">
                  <a:tint val="75000"/>
                </a:prstClr>
              </a:solidFill>
            </a:endParaRPr>
          </a:p>
        </p:txBody>
      </p:sp>
    </p:spTree>
    <p:extLst>
      <p:ext uri="{BB962C8B-B14F-4D97-AF65-F5344CB8AC3E}">
        <p14:creationId xmlns:p14="http://schemas.microsoft.com/office/powerpoint/2010/main" val="4210840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A5D0A7-3628-4F4C-9D9A-918981557557}"/>
              </a:ext>
            </a:extLst>
          </p:cNvPr>
          <p:cNvSpPr>
            <a:spLocks noGrp="1"/>
          </p:cNvSpPr>
          <p:nvPr>
            <p:ph type="ctrTitle"/>
          </p:nvPr>
        </p:nvSpPr>
        <p:spPr/>
        <p:txBody>
          <a:bodyPr/>
          <a:lstStyle/>
          <a:p>
            <a:r>
              <a:rPr lang="fr-FR" dirty="0"/>
              <a:t>En somme, on peut affirmer que le Burkina Faso se trouve sur le chemin de la CSU</a:t>
            </a:r>
          </a:p>
        </p:txBody>
      </p:sp>
      <p:sp>
        <p:nvSpPr>
          <p:cNvPr id="3" name="Sous-titre 2">
            <a:extLst>
              <a:ext uri="{FF2B5EF4-FFF2-40B4-BE49-F238E27FC236}">
                <a16:creationId xmlns:a16="http://schemas.microsoft.com/office/drawing/2014/main" id="{2F84C5F0-7241-4319-A264-22EA5F3A8C0B}"/>
              </a:ext>
            </a:extLst>
          </p:cNvPr>
          <p:cNvSpPr>
            <a:spLocks noGrp="1"/>
          </p:cNvSpPr>
          <p:nvPr>
            <p:ph type="subTitle" idx="1"/>
          </p:nvPr>
        </p:nvSpPr>
        <p:spPr>
          <a:xfrm>
            <a:off x="1828800" y="4429125"/>
            <a:ext cx="9448800" cy="1100138"/>
          </a:xfrm>
        </p:spPr>
        <p:txBody>
          <a:bodyPr/>
          <a:lstStyle/>
          <a:p>
            <a:r>
              <a:rPr lang="fr-FR" dirty="0"/>
              <a:t>Source : UHC report 2019, WHO </a:t>
            </a:r>
            <a:r>
              <a:rPr lang="fr-FR" sz="1800" dirty="0">
                <a:hlinkClick r:id="rId2"/>
              </a:rPr>
              <a:t>https://www.who.int/healthinfo/universal_health_coverage/report/uhc_report_2019.pdf?ua=1</a:t>
            </a:r>
            <a:endParaRPr lang="fr-FR" dirty="0"/>
          </a:p>
        </p:txBody>
      </p:sp>
    </p:spTree>
    <p:extLst>
      <p:ext uri="{BB962C8B-B14F-4D97-AF65-F5344CB8AC3E}">
        <p14:creationId xmlns:p14="http://schemas.microsoft.com/office/powerpoint/2010/main" val="27515197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640497-0F16-49DD-904E-790B7C55DE65}"/>
              </a:ext>
            </a:extLst>
          </p:cNvPr>
          <p:cNvSpPr>
            <a:spLocks noGrp="1"/>
          </p:cNvSpPr>
          <p:nvPr>
            <p:ph type="title"/>
          </p:nvPr>
        </p:nvSpPr>
        <p:spPr>
          <a:xfrm>
            <a:off x="609600" y="157164"/>
            <a:ext cx="10972800" cy="857249"/>
          </a:xfrm>
        </p:spPr>
        <p:txBody>
          <a:bodyPr>
            <a:normAutofit/>
          </a:bodyPr>
          <a:lstStyle/>
          <a:p>
            <a:r>
              <a:rPr lang="fr-FR" dirty="0">
                <a:highlight>
                  <a:srgbClr val="00FF00"/>
                </a:highlight>
              </a:rPr>
              <a:t>Pour l’ODD 3.8.1, l’index est de 40 sur 100… </a:t>
            </a:r>
          </a:p>
        </p:txBody>
      </p:sp>
      <p:pic>
        <p:nvPicPr>
          <p:cNvPr id="4" name="Espace réservé du contenu 3">
            <a:extLst>
              <a:ext uri="{FF2B5EF4-FFF2-40B4-BE49-F238E27FC236}">
                <a16:creationId xmlns:a16="http://schemas.microsoft.com/office/drawing/2014/main" id="{8E4F0A54-1F12-4BBF-A192-49C5FE31E061}"/>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85838" y="1300164"/>
            <a:ext cx="10429875" cy="5386386"/>
          </a:xfrm>
          <a:prstGeom prst="rect">
            <a:avLst/>
          </a:prstGeom>
        </p:spPr>
      </p:pic>
      <p:sp>
        <p:nvSpPr>
          <p:cNvPr id="5" name="Rectangle : coins arrondis 4">
            <a:extLst>
              <a:ext uri="{FF2B5EF4-FFF2-40B4-BE49-F238E27FC236}">
                <a16:creationId xmlns:a16="http://schemas.microsoft.com/office/drawing/2014/main" id="{286AFD4A-62F6-4201-8F3A-E9620475611D}"/>
              </a:ext>
            </a:extLst>
          </p:cNvPr>
          <p:cNvSpPr/>
          <p:nvPr/>
        </p:nvSpPr>
        <p:spPr>
          <a:xfrm>
            <a:off x="100013" y="3428999"/>
            <a:ext cx="2614611" cy="124301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a:ea typeface="+mn-ea"/>
                <a:cs typeface="+mn-cs"/>
              </a:rPr>
              <a:t>SCI mondial en 2017 = 66 sur 100</a:t>
            </a:r>
          </a:p>
        </p:txBody>
      </p:sp>
      <p:sp>
        <p:nvSpPr>
          <p:cNvPr id="3" name="Espace réservé de la date 2">
            <a:extLst>
              <a:ext uri="{FF2B5EF4-FFF2-40B4-BE49-F238E27FC236}">
                <a16:creationId xmlns:a16="http://schemas.microsoft.com/office/drawing/2014/main" id="{13F81312-44A8-4346-A869-2F965D8ED28C}"/>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4C74D9EF-C5F8-4065-8132-87401BF644F7}"/>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55</a:t>
            </a:fld>
            <a:endParaRPr lang="fr-CH">
              <a:solidFill>
                <a:prstClr val="black">
                  <a:tint val="75000"/>
                </a:prstClr>
              </a:solidFill>
            </a:endParaRPr>
          </a:p>
        </p:txBody>
      </p:sp>
    </p:spTree>
    <p:extLst>
      <p:ext uri="{BB962C8B-B14F-4D97-AF65-F5344CB8AC3E}">
        <p14:creationId xmlns:p14="http://schemas.microsoft.com/office/powerpoint/2010/main" val="23465857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88489986-7BA6-474C-AC44-3FE3748609B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39292"/>
            <a:ext cx="12192000" cy="1585913"/>
          </a:xfrm>
          <a:prstGeom prst="rect">
            <a:avLst/>
          </a:prstGeom>
        </p:spPr>
      </p:pic>
      <p:pic>
        <p:nvPicPr>
          <p:cNvPr id="3" name="Image 2">
            <a:extLst>
              <a:ext uri="{FF2B5EF4-FFF2-40B4-BE49-F238E27FC236}">
                <a16:creationId xmlns:a16="http://schemas.microsoft.com/office/drawing/2014/main" id="{563C0120-117A-4864-891C-73E3825E67A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6675" y="1518037"/>
            <a:ext cx="12058650" cy="5025629"/>
          </a:xfrm>
          <a:prstGeom prst="rect">
            <a:avLst/>
          </a:prstGeom>
        </p:spPr>
      </p:pic>
      <p:sp>
        <p:nvSpPr>
          <p:cNvPr id="4" name="Ellipse 3">
            <a:extLst>
              <a:ext uri="{FF2B5EF4-FFF2-40B4-BE49-F238E27FC236}">
                <a16:creationId xmlns:a16="http://schemas.microsoft.com/office/drawing/2014/main" id="{AB3DF3BC-59ED-47A7-833E-5BFE846684AF}"/>
              </a:ext>
            </a:extLst>
          </p:cNvPr>
          <p:cNvSpPr/>
          <p:nvPr/>
        </p:nvSpPr>
        <p:spPr>
          <a:xfrm>
            <a:off x="8322470" y="3714742"/>
            <a:ext cx="614362" cy="4857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Ellipse 4">
            <a:extLst>
              <a:ext uri="{FF2B5EF4-FFF2-40B4-BE49-F238E27FC236}">
                <a16:creationId xmlns:a16="http://schemas.microsoft.com/office/drawing/2014/main" id="{2F76EBDE-9DED-482A-B45C-4619DA974B9C}"/>
              </a:ext>
            </a:extLst>
          </p:cNvPr>
          <p:cNvSpPr/>
          <p:nvPr/>
        </p:nvSpPr>
        <p:spPr>
          <a:xfrm>
            <a:off x="10968041" y="3700458"/>
            <a:ext cx="614362" cy="4857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Ellipse 5">
            <a:extLst>
              <a:ext uri="{FF2B5EF4-FFF2-40B4-BE49-F238E27FC236}">
                <a16:creationId xmlns:a16="http://schemas.microsoft.com/office/drawing/2014/main" id="{177B808A-A956-4FEA-9BC5-8B0E91D1ECAC}"/>
              </a:ext>
            </a:extLst>
          </p:cNvPr>
          <p:cNvSpPr/>
          <p:nvPr/>
        </p:nvSpPr>
        <p:spPr>
          <a:xfrm>
            <a:off x="5581650" y="3700459"/>
            <a:ext cx="614362" cy="4857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Ellipse 6">
            <a:extLst>
              <a:ext uri="{FF2B5EF4-FFF2-40B4-BE49-F238E27FC236}">
                <a16:creationId xmlns:a16="http://schemas.microsoft.com/office/drawing/2014/main" id="{75FD5F25-07B7-4749-A224-B0488CD6AF6A}"/>
              </a:ext>
            </a:extLst>
          </p:cNvPr>
          <p:cNvSpPr/>
          <p:nvPr/>
        </p:nvSpPr>
        <p:spPr>
          <a:xfrm>
            <a:off x="7658101" y="3700459"/>
            <a:ext cx="614362" cy="4857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Ellipse 7">
            <a:extLst>
              <a:ext uri="{FF2B5EF4-FFF2-40B4-BE49-F238E27FC236}">
                <a16:creationId xmlns:a16="http://schemas.microsoft.com/office/drawing/2014/main" id="{CEA3C82C-5E15-4696-8E75-50ADAEEB9F03}"/>
              </a:ext>
            </a:extLst>
          </p:cNvPr>
          <p:cNvSpPr/>
          <p:nvPr/>
        </p:nvSpPr>
        <p:spPr>
          <a:xfrm>
            <a:off x="11599072" y="3700457"/>
            <a:ext cx="614362" cy="485775"/>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Espace réservé de la date 8">
            <a:extLst>
              <a:ext uri="{FF2B5EF4-FFF2-40B4-BE49-F238E27FC236}">
                <a16:creationId xmlns:a16="http://schemas.microsoft.com/office/drawing/2014/main" id="{48F49629-1C04-4A1D-8A35-6515FC5627F4}"/>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10" name="Espace réservé du numéro de diapositive 9">
            <a:extLst>
              <a:ext uri="{FF2B5EF4-FFF2-40B4-BE49-F238E27FC236}">
                <a16:creationId xmlns:a16="http://schemas.microsoft.com/office/drawing/2014/main" id="{C54D7591-2027-4D1D-B181-9650E86D9EF6}"/>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56</a:t>
            </a:fld>
            <a:endParaRPr lang="fr-CH">
              <a:solidFill>
                <a:prstClr val="black">
                  <a:tint val="75000"/>
                </a:prstClr>
              </a:solidFill>
            </a:endParaRPr>
          </a:p>
        </p:txBody>
      </p:sp>
    </p:spTree>
    <p:extLst>
      <p:ext uri="{BB962C8B-B14F-4D97-AF65-F5344CB8AC3E}">
        <p14:creationId xmlns:p14="http://schemas.microsoft.com/office/powerpoint/2010/main" val="15221219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158DB-31CC-42A0-BDAF-1522CACA4E84}"/>
              </a:ext>
            </a:extLst>
          </p:cNvPr>
          <p:cNvSpPr>
            <a:spLocks noGrp="1"/>
          </p:cNvSpPr>
          <p:nvPr>
            <p:ph type="title"/>
          </p:nvPr>
        </p:nvSpPr>
        <p:spPr/>
        <p:txBody>
          <a:bodyPr>
            <a:normAutofit fontScale="90000"/>
          </a:bodyPr>
          <a:lstStyle/>
          <a:p>
            <a:r>
              <a:rPr lang="fr-FR" dirty="0">
                <a:highlight>
                  <a:srgbClr val="00FF00"/>
                </a:highlight>
              </a:rPr>
              <a:t>Pour l’ODD 3.8.2, des efforts sont réalisés et méritent d’être entretenus et renforcés </a:t>
            </a:r>
          </a:p>
        </p:txBody>
      </p:sp>
      <p:pic>
        <p:nvPicPr>
          <p:cNvPr id="4" name="Espace réservé du contenu 3">
            <a:extLst>
              <a:ext uri="{FF2B5EF4-FFF2-40B4-BE49-F238E27FC236}">
                <a16:creationId xmlns:a16="http://schemas.microsoft.com/office/drawing/2014/main" id="{B6EACFBF-B295-43C1-B31C-887CE4DC2B84}"/>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385887" y="1528763"/>
            <a:ext cx="10196513" cy="5054599"/>
          </a:xfrm>
          <a:prstGeom prst="rect">
            <a:avLst/>
          </a:prstGeom>
        </p:spPr>
      </p:pic>
      <p:sp>
        <p:nvSpPr>
          <p:cNvPr id="3" name="Espace réservé de la date 2">
            <a:extLst>
              <a:ext uri="{FF2B5EF4-FFF2-40B4-BE49-F238E27FC236}">
                <a16:creationId xmlns:a16="http://schemas.microsoft.com/office/drawing/2014/main" id="{768DCFE1-335D-4449-8E51-3091E75555EE}"/>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E48AA7A2-9D18-44E4-981D-E00A47DE04C4}"/>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57</a:t>
            </a:fld>
            <a:endParaRPr lang="fr-CH">
              <a:solidFill>
                <a:prstClr val="black">
                  <a:tint val="75000"/>
                </a:prstClr>
              </a:solidFill>
            </a:endParaRPr>
          </a:p>
        </p:txBody>
      </p:sp>
    </p:spTree>
    <p:extLst>
      <p:ext uri="{BB962C8B-B14F-4D97-AF65-F5344CB8AC3E}">
        <p14:creationId xmlns:p14="http://schemas.microsoft.com/office/powerpoint/2010/main" val="23855061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nchor="ctr">
            <a:normAutofit/>
          </a:bodyPr>
          <a:lstStyle/>
          <a:p>
            <a:pPr>
              <a:lnSpc>
                <a:spcPct val="90000"/>
              </a:lnSpc>
            </a:pPr>
            <a:r>
              <a:rPr kumimoji="1" lang="fr-FR" sz="3700"/>
              <a:t>Facteurs contribuant à la couverture de  </a:t>
            </a:r>
            <a:br>
              <a:rPr kumimoji="1" lang="fr-FR" sz="3700"/>
            </a:br>
            <a:r>
              <a:rPr kumimoji="1" lang="fr-FR" sz="3700"/>
              <a:t>100% de la population : exemple du Japon </a:t>
            </a:r>
          </a:p>
        </p:txBody>
      </p:sp>
      <p:graphicFrame>
        <p:nvGraphicFramePr>
          <p:cNvPr id="6" name="コンテンツ プレースホルダー 2">
            <a:extLst>
              <a:ext uri="{FF2B5EF4-FFF2-40B4-BE49-F238E27FC236}">
                <a16:creationId xmlns:a16="http://schemas.microsoft.com/office/drawing/2014/main" id="{C4156BBB-17E6-4962-A977-44EC2E11432C}"/>
              </a:ext>
            </a:extLst>
          </p:cNvPr>
          <p:cNvGraphicFramePr>
            <a:graphicFrameLocks noGrp="1"/>
          </p:cNvGraphicFramePr>
          <p:nvPr>
            <p:ph idx="1"/>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サブタイトル 2">
            <a:extLst>
              <a:ext uri="{FF2B5EF4-FFF2-40B4-BE49-F238E27FC236}">
                <a16:creationId xmlns:a16="http://schemas.microsoft.com/office/drawing/2014/main" id="{CC9BF5CA-FA85-41EA-920D-03AB3E0A427C}"/>
              </a:ext>
            </a:extLst>
          </p:cNvPr>
          <p:cNvSpPr txBox="1">
            <a:spLocks/>
          </p:cNvSpPr>
          <p:nvPr/>
        </p:nvSpPr>
        <p:spPr>
          <a:xfrm>
            <a:off x="7184554" y="2574951"/>
            <a:ext cx="4824536" cy="1248544"/>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buFont typeface="Wingdings" panose="05000000000000000000" pitchFamily="2" charset="2"/>
              <a:buNone/>
              <a:defRPr kumimoji="1" sz="28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kumimoji="1"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Segoe UI" panose="020B0502040204020203"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egoe UI" panose="020B0502040204020203"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juin 2016</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20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Makoto Tobe</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Ph.D., M.P.H.</a:t>
            </a:r>
            <a:endPar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Conseiller principal en financement de la santé</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Agence japonaise de coopération internationale</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(JICA)</a:t>
            </a:r>
          </a:p>
        </p:txBody>
      </p:sp>
      <p:pic>
        <p:nvPicPr>
          <p:cNvPr id="9" name="Picture 2">
            <a:extLst>
              <a:ext uri="{FF2B5EF4-FFF2-40B4-BE49-F238E27FC236}">
                <a16:creationId xmlns:a16="http://schemas.microsoft.com/office/drawing/2014/main" id="{80D118D1-7B33-46DD-8464-FC662B4CA113}"/>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82910" y="279673"/>
            <a:ext cx="1521692" cy="1368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a:extLst>
              <a:ext uri="{FF2B5EF4-FFF2-40B4-BE49-F238E27FC236}">
                <a16:creationId xmlns:a16="http://schemas.microsoft.com/office/drawing/2014/main" id="{83A832DD-C563-4BA9-B76D-9FC2134ADA2D}"/>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64FD7226-4512-43B2-92BA-94A74C8518EE}"/>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58</a:t>
            </a:fld>
            <a:endParaRPr lang="fr-CH">
              <a:solidFill>
                <a:prstClr val="black">
                  <a:tint val="75000"/>
                </a:prstClr>
              </a:solidFill>
            </a:endParaRPr>
          </a:p>
        </p:txBody>
      </p:sp>
    </p:spTree>
    <p:extLst>
      <p:ext uri="{BB962C8B-B14F-4D97-AF65-F5344CB8AC3E}">
        <p14:creationId xmlns:p14="http://schemas.microsoft.com/office/powerpoint/2010/main" val="14487999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3165" y="1268760"/>
            <a:ext cx="7183438" cy="4499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6" name="タイトル 1"/>
          <p:cNvSpPr>
            <a:spLocks noGrp="1"/>
          </p:cNvSpPr>
          <p:nvPr>
            <p:ph type="title"/>
          </p:nvPr>
        </p:nvSpPr>
        <p:spPr>
          <a:xfrm>
            <a:off x="1981200" y="274638"/>
            <a:ext cx="8229600" cy="873012"/>
          </a:xfrm>
        </p:spPr>
        <p:txBody>
          <a:bodyPr>
            <a:normAutofit fontScale="90000"/>
          </a:bodyPr>
          <a:lstStyle/>
          <a:p>
            <a:r>
              <a:rPr lang="fr-FR" altLang="ja-JP" dirty="0"/>
              <a:t>Expansion progressive du cube de la CSU</a:t>
            </a:r>
          </a:p>
        </p:txBody>
      </p:sp>
      <p:cxnSp>
        <p:nvCxnSpPr>
          <p:cNvPr id="5" name="直線矢印コネクタ 4"/>
          <p:cNvCxnSpPr/>
          <p:nvPr/>
        </p:nvCxnSpPr>
        <p:spPr>
          <a:xfrm flipV="1">
            <a:off x="9087298" y="3817942"/>
            <a:ext cx="576263" cy="344487"/>
          </a:xfrm>
          <a:prstGeom prst="straightConnector1">
            <a:avLst/>
          </a:prstGeom>
          <a:ln w="60325"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6" name="直線矢印コネクタ 5"/>
          <p:cNvCxnSpPr/>
          <p:nvPr/>
        </p:nvCxnSpPr>
        <p:spPr>
          <a:xfrm flipV="1">
            <a:off x="5775771" y="3529013"/>
            <a:ext cx="0" cy="792162"/>
          </a:xfrm>
          <a:prstGeom prst="straightConnector1">
            <a:avLst/>
          </a:prstGeom>
          <a:ln w="107950" cmpd="sng">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6294884" y="3054742"/>
            <a:ext cx="0" cy="1223963"/>
          </a:xfrm>
          <a:prstGeom prst="straightConnector1">
            <a:avLst/>
          </a:prstGeom>
          <a:ln w="28575">
            <a:solidFill>
              <a:schemeClr val="accent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2854772" y="5032375"/>
            <a:ext cx="1439863" cy="0"/>
          </a:xfrm>
          <a:prstGeom prst="straightConnector1">
            <a:avLst/>
          </a:prstGeom>
          <a:ln w="28575">
            <a:solidFill>
              <a:schemeClr val="accent2"/>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p:nvPr/>
        </p:nvCxnSpPr>
        <p:spPr>
          <a:xfrm flipV="1">
            <a:off x="8726937" y="3098855"/>
            <a:ext cx="936625" cy="504825"/>
          </a:xfrm>
          <a:prstGeom prst="straightConnector1">
            <a:avLst/>
          </a:prstGeom>
          <a:ln w="28575">
            <a:solidFill>
              <a:schemeClr val="accent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51210" name="テキスト ボックス 36"/>
          <p:cNvSpPr txBox="1">
            <a:spLocks noChangeArrowheads="1"/>
          </p:cNvSpPr>
          <p:nvPr/>
        </p:nvSpPr>
        <p:spPr bwMode="auto">
          <a:xfrm>
            <a:off x="3059565" y="5723964"/>
            <a:ext cx="135294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altLang="ja-JP" sz="2000" b="1" i="0" u="none" strike="noStrike" kern="1200" cap="none" spc="0" normalizeH="0" baseline="0" noProof="0" dirty="0">
                <a:ln>
                  <a:noFill/>
                </a:ln>
                <a:solidFill>
                  <a:srgbClr val="C0504D"/>
                </a:solidFill>
                <a:effectLst/>
                <a:uLnTx/>
                <a:uFillTx/>
                <a:latin typeface="Calibri" pitchFamily="34" charset="0"/>
                <a:ea typeface="ＭＳ Ｐゴシック" charset="-128"/>
                <a:cs typeface="+mn-cs"/>
              </a:rPr>
              <a:t>Population</a:t>
            </a:r>
          </a:p>
        </p:txBody>
      </p:sp>
      <p:cxnSp>
        <p:nvCxnSpPr>
          <p:cNvPr id="39" name="直線矢印コネクタ 38"/>
          <p:cNvCxnSpPr/>
          <p:nvPr/>
        </p:nvCxnSpPr>
        <p:spPr>
          <a:xfrm flipH="1">
            <a:off x="2854771" y="5733256"/>
            <a:ext cx="4319588" cy="0"/>
          </a:xfrm>
          <a:prstGeom prst="straightConnector1">
            <a:avLst/>
          </a:prstGeom>
          <a:ln w="28575">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V="1">
            <a:off x="9849296" y="1427163"/>
            <a:ext cx="0" cy="2908300"/>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V="1">
            <a:off x="7287071" y="4509294"/>
            <a:ext cx="2376488" cy="1223962"/>
          </a:xfrm>
          <a:prstGeom prst="straightConnector1">
            <a:avLst/>
          </a:prstGeom>
          <a:ln w="28575">
            <a:solidFill>
              <a:schemeClr val="accent1"/>
            </a:solidFill>
            <a:tailEnd type="arrow"/>
          </a:ln>
        </p:spPr>
        <p:style>
          <a:lnRef idx="1">
            <a:schemeClr val="accent1"/>
          </a:lnRef>
          <a:fillRef idx="0">
            <a:schemeClr val="accent1"/>
          </a:fillRef>
          <a:effectRef idx="0">
            <a:schemeClr val="accent1"/>
          </a:effectRef>
          <a:fontRef idx="minor">
            <a:schemeClr val="tx1"/>
          </a:fontRef>
        </p:style>
      </p:cxnSp>
      <p:sp>
        <p:nvSpPr>
          <p:cNvPr id="51214" name="テキスト ボックス 51"/>
          <p:cNvSpPr txBox="1">
            <a:spLocks noChangeArrowheads="1"/>
          </p:cNvSpPr>
          <p:nvPr/>
        </p:nvSpPr>
        <p:spPr bwMode="auto">
          <a:xfrm>
            <a:off x="8432453" y="5085184"/>
            <a:ext cx="12311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altLang="ja-JP" sz="2000" b="1" i="0" u="none" strike="noStrike" kern="1200" cap="none" spc="0" normalizeH="0" baseline="0" noProof="0" dirty="0">
                <a:ln>
                  <a:noFill/>
                </a:ln>
                <a:solidFill>
                  <a:srgbClr val="4F81BD"/>
                </a:solidFill>
                <a:effectLst/>
                <a:uLnTx/>
                <a:uFillTx/>
                <a:latin typeface="Calibri" pitchFamily="34" charset="0"/>
                <a:ea typeface="ＭＳ Ｐゴシック" charset="-128"/>
                <a:cs typeface="+mn-cs"/>
              </a:rPr>
              <a:t>Service</a:t>
            </a:r>
          </a:p>
        </p:txBody>
      </p:sp>
      <p:sp>
        <p:nvSpPr>
          <p:cNvPr id="51215" name="テキスト ボックス 52"/>
          <p:cNvSpPr txBox="1">
            <a:spLocks noChangeArrowheads="1"/>
          </p:cNvSpPr>
          <p:nvPr/>
        </p:nvSpPr>
        <p:spPr bwMode="auto">
          <a:xfrm>
            <a:off x="9849296" y="2046288"/>
            <a:ext cx="711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altLang="ja-JP" sz="2000" b="1" i="0" u="none" strike="noStrike" kern="1200" cap="none" spc="0" normalizeH="0" baseline="0" noProof="0" dirty="0">
                <a:ln>
                  <a:noFill/>
                </a:ln>
                <a:solidFill>
                  <a:srgbClr val="4F81BD"/>
                </a:solidFill>
                <a:effectLst/>
                <a:uLnTx/>
                <a:uFillTx/>
                <a:latin typeface="Calibri" pitchFamily="34" charset="0"/>
                <a:ea typeface="ＭＳ Ｐゴシック" charset="-128"/>
                <a:cs typeface="+mn-cs"/>
              </a:rPr>
              <a:t>Coût</a:t>
            </a:r>
          </a:p>
        </p:txBody>
      </p:sp>
      <p:sp>
        <p:nvSpPr>
          <p:cNvPr id="51216" name="テキスト ボックス 53"/>
          <p:cNvSpPr txBox="1">
            <a:spLocks noChangeArrowheads="1"/>
          </p:cNvSpPr>
          <p:nvPr/>
        </p:nvSpPr>
        <p:spPr bwMode="auto">
          <a:xfrm>
            <a:off x="8184233" y="2352676"/>
            <a:ext cx="15412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altLang="ja-JP" sz="1600" b="1" i="0" u="none" strike="noStrike" kern="1200" cap="none" spc="0" normalizeH="0" baseline="0" noProof="0" dirty="0">
                <a:ln>
                  <a:noFill/>
                </a:ln>
                <a:solidFill>
                  <a:srgbClr val="4F81BD"/>
                </a:solidFill>
                <a:effectLst/>
                <a:uLnTx/>
                <a:uFillTx/>
                <a:latin typeface="Calibri" pitchFamily="34" charset="0"/>
                <a:ea typeface="ＭＳ Ｐゴシック" charset="-128"/>
                <a:cs typeface="+mn-cs"/>
              </a:rPr>
              <a:t>Elargissement des services couverts</a:t>
            </a:r>
          </a:p>
        </p:txBody>
      </p:sp>
      <p:sp>
        <p:nvSpPr>
          <p:cNvPr id="51217" name="テキスト ボックス 54"/>
          <p:cNvSpPr txBox="1">
            <a:spLocks noChangeArrowheads="1"/>
          </p:cNvSpPr>
          <p:nvPr/>
        </p:nvSpPr>
        <p:spPr bwMode="auto">
          <a:xfrm>
            <a:off x="2927648" y="2996953"/>
            <a:ext cx="24788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altLang="ja-JP" sz="1600" b="1" i="0" u="none" strike="noStrike" kern="1200" cap="none" spc="0" normalizeH="0" baseline="0" noProof="0" dirty="0">
                <a:ln>
                  <a:noFill/>
                </a:ln>
                <a:solidFill>
                  <a:srgbClr val="4F81BD"/>
                </a:solidFill>
                <a:effectLst/>
                <a:uLnTx/>
                <a:uFillTx/>
                <a:latin typeface="Calibri" pitchFamily="34" charset="0"/>
                <a:ea typeface="ＭＳ Ｐゴシック" charset="-128"/>
                <a:cs typeface="+mn-cs"/>
              </a:rPr>
              <a:t>Augmentation de la proportion des frais couverts</a:t>
            </a:r>
            <a:endParaRPr kumimoji="1" lang="fr-FR" altLang="ja-JP" sz="1600" b="0" i="0" u="none" strike="noStrike" kern="1200" cap="none" spc="0" normalizeH="0" baseline="0" noProof="0" dirty="0">
              <a:ln>
                <a:noFill/>
              </a:ln>
              <a:solidFill>
                <a:srgbClr val="4F81BD"/>
              </a:solidFill>
              <a:effectLst/>
              <a:uLnTx/>
              <a:uFillTx/>
              <a:latin typeface="Calibri" pitchFamily="34" charset="0"/>
              <a:ea typeface="ＭＳ Ｐゴシック" charset="-128"/>
              <a:cs typeface="+mn-cs"/>
            </a:endParaRPr>
          </a:p>
        </p:txBody>
      </p:sp>
      <p:sp>
        <p:nvSpPr>
          <p:cNvPr id="51218" name="テキスト ボックス 55"/>
          <p:cNvSpPr txBox="1">
            <a:spLocks noChangeArrowheads="1"/>
          </p:cNvSpPr>
          <p:nvPr/>
        </p:nvSpPr>
        <p:spPr bwMode="auto">
          <a:xfrm>
            <a:off x="2866639" y="4326491"/>
            <a:ext cx="190909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altLang="ja-JP" sz="1600" b="1" i="0" u="none" strike="noStrike" kern="1200" cap="none" spc="0" normalizeH="0" baseline="0" noProof="0" dirty="0">
                <a:ln>
                  <a:noFill/>
                </a:ln>
                <a:solidFill>
                  <a:srgbClr val="C0504D"/>
                </a:solidFill>
                <a:effectLst/>
                <a:uLnTx/>
                <a:uFillTx/>
                <a:latin typeface="Calibri" pitchFamily="34" charset="0"/>
                <a:ea typeface="ＭＳ Ｐゴシック" charset="-128"/>
                <a:cs typeface="+mn-cs"/>
              </a:rPr>
              <a:t>Elargissement de la population couverte</a:t>
            </a:r>
          </a:p>
        </p:txBody>
      </p:sp>
      <p:sp>
        <p:nvSpPr>
          <p:cNvPr id="51219" name="テキスト ボックス 48"/>
          <p:cNvSpPr txBox="1">
            <a:spLocks noChangeArrowheads="1"/>
          </p:cNvSpPr>
          <p:nvPr/>
        </p:nvSpPr>
        <p:spPr bwMode="auto">
          <a:xfrm>
            <a:off x="4808314" y="5085185"/>
            <a:ext cx="1933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fr-FR" altLang="ja-JP" sz="2400" b="1" i="0" u="none" strike="noStrike" kern="1200" cap="none" spc="0" normalizeH="0" baseline="0" noProof="0" dirty="0">
                <a:ln>
                  <a:noFill/>
                </a:ln>
                <a:solidFill>
                  <a:prstClr val="black">
                    <a:lumMod val="75000"/>
                    <a:lumOff val="25000"/>
                  </a:prstClr>
                </a:solidFill>
                <a:effectLst/>
                <a:uLnTx/>
                <a:uFillTx/>
                <a:latin typeface="Calibri" pitchFamily="34" charset="0"/>
                <a:ea typeface="ＭＳ Ｐゴシック" charset="-128"/>
                <a:cs typeface="+mn-cs"/>
              </a:rPr>
              <a:t> Avant 1961</a:t>
            </a:r>
          </a:p>
        </p:txBody>
      </p:sp>
      <p:sp>
        <p:nvSpPr>
          <p:cNvPr id="51220" name="テキスト ボックス 59"/>
          <p:cNvSpPr txBox="1">
            <a:spLocks noChangeArrowheads="1"/>
          </p:cNvSpPr>
          <p:nvPr/>
        </p:nvSpPr>
        <p:spPr bwMode="auto">
          <a:xfrm>
            <a:off x="1656954" y="4034681"/>
            <a:ext cx="9826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fr-FR" altLang="ja-JP" sz="2800" b="1" i="0" u="none" strike="noStrike" kern="1200" cap="none" spc="0" normalizeH="0" baseline="0" noProof="0" dirty="0">
                <a:ln>
                  <a:noFill/>
                </a:ln>
                <a:solidFill>
                  <a:srgbClr val="C0504D"/>
                </a:solidFill>
                <a:effectLst/>
                <a:uLnTx/>
                <a:uFillTx/>
                <a:latin typeface="Calibri" pitchFamily="34" charset="0"/>
                <a:ea typeface="ＭＳ Ｐゴシック" charset="-128"/>
                <a:cs typeface="+mn-cs"/>
              </a:rPr>
              <a:t>1961</a:t>
            </a:r>
          </a:p>
        </p:txBody>
      </p:sp>
      <p:cxnSp>
        <p:nvCxnSpPr>
          <p:cNvPr id="62" name="直線コネクタ 61"/>
          <p:cNvCxnSpPr/>
          <p:nvPr/>
        </p:nvCxnSpPr>
        <p:spPr>
          <a:xfrm>
            <a:off x="2600771" y="4290158"/>
            <a:ext cx="298450" cy="0"/>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222" name="テキスト ボックス 64"/>
          <p:cNvSpPr txBox="1">
            <a:spLocks noChangeArrowheads="1"/>
          </p:cNvSpPr>
          <p:nvPr/>
        </p:nvSpPr>
        <p:spPr bwMode="auto">
          <a:xfrm>
            <a:off x="1678498" y="2780928"/>
            <a:ext cx="96111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fr-FR" altLang="ja-JP" sz="2800" b="1" i="0" u="none" strike="noStrike" kern="1200" cap="none" spc="0" normalizeH="0" baseline="0" noProof="0" dirty="0">
                <a:ln>
                  <a:noFill/>
                </a:ln>
                <a:solidFill>
                  <a:srgbClr val="4F81BD"/>
                </a:solidFill>
                <a:effectLst/>
                <a:uLnTx/>
                <a:uFillTx/>
                <a:latin typeface="Calibri" pitchFamily="34" charset="0"/>
                <a:ea typeface="ＭＳ Ｐゴシック" charset="-128"/>
                <a:cs typeface="+mn-cs"/>
              </a:rPr>
              <a:t>1973</a:t>
            </a:r>
          </a:p>
        </p:txBody>
      </p:sp>
      <p:cxnSp>
        <p:nvCxnSpPr>
          <p:cNvPr id="66" name="直線コネクタ 65"/>
          <p:cNvCxnSpPr/>
          <p:nvPr/>
        </p:nvCxnSpPr>
        <p:spPr>
          <a:xfrm>
            <a:off x="2619821" y="3048758"/>
            <a:ext cx="298450" cy="0"/>
          </a:xfrm>
          <a:prstGeom prst="line">
            <a:avLst/>
          </a:prstGeom>
          <a:ln w="28575">
            <a:solidFill>
              <a:schemeClr val="tx1">
                <a:lumMod val="75000"/>
                <a:lumOff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224" name="テキスト ボックス 1"/>
          <p:cNvSpPr txBox="1">
            <a:spLocks noChangeArrowheads="1"/>
          </p:cNvSpPr>
          <p:nvPr/>
        </p:nvSpPr>
        <p:spPr bwMode="auto">
          <a:xfrm>
            <a:off x="1991544" y="6292878"/>
            <a:ext cx="79208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fr-FR" altLang="ja-JP" sz="12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charset="-128"/>
                <a:cs typeface="+mn-cs"/>
              </a:rPr>
              <a:t>(Sources: </a:t>
            </a:r>
            <a:r>
              <a:rPr kumimoji="1" lang="fr-FR" altLang="ja-JP" sz="1200" b="0" i="0" u="none" strike="noStrike" kern="1200" cap="none" spc="0" normalizeH="0" baseline="0" noProof="0" dirty="0" err="1">
                <a:ln>
                  <a:noFill/>
                </a:ln>
                <a:solidFill>
                  <a:prstClr val="black">
                    <a:lumMod val="75000"/>
                    <a:lumOff val="25000"/>
                  </a:prstClr>
                </a:solidFill>
                <a:effectLst/>
                <a:uLnTx/>
                <a:uFillTx/>
                <a:latin typeface="Arial" charset="0"/>
                <a:ea typeface="ＭＳ Ｐゴシック" charset="-128"/>
                <a:cs typeface="+mn-cs"/>
              </a:rPr>
              <a:t>Shimazaki</a:t>
            </a:r>
            <a:r>
              <a:rPr kumimoji="1" lang="fr-FR" altLang="ja-JP" sz="12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charset="-128"/>
                <a:cs typeface="+mn-cs"/>
              </a:rPr>
              <a:t> (2015) </a:t>
            </a:r>
            <a:r>
              <a:rPr kumimoji="1" lang="fr-FR" altLang="ja-JP" sz="1200" b="0" i="1" u="none" strike="noStrike" kern="1200" cap="none" spc="0" normalizeH="0" baseline="0" noProof="0" dirty="0" err="1">
                <a:ln>
                  <a:noFill/>
                </a:ln>
                <a:solidFill>
                  <a:prstClr val="black">
                    <a:lumMod val="75000"/>
                    <a:lumOff val="25000"/>
                  </a:prstClr>
                </a:solidFill>
                <a:effectLst/>
                <a:uLnTx/>
                <a:uFillTx/>
                <a:latin typeface="Arial" charset="0"/>
                <a:ea typeface="ＭＳ Ｐゴシック" charset="-128"/>
                <a:cs typeface="+mn-cs"/>
              </a:rPr>
              <a:t>Iryo-seisaku</a:t>
            </a:r>
            <a:r>
              <a:rPr kumimoji="1" lang="fr-FR" altLang="ja-JP" sz="1200" b="0" i="1" u="none" strike="noStrike" kern="1200" cap="none" spc="0" normalizeH="0" baseline="0" noProof="0" dirty="0">
                <a:ln>
                  <a:noFill/>
                </a:ln>
                <a:solidFill>
                  <a:prstClr val="black">
                    <a:lumMod val="75000"/>
                    <a:lumOff val="25000"/>
                  </a:prstClr>
                </a:solidFill>
                <a:effectLst/>
                <a:uLnTx/>
                <a:uFillTx/>
                <a:latin typeface="Arial" charset="0"/>
                <a:ea typeface="ＭＳ Ｐゴシック" charset="-128"/>
                <a:cs typeface="+mn-cs"/>
              </a:rPr>
              <a:t> </a:t>
            </a:r>
            <a:r>
              <a:rPr kumimoji="1" lang="fr-FR" altLang="ja-JP" sz="1200" b="0" i="1" u="none" strike="noStrike" kern="1200" cap="none" spc="0" normalizeH="0" baseline="0" noProof="0" dirty="0" err="1">
                <a:ln>
                  <a:noFill/>
                </a:ln>
                <a:solidFill>
                  <a:prstClr val="black">
                    <a:lumMod val="75000"/>
                    <a:lumOff val="25000"/>
                  </a:prstClr>
                </a:solidFill>
                <a:effectLst/>
                <a:uLnTx/>
                <a:uFillTx/>
                <a:latin typeface="Arial" charset="0"/>
                <a:ea typeface="ＭＳ Ｐゴシック" charset="-128"/>
                <a:cs typeface="+mn-cs"/>
              </a:rPr>
              <a:t>wo</a:t>
            </a:r>
            <a:r>
              <a:rPr kumimoji="1" lang="fr-FR" altLang="ja-JP" sz="1200" b="0" i="1" u="none" strike="noStrike" kern="1200" cap="none" spc="0" normalizeH="0" baseline="0" noProof="0" dirty="0">
                <a:ln>
                  <a:noFill/>
                </a:ln>
                <a:solidFill>
                  <a:prstClr val="black">
                    <a:lumMod val="75000"/>
                    <a:lumOff val="25000"/>
                  </a:prstClr>
                </a:solidFill>
                <a:effectLst/>
                <a:uLnTx/>
                <a:uFillTx/>
                <a:latin typeface="Arial" charset="0"/>
                <a:ea typeface="ＭＳ Ｐゴシック" charset="-128"/>
                <a:cs typeface="+mn-cs"/>
              </a:rPr>
              <a:t> </a:t>
            </a:r>
            <a:r>
              <a:rPr kumimoji="1" lang="fr-FR" altLang="ja-JP" sz="1200" b="0" i="1" u="none" strike="noStrike" kern="1200" cap="none" spc="0" normalizeH="0" baseline="0" noProof="0" dirty="0" err="1">
                <a:ln>
                  <a:noFill/>
                </a:ln>
                <a:solidFill>
                  <a:prstClr val="black">
                    <a:lumMod val="75000"/>
                    <a:lumOff val="25000"/>
                  </a:prstClr>
                </a:solidFill>
                <a:effectLst/>
                <a:uLnTx/>
                <a:uFillTx/>
                <a:latin typeface="Arial" charset="0"/>
                <a:ea typeface="ＭＳ Ｐゴシック" charset="-128"/>
                <a:cs typeface="+mn-cs"/>
              </a:rPr>
              <a:t>toinaosu</a:t>
            </a:r>
            <a:r>
              <a:rPr kumimoji="1" lang="fr-FR" altLang="ja-JP" sz="1200" b="0" i="1" u="none" strike="noStrike" kern="1200" cap="none" spc="0" normalizeH="0" baseline="0" noProof="0" dirty="0">
                <a:ln>
                  <a:noFill/>
                </a:ln>
                <a:solidFill>
                  <a:prstClr val="black">
                    <a:lumMod val="75000"/>
                    <a:lumOff val="25000"/>
                  </a:prstClr>
                </a:solidFill>
                <a:effectLst/>
                <a:uLnTx/>
                <a:uFillTx/>
                <a:latin typeface="Arial" charset="0"/>
                <a:ea typeface="ＭＳ Ｐゴシック" charset="-128"/>
                <a:cs typeface="+mn-cs"/>
              </a:rPr>
              <a:t> </a:t>
            </a:r>
            <a:r>
              <a:rPr kumimoji="1" lang="fr-FR" altLang="ja-JP" sz="1200" b="0" i="0" u="none" strike="noStrike" kern="1200" cap="none" spc="0" normalizeH="0" baseline="0" noProof="0" dirty="0">
                <a:ln>
                  <a:noFill/>
                </a:ln>
                <a:solidFill>
                  <a:prstClr val="black">
                    <a:lumMod val="75000"/>
                    <a:lumOff val="25000"/>
                  </a:prstClr>
                </a:solidFill>
                <a:effectLst/>
                <a:uLnTx/>
                <a:uFillTx/>
                <a:latin typeface="Arial" charset="0"/>
                <a:ea typeface="ＭＳ Ｐゴシック" charset="-128"/>
                <a:cs typeface="+mn-cs"/>
              </a:rPr>
              <a:t>(en japonais), Utsunomiya (2015))</a:t>
            </a:r>
            <a:endParaRPr kumimoji="1" lang="fr-FR" altLang="ja-JP" sz="1200" b="1" i="0" u="none" strike="noStrike" kern="1200" cap="none" spc="0" normalizeH="0" baseline="0" noProof="0" dirty="0">
              <a:ln>
                <a:noFill/>
              </a:ln>
              <a:solidFill>
                <a:prstClr val="black">
                  <a:lumMod val="75000"/>
                  <a:lumOff val="25000"/>
                </a:prstClr>
              </a:solidFill>
              <a:effectLst/>
              <a:uLnTx/>
              <a:uFillTx/>
              <a:latin typeface="Arial" charset="0"/>
              <a:ea typeface="ＭＳ Ｐゴシック" charset="-128"/>
              <a:cs typeface="+mn-cs"/>
            </a:endParaRPr>
          </a:p>
        </p:txBody>
      </p:sp>
      <p:sp>
        <p:nvSpPr>
          <p:cNvPr id="27" name="サブタイトル 2">
            <a:extLst>
              <a:ext uri="{FF2B5EF4-FFF2-40B4-BE49-F238E27FC236}">
                <a16:creationId xmlns:a16="http://schemas.microsoft.com/office/drawing/2014/main" id="{6EB83982-26D6-437F-998A-9D082EA09A02}"/>
              </a:ext>
            </a:extLst>
          </p:cNvPr>
          <p:cNvSpPr txBox="1">
            <a:spLocks/>
          </p:cNvSpPr>
          <p:nvPr/>
        </p:nvSpPr>
        <p:spPr>
          <a:xfrm>
            <a:off x="1100138" y="898178"/>
            <a:ext cx="3139835" cy="904255"/>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Wingdings" panose="05000000000000000000" pitchFamily="2" charset="2"/>
              <a:buNone/>
              <a:defRPr kumimoji="1" sz="28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kumimoji="1"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Segoe UI" panose="020B0502040204020203"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egoe UI" panose="020B0502040204020203"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juin 2016</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20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Makoto Tobe</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Ph.D., M.P.H.</a:t>
            </a:r>
            <a:endPar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Conseiller principal en financement de la santé</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Agence japonaise de coopération internationale</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(JICA)</a:t>
            </a:r>
          </a:p>
        </p:txBody>
      </p:sp>
      <p:pic>
        <p:nvPicPr>
          <p:cNvPr id="28" name="Picture 2">
            <a:extLst>
              <a:ext uri="{FF2B5EF4-FFF2-40B4-BE49-F238E27FC236}">
                <a16:creationId xmlns:a16="http://schemas.microsoft.com/office/drawing/2014/main" id="{205EFF3F-196F-45BE-8CD9-6EECE70D535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9812" y="837919"/>
            <a:ext cx="990326" cy="99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a:extLst>
              <a:ext uri="{FF2B5EF4-FFF2-40B4-BE49-F238E27FC236}">
                <a16:creationId xmlns:a16="http://schemas.microsoft.com/office/drawing/2014/main" id="{40067EA3-2A79-4EB1-A0C5-1D1454333A9B}"/>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3" name="Espace réservé du numéro de diapositive 2">
            <a:extLst>
              <a:ext uri="{FF2B5EF4-FFF2-40B4-BE49-F238E27FC236}">
                <a16:creationId xmlns:a16="http://schemas.microsoft.com/office/drawing/2014/main" id="{24834FFB-251F-4FBF-A04A-AEBACE4BC503}"/>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59</a:t>
            </a:fld>
            <a:endParaRPr lang="fr-CH">
              <a:solidFill>
                <a:prstClr val="black">
                  <a:tint val="75000"/>
                </a:prstClr>
              </a:solidFill>
            </a:endParaRPr>
          </a:p>
        </p:txBody>
      </p:sp>
    </p:spTree>
    <p:extLst>
      <p:ext uri="{BB962C8B-B14F-4D97-AF65-F5344CB8AC3E}">
        <p14:creationId xmlns:p14="http://schemas.microsoft.com/office/powerpoint/2010/main" val="3153573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15B3D89-3FAB-41C2-AC9E-8129B3E9335B}"/>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5400" dirty="0" err="1">
                <a:solidFill>
                  <a:srgbClr val="FFFFFF"/>
                </a:solidFill>
              </a:rPr>
              <a:t>Prévenir</a:t>
            </a:r>
            <a:r>
              <a:rPr lang="en-US" sz="5400" dirty="0">
                <a:solidFill>
                  <a:srgbClr val="FFFFFF"/>
                </a:solidFill>
              </a:rPr>
              <a:t> la </a:t>
            </a:r>
            <a:r>
              <a:rPr lang="en-US" sz="5400" dirty="0" err="1">
                <a:solidFill>
                  <a:srgbClr val="FFFFFF"/>
                </a:solidFill>
              </a:rPr>
              <a:t>maladie</a:t>
            </a:r>
            <a:r>
              <a:rPr lang="en-US" sz="5400" dirty="0">
                <a:solidFill>
                  <a:srgbClr val="FFFFFF"/>
                </a:solidFill>
              </a:rPr>
              <a:t>, </a:t>
            </a:r>
            <a:r>
              <a:rPr lang="en-US" sz="5400" dirty="0" err="1">
                <a:solidFill>
                  <a:srgbClr val="FFFFFF"/>
                </a:solidFill>
              </a:rPr>
              <a:t>promouvoir</a:t>
            </a:r>
            <a:r>
              <a:rPr lang="en-US" sz="5400" dirty="0">
                <a:solidFill>
                  <a:srgbClr val="FFFFFF"/>
                </a:solidFill>
              </a:rPr>
              <a:t> la santé</a:t>
            </a:r>
            <a:r>
              <a:rPr lang="en-US" sz="5400" kern="1200" dirty="0">
                <a:solidFill>
                  <a:srgbClr val="FFFFFF"/>
                </a:solidFill>
                <a:latin typeface="+mj-lt"/>
                <a:ea typeface="+mj-ea"/>
                <a:cs typeface="+mj-cs"/>
              </a:rPr>
              <a:t> </a:t>
            </a:r>
          </a:p>
        </p:txBody>
      </p:sp>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descr="http://2.bp.blogspot.com/-DZOi-v5hLms/VNkfCtxGUMI/AAAAAAAAAog/w4wuciWypkY/s1600/Carr%C3%A9%2Bde%2BWhite.JPG">
            <a:extLst>
              <a:ext uri="{FF2B5EF4-FFF2-40B4-BE49-F238E27FC236}">
                <a16:creationId xmlns:a16="http://schemas.microsoft.com/office/drawing/2014/main" id="{7F8C3FEF-738A-4C72-A187-3DC38C4F4B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9771" y="130629"/>
            <a:ext cx="7823200" cy="445131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 coins arrondis 5">
            <a:extLst>
              <a:ext uri="{FF2B5EF4-FFF2-40B4-BE49-F238E27FC236}">
                <a16:creationId xmlns:a16="http://schemas.microsoft.com/office/drawing/2014/main" id="{488477B2-28E0-4075-A9EF-B527CEEE9864}"/>
              </a:ext>
            </a:extLst>
          </p:cNvPr>
          <p:cNvSpPr/>
          <p:nvPr/>
        </p:nvSpPr>
        <p:spPr>
          <a:xfrm>
            <a:off x="9622971" y="3574473"/>
            <a:ext cx="2416629" cy="93430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White KL, Williams TF, Greenberg BG. The ecology of medical care. New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Engl</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J Med 1961;265:885-92.</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e la date 2">
            <a:extLst>
              <a:ext uri="{FF2B5EF4-FFF2-40B4-BE49-F238E27FC236}">
                <a16:creationId xmlns:a16="http://schemas.microsoft.com/office/drawing/2014/main" id="{21B65E16-18C6-4DC8-B0E6-6559AED5EF39}"/>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62ADDEFF-1F5C-4A56-A02C-C6C5DD8C3685}"/>
              </a:ext>
            </a:extLst>
          </p:cNvPr>
          <p:cNvSpPr>
            <a:spLocks noGrp="1"/>
          </p:cNvSpPr>
          <p:nvPr>
            <p:ph type="sldNum" sz="quarter" idx="12"/>
          </p:nvPr>
        </p:nvSpPr>
        <p:spPr/>
        <p:txBody>
          <a:bodyPr/>
          <a:lstStyle/>
          <a:p>
            <a:fld id="{02DEF63D-972F-4DC3-A467-8473FD6645B9}" type="slidenum">
              <a:rPr lang="fr-FR" smtClean="0"/>
              <a:t>6</a:t>
            </a:fld>
            <a:endParaRPr lang="fr-FR"/>
          </a:p>
        </p:txBody>
      </p:sp>
    </p:spTree>
    <p:extLst>
      <p:ext uri="{BB962C8B-B14F-4D97-AF65-F5344CB8AC3E}">
        <p14:creationId xmlns:p14="http://schemas.microsoft.com/office/powerpoint/2010/main" val="656878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fr-FR" altLang="ja-JP" dirty="0"/>
              <a:t>Cube de la </a:t>
            </a:r>
            <a:r>
              <a:rPr lang="fr-FR" altLang="ja-JP" dirty="0"/>
              <a:t>Couverture sanitaire universelle (CSU)</a:t>
            </a:r>
            <a:r>
              <a:rPr kumimoji="1" lang="fr-FR" altLang="ja-JP" dirty="0"/>
              <a:t> du Japon </a:t>
            </a:r>
            <a:r>
              <a:rPr kumimoji="1" lang="fr-FR" altLang="ja-JP" sz="2400" dirty="0"/>
              <a:t>(an 2013)</a:t>
            </a:r>
            <a:endParaRPr kumimoji="1" lang="fr-FR" sz="2400" dirty="0"/>
          </a:p>
        </p:txBody>
      </p:sp>
      <p:cxnSp>
        <p:nvCxnSpPr>
          <p:cNvPr id="9" name="直線矢印コネクタ 8"/>
          <p:cNvCxnSpPr/>
          <p:nvPr/>
        </p:nvCxnSpPr>
        <p:spPr>
          <a:xfrm flipH="1">
            <a:off x="2135560" y="5796553"/>
            <a:ext cx="3276000"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 name="正方形/長方形 4"/>
          <p:cNvSpPr/>
          <p:nvPr/>
        </p:nvSpPr>
        <p:spPr>
          <a:xfrm>
            <a:off x="2135560" y="3046877"/>
            <a:ext cx="3312368" cy="2587720"/>
          </a:xfrm>
          <a:prstGeom prst="rect">
            <a:avLst/>
          </a:prstGeom>
          <a:solidFill>
            <a:schemeClr val="accent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平行四辺形 6"/>
          <p:cNvSpPr/>
          <p:nvPr/>
        </p:nvSpPr>
        <p:spPr>
          <a:xfrm rot="20790725">
            <a:off x="5127698" y="2838160"/>
            <a:ext cx="2713745" cy="2514639"/>
          </a:xfrm>
          <a:prstGeom prst="parallelogram">
            <a:avLst>
              <a:gd name="adj" fmla="val 23861"/>
            </a:avLst>
          </a:prstGeom>
          <a:solidFill>
            <a:schemeClr val="accent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2" name="平行四辺形 11"/>
          <p:cNvSpPr/>
          <p:nvPr/>
        </p:nvSpPr>
        <p:spPr>
          <a:xfrm rot="20790725">
            <a:off x="5032665" y="2138298"/>
            <a:ext cx="2886871" cy="3204000"/>
          </a:xfrm>
          <a:prstGeom prst="parallelogram">
            <a:avLst>
              <a:gd name="adj" fmla="val 26520"/>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fr-FR"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4" name="直線コネクタ 13"/>
          <p:cNvCxnSpPr/>
          <p:nvPr/>
        </p:nvCxnSpPr>
        <p:spPr>
          <a:xfrm flipV="1">
            <a:off x="2135561" y="1845815"/>
            <a:ext cx="2018201" cy="494354"/>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162639" y="1844991"/>
            <a:ext cx="3312368" cy="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162639" y="5130725"/>
            <a:ext cx="3312368"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flipV="1">
            <a:off x="2150353" y="5130725"/>
            <a:ext cx="2018201" cy="494354"/>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flipV="1">
            <a:off x="5511394" y="5292497"/>
            <a:ext cx="2096775" cy="49066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flipV="1">
            <a:off x="7631503" y="2556359"/>
            <a:ext cx="0" cy="2574508"/>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8" name="平行四辺形 27"/>
          <p:cNvSpPr/>
          <p:nvPr/>
        </p:nvSpPr>
        <p:spPr>
          <a:xfrm>
            <a:off x="2135560" y="2563842"/>
            <a:ext cx="5363113" cy="477667"/>
          </a:xfrm>
          <a:prstGeom prst="parallelogram">
            <a:avLst>
              <a:gd name="adj" fmla="val 417886"/>
            </a:avLst>
          </a:prstGeom>
          <a:solidFill>
            <a:schemeClr val="accent1"/>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正方形/長方形 10"/>
          <p:cNvSpPr/>
          <p:nvPr/>
        </p:nvSpPr>
        <p:spPr>
          <a:xfrm>
            <a:off x="2135560" y="2340170"/>
            <a:ext cx="3312368" cy="3294429"/>
          </a:xfrm>
          <a:prstGeom prst="rect">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fr-FR" sz="1800" b="0" i="0" u="none" strike="noStrike" kern="1200" cap="none" spc="0" normalizeH="0" baseline="0" noProof="0" dirty="0">
              <a:ln>
                <a:noFill/>
              </a:ln>
              <a:solidFill>
                <a:prstClr val="white"/>
              </a:solidFill>
              <a:effectLst/>
              <a:uLnTx/>
              <a:uFillTx/>
              <a:latin typeface="Calibri"/>
              <a:ea typeface="+mn-ea"/>
              <a:cs typeface="+mn-cs"/>
            </a:endParaRPr>
          </a:p>
        </p:txBody>
      </p:sp>
      <p:cxnSp>
        <p:nvCxnSpPr>
          <p:cNvPr id="19" name="直線コネクタ 18"/>
          <p:cNvCxnSpPr/>
          <p:nvPr/>
        </p:nvCxnSpPr>
        <p:spPr>
          <a:xfrm>
            <a:off x="4151784" y="1836113"/>
            <a:ext cx="0" cy="3294612"/>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2351584" y="5940570"/>
            <a:ext cx="29523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Population: </a:t>
            </a:r>
            <a:r>
              <a:rPr kumimoji="1" lang="fr-FR" sz="32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100 </a:t>
            </a:r>
            <a:r>
              <a:rPr kumimoji="1"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30" name="テキスト ボックス 29"/>
          <p:cNvSpPr txBox="1"/>
          <p:nvPr/>
        </p:nvSpPr>
        <p:spPr>
          <a:xfrm>
            <a:off x="6511108" y="5625080"/>
            <a:ext cx="26812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Services: </a:t>
            </a:r>
            <a:r>
              <a:rPr kumimoji="1" lang="fr-FR" sz="32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100 </a:t>
            </a:r>
            <a:r>
              <a:rPr kumimoji="1"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p>
        </p:txBody>
      </p:sp>
      <p:sp>
        <p:nvSpPr>
          <p:cNvPr id="31" name="テキスト ボックス 30"/>
          <p:cNvSpPr txBox="1"/>
          <p:nvPr/>
        </p:nvSpPr>
        <p:spPr>
          <a:xfrm>
            <a:off x="7923734" y="3132258"/>
            <a:ext cx="220471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Coûts directs: </a:t>
            </a:r>
            <a:br>
              <a:rPr kumimoji="1"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1" lang="fr-FR" sz="32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86 </a:t>
            </a:r>
            <a:r>
              <a:rPr kumimoji="1" lang="fr-FR" sz="24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p>
        </p:txBody>
      </p:sp>
      <p:cxnSp>
        <p:nvCxnSpPr>
          <p:cNvPr id="32" name="直線矢印コネクタ 31"/>
          <p:cNvCxnSpPr/>
          <p:nvPr/>
        </p:nvCxnSpPr>
        <p:spPr>
          <a:xfrm flipV="1">
            <a:off x="7631503" y="1836113"/>
            <a:ext cx="0" cy="720246"/>
          </a:xfrm>
          <a:prstGeom prst="straightConnector1">
            <a:avLst/>
          </a:prstGeom>
          <a:ln w="38100">
            <a:solidFill>
              <a:schemeClr val="accent2"/>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923734" y="1764105"/>
            <a:ext cx="23487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Paiements directs des patients: </a:t>
            </a:r>
            <a:r>
              <a:rPr kumimoji="0" lang="fr-FR" sz="2400" b="1" i="0" u="none" strike="noStrike" kern="1200" cap="none" spc="0" normalizeH="0" baseline="0" noProof="0" dirty="0">
                <a:ln>
                  <a:noFill/>
                </a:ln>
                <a:solidFill>
                  <a:prstClr val="black">
                    <a:lumMod val="75000"/>
                    <a:lumOff val="25000"/>
                  </a:prstClr>
                </a:solidFill>
                <a:effectLst/>
                <a:uLnTx/>
                <a:uFillTx/>
                <a:latin typeface="Calibri"/>
                <a:ea typeface="+mn-ea"/>
                <a:cs typeface="+mn-cs"/>
              </a:rPr>
              <a:t>14</a:t>
            </a:r>
            <a:r>
              <a:rPr kumimoji="0"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endParaRPr kumimoji="1" lang="fr-FR" sz="1800" b="0" i="0" u="none" strike="noStrike" kern="1200" cap="none" spc="0" normalizeH="0" baseline="0" noProof="0" dirty="0">
              <a:ln>
                <a:noFill/>
              </a:ln>
              <a:solidFill>
                <a:prstClr val="black">
                  <a:lumMod val="75000"/>
                  <a:lumOff val="25000"/>
                </a:prstClr>
              </a:solidFill>
              <a:effectLst/>
              <a:uLnTx/>
              <a:uFillTx/>
              <a:latin typeface="Calibri"/>
              <a:ea typeface="+mn-ea"/>
              <a:cs typeface="+mn-cs"/>
            </a:endParaRPr>
          </a:p>
        </p:txBody>
      </p:sp>
      <p:sp>
        <p:nvSpPr>
          <p:cNvPr id="24" name="サブタイトル 2">
            <a:extLst>
              <a:ext uri="{FF2B5EF4-FFF2-40B4-BE49-F238E27FC236}">
                <a16:creationId xmlns:a16="http://schemas.microsoft.com/office/drawing/2014/main" id="{80E15FC7-D294-419E-B570-902509290E67}"/>
              </a:ext>
            </a:extLst>
          </p:cNvPr>
          <p:cNvSpPr txBox="1">
            <a:spLocks/>
          </p:cNvSpPr>
          <p:nvPr/>
        </p:nvSpPr>
        <p:spPr>
          <a:xfrm>
            <a:off x="1100138" y="898178"/>
            <a:ext cx="3139835" cy="904255"/>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Wingdings" panose="05000000000000000000" pitchFamily="2" charset="2"/>
              <a:buNone/>
              <a:defRPr kumimoji="1" sz="28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kumimoji="1"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Segoe UI" panose="020B0502040204020203"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egoe UI" panose="020B0502040204020203"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juin 2016</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20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Makoto Tobe</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Ph.D., M.P.H.</a:t>
            </a:r>
            <a:endPar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Conseiller principal en financement de la santé</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Agence japonaise de coopération internationale</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(JICA)</a:t>
            </a:r>
          </a:p>
        </p:txBody>
      </p:sp>
      <p:pic>
        <p:nvPicPr>
          <p:cNvPr id="25" name="Picture 2">
            <a:extLst>
              <a:ext uri="{FF2B5EF4-FFF2-40B4-BE49-F238E27FC236}">
                <a16:creationId xmlns:a16="http://schemas.microsoft.com/office/drawing/2014/main" id="{07BB268F-6F12-4D22-8DF3-D53A7F6FF85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9812" y="837919"/>
            <a:ext cx="990326" cy="99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a:extLst>
              <a:ext uri="{FF2B5EF4-FFF2-40B4-BE49-F238E27FC236}">
                <a16:creationId xmlns:a16="http://schemas.microsoft.com/office/drawing/2014/main" id="{E516EB7E-D9FB-48E2-8211-DAD969872394}"/>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98A3C18E-4CB7-4A2E-B5BF-E4F1A1A31D1C}"/>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60</a:t>
            </a:fld>
            <a:endParaRPr lang="fr-CH">
              <a:solidFill>
                <a:prstClr val="black">
                  <a:tint val="75000"/>
                </a:prstClr>
              </a:solidFill>
            </a:endParaRPr>
          </a:p>
        </p:txBody>
      </p:sp>
    </p:spTree>
    <p:extLst>
      <p:ext uri="{BB962C8B-B14F-4D97-AF65-F5344CB8AC3E}">
        <p14:creationId xmlns:p14="http://schemas.microsoft.com/office/powerpoint/2010/main" val="30938804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81199" y="274638"/>
            <a:ext cx="9477375" cy="706090"/>
          </a:xfrm>
        </p:spPr>
        <p:txBody>
          <a:bodyPr>
            <a:normAutofit fontScale="90000"/>
          </a:bodyPr>
          <a:lstStyle/>
          <a:p>
            <a:r>
              <a:rPr lang="fr-FR" dirty="0"/>
              <a:t>Elargissement de la population couverte</a:t>
            </a:r>
            <a:endParaRPr kumimoji="1" lang="fr-FR" dirty="0"/>
          </a:p>
        </p:txBody>
      </p:sp>
      <p:graphicFrame>
        <p:nvGraphicFramePr>
          <p:cNvPr id="5" name="コンテンツ プレースホルダー 4"/>
          <p:cNvGraphicFramePr>
            <a:graphicFrameLocks noGrp="1"/>
          </p:cNvGraphicFramePr>
          <p:nvPr>
            <p:ph idx="1"/>
          </p:nvPr>
        </p:nvGraphicFramePr>
        <p:xfrm>
          <a:off x="842963" y="1003590"/>
          <a:ext cx="10615612" cy="5521753"/>
        </p:xfrm>
        <a:graphic>
          <a:graphicData uri="http://schemas.openxmlformats.org/drawingml/2006/table">
            <a:tbl>
              <a:tblPr firstRow="1" bandRow="1">
                <a:tableStyleId>{3B4B98B0-60AC-42C2-AFA5-B58CD77FA1E5}</a:tableStyleId>
              </a:tblPr>
              <a:tblGrid>
                <a:gridCol w="1499509">
                  <a:extLst>
                    <a:ext uri="{9D8B030D-6E8A-4147-A177-3AD203B41FA5}">
                      <a16:colId xmlns:a16="http://schemas.microsoft.com/office/drawing/2014/main" val="20000"/>
                    </a:ext>
                  </a:extLst>
                </a:gridCol>
                <a:gridCol w="4623432">
                  <a:extLst>
                    <a:ext uri="{9D8B030D-6E8A-4147-A177-3AD203B41FA5}">
                      <a16:colId xmlns:a16="http://schemas.microsoft.com/office/drawing/2014/main" val="20001"/>
                    </a:ext>
                  </a:extLst>
                </a:gridCol>
                <a:gridCol w="4492671">
                  <a:extLst>
                    <a:ext uri="{9D8B030D-6E8A-4147-A177-3AD203B41FA5}">
                      <a16:colId xmlns:a16="http://schemas.microsoft.com/office/drawing/2014/main" val="20002"/>
                    </a:ext>
                  </a:extLst>
                </a:gridCol>
              </a:tblGrid>
              <a:tr h="401233">
                <a:tc>
                  <a:txBody>
                    <a:bodyPr/>
                    <a:lstStyle/>
                    <a:p>
                      <a:r>
                        <a:rPr lang="fr-FR" sz="1600" dirty="0">
                          <a:solidFill>
                            <a:schemeClr val="tx1">
                              <a:lumMod val="75000"/>
                              <a:lumOff val="25000"/>
                            </a:schemeClr>
                          </a:solidFill>
                        </a:rPr>
                        <a:t>Date</a:t>
                      </a:r>
                    </a:p>
                  </a:txBody>
                  <a:tcPr/>
                </a:tc>
                <a:tc>
                  <a:txBody>
                    <a:bodyPr/>
                    <a:lstStyle/>
                    <a:p>
                      <a:r>
                        <a:rPr lang="fr-FR" sz="1600" dirty="0">
                          <a:solidFill>
                            <a:schemeClr val="tx1">
                              <a:lumMod val="75000"/>
                              <a:lumOff val="25000"/>
                            </a:schemeClr>
                          </a:solidFill>
                        </a:rPr>
                        <a:t>Evénement</a:t>
                      </a:r>
                    </a:p>
                  </a:txBody>
                  <a:tcPr/>
                </a:tc>
                <a:tc>
                  <a:txBody>
                    <a:bodyPr/>
                    <a:lstStyle/>
                    <a:p>
                      <a:r>
                        <a:rPr lang="fr-FR" sz="1600" dirty="0">
                          <a:solidFill>
                            <a:schemeClr val="tx1">
                              <a:lumMod val="75000"/>
                              <a:lumOff val="25000"/>
                            </a:schemeClr>
                          </a:solidFill>
                        </a:rPr>
                        <a:t>Population assurée</a:t>
                      </a:r>
                    </a:p>
                  </a:txBody>
                  <a:tcPr/>
                </a:tc>
                <a:extLst>
                  <a:ext uri="{0D108BD9-81ED-4DB2-BD59-A6C34878D82A}">
                    <a16:rowId xmlns:a16="http://schemas.microsoft.com/office/drawing/2014/main" val="10000"/>
                  </a:ext>
                </a:extLst>
              </a:tr>
              <a:tr h="401233">
                <a:tc>
                  <a:txBody>
                    <a:bodyPr/>
                    <a:lstStyle/>
                    <a:p>
                      <a:endParaRPr lang="fr-FR" sz="1600" dirty="0">
                        <a:solidFill>
                          <a:schemeClr val="tx1">
                            <a:lumMod val="75000"/>
                            <a:lumOff val="25000"/>
                          </a:schemeClr>
                        </a:solidFill>
                      </a:endParaRPr>
                    </a:p>
                  </a:txBody>
                  <a:tcPr/>
                </a:tc>
                <a:tc>
                  <a:txBody>
                    <a:bodyPr/>
                    <a:lstStyle/>
                    <a:p>
                      <a:r>
                        <a:rPr lang="fr-FR" sz="1600" i="1" dirty="0">
                          <a:solidFill>
                            <a:schemeClr val="tx1">
                              <a:lumMod val="75000"/>
                              <a:lumOff val="25000"/>
                            </a:schemeClr>
                          </a:solidFill>
                        </a:rPr>
                        <a:t>Industrialisation, mouvements ouvriers</a:t>
                      </a:r>
                    </a:p>
                  </a:txBody>
                  <a:tcPr/>
                </a:tc>
                <a:tc>
                  <a:txBody>
                    <a:bodyPr/>
                    <a:lstStyle/>
                    <a:p>
                      <a:endParaRPr lang="fr-FR" sz="1600" dirty="0">
                        <a:solidFill>
                          <a:schemeClr val="tx1">
                            <a:lumMod val="75000"/>
                            <a:lumOff val="25000"/>
                          </a:schemeClr>
                        </a:solidFill>
                      </a:endParaRPr>
                    </a:p>
                  </a:txBody>
                  <a:tcPr/>
                </a:tc>
                <a:extLst>
                  <a:ext uri="{0D108BD9-81ED-4DB2-BD59-A6C34878D82A}">
                    <a16:rowId xmlns:a16="http://schemas.microsoft.com/office/drawing/2014/main" val="10001"/>
                  </a:ext>
                </a:extLst>
              </a:tr>
              <a:tr h="401233">
                <a:tc>
                  <a:txBody>
                    <a:bodyPr/>
                    <a:lstStyle/>
                    <a:p>
                      <a:r>
                        <a:rPr lang="fr-FR" sz="1600" dirty="0">
                          <a:solidFill>
                            <a:schemeClr val="tx1">
                              <a:lumMod val="75000"/>
                              <a:lumOff val="25000"/>
                            </a:schemeClr>
                          </a:solidFill>
                        </a:rPr>
                        <a:t>1922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ja-JP" sz="1600" b="1" dirty="0">
                          <a:solidFill>
                            <a:schemeClr val="accent1"/>
                          </a:solidFill>
                        </a:rPr>
                        <a:t>Loi sur l'assurance maladie</a:t>
                      </a:r>
                    </a:p>
                  </a:txBody>
                  <a:tcPr/>
                </a:tc>
                <a:tc>
                  <a:txBody>
                    <a:bodyPr/>
                    <a:lstStyle/>
                    <a:p>
                      <a:r>
                        <a:rPr lang="fr-FR" sz="1600" b="1" dirty="0">
                          <a:solidFill>
                            <a:schemeClr val="accent1"/>
                          </a:solidFill>
                        </a:rPr>
                        <a:t>Travailleurs d’usine </a:t>
                      </a:r>
                      <a:r>
                        <a:rPr lang="fr-FR" sz="1200" b="1" baseline="0" dirty="0">
                          <a:solidFill>
                            <a:schemeClr val="accent1"/>
                          </a:solidFill>
                        </a:rPr>
                        <a:t>[obligatoire]</a:t>
                      </a:r>
                      <a:endParaRPr lang="fr-FR" sz="1200" b="1" dirty="0">
                        <a:solidFill>
                          <a:schemeClr val="accent1"/>
                        </a:solidFill>
                      </a:endParaRPr>
                    </a:p>
                  </a:txBody>
                  <a:tcPr/>
                </a:tc>
                <a:extLst>
                  <a:ext uri="{0D108BD9-81ED-4DB2-BD59-A6C34878D82A}">
                    <a16:rowId xmlns:a16="http://schemas.microsoft.com/office/drawing/2014/main" val="10002"/>
                  </a:ext>
                </a:extLst>
              </a:tr>
              <a:tr h="401233">
                <a:tc>
                  <a:txBody>
                    <a:bodyPr/>
                    <a:lstStyle/>
                    <a:p>
                      <a:endParaRPr lang="fr-FR" sz="1600" dirty="0">
                        <a:solidFill>
                          <a:schemeClr val="tx1">
                            <a:lumMod val="75000"/>
                            <a:lumOff val="25000"/>
                          </a:schemeClr>
                        </a:solidFill>
                      </a:endParaRPr>
                    </a:p>
                  </a:txBody>
                  <a:tcPr/>
                </a:tc>
                <a:tc>
                  <a:txBody>
                    <a:bodyPr/>
                    <a:lstStyle/>
                    <a:p>
                      <a:r>
                        <a:rPr lang="fr-FR" sz="1600" b="0" i="1" dirty="0">
                          <a:solidFill>
                            <a:schemeClr val="tx1">
                              <a:lumMod val="75000"/>
                              <a:lumOff val="25000"/>
                            </a:schemeClr>
                          </a:solidFill>
                        </a:rPr>
                        <a:t>Crises</a:t>
                      </a:r>
                      <a:r>
                        <a:rPr lang="fr-FR" sz="1600" b="0" i="1" baseline="0" dirty="0">
                          <a:solidFill>
                            <a:schemeClr val="tx1">
                              <a:lumMod val="75000"/>
                              <a:lumOff val="25000"/>
                            </a:schemeClr>
                          </a:solidFill>
                        </a:rPr>
                        <a:t> économiques</a:t>
                      </a:r>
                      <a:endParaRPr lang="fr-FR" sz="1600" b="0" i="1" dirty="0">
                        <a:solidFill>
                          <a:schemeClr val="tx1">
                            <a:lumMod val="75000"/>
                            <a:lumOff val="25000"/>
                          </a:schemeClr>
                        </a:solidFill>
                      </a:endParaRPr>
                    </a:p>
                  </a:txBody>
                  <a:tcPr/>
                </a:tc>
                <a:tc>
                  <a:txBody>
                    <a:bodyPr/>
                    <a:lstStyle/>
                    <a:p>
                      <a:endParaRPr lang="fr-FR" sz="1600" dirty="0">
                        <a:solidFill>
                          <a:schemeClr val="tx1">
                            <a:lumMod val="75000"/>
                            <a:lumOff val="25000"/>
                          </a:schemeClr>
                        </a:solidFill>
                      </a:endParaRPr>
                    </a:p>
                  </a:txBody>
                  <a:tcPr/>
                </a:tc>
                <a:extLst>
                  <a:ext uri="{0D108BD9-81ED-4DB2-BD59-A6C34878D82A}">
                    <a16:rowId xmlns:a16="http://schemas.microsoft.com/office/drawing/2014/main" val="10003"/>
                  </a:ext>
                </a:extLst>
              </a:tr>
              <a:tr h="401233">
                <a:tc>
                  <a:txBody>
                    <a:bodyPr/>
                    <a:lstStyle/>
                    <a:p>
                      <a:r>
                        <a:rPr lang="fr-FR" sz="1600" dirty="0">
                          <a:solidFill>
                            <a:schemeClr val="tx1">
                              <a:lumMod val="75000"/>
                              <a:lumOff val="25000"/>
                            </a:schemeClr>
                          </a:solidFill>
                        </a:rPr>
                        <a:t>1938</a:t>
                      </a:r>
                    </a:p>
                  </a:txBody>
                  <a:tcPr/>
                </a:tc>
                <a:tc>
                  <a:txBody>
                    <a:bodyPr/>
                    <a:lstStyle/>
                    <a:p>
                      <a:r>
                        <a:rPr lang="fr-FR" sz="1600" b="1" dirty="0">
                          <a:solidFill>
                            <a:schemeClr val="accent2"/>
                          </a:solidFill>
                        </a:rPr>
                        <a:t>Loi sur l’assurance maladie nationale</a:t>
                      </a:r>
                    </a:p>
                  </a:txBody>
                  <a:tcPr/>
                </a:tc>
                <a:tc>
                  <a:txBody>
                    <a:bodyPr/>
                    <a:lstStyle/>
                    <a:p>
                      <a:r>
                        <a:rPr lang="fr-FR" sz="1600" b="1" dirty="0">
                          <a:solidFill>
                            <a:schemeClr val="accent2"/>
                          </a:solidFill>
                        </a:rPr>
                        <a:t>Economie </a:t>
                      </a:r>
                      <a:r>
                        <a:rPr lang="fr-FR" sz="1600" b="1">
                          <a:solidFill>
                            <a:schemeClr val="accent2"/>
                          </a:solidFill>
                        </a:rPr>
                        <a:t>informelle</a:t>
                      </a:r>
                      <a:r>
                        <a:rPr lang="fr-FR" sz="1600" b="1" baseline="0">
                          <a:solidFill>
                            <a:schemeClr val="accent2"/>
                          </a:solidFill>
                        </a:rPr>
                        <a:t> </a:t>
                      </a:r>
                      <a:r>
                        <a:rPr lang="fr-FR" sz="1200" b="1" baseline="0">
                          <a:solidFill>
                            <a:schemeClr val="accent2"/>
                          </a:solidFill>
                        </a:rPr>
                        <a:t>[</a:t>
                      </a:r>
                      <a:r>
                        <a:rPr lang="fr-FR" altLang="ja-JP" sz="1200" b="1" baseline="0" noProof="0" dirty="0">
                          <a:solidFill>
                            <a:schemeClr val="accent2"/>
                          </a:solidFill>
                        </a:rPr>
                        <a:t>facultatif</a:t>
                      </a:r>
                      <a:r>
                        <a:rPr lang="fr-FR" sz="1200" b="1" baseline="0" dirty="0">
                          <a:solidFill>
                            <a:schemeClr val="accent2"/>
                          </a:solidFill>
                        </a:rPr>
                        <a:t>]</a:t>
                      </a:r>
                      <a:endParaRPr lang="fr-FR" sz="1200" b="1" dirty="0">
                        <a:solidFill>
                          <a:schemeClr val="accent2"/>
                        </a:solidFill>
                      </a:endParaRPr>
                    </a:p>
                  </a:txBody>
                  <a:tcPr/>
                </a:tc>
                <a:extLst>
                  <a:ext uri="{0D108BD9-81ED-4DB2-BD59-A6C34878D82A}">
                    <a16:rowId xmlns:a16="http://schemas.microsoft.com/office/drawing/2014/main" val="10004"/>
                  </a:ext>
                </a:extLst>
              </a:tr>
              <a:tr h="585249">
                <a:tc>
                  <a:txBody>
                    <a:bodyPr/>
                    <a:lstStyle/>
                    <a:p>
                      <a:r>
                        <a:rPr lang="fr-FR" sz="1600" dirty="0">
                          <a:solidFill>
                            <a:schemeClr val="tx1">
                              <a:lumMod val="75000"/>
                              <a:lumOff val="25000"/>
                            </a:schemeClr>
                          </a:solidFill>
                        </a:rPr>
                        <a:t>1939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1"/>
                          </a:solidFill>
                        </a:rPr>
                        <a:t>Révision de la </a:t>
                      </a:r>
                      <a:r>
                        <a:rPr lang="fr-FR" altLang="ja-JP" sz="1600" b="1" dirty="0">
                          <a:solidFill>
                            <a:schemeClr val="accent1"/>
                          </a:solidFill>
                        </a:rPr>
                        <a:t>Loi sur l'assurance maladie</a:t>
                      </a:r>
                    </a:p>
                  </a:txBody>
                  <a:tcPr/>
                </a:tc>
                <a:tc>
                  <a:txBody>
                    <a:bodyPr/>
                    <a:lstStyle/>
                    <a:p>
                      <a:r>
                        <a:rPr lang="fr-FR" sz="1600" b="1" dirty="0">
                          <a:solidFill>
                            <a:schemeClr val="accent1"/>
                          </a:solidFill>
                        </a:rPr>
                        <a:t>Employés de bureau </a:t>
                      </a:r>
                      <a:r>
                        <a:rPr kumimoji="1" lang="fr-FR" altLang="ja-JP" sz="1200" b="1" i="0" u="none" strike="noStrike" kern="1200" cap="none" spc="0" normalizeH="0" baseline="0" noProof="0" dirty="0">
                          <a:ln>
                            <a:noFill/>
                          </a:ln>
                          <a:solidFill>
                            <a:schemeClr val="accent1"/>
                          </a:solidFill>
                          <a:effectLst/>
                          <a:uLnTx/>
                          <a:uFillTx/>
                          <a:latin typeface="+mn-lt"/>
                          <a:ea typeface="+mn-ea"/>
                        </a:rPr>
                        <a:t>[obligatoire]</a:t>
                      </a:r>
                      <a:endParaRPr lang="fr-FR" sz="1600" b="1" dirty="0">
                        <a:solidFill>
                          <a:schemeClr val="accent1"/>
                        </a:solidFill>
                      </a:endParaRPr>
                    </a:p>
                  </a:txBody>
                  <a:tcPr/>
                </a:tc>
                <a:extLst>
                  <a:ext uri="{0D108BD9-81ED-4DB2-BD59-A6C34878D82A}">
                    <a16:rowId xmlns:a16="http://schemas.microsoft.com/office/drawing/2014/main" val="10005"/>
                  </a:ext>
                </a:extLst>
              </a:tr>
              <a:tr h="401233">
                <a:tc>
                  <a:txBody>
                    <a:bodyPr/>
                    <a:lstStyle/>
                    <a:p>
                      <a:r>
                        <a:rPr lang="fr-FR" sz="1600" dirty="0">
                          <a:solidFill>
                            <a:schemeClr val="tx1">
                              <a:lumMod val="75000"/>
                              <a:lumOff val="25000"/>
                            </a:schemeClr>
                          </a:solidFill>
                        </a:rPr>
                        <a:t>1945</a:t>
                      </a:r>
                    </a:p>
                  </a:txBody>
                  <a:tcPr/>
                </a:tc>
                <a:tc>
                  <a:txBody>
                    <a:bodyPr/>
                    <a:lstStyle/>
                    <a:p>
                      <a:r>
                        <a:rPr lang="fr-FR" sz="1600" i="1" dirty="0">
                          <a:solidFill>
                            <a:schemeClr val="tx1">
                              <a:lumMod val="75000"/>
                              <a:lumOff val="25000"/>
                            </a:schemeClr>
                          </a:solidFill>
                        </a:rPr>
                        <a:t>Fin de la Seconde</a:t>
                      </a:r>
                      <a:r>
                        <a:rPr lang="fr-FR" sz="1600" i="1" baseline="0" dirty="0">
                          <a:solidFill>
                            <a:schemeClr val="tx1">
                              <a:lumMod val="75000"/>
                              <a:lumOff val="25000"/>
                            </a:schemeClr>
                          </a:solidFill>
                        </a:rPr>
                        <a:t> guerre mondiale</a:t>
                      </a:r>
                      <a:endParaRPr lang="fr-FR" sz="1600" i="1" dirty="0">
                        <a:solidFill>
                          <a:schemeClr val="tx1">
                            <a:lumMod val="75000"/>
                            <a:lumOff val="25000"/>
                          </a:schemeClr>
                        </a:solidFill>
                      </a:endParaRPr>
                    </a:p>
                  </a:txBody>
                  <a:tcPr/>
                </a:tc>
                <a:tc>
                  <a:txBody>
                    <a:bodyPr/>
                    <a:lstStyle/>
                    <a:p>
                      <a:endParaRPr lang="fr-FR" sz="1600" dirty="0">
                        <a:solidFill>
                          <a:schemeClr val="tx1">
                            <a:lumMod val="75000"/>
                            <a:lumOff val="25000"/>
                          </a:schemeClr>
                        </a:solidFill>
                      </a:endParaRPr>
                    </a:p>
                  </a:txBody>
                  <a:tcPr/>
                </a:tc>
                <a:extLst>
                  <a:ext uri="{0D108BD9-81ED-4DB2-BD59-A6C34878D82A}">
                    <a16:rowId xmlns:a16="http://schemas.microsoft.com/office/drawing/2014/main" val="10006"/>
                  </a:ext>
                </a:extLst>
              </a:tr>
              <a:tr h="568153">
                <a:tc>
                  <a:txBody>
                    <a:bodyPr/>
                    <a:lstStyle/>
                    <a:p>
                      <a:r>
                        <a:rPr lang="fr-FR" sz="1600" dirty="0">
                          <a:solidFill>
                            <a:schemeClr val="tx1">
                              <a:lumMod val="75000"/>
                              <a:lumOff val="25000"/>
                            </a:schemeClr>
                          </a:solidFill>
                        </a:rPr>
                        <a:t>1948</a:t>
                      </a:r>
                    </a:p>
                  </a:txBody>
                  <a:tcPr/>
                </a:tc>
                <a:tc>
                  <a:txBody>
                    <a:bodyPr/>
                    <a:lstStyle/>
                    <a:p>
                      <a:r>
                        <a:rPr lang="fr-FR" sz="1600" i="0" dirty="0">
                          <a:solidFill>
                            <a:schemeClr val="tx1">
                              <a:lumMod val="75000"/>
                              <a:lumOff val="25000"/>
                            </a:schemeClr>
                          </a:solidFill>
                        </a:rPr>
                        <a:t>Conseil consultatif de la sécurité sociale</a:t>
                      </a:r>
                    </a:p>
                  </a:txBody>
                  <a:tcPr/>
                </a:tc>
                <a:tc>
                  <a:txBody>
                    <a:bodyPr/>
                    <a:lstStyle/>
                    <a:p>
                      <a:endParaRPr lang="fr-FR" sz="1600" dirty="0">
                        <a:solidFill>
                          <a:schemeClr val="tx1">
                            <a:lumMod val="75000"/>
                            <a:lumOff val="25000"/>
                          </a:schemeClr>
                        </a:solidFill>
                      </a:endParaRPr>
                    </a:p>
                  </a:txBody>
                  <a:tcPr/>
                </a:tc>
                <a:extLst>
                  <a:ext uri="{0D108BD9-81ED-4DB2-BD59-A6C34878D82A}">
                    <a16:rowId xmlns:a16="http://schemas.microsoft.com/office/drawing/2014/main" val="10007"/>
                  </a:ext>
                </a:extLst>
              </a:tr>
              <a:tr h="401233">
                <a:tc>
                  <a:txBody>
                    <a:bodyPr/>
                    <a:lstStyle/>
                    <a:p>
                      <a:r>
                        <a:rPr lang="fr-FR" sz="1600" dirty="0">
                          <a:solidFill>
                            <a:schemeClr val="tx1">
                              <a:lumMod val="75000"/>
                              <a:lumOff val="25000"/>
                            </a:schemeClr>
                          </a:solidFill>
                        </a:rPr>
                        <a:t>1954-73</a:t>
                      </a:r>
                    </a:p>
                  </a:txBody>
                  <a:tcPr/>
                </a:tc>
                <a:tc>
                  <a:txBody>
                    <a:bodyPr/>
                    <a:lstStyle/>
                    <a:p>
                      <a:r>
                        <a:rPr lang="fr-FR" sz="1600" i="1" dirty="0">
                          <a:solidFill>
                            <a:schemeClr val="tx1">
                              <a:lumMod val="75000"/>
                              <a:lumOff val="25000"/>
                            </a:schemeClr>
                          </a:solidFill>
                        </a:rPr>
                        <a:t>Période de forte croissance économique</a:t>
                      </a:r>
                    </a:p>
                  </a:txBody>
                  <a:tcPr/>
                </a:tc>
                <a:tc>
                  <a:txBody>
                    <a:bodyPr/>
                    <a:lstStyle/>
                    <a:p>
                      <a:endParaRPr lang="fr-FR" sz="1600" dirty="0">
                        <a:solidFill>
                          <a:schemeClr val="tx1">
                            <a:lumMod val="75000"/>
                            <a:lumOff val="25000"/>
                          </a:schemeClr>
                        </a:solidFill>
                      </a:endParaRPr>
                    </a:p>
                  </a:txBody>
                  <a:tcPr/>
                </a:tc>
                <a:extLst>
                  <a:ext uri="{0D108BD9-81ED-4DB2-BD59-A6C34878D82A}">
                    <a16:rowId xmlns:a16="http://schemas.microsoft.com/office/drawing/2014/main" val="10008"/>
                  </a:ext>
                </a:extLst>
              </a:tr>
              <a:tr h="867181">
                <a:tc>
                  <a:txBody>
                    <a:bodyPr/>
                    <a:lstStyle/>
                    <a:p>
                      <a:r>
                        <a:rPr lang="fr-FR" sz="1600" dirty="0">
                          <a:solidFill>
                            <a:schemeClr val="tx1">
                              <a:lumMod val="75000"/>
                              <a:lumOff val="25000"/>
                            </a:schemeClr>
                          </a:solidFill>
                        </a:rPr>
                        <a:t>1958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a:solidFill>
                            <a:schemeClr val="accent2"/>
                          </a:solidFill>
                        </a:rPr>
                        <a:t>Révision de la Loi sur l’assurance maladie nationale</a:t>
                      </a:r>
                      <a:r>
                        <a:rPr lang="fr-FR" altLang="ja-JP" sz="1600" b="1" dirty="0">
                          <a:solidFill>
                            <a:schemeClr val="accent2"/>
                          </a:solidFill>
                        </a:rPr>
                        <a:t> </a:t>
                      </a:r>
                      <a:r>
                        <a:rPr lang="fr-FR" altLang="ja-JP" sz="1400" b="1" dirty="0">
                          <a:solidFill>
                            <a:schemeClr val="accent2"/>
                          </a:solidFill>
                        </a:rPr>
                        <a:t>[</a:t>
                      </a:r>
                      <a:r>
                        <a:rPr lang="fr-FR" sz="1400" b="1" dirty="0">
                          <a:solidFill>
                            <a:schemeClr val="accent2"/>
                          </a:solidFill>
                        </a:rPr>
                        <a:t>obligatoire]</a:t>
                      </a:r>
                      <a:endParaRPr lang="fr-FR" sz="1600" b="1" dirty="0">
                        <a:solidFill>
                          <a:schemeClr val="accent2"/>
                        </a:solidFill>
                      </a:endParaRPr>
                    </a:p>
                  </a:txBody>
                  <a:tcPr/>
                </a:tc>
                <a:tc>
                  <a:txBody>
                    <a:bodyPr/>
                    <a:lstStyle/>
                    <a:p>
                      <a:r>
                        <a:rPr lang="fr-FR" altLang="ja-JP" sz="1600" dirty="0">
                          <a:solidFill>
                            <a:schemeClr val="tx1">
                              <a:lumMod val="75000"/>
                              <a:lumOff val="25000"/>
                            </a:schemeClr>
                          </a:solidFill>
                        </a:rPr>
                        <a:t>Couverture</a:t>
                      </a:r>
                      <a:r>
                        <a:rPr lang="fr-FR" altLang="ja-JP" sz="1600" baseline="0" dirty="0">
                          <a:solidFill>
                            <a:schemeClr val="tx1">
                              <a:lumMod val="75000"/>
                              <a:lumOff val="25000"/>
                            </a:schemeClr>
                          </a:solidFill>
                        </a:rPr>
                        <a:t> de </a:t>
                      </a:r>
                      <a:r>
                        <a:rPr lang="fr-FR" altLang="ja-JP" sz="1600" dirty="0">
                          <a:solidFill>
                            <a:schemeClr val="tx1">
                              <a:lumMod val="75000"/>
                              <a:lumOff val="25000"/>
                            </a:schemeClr>
                          </a:solidFill>
                        </a:rPr>
                        <a:t>70% de la population </a:t>
                      </a:r>
                      <a:br>
                        <a:rPr lang="fr-FR" altLang="ja-JP" sz="1600" dirty="0">
                          <a:solidFill>
                            <a:schemeClr val="tx1">
                              <a:lumMod val="75000"/>
                              <a:lumOff val="25000"/>
                            </a:schemeClr>
                          </a:solidFill>
                        </a:rPr>
                      </a:br>
                      <a:r>
                        <a:rPr lang="fr-FR" altLang="ja-JP" sz="1200" baseline="0" dirty="0">
                          <a:solidFill>
                            <a:schemeClr val="tx1">
                              <a:lumMod val="75000"/>
                              <a:lumOff val="25000"/>
                            </a:schemeClr>
                          </a:solidFill>
                        </a:rPr>
                        <a:t>(50% dans le secteur formel et 20% dans le secteur informel)</a:t>
                      </a:r>
                      <a:r>
                        <a:rPr lang="ja-JP" altLang="en-US" sz="1200" baseline="0" dirty="0">
                          <a:solidFill>
                            <a:schemeClr val="tx1">
                              <a:lumMod val="75000"/>
                              <a:lumOff val="25000"/>
                            </a:schemeClr>
                          </a:solidFill>
                        </a:rPr>
                        <a:t> </a:t>
                      </a:r>
                      <a:br>
                        <a:rPr lang="en-US" altLang="ja-JP" sz="1200" baseline="0" dirty="0">
                          <a:solidFill>
                            <a:schemeClr val="tx1">
                              <a:lumMod val="75000"/>
                              <a:lumOff val="25000"/>
                            </a:schemeClr>
                          </a:solidFill>
                        </a:rPr>
                      </a:br>
                      <a:r>
                        <a:rPr lang="fr-FR" altLang="ja-JP" sz="1200" baseline="0" dirty="0">
                          <a:solidFill>
                            <a:schemeClr val="tx1">
                              <a:lumMod val="75000"/>
                              <a:lumOff val="25000"/>
                            </a:schemeClr>
                          </a:solidFill>
                        </a:rPr>
                        <a:t>[=30% du secteur informel reste non couvert]</a:t>
                      </a:r>
                    </a:p>
                  </a:txBody>
                  <a:tcPr/>
                </a:tc>
                <a:extLst>
                  <a:ext uri="{0D108BD9-81ED-4DB2-BD59-A6C34878D82A}">
                    <a16:rowId xmlns:a16="http://schemas.microsoft.com/office/drawing/2014/main" val="10009"/>
                  </a:ext>
                </a:extLst>
              </a:tr>
              <a:tr h="692539">
                <a:tc>
                  <a:txBody>
                    <a:bodyPr/>
                    <a:lstStyle/>
                    <a:p>
                      <a:r>
                        <a:rPr lang="fr-FR" sz="1600" dirty="0">
                          <a:solidFill>
                            <a:schemeClr val="tx1">
                              <a:lumMod val="75000"/>
                              <a:lumOff val="25000"/>
                            </a:schemeClr>
                          </a:solidFill>
                        </a:rPr>
                        <a:t>1961</a:t>
                      </a:r>
                    </a:p>
                  </a:txBody>
                  <a:tcPr/>
                </a:tc>
                <a:tc>
                  <a:txBody>
                    <a:bodyPr/>
                    <a:lstStyle/>
                    <a:p>
                      <a:r>
                        <a:rPr lang="fr-FR" sz="1600" dirty="0">
                          <a:solidFill>
                            <a:schemeClr val="tx1">
                              <a:lumMod val="75000"/>
                              <a:lumOff val="25000"/>
                            </a:schemeClr>
                          </a:solidFill>
                        </a:rPr>
                        <a:t>Année fixée comme objectif</a:t>
                      </a:r>
                      <a:r>
                        <a:rPr lang="fr-FR" sz="1600" baseline="0" dirty="0">
                          <a:solidFill>
                            <a:schemeClr val="tx1">
                              <a:lumMod val="75000"/>
                              <a:lumOff val="25000"/>
                            </a:schemeClr>
                          </a:solidFill>
                        </a:rPr>
                        <a:t> pour la couverture sanitaire universelle</a:t>
                      </a:r>
                      <a:endParaRPr lang="fr-FR" sz="1600" dirty="0">
                        <a:solidFill>
                          <a:schemeClr val="tx1">
                            <a:lumMod val="75000"/>
                            <a:lumOff val="25000"/>
                          </a:schemeClr>
                        </a:solidFill>
                      </a:endParaRPr>
                    </a:p>
                  </a:txBody>
                  <a:tcPr/>
                </a:tc>
                <a:tc>
                  <a:txBody>
                    <a:bodyPr/>
                    <a:lstStyle/>
                    <a:p>
                      <a:r>
                        <a:rPr lang="fr-FR" sz="1600" dirty="0">
                          <a:solidFill>
                            <a:schemeClr val="tx1">
                              <a:lumMod val="75000"/>
                              <a:lumOff val="25000"/>
                            </a:schemeClr>
                          </a:solidFill>
                        </a:rPr>
                        <a:t>Couverture de 100% de la</a:t>
                      </a:r>
                      <a:r>
                        <a:rPr lang="fr-FR" sz="1600" baseline="0" dirty="0">
                          <a:solidFill>
                            <a:schemeClr val="tx1">
                              <a:lumMod val="75000"/>
                              <a:lumOff val="25000"/>
                            </a:schemeClr>
                          </a:solidFill>
                        </a:rPr>
                        <a:t> </a:t>
                      </a:r>
                      <a:r>
                        <a:rPr lang="fr-FR" sz="1600" dirty="0">
                          <a:solidFill>
                            <a:schemeClr val="tx1">
                              <a:lumMod val="75000"/>
                              <a:lumOff val="25000"/>
                            </a:schemeClr>
                          </a:solidFill>
                        </a:rPr>
                        <a:t>population</a:t>
                      </a:r>
                    </a:p>
                  </a:txBody>
                  <a:tcPr/>
                </a:tc>
                <a:extLst>
                  <a:ext uri="{0D108BD9-81ED-4DB2-BD59-A6C34878D82A}">
                    <a16:rowId xmlns:a16="http://schemas.microsoft.com/office/drawing/2014/main" val="10010"/>
                  </a:ext>
                </a:extLst>
              </a:tr>
            </a:tbl>
          </a:graphicData>
        </a:graphic>
      </p:graphicFrame>
      <p:sp>
        <p:nvSpPr>
          <p:cNvPr id="3" name="Espace réservé de la date 2">
            <a:extLst>
              <a:ext uri="{FF2B5EF4-FFF2-40B4-BE49-F238E27FC236}">
                <a16:creationId xmlns:a16="http://schemas.microsoft.com/office/drawing/2014/main" id="{CA9C5F99-43A0-4FE4-9442-F516A5BD3454}"/>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AC3F071E-6796-4CE4-9B6F-8380DEEB221A}"/>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61</a:t>
            </a:fld>
            <a:endParaRPr lang="fr-CH">
              <a:solidFill>
                <a:prstClr val="black">
                  <a:tint val="75000"/>
                </a:prstClr>
              </a:solidFill>
            </a:endParaRPr>
          </a:p>
        </p:txBody>
      </p:sp>
    </p:spTree>
    <p:extLst>
      <p:ext uri="{BB962C8B-B14F-4D97-AF65-F5344CB8AC3E}">
        <p14:creationId xmlns:p14="http://schemas.microsoft.com/office/powerpoint/2010/main" val="9978482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fr-FR" dirty="0"/>
              <a:t>Identification des </a:t>
            </a:r>
            <a:r>
              <a:rPr lang="fr-FR" dirty="0"/>
              <a:t>résidents </a:t>
            </a:r>
            <a:br>
              <a:rPr lang="fr-FR" dirty="0"/>
            </a:br>
            <a:r>
              <a:rPr lang="fr-FR" dirty="0"/>
              <a:t>appartenant au secteur informel</a:t>
            </a:r>
            <a:endParaRPr kumimoji="1" lang="fr-FR" dirty="0"/>
          </a:p>
        </p:txBody>
      </p:sp>
      <p:sp>
        <p:nvSpPr>
          <p:cNvPr id="3" name="コンテンツ プレースホルダー 2"/>
          <p:cNvSpPr>
            <a:spLocks noGrp="1"/>
          </p:cNvSpPr>
          <p:nvPr>
            <p:ph idx="1"/>
          </p:nvPr>
        </p:nvSpPr>
        <p:spPr>
          <a:xfrm>
            <a:off x="845343" y="1512229"/>
            <a:ext cx="10501313" cy="3960440"/>
          </a:xfrm>
        </p:spPr>
        <p:txBody>
          <a:bodyPr>
            <a:normAutofit fontScale="92500" lnSpcReduction="20000"/>
          </a:bodyPr>
          <a:lstStyle/>
          <a:p>
            <a:pPr marL="0" indent="0">
              <a:buNone/>
            </a:pPr>
            <a:r>
              <a:rPr kumimoji="1" lang="fr-FR" b="1" dirty="0"/>
              <a:t>Registre de l’état civil</a:t>
            </a:r>
          </a:p>
          <a:p>
            <a:pPr lvl="1"/>
            <a:r>
              <a:rPr kumimoji="1" lang="fr-FR" dirty="0"/>
              <a:t>Identification de </a:t>
            </a:r>
            <a:r>
              <a:rPr kumimoji="1" lang="fr-FR" b="1" dirty="0"/>
              <a:t>tous les résidents</a:t>
            </a:r>
          </a:p>
          <a:p>
            <a:pPr lvl="1"/>
            <a:r>
              <a:rPr kumimoji="1" lang="fr-FR" dirty="0"/>
              <a:t>Identification des affiliés à </a:t>
            </a:r>
            <a:r>
              <a:rPr kumimoji="1" lang="fr-FR" b="1" dirty="0">
                <a:solidFill>
                  <a:schemeClr val="accent3"/>
                </a:solidFill>
              </a:rPr>
              <a:t>l’</a:t>
            </a:r>
            <a:r>
              <a:rPr lang="fr-FR" b="1" dirty="0">
                <a:solidFill>
                  <a:schemeClr val="accent3"/>
                </a:solidFill>
              </a:rPr>
              <a:t>assurance pour séniors</a:t>
            </a:r>
            <a:br>
              <a:rPr kumimoji="1" lang="fr-FR" dirty="0"/>
            </a:br>
            <a:r>
              <a:rPr kumimoji="1" lang="fr-FR" sz="1800" dirty="0"/>
              <a:t>(exemption de l’affiliation à une assurance du secteur informel </a:t>
            </a:r>
            <a:br>
              <a:rPr kumimoji="1" lang="fr-FR" sz="1800" dirty="0"/>
            </a:br>
            <a:r>
              <a:rPr kumimoji="1" lang="fr-FR" sz="1800" dirty="0"/>
              <a:t>[= Assurance maladie nationale])</a:t>
            </a:r>
            <a:endParaRPr kumimoji="1" lang="fr-FR" sz="1800" b="1" dirty="0">
              <a:solidFill>
                <a:schemeClr val="accent3"/>
              </a:solidFill>
            </a:endParaRPr>
          </a:p>
          <a:p>
            <a:endParaRPr lang="fr-FR" sz="1400" dirty="0"/>
          </a:p>
          <a:p>
            <a:pPr marL="0" indent="0">
              <a:buNone/>
            </a:pPr>
            <a:r>
              <a:rPr lang="fr-FR" b="1" dirty="0"/>
              <a:t>Registre des taxes</a:t>
            </a:r>
          </a:p>
          <a:p>
            <a:pPr lvl="1"/>
            <a:r>
              <a:rPr kumimoji="1" lang="fr-FR" dirty="0"/>
              <a:t>Identification des affiliés à </a:t>
            </a:r>
            <a:br>
              <a:rPr kumimoji="1" lang="fr-FR" dirty="0"/>
            </a:br>
            <a:r>
              <a:rPr lang="fr-FR" b="1" dirty="0">
                <a:solidFill>
                  <a:schemeClr val="accent1"/>
                </a:solidFill>
              </a:rPr>
              <a:t>des </a:t>
            </a:r>
            <a:r>
              <a:rPr kumimoji="1" lang="fr-FR" b="1" dirty="0">
                <a:solidFill>
                  <a:schemeClr val="accent1"/>
                </a:solidFill>
              </a:rPr>
              <a:t>assurances pour employés </a:t>
            </a:r>
            <a:r>
              <a:rPr lang="fr-FR" b="1" dirty="0">
                <a:solidFill>
                  <a:schemeClr val="accent1"/>
                </a:solidFill>
              </a:rPr>
              <a:t>privés</a:t>
            </a:r>
            <a:r>
              <a:rPr lang="ja-JP" altLang="en-US" b="1" dirty="0">
                <a:solidFill>
                  <a:schemeClr val="accent1"/>
                </a:solidFill>
              </a:rPr>
              <a:t> </a:t>
            </a:r>
            <a:r>
              <a:rPr lang="fr-FR" b="1" dirty="0">
                <a:solidFill>
                  <a:schemeClr val="accent1"/>
                </a:solidFill>
              </a:rPr>
              <a:t>/ du gouvernement</a:t>
            </a:r>
            <a:br>
              <a:rPr lang="fr-FR" altLang="ja-JP" dirty="0"/>
            </a:br>
            <a:r>
              <a:rPr lang="fr-FR" altLang="ja-JP" sz="1800" dirty="0"/>
              <a:t>(exemption de l’affiliation à une assurance du secteur informel </a:t>
            </a:r>
            <a:br>
              <a:rPr lang="fr-FR" altLang="ja-JP" sz="1800" dirty="0"/>
            </a:br>
            <a:r>
              <a:rPr lang="fr-FR" altLang="ja-JP" sz="1800" dirty="0"/>
              <a:t>[=</a:t>
            </a:r>
            <a:r>
              <a:rPr lang="fr-FR" sz="1800" dirty="0"/>
              <a:t> Assurance maladie nationale</a:t>
            </a:r>
            <a:r>
              <a:rPr lang="fr-FR" altLang="ja-JP" sz="1800" dirty="0"/>
              <a:t>])</a:t>
            </a:r>
          </a:p>
          <a:p>
            <a:pPr lvl="1"/>
            <a:r>
              <a:rPr lang="fr-FR" altLang="ja-JP" dirty="0"/>
              <a:t>Base pour le calcul de la prime d'assurance </a:t>
            </a:r>
          </a:p>
        </p:txBody>
      </p:sp>
      <p:sp>
        <p:nvSpPr>
          <p:cNvPr id="5" name="テキスト ボックス 4"/>
          <p:cNvSpPr txBox="1"/>
          <p:nvPr/>
        </p:nvSpPr>
        <p:spPr>
          <a:xfrm>
            <a:off x="1223961" y="5560567"/>
            <a:ext cx="8691563" cy="707886"/>
          </a:xfrm>
          <a:prstGeom prst="rect">
            <a:avLst/>
          </a:prstGeom>
          <a:solidFill>
            <a:schemeClr val="accent2"/>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white"/>
                </a:solidFill>
                <a:effectLst/>
                <a:uLnTx/>
                <a:uFillTx/>
                <a:latin typeface="Calibri"/>
                <a:ea typeface="+mn-ea"/>
                <a:cs typeface="+mn-cs"/>
              </a:rPr>
              <a:t>Le registre de l’état civil</a:t>
            </a:r>
            <a:r>
              <a:rPr kumimoji="1" lang="fr-FR" sz="2000" b="1" i="0" u="none" strike="noStrike" kern="1200" cap="none" spc="0" normalizeH="0" baseline="0" noProof="0" dirty="0">
                <a:ln>
                  <a:noFill/>
                </a:ln>
                <a:solidFill>
                  <a:prstClr val="white"/>
                </a:solidFill>
                <a:effectLst/>
                <a:uLnTx/>
                <a:uFillTx/>
                <a:latin typeface="Calibri"/>
                <a:ea typeface="+mn-ea"/>
                <a:cs typeface="+mn-cs"/>
              </a:rPr>
              <a:t> </a:t>
            </a:r>
            <a:r>
              <a:rPr kumimoji="1" lang="fr-FR" sz="2000" b="0" i="0" u="none" strike="noStrike" kern="1200" cap="none" spc="0" normalizeH="0" baseline="0" noProof="0" dirty="0">
                <a:ln>
                  <a:noFill/>
                </a:ln>
                <a:solidFill>
                  <a:prstClr val="white"/>
                </a:solidFill>
                <a:effectLst/>
                <a:uLnTx/>
                <a:uFillTx/>
                <a:latin typeface="Calibri"/>
                <a:ea typeface="+mn-ea"/>
                <a:cs typeface="+mn-cs"/>
              </a:rPr>
              <a:t>(et le registre des taxes) est la clé pour réaliser une couverture de 100 % de la population, y compris le secteur informel.</a:t>
            </a:r>
          </a:p>
        </p:txBody>
      </p:sp>
      <p:sp>
        <p:nvSpPr>
          <p:cNvPr id="8" name="サブタイトル 2">
            <a:extLst>
              <a:ext uri="{FF2B5EF4-FFF2-40B4-BE49-F238E27FC236}">
                <a16:creationId xmlns:a16="http://schemas.microsoft.com/office/drawing/2014/main" id="{32B41D99-BB8E-44C6-ADF8-7F9EFC2980C1}"/>
              </a:ext>
            </a:extLst>
          </p:cNvPr>
          <p:cNvSpPr txBox="1">
            <a:spLocks/>
          </p:cNvSpPr>
          <p:nvPr/>
        </p:nvSpPr>
        <p:spPr>
          <a:xfrm>
            <a:off x="9052165" y="2956372"/>
            <a:ext cx="3139835" cy="904255"/>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Wingdings" panose="05000000000000000000" pitchFamily="2" charset="2"/>
              <a:buNone/>
              <a:defRPr kumimoji="1" sz="28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kumimoji="1"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Segoe UI" panose="020B0502040204020203"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egoe UI" panose="020B0502040204020203"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juin 2016</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20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Makoto Tobe</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Ph.D., M.P.H.</a:t>
            </a:r>
            <a:endPar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Conseiller principal en financement de la santé</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Agence japonaise de coopération internationale</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(JICA)</a:t>
            </a:r>
          </a:p>
        </p:txBody>
      </p:sp>
      <p:pic>
        <p:nvPicPr>
          <p:cNvPr id="9" name="Picture 2">
            <a:extLst>
              <a:ext uri="{FF2B5EF4-FFF2-40B4-BE49-F238E27FC236}">
                <a16:creationId xmlns:a16="http://schemas.microsoft.com/office/drawing/2014/main" id="{BFE295CD-37EF-4584-BCD8-CDC04B940313}"/>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061839" y="2896113"/>
            <a:ext cx="990326" cy="99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a:extLst>
              <a:ext uri="{FF2B5EF4-FFF2-40B4-BE49-F238E27FC236}">
                <a16:creationId xmlns:a16="http://schemas.microsoft.com/office/drawing/2014/main" id="{2F384759-F901-4FFE-BEFC-1DA35EE75A5B}"/>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8F2C4C68-7F89-42A5-9EA3-9580C8178B2A}"/>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62</a:t>
            </a:fld>
            <a:endParaRPr lang="fr-CH">
              <a:solidFill>
                <a:prstClr val="black">
                  <a:tint val="75000"/>
                </a:prstClr>
              </a:solidFill>
            </a:endParaRPr>
          </a:p>
        </p:txBody>
      </p:sp>
    </p:spTree>
    <p:extLst>
      <p:ext uri="{BB962C8B-B14F-4D97-AF65-F5344CB8AC3E}">
        <p14:creationId xmlns:p14="http://schemas.microsoft.com/office/powerpoint/2010/main" val="11851081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fr-FR" dirty="0"/>
              <a:t>Populations extrêmement pauvres</a:t>
            </a:r>
          </a:p>
        </p:txBody>
      </p:sp>
      <p:sp>
        <p:nvSpPr>
          <p:cNvPr id="3" name="コンテンツ プレースホルダー 2"/>
          <p:cNvSpPr>
            <a:spLocks noGrp="1"/>
          </p:cNvSpPr>
          <p:nvPr>
            <p:ph idx="1"/>
          </p:nvPr>
        </p:nvSpPr>
        <p:spPr/>
        <p:txBody>
          <a:bodyPr/>
          <a:lstStyle/>
          <a:p>
            <a:r>
              <a:rPr kumimoji="1" lang="fr-FR" b="1" dirty="0"/>
              <a:t>Exemptées </a:t>
            </a:r>
            <a:r>
              <a:rPr lang="fr-FR" dirty="0"/>
              <a:t>de l’affiliation </a:t>
            </a:r>
            <a:br>
              <a:rPr lang="fr-FR" dirty="0"/>
            </a:br>
            <a:r>
              <a:rPr lang="fr-FR" dirty="0"/>
              <a:t>à l’Assurance maladie nationale</a:t>
            </a:r>
            <a:endParaRPr kumimoji="1" lang="fr-FR" dirty="0"/>
          </a:p>
          <a:p>
            <a:endParaRPr lang="fr-FR" dirty="0"/>
          </a:p>
          <a:p>
            <a:r>
              <a:rPr lang="fr-FR" dirty="0"/>
              <a:t>Bénéficient des </a:t>
            </a:r>
            <a:r>
              <a:rPr lang="fr-FR" b="1" dirty="0"/>
              <a:t>services de santé gratuits financés par </a:t>
            </a:r>
            <a:r>
              <a:rPr lang="fr-FR" altLang="ja-JP" b="1" dirty="0"/>
              <a:t>l'impôt</a:t>
            </a:r>
            <a:r>
              <a:rPr lang="fr-FR" dirty="0"/>
              <a:t>, faisant partie des </a:t>
            </a:r>
            <a:r>
              <a:rPr lang="fr-FR" b="1" dirty="0"/>
              <a:t>programmes de protection sociale </a:t>
            </a:r>
          </a:p>
          <a:p>
            <a:pPr lvl="1"/>
            <a:r>
              <a:rPr kumimoji="1" lang="fr-FR" dirty="0"/>
              <a:t>mêmes prestations que l’</a:t>
            </a:r>
            <a:r>
              <a:rPr lang="fr-FR" dirty="0"/>
              <a:t>Assurance maladie nationale</a:t>
            </a:r>
            <a:endParaRPr kumimoji="1" lang="fr-FR" dirty="0"/>
          </a:p>
        </p:txBody>
      </p:sp>
      <p:sp>
        <p:nvSpPr>
          <p:cNvPr id="7" name="サブタイトル 2">
            <a:extLst>
              <a:ext uri="{FF2B5EF4-FFF2-40B4-BE49-F238E27FC236}">
                <a16:creationId xmlns:a16="http://schemas.microsoft.com/office/drawing/2014/main" id="{C1942C70-3631-4CC9-803C-C71AFDC357BA}"/>
              </a:ext>
            </a:extLst>
          </p:cNvPr>
          <p:cNvSpPr txBox="1">
            <a:spLocks/>
          </p:cNvSpPr>
          <p:nvPr/>
        </p:nvSpPr>
        <p:spPr>
          <a:xfrm>
            <a:off x="8737600" y="5195542"/>
            <a:ext cx="3139835" cy="904255"/>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Wingdings" panose="05000000000000000000" pitchFamily="2" charset="2"/>
              <a:buNone/>
              <a:defRPr kumimoji="1" sz="28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kumimoji="1"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Segoe UI" panose="020B0502040204020203"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egoe UI" panose="020B0502040204020203"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juin 2016</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20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Makoto Tobe</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Ph.D., M.P.H.</a:t>
            </a:r>
            <a:endPar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Conseiller principal en financement de la santé</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Agence japonaise de coopération internationale</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(JICA)</a:t>
            </a:r>
          </a:p>
        </p:txBody>
      </p:sp>
      <p:pic>
        <p:nvPicPr>
          <p:cNvPr id="8" name="Picture 2">
            <a:extLst>
              <a:ext uri="{FF2B5EF4-FFF2-40B4-BE49-F238E27FC236}">
                <a16:creationId xmlns:a16="http://schemas.microsoft.com/office/drawing/2014/main" id="{68DC07FE-BC27-4919-8630-7A60375BCB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47274" y="5135283"/>
            <a:ext cx="990326" cy="99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a:extLst>
              <a:ext uri="{FF2B5EF4-FFF2-40B4-BE49-F238E27FC236}">
                <a16:creationId xmlns:a16="http://schemas.microsoft.com/office/drawing/2014/main" id="{9593FAC1-5601-4EF6-A51A-5CCBF3BAB7AE}"/>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5" name="Espace réservé du numéro de diapositive 4">
            <a:extLst>
              <a:ext uri="{FF2B5EF4-FFF2-40B4-BE49-F238E27FC236}">
                <a16:creationId xmlns:a16="http://schemas.microsoft.com/office/drawing/2014/main" id="{5E67B750-B850-4326-8253-C04D37C94A4A}"/>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63</a:t>
            </a:fld>
            <a:endParaRPr lang="fr-CH">
              <a:solidFill>
                <a:prstClr val="black">
                  <a:tint val="75000"/>
                </a:prstClr>
              </a:solidFill>
            </a:endParaRPr>
          </a:p>
        </p:txBody>
      </p:sp>
    </p:spTree>
    <p:extLst>
      <p:ext uri="{BB962C8B-B14F-4D97-AF65-F5344CB8AC3E}">
        <p14:creationId xmlns:p14="http://schemas.microsoft.com/office/powerpoint/2010/main" val="1018204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p:cNvGrpSpPr/>
          <p:nvPr/>
        </p:nvGrpSpPr>
        <p:grpSpPr>
          <a:xfrm>
            <a:off x="1991544" y="1568746"/>
            <a:ext cx="8352000" cy="5172622"/>
            <a:chOff x="467544" y="1568746"/>
            <a:chExt cx="8352000" cy="5172622"/>
          </a:xfrm>
        </p:grpSpPr>
        <p:graphicFrame>
          <p:nvGraphicFramePr>
            <p:cNvPr id="10" name="グラフ 9"/>
            <p:cNvGraphicFramePr>
              <a:graphicFrameLocks/>
            </p:cNvGraphicFramePr>
            <p:nvPr/>
          </p:nvGraphicFramePr>
          <p:xfrm>
            <a:off x="467544" y="4041368"/>
            <a:ext cx="8352000" cy="27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p:cNvGraphicFramePr>
              <a:graphicFrameLocks/>
            </p:cNvGraphicFramePr>
            <p:nvPr/>
          </p:nvGraphicFramePr>
          <p:xfrm>
            <a:off x="467544" y="2132856"/>
            <a:ext cx="8352000" cy="216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テキスト ボックス 10"/>
            <p:cNvSpPr txBox="1"/>
            <p:nvPr/>
          </p:nvSpPr>
          <p:spPr>
            <a:xfrm>
              <a:off x="611560" y="4499828"/>
              <a:ext cx="32403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Par</a:t>
              </a:r>
              <a:r>
                <a:rPr kumimoji="1" lang="en-US" sz="18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source</a:t>
              </a:r>
            </a:p>
          </p:txBody>
        </p:sp>
        <p:sp>
          <p:nvSpPr>
            <p:cNvPr id="12" name="テキスト ボックス 1"/>
            <p:cNvSpPr txBox="1"/>
            <p:nvPr/>
          </p:nvSpPr>
          <p:spPr>
            <a:xfrm>
              <a:off x="5724128" y="3717032"/>
              <a:ext cx="1970390" cy="40011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C0504D"/>
                  </a:solidFill>
                  <a:effectLst/>
                  <a:uLnTx/>
                  <a:uFillTx/>
                  <a:latin typeface="Calibri"/>
                  <a:ea typeface="+mn-ea"/>
                  <a:cs typeface="+mn-cs"/>
                </a:rPr>
                <a:t>Gouvernement</a:t>
              </a:r>
            </a:p>
          </p:txBody>
        </p:sp>
        <p:cxnSp>
          <p:nvCxnSpPr>
            <p:cNvPr id="13" name="直線コネクタ 12"/>
            <p:cNvCxnSpPr/>
            <p:nvPr/>
          </p:nvCxnSpPr>
          <p:spPr>
            <a:xfrm>
              <a:off x="7647078" y="3304306"/>
              <a:ext cx="0" cy="2016224"/>
            </a:xfrm>
            <a:prstGeom prst="line">
              <a:avLst/>
            </a:prstGeom>
            <a:ln w="381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6987308" y="3304306"/>
              <a:ext cx="0" cy="2016224"/>
            </a:xfrm>
            <a:prstGeom prst="line">
              <a:avLst/>
            </a:prstGeom>
            <a:ln w="381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572000" y="2730186"/>
              <a:ext cx="0" cy="2611610"/>
            </a:xfrm>
            <a:prstGeom prst="line">
              <a:avLst/>
            </a:prstGeom>
            <a:ln w="381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6" name="左大かっこ 15"/>
            <p:cNvSpPr/>
            <p:nvPr/>
          </p:nvSpPr>
          <p:spPr>
            <a:xfrm rot="5400000">
              <a:off x="5671642" y="1321246"/>
              <a:ext cx="216024" cy="2415308"/>
            </a:xfrm>
            <a:prstGeom prst="leftBracket">
              <a:avLst/>
            </a:prstGeom>
            <a:ln w="38100">
              <a:solidFill>
                <a:schemeClr val="accent2"/>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 name="テキスト ボックス 16"/>
            <p:cNvSpPr txBox="1"/>
            <p:nvPr/>
          </p:nvSpPr>
          <p:spPr>
            <a:xfrm>
              <a:off x="4427984" y="1568746"/>
              <a:ext cx="439156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fr-FR" sz="2000" b="1" i="0" u="none" strike="noStrike" kern="1200" cap="none" spc="0" normalizeH="0" baseline="0" noProof="0" dirty="0">
                  <a:ln>
                    <a:noFill/>
                  </a:ln>
                  <a:solidFill>
                    <a:srgbClr val="C0504D"/>
                  </a:solidFill>
                  <a:effectLst/>
                  <a:uLnTx/>
                  <a:uFillTx/>
                  <a:latin typeface="Calibri"/>
                  <a:ea typeface="+mn-ea"/>
                  <a:cs typeface="+mn-cs"/>
                </a:rPr>
                <a:t>Subvention du gouvernement pour les dépenses d’assurance</a:t>
              </a:r>
            </a:p>
          </p:txBody>
        </p:sp>
      </p:grpSp>
      <p:sp>
        <p:nvSpPr>
          <p:cNvPr id="2" name="タイトル 1"/>
          <p:cNvSpPr>
            <a:spLocks noGrp="1"/>
          </p:cNvSpPr>
          <p:nvPr>
            <p:ph type="title"/>
          </p:nvPr>
        </p:nvSpPr>
        <p:spPr/>
        <p:txBody>
          <a:bodyPr>
            <a:normAutofit fontScale="90000"/>
          </a:bodyPr>
          <a:lstStyle/>
          <a:p>
            <a:r>
              <a:rPr lang="fr-FR" altLang="ja-JP" dirty="0"/>
              <a:t>Subvention gouvernementale pour les dépenses d’assurance maladie</a:t>
            </a:r>
            <a:endParaRPr kumimoji="1" lang="fr-FR" dirty="0"/>
          </a:p>
        </p:txBody>
      </p:sp>
      <p:sp>
        <p:nvSpPr>
          <p:cNvPr id="5" name="テキスト ボックス 4"/>
          <p:cNvSpPr txBox="1"/>
          <p:nvPr/>
        </p:nvSpPr>
        <p:spPr>
          <a:xfrm>
            <a:off x="2135560" y="6381329"/>
            <a:ext cx="446449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t>
            </a:r>
            <a:r>
              <a:rPr kumimoji="0" lang="en-US" altLang="ja-JP" sz="12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S</a:t>
            </a:r>
            <a:r>
              <a:rPr kumimoji="1" lang="en-US"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ource : </a:t>
            </a:r>
            <a:r>
              <a:rPr kumimoji="0" lang="fr-FR"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ministère de la Santé</a:t>
            </a:r>
            <a:r>
              <a:rPr kumimoji="1" lang="fr-FR"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a:t>
            </a:r>
            <a:r>
              <a:rPr kumimoji="0" lang="fr-FR"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année fiscale</a:t>
            </a:r>
            <a:r>
              <a:rPr kumimoji="1" lang="fr-FR" sz="1200" b="0" i="0" u="none" strike="noStrike" kern="1200" cap="none" spc="0" normalizeH="0" baseline="0" noProof="0" dirty="0">
                <a:ln>
                  <a:noFill/>
                </a:ln>
                <a:solidFill>
                  <a:prstClr val="black">
                    <a:lumMod val="75000"/>
                    <a:lumOff val="25000"/>
                  </a:prstClr>
                </a:solidFill>
                <a:effectLst/>
                <a:uLnTx/>
                <a:uFillTx/>
                <a:latin typeface="Calibri"/>
                <a:ea typeface="+mn-ea"/>
                <a:cs typeface="+mn-cs"/>
              </a:rPr>
              <a:t> 2013)</a:t>
            </a:r>
          </a:p>
        </p:txBody>
      </p:sp>
      <p:sp>
        <p:nvSpPr>
          <p:cNvPr id="3" name="テキスト ボックス 2"/>
          <p:cNvSpPr txBox="1"/>
          <p:nvPr/>
        </p:nvSpPr>
        <p:spPr>
          <a:xfrm>
            <a:off x="2063552" y="1556793"/>
            <a:ext cx="35283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T</a:t>
            </a:r>
            <a:r>
              <a:rPr kumimoji="1" lang="fr-FR" sz="18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otal des dépenses de santé: </a:t>
            </a:r>
            <a:br>
              <a:rPr kumimoji="1" lang="fr-FR" sz="1800" b="0" i="1" u="none" strike="noStrike" kern="1200" cap="none" spc="0" normalizeH="0" baseline="0" noProof="0" dirty="0">
                <a:ln>
                  <a:noFill/>
                </a:ln>
                <a:solidFill>
                  <a:prstClr val="black">
                    <a:lumMod val="75000"/>
                    <a:lumOff val="25000"/>
                  </a:prstClr>
                </a:solidFill>
                <a:effectLst/>
                <a:uLnTx/>
                <a:uFillTx/>
                <a:latin typeface="Calibri"/>
                <a:ea typeface="+mn-ea"/>
                <a:cs typeface="+mn-cs"/>
              </a:rPr>
            </a:br>
            <a:r>
              <a:rPr kumimoji="1" lang="fr-FR" sz="18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326 </a:t>
            </a:r>
            <a:r>
              <a:rPr kumimoji="0" lang="fr-FR" sz="18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milliards</a:t>
            </a:r>
            <a:r>
              <a:rPr kumimoji="1" lang="fr-FR" sz="1800" b="0" i="1" u="none" strike="noStrike" kern="1200" cap="none" spc="0" normalizeH="0" baseline="0" noProof="0" dirty="0">
                <a:ln>
                  <a:noFill/>
                </a:ln>
                <a:solidFill>
                  <a:prstClr val="black">
                    <a:lumMod val="75000"/>
                    <a:lumOff val="25000"/>
                  </a:prstClr>
                </a:solidFill>
                <a:effectLst/>
                <a:uLnTx/>
                <a:uFillTx/>
                <a:latin typeface="Calibri"/>
                <a:ea typeface="+mn-ea"/>
                <a:cs typeface="+mn-cs"/>
              </a:rPr>
              <a:t> de dollars (2013) </a:t>
            </a:r>
          </a:p>
        </p:txBody>
      </p:sp>
      <p:sp>
        <p:nvSpPr>
          <p:cNvPr id="18" name="サブタイトル 2">
            <a:extLst>
              <a:ext uri="{FF2B5EF4-FFF2-40B4-BE49-F238E27FC236}">
                <a16:creationId xmlns:a16="http://schemas.microsoft.com/office/drawing/2014/main" id="{7B19C242-3781-4E05-B857-9DC06DA1582B}"/>
              </a:ext>
            </a:extLst>
          </p:cNvPr>
          <p:cNvSpPr txBox="1">
            <a:spLocks/>
          </p:cNvSpPr>
          <p:nvPr/>
        </p:nvSpPr>
        <p:spPr>
          <a:xfrm>
            <a:off x="1029600" y="743419"/>
            <a:ext cx="3139835" cy="904255"/>
          </a:xfrm>
          <a:prstGeom prst="rect">
            <a:avLst/>
          </a:prstGeom>
        </p:spPr>
        <p:txBody>
          <a:bodyPr vert="horz" lIns="91440" tIns="45720" rIns="91440" bIns="45720" rtlCol="0">
            <a:normAutofit fontScale="62500" lnSpcReduction="20000"/>
          </a:bodyPr>
          <a:lstStyle>
            <a:lvl1pPr marL="0" indent="0" algn="l" defTabSz="914400" rtl="0" eaLnBrk="1" latinLnBrk="0" hangingPunct="1">
              <a:spcBef>
                <a:spcPct val="20000"/>
              </a:spcBef>
              <a:buFont typeface="Wingdings" panose="05000000000000000000" pitchFamily="2" charset="2"/>
              <a:buNone/>
              <a:defRPr kumimoji="1" sz="2800" kern="1200">
                <a:solidFill>
                  <a:schemeClr val="tx1">
                    <a:lumMod val="75000"/>
                    <a:lumOff val="25000"/>
                  </a:schemeClr>
                </a:solidFill>
                <a:latin typeface="+mn-lt"/>
                <a:ea typeface="+mn-ea"/>
                <a:cs typeface="+mn-cs"/>
              </a:defRPr>
            </a:lvl1pPr>
            <a:lvl2pPr marL="457200" indent="0" algn="ctr" defTabSz="914400" rtl="0" eaLnBrk="1" latinLnBrk="0" hangingPunct="1">
              <a:spcBef>
                <a:spcPct val="20000"/>
              </a:spcBef>
              <a:buFont typeface="Wingdings" panose="05000000000000000000" pitchFamily="2" charset="2"/>
              <a:buNone/>
              <a:defRPr kumimoji="1" sz="24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Segoe UI" panose="020B0502040204020203" pitchFamily="34" charset="0"/>
              <a:buNone/>
              <a:defRPr kumimoji="1"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Segoe UI" panose="020B0502040204020203" pitchFamily="34" charset="0"/>
              <a:buNone/>
              <a:defRPr kumimoji="1"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juin 2016</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20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Makoto Tobe</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en-US"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Ph.D., M.P.H.</a:t>
            </a:r>
            <a:endPar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endParaRP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Conseiller principal en financement de la santé</a:t>
            </a:r>
          </a:p>
          <a:p>
            <a:pPr marL="0" marR="0" lvl="0" indent="0" algn="l" defTabSz="914400" rtl="0" eaLnBrk="1" fontAlgn="auto" latinLnBrk="0" hangingPunct="1">
              <a:lnSpc>
                <a:spcPct val="100000"/>
              </a:lnSpc>
              <a:spcBef>
                <a:spcPct val="20000"/>
              </a:spcBef>
              <a:spcAft>
                <a:spcPts val="0"/>
              </a:spcAft>
              <a:buClrTx/>
              <a:buSzTx/>
              <a:buFont typeface="Wingdings" panose="05000000000000000000" pitchFamily="2" charset="2"/>
              <a:buNone/>
              <a:tabLst/>
              <a:defRPr/>
            </a:pP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Agence japonaise de coopération internationale</a:t>
            </a:r>
            <a:r>
              <a:rPr kumimoji="1" lang="ja-JP" altLang="en-US"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 </a:t>
            </a:r>
            <a:r>
              <a:rPr kumimoji="1" lang="fr-FR" altLang="ja-JP" sz="1600" b="0" i="0" u="none" strike="noStrike" kern="1200" cap="none" spc="0" normalizeH="0" baseline="0" noProof="0" dirty="0">
                <a:ln>
                  <a:noFill/>
                </a:ln>
                <a:solidFill>
                  <a:prstClr val="black">
                    <a:lumMod val="75000"/>
                    <a:lumOff val="25000"/>
                  </a:prstClr>
                </a:solidFill>
                <a:effectLst/>
                <a:uLnTx/>
                <a:uFillTx/>
                <a:latin typeface="Calibri"/>
                <a:ea typeface="ＭＳ Ｐゴシック" panose="020B0600070205080204" pitchFamily="34" charset="-128"/>
                <a:cs typeface="+mn-cs"/>
              </a:rPr>
              <a:t>(JICA)</a:t>
            </a:r>
          </a:p>
        </p:txBody>
      </p:sp>
      <p:pic>
        <p:nvPicPr>
          <p:cNvPr id="19" name="Picture 2">
            <a:extLst>
              <a:ext uri="{FF2B5EF4-FFF2-40B4-BE49-F238E27FC236}">
                <a16:creationId xmlns:a16="http://schemas.microsoft.com/office/drawing/2014/main" id="{13CF8929-0FA3-437E-B59D-0742E9833B6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9274" y="683160"/>
            <a:ext cx="990326" cy="990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Espace réservé de la date 3">
            <a:extLst>
              <a:ext uri="{FF2B5EF4-FFF2-40B4-BE49-F238E27FC236}">
                <a16:creationId xmlns:a16="http://schemas.microsoft.com/office/drawing/2014/main" id="{760EB8AB-298C-4305-B4CC-026CD049F587}"/>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6" name="Espace réservé du numéro de diapositive 5">
            <a:extLst>
              <a:ext uri="{FF2B5EF4-FFF2-40B4-BE49-F238E27FC236}">
                <a16:creationId xmlns:a16="http://schemas.microsoft.com/office/drawing/2014/main" id="{754693B5-9454-49E6-AB30-4B6D58180CFF}"/>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64</a:t>
            </a:fld>
            <a:endParaRPr lang="fr-CH">
              <a:solidFill>
                <a:prstClr val="black">
                  <a:tint val="75000"/>
                </a:prstClr>
              </a:solidFill>
            </a:endParaRPr>
          </a:p>
        </p:txBody>
      </p:sp>
    </p:spTree>
    <p:extLst>
      <p:ext uri="{BB962C8B-B14F-4D97-AF65-F5344CB8AC3E}">
        <p14:creationId xmlns:p14="http://schemas.microsoft.com/office/powerpoint/2010/main" val="15493975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E2FB3FC-4966-4B2F-9B38-1B07064DE88C}"/>
              </a:ext>
            </a:extLst>
          </p:cNvPr>
          <p:cNvSpPr>
            <a:spLocks noGrp="1"/>
          </p:cNvSpPr>
          <p:nvPr>
            <p:ph type="ctrTitle"/>
          </p:nvPr>
        </p:nvSpPr>
        <p:spPr>
          <a:xfrm>
            <a:off x="3498387" y="1585913"/>
            <a:ext cx="6105194" cy="2674543"/>
          </a:xfrm>
        </p:spPr>
        <p:txBody>
          <a:bodyPr>
            <a:normAutofit/>
          </a:bodyPr>
          <a:lstStyle/>
          <a:p>
            <a:r>
              <a:rPr lang="fr-FR" sz="5400" dirty="0">
                <a:solidFill>
                  <a:srgbClr val="FFFFFF"/>
                </a:solidFill>
              </a:rPr>
              <a:t>Défis et perspectives </a:t>
            </a:r>
          </a:p>
        </p:txBody>
      </p:sp>
    </p:spTree>
    <p:extLst>
      <p:ext uri="{BB962C8B-B14F-4D97-AF65-F5344CB8AC3E}">
        <p14:creationId xmlns:p14="http://schemas.microsoft.com/office/powerpoint/2010/main" val="15940596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76EFEC-F049-4C2A-874B-AF01F65593AC}"/>
              </a:ext>
            </a:extLst>
          </p:cNvPr>
          <p:cNvSpPr>
            <a:spLocks noGrp="1"/>
          </p:cNvSpPr>
          <p:nvPr>
            <p:ph type="title"/>
          </p:nvPr>
        </p:nvSpPr>
        <p:spPr>
          <a:xfrm>
            <a:off x="609600" y="274638"/>
            <a:ext cx="10972800" cy="1143000"/>
          </a:xfrm>
          <a:prstGeom prst="rect">
            <a:avLst/>
          </a:prstGeom>
        </p:spPr>
        <p:txBody>
          <a:bodyPr anchor="ctr">
            <a:normAutofit/>
          </a:bodyPr>
          <a:lstStyle/>
          <a:p>
            <a:r>
              <a:rPr lang="fr-FR" dirty="0"/>
              <a:t>Il faut consolider les acquis </a:t>
            </a:r>
          </a:p>
        </p:txBody>
      </p:sp>
      <p:graphicFrame>
        <p:nvGraphicFramePr>
          <p:cNvPr id="5" name="Espace réservé du contenu 2">
            <a:extLst>
              <a:ext uri="{FF2B5EF4-FFF2-40B4-BE49-F238E27FC236}">
                <a16:creationId xmlns:a16="http://schemas.microsoft.com/office/drawing/2014/main" id="{CB107F65-FCE3-4B73-B73F-4298C704CA72}"/>
              </a:ext>
            </a:extLst>
          </p:cNvPr>
          <p:cNvGraphicFramePr>
            <a:graphicFrameLocks noGrp="1"/>
          </p:cNvGraphicFramePr>
          <p:nvPr>
            <p:ph idx="1"/>
            <p:extLst>
              <p:ext uri="{D42A27DB-BD31-4B8C-83A1-F6EECF244321}">
                <p14:modId xmlns:p14="http://schemas.microsoft.com/office/powerpoint/2010/main" val="748367682"/>
              </p:ext>
            </p:extLst>
          </p:nvPr>
        </p:nvGraphicFramePr>
        <p:xfrm>
          <a:off x="609600" y="1600201"/>
          <a:ext cx="10972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65903DE0-C03D-4F69-A071-D7D413599309}"/>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32AB3BC5-97D1-46B5-8A29-D55BC9752554}"/>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66</a:t>
            </a:fld>
            <a:endParaRPr lang="fr-CH">
              <a:solidFill>
                <a:prstClr val="black">
                  <a:tint val="75000"/>
                </a:prstClr>
              </a:solidFill>
            </a:endParaRPr>
          </a:p>
        </p:txBody>
      </p:sp>
    </p:spTree>
    <p:extLst>
      <p:ext uri="{BB962C8B-B14F-4D97-AF65-F5344CB8AC3E}">
        <p14:creationId xmlns:p14="http://schemas.microsoft.com/office/powerpoint/2010/main" val="19017273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E4A79-53C0-4840-8341-E8F354843B44}"/>
              </a:ext>
            </a:extLst>
          </p:cNvPr>
          <p:cNvSpPr>
            <a:spLocks noGrp="1"/>
          </p:cNvSpPr>
          <p:nvPr>
            <p:ph type="title"/>
          </p:nvPr>
        </p:nvSpPr>
        <p:spPr>
          <a:xfrm>
            <a:off x="609600" y="274638"/>
            <a:ext cx="10972800" cy="1143000"/>
          </a:xfrm>
          <a:prstGeom prst="rect">
            <a:avLst/>
          </a:prstGeom>
          <a:solidFill>
            <a:srgbClr val="FFFF00"/>
          </a:solidFill>
        </p:spPr>
        <p:txBody>
          <a:bodyPr anchor="ctr">
            <a:noAutofit/>
          </a:bodyPr>
          <a:lstStyle/>
          <a:p>
            <a:r>
              <a:rPr lang="fr-FR" sz="3200" dirty="0"/>
              <a:t>Les principaux défis pour le Burkina Faso : la promotion et l’éducation pour la santé</a:t>
            </a:r>
          </a:p>
        </p:txBody>
      </p:sp>
      <p:graphicFrame>
        <p:nvGraphicFramePr>
          <p:cNvPr id="5" name="Espace réservé du contenu 2">
            <a:extLst>
              <a:ext uri="{FF2B5EF4-FFF2-40B4-BE49-F238E27FC236}">
                <a16:creationId xmlns:a16="http://schemas.microsoft.com/office/drawing/2014/main" id="{6D444EB8-D481-4CC5-B9D7-23682F2A5F38}"/>
              </a:ext>
            </a:extLst>
          </p:cNvPr>
          <p:cNvGraphicFramePr>
            <a:graphicFrameLocks noGrp="1"/>
          </p:cNvGraphicFramePr>
          <p:nvPr>
            <p:ph idx="1"/>
            <p:extLst>
              <p:ext uri="{D42A27DB-BD31-4B8C-83A1-F6EECF244321}">
                <p14:modId xmlns:p14="http://schemas.microsoft.com/office/powerpoint/2010/main" val="4203799405"/>
              </p:ext>
            </p:extLst>
          </p:nvPr>
        </p:nvGraphicFramePr>
        <p:xfrm>
          <a:off x="609600" y="1417639"/>
          <a:ext cx="11220450"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23F178A9-3D33-4AA2-9439-BFE4F477CF71}"/>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4B8B64DC-B66D-4BA3-B5E7-D183F61EE807}"/>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67</a:t>
            </a:fld>
            <a:endParaRPr lang="fr-CH">
              <a:solidFill>
                <a:prstClr val="black">
                  <a:tint val="75000"/>
                </a:prstClr>
              </a:solidFill>
            </a:endParaRPr>
          </a:p>
        </p:txBody>
      </p:sp>
    </p:spTree>
    <p:extLst>
      <p:ext uri="{BB962C8B-B14F-4D97-AF65-F5344CB8AC3E}">
        <p14:creationId xmlns:p14="http://schemas.microsoft.com/office/powerpoint/2010/main" val="24629483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E4A79-53C0-4840-8341-E8F354843B44}"/>
              </a:ext>
            </a:extLst>
          </p:cNvPr>
          <p:cNvSpPr>
            <a:spLocks noGrp="1"/>
          </p:cNvSpPr>
          <p:nvPr>
            <p:ph type="title"/>
          </p:nvPr>
        </p:nvSpPr>
        <p:spPr>
          <a:xfrm>
            <a:off x="609600" y="274638"/>
            <a:ext cx="10972800" cy="1143000"/>
          </a:xfrm>
          <a:prstGeom prst="rect">
            <a:avLst/>
          </a:prstGeom>
          <a:solidFill>
            <a:srgbClr val="FFFF00"/>
          </a:solidFill>
        </p:spPr>
        <p:txBody>
          <a:bodyPr anchor="ctr">
            <a:noAutofit/>
          </a:bodyPr>
          <a:lstStyle/>
          <a:p>
            <a:r>
              <a:rPr lang="fr-FR" sz="3200" dirty="0"/>
              <a:t>Les principaux défis pour le Burkina Faso : soins et services de  santé de qualité axés sur les SSP</a:t>
            </a:r>
          </a:p>
        </p:txBody>
      </p:sp>
      <p:graphicFrame>
        <p:nvGraphicFramePr>
          <p:cNvPr id="5" name="Espace réservé du contenu 2">
            <a:extLst>
              <a:ext uri="{FF2B5EF4-FFF2-40B4-BE49-F238E27FC236}">
                <a16:creationId xmlns:a16="http://schemas.microsoft.com/office/drawing/2014/main" id="{6D444EB8-D481-4CC5-B9D7-23682F2A5F38}"/>
              </a:ext>
            </a:extLst>
          </p:cNvPr>
          <p:cNvGraphicFramePr>
            <a:graphicFrameLocks noGrp="1"/>
          </p:cNvGraphicFramePr>
          <p:nvPr>
            <p:ph idx="1"/>
          </p:nvPr>
        </p:nvGraphicFramePr>
        <p:xfrm>
          <a:off x="609600" y="1417639"/>
          <a:ext cx="11220450"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E4458F13-0546-42AA-BD3C-E125E8201BF8}"/>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D8E7A46E-1814-45D1-9491-43E40FA06E8D}"/>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68</a:t>
            </a:fld>
            <a:endParaRPr lang="fr-CH">
              <a:solidFill>
                <a:prstClr val="black">
                  <a:tint val="75000"/>
                </a:prstClr>
              </a:solidFill>
            </a:endParaRPr>
          </a:p>
        </p:txBody>
      </p:sp>
    </p:spTree>
    <p:extLst>
      <p:ext uri="{BB962C8B-B14F-4D97-AF65-F5344CB8AC3E}">
        <p14:creationId xmlns:p14="http://schemas.microsoft.com/office/powerpoint/2010/main" val="13434223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0E4A79-53C0-4840-8341-E8F354843B44}"/>
              </a:ext>
            </a:extLst>
          </p:cNvPr>
          <p:cNvSpPr>
            <a:spLocks noGrp="1"/>
          </p:cNvSpPr>
          <p:nvPr>
            <p:ph type="title"/>
          </p:nvPr>
        </p:nvSpPr>
        <p:spPr>
          <a:xfrm>
            <a:off x="609600" y="274638"/>
            <a:ext cx="10972800" cy="1143000"/>
          </a:xfrm>
          <a:prstGeom prst="rect">
            <a:avLst/>
          </a:prstGeom>
          <a:solidFill>
            <a:srgbClr val="FFFF00"/>
          </a:solidFill>
        </p:spPr>
        <p:txBody>
          <a:bodyPr anchor="ctr">
            <a:noAutofit/>
          </a:bodyPr>
          <a:lstStyle/>
          <a:p>
            <a:r>
              <a:rPr lang="fr-FR" sz="3200" dirty="0"/>
              <a:t>Les principaux défis pour le Burkina Faso : importance d’une </a:t>
            </a:r>
            <a:r>
              <a:rPr lang="fr-FR" sz="3200" b="1" i="1" dirty="0"/>
              <a:t>« véritable société civile, organisée, forte et mise au pas »</a:t>
            </a:r>
          </a:p>
        </p:txBody>
      </p:sp>
      <p:graphicFrame>
        <p:nvGraphicFramePr>
          <p:cNvPr id="5" name="Espace réservé du contenu 2">
            <a:extLst>
              <a:ext uri="{FF2B5EF4-FFF2-40B4-BE49-F238E27FC236}">
                <a16:creationId xmlns:a16="http://schemas.microsoft.com/office/drawing/2014/main" id="{6D444EB8-D481-4CC5-B9D7-23682F2A5F38}"/>
              </a:ext>
            </a:extLst>
          </p:cNvPr>
          <p:cNvGraphicFramePr>
            <a:graphicFrameLocks noGrp="1"/>
          </p:cNvGraphicFramePr>
          <p:nvPr>
            <p:ph idx="1"/>
          </p:nvPr>
        </p:nvGraphicFramePr>
        <p:xfrm>
          <a:off x="609600" y="1417639"/>
          <a:ext cx="11220450" cy="51657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AEE3C2C3-01E4-423D-8BD7-BB1A918007B0}"/>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3E5A5D35-CCDA-4495-A89A-9CD9D3303CC1}"/>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69</a:t>
            </a:fld>
            <a:endParaRPr lang="fr-CH">
              <a:solidFill>
                <a:prstClr val="black">
                  <a:tint val="75000"/>
                </a:prstClr>
              </a:solidFill>
            </a:endParaRPr>
          </a:p>
        </p:txBody>
      </p:sp>
    </p:spTree>
    <p:extLst>
      <p:ext uri="{BB962C8B-B14F-4D97-AF65-F5344CB8AC3E}">
        <p14:creationId xmlns:p14="http://schemas.microsoft.com/office/powerpoint/2010/main" val="4277175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415B3D89-3FAB-41C2-AC9E-8129B3E9335B}"/>
              </a:ext>
            </a:extLst>
          </p:cNvPr>
          <p:cNvSpPr>
            <a:spLocks noGrp="1"/>
          </p:cNvSpPr>
          <p:nvPr>
            <p:ph type="title"/>
          </p:nvPr>
        </p:nvSpPr>
        <p:spPr>
          <a:xfrm>
            <a:off x="527538" y="4756638"/>
            <a:ext cx="11139854" cy="930447"/>
          </a:xfrm>
        </p:spPr>
        <p:txBody>
          <a:bodyPr vert="horz" lIns="91440" tIns="45720" rIns="91440" bIns="45720" rtlCol="0" anchor="b">
            <a:normAutofit fontScale="90000"/>
          </a:bodyPr>
          <a:lstStyle/>
          <a:p>
            <a:pPr algn="ctr"/>
            <a:r>
              <a:rPr lang="en-US" sz="5400" dirty="0" err="1">
                <a:solidFill>
                  <a:srgbClr val="FFFFFF"/>
                </a:solidFill>
              </a:rPr>
              <a:t>Prévenir</a:t>
            </a:r>
            <a:r>
              <a:rPr lang="en-US" sz="5400" dirty="0">
                <a:solidFill>
                  <a:srgbClr val="FFFFFF"/>
                </a:solidFill>
              </a:rPr>
              <a:t> la </a:t>
            </a:r>
            <a:r>
              <a:rPr lang="en-US" sz="5400" dirty="0" err="1">
                <a:solidFill>
                  <a:srgbClr val="FFFFFF"/>
                </a:solidFill>
              </a:rPr>
              <a:t>maladie</a:t>
            </a:r>
            <a:r>
              <a:rPr lang="en-US" sz="5400" dirty="0">
                <a:solidFill>
                  <a:srgbClr val="FFFFFF"/>
                </a:solidFill>
              </a:rPr>
              <a:t>, </a:t>
            </a:r>
            <a:r>
              <a:rPr lang="en-US" sz="5400" dirty="0" err="1">
                <a:solidFill>
                  <a:srgbClr val="FFFFFF"/>
                </a:solidFill>
              </a:rPr>
              <a:t>promouvoir</a:t>
            </a:r>
            <a:r>
              <a:rPr lang="en-US" sz="5400" dirty="0">
                <a:solidFill>
                  <a:srgbClr val="FFFFFF"/>
                </a:solidFill>
              </a:rPr>
              <a:t> la santé</a:t>
            </a:r>
            <a:r>
              <a:rPr lang="en-US" sz="5400" kern="1200" dirty="0">
                <a:solidFill>
                  <a:srgbClr val="FFFFFF"/>
                </a:solidFill>
                <a:latin typeface="+mj-lt"/>
                <a:ea typeface="+mj-ea"/>
                <a:cs typeface="+mj-cs"/>
              </a:rPr>
              <a:t> </a:t>
            </a:r>
          </a:p>
        </p:txBody>
      </p:sp>
      <p:pic>
        <p:nvPicPr>
          <p:cNvPr id="7" name="Espace réservé du contenu 6">
            <a:extLst>
              <a:ext uri="{FF2B5EF4-FFF2-40B4-BE49-F238E27FC236}">
                <a16:creationId xmlns:a16="http://schemas.microsoft.com/office/drawing/2014/main" id="{25FEEAF1-5180-4A03-B497-D2C0986AD44E}"/>
              </a:ext>
            </a:extLst>
          </p:cNvPr>
          <p:cNvPicPr>
            <a:picLocks noGrp="1" noChangeAspect="1"/>
          </p:cNvPicPr>
          <p:nvPr>
            <p:ph idx="1"/>
          </p:nvPr>
        </p:nvPicPr>
        <p:blipFill>
          <a:blip r:embed="rId2"/>
          <a:stretch>
            <a:fillRect/>
          </a:stretch>
        </p:blipFill>
        <p:spPr>
          <a:xfrm>
            <a:off x="1625599" y="0"/>
            <a:ext cx="9208655" cy="4581939"/>
          </a:xfrm>
          <a:prstGeom prst="rect">
            <a:avLst/>
          </a:prstGeom>
        </p:spPr>
      </p:pic>
      <p:cxnSp>
        <p:nvCxnSpPr>
          <p:cNvPr id="17" name="Straight Connector 1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3" name="Espace réservé de la date 2">
            <a:extLst>
              <a:ext uri="{FF2B5EF4-FFF2-40B4-BE49-F238E27FC236}">
                <a16:creationId xmlns:a16="http://schemas.microsoft.com/office/drawing/2014/main" id="{B8AEF700-5922-42B6-98EE-77C31605A3C9}"/>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EA102FD8-F79D-4EDE-9541-E06BF8F533F0}"/>
              </a:ext>
            </a:extLst>
          </p:cNvPr>
          <p:cNvSpPr>
            <a:spLocks noGrp="1"/>
          </p:cNvSpPr>
          <p:nvPr>
            <p:ph type="sldNum" sz="quarter" idx="12"/>
          </p:nvPr>
        </p:nvSpPr>
        <p:spPr/>
        <p:txBody>
          <a:bodyPr/>
          <a:lstStyle/>
          <a:p>
            <a:fld id="{02DEF63D-972F-4DC3-A467-8473FD6645B9}" type="slidenum">
              <a:rPr lang="fr-FR" smtClean="0"/>
              <a:t>7</a:t>
            </a:fld>
            <a:endParaRPr lang="fr-FR"/>
          </a:p>
        </p:txBody>
      </p:sp>
    </p:spTree>
    <p:extLst>
      <p:ext uri="{BB962C8B-B14F-4D97-AF65-F5344CB8AC3E}">
        <p14:creationId xmlns:p14="http://schemas.microsoft.com/office/powerpoint/2010/main" val="35858811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70DFE4-9022-48A0-95B0-CA7517802F70}"/>
              </a:ext>
            </a:extLst>
          </p:cNvPr>
          <p:cNvSpPr>
            <a:spLocks noGrp="1"/>
          </p:cNvSpPr>
          <p:nvPr>
            <p:ph type="title"/>
          </p:nvPr>
        </p:nvSpPr>
        <p:spPr>
          <a:xfrm>
            <a:off x="609600" y="274638"/>
            <a:ext cx="10972800" cy="1143000"/>
          </a:xfrm>
          <a:prstGeom prst="rect">
            <a:avLst/>
          </a:prstGeom>
        </p:spPr>
        <p:txBody>
          <a:bodyPr anchor="ctr">
            <a:normAutofit/>
          </a:bodyPr>
          <a:lstStyle/>
          <a:p>
            <a:r>
              <a:rPr lang="fr-FR" dirty="0"/>
              <a:t>Principales conclusions </a:t>
            </a:r>
          </a:p>
        </p:txBody>
      </p:sp>
      <p:graphicFrame>
        <p:nvGraphicFramePr>
          <p:cNvPr id="5" name="Espace réservé du contenu 2">
            <a:extLst>
              <a:ext uri="{FF2B5EF4-FFF2-40B4-BE49-F238E27FC236}">
                <a16:creationId xmlns:a16="http://schemas.microsoft.com/office/drawing/2014/main" id="{A54828A3-7F39-4249-B379-39CF25CAB817}"/>
              </a:ext>
            </a:extLst>
          </p:cNvPr>
          <p:cNvGraphicFramePr>
            <a:graphicFrameLocks noGrp="1"/>
          </p:cNvGraphicFramePr>
          <p:nvPr>
            <p:ph idx="1"/>
            <p:extLst>
              <p:ext uri="{D42A27DB-BD31-4B8C-83A1-F6EECF244321}">
                <p14:modId xmlns:p14="http://schemas.microsoft.com/office/powerpoint/2010/main" val="1415070241"/>
              </p:ext>
            </p:extLst>
          </p:nvPr>
        </p:nvGraphicFramePr>
        <p:xfrm>
          <a:off x="609599" y="1600201"/>
          <a:ext cx="11363325" cy="5086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Espace réservé de la date 2">
            <a:extLst>
              <a:ext uri="{FF2B5EF4-FFF2-40B4-BE49-F238E27FC236}">
                <a16:creationId xmlns:a16="http://schemas.microsoft.com/office/drawing/2014/main" id="{744BE85E-F51C-435C-8DA7-7DE304272ACB}"/>
              </a:ext>
            </a:extLst>
          </p:cNvPr>
          <p:cNvSpPr>
            <a:spLocks noGrp="1"/>
          </p:cNvSpPr>
          <p:nvPr>
            <p:ph type="dt" sz="half" idx="10"/>
          </p:nvPr>
        </p:nvSpPr>
        <p:spPr/>
        <p:txBody>
          <a:bodyPr/>
          <a:lstStyle/>
          <a:p>
            <a:pPr>
              <a:defRPr/>
            </a:pPr>
            <a:r>
              <a:rPr lang="fr-FR">
                <a:solidFill>
                  <a:prstClr val="black">
                    <a:tint val="75000"/>
                  </a:prstClr>
                </a:solidFill>
              </a:rPr>
              <a:t>6 mars 2021</a:t>
            </a:r>
            <a:endParaRPr lang="fr-CH">
              <a:solidFill>
                <a:prstClr val="black">
                  <a:tint val="75000"/>
                </a:prstClr>
              </a:solidFill>
            </a:endParaRPr>
          </a:p>
        </p:txBody>
      </p:sp>
      <p:sp>
        <p:nvSpPr>
          <p:cNvPr id="4" name="Espace réservé du numéro de diapositive 3">
            <a:extLst>
              <a:ext uri="{FF2B5EF4-FFF2-40B4-BE49-F238E27FC236}">
                <a16:creationId xmlns:a16="http://schemas.microsoft.com/office/drawing/2014/main" id="{AA4947AE-0E39-4C2C-AD1B-577CB359069B}"/>
              </a:ext>
            </a:extLst>
          </p:cNvPr>
          <p:cNvSpPr>
            <a:spLocks noGrp="1"/>
          </p:cNvSpPr>
          <p:nvPr>
            <p:ph type="sldNum" sz="quarter" idx="12"/>
          </p:nvPr>
        </p:nvSpPr>
        <p:spPr/>
        <p:txBody>
          <a:bodyPr/>
          <a:lstStyle/>
          <a:p>
            <a:pPr>
              <a:defRPr/>
            </a:pPr>
            <a:fld id="{1EFE5010-2E80-41E1-A83A-0169AA7ACC7B}" type="slidenum">
              <a:rPr lang="fr-CH" smtClean="0">
                <a:solidFill>
                  <a:prstClr val="black">
                    <a:tint val="75000"/>
                  </a:prstClr>
                </a:solidFill>
              </a:rPr>
              <a:pPr>
                <a:defRPr/>
              </a:pPr>
              <a:t>70</a:t>
            </a:fld>
            <a:endParaRPr lang="fr-CH">
              <a:solidFill>
                <a:prstClr val="black">
                  <a:tint val="75000"/>
                </a:prstClr>
              </a:solidFill>
            </a:endParaRPr>
          </a:p>
        </p:txBody>
      </p:sp>
    </p:spTree>
    <p:extLst>
      <p:ext uri="{BB962C8B-B14F-4D97-AF65-F5344CB8AC3E}">
        <p14:creationId xmlns:p14="http://schemas.microsoft.com/office/powerpoint/2010/main" val="15990503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229393C-633C-42CA-B1FE-46AA92AC107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Privilégier la mise en œuvre </a:t>
            </a:r>
          </a:p>
        </p:txBody>
      </p:sp>
      <p:pic>
        <p:nvPicPr>
          <p:cNvPr id="10" name="Image 6">
            <a:extLst>
              <a:ext uri="{FF2B5EF4-FFF2-40B4-BE49-F238E27FC236}">
                <a16:creationId xmlns:a16="http://schemas.microsoft.com/office/drawing/2014/main" id="{832C90AA-48C0-443C-995C-05A1EDFB423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349305" y="1702191"/>
            <a:ext cx="8131126" cy="4504057"/>
          </a:xfrm>
          <a:prstGeom prst="rect">
            <a:avLst/>
          </a:prstGeom>
        </p:spPr>
      </p:pic>
      <p:sp>
        <p:nvSpPr>
          <p:cNvPr id="3" name="Rectangle : coins arrondis 2">
            <a:extLst>
              <a:ext uri="{FF2B5EF4-FFF2-40B4-BE49-F238E27FC236}">
                <a16:creationId xmlns:a16="http://schemas.microsoft.com/office/drawing/2014/main" id="{36473F47-ED65-450C-B5CD-37FA101736ED}"/>
              </a:ext>
            </a:extLst>
          </p:cNvPr>
          <p:cNvSpPr/>
          <p:nvPr/>
        </p:nvSpPr>
        <p:spPr>
          <a:xfrm>
            <a:off x="2063862" y="5489137"/>
            <a:ext cx="8196263" cy="52810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Source : Présentation de Delivery Associates sur le concept de la </a:t>
            </a:r>
            <a:r>
              <a:rPr kumimoji="0" lang="fr-FR" sz="1600" b="0" i="1" u="none" strike="noStrike" kern="1200" cap="none" spc="0" normalizeH="0" baseline="0" noProof="0" dirty="0" err="1">
                <a:ln>
                  <a:noFill/>
                </a:ln>
                <a:solidFill>
                  <a:prstClr val="black"/>
                </a:solidFill>
                <a:effectLst/>
                <a:uLnTx/>
                <a:uFillTx/>
                <a:latin typeface="Calibri" panose="020F0502020204030204"/>
                <a:ea typeface="+mn-ea"/>
                <a:cs typeface="+mn-cs"/>
              </a:rPr>
              <a:t>deliverology</a:t>
            </a:r>
            <a:endPar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Espace réservé de la date 3">
            <a:extLst>
              <a:ext uri="{FF2B5EF4-FFF2-40B4-BE49-F238E27FC236}">
                <a16:creationId xmlns:a16="http://schemas.microsoft.com/office/drawing/2014/main" id="{9A0893B1-DC73-4B54-82EB-CCBA1E92D898}"/>
              </a:ext>
            </a:extLst>
          </p:cNvPr>
          <p:cNvSpPr>
            <a:spLocks noGrp="1"/>
          </p:cNvSpPr>
          <p:nvPr>
            <p:ph type="dt" sz="half" idx="10"/>
          </p:nvPr>
        </p:nvSpPr>
        <p:spPr/>
        <p:txBody>
          <a:bodyPr/>
          <a:lstStyle/>
          <a:p>
            <a:r>
              <a:rPr lang="fr-FR"/>
              <a:t>6 mars 2021</a:t>
            </a:r>
          </a:p>
        </p:txBody>
      </p:sp>
      <p:sp>
        <p:nvSpPr>
          <p:cNvPr id="5" name="Espace réservé du numéro de diapositive 4">
            <a:extLst>
              <a:ext uri="{FF2B5EF4-FFF2-40B4-BE49-F238E27FC236}">
                <a16:creationId xmlns:a16="http://schemas.microsoft.com/office/drawing/2014/main" id="{ED8894D0-B0DE-4E97-A44E-4A7A5DCCC95D}"/>
              </a:ext>
            </a:extLst>
          </p:cNvPr>
          <p:cNvSpPr>
            <a:spLocks noGrp="1"/>
          </p:cNvSpPr>
          <p:nvPr>
            <p:ph type="sldNum" sz="quarter" idx="12"/>
          </p:nvPr>
        </p:nvSpPr>
        <p:spPr/>
        <p:txBody>
          <a:bodyPr/>
          <a:lstStyle/>
          <a:p>
            <a:fld id="{984D0253-C8E4-4F72-B089-A9887821A75A}" type="slidenum">
              <a:rPr lang="fr-FR" smtClean="0"/>
              <a:t>71</a:t>
            </a:fld>
            <a:endParaRPr lang="fr-FR"/>
          </a:p>
        </p:txBody>
      </p:sp>
    </p:spTree>
    <p:extLst>
      <p:ext uri="{BB962C8B-B14F-4D97-AF65-F5344CB8AC3E}">
        <p14:creationId xmlns:p14="http://schemas.microsoft.com/office/powerpoint/2010/main" val="35247743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id="{E229393C-633C-42CA-B1FE-46AA92AC107C}"/>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Privilégier la mise en œuvre </a:t>
            </a:r>
          </a:p>
        </p:txBody>
      </p:sp>
      <p:pic>
        <p:nvPicPr>
          <p:cNvPr id="16" name="Image 7">
            <a:extLst>
              <a:ext uri="{FF2B5EF4-FFF2-40B4-BE49-F238E27FC236}">
                <a16:creationId xmlns:a16="http://schemas.microsoft.com/office/drawing/2014/main" id="{2E78236B-3D97-4D74-A6B7-94B9016C13A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2250831" y="1800665"/>
            <a:ext cx="7962314" cy="4304713"/>
          </a:xfrm>
          <a:prstGeom prst="rect">
            <a:avLst/>
          </a:prstGeom>
        </p:spPr>
      </p:pic>
      <p:sp>
        <p:nvSpPr>
          <p:cNvPr id="8" name="Rectangle : coins arrondis 7">
            <a:extLst>
              <a:ext uri="{FF2B5EF4-FFF2-40B4-BE49-F238E27FC236}">
                <a16:creationId xmlns:a16="http://schemas.microsoft.com/office/drawing/2014/main" id="{D3ABB359-C392-4522-8A8B-1E931F959D8A}"/>
              </a:ext>
            </a:extLst>
          </p:cNvPr>
          <p:cNvSpPr/>
          <p:nvPr/>
        </p:nvSpPr>
        <p:spPr>
          <a:xfrm>
            <a:off x="2063862" y="5489137"/>
            <a:ext cx="8196263" cy="528108"/>
          </a:xfrm>
          <a:prstGeom prst="round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rPr>
              <a:t>Source : Présentation de Delivery Associates sur le concept de la </a:t>
            </a:r>
            <a:r>
              <a:rPr kumimoji="0" lang="fr-FR" sz="1600" b="0" i="1" u="none" strike="noStrike" kern="1200" cap="none" spc="0" normalizeH="0" baseline="0" noProof="0" dirty="0" err="1">
                <a:ln>
                  <a:noFill/>
                </a:ln>
                <a:solidFill>
                  <a:prstClr val="black"/>
                </a:solidFill>
                <a:effectLst/>
                <a:uLnTx/>
                <a:uFillTx/>
                <a:latin typeface="Calibri" panose="020F0502020204030204"/>
                <a:ea typeface="+mn-ea"/>
                <a:cs typeface="+mn-cs"/>
              </a:rPr>
              <a:t>deliverology</a:t>
            </a:r>
            <a:endParaRPr kumimoji="0" lang="fr-FR" sz="16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Espace réservé de la date 2">
            <a:extLst>
              <a:ext uri="{FF2B5EF4-FFF2-40B4-BE49-F238E27FC236}">
                <a16:creationId xmlns:a16="http://schemas.microsoft.com/office/drawing/2014/main" id="{C9392B61-7832-491B-917B-333E28B71FE9}"/>
              </a:ext>
            </a:extLst>
          </p:cNvPr>
          <p:cNvSpPr>
            <a:spLocks noGrp="1"/>
          </p:cNvSpPr>
          <p:nvPr>
            <p:ph type="dt" sz="half" idx="10"/>
          </p:nvPr>
        </p:nvSpPr>
        <p:spPr/>
        <p:txBody>
          <a:bodyPr/>
          <a:lstStyle/>
          <a:p>
            <a:r>
              <a:rPr lang="fr-FR"/>
              <a:t>6 mars 2021</a:t>
            </a:r>
          </a:p>
        </p:txBody>
      </p:sp>
      <p:sp>
        <p:nvSpPr>
          <p:cNvPr id="4" name="Espace réservé du numéro de diapositive 3">
            <a:extLst>
              <a:ext uri="{FF2B5EF4-FFF2-40B4-BE49-F238E27FC236}">
                <a16:creationId xmlns:a16="http://schemas.microsoft.com/office/drawing/2014/main" id="{31326BE6-0C0F-48DE-8F61-9465C4AE4EE8}"/>
              </a:ext>
            </a:extLst>
          </p:cNvPr>
          <p:cNvSpPr>
            <a:spLocks noGrp="1"/>
          </p:cNvSpPr>
          <p:nvPr>
            <p:ph type="sldNum" sz="quarter" idx="12"/>
          </p:nvPr>
        </p:nvSpPr>
        <p:spPr/>
        <p:txBody>
          <a:bodyPr/>
          <a:lstStyle/>
          <a:p>
            <a:fld id="{984D0253-C8E4-4F72-B089-A9887821A75A}" type="slidenum">
              <a:rPr lang="fr-FR" smtClean="0"/>
              <a:t>72</a:t>
            </a:fld>
            <a:endParaRPr lang="fr-FR"/>
          </a:p>
        </p:txBody>
      </p:sp>
    </p:spTree>
    <p:extLst>
      <p:ext uri="{BB962C8B-B14F-4D97-AF65-F5344CB8AC3E}">
        <p14:creationId xmlns:p14="http://schemas.microsoft.com/office/powerpoint/2010/main" val="1858978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1E2FB3FC-4966-4B2F-9B38-1B07064DE88C}"/>
              </a:ext>
            </a:extLst>
          </p:cNvPr>
          <p:cNvSpPr>
            <a:spLocks noGrp="1"/>
          </p:cNvSpPr>
          <p:nvPr>
            <p:ph type="ctrTitle"/>
          </p:nvPr>
        </p:nvSpPr>
        <p:spPr>
          <a:xfrm>
            <a:off x="2587519" y="1665291"/>
            <a:ext cx="7016962" cy="2031055"/>
          </a:xfrm>
        </p:spPr>
        <p:txBody>
          <a:bodyPr>
            <a:normAutofit/>
          </a:bodyPr>
          <a:lstStyle/>
          <a:p>
            <a:r>
              <a:rPr lang="fr-FR" dirty="0">
                <a:solidFill>
                  <a:srgbClr val="FFFFFF"/>
                </a:solidFill>
              </a:rPr>
              <a:t>Définition de la CSU</a:t>
            </a:r>
          </a:p>
        </p:txBody>
      </p:sp>
      <p:sp>
        <p:nvSpPr>
          <p:cNvPr id="3" name="Sous-titre 2">
            <a:extLst>
              <a:ext uri="{FF2B5EF4-FFF2-40B4-BE49-F238E27FC236}">
                <a16:creationId xmlns:a16="http://schemas.microsoft.com/office/drawing/2014/main" id="{E90E7DA6-A3E7-49C5-988E-A86C034D9113}"/>
              </a:ext>
            </a:extLst>
          </p:cNvPr>
          <p:cNvSpPr>
            <a:spLocks noGrp="1"/>
          </p:cNvSpPr>
          <p:nvPr>
            <p:ph type="subTitle" idx="1"/>
          </p:nvPr>
        </p:nvSpPr>
        <p:spPr>
          <a:xfrm>
            <a:off x="3045368" y="4074718"/>
            <a:ext cx="6105194" cy="682079"/>
          </a:xfrm>
        </p:spPr>
        <p:txBody>
          <a:bodyPr>
            <a:normAutofit/>
          </a:bodyPr>
          <a:lstStyle/>
          <a:p>
            <a:endParaRPr lang="fr-FR" dirty="0">
              <a:solidFill>
                <a:srgbClr val="FFFFFF"/>
              </a:solidFill>
            </a:endParaRPr>
          </a:p>
        </p:txBody>
      </p:sp>
    </p:spTree>
    <p:extLst>
      <p:ext uri="{BB962C8B-B14F-4D97-AF65-F5344CB8AC3E}">
        <p14:creationId xmlns:p14="http://schemas.microsoft.com/office/powerpoint/2010/main" val="3697957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78AD223C-A9E0-437C-8DC0-8BDDD2C4F0D0}"/>
              </a:ext>
            </a:extLst>
          </p:cNvPr>
          <p:cNvSpPr>
            <a:spLocks noGrp="1"/>
          </p:cNvSpPr>
          <p:nvPr>
            <p:ph type="title"/>
          </p:nvPr>
        </p:nvSpPr>
        <p:spPr>
          <a:xfrm>
            <a:off x="838200" y="963877"/>
            <a:ext cx="3494362" cy="4930246"/>
          </a:xfrm>
        </p:spPr>
        <p:txBody>
          <a:bodyPr>
            <a:normAutofit/>
          </a:bodyPr>
          <a:lstStyle/>
          <a:p>
            <a:pPr algn="r"/>
            <a:r>
              <a:rPr lang="fr-FR" dirty="0">
                <a:solidFill>
                  <a:schemeClr val="accent1"/>
                </a:solidFill>
              </a:rPr>
              <a:t>La CSU consiste </a:t>
            </a:r>
          </a:p>
        </p:txBody>
      </p:sp>
      <p:cxnSp>
        <p:nvCxnSpPr>
          <p:cNvPr id="13" name="Straight Connector 12">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0D27B25D-C37C-4B78-B7E4-ED6F558DC309}"/>
              </a:ext>
            </a:extLst>
          </p:cNvPr>
          <p:cNvSpPr>
            <a:spLocks noGrp="1"/>
          </p:cNvSpPr>
          <p:nvPr>
            <p:ph idx="1"/>
          </p:nvPr>
        </p:nvSpPr>
        <p:spPr>
          <a:xfrm>
            <a:off x="4976031" y="963877"/>
            <a:ext cx="6696853" cy="4930246"/>
          </a:xfrm>
        </p:spPr>
        <p:txBody>
          <a:bodyPr anchor="ctr">
            <a:normAutofit/>
          </a:bodyPr>
          <a:lstStyle/>
          <a:p>
            <a:pPr marL="0" indent="0">
              <a:buNone/>
            </a:pPr>
            <a:r>
              <a:rPr lang="fr-FR" sz="3600" dirty="0"/>
              <a:t>« …..à </a:t>
            </a:r>
            <a:r>
              <a:rPr lang="fr-FR" sz="3600" b="1" u="sng" dirty="0"/>
              <a:t>faire en sorte </a:t>
            </a:r>
            <a:r>
              <a:rPr lang="fr-FR" sz="3600" dirty="0"/>
              <a:t>que tous les </a:t>
            </a:r>
            <a:r>
              <a:rPr lang="fr-FR" sz="3600" b="1" u="sng" dirty="0"/>
              <a:t>individus</a:t>
            </a:r>
            <a:r>
              <a:rPr lang="fr-FR" sz="3600" dirty="0"/>
              <a:t> aient accès aux </a:t>
            </a:r>
            <a:r>
              <a:rPr lang="fr-FR" sz="3600" b="1" u="sng" dirty="0"/>
              <a:t>services de santé </a:t>
            </a:r>
            <a:r>
              <a:rPr lang="fr-FR" sz="3600" dirty="0"/>
              <a:t>dont ils ont besoin sans que cela n’entraîne pour les usagers de </a:t>
            </a:r>
            <a:r>
              <a:rPr lang="fr-FR" sz="3600" b="1" u="sng" dirty="0"/>
              <a:t>difficultés financières</a:t>
            </a:r>
            <a:r>
              <a:rPr lang="fr-FR" sz="3600" dirty="0"/>
              <a:t>. »</a:t>
            </a:r>
          </a:p>
          <a:p>
            <a:pPr marL="0" indent="0">
              <a:buNone/>
            </a:pPr>
            <a:r>
              <a:rPr lang="fr-FR" sz="1400" i="1" dirty="0"/>
              <a:t>(source OMS : </a:t>
            </a:r>
            <a:r>
              <a:rPr lang="fr-FR" sz="1400" i="1" dirty="0">
                <a:hlinkClick r:id="rId2"/>
              </a:rPr>
              <a:t>https://www.who.int/features/qa/universal_health_coverage/fr/</a:t>
            </a:r>
            <a:r>
              <a:rPr lang="fr-FR" sz="1400" i="1" dirty="0"/>
              <a:t>)</a:t>
            </a:r>
          </a:p>
          <a:p>
            <a:endParaRPr lang="fr-FR" sz="2400" dirty="0"/>
          </a:p>
        </p:txBody>
      </p:sp>
      <p:sp>
        <p:nvSpPr>
          <p:cNvPr id="4" name="Espace réservé de la date 3">
            <a:extLst>
              <a:ext uri="{FF2B5EF4-FFF2-40B4-BE49-F238E27FC236}">
                <a16:creationId xmlns:a16="http://schemas.microsoft.com/office/drawing/2014/main" id="{7C1077ED-C39A-4C65-97ED-C8CA25D74A39}"/>
              </a:ext>
            </a:extLst>
          </p:cNvPr>
          <p:cNvSpPr>
            <a:spLocks noGrp="1"/>
          </p:cNvSpPr>
          <p:nvPr>
            <p:ph type="dt" sz="half" idx="10"/>
          </p:nvPr>
        </p:nvSpPr>
        <p:spPr/>
        <p:txBody>
          <a:bodyPr/>
          <a:lstStyle/>
          <a:p>
            <a:r>
              <a:rPr lang="fr-FR"/>
              <a:t>6 mars 2021</a:t>
            </a:r>
          </a:p>
        </p:txBody>
      </p:sp>
      <p:sp>
        <p:nvSpPr>
          <p:cNvPr id="5" name="Espace réservé du numéro de diapositive 4">
            <a:extLst>
              <a:ext uri="{FF2B5EF4-FFF2-40B4-BE49-F238E27FC236}">
                <a16:creationId xmlns:a16="http://schemas.microsoft.com/office/drawing/2014/main" id="{E7D563AB-8695-49C4-A5B2-BE37916B9F5B}"/>
              </a:ext>
            </a:extLst>
          </p:cNvPr>
          <p:cNvSpPr>
            <a:spLocks noGrp="1"/>
          </p:cNvSpPr>
          <p:nvPr>
            <p:ph type="sldNum" sz="quarter" idx="12"/>
          </p:nvPr>
        </p:nvSpPr>
        <p:spPr/>
        <p:txBody>
          <a:bodyPr/>
          <a:lstStyle/>
          <a:p>
            <a:fld id="{984D0253-C8E4-4F72-B089-A9887821A75A}" type="slidenum">
              <a:rPr lang="fr-FR" smtClean="0"/>
              <a:t>9</a:t>
            </a:fld>
            <a:endParaRPr lang="fr-FR"/>
          </a:p>
        </p:txBody>
      </p:sp>
    </p:spTree>
    <p:extLst>
      <p:ext uri="{BB962C8B-B14F-4D97-AF65-F5344CB8AC3E}">
        <p14:creationId xmlns:p14="http://schemas.microsoft.com/office/powerpoint/2010/main" val="10614830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vnprPpFtQRus2.Yed.9eI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vnprPpFtQRus2.Yed.9eI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vnprPpFtQRus2.Yed.9eI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nprPpFtQRus2.Yed.9eI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vnprPpFtQRus2.Yed.9eI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vnprPpFtQRus2.Yed.9e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vnprPpFtQRus2.Yed.9eI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0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74</TotalTime>
  <Words>4794</Words>
  <Application>Microsoft Office PowerPoint</Application>
  <PresentationFormat>Grand écran</PresentationFormat>
  <Paragraphs>879</Paragraphs>
  <Slides>72</Slides>
  <Notes>9</Notes>
  <HiddenSlides>0</HiddenSlides>
  <MMClips>0</MMClips>
  <ScaleCrop>false</ScaleCrop>
  <HeadingPairs>
    <vt:vector size="8" baseType="variant">
      <vt:variant>
        <vt:lpstr>Polices utilisées</vt:lpstr>
      </vt:variant>
      <vt:variant>
        <vt:i4>6</vt:i4>
      </vt:variant>
      <vt:variant>
        <vt:lpstr>Thème</vt:lpstr>
      </vt:variant>
      <vt:variant>
        <vt:i4>9</vt:i4>
      </vt:variant>
      <vt:variant>
        <vt:lpstr>Serveurs OLE incorporés</vt:lpstr>
      </vt:variant>
      <vt:variant>
        <vt:i4>1</vt:i4>
      </vt:variant>
      <vt:variant>
        <vt:lpstr>Titres des diapositives</vt:lpstr>
      </vt:variant>
      <vt:variant>
        <vt:i4>72</vt:i4>
      </vt:variant>
    </vt:vector>
  </HeadingPairs>
  <TitlesOfParts>
    <vt:vector size="88" baseType="lpstr">
      <vt:lpstr>Arial</vt:lpstr>
      <vt:lpstr>Calibri</vt:lpstr>
      <vt:lpstr>Calibri Light</vt:lpstr>
      <vt:lpstr>Courier New</vt:lpstr>
      <vt:lpstr>Times New Roman</vt:lpstr>
      <vt:lpstr>Wingdings</vt:lpstr>
      <vt:lpstr>Thème Office</vt:lpstr>
      <vt:lpstr>1_Thème Office</vt:lpstr>
      <vt:lpstr>2_Thème Office</vt:lpstr>
      <vt:lpstr>6_Thème Office</vt:lpstr>
      <vt:lpstr>7_Thème Office</vt:lpstr>
      <vt:lpstr>8_Thème Office</vt:lpstr>
      <vt:lpstr>9_Thème Office</vt:lpstr>
      <vt:lpstr>10_Thème Office</vt:lpstr>
      <vt:lpstr>3_Thème Office</vt:lpstr>
      <vt:lpstr>think-cell Slide</vt:lpstr>
      <vt:lpstr>Dr S Pierre YAMEOGO, MD, MPH Secrétaire technique chargé de la couverture sanitaire universelle et de la coordination nationale de la plateforme « One Health », Cabinet du Ministre de la santé yampite@gmail.com </vt:lpstr>
      <vt:lpstr>Plan de communication</vt:lpstr>
      <vt:lpstr>Le système de santé</vt:lpstr>
      <vt:lpstr>Proposition de définition </vt:lpstr>
      <vt:lpstr>Determinants de la santé </vt:lpstr>
      <vt:lpstr>Prévenir la maladie, promouvoir la santé </vt:lpstr>
      <vt:lpstr>Prévenir la maladie, promouvoir la santé </vt:lpstr>
      <vt:lpstr>Définition de la CSU</vt:lpstr>
      <vt:lpstr>La CSU consiste </vt:lpstr>
      <vt:lpstr>Les 3 dimensions de la CSU : principe de progressivité</vt:lpstr>
      <vt:lpstr>Présentation PowerPoint</vt:lpstr>
      <vt:lpstr>La CSU…. </vt:lpstr>
      <vt:lpstr>La CSU…. </vt:lpstr>
      <vt:lpstr>Présentation PowerPoint</vt:lpstr>
      <vt:lpstr>Un mouvement mondial pour la CSU </vt:lpstr>
      <vt:lpstr>Pour le cas du Burkina Faso : un engagement politique au plus haut niveau pour la CSU</vt:lpstr>
      <vt:lpstr>Des progrès sont réalisés pour l’atteinte de la CSU</vt:lpstr>
      <vt:lpstr>Rappel sur les principes de mesure des progrès</vt:lpstr>
      <vt:lpstr>Rappel sur les principes de mesure des progrès</vt:lpstr>
      <vt:lpstr>Rappel : les 2 domaines de mesures des progrès vers la CSU</vt:lpstr>
      <vt:lpstr>Rappel : principaux groupes d’indicateurs </vt:lpstr>
      <vt:lpstr>Présentation PowerPoint</vt:lpstr>
      <vt:lpstr>Présentation PowerPoint</vt:lpstr>
      <vt:lpstr>Présentation PowerPoint</vt:lpstr>
      <vt:lpstr>Les ruptures en médicaments et consommables médicaux : évolution de l’index de satisfaction des commandes des MEG à la CAMEG</vt:lpstr>
      <vt:lpstr>Présentation PowerPoint</vt:lpstr>
      <vt:lpstr>Présentation PowerPoint</vt:lpstr>
      <vt:lpstr>Présentation PowerPoint</vt:lpstr>
      <vt:lpstr>Présentation PowerPoint</vt:lpstr>
      <vt:lpstr>Présentation PowerPoint</vt:lpstr>
      <vt:lpstr>Augmentation de l’utilisation </vt:lpstr>
      <vt:lpstr>Présentation PowerPoint</vt:lpstr>
      <vt:lpstr>Présentation PowerPoint</vt:lpstr>
      <vt:lpstr>Présentation PowerPoint</vt:lpstr>
      <vt:lpstr>Présentation PowerPoint</vt:lpstr>
      <vt:lpstr>Présentation PowerPoint</vt:lpstr>
      <vt:lpstr>Principaux indicateurs financiers</vt:lpstr>
      <vt:lpstr>Principales sources de financement de la santé</vt:lpstr>
      <vt:lpstr>Virements reçus par les FS pour la gratuite des soins par année sur budget de l’Etat</vt:lpstr>
      <vt:lpstr>Le Résumé</vt:lpstr>
      <vt:lpstr>Présentation PowerPoint</vt:lpstr>
      <vt:lpstr>Les ressources des partenaires techniques et financiers</vt:lpstr>
      <vt:lpstr>Le processus de cartographie : Le collecte des données de financement bailleurs</vt:lpstr>
      <vt:lpstr>Contributions Des Partenaires par Thématique (2020-2022)</vt:lpstr>
      <vt:lpstr>Contributions Des Partenaires par Thématique (2020-2022)</vt:lpstr>
      <vt:lpstr>Contributions Des Partenaires par Thématique (2020-2022)</vt:lpstr>
      <vt:lpstr>Contributions de l’Etat et des PTF par Catégorie de Coût</vt:lpstr>
      <vt:lpstr>Indicateurs d’impact</vt:lpstr>
      <vt:lpstr>Incidence hospitalière moyenne des avortements clandestins pour 100 000 GA en 2017 par région </vt:lpstr>
      <vt:lpstr>Mortalité maternelle intra hospitalière (nbre de décès pour 100 000 parturientes)</vt:lpstr>
      <vt:lpstr>Évolution létalité du palu grave dans les hôpitaux</vt:lpstr>
      <vt:lpstr>Incidences des cas graves pour 1000</vt:lpstr>
      <vt:lpstr>Présentation PowerPoint</vt:lpstr>
      <vt:lpstr>En somme, on peut affirmer que le Burkina Faso se trouve sur le chemin de la CSU</vt:lpstr>
      <vt:lpstr>Pour l’ODD 3.8.1, l’index est de 40 sur 100… </vt:lpstr>
      <vt:lpstr>Présentation PowerPoint</vt:lpstr>
      <vt:lpstr>Pour l’ODD 3.8.2, des efforts sont réalisés et méritent d’être entretenus et renforcés </vt:lpstr>
      <vt:lpstr>Facteurs contribuant à la couverture de   100% de la population : exemple du Japon </vt:lpstr>
      <vt:lpstr>Expansion progressive du cube de la CSU</vt:lpstr>
      <vt:lpstr>Cube de la Couverture sanitaire universelle (CSU) du Japon (an 2013)</vt:lpstr>
      <vt:lpstr>Elargissement de la population couverte</vt:lpstr>
      <vt:lpstr>Identification des résidents  appartenant au secteur informel</vt:lpstr>
      <vt:lpstr>Populations extrêmement pauvres</vt:lpstr>
      <vt:lpstr>Subvention gouvernementale pour les dépenses d’assurance maladie</vt:lpstr>
      <vt:lpstr>Défis et perspectives </vt:lpstr>
      <vt:lpstr>Il faut consolider les acquis </vt:lpstr>
      <vt:lpstr>Les principaux défis pour le Burkina Faso : la promotion et l’éducation pour la santé</vt:lpstr>
      <vt:lpstr>Les principaux défis pour le Burkina Faso : soins et services de  santé de qualité axés sur les SSP</vt:lpstr>
      <vt:lpstr>Les principaux défis pour le Burkina Faso : importance d’une « véritable société civile, organisée, forte et mise au pas »</vt:lpstr>
      <vt:lpstr>Principales conclusions </vt:lpstr>
      <vt:lpstr>Privilégier la mise en œuvre </vt:lpstr>
      <vt:lpstr>Privilégier la mise en œuvre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S Pierre YAMEOGO, MD, MPH Secrétaire technique chargé de la couverture sanitaire universelle et de la coordination nationale de la plateforme « One Health », Cabinet du Ministre de la santé yampite@gmail.com </dc:title>
  <dc:creator>Pierre Yameogo</dc:creator>
  <cp:lastModifiedBy>Pierre Yameogo</cp:lastModifiedBy>
  <cp:revision>15</cp:revision>
  <dcterms:created xsi:type="dcterms:W3CDTF">2020-11-26T09:34:05Z</dcterms:created>
  <dcterms:modified xsi:type="dcterms:W3CDTF">2021-03-06T07:45:53Z</dcterms:modified>
</cp:coreProperties>
</file>