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2"/>
  </p:notesMasterIdLst>
  <p:sldIdLst>
    <p:sldId id="257" r:id="rId2"/>
    <p:sldId id="263" r:id="rId3"/>
    <p:sldId id="262" r:id="rId4"/>
    <p:sldId id="264" r:id="rId5"/>
    <p:sldId id="265" r:id="rId6"/>
    <p:sldId id="266" r:id="rId7"/>
    <p:sldId id="267" r:id="rId8"/>
    <p:sldId id="268" r:id="rId9"/>
    <p:sldId id="270" r:id="rId10"/>
    <p:sldId id="271" r:id="rId11"/>
    <p:sldId id="272" r:id="rId12"/>
    <p:sldId id="273" r:id="rId13"/>
    <p:sldId id="274" r:id="rId14"/>
    <p:sldId id="275" r:id="rId15"/>
    <p:sldId id="320" r:id="rId16"/>
    <p:sldId id="276" r:id="rId17"/>
    <p:sldId id="277" r:id="rId18"/>
    <p:sldId id="278" r:id="rId19"/>
    <p:sldId id="279" r:id="rId20"/>
    <p:sldId id="280" r:id="rId21"/>
    <p:sldId id="281" r:id="rId22"/>
    <p:sldId id="282" r:id="rId23"/>
    <p:sldId id="283" r:id="rId24"/>
    <p:sldId id="284" r:id="rId25"/>
    <p:sldId id="286" r:id="rId26"/>
    <p:sldId id="285" r:id="rId27"/>
    <p:sldId id="287" r:id="rId28"/>
    <p:sldId id="288" r:id="rId29"/>
    <p:sldId id="289" r:id="rId30"/>
    <p:sldId id="290" r:id="rId31"/>
    <p:sldId id="291" r:id="rId32"/>
    <p:sldId id="293" r:id="rId33"/>
    <p:sldId id="297" r:id="rId34"/>
    <p:sldId id="294" r:id="rId35"/>
    <p:sldId id="295" r:id="rId36"/>
    <p:sldId id="296" r:id="rId37"/>
    <p:sldId id="299" r:id="rId38"/>
    <p:sldId id="302" r:id="rId39"/>
    <p:sldId id="300" r:id="rId40"/>
    <p:sldId id="301" r:id="rId41"/>
    <p:sldId id="303" r:id="rId42"/>
    <p:sldId id="304" r:id="rId43"/>
    <p:sldId id="305" r:id="rId44"/>
    <p:sldId id="306" r:id="rId45"/>
    <p:sldId id="321" r:id="rId46"/>
    <p:sldId id="307" r:id="rId47"/>
    <p:sldId id="308" r:id="rId48"/>
    <p:sldId id="311" r:id="rId49"/>
    <p:sldId id="312" r:id="rId50"/>
    <p:sldId id="313" r:id="rId51"/>
    <p:sldId id="314" r:id="rId52"/>
    <p:sldId id="315" r:id="rId53"/>
    <p:sldId id="316" r:id="rId54"/>
    <p:sldId id="318" r:id="rId55"/>
    <p:sldId id="319" r:id="rId56"/>
    <p:sldId id="322" r:id="rId57"/>
    <p:sldId id="323" r:id="rId58"/>
    <p:sldId id="324" r:id="rId59"/>
    <p:sldId id="325" r:id="rId60"/>
    <p:sldId id="298" r:id="rId61"/>
  </p:sldIdLst>
  <p:sldSz cx="12599988" cy="7199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3EF1D3E-EAD1-43F1-8DD6-3A30531A8BE0}">
          <p14:sldIdLst>
            <p14:sldId id="257"/>
            <p14:sldId id="263"/>
            <p14:sldId id="262"/>
            <p14:sldId id="264"/>
            <p14:sldId id="265"/>
            <p14:sldId id="266"/>
            <p14:sldId id="267"/>
            <p14:sldId id="268"/>
            <p14:sldId id="270"/>
            <p14:sldId id="271"/>
            <p14:sldId id="272"/>
            <p14:sldId id="273"/>
            <p14:sldId id="274"/>
            <p14:sldId id="275"/>
            <p14:sldId id="320"/>
            <p14:sldId id="276"/>
            <p14:sldId id="277"/>
            <p14:sldId id="278"/>
            <p14:sldId id="279"/>
            <p14:sldId id="280"/>
            <p14:sldId id="281"/>
            <p14:sldId id="282"/>
            <p14:sldId id="283"/>
            <p14:sldId id="284"/>
            <p14:sldId id="286"/>
            <p14:sldId id="285"/>
            <p14:sldId id="287"/>
            <p14:sldId id="288"/>
            <p14:sldId id="289"/>
            <p14:sldId id="290"/>
            <p14:sldId id="291"/>
            <p14:sldId id="293"/>
            <p14:sldId id="297"/>
            <p14:sldId id="294"/>
            <p14:sldId id="295"/>
            <p14:sldId id="296"/>
            <p14:sldId id="299"/>
            <p14:sldId id="302"/>
            <p14:sldId id="300"/>
            <p14:sldId id="301"/>
            <p14:sldId id="303"/>
            <p14:sldId id="304"/>
            <p14:sldId id="305"/>
          </p14:sldIdLst>
        </p14:section>
        <p14:section name="Section sans titre" id="{ED879CB1-882C-4825-8CAA-2FA4850605D7}">
          <p14:sldIdLst>
            <p14:sldId id="306"/>
            <p14:sldId id="321"/>
            <p14:sldId id="307"/>
            <p14:sldId id="308"/>
            <p14:sldId id="311"/>
            <p14:sldId id="312"/>
            <p14:sldId id="313"/>
            <p14:sldId id="314"/>
            <p14:sldId id="315"/>
            <p14:sldId id="316"/>
            <p14:sldId id="318"/>
            <p14:sldId id="319"/>
            <p14:sldId id="322"/>
            <p14:sldId id="323"/>
            <p14:sldId id="324"/>
            <p14:sldId id="325"/>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00CC"/>
    <a:srgbClr val="A50021"/>
    <a:srgbClr val="3333FF"/>
    <a:srgbClr val="FF00FF"/>
    <a:srgbClr val="66FFCC"/>
    <a:srgbClr val="6C1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C44A4-BC03-4536-9CDB-7FE2A710C68F}" type="datetimeFigureOut">
              <a:rPr lang="fr-FR" smtClean="0"/>
              <a:t>12/03/2022</a:t>
            </a:fld>
            <a:endParaRPr lang="fr-FR"/>
          </a:p>
        </p:txBody>
      </p:sp>
      <p:sp>
        <p:nvSpPr>
          <p:cNvPr id="4" name="Espace réservé de l'image des diapositives 3"/>
          <p:cNvSpPr>
            <a:spLocks noGrp="1" noRot="1" noChangeAspect="1"/>
          </p:cNvSpPr>
          <p:nvPr>
            <p:ph type="sldImg" idx="2"/>
          </p:nvPr>
        </p:nvSpPr>
        <p:spPr>
          <a:xfrm>
            <a:off x="728663" y="1143000"/>
            <a:ext cx="54006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B95C8-6CB1-47FC-BFFF-631CAD7AEB35}" type="slidenum">
              <a:rPr lang="fr-FR" smtClean="0"/>
              <a:t>‹N°›</a:t>
            </a:fld>
            <a:endParaRPr lang="fr-FR"/>
          </a:p>
        </p:txBody>
      </p:sp>
    </p:spTree>
    <p:extLst>
      <p:ext uri="{BB962C8B-B14F-4D97-AF65-F5344CB8AC3E}">
        <p14:creationId xmlns:p14="http://schemas.microsoft.com/office/powerpoint/2010/main" val="1679052493"/>
      </p:ext>
    </p:extLst>
  </p:cSld>
  <p:clrMap bg1="lt1" tx1="dk1" bg2="lt2" tx2="dk2" accent1="accent1" accent2="accent2" accent3="accent3" accent4="accent4" accent5="accent5" accent6="accent6" hlink="hlink" folHlink="folHlink"/>
  <p:notesStyle>
    <a:lvl1pPr marL="0" algn="l" defTabSz="950336" rtl="0" eaLnBrk="1" latinLnBrk="0" hangingPunct="1">
      <a:defRPr sz="1247" kern="1200">
        <a:solidFill>
          <a:schemeClr val="tx1"/>
        </a:solidFill>
        <a:latin typeface="+mn-lt"/>
        <a:ea typeface="+mn-ea"/>
        <a:cs typeface="+mn-cs"/>
      </a:defRPr>
    </a:lvl1pPr>
    <a:lvl2pPr marL="475168" algn="l" defTabSz="950336" rtl="0" eaLnBrk="1" latinLnBrk="0" hangingPunct="1">
      <a:defRPr sz="1247" kern="1200">
        <a:solidFill>
          <a:schemeClr val="tx1"/>
        </a:solidFill>
        <a:latin typeface="+mn-lt"/>
        <a:ea typeface="+mn-ea"/>
        <a:cs typeface="+mn-cs"/>
      </a:defRPr>
    </a:lvl2pPr>
    <a:lvl3pPr marL="950336" algn="l" defTabSz="950336" rtl="0" eaLnBrk="1" latinLnBrk="0" hangingPunct="1">
      <a:defRPr sz="1247" kern="1200">
        <a:solidFill>
          <a:schemeClr val="tx1"/>
        </a:solidFill>
        <a:latin typeface="+mn-lt"/>
        <a:ea typeface="+mn-ea"/>
        <a:cs typeface="+mn-cs"/>
      </a:defRPr>
    </a:lvl3pPr>
    <a:lvl4pPr marL="1425504" algn="l" defTabSz="950336" rtl="0" eaLnBrk="1" latinLnBrk="0" hangingPunct="1">
      <a:defRPr sz="1247" kern="1200">
        <a:solidFill>
          <a:schemeClr val="tx1"/>
        </a:solidFill>
        <a:latin typeface="+mn-lt"/>
        <a:ea typeface="+mn-ea"/>
        <a:cs typeface="+mn-cs"/>
      </a:defRPr>
    </a:lvl4pPr>
    <a:lvl5pPr marL="1900672" algn="l" defTabSz="950336" rtl="0" eaLnBrk="1" latinLnBrk="0" hangingPunct="1">
      <a:defRPr sz="1247" kern="1200">
        <a:solidFill>
          <a:schemeClr val="tx1"/>
        </a:solidFill>
        <a:latin typeface="+mn-lt"/>
        <a:ea typeface="+mn-ea"/>
        <a:cs typeface="+mn-cs"/>
      </a:defRPr>
    </a:lvl5pPr>
    <a:lvl6pPr marL="2375840" algn="l" defTabSz="950336" rtl="0" eaLnBrk="1" latinLnBrk="0" hangingPunct="1">
      <a:defRPr sz="1247" kern="1200">
        <a:solidFill>
          <a:schemeClr val="tx1"/>
        </a:solidFill>
        <a:latin typeface="+mn-lt"/>
        <a:ea typeface="+mn-ea"/>
        <a:cs typeface="+mn-cs"/>
      </a:defRPr>
    </a:lvl6pPr>
    <a:lvl7pPr marL="2851008" algn="l" defTabSz="950336" rtl="0" eaLnBrk="1" latinLnBrk="0" hangingPunct="1">
      <a:defRPr sz="1247" kern="1200">
        <a:solidFill>
          <a:schemeClr val="tx1"/>
        </a:solidFill>
        <a:latin typeface="+mn-lt"/>
        <a:ea typeface="+mn-ea"/>
        <a:cs typeface="+mn-cs"/>
      </a:defRPr>
    </a:lvl7pPr>
    <a:lvl8pPr marL="3326176" algn="l" defTabSz="950336" rtl="0" eaLnBrk="1" latinLnBrk="0" hangingPunct="1">
      <a:defRPr sz="1247" kern="1200">
        <a:solidFill>
          <a:schemeClr val="tx1"/>
        </a:solidFill>
        <a:latin typeface="+mn-lt"/>
        <a:ea typeface="+mn-ea"/>
        <a:cs typeface="+mn-cs"/>
      </a:defRPr>
    </a:lvl8pPr>
    <a:lvl9pPr marL="3801344" algn="l" defTabSz="950336" rtl="0" eaLnBrk="1" latinLnBrk="0" hangingPunct="1">
      <a:defRPr sz="124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fr.wikipedia.org/wiki/Gyrophare" TargetMode="External"/><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hyperlink" Target="https://pixnio.com/fr/gens-fr/afrique-lagriculture-le-programme-les-couvertures-la-recherche-laugmentation-de-la-productivite" TargetMode="External"/><Relationship Id="rId5" Type="http://schemas.openxmlformats.org/officeDocument/2006/relationships/image" Target="../media/image3.jpg"/><Relationship Id="rId10" Type="http://schemas.openxmlformats.org/officeDocument/2006/relationships/hyperlink" Target="https://desencyclopedie.org/wiki/Grue" TargetMode="External"/><Relationship Id="rId4" Type="http://schemas.openxmlformats.org/officeDocument/2006/relationships/hyperlink" Target="https://pxhere.com/fr/photo/986214" TargetMode="External"/><Relationship Id="rId9"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74999" y="1178222"/>
            <a:ext cx="9449991" cy="2506427"/>
          </a:xfrm>
        </p:spPr>
        <p:txBody>
          <a:bodyPr anchor="b"/>
          <a:lstStyle>
            <a:lvl1pPr algn="ctr">
              <a:defRPr sz="6201"/>
            </a:lvl1pPr>
          </a:lstStyle>
          <a:p>
            <a:r>
              <a:rPr lang="fr-FR"/>
              <a:t>Modifiez le style du titre</a:t>
            </a:r>
            <a:endParaRPr lang="en-US" dirty="0"/>
          </a:p>
        </p:txBody>
      </p:sp>
      <p:sp>
        <p:nvSpPr>
          <p:cNvPr id="3" name="Subtitle 2"/>
          <p:cNvSpPr>
            <a:spLocks noGrp="1"/>
          </p:cNvSpPr>
          <p:nvPr>
            <p:ph type="subTitle" idx="1"/>
          </p:nvPr>
        </p:nvSpPr>
        <p:spPr>
          <a:xfrm>
            <a:off x="1574999" y="3781306"/>
            <a:ext cx="9449991" cy="1738167"/>
          </a:xfrm>
        </p:spPr>
        <p:txBody>
          <a:bodyPr/>
          <a:lstStyle>
            <a:lvl1pPr marL="0" indent="0" algn="ctr">
              <a:buNone/>
              <a:defRPr sz="2480"/>
            </a:lvl1pPr>
            <a:lvl2pPr marL="472516" indent="0" algn="ctr">
              <a:buNone/>
              <a:defRPr sz="2067"/>
            </a:lvl2pPr>
            <a:lvl3pPr marL="945032" indent="0" algn="ctr">
              <a:buNone/>
              <a:defRPr sz="1860"/>
            </a:lvl3pPr>
            <a:lvl4pPr marL="1417549" indent="0" algn="ctr">
              <a:buNone/>
              <a:defRPr sz="1654"/>
            </a:lvl4pPr>
            <a:lvl5pPr marL="1890065" indent="0" algn="ctr">
              <a:buNone/>
              <a:defRPr sz="1654"/>
            </a:lvl5pPr>
            <a:lvl6pPr marL="2362581" indent="0" algn="ctr">
              <a:buNone/>
              <a:defRPr sz="1654"/>
            </a:lvl6pPr>
            <a:lvl7pPr marL="2835097" indent="0" algn="ctr">
              <a:buNone/>
              <a:defRPr sz="1654"/>
            </a:lvl7pPr>
            <a:lvl8pPr marL="3307613" indent="0" algn="ctr">
              <a:buNone/>
              <a:defRPr sz="1654"/>
            </a:lvl8pPr>
            <a:lvl9pPr marL="3780130" indent="0" algn="ctr">
              <a:buNone/>
              <a:defRPr sz="1654"/>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AF7AB0-D207-4B28-B92A-DB831A9CF46D}" type="datetime1">
              <a:rPr lang="en-US" smtClean="0"/>
              <a:t>3/12/2022</a:t>
            </a:fld>
            <a:endParaRPr lang="fr-FR"/>
          </a:p>
        </p:txBody>
      </p:sp>
      <p:sp>
        <p:nvSpPr>
          <p:cNvPr id="5" name="Footer Placeholder 4"/>
          <p:cNvSpPr>
            <a:spLocks noGrp="1"/>
          </p:cNvSpPr>
          <p:nvPr>
            <p:ph type="ftr" sz="quarter" idx="11"/>
          </p:nvPr>
        </p:nvSpPr>
        <p:spPr/>
        <p:txBody>
          <a:bodyPr/>
          <a:lstStyle/>
          <a:p>
            <a:r>
              <a:rPr lang="fr-FR"/>
              <a:t>Marchés publics; IFRISSE, LSIO</a:t>
            </a:r>
          </a:p>
        </p:txBody>
      </p:sp>
      <p:sp>
        <p:nvSpPr>
          <p:cNvPr id="6" name="Slide Number Placeholder 5"/>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869921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254B9AE-8CC0-4C5B-AADE-98ECBD89B107}" type="datetime1">
              <a:rPr lang="en-US" smtClean="0"/>
              <a:t>3/12/2022</a:t>
            </a:fld>
            <a:endParaRPr lang="fr-FR"/>
          </a:p>
        </p:txBody>
      </p:sp>
      <p:sp>
        <p:nvSpPr>
          <p:cNvPr id="5" name="Footer Placeholder 4"/>
          <p:cNvSpPr>
            <a:spLocks noGrp="1"/>
          </p:cNvSpPr>
          <p:nvPr>
            <p:ph type="ftr" sz="quarter" idx="11"/>
          </p:nvPr>
        </p:nvSpPr>
        <p:spPr/>
        <p:txBody>
          <a:bodyPr/>
          <a:lstStyle/>
          <a:p>
            <a:r>
              <a:rPr lang="fr-FR"/>
              <a:t>Marchés publics; IFRISSE, LSIO</a:t>
            </a:r>
          </a:p>
        </p:txBody>
      </p:sp>
      <p:sp>
        <p:nvSpPr>
          <p:cNvPr id="6" name="Slide Number Placeholder 5"/>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171546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867" y="383297"/>
            <a:ext cx="2716872" cy="610108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66249" y="383297"/>
            <a:ext cx="7993117" cy="610108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2130E85-9BBF-429F-961A-23FCB1E8A6FF}" type="datetime1">
              <a:rPr lang="en-US" smtClean="0"/>
              <a:t>3/12/2022</a:t>
            </a:fld>
            <a:endParaRPr lang="fr-FR"/>
          </a:p>
        </p:txBody>
      </p:sp>
      <p:sp>
        <p:nvSpPr>
          <p:cNvPr id="5" name="Footer Placeholder 4"/>
          <p:cNvSpPr>
            <a:spLocks noGrp="1"/>
          </p:cNvSpPr>
          <p:nvPr>
            <p:ph type="ftr" sz="quarter" idx="11"/>
          </p:nvPr>
        </p:nvSpPr>
        <p:spPr/>
        <p:txBody>
          <a:bodyPr/>
          <a:lstStyle/>
          <a:p>
            <a:r>
              <a:rPr lang="fr-FR"/>
              <a:t>Marchés publics; IFRISSE, LSIO</a:t>
            </a:r>
          </a:p>
        </p:txBody>
      </p:sp>
      <p:sp>
        <p:nvSpPr>
          <p:cNvPr id="6" name="Slide Number Placeholder 5"/>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353943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de garde">
    <p:bg>
      <p:bgPr>
        <a:gradFill flip="none" rotWithShape="1">
          <a:gsLst>
            <a:gs pos="23000">
              <a:schemeClr val="tx1">
                <a:lumMod val="90000"/>
              </a:schemeClr>
            </a:gs>
            <a:gs pos="54000">
              <a:schemeClr val="accent2">
                <a:lumMod val="45000"/>
                <a:lumOff val="55000"/>
              </a:schemeClr>
            </a:gs>
            <a:gs pos="77000">
              <a:schemeClr val="accent2">
                <a:lumMod val="45000"/>
                <a:lumOff val="55000"/>
              </a:schemeClr>
            </a:gs>
            <a:gs pos="100000">
              <a:schemeClr val="accent2">
                <a:alpha val="14000"/>
                <a:lumMod val="35000"/>
                <a:lumOff val="65000"/>
              </a:schemeClr>
            </a:gs>
          </a:gsLst>
          <a:lin ang="8100000" scaled="1"/>
          <a:tileRect/>
        </a:gra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8C28796-2645-4F0E-BEA2-BC319B2406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9843" y="143320"/>
            <a:ext cx="2671079" cy="2713220"/>
          </a:xfrm>
          <a:prstGeom prst="ellipse">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
        <p:nvSpPr>
          <p:cNvPr id="19" name="ZoneTexte 18">
            <a:extLst>
              <a:ext uri="{FF2B5EF4-FFF2-40B4-BE49-F238E27FC236}">
                <a16:creationId xmlns:a16="http://schemas.microsoft.com/office/drawing/2014/main" id="{EDD29A5F-474B-4D47-AC0B-DD0F06F180FF}"/>
              </a:ext>
            </a:extLst>
          </p:cNvPr>
          <p:cNvSpPr txBox="1"/>
          <p:nvPr userDrawn="1"/>
        </p:nvSpPr>
        <p:spPr>
          <a:xfrm>
            <a:off x="3304293" y="2856541"/>
            <a:ext cx="8074657" cy="1046633"/>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fr-FR" sz="2067" dirty="0">
                <a:solidFill>
                  <a:srgbClr val="6C11BF"/>
                </a:solidFill>
                <a:effectLst/>
                <a:latin typeface="Bahnschrift SemiBold SemiConden" panose="020B0502040204020203" pitchFamily="34" charset="0"/>
                <a:cs typeface="Aharoni" panose="02010803020104030203" pitchFamily="2" charset="-79"/>
              </a:rPr>
              <a:t>Par Benjamin P. BAMOGO</a:t>
            </a:r>
          </a:p>
          <a:p>
            <a:pPr algn="ctr"/>
            <a:r>
              <a:rPr lang="fr-FR" sz="2067" dirty="0">
                <a:solidFill>
                  <a:schemeClr val="bg1"/>
                </a:solidFill>
                <a:effectLst/>
                <a:latin typeface="Bahnschrift SemiBold SemiConden" panose="020B0502040204020203" pitchFamily="34" charset="0"/>
                <a:cs typeface="Aharoni" panose="02010803020104030203" pitchFamily="2" charset="-79"/>
              </a:rPr>
              <a:t>AHSS; Ministère de la santé</a:t>
            </a:r>
          </a:p>
          <a:p>
            <a:pPr algn="ctr"/>
            <a:r>
              <a:rPr lang="fr-FR" sz="2067" dirty="0">
                <a:solidFill>
                  <a:srgbClr val="0000CC"/>
                </a:solidFill>
                <a:effectLst/>
                <a:latin typeface="Bahnschrift SemiBold SemiConden" panose="020B0502040204020203" pitchFamily="34" charset="0"/>
                <a:cs typeface="Aharoni" panose="02010803020104030203" pitchFamily="2" charset="-79"/>
              </a:rPr>
              <a:t>Consultant en management stratégique et opérationnel</a:t>
            </a:r>
          </a:p>
        </p:txBody>
      </p:sp>
      <p:sp>
        <p:nvSpPr>
          <p:cNvPr id="21" name="Rectangle 20">
            <a:extLst>
              <a:ext uri="{FF2B5EF4-FFF2-40B4-BE49-F238E27FC236}">
                <a16:creationId xmlns:a16="http://schemas.microsoft.com/office/drawing/2014/main" id="{81C61FA1-DA68-419F-AA66-46F9B9C874DB}"/>
              </a:ext>
            </a:extLst>
          </p:cNvPr>
          <p:cNvSpPr/>
          <p:nvPr userDrawn="1"/>
        </p:nvSpPr>
        <p:spPr>
          <a:xfrm>
            <a:off x="2996970" y="751560"/>
            <a:ext cx="8727737" cy="1240480"/>
          </a:xfrm>
          <a:prstGeom prst="rect">
            <a:avLst/>
          </a:prstGeom>
          <a:noFill/>
        </p:spPr>
        <p:txBody>
          <a:bodyPr wrap="square" lIns="94500" tIns="47250" rIns="94500" bIns="4725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7441" b="1" cap="none" spc="0" dirty="0">
                <a:ln/>
                <a:solidFill>
                  <a:srgbClr val="C00000"/>
                </a:solidFill>
                <a:effectLst/>
              </a:rPr>
              <a:t>Commande publique</a:t>
            </a:r>
            <a:endParaRPr lang="fr-FR" sz="4134" b="1" cap="none" spc="0" dirty="0">
              <a:ln/>
              <a:solidFill>
                <a:srgbClr val="C00000"/>
              </a:solidFill>
              <a:effectLst/>
            </a:endParaRPr>
          </a:p>
        </p:txBody>
      </p:sp>
      <p:pic>
        <p:nvPicPr>
          <p:cNvPr id="23" name="Image 22">
            <a:extLst>
              <a:ext uri="{FF2B5EF4-FFF2-40B4-BE49-F238E27FC236}">
                <a16:creationId xmlns:a16="http://schemas.microsoft.com/office/drawing/2014/main" id="{A968CA06-9D1D-4E18-B0F5-DB7C6BA3B06B}"/>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93543" y="4837153"/>
            <a:ext cx="2899816" cy="2209175"/>
          </a:xfrm>
          <a:prstGeom prst="rect">
            <a:avLst/>
          </a:prstGeom>
        </p:spPr>
      </p:pic>
      <p:pic>
        <p:nvPicPr>
          <p:cNvPr id="28" name="Image 27">
            <a:extLst>
              <a:ext uri="{FF2B5EF4-FFF2-40B4-BE49-F238E27FC236}">
                <a16:creationId xmlns:a16="http://schemas.microsoft.com/office/drawing/2014/main" id="{0556494D-71D9-42ED-9FE5-53D16A4CC21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3796" y="4837153"/>
            <a:ext cx="2903173" cy="2211732"/>
          </a:xfrm>
          <a:prstGeom prst="rect">
            <a:avLst/>
          </a:prstGeom>
        </p:spPr>
      </p:pic>
      <p:pic>
        <p:nvPicPr>
          <p:cNvPr id="33" name="Image 32">
            <a:extLst>
              <a:ext uri="{FF2B5EF4-FFF2-40B4-BE49-F238E27FC236}">
                <a16:creationId xmlns:a16="http://schemas.microsoft.com/office/drawing/2014/main" id="{D87905A1-A428-4DAF-B9F0-77FEDB3B769C}"/>
              </a:ext>
            </a:extLst>
          </p:cNvPr>
          <p:cNvPicPr>
            <a:picLocks noChangeAspect="1"/>
          </p:cNvPicPr>
          <p:nvPr userDrawn="1"/>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114430" y="4837152"/>
            <a:ext cx="2937964" cy="2297730"/>
          </a:xfrm>
          <a:prstGeom prst="rect">
            <a:avLst/>
          </a:prstGeom>
        </p:spPr>
      </p:pic>
      <p:pic>
        <p:nvPicPr>
          <p:cNvPr id="42" name="Image 41">
            <a:extLst>
              <a:ext uri="{FF2B5EF4-FFF2-40B4-BE49-F238E27FC236}">
                <a16:creationId xmlns:a16="http://schemas.microsoft.com/office/drawing/2014/main" id="{7B44A4C5-0A13-4D39-AE92-0E2D0FC5F8ED}"/>
              </a:ext>
            </a:extLst>
          </p:cNvPr>
          <p:cNvPicPr>
            <a:picLocks noChangeAspect="1"/>
          </p:cNvPicPr>
          <p:nvPr userDrawn="1"/>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157364" y="4837153"/>
            <a:ext cx="3270807" cy="2297730"/>
          </a:xfrm>
          <a:prstGeom prst="rect">
            <a:avLst/>
          </a:prstGeom>
        </p:spPr>
      </p:pic>
    </p:spTree>
    <p:extLst>
      <p:ext uri="{BB962C8B-B14F-4D97-AF65-F5344CB8AC3E}">
        <p14:creationId xmlns:p14="http://schemas.microsoft.com/office/powerpoint/2010/main" val="405968233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984286-7D22-4D3E-896B-DCB84B2B949E}" type="datetime1">
              <a:rPr lang="en-US" smtClean="0"/>
              <a:t>3/12/2022</a:t>
            </a:fld>
            <a:endParaRPr lang="en-US" dirty="0"/>
          </a:p>
        </p:txBody>
      </p:sp>
      <p:sp>
        <p:nvSpPr>
          <p:cNvPr id="5" name="Footer Placeholder 4"/>
          <p:cNvSpPr>
            <a:spLocks noGrp="1"/>
          </p:cNvSpPr>
          <p:nvPr>
            <p:ph type="ftr" sz="quarter" idx="11"/>
          </p:nvPr>
        </p:nvSpPr>
        <p:spPr/>
        <p:txBody>
          <a:bodyPr/>
          <a:lstStyle/>
          <a:p>
            <a:r>
              <a:rPr lang="fr-FR"/>
              <a:t>Marchés publics; IFRISSE, LSIO</a:t>
            </a:r>
            <a:endParaRPr lang="fr-FR" dirty="0"/>
          </a:p>
        </p:txBody>
      </p:sp>
      <p:sp>
        <p:nvSpPr>
          <p:cNvPr id="6" name="Slide Number Placeholder 5"/>
          <p:cNvSpPr>
            <a:spLocks noGrp="1"/>
          </p:cNvSpPr>
          <p:nvPr>
            <p:ph type="sldNum" sz="quarter" idx="12"/>
          </p:nvPr>
        </p:nvSpPr>
        <p:spPr/>
        <p:txBody>
          <a:bodyPr/>
          <a:lstStyle/>
          <a:p>
            <a:fld id="{960D9CEE-B898-4ED5-9810-72806CD264AE}" type="slidenum">
              <a:rPr lang="fr-FR" smtClean="0"/>
              <a:t>‹N°›</a:t>
            </a:fld>
            <a:endParaRPr lang="fr-FR"/>
          </a:p>
        </p:txBody>
      </p:sp>
      <p:pic>
        <p:nvPicPr>
          <p:cNvPr id="7" name="Image 6">
            <a:extLst>
              <a:ext uri="{FF2B5EF4-FFF2-40B4-BE49-F238E27FC236}">
                <a16:creationId xmlns:a16="http://schemas.microsoft.com/office/drawing/2014/main" id="{FB39D116-2E04-4D51-9E89-9A6EC118F0F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25490" y="5008855"/>
            <a:ext cx="1637998" cy="1663841"/>
          </a:xfrm>
          <a:prstGeom prst="ellipse">
            <a:avLst/>
          </a:prstGeom>
          <a:ln w="190500" cap="rnd">
            <a:noFill/>
            <a:prstDash val="solid"/>
          </a:ln>
          <a:effectLst>
            <a:outerShdw blurRad="225425" dist="50800" dir="5220000" algn="ctr">
              <a:srgbClr val="000000">
                <a:alpha val="33000"/>
              </a:srgbClr>
            </a:outerShdw>
          </a:effectLst>
          <a:scene3d>
            <a:camera prst="perspectiveLeft"/>
            <a:lightRig rig="harsh" dir="t">
              <a:rot lat="0" lon="0" rev="3000000"/>
            </a:lightRig>
          </a:scene3d>
          <a:sp3d extrusionH="254000" contourW="19050">
            <a:bevelT w="82550" h="44450" prst="softRound"/>
            <a:bevelB w="82550" h="44450" prst="angle"/>
            <a:contourClr>
              <a:srgbClr val="FFFFFF"/>
            </a:contourClr>
          </a:sp3d>
        </p:spPr>
      </p:pic>
    </p:spTree>
    <p:extLst>
      <p:ext uri="{BB962C8B-B14F-4D97-AF65-F5344CB8AC3E}">
        <p14:creationId xmlns:p14="http://schemas.microsoft.com/office/powerpoint/2010/main" val="30103606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59687" y="1794830"/>
            <a:ext cx="10867490" cy="2994714"/>
          </a:xfrm>
        </p:spPr>
        <p:txBody>
          <a:bodyPr anchor="b"/>
          <a:lstStyle>
            <a:lvl1pPr>
              <a:defRPr sz="6201"/>
            </a:lvl1pPr>
          </a:lstStyle>
          <a:p>
            <a:r>
              <a:rPr lang="fr-FR"/>
              <a:t>Modifiez le style du titre</a:t>
            </a:r>
            <a:endParaRPr lang="en-US" dirty="0"/>
          </a:p>
        </p:txBody>
      </p:sp>
      <p:sp>
        <p:nvSpPr>
          <p:cNvPr id="3" name="Text Placeholder 2"/>
          <p:cNvSpPr>
            <a:spLocks noGrp="1"/>
          </p:cNvSpPr>
          <p:nvPr>
            <p:ph type="body" idx="1"/>
          </p:nvPr>
        </p:nvSpPr>
        <p:spPr>
          <a:xfrm>
            <a:off x="859687" y="4817875"/>
            <a:ext cx="10867490" cy="1574849"/>
          </a:xfrm>
        </p:spPr>
        <p:txBody>
          <a:bodyPr/>
          <a:lstStyle>
            <a:lvl1pPr marL="0" indent="0">
              <a:buNone/>
              <a:defRPr sz="2480">
                <a:solidFill>
                  <a:schemeClr val="tx1">
                    <a:tint val="75000"/>
                  </a:schemeClr>
                </a:solidFill>
              </a:defRPr>
            </a:lvl1pPr>
            <a:lvl2pPr marL="472516" indent="0">
              <a:buNone/>
              <a:defRPr sz="2067">
                <a:solidFill>
                  <a:schemeClr val="tx1">
                    <a:tint val="75000"/>
                  </a:schemeClr>
                </a:solidFill>
              </a:defRPr>
            </a:lvl2pPr>
            <a:lvl3pPr marL="945032" indent="0">
              <a:buNone/>
              <a:defRPr sz="1860">
                <a:solidFill>
                  <a:schemeClr val="tx1">
                    <a:tint val="75000"/>
                  </a:schemeClr>
                </a:solidFill>
              </a:defRPr>
            </a:lvl3pPr>
            <a:lvl4pPr marL="1417549" indent="0">
              <a:buNone/>
              <a:defRPr sz="1654">
                <a:solidFill>
                  <a:schemeClr val="tx1">
                    <a:tint val="75000"/>
                  </a:schemeClr>
                </a:solidFill>
              </a:defRPr>
            </a:lvl4pPr>
            <a:lvl5pPr marL="1890065" indent="0">
              <a:buNone/>
              <a:defRPr sz="1654">
                <a:solidFill>
                  <a:schemeClr val="tx1">
                    <a:tint val="75000"/>
                  </a:schemeClr>
                </a:solidFill>
              </a:defRPr>
            </a:lvl5pPr>
            <a:lvl6pPr marL="2362581" indent="0">
              <a:buNone/>
              <a:defRPr sz="1654">
                <a:solidFill>
                  <a:schemeClr val="tx1">
                    <a:tint val="75000"/>
                  </a:schemeClr>
                </a:solidFill>
              </a:defRPr>
            </a:lvl6pPr>
            <a:lvl7pPr marL="2835097" indent="0">
              <a:buNone/>
              <a:defRPr sz="1654">
                <a:solidFill>
                  <a:schemeClr val="tx1">
                    <a:tint val="75000"/>
                  </a:schemeClr>
                </a:solidFill>
              </a:defRPr>
            </a:lvl7pPr>
            <a:lvl8pPr marL="3307613" indent="0">
              <a:buNone/>
              <a:defRPr sz="1654">
                <a:solidFill>
                  <a:schemeClr val="tx1">
                    <a:tint val="75000"/>
                  </a:schemeClr>
                </a:solidFill>
              </a:defRPr>
            </a:lvl8pPr>
            <a:lvl9pPr marL="3780130" indent="0">
              <a:buNone/>
              <a:defRPr sz="165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142ADA9-8E1E-434C-AF1B-6B3B47A58038}" type="datetime1">
              <a:rPr lang="en-US" smtClean="0"/>
              <a:t>3/12/2022</a:t>
            </a:fld>
            <a:endParaRPr lang="fr-FR"/>
          </a:p>
        </p:txBody>
      </p:sp>
      <p:sp>
        <p:nvSpPr>
          <p:cNvPr id="5" name="Footer Placeholder 4"/>
          <p:cNvSpPr>
            <a:spLocks noGrp="1"/>
          </p:cNvSpPr>
          <p:nvPr>
            <p:ph type="ftr" sz="quarter" idx="11"/>
          </p:nvPr>
        </p:nvSpPr>
        <p:spPr/>
        <p:txBody>
          <a:bodyPr/>
          <a:lstStyle/>
          <a:p>
            <a:r>
              <a:rPr lang="fr-FR"/>
              <a:t>Marchés publics; IFRISSE, LSIO</a:t>
            </a:r>
          </a:p>
        </p:txBody>
      </p:sp>
      <p:sp>
        <p:nvSpPr>
          <p:cNvPr id="6" name="Slide Number Placeholder 5"/>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206463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66249" y="1916484"/>
            <a:ext cx="5354995" cy="45678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78744" y="1916484"/>
            <a:ext cx="5354995" cy="45678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B2B514F-12A7-42C2-A65D-944A8DC58A79}" type="datetime1">
              <a:rPr lang="en-US" smtClean="0"/>
              <a:t>3/12/2022</a:t>
            </a:fld>
            <a:endParaRPr lang="fr-FR"/>
          </a:p>
        </p:txBody>
      </p:sp>
      <p:sp>
        <p:nvSpPr>
          <p:cNvPr id="6" name="Footer Placeholder 5"/>
          <p:cNvSpPr>
            <a:spLocks noGrp="1"/>
          </p:cNvSpPr>
          <p:nvPr>
            <p:ph type="ftr" sz="quarter" idx="11"/>
          </p:nvPr>
        </p:nvSpPr>
        <p:spPr/>
        <p:txBody>
          <a:bodyPr/>
          <a:lstStyle/>
          <a:p>
            <a:r>
              <a:rPr lang="fr-FR"/>
              <a:t>Marchés publics; IFRISSE, LSIO</a:t>
            </a:r>
          </a:p>
        </p:txBody>
      </p:sp>
      <p:sp>
        <p:nvSpPr>
          <p:cNvPr id="7" name="Slide Number Placeholder 6"/>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140857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67890" y="383297"/>
            <a:ext cx="10867490" cy="1391534"/>
          </a:xfrm>
        </p:spPr>
        <p:txBody>
          <a:bodyPr/>
          <a:lstStyle/>
          <a:p>
            <a:r>
              <a:rPr lang="fr-FR"/>
              <a:t>Modifiez le style du titre</a:t>
            </a:r>
            <a:endParaRPr lang="en-US" dirty="0"/>
          </a:p>
        </p:txBody>
      </p:sp>
      <p:sp>
        <p:nvSpPr>
          <p:cNvPr id="3" name="Text Placeholder 2"/>
          <p:cNvSpPr>
            <a:spLocks noGrp="1"/>
          </p:cNvSpPr>
          <p:nvPr>
            <p:ph type="body" idx="1"/>
          </p:nvPr>
        </p:nvSpPr>
        <p:spPr>
          <a:xfrm>
            <a:off x="867891" y="1764832"/>
            <a:ext cx="5330385" cy="864917"/>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fr-FR"/>
              <a:t>Cliquez pour modifier les styles du texte du masque</a:t>
            </a:r>
          </a:p>
        </p:txBody>
      </p:sp>
      <p:sp>
        <p:nvSpPr>
          <p:cNvPr id="4" name="Content Placeholder 3"/>
          <p:cNvSpPr>
            <a:spLocks noGrp="1"/>
          </p:cNvSpPr>
          <p:nvPr>
            <p:ph sz="half" idx="2"/>
          </p:nvPr>
        </p:nvSpPr>
        <p:spPr>
          <a:xfrm>
            <a:off x="867891" y="2629749"/>
            <a:ext cx="5330385" cy="386796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78744" y="1764832"/>
            <a:ext cx="5356636" cy="864917"/>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fr-FR"/>
              <a:t>Cliquez pour modifier les styles du texte du masque</a:t>
            </a:r>
          </a:p>
        </p:txBody>
      </p:sp>
      <p:sp>
        <p:nvSpPr>
          <p:cNvPr id="6" name="Content Placeholder 5"/>
          <p:cNvSpPr>
            <a:spLocks noGrp="1"/>
          </p:cNvSpPr>
          <p:nvPr>
            <p:ph sz="quarter" idx="4"/>
          </p:nvPr>
        </p:nvSpPr>
        <p:spPr>
          <a:xfrm>
            <a:off x="6378744" y="2629749"/>
            <a:ext cx="5356636" cy="386796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33AC635-88BE-49BA-BAD1-8684FBC51140}" type="datetime1">
              <a:rPr lang="en-US" smtClean="0"/>
              <a:t>3/12/2022</a:t>
            </a:fld>
            <a:endParaRPr lang="fr-FR"/>
          </a:p>
        </p:txBody>
      </p:sp>
      <p:sp>
        <p:nvSpPr>
          <p:cNvPr id="8" name="Footer Placeholder 7"/>
          <p:cNvSpPr>
            <a:spLocks noGrp="1"/>
          </p:cNvSpPr>
          <p:nvPr>
            <p:ph type="ftr" sz="quarter" idx="11"/>
          </p:nvPr>
        </p:nvSpPr>
        <p:spPr/>
        <p:txBody>
          <a:bodyPr/>
          <a:lstStyle/>
          <a:p>
            <a:r>
              <a:rPr lang="fr-FR"/>
              <a:t>Marchés publics; IFRISSE, LSIO</a:t>
            </a:r>
          </a:p>
        </p:txBody>
      </p:sp>
      <p:sp>
        <p:nvSpPr>
          <p:cNvPr id="9" name="Slide Number Placeholder 8"/>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4280221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CB5EEC5-C04F-4F88-80C8-661914A5C1B4}" type="datetime1">
              <a:rPr lang="en-US" smtClean="0"/>
              <a:t>3/12/2022</a:t>
            </a:fld>
            <a:endParaRPr lang="fr-FR"/>
          </a:p>
        </p:txBody>
      </p:sp>
      <p:sp>
        <p:nvSpPr>
          <p:cNvPr id="4" name="Footer Placeholder 3"/>
          <p:cNvSpPr>
            <a:spLocks noGrp="1"/>
          </p:cNvSpPr>
          <p:nvPr>
            <p:ph type="ftr" sz="quarter" idx="11"/>
          </p:nvPr>
        </p:nvSpPr>
        <p:spPr/>
        <p:txBody>
          <a:bodyPr/>
          <a:lstStyle/>
          <a:p>
            <a:r>
              <a:rPr lang="fr-FR"/>
              <a:t>Marchés publics; IFRISSE, LSIO</a:t>
            </a:r>
          </a:p>
        </p:txBody>
      </p:sp>
      <p:sp>
        <p:nvSpPr>
          <p:cNvPr id="5" name="Slide Number Placeholder 4"/>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107185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B3F-6CDD-4580-A8D2-5CBE234AF977}" type="datetime1">
              <a:rPr lang="en-US" smtClean="0"/>
              <a:t>3/12/2022</a:t>
            </a:fld>
            <a:endParaRPr lang="fr-FR"/>
          </a:p>
        </p:txBody>
      </p:sp>
      <p:sp>
        <p:nvSpPr>
          <p:cNvPr id="3" name="Footer Placeholder 2"/>
          <p:cNvSpPr>
            <a:spLocks noGrp="1"/>
          </p:cNvSpPr>
          <p:nvPr>
            <p:ph type="ftr" sz="quarter" idx="11"/>
          </p:nvPr>
        </p:nvSpPr>
        <p:spPr/>
        <p:txBody>
          <a:bodyPr/>
          <a:lstStyle/>
          <a:p>
            <a:r>
              <a:rPr lang="fr-FR"/>
              <a:t>Marchés publics; IFRISSE, LSIO</a:t>
            </a:r>
          </a:p>
        </p:txBody>
      </p:sp>
      <p:sp>
        <p:nvSpPr>
          <p:cNvPr id="4" name="Slide Number Placeholder 3"/>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2696444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7891" y="479954"/>
            <a:ext cx="4063824" cy="1679840"/>
          </a:xfrm>
        </p:spPr>
        <p:txBody>
          <a:bodyPr anchor="b"/>
          <a:lstStyle>
            <a:lvl1pPr>
              <a:defRPr sz="3307"/>
            </a:lvl1pPr>
          </a:lstStyle>
          <a:p>
            <a:r>
              <a:rPr lang="fr-FR"/>
              <a:t>Modifiez le style du titre</a:t>
            </a:r>
            <a:endParaRPr lang="en-US" dirty="0"/>
          </a:p>
        </p:txBody>
      </p:sp>
      <p:sp>
        <p:nvSpPr>
          <p:cNvPr id="3" name="Content Placeholder 2"/>
          <p:cNvSpPr>
            <a:spLocks noGrp="1"/>
          </p:cNvSpPr>
          <p:nvPr>
            <p:ph idx="1"/>
          </p:nvPr>
        </p:nvSpPr>
        <p:spPr>
          <a:xfrm>
            <a:off x="5356636" y="1036569"/>
            <a:ext cx="6378744" cy="5116178"/>
          </a:xfrm>
        </p:spPr>
        <p:txBody>
          <a:bodyPr/>
          <a:lstStyle>
            <a:lvl1pPr>
              <a:defRPr sz="3307"/>
            </a:lvl1pPr>
            <a:lvl2pPr>
              <a:defRPr sz="2894"/>
            </a:lvl2pPr>
            <a:lvl3pPr>
              <a:defRPr sz="2480"/>
            </a:lvl3pPr>
            <a:lvl4pPr>
              <a:defRPr sz="2067"/>
            </a:lvl4pPr>
            <a:lvl5pPr>
              <a:defRPr sz="2067"/>
            </a:lvl5pPr>
            <a:lvl6pPr>
              <a:defRPr sz="2067"/>
            </a:lvl6pPr>
            <a:lvl7pPr>
              <a:defRPr sz="2067"/>
            </a:lvl7pPr>
            <a:lvl8pPr>
              <a:defRPr sz="2067"/>
            </a:lvl8pPr>
            <a:lvl9pPr>
              <a:defRPr sz="20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67891" y="2159794"/>
            <a:ext cx="4063824" cy="4001285"/>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BA5890-FFB9-4F4C-B128-AB71D68D3D28}" type="datetime1">
              <a:rPr lang="en-US" smtClean="0"/>
              <a:t>3/12/2022</a:t>
            </a:fld>
            <a:endParaRPr lang="fr-FR"/>
          </a:p>
        </p:txBody>
      </p:sp>
      <p:sp>
        <p:nvSpPr>
          <p:cNvPr id="6" name="Footer Placeholder 5"/>
          <p:cNvSpPr>
            <a:spLocks noGrp="1"/>
          </p:cNvSpPr>
          <p:nvPr>
            <p:ph type="ftr" sz="quarter" idx="11"/>
          </p:nvPr>
        </p:nvSpPr>
        <p:spPr/>
        <p:txBody>
          <a:bodyPr/>
          <a:lstStyle/>
          <a:p>
            <a:r>
              <a:rPr lang="fr-FR"/>
              <a:t>Marchés publics; IFRISSE, LSIO</a:t>
            </a:r>
          </a:p>
        </p:txBody>
      </p:sp>
      <p:sp>
        <p:nvSpPr>
          <p:cNvPr id="7" name="Slide Number Placeholder 6"/>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401245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7891" y="479954"/>
            <a:ext cx="4063824" cy="1679840"/>
          </a:xfrm>
        </p:spPr>
        <p:txBody>
          <a:bodyPr anchor="b"/>
          <a:lstStyle>
            <a:lvl1pPr>
              <a:defRPr sz="3307"/>
            </a:lvl1pPr>
          </a:lstStyle>
          <a:p>
            <a:r>
              <a:rPr lang="fr-FR"/>
              <a:t>Modifiez le style du titre</a:t>
            </a:r>
            <a:endParaRPr lang="en-US" dirty="0"/>
          </a:p>
        </p:txBody>
      </p:sp>
      <p:sp>
        <p:nvSpPr>
          <p:cNvPr id="3" name="Picture Placeholder 2"/>
          <p:cNvSpPr>
            <a:spLocks noGrp="1" noChangeAspect="1"/>
          </p:cNvSpPr>
          <p:nvPr>
            <p:ph type="pic" idx="1"/>
          </p:nvPr>
        </p:nvSpPr>
        <p:spPr>
          <a:xfrm>
            <a:off x="5356636" y="1036569"/>
            <a:ext cx="6378744" cy="5116178"/>
          </a:xfrm>
        </p:spPr>
        <p:txBody>
          <a:bodyPr anchor="t"/>
          <a:lstStyle>
            <a:lvl1pPr marL="0" indent="0">
              <a:buNone/>
              <a:defRPr sz="3307"/>
            </a:lvl1pPr>
            <a:lvl2pPr marL="472516" indent="0">
              <a:buNone/>
              <a:defRPr sz="2894"/>
            </a:lvl2pPr>
            <a:lvl3pPr marL="945032" indent="0">
              <a:buNone/>
              <a:defRPr sz="2480"/>
            </a:lvl3pPr>
            <a:lvl4pPr marL="1417549" indent="0">
              <a:buNone/>
              <a:defRPr sz="2067"/>
            </a:lvl4pPr>
            <a:lvl5pPr marL="1890065" indent="0">
              <a:buNone/>
              <a:defRPr sz="2067"/>
            </a:lvl5pPr>
            <a:lvl6pPr marL="2362581" indent="0">
              <a:buNone/>
              <a:defRPr sz="2067"/>
            </a:lvl6pPr>
            <a:lvl7pPr marL="2835097" indent="0">
              <a:buNone/>
              <a:defRPr sz="2067"/>
            </a:lvl7pPr>
            <a:lvl8pPr marL="3307613" indent="0">
              <a:buNone/>
              <a:defRPr sz="2067"/>
            </a:lvl8pPr>
            <a:lvl9pPr marL="3780130" indent="0">
              <a:buNone/>
              <a:defRPr sz="2067"/>
            </a:lvl9pPr>
          </a:lstStyle>
          <a:p>
            <a:r>
              <a:rPr lang="fr-FR"/>
              <a:t>Cliquez sur l'icône pour ajouter une image</a:t>
            </a:r>
            <a:endParaRPr lang="en-US" dirty="0"/>
          </a:p>
        </p:txBody>
      </p:sp>
      <p:sp>
        <p:nvSpPr>
          <p:cNvPr id="4" name="Text Placeholder 3"/>
          <p:cNvSpPr>
            <a:spLocks noGrp="1"/>
          </p:cNvSpPr>
          <p:nvPr>
            <p:ph type="body" sz="half" idx="2"/>
          </p:nvPr>
        </p:nvSpPr>
        <p:spPr>
          <a:xfrm>
            <a:off x="867891" y="2159794"/>
            <a:ext cx="4063824" cy="4001285"/>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EB50E31-6B16-4A59-BF40-C567201F55A5}" type="datetime1">
              <a:rPr lang="en-US" smtClean="0"/>
              <a:t>3/12/2022</a:t>
            </a:fld>
            <a:endParaRPr lang="fr-FR"/>
          </a:p>
        </p:txBody>
      </p:sp>
      <p:sp>
        <p:nvSpPr>
          <p:cNvPr id="6" name="Footer Placeholder 5"/>
          <p:cNvSpPr>
            <a:spLocks noGrp="1"/>
          </p:cNvSpPr>
          <p:nvPr>
            <p:ph type="ftr" sz="quarter" idx="11"/>
          </p:nvPr>
        </p:nvSpPr>
        <p:spPr/>
        <p:txBody>
          <a:bodyPr/>
          <a:lstStyle/>
          <a:p>
            <a:r>
              <a:rPr lang="fr-FR"/>
              <a:t>Marchés publics; IFRISSE, LSIO</a:t>
            </a:r>
          </a:p>
        </p:txBody>
      </p:sp>
      <p:sp>
        <p:nvSpPr>
          <p:cNvPr id="7" name="Slide Number Placeholder 6"/>
          <p:cNvSpPr>
            <a:spLocks noGrp="1"/>
          </p:cNvSpPr>
          <p:nvPr>
            <p:ph type="sldNum" sz="quarter" idx="12"/>
          </p:nvPr>
        </p:nvSpPr>
        <p:spPr/>
        <p:txBody>
          <a:bodyPr/>
          <a:lstStyle/>
          <a:p>
            <a:fld id="{960D9CEE-B898-4ED5-9810-72806CD264AE}" type="slidenum">
              <a:rPr lang="fr-FR" smtClean="0"/>
              <a:t>‹N°›</a:t>
            </a:fld>
            <a:endParaRPr lang="fr-FR"/>
          </a:p>
        </p:txBody>
      </p:sp>
    </p:spTree>
    <p:extLst>
      <p:ext uri="{BB962C8B-B14F-4D97-AF65-F5344CB8AC3E}">
        <p14:creationId xmlns:p14="http://schemas.microsoft.com/office/powerpoint/2010/main" val="79265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67000">
              <a:schemeClr val="accent2">
                <a:lumMod val="45000"/>
                <a:lumOff val="55000"/>
              </a:schemeClr>
            </a:gs>
            <a:gs pos="83000">
              <a:schemeClr val="accent2">
                <a:lumMod val="45000"/>
                <a:lumOff val="55000"/>
              </a:schemeClr>
            </a:gs>
            <a:gs pos="100000">
              <a:schemeClr val="accent2">
                <a:alpha val="14000"/>
                <a:lumMod val="35000"/>
                <a:lumOff val="65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249" y="383297"/>
            <a:ext cx="10867490" cy="139153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66249" y="1916484"/>
            <a:ext cx="10867490" cy="45678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66249" y="6672697"/>
            <a:ext cx="2834997" cy="383297"/>
          </a:xfrm>
          <a:prstGeom prst="rect">
            <a:avLst/>
          </a:prstGeom>
        </p:spPr>
        <p:txBody>
          <a:bodyPr vert="horz" lIns="91440" tIns="45720" rIns="91440" bIns="45720" rtlCol="0" anchor="ctr"/>
          <a:lstStyle>
            <a:lvl1pPr algn="l">
              <a:defRPr sz="1240">
                <a:solidFill>
                  <a:schemeClr val="tx1">
                    <a:tint val="75000"/>
                  </a:schemeClr>
                </a:solidFill>
              </a:defRPr>
            </a:lvl1pPr>
          </a:lstStyle>
          <a:p>
            <a:fld id="{98BDD302-36AA-4C0C-ACE1-359CFEEF4ECA}" type="datetime1">
              <a:rPr lang="en-US" smtClean="0"/>
              <a:t>3/12/2022</a:t>
            </a:fld>
            <a:endParaRPr lang="fr-FR"/>
          </a:p>
        </p:txBody>
      </p:sp>
      <p:sp>
        <p:nvSpPr>
          <p:cNvPr id="5" name="Footer Placeholder 4"/>
          <p:cNvSpPr>
            <a:spLocks noGrp="1"/>
          </p:cNvSpPr>
          <p:nvPr>
            <p:ph type="ftr" sz="quarter" idx="3"/>
          </p:nvPr>
        </p:nvSpPr>
        <p:spPr>
          <a:xfrm>
            <a:off x="4173746" y="6672697"/>
            <a:ext cx="4252496" cy="383297"/>
          </a:xfrm>
          <a:prstGeom prst="rect">
            <a:avLst/>
          </a:prstGeom>
        </p:spPr>
        <p:txBody>
          <a:bodyPr vert="horz" lIns="91440" tIns="45720" rIns="91440" bIns="45720" rtlCol="0" anchor="ctr"/>
          <a:lstStyle>
            <a:lvl1pPr algn="ctr">
              <a:defRPr sz="1240">
                <a:solidFill>
                  <a:schemeClr val="tx1">
                    <a:tint val="75000"/>
                  </a:schemeClr>
                </a:solidFill>
              </a:defRPr>
            </a:lvl1pPr>
          </a:lstStyle>
          <a:p>
            <a:r>
              <a:rPr lang="fr-FR"/>
              <a:t>Marchés publics; IFRISSE, LSIO</a:t>
            </a:r>
          </a:p>
        </p:txBody>
      </p:sp>
      <p:sp>
        <p:nvSpPr>
          <p:cNvPr id="6" name="Slide Number Placeholder 5"/>
          <p:cNvSpPr>
            <a:spLocks noGrp="1"/>
          </p:cNvSpPr>
          <p:nvPr>
            <p:ph type="sldNum" sz="quarter" idx="4"/>
          </p:nvPr>
        </p:nvSpPr>
        <p:spPr>
          <a:xfrm>
            <a:off x="8898742" y="6672697"/>
            <a:ext cx="2834997" cy="383297"/>
          </a:xfrm>
          <a:prstGeom prst="rect">
            <a:avLst/>
          </a:prstGeom>
        </p:spPr>
        <p:txBody>
          <a:bodyPr vert="horz" lIns="91440" tIns="45720" rIns="91440" bIns="45720" rtlCol="0" anchor="ctr"/>
          <a:lstStyle>
            <a:lvl1pPr algn="r">
              <a:defRPr sz="1240">
                <a:solidFill>
                  <a:schemeClr val="tx1">
                    <a:tint val="75000"/>
                  </a:schemeClr>
                </a:solidFill>
              </a:defRPr>
            </a:lvl1pPr>
          </a:lstStyle>
          <a:p>
            <a:fld id="{960D9CEE-B898-4ED5-9810-72806CD264AE}" type="slidenum">
              <a:rPr lang="fr-FR" smtClean="0"/>
              <a:t>‹N°›</a:t>
            </a:fld>
            <a:endParaRPr lang="fr-FR"/>
          </a:p>
        </p:txBody>
      </p:sp>
    </p:spTree>
    <p:extLst>
      <p:ext uri="{BB962C8B-B14F-4D97-AF65-F5344CB8AC3E}">
        <p14:creationId xmlns:p14="http://schemas.microsoft.com/office/powerpoint/2010/main" val="1714666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45032" rtl="0" eaLnBrk="1" latinLnBrk="0" hangingPunct="1">
        <a:lnSpc>
          <a:spcPct val="90000"/>
        </a:lnSpc>
        <a:spcBef>
          <a:spcPct val="0"/>
        </a:spcBef>
        <a:buNone/>
        <a:defRPr sz="4547" kern="1200">
          <a:solidFill>
            <a:schemeClr val="tx1"/>
          </a:solidFill>
          <a:latin typeface="+mj-lt"/>
          <a:ea typeface="+mj-ea"/>
          <a:cs typeface="+mj-cs"/>
        </a:defRPr>
      </a:lvl1pPr>
    </p:titleStyle>
    <p:bodyStyle>
      <a:lvl1pPr marL="236258" indent="-236258" algn="l" defTabSz="945032" rtl="0" eaLnBrk="1" latinLnBrk="0" hangingPunct="1">
        <a:lnSpc>
          <a:spcPct val="90000"/>
        </a:lnSpc>
        <a:spcBef>
          <a:spcPts val="1034"/>
        </a:spcBef>
        <a:buFont typeface="Arial" panose="020B0604020202020204" pitchFamily="34" charset="0"/>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panose="020B0604020202020204" pitchFamily="34" charset="0"/>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panose="020B0604020202020204" pitchFamily="34" charset="0"/>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9pPr>
    </p:bodyStyle>
    <p:otherStyle>
      <a:defPPr>
        <a:defRPr lang="en-US"/>
      </a:defPPr>
      <a:lvl1pPr marL="0" algn="l" defTabSz="945032" rtl="0" eaLnBrk="1" latinLnBrk="0" hangingPunct="1">
        <a:defRPr sz="1860" kern="1200">
          <a:solidFill>
            <a:schemeClr val="tx1"/>
          </a:solidFill>
          <a:latin typeface="+mn-lt"/>
          <a:ea typeface="+mn-ea"/>
          <a:cs typeface="+mn-cs"/>
        </a:defRPr>
      </a:lvl1pPr>
      <a:lvl2pPr marL="472516" algn="l" defTabSz="945032" rtl="0" eaLnBrk="1" latinLnBrk="0" hangingPunct="1">
        <a:defRPr sz="1860" kern="1200">
          <a:solidFill>
            <a:schemeClr val="tx1"/>
          </a:solidFill>
          <a:latin typeface="+mn-lt"/>
          <a:ea typeface="+mn-ea"/>
          <a:cs typeface="+mn-cs"/>
        </a:defRPr>
      </a:lvl2pPr>
      <a:lvl3pPr marL="945032" algn="l" defTabSz="945032" rtl="0" eaLnBrk="1" latinLnBrk="0" hangingPunct="1">
        <a:defRPr sz="1860" kern="1200">
          <a:solidFill>
            <a:schemeClr val="tx1"/>
          </a:solidFill>
          <a:latin typeface="+mn-lt"/>
          <a:ea typeface="+mn-ea"/>
          <a:cs typeface="+mn-cs"/>
        </a:defRPr>
      </a:lvl3pPr>
      <a:lvl4pPr marL="1417549" algn="l" defTabSz="945032" rtl="0" eaLnBrk="1" latinLnBrk="0" hangingPunct="1">
        <a:defRPr sz="1860" kern="1200">
          <a:solidFill>
            <a:schemeClr val="tx1"/>
          </a:solidFill>
          <a:latin typeface="+mn-lt"/>
          <a:ea typeface="+mn-ea"/>
          <a:cs typeface="+mn-cs"/>
        </a:defRPr>
      </a:lvl4pPr>
      <a:lvl5pPr marL="1890065" algn="l" defTabSz="945032" rtl="0" eaLnBrk="1" latinLnBrk="0" hangingPunct="1">
        <a:defRPr sz="1860" kern="1200">
          <a:solidFill>
            <a:schemeClr val="tx1"/>
          </a:solidFill>
          <a:latin typeface="+mn-lt"/>
          <a:ea typeface="+mn-ea"/>
          <a:cs typeface="+mn-cs"/>
        </a:defRPr>
      </a:lvl5pPr>
      <a:lvl6pPr marL="2362581" algn="l" defTabSz="945032" rtl="0" eaLnBrk="1" latinLnBrk="0" hangingPunct="1">
        <a:defRPr sz="1860" kern="1200">
          <a:solidFill>
            <a:schemeClr val="tx1"/>
          </a:solidFill>
          <a:latin typeface="+mn-lt"/>
          <a:ea typeface="+mn-ea"/>
          <a:cs typeface="+mn-cs"/>
        </a:defRPr>
      </a:lvl6pPr>
      <a:lvl7pPr marL="2835097" algn="l" defTabSz="945032" rtl="0" eaLnBrk="1" latinLnBrk="0" hangingPunct="1">
        <a:defRPr sz="1860" kern="1200">
          <a:solidFill>
            <a:schemeClr val="tx1"/>
          </a:solidFill>
          <a:latin typeface="+mn-lt"/>
          <a:ea typeface="+mn-ea"/>
          <a:cs typeface="+mn-cs"/>
        </a:defRPr>
      </a:lvl7pPr>
      <a:lvl8pPr marL="3307613" algn="l" defTabSz="945032" rtl="0" eaLnBrk="1" latinLnBrk="0" hangingPunct="1">
        <a:defRPr sz="1860" kern="1200">
          <a:solidFill>
            <a:schemeClr val="tx1"/>
          </a:solidFill>
          <a:latin typeface="+mn-lt"/>
          <a:ea typeface="+mn-ea"/>
          <a:cs typeface="+mn-cs"/>
        </a:defRPr>
      </a:lvl8pPr>
      <a:lvl9pPr marL="3780130" algn="l" defTabSz="945032" rtl="0" eaLnBrk="1" latinLnBrk="0" hangingPunct="1">
        <a:defRPr sz="1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fr/admittance-entr%C3%A9e-interdite-9862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fr/admittance-entr%C3%A9e-interdite-9862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wingedwolf/5471047557/"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s://pixabay.com/fr/oiseaux-d-amour-oiseaux-couleur-145432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67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66248" y="1481959"/>
            <a:ext cx="11031462" cy="3860508"/>
          </a:xfrm>
          <a:ln>
            <a:solidFill>
              <a:srgbClr val="3366FF"/>
            </a:solidFill>
          </a:ln>
        </p:spPr>
        <p:txBody>
          <a:bodyPr vert="horz" lIns="91440" tIns="45720" rIns="91440" bIns="45720" rtlCol="0">
            <a:normAutofit/>
          </a:bodyPr>
          <a:lstStyle/>
          <a:p>
            <a:r>
              <a:rPr lang="fr-FR" dirty="0"/>
              <a:t>1.7	</a:t>
            </a:r>
            <a:r>
              <a:rPr lang="fr-FR" b="1" dirty="0"/>
              <a:t>Délégation de service public (DSP)</a:t>
            </a:r>
          </a:p>
          <a:p>
            <a:r>
              <a:rPr lang="fr-FR" dirty="0"/>
              <a:t>Contrat administratif écrit par lequel une personne morale de droit public confie la gestion d'un service public dont elle a la responsabilité à un délégataire public ou privé, dont la rémunération est substantiellement liée au résultat de l'exploitation du service.</a:t>
            </a:r>
          </a:p>
          <a:p>
            <a:r>
              <a:rPr lang="fr-FR" dirty="0"/>
              <a:t>1.8	</a:t>
            </a:r>
            <a:r>
              <a:rPr lang="fr-FR" b="1" dirty="0"/>
              <a:t>Types de délégations</a:t>
            </a:r>
          </a:p>
          <a:p>
            <a:r>
              <a:rPr lang="fr-FR" dirty="0"/>
              <a:t>On en distingue : </a:t>
            </a:r>
            <a:r>
              <a:rPr lang="fr-FR" b="1" dirty="0"/>
              <a:t>la concession</a:t>
            </a:r>
            <a:r>
              <a:rPr lang="fr-FR" dirty="0"/>
              <a:t>, </a:t>
            </a:r>
            <a:r>
              <a:rPr lang="fr-FR" b="1" dirty="0"/>
              <a:t>l’affermage</a:t>
            </a:r>
            <a:r>
              <a:rPr lang="fr-FR" dirty="0"/>
              <a:t> et la </a:t>
            </a:r>
            <a:r>
              <a:rPr lang="fr-FR" b="1" dirty="0"/>
              <a:t>régie intéressée</a:t>
            </a:r>
            <a:r>
              <a:rPr lang="fr-FR" dirty="0"/>
              <a:t>.</a:t>
            </a:r>
          </a:p>
          <a:p>
            <a:endParaRPr lang="fr-FR" dirty="0"/>
          </a:p>
        </p:txBody>
      </p:sp>
      <p:sp>
        <p:nvSpPr>
          <p:cNvPr id="4" name="Espace réservé du pied de page 3">
            <a:extLst>
              <a:ext uri="{FF2B5EF4-FFF2-40B4-BE49-F238E27FC236}">
                <a16:creationId xmlns:a16="http://schemas.microsoft.com/office/drawing/2014/main" id="{4823F7E6-6DEF-44C9-A47D-F755ECB06524}"/>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953A8CCC-8331-459E-B426-5255174B0EF6}"/>
              </a:ext>
            </a:extLst>
          </p:cNvPr>
          <p:cNvSpPr>
            <a:spLocks noGrp="1"/>
          </p:cNvSpPr>
          <p:nvPr>
            <p:ph type="sldNum" sz="quarter" idx="12"/>
          </p:nvPr>
        </p:nvSpPr>
        <p:spPr/>
        <p:txBody>
          <a:bodyPr/>
          <a:lstStyle/>
          <a:p>
            <a:fld id="{960D9CEE-B898-4ED5-9810-72806CD264AE}" type="slidenum">
              <a:rPr lang="fr-FR" smtClean="0"/>
              <a:t>10</a:t>
            </a:fld>
            <a:endParaRPr lang="fr-FR"/>
          </a:p>
        </p:txBody>
      </p:sp>
    </p:spTree>
    <p:extLst>
      <p:ext uri="{BB962C8B-B14F-4D97-AF65-F5344CB8AC3E}">
        <p14:creationId xmlns:p14="http://schemas.microsoft.com/office/powerpoint/2010/main" val="4270964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66248" y="1481959"/>
            <a:ext cx="11031462" cy="4300774"/>
          </a:xfrm>
          <a:ln>
            <a:solidFill>
              <a:srgbClr val="3366FF"/>
            </a:solidFill>
          </a:ln>
        </p:spPr>
        <p:txBody>
          <a:bodyPr vert="horz" lIns="91440" tIns="45720" rIns="91440" bIns="45720" rtlCol="0">
            <a:normAutofit/>
          </a:bodyPr>
          <a:lstStyle/>
          <a:p>
            <a:r>
              <a:rPr lang="fr-FR" dirty="0"/>
              <a:t>1.8.1	</a:t>
            </a:r>
            <a:r>
              <a:rPr lang="fr-FR" b="1" dirty="0"/>
              <a:t>La concession de service public</a:t>
            </a:r>
          </a:p>
          <a:p>
            <a:r>
              <a:rPr lang="fr-FR" dirty="0"/>
              <a:t>Opérateur privé ou public (le concessionnaire), sélectionné conformément aux dispositions régissant la commande publique.</a:t>
            </a:r>
          </a:p>
          <a:p>
            <a:r>
              <a:rPr lang="fr-FR" dirty="0"/>
              <a:t>Caractéristiques: mode de rémunération du concessionnaire est assuré par les résultats de l’exploitation; prise en charge des frais d’entretien des investissements initiaux et des gros œuvres par le concessionnaire. droit d'exploiter l'ouvrage à titre onéreux pendant une durée déterminée. </a:t>
            </a:r>
          </a:p>
          <a:p>
            <a:r>
              <a:rPr lang="fr-FR" b="1" dirty="0"/>
              <a:t>Exemple</a:t>
            </a:r>
            <a:r>
              <a:rPr lang="fr-FR" dirty="0"/>
              <a:t> : concession de zones de chasse; de site touristique...</a:t>
            </a:r>
          </a:p>
          <a:p>
            <a:endParaRPr lang="fr-FR" dirty="0"/>
          </a:p>
          <a:p>
            <a:endParaRPr lang="fr-FR" dirty="0"/>
          </a:p>
        </p:txBody>
      </p:sp>
      <p:sp>
        <p:nvSpPr>
          <p:cNvPr id="4" name="Espace réservé du pied de page 3">
            <a:extLst>
              <a:ext uri="{FF2B5EF4-FFF2-40B4-BE49-F238E27FC236}">
                <a16:creationId xmlns:a16="http://schemas.microsoft.com/office/drawing/2014/main" id="{7474AC69-55A3-41C6-A834-569898EF6FD5}"/>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DC943428-0005-4340-8511-BF5617EA44AC}"/>
              </a:ext>
            </a:extLst>
          </p:cNvPr>
          <p:cNvSpPr>
            <a:spLocks noGrp="1"/>
          </p:cNvSpPr>
          <p:nvPr>
            <p:ph type="sldNum" sz="quarter" idx="12"/>
          </p:nvPr>
        </p:nvSpPr>
        <p:spPr/>
        <p:txBody>
          <a:bodyPr/>
          <a:lstStyle/>
          <a:p>
            <a:fld id="{960D9CEE-B898-4ED5-9810-72806CD264AE}" type="slidenum">
              <a:rPr lang="fr-FR" smtClean="0"/>
              <a:t>11</a:t>
            </a:fld>
            <a:endParaRPr lang="fr-FR"/>
          </a:p>
        </p:txBody>
      </p:sp>
    </p:spTree>
    <p:extLst>
      <p:ext uri="{BB962C8B-B14F-4D97-AF65-F5344CB8AC3E}">
        <p14:creationId xmlns:p14="http://schemas.microsoft.com/office/powerpoint/2010/main" val="543405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r>
              <a:rPr lang="fr-FR" dirty="0"/>
              <a:t>1.8.2	</a:t>
            </a:r>
            <a:r>
              <a:rPr lang="fr-FR" b="1" dirty="0"/>
              <a:t>L’affermage</a:t>
            </a:r>
          </a:p>
          <a:p>
            <a:r>
              <a:rPr lang="fr-FR" dirty="0"/>
              <a:t>Sélection d’un opérateur privé ou public, appelé « fermier » chargé de l’exploitation d’un service public.</a:t>
            </a:r>
          </a:p>
          <a:p>
            <a:r>
              <a:rPr lang="fr-FR" dirty="0"/>
              <a:t>Caractéristiques: </a:t>
            </a:r>
          </a:p>
          <a:p>
            <a:r>
              <a:rPr lang="fr-FR" dirty="0"/>
              <a:t>l’Autorité délégante réalise préalablement l’ouvrage ou les infrastructures. </a:t>
            </a:r>
          </a:p>
          <a:p>
            <a:r>
              <a:rPr lang="fr-FR" dirty="0"/>
              <a:t>Le fermier assure la fourniture du service public au usagers.</a:t>
            </a:r>
          </a:p>
          <a:p>
            <a:r>
              <a:rPr lang="fr-FR" b="1" dirty="0"/>
              <a:t>Exemple</a:t>
            </a:r>
            <a:r>
              <a:rPr lang="fr-FR" dirty="0"/>
              <a:t> : la gestion des jardins publics ; l’exploitation du chemin de fer par SITARAIL.</a:t>
            </a:r>
          </a:p>
          <a:p>
            <a:endParaRPr lang="fr-FR" dirty="0"/>
          </a:p>
          <a:p>
            <a:endParaRPr lang="fr-FR" dirty="0"/>
          </a:p>
        </p:txBody>
      </p:sp>
      <p:sp>
        <p:nvSpPr>
          <p:cNvPr id="4" name="Espace réservé du pied de page 3">
            <a:extLst>
              <a:ext uri="{FF2B5EF4-FFF2-40B4-BE49-F238E27FC236}">
                <a16:creationId xmlns:a16="http://schemas.microsoft.com/office/drawing/2014/main" id="{3D640202-A044-408F-806B-8ABB9928944F}"/>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61C5C6F1-FE31-4AAB-8FDF-D1A4C3D551DC}"/>
              </a:ext>
            </a:extLst>
          </p:cNvPr>
          <p:cNvSpPr>
            <a:spLocks noGrp="1"/>
          </p:cNvSpPr>
          <p:nvPr>
            <p:ph type="sldNum" sz="quarter" idx="12"/>
          </p:nvPr>
        </p:nvSpPr>
        <p:spPr/>
        <p:txBody>
          <a:bodyPr/>
          <a:lstStyle/>
          <a:p>
            <a:fld id="{960D9CEE-B898-4ED5-9810-72806CD264AE}" type="slidenum">
              <a:rPr lang="fr-FR" smtClean="0"/>
              <a:t>12</a:t>
            </a:fld>
            <a:endParaRPr lang="fr-FR"/>
          </a:p>
        </p:txBody>
      </p:sp>
    </p:spTree>
    <p:extLst>
      <p:ext uri="{BB962C8B-B14F-4D97-AF65-F5344CB8AC3E}">
        <p14:creationId xmlns:p14="http://schemas.microsoft.com/office/powerpoint/2010/main" val="4147793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endParaRPr lang="fr-FR" dirty="0"/>
          </a:p>
          <a:p>
            <a:r>
              <a:rPr lang="fr-FR" dirty="0"/>
              <a:t>1.8.3	</a:t>
            </a:r>
            <a:r>
              <a:rPr lang="fr-FR" b="1" dirty="0"/>
              <a:t>La régie intéressée (RI)</a:t>
            </a:r>
          </a:p>
          <a:p>
            <a:r>
              <a:rPr lang="fr-FR" dirty="0"/>
              <a:t>Mode de contrat par lequel, exploitation d’un ouvrage public par une personne morale de droit public ou privé.</a:t>
            </a:r>
          </a:p>
          <a:p>
            <a:r>
              <a:rPr lang="fr-FR" dirty="0"/>
              <a:t>Caractéristiques:</a:t>
            </a:r>
          </a:p>
          <a:p>
            <a:r>
              <a:rPr lang="fr-FR" dirty="0"/>
              <a:t>L’ouvrage est réalisé par l’autorité délégante;</a:t>
            </a:r>
          </a:p>
          <a:p>
            <a:r>
              <a:rPr lang="fr-FR" dirty="0"/>
              <a:t>Le régisseur est rémunéré en fonction des résultats de l’exploitation;</a:t>
            </a:r>
          </a:p>
          <a:p>
            <a:r>
              <a:rPr lang="fr-FR" dirty="0"/>
              <a:t>Le risque n’est pas partagé par le régisseur.</a:t>
            </a:r>
          </a:p>
          <a:p>
            <a:r>
              <a:rPr lang="fr-FR" b="1" dirty="0"/>
              <a:t>Exemple</a:t>
            </a:r>
            <a:r>
              <a:rPr lang="fr-FR" dirty="0"/>
              <a:t> : Collecte de taxes dans les marchés.</a:t>
            </a:r>
          </a:p>
          <a:p>
            <a:endParaRPr lang="fr-FR" dirty="0"/>
          </a:p>
          <a:p>
            <a:endParaRPr lang="fr-FR" dirty="0"/>
          </a:p>
        </p:txBody>
      </p:sp>
      <p:sp>
        <p:nvSpPr>
          <p:cNvPr id="4" name="Espace réservé du pied de page 3">
            <a:extLst>
              <a:ext uri="{FF2B5EF4-FFF2-40B4-BE49-F238E27FC236}">
                <a16:creationId xmlns:a16="http://schemas.microsoft.com/office/drawing/2014/main" id="{03AAEE98-C0D4-4408-88DA-B19A7C8D6A4C}"/>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A0641FF9-9D5E-46F8-8220-C8F3CA8021B8}"/>
              </a:ext>
            </a:extLst>
          </p:cNvPr>
          <p:cNvSpPr>
            <a:spLocks noGrp="1"/>
          </p:cNvSpPr>
          <p:nvPr>
            <p:ph type="sldNum" sz="quarter" idx="12"/>
          </p:nvPr>
        </p:nvSpPr>
        <p:spPr/>
        <p:txBody>
          <a:bodyPr/>
          <a:lstStyle/>
          <a:p>
            <a:fld id="{960D9CEE-B898-4ED5-9810-72806CD264AE}" type="slidenum">
              <a:rPr lang="fr-FR" smtClean="0"/>
              <a:t>13</a:t>
            </a:fld>
            <a:endParaRPr lang="fr-FR"/>
          </a:p>
        </p:txBody>
      </p:sp>
    </p:spTree>
    <p:extLst>
      <p:ext uri="{BB962C8B-B14F-4D97-AF65-F5344CB8AC3E}">
        <p14:creationId xmlns:p14="http://schemas.microsoft.com/office/powerpoint/2010/main" val="3137467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endParaRPr lang="fr-FR" dirty="0"/>
          </a:p>
          <a:p>
            <a:r>
              <a:rPr lang="fr-FR" dirty="0"/>
              <a:t>1.9	</a:t>
            </a:r>
            <a:r>
              <a:rPr lang="fr-FR" b="1" dirty="0"/>
              <a:t>Maître d’ouvrage (MO)</a:t>
            </a:r>
          </a:p>
          <a:p>
            <a:r>
              <a:rPr lang="fr-FR" dirty="0"/>
              <a:t>Le Maitre d’ouvrage est la personne morale de droit public ou de droit privé qui est le propriétaire final de l’ouvrage ou de l’équipement technique, objet du marché. Exemple : le Maire qui confie à une personne morale de droit public ou de droit privé, la réalisation d’une station de traitement des eaux usées de la ville de Ouagadougou.</a:t>
            </a:r>
          </a:p>
          <a:p>
            <a:endParaRPr lang="fr-FR" dirty="0"/>
          </a:p>
          <a:p>
            <a:endParaRPr lang="fr-FR" dirty="0"/>
          </a:p>
        </p:txBody>
      </p:sp>
      <p:sp>
        <p:nvSpPr>
          <p:cNvPr id="4" name="Espace réservé du pied de page 3">
            <a:extLst>
              <a:ext uri="{FF2B5EF4-FFF2-40B4-BE49-F238E27FC236}">
                <a16:creationId xmlns:a16="http://schemas.microsoft.com/office/drawing/2014/main" id="{A5D9BF8E-30C7-4BF9-9CD2-E9FD6CCEDA7B}"/>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9C451CF7-17EC-438D-906C-41304587445A}"/>
              </a:ext>
            </a:extLst>
          </p:cNvPr>
          <p:cNvSpPr>
            <a:spLocks noGrp="1"/>
          </p:cNvSpPr>
          <p:nvPr>
            <p:ph type="sldNum" sz="quarter" idx="12"/>
          </p:nvPr>
        </p:nvSpPr>
        <p:spPr/>
        <p:txBody>
          <a:bodyPr/>
          <a:lstStyle/>
          <a:p>
            <a:fld id="{960D9CEE-B898-4ED5-9810-72806CD264AE}" type="slidenum">
              <a:rPr lang="fr-FR" smtClean="0"/>
              <a:t>14</a:t>
            </a:fld>
            <a:endParaRPr lang="fr-FR"/>
          </a:p>
        </p:txBody>
      </p:sp>
    </p:spTree>
    <p:extLst>
      <p:ext uri="{BB962C8B-B14F-4D97-AF65-F5344CB8AC3E}">
        <p14:creationId xmlns:p14="http://schemas.microsoft.com/office/powerpoint/2010/main" val="1354742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endParaRPr lang="fr-FR" sz="2800" dirty="0"/>
          </a:p>
          <a:p>
            <a:r>
              <a:rPr lang="fr-FR" sz="2800" dirty="0"/>
              <a:t>1.10	</a:t>
            </a:r>
            <a:r>
              <a:rPr lang="fr-FR" sz="2800" b="1" dirty="0"/>
              <a:t>Maître d’ouvrage délégué (MOD) </a:t>
            </a:r>
          </a:p>
          <a:p>
            <a:r>
              <a:rPr lang="fr-FR" sz="2800" dirty="0"/>
              <a:t>Le maitre d’ouvrage délégué est la personne morale de droit public ou de droit privé qui est le délégataire ou mandataire du maître d’ouvrage dans l’exécution de ses missions. Exemple : Agence Faso Barra.</a:t>
            </a:r>
          </a:p>
          <a:p>
            <a:endParaRPr lang="fr-FR" sz="2800" dirty="0"/>
          </a:p>
          <a:p>
            <a:endParaRPr lang="fr-FR" sz="2800" dirty="0"/>
          </a:p>
        </p:txBody>
      </p:sp>
      <p:sp>
        <p:nvSpPr>
          <p:cNvPr id="4" name="Espace réservé du pied de page 3">
            <a:extLst>
              <a:ext uri="{FF2B5EF4-FFF2-40B4-BE49-F238E27FC236}">
                <a16:creationId xmlns:a16="http://schemas.microsoft.com/office/drawing/2014/main" id="{A5D9BF8E-30C7-4BF9-9CD2-E9FD6CCEDA7B}"/>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9C451CF7-17EC-438D-906C-41304587445A}"/>
              </a:ext>
            </a:extLst>
          </p:cNvPr>
          <p:cNvSpPr>
            <a:spLocks noGrp="1"/>
          </p:cNvSpPr>
          <p:nvPr>
            <p:ph type="sldNum" sz="quarter" idx="12"/>
          </p:nvPr>
        </p:nvSpPr>
        <p:spPr/>
        <p:txBody>
          <a:bodyPr/>
          <a:lstStyle/>
          <a:p>
            <a:fld id="{960D9CEE-B898-4ED5-9810-72806CD264AE}" type="slidenum">
              <a:rPr lang="fr-FR" smtClean="0"/>
              <a:t>15</a:t>
            </a:fld>
            <a:endParaRPr lang="fr-FR"/>
          </a:p>
        </p:txBody>
      </p:sp>
    </p:spTree>
    <p:extLst>
      <p:ext uri="{BB962C8B-B14F-4D97-AF65-F5344CB8AC3E}">
        <p14:creationId xmlns:p14="http://schemas.microsoft.com/office/powerpoint/2010/main" val="551900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endParaRPr lang="fr-FR" dirty="0"/>
          </a:p>
          <a:p>
            <a:r>
              <a:rPr lang="fr-FR" dirty="0"/>
              <a:t>1.11</a:t>
            </a:r>
            <a:r>
              <a:rPr lang="fr-FR" b="1" dirty="0"/>
              <a:t>	Maître d’œuvre</a:t>
            </a:r>
          </a:p>
          <a:p>
            <a:r>
              <a:rPr lang="fr-FR" dirty="0"/>
              <a:t>personne physique ou morale de droit public ou de droit privé chargée par le maître d’ouvrage public ou le maître d’ouvrage délégué, de concevoir les aspects architectural et technique de la réalisation d’un ouvrage de bâtiment ou d’infrastructure.</a:t>
            </a:r>
          </a:p>
          <a:p>
            <a:r>
              <a:rPr lang="fr-FR" dirty="0"/>
              <a:t>La maîtrise d’œuvre inclut des fonctions de conception et d’assistance technique (direction de l'exécution des contrats de travaux, ordonnancement, pilotage, coordination du chantier, réception).</a:t>
            </a:r>
          </a:p>
          <a:p>
            <a:endParaRPr lang="fr-FR" dirty="0"/>
          </a:p>
          <a:p>
            <a:endParaRPr lang="fr-FR" dirty="0"/>
          </a:p>
        </p:txBody>
      </p:sp>
      <p:sp>
        <p:nvSpPr>
          <p:cNvPr id="4" name="Espace réservé du pied de page 3">
            <a:extLst>
              <a:ext uri="{FF2B5EF4-FFF2-40B4-BE49-F238E27FC236}">
                <a16:creationId xmlns:a16="http://schemas.microsoft.com/office/drawing/2014/main" id="{BE737D7B-0B4F-4728-AD48-EC07EAF5E04B}"/>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9A4EEF69-15CE-400A-83C5-E15B8ABDEA57}"/>
              </a:ext>
            </a:extLst>
          </p:cNvPr>
          <p:cNvSpPr>
            <a:spLocks noGrp="1"/>
          </p:cNvSpPr>
          <p:nvPr>
            <p:ph type="sldNum" sz="quarter" idx="12"/>
          </p:nvPr>
        </p:nvSpPr>
        <p:spPr/>
        <p:txBody>
          <a:bodyPr/>
          <a:lstStyle/>
          <a:p>
            <a:fld id="{960D9CEE-B898-4ED5-9810-72806CD264AE}" type="slidenum">
              <a:rPr lang="fr-FR" smtClean="0"/>
              <a:t>16</a:t>
            </a:fld>
            <a:endParaRPr lang="fr-FR"/>
          </a:p>
        </p:txBody>
      </p:sp>
    </p:spTree>
    <p:extLst>
      <p:ext uri="{BB962C8B-B14F-4D97-AF65-F5344CB8AC3E}">
        <p14:creationId xmlns:p14="http://schemas.microsoft.com/office/powerpoint/2010/main" val="3451505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Cadre référentiel et juridique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r>
              <a:rPr lang="fr-FR" dirty="0"/>
              <a:t>La commande publique est encadrée par un certain nombre de textes tant national, communautaire, qu’international. </a:t>
            </a:r>
          </a:p>
          <a:p>
            <a:r>
              <a:rPr lang="fr-FR" dirty="0"/>
              <a:t>2.1 </a:t>
            </a:r>
            <a:r>
              <a:rPr lang="fr-FR" b="1" dirty="0"/>
              <a:t>Les instruments internationaux </a:t>
            </a:r>
          </a:p>
          <a:p>
            <a:r>
              <a:rPr lang="fr-FR" dirty="0"/>
              <a:t>Notamment:</a:t>
            </a:r>
          </a:p>
          <a:p>
            <a:r>
              <a:rPr lang="fr-FR" dirty="0"/>
              <a:t>l’Accord OMC sur les marchés publics (AMP) 15 avril 1994 ;</a:t>
            </a:r>
          </a:p>
          <a:p>
            <a:r>
              <a:rPr lang="fr-FR" dirty="0"/>
              <a:t>les Directives des bailleurs de fonds (BM , BAD, FED, BID, AFD…) ;</a:t>
            </a:r>
          </a:p>
          <a:p>
            <a:r>
              <a:rPr lang="fr-FR" dirty="0"/>
              <a:t>la Déclaration de Paris et son Programme d’action d’Accra sur l'efficacité de l'aide au développement (2005/2008) ;</a:t>
            </a:r>
          </a:p>
          <a:p>
            <a:endParaRPr lang="fr-FR" dirty="0"/>
          </a:p>
          <a:p>
            <a:endParaRPr lang="fr-FR" dirty="0"/>
          </a:p>
        </p:txBody>
      </p:sp>
      <p:sp>
        <p:nvSpPr>
          <p:cNvPr id="4" name="Espace réservé du pied de page 3">
            <a:extLst>
              <a:ext uri="{FF2B5EF4-FFF2-40B4-BE49-F238E27FC236}">
                <a16:creationId xmlns:a16="http://schemas.microsoft.com/office/drawing/2014/main" id="{25983FDD-BD7A-40FE-8C93-DC7C16B356FF}"/>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DB6ED74B-96D6-42E1-8ED3-362E0A59556A}"/>
              </a:ext>
            </a:extLst>
          </p:cNvPr>
          <p:cNvSpPr>
            <a:spLocks noGrp="1"/>
          </p:cNvSpPr>
          <p:nvPr>
            <p:ph type="sldNum" sz="quarter" idx="12"/>
          </p:nvPr>
        </p:nvSpPr>
        <p:spPr/>
        <p:txBody>
          <a:bodyPr/>
          <a:lstStyle/>
          <a:p>
            <a:fld id="{960D9CEE-B898-4ED5-9810-72806CD264AE}" type="slidenum">
              <a:rPr lang="fr-FR" smtClean="0"/>
              <a:t>17</a:t>
            </a:fld>
            <a:endParaRPr lang="fr-FR"/>
          </a:p>
        </p:txBody>
      </p:sp>
    </p:spTree>
    <p:extLst>
      <p:ext uri="{BB962C8B-B14F-4D97-AF65-F5344CB8AC3E}">
        <p14:creationId xmlns:p14="http://schemas.microsoft.com/office/powerpoint/2010/main" val="57997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Cadre référentiel et juridique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a:bodyPr>
          <a:lstStyle/>
          <a:p>
            <a:r>
              <a:rPr lang="fr-FR" dirty="0"/>
              <a:t>2.2 </a:t>
            </a:r>
            <a:r>
              <a:rPr lang="fr-FR" b="1" dirty="0"/>
              <a:t>Les instruments communautaires </a:t>
            </a:r>
          </a:p>
          <a:p>
            <a:r>
              <a:rPr lang="fr-FR" dirty="0"/>
              <a:t>Directive n°01/2009/CM/UEMOA portant code de transparence dans la gestion des finances publiques au sein de l’UEMOA </a:t>
            </a:r>
          </a:p>
          <a:p>
            <a:r>
              <a:rPr lang="fr-FR" dirty="0"/>
              <a:t>Directive N° 04/2005/CM/UEMOA du 9 décembre 2005 portant procédures de passation, d’exécution et de règlement des marchés publics et des délégations de service public;</a:t>
            </a:r>
          </a:p>
          <a:p>
            <a:r>
              <a:rPr lang="fr-FR" dirty="0"/>
              <a:t>La Directive N° 05/2005/CM/UEMOA du 9 décembre 2005 portant contrôle et régulation des marchés publics et des délégations de service public.</a:t>
            </a:r>
          </a:p>
          <a:p>
            <a:endParaRPr lang="fr-FR" dirty="0"/>
          </a:p>
          <a:p>
            <a:endParaRPr lang="fr-FR" dirty="0"/>
          </a:p>
        </p:txBody>
      </p:sp>
      <p:sp>
        <p:nvSpPr>
          <p:cNvPr id="4" name="Espace réservé du pied de page 3">
            <a:extLst>
              <a:ext uri="{FF2B5EF4-FFF2-40B4-BE49-F238E27FC236}">
                <a16:creationId xmlns:a16="http://schemas.microsoft.com/office/drawing/2014/main" id="{95EDA3CD-0CEE-44B9-A7B9-3DAB1DE4C943}"/>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01D61622-A1F7-40D8-A1FE-C42BD0F5DBF4}"/>
              </a:ext>
            </a:extLst>
          </p:cNvPr>
          <p:cNvSpPr>
            <a:spLocks noGrp="1"/>
          </p:cNvSpPr>
          <p:nvPr>
            <p:ph type="sldNum" sz="quarter" idx="12"/>
          </p:nvPr>
        </p:nvSpPr>
        <p:spPr/>
        <p:txBody>
          <a:bodyPr/>
          <a:lstStyle/>
          <a:p>
            <a:fld id="{960D9CEE-B898-4ED5-9810-72806CD264AE}" type="slidenum">
              <a:rPr lang="fr-FR" smtClean="0"/>
              <a:t>18</a:t>
            </a:fld>
            <a:endParaRPr lang="fr-FR"/>
          </a:p>
        </p:txBody>
      </p:sp>
    </p:spTree>
    <p:extLst>
      <p:ext uri="{BB962C8B-B14F-4D97-AF65-F5344CB8AC3E}">
        <p14:creationId xmlns:p14="http://schemas.microsoft.com/office/powerpoint/2010/main" val="1257151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Cadre référentiel et juridique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921854" y="1303283"/>
            <a:ext cx="11031462" cy="5002424"/>
          </a:xfrm>
          <a:ln>
            <a:solidFill>
              <a:srgbClr val="3366FF"/>
            </a:solidFill>
          </a:ln>
        </p:spPr>
        <p:txBody>
          <a:bodyPr vert="horz" lIns="91440" tIns="45720" rIns="91440" bIns="45720" rtlCol="0">
            <a:normAutofit lnSpcReduction="10000"/>
          </a:bodyPr>
          <a:lstStyle/>
          <a:p>
            <a:r>
              <a:rPr lang="fr-FR" dirty="0"/>
              <a:t>2.3 </a:t>
            </a:r>
            <a:r>
              <a:rPr lang="fr-FR" b="1" dirty="0"/>
              <a:t>Le dispositif juridique au niveau national</a:t>
            </a:r>
          </a:p>
          <a:p>
            <a:r>
              <a:rPr lang="fr-FR" dirty="0"/>
              <a:t>Loi n°004-2015/CNT du 03 mars 2015 portant prévention et répression de la corruption au Burkina Faso ;</a:t>
            </a:r>
          </a:p>
          <a:p>
            <a:r>
              <a:rPr lang="fr-FR" dirty="0"/>
              <a:t>La loi n°039-2016 du 02 décembre 2016 portant réglementation générale de la commande publique ;</a:t>
            </a:r>
          </a:p>
          <a:p>
            <a:r>
              <a:rPr lang="fr-FR" dirty="0"/>
              <a:t>Les décrets d’applications et décrets modificatifs :</a:t>
            </a:r>
          </a:p>
          <a:p>
            <a:r>
              <a:rPr lang="fr-FR" dirty="0"/>
              <a:t>Décret n° 2017-0049 /PRES/PM/MINEFID portant procédures de passation, d'exécution et de règlement des marchés publics et des délégations de service public ;</a:t>
            </a:r>
          </a:p>
          <a:p>
            <a:r>
              <a:rPr lang="fr-FR" dirty="0"/>
              <a:t>Décret N°2017-0050/PRES/PM/MINEFID portant attributions, organisation et fonctionnement de l’Autorité de régulation de la commande publique ;</a:t>
            </a:r>
          </a:p>
          <a:p>
            <a:endParaRPr lang="fr-FR" dirty="0"/>
          </a:p>
        </p:txBody>
      </p:sp>
      <p:sp>
        <p:nvSpPr>
          <p:cNvPr id="4" name="Espace réservé du pied de page 3">
            <a:extLst>
              <a:ext uri="{FF2B5EF4-FFF2-40B4-BE49-F238E27FC236}">
                <a16:creationId xmlns:a16="http://schemas.microsoft.com/office/drawing/2014/main" id="{D7A05E43-F524-41BE-B307-066D1C411038}"/>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9C13B016-DD25-41CA-B727-925785F703DF}"/>
              </a:ext>
            </a:extLst>
          </p:cNvPr>
          <p:cNvSpPr>
            <a:spLocks noGrp="1"/>
          </p:cNvSpPr>
          <p:nvPr>
            <p:ph type="sldNum" sz="quarter" idx="12"/>
          </p:nvPr>
        </p:nvSpPr>
        <p:spPr/>
        <p:txBody>
          <a:bodyPr/>
          <a:lstStyle/>
          <a:p>
            <a:fld id="{960D9CEE-B898-4ED5-9810-72806CD264AE}" type="slidenum">
              <a:rPr lang="fr-FR" smtClean="0"/>
              <a:t>19</a:t>
            </a:fld>
            <a:endParaRPr lang="fr-FR"/>
          </a:p>
        </p:txBody>
      </p:sp>
    </p:spTree>
    <p:extLst>
      <p:ext uri="{BB962C8B-B14F-4D97-AF65-F5344CB8AC3E}">
        <p14:creationId xmlns:p14="http://schemas.microsoft.com/office/powerpoint/2010/main" val="339137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 name="Modèle 3D 4" descr="Tableau réversible autonome">
                <a:extLst>
                  <a:ext uri="{FF2B5EF4-FFF2-40B4-BE49-F238E27FC236}">
                    <a16:creationId xmlns:a16="http://schemas.microsoft.com/office/drawing/2014/main" id="{AB1EEDFE-513F-4293-AC0A-C1901E444FCC}"/>
                  </a:ext>
                </a:extLst>
              </p:cNvPr>
              <p:cNvGraphicFramePr>
                <a:graphicFrameLocks noChangeAspect="1"/>
              </p:cNvGraphicFramePr>
              <p:nvPr>
                <p:extLst>
                  <p:ext uri="{D42A27DB-BD31-4B8C-83A1-F6EECF244321}">
                    <p14:modId xmlns:p14="http://schemas.microsoft.com/office/powerpoint/2010/main" val="2265556389"/>
                  </p:ext>
                </p:extLst>
              </p:nvPr>
            </p:nvGraphicFramePr>
            <p:xfrm>
              <a:off x="1662532" y="-362569"/>
              <a:ext cx="9805684" cy="10753066"/>
            </p:xfrm>
            <a:graphic>
              <a:graphicData uri="http://schemas.microsoft.com/office/drawing/2017/model3d">
                <am3d:model3d r:embed="rId2">
                  <am3d:spPr>
                    <a:xfrm>
                      <a:off x="0" y="0"/>
                      <a:ext cx="9805684" cy="10753066"/>
                    </a:xfrm>
                    <a:prstGeom prst="rect">
                      <a:avLst/>
                    </a:prstGeom>
                  </am3d:spPr>
                  <am3d:camera>
                    <am3d:pos x="0" y="0" z="65799775"/>
                    <am3d:up dx="0" dy="36000000" dz="0"/>
                    <am3d:lookAt x="0" y="0" z="0"/>
                    <am3d:perspective fov="2700000"/>
                  </am3d:camera>
                  <am3d:trans>
                    <am3d:meterPerModelUnit n="495143" d="1000000"/>
                    <am3d:preTrans dx="0" dy="3749941" dz="0"/>
                    <am3d:scale>
                      <am3d:sx n="1000000" d="1000000"/>
                      <am3d:sy n="1000000" d="1000000"/>
                      <am3d:sz n="1000000" d="1000000"/>
                    </am3d:scale>
                    <am3d:rot ax="200011" ay="-41597" az="-2429"/>
                    <am3d:postTrans dx="0" dy="0" dz="0"/>
                  </am3d:trans>
                  <am3d:raster rName="Office3DRenderer" rVer="16.0.8326">
                    <am3d:blip r:embed="rId3"/>
                  </am3d:raster>
                  <am3d:objViewport viewportSz="149274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descr="Tableau réversible autonome">
                <a:extLst>
                  <a:ext uri="{FF2B5EF4-FFF2-40B4-BE49-F238E27FC236}">
                    <a16:creationId xmlns:a16="http://schemas.microsoft.com/office/drawing/2014/main" id="{AB1EEDFE-513F-4293-AC0A-C1901E444FCC}"/>
                  </a:ext>
                </a:extLst>
              </p:cNvPr>
              <p:cNvPicPr>
                <a:picLocks noGrp="1" noRot="1" noChangeAspect="1" noMove="1" noResize="1" noEditPoints="1" noAdjustHandles="1" noChangeArrowheads="1" noChangeShapeType="1" noCrop="1"/>
              </p:cNvPicPr>
              <p:nvPr/>
            </p:nvPicPr>
            <p:blipFill>
              <a:blip r:embed="rId3"/>
              <a:stretch>
                <a:fillRect/>
              </a:stretch>
            </p:blipFill>
            <p:spPr>
              <a:xfrm>
                <a:off x="1662532" y="-362569"/>
                <a:ext cx="9805684" cy="10753066"/>
              </a:xfrm>
              <a:prstGeom prst="rect">
                <a:avLst/>
              </a:prstGeom>
            </p:spPr>
          </p:pic>
        </mc:Fallback>
      </mc:AlternateContent>
      <p:sp>
        <p:nvSpPr>
          <p:cNvPr id="6" name="ZoneTexte 5">
            <a:extLst>
              <a:ext uri="{FF2B5EF4-FFF2-40B4-BE49-F238E27FC236}">
                <a16:creationId xmlns:a16="http://schemas.microsoft.com/office/drawing/2014/main" id="{C1659B3A-32B6-4B3F-93A0-409B296B757A}"/>
              </a:ext>
            </a:extLst>
          </p:cNvPr>
          <p:cNvSpPr txBox="1"/>
          <p:nvPr/>
        </p:nvSpPr>
        <p:spPr>
          <a:xfrm>
            <a:off x="2732687" y="131155"/>
            <a:ext cx="8145517" cy="2554545"/>
          </a:xfrm>
          <a:prstGeom prst="rect">
            <a:avLst/>
          </a:prstGeom>
          <a:noFill/>
        </p:spPr>
        <p:txBody>
          <a:bodyPr wrap="square" rtlCol="0">
            <a:spAutoFit/>
          </a:bodyPr>
          <a:lstStyle/>
          <a:p>
            <a:pPr algn="ctr"/>
            <a:r>
              <a:rPr lang="fr-FR" sz="2400" u="sng" dirty="0">
                <a:solidFill>
                  <a:schemeClr val="bg1"/>
                </a:solidFill>
                <a:latin typeface="Arial Black" panose="020B0A04020102020204" pitchFamily="34" charset="0"/>
              </a:rPr>
              <a:t>Plan de la présentation</a:t>
            </a:r>
          </a:p>
          <a:p>
            <a:endParaRPr lang="fr-FR" dirty="0">
              <a:solidFill>
                <a:schemeClr val="bg1"/>
              </a:solidFill>
            </a:endParaRPr>
          </a:p>
          <a:p>
            <a:pPr marL="354387" indent="-354387">
              <a:buFont typeface="Wingdings" panose="05000000000000000000" pitchFamily="2" charset="2"/>
              <a:buChar char="q"/>
            </a:pPr>
            <a:r>
              <a:rPr lang="fr-FR" sz="2000" b="1" dirty="0">
                <a:solidFill>
                  <a:schemeClr val="bg1"/>
                </a:solidFill>
              </a:rPr>
              <a:t>Module 1</a:t>
            </a:r>
            <a:r>
              <a:rPr lang="fr-FR" sz="2000" dirty="0">
                <a:solidFill>
                  <a:schemeClr val="bg1"/>
                </a:solidFill>
              </a:rPr>
              <a:t>: </a:t>
            </a:r>
            <a:r>
              <a:rPr lang="fr-FR" sz="2000" b="1" dirty="0">
                <a:solidFill>
                  <a:schemeClr val="bg1"/>
                </a:solidFill>
              </a:rPr>
              <a:t>Cadre conceptuel de la commande publique (CP)</a:t>
            </a:r>
          </a:p>
          <a:p>
            <a:pPr marL="826903" lvl="1" indent="-354387">
              <a:buClr>
                <a:schemeClr val="bg1"/>
              </a:buClr>
              <a:buFont typeface="Wingdings" panose="05000000000000000000" pitchFamily="2" charset="2"/>
              <a:buChar char="Ø"/>
            </a:pPr>
            <a:r>
              <a:rPr lang="fr-FR" sz="2000" dirty="0">
                <a:solidFill>
                  <a:schemeClr val="bg1"/>
                </a:solidFill>
              </a:rPr>
              <a:t>Contexte de la CP</a:t>
            </a:r>
          </a:p>
          <a:p>
            <a:pPr marL="826903" lvl="1" indent="-354387">
              <a:buClr>
                <a:schemeClr val="bg1"/>
              </a:buClr>
              <a:buFont typeface="Wingdings" panose="05000000000000000000" pitchFamily="2" charset="2"/>
              <a:buChar char="Ø"/>
            </a:pPr>
            <a:r>
              <a:rPr lang="fr-FR" sz="2000" dirty="0">
                <a:solidFill>
                  <a:schemeClr val="bg1"/>
                </a:solidFill>
              </a:rPr>
              <a:t>Vocabulaire de la CP</a:t>
            </a:r>
          </a:p>
          <a:p>
            <a:pPr marL="826903" lvl="1" indent="-354387">
              <a:buFont typeface="Wingdings" panose="05000000000000000000" pitchFamily="2" charset="2"/>
              <a:buChar char="Ø"/>
            </a:pPr>
            <a:r>
              <a:rPr lang="fr-FR" sz="2000" dirty="0">
                <a:solidFill>
                  <a:schemeClr val="bg1"/>
                </a:solidFill>
              </a:rPr>
              <a:t>Cadre référentiel et juridique</a:t>
            </a:r>
          </a:p>
          <a:p>
            <a:pPr marL="826903" lvl="1" indent="-354387">
              <a:buFont typeface="Wingdings" panose="05000000000000000000" pitchFamily="2" charset="2"/>
              <a:buChar char="Ø"/>
            </a:pPr>
            <a:r>
              <a:rPr lang="fr-FR" sz="2000" dirty="0">
                <a:solidFill>
                  <a:schemeClr val="bg1"/>
                </a:solidFill>
              </a:rPr>
              <a:t>Seuils de la CP</a:t>
            </a:r>
          </a:p>
          <a:p>
            <a:pPr marL="354387" indent="-354387">
              <a:buFont typeface="Wingdings" panose="05000000000000000000" pitchFamily="2" charset="2"/>
              <a:buChar char="Ø"/>
            </a:pPr>
            <a:endParaRPr lang="fr-FR" dirty="0">
              <a:solidFill>
                <a:schemeClr val="bg1"/>
              </a:solidFill>
            </a:endParaRPr>
          </a:p>
        </p:txBody>
      </p:sp>
      <p:sp>
        <p:nvSpPr>
          <p:cNvPr id="14" name="Forme libre : forme 13">
            <a:extLst>
              <a:ext uri="{FF2B5EF4-FFF2-40B4-BE49-F238E27FC236}">
                <a16:creationId xmlns:a16="http://schemas.microsoft.com/office/drawing/2014/main" id="{AC43DBE9-49DC-4C4F-AA09-3D4BF3528233}"/>
              </a:ext>
            </a:extLst>
          </p:cNvPr>
          <p:cNvSpPr/>
          <p:nvPr/>
        </p:nvSpPr>
        <p:spPr>
          <a:xfrm>
            <a:off x="7019571" y="3933031"/>
            <a:ext cx="93844" cy="43312"/>
          </a:xfrm>
          <a:custGeom>
            <a:avLst/>
            <a:gdLst>
              <a:gd name="connsiteX0" fmla="*/ 0 w 90805"/>
              <a:gd name="connsiteY0" fmla="*/ 0 h 41910"/>
              <a:gd name="connsiteX1" fmla="*/ 45403 w 90805"/>
              <a:gd name="connsiteY1" fmla="*/ 41910 h 41910"/>
              <a:gd name="connsiteX2" fmla="*/ 90805 w 90805"/>
              <a:gd name="connsiteY2" fmla="*/ 0 h 41910"/>
              <a:gd name="connsiteX3" fmla="*/ 0 w 90805"/>
              <a:gd name="connsiteY3" fmla="*/ 0 h 41910"/>
            </a:gdLst>
            <a:ahLst/>
            <a:cxnLst>
              <a:cxn ang="0">
                <a:pos x="connsiteX0" y="connsiteY0"/>
              </a:cxn>
              <a:cxn ang="0">
                <a:pos x="connsiteX1" y="connsiteY1"/>
              </a:cxn>
              <a:cxn ang="0">
                <a:pos x="connsiteX2" y="connsiteY2"/>
              </a:cxn>
              <a:cxn ang="0">
                <a:pos x="connsiteX3" y="connsiteY3"/>
              </a:cxn>
            </a:cxnLst>
            <a:rect l="l" t="t" r="r" b="b"/>
            <a:pathLst>
              <a:path w="90805" h="41910">
                <a:moveTo>
                  <a:pt x="0" y="0"/>
                </a:moveTo>
                <a:cubicBezTo>
                  <a:pt x="2095" y="23749"/>
                  <a:pt x="21653" y="41910"/>
                  <a:pt x="45403" y="41910"/>
                </a:cubicBezTo>
                <a:cubicBezTo>
                  <a:pt x="69152" y="41910"/>
                  <a:pt x="88710" y="23749"/>
                  <a:pt x="90805" y="0"/>
                </a:cubicBezTo>
                <a:lnTo>
                  <a:pt x="0" y="0"/>
                </a:lnTo>
                <a:close/>
              </a:path>
            </a:pathLst>
          </a:custGeom>
          <a:solidFill>
            <a:srgbClr val="000000"/>
          </a:solidFill>
          <a:ln w="6945" cap="flat">
            <a:noFill/>
            <a:prstDash val="solid"/>
            <a:miter/>
          </a:ln>
        </p:spPr>
        <p:txBody>
          <a:bodyPr rot="0" spcFirstLastPara="0" vertOverflow="overflow" horzOverflow="overflow" vert="horz" wrap="square" lIns="94500" tIns="47250" rIns="94500" bIns="47250" numCol="1" spcCol="0" rtlCol="0" fromWordArt="0" anchor="ctr" anchorCtr="0" forceAA="0" compatLnSpc="1">
            <a:prstTxWarp prst="textNoShape">
              <a:avLst/>
            </a:prstTxWarp>
            <a:noAutofit/>
          </a:bodyPr>
          <a:lstStyle/>
          <a:p>
            <a:endParaRPr lang="fr-FR" sz="1934"/>
          </a:p>
        </p:txBody>
      </p:sp>
      <p:sp>
        <p:nvSpPr>
          <p:cNvPr id="16" name="ZoneTexte 15">
            <a:extLst>
              <a:ext uri="{FF2B5EF4-FFF2-40B4-BE49-F238E27FC236}">
                <a16:creationId xmlns:a16="http://schemas.microsoft.com/office/drawing/2014/main" id="{3351A3F0-761C-4599-9149-8D85FD19A569}"/>
              </a:ext>
            </a:extLst>
          </p:cNvPr>
          <p:cNvSpPr txBox="1"/>
          <p:nvPr/>
        </p:nvSpPr>
        <p:spPr>
          <a:xfrm>
            <a:off x="2732686" y="2548036"/>
            <a:ext cx="7683063" cy="1384995"/>
          </a:xfrm>
          <a:prstGeom prst="rect">
            <a:avLst/>
          </a:prstGeom>
          <a:noFill/>
        </p:spPr>
        <p:txBody>
          <a:bodyPr wrap="square" rtlCol="0">
            <a:spAutoFit/>
          </a:bodyPr>
          <a:lstStyle/>
          <a:p>
            <a:pPr marL="354387" indent="-354387">
              <a:buFont typeface="Wingdings" panose="05000000000000000000" pitchFamily="2" charset="2"/>
              <a:buChar char="q"/>
            </a:pPr>
            <a:r>
              <a:rPr lang="fr-FR" sz="2000" b="1" dirty="0">
                <a:solidFill>
                  <a:schemeClr val="bg1"/>
                </a:solidFill>
              </a:rPr>
              <a:t>Module 2</a:t>
            </a:r>
            <a:r>
              <a:rPr lang="fr-FR" sz="2000" dirty="0">
                <a:solidFill>
                  <a:schemeClr val="bg1"/>
                </a:solidFill>
              </a:rPr>
              <a:t>: </a:t>
            </a:r>
            <a:r>
              <a:rPr lang="fr-FR" sz="2000" b="1" dirty="0">
                <a:solidFill>
                  <a:schemeClr val="bg1"/>
                </a:solidFill>
              </a:rPr>
              <a:t>Cadre institutionnel de la CP</a:t>
            </a:r>
          </a:p>
          <a:p>
            <a:pPr marL="826903" lvl="1" indent="-354387">
              <a:buFont typeface="Wingdings" panose="05000000000000000000" pitchFamily="2" charset="2"/>
              <a:buChar char="Ø"/>
            </a:pPr>
            <a:r>
              <a:rPr lang="fr-FR" sz="2000" dirty="0">
                <a:solidFill>
                  <a:schemeClr val="bg1"/>
                </a:solidFill>
              </a:rPr>
              <a:t>Les organes de gestion</a:t>
            </a:r>
          </a:p>
          <a:p>
            <a:pPr marL="826903" lvl="1" indent="-354387">
              <a:buFont typeface="Wingdings" panose="05000000000000000000" pitchFamily="2" charset="2"/>
              <a:buChar char="Ø"/>
            </a:pPr>
            <a:r>
              <a:rPr lang="fr-FR" sz="2000" dirty="0">
                <a:solidFill>
                  <a:schemeClr val="bg1"/>
                </a:solidFill>
              </a:rPr>
              <a:t>Les organes de contrôle et de régulation</a:t>
            </a:r>
          </a:p>
          <a:p>
            <a:pPr marL="826903" lvl="1" indent="-354387">
              <a:buFont typeface="Wingdings" panose="05000000000000000000" pitchFamily="2" charset="2"/>
              <a:buChar char="Ø"/>
            </a:pPr>
            <a:endParaRPr lang="fr-FR" sz="2400" dirty="0">
              <a:solidFill>
                <a:schemeClr val="bg1"/>
              </a:solidFill>
            </a:endParaRPr>
          </a:p>
        </p:txBody>
      </p:sp>
      <p:sp>
        <p:nvSpPr>
          <p:cNvPr id="17" name="ZoneTexte 16">
            <a:extLst>
              <a:ext uri="{FF2B5EF4-FFF2-40B4-BE49-F238E27FC236}">
                <a16:creationId xmlns:a16="http://schemas.microsoft.com/office/drawing/2014/main" id="{43A08729-CFD8-456D-B7E2-CE15E402F50B}"/>
              </a:ext>
            </a:extLst>
          </p:cNvPr>
          <p:cNvSpPr txBox="1"/>
          <p:nvPr/>
        </p:nvSpPr>
        <p:spPr>
          <a:xfrm>
            <a:off x="2732686" y="3844366"/>
            <a:ext cx="8145517" cy="1323439"/>
          </a:xfrm>
          <a:prstGeom prst="rect">
            <a:avLst/>
          </a:prstGeom>
          <a:noFill/>
        </p:spPr>
        <p:txBody>
          <a:bodyPr wrap="square" rtlCol="0">
            <a:spAutoFit/>
          </a:bodyPr>
          <a:lstStyle/>
          <a:p>
            <a:pPr marL="354387" indent="-354387">
              <a:buFont typeface="Wingdings" panose="05000000000000000000" pitchFamily="2" charset="2"/>
              <a:buChar char="q"/>
            </a:pPr>
            <a:r>
              <a:rPr lang="fr-FR" sz="2000" b="1" dirty="0">
                <a:solidFill>
                  <a:schemeClr val="bg1"/>
                </a:solidFill>
              </a:rPr>
              <a:t>Module 3</a:t>
            </a:r>
            <a:r>
              <a:rPr lang="fr-FR" sz="2000" dirty="0">
                <a:solidFill>
                  <a:schemeClr val="bg1"/>
                </a:solidFill>
              </a:rPr>
              <a:t>: </a:t>
            </a:r>
            <a:r>
              <a:rPr lang="fr-FR" sz="2000" b="1" dirty="0">
                <a:solidFill>
                  <a:schemeClr val="bg1"/>
                </a:solidFill>
              </a:rPr>
              <a:t>La passation et de l’exécution des marches publics et de la délégation de service public</a:t>
            </a:r>
          </a:p>
          <a:p>
            <a:pPr marL="826903" lvl="1" indent="-354387">
              <a:buFont typeface="Wingdings" panose="05000000000000000000" pitchFamily="2" charset="2"/>
              <a:buChar char="Ø"/>
            </a:pPr>
            <a:r>
              <a:rPr lang="fr-FR" sz="2000" dirty="0">
                <a:solidFill>
                  <a:schemeClr val="bg1"/>
                </a:solidFill>
              </a:rPr>
              <a:t>Passation et l’exécution des marchés publics</a:t>
            </a:r>
          </a:p>
          <a:p>
            <a:pPr marL="826903" lvl="1" indent="-354387">
              <a:buFont typeface="Wingdings" panose="05000000000000000000" pitchFamily="2" charset="2"/>
              <a:buChar char="Ø"/>
            </a:pPr>
            <a:r>
              <a:rPr lang="fr-FR" sz="2000" dirty="0">
                <a:solidFill>
                  <a:schemeClr val="bg1"/>
                </a:solidFill>
              </a:rPr>
              <a:t>Passation et l’exécution de la délégation de service public</a:t>
            </a:r>
          </a:p>
        </p:txBody>
      </p:sp>
      <p:sp>
        <p:nvSpPr>
          <p:cNvPr id="18" name="Espace réservé du pied de page 17">
            <a:extLst>
              <a:ext uri="{FF2B5EF4-FFF2-40B4-BE49-F238E27FC236}">
                <a16:creationId xmlns:a16="http://schemas.microsoft.com/office/drawing/2014/main" id="{ECC0008A-C0CD-4E59-884F-C3F8933EC9D7}"/>
              </a:ext>
            </a:extLst>
          </p:cNvPr>
          <p:cNvSpPr>
            <a:spLocks noGrp="1"/>
          </p:cNvSpPr>
          <p:nvPr>
            <p:ph type="ftr" sz="quarter" idx="11"/>
          </p:nvPr>
        </p:nvSpPr>
        <p:spPr/>
        <p:txBody>
          <a:bodyPr/>
          <a:lstStyle/>
          <a:p>
            <a:r>
              <a:rPr lang="fr-FR"/>
              <a:t>Marchés publics; IFRISSE, LSIO</a:t>
            </a:r>
            <a:endParaRPr lang="fr-FR" dirty="0"/>
          </a:p>
        </p:txBody>
      </p:sp>
      <p:sp>
        <p:nvSpPr>
          <p:cNvPr id="19" name="Espace réservé du numéro de diapositive 18">
            <a:extLst>
              <a:ext uri="{FF2B5EF4-FFF2-40B4-BE49-F238E27FC236}">
                <a16:creationId xmlns:a16="http://schemas.microsoft.com/office/drawing/2014/main" id="{98ED9441-45FD-4FDC-9AF0-163A97A95F12}"/>
              </a:ext>
            </a:extLst>
          </p:cNvPr>
          <p:cNvSpPr>
            <a:spLocks noGrp="1"/>
          </p:cNvSpPr>
          <p:nvPr>
            <p:ph type="sldNum" sz="quarter" idx="12"/>
          </p:nvPr>
        </p:nvSpPr>
        <p:spPr/>
        <p:txBody>
          <a:bodyPr/>
          <a:lstStyle/>
          <a:p>
            <a:fld id="{960D9CEE-B898-4ED5-9810-72806CD264AE}" type="slidenum">
              <a:rPr lang="fr-FR" smtClean="0"/>
              <a:t>2</a:t>
            </a:fld>
            <a:endParaRPr lang="fr-FR"/>
          </a:p>
        </p:txBody>
      </p:sp>
    </p:spTree>
    <p:extLst>
      <p:ext uri="{BB962C8B-B14F-4D97-AF65-F5344CB8AC3E}">
        <p14:creationId xmlns:p14="http://schemas.microsoft.com/office/powerpoint/2010/main" val="415328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2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ulle narrative : rectangle à coins arrondis 9">
            <a:extLst>
              <a:ext uri="{FF2B5EF4-FFF2-40B4-BE49-F238E27FC236}">
                <a16:creationId xmlns:a16="http://schemas.microsoft.com/office/drawing/2014/main" id="{789809CC-0A49-4B4F-9D8A-AD0AA95F0BD6}"/>
              </a:ext>
            </a:extLst>
          </p:cNvPr>
          <p:cNvSpPr/>
          <p:nvPr/>
        </p:nvSpPr>
        <p:spPr>
          <a:xfrm>
            <a:off x="1774421" y="1399161"/>
            <a:ext cx="9698915" cy="3826962"/>
          </a:xfrm>
          <a:prstGeom prst="wedgeRoundRectCallout">
            <a:avLst>
              <a:gd name="adj1" fmla="val -42181"/>
              <a:gd name="adj2" fmla="val 72936"/>
              <a:gd name="adj3" fmla="val 16667"/>
            </a:avLst>
          </a:prstGeom>
          <a:solidFill>
            <a:schemeClr val="bg1"/>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marL="285750" indent="-285750" algn="just">
              <a:buClr>
                <a:srgbClr val="FF0000"/>
              </a:buClr>
              <a:buFont typeface="Wingdings 2" panose="05020102010507070707" pitchFamily="18" charset="2"/>
              <a:buChar char="E"/>
            </a:pPr>
            <a:r>
              <a:rPr lang="fr-FR" sz="2800" b="1" dirty="0">
                <a:ln w="9525">
                  <a:solidFill>
                    <a:schemeClr val="bg1"/>
                  </a:solidFill>
                  <a:prstDash val="solid"/>
                </a:ln>
                <a:solidFill>
                  <a:schemeClr val="tx1"/>
                </a:solidFill>
                <a:latin typeface="Aharoni" panose="02010803020104030203" pitchFamily="2" charset="-79"/>
                <a:cs typeface="Aharoni" panose="02010803020104030203" pitchFamily="2" charset="-79"/>
              </a:rPr>
              <a:t>Quatre (4) principes:</a:t>
            </a:r>
          </a:p>
          <a:p>
            <a:pPr marL="285750" indent="-285750" algn="just">
              <a:buClr>
                <a:srgbClr val="FF0000"/>
              </a:buClr>
              <a:buFont typeface="Wingdings 2" panose="05020102010507070707" pitchFamily="18" charset="2"/>
              <a:buChar char="E"/>
            </a:pPr>
            <a:r>
              <a:rPr lang="fr-FR" sz="2800" b="1" dirty="0">
                <a:ln w="9525">
                  <a:solidFill>
                    <a:schemeClr val="bg1"/>
                  </a:solidFill>
                  <a:prstDash val="solid"/>
                </a:ln>
                <a:solidFill>
                  <a:schemeClr val="tx1"/>
                </a:solidFill>
                <a:latin typeface="Aharoni" panose="02010803020104030203" pitchFamily="2" charset="-79"/>
                <a:cs typeface="Aharoni" panose="02010803020104030203" pitchFamily="2" charset="-79"/>
              </a:rPr>
              <a:t>L’économie et l’efficacité du processus d’acquisition;</a:t>
            </a:r>
          </a:p>
          <a:p>
            <a:pPr marL="285750" indent="-285750" algn="just">
              <a:buClr>
                <a:srgbClr val="FF0000"/>
              </a:buClr>
              <a:buFont typeface="Wingdings 2" panose="05020102010507070707" pitchFamily="18" charset="2"/>
              <a:buChar char="E"/>
            </a:pPr>
            <a:r>
              <a:rPr lang="fr-FR" sz="2800" b="1" dirty="0">
                <a:ln w="9525">
                  <a:solidFill>
                    <a:schemeClr val="bg1"/>
                  </a:solidFill>
                  <a:prstDash val="solid"/>
                </a:ln>
                <a:solidFill>
                  <a:schemeClr val="tx1"/>
                </a:solidFill>
                <a:latin typeface="Aharoni" panose="02010803020104030203" pitchFamily="2" charset="-79"/>
                <a:cs typeface="Aharoni" panose="02010803020104030203" pitchFamily="2" charset="-79"/>
              </a:rPr>
              <a:t>La liberté d’accès à la commande publique;</a:t>
            </a:r>
          </a:p>
          <a:p>
            <a:pPr marL="285750" indent="-285750" algn="just">
              <a:buClr>
                <a:srgbClr val="FF0000"/>
              </a:buClr>
              <a:buFont typeface="Wingdings 2" panose="05020102010507070707" pitchFamily="18" charset="2"/>
              <a:buChar char="E"/>
            </a:pPr>
            <a:r>
              <a:rPr lang="fr-FR" sz="2800" b="1" dirty="0">
                <a:ln w="9525">
                  <a:solidFill>
                    <a:schemeClr val="bg1"/>
                  </a:solidFill>
                  <a:prstDash val="solid"/>
                </a:ln>
                <a:solidFill>
                  <a:schemeClr val="tx1"/>
                </a:solidFill>
                <a:latin typeface="Aharoni" panose="02010803020104030203" pitchFamily="2" charset="-79"/>
                <a:cs typeface="Aharoni" panose="02010803020104030203" pitchFamily="2" charset="-79"/>
              </a:rPr>
              <a:t>L’égalité de traitement des candidats, la reconnaissance mutuelle;</a:t>
            </a:r>
          </a:p>
          <a:p>
            <a:pPr marL="285750" indent="-285750" algn="just">
              <a:buClr>
                <a:srgbClr val="FF0000"/>
              </a:buClr>
              <a:buFont typeface="Wingdings 2" panose="05020102010507070707" pitchFamily="18" charset="2"/>
              <a:buChar char="E"/>
            </a:pPr>
            <a:r>
              <a:rPr lang="fr-FR" sz="2800" b="1" dirty="0">
                <a:ln w="9525">
                  <a:solidFill>
                    <a:schemeClr val="bg1"/>
                  </a:solidFill>
                  <a:prstDash val="solid"/>
                </a:ln>
                <a:solidFill>
                  <a:schemeClr val="tx1"/>
                </a:solidFill>
                <a:latin typeface="Aharoni" panose="02010803020104030203" pitchFamily="2" charset="-79"/>
                <a:cs typeface="Aharoni" panose="02010803020104030203" pitchFamily="2" charset="-79"/>
              </a:rPr>
              <a:t>La transparence du processus de passation, d’exécution et de règlement de la commande publique. </a:t>
            </a:r>
          </a:p>
        </p:txBody>
      </p:sp>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3 : Des principes fondamentaux de la commande publique</a:t>
            </a:r>
          </a:p>
        </p:txBody>
      </p:sp>
      <p:sp>
        <p:nvSpPr>
          <p:cNvPr id="9" name="Forme libre : forme 8">
            <a:extLst>
              <a:ext uri="{FF2B5EF4-FFF2-40B4-BE49-F238E27FC236}">
                <a16:creationId xmlns:a16="http://schemas.microsoft.com/office/drawing/2014/main" id="{A2D8BD8F-73D7-465B-A81F-DD722E48C3B5}"/>
              </a:ext>
            </a:extLst>
          </p:cNvPr>
          <p:cNvSpPr/>
          <p:nvPr/>
        </p:nvSpPr>
        <p:spPr>
          <a:xfrm>
            <a:off x="861848" y="5059242"/>
            <a:ext cx="912573" cy="1329266"/>
          </a:xfrm>
          <a:custGeom>
            <a:avLst/>
            <a:gdLst>
              <a:gd name="connsiteX0" fmla="*/ 428816 w 647985"/>
              <a:gd name="connsiteY0" fmla="*/ 187643 h 768667"/>
              <a:gd name="connsiteX1" fmla="*/ 405004 w 647985"/>
              <a:gd name="connsiteY1" fmla="*/ 199073 h 768667"/>
              <a:gd name="connsiteX2" fmla="*/ 395479 w 647985"/>
              <a:gd name="connsiteY2" fmla="*/ 220028 h 768667"/>
              <a:gd name="connsiteX3" fmla="*/ 404051 w 647985"/>
              <a:gd name="connsiteY3" fmla="*/ 244793 h 768667"/>
              <a:gd name="connsiteX4" fmla="*/ 385001 w 647985"/>
              <a:gd name="connsiteY4" fmla="*/ 263843 h 768667"/>
              <a:gd name="connsiteX5" fmla="*/ 360236 w 647985"/>
              <a:gd name="connsiteY5" fmla="*/ 255270 h 768667"/>
              <a:gd name="connsiteX6" fmla="*/ 339281 w 647985"/>
              <a:gd name="connsiteY6" fmla="*/ 263843 h 768667"/>
              <a:gd name="connsiteX7" fmla="*/ 327851 w 647985"/>
              <a:gd name="connsiteY7" fmla="*/ 286703 h 768667"/>
              <a:gd name="connsiteX8" fmla="*/ 301181 w 647985"/>
              <a:gd name="connsiteY8" fmla="*/ 286703 h 768667"/>
              <a:gd name="connsiteX9" fmla="*/ 289751 w 647985"/>
              <a:gd name="connsiteY9" fmla="*/ 262890 h 768667"/>
              <a:gd name="connsiteX10" fmla="*/ 268796 w 647985"/>
              <a:gd name="connsiteY10" fmla="*/ 254318 h 768667"/>
              <a:gd name="connsiteX11" fmla="*/ 244031 w 647985"/>
              <a:gd name="connsiteY11" fmla="*/ 262890 h 768667"/>
              <a:gd name="connsiteX12" fmla="*/ 224981 w 647985"/>
              <a:gd name="connsiteY12" fmla="*/ 243840 h 768667"/>
              <a:gd name="connsiteX13" fmla="*/ 233554 w 647985"/>
              <a:gd name="connsiteY13" fmla="*/ 219075 h 768667"/>
              <a:gd name="connsiteX14" fmla="*/ 224981 w 647985"/>
              <a:gd name="connsiteY14" fmla="*/ 198120 h 768667"/>
              <a:gd name="connsiteX15" fmla="*/ 201169 w 647985"/>
              <a:gd name="connsiteY15" fmla="*/ 186690 h 768667"/>
              <a:gd name="connsiteX16" fmla="*/ 201169 w 647985"/>
              <a:gd name="connsiteY16" fmla="*/ 160020 h 768667"/>
              <a:gd name="connsiteX17" fmla="*/ 224981 w 647985"/>
              <a:gd name="connsiteY17" fmla="*/ 148590 h 768667"/>
              <a:gd name="connsiteX18" fmla="*/ 233554 w 647985"/>
              <a:gd name="connsiteY18" fmla="*/ 127635 h 768667"/>
              <a:gd name="connsiteX19" fmla="*/ 225934 w 647985"/>
              <a:gd name="connsiteY19" fmla="*/ 102870 h 768667"/>
              <a:gd name="connsiteX20" fmla="*/ 244984 w 647985"/>
              <a:gd name="connsiteY20" fmla="*/ 83820 h 768667"/>
              <a:gd name="connsiteX21" fmla="*/ 269749 w 647985"/>
              <a:gd name="connsiteY21" fmla="*/ 92393 h 768667"/>
              <a:gd name="connsiteX22" fmla="*/ 290704 w 647985"/>
              <a:gd name="connsiteY22" fmla="*/ 83820 h 768667"/>
              <a:gd name="connsiteX23" fmla="*/ 302134 w 647985"/>
              <a:gd name="connsiteY23" fmla="*/ 60007 h 768667"/>
              <a:gd name="connsiteX24" fmla="*/ 328804 w 647985"/>
              <a:gd name="connsiteY24" fmla="*/ 60007 h 768667"/>
              <a:gd name="connsiteX25" fmla="*/ 340234 w 647985"/>
              <a:gd name="connsiteY25" fmla="*/ 82868 h 768667"/>
              <a:gd name="connsiteX26" fmla="*/ 361189 w 647985"/>
              <a:gd name="connsiteY26" fmla="*/ 91440 h 768667"/>
              <a:gd name="connsiteX27" fmla="*/ 385954 w 647985"/>
              <a:gd name="connsiteY27" fmla="*/ 82868 h 768667"/>
              <a:gd name="connsiteX28" fmla="*/ 405004 w 647985"/>
              <a:gd name="connsiteY28" fmla="*/ 101917 h 768667"/>
              <a:gd name="connsiteX29" fmla="*/ 396431 w 647985"/>
              <a:gd name="connsiteY29" fmla="*/ 126683 h 768667"/>
              <a:gd name="connsiteX30" fmla="*/ 405004 w 647985"/>
              <a:gd name="connsiteY30" fmla="*/ 147638 h 768667"/>
              <a:gd name="connsiteX31" fmla="*/ 428816 w 647985"/>
              <a:gd name="connsiteY31" fmla="*/ 159068 h 768667"/>
              <a:gd name="connsiteX32" fmla="*/ 428816 w 647985"/>
              <a:gd name="connsiteY32" fmla="*/ 187643 h 768667"/>
              <a:gd name="connsiteX33" fmla="*/ 308801 w 647985"/>
              <a:gd name="connsiteY33" fmla="*/ 381000 h 768667"/>
              <a:gd name="connsiteX34" fmla="*/ 284989 w 647985"/>
              <a:gd name="connsiteY34" fmla="*/ 392430 h 768667"/>
              <a:gd name="connsiteX35" fmla="*/ 276416 w 647985"/>
              <a:gd name="connsiteY35" fmla="*/ 413385 h 768667"/>
              <a:gd name="connsiteX36" fmla="*/ 284036 w 647985"/>
              <a:gd name="connsiteY36" fmla="*/ 438150 h 768667"/>
              <a:gd name="connsiteX37" fmla="*/ 264986 w 647985"/>
              <a:gd name="connsiteY37" fmla="*/ 457200 h 768667"/>
              <a:gd name="connsiteX38" fmla="*/ 240221 w 647985"/>
              <a:gd name="connsiteY38" fmla="*/ 448628 h 768667"/>
              <a:gd name="connsiteX39" fmla="*/ 219266 w 647985"/>
              <a:gd name="connsiteY39" fmla="*/ 457200 h 768667"/>
              <a:gd name="connsiteX40" fmla="*/ 208789 w 647985"/>
              <a:gd name="connsiteY40" fmla="*/ 480060 h 768667"/>
              <a:gd name="connsiteX41" fmla="*/ 182119 w 647985"/>
              <a:gd name="connsiteY41" fmla="*/ 480060 h 768667"/>
              <a:gd name="connsiteX42" fmla="*/ 170689 w 647985"/>
              <a:gd name="connsiteY42" fmla="*/ 456248 h 768667"/>
              <a:gd name="connsiteX43" fmla="*/ 149734 w 647985"/>
              <a:gd name="connsiteY43" fmla="*/ 447675 h 768667"/>
              <a:gd name="connsiteX44" fmla="*/ 124969 w 647985"/>
              <a:gd name="connsiteY44" fmla="*/ 455295 h 768667"/>
              <a:gd name="connsiteX45" fmla="*/ 105919 w 647985"/>
              <a:gd name="connsiteY45" fmla="*/ 436245 h 768667"/>
              <a:gd name="connsiteX46" fmla="*/ 114491 w 647985"/>
              <a:gd name="connsiteY46" fmla="*/ 411480 h 768667"/>
              <a:gd name="connsiteX47" fmla="*/ 105919 w 647985"/>
              <a:gd name="connsiteY47" fmla="*/ 390525 h 768667"/>
              <a:gd name="connsiteX48" fmla="*/ 82106 w 647985"/>
              <a:gd name="connsiteY48" fmla="*/ 379095 h 768667"/>
              <a:gd name="connsiteX49" fmla="*/ 82106 w 647985"/>
              <a:gd name="connsiteY49" fmla="*/ 352425 h 768667"/>
              <a:gd name="connsiteX50" fmla="*/ 105919 w 647985"/>
              <a:gd name="connsiteY50" fmla="*/ 340995 h 768667"/>
              <a:gd name="connsiteX51" fmla="*/ 114491 w 647985"/>
              <a:gd name="connsiteY51" fmla="*/ 320040 h 768667"/>
              <a:gd name="connsiteX52" fmla="*/ 105919 w 647985"/>
              <a:gd name="connsiteY52" fmla="*/ 295275 h 768667"/>
              <a:gd name="connsiteX53" fmla="*/ 124969 w 647985"/>
              <a:gd name="connsiteY53" fmla="*/ 276225 h 768667"/>
              <a:gd name="connsiteX54" fmla="*/ 149734 w 647985"/>
              <a:gd name="connsiteY54" fmla="*/ 284798 h 768667"/>
              <a:gd name="connsiteX55" fmla="*/ 170689 w 647985"/>
              <a:gd name="connsiteY55" fmla="*/ 276225 h 768667"/>
              <a:gd name="connsiteX56" fmla="*/ 182119 w 647985"/>
              <a:gd name="connsiteY56" fmla="*/ 252412 h 768667"/>
              <a:gd name="connsiteX57" fmla="*/ 209741 w 647985"/>
              <a:gd name="connsiteY57" fmla="*/ 252412 h 768667"/>
              <a:gd name="connsiteX58" fmla="*/ 221171 w 647985"/>
              <a:gd name="connsiteY58" fmla="*/ 276225 h 768667"/>
              <a:gd name="connsiteX59" fmla="*/ 242126 w 647985"/>
              <a:gd name="connsiteY59" fmla="*/ 284798 h 768667"/>
              <a:gd name="connsiteX60" fmla="*/ 266891 w 647985"/>
              <a:gd name="connsiteY60" fmla="*/ 276225 h 768667"/>
              <a:gd name="connsiteX61" fmla="*/ 285941 w 647985"/>
              <a:gd name="connsiteY61" fmla="*/ 295275 h 768667"/>
              <a:gd name="connsiteX62" fmla="*/ 277369 w 647985"/>
              <a:gd name="connsiteY62" fmla="*/ 320040 h 768667"/>
              <a:gd name="connsiteX63" fmla="*/ 285941 w 647985"/>
              <a:gd name="connsiteY63" fmla="*/ 340995 h 768667"/>
              <a:gd name="connsiteX64" fmla="*/ 309754 w 647985"/>
              <a:gd name="connsiteY64" fmla="*/ 352425 h 768667"/>
              <a:gd name="connsiteX65" fmla="*/ 308801 w 647985"/>
              <a:gd name="connsiteY65" fmla="*/ 381000 h 768667"/>
              <a:gd name="connsiteX66" fmla="*/ 308801 w 647985"/>
              <a:gd name="connsiteY66" fmla="*/ 381000 h 768667"/>
              <a:gd name="connsiteX67" fmla="*/ 638366 w 647985"/>
              <a:gd name="connsiteY67" fmla="*/ 416243 h 768667"/>
              <a:gd name="connsiteX68" fmla="*/ 572644 w 647985"/>
              <a:gd name="connsiteY68" fmla="*/ 301943 h 768667"/>
              <a:gd name="connsiteX69" fmla="*/ 572644 w 647985"/>
              <a:gd name="connsiteY69" fmla="*/ 297180 h 768667"/>
              <a:gd name="connsiteX70" fmla="*/ 432626 w 647985"/>
              <a:gd name="connsiteY70" fmla="*/ 40005 h 768667"/>
              <a:gd name="connsiteX71" fmla="*/ 140209 w 647985"/>
              <a:gd name="connsiteY71" fmla="*/ 40005 h 768667"/>
              <a:gd name="connsiteX72" fmla="*/ 191 w 647985"/>
              <a:gd name="connsiteY72" fmla="*/ 297180 h 768667"/>
              <a:gd name="connsiteX73" fmla="*/ 112586 w 647985"/>
              <a:gd name="connsiteY73" fmla="*/ 527685 h 768667"/>
              <a:gd name="connsiteX74" fmla="*/ 112586 w 647985"/>
              <a:gd name="connsiteY74" fmla="*/ 768668 h 768667"/>
              <a:gd name="connsiteX75" fmla="*/ 413576 w 647985"/>
              <a:gd name="connsiteY75" fmla="*/ 768668 h 768667"/>
              <a:gd name="connsiteX76" fmla="*/ 413576 w 647985"/>
              <a:gd name="connsiteY76" fmla="*/ 654368 h 768667"/>
              <a:gd name="connsiteX77" fmla="*/ 460249 w 647985"/>
              <a:gd name="connsiteY77" fmla="*/ 654368 h 768667"/>
              <a:gd name="connsiteX78" fmla="*/ 540259 w 647985"/>
              <a:gd name="connsiteY78" fmla="*/ 621030 h 768667"/>
              <a:gd name="connsiteX79" fmla="*/ 572644 w 647985"/>
              <a:gd name="connsiteY79" fmla="*/ 540068 h 768667"/>
              <a:gd name="connsiteX80" fmla="*/ 572644 w 647985"/>
              <a:gd name="connsiteY80" fmla="*/ 482918 h 768667"/>
              <a:gd name="connsiteX81" fmla="*/ 614554 w 647985"/>
              <a:gd name="connsiteY81" fmla="*/ 482918 h 768667"/>
              <a:gd name="connsiteX82" fmla="*/ 638366 w 647985"/>
              <a:gd name="connsiteY82" fmla="*/ 416243 h 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47985" h="768667">
                <a:moveTo>
                  <a:pt x="428816" y="187643"/>
                </a:moveTo>
                <a:lnTo>
                  <a:pt x="405004" y="199073"/>
                </a:lnTo>
                <a:cubicBezTo>
                  <a:pt x="403099" y="206693"/>
                  <a:pt x="399289" y="213360"/>
                  <a:pt x="395479" y="220028"/>
                </a:cubicBezTo>
                <a:lnTo>
                  <a:pt x="404051" y="244793"/>
                </a:lnTo>
                <a:lnTo>
                  <a:pt x="385001" y="263843"/>
                </a:lnTo>
                <a:lnTo>
                  <a:pt x="360236" y="255270"/>
                </a:lnTo>
                <a:cubicBezTo>
                  <a:pt x="353569" y="259080"/>
                  <a:pt x="346901" y="261937"/>
                  <a:pt x="339281" y="263843"/>
                </a:cubicBezTo>
                <a:lnTo>
                  <a:pt x="327851" y="286703"/>
                </a:lnTo>
                <a:lnTo>
                  <a:pt x="301181" y="286703"/>
                </a:lnTo>
                <a:lnTo>
                  <a:pt x="289751" y="262890"/>
                </a:lnTo>
                <a:cubicBezTo>
                  <a:pt x="282131" y="260985"/>
                  <a:pt x="275464" y="258128"/>
                  <a:pt x="268796" y="254318"/>
                </a:cubicBezTo>
                <a:lnTo>
                  <a:pt x="244031" y="262890"/>
                </a:lnTo>
                <a:lnTo>
                  <a:pt x="224981" y="243840"/>
                </a:lnTo>
                <a:lnTo>
                  <a:pt x="233554" y="219075"/>
                </a:lnTo>
                <a:cubicBezTo>
                  <a:pt x="229744" y="212408"/>
                  <a:pt x="226886" y="205740"/>
                  <a:pt x="224981" y="198120"/>
                </a:cubicBezTo>
                <a:lnTo>
                  <a:pt x="201169" y="186690"/>
                </a:lnTo>
                <a:lnTo>
                  <a:pt x="201169" y="160020"/>
                </a:lnTo>
                <a:lnTo>
                  <a:pt x="224981" y="148590"/>
                </a:lnTo>
                <a:cubicBezTo>
                  <a:pt x="226886" y="140970"/>
                  <a:pt x="229744" y="134303"/>
                  <a:pt x="233554" y="127635"/>
                </a:cubicBezTo>
                <a:lnTo>
                  <a:pt x="225934" y="102870"/>
                </a:lnTo>
                <a:lnTo>
                  <a:pt x="244984" y="83820"/>
                </a:lnTo>
                <a:lnTo>
                  <a:pt x="269749" y="92393"/>
                </a:lnTo>
                <a:cubicBezTo>
                  <a:pt x="276416" y="88583"/>
                  <a:pt x="283084" y="85725"/>
                  <a:pt x="290704" y="83820"/>
                </a:cubicBezTo>
                <a:lnTo>
                  <a:pt x="302134" y="60007"/>
                </a:lnTo>
                <a:lnTo>
                  <a:pt x="328804" y="60007"/>
                </a:lnTo>
                <a:lnTo>
                  <a:pt x="340234" y="82868"/>
                </a:lnTo>
                <a:cubicBezTo>
                  <a:pt x="347854" y="84773"/>
                  <a:pt x="354521" y="87630"/>
                  <a:pt x="361189" y="91440"/>
                </a:cubicBezTo>
                <a:lnTo>
                  <a:pt x="385954" y="82868"/>
                </a:lnTo>
                <a:lnTo>
                  <a:pt x="405004" y="101917"/>
                </a:lnTo>
                <a:lnTo>
                  <a:pt x="396431" y="126683"/>
                </a:lnTo>
                <a:cubicBezTo>
                  <a:pt x="400241" y="133350"/>
                  <a:pt x="403099" y="140018"/>
                  <a:pt x="405004" y="147638"/>
                </a:cubicBezTo>
                <a:lnTo>
                  <a:pt x="428816" y="159068"/>
                </a:lnTo>
                <a:lnTo>
                  <a:pt x="428816" y="187643"/>
                </a:lnTo>
                <a:close/>
                <a:moveTo>
                  <a:pt x="308801" y="381000"/>
                </a:moveTo>
                <a:lnTo>
                  <a:pt x="284989" y="392430"/>
                </a:lnTo>
                <a:cubicBezTo>
                  <a:pt x="283084" y="400050"/>
                  <a:pt x="280226" y="406718"/>
                  <a:pt x="276416" y="413385"/>
                </a:cubicBezTo>
                <a:lnTo>
                  <a:pt x="284036" y="438150"/>
                </a:lnTo>
                <a:lnTo>
                  <a:pt x="264986" y="457200"/>
                </a:lnTo>
                <a:lnTo>
                  <a:pt x="240221" y="448628"/>
                </a:lnTo>
                <a:cubicBezTo>
                  <a:pt x="233554" y="452438"/>
                  <a:pt x="226886" y="455295"/>
                  <a:pt x="219266" y="457200"/>
                </a:cubicBezTo>
                <a:lnTo>
                  <a:pt x="208789" y="480060"/>
                </a:lnTo>
                <a:lnTo>
                  <a:pt x="182119" y="480060"/>
                </a:lnTo>
                <a:lnTo>
                  <a:pt x="170689" y="456248"/>
                </a:lnTo>
                <a:cubicBezTo>
                  <a:pt x="163069" y="454343"/>
                  <a:pt x="156401" y="451485"/>
                  <a:pt x="149734" y="447675"/>
                </a:cubicBezTo>
                <a:lnTo>
                  <a:pt x="124969" y="455295"/>
                </a:lnTo>
                <a:lnTo>
                  <a:pt x="105919" y="436245"/>
                </a:lnTo>
                <a:lnTo>
                  <a:pt x="114491" y="411480"/>
                </a:lnTo>
                <a:cubicBezTo>
                  <a:pt x="110681" y="404813"/>
                  <a:pt x="107824" y="398145"/>
                  <a:pt x="105919" y="390525"/>
                </a:cubicBezTo>
                <a:lnTo>
                  <a:pt x="82106" y="379095"/>
                </a:lnTo>
                <a:lnTo>
                  <a:pt x="82106" y="352425"/>
                </a:lnTo>
                <a:lnTo>
                  <a:pt x="105919" y="340995"/>
                </a:lnTo>
                <a:cubicBezTo>
                  <a:pt x="107824" y="333375"/>
                  <a:pt x="110681" y="326708"/>
                  <a:pt x="114491" y="320040"/>
                </a:cubicBezTo>
                <a:lnTo>
                  <a:pt x="105919" y="295275"/>
                </a:lnTo>
                <a:lnTo>
                  <a:pt x="124969" y="276225"/>
                </a:lnTo>
                <a:lnTo>
                  <a:pt x="149734" y="284798"/>
                </a:lnTo>
                <a:cubicBezTo>
                  <a:pt x="156401" y="280988"/>
                  <a:pt x="163069" y="278130"/>
                  <a:pt x="170689" y="276225"/>
                </a:cubicBezTo>
                <a:lnTo>
                  <a:pt x="182119" y="252412"/>
                </a:lnTo>
                <a:lnTo>
                  <a:pt x="209741" y="252412"/>
                </a:lnTo>
                <a:lnTo>
                  <a:pt x="221171" y="276225"/>
                </a:lnTo>
                <a:cubicBezTo>
                  <a:pt x="228791" y="278130"/>
                  <a:pt x="235459" y="280988"/>
                  <a:pt x="242126" y="284798"/>
                </a:cubicBezTo>
                <a:lnTo>
                  <a:pt x="266891" y="276225"/>
                </a:lnTo>
                <a:lnTo>
                  <a:pt x="285941" y="295275"/>
                </a:lnTo>
                <a:lnTo>
                  <a:pt x="277369" y="320040"/>
                </a:lnTo>
                <a:cubicBezTo>
                  <a:pt x="281179" y="326708"/>
                  <a:pt x="284036" y="333375"/>
                  <a:pt x="285941" y="340995"/>
                </a:cubicBezTo>
                <a:lnTo>
                  <a:pt x="309754" y="352425"/>
                </a:lnTo>
                <a:lnTo>
                  <a:pt x="308801" y="381000"/>
                </a:lnTo>
                <a:lnTo>
                  <a:pt x="308801" y="381000"/>
                </a:lnTo>
                <a:close/>
                <a:moveTo>
                  <a:pt x="638366" y="416243"/>
                </a:moveTo>
                <a:lnTo>
                  <a:pt x="572644" y="301943"/>
                </a:lnTo>
                <a:lnTo>
                  <a:pt x="572644" y="297180"/>
                </a:lnTo>
                <a:cubicBezTo>
                  <a:pt x="576454" y="192405"/>
                  <a:pt x="523114" y="94298"/>
                  <a:pt x="432626" y="40005"/>
                </a:cubicBezTo>
                <a:cubicBezTo>
                  <a:pt x="342139" y="-13335"/>
                  <a:pt x="230696" y="-13335"/>
                  <a:pt x="140209" y="40005"/>
                </a:cubicBezTo>
                <a:cubicBezTo>
                  <a:pt x="49721" y="93345"/>
                  <a:pt x="-3619" y="192405"/>
                  <a:pt x="191" y="297180"/>
                </a:cubicBezTo>
                <a:cubicBezTo>
                  <a:pt x="191" y="387668"/>
                  <a:pt x="41149" y="472440"/>
                  <a:pt x="112586" y="527685"/>
                </a:cubicBezTo>
                <a:lnTo>
                  <a:pt x="112586" y="768668"/>
                </a:lnTo>
                <a:lnTo>
                  <a:pt x="413576" y="768668"/>
                </a:lnTo>
                <a:lnTo>
                  <a:pt x="413576" y="654368"/>
                </a:lnTo>
                <a:lnTo>
                  <a:pt x="460249" y="654368"/>
                </a:lnTo>
                <a:cubicBezTo>
                  <a:pt x="490729" y="654368"/>
                  <a:pt x="519304" y="641985"/>
                  <a:pt x="540259" y="621030"/>
                </a:cubicBezTo>
                <a:cubicBezTo>
                  <a:pt x="561214" y="599123"/>
                  <a:pt x="572644" y="570548"/>
                  <a:pt x="572644" y="540068"/>
                </a:cubicBezTo>
                <a:lnTo>
                  <a:pt x="572644" y="482918"/>
                </a:lnTo>
                <a:lnTo>
                  <a:pt x="614554" y="482918"/>
                </a:lnTo>
                <a:cubicBezTo>
                  <a:pt x="639319" y="480060"/>
                  <a:pt x="661226" y="451485"/>
                  <a:pt x="638366" y="416243"/>
                </a:cubicBezTo>
                <a:close/>
              </a:path>
            </a:pathLst>
          </a:custGeom>
          <a:solidFill>
            <a:schemeClr val="accent1">
              <a:lumMod val="75000"/>
            </a:schemeClr>
          </a:solidFill>
          <a:ln w="9525" cap="flat">
            <a:noFill/>
            <a:prstDash val="solid"/>
            <a:miter/>
          </a:ln>
        </p:spPr>
        <p:txBody>
          <a:bodyPr rtlCol="0" anchor="ctr"/>
          <a:lstStyle/>
          <a:p>
            <a:endParaRPr lang="fr-FR" dirty="0"/>
          </a:p>
        </p:txBody>
      </p:sp>
      <p:sp>
        <p:nvSpPr>
          <p:cNvPr id="12" name="Espace réservé du pied de page 11">
            <a:extLst>
              <a:ext uri="{FF2B5EF4-FFF2-40B4-BE49-F238E27FC236}">
                <a16:creationId xmlns:a16="http://schemas.microsoft.com/office/drawing/2014/main" id="{FDD923E0-B6A0-4DC1-84CC-B27DA71C6E5B}"/>
              </a:ext>
            </a:extLst>
          </p:cNvPr>
          <p:cNvSpPr>
            <a:spLocks noGrp="1"/>
          </p:cNvSpPr>
          <p:nvPr>
            <p:ph type="ftr" sz="quarter" idx="11"/>
          </p:nvPr>
        </p:nvSpPr>
        <p:spPr/>
        <p:txBody>
          <a:bodyPr/>
          <a:lstStyle/>
          <a:p>
            <a:r>
              <a:rPr lang="fr-FR"/>
              <a:t>Marchés publics; IFRISSE, LSIO</a:t>
            </a:r>
            <a:endParaRPr lang="fr-FR" dirty="0"/>
          </a:p>
        </p:txBody>
      </p:sp>
      <p:sp>
        <p:nvSpPr>
          <p:cNvPr id="13" name="Espace réservé du numéro de diapositive 12">
            <a:extLst>
              <a:ext uri="{FF2B5EF4-FFF2-40B4-BE49-F238E27FC236}">
                <a16:creationId xmlns:a16="http://schemas.microsoft.com/office/drawing/2014/main" id="{81861510-E715-446F-9AA0-63EE744DEA33}"/>
              </a:ext>
            </a:extLst>
          </p:cNvPr>
          <p:cNvSpPr>
            <a:spLocks noGrp="1"/>
          </p:cNvSpPr>
          <p:nvPr>
            <p:ph type="sldNum" sz="quarter" idx="12"/>
          </p:nvPr>
        </p:nvSpPr>
        <p:spPr/>
        <p:txBody>
          <a:bodyPr/>
          <a:lstStyle/>
          <a:p>
            <a:fld id="{960D9CEE-B898-4ED5-9810-72806CD264AE}" type="slidenum">
              <a:rPr lang="fr-FR" smtClean="0"/>
              <a:t>20</a:t>
            </a:fld>
            <a:endParaRPr lang="fr-FR"/>
          </a:p>
        </p:txBody>
      </p:sp>
    </p:spTree>
    <p:extLst>
      <p:ext uri="{BB962C8B-B14F-4D97-AF65-F5344CB8AC3E}">
        <p14:creationId xmlns:p14="http://schemas.microsoft.com/office/powerpoint/2010/main" val="4122430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3 : Des principes fondamentaux de la commande publique</a:t>
            </a:r>
          </a:p>
        </p:txBody>
      </p:sp>
      <p:sp>
        <p:nvSpPr>
          <p:cNvPr id="6" name="ZoneTexte 5">
            <a:extLst>
              <a:ext uri="{FF2B5EF4-FFF2-40B4-BE49-F238E27FC236}">
                <a16:creationId xmlns:a16="http://schemas.microsoft.com/office/drawing/2014/main" id="{1DF80D3B-CA2E-4DC0-966B-49CD66CF0EFA}"/>
              </a:ext>
            </a:extLst>
          </p:cNvPr>
          <p:cNvSpPr txBox="1"/>
          <p:nvPr/>
        </p:nvSpPr>
        <p:spPr>
          <a:xfrm>
            <a:off x="1774421" y="1592543"/>
            <a:ext cx="9292972" cy="461975"/>
          </a:xfrm>
          <a:prstGeom prst="rect">
            <a:avLst/>
          </a:prstGeom>
          <a:ln>
            <a:solidFill>
              <a:schemeClr val="bg1"/>
            </a:solidFill>
          </a:ln>
        </p:spPr>
        <p:txBody>
          <a:bodyPr vert="horz" lIns="91440" tIns="45720" rIns="91440" bIns="45720" rtlCol="0">
            <a:normAutofit lnSpcReduction="10000"/>
          </a:bodyPr>
          <a:lstStyle>
            <a:lvl1pPr marL="236258" indent="-236258" defTabSz="945032">
              <a:lnSpc>
                <a:spcPct val="90000"/>
              </a:lnSpc>
              <a:spcBef>
                <a:spcPts val="1034"/>
              </a:spcBef>
              <a:buFont typeface="Arial" panose="020B0604020202020204" pitchFamily="34" charset="0"/>
              <a:buChar char="•"/>
              <a:defRPr sz="2894"/>
            </a:lvl1pPr>
            <a:lvl2pPr marL="708774" indent="-236258" defTabSz="945032">
              <a:lnSpc>
                <a:spcPct val="90000"/>
              </a:lnSpc>
              <a:spcBef>
                <a:spcPts val="517"/>
              </a:spcBef>
              <a:buFont typeface="Arial" panose="020B0604020202020204" pitchFamily="34" charset="0"/>
              <a:buChar char="•"/>
              <a:defRPr sz="2480"/>
            </a:lvl2pPr>
            <a:lvl3pPr marL="1181291" indent="-236258" defTabSz="945032">
              <a:lnSpc>
                <a:spcPct val="90000"/>
              </a:lnSpc>
              <a:spcBef>
                <a:spcPts val="517"/>
              </a:spcBef>
              <a:buFont typeface="Arial" panose="020B0604020202020204" pitchFamily="34" charset="0"/>
              <a:buChar char="•"/>
              <a:defRPr sz="2067"/>
            </a:lvl3pPr>
            <a:lvl4pPr marL="1653807" indent="-236258" defTabSz="945032">
              <a:lnSpc>
                <a:spcPct val="90000"/>
              </a:lnSpc>
              <a:spcBef>
                <a:spcPts val="517"/>
              </a:spcBef>
              <a:buFont typeface="Arial" panose="020B0604020202020204" pitchFamily="34" charset="0"/>
              <a:buChar char="•"/>
              <a:defRPr sz="1860"/>
            </a:lvl4pPr>
            <a:lvl5pPr marL="2126323" indent="-236258" defTabSz="945032">
              <a:lnSpc>
                <a:spcPct val="90000"/>
              </a:lnSpc>
              <a:spcBef>
                <a:spcPts val="517"/>
              </a:spcBef>
              <a:buFont typeface="Arial" panose="020B0604020202020204" pitchFamily="34" charset="0"/>
              <a:buChar char="•"/>
              <a:defRPr sz="1860"/>
            </a:lvl5pPr>
            <a:lvl6pPr marL="2598839" indent="-236258" defTabSz="945032">
              <a:lnSpc>
                <a:spcPct val="90000"/>
              </a:lnSpc>
              <a:spcBef>
                <a:spcPts val="517"/>
              </a:spcBef>
              <a:buFont typeface="Arial" panose="020B0604020202020204" pitchFamily="34" charset="0"/>
              <a:buChar char="•"/>
              <a:defRPr sz="1860"/>
            </a:lvl6pPr>
            <a:lvl7pPr marL="3071355" indent="-236258" defTabSz="945032">
              <a:lnSpc>
                <a:spcPct val="90000"/>
              </a:lnSpc>
              <a:spcBef>
                <a:spcPts val="517"/>
              </a:spcBef>
              <a:buFont typeface="Arial" panose="020B0604020202020204" pitchFamily="34" charset="0"/>
              <a:buChar char="•"/>
              <a:defRPr sz="1860"/>
            </a:lvl7pPr>
            <a:lvl8pPr marL="3543872" indent="-236258" defTabSz="945032">
              <a:lnSpc>
                <a:spcPct val="90000"/>
              </a:lnSpc>
              <a:spcBef>
                <a:spcPts val="517"/>
              </a:spcBef>
              <a:buFont typeface="Arial" panose="020B0604020202020204" pitchFamily="34" charset="0"/>
              <a:buChar char="•"/>
              <a:defRPr sz="1860"/>
            </a:lvl8pPr>
            <a:lvl9pPr marL="4016388" indent="-236258" defTabSz="945032">
              <a:lnSpc>
                <a:spcPct val="90000"/>
              </a:lnSpc>
              <a:spcBef>
                <a:spcPts val="517"/>
              </a:spcBef>
              <a:buFont typeface="Arial" panose="020B0604020202020204" pitchFamily="34" charset="0"/>
              <a:buChar char="•"/>
              <a:defRPr sz="1860"/>
            </a:lvl9pPr>
          </a:lstStyle>
          <a:p>
            <a:pPr>
              <a:buFont typeface="Wingdings" panose="05000000000000000000" pitchFamily="2" charset="2"/>
              <a:buChar char="v"/>
            </a:pPr>
            <a:r>
              <a:rPr lang="fr-FR" b="1" dirty="0"/>
              <a:t>L’économie et l’efficacité du processus d’acquisition</a:t>
            </a:r>
          </a:p>
        </p:txBody>
      </p:sp>
      <p:sp>
        <p:nvSpPr>
          <p:cNvPr id="4" name="ZoneTexte 3">
            <a:extLst>
              <a:ext uri="{FF2B5EF4-FFF2-40B4-BE49-F238E27FC236}">
                <a16:creationId xmlns:a16="http://schemas.microsoft.com/office/drawing/2014/main" id="{575230F5-FE10-4220-9CDF-3E86BF386852}"/>
              </a:ext>
            </a:extLst>
          </p:cNvPr>
          <p:cNvSpPr txBox="1"/>
          <p:nvPr/>
        </p:nvSpPr>
        <p:spPr>
          <a:xfrm>
            <a:off x="1774421" y="2427890"/>
            <a:ext cx="9807979" cy="2183439"/>
          </a:xfrm>
          <a:prstGeom prst="rect">
            <a:avLst/>
          </a:prstGeom>
          <a:ln>
            <a:solidFill>
              <a:srgbClr val="3366FF"/>
            </a:solidFill>
          </a:ln>
        </p:spPr>
        <p:txBody>
          <a:bodyPr vert="horz" lIns="91440" tIns="45720" rIns="91440" bIns="45720" rtlCol="0">
            <a:noAutofit/>
          </a:bodyPr>
          <a:lstStyle>
            <a:lvl1pPr marL="236258" indent="-236258" defTabSz="945032">
              <a:lnSpc>
                <a:spcPct val="90000"/>
              </a:lnSpc>
              <a:spcBef>
                <a:spcPts val="1034"/>
              </a:spcBef>
              <a:buFont typeface="Arial" panose="020B0604020202020204" pitchFamily="34" charset="0"/>
              <a:buChar char="•"/>
              <a:defRPr sz="2894"/>
            </a:lvl1pPr>
            <a:lvl2pPr marL="708774" indent="-236258" defTabSz="945032">
              <a:lnSpc>
                <a:spcPct val="90000"/>
              </a:lnSpc>
              <a:spcBef>
                <a:spcPts val="517"/>
              </a:spcBef>
              <a:buFont typeface="Arial" panose="020B0604020202020204" pitchFamily="34" charset="0"/>
              <a:buChar char="•"/>
              <a:defRPr sz="2480"/>
            </a:lvl2pPr>
            <a:lvl3pPr marL="1181291" indent="-236258" defTabSz="945032">
              <a:lnSpc>
                <a:spcPct val="90000"/>
              </a:lnSpc>
              <a:spcBef>
                <a:spcPts val="517"/>
              </a:spcBef>
              <a:buFont typeface="Arial" panose="020B0604020202020204" pitchFamily="34" charset="0"/>
              <a:buChar char="•"/>
              <a:defRPr sz="2067"/>
            </a:lvl3pPr>
            <a:lvl4pPr marL="1653807" indent="-236258" defTabSz="945032">
              <a:lnSpc>
                <a:spcPct val="90000"/>
              </a:lnSpc>
              <a:spcBef>
                <a:spcPts val="517"/>
              </a:spcBef>
              <a:buFont typeface="Arial" panose="020B0604020202020204" pitchFamily="34" charset="0"/>
              <a:buChar char="•"/>
              <a:defRPr sz="1860"/>
            </a:lvl4pPr>
            <a:lvl5pPr marL="2126323" indent="-236258" defTabSz="945032">
              <a:lnSpc>
                <a:spcPct val="90000"/>
              </a:lnSpc>
              <a:spcBef>
                <a:spcPts val="517"/>
              </a:spcBef>
              <a:buFont typeface="Arial" panose="020B0604020202020204" pitchFamily="34" charset="0"/>
              <a:buChar char="•"/>
              <a:defRPr sz="1860"/>
            </a:lvl5pPr>
            <a:lvl6pPr marL="2598839" indent="-236258" defTabSz="945032">
              <a:lnSpc>
                <a:spcPct val="90000"/>
              </a:lnSpc>
              <a:spcBef>
                <a:spcPts val="517"/>
              </a:spcBef>
              <a:buFont typeface="Arial" panose="020B0604020202020204" pitchFamily="34" charset="0"/>
              <a:buChar char="•"/>
              <a:defRPr sz="1860"/>
            </a:lvl6pPr>
            <a:lvl7pPr marL="3071355" indent="-236258" defTabSz="945032">
              <a:lnSpc>
                <a:spcPct val="90000"/>
              </a:lnSpc>
              <a:spcBef>
                <a:spcPts val="517"/>
              </a:spcBef>
              <a:buFont typeface="Arial" panose="020B0604020202020204" pitchFamily="34" charset="0"/>
              <a:buChar char="•"/>
              <a:defRPr sz="1860"/>
            </a:lvl7pPr>
            <a:lvl8pPr marL="3543872" indent="-236258" defTabSz="945032">
              <a:lnSpc>
                <a:spcPct val="90000"/>
              </a:lnSpc>
              <a:spcBef>
                <a:spcPts val="517"/>
              </a:spcBef>
              <a:buFont typeface="Arial" panose="020B0604020202020204" pitchFamily="34" charset="0"/>
              <a:buChar char="•"/>
              <a:defRPr sz="1860"/>
            </a:lvl8pPr>
            <a:lvl9pPr marL="4016388" indent="-236258" defTabSz="945032">
              <a:lnSpc>
                <a:spcPct val="90000"/>
              </a:lnSpc>
              <a:spcBef>
                <a:spcPts val="517"/>
              </a:spcBef>
              <a:buFont typeface="Arial" panose="020B0604020202020204" pitchFamily="34" charset="0"/>
              <a:buChar char="•"/>
              <a:defRPr sz="1860"/>
            </a:lvl9pPr>
          </a:lstStyle>
          <a:p>
            <a:r>
              <a:rPr lang="fr-FR" sz="2800" dirty="0"/>
              <a:t>Il s’agit d’adopter des procédures rationnelles permettant d’obtenir de meilleures prestations au regard du rapport qualité prix et du délai.</a:t>
            </a:r>
          </a:p>
        </p:txBody>
      </p:sp>
      <p:sp>
        <p:nvSpPr>
          <p:cNvPr id="5" name="Espace réservé du pied de page 4">
            <a:extLst>
              <a:ext uri="{FF2B5EF4-FFF2-40B4-BE49-F238E27FC236}">
                <a16:creationId xmlns:a16="http://schemas.microsoft.com/office/drawing/2014/main" id="{2478393C-BA48-46D8-9A47-A4C334A9FC28}"/>
              </a:ext>
            </a:extLst>
          </p:cNvPr>
          <p:cNvSpPr>
            <a:spLocks noGrp="1"/>
          </p:cNvSpPr>
          <p:nvPr>
            <p:ph type="ftr" sz="quarter" idx="11"/>
          </p:nvPr>
        </p:nvSpPr>
        <p:spPr/>
        <p:txBody>
          <a:bodyPr/>
          <a:lstStyle/>
          <a:p>
            <a:r>
              <a:rPr lang="fr-FR"/>
              <a:t>Marchés publics; IFRISSE, LSIO</a:t>
            </a:r>
            <a:endParaRPr lang="fr-FR" dirty="0"/>
          </a:p>
        </p:txBody>
      </p:sp>
      <p:sp>
        <p:nvSpPr>
          <p:cNvPr id="7" name="Espace réservé du numéro de diapositive 6">
            <a:extLst>
              <a:ext uri="{FF2B5EF4-FFF2-40B4-BE49-F238E27FC236}">
                <a16:creationId xmlns:a16="http://schemas.microsoft.com/office/drawing/2014/main" id="{584715BE-6FAC-43BB-BF83-59A35527949F}"/>
              </a:ext>
            </a:extLst>
          </p:cNvPr>
          <p:cNvSpPr>
            <a:spLocks noGrp="1"/>
          </p:cNvSpPr>
          <p:nvPr>
            <p:ph type="sldNum" sz="quarter" idx="12"/>
          </p:nvPr>
        </p:nvSpPr>
        <p:spPr/>
        <p:txBody>
          <a:bodyPr/>
          <a:lstStyle/>
          <a:p>
            <a:fld id="{960D9CEE-B898-4ED5-9810-72806CD264AE}" type="slidenum">
              <a:rPr lang="fr-FR" smtClean="0"/>
              <a:t>21</a:t>
            </a:fld>
            <a:endParaRPr lang="fr-FR"/>
          </a:p>
        </p:txBody>
      </p:sp>
    </p:spTree>
    <p:extLst>
      <p:ext uri="{BB962C8B-B14F-4D97-AF65-F5344CB8AC3E}">
        <p14:creationId xmlns:p14="http://schemas.microsoft.com/office/powerpoint/2010/main" val="246867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3 : Des principes fondamentaux de la commande publique</a:t>
            </a:r>
          </a:p>
        </p:txBody>
      </p:sp>
      <p:sp>
        <p:nvSpPr>
          <p:cNvPr id="6" name="ZoneTexte 5">
            <a:extLst>
              <a:ext uri="{FF2B5EF4-FFF2-40B4-BE49-F238E27FC236}">
                <a16:creationId xmlns:a16="http://schemas.microsoft.com/office/drawing/2014/main" id="{1DF80D3B-CA2E-4DC0-966B-49CD66CF0EFA}"/>
              </a:ext>
            </a:extLst>
          </p:cNvPr>
          <p:cNvSpPr txBox="1"/>
          <p:nvPr/>
        </p:nvSpPr>
        <p:spPr>
          <a:xfrm>
            <a:off x="1774421" y="1592543"/>
            <a:ext cx="9292972" cy="461975"/>
          </a:xfrm>
          <a:prstGeom prst="rect">
            <a:avLst/>
          </a:prstGeom>
          <a:noFill/>
        </p:spPr>
        <p:txBody>
          <a:bodyPr wrap="square">
            <a:spAutoFit/>
          </a:bodyPr>
          <a:lstStyle/>
          <a:p>
            <a:pPr marL="342900" indent="-342900">
              <a:buFont typeface="Wingdings" panose="05000000000000000000" pitchFamily="2" charset="2"/>
              <a:buChar char="v"/>
            </a:pPr>
            <a:r>
              <a:rPr lang="fr-FR" sz="2400" dirty="0">
                <a:latin typeface="Aharoni" panose="02010803020104030203" pitchFamily="2" charset="-79"/>
                <a:cs typeface="Aharoni" panose="02010803020104030203" pitchFamily="2" charset="-79"/>
              </a:rPr>
              <a:t>La liberté d’accès à la commande publique</a:t>
            </a:r>
          </a:p>
        </p:txBody>
      </p:sp>
      <p:sp>
        <p:nvSpPr>
          <p:cNvPr id="4" name="ZoneTexte 3">
            <a:extLst>
              <a:ext uri="{FF2B5EF4-FFF2-40B4-BE49-F238E27FC236}">
                <a16:creationId xmlns:a16="http://schemas.microsoft.com/office/drawing/2014/main" id="{575230F5-FE10-4220-9CDF-3E86BF386852}"/>
              </a:ext>
            </a:extLst>
          </p:cNvPr>
          <p:cNvSpPr txBox="1"/>
          <p:nvPr/>
        </p:nvSpPr>
        <p:spPr>
          <a:xfrm>
            <a:off x="1017337" y="2178950"/>
            <a:ext cx="10050056" cy="4153023"/>
          </a:xfrm>
          <a:prstGeom prst="rect">
            <a:avLst/>
          </a:prstGeom>
          <a:ln>
            <a:solidFill>
              <a:srgbClr val="3366FF"/>
            </a:solidFill>
          </a:ln>
        </p:spPr>
        <p:txBody>
          <a:bodyPr vert="horz" lIns="91440" tIns="45720" rIns="91440" bIns="45720" rtlCol="0">
            <a:noAutofit/>
          </a:bodyPr>
          <a:lstStyle>
            <a:lvl1pPr marL="236258" indent="-236258" defTabSz="945032">
              <a:lnSpc>
                <a:spcPct val="90000"/>
              </a:lnSpc>
              <a:spcBef>
                <a:spcPts val="1034"/>
              </a:spcBef>
              <a:buFont typeface="Arial" panose="020B0604020202020204" pitchFamily="34" charset="0"/>
              <a:buChar char="•"/>
              <a:defRPr sz="2894"/>
            </a:lvl1pPr>
            <a:lvl2pPr marL="708774" indent="-236258" defTabSz="945032">
              <a:lnSpc>
                <a:spcPct val="90000"/>
              </a:lnSpc>
              <a:spcBef>
                <a:spcPts val="517"/>
              </a:spcBef>
              <a:buFont typeface="Arial" panose="020B0604020202020204" pitchFamily="34" charset="0"/>
              <a:buChar char="•"/>
              <a:defRPr sz="2480"/>
            </a:lvl2pPr>
            <a:lvl3pPr marL="1181291" indent="-236258" defTabSz="945032">
              <a:lnSpc>
                <a:spcPct val="90000"/>
              </a:lnSpc>
              <a:spcBef>
                <a:spcPts val="517"/>
              </a:spcBef>
              <a:buFont typeface="Arial" panose="020B0604020202020204" pitchFamily="34" charset="0"/>
              <a:buChar char="•"/>
              <a:defRPr sz="2067"/>
            </a:lvl3pPr>
            <a:lvl4pPr marL="1653807" indent="-236258" defTabSz="945032">
              <a:lnSpc>
                <a:spcPct val="90000"/>
              </a:lnSpc>
              <a:spcBef>
                <a:spcPts val="517"/>
              </a:spcBef>
              <a:buFont typeface="Arial" panose="020B0604020202020204" pitchFamily="34" charset="0"/>
              <a:buChar char="•"/>
              <a:defRPr sz="1860"/>
            </a:lvl4pPr>
            <a:lvl5pPr marL="2126323" indent="-236258" defTabSz="945032">
              <a:lnSpc>
                <a:spcPct val="90000"/>
              </a:lnSpc>
              <a:spcBef>
                <a:spcPts val="517"/>
              </a:spcBef>
              <a:buFont typeface="Arial" panose="020B0604020202020204" pitchFamily="34" charset="0"/>
              <a:buChar char="•"/>
              <a:defRPr sz="1860"/>
            </a:lvl5pPr>
            <a:lvl6pPr marL="2598839" indent="-236258" defTabSz="945032">
              <a:lnSpc>
                <a:spcPct val="90000"/>
              </a:lnSpc>
              <a:spcBef>
                <a:spcPts val="517"/>
              </a:spcBef>
              <a:buFont typeface="Arial" panose="020B0604020202020204" pitchFamily="34" charset="0"/>
              <a:buChar char="•"/>
              <a:defRPr sz="1860"/>
            </a:lvl6pPr>
            <a:lvl7pPr marL="3071355" indent="-236258" defTabSz="945032">
              <a:lnSpc>
                <a:spcPct val="90000"/>
              </a:lnSpc>
              <a:spcBef>
                <a:spcPts val="517"/>
              </a:spcBef>
              <a:buFont typeface="Arial" panose="020B0604020202020204" pitchFamily="34" charset="0"/>
              <a:buChar char="•"/>
              <a:defRPr sz="1860"/>
            </a:lvl7pPr>
            <a:lvl8pPr marL="3543872" indent="-236258" defTabSz="945032">
              <a:lnSpc>
                <a:spcPct val="90000"/>
              </a:lnSpc>
              <a:spcBef>
                <a:spcPts val="517"/>
              </a:spcBef>
              <a:buFont typeface="Arial" panose="020B0604020202020204" pitchFamily="34" charset="0"/>
              <a:buChar char="•"/>
              <a:defRPr sz="1860"/>
            </a:lvl8pPr>
            <a:lvl9pPr marL="4016388" indent="-236258" defTabSz="945032">
              <a:lnSpc>
                <a:spcPct val="90000"/>
              </a:lnSpc>
              <a:spcBef>
                <a:spcPts val="517"/>
              </a:spcBef>
              <a:buFont typeface="Arial" panose="020B0604020202020204" pitchFamily="34" charset="0"/>
              <a:buChar char="•"/>
              <a:defRPr sz="1860"/>
            </a:lvl9pPr>
          </a:lstStyle>
          <a:p>
            <a:r>
              <a:rPr lang="fr-FR" sz="2800" dirty="0"/>
              <a:t>Ce principe interdit de toute discrimination.</a:t>
            </a:r>
          </a:p>
          <a:p>
            <a:r>
              <a:rPr lang="fr-FR" sz="2800" dirty="0"/>
              <a:t>Cependant, un certain nombre de restrictions peuvent atténuer ce principe. Ce sont : </a:t>
            </a:r>
          </a:p>
          <a:p>
            <a:pPr>
              <a:buClr>
                <a:srgbClr val="00B050"/>
              </a:buClr>
              <a:buFont typeface="Wingdings" panose="05000000000000000000" pitchFamily="2" charset="2"/>
              <a:buChar char="ü"/>
            </a:pPr>
            <a:r>
              <a:rPr lang="fr-FR" sz="2800" dirty="0"/>
              <a:t>les interdictions de soumissionner (sanction administrative, faillite, etc.) ;</a:t>
            </a:r>
          </a:p>
          <a:p>
            <a:pPr>
              <a:buClr>
                <a:srgbClr val="00B050"/>
              </a:buClr>
              <a:buFont typeface="Wingdings" panose="05000000000000000000" pitchFamily="2" charset="2"/>
              <a:buChar char="ü"/>
            </a:pPr>
            <a:r>
              <a:rPr lang="fr-FR" sz="2800" dirty="0"/>
              <a:t>la sélection des candidats en fonction de leurs capacités (expérience professionnelle et celui de la capacité professionnelle attestée souvent par l’exigence d’agrément technique).</a:t>
            </a:r>
          </a:p>
        </p:txBody>
      </p:sp>
      <p:sp>
        <p:nvSpPr>
          <p:cNvPr id="8" name="Espace réservé du pied de page 7">
            <a:extLst>
              <a:ext uri="{FF2B5EF4-FFF2-40B4-BE49-F238E27FC236}">
                <a16:creationId xmlns:a16="http://schemas.microsoft.com/office/drawing/2014/main" id="{D367EAC4-049E-4834-BEEA-CCD387F1CD41}"/>
              </a:ext>
            </a:extLst>
          </p:cNvPr>
          <p:cNvSpPr>
            <a:spLocks noGrp="1"/>
          </p:cNvSpPr>
          <p:nvPr>
            <p:ph type="ftr" sz="quarter" idx="11"/>
          </p:nvPr>
        </p:nvSpPr>
        <p:spPr/>
        <p:txBody>
          <a:bodyPr/>
          <a:lstStyle/>
          <a:p>
            <a:r>
              <a:rPr lang="fr-FR"/>
              <a:t>Marchés publics; IFRISSE, LSIO</a:t>
            </a:r>
            <a:endParaRPr lang="fr-FR" dirty="0"/>
          </a:p>
        </p:txBody>
      </p:sp>
      <p:sp>
        <p:nvSpPr>
          <p:cNvPr id="11" name="Espace réservé du numéro de diapositive 10">
            <a:extLst>
              <a:ext uri="{FF2B5EF4-FFF2-40B4-BE49-F238E27FC236}">
                <a16:creationId xmlns:a16="http://schemas.microsoft.com/office/drawing/2014/main" id="{01753218-E985-4E77-A47C-17EB34A0BB6C}"/>
              </a:ext>
            </a:extLst>
          </p:cNvPr>
          <p:cNvSpPr>
            <a:spLocks noGrp="1"/>
          </p:cNvSpPr>
          <p:nvPr>
            <p:ph type="sldNum" sz="quarter" idx="12"/>
          </p:nvPr>
        </p:nvSpPr>
        <p:spPr/>
        <p:txBody>
          <a:bodyPr/>
          <a:lstStyle/>
          <a:p>
            <a:fld id="{960D9CEE-B898-4ED5-9810-72806CD264AE}" type="slidenum">
              <a:rPr lang="fr-FR" smtClean="0"/>
              <a:t>22</a:t>
            </a:fld>
            <a:endParaRPr lang="fr-FR"/>
          </a:p>
        </p:txBody>
      </p:sp>
    </p:spTree>
    <p:extLst>
      <p:ext uri="{BB962C8B-B14F-4D97-AF65-F5344CB8AC3E}">
        <p14:creationId xmlns:p14="http://schemas.microsoft.com/office/powerpoint/2010/main" val="193557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3 : Des principes fondamentaux de la commande publique</a:t>
            </a:r>
          </a:p>
        </p:txBody>
      </p:sp>
      <p:sp>
        <p:nvSpPr>
          <p:cNvPr id="6" name="ZoneTexte 5">
            <a:extLst>
              <a:ext uri="{FF2B5EF4-FFF2-40B4-BE49-F238E27FC236}">
                <a16:creationId xmlns:a16="http://schemas.microsoft.com/office/drawing/2014/main" id="{1DF80D3B-CA2E-4DC0-966B-49CD66CF0EFA}"/>
              </a:ext>
            </a:extLst>
          </p:cNvPr>
          <p:cNvSpPr txBox="1"/>
          <p:nvPr/>
        </p:nvSpPr>
        <p:spPr>
          <a:xfrm>
            <a:off x="1774420" y="1454796"/>
            <a:ext cx="9934103" cy="461665"/>
          </a:xfrm>
          <a:prstGeom prst="rect">
            <a:avLst/>
          </a:prstGeom>
          <a:noFill/>
        </p:spPr>
        <p:txBody>
          <a:bodyPr wrap="square">
            <a:spAutoFit/>
          </a:bodyPr>
          <a:lstStyle/>
          <a:p>
            <a:pPr marL="342900" indent="-342900">
              <a:buFont typeface="Wingdings" panose="05000000000000000000" pitchFamily="2" charset="2"/>
              <a:buChar char="v"/>
            </a:pPr>
            <a:r>
              <a:rPr lang="fr-FR" sz="2400" dirty="0">
                <a:latin typeface="Aharoni" panose="02010803020104030203" pitchFamily="2" charset="-79"/>
                <a:cs typeface="Aharoni" panose="02010803020104030203" pitchFamily="2" charset="-79"/>
              </a:rPr>
              <a:t>L’égalité de traitement des candidats, la reconnaissance mutuelle</a:t>
            </a:r>
          </a:p>
        </p:txBody>
      </p:sp>
      <p:grpSp>
        <p:nvGrpSpPr>
          <p:cNvPr id="7" name="Groupe 6">
            <a:extLst>
              <a:ext uri="{FF2B5EF4-FFF2-40B4-BE49-F238E27FC236}">
                <a16:creationId xmlns:a16="http://schemas.microsoft.com/office/drawing/2014/main" id="{464565B3-6683-43C5-80E2-E92178E96597}"/>
              </a:ext>
            </a:extLst>
          </p:cNvPr>
          <p:cNvGrpSpPr/>
          <p:nvPr/>
        </p:nvGrpSpPr>
        <p:grpSpPr>
          <a:xfrm>
            <a:off x="2913329" y="1916461"/>
            <a:ext cx="5087672" cy="1332698"/>
            <a:chOff x="2974043" y="979576"/>
            <a:chExt cx="4290048" cy="1657926"/>
          </a:xfrm>
        </p:grpSpPr>
        <p:pic>
          <p:nvPicPr>
            <p:cNvPr id="8" name="Image 7" descr="File:Attention Sign.svg - Wikimedia Commons">
              <a:extLst>
                <a:ext uri="{FF2B5EF4-FFF2-40B4-BE49-F238E27FC236}">
                  <a16:creationId xmlns:a16="http://schemas.microsoft.com/office/drawing/2014/main" id="{45BD30E6-B76E-477A-9BDA-7B287CA15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121" y="979576"/>
              <a:ext cx="1892970" cy="1657926"/>
            </a:xfrm>
            <a:prstGeom prst="rect">
              <a:avLst/>
            </a:prstGeom>
          </p:spPr>
        </p:pic>
        <p:sp>
          <p:nvSpPr>
            <p:cNvPr id="10" name="ZoneTexte 9">
              <a:extLst>
                <a:ext uri="{FF2B5EF4-FFF2-40B4-BE49-F238E27FC236}">
                  <a16:creationId xmlns:a16="http://schemas.microsoft.com/office/drawing/2014/main" id="{1BAE222F-FA6B-445E-AD61-B5753495221F}"/>
                </a:ext>
              </a:extLst>
            </p:cNvPr>
            <p:cNvSpPr txBox="1"/>
            <p:nvPr/>
          </p:nvSpPr>
          <p:spPr>
            <a:xfrm>
              <a:off x="2974043" y="1808540"/>
              <a:ext cx="3343563" cy="673584"/>
            </a:xfrm>
            <a:prstGeom prst="rect">
              <a:avLst/>
            </a:prstGeom>
            <a:noFill/>
          </p:spPr>
          <p:txBody>
            <a:bodyPr wrap="square" rtlCol="0">
              <a:spAutoFit/>
            </a:bodyPr>
            <a:lstStyle/>
            <a:p>
              <a:r>
                <a:rPr lang="fr-FR" sz="3200" dirty="0">
                  <a:latin typeface="Forte" panose="03060902040502070203" pitchFamily="66" charset="0"/>
                </a:rPr>
                <a:t>Attention</a:t>
              </a:r>
            </a:p>
          </p:txBody>
        </p:sp>
      </p:grpSp>
      <p:sp>
        <p:nvSpPr>
          <p:cNvPr id="12" name="ZoneTexte 11">
            <a:extLst>
              <a:ext uri="{FF2B5EF4-FFF2-40B4-BE49-F238E27FC236}">
                <a16:creationId xmlns:a16="http://schemas.microsoft.com/office/drawing/2014/main" id="{984BCF2C-C2EB-4376-B695-73F0C25F75FA}"/>
              </a:ext>
            </a:extLst>
          </p:cNvPr>
          <p:cNvSpPr txBox="1"/>
          <p:nvPr/>
        </p:nvSpPr>
        <p:spPr>
          <a:xfrm>
            <a:off x="397934" y="3321581"/>
            <a:ext cx="10549466" cy="2634827"/>
          </a:xfrm>
          <a:prstGeom prst="rect">
            <a:avLst/>
          </a:prstGeom>
          <a:ln w="38100">
            <a:solidFill>
              <a:srgbClr val="FF00FF"/>
            </a:solidFill>
          </a:ln>
        </p:spPr>
        <p:txBody>
          <a:bodyPr/>
          <a:lstStyle>
            <a:defPPr>
              <a:defRPr lang="en-US"/>
            </a:defPPr>
            <a:lvl1pPr marL="228600" indent="-228600" defTabSz="914400">
              <a:lnSpc>
                <a:spcPct val="90000"/>
              </a:lnSpc>
              <a:spcBef>
                <a:spcPts val="1000"/>
              </a:spcBef>
              <a:buFont typeface="Arial" panose="020B0604020202020204" pitchFamily="34" charset="0"/>
              <a:buChar char="•"/>
              <a:defRPr sz="2800"/>
            </a:lvl1pPr>
            <a:lvl2pPr marL="685800" lvl="1" indent="-228600" algn="just" defTabSz="914400">
              <a:lnSpc>
                <a:spcPct val="90000"/>
              </a:lnSpc>
              <a:spcBef>
                <a:spcPts val="500"/>
              </a:spcBef>
              <a:buFont typeface="Arial" panose="020B0604020202020204" pitchFamily="34" charset="0"/>
              <a:buChar char="•"/>
              <a:defRPr sz="20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fr-FR" sz="2400" dirty="0"/>
              <a:t>Les spécifications techniques ne doivent pas être discriminatoires. C’est pourquoi, </a:t>
            </a:r>
            <a:r>
              <a:rPr lang="fr-FR" sz="2400" b="1" dirty="0"/>
              <a:t>est prohibée la mention d’un nom de marque</a:t>
            </a:r>
            <a:r>
              <a:rPr lang="fr-FR" sz="2400" dirty="0"/>
              <a:t>. </a:t>
            </a:r>
            <a:r>
              <a:rPr lang="fr-FR" sz="2400" dirty="0">
                <a:solidFill>
                  <a:srgbClr val="0000CC"/>
                </a:solidFill>
              </a:rPr>
              <a:t>Toutefois, il est possible, à titre exceptionnel, d’indiquer un nom de marque avec la mention « ou équivalent ».</a:t>
            </a:r>
          </a:p>
          <a:p>
            <a:r>
              <a:rPr lang="fr-FR" sz="2400" dirty="0"/>
              <a:t>Par ailleurs, la règlementation peut prévoir la possibilité de préférence pour favoriser les entreprises locales ou la sous-traitance. La reconnaissance mutuelle implique que tout Etat membre de l’UEMOA doit accepter les documents délivrés par les autres Etas membres dans le cadre de la passation des marchés publics.</a:t>
            </a:r>
          </a:p>
        </p:txBody>
      </p:sp>
      <p:sp>
        <p:nvSpPr>
          <p:cNvPr id="5" name="Espace réservé du pied de page 4">
            <a:extLst>
              <a:ext uri="{FF2B5EF4-FFF2-40B4-BE49-F238E27FC236}">
                <a16:creationId xmlns:a16="http://schemas.microsoft.com/office/drawing/2014/main" id="{E3B8C937-B8D4-4C07-8FB4-4B495AA21791}"/>
              </a:ext>
            </a:extLst>
          </p:cNvPr>
          <p:cNvSpPr>
            <a:spLocks noGrp="1"/>
          </p:cNvSpPr>
          <p:nvPr>
            <p:ph type="ftr" sz="quarter" idx="11"/>
          </p:nvPr>
        </p:nvSpPr>
        <p:spPr/>
        <p:txBody>
          <a:bodyPr/>
          <a:lstStyle/>
          <a:p>
            <a:r>
              <a:rPr lang="fr-FR"/>
              <a:t>Marchés publics; IFRISSE, LSIO</a:t>
            </a:r>
            <a:endParaRPr lang="fr-FR" dirty="0"/>
          </a:p>
        </p:txBody>
      </p:sp>
      <p:sp>
        <p:nvSpPr>
          <p:cNvPr id="13" name="Espace réservé du numéro de diapositive 12">
            <a:extLst>
              <a:ext uri="{FF2B5EF4-FFF2-40B4-BE49-F238E27FC236}">
                <a16:creationId xmlns:a16="http://schemas.microsoft.com/office/drawing/2014/main" id="{A38D34EE-0C47-44B5-A25C-0FB2BDC5AAF6}"/>
              </a:ext>
            </a:extLst>
          </p:cNvPr>
          <p:cNvSpPr>
            <a:spLocks noGrp="1"/>
          </p:cNvSpPr>
          <p:nvPr>
            <p:ph type="sldNum" sz="quarter" idx="12"/>
          </p:nvPr>
        </p:nvSpPr>
        <p:spPr/>
        <p:txBody>
          <a:bodyPr/>
          <a:lstStyle/>
          <a:p>
            <a:fld id="{960D9CEE-B898-4ED5-9810-72806CD264AE}" type="slidenum">
              <a:rPr lang="fr-FR" smtClean="0"/>
              <a:t>23</a:t>
            </a:fld>
            <a:endParaRPr lang="fr-FR"/>
          </a:p>
        </p:txBody>
      </p:sp>
    </p:spTree>
    <p:extLst>
      <p:ext uri="{BB962C8B-B14F-4D97-AF65-F5344CB8AC3E}">
        <p14:creationId xmlns:p14="http://schemas.microsoft.com/office/powerpoint/2010/main" val="315396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3 : Des principes fondamentaux de la commande publique</a:t>
            </a:r>
          </a:p>
        </p:txBody>
      </p:sp>
      <p:sp>
        <p:nvSpPr>
          <p:cNvPr id="6" name="ZoneTexte 5">
            <a:extLst>
              <a:ext uri="{FF2B5EF4-FFF2-40B4-BE49-F238E27FC236}">
                <a16:creationId xmlns:a16="http://schemas.microsoft.com/office/drawing/2014/main" id="{1DF80D3B-CA2E-4DC0-966B-49CD66CF0EFA}"/>
              </a:ext>
            </a:extLst>
          </p:cNvPr>
          <p:cNvSpPr txBox="1"/>
          <p:nvPr/>
        </p:nvSpPr>
        <p:spPr>
          <a:xfrm>
            <a:off x="1774420" y="1592544"/>
            <a:ext cx="9934103" cy="830997"/>
          </a:xfrm>
          <a:prstGeom prst="rect">
            <a:avLst/>
          </a:prstGeom>
          <a:noFill/>
        </p:spPr>
        <p:txBody>
          <a:bodyPr wrap="square">
            <a:spAutoFit/>
          </a:bodyPr>
          <a:lstStyle/>
          <a:p>
            <a:pPr marL="342900" indent="-342900">
              <a:buFont typeface="Wingdings" panose="05000000000000000000" pitchFamily="2" charset="2"/>
              <a:buChar char="v"/>
            </a:pPr>
            <a:r>
              <a:rPr lang="fr-FR" sz="2400" dirty="0">
                <a:latin typeface="Aharoni" panose="02010803020104030203" pitchFamily="2" charset="-79"/>
                <a:cs typeface="Aharoni" panose="02010803020104030203" pitchFamily="2" charset="-79"/>
              </a:rPr>
              <a:t>La transparence du processus de passation, d’exécution et de règlement de la commande publique</a:t>
            </a:r>
          </a:p>
        </p:txBody>
      </p:sp>
      <p:sp>
        <p:nvSpPr>
          <p:cNvPr id="4" name="ZoneTexte 3">
            <a:extLst>
              <a:ext uri="{FF2B5EF4-FFF2-40B4-BE49-F238E27FC236}">
                <a16:creationId xmlns:a16="http://schemas.microsoft.com/office/drawing/2014/main" id="{575230F5-FE10-4220-9CDF-3E86BF386852}"/>
              </a:ext>
            </a:extLst>
          </p:cNvPr>
          <p:cNvSpPr txBox="1"/>
          <p:nvPr/>
        </p:nvSpPr>
        <p:spPr>
          <a:xfrm>
            <a:off x="891465" y="2423541"/>
            <a:ext cx="9934103" cy="3785652"/>
          </a:xfrm>
          <a:prstGeom prst="rect">
            <a:avLst/>
          </a:prstGeom>
          <a:ln>
            <a:solidFill>
              <a:srgbClr val="3366FF"/>
            </a:solidFill>
          </a:ln>
        </p:spPr>
        <p:txBody>
          <a:bodyPr vert="horz" lIns="91440" tIns="45720" rIns="91440" bIns="45720" rtlCol="0">
            <a:normAutofit fontScale="92500" lnSpcReduction="10000"/>
          </a:bodyPr>
          <a:lstStyle>
            <a:lvl1pPr marL="236258" indent="-236258" defTabSz="945032">
              <a:lnSpc>
                <a:spcPct val="90000"/>
              </a:lnSpc>
              <a:spcBef>
                <a:spcPts val="1034"/>
              </a:spcBef>
              <a:buFont typeface="Arial" panose="020B0604020202020204" pitchFamily="34" charset="0"/>
              <a:buChar char="•"/>
              <a:defRPr sz="2894"/>
            </a:lvl1pPr>
            <a:lvl2pPr marL="708774" indent="-236258" defTabSz="945032">
              <a:lnSpc>
                <a:spcPct val="90000"/>
              </a:lnSpc>
              <a:spcBef>
                <a:spcPts val="517"/>
              </a:spcBef>
              <a:buFont typeface="Arial" panose="020B0604020202020204" pitchFamily="34" charset="0"/>
              <a:buChar char="•"/>
              <a:defRPr sz="2480"/>
            </a:lvl2pPr>
            <a:lvl3pPr marL="1181291" indent="-236258" defTabSz="945032">
              <a:lnSpc>
                <a:spcPct val="90000"/>
              </a:lnSpc>
              <a:spcBef>
                <a:spcPts val="517"/>
              </a:spcBef>
              <a:buFont typeface="Arial" panose="020B0604020202020204" pitchFamily="34" charset="0"/>
              <a:buChar char="•"/>
              <a:defRPr sz="2067"/>
            </a:lvl3pPr>
            <a:lvl4pPr marL="1653807" indent="-236258" defTabSz="945032">
              <a:lnSpc>
                <a:spcPct val="90000"/>
              </a:lnSpc>
              <a:spcBef>
                <a:spcPts val="517"/>
              </a:spcBef>
              <a:buFont typeface="Arial" panose="020B0604020202020204" pitchFamily="34" charset="0"/>
              <a:buChar char="•"/>
              <a:defRPr sz="1860"/>
            </a:lvl4pPr>
            <a:lvl5pPr marL="2126323" indent="-236258" defTabSz="945032">
              <a:lnSpc>
                <a:spcPct val="90000"/>
              </a:lnSpc>
              <a:spcBef>
                <a:spcPts val="517"/>
              </a:spcBef>
              <a:buFont typeface="Arial" panose="020B0604020202020204" pitchFamily="34" charset="0"/>
              <a:buChar char="•"/>
              <a:defRPr sz="1860"/>
            </a:lvl5pPr>
            <a:lvl6pPr marL="2598839" indent="-236258" defTabSz="945032">
              <a:lnSpc>
                <a:spcPct val="90000"/>
              </a:lnSpc>
              <a:spcBef>
                <a:spcPts val="517"/>
              </a:spcBef>
              <a:buFont typeface="Arial" panose="020B0604020202020204" pitchFamily="34" charset="0"/>
              <a:buChar char="•"/>
              <a:defRPr sz="1860"/>
            </a:lvl6pPr>
            <a:lvl7pPr marL="3071355" indent="-236258" defTabSz="945032">
              <a:lnSpc>
                <a:spcPct val="90000"/>
              </a:lnSpc>
              <a:spcBef>
                <a:spcPts val="517"/>
              </a:spcBef>
              <a:buFont typeface="Arial" panose="020B0604020202020204" pitchFamily="34" charset="0"/>
              <a:buChar char="•"/>
              <a:defRPr sz="1860"/>
            </a:lvl7pPr>
            <a:lvl8pPr marL="3543872" indent="-236258" defTabSz="945032">
              <a:lnSpc>
                <a:spcPct val="90000"/>
              </a:lnSpc>
              <a:spcBef>
                <a:spcPts val="517"/>
              </a:spcBef>
              <a:buFont typeface="Arial" panose="020B0604020202020204" pitchFamily="34" charset="0"/>
              <a:buChar char="•"/>
              <a:defRPr sz="1860"/>
            </a:lvl8pPr>
            <a:lvl9pPr marL="4016388" indent="-236258" defTabSz="945032">
              <a:lnSpc>
                <a:spcPct val="90000"/>
              </a:lnSpc>
              <a:spcBef>
                <a:spcPts val="517"/>
              </a:spcBef>
              <a:buFont typeface="Arial" panose="020B0604020202020204" pitchFamily="34" charset="0"/>
              <a:buChar char="•"/>
              <a:defRPr sz="1860"/>
            </a:lvl9pPr>
          </a:lstStyle>
          <a:p>
            <a:r>
              <a:rPr lang="fr-FR" dirty="0"/>
              <a:t>Exigence du principe: garantir à tous les soumissionnaires un degré de publicité adéquate permettant une libre concurrence et un contrôle de l’impartialité des procédures. </a:t>
            </a:r>
          </a:p>
          <a:p>
            <a:r>
              <a:rPr lang="fr-FR" dirty="0"/>
              <a:t>La transparence implique que le processus de passation doit être accessible, compréhensible et prévisible. Elle s’impose à chacune des phases à savoir : </a:t>
            </a:r>
          </a:p>
          <a:p>
            <a:pPr>
              <a:buClr>
                <a:srgbClr val="FF00FF"/>
              </a:buClr>
              <a:buFont typeface="Wingdings" panose="05000000000000000000" pitchFamily="2" charset="2"/>
              <a:buChar char="Ø"/>
            </a:pPr>
            <a:r>
              <a:rPr lang="fr-FR" dirty="0"/>
              <a:t>critères d’attribution clairement définis pour tous. Il ne peuvent pas être modifiés au cours du processus.</a:t>
            </a:r>
          </a:p>
          <a:p>
            <a:pPr>
              <a:buClr>
                <a:srgbClr val="FF00FF"/>
              </a:buClr>
              <a:buFont typeface="Wingdings" panose="05000000000000000000" pitchFamily="2" charset="2"/>
              <a:buChar char="Ø"/>
            </a:pPr>
            <a:r>
              <a:rPr lang="fr-FR" dirty="0"/>
              <a:t>justification du choix du titulaire du marché, motivation du rejet des candidatures et des offres par la publication d'un avis d'attribution. </a:t>
            </a:r>
          </a:p>
          <a:p>
            <a:endParaRPr lang="fr-FR" dirty="0"/>
          </a:p>
        </p:txBody>
      </p:sp>
      <p:sp>
        <p:nvSpPr>
          <p:cNvPr id="3" name="Espace réservé du pied de page 2">
            <a:extLst>
              <a:ext uri="{FF2B5EF4-FFF2-40B4-BE49-F238E27FC236}">
                <a16:creationId xmlns:a16="http://schemas.microsoft.com/office/drawing/2014/main" id="{2B950F27-4876-4288-9761-567D8FBCFB4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A2423307-D2EC-4AA1-BFA4-0B00C65DA067}"/>
              </a:ext>
            </a:extLst>
          </p:cNvPr>
          <p:cNvSpPr>
            <a:spLocks noGrp="1"/>
          </p:cNvSpPr>
          <p:nvPr>
            <p:ph type="sldNum" sz="quarter" idx="12"/>
          </p:nvPr>
        </p:nvSpPr>
        <p:spPr/>
        <p:txBody>
          <a:bodyPr/>
          <a:lstStyle/>
          <a:p>
            <a:fld id="{960D9CEE-B898-4ED5-9810-72806CD264AE}" type="slidenum">
              <a:rPr lang="fr-FR" smtClean="0"/>
              <a:t>24</a:t>
            </a:fld>
            <a:endParaRPr lang="fr-FR"/>
          </a:p>
        </p:txBody>
      </p:sp>
    </p:spTree>
    <p:extLst>
      <p:ext uri="{BB962C8B-B14F-4D97-AF65-F5344CB8AC3E}">
        <p14:creationId xmlns:p14="http://schemas.microsoft.com/office/powerpoint/2010/main" val="468179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651641" y="383854"/>
            <a:ext cx="11403725" cy="8248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4 : Les seuils de la commande publique</a:t>
            </a:r>
          </a:p>
        </p:txBody>
      </p:sp>
      <p:sp>
        <p:nvSpPr>
          <p:cNvPr id="4" name="ZoneTexte 3">
            <a:extLst>
              <a:ext uri="{FF2B5EF4-FFF2-40B4-BE49-F238E27FC236}">
                <a16:creationId xmlns:a16="http://schemas.microsoft.com/office/drawing/2014/main" id="{575230F5-FE10-4220-9CDF-3E86BF386852}"/>
              </a:ext>
            </a:extLst>
          </p:cNvPr>
          <p:cNvSpPr txBox="1"/>
          <p:nvPr/>
        </p:nvSpPr>
        <p:spPr>
          <a:xfrm>
            <a:off x="1797269" y="1765738"/>
            <a:ext cx="9911255" cy="1384995"/>
          </a:xfrm>
          <a:prstGeom prst="rect">
            <a:avLst/>
          </a:prstGeom>
          <a:ln>
            <a:solidFill>
              <a:srgbClr val="3366FF"/>
            </a:solidFill>
          </a:ln>
        </p:spPr>
        <p:txBody>
          <a:bodyPr vert="horz" lIns="91440" tIns="45720" rIns="91440" bIns="45720" rtlCol="0">
            <a:normAutofit/>
          </a:bodyPr>
          <a:lstStyle>
            <a:lvl1pPr marL="236258" indent="-236258" defTabSz="945032">
              <a:lnSpc>
                <a:spcPct val="90000"/>
              </a:lnSpc>
              <a:spcBef>
                <a:spcPts val="1034"/>
              </a:spcBef>
              <a:buFont typeface="Arial" panose="020B0604020202020204" pitchFamily="34" charset="0"/>
              <a:buChar char="•"/>
              <a:defRPr sz="2894"/>
            </a:lvl1pPr>
            <a:lvl2pPr marL="708774" indent="-236258" defTabSz="945032">
              <a:lnSpc>
                <a:spcPct val="90000"/>
              </a:lnSpc>
              <a:spcBef>
                <a:spcPts val="517"/>
              </a:spcBef>
              <a:buFont typeface="Arial" panose="020B0604020202020204" pitchFamily="34" charset="0"/>
              <a:buChar char="•"/>
              <a:defRPr sz="2480"/>
            </a:lvl2pPr>
            <a:lvl3pPr marL="1181291" indent="-236258" defTabSz="945032">
              <a:lnSpc>
                <a:spcPct val="90000"/>
              </a:lnSpc>
              <a:spcBef>
                <a:spcPts val="517"/>
              </a:spcBef>
              <a:buFont typeface="Arial" panose="020B0604020202020204" pitchFamily="34" charset="0"/>
              <a:buChar char="•"/>
              <a:defRPr sz="2067"/>
            </a:lvl3pPr>
            <a:lvl4pPr marL="1653807" indent="-236258" defTabSz="945032">
              <a:lnSpc>
                <a:spcPct val="90000"/>
              </a:lnSpc>
              <a:spcBef>
                <a:spcPts val="517"/>
              </a:spcBef>
              <a:buFont typeface="Arial" panose="020B0604020202020204" pitchFamily="34" charset="0"/>
              <a:buChar char="•"/>
              <a:defRPr sz="1860"/>
            </a:lvl4pPr>
            <a:lvl5pPr marL="2126323" indent="-236258" defTabSz="945032">
              <a:lnSpc>
                <a:spcPct val="90000"/>
              </a:lnSpc>
              <a:spcBef>
                <a:spcPts val="517"/>
              </a:spcBef>
              <a:buFont typeface="Arial" panose="020B0604020202020204" pitchFamily="34" charset="0"/>
              <a:buChar char="•"/>
              <a:defRPr sz="1860"/>
            </a:lvl5pPr>
            <a:lvl6pPr marL="2598839" indent="-236258" defTabSz="945032">
              <a:lnSpc>
                <a:spcPct val="90000"/>
              </a:lnSpc>
              <a:spcBef>
                <a:spcPts val="517"/>
              </a:spcBef>
              <a:buFont typeface="Arial" panose="020B0604020202020204" pitchFamily="34" charset="0"/>
              <a:buChar char="•"/>
              <a:defRPr sz="1860"/>
            </a:lvl6pPr>
            <a:lvl7pPr marL="3071355" indent="-236258" defTabSz="945032">
              <a:lnSpc>
                <a:spcPct val="90000"/>
              </a:lnSpc>
              <a:spcBef>
                <a:spcPts val="517"/>
              </a:spcBef>
              <a:buFont typeface="Arial" panose="020B0604020202020204" pitchFamily="34" charset="0"/>
              <a:buChar char="•"/>
              <a:defRPr sz="1860"/>
            </a:lvl7pPr>
            <a:lvl8pPr marL="3543872" indent="-236258" defTabSz="945032">
              <a:lnSpc>
                <a:spcPct val="90000"/>
              </a:lnSpc>
              <a:spcBef>
                <a:spcPts val="517"/>
              </a:spcBef>
              <a:buFont typeface="Arial" panose="020B0604020202020204" pitchFamily="34" charset="0"/>
              <a:buChar char="•"/>
              <a:defRPr sz="1860"/>
            </a:lvl8pPr>
            <a:lvl9pPr marL="4016388" indent="-236258" defTabSz="945032">
              <a:lnSpc>
                <a:spcPct val="90000"/>
              </a:lnSpc>
              <a:spcBef>
                <a:spcPts val="517"/>
              </a:spcBef>
              <a:buFont typeface="Arial" panose="020B0604020202020204" pitchFamily="34" charset="0"/>
              <a:buChar char="•"/>
              <a:defRPr sz="1860"/>
            </a:lvl9pPr>
          </a:lstStyle>
          <a:p>
            <a:r>
              <a:rPr lang="fr-FR" dirty="0"/>
              <a:t>La réglementation de la commande publique a défini des seuils de montants des marchés par niveau de responsabilité et les procédures indiquées.</a:t>
            </a:r>
          </a:p>
        </p:txBody>
      </p:sp>
      <p:sp>
        <p:nvSpPr>
          <p:cNvPr id="3" name="Espace réservé du pied de page 2">
            <a:extLst>
              <a:ext uri="{FF2B5EF4-FFF2-40B4-BE49-F238E27FC236}">
                <a16:creationId xmlns:a16="http://schemas.microsoft.com/office/drawing/2014/main" id="{3EE6E73B-5A71-4E4B-9458-5BC1CB29D3F3}"/>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2D391DE7-DB62-44B5-840E-F1F8F8EB6252}"/>
              </a:ext>
            </a:extLst>
          </p:cNvPr>
          <p:cNvSpPr>
            <a:spLocks noGrp="1"/>
          </p:cNvSpPr>
          <p:nvPr>
            <p:ph type="sldNum" sz="quarter" idx="12"/>
          </p:nvPr>
        </p:nvSpPr>
        <p:spPr/>
        <p:txBody>
          <a:bodyPr/>
          <a:lstStyle/>
          <a:p>
            <a:fld id="{960D9CEE-B898-4ED5-9810-72806CD264AE}" type="slidenum">
              <a:rPr lang="fr-FR" smtClean="0"/>
              <a:t>25</a:t>
            </a:fld>
            <a:endParaRPr lang="fr-FR"/>
          </a:p>
        </p:txBody>
      </p:sp>
    </p:spTree>
    <p:extLst>
      <p:ext uri="{BB962C8B-B14F-4D97-AF65-F5344CB8AC3E}">
        <p14:creationId xmlns:p14="http://schemas.microsoft.com/office/powerpoint/2010/main" val="4299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707539" y="109609"/>
            <a:ext cx="11403725" cy="32734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2000" b="1" dirty="0"/>
              <a:t>Chapitre 4 : Les seuils de la commande publique</a:t>
            </a:r>
          </a:p>
        </p:txBody>
      </p:sp>
      <p:sp>
        <p:nvSpPr>
          <p:cNvPr id="5" name="Espace réservé du pied de page 4">
            <a:extLst>
              <a:ext uri="{FF2B5EF4-FFF2-40B4-BE49-F238E27FC236}">
                <a16:creationId xmlns:a16="http://schemas.microsoft.com/office/drawing/2014/main" id="{00BB8B07-E3BF-44C8-AD3C-D0C8B9E07D01}"/>
              </a:ext>
            </a:extLst>
          </p:cNvPr>
          <p:cNvSpPr>
            <a:spLocks noGrp="1"/>
          </p:cNvSpPr>
          <p:nvPr>
            <p:ph type="ftr" sz="quarter" idx="11"/>
          </p:nvPr>
        </p:nvSpPr>
        <p:spPr/>
        <p:txBody>
          <a:bodyPr/>
          <a:lstStyle/>
          <a:p>
            <a:r>
              <a:rPr lang="fr-FR"/>
              <a:t>Marchés publics; IFRISSE, LSIO</a:t>
            </a:r>
            <a:endParaRPr lang="fr-FR" dirty="0"/>
          </a:p>
        </p:txBody>
      </p:sp>
      <p:sp>
        <p:nvSpPr>
          <p:cNvPr id="7" name="Espace réservé du numéro de diapositive 6">
            <a:extLst>
              <a:ext uri="{FF2B5EF4-FFF2-40B4-BE49-F238E27FC236}">
                <a16:creationId xmlns:a16="http://schemas.microsoft.com/office/drawing/2014/main" id="{BD36D5F5-83E9-4F7B-B791-6565333852FB}"/>
              </a:ext>
            </a:extLst>
          </p:cNvPr>
          <p:cNvSpPr>
            <a:spLocks noGrp="1"/>
          </p:cNvSpPr>
          <p:nvPr>
            <p:ph type="sldNum" sz="quarter" idx="12"/>
          </p:nvPr>
        </p:nvSpPr>
        <p:spPr/>
        <p:txBody>
          <a:bodyPr/>
          <a:lstStyle/>
          <a:p>
            <a:fld id="{960D9CEE-B898-4ED5-9810-72806CD264AE}" type="slidenum">
              <a:rPr lang="fr-FR" smtClean="0"/>
              <a:t>26</a:t>
            </a:fld>
            <a:endParaRPr lang="fr-FR"/>
          </a:p>
        </p:txBody>
      </p:sp>
      <p:graphicFrame>
        <p:nvGraphicFramePr>
          <p:cNvPr id="17" name="Tableau 16">
            <a:extLst>
              <a:ext uri="{FF2B5EF4-FFF2-40B4-BE49-F238E27FC236}">
                <a16:creationId xmlns:a16="http://schemas.microsoft.com/office/drawing/2014/main" id="{FABD6C38-B28A-4B86-8CDA-252797830742}"/>
              </a:ext>
            </a:extLst>
          </p:cNvPr>
          <p:cNvGraphicFramePr>
            <a:graphicFrameLocks noGrp="1"/>
          </p:cNvGraphicFramePr>
          <p:nvPr>
            <p:extLst>
              <p:ext uri="{D42A27DB-BD31-4B8C-83A1-F6EECF244321}">
                <p14:modId xmlns:p14="http://schemas.microsoft.com/office/powerpoint/2010/main" val="4130422476"/>
              </p:ext>
            </p:extLst>
          </p:nvPr>
        </p:nvGraphicFramePr>
        <p:xfrm>
          <a:off x="177800" y="508000"/>
          <a:ext cx="12293600" cy="6860528"/>
        </p:xfrm>
        <a:graphic>
          <a:graphicData uri="http://schemas.openxmlformats.org/drawingml/2006/table">
            <a:tbl>
              <a:tblPr firstRow="1" lastRow="1" bandRow="1" bandCol="1"/>
              <a:tblGrid>
                <a:gridCol w="1640007">
                  <a:extLst>
                    <a:ext uri="{9D8B030D-6E8A-4147-A177-3AD203B41FA5}">
                      <a16:colId xmlns:a16="http://schemas.microsoft.com/office/drawing/2014/main" val="2250292940"/>
                    </a:ext>
                  </a:extLst>
                </a:gridCol>
                <a:gridCol w="2639893">
                  <a:extLst>
                    <a:ext uri="{9D8B030D-6E8A-4147-A177-3AD203B41FA5}">
                      <a16:colId xmlns:a16="http://schemas.microsoft.com/office/drawing/2014/main" val="3626046108"/>
                    </a:ext>
                  </a:extLst>
                </a:gridCol>
                <a:gridCol w="2616200">
                  <a:extLst>
                    <a:ext uri="{9D8B030D-6E8A-4147-A177-3AD203B41FA5}">
                      <a16:colId xmlns:a16="http://schemas.microsoft.com/office/drawing/2014/main" val="2138852355"/>
                    </a:ext>
                  </a:extLst>
                </a:gridCol>
                <a:gridCol w="2883793">
                  <a:extLst>
                    <a:ext uri="{9D8B030D-6E8A-4147-A177-3AD203B41FA5}">
                      <a16:colId xmlns:a16="http://schemas.microsoft.com/office/drawing/2014/main" val="2975829791"/>
                    </a:ext>
                  </a:extLst>
                </a:gridCol>
                <a:gridCol w="2513707">
                  <a:extLst>
                    <a:ext uri="{9D8B030D-6E8A-4147-A177-3AD203B41FA5}">
                      <a16:colId xmlns:a16="http://schemas.microsoft.com/office/drawing/2014/main" val="4122312506"/>
                    </a:ext>
                  </a:extLst>
                </a:gridCol>
              </a:tblGrid>
              <a:tr h="470154">
                <a:tc rowSpan="2">
                  <a:txBody>
                    <a:bodyPr/>
                    <a:lstStyle/>
                    <a:p>
                      <a:pPr algn="l">
                        <a:lnSpc>
                          <a:spcPct val="100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T</a:t>
                      </a: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ypes de marché</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4">
                        <a:lumMod val="60000"/>
                        <a:lumOff val="40000"/>
                      </a:schemeClr>
                    </a:solidFill>
                  </a:tcPr>
                </a:tc>
                <a:tc gridSpan="2">
                  <a:txBody>
                    <a:bodyPr/>
                    <a:lstStyle/>
                    <a:p>
                      <a:pPr algn="ctr">
                        <a:lnSpc>
                          <a:spcPct val="100000"/>
                        </a:lnSpc>
                        <a:spcAft>
                          <a:spcPts val="800"/>
                        </a:spcAft>
                      </a:pP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Ministères et autres organismes</a:t>
                      </a: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publics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4">
                        <a:lumMod val="60000"/>
                        <a:lumOff val="40000"/>
                      </a:schemeClr>
                    </a:solidFill>
                  </a:tcPr>
                </a:tc>
                <a:tc hMerge="1">
                  <a:txBody>
                    <a:bodyPr/>
                    <a:lstStyle/>
                    <a:p>
                      <a:endParaRPr lang="fr-FR"/>
                    </a:p>
                  </a:txBody>
                  <a:tcPr/>
                </a:tc>
                <a:tc gridSpan="2">
                  <a:txBody>
                    <a:bodyPr/>
                    <a:lstStyle/>
                    <a:p>
                      <a:pPr algn="ctr">
                        <a:lnSpc>
                          <a:spcPct val="100000"/>
                        </a:lnSpc>
                        <a:spcAft>
                          <a:spcPts val="800"/>
                        </a:spcAft>
                      </a:pP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Sociétés d’Etat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chemeClr val="accent4">
                        <a:lumMod val="60000"/>
                        <a:lumOff val="40000"/>
                      </a:schemeClr>
                    </a:solidFill>
                  </a:tcPr>
                </a:tc>
                <a:tc hMerge="1">
                  <a:txBody>
                    <a:bodyPr/>
                    <a:lstStyle/>
                    <a:p>
                      <a:endParaRPr lang="fr-FR"/>
                    </a:p>
                  </a:txBody>
                  <a:tcPr/>
                </a:tc>
                <a:extLst>
                  <a:ext uri="{0D108BD9-81ED-4DB2-BD59-A6C34878D82A}">
                    <a16:rowId xmlns:a16="http://schemas.microsoft.com/office/drawing/2014/main" val="262867320"/>
                  </a:ext>
                </a:extLst>
              </a:tr>
              <a:tr h="470154">
                <a:tc vMerge="1">
                  <a:txBody>
                    <a:bodyPr/>
                    <a:lstStyle/>
                    <a:p>
                      <a:endParaRPr lang="fr-FR"/>
                    </a:p>
                  </a:txBody>
                  <a:tcPr/>
                </a:tc>
                <a:tc>
                  <a:txBody>
                    <a:bodyPr/>
                    <a:lstStyle/>
                    <a:p>
                      <a:pPr algn="ctr">
                        <a:lnSpc>
                          <a:spcPct val="100000"/>
                        </a:lnSpc>
                        <a:spcAft>
                          <a:spcPts val="800"/>
                        </a:spcAft>
                      </a:pP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Seuil (FCFA)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spcAft>
                          <a:spcPts val="800"/>
                        </a:spcAft>
                      </a:pP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Procédure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spcAft>
                          <a:spcPts val="800"/>
                        </a:spcAft>
                      </a:pP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Seuil (FCFA)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spcAft>
                          <a:spcPts val="800"/>
                        </a:spcAft>
                      </a:pPr>
                      <a:r>
                        <a:rPr lang="fr-FR"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Procédure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666666"/>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634722600"/>
                  </a:ext>
                </a:extLst>
              </a:tr>
              <a:tr h="866958">
                <a:tc rowSpan="4">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Marché de travaux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million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non formelle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million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non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67130060"/>
                  </a:ext>
                </a:extLst>
              </a:tr>
              <a:tr h="573033">
                <a:tc vMerge="1">
                  <a:txBody>
                    <a:bodyPr/>
                    <a:lstStyle/>
                    <a:p>
                      <a:endParaRPr lang="fr-FR"/>
                    </a:p>
                  </a:txBody>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million et &lt; 10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million et &lt; 10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388137871"/>
                  </a:ext>
                </a:extLst>
              </a:tr>
              <a:tr h="279108">
                <a:tc vMerge="1">
                  <a:txBody>
                    <a:bodyPr/>
                    <a:lstStyle/>
                    <a:p>
                      <a:endParaRPr lang="fr-FR"/>
                    </a:p>
                  </a:txBody>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 millions et &lt; 75 millions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prix</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 millions et &lt; 100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prix</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52592516"/>
                  </a:ext>
                </a:extLst>
              </a:tr>
              <a:tr h="279108">
                <a:tc vMerge="1">
                  <a:txBody>
                    <a:bodyPr/>
                    <a:lstStyle/>
                    <a:p>
                      <a:endParaRPr lang="fr-FR"/>
                    </a:p>
                  </a:txBody>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75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Appel d’offres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100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Appel d’offres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170656943"/>
                  </a:ext>
                </a:extLst>
              </a:tr>
              <a:tr h="866958">
                <a:tc rowSpan="4">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Marché de fournitures et services courants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 1 million</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non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 1 million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non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4252584230"/>
                  </a:ext>
                </a:extLst>
              </a:tr>
              <a:tr h="573033">
                <a:tc vMerge="1">
                  <a:txBody>
                    <a:bodyPr/>
                    <a:lstStyle/>
                    <a:p>
                      <a:endParaRPr lang="fr-FR"/>
                    </a:p>
                  </a:txBody>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million et &lt; 10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million et &lt; 10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cotation formelle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298022455"/>
                  </a:ext>
                </a:extLst>
              </a:tr>
              <a:tr h="279108">
                <a:tc vMerge="1">
                  <a:txBody>
                    <a:bodyPr/>
                    <a:lstStyle/>
                    <a:p>
                      <a:endParaRPr lang="fr-FR"/>
                    </a:p>
                  </a:txBody>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 millions et &lt; 50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prix</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 millions et &lt; 75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prix</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968973056"/>
                  </a:ext>
                </a:extLst>
              </a:tr>
              <a:tr h="279108">
                <a:tc vMerge="1">
                  <a:txBody>
                    <a:bodyPr/>
                    <a:lstStyle/>
                    <a:p>
                      <a:endParaRPr lang="fr-FR"/>
                    </a:p>
                  </a:txBody>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50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Appel d’offres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75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Appel d’offres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034787537"/>
                  </a:ext>
                </a:extLst>
              </a:tr>
              <a:tr h="573033">
                <a:tc rowSpan="3">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Marché de prestations intellectuelles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 10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Consultation de consultants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 10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Consultation de consultants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315104179"/>
                  </a:ext>
                </a:extLst>
              </a:tr>
              <a:tr h="777740">
                <a:tc vMerge="1">
                  <a:txBody>
                    <a:bodyPr/>
                    <a:lstStyle/>
                    <a:p>
                      <a:endParaRPr lang="fr-FR"/>
                    </a:p>
                  </a:txBody>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 millions &lt; 30 millions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propositions allégée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 millions et &lt; 30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propositions allégée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14993873"/>
                  </a:ext>
                </a:extLst>
              </a:tr>
              <a:tr h="573033">
                <a:tc vMerge="1">
                  <a:txBody>
                    <a:bodyPr/>
                    <a:lstStyle/>
                    <a:p>
                      <a:endParaRPr lang="fr-FR"/>
                    </a:p>
                  </a:txBody>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propositions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30 millions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tc>
                  <a:txBody>
                    <a:bodyPr/>
                    <a:lstStyle/>
                    <a:p>
                      <a:pPr algn="l">
                        <a:lnSpc>
                          <a:spcPct val="100000"/>
                        </a:lnSpc>
                        <a:spcAft>
                          <a:spcPts val="800"/>
                        </a:spcAft>
                      </a:pPr>
                      <a:r>
                        <a:rPr lang="fr-FR"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Demande de propositions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57911995"/>
                  </a:ext>
                </a:extLst>
              </a:tr>
            </a:tbl>
          </a:graphicData>
        </a:graphic>
      </p:graphicFrame>
    </p:spTree>
    <p:extLst>
      <p:ext uri="{BB962C8B-B14F-4D97-AF65-F5344CB8AC3E}">
        <p14:creationId xmlns:p14="http://schemas.microsoft.com/office/powerpoint/2010/main" val="166248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DE1ED-4A3F-439A-8B89-5F3B6378997A}"/>
              </a:ext>
            </a:extLst>
          </p:cNvPr>
          <p:cNvSpPr>
            <a:spLocks noGrp="1"/>
          </p:cNvSpPr>
          <p:nvPr>
            <p:ph type="title"/>
          </p:nvPr>
        </p:nvSpPr>
        <p:spPr>
          <a:xfrm>
            <a:off x="2887133" y="2474564"/>
            <a:ext cx="8846606" cy="1391534"/>
          </a:xfrm>
          <a:solidFill>
            <a:srgbClr val="66FFCC"/>
          </a:solidFill>
          <a:ln w="28575">
            <a:solidFill>
              <a:srgbClr val="FF0000"/>
            </a:solidFill>
          </a:ln>
          <a:effectLst>
            <a:outerShdw blurRad="50800" dist="38100" dir="13500000" algn="br" rotWithShape="0">
              <a:prstClr val="black">
                <a:alpha val="40000"/>
              </a:prstClr>
            </a:outerShdw>
          </a:effectLst>
          <a:scene3d>
            <a:camera prst="orthographicFront"/>
            <a:lightRig rig="threePt" dir="t"/>
          </a:scene3d>
          <a:sp3d>
            <a:bevelT w="152400" h="50800" prst="softRound"/>
          </a:sp3d>
        </p:spPr>
        <p:txBody>
          <a:bodyPr/>
          <a:lstStyle/>
          <a:p>
            <a:pPr algn="ctr"/>
            <a:r>
              <a:rPr lang="fr-FR" dirty="0">
                <a:latin typeface="Arial Black" panose="020B0A04020102020204" pitchFamily="34" charset="0"/>
              </a:rPr>
              <a:t>FIN DU MODULE 1</a:t>
            </a:r>
          </a:p>
        </p:txBody>
      </p:sp>
      <p:sp>
        <p:nvSpPr>
          <p:cNvPr id="4" name="Espace réservé du pied de page 3">
            <a:extLst>
              <a:ext uri="{FF2B5EF4-FFF2-40B4-BE49-F238E27FC236}">
                <a16:creationId xmlns:a16="http://schemas.microsoft.com/office/drawing/2014/main" id="{17FBC2F8-EF7D-41E1-A41C-B760C3D87F9B}"/>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A5B4B7C2-9EE8-4E04-B14F-2FD34C92B785}"/>
              </a:ext>
            </a:extLst>
          </p:cNvPr>
          <p:cNvSpPr>
            <a:spLocks noGrp="1"/>
          </p:cNvSpPr>
          <p:nvPr>
            <p:ph type="sldNum" sz="quarter" idx="12"/>
          </p:nvPr>
        </p:nvSpPr>
        <p:spPr/>
        <p:txBody>
          <a:bodyPr/>
          <a:lstStyle/>
          <a:p>
            <a:fld id="{960D9CEE-B898-4ED5-9810-72806CD264AE}" type="slidenum">
              <a:rPr lang="fr-FR" smtClean="0"/>
              <a:t>27</a:t>
            </a:fld>
            <a:endParaRPr lang="fr-FR"/>
          </a:p>
        </p:txBody>
      </p:sp>
    </p:spTree>
    <p:extLst>
      <p:ext uri="{BB962C8B-B14F-4D97-AF65-F5344CB8AC3E}">
        <p14:creationId xmlns:p14="http://schemas.microsoft.com/office/powerpoint/2010/main" val="2338903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DE1ED-4A3F-439A-8B89-5F3B6378997A}"/>
              </a:ext>
            </a:extLst>
          </p:cNvPr>
          <p:cNvSpPr>
            <a:spLocks noGrp="1"/>
          </p:cNvSpPr>
          <p:nvPr>
            <p:ph type="title"/>
          </p:nvPr>
        </p:nvSpPr>
        <p:spPr>
          <a:xfrm>
            <a:off x="2082800" y="1823071"/>
            <a:ext cx="8846606" cy="2585323"/>
          </a:xfrm>
          <a:solidFill>
            <a:schemeClr val="accent2">
              <a:lumMod val="20000"/>
              <a:lumOff val="80000"/>
            </a:schemeClr>
          </a:solidFill>
          <a:ln w="19050">
            <a:solidFill>
              <a:srgbClr val="FF00FF"/>
            </a:solidFill>
          </a:ln>
          <a:effectLst>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defTabSz="457200"/>
            <a:r>
              <a:rPr lang="fr-FR" sz="6000" b="1" u="sng" dirty="0">
                <a:ln w="9525">
                  <a:solidFill>
                    <a:schemeClr val="bg1"/>
                  </a:solidFill>
                  <a:prstDash val="solid"/>
                </a:ln>
                <a:solidFill>
                  <a:schemeClr val="tx1"/>
                </a:solidFill>
                <a:effectLst>
                  <a:outerShdw blurRad="12700" dist="38100" dir="2700000" algn="tl" rotWithShape="0">
                    <a:schemeClr val="bg1">
                      <a:lumMod val="50000"/>
                    </a:schemeClr>
                  </a:outerShdw>
                </a:effectLst>
              </a:rPr>
              <a:t>MODULE 2</a:t>
            </a:r>
            <a:r>
              <a:rPr lang="fr-FR"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CADRE INSTITUTIONNEL DE LA COMMANDE PUBLIQUE</a:t>
            </a:r>
          </a:p>
        </p:txBody>
      </p:sp>
      <p:sp>
        <p:nvSpPr>
          <p:cNvPr id="3" name="Espace réservé du pied de page 2">
            <a:extLst>
              <a:ext uri="{FF2B5EF4-FFF2-40B4-BE49-F238E27FC236}">
                <a16:creationId xmlns:a16="http://schemas.microsoft.com/office/drawing/2014/main" id="{656C125F-860C-46A0-89C4-DB4BE364430B}"/>
              </a:ext>
            </a:extLst>
          </p:cNvPr>
          <p:cNvSpPr>
            <a:spLocks noGrp="1"/>
          </p:cNvSpPr>
          <p:nvPr>
            <p:ph type="ftr" sz="quarter" idx="11"/>
          </p:nvPr>
        </p:nvSpPr>
        <p:spPr/>
        <p:txBody>
          <a:bodyPr/>
          <a:lstStyle/>
          <a:p>
            <a:r>
              <a:rPr lang="fr-FR"/>
              <a:t>Marchés publics; IFRISSE, LSIO</a:t>
            </a:r>
            <a:endParaRPr lang="fr-FR" dirty="0"/>
          </a:p>
        </p:txBody>
      </p:sp>
      <p:sp>
        <p:nvSpPr>
          <p:cNvPr id="4" name="Espace réservé du numéro de diapositive 3">
            <a:extLst>
              <a:ext uri="{FF2B5EF4-FFF2-40B4-BE49-F238E27FC236}">
                <a16:creationId xmlns:a16="http://schemas.microsoft.com/office/drawing/2014/main" id="{74D42652-AC58-4C21-8EAA-5276018E4DB0}"/>
              </a:ext>
            </a:extLst>
          </p:cNvPr>
          <p:cNvSpPr>
            <a:spLocks noGrp="1"/>
          </p:cNvSpPr>
          <p:nvPr>
            <p:ph type="sldNum" sz="quarter" idx="12"/>
          </p:nvPr>
        </p:nvSpPr>
        <p:spPr/>
        <p:txBody>
          <a:bodyPr/>
          <a:lstStyle/>
          <a:p>
            <a:fld id="{960D9CEE-B898-4ED5-9810-72806CD264AE}" type="slidenum">
              <a:rPr lang="fr-FR" smtClean="0"/>
              <a:t>28</a:t>
            </a:fld>
            <a:endParaRPr lang="fr-FR"/>
          </a:p>
        </p:txBody>
      </p:sp>
    </p:spTree>
    <p:extLst>
      <p:ext uri="{BB962C8B-B14F-4D97-AF65-F5344CB8AC3E}">
        <p14:creationId xmlns:p14="http://schemas.microsoft.com/office/powerpoint/2010/main" val="585747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10503"/>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Les organes de gestion de la CP</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1916484"/>
            <a:ext cx="10867490" cy="3781583"/>
          </a:xfrm>
          <a:ln>
            <a:solidFill>
              <a:srgbClr val="3366FF"/>
            </a:solidFill>
          </a:ln>
        </p:spPr>
        <p:txBody>
          <a:bodyPr vert="horz" lIns="91440" tIns="45720" rIns="91440" bIns="45720" rtlCol="0">
            <a:normAutofit/>
          </a:bodyPr>
          <a:lstStyle/>
          <a:p>
            <a:r>
              <a:rPr lang="fr-FR" dirty="0"/>
              <a:t>La personne responsable du marché/Directeur des marchés publics</a:t>
            </a:r>
          </a:p>
          <a:p>
            <a:pPr marL="236258" lvl="1">
              <a:spcBef>
                <a:spcPts val="1034"/>
              </a:spcBef>
              <a:buClr>
                <a:srgbClr val="00B050"/>
              </a:buClr>
              <a:buFont typeface="Wingdings" panose="05000000000000000000" pitchFamily="2" charset="2"/>
              <a:buChar char="ü"/>
            </a:pPr>
            <a:r>
              <a:rPr lang="fr-FR" sz="2894" dirty="0"/>
              <a:t>Centralise les besoins;</a:t>
            </a:r>
          </a:p>
          <a:p>
            <a:pPr marL="236258" lvl="1">
              <a:spcBef>
                <a:spcPts val="1034"/>
              </a:spcBef>
              <a:buClr>
                <a:srgbClr val="00B050"/>
              </a:buClr>
              <a:buFont typeface="Wingdings" panose="05000000000000000000" pitchFamily="2" charset="2"/>
              <a:buChar char="ü"/>
            </a:pPr>
            <a:r>
              <a:rPr lang="fr-FR" sz="2894" dirty="0"/>
              <a:t>Elabore le plan de passation des marchés (PPM);</a:t>
            </a:r>
          </a:p>
          <a:p>
            <a:pPr marL="236258" lvl="1">
              <a:spcBef>
                <a:spcPts val="1034"/>
              </a:spcBef>
              <a:buClr>
                <a:srgbClr val="00B050"/>
              </a:buClr>
              <a:buFont typeface="Wingdings" panose="05000000000000000000" pitchFamily="2" charset="2"/>
              <a:buChar char="ü"/>
            </a:pPr>
            <a:r>
              <a:rPr lang="fr-FR" sz="2894" dirty="0"/>
              <a:t>Lance les procédures des marchés jusqu’à leur attribution;</a:t>
            </a:r>
          </a:p>
          <a:p>
            <a:pPr marL="236258" lvl="1">
              <a:spcBef>
                <a:spcPts val="1034"/>
              </a:spcBef>
              <a:buClr>
                <a:srgbClr val="00B050"/>
              </a:buClr>
              <a:buFont typeface="Wingdings" panose="05000000000000000000" pitchFamily="2" charset="2"/>
              <a:buChar char="ü"/>
            </a:pPr>
            <a:r>
              <a:rPr lang="fr-FR" sz="2894" dirty="0"/>
              <a:t>Initie les procédure de recours exceptionnel;</a:t>
            </a:r>
          </a:p>
          <a:p>
            <a:pPr marL="236258" lvl="1">
              <a:spcBef>
                <a:spcPts val="1034"/>
              </a:spcBef>
              <a:buClr>
                <a:srgbClr val="00B050"/>
              </a:buClr>
              <a:buFont typeface="Wingdings" panose="05000000000000000000" pitchFamily="2" charset="2"/>
              <a:buChar char="ü"/>
            </a:pPr>
            <a:r>
              <a:rPr lang="fr-FR" sz="2894" dirty="0"/>
              <a:t>Transmet toute la documentation liée à l’attribution au gestion de crédit pour l’élaboration du contrat.</a:t>
            </a:r>
          </a:p>
          <a:p>
            <a:pPr marL="236258" lvl="1">
              <a:spcBef>
                <a:spcPts val="1034"/>
              </a:spcBef>
              <a:buClr>
                <a:srgbClr val="00B050"/>
              </a:buClr>
              <a:buFont typeface="Wingdings" panose="05000000000000000000" pitchFamily="2" charset="2"/>
              <a:buChar char="ü"/>
            </a:pPr>
            <a:endParaRPr lang="fr-FR" sz="2894" dirty="0"/>
          </a:p>
          <a:p>
            <a:endParaRPr lang="fr-FR" dirty="0"/>
          </a:p>
        </p:txBody>
      </p:sp>
      <p:sp>
        <p:nvSpPr>
          <p:cNvPr id="4" name="Espace réservé du pied de page 3">
            <a:extLst>
              <a:ext uri="{FF2B5EF4-FFF2-40B4-BE49-F238E27FC236}">
                <a16:creationId xmlns:a16="http://schemas.microsoft.com/office/drawing/2014/main" id="{63843F9C-3E6B-4462-B82E-24F534FDA377}"/>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B143EB63-BA39-4BE1-A431-7D3976DDCDB0}"/>
              </a:ext>
            </a:extLst>
          </p:cNvPr>
          <p:cNvSpPr>
            <a:spLocks noGrp="1"/>
          </p:cNvSpPr>
          <p:nvPr>
            <p:ph type="sldNum" sz="quarter" idx="12"/>
          </p:nvPr>
        </p:nvSpPr>
        <p:spPr/>
        <p:txBody>
          <a:bodyPr/>
          <a:lstStyle/>
          <a:p>
            <a:fld id="{960D9CEE-B898-4ED5-9810-72806CD264AE}" type="slidenum">
              <a:rPr lang="fr-FR" smtClean="0"/>
              <a:t>29</a:t>
            </a:fld>
            <a:endParaRPr lang="fr-FR"/>
          </a:p>
        </p:txBody>
      </p:sp>
    </p:spTree>
    <p:extLst>
      <p:ext uri="{BB962C8B-B14F-4D97-AF65-F5344CB8AC3E}">
        <p14:creationId xmlns:p14="http://schemas.microsoft.com/office/powerpoint/2010/main" val="134766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AC12BC-1990-4372-97CA-52D5C758DBC1}"/>
              </a:ext>
            </a:extLst>
          </p:cNvPr>
          <p:cNvSpPr/>
          <p:nvPr/>
        </p:nvSpPr>
        <p:spPr>
          <a:xfrm>
            <a:off x="824207" y="2764221"/>
            <a:ext cx="10747682" cy="1938992"/>
          </a:xfrm>
          <a:prstGeom prst="rect">
            <a:avLst/>
          </a:prstGeom>
          <a:solidFill>
            <a:schemeClr val="accent2">
              <a:lumMod val="20000"/>
              <a:lumOff val="80000"/>
            </a:schemeClr>
          </a:solidFill>
          <a:ln w="19050">
            <a:solidFill>
              <a:srgbClr val="FF00FF"/>
            </a:solidFill>
          </a:ln>
          <a:effectLst>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fr-FR" sz="60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MODULE 1</a:t>
            </a:r>
            <a:r>
              <a:rPr lang="fr-FR"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CADRE CONCEPTUEL DE LA COMMANDE PUBLIQUE</a:t>
            </a:r>
          </a:p>
        </p:txBody>
      </p:sp>
      <p:sp>
        <p:nvSpPr>
          <p:cNvPr id="7" name="Espace réservé du pied de page 6">
            <a:extLst>
              <a:ext uri="{FF2B5EF4-FFF2-40B4-BE49-F238E27FC236}">
                <a16:creationId xmlns:a16="http://schemas.microsoft.com/office/drawing/2014/main" id="{DC61A151-49C9-4AA8-BF4B-69543D4106D9}"/>
              </a:ext>
            </a:extLst>
          </p:cNvPr>
          <p:cNvSpPr>
            <a:spLocks noGrp="1"/>
          </p:cNvSpPr>
          <p:nvPr>
            <p:ph type="ftr" sz="quarter" idx="11"/>
          </p:nvPr>
        </p:nvSpPr>
        <p:spPr/>
        <p:txBody>
          <a:bodyPr/>
          <a:lstStyle/>
          <a:p>
            <a:r>
              <a:rPr lang="fr-FR"/>
              <a:t>Marchés publics; IFRISSE, LSIO</a:t>
            </a:r>
            <a:endParaRPr lang="fr-FR" dirty="0"/>
          </a:p>
        </p:txBody>
      </p:sp>
      <p:sp>
        <p:nvSpPr>
          <p:cNvPr id="8" name="Espace réservé du numéro de diapositive 7">
            <a:extLst>
              <a:ext uri="{FF2B5EF4-FFF2-40B4-BE49-F238E27FC236}">
                <a16:creationId xmlns:a16="http://schemas.microsoft.com/office/drawing/2014/main" id="{5EFD2CE5-5FF0-4FB8-BA0A-4CAE59931AE7}"/>
              </a:ext>
            </a:extLst>
          </p:cNvPr>
          <p:cNvSpPr>
            <a:spLocks noGrp="1"/>
          </p:cNvSpPr>
          <p:nvPr>
            <p:ph type="sldNum" sz="quarter" idx="12"/>
          </p:nvPr>
        </p:nvSpPr>
        <p:spPr/>
        <p:txBody>
          <a:bodyPr/>
          <a:lstStyle/>
          <a:p>
            <a:fld id="{960D9CEE-B898-4ED5-9810-72806CD264AE}" type="slidenum">
              <a:rPr lang="fr-FR" smtClean="0"/>
              <a:t>3</a:t>
            </a:fld>
            <a:endParaRPr lang="fr-FR"/>
          </a:p>
        </p:txBody>
      </p:sp>
    </p:spTree>
    <p:extLst>
      <p:ext uri="{BB962C8B-B14F-4D97-AF65-F5344CB8AC3E}">
        <p14:creationId xmlns:p14="http://schemas.microsoft.com/office/powerpoint/2010/main" val="407762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742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Les organes de gestion de la CP</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4567898"/>
          </a:xfrm>
          <a:ln>
            <a:solidFill>
              <a:srgbClr val="3366FF"/>
            </a:solidFill>
          </a:ln>
        </p:spPr>
        <p:txBody>
          <a:bodyPr vert="horz" lIns="91440" tIns="45720" rIns="91440" bIns="45720" rtlCol="0">
            <a:normAutofit/>
          </a:bodyPr>
          <a:lstStyle/>
          <a:p>
            <a:r>
              <a:rPr lang="fr-FR" dirty="0"/>
              <a:t>Le gestionnaire de crédits</a:t>
            </a:r>
          </a:p>
          <a:p>
            <a:pPr lvl="1"/>
            <a:endParaRPr lang="fr-FR" dirty="0"/>
          </a:p>
          <a:p>
            <a:pPr lvl="1"/>
            <a:r>
              <a:rPr lang="fr-FR" dirty="0" err="1"/>
              <a:t>ll</a:t>
            </a:r>
            <a:r>
              <a:rPr lang="fr-FR" dirty="0"/>
              <a:t> est chargé de:</a:t>
            </a:r>
          </a:p>
          <a:p>
            <a:pPr marL="236258" lvl="1">
              <a:spcBef>
                <a:spcPts val="1034"/>
              </a:spcBef>
              <a:buClr>
                <a:srgbClr val="00B050"/>
              </a:buClr>
              <a:buFont typeface="Wingdings" panose="05000000000000000000" pitchFamily="2" charset="2"/>
              <a:buChar char="ü"/>
            </a:pPr>
            <a:r>
              <a:rPr lang="fr-FR" dirty="0"/>
              <a:t> </a:t>
            </a:r>
            <a:r>
              <a:rPr lang="fr-FR" sz="2894" dirty="0"/>
              <a:t>la définition des besoins et de leur transmission à la PRM en vue de l’élaboration du plan de passation des marchés;</a:t>
            </a:r>
          </a:p>
          <a:p>
            <a:pPr marL="236258" lvl="1">
              <a:spcBef>
                <a:spcPts val="1034"/>
              </a:spcBef>
              <a:buClr>
                <a:srgbClr val="00B050"/>
              </a:buClr>
              <a:buFont typeface="Wingdings" panose="05000000000000000000" pitchFamily="2" charset="2"/>
              <a:buChar char="ü"/>
            </a:pPr>
            <a:r>
              <a:rPr lang="fr-FR" sz="2894" dirty="0"/>
              <a:t>assurer l’élaboration et la mise en œuvre du contrat,</a:t>
            </a:r>
          </a:p>
          <a:p>
            <a:pPr marL="236258" lvl="1">
              <a:spcBef>
                <a:spcPts val="1034"/>
              </a:spcBef>
              <a:buClr>
                <a:srgbClr val="00B050"/>
              </a:buClr>
              <a:buFont typeface="Wingdings" panose="05000000000000000000" pitchFamily="2" charset="2"/>
              <a:buChar char="ü"/>
            </a:pPr>
            <a:r>
              <a:rPr lang="fr-FR" sz="2894" dirty="0"/>
              <a:t>assurer le suivi administratif de l’exécution du contrat y compris les incidents d’exécution;</a:t>
            </a:r>
          </a:p>
          <a:p>
            <a:pPr marL="236258" lvl="1">
              <a:spcBef>
                <a:spcPts val="1034"/>
              </a:spcBef>
              <a:buClr>
                <a:srgbClr val="00B050"/>
              </a:buClr>
              <a:buFont typeface="Wingdings" panose="05000000000000000000" pitchFamily="2" charset="2"/>
              <a:buChar char="ü"/>
            </a:pPr>
            <a:r>
              <a:rPr lang="fr-FR" sz="2894" dirty="0"/>
              <a:t>la réception </a:t>
            </a:r>
            <a:r>
              <a:rPr lang="fr-FR" dirty="0"/>
              <a:t>des prestations.</a:t>
            </a:r>
          </a:p>
          <a:p>
            <a:endParaRPr lang="fr-FR" dirty="0"/>
          </a:p>
        </p:txBody>
      </p:sp>
      <p:sp>
        <p:nvSpPr>
          <p:cNvPr id="4" name="Espace réservé du pied de page 3">
            <a:extLst>
              <a:ext uri="{FF2B5EF4-FFF2-40B4-BE49-F238E27FC236}">
                <a16:creationId xmlns:a16="http://schemas.microsoft.com/office/drawing/2014/main" id="{7F57C604-F610-40F5-B74C-AAA0B3409173}"/>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B4CD6F6B-6906-492B-B685-A28B57F3786D}"/>
              </a:ext>
            </a:extLst>
          </p:cNvPr>
          <p:cNvSpPr>
            <a:spLocks noGrp="1"/>
          </p:cNvSpPr>
          <p:nvPr>
            <p:ph type="sldNum" sz="quarter" idx="12"/>
          </p:nvPr>
        </p:nvSpPr>
        <p:spPr/>
        <p:txBody>
          <a:bodyPr/>
          <a:lstStyle/>
          <a:p>
            <a:fld id="{960D9CEE-B898-4ED5-9810-72806CD264AE}" type="slidenum">
              <a:rPr lang="fr-FR" smtClean="0"/>
              <a:t>30</a:t>
            </a:fld>
            <a:endParaRPr lang="fr-FR"/>
          </a:p>
        </p:txBody>
      </p:sp>
    </p:spTree>
    <p:extLst>
      <p:ext uri="{BB962C8B-B14F-4D97-AF65-F5344CB8AC3E}">
        <p14:creationId xmlns:p14="http://schemas.microsoft.com/office/powerpoint/2010/main" val="116308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700436"/>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Les organes de gestion de la CP</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4567898"/>
          </a:xfrm>
          <a:ln>
            <a:solidFill>
              <a:srgbClr val="3366FF"/>
            </a:solidFill>
          </a:ln>
        </p:spPr>
        <p:txBody>
          <a:bodyPr vert="horz" lIns="91440" tIns="45720" rIns="91440" bIns="45720" rtlCol="0">
            <a:normAutofit/>
          </a:bodyPr>
          <a:lstStyle/>
          <a:p>
            <a:r>
              <a:rPr lang="fr-FR" dirty="0"/>
              <a:t>La commission d’attribution des marchés (CAM)</a:t>
            </a:r>
          </a:p>
          <a:p>
            <a:r>
              <a:rPr lang="fr-FR" dirty="0"/>
              <a:t>Il est créé sous l’autorité de la PRM, auprès de chaque autorité contractante une Commission d’attribution des marchés publics. </a:t>
            </a:r>
          </a:p>
          <a:p>
            <a:r>
              <a:rPr lang="fr-FR" dirty="0"/>
              <a:t>Attributions de la CAM:</a:t>
            </a:r>
          </a:p>
          <a:p>
            <a:pPr>
              <a:buClr>
                <a:srgbClr val="00B050"/>
              </a:buClr>
              <a:buFont typeface="Wingdings" panose="05000000000000000000" pitchFamily="2" charset="2"/>
              <a:buChar char="ü"/>
            </a:pPr>
            <a:r>
              <a:rPr lang="fr-FR" dirty="0"/>
              <a:t>ouverture publique des plis ;</a:t>
            </a:r>
          </a:p>
          <a:p>
            <a:pPr>
              <a:buClr>
                <a:srgbClr val="00B050"/>
              </a:buClr>
              <a:buFont typeface="Wingdings" panose="05000000000000000000" pitchFamily="2" charset="2"/>
              <a:buChar char="ü"/>
            </a:pPr>
            <a:r>
              <a:rPr lang="fr-FR" dirty="0"/>
              <a:t>examen des candidatures ;</a:t>
            </a:r>
          </a:p>
          <a:p>
            <a:pPr>
              <a:buClr>
                <a:srgbClr val="00B050"/>
              </a:buClr>
              <a:buFont typeface="Wingdings" panose="05000000000000000000" pitchFamily="2" charset="2"/>
              <a:buChar char="ü"/>
            </a:pPr>
            <a:r>
              <a:rPr lang="fr-FR" dirty="0"/>
              <a:t> d’évaluation des offres des candidats ou soumissionnaires ;</a:t>
            </a:r>
          </a:p>
          <a:p>
            <a:pPr>
              <a:buClr>
                <a:srgbClr val="00B050"/>
              </a:buClr>
              <a:buFont typeface="Wingdings" panose="05000000000000000000" pitchFamily="2" charset="2"/>
              <a:buChar char="ü"/>
            </a:pPr>
            <a:r>
              <a:rPr lang="fr-FR" dirty="0"/>
              <a:t>Proposition de l’attributaire provisoire du marché.  </a:t>
            </a:r>
          </a:p>
          <a:p>
            <a:endParaRPr lang="fr-FR" dirty="0"/>
          </a:p>
        </p:txBody>
      </p:sp>
      <p:sp>
        <p:nvSpPr>
          <p:cNvPr id="4" name="Espace réservé du pied de page 3">
            <a:extLst>
              <a:ext uri="{FF2B5EF4-FFF2-40B4-BE49-F238E27FC236}">
                <a16:creationId xmlns:a16="http://schemas.microsoft.com/office/drawing/2014/main" id="{0A11E6CD-80C1-4408-84DF-62A76C6DB9E7}"/>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775180B5-EDE3-4F2D-9009-5764C4E7C1B0}"/>
              </a:ext>
            </a:extLst>
          </p:cNvPr>
          <p:cNvSpPr>
            <a:spLocks noGrp="1"/>
          </p:cNvSpPr>
          <p:nvPr>
            <p:ph type="sldNum" sz="quarter" idx="12"/>
          </p:nvPr>
        </p:nvSpPr>
        <p:spPr/>
        <p:txBody>
          <a:bodyPr/>
          <a:lstStyle/>
          <a:p>
            <a:fld id="{960D9CEE-B898-4ED5-9810-72806CD264AE}" type="slidenum">
              <a:rPr lang="fr-FR" smtClean="0"/>
              <a:t>31</a:t>
            </a:fld>
            <a:endParaRPr lang="fr-FR"/>
          </a:p>
        </p:txBody>
      </p:sp>
    </p:spTree>
    <p:extLst>
      <p:ext uri="{BB962C8B-B14F-4D97-AF65-F5344CB8AC3E}">
        <p14:creationId xmlns:p14="http://schemas.microsoft.com/office/powerpoint/2010/main" val="54821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Les organes de contrôle et de régulation </a:t>
            </a:r>
          </a:p>
        </p:txBody>
      </p:sp>
      <p:grpSp>
        <p:nvGrpSpPr>
          <p:cNvPr id="4" name="Groupe 3">
            <a:extLst>
              <a:ext uri="{FF2B5EF4-FFF2-40B4-BE49-F238E27FC236}">
                <a16:creationId xmlns:a16="http://schemas.microsoft.com/office/drawing/2014/main" id="{799EB8B0-B10B-4BF7-A737-F7AD6D21F5E7}"/>
              </a:ext>
            </a:extLst>
          </p:cNvPr>
          <p:cNvGrpSpPr/>
          <p:nvPr/>
        </p:nvGrpSpPr>
        <p:grpSpPr>
          <a:xfrm>
            <a:off x="997529" y="2184400"/>
            <a:ext cx="9805937" cy="2554545"/>
            <a:chOff x="1019098" y="888698"/>
            <a:chExt cx="9106268" cy="1975066"/>
          </a:xfrm>
        </p:grpSpPr>
        <p:pic>
          <p:nvPicPr>
            <p:cNvPr id="5" name="Image 4" descr="Question Point D'Interrogation · Image gratuite sur Pixabay">
              <a:extLst>
                <a:ext uri="{FF2B5EF4-FFF2-40B4-BE49-F238E27FC236}">
                  <a16:creationId xmlns:a16="http://schemas.microsoft.com/office/drawing/2014/main" id="{4512E619-169D-4AF2-8649-0B3534818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6784" y="1027001"/>
              <a:ext cx="1468582" cy="1468582"/>
            </a:xfrm>
            <a:prstGeom prst="rect">
              <a:avLst/>
            </a:prstGeom>
            <a:pattFill prst="pct70">
              <a:fgClr>
                <a:schemeClr val="accent1">
                  <a:lumMod val="20000"/>
                  <a:lumOff val="80000"/>
                </a:schemeClr>
              </a:fgClr>
              <a:bgClr>
                <a:schemeClr val="bg1"/>
              </a:bgClr>
            </a:pattFill>
          </p:spPr>
        </p:pic>
        <p:sp>
          <p:nvSpPr>
            <p:cNvPr id="6" name="ZoneTexte 5">
              <a:extLst>
                <a:ext uri="{FF2B5EF4-FFF2-40B4-BE49-F238E27FC236}">
                  <a16:creationId xmlns:a16="http://schemas.microsoft.com/office/drawing/2014/main" id="{9D235FE6-6DC5-4CED-AE43-A262BABB02AE}"/>
                </a:ext>
              </a:extLst>
            </p:cNvPr>
            <p:cNvSpPr txBox="1"/>
            <p:nvPr/>
          </p:nvSpPr>
          <p:spPr>
            <a:xfrm>
              <a:off x="1019098" y="888698"/>
              <a:ext cx="7481455" cy="1975066"/>
            </a:xfrm>
            <a:prstGeom prst="rect">
              <a:avLst/>
            </a:prstGeom>
            <a:noFill/>
          </p:spPr>
          <p:txBody>
            <a:bodyPr wrap="square" rtlCol="0">
              <a:spAutoFit/>
            </a:bodyPr>
            <a:lstStyle/>
            <a:p>
              <a:pPr lvl="1"/>
              <a:r>
                <a:rPr lang="fr-FR" sz="4000" dirty="0">
                  <a:solidFill>
                    <a:srgbClr val="0000CC"/>
                  </a:solidFill>
                  <a:latin typeface="Arial Black" panose="020B0A04020102020204" pitchFamily="34" charset="0"/>
                </a:rPr>
                <a:t>Qui contrôle et qui régule la commande publique et la délégation de service publique?</a:t>
              </a:r>
            </a:p>
          </p:txBody>
        </p:sp>
      </p:grpSp>
      <p:sp>
        <p:nvSpPr>
          <p:cNvPr id="9" name="Espace réservé du pied de page 8">
            <a:extLst>
              <a:ext uri="{FF2B5EF4-FFF2-40B4-BE49-F238E27FC236}">
                <a16:creationId xmlns:a16="http://schemas.microsoft.com/office/drawing/2014/main" id="{FD8AC746-DAFD-45FF-B8BA-25595B6968F3}"/>
              </a:ext>
            </a:extLst>
          </p:cNvPr>
          <p:cNvSpPr>
            <a:spLocks noGrp="1"/>
          </p:cNvSpPr>
          <p:nvPr>
            <p:ph type="ftr" sz="quarter" idx="11"/>
          </p:nvPr>
        </p:nvSpPr>
        <p:spPr/>
        <p:txBody>
          <a:bodyPr/>
          <a:lstStyle/>
          <a:p>
            <a:r>
              <a:rPr lang="fr-FR"/>
              <a:t>Marchés publics; IFRISSE, LSIO</a:t>
            </a:r>
            <a:endParaRPr lang="fr-FR" dirty="0"/>
          </a:p>
        </p:txBody>
      </p:sp>
      <p:sp>
        <p:nvSpPr>
          <p:cNvPr id="10" name="Espace réservé du numéro de diapositive 9">
            <a:extLst>
              <a:ext uri="{FF2B5EF4-FFF2-40B4-BE49-F238E27FC236}">
                <a16:creationId xmlns:a16="http://schemas.microsoft.com/office/drawing/2014/main" id="{4886ABD8-8A37-49C3-BEA4-707EBA17AA13}"/>
              </a:ext>
            </a:extLst>
          </p:cNvPr>
          <p:cNvSpPr>
            <a:spLocks noGrp="1"/>
          </p:cNvSpPr>
          <p:nvPr>
            <p:ph type="sldNum" sz="quarter" idx="12"/>
          </p:nvPr>
        </p:nvSpPr>
        <p:spPr/>
        <p:txBody>
          <a:bodyPr/>
          <a:lstStyle/>
          <a:p>
            <a:fld id="{960D9CEE-B898-4ED5-9810-72806CD264AE}" type="slidenum">
              <a:rPr lang="fr-FR" smtClean="0"/>
              <a:t>32</a:t>
            </a:fld>
            <a:endParaRPr lang="fr-FR"/>
          </a:p>
        </p:txBody>
      </p:sp>
    </p:spTree>
    <p:extLst>
      <p:ext uri="{BB962C8B-B14F-4D97-AF65-F5344CB8AC3E}">
        <p14:creationId xmlns:p14="http://schemas.microsoft.com/office/powerpoint/2010/main" val="18632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10503"/>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Les organes de contrôle et de régulation </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129649"/>
          </a:xfrm>
          <a:ln>
            <a:solidFill>
              <a:srgbClr val="3366FF"/>
            </a:solidFill>
          </a:ln>
        </p:spPr>
        <p:txBody>
          <a:bodyPr vert="horz" lIns="91440" tIns="45720" rIns="91440" bIns="45720" rtlCol="0">
            <a:normAutofit/>
          </a:bodyPr>
          <a:lstStyle/>
          <a:p>
            <a:pPr>
              <a:buClr>
                <a:srgbClr val="FF00FF"/>
              </a:buClr>
              <a:buFont typeface="Wingdings" panose="05000000000000000000" pitchFamily="2" charset="2"/>
              <a:buChar char="Ø"/>
            </a:pPr>
            <a:r>
              <a:rPr lang="fr-FR" dirty="0"/>
              <a:t>La Direction Générale du Contrôle des Marchés publics et des Engagements Financiers  (DG-CMEF)  (contrôle a priori). </a:t>
            </a:r>
          </a:p>
          <a:p>
            <a:pPr>
              <a:buClr>
                <a:srgbClr val="FF00FF"/>
              </a:buClr>
              <a:buFont typeface="Wingdings" panose="05000000000000000000" pitchFamily="2" charset="2"/>
              <a:buChar char="Ø"/>
            </a:pPr>
            <a:r>
              <a:rPr lang="fr-FR" dirty="0"/>
              <a:t>Le Contrôle parlementaire (L’Assemblée Nationale peut interpeler le gouvernement à travers les questions orales, ou créer des commissions d’enquêtes parlementaires en cas de besoin).</a:t>
            </a:r>
          </a:p>
          <a:p>
            <a:pPr>
              <a:buClr>
                <a:srgbClr val="FF00FF"/>
              </a:buClr>
              <a:buFont typeface="Wingdings" panose="05000000000000000000" pitchFamily="2" charset="2"/>
              <a:buChar char="Ø"/>
            </a:pPr>
            <a:r>
              <a:rPr lang="fr-FR" dirty="0"/>
              <a:t>Le contrôle de la Cour des Comptes (contrôle juridictionnel)</a:t>
            </a:r>
          </a:p>
          <a:p>
            <a:endParaRPr lang="fr-FR" dirty="0"/>
          </a:p>
        </p:txBody>
      </p:sp>
      <p:sp>
        <p:nvSpPr>
          <p:cNvPr id="9" name="Espace réservé du pied de page 8">
            <a:extLst>
              <a:ext uri="{FF2B5EF4-FFF2-40B4-BE49-F238E27FC236}">
                <a16:creationId xmlns:a16="http://schemas.microsoft.com/office/drawing/2014/main" id="{36B11D12-2861-4961-92F6-4EEB9680E90B}"/>
              </a:ext>
            </a:extLst>
          </p:cNvPr>
          <p:cNvSpPr>
            <a:spLocks noGrp="1"/>
          </p:cNvSpPr>
          <p:nvPr>
            <p:ph type="ftr" sz="quarter" idx="11"/>
          </p:nvPr>
        </p:nvSpPr>
        <p:spPr/>
        <p:txBody>
          <a:bodyPr/>
          <a:lstStyle/>
          <a:p>
            <a:r>
              <a:rPr lang="fr-FR"/>
              <a:t>Marchés publics; IFRISSE, LSIO</a:t>
            </a:r>
            <a:endParaRPr lang="fr-FR" dirty="0"/>
          </a:p>
        </p:txBody>
      </p:sp>
      <p:sp>
        <p:nvSpPr>
          <p:cNvPr id="10" name="Espace réservé du numéro de diapositive 9">
            <a:extLst>
              <a:ext uri="{FF2B5EF4-FFF2-40B4-BE49-F238E27FC236}">
                <a16:creationId xmlns:a16="http://schemas.microsoft.com/office/drawing/2014/main" id="{565D0C22-43A9-43EF-B1B5-BA819FD40111}"/>
              </a:ext>
            </a:extLst>
          </p:cNvPr>
          <p:cNvSpPr>
            <a:spLocks noGrp="1"/>
          </p:cNvSpPr>
          <p:nvPr>
            <p:ph type="sldNum" sz="quarter" idx="12"/>
          </p:nvPr>
        </p:nvSpPr>
        <p:spPr/>
        <p:txBody>
          <a:bodyPr/>
          <a:lstStyle/>
          <a:p>
            <a:fld id="{960D9CEE-B898-4ED5-9810-72806CD264AE}" type="slidenum">
              <a:rPr lang="fr-FR" smtClean="0"/>
              <a:t>33</a:t>
            </a:fld>
            <a:endParaRPr lang="fr-FR"/>
          </a:p>
        </p:txBody>
      </p:sp>
    </p:spTree>
    <p:extLst>
      <p:ext uri="{BB962C8B-B14F-4D97-AF65-F5344CB8AC3E}">
        <p14:creationId xmlns:p14="http://schemas.microsoft.com/office/powerpoint/2010/main" val="60339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Les organes de contrôle et de régulation </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4567898"/>
          </a:xfrm>
          <a:ln>
            <a:solidFill>
              <a:srgbClr val="3366FF"/>
            </a:solidFill>
          </a:ln>
        </p:spPr>
        <p:txBody>
          <a:bodyPr vert="horz" lIns="91440" tIns="45720" rIns="91440" bIns="45720" rtlCol="0">
            <a:normAutofit/>
          </a:bodyPr>
          <a:lstStyle/>
          <a:p>
            <a:pPr>
              <a:buClr>
                <a:srgbClr val="FF00FF"/>
              </a:buClr>
              <a:buFont typeface="Wingdings" panose="05000000000000000000" pitchFamily="2" charset="2"/>
              <a:buChar char="Ø"/>
            </a:pPr>
            <a:r>
              <a:rPr lang="fr-FR" dirty="0"/>
              <a:t>Le contrôle de l’Autorité Supérieure de Contrôle d’Etat et de Lutte contre la Corruption (ASCE/LC) du contrôle administratif interne</a:t>
            </a:r>
          </a:p>
          <a:p>
            <a:pPr>
              <a:buClr>
                <a:srgbClr val="FF00FF"/>
              </a:buClr>
              <a:buFont typeface="Wingdings" panose="05000000000000000000" pitchFamily="2" charset="2"/>
              <a:buChar char="Ø"/>
            </a:pPr>
            <a:r>
              <a:rPr lang="fr-FR" dirty="0"/>
              <a:t>Le Contrôle citoyen (OSC, journalistes d’investigation)</a:t>
            </a:r>
          </a:p>
          <a:p>
            <a:pPr>
              <a:buClr>
                <a:srgbClr val="FF00FF"/>
              </a:buClr>
              <a:buFont typeface="Wingdings" panose="05000000000000000000" pitchFamily="2" charset="2"/>
              <a:buChar char="Ø"/>
            </a:pPr>
            <a:r>
              <a:rPr lang="fr-FR" dirty="0"/>
              <a:t>L’Autorité de Régulation de la Commande Publique (ARCOP) est chargée de la régulation des marchés publics et des délégations de service public. </a:t>
            </a:r>
          </a:p>
          <a:p>
            <a:pPr>
              <a:buClr>
                <a:srgbClr val="FF00FF"/>
              </a:buClr>
              <a:buFont typeface="Wingdings" panose="05000000000000000000" pitchFamily="2" charset="2"/>
              <a:buChar char="Ø"/>
            </a:pPr>
            <a:r>
              <a:rPr lang="fr-FR" dirty="0"/>
              <a:t>L’Autorité de Régulation de la Commande Publique (ARCOP) est chargée de la régulation des marchés publics et règlement de différents non juridictionnels. </a:t>
            </a:r>
          </a:p>
          <a:p>
            <a:endParaRPr lang="fr-FR" dirty="0"/>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34</a:t>
            </a:fld>
            <a:endParaRPr lang="fr-FR"/>
          </a:p>
        </p:txBody>
      </p:sp>
    </p:spTree>
    <p:extLst>
      <p:ext uri="{BB962C8B-B14F-4D97-AF65-F5344CB8AC3E}">
        <p14:creationId xmlns:p14="http://schemas.microsoft.com/office/powerpoint/2010/main" val="27380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DE1ED-4A3F-439A-8B89-5F3B6378997A}"/>
              </a:ext>
            </a:extLst>
          </p:cNvPr>
          <p:cNvSpPr>
            <a:spLocks noGrp="1"/>
          </p:cNvSpPr>
          <p:nvPr>
            <p:ph type="title"/>
          </p:nvPr>
        </p:nvSpPr>
        <p:spPr>
          <a:xfrm>
            <a:off x="2887133" y="2474564"/>
            <a:ext cx="8846606" cy="1391534"/>
          </a:xfrm>
          <a:solidFill>
            <a:srgbClr val="66FFCC"/>
          </a:solidFill>
          <a:ln w="28575">
            <a:solidFill>
              <a:srgbClr val="FF0000"/>
            </a:solidFill>
          </a:ln>
          <a:effectLst>
            <a:outerShdw blurRad="50800" dist="38100" dir="13500000" algn="br" rotWithShape="0">
              <a:prstClr val="black">
                <a:alpha val="40000"/>
              </a:prstClr>
            </a:outerShdw>
          </a:effectLst>
          <a:scene3d>
            <a:camera prst="orthographicFront"/>
            <a:lightRig rig="threePt" dir="t"/>
          </a:scene3d>
          <a:sp3d>
            <a:bevelT w="152400" h="50800" prst="softRound"/>
          </a:sp3d>
        </p:spPr>
        <p:txBody>
          <a:bodyPr/>
          <a:lstStyle/>
          <a:p>
            <a:pPr algn="ctr"/>
            <a:r>
              <a:rPr lang="fr-FR" dirty="0">
                <a:latin typeface="Arial Black" panose="020B0A04020102020204" pitchFamily="34" charset="0"/>
              </a:rPr>
              <a:t>FIN DU MODULE 2</a:t>
            </a:r>
          </a:p>
        </p:txBody>
      </p:sp>
      <p:sp>
        <p:nvSpPr>
          <p:cNvPr id="3" name="Espace réservé du pied de page 2">
            <a:extLst>
              <a:ext uri="{FF2B5EF4-FFF2-40B4-BE49-F238E27FC236}">
                <a16:creationId xmlns:a16="http://schemas.microsoft.com/office/drawing/2014/main" id="{2DFDF66B-C5E9-4A1C-83C4-8CD8667B3EAB}"/>
              </a:ext>
            </a:extLst>
          </p:cNvPr>
          <p:cNvSpPr>
            <a:spLocks noGrp="1"/>
          </p:cNvSpPr>
          <p:nvPr>
            <p:ph type="ftr" sz="quarter" idx="11"/>
          </p:nvPr>
        </p:nvSpPr>
        <p:spPr/>
        <p:txBody>
          <a:bodyPr/>
          <a:lstStyle/>
          <a:p>
            <a:r>
              <a:rPr lang="fr-FR"/>
              <a:t>Marchés publics; IFRISSE, LSIO</a:t>
            </a:r>
            <a:endParaRPr lang="fr-FR" dirty="0"/>
          </a:p>
        </p:txBody>
      </p:sp>
      <p:sp>
        <p:nvSpPr>
          <p:cNvPr id="4" name="Espace réservé du numéro de diapositive 3">
            <a:extLst>
              <a:ext uri="{FF2B5EF4-FFF2-40B4-BE49-F238E27FC236}">
                <a16:creationId xmlns:a16="http://schemas.microsoft.com/office/drawing/2014/main" id="{40076308-F9C9-4EBF-9C1A-DA62CB592666}"/>
              </a:ext>
            </a:extLst>
          </p:cNvPr>
          <p:cNvSpPr>
            <a:spLocks noGrp="1"/>
          </p:cNvSpPr>
          <p:nvPr>
            <p:ph type="sldNum" sz="quarter" idx="12"/>
          </p:nvPr>
        </p:nvSpPr>
        <p:spPr/>
        <p:txBody>
          <a:bodyPr/>
          <a:lstStyle/>
          <a:p>
            <a:fld id="{960D9CEE-B898-4ED5-9810-72806CD264AE}" type="slidenum">
              <a:rPr lang="fr-FR" smtClean="0"/>
              <a:t>35</a:t>
            </a:fld>
            <a:endParaRPr lang="fr-FR"/>
          </a:p>
        </p:txBody>
      </p:sp>
    </p:spTree>
    <p:extLst>
      <p:ext uri="{BB962C8B-B14F-4D97-AF65-F5344CB8AC3E}">
        <p14:creationId xmlns:p14="http://schemas.microsoft.com/office/powerpoint/2010/main" val="408214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AC12BC-1990-4372-97CA-52D5C758DBC1}"/>
              </a:ext>
            </a:extLst>
          </p:cNvPr>
          <p:cNvSpPr/>
          <p:nvPr/>
        </p:nvSpPr>
        <p:spPr>
          <a:xfrm>
            <a:off x="1018941" y="850755"/>
            <a:ext cx="10747682" cy="3785652"/>
          </a:xfrm>
          <a:prstGeom prst="rect">
            <a:avLst/>
          </a:prstGeom>
          <a:solidFill>
            <a:schemeClr val="accent2">
              <a:lumMod val="20000"/>
              <a:lumOff val="80000"/>
            </a:schemeClr>
          </a:solidFill>
          <a:ln w="19050">
            <a:solidFill>
              <a:srgbClr val="FF00FF"/>
            </a:solidFill>
          </a:ln>
          <a:effectLst>
            <a:outerShdw blurRad="63500" sx="102000" sy="102000" algn="ctr" rotWithShape="0">
              <a:prstClr val="black">
                <a:alpha val="40000"/>
              </a:prstClr>
            </a:outerShdw>
          </a:effectLst>
          <a:scene3d>
            <a:camera prst="orthographicFront"/>
            <a:lightRig rig="threePt" dir="t"/>
          </a:scene3d>
          <a:sp3d>
            <a:bevelT prst="relaxedInset"/>
          </a:sp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fr-FR" sz="6000" b="1" u="sng" dirty="0">
                <a:ln w="9525">
                  <a:solidFill>
                    <a:schemeClr val="bg1"/>
                  </a:solidFill>
                  <a:prstDash val="solid"/>
                </a:ln>
                <a:solidFill>
                  <a:schemeClr val="tx1"/>
                </a:solidFill>
                <a:effectLst>
                  <a:outerShdw blurRad="12700" dist="38100" dir="2700000" algn="tl" rotWithShape="0">
                    <a:schemeClr val="bg1">
                      <a:lumMod val="50000"/>
                    </a:schemeClr>
                  </a:outerShdw>
                </a:effectLst>
              </a:rPr>
              <a:t>MODULE 3</a:t>
            </a:r>
            <a:r>
              <a:rPr lang="fr-FR"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LA PASSATION ET L’EXECUTION DES MARCHES PUBLICS ET DE LA DELEGATION DE SERVICE PUBLIC</a:t>
            </a:r>
          </a:p>
        </p:txBody>
      </p:sp>
      <p:sp>
        <p:nvSpPr>
          <p:cNvPr id="2" name="Espace réservé du pied de page 1">
            <a:extLst>
              <a:ext uri="{FF2B5EF4-FFF2-40B4-BE49-F238E27FC236}">
                <a16:creationId xmlns:a16="http://schemas.microsoft.com/office/drawing/2014/main" id="{27C11A2A-7296-4FAA-A2EC-327E9B63BE01}"/>
              </a:ext>
            </a:extLst>
          </p:cNvPr>
          <p:cNvSpPr>
            <a:spLocks noGrp="1"/>
          </p:cNvSpPr>
          <p:nvPr>
            <p:ph type="ftr" sz="quarter" idx="11"/>
          </p:nvPr>
        </p:nvSpPr>
        <p:spPr/>
        <p:txBody>
          <a:bodyPr/>
          <a:lstStyle/>
          <a:p>
            <a:r>
              <a:rPr lang="fr-FR"/>
              <a:t>Marchés publics; IFRISSE, LSIO</a:t>
            </a:r>
            <a:endParaRPr lang="fr-FR" dirty="0"/>
          </a:p>
        </p:txBody>
      </p:sp>
      <p:sp>
        <p:nvSpPr>
          <p:cNvPr id="3" name="Espace réservé du numéro de diapositive 2">
            <a:extLst>
              <a:ext uri="{FF2B5EF4-FFF2-40B4-BE49-F238E27FC236}">
                <a16:creationId xmlns:a16="http://schemas.microsoft.com/office/drawing/2014/main" id="{6EF2735E-1FD6-4F7A-BD2C-8F4C94E8097C}"/>
              </a:ext>
            </a:extLst>
          </p:cNvPr>
          <p:cNvSpPr>
            <a:spLocks noGrp="1"/>
          </p:cNvSpPr>
          <p:nvPr>
            <p:ph type="sldNum" sz="quarter" idx="12"/>
          </p:nvPr>
        </p:nvSpPr>
        <p:spPr/>
        <p:txBody>
          <a:bodyPr/>
          <a:lstStyle/>
          <a:p>
            <a:fld id="{960D9CEE-B898-4ED5-9810-72806CD264AE}" type="slidenum">
              <a:rPr lang="fr-FR" smtClean="0"/>
              <a:t>36</a:t>
            </a:fld>
            <a:endParaRPr lang="fr-FR"/>
          </a:p>
        </p:txBody>
      </p:sp>
    </p:spTree>
    <p:extLst>
      <p:ext uri="{BB962C8B-B14F-4D97-AF65-F5344CB8AC3E}">
        <p14:creationId xmlns:p14="http://schemas.microsoft.com/office/powerpoint/2010/main" val="3018649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4567898"/>
          </a:xfrm>
          <a:ln>
            <a:solidFill>
              <a:srgbClr val="3366FF"/>
            </a:solidFill>
          </a:ln>
        </p:spPr>
        <p:txBody>
          <a:bodyPr vert="horz" lIns="91440" tIns="45720" rIns="91440" bIns="45720" rtlCol="0">
            <a:normAutofit/>
          </a:bodyPr>
          <a:lstStyle/>
          <a:p>
            <a:pPr marL="0" indent="0">
              <a:buClr>
                <a:srgbClr val="FF00FF"/>
              </a:buClr>
              <a:buNone/>
            </a:pPr>
            <a:r>
              <a:rPr lang="fr-FR" dirty="0"/>
              <a:t>1.1.1 </a:t>
            </a:r>
            <a:r>
              <a:rPr lang="fr-FR" b="1" dirty="0"/>
              <a:t>Les conditions de participation</a:t>
            </a:r>
          </a:p>
          <a:p>
            <a:pPr>
              <a:buClr>
                <a:srgbClr val="FF00FF"/>
              </a:buClr>
              <a:buFont typeface="Wingdings" panose="05000000000000000000" pitchFamily="2" charset="2"/>
              <a:buChar char="Ø"/>
            </a:pPr>
            <a:r>
              <a:rPr lang="fr-FR" dirty="0"/>
              <a:t>Ce sont: </a:t>
            </a:r>
            <a:r>
              <a:rPr lang="fr-FR" dirty="0">
                <a:solidFill>
                  <a:srgbClr val="0000CC"/>
                </a:solidFill>
              </a:rPr>
              <a:t>(i) </a:t>
            </a:r>
            <a:r>
              <a:rPr lang="fr-FR" b="1" dirty="0">
                <a:solidFill>
                  <a:srgbClr val="0000CC"/>
                </a:solidFill>
              </a:rPr>
              <a:t>la capacité juridique</a:t>
            </a:r>
            <a:r>
              <a:rPr lang="fr-FR" dirty="0"/>
              <a:t>; </a:t>
            </a:r>
            <a:r>
              <a:rPr lang="fr-FR" dirty="0">
                <a:solidFill>
                  <a:srgbClr val="0000CC"/>
                </a:solidFill>
              </a:rPr>
              <a:t>(ii) </a:t>
            </a:r>
            <a:r>
              <a:rPr lang="fr-FR" b="1" dirty="0">
                <a:solidFill>
                  <a:srgbClr val="0000CC"/>
                </a:solidFill>
              </a:rPr>
              <a:t>la capacité technique</a:t>
            </a:r>
            <a:r>
              <a:rPr lang="fr-FR" dirty="0"/>
              <a:t>; </a:t>
            </a:r>
            <a:r>
              <a:rPr lang="fr-FR" dirty="0">
                <a:solidFill>
                  <a:srgbClr val="0000CC"/>
                </a:solidFill>
              </a:rPr>
              <a:t>(iii) </a:t>
            </a:r>
            <a:r>
              <a:rPr lang="fr-FR" b="1" dirty="0">
                <a:solidFill>
                  <a:srgbClr val="0000CC"/>
                </a:solidFill>
              </a:rPr>
              <a:t>la capacité financière</a:t>
            </a:r>
            <a:r>
              <a:rPr lang="fr-FR" dirty="0"/>
              <a:t>.</a:t>
            </a:r>
          </a:p>
          <a:p>
            <a:pPr marL="0" indent="0">
              <a:buClr>
                <a:srgbClr val="FF00FF"/>
              </a:buClr>
              <a:buNone/>
            </a:pPr>
            <a:r>
              <a:rPr lang="fr-FR" dirty="0"/>
              <a:t>❖ </a:t>
            </a:r>
            <a:r>
              <a:rPr lang="fr-FR" b="1" dirty="0"/>
              <a:t>La capacité juridique</a:t>
            </a:r>
          </a:p>
          <a:p>
            <a:pPr>
              <a:buClr>
                <a:srgbClr val="FF00FF"/>
              </a:buClr>
              <a:buFont typeface="Wingdings" panose="05000000000000000000" pitchFamily="2" charset="2"/>
              <a:buChar char="Ø"/>
            </a:pPr>
            <a:r>
              <a:rPr lang="fr-FR" dirty="0"/>
              <a:t>Le soumissionnaire doit justifier qu'il est à jour de toutes ses obligations légales à l'égard des </a:t>
            </a:r>
            <a:r>
              <a:rPr lang="fr-FR" b="1" dirty="0"/>
              <a:t>administrations fiscales</a:t>
            </a:r>
            <a:r>
              <a:rPr lang="fr-FR" dirty="0"/>
              <a:t>, </a:t>
            </a:r>
            <a:r>
              <a:rPr lang="fr-FR" b="1" dirty="0"/>
              <a:t>parafiscales</a:t>
            </a:r>
            <a:r>
              <a:rPr lang="fr-FR" dirty="0"/>
              <a:t> et </a:t>
            </a:r>
            <a:r>
              <a:rPr lang="fr-FR" b="1" dirty="0"/>
              <a:t>sociales</a:t>
            </a:r>
            <a:r>
              <a:rPr lang="fr-FR" dirty="0"/>
              <a:t> de son pays </a:t>
            </a:r>
          </a:p>
          <a:p>
            <a:pPr>
              <a:buClr>
                <a:srgbClr val="FF00FF"/>
              </a:buClr>
              <a:buFont typeface="Wingdings" panose="05000000000000000000" pitchFamily="2" charset="2"/>
              <a:buChar char="Ø"/>
            </a:pPr>
            <a:r>
              <a:rPr lang="fr-FR" dirty="0"/>
              <a:t>fournir comme preuve de sa capacité juridique les copies des documents constitutifs de son entreprise (statuts, RC, IFU etc.) </a:t>
            </a:r>
          </a:p>
          <a:p>
            <a:pPr marL="0" indent="0">
              <a:buClr>
                <a:srgbClr val="FF00FF"/>
              </a:buClr>
              <a:buNone/>
            </a:pPr>
            <a:endParaRPr lang="fr-FR" dirty="0"/>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37</a:t>
            </a:fld>
            <a:endParaRPr lang="fr-FR"/>
          </a:p>
        </p:txBody>
      </p:sp>
    </p:spTree>
    <p:extLst>
      <p:ext uri="{BB962C8B-B14F-4D97-AF65-F5344CB8AC3E}">
        <p14:creationId xmlns:p14="http://schemas.microsoft.com/office/powerpoint/2010/main" val="319924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1483900"/>
            <a:ext cx="10135580" cy="4957963"/>
          </a:xfrm>
          <a:ln>
            <a:solidFill>
              <a:srgbClr val="3366FF"/>
            </a:solidFill>
          </a:ln>
        </p:spPr>
        <p:txBody>
          <a:bodyPr vert="horz" lIns="91440" tIns="45720" rIns="91440" bIns="45720" rtlCol="0">
            <a:normAutofit lnSpcReduction="10000"/>
          </a:bodyPr>
          <a:lstStyle/>
          <a:p>
            <a:pPr marL="0" indent="0">
              <a:buClr>
                <a:srgbClr val="FF00FF"/>
              </a:buClr>
              <a:buNone/>
            </a:pPr>
            <a:r>
              <a:rPr lang="fr-FR" dirty="0"/>
              <a:t>1.1.1 </a:t>
            </a:r>
            <a:r>
              <a:rPr lang="fr-FR" b="1" dirty="0"/>
              <a:t>Les conditions de participation</a:t>
            </a:r>
          </a:p>
          <a:p>
            <a:pPr marL="0" indent="0">
              <a:buClr>
                <a:srgbClr val="FF00FF"/>
              </a:buClr>
              <a:buNone/>
            </a:pPr>
            <a:r>
              <a:rPr lang="fr-FR" b="1" dirty="0"/>
              <a:t>❖ Les capacités techniques</a:t>
            </a:r>
          </a:p>
          <a:p>
            <a:pPr marL="0" indent="0">
              <a:buClr>
                <a:srgbClr val="FF00FF"/>
              </a:buClr>
              <a:buNone/>
            </a:pPr>
            <a:r>
              <a:rPr lang="fr-FR" dirty="0"/>
              <a:t>Le soumissionnaire doit fournir :</a:t>
            </a:r>
          </a:p>
          <a:p>
            <a:pPr>
              <a:buClr>
                <a:srgbClr val="FF00FF"/>
              </a:buClr>
              <a:buFont typeface="Wingdings" panose="05000000000000000000" pitchFamily="2" charset="2"/>
              <a:buChar char="Ø"/>
            </a:pPr>
            <a:r>
              <a:rPr lang="fr-FR" dirty="0"/>
              <a:t> un agrément technique;</a:t>
            </a:r>
          </a:p>
          <a:p>
            <a:pPr>
              <a:buClr>
                <a:srgbClr val="FF00FF"/>
              </a:buClr>
              <a:buFont typeface="Wingdings" panose="05000000000000000000" pitchFamily="2" charset="2"/>
              <a:buChar char="Ø"/>
            </a:pPr>
            <a:r>
              <a:rPr lang="fr-FR" dirty="0"/>
              <a:t> des informations détaillées concernant l'expérience (marchés similaires des 3 dernières années) ;</a:t>
            </a:r>
          </a:p>
          <a:p>
            <a:pPr>
              <a:buClr>
                <a:srgbClr val="FF00FF"/>
              </a:buClr>
              <a:buFont typeface="Wingdings" panose="05000000000000000000" pitchFamily="2" charset="2"/>
              <a:buChar char="Ø"/>
            </a:pPr>
            <a:r>
              <a:rPr lang="fr-FR" dirty="0"/>
              <a:t>un état des principaux éléments du parc de matériel de construction qui sera utilisé pour l'exécution des travaux ;</a:t>
            </a:r>
          </a:p>
          <a:p>
            <a:pPr>
              <a:buClr>
                <a:srgbClr val="FF00FF"/>
              </a:buClr>
              <a:buFont typeface="Wingdings" panose="05000000000000000000" pitchFamily="2" charset="2"/>
              <a:buChar char="Ø"/>
            </a:pPr>
            <a:r>
              <a:rPr lang="fr-FR" dirty="0"/>
              <a:t>les qualifications, la nationalité et les expériences respectives du personnel qui sera affecté à l'exécution du marché (joindre les cv et les diplômes légalisés).</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38</a:t>
            </a:fld>
            <a:endParaRPr lang="fr-FR"/>
          </a:p>
        </p:txBody>
      </p:sp>
    </p:spTree>
    <p:extLst>
      <p:ext uri="{BB962C8B-B14F-4D97-AF65-F5344CB8AC3E}">
        <p14:creationId xmlns:p14="http://schemas.microsoft.com/office/powerpoint/2010/main" val="301483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2434107" y="3246895"/>
            <a:ext cx="9299632" cy="3322154"/>
          </a:xfrm>
          <a:ln>
            <a:solidFill>
              <a:srgbClr val="3366FF"/>
            </a:solidFill>
          </a:ln>
        </p:spPr>
        <p:txBody>
          <a:bodyPr vert="horz" lIns="91440" tIns="45720" rIns="91440" bIns="45720" rtlCol="0">
            <a:normAutofit/>
          </a:bodyPr>
          <a:lstStyle/>
          <a:p>
            <a:pPr>
              <a:buClr>
                <a:srgbClr val="FF00FF"/>
              </a:buClr>
              <a:buFont typeface="Wingdings" panose="05000000000000000000" pitchFamily="2" charset="2"/>
              <a:buChar char="Ø"/>
            </a:pPr>
            <a:endParaRPr lang="fr-FR" sz="2800" dirty="0"/>
          </a:p>
          <a:p>
            <a:pPr>
              <a:buClr>
                <a:srgbClr val="FF00FF"/>
              </a:buClr>
              <a:buFont typeface="Wingdings" panose="05000000000000000000" pitchFamily="2" charset="2"/>
              <a:buChar char="Ø"/>
            </a:pPr>
            <a:r>
              <a:rPr lang="fr-FR" sz="2800" dirty="0"/>
              <a:t>qui font l’objet de procédures judiciaires;</a:t>
            </a:r>
          </a:p>
          <a:p>
            <a:pPr>
              <a:buClr>
                <a:srgbClr val="FF00FF"/>
              </a:buClr>
              <a:buFont typeface="Wingdings" panose="05000000000000000000" pitchFamily="2" charset="2"/>
              <a:buChar char="Ø"/>
            </a:pPr>
            <a:r>
              <a:rPr lang="fr-FR" sz="2800" dirty="0"/>
              <a:t> qui sont en de déclaration de faillite, de liquidation de biens, de cessation d’activités;</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39</a:t>
            </a:fld>
            <a:endParaRPr lang="fr-FR"/>
          </a:p>
        </p:txBody>
      </p:sp>
      <p:grpSp>
        <p:nvGrpSpPr>
          <p:cNvPr id="9" name="Groupe 8">
            <a:extLst>
              <a:ext uri="{FF2B5EF4-FFF2-40B4-BE49-F238E27FC236}">
                <a16:creationId xmlns:a16="http://schemas.microsoft.com/office/drawing/2014/main" id="{E087ECCE-2A1C-48BF-8F29-B2D1DCB96003}"/>
              </a:ext>
            </a:extLst>
          </p:cNvPr>
          <p:cNvGrpSpPr/>
          <p:nvPr/>
        </p:nvGrpSpPr>
        <p:grpSpPr>
          <a:xfrm>
            <a:off x="1332469" y="1370983"/>
            <a:ext cx="10097783" cy="1811010"/>
            <a:chOff x="1192984" y="1344476"/>
            <a:chExt cx="10097783" cy="1811010"/>
          </a:xfrm>
        </p:grpSpPr>
        <p:pic>
          <p:nvPicPr>
            <p:cNvPr id="7" name="Image 6">
              <a:extLst>
                <a:ext uri="{FF2B5EF4-FFF2-40B4-BE49-F238E27FC236}">
                  <a16:creationId xmlns:a16="http://schemas.microsoft.com/office/drawing/2014/main" id="{0299D4E1-1149-4098-BF5C-01E810E7F5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92984" y="1344476"/>
              <a:ext cx="1811010" cy="1811010"/>
            </a:xfrm>
            <a:prstGeom prst="rect">
              <a:avLst/>
            </a:prstGeom>
          </p:spPr>
        </p:pic>
        <p:sp>
          <p:nvSpPr>
            <p:cNvPr id="8" name="ZoneTexte 7">
              <a:extLst>
                <a:ext uri="{FF2B5EF4-FFF2-40B4-BE49-F238E27FC236}">
                  <a16:creationId xmlns:a16="http://schemas.microsoft.com/office/drawing/2014/main" id="{E1EB4953-2067-4A38-BD10-C3FC002690A4}"/>
                </a:ext>
              </a:extLst>
            </p:cNvPr>
            <p:cNvSpPr txBox="1"/>
            <p:nvPr/>
          </p:nvSpPr>
          <p:spPr>
            <a:xfrm>
              <a:off x="3130909" y="1633461"/>
              <a:ext cx="8159858" cy="1384995"/>
            </a:xfrm>
            <a:prstGeom prst="rect">
              <a:avLst/>
            </a:prstGeom>
            <a:noFill/>
          </p:spPr>
          <p:txBody>
            <a:bodyPr wrap="square" rtlCol="0">
              <a:spAutoFit/>
            </a:bodyPr>
            <a:lstStyle/>
            <a:p>
              <a:pPr>
                <a:buClr>
                  <a:srgbClr val="FF00FF"/>
                </a:buClr>
              </a:pPr>
              <a:r>
                <a:rPr lang="fr-FR" sz="2800" b="1" dirty="0">
                  <a:solidFill>
                    <a:srgbClr val="C00000"/>
                  </a:solidFill>
                </a:rPr>
                <a:t>Ne sont pas admises à participer </a:t>
              </a:r>
              <a:r>
                <a:rPr lang="fr-FR" sz="2800" dirty="0"/>
                <a:t>à un marché public et de délégation de service public, les personnes physiques ou morales</a:t>
              </a:r>
              <a:r>
                <a:rPr lang="fr-FR" sz="2800" dirty="0">
                  <a:solidFill>
                    <a:srgbClr val="FF0000"/>
                  </a:solidFill>
                </a:rPr>
                <a:t> </a:t>
              </a:r>
              <a:r>
                <a:rPr lang="fr-FR" sz="2800" dirty="0"/>
                <a:t>:</a:t>
              </a:r>
            </a:p>
          </p:txBody>
        </p:sp>
      </p:grpSp>
    </p:spTree>
    <p:extLst>
      <p:ext uri="{BB962C8B-B14F-4D97-AF65-F5344CB8AC3E}">
        <p14:creationId xmlns:p14="http://schemas.microsoft.com/office/powerpoint/2010/main" val="37898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2978828" y="388883"/>
            <a:ext cx="6480482" cy="714703"/>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Contexte de la CP</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51959" y="1396999"/>
            <a:ext cx="10896069" cy="3894667"/>
          </a:xfrm>
          <a:ln>
            <a:solidFill>
              <a:srgbClr val="3366FF"/>
            </a:solidFill>
          </a:ln>
        </p:spPr>
        <p:txBody>
          <a:bodyPr>
            <a:normAutofit/>
          </a:bodyPr>
          <a:lstStyle/>
          <a:p>
            <a:r>
              <a:rPr lang="fr-FR" dirty="0"/>
              <a:t>Dans un contexte de crise économique et d’une réduction de l’aide budgétaire, caractérisé par:</a:t>
            </a:r>
          </a:p>
          <a:p>
            <a:pPr>
              <a:buFont typeface="Wingdings" panose="05000000000000000000" pitchFamily="2" charset="2"/>
              <a:buChar char="Ø"/>
            </a:pPr>
            <a:r>
              <a:rPr lang="fr-FR" dirty="0"/>
              <a:t> une raréfaction de plus en plus accrue des ressources publiques ;</a:t>
            </a:r>
          </a:p>
          <a:p>
            <a:pPr>
              <a:buFont typeface="Wingdings" panose="05000000000000000000" pitchFamily="2" charset="2"/>
              <a:buChar char="Ø"/>
            </a:pPr>
            <a:r>
              <a:rPr lang="fr-FR" dirty="0"/>
              <a:t> des besoins de plus en plus accrus ;</a:t>
            </a:r>
          </a:p>
          <a:p>
            <a:pPr>
              <a:buFont typeface="Wingdings" panose="05000000000000000000" pitchFamily="2" charset="2"/>
              <a:buChar char="Ø"/>
            </a:pPr>
            <a:r>
              <a:rPr lang="fr-FR" dirty="0"/>
              <a:t> des pratiques illicites de plus en plus pernicieuses</a:t>
            </a:r>
          </a:p>
          <a:p>
            <a:r>
              <a:rPr lang="fr-FR" dirty="0"/>
              <a:t>La commande publique est, depuis quelques années (2005), au cœur des réformes des finances publiques.</a:t>
            </a:r>
          </a:p>
        </p:txBody>
      </p:sp>
      <p:sp>
        <p:nvSpPr>
          <p:cNvPr id="9" name="Espace réservé du pied de page 8">
            <a:extLst>
              <a:ext uri="{FF2B5EF4-FFF2-40B4-BE49-F238E27FC236}">
                <a16:creationId xmlns:a16="http://schemas.microsoft.com/office/drawing/2014/main" id="{5308A45F-83E6-45AD-9244-5B99D9E90D77}"/>
              </a:ext>
            </a:extLst>
          </p:cNvPr>
          <p:cNvSpPr>
            <a:spLocks noGrp="1"/>
          </p:cNvSpPr>
          <p:nvPr>
            <p:ph type="ftr" sz="quarter" idx="11"/>
          </p:nvPr>
        </p:nvSpPr>
        <p:spPr/>
        <p:txBody>
          <a:bodyPr/>
          <a:lstStyle/>
          <a:p>
            <a:r>
              <a:rPr lang="fr-FR"/>
              <a:t>Marchés publics; IFRISSE, LSIO</a:t>
            </a:r>
            <a:endParaRPr lang="fr-FR" dirty="0"/>
          </a:p>
        </p:txBody>
      </p:sp>
      <p:sp>
        <p:nvSpPr>
          <p:cNvPr id="10" name="Espace réservé du numéro de diapositive 9">
            <a:extLst>
              <a:ext uri="{FF2B5EF4-FFF2-40B4-BE49-F238E27FC236}">
                <a16:creationId xmlns:a16="http://schemas.microsoft.com/office/drawing/2014/main" id="{03CD98E0-9AD1-4382-9134-4E9D173EA382}"/>
              </a:ext>
            </a:extLst>
          </p:cNvPr>
          <p:cNvSpPr>
            <a:spLocks noGrp="1"/>
          </p:cNvSpPr>
          <p:nvPr>
            <p:ph type="sldNum" sz="quarter" idx="12"/>
          </p:nvPr>
        </p:nvSpPr>
        <p:spPr/>
        <p:txBody>
          <a:bodyPr/>
          <a:lstStyle/>
          <a:p>
            <a:fld id="{960D9CEE-B898-4ED5-9810-72806CD264AE}" type="slidenum">
              <a:rPr lang="fr-FR" smtClean="0"/>
              <a:t>4</a:t>
            </a:fld>
            <a:endParaRPr lang="fr-FR"/>
          </a:p>
        </p:txBody>
      </p:sp>
    </p:spTree>
    <p:extLst>
      <p:ext uri="{BB962C8B-B14F-4D97-AF65-F5344CB8AC3E}">
        <p14:creationId xmlns:p14="http://schemas.microsoft.com/office/powerpoint/2010/main" val="303282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2182969" y="2001151"/>
            <a:ext cx="8712339" cy="4567898"/>
          </a:xfrm>
          <a:ln>
            <a:solidFill>
              <a:srgbClr val="3366FF"/>
            </a:solidFill>
          </a:ln>
        </p:spPr>
        <p:txBody>
          <a:bodyPr vert="horz" lIns="91440" tIns="45720" rIns="91440" bIns="45720" rtlCol="0">
            <a:normAutofit/>
          </a:bodyPr>
          <a:lstStyle/>
          <a:p>
            <a:pPr>
              <a:buClr>
                <a:srgbClr val="FF00FF"/>
              </a:buClr>
              <a:buFont typeface="Wingdings" panose="05000000000000000000" pitchFamily="2" charset="2"/>
              <a:buChar char="Ø"/>
            </a:pPr>
            <a:r>
              <a:rPr lang="fr-FR" sz="3200" dirty="0"/>
              <a:t>qui sont coupables d’infraction à la règlementation;</a:t>
            </a:r>
          </a:p>
          <a:p>
            <a:pPr>
              <a:buClr>
                <a:srgbClr val="FF00FF"/>
              </a:buClr>
              <a:buFont typeface="Wingdings" panose="05000000000000000000" pitchFamily="2" charset="2"/>
              <a:buChar char="Ø"/>
            </a:pPr>
            <a:r>
              <a:rPr lang="fr-FR" sz="3200" dirty="0"/>
              <a:t> qui sont exclues par l’ARCOP ou par décision de justice;</a:t>
            </a:r>
          </a:p>
          <a:p>
            <a:pPr>
              <a:buClr>
                <a:srgbClr val="FF00FF"/>
              </a:buClr>
              <a:buFont typeface="Wingdings" panose="05000000000000000000" pitchFamily="2" charset="2"/>
              <a:buChar char="Ø"/>
            </a:pPr>
            <a:r>
              <a:rPr lang="fr-FR" sz="3200" dirty="0"/>
              <a:t>les personnes qui sont en situation de conflit d’intérêt (</a:t>
            </a:r>
            <a:r>
              <a:rPr lang="fr-FR" sz="3200" b="1" dirty="0"/>
              <a:t>intérêts financiers </a:t>
            </a:r>
            <a:r>
              <a:rPr lang="fr-FR" sz="3200" dirty="0"/>
              <a:t>dans une entreprise, </a:t>
            </a:r>
            <a:r>
              <a:rPr lang="fr-FR" sz="3200" b="1" dirty="0"/>
              <a:t>consultants ayant participé à l’élaboration </a:t>
            </a:r>
            <a:r>
              <a:rPr lang="fr-FR" sz="3200" dirty="0"/>
              <a:t>du DAO).</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40</a:t>
            </a:fld>
            <a:endParaRPr lang="fr-FR"/>
          </a:p>
        </p:txBody>
      </p:sp>
      <p:pic>
        <p:nvPicPr>
          <p:cNvPr id="7" name="Image 6">
            <a:extLst>
              <a:ext uri="{FF2B5EF4-FFF2-40B4-BE49-F238E27FC236}">
                <a16:creationId xmlns:a16="http://schemas.microsoft.com/office/drawing/2014/main" id="{0299D4E1-1149-4098-BF5C-01E810E7F5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6204" y="1488108"/>
            <a:ext cx="1756766" cy="1844312"/>
          </a:xfrm>
          <a:prstGeom prst="rect">
            <a:avLst/>
          </a:prstGeom>
        </p:spPr>
      </p:pic>
    </p:spTree>
    <p:extLst>
      <p:ext uri="{BB962C8B-B14F-4D97-AF65-F5344CB8AC3E}">
        <p14:creationId xmlns:p14="http://schemas.microsoft.com/office/powerpoint/2010/main" val="125249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4567898"/>
          </a:xfrm>
          <a:ln>
            <a:solidFill>
              <a:srgbClr val="3366FF"/>
            </a:solidFill>
          </a:ln>
        </p:spPr>
        <p:txBody>
          <a:bodyPr vert="horz" lIns="91440" tIns="45720" rIns="91440" bIns="45720" rtlCol="0">
            <a:normAutofit/>
          </a:bodyPr>
          <a:lstStyle/>
          <a:p>
            <a:pPr marL="0" indent="0">
              <a:buClr>
                <a:srgbClr val="FF00FF"/>
              </a:buClr>
              <a:buNone/>
            </a:pPr>
            <a:r>
              <a:rPr lang="fr-FR" dirty="0"/>
              <a:t>1.1.1 </a:t>
            </a:r>
            <a:r>
              <a:rPr lang="fr-FR" b="1" dirty="0"/>
              <a:t>Les conditions de participation</a:t>
            </a:r>
          </a:p>
          <a:p>
            <a:pPr marL="0" indent="0">
              <a:buClr>
                <a:srgbClr val="FF00FF"/>
              </a:buClr>
              <a:buNone/>
            </a:pPr>
            <a:r>
              <a:rPr lang="fr-FR" b="1" dirty="0"/>
              <a:t>❖ Les capacités financières</a:t>
            </a:r>
          </a:p>
          <a:p>
            <a:pPr>
              <a:buClr>
                <a:srgbClr val="FF00FF"/>
              </a:buClr>
              <a:buFont typeface="Wingdings" panose="05000000000000000000" pitchFamily="2" charset="2"/>
              <a:buChar char="Ø"/>
            </a:pPr>
            <a:r>
              <a:rPr lang="fr-FR" dirty="0"/>
              <a:t> une caution de soumission délivrée par une institution bancaire ou un établissement financier dont le montant est fixé par l’autorité contractante ;</a:t>
            </a:r>
          </a:p>
          <a:p>
            <a:pPr>
              <a:buClr>
                <a:srgbClr val="FF00FF"/>
              </a:buClr>
              <a:buFont typeface="Wingdings" panose="05000000000000000000" pitchFamily="2" charset="2"/>
              <a:buChar char="Ø"/>
            </a:pPr>
            <a:r>
              <a:rPr lang="fr-FR" dirty="0"/>
              <a:t> le chiffre d’affaires des derniers exercices en fonction de la date de création de l’entreprise ou au début d’activités du soumissionnaire ;</a:t>
            </a:r>
          </a:p>
          <a:p>
            <a:pPr>
              <a:buClr>
                <a:srgbClr val="FF00FF"/>
              </a:buClr>
              <a:buFont typeface="Wingdings" panose="05000000000000000000" pitchFamily="2" charset="2"/>
              <a:buChar char="Ø"/>
            </a:pPr>
            <a:r>
              <a:rPr lang="fr-FR" dirty="0"/>
              <a:t> une attestation de ligne de crédit spécifique au marché ;</a:t>
            </a:r>
          </a:p>
          <a:p>
            <a:pPr>
              <a:buClr>
                <a:srgbClr val="FF00FF"/>
              </a:buClr>
              <a:buFont typeface="Wingdings" panose="05000000000000000000" pitchFamily="2" charset="2"/>
              <a:buChar char="Ø"/>
            </a:pPr>
            <a:r>
              <a:rPr lang="fr-FR" dirty="0"/>
              <a:t>la présentation des bilans ou d'extraits des bilans.</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41</a:t>
            </a:fld>
            <a:endParaRPr lang="fr-FR"/>
          </a:p>
        </p:txBody>
      </p:sp>
    </p:spTree>
    <p:extLst>
      <p:ext uri="{BB962C8B-B14F-4D97-AF65-F5344CB8AC3E}">
        <p14:creationId xmlns:p14="http://schemas.microsoft.com/office/powerpoint/2010/main" val="2822886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4567898"/>
          </a:xfrm>
          <a:ln>
            <a:solidFill>
              <a:srgbClr val="3366FF"/>
            </a:solidFill>
          </a:ln>
        </p:spPr>
        <p:txBody>
          <a:bodyPr vert="horz" lIns="91440" tIns="45720" rIns="91440" bIns="45720" rtlCol="0">
            <a:normAutofit/>
          </a:bodyPr>
          <a:lstStyle/>
          <a:p>
            <a:pPr marL="0" indent="0">
              <a:buClr>
                <a:srgbClr val="FF00FF"/>
              </a:buClr>
              <a:buNone/>
            </a:pPr>
            <a:r>
              <a:rPr lang="fr-FR" dirty="0"/>
              <a:t>1.1.1 </a:t>
            </a:r>
            <a:r>
              <a:rPr lang="fr-FR" b="1" dirty="0"/>
              <a:t>Les conditions de participation</a:t>
            </a:r>
          </a:p>
          <a:p>
            <a:pPr marL="0" indent="0">
              <a:buClr>
                <a:srgbClr val="FF00FF"/>
              </a:buClr>
              <a:buNone/>
            </a:pPr>
            <a:r>
              <a:rPr lang="fr-FR" dirty="0"/>
              <a:t>❖ </a:t>
            </a:r>
            <a:r>
              <a:rPr lang="fr-FR" b="1" dirty="0"/>
              <a:t>Les pièces administratives à fournir</a:t>
            </a:r>
          </a:p>
          <a:p>
            <a:pPr>
              <a:buClr>
                <a:srgbClr val="FF00FF"/>
              </a:buClr>
              <a:buFont typeface="Wingdings" panose="05000000000000000000" pitchFamily="2" charset="2"/>
              <a:buChar char="Ø"/>
            </a:pPr>
            <a:r>
              <a:rPr lang="fr-FR" dirty="0"/>
              <a:t>une attestation de situation fiscale par le Service des Impôts compétent ;</a:t>
            </a:r>
          </a:p>
          <a:p>
            <a:pPr>
              <a:buClr>
                <a:srgbClr val="FF00FF"/>
              </a:buClr>
              <a:buFont typeface="Wingdings" panose="05000000000000000000" pitchFamily="2" charset="2"/>
              <a:buChar char="Ø"/>
            </a:pPr>
            <a:r>
              <a:rPr lang="fr-FR" dirty="0"/>
              <a:t>une attestation de situation cotisante délivrée par la Caisse Nationale de Sécurité Sociale ;</a:t>
            </a:r>
          </a:p>
          <a:p>
            <a:pPr>
              <a:buClr>
                <a:srgbClr val="FF00FF"/>
              </a:buClr>
              <a:buFont typeface="Wingdings" panose="05000000000000000000" pitchFamily="2" charset="2"/>
              <a:buChar char="Ø"/>
            </a:pPr>
            <a:r>
              <a:rPr lang="fr-FR" dirty="0"/>
              <a:t>une Attestation de l’Agence judiciaire du Trésor;</a:t>
            </a:r>
          </a:p>
          <a:p>
            <a:pPr>
              <a:buClr>
                <a:srgbClr val="FF00FF"/>
              </a:buClr>
              <a:buFont typeface="Wingdings" panose="05000000000000000000" pitchFamily="2" charset="2"/>
              <a:buChar char="Ø"/>
            </a:pPr>
            <a:r>
              <a:rPr lang="fr-FR" dirty="0"/>
              <a:t>une attestation de la direction chargée de la règlementation du travail et des lois sociales ;</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42</a:t>
            </a:fld>
            <a:endParaRPr lang="fr-FR"/>
          </a:p>
        </p:txBody>
      </p:sp>
    </p:spTree>
    <p:extLst>
      <p:ext uri="{BB962C8B-B14F-4D97-AF65-F5344CB8AC3E}">
        <p14:creationId xmlns:p14="http://schemas.microsoft.com/office/powerpoint/2010/main" val="418235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0867490" cy="869770"/>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266588"/>
          </a:xfrm>
          <a:ln>
            <a:solidFill>
              <a:srgbClr val="3366FF"/>
            </a:solidFill>
          </a:ln>
        </p:spPr>
        <p:txBody>
          <a:bodyPr vert="horz" lIns="91440" tIns="45720" rIns="91440" bIns="45720" rtlCol="0">
            <a:normAutofit/>
          </a:bodyPr>
          <a:lstStyle/>
          <a:p>
            <a:pPr marL="0" indent="0">
              <a:buClr>
                <a:srgbClr val="FF00FF"/>
              </a:buClr>
              <a:buNone/>
            </a:pPr>
            <a:r>
              <a:rPr lang="fr-FR" dirty="0"/>
              <a:t>1.1.1 </a:t>
            </a:r>
            <a:r>
              <a:rPr lang="fr-FR" b="1" dirty="0"/>
              <a:t>Les conditions de participation</a:t>
            </a:r>
          </a:p>
          <a:p>
            <a:pPr marL="0" indent="0">
              <a:buClr>
                <a:srgbClr val="FF00FF"/>
              </a:buClr>
              <a:buNone/>
            </a:pPr>
            <a:r>
              <a:rPr lang="fr-FR" dirty="0"/>
              <a:t>❖ </a:t>
            </a:r>
            <a:r>
              <a:rPr lang="fr-FR" b="1" dirty="0"/>
              <a:t>Les pièces administratives à fournir</a:t>
            </a:r>
            <a:endParaRPr lang="fr-FR" dirty="0"/>
          </a:p>
          <a:p>
            <a:pPr>
              <a:buClr>
                <a:srgbClr val="FF00FF"/>
              </a:buClr>
              <a:buFont typeface="Wingdings" panose="05000000000000000000" pitchFamily="2" charset="2"/>
              <a:buChar char="Ø"/>
            </a:pPr>
            <a:r>
              <a:rPr lang="fr-FR" dirty="0"/>
              <a:t>l’attestation d’inscription au registre du commerce et du crédit immobilier légalisé ;</a:t>
            </a:r>
          </a:p>
          <a:p>
            <a:pPr>
              <a:buClr>
                <a:srgbClr val="FF00FF"/>
              </a:buClr>
              <a:buFont typeface="Wingdings" panose="05000000000000000000" pitchFamily="2" charset="2"/>
              <a:buChar char="Ø"/>
            </a:pPr>
            <a:r>
              <a:rPr lang="fr-FR" dirty="0"/>
              <a:t>une attestation de non faillite valable pour l’année en cours de laquelle elle a été délivrée.</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43</a:t>
            </a:fld>
            <a:endParaRPr lang="fr-FR"/>
          </a:p>
        </p:txBody>
      </p:sp>
    </p:spTree>
    <p:extLst>
      <p:ext uri="{BB962C8B-B14F-4D97-AF65-F5344CB8AC3E}">
        <p14:creationId xmlns:p14="http://schemas.microsoft.com/office/powerpoint/2010/main" val="157795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1306835" y="188808"/>
            <a:ext cx="10426904" cy="979578"/>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526906" y="1390826"/>
            <a:ext cx="9356565" cy="431179"/>
          </a:xfrm>
          <a:ln>
            <a:solidFill>
              <a:schemeClr val="bg1"/>
            </a:solidFill>
          </a:ln>
        </p:spPr>
        <p:txBody>
          <a:bodyPr vert="horz" lIns="91440" tIns="45720" rIns="91440" bIns="45720" rtlCol="0">
            <a:normAutofit fontScale="92500" lnSpcReduction="10000"/>
          </a:bodyPr>
          <a:lstStyle/>
          <a:p>
            <a:pPr marL="0" indent="0" algn="ctr">
              <a:buClr>
                <a:srgbClr val="FF00FF"/>
              </a:buClr>
              <a:buNone/>
            </a:pPr>
            <a:r>
              <a:rPr lang="fr-FR" sz="2800" b="1" dirty="0"/>
              <a:t>1.1.2 Modalités de participation aux marchés publics </a:t>
            </a:r>
          </a:p>
          <a:p>
            <a:pPr marL="0" indent="0" algn="ctr">
              <a:buClr>
                <a:srgbClr val="FF00FF"/>
              </a:buClr>
              <a:buNone/>
            </a:pPr>
            <a:endParaRPr lang="fr-FR" sz="2800" dirty="0"/>
          </a:p>
          <a:p>
            <a:pPr marL="0" indent="0" algn="ctr">
              <a:buClr>
                <a:srgbClr val="FF00FF"/>
              </a:buClr>
              <a:buNone/>
            </a:pPr>
            <a:endParaRPr lang="fr-FR" sz="2800" dirty="0"/>
          </a:p>
          <a:p>
            <a:pPr marL="0" indent="0" algn="ctr">
              <a:buClr>
                <a:srgbClr val="FF00FF"/>
              </a:buClr>
              <a:buNone/>
            </a:pPr>
            <a:endParaRPr lang="fr-FR" sz="2800" dirty="0"/>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44</a:t>
            </a:fld>
            <a:endParaRPr lang="fr-FR"/>
          </a:p>
        </p:txBody>
      </p:sp>
      <p:sp>
        <p:nvSpPr>
          <p:cNvPr id="9" name="Forme libre : forme 8">
            <a:extLst>
              <a:ext uri="{FF2B5EF4-FFF2-40B4-BE49-F238E27FC236}">
                <a16:creationId xmlns:a16="http://schemas.microsoft.com/office/drawing/2014/main" id="{C062AAD2-5069-498B-B21B-0A9963786EB6}"/>
              </a:ext>
            </a:extLst>
          </p:cNvPr>
          <p:cNvSpPr/>
          <p:nvPr/>
        </p:nvSpPr>
        <p:spPr>
          <a:xfrm>
            <a:off x="2744075" y="2532772"/>
            <a:ext cx="112490" cy="28575"/>
          </a:xfrm>
          <a:custGeom>
            <a:avLst/>
            <a:gdLst>
              <a:gd name="connsiteX0" fmla="*/ 98203 w 112490"/>
              <a:gd name="connsiteY0" fmla="*/ 0 h 28575"/>
              <a:gd name="connsiteX1" fmla="*/ 14288 w 112490"/>
              <a:gd name="connsiteY1" fmla="*/ 0 h 28575"/>
              <a:gd name="connsiteX2" fmla="*/ 0 w 112490"/>
              <a:gd name="connsiteY2" fmla="*/ 14288 h 28575"/>
              <a:gd name="connsiteX3" fmla="*/ 14288 w 112490"/>
              <a:gd name="connsiteY3" fmla="*/ 28575 h 28575"/>
              <a:gd name="connsiteX4" fmla="*/ 98203 w 112490"/>
              <a:gd name="connsiteY4" fmla="*/ 28575 h 28575"/>
              <a:gd name="connsiteX5" fmla="*/ 112490 w 112490"/>
              <a:gd name="connsiteY5" fmla="*/ 14288 h 28575"/>
              <a:gd name="connsiteX6" fmla="*/ 98203 w 11249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solidFill>
            <a:schemeClr val="accent2"/>
          </a:solidFill>
          <a:ln w="9525" cap="flat">
            <a:solidFill>
              <a:schemeClr val="tx1"/>
            </a:solid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151C3C88-AF23-410C-996F-B96742A4BB92}"/>
              </a:ext>
            </a:extLst>
          </p:cNvPr>
          <p:cNvSpPr/>
          <p:nvPr/>
        </p:nvSpPr>
        <p:spPr>
          <a:xfrm>
            <a:off x="2769888" y="2579921"/>
            <a:ext cx="60864" cy="28575"/>
          </a:xfrm>
          <a:custGeom>
            <a:avLst/>
            <a:gdLst>
              <a:gd name="connsiteX0" fmla="*/ 30385 w 60864"/>
              <a:gd name="connsiteY0" fmla="*/ 28575 h 28575"/>
              <a:gd name="connsiteX1" fmla="*/ 60865 w 60864"/>
              <a:gd name="connsiteY1" fmla="*/ 0 h 28575"/>
              <a:gd name="connsiteX2" fmla="*/ 0 w 60864"/>
              <a:gd name="connsiteY2" fmla="*/ 0 h 28575"/>
              <a:gd name="connsiteX3" fmla="*/ 30385 w 60864"/>
              <a:gd name="connsiteY3" fmla="*/ 28575 h 28575"/>
            </a:gdLst>
            <a:ahLst/>
            <a:cxnLst>
              <a:cxn ang="0">
                <a:pos x="connsiteX0" y="connsiteY0"/>
              </a:cxn>
              <a:cxn ang="0">
                <a:pos x="connsiteX1" y="connsiteY1"/>
              </a:cxn>
              <a:cxn ang="0">
                <a:pos x="connsiteX2" y="connsiteY2"/>
              </a:cxn>
              <a:cxn ang="0">
                <a:pos x="connsiteX3" y="connsiteY3"/>
              </a:cxn>
            </a:cxnLst>
            <a:rect l="l" t="t" r="r" b="b"/>
            <a:pathLst>
              <a:path w="60864" h="28575">
                <a:moveTo>
                  <a:pt x="30385" y="28575"/>
                </a:moveTo>
                <a:cubicBezTo>
                  <a:pt x="46483" y="28560"/>
                  <a:pt x="59811" y="16064"/>
                  <a:pt x="60865" y="0"/>
                </a:cubicBezTo>
                <a:lnTo>
                  <a:pt x="0" y="0"/>
                </a:lnTo>
                <a:cubicBezTo>
                  <a:pt x="1005" y="16049"/>
                  <a:pt x="14305" y="28556"/>
                  <a:pt x="30385" y="28575"/>
                </a:cubicBezTo>
                <a:close/>
              </a:path>
            </a:pathLst>
          </a:custGeom>
          <a:solidFill>
            <a:schemeClr val="accent2"/>
          </a:solidFill>
          <a:ln w="9525" cap="flat">
            <a:solidFill>
              <a:schemeClr val="tx1"/>
            </a:solid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D48CC8EF-AAC0-4A63-9912-97DD9BFF607B}"/>
              </a:ext>
            </a:extLst>
          </p:cNvPr>
          <p:cNvSpPr/>
          <p:nvPr/>
        </p:nvSpPr>
        <p:spPr>
          <a:xfrm>
            <a:off x="2678544" y="2260261"/>
            <a:ext cx="243554" cy="253460"/>
          </a:xfrm>
          <a:custGeom>
            <a:avLst/>
            <a:gdLst>
              <a:gd name="connsiteX0" fmla="*/ 121729 w 243554"/>
              <a:gd name="connsiteY0" fmla="*/ 0 h 253460"/>
              <a:gd name="connsiteX1" fmla="*/ 121729 w 243554"/>
              <a:gd name="connsiteY1" fmla="*/ 0 h 253460"/>
              <a:gd name="connsiteX2" fmla="*/ 0 w 243554"/>
              <a:gd name="connsiteY2" fmla="*/ 120396 h 253460"/>
              <a:gd name="connsiteX3" fmla="*/ 0 w 243554"/>
              <a:gd name="connsiteY3" fmla="*/ 124587 h 253460"/>
              <a:gd name="connsiteX4" fmla="*/ 8477 w 243554"/>
              <a:gd name="connsiteY4" fmla="*/ 167259 h 253460"/>
              <a:gd name="connsiteX5" fmla="*/ 29623 w 243554"/>
              <a:gd name="connsiteY5" fmla="*/ 201930 h 253460"/>
              <a:gd name="connsiteX6" fmla="*/ 58198 w 243554"/>
              <a:gd name="connsiteY6" fmla="*/ 248222 h 253460"/>
              <a:gd name="connsiteX7" fmla="*/ 66580 w 243554"/>
              <a:gd name="connsiteY7" fmla="*/ 253460 h 253460"/>
              <a:gd name="connsiteX8" fmla="*/ 177070 w 243554"/>
              <a:gd name="connsiteY8" fmla="*/ 253460 h 253460"/>
              <a:gd name="connsiteX9" fmla="*/ 185452 w 243554"/>
              <a:gd name="connsiteY9" fmla="*/ 248222 h 253460"/>
              <a:gd name="connsiteX10" fmla="*/ 214027 w 243554"/>
              <a:gd name="connsiteY10" fmla="*/ 201930 h 253460"/>
              <a:gd name="connsiteX11" fmla="*/ 235077 w 243554"/>
              <a:gd name="connsiteY11" fmla="*/ 167259 h 253460"/>
              <a:gd name="connsiteX12" fmla="*/ 243554 w 243554"/>
              <a:gd name="connsiteY12" fmla="*/ 125063 h 253460"/>
              <a:gd name="connsiteX13" fmla="*/ 243554 w 243554"/>
              <a:gd name="connsiteY13" fmla="*/ 120872 h 253460"/>
              <a:gd name="connsiteX14" fmla="*/ 121729 w 243554"/>
              <a:gd name="connsiteY14" fmla="*/ 0 h 253460"/>
              <a:gd name="connsiteX15" fmla="*/ 215455 w 243554"/>
              <a:gd name="connsiteY15" fmla="*/ 123825 h 253460"/>
              <a:gd name="connsiteX16" fmla="*/ 208788 w 243554"/>
              <a:gd name="connsiteY16" fmla="*/ 156686 h 253460"/>
              <a:gd name="connsiteX17" fmla="*/ 192881 w 243554"/>
              <a:gd name="connsiteY17" fmla="*/ 182404 h 253460"/>
              <a:gd name="connsiteX18" fmla="*/ 165544 w 243554"/>
              <a:gd name="connsiteY18" fmla="*/ 224600 h 253460"/>
              <a:gd name="connsiteX19" fmla="*/ 78010 w 243554"/>
              <a:gd name="connsiteY19" fmla="*/ 224600 h 253460"/>
              <a:gd name="connsiteX20" fmla="*/ 50578 w 243554"/>
              <a:gd name="connsiteY20" fmla="*/ 182404 h 253460"/>
              <a:gd name="connsiteX21" fmla="*/ 34766 w 243554"/>
              <a:gd name="connsiteY21" fmla="*/ 156686 h 253460"/>
              <a:gd name="connsiteX22" fmla="*/ 28099 w 243554"/>
              <a:gd name="connsiteY22" fmla="*/ 123825 h 253460"/>
              <a:gd name="connsiteX23" fmla="*/ 28099 w 243554"/>
              <a:gd name="connsiteY23" fmla="*/ 120396 h 253460"/>
              <a:gd name="connsiteX24" fmla="*/ 121729 w 243554"/>
              <a:gd name="connsiteY24" fmla="*/ 27813 h 253460"/>
              <a:gd name="connsiteX25" fmla="*/ 121729 w 243554"/>
              <a:gd name="connsiteY25" fmla="*/ 27813 h 253460"/>
              <a:gd name="connsiteX26" fmla="*/ 215455 w 243554"/>
              <a:gd name="connsiteY26" fmla="*/ 120396 h 2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554" h="25346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solidFill>
            <a:schemeClr val="accent2"/>
          </a:solidFill>
          <a:ln w="9525" cap="flat">
            <a:solidFill>
              <a:schemeClr val="tx1"/>
            </a:solid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C2ADA522-E766-4C55-93E8-6CA9DBD2C3DE}"/>
              </a:ext>
            </a:extLst>
          </p:cNvPr>
          <p:cNvSpPr/>
          <p:nvPr/>
        </p:nvSpPr>
        <p:spPr>
          <a:xfrm>
            <a:off x="2651773" y="2830783"/>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solidFill>
            <a:srgbClr val="FF00FF"/>
          </a:solidFill>
          <a:ln w="9525" cap="flat">
            <a:solidFill>
              <a:schemeClr val="tx1"/>
            </a:solidFill>
            <a:prstDash val="solid"/>
            <a:miter/>
          </a:ln>
        </p:spPr>
        <p:txBody>
          <a:bodyPr rtlCol="0" anchor="ctr"/>
          <a:lstStyle/>
          <a:p>
            <a:endParaRPr lang="fr-FR"/>
          </a:p>
        </p:txBody>
      </p:sp>
      <p:grpSp>
        <p:nvGrpSpPr>
          <p:cNvPr id="41" name="Groupe 40">
            <a:extLst>
              <a:ext uri="{FF2B5EF4-FFF2-40B4-BE49-F238E27FC236}">
                <a16:creationId xmlns:a16="http://schemas.microsoft.com/office/drawing/2014/main" id="{68CB7C82-5D21-4A2D-AD07-A44E3D88E8D3}"/>
              </a:ext>
            </a:extLst>
          </p:cNvPr>
          <p:cNvGrpSpPr/>
          <p:nvPr/>
        </p:nvGrpSpPr>
        <p:grpSpPr>
          <a:xfrm>
            <a:off x="2454136" y="2246449"/>
            <a:ext cx="6142017" cy="666846"/>
            <a:chOff x="2454136" y="2246449"/>
            <a:chExt cx="6142017" cy="666846"/>
          </a:xfrm>
        </p:grpSpPr>
        <p:grpSp>
          <p:nvGrpSpPr>
            <p:cNvPr id="35" name="Groupe 34">
              <a:extLst>
                <a:ext uri="{FF2B5EF4-FFF2-40B4-BE49-F238E27FC236}">
                  <a16:creationId xmlns:a16="http://schemas.microsoft.com/office/drawing/2014/main" id="{CCEC0F19-F614-4C14-9EF8-9D2DEE126192}"/>
                </a:ext>
              </a:extLst>
            </p:cNvPr>
            <p:cNvGrpSpPr/>
            <p:nvPr/>
          </p:nvGrpSpPr>
          <p:grpSpPr>
            <a:xfrm>
              <a:off x="2454136" y="2313221"/>
              <a:ext cx="691714" cy="600074"/>
              <a:chOff x="2454136" y="2313221"/>
              <a:chExt cx="691714" cy="600074"/>
            </a:xfrm>
          </p:grpSpPr>
          <p:sp>
            <p:nvSpPr>
              <p:cNvPr id="12" name="Forme libre : forme 11">
                <a:extLst>
                  <a:ext uri="{FF2B5EF4-FFF2-40B4-BE49-F238E27FC236}">
                    <a16:creationId xmlns:a16="http://schemas.microsoft.com/office/drawing/2014/main" id="{6BAF8EF6-615E-4AA9-8337-E4D98EDECA66}"/>
                  </a:ext>
                </a:extLst>
              </p:cNvPr>
              <p:cNvSpPr/>
              <p:nvPr/>
            </p:nvSpPr>
            <p:spPr>
              <a:xfrm>
                <a:off x="2754363" y="2313221"/>
                <a:ext cx="102679" cy="142875"/>
              </a:xfrm>
              <a:custGeom>
                <a:avLst/>
                <a:gdLst>
                  <a:gd name="connsiteX0" fmla="*/ 0 w 102679"/>
                  <a:gd name="connsiteY0" fmla="*/ 98393 h 142875"/>
                  <a:gd name="connsiteX1" fmla="*/ 50387 w 102679"/>
                  <a:gd name="connsiteY1" fmla="*/ 0 h 142875"/>
                  <a:gd name="connsiteX2" fmla="*/ 50387 w 102679"/>
                  <a:gd name="connsiteY2" fmla="*/ 56959 h 142875"/>
                  <a:gd name="connsiteX3" fmla="*/ 102679 w 102679"/>
                  <a:gd name="connsiteY3" fmla="*/ 46577 h 142875"/>
                  <a:gd name="connsiteX4" fmla="*/ 50387 w 102679"/>
                  <a:gd name="connsiteY4" fmla="*/ 142875 h 142875"/>
                  <a:gd name="connsiteX5" fmla="*/ 50387 w 102679"/>
                  <a:gd name="connsiteY5" fmla="*/ 86963 h 142875"/>
                  <a:gd name="connsiteX6" fmla="*/ 0 w 102679"/>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142875">
                    <a:moveTo>
                      <a:pt x="0" y="98393"/>
                    </a:moveTo>
                    <a:lnTo>
                      <a:pt x="50387" y="0"/>
                    </a:lnTo>
                    <a:lnTo>
                      <a:pt x="50387" y="56959"/>
                    </a:lnTo>
                    <a:lnTo>
                      <a:pt x="102679" y="46577"/>
                    </a:lnTo>
                    <a:lnTo>
                      <a:pt x="50387" y="142875"/>
                    </a:lnTo>
                    <a:lnTo>
                      <a:pt x="50387" y="86963"/>
                    </a:lnTo>
                    <a:lnTo>
                      <a:pt x="0" y="98393"/>
                    </a:lnTo>
                    <a:close/>
                  </a:path>
                </a:pathLst>
              </a:custGeom>
              <a:solidFill>
                <a:schemeClr val="accent2"/>
              </a:solidFill>
              <a:ln w="12700" cap="flat">
                <a:solidFill>
                  <a:srgbClr val="0000CC"/>
                </a:solid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36402E65-4AD3-4E47-B7D3-1B416E30E3FE}"/>
                  </a:ext>
                </a:extLst>
              </p:cNvPr>
              <p:cNvSpPr/>
              <p:nvPr/>
            </p:nvSpPr>
            <p:spPr>
              <a:xfrm>
                <a:off x="2923527" y="2596589"/>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tx1"/>
              </a:solidFill>
              <a:ln w="12700" cap="flat">
                <a:solidFill>
                  <a:srgbClr val="0000CC"/>
                </a:solid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F534E5A4-7111-4BCF-8979-BFA79C2CCD4D}"/>
                  </a:ext>
                </a:extLst>
              </p:cNvPr>
              <p:cNvSpPr/>
              <p:nvPr/>
            </p:nvSpPr>
            <p:spPr>
              <a:xfrm>
                <a:off x="2528240" y="2596589"/>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rgbClr val="00B050"/>
              </a:solidFill>
              <a:ln w="12700" cap="flat">
                <a:solidFill>
                  <a:srgbClr val="0000CC"/>
                </a:solid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158308A1-C0DB-421A-9CF6-EBB2133BC419}"/>
                  </a:ext>
                </a:extLst>
              </p:cNvPr>
              <p:cNvSpPr/>
              <p:nvPr/>
            </p:nvSpPr>
            <p:spPr>
              <a:xfrm>
                <a:off x="2877235" y="2764896"/>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solidFill>
                <a:schemeClr val="tx1"/>
              </a:solidFill>
              <a:ln w="12700" cap="flat">
                <a:solidFill>
                  <a:srgbClr val="0000CC"/>
                </a:solid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93EFD929-32E8-440F-B827-24CFA87629BE}"/>
                  </a:ext>
                </a:extLst>
              </p:cNvPr>
              <p:cNvSpPr/>
              <p:nvPr/>
            </p:nvSpPr>
            <p:spPr>
              <a:xfrm>
                <a:off x="2454136" y="2764896"/>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solidFill>
                <a:srgbClr val="00B050"/>
              </a:solidFill>
              <a:ln w="12700" cap="flat">
                <a:solidFill>
                  <a:srgbClr val="0000CC"/>
                </a:solid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3E0E8176-8ACC-4777-97EC-3A6B2F371CE4}"/>
                  </a:ext>
                </a:extLst>
              </p:cNvPr>
              <p:cNvSpPr/>
              <p:nvPr/>
            </p:nvSpPr>
            <p:spPr>
              <a:xfrm>
                <a:off x="2725883" y="2662476"/>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solidFill>
                <a:srgbClr val="FF00FF"/>
              </a:solidFill>
              <a:ln w="12700" cap="flat">
                <a:solidFill>
                  <a:srgbClr val="0000CC"/>
                </a:solidFill>
                <a:prstDash val="solid"/>
                <a:miter/>
              </a:ln>
            </p:spPr>
            <p:txBody>
              <a:bodyPr rtlCol="0" anchor="ctr"/>
              <a:lstStyle/>
              <a:p>
                <a:endParaRPr lang="fr-FR"/>
              </a:p>
            </p:txBody>
          </p:sp>
        </p:grpSp>
        <p:grpSp>
          <p:nvGrpSpPr>
            <p:cNvPr id="37" name="Groupe 36">
              <a:extLst>
                <a:ext uri="{FF2B5EF4-FFF2-40B4-BE49-F238E27FC236}">
                  <a16:creationId xmlns:a16="http://schemas.microsoft.com/office/drawing/2014/main" id="{20821B2A-E93F-46F4-8E59-615E2EB44A7E}"/>
                </a:ext>
              </a:extLst>
            </p:cNvPr>
            <p:cNvGrpSpPr/>
            <p:nvPr/>
          </p:nvGrpSpPr>
          <p:grpSpPr>
            <a:xfrm>
              <a:off x="7986554" y="2246449"/>
              <a:ext cx="609599" cy="643509"/>
              <a:chOff x="7159618" y="2260261"/>
              <a:chExt cx="609599" cy="643509"/>
            </a:xfrm>
          </p:grpSpPr>
          <p:sp>
            <p:nvSpPr>
              <p:cNvPr id="30" name="Forme libre : forme 29">
                <a:extLst>
                  <a:ext uri="{FF2B5EF4-FFF2-40B4-BE49-F238E27FC236}">
                    <a16:creationId xmlns:a16="http://schemas.microsoft.com/office/drawing/2014/main" id="{E847BBA9-4AC0-4E15-9BDA-5A5AB09350C2}"/>
                  </a:ext>
                </a:extLst>
              </p:cNvPr>
              <p:cNvSpPr/>
              <p:nvPr/>
            </p:nvSpPr>
            <p:spPr>
              <a:xfrm>
                <a:off x="7416793" y="2598971"/>
                <a:ext cx="95250" cy="57150"/>
              </a:xfrm>
              <a:custGeom>
                <a:avLst/>
                <a:gdLst>
                  <a:gd name="connsiteX0" fmla="*/ 76772 w 95250"/>
                  <a:gd name="connsiteY0" fmla="*/ 57150 h 57150"/>
                  <a:gd name="connsiteX1" fmla="*/ 95250 w 95250"/>
                  <a:gd name="connsiteY1" fmla="*/ 0 h 57150"/>
                  <a:gd name="connsiteX2" fmla="*/ 0 w 95250"/>
                  <a:gd name="connsiteY2" fmla="*/ 0 h 57150"/>
                  <a:gd name="connsiteX3" fmla="*/ 18478 w 95250"/>
                  <a:gd name="connsiteY3" fmla="*/ 57150 h 57150"/>
                  <a:gd name="connsiteX4" fmla="*/ 76772 w 952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57150">
                    <a:moveTo>
                      <a:pt x="76772" y="57150"/>
                    </a:moveTo>
                    <a:lnTo>
                      <a:pt x="95250" y="0"/>
                    </a:lnTo>
                    <a:lnTo>
                      <a:pt x="0" y="0"/>
                    </a:lnTo>
                    <a:lnTo>
                      <a:pt x="18478" y="57150"/>
                    </a:lnTo>
                    <a:lnTo>
                      <a:pt x="76772" y="57150"/>
                    </a:lnTo>
                    <a:close/>
                  </a:path>
                </a:pathLst>
              </a:custGeom>
              <a:solidFill>
                <a:schemeClr val="bg1">
                  <a:lumMod val="50000"/>
                </a:schemeClr>
              </a:solid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26821324-5548-4155-92AF-3F198C45D49E}"/>
                  </a:ext>
                </a:extLst>
              </p:cNvPr>
              <p:cNvSpPr/>
              <p:nvPr/>
            </p:nvSpPr>
            <p:spPr>
              <a:xfrm>
                <a:off x="7159618" y="2612115"/>
                <a:ext cx="235934" cy="291655"/>
              </a:xfrm>
              <a:custGeom>
                <a:avLst/>
                <a:gdLst>
                  <a:gd name="connsiteX0" fmla="*/ 202597 w 235934"/>
                  <a:gd name="connsiteY0" fmla="*/ 0 h 291655"/>
                  <a:gd name="connsiteX1" fmla="*/ 179070 w 235934"/>
                  <a:gd name="connsiteY1" fmla="*/ 5905 h 291655"/>
                  <a:gd name="connsiteX2" fmla="*/ 30480 w 235934"/>
                  <a:gd name="connsiteY2" fmla="*/ 78295 h 291655"/>
                  <a:gd name="connsiteX3" fmla="*/ 0 w 235934"/>
                  <a:gd name="connsiteY3" fmla="*/ 139255 h 291655"/>
                  <a:gd name="connsiteX4" fmla="*/ 0 w 235934"/>
                  <a:gd name="connsiteY4" fmla="*/ 291656 h 291655"/>
                  <a:gd name="connsiteX5" fmla="*/ 235934 w 235934"/>
                  <a:gd name="connsiteY5" fmla="*/ 291656 h 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934" h="291655">
                    <a:moveTo>
                      <a:pt x="202597" y="0"/>
                    </a:moveTo>
                    <a:cubicBezTo>
                      <a:pt x="194786" y="1810"/>
                      <a:pt x="186880" y="3810"/>
                      <a:pt x="179070" y="5905"/>
                    </a:cubicBezTo>
                    <a:cubicBezTo>
                      <a:pt x="125800" y="21450"/>
                      <a:pt x="75555" y="45929"/>
                      <a:pt x="30480" y="78295"/>
                    </a:cubicBezTo>
                    <a:cubicBezTo>
                      <a:pt x="11687" y="93013"/>
                      <a:pt x="497" y="115392"/>
                      <a:pt x="0" y="139255"/>
                    </a:cubicBezTo>
                    <a:lnTo>
                      <a:pt x="0" y="291656"/>
                    </a:lnTo>
                    <a:lnTo>
                      <a:pt x="235934" y="291656"/>
                    </a:lnTo>
                    <a:close/>
                  </a:path>
                </a:pathLst>
              </a:custGeom>
              <a:solidFill>
                <a:schemeClr val="tx1"/>
              </a:solidFill>
              <a:ln w="9525" cap="flat">
                <a:solidFill>
                  <a:srgbClr val="0000CC"/>
                </a:solid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9A2F5BD1-7566-4D62-8BEA-EC8AD1610840}"/>
                  </a:ext>
                </a:extLst>
              </p:cNvPr>
              <p:cNvSpPr/>
              <p:nvPr/>
            </p:nvSpPr>
            <p:spPr>
              <a:xfrm>
                <a:off x="7312017" y="2260261"/>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7030A0"/>
              </a:solidFill>
              <a:ln w="9525" cap="flat">
                <a:solidFill>
                  <a:srgbClr val="0000CC"/>
                </a:solid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77E2DF31-CE81-4C5F-8F01-9463CA3E58B8}"/>
                  </a:ext>
                </a:extLst>
              </p:cNvPr>
              <p:cNvSpPr/>
              <p:nvPr/>
            </p:nvSpPr>
            <p:spPr>
              <a:xfrm>
                <a:off x="7533283" y="2611639"/>
                <a:ext cx="235934" cy="292131"/>
              </a:xfrm>
              <a:custGeom>
                <a:avLst/>
                <a:gdLst>
                  <a:gd name="connsiteX0" fmla="*/ 205454 w 235934"/>
                  <a:gd name="connsiteY0" fmla="*/ 78772 h 292131"/>
                  <a:gd name="connsiteX1" fmla="*/ 56864 w 235934"/>
                  <a:gd name="connsiteY1" fmla="*/ 6382 h 292131"/>
                  <a:gd name="connsiteX2" fmla="*/ 33338 w 235934"/>
                  <a:gd name="connsiteY2" fmla="*/ 0 h 292131"/>
                  <a:gd name="connsiteX3" fmla="*/ 0 w 235934"/>
                  <a:gd name="connsiteY3" fmla="*/ 292132 h 292131"/>
                  <a:gd name="connsiteX4" fmla="*/ 235934 w 235934"/>
                  <a:gd name="connsiteY4" fmla="*/ 292132 h 292131"/>
                  <a:gd name="connsiteX5" fmla="*/ 235934 w 235934"/>
                  <a:gd name="connsiteY5" fmla="*/ 139732 h 292131"/>
                  <a:gd name="connsiteX6" fmla="*/ 205454 w 235934"/>
                  <a:gd name="connsiteY6" fmla="*/ 78772 h 292131"/>
                  <a:gd name="connsiteX7" fmla="*/ 169259 w 235934"/>
                  <a:gd name="connsiteY7" fmla="*/ 187357 h 292131"/>
                  <a:gd name="connsiteX8" fmla="*/ 74009 w 235934"/>
                  <a:gd name="connsiteY8" fmla="*/ 187357 h 292131"/>
                  <a:gd name="connsiteX9" fmla="*/ 74009 w 235934"/>
                  <a:gd name="connsiteY9" fmla="*/ 168307 h 292131"/>
                  <a:gd name="connsiteX10" fmla="*/ 169259 w 235934"/>
                  <a:gd name="connsiteY10" fmla="*/ 168307 h 29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934" h="292131">
                    <a:moveTo>
                      <a:pt x="205454" y="78772"/>
                    </a:moveTo>
                    <a:cubicBezTo>
                      <a:pt x="163544" y="44482"/>
                      <a:pt x="110204" y="21622"/>
                      <a:pt x="56864" y="6382"/>
                    </a:cubicBezTo>
                    <a:cubicBezTo>
                      <a:pt x="49244" y="4096"/>
                      <a:pt x="41339" y="2000"/>
                      <a:pt x="33338" y="0"/>
                    </a:cubicBezTo>
                    <a:lnTo>
                      <a:pt x="0" y="292132"/>
                    </a:lnTo>
                    <a:lnTo>
                      <a:pt x="235934" y="292132"/>
                    </a:lnTo>
                    <a:lnTo>
                      <a:pt x="235934" y="139732"/>
                    </a:lnTo>
                    <a:cubicBezTo>
                      <a:pt x="235437" y="115868"/>
                      <a:pt x="224247" y="93489"/>
                      <a:pt x="205454" y="78772"/>
                    </a:cubicBezTo>
                    <a:close/>
                    <a:moveTo>
                      <a:pt x="169259" y="187357"/>
                    </a:moveTo>
                    <a:lnTo>
                      <a:pt x="74009" y="187357"/>
                    </a:lnTo>
                    <a:lnTo>
                      <a:pt x="74009" y="168307"/>
                    </a:lnTo>
                    <a:lnTo>
                      <a:pt x="169259" y="168307"/>
                    </a:lnTo>
                    <a:close/>
                  </a:path>
                </a:pathLst>
              </a:custGeom>
              <a:solidFill>
                <a:schemeClr val="tx1"/>
              </a:solidFill>
              <a:ln w="9525" cap="flat">
                <a:solidFill>
                  <a:srgbClr val="0000CC"/>
                </a:solidFill>
                <a:prstDash val="solid"/>
                <a:miter/>
              </a:ln>
            </p:spPr>
            <p:txBody>
              <a:bodyPr rtlCol="0" anchor="ctr"/>
              <a:lstStyle/>
              <a:p>
                <a:endParaRPr lang="fr-FR" dirty="0"/>
              </a:p>
            </p:txBody>
          </p:sp>
        </p:grpSp>
      </p:grpSp>
      <p:sp>
        <p:nvSpPr>
          <p:cNvPr id="31" name="Forme libre : forme 30">
            <a:extLst>
              <a:ext uri="{FF2B5EF4-FFF2-40B4-BE49-F238E27FC236}">
                <a16:creationId xmlns:a16="http://schemas.microsoft.com/office/drawing/2014/main" id="{6DD19E09-525D-4BAD-9142-56469349AA5E}"/>
              </a:ext>
            </a:extLst>
          </p:cNvPr>
          <p:cNvSpPr/>
          <p:nvPr/>
        </p:nvSpPr>
        <p:spPr>
          <a:xfrm>
            <a:off x="8243728" y="2666616"/>
            <a:ext cx="81343" cy="228600"/>
          </a:xfrm>
          <a:custGeom>
            <a:avLst/>
            <a:gdLst>
              <a:gd name="connsiteX0" fmla="*/ 12954 w 81343"/>
              <a:gd name="connsiteY0" fmla="*/ 0 h 228600"/>
              <a:gd name="connsiteX1" fmla="*/ 0 w 81343"/>
              <a:gd name="connsiteY1" fmla="*/ 187928 h 228600"/>
              <a:gd name="connsiteX2" fmla="*/ 40672 w 81343"/>
              <a:gd name="connsiteY2" fmla="*/ 228600 h 228600"/>
              <a:gd name="connsiteX3" fmla="*/ 81344 w 81343"/>
              <a:gd name="connsiteY3" fmla="*/ 187928 h 228600"/>
              <a:gd name="connsiteX4" fmla="*/ 68390 w 81343"/>
              <a:gd name="connsiteY4" fmla="*/ 0 h 228600"/>
              <a:gd name="connsiteX5" fmla="*/ 12954 w 81343"/>
              <a:gd name="connsiteY5"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43" h="228600">
                <a:moveTo>
                  <a:pt x="12954" y="0"/>
                </a:moveTo>
                <a:lnTo>
                  <a:pt x="0" y="187928"/>
                </a:lnTo>
                <a:lnTo>
                  <a:pt x="40672" y="228600"/>
                </a:lnTo>
                <a:lnTo>
                  <a:pt x="81344" y="187928"/>
                </a:lnTo>
                <a:lnTo>
                  <a:pt x="68390" y="0"/>
                </a:lnTo>
                <a:lnTo>
                  <a:pt x="12954" y="0"/>
                </a:lnTo>
                <a:close/>
              </a:path>
            </a:pathLst>
          </a:custGeom>
          <a:solidFill>
            <a:schemeClr val="bg1">
              <a:lumMod val="50000"/>
            </a:schemeClr>
          </a:solidFill>
          <a:ln w="9525" cap="flat">
            <a:solidFill>
              <a:srgbClr val="0000CC"/>
            </a:solidFill>
            <a:prstDash val="solid"/>
            <a:miter/>
          </a:ln>
        </p:spPr>
        <p:txBody>
          <a:bodyPr rtlCol="0" anchor="ctr"/>
          <a:lstStyle/>
          <a:p>
            <a:endParaRPr lang="fr-FR"/>
          </a:p>
        </p:txBody>
      </p:sp>
      <p:sp>
        <p:nvSpPr>
          <p:cNvPr id="38" name="Légende : flèche vers le haut 37">
            <a:extLst>
              <a:ext uri="{FF2B5EF4-FFF2-40B4-BE49-F238E27FC236}">
                <a16:creationId xmlns:a16="http://schemas.microsoft.com/office/drawing/2014/main" id="{FCFCFF79-95DC-4659-BD68-46A2925E5377}"/>
              </a:ext>
            </a:extLst>
          </p:cNvPr>
          <p:cNvSpPr/>
          <p:nvPr/>
        </p:nvSpPr>
        <p:spPr>
          <a:xfrm>
            <a:off x="263044" y="3183004"/>
            <a:ext cx="5231307" cy="3219985"/>
          </a:xfrm>
          <a:prstGeom prst="upArrowCallout">
            <a:avLst/>
          </a:prstGeom>
          <a:solidFill>
            <a:schemeClr val="accent1">
              <a:lumMod val="20000"/>
              <a:lumOff val="80000"/>
            </a:schemeClr>
          </a:soli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fr-FR" sz="2000" dirty="0">
                <a:solidFill>
                  <a:schemeClr val="tx1"/>
                </a:solidFill>
              </a:rPr>
              <a:t>Constitution en groupement des fournisseurs;</a:t>
            </a:r>
          </a:p>
          <a:p>
            <a:pPr marL="285750" indent="-285750">
              <a:buFont typeface="Wingdings" panose="05000000000000000000" pitchFamily="2" charset="2"/>
              <a:buChar char="ü"/>
            </a:pPr>
            <a:r>
              <a:rPr lang="fr-FR" sz="2000" dirty="0">
                <a:solidFill>
                  <a:schemeClr val="tx1"/>
                </a:solidFill>
              </a:rPr>
              <a:t>Signature d’ une convention de groupement; </a:t>
            </a:r>
          </a:p>
          <a:p>
            <a:pPr marL="285750" indent="-285750">
              <a:buFont typeface="Wingdings" panose="05000000000000000000" pitchFamily="2" charset="2"/>
              <a:buChar char="ü"/>
            </a:pPr>
            <a:r>
              <a:rPr lang="fr-FR" sz="2000" dirty="0">
                <a:solidFill>
                  <a:schemeClr val="tx1"/>
                </a:solidFill>
              </a:rPr>
              <a:t>Désignation d’un mandataire;</a:t>
            </a:r>
          </a:p>
          <a:p>
            <a:pPr marL="285750" indent="-285750">
              <a:buFont typeface="Wingdings" panose="05000000000000000000" pitchFamily="2" charset="2"/>
              <a:buChar char="ü"/>
            </a:pPr>
            <a:r>
              <a:rPr lang="fr-FR" sz="2000" dirty="0">
                <a:solidFill>
                  <a:schemeClr val="tx1"/>
                </a:solidFill>
              </a:rPr>
              <a:t>Responsabilité solidaire de l'exécution du marché. </a:t>
            </a:r>
          </a:p>
        </p:txBody>
      </p:sp>
      <p:sp>
        <p:nvSpPr>
          <p:cNvPr id="40" name="Légende : flèche vers le haut 39">
            <a:extLst>
              <a:ext uri="{FF2B5EF4-FFF2-40B4-BE49-F238E27FC236}">
                <a16:creationId xmlns:a16="http://schemas.microsoft.com/office/drawing/2014/main" id="{7206D45E-C707-4C81-84B1-F36B3621A615}"/>
              </a:ext>
            </a:extLst>
          </p:cNvPr>
          <p:cNvSpPr/>
          <p:nvPr/>
        </p:nvSpPr>
        <p:spPr>
          <a:xfrm>
            <a:off x="5826376" y="3183003"/>
            <a:ext cx="4888706" cy="3219985"/>
          </a:xfrm>
          <a:prstGeom prst="upArrowCallout">
            <a:avLst/>
          </a:prstGeom>
          <a:solidFill>
            <a:schemeClr val="accent1">
              <a:lumMod val="20000"/>
              <a:lumOff val="80000"/>
            </a:schemeClr>
          </a:soli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fr-FR" sz="2000" dirty="0">
                <a:solidFill>
                  <a:schemeClr val="tx1"/>
                </a:solidFill>
              </a:rPr>
              <a:t>Le titulaire du marché peut sous-traiter à condition que cela soit prévu par le DAO;</a:t>
            </a:r>
          </a:p>
          <a:p>
            <a:pPr marL="285750" indent="-285750">
              <a:buFont typeface="Wingdings" panose="05000000000000000000" pitchFamily="2" charset="2"/>
              <a:buChar char="ü"/>
            </a:pPr>
            <a:r>
              <a:rPr lang="fr-FR" sz="2000" dirty="0">
                <a:solidFill>
                  <a:schemeClr val="tx1"/>
                </a:solidFill>
              </a:rPr>
              <a:t>Avoir l’autorisation de l’autorité contractante;</a:t>
            </a:r>
          </a:p>
          <a:p>
            <a:pPr marL="285750" indent="-285750">
              <a:buFont typeface="Wingdings" panose="05000000000000000000" pitchFamily="2" charset="2"/>
              <a:buChar char="ü"/>
            </a:pPr>
            <a:r>
              <a:rPr lang="fr-FR" sz="2000" dirty="0">
                <a:solidFill>
                  <a:schemeClr val="tx1"/>
                </a:solidFill>
              </a:rPr>
              <a:t>Montant de la sous-traitance ne doit pas excéder 40% du marché.</a:t>
            </a:r>
          </a:p>
        </p:txBody>
      </p:sp>
      <p:sp>
        <p:nvSpPr>
          <p:cNvPr id="42" name="Organigramme : Données stockées 41">
            <a:extLst>
              <a:ext uri="{FF2B5EF4-FFF2-40B4-BE49-F238E27FC236}">
                <a16:creationId xmlns:a16="http://schemas.microsoft.com/office/drawing/2014/main" id="{D4E57B62-3118-4270-BB37-41DBC88E2199}"/>
              </a:ext>
            </a:extLst>
          </p:cNvPr>
          <p:cNvSpPr/>
          <p:nvPr/>
        </p:nvSpPr>
        <p:spPr>
          <a:xfrm>
            <a:off x="259601" y="2065788"/>
            <a:ext cx="2383495" cy="1117215"/>
          </a:xfrm>
          <a:prstGeom prst="flowChartOnlineStorage">
            <a:avLst/>
          </a:prstGeom>
          <a:solidFill>
            <a:schemeClr val="bg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ln w="10160">
                  <a:solidFill>
                    <a:schemeClr val="accent5"/>
                  </a:solidFill>
                  <a:prstDash val="solid"/>
                </a:ln>
                <a:solidFill>
                  <a:srgbClr val="FFFFFF"/>
                </a:solidFill>
                <a:latin typeface="Arial Black" panose="020B0A04020102020204" pitchFamily="34" charset="0"/>
              </a:rPr>
              <a:t>Groupemt</a:t>
            </a:r>
            <a:r>
              <a:rPr lang="fr-FR" sz="2000" b="1" dirty="0">
                <a:ln w="10160">
                  <a:solidFill>
                    <a:schemeClr val="accent5"/>
                  </a:solidFill>
                  <a:prstDash val="solid"/>
                </a:ln>
                <a:solidFill>
                  <a:srgbClr val="FFFFFF"/>
                </a:solidFill>
                <a:latin typeface="Arial Black" panose="020B0A04020102020204" pitchFamily="34" charset="0"/>
              </a:rPr>
              <a:t> </a:t>
            </a:r>
          </a:p>
        </p:txBody>
      </p:sp>
      <p:sp>
        <p:nvSpPr>
          <p:cNvPr id="45" name="Organigramme : Données stockées 44">
            <a:extLst>
              <a:ext uri="{FF2B5EF4-FFF2-40B4-BE49-F238E27FC236}">
                <a16:creationId xmlns:a16="http://schemas.microsoft.com/office/drawing/2014/main" id="{78A74468-6E7A-4CAE-9346-15C1E6BBDBD5}"/>
              </a:ext>
            </a:extLst>
          </p:cNvPr>
          <p:cNvSpPr/>
          <p:nvPr/>
        </p:nvSpPr>
        <p:spPr>
          <a:xfrm>
            <a:off x="5286007" y="2065788"/>
            <a:ext cx="2678657" cy="1117215"/>
          </a:xfrm>
          <a:prstGeom prst="flowChartOnlineStorage">
            <a:avLst/>
          </a:prstGeom>
          <a:solidFill>
            <a:schemeClr val="bg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n w="10160">
                  <a:solidFill>
                    <a:schemeClr val="accent5"/>
                  </a:solidFill>
                  <a:prstDash val="solid"/>
                </a:ln>
                <a:solidFill>
                  <a:srgbClr val="FFFFFF"/>
                </a:solidFill>
                <a:latin typeface="Arial Black" panose="020B0A04020102020204" pitchFamily="34" charset="0"/>
              </a:rPr>
              <a:t>Entreprise individuelle </a:t>
            </a:r>
          </a:p>
        </p:txBody>
      </p:sp>
    </p:spTree>
    <p:extLst>
      <p:ext uri="{BB962C8B-B14F-4D97-AF65-F5344CB8AC3E}">
        <p14:creationId xmlns:p14="http://schemas.microsoft.com/office/powerpoint/2010/main" val="136151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1306835" y="188808"/>
            <a:ext cx="10426904" cy="979578"/>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1 : Passation et d’exécution des marchés publics</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526906" y="1390826"/>
            <a:ext cx="9356565" cy="431179"/>
          </a:xfrm>
          <a:ln>
            <a:solidFill>
              <a:schemeClr val="bg1"/>
            </a:solidFill>
          </a:ln>
        </p:spPr>
        <p:txBody>
          <a:bodyPr vert="horz" lIns="91440" tIns="45720" rIns="91440" bIns="45720" rtlCol="0">
            <a:normAutofit fontScale="92500" lnSpcReduction="10000"/>
          </a:bodyPr>
          <a:lstStyle/>
          <a:p>
            <a:pPr marL="0" indent="0" algn="ctr">
              <a:buClr>
                <a:srgbClr val="FF00FF"/>
              </a:buClr>
              <a:buNone/>
            </a:pPr>
            <a:r>
              <a:rPr lang="fr-FR" sz="2800" b="1" dirty="0"/>
              <a:t>1.1.2 Modalités de participation aux marchés publics </a:t>
            </a:r>
          </a:p>
          <a:p>
            <a:pPr marL="0" indent="0" algn="ctr">
              <a:buClr>
                <a:srgbClr val="FF00FF"/>
              </a:buClr>
              <a:buNone/>
            </a:pPr>
            <a:endParaRPr lang="fr-FR" sz="2800" dirty="0"/>
          </a:p>
          <a:p>
            <a:pPr marL="0" indent="0" algn="ctr">
              <a:buClr>
                <a:srgbClr val="FF00FF"/>
              </a:buClr>
              <a:buNone/>
            </a:pPr>
            <a:endParaRPr lang="fr-FR" sz="2800" dirty="0"/>
          </a:p>
          <a:p>
            <a:pPr marL="0" indent="0" algn="ctr">
              <a:buClr>
                <a:srgbClr val="FF00FF"/>
              </a:buClr>
              <a:buNone/>
            </a:pPr>
            <a:endParaRPr lang="fr-FR" sz="2800" dirty="0"/>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45</a:t>
            </a:fld>
            <a:endParaRPr lang="fr-FR"/>
          </a:p>
        </p:txBody>
      </p:sp>
      <p:sp>
        <p:nvSpPr>
          <p:cNvPr id="6" name="ZoneTexte 5">
            <a:extLst>
              <a:ext uri="{FF2B5EF4-FFF2-40B4-BE49-F238E27FC236}">
                <a16:creationId xmlns:a16="http://schemas.microsoft.com/office/drawing/2014/main" id="{F153D978-30D6-4F87-B5B9-71ED3A1457AD}"/>
              </a:ext>
            </a:extLst>
          </p:cNvPr>
          <p:cNvSpPr txBox="1"/>
          <p:nvPr/>
        </p:nvSpPr>
        <p:spPr>
          <a:xfrm>
            <a:off x="1306835" y="2182761"/>
            <a:ext cx="9597139" cy="2954655"/>
          </a:xfrm>
          <a:prstGeom prst="rect">
            <a:avLst/>
          </a:prstGeom>
          <a:noFill/>
          <a:ln>
            <a:solidFill>
              <a:srgbClr val="3366FF"/>
            </a:solidFill>
          </a:ln>
        </p:spPr>
        <p:txBody>
          <a:bodyPr wrap="square" rtlCol="0">
            <a:spAutoFit/>
          </a:bodyPr>
          <a:lstStyle/>
          <a:p>
            <a:r>
              <a:rPr lang="fr-FR" sz="2800" b="1" dirty="0"/>
              <a:t>NB: Sont exclus de la sous-traitance:</a:t>
            </a:r>
            <a:r>
              <a:rPr lang="fr-FR" sz="2800" dirty="0"/>
              <a:t> </a:t>
            </a:r>
          </a:p>
          <a:p>
            <a:pPr marL="742950" lvl="1" indent="-285750">
              <a:buClr>
                <a:srgbClr val="6C11BF"/>
              </a:buClr>
              <a:buFont typeface="Webdings" panose="05030102010509060703" pitchFamily="18" charset="2"/>
              <a:buChar char="v"/>
            </a:pPr>
            <a:r>
              <a:rPr lang="fr-FR" sz="2800" dirty="0"/>
              <a:t>les gros œuvres pour les travaux; </a:t>
            </a:r>
          </a:p>
          <a:p>
            <a:pPr marL="742950" lvl="1" indent="-285750">
              <a:buClr>
                <a:srgbClr val="6C11BF"/>
              </a:buClr>
              <a:buFont typeface="Webdings" panose="05030102010509060703" pitchFamily="18" charset="2"/>
              <a:buChar char="v"/>
            </a:pPr>
            <a:r>
              <a:rPr lang="fr-FR" sz="2800" dirty="0"/>
              <a:t>les marchés de fournitures et services courants; </a:t>
            </a:r>
          </a:p>
          <a:p>
            <a:pPr marL="742950" lvl="1" indent="-285750">
              <a:buClr>
                <a:srgbClr val="6C11BF"/>
              </a:buClr>
              <a:buFont typeface="Webdings" panose="05030102010509060703" pitchFamily="18" charset="2"/>
              <a:buChar char="v"/>
            </a:pPr>
            <a:r>
              <a:rPr lang="fr-FR" sz="2800" dirty="0"/>
              <a:t>les fournisseurs défaillants;</a:t>
            </a:r>
          </a:p>
          <a:p>
            <a:pPr marL="742950" lvl="1" indent="-285750">
              <a:buClr>
                <a:srgbClr val="6C11BF"/>
              </a:buClr>
              <a:buFont typeface="Webdings" panose="05030102010509060703" pitchFamily="18" charset="2"/>
              <a:buChar char="v"/>
            </a:pPr>
            <a:r>
              <a:rPr lang="fr-FR" sz="2800" dirty="0"/>
              <a:t>les participation à titre individuel; </a:t>
            </a:r>
          </a:p>
          <a:p>
            <a:pPr marL="742950" lvl="1" indent="-285750">
              <a:buClr>
                <a:srgbClr val="6C11BF"/>
              </a:buClr>
              <a:buFont typeface="Webdings" panose="05030102010509060703" pitchFamily="18" charset="2"/>
              <a:buChar char="v"/>
            </a:pPr>
            <a:r>
              <a:rPr lang="fr-FR" sz="2800" dirty="0"/>
              <a:t>la Co-traitance ou le groupement.</a:t>
            </a:r>
          </a:p>
          <a:p>
            <a:endParaRPr lang="fr-FR" dirty="0"/>
          </a:p>
        </p:txBody>
      </p:sp>
    </p:spTree>
    <p:extLst>
      <p:ext uri="{BB962C8B-B14F-4D97-AF65-F5344CB8AC3E}">
        <p14:creationId xmlns:p14="http://schemas.microsoft.com/office/powerpoint/2010/main" val="3741254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266588"/>
          </a:xfrm>
          <a:ln>
            <a:solidFill>
              <a:srgbClr val="3366FF"/>
            </a:solidFill>
          </a:ln>
        </p:spPr>
        <p:txBody>
          <a:bodyPr vert="horz" lIns="91440" tIns="45720" rIns="91440" bIns="45720" rtlCol="0">
            <a:normAutofit fontScale="85000" lnSpcReduction="20000"/>
          </a:bodyPr>
          <a:lstStyle/>
          <a:p>
            <a:pPr marL="0" indent="0">
              <a:buClr>
                <a:srgbClr val="FF00FF"/>
              </a:buClr>
              <a:buNone/>
            </a:pPr>
            <a:r>
              <a:rPr lang="fr-FR" b="1" dirty="0"/>
              <a:t>2.1 Les procédures de passation des marchés</a:t>
            </a:r>
          </a:p>
          <a:p>
            <a:pPr marL="0" indent="0">
              <a:buClr>
                <a:srgbClr val="FF00FF"/>
              </a:buClr>
              <a:buNone/>
            </a:pPr>
            <a:r>
              <a:rPr lang="fr-FR" dirty="0"/>
              <a:t>La détermination des besoins, la planification des marchés publics et la </a:t>
            </a:r>
          </a:p>
          <a:p>
            <a:pPr marL="0" indent="0">
              <a:buClr>
                <a:srgbClr val="FF00FF"/>
              </a:buClr>
              <a:buNone/>
            </a:pPr>
            <a:r>
              <a:rPr lang="fr-FR" dirty="0"/>
              <a:t>Publicité </a:t>
            </a:r>
          </a:p>
          <a:p>
            <a:pPr marL="514350" indent="-514350">
              <a:buClr>
                <a:srgbClr val="FF00FF"/>
              </a:buClr>
              <a:buAutoNum type="alphaUcPeriod"/>
            </a:pPr>
            <a:r>
              <a:rPr lang="fr-FR" b="1" dirty="0"/>
              <a:t>La détermination des besoins à satisfaire </a:t>
            </a:r>
            <a:r>
              <a:rPr lang="fr-FR" dirty="0"/>
              <a:t>(fonction des programmes ou objectifs)</a:t>
            </a:r>
          </a:p>
          <a:p>
            <a:pPr marL="514350" indent="-514350">
              <a:buClr>
                <a:srgbClr val="FF00FF"/>
              </a:buClr>
              <a:buAutoNum type="alphaUcPeriod"/>
            </a:pPr>
            <a:r>
              <a:rPr lang="fr-FR" b="1" dirty="0"/>
              <a:t>Le plan de passation des marchés (PPM) </a:t>
            </a:r>
            <a:r>
              <a:rPr lang="fr-FR" dirty="0"/>
              <a:t>(Programmation de l’ensemble des besoins annuels). Voir PPM Annexe A.</a:t>
            </a:r>
          </a:p>
          <a:p>
            <a:pPr marL="514350" indent="-514350">
              <a:buClr>
                <a:srgbClr val="FF00FF"/>
              </a:buClr>
              <a:buAutoNum type="alphaUcPeriod"/>
            </a:pPr>
            <a:r>
              <a:rPr lang="fr-FR" b="1" dirty="0"/>
              <a:t> La publicité </a:t>
            </a:r>
            <a:r>
              <a:rPr lang="fr-FR" dirty="0"/>
              <a:t>(Tout appel à la concurrence ouverte est porté à la connaissance du public par la publication d'un avis dans la revue des marchés publics)</a:t>
            </a:r>
          </a:p>
          <a:p>
            <a:pPr marL="514350" indent="-514350">
              <a:buClr>
                <a:srgbClr val="FF00FF"/>
              </a:buClr>
              <a:buAutoNum type="alphaUcPeriod"/>
            </a:pPr>
            <a:endParaRPr lang="fr-FR" b="1" dirty="0"/>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46</a:t>
            </a:fld>
            <a:endParaRPr lang="fr-FR"/>
          </a:p>
        </p:txBody>
      </p:sp>
    </p:spTree>
    <p:extLst>
      <p:ext uri="{BB962C8B-B14F-4D97-AF65-F5344CB8AC3E}">
        <p14:creationId xmlns:p14="http://schemas.microsoft.com/office/powerpoint/2010/main" val="1620341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266588"/>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marL="0" indent="0">
              <a:buClr>
                <a:srgbClr val="FF00FF"/>
              </a:buClr>
              <a:buNone/>
            </a:pPr>
            <a:r>
              <a:rPr lang="fr-FR" dirty="0"/>
              <a:t>On distingue deux procédures de passation des marchés: </a:t>
            </a:r>
          </a:p>
          <a:p>
            <a:pPr>
              <a:buClr>
                <a:srgbClr val="FF00FF"/>
              </a:buClr>
              <a:buFont typeface="Wingdings" panose="05000000000000000000" pitchFamily="2" charset="2"/>
              <a:buChar char="Ø"/>
            </a:pPr>
            <a:r>
              <a:rPr lang="fr-FR" dirty="0"/>
              <a:t> les </a:t>
            </a:r>
            <a:r>
              <a:rPr lang="fr-FR" b="1" dirty="0"/>
              <a:t>procédures de droit commun </a:t>
            </a:r>
            <a:r>
              <a:rPr lang="fr-FR" dirty="0"/>
              <a:t>;</a:t>
            </a:r>
          </a:p>
          <a:p>
            <a:pPr>
              <a:buClr>
                <a:srgbClr val="FF00FF"/>
              </a:buClr>
              <a:buFont typeface="Wingdings" panose="05000000000000000000" pitchFamily="2" charset="2"/>
              <a:buChar char="Ø"/>
            </a:pPr>
            <a:r>
              <a:rPr lang="fr-FR" dirty="0"/>
              <a:t> les </a:t>
            </a:r>
            <a:r>
              <a:rPr lang="fr-FR" b="1" dirty="0"/>
              <a:t>procédures exceptionnelles</a:t>
            </a:r>
            <a:r>
              <a:rPr lang="fr-FR" dirty="0"/>
              <a:t>.</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47</a:t>
            </a:fld>
            <a:endParaRPr lang="fr-FR"/>
          </a:p>
        </p:txBody>
      </p:sp>
    </p:spTree>
    <p:extLst>
      <p:ext uri="{BB962C8B-B14F-4D97-AF65-F5344CB8AC3E}">
        <p14:creationId xmlns:p14="http://schemas.microsoft.com/office/powerpoint/2010/main" val="192350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935192"/>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les procédures de droit commun</a:t>
            </a:r>
          </a:p>
          <a:p>
            <a:pPr lvl="1">
              <a:buClr>
                <a:srgbClr val="FF00FF"/>
              </a:buClr>
              <a:buFont typeface="Wingdings" panose="05000000000000000000" pitchFamily="2" charset="2"/>
              <a:buChar char="Ø"/>
            </a:pPr>
            <a:r>
              <a:rPr lang="fr-FR" sz="2800" b="1" dirty="0"/>
              <a:t> </a:t>
            </a:r>
            <a:r>
              <a:rPr lang="fr-FR" sz="2800" dirty="0"/>
              <a:t>L’appel d'offres ouvert direct</a:t>
            </a:r>
          </a:p>
          <a:p>
            <a:pPr lvl="1">
              <a:buClr>
                <a:srgbClr val="FF00FF"/>
              </a:buClr>
              <a:buFont typeface="Wingdings" panose="05000000000000000000" pitchFamily="2" charset="2"/>
              <a:buChar char="Ø"/>
            </a:pPr>
            <a:r>
              <a:rPr lang="fr-FR" sz="2800" dirty="0"/>
              <a:t> L’appel d’offres ouvert en deux étapes (préqualification)</a:t>
            </a:r>
          </a:p>
          <a:p>
            <a:pPr lvl="1">
              <a:buClr>
                <a:srgbClr val="FF00FF"/>
              </a:buClr>
              <a:buFont typeface="Wingdings" panose="05000000000000000000" pitchFamily="2" charset="2"/>
              <a:buChar char="Ø"/>
            </a:pPr>
            <a:r>
              <a:rPr lang="fr-FR" sz="2800" dirty="0"/>
              <a:t> L’appel d’offres ouvert précédé d’une pré qualification (complexité)</a:t>
            </a:r>
          </a:p>
          <a:p>
            <a:pPr lvl="1">
              <a:buClr>
                <a:srgbClr val="FF00FF"/>
              </a:buClr>
              <a:buFont typeface="Wingdings" panose="05000000000000000000" pitchFamily="2" charset="2"/>
              <a:buChar char="Ø"/>
            </a:pPr>
            <a:r>
              <a:rPr lang="fr-FR" sz="2800" dirty="0"/>
              <a:t> L’appel d’offres avec concours (technicité)</a:t>
            </a:r>
          </a:p>
          <a:p>
            <a:pPr lvl="1">
              <a:buClr>
                <a:srgbClr val="FF00FF"/>
              </a:buClr>
              <a:buFont typeface="Wingdings" panose="05000000000000000000" pitchFamily="2" charset="2"/>
              <a:buChar char="Ø"/>
            </a:pPr>
            <a:r>
              <a:rPr lang="fr-FR" sz="2800" dirty="0"/>
              <a:t> La demande de propositions pour les contrats de prestations intellectuelles </a:t>
            </a:r>
          </a:p>
          <a:p>
            <a:pPr lvl="1">
              <a:buClr>
                <a:srgbClr val="FF00FF"/>
              </a:buClr>
              <a:buFont typeface="Wingdings" panose="05000000000000000000" pitchFamily="2" charset="2"/>
              <a:buChar char="Ø"/>
            </a:pPr>
            <a:endParaRPr lang="fr-FR" sz="2800" b="1" dirty="0"/>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48</a:t>
            </a:fld>
            <a:endParaRPr lang="fr-FR"/>
          </a:p>
        </p:txBody>
      </p:sp>
    </p:spTree>
    <p:extLst>
      <p:ext uri="{BB962C8B-B14F-4D97-AF65-F5344CB8AC3E}">
        <p14:creationId xmlns:p14="http://schemas.microsoft.com/office/powerpoint/2010/main" val="291299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935192"/>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Les procédures allégées</a:t>
            </a:r>
          </a:p>
          <a:p>
            <a:pPr lvl="1">
              <a:buClr>
                <a:srgbClr val="FF00FF"/>
              </a:buClr>
              <a:buFont typeface="Wingdings" panose="05000000000000000000" pitchFamily="2" charset="2"/>
              <a:buChar char="Ø"/>
            </a:pPr>
            <a:r>
              <a:rPr lang="fr-FR" sz="2386" b="1" dirty="0"/>
              <a:t>  	</a:t>
            </a:r>
            <a:r>
              <a:rPr lang="fr-FR" sz="2800" dirty="0"/>
              <a:t>La procédure de consultation pour les marchés de prestations intellectuelles (</a:t>
            </a:r>
            <a:r>
              <a:rPr lang="fr-FR" sz="2800" b="1" dirty="0"/>
              <a:t>Montant</a:t>
            </a:r>
            <a:r>
              <a:rPr lang="fr-FR" sz="2800" b="1" dirty="0">
                <a:sym typeface="Symbol" panose="05050102010706020507" pitchFamily="18" charset="2"/>
              </a:rPr>
              <a:t> 10 000 000 F CFA</a:t>
            </a:r>
            <a:r>
              <a:rPr lang="fr-FR" sz="2800" dirty="0">
                <a:sym typeface="Symbol" panose="05050102010706020507" pitchFamily="18" charset="2"/>
              </a:rPr>
              <a:t>);</a:t>
            </a:r>
          </a:p>
          <a:p>
            <a:pPr lvl="1">
              <a:buClr>
                <a:srgbClr val="FF00FF"/>
              </a:buClr>
              <a:buFont typeface="Wingdings" panose="05000000000000000000" pitchFamily="2" charset="2"/>
              <a:buChar char="Ø"/>
            </a:pPr>
            <a:r>
              <a:rPr lang="fr-FR" sz="2386" dirty="0"/>
              <a:t> 	</a:t>
            </a:r>
            <a:r>
              <a:rPr lang="fr-FR" sz="2800" dirty="0"/>
              <a:t>La procédure de demande de propositions allégée pour les marchés de prestations intellectuelles (</a:t>
            </a:r>
            <a:r>
              <a:rPr lang="fr-FR" sz="2800" b="1" dirty="0"/>
              <a:t>Mt ≥ 10 000 000 </a:t>
            </a:r>
            <a:r>
              <a:rPr lang="fr-FR" sz="2800" b="1" dirty="0">
                <a:sym typeface="Symbol" panose="05050102010706020507" pitchFamily="18" charset="2"/>
              </a:rPr>
              <a:t> 30 000 000 F CFA</a:t>
            </a:r>
            <a:r>
              <a:rPr lang="fr-FR" sz="2800" dirty="0">
                <a:sym typeface="Symbol" panose="05050102010706020507" pitchFamily="18" charset="2"/>
              </a:rPr>
              <a:t>);</a:t>
            </a:r>
          </a:p>
          <a:p>
            <a:pPr lvl="1">
              <a:buClr>
                <a:srgbClr val="FF00FF"/>
              </a:buClr>
              <a:buFont typeface="Wingdings" panose="05000000000000000000" pitchFamily="2" charset="2"/>
              <a:buChar char="Ø"/>
            </a:pPr>
            <a:r>
              <a:rPr lang="fr-FR" sz="2800" dirty="0"/>
              <a:t> 	La procédure de demande de prix </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49</a:t>
            </a:fld>
            <a:endParaRPr lang="fr-FR"/>
          </a:p>
        </p:txBody>
      </p:sp>
    </p:spTree>
    <p:extLst>
      <p:ext uri="{BB962C8B-B14F-4D97-AF65-F5344CB8AC3E}">
        <p14:creationId xmlns:p14="http://schemas.microsoft.com/office/powerpoint/2010/main" val="4191512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3079531" y="374724"/>
            <a:ext cx="6348248" cy="699305"/>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anchor="ctr">
            <a:normAutofit fontScale="90000"/>
          </a:bodyPr>
          <a:lstStyle/>
          <a:p>
            <a:pPr algn="ctr"/>
            <a:r>
              <a:rPr lang="fr-FR" b="1" dirty="0"/>
              <a:t>Contexte de la CP</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97780" y="1186004"/>
            <a:ext cx="9412868" cy="5097517"/>
          </a:xfrm>
        </p:spPr>
        <p:txBody>
          <a:bodyPr>
            <a:normAutofit/>
          </a:bodyPr>
          <a:lstStyle/>
          <a:p>
            <a:pPr>
              <a:buFont typeface="Wingdings" panose="05000000000000000000" pitchFamily="2" charset="2"/>
              <a:buChar char="§"/>
            </a:pPr>
            <a:r>
              <a:rPr lang="fr-FR" sz="2800" dirty="0"/>
              <a:t>Ces réformes visent à</a:t>
            </a:r>
            <a:r>
              <a:rPr lang="fr-FR" dirty="0"/>
              <a:t>:</a:t>
            </a:r>
          </a:p>
        </p:txBody>
      </p:sp>
      <mc:AlternateContent xmlns:mc="http://schemas.openxmlformats.org/markup-compatibility/2006">
        <mc:Choice xmlns:am3d="http://schemas.microsoft.com/office/drawing/2017/model3d" Requires="am3d">
          <p:graphicFrame>
            <p:nvGraphicFramePr>
              <p:cNvPr id="4" name="Modèle 3D 3" descr="Cible">
                <a:extLst>
                  <a:ext uri="{FF2B5EF4-FFF2-40B4-BE49-F238E27FC236}">
                    <a16:creationId xmlns:a16="http://schemas.microsoft.com/office/drawing/2014/main" id="{482C7904-A3B7-4300-A1A4-1E54397E9005}"/>
                  </a:ext>
                </a:extLst>
              </p:cNvPr>
              <p:cNvGraphicFramePr>
                <a:graphicFrameLocks noChangeAspect="1"/>
              </p:cNvGraphicFramePr>
              <p:nvPr>
                <p:extLst>
                  <p:ext uri="{D42A27DB-BD31-4B8C-83A1-F6EECF244321}">
                    <p14:modId xmlns:p14="http://schemas.microsoft.com/office/powerpoint/2010/main" val="6299749"/>
                  </p:ext>
                </p:extLst>
              </p:nvPr>
            </p:nvGraphicFramePr>
            <p:xfrm>
              <a:off x="8123632" y="1440733"/>
              <a:ext cx="2773029" cy="2683866"/>
            </p:xfrm>
            <a:graphic>
              <a:graphicData uri="http://schemas.microsoft.com/office/drawing/2017/model3d">
                <am3d:model3d r:embed="rId2">
                  <am3d:spPr>
                    <a:xfrm>
                      <a:off x="0" y="0"/>
                      <a:ext cx="2773029" cy="2683866"/>
                    </a:xfrm>
                    <a:prstGeom prst="rect">
                      <a:avLst/>
                    </a:prstGeom>
                  </am3d:spPr>
                  <am3d:camera>
                    <am3d:pos x="0" y="0" z="60296466"/>
                    <am3d:up dx="0" dy="36000000" dz="0"/>
                    <am3d:lookAt x="0" y="0" z="0"/>
                    <am3d:perspective fov="2700000"/>
                  </am3d:camera>
                  <am3d:trans>
                    <am3d:meterPerModelUnit n="72309" d="1000000"/>
                    <am3d:preTrans dx="-1" dy="-10762396" dz="-4674376"/>
                    <am3d:scale>
                      <am3d:sx n="1000000" d="1000000"/>
                      <am3d:sy n="1000000" d="1000000"/>
                      <am3d:sz n="1000000" d="1000000"/>
                    </am3d:scale>
                    <am3d:rot ax="1200000" ay="-1800000" az="-600000"/>
                    <am3d:postTrans dx="0" dy="0" dz="0"/>
                  </am3d:trans>
                  <am3d:raster rName="Office3DRenderer" rVer="16.0.8326">
                    <am3d:blip r:embed="rId3"/>
                  </am3d:raster>
                  <am3d:objViewport viewportSz="54629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èle 3D 3" descr="Cible">
                <a:extLst>
                  <a:ext uri="{FF2B5EF4-FFF2-40B4-BE49-F238E27FC236}">
                    <a16:creationId xmlns:a16="http://schemas.microsoft.com/office/drawing/2014/main" id="{482C7904-A3B7-4300-A1A4-1E54397E9005}"/>
                  </a:ext>
                </a:extLst>
              </p:cNvPr>
              <p:cNvPicPr>
                <a:picLocks noGrp="1" noRot="1" noChangeAspect="1" noMove="1" noResize="1" noEditPoints="1" noAdjustHandles="1" noChangeArrowheads="1" noChangeShapeType="1" noCrop="1"/>
              </p:cNvPicPr>
              <p:nvPr/>
            </p:nvPicPr>
            <p:blipFill>
              <a:blip r:embed="rId3"/>
              <a:stretch>
                <a:fillRect/>
              </a:stretch>
            </p:blipFill>
            <p:spPr>
              <a:xfrm>
                <a:off x="8123632" y="1440733"/>
                <a:ext cx="2773029" cy="2683866"/>
              </a:xfrm>
              <a:prstGeom prst="rect">
                <a:avLst/>
              </a:prstGeom>
            </p:spPr>
          </p:pic>
        </mc:Fallback>
      </mc:AlternateContent>
      <p:sp>
        <p:nvSpPr>
          <p:cNvPr id="6" name="Rectangle 5">
            <a:extLst>
              <a:ext uri="{FF2B5EF4-FFF2-40B4-BE49-F238E27FC236}">
                <a16:creationId xmlns:a16="http://schemas.microsoft.com/office/drawing/2014/main" id="{24E6E9BE-7B0A-4525-B444-21DDF5D31C3B}"/>
              </a:ext>
            </a:extLst>
          </p:cNvPr>
          <p:cNvSpPr/>
          <p:nvPr/>
        </p:nvSpPr>
        <p:spPr>
          <a:xfrm rot="242306">
            <a:off x="2660936" y="1971160"/>
            <a:ext cx="5075057" cy="827569"/>
          </a:xfrm>
          <a:prstGeom prst="rect">
            <a:avLst/>
          </a:prstGeom>
          <a:ln w="952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rationaliser les dépenses publiques</a:t>
            </a:r>
          </a:p>
        </p:txBody>
      </p:sp>
      <p:sp>
        <p:nvSpPr>
          <p:cNvPr id="7" name="Rectangle 6">
            <a:extLst>
              <a:ext uri="{FF2B5EF4-FFF2-40B4-BE49-F238E27FC236}">
                <a16:creationId xmlns:a16="http://schemas.microsoft.com/office/drawing/2014/main" id="{04F487A7-553D-44CA-8D49-992FAD7E89A1}"/>
              </a:ext>
            </a:extLst>
          </p:cNvPr>
          <p:cNvSpPr/>
          <p:nvPr/>
        </p:nvSpPr>
        <p:spPr>
          <a:xfrm rot="20417265">
            <a:off x="3189437" y="5225705"/>
            <a:ext cx="5057012" cy="814441"/>
          </a:xfrm>
          <a:prstGeom prst="rect">
            <a:avLst/>
          </a:prstGeom>
          <a:ln w="952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assurer un service public de qualité</a:t>
            </a:r>
          </a:p>
        </p:txBody>
      </p:sp>
      <p:sp>
        <p:nvSpPr>
          <p:cNvPr id="8" name="Rectangle 7">
            <a:extLst>
              <a:ext uri="{FF2B5EF4-FFF2-40B4-BE49-F238E27FC236}">
                <a16:creationId xmlns:a16="http://schemas.microsoft.com/office/drawing/2014/main" id="{6A3606E8-3527-4F16-A2CC-92A3695126E6}"/>
              </a:ext>
            </a:extLst>
          </p:cNvPr>
          <p:cNvSpPr/>
          <p:nvPr/>
        </p:nvSpPr>
        <p:spPr>
          <a:xfrm rot="21145707">
            <a:off x="2691936" y="3403348"/>
            <a:ext cx="5165778" cy="1085300"/>
          </a:xfrm>
          <a:prstGeom prst="rect">
            <a:avLst/>
          </a:prstGeom>
          <a:ln w="952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assurer l’efficacité du secteur publique et économique l’économie</a:t>
            </a:r>
          </a:p>
        </p:txBody>
      </p:sp>
      <p:sp>
        <p:nvSpPr>
          <p:cNvPr id="5" name="Espace réservé du pied de page 4">
            <a:extLst>
              <a:ext uri="{FF2B5EF4-FFF2-40B4-BE49-F238E27FC236}">
                <a16:creationId xmlns:a16="http://schemas.microsoft.com/office/drawing/2014/main" id="{96C8158C-24DE-468C-88AA-3F846DFAAADD}"/>
              </a:ext>
            </a:extLst>
          </p:cNvPr>
          <p:cNvSpPr>
            <a:spLocks noGrp="1"/>
          </p:cNvSpPr>
          <p:nvPr>
            <p:ph type="ftr" sz="quarter" idx="11"/>
          </p:nvPr>
        </p:nvSpPr>
        <p:spPr/>
        <p:txBody>
          <a:bodyPr/>
          <a:lstStyle/>
          <a:p>
            <a:r>
              <a:rPr lang="fr-FR"/>
              <a:t>Marchés publics; IFRISSE, LSIO</a:t>
            </a:r>
            <a:endParaRPr lang="fr-FR" dirty="0"/>
          </a:p>
        </p:txBody>
      </p:sp>
      <p:sp>
        <p:nvSpPr>
          <p:cNvPr id="12" name="Espace réservé du numéro de diapositive 11">
            <a:extLst>
              <a:ext uri="{FF2B5EF4-FFF2-40B4-BE49-F238E27FC236}">
                <a16:creationId xmlns:a16="http://schemas.microsoft.com/office/drawing/2014/main" id="{6FFAAFB8-8B54-452F-86DC-ABA14B42CBE6}"/>
              </a:ext>
            </a:extLst>
          </p:cNvPr>
          <p:cNvSpPr>
            <a:spLocks noGrp="1"/>
          </p:cNvSpPr>
          <p:nvPr>
            <p:ph type="sldNum" sz="quarter" idx="12"/>
          </p:nvPr>
        </p:nvSpPr>
        <p:spPr/>
        <p:txBody>
          <a:bodyPr/>
          <a:lstStyle/>
          <a:p>
            <a:fld id="{960D9CEE-B898-4ED5-9810-72806CD264AE}" type="slidenum">
              <a:rPr lang="fr-FR" smtClean="0"/>
              <a:t>5</a:t>
            </a:fld>
            <a:endParaRPr lang="fr-FR"/>
          </a:p>
        </p:txBody>
      </p:sp>
    </p:spTree>
    <p:extLst>
      <p:ext uri="{BB962C8B-B14F-4D97-AF65-F5344CB8AC3E}">
        <p14:creationId xmlns:p14="http://schemas.microsoft.com/office/powerpoint/2010/main" val="384407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1+#ppt_w/2"/>
                                          </p:val>
                                        </p:tav>
                                        <p:tav tm="100000">
                                          <p:val>
                                            <p:strVal val="#ppt_x"/>
                                          </p:val>
                                        </p:tav>
                                      </p:tavLst>
                                    </p:anim>
                                    <p:anim calcmode="lin" valueType="num">
                                      <p:cBhvr additive="base">
                                        <p:cTn id="8" dur="1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935192"/>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Les procédures allégées</a:t>
            </a:r>
          </a:p>
          <a:p>
            <a:pPr lvl="1">
              <a:buClr>
                <a:srgbClr val="FF00FF"/>
              </a:buClr>
              <a:buFont typeface="Wingdings" panose="05000000000000000000" pitchFamily="2" charset="2"/>
              <a:buChar char="Ø"/>
            </a:pPr>
            <a:r>
              <a:rPr lang="fr-FR" sz="2386" b="1" dirty="0"/>
              <a:t>  </a:t>
            </a:r>
            <a:r>
              <a:rPr lang="fr-FR" sz="2800" dirty="0"/>
              <a:t>La procédure de demande de cotations formelles: marchés de travaux, fournitures, équipements et services courants (</a:t>
            </a:r>
            <a:r>
              <a:rPr lang="fr-FR" sz="2800" dirty="0">
                <a:sym typeface="Symbol" panose="05050102010706020507" pitchFamily="18" charset="2"/>
              </a:rPr>
              <a:t></a:t>
            </a:r>
            <a:r>
              <a:rPr lang="fr-FR" sz="2800" dirty="0"/>
              <a:t>  10 000 000 F CFA);</a:t>
            </a:r>
          </a:p>
          <a:p>
            <a:pPr lvl="1">
              <a:buClr>
                <a:srgbClr val="FF00FF"/>
              </a:buClr>
              <a:buFont typeface="Wingdings" panose="05000000000000000000" pitchFamily="2" charset="2"/>
              <a:buChar char="Ø"/>
            </a:pPr>
            <a:r>
              <a:rPr lang="fr-FR" sz="2800" dirty="0"/>
              <a:t>  	La procédure de cotation non formelle  (</a:t>
            </a:r>
            <a:r>
              <a:rPr lang="fr-FR" sz="2800" dirty="0">
                <a:sym typeface="Symbol" panose="05050102010706020507" pitchFamily="18" charset="2"/>
              </a:rPr>
              <a:t> </a:t>
            </a:r>
            <a:r>
              <a:rPr lang="fr-FR" sz="2800" dirty="0"/>
              <a:t>1 000 000 F CFA) .</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50</a:t>
            </a:fld>
            <a:endParaRPr lang="fr-FR"/>
          </a:p>
        </p:txBody>
      </p:sp>
    </p:spTree>
    <p:extLst>
      <p:ext uri="{BB962C8B-B14F-4D97-AF65-F5344CB8AC3E}">
        <p14:creationId xmlns:p14="http://schemas.microsoft.com/office/powerpoint/2010/main" val="23200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935192"/>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Les procédures exceptionnelles</a:t>
            </a:r>
          </a:p>
          <a:p>
            <a:pPr lvl="1">
              <a:buClr>
                <a:srgbClr val="FF00FF"/>
              </a:buClr>
              <a:buFont typeface="Wingdings" panose="05000000000000000000" pitchFamily="2" charset="2"/>
              <a:buChar char="Ø"/>
            </a:pPr>
            <a:r>
              <a:rPr lang="fr-FR" sz="2386" dirty="0"/>
              <a:t>  </a:t>
            </a:r>
            <a:r>
              <a:rPr lang="fr-FR" sz="2800" dirty="0"/>
              <a:t>L’appel d’offres restreint (3 soumissionnaires minimum consultés);</a:t>
            </a:r>
          </a:p>
          <a:p>
            <a:pPr lvl="1">
              <a:buClr>
                <a:srgbClr val="FF00FF"/>
              </a:buClr>
              <a:buFont typeface="Wingdings" panose="05000000000000000000" pitchFamily="2" charset="2"/>
              <a:buChar char="Ø"/>
            </a:pPr>
            <a:r>
              <a:rPr lang="fr-FR" sz="2800" dirty="0"/>
              <a:t> L’Entente directe.</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51</a:t>
            </a:fld>
            <a:endParaRPr lang="fr-FR"/>
          </a:p>
        </p:txBody>
      </p:sp>
    </p:spTree>
    <p:extLst>
      <p:ext uri="{BB962C8B-B14F-4D97-AF65-F5344CB8AC3E}">
        <p14:creationId xmlns:p14="http://schemas.microsoft.com/office/powerpoint/2010/main" val="383810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52</a:t>
            </a:fld>
            <a:endParaRPr lang="fr-FR"/>
          </a:p>
        </p:txBody>
      </p:sp>
      <p:grpSp>
        <p:nvGrpSpPr>
          <p:cNvPr id="15" name="Groupe 14">
            <a:extLst>
              <a:ext uri="{FF2B5EF4-FFF2-40B4-BE49-F238E27FC236}">
                <a16:creationId xmlns:a16="http://schemas.microsoft.com/office/drawing/2014/main" id="{ACA16AD7-0F94-4E4C-90A5-0DFE87272A2F}"/>
              </a:ext>
            </a:extLst>
          </p:cNvPr>
          <p:cNvGrpSpPr/>
          <p:nvPr/>
        </p:nvGrpSpPr>
        <p:grpSpPr>
          <a:xfrm>
            <a:off x="641427" y="1334131"/>
            <a:ext cx="11166095" cy="4816412"/>
            <a:chOff x="449943" y="1353381"/>
            <a:chExt cx="11615737" cy="4764878"/>
          </a:xfrm>
        </p:grpSpPr>
        <p:pic>
          <p:nvPicPr>
            <p:cNvPr id="13" name="Espace réservé du contenu 6">
              <a:extLst>
                <a:ext uri="{FF2B5EF4-FFF2-40B4-BE49-F238E27FC236}">
                  <a16:creationId xmlns:a16="http://schemas.microsoft.com/office/drawing/2014/main" id="{18895329-4C5C-4306-B6EB-55883013B2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943" y="1626202"/>
              <a:ext cx="4492057" cy="4492057"/>
            </a:xfrm>
            <a:prstGeom prst="rect">
              <a:avLst/>
            </a:prstGeom>
            <a:solidFill>
              <a:schemeClr val="accent3">
                <a:lumMod val="40000"/>
                <a:lumOff val="6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Bulle narrative : ronde 13">
              <a:extLst>
                <a:ext uri="{FF2B5EF4-FFF2-40B4-BE49-F238E27FC236}">
                  <a16:creationId xmlns:a16="http://schemas.microsoft.com/office/drawing/2014/main" id="{8FD5F06A-5205-41C2-ACF2-824859BC4771}"/>
                </a:ext>
              </a:extLst>
            </p:cNvPr>
            <p:cNvSpPr/>
            <p:nvPr/>
          </p:nvSpPr>
          <p:spPr>
            <a:xfrm rot="1452837">
              <a:off x="6521223" y="1353381"/>
              <a:ext cx="5544457" cy="3794793"/>
            </a:xfrm>
            <a:prstGeom prst="wedgeEllipseCallout">
              <a:avLst>
                <a:gd name="adj1" fmla="val -35231"/>
                <a:gd name="adj2" fmla="val 686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Segoe Print" panose="02000600000000000000" pitchFamily="2" charset="0"/>
                </a:rPr>
                <a:t>Dans quel contexte peut-on recourir à la procédure d’entente directe</a:t>
              </a:r>
            </a:p>
          </p:txBody>
        </p:sp>
      </p:grpSp>
    </p:spTree>
    <p:extLst>
      <p:ext uri="{BB962C8B-B14F-4D97-AF65-F5344CB8AC3E}">
        <p14:creationId xmlns:p14="http://schemas.microsoft.com/office/powerpoint/2010/main" val="780861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935192"/>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L’entente directe:</a:t>
            </a:r>
          </a:p>
          <a:p>
            <a:pPr lvl="1">
              <a:buClr>
                <a:srgbClr val="00B050"/>
              </a:buClr>
              <a:buSzPct val="130000"/>
              <a:buFont typeface="Wingdings 2" panose="05020102010507070707" pitchFamily="18" charset="2"/>
              <a:buChar char="E"/>
            </a:pPr>
            <a:r>
              <a:rPr lang="fr-FR" sz="2386" b="1" dirty="0"/>
              <a:t>Extrême urgence </a:t>
            </a:r>
            <a:r>
              <a:rPr lang="fr-FR" sz="2386" dirty="0"/>
              <a:t>(cas du premier fournisseur défaillant);  </a:t>
            </a:r>
          </a:p>
          <a:p>
            <a:pPr lvl="1">
              <a:buClr>
                <a:srgbClr val="00B050"/>
              </a:buClr>
              <a:buSzPct val="130000"/>
              <a:buFont typeface="Wingdings 2" panose="05020102010507070707" pitchFamily="18" charset="2"/>
              <a:buChar char="E"/>
            </a:pPr>
            <a:r>
              <a:rPr lang="fr-FR" sz="2386" b="1" dirty="0"/>
              <a:t>Catastrophe naturelle </a:t>
            </a:r>
            <a:r>
              <a:rPr lang="fr-FR" sz="2386" dirty="0"/>
              <a:t>(entrainant des victimes et d’importants dégâts);</a:t>
            </a:r>
          </a:p>
          <a:p>
            <a:pPr lvl="1">
              <a:buClr>
                <a:srgbClr val="00B050"/>
              </a:buClr>
              <a:buSzPct val="130000"/>
              <a:buFont typeface="Wingdings 2" panose="05020102010507070707" pitchFamily="18" charset="2"/>
              <a:buChar char="E"/>
            </a:pPr>
            <a:r>
              <a:rPr lang="fr-FR" sz="2386" dirty="0"/>
              <a:t>Lorsque les besoins ne peuvent être satisfaits que par: </a:t>
            </a:r>
            <a:r>
              <a:rPr lang="fr-FR" sz="2386" b="1" dirty="0"/>
              <a:t>l’emploi d’un brevet d’invention</a:t>
            </a:r>
            <a:r>
              <a:rPr lang="fr-FR" sz="2386" dirty="0"/>
              <a:t>, d’une licence ou de droits exclusifs détenus par un seul entrepreneur, un seul fournisseur ou un seul prestataire ;  </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53</a:t>
            </a:fld>
            <a:endParaRPr lang="fr-FR"/>
          </a:p>
        </p:txBody>
      </p:sp>
    </p:spTree>
    <p:extLst>
      <p:ext uri="{BB962C8B-B14F-4D97-AF65-F5344CB8AC3E}">
        <p14:creationId xmlns:p14="http://schemas.microsoft.com/office/powerpoint/2010/main" val="3305690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3935192"/>
          </a:xfrm>
          <a:ln>
            <a:solidFill>
              <a:srgbClr val="3366FF"/>
            </a:solidFill>
          </a:ln>
        </p:spPr>
        <p:txBody>
          <a:bodyPr vert="horz" lIns="91440" tIns="45720" rIns="91440" bIns="45720" rtlCol="0">
            <a:normAutofit lnSpcReduction="10000"/>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L’entente directe:</a:t>
            </a:r>
          </a:p>
          <a:p>
            <a:pPr lvl="1">
              <a:buClr>
                <a:srgbClr val="00B050"/>
              </a:buClr>
              <a:buSzPct val="130000"/>
              <a:buFont typeface="Wingdings 2" panose="05020102010507070707" pitchFamily="18" charset="2"/>
              <a:buChar char="E"/>
            </a:pPr>
            <a:r>
              <a:rPr lang="fr-FR" sz="2800" b="1" dirty="0"/>
              <a:t>	</a:t>
            </a:r>
            <a:r>
              <a:rPr lang="fr-FR" sz="2800" dirty="0"/>
              <a:t>cas du prestataire unique pour des raisons techniques, artistique ou nécessité de continuer avec le même prestataire ;  </a:t>
            </a:r>
          </a:p>
          <a:p>
            <a:pPr lvl="1">
              <a:buClr>
                <a:srgbClr val="00B050"/>
              </a:buClr>
              <a:buSzPct val="130000"/>
              <a:buFont typeface="Wingdings 2" panose="05020102010507070707" pitchFamily="18" charset="2"/>
              <a:buChar char="E"/>
            </a:pPr>
            <a:r>
              <a:rPr lang="fr-FR" sz="2800" dirty="0"/>
              <a:t>	lorsque les prestations requièrent la sélection d'un consultant particulier en raison de sa qualification unique ou de la nécessité de continuer avec le même prestataire ;  </a:t>
            </a:r>
          </a:p>
          <a:p>
            <a:pPr lvl="1">
              <a:buClr>
                <a:srgbClr val="00B050"/>
              </a:buClr>
              <a:buSzPct val="130000"/>
              <a:buFont typeface="Wingdings 2" panose="05020102010507070707" pitchFamily="18" charset="2"/>
              <a:buChar char="E"/>
            </a:pPr>
            <a:r>
              <a:rPr lang="fr-FR" sz="2800" dirty="0"/>
              <a:t>	lorsque les prix unitaires des biens sont réglementés ou font l’objet d’une tarification et que le montant du contrat est inférieur à deux cent cinquante millions (250.000.000) F CFA toutes taxes comprises.</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54</a:t>
            </a:fld>
            <a:endParaRPr lang="fr-FR"/>
          </a:p>
        </p:txBody>
      </p:sp>
    </p:spTree>
    <p:extLst>
      <p:ext uri="{BB962C8B-B14F-4D97-AF65-F5344CB8AC3E}">
        <p14:creationId xmlns:p14="http://schemas.microsoft.com/office/powerpoint/2010/main" val="2656608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80535-2569-494B-BA9C-FD1A481720B6}"/>
              </a:ext>
            </a:extLst>
          </p:cNvPr>
          <p:cNvSpPr>
            <a:spLocks noGrp="1"/>
          </p:cNvSpPr>
          <p:nvPr>
            <p:ph type="title"/>
          </p:nvPr>
        </p:nvSpPr>
        <p:spPr>
          <a:xfrm>
            <a:off x="866249" y="383297"/>
            <a:ext cx="11166094" cy="821389"/>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Autofit/>
          </a:bodyPr>
          <a:lstStyle/>
          <a:p>
            <a:pPr algn="ctr"/>
            <a:r>
              <a:rPr lang="fr-FR" sz="3200" b="1" dirty="0"/>
              <a:t>Chapitre 2 : Passation et exécution de la délégation du service public</a:t>
            </a:r>
          </a:p>
        </p:txBody>
      </p:sp>
      <p:sp>
        <p:nvSpPr>
          <p:cNvPr id="3" name="Espace réservé du contenu 2">
            <a:extLst>
              <a:ext uri="{FF2B5EF4-FFF2-40B4-BE49-F238E27FC236}">
                <a16:creationId xmlns:a16="http://schemas.microsoft.com/office/drawing/2014/main" id="{9FE88D83-53D0-4B5B-83C2-406DE608AEA6}"/>
              </a:ext>
            </a:extLst>
          </p:cNvPr>
          <p:cNvSpPr>
            <a:spLocks noGrp="1"/>
          </p:cNvSpPr>
          <p:nvPr>
            <p:ph idx="1"/>
          </p:nvPr>
        </p:nvSpPr>
        <p:spPr>
          <a:xfrm>
            <a:off x="866249" y="2001151"/>
            <a:ext cx="10867490" cy="2862949"/>
          </a:xfrm>
          <a:ln>
            <a:solidFill>
              <a:srgbClr val="3366FF"/>
            </a:solidFill>
          </a:ln>
        </p:spPr>
        <p:txBody>
          <a:bodyPr vert="horz" lIns="91440" tIns="45720" rIns="91440" bIns="45720" rtlCol="0">
            <a:normAutofit/>
          </a:bodyPr>
          <a:lstStyle/>
          <a:p>
            <a:pPr marL="0" indent="0">
              <a:buClr>
                <a:srgbClr val="FF00FF"/>
              </a:buClr>
              <a:buNone/>
            </a:pPr>
            <a:r>
              <a:rPr lang="fr-FR" b="1" dirty="0"/>
              <a:t>2.1.2 : Les modalités de passation des marchés publics</a:t>
            </a:r>
          </a:p>
          <a:p>
            <a:pPr>
              <a:buClr>
                <a:srgbClr val="FF00FF"/>
              </a:buClr>
              <a:buFont typeface="Wingdings" panose="05000000000000000000" pitchFamily="2" charset="2"/>
              <a:buChar char="q"/>
            </a:pPr>
            <a:r>
              <a:rPr lang="fr-FR" b="1" dirty="0"/>
              <a:t>  L’entente directe:</a:t>
            </a:r>
          </a:p>
          <a:p>
            <a:pPr lvl="1">
              <a:buClr>
                <a:srgbClr val="00B050"/>
              </a:buClr>
              <a:buSzPct val="130000"/>
              <a:buFont typeface="Wingdings 2" panose="05020102010507070707" pitchFamily="18" charset="2"/>
              <a:buChar char="E"/>
            </a:pPr>
            <a:r>
              <a:rPr lang="fr-FR" sz="2800" b="1" dirty="0"/>
              <a:t>	</a:t>
            </a:r>
            <a:r>
              <a:rPr lang="fr-FR" sz="2800" dirty="0"/>
              <a:t>lorsque la procédure de demande de cotation  est infructueuse.</a:t>
            </a:r>
          </a:p>
          <a:p>
            <a:pPr lvl="1">
              <a:buClr>
                <a:srgbClr val="00B050"/>
              </a:buClr>
              <a:buSzPct val="130000"/>
              <a:buFont typeface="Wingdings 2" panose="05020102010507070707" pitchFamily="18" charset="2"/>
              <a:buChar char="E"/>
            </a:pPr>
            <a:r>
              <a:rPr lang="fr-FR" sz="2800" dirty="0"/>
              <a:t> pour des prestations spécifiques dont la liste et les modalités sont fixées par arrêté du ministre en charge du budget </a:t>
            </a:r>
            <a:r>
              <a:rPr lang="fr-FR" sz="2800" i="1" dirty="0"/>
              <a:t>(</a:t>
            </a:r>
            <a:r>
              <a:rPr lang="fr-FR" sz="2800" i="1" dirty="0">
                <a:solidFill>
                  <a:srgbClr val="A50021"/>
                </a:solidFill>
              </a:rPr>
              <a:t>cas des monopole fermés</a:t>
            </a:r>
            <a:r>
              <a:rPr lang="fr-FR" sz="2800" i="1" dirty="0"/>
              <a:t>).</a:t>
            </a:r>
          </a:p>
        </p:txBody>
      </p:sp>
      <p:sp>
        <p:nvSpPr>
          <p:cNvPr id="4" name="Espace réservé du pied de page 3">
            <a:extLst>
              <a:ext uri="{FF2B5EF4-FFF2-40B4-BE49-F238E27FC236}">
                <a16:creationId xmlns:a16="http://schemas.microsoft.com/office/drawing/2014/main" id="{B8B275F2-1E6F-406C-8E4D-34B6969C953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E91A4EB2-1BC8-46AE-8065-DC37E590930D}"/>
              </a:ext>
            </a:extLst>
          </p:cNvPr>
          <p:cNvSpPr>
            <a:spLocks noGrp="1"/>
          </p:cNvSpPr>
          <p:nvPr>
            <p:ph type="sldNum" sz="quarter" idx="12"/>
          </p:nvPr>
        </p:nvSpPr>
        <p:spPr/>
        <p:txBody>
          <a:bodyPr/>
          <a:lstStyle/>
          <a:p>
            <a:fld id="{960D9CEE-B898-4ED5-9810-72806CD264AE}" type="slidenum">
              <a:rPr lang="fr-FR" smtClean="0"/>
              <a:t>55</a:t>
            </a:fld>
            <a:endParaRPr lang="fr-FR"/>
          </a:p>
        </p:txBody>
      </p:sp>
    </p:spTree>
    <p:extLst>
      <p:ext uri="{BB962C8B-B14F-4D97-AF65-F5344CB8AC3E}">
        <p14:creationId xmlns:p14="http://schemas.microsoft.com/office/powerpoint/2010/main" val="42369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6249" y="383297"/>
            <a:ext cx="10867490" cy="924803"/>
          </a:xfrm>
        </p:spPr>
        <p:txBody>
          <a:bodyPr>
            <a:normAutofit fontScale="90000"/>
          </a:bodyPr>
          <a:lstStyle/>
          <a:p>
            <a:r>
              <a:rPr lang="fr-FR" sz="3200" b="1" dirty="0">
                <a:latin typeface="+mn-lt"/>
                <a:ea typeface="+mn-ea"/>
                <a:cs typeface="+mn-cs"/>
              </a:rPr>
              <a:t>2.1.3 Dépôt -Présentation et évaluations des offres</a:t>
            </a:r>
            <a:br>
              <a:rPr lang="fr-FR" dirty="0"/>
            </a:br>
            <a:endParaRPr lang="fr-FR" dirty="0"/>
          </a:p>
        </p:txBody>
      </p:sp>
      <p:sp>
        <p:nvSpPr>
          <p:cNvPr id="3" name="Espace réservé du contenu 2"/>
          <p:cNvSpPr>
            <a:spLocks noGrp="1"/>
          </p:cNvSpPr>
          <p:nvPr>
            <p:ph idx="1"/>
          </p:nvPr>
        </p:nvSpPr>
        <p:spPr>
          <a:xfrm>
            <a:off x="866249" y="1291279"/>
            <a:ext cx="10867490" cy="3100016"/>
          </a:xfrm>
          <a:ln>
            <a:solidFill>
              <a:srgbClr val="3366FF"/>
            </a:solidFill>
          </a:ln>
        </p:spPr>
        <p:txBody>
          <a:bodyPr vert="horz" lIns="91440" tIns="45720" rIns="91440" bIns="45720" rtlCol="0">
            <a:normAutofit/>
          </a:bodyPr>
          <a:lstStyle/>
          <a:p>
            <a:pPr marL="0" indent="0">
              <a:buClr>
                <a:srgbClr val="FF00FF"/>
              </a:buClr>
              <a:buNone/>
            </a:pPr>
            <a:r>
              <a:rPr lang="fr-FR" b="1" dirty="0"/>
              <a:t>Réception des plis </a:t>
            </a:r>
          </a:p>
          <a:p>
            <a:pPr marL="0" indent="0">
              <a:buClr>
                <a:srgbClr val="FF00FF"/>
              </a:buClr>
              <a:buNone/>
            </a:pPr>
            <a:endParaRPr lang="fr-FR" b="1" dirty="0"/>
          </a:p>
          <a:p>
            <a:pPr>
              <a:buClr>
                <a:srgbClr val="FF00FF"/>
              </a:buClr>
            </a:pPr>
            <a:r>
              <a:rPr lang="fr-FR" dirty="0"/>
              <a:t>A la date et heure limite de dépôt </a:t>
            </a:r>
            <a:r>
              <a:rPr lang="fr-FR" sz="2800" dirty="0"/>
              <a:t>au lieu indiqué dans le DAO; </a:t>
            </a:r>
          </a:p>
          <a:p>
            <a:pPr>
              <a:buClr>
                <a:srgbClr val="FF00FF"/>
              </a:buClr>
            </a:pPr>
            <a:r>
              <a:rPr lang="fr-FR" sz="2800" dirty="0"/>
              <a:t>Inscription de la date et de l’heure de dépôt sur le plis. </a:t>
            </a:r>
          </a:p>
          <a:p>
            <a:pPr>
              <a:buClr>
                <a:srgbClr val="FF00FF"/>
              </a:buClr>
            </a:pPr>
            <a:r>
              <a:rPr lang="fr-FR" sz="2800" dirty="0"/>
              <a:t>Inscription des mêmes informations dans un registre tenu à cet effet </a:t>
            </a:r>
          </a:p>
          <a:p>
            <a:pPr marL="0" indent="0">
              <a:buClr>
                <a:srgbClr val="FF00FF"/>
              </a:buClr>
              <a:buNone/>
            </a:pPr>
            <a:endParaRPr lang="fr-FR" b="1" dirty="0"/>
          </a:p>
        </p:txBody>
      </p:sp>
      <p:sp>
        <p:nvSpPr>
          <p:cNvPr id="4" name="Espace réservé du pied de page 3">
            <a:extLst>
              <a:ext uri="{FF2B5EF4-FFF2-40B4-BE49-F238E27FC236}">
                <a16:creationId xmlns:a16="http://schemas.microsoft.com/office/drawing/2014/main" id="{EA190A26-F0AA-433D-95C4-42F5E7AFF465}"/>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42E907F4-9309-4FA0-90C1-AF3064045B27}"/>
              </a:ext>
            </a:extLst>
          </p:cNvPr>
          <p:cNvSpPr>
            <a:spLocks noGrp="1"/>
          </p:cNvSpPr>
          <p:nvPr>
            <p:ph type="sldNum" sz="quarter" idx="12"/>
          </p:nvPr>
        </p:nvSpPr>
        <p:spPr/>
        <p:txBody>
          <a:bodyPr/>
          <a:lstStyle/>
          <a:p>
            <a:fld id="{960D9CEE-B898-4ED5-9810-72806CD264AE}" type="slidenum">
              <a:rPr lang="fr-FR" smtClean="0"/>
              <a:t>56</a:t>
            </a:fld>
            <a:endParaRPr lang="fr-FR"/>
          </a:p>
        </p:txBody>
      </p:sp>
    </p:spTree>
    <p:extLst>
      <p:ext uri="{BB962C8B-B14F-4D97-AF65-F5344CB8AC3E}">
        <p14:creationId xmlns:p14="http://schemas.microsoft.com/office/powerpoint/2010/main" val="354179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6249" y="383297"/>
            <a:ext cx="10867490" cy="696203"/>
          </a:xfrm>
        </p:spPr>
        <p:txBody>
          <a:bodyPr>
            <a:normAutofit fontScale="90000"/>
          </a:bodyPr>
          <a:lstStyle/>
          <a:p>
            <a:r>
              <a:rPr lang="fr-FR" dirty="0"/>
              <a:t>Les étapes de l’évaluation</a:t>
            </a:r>
          </a:p>
        </p:txBody>
      </p:sp>
      <p:sp>
        <p:nvSpPr>
          <p:cNvPr id="3" name="Espace réservé du contenu 2"/>
          <p:cNvSpPr>
            <a:spLocks noGrp="1"/>
          </p:cNvSpPr>
          <p:nvPr>
            <p:ph idx="1"/>
          </p:nvPr>
        </p:nvSpPr>
        <p:spPr>
          <a:xfrm>
            <a:off x="866249" y="1592149"/>
            <a:ext cx="10867490" cy="4097451"/>
          </a:xfrm>
          <a:ln>
            <a:solidFill>
              <a:srgbClr val="3366FF"/>
            </a:solidFill>
          </a:ln>
        </p:spPr>
        <p:txBody>
          <a:bodyPr vert="horz" lIns="91440" tIns="45720" rIns="91440" bIns="45720" rtlCol="0">
            <a:normAutofit/>
          </a:bodyPr>
          <a:lstStyle/>
          <a:p>
            <a:pPr marL="0" indent="0">
              <a:buClr>
                <a:srgbClr val="FF00FF"/>
              </a:buClr>
              <a:buNone/>
            </a:pPr>
            <a:r>
              <a:rPr lang="fr-FR" b="1" dirty="0"/>
              <a:t>L’ouverture des plis </a:t>
            </a:r>
          </a:p>
          <a:p>
            <a:pPr>
              <a:buClr>
                <a:srgbClr val="FF00FF"/>
              </a:buClr>
            </a:pPr>
            <a:r>
              <a:rPr lang="fr-FR" dirty="0"/>
              <a:t>Quorum non requis pour l’ouverture; </a:t>
            </a:r>
          </a:p>
          <a:p>
            <a:pPr>
              <a:buClr>
                <a:srgbClr val="FF00FF"/>
              </a:buClr>
            </a:pPr>
            <a:r>
              <a:rPr lang="fr-FR" dirty="0"/>
              <a:t>Pièces obligatoires paraphés par tous les membres; </a:t>
            </a:r>
          </a:p>
          <a:p>
            <a:pPr>
              <a:buClr>
                <a:srgbClr val="FF00FF"/>
              </a:buClr>
            </a:pPr>
            <a:r>
              <a:rPr lang="fr-FR" dirty="0"/>
              <a:t>PV signé séance tenante </a:t>
            </a:r>
          </a:p>
          <a:p>
            <a:pPr>
              <a:buClr>
                <a:srgbClr val="FF00FF"/>
              </a:buClr>
            </a:pPr>
            <a:r>
              <a:rPr lang="fr-FR" dirty="0"/>
              <a:t>Transmission du PV à la DGCMEF avec une copie de l’offre de chaque soumissionnaire. </a:t>
            </a:r>
          </a:p>
          <a:p>
            <a:pPr>
              <a:buClr>
                <a:srgbClr val="FF00FF"/>
              </a:buClr>
            </a:pPr>
            <a:r>
              <a:rPr lang="fr-FR" dirty="0"/>
              <a:t>PV transmis également à la sous commission technique </a:t>
            </a:r>
          </a:p>
          <a:p>
            <a:pPr marL="0" indent="0">
              <a:buClr>
                <a:srgbClr val="FF00FF"/>
              </a:buClr>
              <a:buNone/>
            </a:pPr>
            <a:endParaRPr lang="fr-FR" dirty="0"/>
          </a:p>
        </p:txBody>
      </p:sp>
      <p:sp>
        <p:nvSpPr>
          <p:cNvPr id="4" name="Espace réservé du pied de page 3">
            <a:extLst>
              <a:ext uri="{FF2B5EF4-FFF2-40B4-BE49-F238E27FC236}">
                <a16:creationId xmlns:a16="http://schemas.microsoft.com/office/drawing/2014/main" id="{D3A9DEA4-B940-470B-87D9-C8573634467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FCD421BA-100A-4940-9B78-99C7BF9468D4}"/>
              </a:ext>
            </a:extLst>
          </p:cNvPr>
          <p:cNvSpPr>
            <a:spLocks noGrp="1"/>
          </p:cNvSpPr>
          <p:nvPr>
            <p:ph type="sldNum" sz="quarter" idx="12"/>
          </p:nvPr>
        </p:nvSpPr>
        <p:spPr/>
        <p:txBody>
          <a:bodyPr/>
          <a:lstStyle/>
          <a:p>
            <a:fld id="{960D9CEE-B898-4ED5-9810-72806CD264AE}" type="slidenum">
              <a:rPr lang="fr-FR" smtClean="0"/>
              <a:t>57</a:t>
            </a:fld>
            <a:endParaRPr lang="fr-FR"/>
          </a:p>
        </p:txBody>
      </p:sp>
    </p:spTree>
    <p:extLst>
      <p:ext uri="{BB962C8B-B14F-4D97-AF65-F5344CB8AC3E}">
        <p14:creationId xmlns:p14="http://schemas.microsoft.com/office/powerpoint/2010/main" val="3944261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Ouverture des plis et analyse des offres </a:t>
            </a:r>
          </a:p>
        </p:txBody>
      </p:sp>
      <p:sp>
        <p:nvSpPr>
          <p:cNvPr id="3" name="Espace réservé du contenu 2"/>
          <p:cNvSpPr>
            <a:spLocks noGrp="1"/>
          </p:cNvSpPr>
          <p:nvPr>
            <p:ph idx="1"/>
          </p:nvPr>
        </p:nvSpPr>
        <p:spPr>
          <a:xfrm>
            <a:off x="866249" y="1774831"/>
            <a:ext cx="10867490" cy="4567898"/>
          </a:xfrm>
          <a:ln>
            <a:solidFill>
              <a:srgbClr val="3366FF"/>
            </a:solidFill>
          </a:ln>
        </p:spPr>
        <p:txBody>
          <a:bodyPr vert="horz" lIns="91440" tIns="45720" rIns="91440" bIns="45720" rtlCol="0">
            <a:normAutofit/>
          </a:bodyPr>
          <a:lstStyle/>
          <a:p>
            <a:pPr marL="0" indent="0">
              <a:buClr>
                <a:srgbClr val="FF00FF"/>
              </a:buClr>
              <a:buNone/>
            </a:pPr>
            <a:endParaRPr lang="fr-FR" dirty="0"/>
          </a:p>
          <a:p>
            <a:pPr marL="0" indent="0">
              <a:buClr>
                <a:srgbClr val="FF00FF"/>
              </a:buClr>
              <a:buNone/>
            </a:pPr>
            <a:r>
              <a:rPr lang="fr-FR" b="1" dirty="0"/>
              <a:t>Lecture: </a:t>
            </a:r>
          </a:p>
          <a:p>
            <a:pPr>
              <a:buClr>
                <a:srgbClr val="FF00FF"/>
              </a:buClr>
            </a:pPr>
            <a:r>
              <a:rPr lang="fr-FR" dirty="0"/>
              <a:t>nom du soumissionnaire; </a:t>
            </a:r>
          </a:p>
          <a:p>
            <a:pPr>
              <a:buClr>
                <a:srgbClr val="FF00FF"/>
              </a:buClr>
            </a:pPr>
            <a:r>
              <a:rPr lang="fr-FR" dirty="0"/>
              <a:t>montant de l’offre;</a:t>
            </a:r>
          </a:p>
          <a:p>
            <a:pPr>
              <a:buClr>
                <a:srgbClr val="FF00FF"/>
              </a:buClr>
            </a:pPr>
            <a:r>
              <a:rPr lang="fr-FR" dirty="0"/>
              <a:t>montant éventuel de chaque variante ;</a:t>
            </a:r>
          </a:p>
          <a:p>
            <a:pPr>
              <a:buClr>
                <a:srgbClr val="FF00FF"/>
              </a:buClr>
            </a:pPr>
            <a:r>
              <a:rPr lang="fr-FR" dirty="0"/>
              <a:t>montant des rabais proposés;</a:t>
            </a:r>
          </a:p>
          <a:p>
            <a:pPr>
              <a:buClr>
                <a:srgbClr val="FF00FF"/>
              </a:buClr>
            </a:pPr>
            <a:r>
              <a:rPr lang="fr-FR" dirty="0"/>
              <a:t>délais d’exécution et de validité ;</a:t>
            </a:r>
          </a:p>
          <a:p>
            <a:pPr>
              <a:buClr>
                <a:srgbClr val="FF00FF"/>
              </a:buClr>
            </a:pPr>
            <a:r>
              <a:rPr lang="fr-FR" dirty="0"/>
              <a:t>présence ou absence de pièces exigées .</a:t>
            </a:r>
          </a:p>
          <a:p>
            <a:pPr marL="0" indent="0">
              <a:buClr>
                <a:srgbClr val="FF00FF"/>
              </a:buClr>
              <a:buNone/>
            </a:pPr>
            <a:endParaRPr lang="fr-FR" dirty="0"/>
          </a:p>
        </p:txBody>
      </p:sp>
      <p:sp>
        <p:nvSpPr>
          <p:cNvPr id="4" name="Espace réservé du pied de page 3">
            <a:extLst>
              <a:ext uri="{FF2B5EF4-FFF2-40B4-BE49-F238E27FC236}">
                <a16:creationId xmlns:a16="http://schemas.microsoft.com/office/drawing/2014/main" id="{A7D6FB11-73CC-4B6B-83C0-8475BBC218C8}"/>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8EFD70AE-EF0E-4229-921A-1BD23AE60926}"/>
              </a:ext>
            </a:extLst>
          </p:cNvPr>
          <p:cNvSpPr>
            <a:spLocks noGrp="1"/>
          </p:cNvSpPr>
          <p:nvPr>
            <p:ph type="sldNum" sz="quarter" idx="12"/>
          </p:nvPr>
        </p:nvSpPr>
        <p:spPr/>
        <p:txBody>
          <a:bodyPr/>
          <a:lstStyle/>
          <a:p>
            <a:fld id="{960D9CEE-B898-4ED5-9810-72806CD264AE}" type="slidenum">
              <a:rPr lang="fr-FR" smtClean="0"/>
              <a:t>58</a:t>
            </a:fld>
            <a:endParaRPr lang="fr-FR"/>
          </a:p>
        </p:txBody>
      </p:sp>
    </p:spTree>
    <p:extLst>
      <p:ext uri="{BB962C8B-B14F-4D97-AF65-F5344CB8AC3E}">
        <p14:creationId xmlns:p14="http://schemas.microsoft.com/office/powerpoint/2010/main" val="230080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EVALUATION DES OFFRES </a:t>
            </a:r>
            <a:br>
              <a:rPr lang="fr-FR" dirty="0"/>
            </a:br>
            <a:endParaRPr lang="fr-FR" dirty="0"/>
          </a:p>
        </p:txBody>
      </p:sp>
      <p:sp>
        <p:nvSpPr>
          <p:cNvPr id="3" name="Espace réservé du contenu 2"/>
          <p:cNvSpPr>
            <a:spLocks noGrp="1"/>
          </p:cNvSpPr>
          <p:nvPr>
            <p:ph idx="1"/>
          </p:nvPr>
        </p:nvSpPr>
        <p:spPr>
          <a:ln>
            <a:solidFill>
              <a:srgbClr val="3366FF"/>
            </a:solidFill>
          </a:ln>
        </p:spPr>
        <p:txBody>
          <a:bodyPr vert="horz" lIns="91440" tIns="45720" rIns="91440" bIns="45720" rtlCol="0">
            <a:noAutofit/>
          </a:bodyPr>
          <a:lstStyle/>
          <a:p>
            <a:pPr marL="0" indent="0">
              <a:buClr>
                <a:srgbClr val="FF00FF"/>
              </a:buClr>
              <a:buNone/>
            </a:pPr>
            <a:r>
              <a:rPr lang="fr-FR" sz="2800" b="1" dirty="0"/>
              <a:t>L’Analyse des offres </a:t>
            </a:r>
          </a:p>
          <a:p>
            <a:pPr marL="0" indent="0">
              <a:buClr>
                <a:srgbClr val="FF00FF"/>
              </a:buClr>
              <a:buNone/>
            </a:pPr>
            <a:endParaRPr lang="fr-FR" sz="2800" b="1" dirty="0"/>
          </a:p>
          <a:p>
            <a:pPr>
              <a:buClr>
                <a:srgbClr val="FF00FF"/>
              </a:buClr>
            </a:pPr>
            <a:r>
              <a:rPr lang="fr-FR" sz="2800" b="1" dirty="0"/>
              <a:t>Étape 1</a:t>
            </a:r>
            <a:r>
              <a:rPr lang="fr-FR" sz="2800" dirty="0"/>
              <a:t> : Examen des pièces constitutives de l’offre, </a:t>
            </a:r>
          </a:p>
          <a:p>
            <a:pPr>
              <a:buClr>
                <a:srgbClr val="FF00FF"/>
              </a:buClr>
            </a:pPr>
            <a:r>
              <a:rPr lang="fr-FR" sz="2800" b="1" dirty="0"/>
              <a:t>Étape 2</a:t>
            </a:r>
            <a:r>
              <a:rPr lang="fr-FR" sz="2800" dirty="0"/>
              <a:t> : Évaluation de la conformité technique de l'offre ;</a:t>
            </a:r>
          </a:p>
          <a:p>
            <a:pPr>
              <a:buClr>
                <a:srgbClr val="FF00FF"/>
              </a:buClr>
            </a:pPr>
            <a:r>
              <a:rPr lang="fr-FR" sz="2800" b="1" dirty="0"/>
              <a:t>Étape 3 </a:t>
            </a:r>
            <a:r>
              <a:rPr lang="fr-FR" sz="2800" dirty="0"/>
              <a:t>: Évaluation des offres financières ;</a:t>
            </a:r>
          </a:p>
          <a:p>
            <a:pPr>
              <a:buClr>
                <a:srgbClr val="FF00FF"/>
              </a:buClr>
            </a:pPr>
            <a:r>
              <a:rPr lang="fr-FR" sz="2800" b="1" dirty="0"/>
              <a:t>Étape 4</a:t>
            </a:r>
            <a:r>
              <a:rPr lang="fr-FR" sz="2800" dirty="0"/>
              <a:t> : Évaluation des qualifications et de la capacité du soumissionnaire (post-qualification) ;</a:t>
            </a:r>
          </a:p>
          <a:p>
            <a:pPr>
              <a:buClr>
                <a:srgbClr val="FF00FF"/>
              </a:buClr>
            </a:pPr>
            <a:r>
              <a:rPr lang="fr-FR" sz="2800" b="1" dirty="0"/>
              <a:t>Étape 5</a:t>
            </a:r>
            <a:r>
              <a:rPr lang="fr-FR" sz="2800" dirty="0"/>
              <a:t> : Détermination de l'offre évaluée économiquement la plus avantageuse .</a:t>
            </a:r>
          </a:p>
          <a:p>
            <a:pPr marL="0" indent="0">
              <a:buClr>
                <a:srgbClr val="FF00FF"/>
              </a:buClr>
              <a:buNone/>
            </a:pPr>
            <a:endParaRPr lang="fr-FR" sz="2800" dirty="0"/>
          </a:p>
          <a:p>
            <a:pPr marL="0" indent="0">
              <a:buClr>
                <a:srgbClr val="FF00FF"/>
              </a:buClr>
              <a:buNone/>
            </a:pPr>
            <a:r>
              <a:rPr lang="fr-FR" sz="2800" dirty="0"/>
              <a:t> </a:t>
            </a:r>
          </a:p>
        </p:txBody>
      </p:sp>
      <p:sp>
        <p:nvSpPr>
          <p:cNvPr id="4" name="Espace réservé du pied de page 3">
            <a:extLst>
              <a:ext uri="{FF2B5EF4-FFF2-40B4-BE49-F238E27FC236}">
                <a16:creationId xmlns:a16="http://schemas.microsoft.com/office/drawing/2014/main" id="{BAD59E46-2345-4BD7-A77C-799E8E8B3807}"/>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238DAA58-27D0-4F9E-AB8D-EE5F49A3256A}"/>
              </a:ext>
            </a:extLst>
          </p:cNvPr>
          <p:cNvSpPr>
            <a:spLocks noGrp="1"/>
          </p:cNvSpPr>
          <p:nvPr>
            <p:ph type="sldNum" sz="quarter" idx="12"/>
          </p:nvPr>
        </p:nvSpPr>
        <p:spPr/>
        <p:txBody>
          <a:bodyPr/>
          <a:lstStyle/>
          <a:p>
            <a:fld id="{960D9CEE-B898-4ED5-9810-72806CD264AE}" type="slidenum">
              <a:rPr lang="fr-FR" smtClean="0"/>
              <a:t>59</a:t>
            </a:fld>
            <a:endParaRPr lang="fr-FR"/>
          </a:p>
        </p:txBody>
      </p:sp>
    </p:spTree>
    <p:extLst>
      <p:ext uri="{BB962C8B-B14F-4D97-AF65-F5344CB8AC3E}">
        <p14:creationId xmlns:p14="http://schemas.microsoft.com/office/powerpoint/2010/main" val="139345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66248" y="1481959"/>
            <a:ext cx="11031462" cy="4139908"/>
          </a:xfrm>
          <a:ln>
            <a:solidFill>
              <a:srgbClr val="3366FF"/>
            </a:solidFill>
          </a:ln>
        </p:spPr>
        <p:txBody>
          <a:bodyPr vert="horz" lIns="91440" tIns="45720" rIns="91440" bIns="45720" rtlCol="0">
            <a:normAutofit/>
          </a:bodyPr>
          <a:lstStyle/>
          <a:p>
            <a:r>
              <a:rPr lang="fr-FR" dirty="0"/>
              <a:t>1.1	</a:t>
            </a:r>
            <a:r>
              <a:rPr lang="fr-FR" b="1" dirty="0"/>
              <a:t>Commande publique</a:t>
            </a:r>
          </a:p>
          <a:p>
            <a:r>
              <a:rPr lang="fr-FR" dirty="0"/>
              <a:t>Toutes les formes d'acquisition de travaux, de biens, de services, de prestations au profit des collectivités publiques (MP, DSP, PPP)</a:t>
            </a:r>
          </a:p>
          <a:p>
            <a:r>
              <a:rPr lang="fr-FR" dirty="0"/>
              <a:t>1.2	</a:t>
            </a:r>
            <a:r>
              <a:rPr lang="fr-FR" b="1" dirty="0"/>
              <a:t>Définition du PPP</a:t>
            </a:r>
          </a:p>
          <a:p>
            <a:r>
              <a:rPr lang="fr-FR" dirty="0"/>
              <a:t>Toute forme d’association du secteur public et du secteur privé destinées à mettre en œuvre, dans une logique de gagnant-gagnant, tout ou partie d’un service public ou marchand (projets à vocation sociale ou de développement d’infrastructures et de services publics) (art 2 loi 20-2013).</a:t>
            </a:r>
          </a:p>
          <a:p>
            <a:endParaRPr lang="fr-FR" dirty="0"/>
          </a:p>
        </p:txBody>
      </p:sp>
      <p:sp>
        <p:nvSpPr>
          <p:cNvPr id="4" name="Espace réservé du pied de page 3">
            <a:extLst>
              <a:ext uri="{FF2B5EF4-FFF2-40B4-BE49-F238E27FC236}">
                <a16:creationId xmlns:a16="http://schemas.microsoft.com/office/drawing/2014/main" id="{8094A873-2534-4778-AA85-C9D163FB3709}"/>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0DF90C1D-82D3-4380-8D0E-3A38E27DF090}"/>
              </a:ext>
            </a:extLst>
          </p:cNvPr>
          <p:cNvSpPr>
            <a:spLocks noGrp="1"/>
          </p:cNvSpPr>
          <p:nvPr>
            <p:ph type="sldNum" sz="quarter" idx="12"/>
          </p:nvPr>
        </p:nvSpPr>
        <p:spPr/>
        <p:txBody>
          <a:bodyPr/>
          <a:lstStyle/>
          <a:p>
            <a:fld id="{960D9CEE-B898-4ED5-9810-72806CD264AE}" type="slidenum">
              <a:rPr lang="fr-FR" smtClean="0"/>
              <a:t>6</a:t>
            </a:fld>
            <a:endParaRPr lang="fr-FR"/>
          </a:p>
        </p:txBody>
      </p:sp>
    </p:spTree>
    <p:extLst>
      <p:ext uri="{BB962C8B-B14F-4D97-AF65-F5344CB8AC3E}">
        <p14:creationId xmlns:p14="http://schemas.microsoft.com/office/powerpoint/2010/main" val="413108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260C321-C114-4F83-B32E-B15804ED0D63}"/>
              </a:ext>
            </a:extLst>
          </p:cNvPr>
          <p:cNvGrpSpPr/>
          <p:nvPr/>
        </p:nvGrpSpPr>
        <p:grpSpPr>
          <a:xfrm>
            <a:off x="293762" y="0"/>
            <a:ext cx="12456848" cy="6476622"/>
            <a:chOff x="685801" y="433489"/>
            <a:chExt cx="12456848" cy="6476622"/>
          </a:xfrm>
        </p:grpSpPr>
        <p:pic>
          <p:nvPicPr>
            <p:cNvPr id="7" name="Image 6">
              <a:extLst>
                <a:ext uri="{FF2B5EF4-FFF2-40B4-BE49-F238E27FC236}">
                  <a16:creationId xmlns:a16="http://schemas.microsoft.com/office/drawing/2014/main" id="{C5DEF890-FDCA-477F-A626-35F8752C45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4395" y="433489"/>
              <a:ext cx="5928254" cy="4011227"/>
            </a:xfrm>
            <a:prstGeom prst="rect">
              <a:avLst/>
            </a:prstGeom>
          </p:spPr>
        </p:pic>
        <p:pic>
          <p:nvPicPr>
            <p:cNvPr id="8" name="Espace réservé du contenu 3" descr="Don’t Thank Me for ‘Favoriting’ Your Tweet | matthewsm1th.com">
              <a:extLst>
                <a:ext uri="{FF2B5EF4-FFF2-40B4-BE49-F238E27FC236}">
                  <a16:creationId xmlns:a16="http://schemas.microsoft.com/office/drawing/2014/main" id="{59F08703-B279-4573-A154-17625DFDF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1188389"/>
              <a:ext cx="7433733" cy="57217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sp>
        <p:nvSpPr>
          <p:cNvPr id="10" name="Espace réservé du pied de page 9">
            <a:extLst>
              <a:ext uri="{FF2B5EF4-FFF2-40B4-BE49-F238E27FC236}">
                <a16:creationId xmlns:a16="http://schemas.microsoft.com/office/drawing/2014/main" id="{AFCF8527-4DAA-448B-BFC5-43538C17164B}"/>
              </a:ext>
            </a:extLst>
          </p:cNvPr>
          <p:cNvSpPr>
            <a:spLocks noGrp="1"/>
          </p:cNvSpPr>
          <p:nvPr>
            <p:ph type="ftr" sz="quarter" idx="11"/>
          </p:nvPr>
        </p:nvSpPr>
        <p:spPr/>
        <p:txBody>
          <a:bodyPr/>
          <a:lstStyle/>
          <a:p>
            <a:r>
              <a:rPr lang="fr-FR"/>
              <a:t>Marchés publics; IFRISSE, LSIO</a:t>
            </a:r>
            <a:endParaRPr lang="fr-FR" dirty="0"/>
          </a:p>
        </p:txBody>
      </p:sp>
      <p:sp>
        <p:nvSpPr>
          <p:cNvPr id="11" name="Espace réservé du numéro de diapositive 10">
            <a:extLst>
              <a:ext uri="{FF2B5EF4-FFF2-40B4-BE49-F238E27FC236}">
                <a16:creationId xmlns:a16="http://schemas.microsoft.com/office/drawing/2014/main" id="{EF05056E-60DD-45C9-AA52-62DB2C149785}"/>
              </a:ext>
            </a:extLst>
          </p:cNvPr>
          <p:cNvSpPr>
            <a:spLocks noGrp="1"/>
          </p:cNvSpPr>
          <p:nvPr>
            <p:ph type="sldNum" sz="quarter" idx="12"/>
          </p:nvPr>
        </p:nvSpPr>
        <p:spPr/>
        <p:txBody>
          <a:bodyPr/>
          <a:lstStyle/>
          <a:p>
            <a:fld id="{960D9CEE-B898-4ED5-9810-72806CD264AE}" type="slidenum">
              <a:rPr lang="fr-FR" smtClean="0"/>
              <a:t>60</a:t>
            </a:fld>
            <a:endParaRPr lang="fr-FR"/>
          </a:p>
        </p:txBody>
      </p:sp>
      <p:sp>
        <p:nvSpPr>
          <p:cNvPr id="2" name="Rectangle 1">
            <a:extLst>
              <a:ext uri="{FF2B5EF4-FFF2-40B4-BE49-F238E27FC236}">
                <a16:creationId xmlns:a16="http://schemas.microsoft.com/office/drawing/2014/main" id="{F60864BC-6C31-443B-B29A-582015F6BBA6}"/>
              </a:ext>
            </a:extLst>
          </p:cNvPr>
          <p:cNvSpPr/>
          <p:nvPr/>
        </p:nvSpPr>
        <p:spPr>
          <a:xfrm>
            <a:off x="7924709" y="3920486"/>
            <a:ext cx="3011021" cy="1368206"/>
          </a:xfrm>
          <a:prstGeom prst="rect">
            <a:avLst/>
          </a:prstGeom>
          <a:noFill/>
        </p:spPr>
        <p:txBody>
          <a:bodyPr wrap="square" lIns="91440" tIns="45720" rIns="91440" bIns="45720">
            <a:spAutoFit/>
          </a:bodyPr>
          <a:lstStyle/>
          <a:p>
            <a:pPr algn="ctr"/>
            <a:r>
              <a:rPr lang="fr-FR"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Merci</a:t>
            </a:r>
          </a:p>
        </p:txBody>
      </p:sp>
    </p:spTree>
    <p:extLst>
      <p:ext uri="{BB962C8B-B14F-4D97-AF65-F5344CB8AC3E}">
        <p14:creationId xmlns:p14="http://schemas.microsoft.com/office/powerpoint/2010/main" val="1925805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66248" y="1481959"/>
            <a:ext cx="11031462" cy="3809708"/>
          </a:xfrm>
          <a:ln>
            <a:solidFill>
              <a:srgbClr val="3366FF"/>
            </a:solidFill>
          </a:ln>
        </p:spPr>
        <p:txBody>
          <a:bodyPr vert="horz" lIns="91440" tIns="45720" rIns="91440" bIns="45720" rtlCol="0">
            <a:normAutofit/>
          </a:bodyPr>
          <a:lstStyle/>
          <a:p>
            <a:r>
              <a:rPr lang="fr-FR" dirty="0"/>
              <a:t>1.3	</a:t>
            </a:r>
            <a:r>
              <a:rPr lang="fr-FR" b="1" dirty="0"/>
              <a:t>Marché public</a:t>
            </a:r>
          </a:p>
          <a:p>
            <a:r>
              <a:rPr lang="fr-FR" dirty="0"/>
              <a:t>Contrat administratif écrit conclu à titre onéreux par une autorité contractante avec des entités privées ou publiques pour répondre à ses besoins en matière de travaux, de fournitures ou de services.</a:t>
            </a:r>
          </a:p>
          <a:p>
            <a:r>
              <a:rPr lang="fr-FR" dirty="0"/>
              <a:t>1.4	</a:t>
            </a:r>
            <a:r>
              <a:rPr lang="fr-FR" b="1" dirty="0"/>
              <a:t>Types de marchés</a:t>
            </a:r>
          </a:p>
          <a:p>
            <a:r>
              <a:rPr lang="fr-FR" dirty="0"/>
              <a:t>On en distingue : les marchés de travaux, les marchés de fournitures et d’équipements, les marchés de services courants, les marchés de prestations intellectuelles, et marchés mixtes.</a:t>
            </a:r>
          </a:p>
          <a:p>
            <a:endParaRPr lang="fr-FR" dirty="0"/>
          </a:p>
        </p:txBody>
      </p:sp>
      <p:sp>
        <p:nvSpPr>
          <p:cNvPr id="4" name="Espace réservé du pied de page 3">
            <a:extLst>
              <a:ext uri="{FF2B5EF4-FFF2-40B4-BE49-F238E27FC236}">
                <a16:creationId xmlns:a16="http://schemas.microsoft.com/office/drawing/2014/main" id="{21EEA706-2897-471B-8F24-47A42DD42381}"/>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4DEB451F-4241-41F7-976D-AF57DF5A1601}"/>
              </a:ext>
            </a:extLst>
          </p:cNvPr>
          <p:cNvSpPr>
            <a:spLocks noGrp="1"/>
          </p:cNvSpPr>
          <p:nvPr>
            <p:ph type="sldNum" sz="quarter" idx="12"/>
          </p:nvPr>
        </p:nvSpPr>
        <p:spPr/>
        <p:txBody>
          <a:bodyPr/>
          <a:lstStyle/>
          <a:p>
            <a:fld id="{960D9CEE-B898-4ED5-9810-72806CD264AE}" type="slidenum">
              <a:rPr lang="fr-FR" smtClean="0"/>
              <a:t>7</a:t>
            </a:fld>
            <a:endParaRPr lang="fr-FR"/>
          </a:p>
        </p:txBody>
      </p:sp>
    </p:spTree>
    <p:extLst>
      <p:ext uri="{BB962C8B-B14F-4D97-AF65-F5344CB8AC3E}">
        <p14:creationId xmlns:p14="http://schemas.microsoft.com/office/powerpoint/2010/main" val="248103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66248" y="1481959"/>
            <a:ext cx="11031462" cy="3327108"/>
          </a:xfrm>
          <a:ln>
            <a:solidFill>
              <a:srgbClr val="3366FF"/>
            </a:solidFill>
          </a:ln>
        </p:spPr>
        <p:txBody>
          <a:bodyPr vert="horz" lIns="91440" tIns="45720" rIns="91440" bIns="45720" rtlCol="0">
            <a:normAutofit/>
          </a:bodyPr>
          <a:lstStyle/>
          <a:p>
            <a:r>
              <a:rPr lang="fr-FR" dirty="0"/>
              <a:t>1.5	</a:t>
            </a:r>
            <a:r>
              <a:rPr lang="fr-FR" b="1" dirty="0"/>
              <a:t>Marché de clientèle</a:t>
            </a:r>
          </a:p>
          <a:p>
            <a:r>
              <a:rPr lang="fr-FR" dirty="0"/>
              <a:t>Marché passé pour une période déterminée, pour des prestations de service, fourniture, travaux d’entretien ou de maintenance, sans spécification de quantités ou de valeurs, avec des conditions de prix connues au départ. Il est conclu pour une période d’une année reconductible deux (2) fois.</a:t>
            </a:r>
          </a:p>
          <a:p>
            <a:endParaRPr lang="fr-FR" dirty="0"/>
          </a:p>
        </p:txBody>
      </p:sp>
      <p:sp>
        <p:nvSpPr>
          <p:cNvPr id="4" name="Espace réservé du pied de page 3">
            <a:extLst>
              <a:ext uri="{FF2B5EF4-FFF2-40B4-BE49-F238E27FC236}">
                <a16:creationId xmlns:a16="http://schemas.microsoft.com/office/drawing/2014/main" id="{601E616D-5F1A-4DE8-BF4E-D379565F10CE}"/>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6B243245-247B-4DC8-991C-72F7A7E4C8CC}"/>
              </a:ext>
            </a:extLst>
          </p:cNvPr>
          <p:cNvSpPr>
            <a:spLocks noGrp="1"/>
          </p:cNvSpPr>
          <p:nvPr>
            <p:ph type="sldNum" sz="quarter" idx="12"/>
          </p:nvPr>
        </p:nvSpPr>
        <p:spPr/>
        <p:txBody>
          <a:bodyPr/>
          <a:lstStyle/>
          <a:p>
            <a:fld id="{960D9CEE-B898-4ED5-9810-72806CD264AE}" type="slidenum">
              <a:rPr lang="fr-FR" smtClean="0"/>
              <a:t>8</a:t>
            </a:fld>
            <a:endParaRPr lang="fr-FR"/>
          </a:p>
        </p:txBody>
      </p:sp>
    </p:spTree>
    <p:extLst>
      <p:ext uri="{BB962C8B-B14F-4D97-AF65-F5344CB8AC3E}">
        <p14:creationId xmlns:p14="http://schemas.microsoft.com/office/powerpoint/2010/main" val="1398430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687DE-ACB4-41B3-A31B-B8EF45BADA74}"/>
              </a:ext>
            </a:extLst>
          </p:cNvPr>
          <p:cNvSpPr>
            <a:spLocks noGrp="1"/>
          </p:cNvSpPr>
          <p:nvPr>
            <p:ph type="title"/>
          </p:nvPr>
        </p:nvSpPr>
        <p:spPr>
          <a:xfrm>
            <a:off x="1902372" y="383854"/>
            <a:ext cx="9070427" cy="662151"/>
          </a:xfrm>
          <a:solidFill>
            <a:schemeClr val="accent5">
              <a:lumMod val="20000"/>
              <a:lumOff val="80000"/>
            </a:schemeClr>
          </a:solidFill>
          <a:ln>
            <a:solidFill>
              <a:srgbClr val="FF00FF"/>
            </a:solidFill>
          </a:ln>
          <a:effectLst>
            <a:outerShdw blurRad="63500" sx="102000" sy="102000" algn="ctr" rotWithShape="0">
              <a:prstClr val="black">
                <a:alpha val="40000"/>
              </a:prstClr>
            </a:outerShdw>
          </a:effectLst>
        </p:spPr>
        <p:txBody>
          <a:bodyPr vert="horz" lIns="91440" tIns="45720" rIns="91440" bIns="45720" rtlCol="0" anchor="ctr">
            <a:normAutofit fontScale="90000"/>
          </a:bodyPr>
          <a:lstStyle/>
          <a:p>
            <a:pPr algn="ctr"/>
            <a:r>
              <a:rPr lang="fr-FR" b="1" dirty="0"/>
              <a:t>Vocabulaire de la commande publique</a:t>
            </a:r>
          </a:p>
        </p:txBody>
      </p:sp>
      <p:sp>
        <p:nvSpPr>
          <p:cNvPr id="3" name="Espace réservé du contenu 2">
            <a:extLst>
              <a:ext uri="{FF2B5EF4-FFF2-40B4-BE49-F238E27FC236}">
                <a16:creationId xmlns:a16="http://schemas.microsoft.com/office/drawing/2014/main" id="{E7C778C4-956F-4068-9AD0-1DBC26B6780F}"/>
              </a:ext>
            </a:extLst>
          </p:cNvPr>
          <p:cNvSpPr>
            <a:spLocks noGrp="1"/>
          </p:cNvSpPr>
          <p:nvPr>
            <p:ph idx="1"/>
          </p:nvPr>
        </p:nvSpPr>
        <p:spPr>
          <a:xfrm>
            <a:off x="866248" y="1481959"/>
            <a:ext cx="11031462" cy="3547241"/>
          </a:xfrm>
          <a:ln>
            <a:solidFill>
              <a:srgbClr val="3366FF"/>
            </a:solidFill>
          </a:ln>
        </p:spPr>
        <p:txBody>
          <a:bodyPr vert="horz" lIns="91440" tIns="45720" rIns="91440" bIns="45720" rtlCol="0">
            <a:normAutofit/>
          </a:bodyPr>
          <a:lstStyle/>
          <a:p>
            <a:r>
              <a:rPr lang="fr-FR" dirty="0"/>
              <a:t>1.6	</a:t>
            </a:r>
            <a:r>
              <a:rPr lang="fr-FR" b="1" dirty="0"/>
              <a:t>Autorité contractante</a:t>
            </a:r>
          </a:p>
          <a:p>
            <a:r>
              <a:rPr lang="fr-FR" dirty="0"/>
              <a:t>Personne morale de droit public ou de droit privé. </a:t>
            </a:r>
          </a:p>
          <a:p>
            <a:r>
              <a:rPr lang="fr-FR" dirty="0"/>
              <a:t>Ce sont : ministères et institutions ; Parlement ; collectivités territoriales ; EPE et sociétés d’Etat ; sociétés à participation publique majoritaire ; des organismes de droit public ; des personnes privées agissant en vertu d’un mandat au nom et pour le compte d’une personne publique.</a:t>
            </a:r>
          </a:p>
          <a:p>
            <a:endParaRPr lang="fr-FR" dirty="0"/>
          </a:p>
        </p:txBody>
      </p:sp>
      <p:sp>
        <p:nvSpPr>
          <p:cNvPr id="4" name="Espace réservé du pied de page 3">
            <a:extLst>
              <a:ext uri="{FF2B5EF4-FFF2-40B4-BE49-F238E27FC236}">
                <a16:creationId xmlns:a16="http://schemas.microsoft.com/office/drawing/2014/main" id="{CF33C5CD-475B-4C3F-8B37-F49063D4942A}"/>
              </a:ext>
            </a:extLst>
          </p:cNvPr>
          <p:cNvSpPr>
            <a:spLocks noGrp="1"/>
          </p:cNvSpPr>
          <p:nvPr>
            <p:ph type="ftr" sz="quarter" idx="11"/>
          </p:nvPr>
        </p:nvSpPr>
        <p:spPr/>
        <p:txBody>
          <a:bodyPr/>
          <a:lstStyle/>
          <a:p>
            <a:r>
              <a:rPr lang="fr-FR"/>
              <a:t>Marchés publics; IFRISSE, LSIO</a:t>
            </a:r>
            <a:endParaRPr lang="fr-FR" dirty="0"/>
          </a:p>
        </p:txBody>
      </p:sp>
      <p:sp>
        <p:nvSpPr>
          <p:cNvPr id="5" name="Espace réservé du numéro de diapositive 4">
            <a:extLst>
              <a:ext uri="{FF2B5EF4-FFF2-40B4-BE49-F238E27FC236}">
                <a16:creationId xmlns:a16="http://schemas.microsoft.com/office/drawing/2014/main" id="{3E5EC2D7-F03D-472C-8BCA-E81B875EC681}"/>
              </a:ext>
            </a:extLst>
          </p:cNvPr>
          <p:cNvSpPr>
            <a:spLocks noGrp="1"/>
          </p:cNvSpPr>
          <p:nvPr>
            <p:ph type="sldNum" sz="quarter" idx="12"/>
          </p:nvPr>
        </p:nvSpPr>
        <p:spPr/>
        <p:txBody>
          <a:bodyPr/>
          <a:lstStyle/>
          <a:p>
            <a:fld id="{960D9CEE-B898-4ED5-9810-72806CD264AE}" type="slidenum">
              <a:rPr lang="fr-FR" smtClean="0"/>
              <a:t>9</a:t>
            </a:fld>
            <a:endParaRPr lang="fr-FR"/>
          </a:p>
        </p:txBody>
      </p:sp>
    </p:spTree>
    <p:extLst>
      <p:ext uri="{BB962C8B-B14F-4D97-AF65-F5344CB8AC3E}">
        <p14:creationId xmlns:p14="http://schemas.microsoft.com/office/powerpoint/2010/main" val="3359653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hème Office">
  <a:themeElements>
    <a:clrScheme name="Personnalisé 1">
      <a:dk1>
        <a:sysClr val="windowText" lastClr="000000"/>
      </a:dk1>
      <a:lt1>
        <a:srgbClr val="F2F2F2"/>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1441</TotalTime>
  <Words>4269</Words>
  <Application>Microsoft Office PowerPoint</Application>
  <PresentationFormat>Personnalisé</PresentationFormat>
  <Paragraphs>490</Paragraphs>
  <Slides>60</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60</vt:i4>
      </vt:variant>
    </vt:vector>
  </HeadingPairs>
  <TitlesOfParts>
    <vt:vector size="72" baseType="lpstr">
      <vt:lpstr>Aharoni</vt:lpstr>
      <vt:lpstr>Arial</vt:lpstr>
      <vt:lpstr>Arial Black</vt:lpstr>
      <vt:lpstr>Bahnschrift SemiBold SemiConden</vt:lpstr>
      <vt:lpstr>Calibri</vt:lpstr>
      <vt:lpstr>Calibri Light</vt:lpstr>
      <vt:lpstr>Forte</vt:lpstr>
      <vt:lpstr>Segoe Print</vt:lpstr>
      <vt:lpstr>Webdings</vt:lpstr>
      <vt:lpstr>Wingdings</vt:lpstr>
      <vt:lpstr>Wingdings 2</vt:lpstr>
      <vt:lpstr>Thème Office</vt:lpstr>
      <vt:lpstr>Présentation PowerPoint</vt:lpstr>
      <vt:lpstr>Présentation PowerPoint</vt:lpstr>
      <vt:lpstr>Présentation PowerPoint</vt:lpstr>
      <vt:lpstr>Contexte de la CP</vt:lpstr>
      <vt:lpstr>Contexte de la CP</vt:lpstr>
      <vt:lpstr>Vocabulaire de la commande publique</vt:lpstr>
      <vt:lpstr>Vocabulaire de la commande publique</vt:lpstr>
      <vt:lpstr>Vocabulaire de la commande publique</vt:lpstr>
      <vt:lpstr>Vocabulaire de la commande publique</vt:lpstr>
      <vt:lpstr>Vocabulaire de la commande publique</vt:lpstr>
      <vt:lpstr>Vocabulaire de la commande publique</vt:lpstr>
      <vt:lpstr>Vocabulaire de la commande publique</vt:lpstr>
      <vt:lpstr>Vocabulaire de la commande publique</vt:lpstr>
      <vt:lpstr>Vocabulaire de la commande publique</vt:lpstr>
      <vt:lpstr>Vocabulaire de la commande publique</vt:lpstr>
      <vt:lpstr>Vocabulaire de la commande publique</vt:lpstr>
      <vt:lpstr>Chapitre 2 : Cadre référentiel et juridique de la commande publique</vt:lpstr>
      <vt:lpstr>Chapitre 2 : Cadre référentiel et juridique de la commande publique</vt:lpstr>
      <vt:lpstr>Chapitre 2 : Cadre référentiel et juridique de la commande publique</vt:lpstr>
      <vt:lpstr>Chapitre 3 : Des principes fondamentaux de la commande publique</vt:lpstr>
      <vt:lpstr>Chapitre 3 : Des principes fondamentaux de la commande publique</vt:lpstr>
      <vt:lpstr>Chapitre 3 : Des principes fondamentaux de la commande publique</vt:lpstr>
      <vt:lpstr>Chapitre 3 : Des principes fondamentaux de la commande publique</vt:lpstr>
      <vt:lpstr>Chapitre 3 : Des principes fondamentaux de la commande publique</vt:lpstr>
      <vt:lpstr>Chapitre 4 : Les seuils de la commande publique</vt:lpstr>
      <vt:lpstr>Chapitre 4 : Les seuils de la commande publique</vt:lpstr>
      <vt:lpstr>FIN DU MODULE 1</vt:lpstr>
      <vt:lpstr>MODULE 2: CADRE INSTITUTIONNEL DE LA COMMANDE PUBLIQUE</vt:lpstr>
      <vt:lpstr>Chapitre 1 : Les organes de gestion de la CP</vt:lpstr>
      <vt:lpstr>Chapitre 1 : Les organes de gestion de la CP</vt:lpstr>
      <vt:lpstr>Chapitre 1 : Les organes de gestion de la CP</vt:lpstr>
      <vt:lpstr>Chapitre 2 : Les organes de contrôle et de régulation </vt:lpstr>
      <vt:lpstr>Chapitre 2 : Les organes de contrôle et de régulation </vt:lpstr>
      <vt:lpstr>Chapitre 2 : Les organes de contrôle et de régulation </vt:lpstr>
      <vt:lpstr>FIN DU MODULE 2</vt:lpstr>
      <vt:lpstr>Présentation PowerPoint</vt:lpstr>
      <vt:lpstr>Chapitre 1 : Passation et d’exécution des marchés publics</vt:lpstr>
      <vt:lpstr>Chapitre 1 : Passation et d’exécution des marchés publics</vt:lpstr>
      <vt:lpstr>Chapitre 1 : Passation et d’exécution des marchés publics</vt:lpstr>
      <vt:lpstr>Chapitre 1 : Passation et d’exécution des marchés publics</vt:lpstr>
      <vt:lpstr>Chapitre 1 : Passation et d’exécution des marchés publics</vt:lpstr>
      <vt:lpstr>Chapitre 1 : Passation et d’exécution des marchés publics</vt:lpstr>
      <vt:lpstr>Chapitre 1 : Passation et d’exécution des marchés publics</vt:lpstr>
      <vt:lpstr>Chapitre 1 : Passation et d’exécution des marchés publics</vt:lpstr>
      <vt:lpstr>Chapitre 1 : Passation et d’exécution des marchés publics</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Chapitre 2 : Passation et exécution de la délégation du service public</vt:lpstr>
      <vt:lpstr>2.1.3 Dépôt -Présentation et évaluations des offres </vt:lpstr>
      <vt:lpstr>Les étapes de l’évaluation</vt:lpstr>
      <vt:lpstr>Ouverture des plis et analyse des offres </vt:lpstr>
      <vt:lpstr>EVALUATION DES OFFRES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BAMOGO</dc:creator>
  <cp:lastModifiedBy>Benjamin BAMOGO</cp:lastModifiedBy>
  <cp:revision>4</cp:revision>
  <dcterms:created xsi:type="dcterms:W3CDTF">2022-03-01T04:07:52Z</dcterms:created>
  <dcterms:modified xsi:type="dcterms:W3CDTF">2022-03-12T08:42:25Z</dcterms:modified>
</cp:coreProperties>
</file>