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7" r:id="rId3"/>
    <p:sldId id="283" r:id="rId4"/>
    <p:sldId id="259" r:id="rId5"/>
    <p:sldId id="284" r:id="rId6"/>
    <p:sldId id="339"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300" r:id="rId21"/>
    <p:sldId id="307" r:id="rId22"/>
    <p:sldId id="308" r:id="rId23"/>
    <p:sldId id="310" r:id="rId24"/>
    <p:sldId id="311" r:id="rId25"/>
    <p:sldId id="313" r:id="rId26"/>
    <p:sldId id="315" r:id="rId27"/>
    <p:sldId id="316" r:id="rId28"/>
    <p:sldId id="317" r:id="rId29"/>
    <p:sldId id="322" r:id="rId30"/>
    <p:sldId id="323" r:id="rId31"/>
    <p:sldId id="340" r:id="rId32"/>
    <p:sldId id="325" r:id="rId33"/>
    <p:sldId id="327" r:id="rId34"/>
    <p:sldId id="329" r:id="rId35"/>
    <p:sldId id="332" r:id="rId36"/>
    <p:sldId id="335" r:id="rId37"/>
    <p:sldId id="336" r:id="rId38"/>
    <p:sldId id="341"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48533-0BB3-44AB-9F78-41C19DD16874}" type="datetimeFigureOut">
              <a:rPr lang="en-US" smtClean="0"/>
              <a:t>8/30/2021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1E622-805F-4FD8-9524-14C8FC5FE5B3}" type="slidenum">
              <a:rPr lang="en-US" smtClean="0"/>
              <a:t>‹N°›</a:t>
            </a:fld>
            <a:endParaRPr lang="en-US"/>
          </a:p>
        </p:txBody>
      </p:sp>
    </p:spTree>
    <p:extLst>
      <p:ext uri="{BB962C8B-B14F-4D97-AF65-F5344CB8AC3E}">
        <p14:creationId xmlns:p14="http://schemas.microsoft.com/office/powerpoint/2010/main" val="266259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98AC35-36CA-4DD1-83A3-B35E6136D5A1}" type="slidenum">
              <a:rPr lang="fr-FR"/>
              <a:pPr eaLnBrk="1" hangingPunct="1"/>
              <a:t>7</a:t>
            </a:fld>
            <a:endParaRPr lang="fr-FR"/>
          </a:p>
        </p:txBody>
      </p:sp>
      <p:sp>
        <p:nvSpPr>
          <p:cNvPr id="55299" name="Rectangle 2"/>
          <p:cNvSpPr>
            <a:spLocks noGrp="1" noRot="1" noChangeAspect="1" noChangeArrowheads="1" noTextEdit="1"/>
          </p:cNvSpPr>
          <p:nvPr>
            <p:ph type="sldImg"/>
          </p:nvPr>
        </p:nvSpPr>
        <p:spPr>
          <a:xfrm>
            <a:off x="130175" y="736600"/>
            <a:ext cx="6548438" cy="3684588"/>
          </a:xfrm>
          <a:ln/>
        </p:spPr>
      </p:sp>
      <p:sp>
        <p:nvSpPr>
          <p:cNvPr id="55300" name="Rectangle 3"/>
          <p:cNvSpPr>
            <a:spLocks noGrp="1" noChangeArrowheads="1"/>
          </p:cNvSpPr>
          <p:nvPr>
            <p:ph type="body" idx="1"/>
          </p:nvPr>
        </p:nvSpPr>
        <p:spPr>
          <a:xfrm>
            <a:off x="681038" y="4665663"/>
            <a:ext cx="5445125"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fr-CA" smtClean="0">
              <a:latin typeface="Arial" panose="020B0604020202020204" pitchFamily="34" charset="0"/>
            </a:endParaRPr>
          </a:p>
        </p:txBody>
      </p:sp>
    </p:spTree>
    <p:extLst>
      <p:ext uri="{BB962C8B-B14F-4D97-AF65-F5344CB8AC3E}">
        <p14:creationId xmlns:p14="http://schemas.microsoft.com/office/powerpoint/2010/main" val="369596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297F90-AF04-453A-BB30-8781F92905FF}" type="slidenum">
              <a:rPr lang="en-US" altLang="en-US">
                <a:cs typeface="Angsana New" pitchFamily="18" charset="-34"/>
              </a:rPr>
              <a:pPr>
                <a:spcBef>
                  <a:spcPct val="0"/>
                </a:spcBef>
              </a:pPr>
              <a:t>10</a:t>
            </a:fld>
            <a:endParaRPr lang="th-TH" altLang="en-US">
              <a:cs typeface="Angsana New" pitchFamily="18" charset="-34"/>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smtClean="0">
              <a:latin typeface="Arial" panose="020B0604020202020204" pitchFamily="34" charset="0"/>
            </a:endParaRPr>
          </a:p>
        </p:txBody>
      </p:sp>
    </p:spTree>
    <p:extLst>
      <p:ext uri="{BB962C8B-B14F-4D97-AF65-F5344CB8AC3E}">
        <p14:creationId xmlns:p14="http://schemas.microsoft.com/office/powerpoint/2010/main" val="144765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0611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412589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363660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8FD66F47-4F0C-44A4-AEB8-888249D3F9FC}" type="slidenum">
              <a:rPr lang="fr-FR"/>
              <a:pPr/>
              <a:t>‹N°›</a:t>
            </a:fld>
            <a:endParaRPr lang="fr-FR"/>
          </a:p>
        </p:txBody>
      </p:sp>
    </p:spTree>
    <p:extLst>
      <p:ext uri="{BB962C8B-B14F-4D97-AF65-F5344CB8AC3E}">
        <p14:creationId xmlns:p14="http://schemas.microsoft.com/office/powerpoint/2010/main" val="313517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09600" y="1600201"/>
            <a:ext cx="109728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5727573C-CC8D-451F-A412-D4C3FC81DCAA}" type="slidenum">
              <a:rPr lang="fr-FR"/>
              <a:pPr/>
              <a:t>‹N°›</a:t>
            </a:fld>
            <a:endParaRPr lang="fr-FR"/>
          </a:p>
        </p:txBody>
      </p:sp>
    </p:spTree>
    <p:extLst>
      <p:ext uri="{BB962C8B-B14F-4D97-AF65-F5344CB8AC3E}">
        <p14:creationId xmlns:p14="http://schemas.microsoft.com/office/powerpoint/2010/main" val="164699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44697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6133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7D5586-FEEB-45EC-8CF8-1A8DD108AAFD}" type="datetimeFigureOut">
              <a:rPr lang="fr-FR" smtClean="0"/>
              <a:t>30/08/2021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64265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7D5586-FEEB-45EC-8CF8-1A8DD108AAFD}" type="datetimeFigureOut">
              <a:rPr lang="fr-FR" smtClean="0"/>
              <a:t>30/08/2021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164855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57D5586-FEEB-45EC-8CF8-1A8DD108AAFD}" type="datetimeFigureOut">
              <a:rPr lang="fr-FR" smtClean="0"/>
              <a:t>30/08/2021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67348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7D5586-FEEB-45EC-8CF8-1A8DD108AAFD}" type="datetimeFigureOut">
              <a:rPr lang="fr-FR" smtClean="0"/>
              <a:t>30/08/2021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86037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7D5586-FEEB-45EC-8CF8-1A8DD108AAFD}" type="datetimeFigureOut">
              <a:rPr lang="fr-FR" smtClean="0"/>
              <a:t>30/08/2021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19326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7D5586-FEEB-45EC-8CF8-1A8DD108AAFD}" type="datetimeFigureOut">
              <a:rPr lang="fr-FR" smtClean="0"/>
              <a:t>30/08/2021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7B0A5-DC88-4A75-8BA0-492FF3E46844}" type="slidenum">
              <a:rPr lang="fr-FR" smtClean="0"/>
              <a:t>‹N°›</a:t>
            </a:fld>
            <a:endParaRPr lang="fr-FR"/>
          </a:p>
        </p:txBody>
      </p:sp>
    </p:spTree>
    <p:extLst>
      <p:ext uri="{BB962C8B-B14F-4D97-AF65-F5344CB8AC3E}">
        <p14:creationId xmlns:p14="http://schemas.microsoft.com/office/powerpoint/2010/main" val="2680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D5586-FEEB-45EC-8CF8-1A8DD108AAFD}" type="datetimeFigureOut">
              <a:rPr lang="fr-FR" smtClean="0"/>
              <a:t>30/08/2021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7B0A5-DC88-4A75-8BA0-492FF3E46844}" type="slidenum">
              <a:rPr lang="fr-FR" smtClean="0"/>
              <a:t>‹N°›</a:t>
            </a:fld>
            <a:endParaRPr lang="fr-FR"/>
          </a:p>
        </p:txBody>
      </p:sp>
    </p:spTree>
    <p:extLst>
      <p:ext uri="{BB962C8B-B14F-4D97-AF65-F5344CB8AC3E}">
        <p14:creationId xmlns:p14="http://schemas.microsoft.com/office/powerpoint/2010/main" val="235335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38545"/>
            <a:ext cx="9144000" cy="1122219"/>
          </a:xfrm>
        </p:spPr>
        <p:txBody>
          <a:bodyPr>
            <a:normAutofit fontScale="90000"/>
          </a:bodyPr>
          <a:lstStyle/>
          <a:p>
            <a:r>
              <a:rPr lang="fr-FR" sz="5300" b="1" i="1" dirty="0" smtClean="0"/>
              <a:t>DU - G&amp;D</a:t>
            </a:r>
            <a:r>
              <a:rPr lang="fr-FR" sz="3200" b="1" i="1" dirty="0" smtClean="0"/>
              <a:t/>
            </a:r>
            <a:br>
              <a:rPr lang="fr-FR" sz="3200" b="1" i="1" dirty="0" smtClean="0"/>
            </a:br>
            <a:r>
              <a:rPr lang="fr-FR" sz="3200" b="1" i="1" dirty="0" smtClean="0"/>
              <a:t>Cours : Genre, plaidoyer et lobbying</a:t>
            </a:r>
            <a:endParaRPr lang="fr-FR" sz="2700" b="1" i="1" dirty="0"/>
          </a:p>
        </p:txBody>
      </p:sp>
      <p:sp>
        <p:nvSpPr>
          <p:cNvPr id="3" name="Sous-titre 2"/>
          <p:cNvSpPr>
            <a:spLocks noGrp="1"/>
          </p:cNvSpPr>
          <p:nvPr>
            <p:ph type="subTitle" idx="1"/>
          </p:nvPr>
        </p:nvSpPr>
        <p:spPr>
          <a:xfrm>
            <a:off x="0" y="5593222"/>
            <a:ext cx="12192000" cy="1264777"/>
          </a:xfrm>
        </p:spPr>
        <p:txBody>
          <a:bodyPr>
            <a:normAutofit lnSpcReduction="10000"/>
          </a:bodyPr>
          <a:lstStyle/>
          <a:p>
            <a:pPr algn="l"/>
            <a:r>
              <a:rPr lang="fr-FR" b="1" dirty="0"/>
              <a:t>Dr Poussi SAWADOGO </a:t>
            </a:r>
            <a:endParaRPr lang="fr-FR" b="1" dirty="0" smtClean="0"/>
          </a:p>
          <a:p>
            <a:pPr algn="l"/>
            <a:r>
              <a:rPr lang="fr-FR" dirty="0" smtClean="0"/>
              <a:t>CAS – Genre 2017/ </a:t>
            </a:r>
            <a:r>
              <a:rPr lang="fr-FR" dirty="0"/>
              <a:t>IHEID, Genève</a:t>
            </a:r>
            <a:r>
              <a:rPr lang="fr-FR" dirty="0" smtClean="0"/>
              <a:t> (option Genre et </a:t>
            </a:r>
            <a:r>
              <a:rPr lang="fr-FR" dirty="0" smtClean="0"/>
              <a:t>éducation)</a:t>
            </a:r>
          </a:p>
          <a:p>
            <a:pPr algn="r"/>
            <a:r>
              <a:rPr lang="fr-FR" dirty="0" smtClean="0"/>
              <a:t>Août</a:t>
            </a:r>
            <a:r>
              <a:rPr lang="fr-FR" dirty="0" smtClean="0"/>
              <a:t> 2021</a:t>
            </a:r>
            <a:endParaRPr lang="fr-FR" dirty="0"/>
          </a:p>
        </p:txBody>
      </p:sp>
      <p:pic>
        <p:nvPicPr>
          <p:cNvPr id="7" name="Picture 2" descr="http://www.burkina-faso.ca/wp-content/images/education_filles_burkina.gif"/>
          <p:cNvPicPr>
            <a:picLocks noChangeAspect="1" noChangeArrowheads="1"/>
          </p:cNvPicPr>
          <p:nvPr/>
        </p:nvPicPr>
        <p:blipFill>
          <a:blip r:embed="rId2"/>
          <a:srcRect/>
          <a:stretch>
            <a:fillRect/>
          </a:stretch>
        </p:blipFill>
        <p:spPr bwMode="auto">
          <a:xfrm>
            <a:off x="4388830" y="1418329"/>
            <a:ext cx="4342194" cy="4303598"/>
          </a:xfrm>
          <a:prstGeom prst="rect">
            <a:avLst/>
          </a:prstGeom>
          <a:noFill/>
        </p:spPr>
      </p:pic>
    </p:spTree>
    <p:extLst>
      <p:ext uri="{BB962C8B-B14F-4D97-AF65-F5344CB8AC3E}">
        <p14:creationId xmlns:p14="http://schemas.microsoft.com/office/powerpoint/2010/main" val="2301247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52650" y="365127"/>
            <a:ext cx="7886700" cy="930274"/>
          </a:xfrm>
        </p:spPr>
        <p:txBody>
          <a:bodyPr/>
          <a:lstStyle/>
          <a:p>
            <a:pPr algn="ctr" eaLnBrk="1" hangingPunct="1"/>
            <a:r>
              <a:rPr lang="fr-CH" altLang="en-US" sz="4000" b="1" dirty="0" smtClean="0">
                <a:latin typeface="Arial" panose="020B0604020202020204" pitchFamily="34" charset="0"/>
                <a:cs typeface="Arial" panose="020B0604020202020204" pitchFamily="34" charset="0"/>
              </a:rPr>
              <a:t>1.3. </a:t>
            </a:r>
            <a:r>
              <a:rPr lang="fr-CH" altLang="en-US" sz="4000" b="1" dirty="0">
                <a:latin typeface="Arial" panose="020B0604020202020204" pitchFamily="34" charset="0"/>
                <a:cs typeface="Arial" panose="020B0604020202020204" pitchFamily="34" charset="0"/>
              </a:rPr>
              <a:t>FORMES DE PLAIDOYER</a:t>
            </a:r>
          </a:p>
        </p:txBody>
      </p:sp>
      <p:sp>
        <p:nvSpPr>
          <p:cNvPr id="19459" name="Rectangle 3"/>
          <p:cNvSpPr>
            <a:spLocks noGrp="1" noChangeArrowheads="1"/>
          </p:cNvSpPr>
          <p:nvPr>
            <p:ph type="body" idx="1"/>
          </p:nvPr>
        </p:nvSpPr>
        <p:spPr>
          <a:xfrm>
            <a:off x="279391" y="1677569"/>
            <a:ext cx="6592464" cy="4587596"/>
          </a:xfrm>
        </p:spPr>
        <p:txBody>
          <a:bodyPr>
            <a:noAutofit/>
          </a:bodyPr>
          <a:lstStyle/>
          <a:p>
            <a:pPr eaLnBrk="1" hangingPunct="1">
              <a:buFont typeface="Wingdings" panose="05000000000000000000" pitchFamily="2" charset="2"/>
              <a:buChar char="ü"/>
            </a:pPr>
            <a:r>
              <a:rPr lang="fr-CH" altLang="en-US" dirty="0"/>
              <a:t>D</a:t>
            </a:r>
            <a:r>
              <a:rPr lang="fr-CH" altLang="en-US" dirty="0" smtClean="0"/>
              <a:t>iscussions </a:t>
            </a:r>
            <a:r>
              <a:rPr lang="fr-CH" altLang="en-US" dirty="0"/>
              <a:t>confidentielles</a:t>
            </a:r>
          </a:p>
          <a:p>
            <a:pPr eaLnBrk="1" hangingPunct="1">
              <a:buFont typeface="Wingdings" panose="05000000000000000000" pitchFamily="2" charset="2"/>
              <a:buChar char="ü"/>
            </a:pPr>
            <a:r>
              <a:rPr lang="fr-CH" altLang="en-US" dirty="0"/>
              <a:t>C</a:t>
            </a:r>
            <a:r>
              <a:rPr lang="fr-CH" altLang="en-US" dirty="0" smtClean="0"/>
              <a:t>ommunications </a:t>
            </a:r>
            <a:r>
              <a:rPr lang="fr-CH" altLang="en-US" dirty="0"/>
              <a:t>indirectes</a:t>
            </a:r>
          </a:p>
          <a:p>
            <a:pPr eaLnBrk="1" hangingPunct="1">
              <a:buFont typeface="Wingdings" panose="05000000000000000000" pitchFamily="2" charset="2"/>
              <a:buChar char="ü"/>
            </a:pPr>
            <a:r>
              <a:rPr lang="fr-CH" altLang="en-US" dirty="0"/>
              <a:t>C</a:t>
            </a:r>
            <a:r>
              <a:rPr lang="fr-CH" altLang="en-US" dirty="0" smtClean="0"/>
              <a:t>ommunication </a:t>
            </a:r>
            <a:r>
              <a:rPr lang="fr-CH" altLang="en-US" dirty="0"/>
              <a:t>écrite</a:t>
            </a:r>
          </a:p>
          <a:p>
            <a:pPr eaLnBrk="1" hangingPunct="1">
              <a:buFont typeface="Wingdings" panose="05000000000000000000" pitchFamily="2" charset="2"/>
              <a:buChar char="ü"/>
            </a:pPr>
            <a:r>
              <a:rPr lang="fr-CH" altLang="en-US" dirty="0"/>
              <a:t>R</a:t>
            </a:r>
            <a:r>
              <a:rPr lang="fr-CH" altLang="en-US" dirty="0" smtClean="0"/>
              <a:t>ecours </a:t>
            </a:r>
            <a:r>
              <a:rPr lang="fr-CH" altLang="en-US" dirty="0"/>
              <a:t>à des intermédiaires / à d’autres acteurs influents</a:t>
            </a:r>
          </a:p>
          <a:p>
            <a:pPr eaLnBrk="1" hangingPunct="1">
              <a:buFont typeface="Wingdings" panose="05000000000000000000" pitchFamily="2" charset="2"/>
              <a:buChar char="ü"/>
            </a:pPr>
            <a:r>
              <a:rPr lang="fr-CH" altLang="en-US" dirty="0"/>
              <a:t>R</a:t>
            </a:r>
            <a:r>
              <a:rPr lang="fr-CH" altLang="en-US" dirty="0" smtClean="0"/>
              <a:t>apports </a:t>
            </a:r>
            <a:r>
              <a:rPr lang="fr-CH" altLang="en-US" dirty="0"/>
              <a:t>publics &amp; médiatiques</a:t>
            </a:r>
          </a:p>
          <a:p>
            <a:pPr eaLnBrk="1" hangingPunct="1">
              <a:buFont typeface="Wingdings" panose="05000000000000000000" pitchFamily="2" charset="2"/>
              <a:buChar char="ü"/>
            </a:pPr>
            <a:r>
              <a:rPr lang="fr-CH" altLang="en-US" dirty="0"/>
              <a:t>Lobbying</a:t>
            </a:r>
          </a:p>
          <a:p>
            <a:pPr eaLnBrk="1" hangingPunct="1">
              <a:buFont typeface="Wingdings" panose="05000000000000000000" pitchFamily="2" charset="2"/>
              <a:buChar char="ü"/>
            </a:pPr>
            <a:r>
              <a:rPr lang="fr-CH" altLang="en-US" dirty="0"/>
              <a:t>Manifestations (pression) </a:t>
            </a:r>
          </a:p>
          <a:p>
            <a:pPr eaLnBrk="1" hangingPunct="1">
              <a:buFont typeface="Wingdings" panose="05000000000000000000" pitchFamily="2" charset="2"/>
              <a:buChar char="ü"/>
            </a:pPr>
            <a:r>
              <a:rPr lang="fr-CH" altLang="en-US" dirty="0"/>
              <a:t>Pétitions </a:t>
            </a:r>
          </a:p>
        </p:txBody>
      </p:sp>
      <p:pic>
        <p:nvPicPr>
          <p:cNvPr id="2" name="Image 1"/>
          <p:cNvPicPr>
            <a:picLocks noChangeAspect="1"/>
          </p:cNvPicPr>
          <p:nvPr/>
        </p:nvPicPr>
        <p:blipFill>
          <a:blip r:embed="rId3"/>
          <a:stretch>
            <a:fillRect/>
          </a:stretch>
        </p:blipFill>
        <p:spPr>
          <a:xfrm>
            <a:off x="8112715" y="1202649"/>
            <a:ext cx="3387101" cy="5434758"/>
          </a:xfrm>
          <a:prstGeom prst="rect">
            <a:avLst/>
          </a:prstGeom>
        </p:spPr>
      </p:pic>
      <p:sp>
        <p:nvSpPr>
          <p:cNvPr id="3" name="Rectangle 2"/>
          <p:cNvSpPr/>
          <p:nvPr/>
        </p:nvSpPr>
        <p:spPr>
          <a:xfrm>
            <a:off x="8331888" y="6268075"/>
            <a:ext cx="2948756" cy="369332"/>
          </a:xfrm>
          <a:prstGeom prst="rect">
            <a:avLst/>
          </a:prstGeom>
        </p:spPr>
        <p:txBody>
          <a:bodyPr wrap="none">
            <a:spAutoFit/>
          </a:bodyPr>
          <a:lstStyle/>
          <a:p>
            <a:r>
              <a:rPr lang="en-US" b="1" dirty="0" err="1"/>
              <a:t>Denie</a:t>
            </a:r>
            <a:r>
              <a:rPr lang="en-US" b="1" dirty="0"/>
              <a:t> Mukwege _ Prix Nobel</a:t>
            </a:r>
          </a:p>
        </p:txBody>
      </p:sp>
    </p:spTree>
    <p:extLst>
      <p:ext uri="{BB962C8B-B14F-4D97-AF65-F5344CB8AC3E}">
        <p14:creationId xmlns:p14="http://schemas.microsoft.com/office/powerpoint/2010/main" val="327412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anim calcmode="lin" valueType="num">
                                      <p:cBhvr>
                                        <p:cTn id="8" dur="2000" fill="hold"/>
                                        <p:tgtEl>
                                          <p:spTgt spid="1945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94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2000"/>
                                        <p:tgtEl>
                                          <p:spTgt spid="19459">
                                            <p:txEl>
                                              <p:pRg st="1" end="1"/>
                                            </p:txEl>
                                          </p:spTgt>
                                        </p:tgtEl>
                                      </p:cBhvr>
                                    </p:animEffect>
                                    <p:anim calcmode="lin" valueType="num">
                                      <p:cBhvr>
                                        <p:cTn id="15" dur="2000" fill="hold"/>
                                        <p:tgtEl>
                                          <p:spTgt spid="19459">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94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2000"/>
                                        <p:tgtEl>
                                          <p:spTgt spid="19459">
                                            <p:txEl>
                                              <p:pRg st="2" end="2"/>
                                            </p:txEl>
                                          </p:spTgt>
                                        </p:tgtEl>
                                      </p:cBhvr>
                                    </p:animEffect>
                                    <p:anim calcmode="lin" valueType="num">
                                      <p:cBhvr>
                                        <p:cTn id="22" dur="2000" fill="hold"/>
                                        <p:tgtEl>
                                          <p:spTgt spid="19459">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194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2000"/>
                                        <p:tgtEl>
                                          <p:spTgt spid="19459">
                                            <p:txEl>
                                              <p:pRg st="3" end="3"/>
                                            </p:txEl>
                                          </p:spTgt>
                                        </p:tgtEl>
                                      </p:cBhvr>
                                    </p:animEffect>
                                    <p:anim calcmode="lin" valueType="num">
                                      <p:cBhvr>
                                        <p:cTn id="29" dur="2000" fill="hold"/>
                                        <p:tgtEl>
                                          <p:spTgt spid="19459">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194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Effect transition="in" filter="fade">
                                      <p:cBhvr>
                                        <p:cTn id="35" dur="2000"/>
                                        <p:tgtEl>
                                          <p:spTgt spid="19459">
                                            <p:txEl>
                                              <p:pRg st="4" end="4"/>
                                            </p:txEl>
                                          </p:spTgt>
                                        </p:tgtEl>
                                      </p:cBhvr>
                                    </p:animEffect>
                                    <p:anim calcmode="lin" valueType="num">
                                      <p:cBhvr>
                                        <p:cTn id="36" dur="2000" fill="hold"/>
                                        <p:tgtEl>
                                          <p:spTgt spid="19459">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1945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9459">
                                            <p:txEl>
                                              <p:pRg st="5" end="5"/>
                                            </p:txEl>
                                          </p:spTgt>
                                        </p:tgtEl>
                                        <p:attrNameLst>
                                          <p:attrName>style.visibility</p:attrName>
                                        </p:attrNameLst>
                                      </p:cBhvr>
                                      <p:to>
                                        <p:strVal val="visible"/>
                                      </p:to>
                                    </p:set>
                                    <p:animEffect transition="in" filter="fade">
                                      <p:cBhvr>
                                        <p:cTn id="42" dur="2000"/>
                                        <p:tgtEl>
                                          <p:spTgt spid="19459">
                                            <p:txEl>
                                              <p:pRg st="5" end="5"/>
                                            </p:txEl>
                                          </p:spTgt>
                                        </p:tgtEl>
                                      </p:cBhvr>
                                    </p:animEffect>
                                    <p:anim calcmode="lin" valueType="num">
                                      <p:cBhvr>
                                        <p:cTn id="43" dur="2000" fill="hold"/>
                                        <p:tgtEl>
                                          <p:spTgt spid="19459">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1945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9459">
                                            <p:txEl>
                                              <p:pRg st="6" end="6"/>
                                            </p:txEl>
                                          </p:spTgt>
                                        </p:tgtEl>
                                        <p:attrNameLst>
                                          <p:attrName>style.visibility</p:attrName>
                                        </p:attrNameLst>
                                      </p:cBhvr>
                                      <p:to>
                                        <p:strVal val="visible"/>
                                      </p:to>
                                    </p:set>
                                    <p:animEffect transition="in" filter="fade">
                                      <p:cBhvr>
                                        <p:cTn id="49" dur="2000"/>
                                        <p:tgtEl>
                                          <p:spTgt spid="19459">
                                            <p:txEl>
                                              <p:pRg st="6" end="6"/>
                                            </p:txEl>
                                          </p:spTgt>
                                        </p:tgtEl>
                                      </p:cBhvr>
                                    </p:animEffect>
                                    <p:anim calcmode="lin" valueType="num">
                                      <p:cBhvr>
                                        <p:cTn id="50" dur="2000" fill="hold"/>
                                        <p:tgtEl>
                                          <p:spTgt spid="19459">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1945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9459">
                                            <p:txEl>
                                              <p:pRg st="7" end="7"/>
                                            </p:txEl>
                                          </p:spTgt>
                                        </p:tgtEl>
                                        <p:attrNameLst>
                                          <p:attrName>style.visibility</p:attrName>
                                        </p:attrNameLst>
                                      </p:cBhvr>
                                      <p:to>
                                        <p:strVal val="visible"/>
                                      </p:to>
                                    </p:set>
                                    <p:animEffect transition="in" filter="fade">
                                      <p:cBhvr>
                                        <p:cTn id="56" dur="2000"/>
                                        <p:tgtEl>
                                          <p:spTgt spid="19459">
                                            <p:txEl>
                                              <p:pRg st="7" end="7"/>
                                            </p:txEl>
                                          </p:spTgt>
                                        </p:tgtEl>
                                      </p:cBhvr>
                                    </p:animEffect>
                                    <p:anim calcmode="lin" valueType="num">
                                      <p:cBhvr>
                                        <p:cTn id="57" dur="2000" fill="hold"/>
                                        <p:tgtEl>
                                          <p:spTgt spid="19459">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1945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32971"/>
            <a:ext cx="8229600" cy="652641"/>
          </a:xfrm>
        </p:spPr>
        <p:txBody>
          <a:bodyPr>
            <a:normAutofit fontScale="90000"/>
          </a:bodyPr>
          <a:lstStyle/>
          <a:p>
            <a:pPr algn="ctr" eaLnBrk="1" hangingPunct="1"/>
            <a:r>
              <a:rPr lang="fr-FR" sz="2800" b="1" dirty="0" smtClean="0">
                <a:latin typeface="Arial" panose="020B0604020202020204" pitchFamily="34" charset="0"/>
                <a:cs typeface="Arial" panose="020B0604020202020204" pitchFamily="34" charset="0"/>
              </a:rPr>
              <a:t>1.4. </a:t>
            </a:r>
            <a:r>
              <a:rPr lang="fr-FR" sz="2800" b="1" dirty="0">
                <a:latin typeface="Arial" panose="020B0604020202020204" pitchFamily="34" charset="0"/>
                <a:cs typeface="Arial" panose="020B0604020202020204" pitchFamily="34" charset="0"/>
              </a:rPr>
              <a:t>NIVEAUX D’INTERVENTION DU PLAIDOYER</a:t>
            </a:r>
          </a:p>
        </p:txBody>
      </p:sp>
      <p:graphicFrame>
        <p:nvGraphicFramePr>
          <p:cNvPr id="429100" name="Group 44"/>
          <p:cNvGraphicFramePr>
            <a:graphicFrameLocks noGrp="1"/>
          </p:cNvGraphicFramePr>
          <p:nvPr>
            <p:ph idx="1"/>
            <p:extLst/>
          </p:nvPr>
        </p:nvGraphicFramePr>
        <p:xfrm>
          <a:off x="1620591" y="878984"/>
          <a:ext cx="8957257" cy="5793169"/>
        </p:xfrm>
        <a:graphic>
          <a:graphicData uri="http://schemas.openxmlformats.org/drawingml/2006/table">
            <a:tbl>
              <a:tblPr/>
              <a:tblGrid>
                <a:gridCol w="2775399">
                  <a:extLst>
                    <a:ext uri="{9D8B030D-6E8A-4147-A177-3AD203B41FA5}">
                      <a16:colId xmlns:a16="http://schemas.microsoft.com/office/drawing/2014/main" val="20000"/>
                    </a:ext>
                  </a:extLst>
                </a:gridCol>
                <a:gridCol w="6181858">
                  <a:extLst>
                    <a:ext uri="{9D8B030D-6E8A-4147-A177-3AD203B41FA5}">
                      <a16:colId xmlns:a16="http://schemas.microsoft.com/office/drawing/2014/main" val="20001"/>
                    </a:ext>
                  </a:extLst>
                </a:gridCol>
              </a:tblGrid>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dirty="0" smtClean="0">
                          <a:ln>
                            <a:noFill/>
                          </a:ln>
                          <a:solidFill>
                            <a:schemeClr val="tx1"/>
                          </a:solidFill>
                          <a:effectLst/>
                          <a:latin typeface="Arial" charset="0"/>
                        </a:rPr>
                        <a:t>NIVEAUX D’INTERVENTION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Arial" charset="0"/>
                        </a:rPr>
                        <a:t>NATURE DE L’INTERVENTION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Arial" charset="0"/>
                        </a:rPr>
                        <a:t>International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smtClean="0">
                          <a:ln>
                            <a:noFill/>
                          </a:ln>
                          <a:solidFill>
                            <a:schemeClr val="tx1"/>
                          </a:solidFill>
                          <a:effectLst/>
                          <a:latin typeface="Arial" charset="0"/>
                        </a:rPr>
                        <a:t>Chartes, Déclarations, Accords, Traités, Résolutions, Encycliques, Plates-formes, Programmes d’action, Manifestes, Conventions…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Arial" charset="0"/>
                        </a:rPr>
                        <a:t>National ou central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smtClean="0">
                          <a:ln>
                            <a:noFill/>
                          </a:ln>
                          <a:solidFill>
                            <a:schemeClr val="tx1"/>
                          </a:solidFill>
                          <a:effectLst/>
                          <a:latin typeface="Arial" charset="0"/>
                        </a:rPr>
                        <a:t>Constitution, Lois, Ordonnances, Décrets, Arrêtés, Directives, Protocoles, Normes et standards, Politiques, Programmes, Stratégies, Documents d’orientation, Déclarations…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1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Arial" charset="0"/>
                        </a:rPr>
                        <a:t>Régional ou intermédiaire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smtClean="0">
                          <a:ln>
                            <a:noFill/>
                          </a:ln>
                          <a:solidFill>
                            <a:schemeClr val="tx1"/>
                          </a:solidFill>
                          <a:effectLst/>
                          <a:latin typeface="Arial" charset="0"/>
                        </a:rPr>
                        <a:t>Arrêtés, Règlements, Directives, Lettres…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0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1" i="0" u="none" strike="noStrike" cap="none" normalizeH="0" baseline="0" smtClean="0">
                          <a:ln>
                            <a:noFill/>
                          </a:ln>
                          <a:solidFill>
                            <a:schemeClr val="tx1"/>
                          </a:solidFill>
                          <a:effectLst/>
                          <a:latin typeface="Arial" charset="0"/>
                        </a:rPr>
                        <a:t>Local, communautaire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smtClean="0">
                          <a:ln>
                            <a:noFill/>
                          </a:ln>
                          <a:solidFill>
                            <a:schemeClr val="tx1"/>
                          </a:solidFill>
                          <a:effectLst/>
                          <a:latin typeface="Arial" charset="0"/>
                        </a:rPr>
                        <a:t>Arrêtés, Règlements, Directives, Lettres, Us et coutumes,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200" b="0" i="0" u="none" strike="noStrike" cap="none" normalizeH="0" baseline="0" dirty="0" smtClean="0">
                          <a:ln>
                            <a:noFill/>
                          </a:ln>
                          <a:solidFill>
                            <a:schemeClr val="tx1"/>
                          </a:solidFill>
                          <a:effectLst/>
                          <a:latin typeface="Arial" charset="0"/>
                        </a:rPr>
                        <a:t>Traditions, Décisions traditionnelles…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176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9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165100"/>
            <a:ext cx="8229600" cy="815975"/>
          </a:xfrm>
        </p:spPr>
        <p:txBody>
          <a:bodyPr>
            <a:noAutofit/>
          </a:bodyPr>
          <a:lstStyle/>
          <a:p>
            <a:pPr algn="ctr" eaLnBrk="1" hangingPunct="1"/>
            <a:r>
              <a:rPr lang="fr-FR" sz="2800" b="1" dirty="0" smtClean="0">
                <a:latin typeface="Arial" panose="020B0604020202020204" pitchFamily="34" charset="0"/>
                <a:cs typeface="Arial" panose="020B0604020202020204" pitchFamily="34" charset="0"/>
              </a:rPr>
              <a:t>1.5. </a:t>
            </a:r>
            <a:r>
              <a:rPr lang="fr-FR" sz="2800" b="1" dirty="0">
                <a:latin typeface="Arial" panose="020B0604020202020204" pitchFamily="34" charset="0"/>
                <a:cs typeface="Arial" panose="020B0604020202020204" pitchFamily="34" charset="0"/>
              </a:rPr>
              <a:t>CADRE DE REFERENCE ET APPROCHES DU PLAIDOYER</a:t>
            </a:r>
          </a:p>
        </p:txBody>
      </p:sp>
      <p:sp>
        <p:nvSpPr>
          <p:cNvPr id="22531" name="Oval 5"/>
          <p:cNvSpPr>
            <a:spLocks noChangeArrowheads="1"/>
          </p:cNvSpPr>
          <p:nvPr/>
        </p:nvSpPr>
        <p:spPr bwMode="auto">
          <a:xfrm>
            <a:off x="5303839" y="2781300"/>
            <a:ext cx="1944687" cy="1295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PLAIDOYER </a:t>
            </a:r>
          </a:p>
          <a:p>
            <a:pPr algn="ctr" eaLnBrk="1" hangingPunct="1"/>
            <a:r>
              <a:rPr lang="fr-FR" b="1"/>
              <a:t>LOBBYING</a:t>
            </a:r>
          </a:p>
        </p:txBody>
      </p:sp>
      <p:sp>
        <p:nvSpPr>
          <p:cNvPr id="21508" name="Line 6"/>
          <p:cNvSpPr>
            <a:spLocks noChangeShapeType="1"/>
          </p:cNvSpPr>
          <p:nvPr/>
        </p:nvSpPr>
        <p:spPr bwMode="auto">
          <a:xfrm flipH="1" flipV="1">
            <a:off x="6383338" y="1916114"/>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3" name="Rectangle 7"/>
          <p:cNvSpPr>
            <a:spLocks noChangeArrowheads="1"/>
          </p:cNvSpPr>
          <p:nvPr/>
        </p:nvSpPr>
        <p:spPr bwMode="auto">
          <a:xfrm>
            <a:off x="5808664" y="1412875"/>
            <a:ext cx="1368425" cy="5032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Alliances</a:t>
            </a:r>
          </a:p>
        </p:txBody>
      </p:sp>
      <p:sp>
        <p:nvSpPr>
          <p:cNvPr id="21510" name="Line 8"/>
          <p:cNvSpPr>
            <a:spLocks noChangeShapeType="1"/>
          </p:cNvSpPr>
          <p:nvPr/>
        </p:nvSpPr>
        <p:spPr bwMode="auto">
          <a:xfrm flipV="1">
            <a:off x="7175501" y="2276475"/>
            <a:ext cx="504825" cy="973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5" name="Rectangle 9"/>
          <p:cNvSpPr>
            <a:spLocks noChangeArrowheads="1"/>
          </p:cNvSpPr>
          <p:nvPr/>
        </p:nvSpPr>
        <p:spPr bwMode="auto">
          <a:xfrm>
            <a:off x="7391400" y="1773239"/>
            <a:ext cx="1225550" cy="5032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Données</a:t>
            </a:r>
          </a:p>
        </p:txBody>
      </p:sp>
      <p:sp>
        <p:nvSpPr>
          <p:cNvPr id="21512" name="Line 10"/>
          <p:cNvSpPr>
            <a:spLocks noChangeShapeType="1"/>
          </p:cNvSpPr>
          <p:nvPr/>
        </p:nvSpPr>
        <p:spPr bwMode="auto">
          <a:xfrm flipV="1">
            <a:off x="7248525" y="2997200"/>
            <a:ext cx="12954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7" name="Rectangle 11"/>
          <p:cNvSpPr>
            <a:spLocks noChangeArrowheads="1"/>
          </p:cNvSpPr>
          <p:nvPr/>
        </p:nvSpPr>
        <p:spPr bwMode="auto">
          <a:xfrm>
            <a:off x="8112126" y="2492376"/>
            <a:ext cx="1368425" cy="5048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Objectifs</a:t>
            </a:r>
          </a:p>
        </p:txBody>
      </p:sp>
      <p:sp>
        <p:nvSpPr>
          <p:cNvPr id="21514" name="Line 12"/>
          <p:cNvSpPr>
            <a:spLocks noChangeShapeType="1"/>
          </p:cNvSpPr>
          <p:nvPr/>
        </p:nvSpPr>
        <p:spPr bwMode="auto">
          <a:xfrm flipV="1">
            <a:off x="7175500" y="3500438"/>
            <a:ext cx="129698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9" name="Rectangle 13"/>
          <p:cNvSpPr>
            <a:spLocks noChangeArrowheads="1"/>
          </p:cNvSpPr>
          <p:nvPr/>
        </p:nvSpPr>
        <p:spPr bwMode="auto">
          <a:xfrm>
            <a:off x="8472488" y="3213100"/>
            <a:ext cx="1295400"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Cibles</a:t>
            </a:r>
          </a:p>
        </p:txBody>
      </p:sp>
      <p:sp>
        <p:nvSpPr>
          <p:cNvPr id="21516" name="Line 14"/>
          <p:cNvSpPr>
            <a:spLocks noChangeShapeType="1"/>
          </p:cNvSpPr>
          <p:nvPr/>
        </p:nvSpPr>
        <p:spPr bwMode="auto">
          <a:xfrm>
            <a:off x="6959601" y="3860800"/>
            <a:ext cx="1439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41" name="Rectangle 15"/>
          <p:cNvSpPr>
            <a:spLocks noChangeArrowheads="1"/>
          </p:cNvSpPr>
          <p:nvPr/>
        </p:nvSpPr>
        <p:spPr bwMode="auto">
          <a:xfrm>
            <a:off x="8401050" y="3789363"/>
            <a:ext cx="1366838" cy="3603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Médias</a:t>
            </a:r>
          </a:p>
        </p:txBody>
      </p:sp>
      <p:sp>
        <p:nvSpPr>
          <p:cNvPr id="21518" name="Line 16"/>
          <p:cNvSpPr>
            <a:spLocks noChangeShapeType="1"/>
          </p:cNvSpPr>
          <p:nvPr/>
        </p:nvSpPr>
        <p:spPr bwMode="auto">
          <a:xfrm>
            <a:off x="6815138" y="3968751"/>
            <a:ext cx="122555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43" name="Rectangle 17"/>
          <p:cNvSpPr>
            <a:spLocks noChangeArrowheads="1"/>
          </p:cNvSpPr>
          <p:nvPr/>
        </p:nvSpPr>
        <p:spPr bwMode="auto">
          <a:xfrm>
            <a:off x="7896225" y="4437063"/>
            <a:ext cx="1727200"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Problème</a:t>
            </a:r>
          </a:p>
        </p:txBody>
      </p:sp>
      <p:sp>
        <p:nvSpPr>
          <p:cNvPr id="21520" name="Line 18"/>
          <p:cNvSpPr>
            <a:spLocks noChangeShapeType="1"/>
          </p:cNvSpPr>
          <p:nvPr/>
        </p:nvSpPr>
        <p:spPr bwMode="auto">
          <a:xfrm>
            <a:off x="6707188" y="3970338"/>
            <a:ext cx="36512" cy="971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45" name="Rectangle 19"/>
          <p:cNvSpPr>
            <a:spLocks noChangeArrowheads="1"/>
          </p:cNvSpPr>
          <p:nvPr/>
        </p:nvSpPr>
        <p:spPr bwMode="auto">
          <a:xfrm>
            <a:off x="6096001" y="4868863"/>
            <a:ext cx="1439863"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Formation</a:t>
            </a:r>
          </a:p>
        </p:txBody>
      </p:sp>
      <p:sp>
        <p:nvSpPr>
          <p:cNvPr id="21522" name="Line 20"/>
          <p:cNvSpPr>
            <a:spLocks noChangeShapeType="1"/>
          </p:cNvSpPr>
          <p:nvPr/>
        </p:nvSpPr>
        <p:spPr bwMode="auto">
          <a:xfrm flipH="1">
            <a:off x="4800600" y="3968751"/>
            <a:ext cx="935038" cy="684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47" name="Rectangle 21"/>
          <p:cNvSpPr>
            <a:spLocks noChangeArrowheads="1"/>
          </p:cNvSpPr>
          <p:nvPr/>
        </p:nvSpPr>
        <p:spPr bwMode="auto">
          <a:xfrm>
            <a:off x="4151314" y="4652964"/>
            <a:ext cx="1512887" cy="35877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dirty="0"/>
              <a:t>Évaluation</a:t>
            </a:r>
          </a:p>
        </p:txBody>
      </p:sp>
      <p:sp>
        <p:nvSpPr>
          <p:cNvPr id="21524" name="Line 22"/>
          <p:cNvSpPr>
            <a:spLocks noChangeShapeType="1"/>
          </p:cNvSpPr>
          <p:nvPr/>
        </p:nvSpPr>
        <p:spPr bwMode="auto">
          <a:xfrm flipH="1">
            <a:off x="4151313" y="3729986"/>
            <a:ext cx="1223962"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49" name="Rectangle 23"/>
          <p:cNvSpPr>
            <a:spLocks noChangeArrowheads="1"/>
          </p:cNvSpPr>
          <p:nvPr/>
        </p:nvSpPr>
        <p:spPr bwMode="auto">
          <a:xfrm>
            <a:off x="2711450" y="3789364"/>
            <a:ext cx="1441450" cy="5048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Techniques </a:t>
            </a:r>
          </a:p>
          <a:p>
            <a:pPr algn="ctr" eaLnBrk="1" hangingPunct="1"/>
            <a:r>
              <a:rPr lang="fr-FR" b="1"/>
              <a:t>d’influence</a:t>
            </a:r>
          </a:p>
        </p:txBody>
      </p:sp>
      <p:sp>
        <p:nvSpPr>
          <p:cNvPr id="21526" name="Line 24"/>
          <p:cNvSpPr>
            <a:spLocks noChangeShapeType="1"/>
          </p:cNvSpPr>
          <p:nvPr/>
        </p:nvSpPr>
        <p:spPr bwMode="auto">
          <a:xfrm flipH="1" flipV="1">
            <a:off x="4151314" y="2997200"/>
            <a:ext cx="11525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51" name="Rectangle 25"/>
          <p:cNvSpPr>
            <a:spLocks noChangeArrowheads="1"/>
          </p:cNvSpPr>
          <p:nvPr/>
        </p:nvSpPr>
        <p:spPr bwMode="auto">
          <a:xfrm>
            <a:off x="2927350" y="2781300"/>
            <a:ext cx="1295400"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Messages</a:t>
            </a:r>
          </a:p>
        </p:txBody>
      </p:sp>
      <p:sp>
        <p:nvSpPr>
          <p:cNvPr id="21528" name="Line 26"/>
          <p:cNvSpPr>
            <a:spLocks noChangeShapeType="1"/>
          </p:cNvSpPr>
          <p:nvPr/>
        </p:nvSpPr>
        <p:spPr bwMode="auto">
          <a:xfrm flipH="1" flipV="1">
            <a:off x="4727575" y="2349500"/>
            <a:ext cx="79375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53" name="Rectangle 27"/>
          <p:cNvSpPr>
            <a:spLocks noChangeArrowheads="1"/>
          </p:cNvSpPr>
          <p:nvPr/>
        </p:nvSpPr>
        <p:spPr bwMode="auto">
          <a:xfrm>
            <a:off x="4008439" y="1773238"/>
            <a:ext cx="1512887" cy="6477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Mobilisation</a:t>
            </a:r>
          </a:p>
          <a:p>
            <a:pPr algn="ctr" eaLnBrk="1" hangingPunct="1"/>
            <a:r>
              <a:rPr lang="fr-FR" b="1"/>
              <a:t>de fonds</a:t>
            </a:r>
          </a:p>
        </p:txBody>
      </p:sp>
      <p:sp>
        <p:nvSpPr>
          <p:cNvPr id="26" name="Rectangle 3"/>
          <p:cNvSpPr txBox="1">
            <a:spLocks noChangeArrowheads="1"/>
          </p:cNvSpPr>
          <p:nvPr/>
        </p:nvSpPr>
        <p:spPr>
          <a:xfrm>
            <a:off x="1524000" y="5181529"/>
            <a:ext cx="9001696" cy="170346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fr-FR" sz="1800" b="1" dirty="0"/>
              <a:t>Approches :</a:t>
            </a:r>
          </a:p>
          <a:p>
            <a:pPr marL="342900" indent="-342900">
              <a:lnSpc>
                <a:spcPct val="80000"/>
              </a:lnSpc>
              <a:buFont typeface="+mj-lt"/>
              <a:buAutoNum type="arabicPeriod"/>
            </a:pPr>
            <a:r>
              <a:rPr lang="fr-FR" sz="1800" dirty="0"/>
              <a:t>information/ sensibilisation : valable pour toutes les audiences</a:t>
            </a:r>
          </a:p>
          <a:p>
            <a:pPr marL="342900" indent="-342900">
              <a:lnSpc>
                <a:spcPct val="80000"/>
              </a:lnSpc>
              <a:buFont typeface="+mj-lt"/>
              <a:buAutoNum type="arabicPeriod"/>
            </a:pPr>
            <a:r>
              <a:rPr lang="fr-FR" sz="1800" dirty="0"/>
              <a:t>mobilisation : valable pour les bénéficiaires, partenaires, communautés, personnes influentes</a:t>
            </a:r>
          </a:p>
          <a:p>
            <a:pPr marL="342900" indent="-342900">
              <a:lnSpc>
                <a:spcPct val="80000"/>
              </a:lnSpc>
              <a:buFont typeface="+mj-lt"/>
              <a:buAutoNum type="arabicPeriod"/>
            </a:pPr>
            <a:r>
              <a:rPr lang="fr-FR" sz="1800" dirty="0"/>
              <a:t>dialogue/négociation : utile pour les adversaires, décideurs, partenaires</a:t>
            </a:r>
          </a:p>
          <a:p>
            <a:pPr marL="342900" indent="-342900">
              <a:lnSpc>
                <a:spcPct val="80000"/>
              </a:lnSpc>
              <a:buFont typeface="+mj-lt"/>
              <a:buAutoNum type="arabicPeriod"/>
            </a:pPr>
            <a:r>
              <a:rPr lang="fr-FR" sz="1800" dirty="0"/>
              <a:t>pression : utiles pour les décideurs.</a:t>
            </a:r>
          </a:p>
        </p:txBody>
      </p:sp>
    </p:spTree>
    <p:extLst>
      <p:ext uri="{BB962C8B-B14F-4D97-AF65-F5344CB8AC3E}">
        <p14:creationId xmlns:p14="http://schemas.microsoft.com/office/powerpoint/2010/main" val="336373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4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5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3" grpId="0" animBg="1"/>
      <p:bldP spid="22535" grpId="0" animBg="1"/>
      <p:bldP spid="22537" grpId="0" animBg="1"/>
      <p:bldP spid="22539" grpId="0" animBg="1"/>
      <p:bldP spid="22541" grpId="0" animBg="1"/>
      <p:bldP spid="22543" grpId="0" animBg="1"/>
      <p:bldP spid="22545" grpId="0" animBg="1"/>
      <p:bldP spid="22547" grpId="0" animBg="1"/>
      <p:bldP spid="22549" grpId="0" animBg="1"/>
      <p:bldP spid="22551" grpId="0" animBg="1"/>
      <p:bldP spid="22553" grpId="0" animBg="1"/>
      <p:bldP spid="2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81183" y="627129"/>
            <a:ext cx="5125107" cy="6078471"/>
          </a:xfrm>
        </p:spPr>
        <p:txBody>
          <a:bodyPr>
            <a:normAutofit lnSpcReduction="10000"/>
          </a:bodyPr>
          <a:lstStyle/>
          <a:p>
            <a:pPr algn="just" eaLnBrk="1" hangingPunct="1">
              <a:lnSpc>
                <a:spcPct val="80000"/>
              </a:lnSpc>
              <a:buFontTx/>
              <a:buNone/>
            </a:pPr>
            <a:r>
              <a:rPr lang="fr-FR" sz="2400" dirty="0"/>
              <a:t>1- Techniques de la communication institutionnelle</a:t>
            </a:r>
          </a:p>
          <a:p>
            <a:pPr algn="just" eaLnBrk="1" hangingPunct="1">
              <a:lnSpc>
                <a:spcPct val="80000"/>
              </a:lnSpc>
              <a:buFontTx/>
              <a:buNone/>
            </a:pPr>
            <a:r>
              <a:rPr lang="fr-FR" sz="2400" dirty="0"/>
              <a:t>2- Techniques de lobbying </a:t>
            </a:r>
          </a:p>
          <a:p>
            <a:pPr algn="just">
              <a:lnSpc>
                <a:spcPct val="80000"/>
              </a:lnSpc>
              <a:buFontTx/>
              <a:buNone/>
            </a:pPr>
            <a:r>
              <a:rPr lang="fr-FR" sz="2400" dirty="0"/>
              <a:t>3- Techniques de négociation, de dialogue et d’échanges </a:t>
            </a:r>
          </a:p>
          <a:p>
            <a:pPr algn="just">
              <a:lnSpc>
                <a:spcPct val="80000"/>
              </a:lnSpc>
              <a:buFontTx/>
              <a:buNone/>
            </a:pPr>
            <a:r>
              <a:rPr lang="fr-FR" sz="2400" dirty="0"/>
              <a:t>4- Développement, diffusion et exploitation de matériel d’information</a:t>
            </a:r>
          </a:p>
          <a:p>
            <a:pPr algn="just">
              <a:lnSpc>
                <a:spcPct val="80000"/>
              </a:lnSpc>
              <a:buFontTx/>
              <a:buNone/>
            </a:pPr>
            <a:r>
              <a:rPr lang="fr-FR" sz="2400" dirty="0"/>
              <a:t>5- Techniques de collaboration avec la presse ou les communicateurs traditionnels </a:t>
            </a:r>
          </a:p>
          <a:p>
            <a:pPr algn="just">
              <a:lnSpc>
                <a:spcPct val="80000"/>
              </a:lnSpc>
              <a:buFontTx/>
              <a:buNone/>
            </a:pPr>
            <a:r>
              <a:rPr lang="fr-FR" sz="2400" dirty="0"/>
              <a:t>6- Techniques de mobilisation de ressources </a:t>
            </a:r>
          </a:p>
          <a:p>
            <a:pPr algn="just">
              <a:lnSpc>
                <a:spcPct val="80000"/>
              </a:lnSpc>
              <a:buFontTx/>
              <a:buNone/>
            </a:pPr>
            <a:r>
              <a:rPr lang="fr-FR" sz="2400" dirty="0"/>
              <a:t>7- Techniques de construction d’alliances </a:t>
            </a:r>
          </a:p>
          <a:p>
            <a:pPr algn="just">
              <a:lnSpc>
                <a:spcPct val="80000"/>
              </a:lnSpc>
              <a:buFontTx/>
              <a:buNone/>
            </a:pPr>
            <a:r>
              <a:rPr lang="fr-FR" sz="2400" dirty="0"/>
              <a:t>8- Techniques de mobilisation sociale ou communautaire </a:t>
            </a:r>
          </a:p>
          <a:p>
            <a:pPr algn="just">
              <a:lnSpc>
                <a:spcPct val="80000"/>
              </a:lnSpc>
              <a:buFontTx/>
              <a:buNone/>
            </a:pPr>
            <a:r>
              <a:rPr lang="fr-FR" sz="2400" dirty="0"/>
              <a:t>9- Techniques d’actions visant à contrer les </a:t>
            </a:r>
            <a:r>
              <a:rPr lang="fr-FR" sz="2400" dirty="0" smtClean="0"/>
              <a:t>adversaires</a:t>
            </a:r>
            <a:endParaRPr lang="fr-FR" sz="2400" dirty="0"/>
          </a:p>
        </p:txBody>
      </p:sp>
      <p:sp>
        <p:nvSpPr>
          <p:cNvPr id="23555" name="Rectangle 4"/>
          <p:cNvSpPr>
            <a:spLocks noChangeArrowheads="1"/>
          </p:cNvSpPr>
          <p:nvPr/>
        </p:nvSpPr>
        <p:spPr bwMode="auto">
          <a:xfrm>
            <a:off x="6995468" y="517525"/>
            <a:ext cx="3249613"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endParaRPr lang="fr-FR" sz="800"/>
          </a:p>
        </p:txBody>
      </p:sp>
      <p:sp>
        <p:nvSpPr>
          <p:cNvPr id="23556" name="Rectangle 5"/>
          <p:cNvSpPr>
            <a:spLocks noChangeArrowheads="1"/>
          </p:cNvSpPr>
          <p:nvPr/>
        </p:nvSpPr>
        <p:spPr bwMode="auto">
          <a:xfrm>
            <a:off x="6456363" y="260350"/>
            <a:ext cx="38989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endParaRPr lang="fr-FR" sz="2000"/>
          </a:p>
        </p:txBody>
      </p:sp>
      <p:sp>
        <p:nvSpPr>
          <p:cNvPr id="6" name="Rectangle 2"/>
          <p:cNvSpPr>
            <a:spLocks noGrp="1" noChangeArrowheads="1"/>
          </p:cNvSpPr>
          <p:nvPr>
            <p:ph type="title"/>
          </p:nvPr>
        </p:nvSpPr>
        <p:spPr>
          <a:xfrm>
            <a:off x="1955442" y="5755"/>
            <a:ext cx="8229600" cy="511578"/>
          </a:xfrm>
        </p:spPr>
        <p:txBody>
          <a:bodyPr>
            <a:noAutofit/>
          </a:bodyPr>
          <a:lstStyle/>
          <a:p>
            <a:pPr algn="ctr" eaLnBrk="1" hangingPunct="1"/>
            <a:r>
              <a:rPr lang="fr-FR" sz="2800" b="1" dirty="0" smtClean="0">
                <a:latin typeface="Arial" panose="020B0604020202020204" pitchFamily="34" charset="0"/>
                <a:cs typeface="Arial" panose="020B0604020202020204" pitchFamily="34" charset="0"/>
              </a:rPr>
              <a:t>1.6. </a:t>
            </a:r>
            <a:r>
              <a:rPr lang="fr-FR" sz="2800" b="1" dirty="0">
                <a:latin typeface="Arial" panose="020B0604020202020204" pitchFamily="34" charset="0"/>
                <a:cs typeface="Arial" panose="020B0604020202020204" pitchFamily="34" charset="0"/>
              </a:rPr>
              <a:t>TECHNIQUES DE PLAIDOYER</a:t>
            </a:r>
          </a:p>
        </p:txBody>
      </p:sp>
      <p:pic>
        <p:nvPicPr>
          <p:cNvPr id="2" name="Image 1"/>
          <p:cNvPicPr>
            <a:picLocks noChangeAspect="1"/>
          </p:cNvPicPr>
          <p:nvPr/>
        </p:nvPicPr>
        <p:blipFill>
          <a:blip r:embed="rId2"/>
          <a:stretch>
            <a:fillRect/>
          </a:stretch>
        </p:blipFill>
        <p:spPr>
          <a:xfrm>
            <a:off x="5825546" y="837478"/>
            <a:ext cx="6020090" cy="4779950"/>
          </a:xfrm>
          <a:prstGeom prst="rect">
            <a:avLst/>
          </a:prstGeom>
        </p:spPr>
      </p:pic>
    </p:spTree>
    <p:extLst>
      <p:ext uri="{BB962C8B-B14F-4D97-AF65-F5344CB8AC3E}">
        <p14:creationId xmlns:p14="http://schemas.microsoft.com/office/powerpoint/2010/main" val="108007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2002" y="102672"/>
            <a:ext cx="6447501" cy="549234"/>
          </a:xfrm>
        </p:spPr>
        <p:txBody>
          <a:bodyPr>
            <a:normAutofit fontScale="90000"/>
          </a:bodyPr>
          <a:lstStyle/>
          <a:p>
            <a:pPr algn="ctr"/>
            <a:r>
              <a:rPr lang="fr-FR" sz="3200" b="1" dirty="0" smtClean="0">
                <a:latin typeface="Arial" panose="020B0604020202020204" pitchFamily="34" charset="0"/>
                <a:cs typeface="Arial" panose="020B0604020202020204" pitchFamily="34" charset="0"/>
              </a:rPr>
              <a:t>1.7. </a:t>
            </a:r>
            <a:r>
              <a:rPr lang="fr-FR" sz="3200" b="1" dirty="0">
                <a:latin typeface="Arial" panose="020B0604020202020204" pitchFamily="34" charset="0"/>
                <a:cs typeface="Arial" panose="020B0604020202020204" pitchFamily="34" charset="0"/>
              </a:rPr>
              <a:t>PROCESSUS DE PLAIDOYER</a:t>
            </a:r>
          </a:p>
        </p:txBody>
      </p:sp>
      <p:sp>
        <p:nvSpPr>
          <p:cNvPr id="3" name="Espace réservé du contenu 2"/>
          <p:cNvSpPr>
            <a:spLocks noGrp="1"/>
          </p:cNvSpPr>
          <p:nvPr>
            <p:ph idx="1"/>
          </p:nvPr>
        </p:nvSpPr>
        <p:spPr>
          <a:xfrm>
            <a:off x="152585" y="1630359"/>
            <a:ext cx="5313942" cy="4241814"/>
          </a:xfrm>
        </p:spPr>
        <p:txBody>
          <a:bodyPr>
            <a:noAutofit/>
          </a:bodyPr>
          <a:lstStyle/>
          <a:p>
            <a:pPr>
              <a:buAutoNum type="arabicPeriod"/>
            </a:pPr>
            <a:r>
              <a:rPr lang="fr-FR" dirty="0" smtClean="0"/>
              <a:t> Donner </a:t>
            </a:r>
            <a:r>
              <a:rPr lang="fr-FR" dirty="0"/>
              <a:t>des preuves du problème </a:t>
            </a:r>
          </a:p>
          <a:p>
            <a:pPr>
              <a:buAutoNum type="arabicPeriod"/>
            </a:pPr>
            <a:r>
              <a:rPr lang="fr-FR" dirty="0" smtClean="0"/>
              <a:t> Identifier </a:t>
            </a:r>
            <a:r>
              <a:rPr lang="fr-FR" dirty="0"/>
              <a:t>des alliés qui partagent vos préoccupations </a:t>
            </a:r>
          </a:p>
          <a:p>
            <a:pPr>
              <a:buAutoNum type="arabicPeriod"/>
            </a:pPr>
            <a:r>
              <a:rPr lang="fr-FR" dirty="0" smtClean="0"/>
              <a:t> Identifier </a:t>
            </a:r>
            <a:r>
              <a:rPr lang="fr-FR" dirty="0"/>
              <a:t>qui doit participer à la résolution du problème</a:t>
            </a:r>
          </a:p>
          <a:p>
            <a:pPr>
              <a:buAutoNum type="arabicPeriod"/>
            </a:pPr>
            <a:r>
              <a:rPr lang="fr-FR" dirty="0" smtClean="0"/>
              <a:t> Parler </a:t>
            </a:r>
            <a:r>
              <a:rPr lang="fr-FR" dirty="0"/>
              <a:t>avec les gens qui peuvent résoudre le problème.</a:t>
            </a:r>
          </a:p>
          <a:p>
            <a:pPr>
              <a:buAutoNum type="arabicPeriod"/>
            </a:pPr>
            <a:r>
              <a:rPr lang="fr-FR" dirty="0" smtClean="0"/>
              <a:t> Élaborer </a:t>
            </a:r>
            <a:r>
              <a:rPr lang="fr-FR" dirty="0"/>
              <a:t>une stratégie.</a:t>
            </a:r>
          </a:p>
        </p:txBody>
      </p:sp>
      <p:pic>
        <p:nvPicPr>
          <p:cNvPr id="5" name="Image 4"/>
          <p:cNvPicPr>
            <a:picLocks noChangeAspect="1"/>
          </p:cNvPicPr>
          <p:nvPr/>
        </p:nvPicPr>
        <p:blipFill>
          <a:blip r:embed="rId2"/>
          <a:stretch>
            <a:fillRect/>
          </a:stretch>
        </p:blipFill>
        <p:spPr>
          <a:xfrm>
            <a:off x="5466527" y="919055"/>
            <a:ext cx="6517655" cy="4953117"/>
          </a:xfrm>
          <a:prstGeom prst="rect">
            <a:avLst/>
          </a:prstGeom>
        </p:spPr>
      </p:pic>
    </p:spTree>
    <p:extLst>
      <p:ext uri="{BB962C8B-B14F-4D97-AF65-F5344CB8AC3E}">
        <p14:creationId xmlns:p14="http://schemas.microsoft.com/office/powerpoint/2010/main" val="138817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52638" y="1589"/>
            <a:ext cx="8229600" cy="606425"/>
          </a:xfrm>
        </p:spPr>
        <p:txBody>
          <a:bodyPr>
            <a:normAutofit/>
          </a:bodyPr>
          <a:lstStyle/>
          <a:p>
            <a:pPr algn="ctr" eaLnBrk="1" hangingPunct="1"/>
            <a:r>
              <a:rPr lang="fr-FR" sz="2800" b="1" dirty="0" smtClean="0">
                <a:latin typeface="Arial" panose="020B0604020202020204" pitchFamily="34" charset="0"/>
                <a:cs typeface="Arial" panose="020B0604020202020204" pitchFamily="34" charset="0"/>
              </a:rPr>
              <a:t>1.8. </a:t>
            </a:r>
            <a:r>
              <a:rPr lang="fr-FR" sz="2800" b="1" dirty="0">
                <a:latin typeface="Arial" panose="020B0604020202020204" pitchFamily="34" charset="0"/>
                <a:cs typeface="Arial" panose="020B0604020202020204" pitchFamily="34" charset="0"/>
              </a:rPr>
              <a:t>PRÉPARATION DU PLAIDOYER</a:t>
            </a:r>
            <a:r>
              <a:rPr lang="en-US" sz="2800" dirty="0">
                <a:latin typeface="Arial" panose="020B0604020202020204" pitchFamily="34" charset="0"/>
                <a:cs typeface="Arial" panose="020B0604020202020204" pitchFamily="34" charset="0"/>
              </a:rPr>
              <a:t> </a:t>
            </a:r>
            <a:endParaRPr lang="fr-FR" sz="2800" dirty="0">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152400" y="608013"/>
            <a:ext cx="5788653" cy="3700751"/>
          </a:xfrm>
        </p:spPr>
        <p:txBody>
          <a:bodyPr>
            <a:normAutofit/>
          </a:bodyPr>
          <a:lstStyle/>
          <a:p>
            <a:pPr marL="0" indent="0" algn="just">
              <a:buNone/>
            </a:pPr>
            <a:r>
              <a:rPr lang="fr-FR" sz="2400" b="1" dirty="0"/>
              <a:t>Être présent à quatre niveaux </a:t>
            </a:r>
            <a:r>
              <a:rPr lang="fr-FR" sz="2400" dirty="0"/>
              <a:t>:</a:t>
            </a:r>
          </a:p>
          <a:p>
            <a:pPr marL="457200" indent="-457200" algn="just">
              <a:buFont typeface="+mj-lt"/>
              <a:buAutoNum type="arabicPeriod"/>
            </a:pPr>
            <a:r>
              <a:rPr lang="fr-FR" sz="2400" dirty="0"/>
              <a:t>Travailler avec les </a:t>
            </a:r>
            <a:r>
              <a:rPr lang="fr-FR" sz="2400" b="1" dirty="0"/>
              <a:t>groupes de base </a:t>
            </a:r>
          </a:p>
          <a:p>
            <a:pPr marL="457200" indent="-457200" algn="just">
              <a:buFont typeface="+mj-lt"/>
              <a:buAutoNum type="arabicPeriod"/>
            </a:pPr>
            <a:r>
              <a:rPr lang="fr-FR" sz="2400" dirty="0"/>
              <a:t>Travailler avec les </a:t>
            </a:r>
            <a:r>
              <a:rPr lang="fr-FR" sz="2400" b="1" dirty="0"/>
              <a:t>ONG nationales </a:t>
            </a:r>
            <a:r>
              <a:rPr lang="fr-FR" sz="2400" dirty="0"/>
              <a:t>et les groupes locaux de la société civile </a:t>
            </a:r>
          </a:p>
          <a:p>
            <a:pPr marL="457200" indent="-457200" algn="just">
              <a:buFont typeface="+mj-lt"/>
              <a:buAutoNum type="arabicPeriod"/>
            </a:pPr>
            <a:r>
              <a:rPr lang="fr-FR" sz="2400" dirty="0"/>
              <a:t>Travailler avec les </a:t>
            </a:r>
            <a:r>
              <a:rPr lang="fr-FR" sz="2400" b="1" dirty="0"/>
              <a:t>politiciens et les fonctionnaires du gouvernement </a:t>
            </a:r>
            <a:r>
              <a:rPr lang="fr-FR" sz="2400" dirty="0"/>
              <a:t>aux niveaux local, régional et national </a:t>
            </a:r>
          </a:p>
          <a:p>
            <a:pPr marL="457200" indent="-457200" algn="just">
              <a:buFont typeface="+mj-lt"/>
              <a:buAutoNum type="arabicPeriod"/>
            </a:pPr>
            <a:r>
              <a:rPr lang="fr-FR" sz="2400" b="1" dirty="0"/>
              <a:t>Mobiliser l'opinion publique </a:t>
            </a:r>
            <a:r>
              <a:rPr lang="fr-FR" sz="2400" dirty="0"/>
              <a:t>avec l'aide des </a:t>
            </a:r>
            <a:r>
              <a:rPr lang="fr-FR" sz="2400" b="1" dirty="0"/>
              <a:t>médias</a:t>
            </a:r>
          </a:p>
        </p:txBody>
      </p:sp>
      <p:sp>
        <p:nvSpPr>
          <p:cNvPr id="2" name="Rectangle 1"/>
          <p:cNvSpPr/>
          <p:nvPr/>
        </p:nvSpPr>
        <p:spPr>
          <a:xfrm>
            <a:off x="5941053" y="3196665"/>
            <a:ext cx="4796220" cy="973971"/>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342900" indent="-342900" algn="ctr">
              <a:buFontTx/>
              <a:buAutoNum type="arabicPeriod"/>
              <a:defRPr/>
            </a:pPr>
            <a:r>
              <a:rPr lang="fr-FR" sz="2200" dirty="0"/>
              <a:t>Groupes communautaires (associations et groupements partenaires) : mobilisation  </a:t>
            </a:r>
          </a:p>
        </p:txBody>
      </p:sp>
      <p:sp>
        <p:nvSpPr>
          <p:cNvPr id="7" name="Rectangle 6"/>
          <p:cNvSpPr/>
          <p:nvPr/>
        </p:nvSpPr>
        <p:spPr>
          <a:xfrm>
            <a:off x="6444895" y="2485920"/>
            <a:ext cx="4735723" cy="703679"/>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fr-FR" sz="2200" dirty="0"/>
              <a:t>2. ONG nationales </a:t>
            </a:r>
          </a:p>
          <a:p>
            <a:pPr algn="ctr">
              <a:defRPr/>
            </a:pPr>
            <a:r>
              <a:rPr lang="fr-FR" sz="2200" dirty="0"/>
              <a:t>Réseautage et alliance</a:t>
            </a:r>
          </a:p>
        </p:txBody>
      </p:sp>
      <p:sp>
        <p:nvSpPr>
          <p:cNvPr id="8" name="Rectangle 7"/>
          <p:cNvSpPr/>
          <p:nvPr/>
        </p:nvSpPr>
        <p:spPr>
          <a:xfrm>
            <a:off x="6942283" y="1504883"/>
            <a:ext cx="4659049" cy="996950"/>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fr-FR" sz="2200" dirty="0"/>
              <a:t>3. Politiciens (maires, députés) </a:t>
            </a:r>
          </a:p>
          <a:p>
            <a:pPr algn="ctr">
              <a:defRPr/>
            </a:pPr>
            <a:r>
              <a:rPr lang="fr-FR" sz="2200" dirty="0"/>
              <a:t>Fonctionnaires (techniciens…) : influence  </a:t>
            </a:r>
          </a:p>
        </p:txBody>
      </p:sp>
      <p:sp>
        <p:nvSpPr>
          <p:cNvPr id="9" name="Rectangle 8"/>
          <p:cNvSpPr/>
          <p:nvPr/>
        </p:nvSpPr>
        <p:spPr>
          <a:xfrm>
            <a:off x="7645088" y="672473"/>
            <a:ext cx="4408365" cy="829827"/>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fr-FR" sz="2200" dirty="0"/>
              <a:t>4. Médias (opinion publique)  : sympathie, adhésion, soutien</a:t>
            </a:r>
          </a:p>
        </p:txBody>
      </p:sp>
      <p:sp>
        <p:nvSpPr>
          <p:cNvPr id="10" name="Rectangle 3"/>
          <p:cNvSpPr>
            <a:spLocks noChangeArrowheads="1"/>
          </p:cNvSpPr>
          <p:nvPr/>
        </p:nvSpPr>
        <p:spPr bwMode="auto">
          <a:xfrm>
            <a:off x="152401" y="4572000"/>
            <a:ext cx="629249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pPr>
            <a:r>
              <a:rPr lang="en-US" sz="2400" dirty="0"/>
              <a:t>Pour </a:t>
            </a:r>
            <a:r>
              <a:rPr lang="en-US" sz="2400" dirty="0" err="1"/>
              <a:t>ce</a:t>
            </a:r>
            <a:r>
              <a:rPr lang="en-US" sz="2400" dirty="0"/>
              <a:t> faire, </a:t>
            </a:r>
            <a:r>
              <a:rPr lang="en-US" sz="2400" dirty="0" err="1"/>
              <a:t>il</a:t>
            </a:r>
            <a:r>
              <a:rPr lang="en-US" sz="2400" dirty="0"/>
              <a:t> </a:t>
            </a:r>
            <a:r>
              <a:rPr lang="en-US" sz="2400" dirty="0" err="1"/>
              <a:t>faut</a:t>
            </a:r>
            <a:r>
              <a:rPr lang="en-US" sz="2400" dirty="0"/>
              <a:t> arriver </a:t>
            </a:r>
            <a:r>
              <a:rPr lang="fr-FR" sz="2400" dirty="0"/>
              <a:t>à : </a:t>
            </a:r>
            <a:endParaRPr lang="fr-FR" sz="2400" b="1" i="1" dirty="0"/>
          </a:p>
          <a:p>
            <a:pPr algn="just" eaLnBrk="1" hangingPunct="1">
              <a:lnSpc>
                <a:spcPct val="80000"/>
              </a:lnSpc>
              <a:spcBef>
                <a:spcPct val="20000"/>
              </a:spcBef>
            </a:pPr>
            <a:r>
              <a:rPr lang="fr-FR" sz="2400" i="1" dirty="0"/>
              <a:t>- Connaître le problème</a:t>
            </a:r>
          </a:p>
          <a:p>
            <a:pPr algn="just" eaLnBrk="1" hangingPunct="1">
              <a:lnSpc>
                <a:spcPct val="80000"/>
              </a:lnSpc>
              <a:spcBef>
                <a:spcPct val="20000"/>
              </a:spcBef>
            </a:pPr>
            <a:r>
              <a:rPr lang="fr-FR" sz="2400" i="1" dirty="0"/>
              <a:t>- Être accepté comme interlocuteur</a:t>
            </a:r>
          </a:p>
          <a:p>
            <a:pPr algn="just" eaLnBrk="1" hangingPunct="1">
              <a:lnSpc>
                <a:spcPct val="80000"/>
              </a:lnSpc>
              <a:spcBef>
                <a:spcPct val="20000"/>
              </a:spcBef>
            </a:pPr>
            <a:r>
              <a:rPr lang="fr-FR" sz="2400" i="1" dirty="0"/>
              <a:t>- Faire circuler un message à travers des personnes clefs</a:t>
            </a:r>
          </a:p>
          <a:p>
            <a:pPr algn="just" eaLnBrk="1" hangingPunct="1">
              <a:lnSpc>
                <a:spcPct val="80000"/>
              </a:lnSpc>
              <a:spcBef>
                <a:spcPct val="20000"/>
              </a:spcBef>
            </a:pPr>
            <a:r>
              <a:rPr lang="fr-FR" sz="2400" i="1" dirty="0"/>
              <a:t>- S'impliquer dans les débats politiques</a:t>
            </a:r>
          </a:p>
        </p:txBody>
      </p:sp>
    </p:spTree>
    <p:extLst>
      <p:ext uri="{BB962C8B-B14F-4D97-AF65-F5344CB8AC3E}">
        <p14:creationId xmlns:p14="http://schemas.microsoft.com/office/powerpoint/2010/main" val="1846051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2" grpId="0" animBg="1"/>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274638"/>
            <a:ext cx="10363200" cy="633412"/>
          </a:xfrm>
        </p:spPr>
        <p:txBody>
          <a:bodyPr>
            <a:noAutofit/>
          </a:bodyPr>
          <a:lstStyle/>
          <a:p>
            <a:pPr algn="ctr" eaLnBrk="1" hangingPunct="1"/>
            <a:r>
              <a:rPr lang="fr-FR" sz="2800" b="1" dirty="0" smtClean="0">
                <a:latin typeface="Arial" panose="020B0604020202020204" pitchFamily="34" charset="0"/>
                <a:cs typeface="Arial" panose="020B0604020202020204" pitchFamily="34" charset="0"/>
              </a:rPr>
              <a:t>1.9. </a:t>
            </a:r>
            <a:r>
              <a:rPr lang="fr-FR" sz="2800" b="1" dirty="0">
                <a:latin typeface="Arial" panose="020B0604020202020204" pitchFamily="34" charset="0"/>
                <a:cs typeface="Arial" panose="020B0604020202020204" pitchFamily="34" charset="0"/>
              </a:rPr>
              <a:t>ÉTAPES DU PROCESSUS DÉCISIONNEL FORMEL</a:t>
            </a:r>
          </a:p>
        </p:txBody>
      </p:sp>
      <p:sp>
        <p:nvSpPr>
          <p:cNvPr id="34819" name="Oval 4"/>
          <p:cNvSpPr>
            <a:spLocks noChangeArrowheads="1"/>
          </p:cNvSpPr>
          <p:nvPr/>
        </p:nvSpPr>
        <p:spPr bwMode="auto">
          <a:xfrm>
            <a:off x="5016501" y="1773239"/>
            <a:ext cx="2016125" cy="93503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1. Proposition</a:t>
            </a:r>
          </a:p>
        </p:txBody>
      </p:sp>
      <p:sp>
        <p:nvSpPr>
          <p:cNvPr id="34820" name="Oval 5"/>
          <p:cNvSpPr>
            <a:spLocks noChangeArrowheads="1"/>
          </p:cNvSpPr>
          <p:nvPr/>
        </p:nvSpPr>
        <p:spPr bwMode="auto">
          <a:xfrm>
            <a:off x="6959600" y="3500438"/>
            <a:ext cx="2160588" cy="79216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2. Introduction</a:t>
            </a:r>
          </a:p>
        </p:txBody>
      </p:sp>
      <p:sp>
        <p:nvSpPr>
          <p:cNvPr id="34821" name="Oval 6"/>
          <p:cNvSpPr>
            <a:spLocks noChangeArrowheads="1"/>
          </p:cNvSpPr>
          <p:nvPr/>
        </p:nvSpPr>
        <p:spPr bwMode="auto">
          <a:xfrm>
            <a:off x="5951539" y="5157788"/>
            <a:ext cx="1728787" cy="6477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3. Examen</a:t>
            </a:r>
          </a:p>
        </p:txBody>
      </p:sp>
      <p:sp>
        <p:nvSpPr>
          <p:cNvPr id="34822" name="Oval 7"/>
          <p:cNvSpPr>
            <a:spLocks noChangeArrowheads="1"/>
          </p:cNvSpPr>
          <p:nvPr/>
        </p:nvSpPr>
        <p:spPr bwMode="auto">
          <a:xfrm>
            <a:off x="2927350" y="4508501"/>
            <a:ext cx="1943100" cy="9366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4. Décision</a:t>
            </a:r>
          </a:p>
        </p:txBody>
      </p:sp>
      <p:sp>
        <p:nvSpPr>
          <p:cNvPr id="34823" name="Oval 8"/>
          <p:cNvSpPr>
            <a:spLocks noChangeArrowheads="1"/>
          </p:cNvSpPr>
          <p:nvPr/>
        </p:nvSpPr>
        <p:spPr bwMode="auto">
          <a:xfrm>
            <a:off x="1992314" y="2924176"/>
            <a:ext cx="2447925" cy="10080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5. Suivi/Exécution </a:t>
            </a:r>
          </a:p>
        </p:txBody>
      </p:sp>
      <p:sp>
        <p:nvSpPr>
          <p:cNvPr id="34824" name="Rectangle 9"/>
          <p:cNvSpPr>
            <a:spLocks noChangeArrowheads="1"/>
          </p:cNvSpPr>
          <p:nvPr/>
        </p:nvSpPr>
        <p:spPr bwMode="auto">
          <a:xfrm>
            <a:off x="2855913" y="1557338"/>
            <a:ext cx="1655762" cy="7921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b="1"/>
              <a:t>Évaluation</a:t>
            </a:r>
          </a:p>
        </p:txBody>
      </p:sp>
      <p:sp>
        <p:nvSpPr>
          <p:cNvPr id="33801" name="Line 10"/>
          <p:cNvSpPr>
            <a:spLocks noChangeShapeType="1"/>
          </p:cNvSpPr>
          <p:nvPr/>
        </p:nvSpPr>
        <p:spPr bwMode="auto">
          <a:xfrm>
            <a:off x="6743701" y="2565401"/>
            <a:ext cx="93662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2" name="Line 11"/>
          <p:cNvSpPr>
            <a:spLocks noChangeShapeType="1"/>
          </p:cNvSpPr>
          <p:nvPr/>
        </p:nvSpPr>
        <p:spPr bwMode="auto">
          <a:xfrm flipH="1">
            <a:off x="7391401" y="4292601"/>
            <a:ext cx="576263"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3" name="Line 12"/>
          <p:cNvSpPr>
            <a:spLocks noChangeShapeType="1"/>
          </p:cNvSpPr>
          <p:nvPr/>
        </p:nvSpPr>
        <p:spPr bwMode="auto">
          <a:xfrm flipH="1" flipV="1">
            <a:off x="4727576" y="5157789"/>
            <a:ext cx="1223963"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4" name="Line 13"/>
          <p:cNvSpPr>
            <a:spLocks noChangeShapeType="1"/>
          </p:cNvSpPr>
          <p:nvPr/>
        </p:nvSpPr>
        <p:spPr bwMode="auto">
          <a:xfrm flipH="1" flipV="1">
            <a:off x="3648075" y="3860800"/>
            <a:ext cx="7143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5" name="Line 14"/>
          <p:cNvSpPr>
            <a:spLocks noChangeShapeType="1"/>
          </p:cNvSpPr>
          <p:nvPr/>
        </p:nvSpPr>
        <p:spPr bwMode="auto">
          <a:xfrm flipV="1">
            <a:off x="4295776" y="2420939"/>
            <a:ext cx="792163" cy="7207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6" name="Line 15"/>
          <p:cNvSpPr>
            <a:spLocks noChangeShapeType="1"/>
          </p:cNvSpPr>
          <p:nvPr/>
        </p:nvSpPr>
        <p:spPr bwMode="auto">
          <a:xfrm flipV="1">
            <a:off x="3503614" y="2276475"/>
            <a:ext cx="288925"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7" name="Line 16"/>
          <p:cNvSpPr>
            <a:spLocks noChangeShapeType="1"/>
          </p:cNvSpPr>
          <p:nvPr/>
        </p:nvSpPr>
        <p:spPr bwMode="auto">
          <a:xfrm>
            <a:off x="4511676" y="2060576"/>
            <a:ext cx="576263" cy="1444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extLst>
      <p:ext uri="{BB962C8B-B14F-4D97-AF65-F5344CB8AC3E}">
        <p14:creationId xmlns:p14="http://schemas.microsoft.com/office/powerpoint/2010/main" val="16696565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animBg="1"/>
      <p:bldP spid="34820" grpId="0" animBg="1"/>
      <p:bldP spid="34821" grpId="0" animBg="1"/>
      <p:bldP spid="34822" grpId="0" animBg="1"/>
      <p:bldP spid="34823" grpId="0" animBg="1"/>
      <p:bldP spid="3482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Espace réservé du numéro de diapositive 5"/>
          <p:cNvSpPr>
            <a:spLocks noGrp="1"/>
          </p:cNvSpPr>
          <p:nvPr>
            <p:ph type="sldNum" sz="quarter" idx="12"/>
          </p:nvPr>
        </p:nvSpPr>
        <p:spPr/>
        <p:txBody>
          <a:bodyPr/>
          <a:lstStyle/>
          <a:p>
            <a:pPr lvl="1">
              <a:defRPr/>
            </a:pPr>
            <a:fld id="{38DC0401-DC10-4B48-9D9D-D95F61DAC135}" type="slidenum">
              <a:rPr lang="fr-FR"/>
              <a:pPr lvl="1">
                <a:defRPr/>
              </a:pPr>
              <a:t>17</a:t>
            </a:fld>
            <a:endParaRPr lang="fr-FR">
              <a:latin typeface="Times New Roman" panose="02020603050405020304" pitchFamily="18" charset="0"/>
            </a:endParaRPr>
          </a:p>
        </p:txBody>
      </p:sp>
      <p:sp>
        <p:nvSpPr>
          <p:cNvPr id="50181" name="Rectangle 5"/>
          <p:cNvSpPr>
            <a:spLocks noChangeArrowheads="1"/>
          </p:cNvSpPr>
          <p:nvPr/>
        </p:nvSpPr>
        <p:spPr bwMode="auto">
          <a:xfrm>
            <a:off x="1828800" y="6019800"/>
            <a:ext cx="4724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r>
              <a:rPr lang="en-US" sz="2400"/>
              <a:t>Identifier le probl</a:t>
            </a:r>
            <a:r>
              <a:rPr lang="en-US" sz="2400">
                <a:cs typeface="Times New Roman" panose="02020603050405020304" pitchFamily="18" charset="0"/>
              </a:rPr>
              <a:t>è</a:t>
            </a:r>
            <a:r>
              <a:rPr lang="en-US" sz="2400"/>
              <a:t>me </a:t>
            </a:r>
            <a:r>
              <a:rPr lang="en-US" sz="2400">
                <a:cs typeface="Times New Roman" panose="02020603050405020304" pitchFamily="18" charset="0"/>
              </a:rPr>
              <a:t>à</a:t>
            </a:r>
            <a:r>
              <a:rPr lang="en-US" sz="2400"/>
              <a:t> r</a:t>
            </a:r>
            <a:r>
              <a:rPr lang="en-US" sz="2400">
                <a:cs typeface="Times New Roman" panose="02020603050405020304" pitchFamily="18" charset="0"/>
              </a:rPr>
              <a:t>é</a:t>
            </a:r>
            <a:r>
              <a:rPr lang="en-US" sz="2400"/>
              <a:t>soudre</a:t>
            </a:r>
          </a:p>
        </p:txBody>
      </p:sp>
      <p:sp>
        <p:nvSpPr>
          <p:cNvPr id="50182" name="Rectangle 6"/>
          <p:cNvSpPr>
            <a:spLocks noChangeArrowheads="1"/>
          </p:cNvSpPr>
          <p:nvPr/>
        </p:nvSpPr>
        <p:spPr bwMode="auto">
          <a:xfrm>
            <a:off x="2543175" y="5421145"/>
            <a:ext cx="4724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r>
              <a:rPr lang="en-US" sz="2400"/>
              <a:t>Faire des recherches </a:t>
            </a:r>
          </a:p>
        </p:txBody>
      </p:sp>
      <p:sp>
        <p:nvSpPr>
          <p:cNvPr id="50183" name="Rectangle 7"/>
          <p:cNvSpPr>
            <a:spLocks noChangeArrowheads="1"/>
          </p:cNvSpPr>
          <p:nvPr/>
        </p:nvSpPr>
        <p:spPr bwMode="auto">
          <a:xfrm>
            <a:off x="3048000" y="4822490"/>
            <a:ext cx="4724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a:t>Développer un objectif de plaidoyer</a:t>
            </a:r>
          </a:p>
        </p:txBody>
      </p:sp>
      <p:sp>
        <p:nvSpPr>
          <p:cNvPr id="50184" name="Rectangle 8"/>
          <p:cNvSpPr>
            <a:spLocks noChangeArrowheads="1"/>
          </p:cNvSpPr>
          <p:nvPr/>
        </p:nvSpPr>
        <p:spPr bwMode="auto">
          <a:xfrm>
            <a:off x="3962400" y="4246250"/>
            <a:ext cx="44958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a:t>Identifier et connaitre vos cibles</a:t>
            </a:r>
          </a:p>
        </p:txBody>
      </p:sp>
      <p:sp>
        <p:nvSpPr>
          <p:cNvPr id="50185" name="Rectangle 9"/>
          <p:cNvSpPr>
            <a:spLocks noChangeArrowheads="1"/>
          </p:cNvSpPr>
          <p:nvPr/>
        </p:nvSpPr>
        <p:spPr bwMode="auto">
          <a:xfrm>
            <a:off x="4579961" y="3643331"/>
            <a:ext cx="41910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a:t>Identifier et connaitre vos alliés</a:t>
            </a:r>
          </a:p>
        </p:txBody>
      </p:sp>
      <p:sp>
        <p:nvSpPr>
          <p:cNvPr id="50187" name="Rectangle 11"/>
          <p:cNvSpPr>
            <a:spLocks noChangeArrowheads="1"/>
          </p:cNvSpPr>
          <p:nvPr/>
        </p:nvSpPr>
        <p:spPr bwMode="auto">
          <a:xfrm>
            <a:off x="5410200" y="3101034"/>
            <a:ext cx="41148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r>
              <a:rPr lang="en-US" sz="2400"/>
              <a:t>Identifier vos ressources</a:t>
            </a:r>
          </a:p>
        </p:txBody>
      </p:sp>
      <p:sp>
        <p:nvSpPr>
          <p:cNvPr id="17419" name="Text Box 20"/>
          <p:cNvSpPr txBox="1">
            <a:spLocks noChangeArrowheads="1"/>
          </p:cNvSpPr>
          <p:nvPr/>
        </p:nvSpPr>
        <p:spPr bwMode="auto">
          <a:xfrm>
            <a:off x="8366125" y="278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endParaRPr lang="fr-FR" sz="2400"/>
          </a:p>
        </p:txBody>
      </p:sp>
      <p:sp>
        <p:nvSpPr>
          <p:cNvPr id="14" name="Rectangle 10"/>
          <p:cNvSpPr>
            <a:spLocks noChangeArrowheads="1"/>
          </p:cNvSpPr>
          <p:nvPr/>
        </p:nvSpPr>
        <p:spPr bwMode="auto">
          <a:xfrm>
            <a:off x="6000750" y="2525902"/>
            <a:ext cx="3962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r>
              <a:rPr lang="en-US" sz="2400"/>
              <a:t>Faire un plan d’action</a:t>
            </a:r>
          </a:p>
        </p:txBody>
      </p:sp>
      <p:sp>
        <p:nvSpPr>
          <p:cNvPr id="15" name="Rectangle 31"/>
          <p:cNvSpPr>
            <a:spLocks noChangeArrowheads="1"/>
          </p:cNvSpPr>
          <p:nvPr/>
        </p:nvSpPr>
        <p:spPr bwMode="auto">
          <a:xfrm>
            <a:off x="6477000" y="1903435"/>
            <a:ext cx="39624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r>
              <a:rPr lang="en-US" sz="2400"/>
              <a:t>Mettre en oeuvre et évaluer</a:t>
            </a:r>
          </a:p>
        </p:txBody>
      </p:sp>
      <p:sp>
        <p:nvSpPr>
          <p:cNvPr id="16" name="Rectangle 4"/>
          <p:cNvSpPr>
            <a:spLocks noChangeArrowheads="1"/>
          </p:cNvSpPr>
          <p:nvPr/>
        </p:nvSpPr>
        <p:spPr bwMode="auto">
          <a:xfrm>
            <a:off x="1703332" y="402935"/>
            <a:ext cx="8594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sz="2400" b="1" dirty="0" smtClean="0"/>
              <a:t>1.10. </a:t>
            </a:r>
            <a:r>
              <a:rPr lang="fr-FR" sz="2400" b="1" dirty="0"/>
              <a:t>LES ÉTAPES CLES DU PLAIDOYER</a:t>
            </a:r>
            <a:endParaRPr lang="fr-FR" sz="2400" dirty="0"/>
          </a:p>
        </p:txBody>
      </p:sp>
    </p:spTree>
    <p:extLst>
      <p:ext uri="{BB962C8B-B14F-4D97-AF65-F5344CB8AC3E}">
        <p14:creationId xmlns:p14="http://schemas.microsoft.com/office/powerpoint/2010/main" val="23722045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1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1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autoUpdateAnimBg="0"/>
      <p:bldP spid="50182" grpId="0" animBg="1" autoUpdateAnimBg="0"/>
      <p:bldP spid="50183" grpId="0" animBg="1" autoUpdateAnimBg="0"/>
      <p:bldP spid="50184" grpId="0" animBg="1" autoUpdateAnimBg="0"/>
      <p:bldP spid="50185" grpId="0" animBg="1" autoUpdateAnimBg="0"/>
      <p:bldP spid="50187" grpId="0" animBg="1" autoUpdateAnimBg="0"/>
      <p:bldP spid="14" grpId="0" animBg="1" autoUpdateAnimBg="0"/>
      <p:bldP spid="1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0"/>
            <a:ext cx="9144000" cy="615972"/>
          </a:xfrm>
        </p:spPr>
        <p:txBody>
          <a:bodyPr>
            <a:normAutofit/>
          </a:bodyPr>
          <a:lstStyle/>
          <a:p>
            <a:pPr algn="ctr" eaLnBrk="1" hangingPunct="1"/>
            <a:r>
              <a:rPr lang="fr-FR" sz="2800" b="1" dirty="0" smtClean="0">
                <a:latin typeface="Arial" panose="020B0604020202020204" pitchFamily="34" charset="0"/>
                <a:cs typeface="Arial" panose="020B0604020202020204" pitchFamily="34" charset="0"/>
              </a:rPr>
              <a:t>1.11. </a:t>
            </a:r>
            <a:r>
              <a:rPr lang="fr-FR" sz="2800" b="1" dirty="0">
                <a:latin typeface="Arial" panose="020B0604020202020204" pitchFamily="34" charset="0"/>
                <a:cs typeface="Arial" panose="020B0604020202020204" pitchFamily="34" charset="0"/>
              </a:rPr>
              <a:t>CONSTRUCTION DE L'ARGUMENTAIRE</a:t>
            </a:r>
          </a:p>
        </p:txBody>
      </p:sp>
      <p:sp>
        <p:nvSpPr>
          <p:cNvPr id="39939" name="Rectangle 3"/>
          <p:cNvSpPr>
            <a:spLocks noGrp="1" noChangeArrowheads="1"/>
          </p:cNvSpPr>
          <p:nvPr>
            <p:ph type="body" idx="1"/>
          </p:nvPr>
        </p:nvSpPr>
        <p:spPr>
          <a:xfrm>
            <a:off x="96982" y="5800293"/>
            <a:ext cx="12095018" cy="919162"/>
          </a:xfrm>
        </p:spPr>
        <p:txBody>
          <a:bodyPr>
            <a:normAutofit/>
          </a:bodyPr>
          <a:lstStyle/>
          <a:p>
            <a:pPr marL="0" algn="just" eaLnBrk="1" hangingPunct="1">
              <a:buFontTx/>
              <a:buNone/>
            </a:pPr>
            <a:r>
              <a:rPr lang="fr-FR" dirty="0"/>
              <a:t>Le mot </a:t>
            </a:r>
            <a:r>
              <a:rPr lang="fr-FR" b="1" dirty="0"/>
              <a:t>plaidoyer</a:t>
            </a:r>
            <a:r>
              <a:rPr lang="fr-FR" dirty="0"/>
              <a:t> lui-même suggère l’éloquence et la vigueur de la conviction pour la défense d’une cause à caractère social. </a:t>
            </a:r>
          </a:p>
        </p:txBody>
      </p:sp>
      <p:sp>
        <p:nvSpPr>
          <p:cNvPr id="39940" name="Rectangle 4"/>
          <p:cNvSpPr>
            <a:spLocks noChangeArrowheads="1"/>
          </p:cNvSpPr>
          <p:nvPr/>
        </p:nvSpPr>
        <p:spPr bwMode="auto">
          <a:xfrm>
            <a:off x="5029199" y="1146220"/>
            <a:ext cx="6830291" cy="44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fr-FR" sz="2000" b="1" dirty="0"/>
              <a:t>Des mots pour </a:t>
            </a:r>
            <a:r>
              <a:rPr lang="fr-FR" sz="2000" b="1" dirty="0" smtClean="0"/>
              <a:t>convaincre </a:t>
            </a:r>
          </a:p>
          <a:p>
            <a:pPr marL="0" algn="just" eaLnBrk="1" hangingPunct="1">
              <a:spcBef>
                <a:spcPct val="20000"/>
              </a:spcBef>
            </a:pPr>
            <a:r>
              <a:rPr lang="fr-FR" sz="2400" dirty="0" smtClean="0"/>
              <a:t>Dans </a:t>
            </a:r>
            <a:r>
              <a:rPr lang="fr-FR" sz="2400" dirty="0"/>
              <a:t>le plaidoyer, il faut savoir faire usage de mots capteurs d</a:t>
            </a:r>
            <a:r>
              <a:rPr lang="fr-FR" sz="2400" dirty="0">
                <a:cs typeface="Arial" panose="020B0604020202020204" pitchFamily="34" charset="0"/>
              </a:rPr>
              <a:t>’</a:t>
            </a:r>
            <a:r>
              <a:rPr lang="fr-FR" sz="2400" dirty="0"/>
              <a:t>attention pour profiter avantageusement du pouvoir des mots. Il faut pouvoir identifier les mots arguments les plus convaincants. Présents dans les titres et les textes, ils sont traduits et renforcés par les illustrations – “le choc des photos” – et même confirmés par certains mots-clés, choisis pour leur force de conviction et leur appel </a:t>
            </a:r>
            <a:r>
              <a:rPr lang="en-US" sz="2400" dirty="0">
                <a:cs typeface="Arial" panose="020B0604020202020204" pitchFamily="34" charset="0"/>
              </a:rPr>
              <a:t>à</a:t>
            </a:r>
            <a:r>
              <a:rPr lang="fr-FR" sz="2400" dirty="0"/>
              <a:t> des ressorts (psychologiques et sociologiques) plus ou moins explicites.</a:t>
            </a:r>
          </a:p>
        </p:txBody>
      </p:sp>
      <p:pic>
        <p:nvPicPr>
          <p:cNvPr id="38917" name="Picture 6" descr="http://julienedinburgh.j.u.pic.centerblog.net/0xek5j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1092594"/>
            <a:ext cx="4475018" cy="45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572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81455"/>
            <a:ext cx="9144000" cy="368300"/>
          </a:xfrm>
        </p:spPr>
        <p:txBody>
          <a:bodyPr>
            <a:noAutofit/>
          </a:bodyPr>
          <a:lstStyle/>
          <a:p>
            <a:pPr algn="ctr" eaLnBrk="1" hangingPunct="1"/>
            <a:r>
              <a:rPr lang="fr-FR" sz="2800" b="1" dirty="0" smtClean="0">
                <a:latin typeface="Arial" panose="020B0604020202020204" pitchFamily="34" charset="0"/>
                <a:cs typeface="Arial" panose="020B0604020202020204" pitchFamily="34" charset="0"/>
              </a:rPr>
              <a:t>1.12. </a:t>
            </a:r>
            <a:r>
              <a:rPr lang="fr-FR" sz="2800" b="1" dirty="0">
                <a:latin typeface="Arial" panose="020B0604020202020204" pitchFamily="34" charset="0"/>
                <a:cs typeface="Arial" panose="020B0604020202020204" pitchFamily="34" charset="0"/>
              </a:rPr>
              <a:t>CONDUITE D’UNE RÉUNION DE PLAIDOYER</a:t>
            </a:r>
          </a:p>
        </p:txBody>
      </p:sp>
      <p:sp>
        <p:nvSpPr>
          <p:cNvPr id="48131" name="Rectangle 3" descr="Rectangle: Click to edit Master text styles&#10;Second level&#10;Third level&#10;Fourth level&#10;Fifth level"/>
          <p:cNvSpPr>
            <a:spLocks noGrp="1" noChangeArrowheads="1"/>
          </p:cNvSpPr>
          <p:nvPr>
            <p:ph type="body" sz="half" idx="1"/>
          </p:nvPr>
        </p:nvSpPr>
        <p:spPr>
          <a:xfrm>
            <a:off x="180110" y="1751930"/>
            <a:ext cx="5611090" cy="3725730"/>
          </a:xfrm>
        </p:spPr>
        <p:txBody>
          <a:bodyPr>
            <a:noAutofit/>
          </a:bodyPr>
          <a:lstStyle/>
          <a:p>
            <a:pPr marL="514350" indent="-514350">
              <a:buFont typeface="+mj-lt"/>
              <a:buAutoNum type="arabicPeriod"/>
            </a:pPr>
            <a:r>
              <a:rPr lang="fr-FR" dirty="0"/>
              <a:t>Préparer la réunion</a:t>
            </a:r>
          </a:p>
          <a:p>
            <a:pPr marL="514350" indent="-514350">
              <a:buFont typeface="+mj-lt"/>
              <a:buAutoNum type="arabicPeriod"/>
            </a:pPr>
            <a:r>
              <a:rPr lang="fr-FR" dirty="0"/>
              <a:t>Préparer les présentations</a:t>
            </a:r>
          </a:p>
          <a:p>
            <a:pPr marL="514350" indent="-514350">
              <a:buFont typeface="+mj-lt"/>
              <a:buAutoNum type="arabicPeriod"/>
            </a:pPr>
            <a:r>
              <a:rPr lang="fr-FR" dirty="0"/>
              <a:t>Identifier le public</a:t>
            </a:r>
          </a:p>
          <a:p>
            <a:pPr marL="514350" indent="-514350">
              <a:buFont typeface="+mj-lt"/>
              <a:buAutoNum type="arabicPeriod"/>
            </a:pPr>
            <a:r>
              <a:rPr lang="fr-FR" dirty="0"/>
              <a:t>Définir le message</a:t>
            </a:r>
          </a:p>
          <a:p>
            <a:pPr marL="514350" indent="-514350">
              <a:buFont typeface="+mj-lt"/>
              <a:buAutoNum type="arabicPeriod"/>
            </a:pPr>
            <a:r>
              <a:rPr lang="fr-FR" dirty="0"/>
              <a:t>Désigner le messager </a:t>
            </a:r>
          </a:p>
          <a:p>
            <a:pPr marL="514350" indent="-514350">
              <a:buFont typeface="+mj-lt"/>
              <a:buAutoNum type="arabicPeriod"/>
            </a:pPr>
            <a:r>
              <a:rPr lang="fr-FR" dirty="0"/>
              <a:t>Faciliter la réunion</a:t>
            </a:r>
          </a:p>
          <a:p>
            <a:pPr marL="514350" indent="-514350">
              <a:buFont typeface="+mj-lt"/>
              <a:buAutoNum type="arabicPeriod"/>
            </a:pPr>
            <a:r>
              <a:rPr lang="fr-FR" dirty="0"/>
              <a:t>Assurer le suivi de la réunion.</a:t>
            </a:r>
          </a:p>
        </p:txBody>
      </p:sp>
    </p:spTree>
    <p:extLst>
      <p:ext uri="{BB962C8B-B14F-4D97-AF65-F5344CB8AC3E}">
        <p14:creationId xmlns:p14="http://schemas.microsoft.com/office/powerpoint/2010/main" val="130784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265" y="157306"/>
            <a:ext cx="5923129" cy="672105"/>
          </a:xfrm>
        </p:spPr>
        <p:txBody>
          <a:bodyPr>
            <a:normAutofit/>
          </a:bodyPr>
          <a:lstStyle/>
          <a:p>
            <a:r>
              <a:rPr lang="fr-FR" sz="3200" b="1" dirty="0" smtClean="0"/>
              <a:t>Présentations, attentes et objectifs </a:t>
            </a:r>
            <a:endParaRPr lang="fr-FR" sz="3200" b="1" dirty="0"/>
          </a:p>
        </p:txBody>
      </p:sp>
      <p:sp>
        <p:nvSpPr>
          <p:cNvPr id="3" name="Espace réservé du contenu 2"/>
          <p:cNvSpPr>
            <a:spLocks noGrp="1"/>
          </p:cNvSpPr>
          <p:nvPr>
            <p:ph idx="1"/>
          </p:nvPr>
        </p:nvSpPr>
        <p:spPr>
          <a:xfrm>
            <a:off x="206369" y="1078794"/>
            <a:ext cx="5224612" cy="5432844"/>
          </a:xfrm>
        </p:spPr>
        <p:txBody>
          <a:bodyPr>
            <a:normAutofit fontScale="92500" lnSpcReduction="20000"/>
          </a:bodyPr>
          <a:lstStyle/>
          <a:p>
            <a:pPr marL="0" lvl="0" indent="0">
              <a:buNone/>
            </a:pPr>
            <a:r>
              <a:rPr lang="fr-FR" b="1" i="1" dirty="0" smtClean="0"/>
              <a:t>Objectifs</a:t>
            </a:r>
            <a:r>
              <a:rPr lang="fr-FR" dirty="0" smtClean="0"/>
              <a:t> </a:t>
            </a:r>
          </a:p>
          <a:p>
            <a:pPr lvl="0" algn="just"/>
            <a:r>
              <a:rPr lang="fr-FR" b="1" dirty="0" smtClean="0"/>
              <a:t>Objectif </a:t>
            </a:r>
            <a:r>
              <a:rPr lang="fr-FR" b="1" dirty="0"/>
              <a:t>général</a:t>
            </a:r>
            <a:r>
              <a:rPr lang="fr-FR" dirty="0"/>
              <a:t> </a:t>
            </a:r>
            <a:r>
              <a:rPr lang="fr-FR" dirty="0" smtClean="0"/>
              <a:t>: à l’issue de la formation, les participant-e-s sont capables d’entreprendre des campagnes de plaidoyer (lobbying) avec succès. </a:t>
            </a:r>
            <a:endParaRPr lang="fr-FR" dirty="0"/>
          </a:p>
          <a:p>
            <a:pPr algn="just"/>
            <a:r>
              <a:rPr lang="fr-FR" dirty="0"/>
              <a:t> </a:t>
            </a:r>
            <a:r>
              <a:rPr lang="fr-FR" b="1" dirty="0" smtClean="0"/>
              <a:t>Objectifs </a:t>
            </a:r>
            <a:r>
              <a:rPr lang="fr-FR" b="1" dirty="0"/>
              <a:t>opérationnels</a:t>
            </a:r>
            <a:r>
              <a:rPr lang="fr-FR" dirty="0"/>
              <a:t> : </a:t>
            </a:r>
          </a:p>
          <a:p>
            <a:pPr algn="just">
              <a:buFont typeface="Wingdings" panose="05000000000000000000" pitchFamily="2" charset="2"/>
              <a:buChar char="ü"/>
            </a:pPr>
            <a:r>
              <a:rPr lang="fr-FR" dirty="0" smtClean="0"/>
              <a:t>Permettre aux participant-e-s d’identifier les acteurs, les objectifs, les messages et les effets d’une campagne de plaidoyer (lobbying) sensible au genre</a:t>
            </a:r>
          </a:p>
          <a:p>
            <a:pPr algn="just">
              <a:buFont typeface="Wingdings" panose="05000000000000000000" pitchFamily="2" charset="2"/>
              <a:buChar char="ü"/>
            </a:pPr>
            <a:r>
              <a:rPr lang="fr-FR" dirty="0" smtClean="0"/>
              <a:t>Permettre </a:t>
            </a:r>
            <a:r>
              <a:rPr lang="fr-FR" dirty="0"/>
              <a:t>aux </a:t>
            </a:r>
            <a:r>
              <a:rPr lang="fr-FR" dirty="0" smtClean="0"/>
              <a:t>participant-e-s </a:t>
            </a:r>
            <a:r>
              <a:rPr lang="fr-FR" dirty="0"/>
              <a:t>de </a:t>
            </a:r>
            <a:r>
              <a:rPr lang="fr-FR" dirty="0" smtClean="0"/>
              <a:t>conduire une campagne de plaidoyer (lobbying) en simulant une action de plaidoyer (lobbying) sensible au genre</a:t>
            </a:r>
            <a:endParaRPr lang="fr-FR" dirty="0"/>
          </a:p>
          <a:p>
            <a:pPr algn="just">
              <a:buFont typeface="Wingdings" panose="05000000000000000000" pitchFamily="2" charset="2"/>
              <a:buChar char="ü"/>
            </a:pPr>
            <a:endParaRPr lang="fr-FR" dirty="0"/>
          </a:p>
        </p:txBody>
      </p:sp>
      <p:pic>
        <p:nvPicPr>
          <p:cNvPr id="4" name="Image 3"/>
          <p:cNvPicPr>
            <a:picLocks noChangeAspect="1"/>
          </p:cNvPicPr>
          <p:nvPr/>
        </p:nvPicPr>
        <p:blipFill>
          <a:blip r:embed="rId2"/>
          <a:stretch>
            <a:fillRect/>
          </a:stretch>
        </p:blipFill>
        <p:spPr>
          <a:xfrm>
            <a:off x="5624947" y="1961653"/>
            <a:ext cx="6400800" cy="3667125"/>
          </a:xfrm>
          <a:prstGeom prst="rect">
            <a:avLst/>
          </a:prstGeom>
        </p:spPr>
      </p:pic>
    </p:spTree>
    <p:extLst>
      <p:ext uri="{BB962C8B-B14F-4D97-AF65-F5344CB8AC3E}">
        <p14:creationId xmlns:p14="http://schemas.microsoft.com/office/powerpoint/2010/main" val="316679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4215"/>
            <a:ext cx="5209309" cy="3490912"/>
          </a:xfrm>
        </p:spPr>
        <p:txBody>
          <a:bodyPr>
            <a:normAutofit lnSpcReduction="10000"/>
          </a:bodyPr>
          <a:lstStyle/>
          <a:p>
            <a:pPr marL="0" indent="0" algn="just">
              <a:buNone/>
            </a:pPr>
            <a:r>
              <a:rPr lang="fr-FR" sz="2400" b="1" dirty="0"/>
              <a:t>2</a:t>
            </a:r>
            <a:r>
              <a:rPr lang="fr-FR" sz="2400" b="1" dirty="0" smtClean="0"/>
              <a:t>.1. Définitions</a:t>
            </a:r>
            <a:endParaRPr lang="en-US" sz="2400" dirty="0" smtClean="0"/>
          </a:p>
          <a:p>
            <a:pPr marL="0" indent="0" algn="just">
              <a:buNone/>
            </a:pPr>
            <a:r>
              <a:rPr lang="fr-FR" sz="2400" dirty="0"/>
              <a:t>« Activité qui consiste à procéder à des interventions destinées à influencer directement ou indirectement les processus d’élaboration, d’application ou d’interprétation de mesures législatives, normes, règlements et, plus généralement, de toute intervention ou décision des pouvoirs publics. » (NIZON Marcel, Lobbying et réseaux d’influence, avril 2017)</a:t>
            </a:r>
            <a:endParaRPr lang="en-US" sz="2400" dirty="0"/>
          </a:p>
        </p:txBody>
      </p:sp>
      <p:sp>
        <p:nvSpPr>
          <p:cNvPr id="4" name="Titre 1"/>
          <p:cNvSpPr>
            <a:spLocks noGrp="1"/>
          </p:cNvSpPr>
          <p:nvPr>
            <p:ph type="title"/>
          </p:nvPr>
        </p:nvSpPr>
        <p:spPr>
          <a:xfrm>
            <a:off x="124691" y="115743"/>
            <a:ext cx="11921549" cy="1325563"/>
          </a:xfrm>
        </p:spPr>
        <p:txBody>
          <a:bodyPr>
            <a:normAutofit fontScale="90000"/>
          </a:bodyPr>
          <a:lstStyle/>
          <a:p>
            <a:pPr algn="ctr"/>
            <a:r>
              <a:rPr lang="fr-FR" b="1" dirty="0" smtClean="0"/>
              <a:t>PARTIE 2 : </a:t>
            </a:r>
            <a:br>
              <a:rPr lang="fr-FR" b="1" dirty="0" smtClean="0"/>
            </a:br>
            <a:r>
              <a:rPr lang="fr-FR" b="1" dirty="0" smtClean="0"/>
              <a:t>LOBBYING : EXERCER UNE PRESSION POUR ATTEINDRE </a:t>
            </a:r>
            <a:br>
              <a:rPr lang="fr-FR" b="1" dirty="0" smtClean="0"/>
            </a:br>
            <a:r>
              <a:rPr lang="fr-FR" b="1" dirty="0" smtClean="0"/>
              <a:t>UN BUT PARTICULIER </a:t>
            </a:r>
            <a:endParaRPr lang="en-US" b="1" dirty="0"/>
          </a:p>
        </p:txBody>
      </p:sp>
      <p:sp>
        <p:nvSpPr>
          <p:cNvPr id="6" name="Rectangle 5"/>
          <p:cNvSpPr/>
          <p:nvPr/>
        </p:nvSpPr>
        <p:spPr>
          <a:xfrm>
            <a:off x="5735781" y="1675461"/>
            <a:ext cx="6310459" cy="3416320"/>
          </a:xfrm>
          <a:prstGeom prst="rect">
            <a:avLst/>
          </a:prstGeom>
        </p:spPr>
        <p:txBody>
          <a:bodyPr wrap="square">
            <a:spAutoFit/>
          </a:bodyPr>
          <a:lstStyle/>
          <a:p>
            <a:pPr algn="just"/>
            <a:r>
              <a:rPr lang="fr-FR" altLang="en-US" sz="2400" dirty="0" smtClean="0"/>
              <a:t>Le lobby désigne le couloir dans les locaux d’une assemblée législative. Par la suite, le terme a fini par désigner ceux qui fréquentent ces couloirs pour influencer les décisions des parlementaires (voir étymologie). </a:t>
            </a:r>
          </a:p>
          <a:p>
            <a:pPr algn="just"/>
            <a:r>
              <a:rPr lang="fr-FR" sz="2400" dirty="0" smtClean="0"/>
              <a:t>« Le </a:t>
            </a:r>
            <a:r>
              <a:rPr lang="fr-FR" sz="2400" dirty="0"/>
              <a:t>lobbying permet d’établir la communication entre ceux qui prennent les décisions et ceux qui sont concernés par celles-ci</a:t>
            </a:r>
            <a:r>
              <a:rPr lang="fr-FR" sz="2400" dirty="0" smtClean="0"/>
              <a:t>. », affirme Marcel NIZON.  </a:t>
            </a:r>
            <a:endParaRPr lang="fr-FR" sz="2400" dirty="0"/>
          </a:p>
        </p:txBody>
      </p:sp>
      <p:sp>
        <p:nvSpPr>
          <p:cNvPr id="7" name="Rectangle 6"/>
          <p:cNvSpPr/>
          <p:nvPr/>
        </p:nvSpPr>
        <p:spPr>
          <a:xfrm>
            <a:off x="0" y="5258036"/>
            <a:ext cx="12192000" cy="1569660"/>
          </a:xfrm>
          <a:prstGeom prst="rect">
            <a:avLst/>
          </a:prstGeom>
          <a:ln w="57150">
            <a:solidFill>
              <a:schemeClr val="tx1"/>
            </a:solidFill>
          </a:ln>
        </p:spPr>
        <p:txBody>
          <a:bodyPr wrap="square">
            <a:spAutoFit/>
          </a:bodyPr>
          <a:lstStyle/>
          <a:p>
            <a:pPr algn="just"/>
            <a:r>
              <a:rPr lang="fr-FR" sz="2400" b="1" dirty="0"/>
              <a:t>Le lobbying consiste donc à faire pression sur le gouvernement et les responsables. Les groupes de lobbying cherchent à convaincre les décideurs et législateurs de prendre en compte des questions particulières, souvent par des lois et politiques nouvelles ou par la révision de textes existants. </a:t>
            </a:r>
          </a:p>
        </p:txBody>
      </p:sp>
    </p:spTree>
    <p:extLst>
      <p:ext uri="{BB962C8B-B14F-4D97-AF65-F5344CB8AC3E}">
        <p14:creationId xmlns:p14="http://schemas.microsoft.com/office/powerpoint/2010/main" val="5999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59063"/>
            <a:ext cx="10515600" cy="665185"/>
          </a:xfrm>
        </p:spPr>
        <p:txBody>
          <a:bodyPr>
            <a:normAutofit fontScale="90000"/>
          </a:bodyPr>
          <a:lstStyle/>
          <a:p>
            <a:pPr marL="457200" indent="-457200">
              <a:buFont typeface="Wingdings" panose="05000000000000000000" pitchFamily="2" charset="2"/>
              <a:buChar char="v"/>
            </a:pPr>
            <a:r>
              <a:rPr lang="fr-FR" sz="3200" b="1" dirty="0"/>
              <a:t> Aperçu des conceptions du lobbying par les </a:t>
            </a:r>
            <a:r>
              <a:rPr lang="fr-FR" sz="3200" b="1" dirty="0" smtClean="0"/>
              <a:t>praticiens (Crépin Hilaire DADJO, 2017)</a:t>
            </a:r>
            <a:endParaRPr lang="fr-FR" sz="3200" b="1" dirty="0"/>
          </a:p>
        </p:txBody>
      </p:sp>
      <p:graphicFrame>
        <p:nvGraphicFramePr>
          <p:cNvPr id="4" name="Espace réservé du contenu 3"/>
          <p:cNvGraphicFramePr>
            <a:graphicFrameLocks noGrp="1"/>
          </p:cNvGraphicFramePr>
          <p:nvPr>
            <p:ph idx="1"/>
            <p:extLst/>
          </p:nvPr>
        </p:nvGraphicFramePr>
        <p:xfrm>
          <a:off x="0" y="1078651"/>
          <a:ext cx="12192000" cy="5125720"/>
        </p:xfrm>
        <a:graphic>
          <a:graphicData uri="http://schemas.openxmlformats.org/drawingml/2006/table">
            <a:tbl>
              <a:tblPr firstRow="1" bandRow="1">
                <a:tableStyleId>{5940675A-B579-460E-94D1-54222C63F5DA}</a:tableStyleId>
              </a:tblPr>
              <a:tblGrid>
                <a:gridCol w="8925059">
                  <a:extLst>
                    <a:ext uri="{9D8B030D-6E8A-4147-A177-3AD203B41FA5}">
                      <a16:colId xmlns:a16="http://schemas.microsoft.com/office/drawing/2014/main" val="20000"/>
                    </a:ext>
                  </a:extLst>
                </a:gridCol>
                <a:gridCol w="3266941">
                  <a:extLst>
                    <a:ext uri="{9D8B030D-6E8A-4147-A177-3AD203B41FA5}">
                      <a16:colId xmlns:a16="http://schemas.microsoft.com/office/drawing/2014/main" val="20001"/>
                    </a:ext>
                  </a:extLst>
                </a:gridCol>
              </a:tblGrid>
              <a:tr h="370840">
                <a:tc>
                  <a:txBody>
                    <a:bodyPr/>
                    <a:lstStyle/>
                    <a:p>
                      <a:pPr algn="just"/>
                      <a:r>
                        <a:rPr lang="fr-FR" sz="1800" b="1" dirty="0" smtClean="0"/>
                        <a:t>Conceptions proposées du lobbying</a:t>
                      </a:r>
                      <a:endParaRPr lang="fr-FR" sz="1800" b="1" dirty="0"/>
                    </a:p>
                  </a:txBody>
                  <a:tcPr/>
                </a:tc>
                <a:tc>
                  <a:txBody>
                    <a:bodyPr/>
                    <a:lstStyle/>
                    <a:p>
                      <a:pPr algn="just"/>
                      <a:r>
                        <a:rPr lang="fr-FR" sz="1800" b="1" dirty="0" smtClean="0"/>
                        <a:t>Idées centrales </a:t>
                      </a:r>
                      <a:endParaRPr lang="fr-FR" sz="1800" b="1" dirty="0"/>
                    </a:p>
                  </a:txBody>
                  <a:tcPr/>
                </a:tc>
                <a:extLst>
                  <a:ext uri="{0D108BD9-81ED-4DB2-BD59-A6C34878D82A}">
                    <a16:rowId xmlns:a16="http://schemas.microsoft.com/office/drawing/2014/main" val="10000"/>
                  </a:ext>
                </a:extLst>
              </a:tr>
              <a:tr h="370840">
                <a:tc>
                  <a:txBody>
                    <a:bodyPr/>
                    <a:lstStyle/>
                    <a:p>
                      <a:pPr algn="just"/>
                      <a:r>
                        <a:rPr lang="fr-FR" sz="1800" dirty="0" smtClean="0"/>
                        <a:t>Association française des conseils en lobbying (AFCL)  </a:t>
                      </a:r>
                    </a:p>
                    <a:p>
                      <a:pPr algn="just"/>
                      <a:r>
                        <a:rPr lang="fr-FR" sz="1800" dirty="0" smtClean="0"/>
                        <a:t>« Le lobbying et les affaires publiques visent à représenter, auprès des acteurs de la décision publique, les intérêts d’une entreprise, d’une organisation professionnelle, d’une association ou d’un organisme public au travers d’un partage d’information contradictoire et équilibré. »</a:t>
                      </a:r>
                      <a:endParaRPr lang="fr-FR" sz="1800" dirty="0"/>
                    </a:p>
                  </a:txBody>
                  <a:tcPr/>
                </a:tc>
                <a:tc>
                  <a:txBody>
                    <a:bodyPr/>
                    <a:lstStyle/>
                    <a:p>
                      <a:pPr algn="just"/>
                      <a:r>
                        <a:rPr lang="fr-FR" sz="1800" dirty="0" smtClean="0"/>
                        <a:t>- Défense des droits de tiers </a:t>
                      </a:r>
                    </a:p>
                    <a:p>
                      <a:pPr algn="just"/>
                      <a:r>
                        <a:rPr lang="fr-FR" sz="1800" dirty="0" smtClean="0"/>
                        <a:t>- Place centrale de l’information </a:t>
                      </a:r>
                    </a:p>
                    <a:p>
                      <a:pPr algn="just"/>
                      <a:r>
                        <a:rPr lang="fr-FR" sz="1800" dirty="0" smtClean="0"/>
                        <a:t>- Absence de la notion de pression ou d’influence </a:t>
                      </a:r>
                      <a:endParaRPr lang="fr-FR" sz="1800" dirty="0"/>
                    </a:p>
                  </a:txBody>
                  <a:tcPr/>
                </a:tc>
                <a:extLst>
                  <a:ext uri="{0D108BD9-81ED-4DB2-BD59-A6C34878D82A}">
                    <a16:rowId xmlns:a16="http://schemas.microsoft.com/office/drawing/2014/main" val="10001"/>
                  </a:ext>
                </a:extLst>
              </a:tr>
              <a:tr h="370840">
                <a:tc>
                  <a:txBody>
                    <a:bodyPr/>
                    <a:lstStyle/>
                    <a:p>
                      <a:r>
                        <a:rPr lang="fr-FR" sz="1800" dirty="0" err="1" smtClean="0"/>
                        <a:t>Lendrevie</a:t>
                      </a:r>
                      <a:r>
                        <a:rPr lang="fr-FR" sz="1800" dirty="0" smtClean="0"/>
                        <a:t>, </a:t>
                      </a:r>
                      <a:r>
                        <a:rPr lang="fr-FR" sz="1800" dirty="0" err="1" smtClean="0"/>
                        <a:t>Baynast</a:t>
                      </a:r>
                      <a:r>
                        <a:rPr lang="fr-FR" sz="1800" dirty="0" smtClean="0"/>
                        <a:t> et </a:t>
                      </a:r>
                      <a:r>
                        <a:rPr lang="fr-FR" sz="1800" dirty="0" err="1" smtClean="0"/>
                        <a:t>Emprin</a:t>
                      </a:r>
                      <a:r>
                        <a:rPr lang="fr-FR" sz="1800" dirty="0" smtClean="0"/>
                        <a:t> (2008, p. 35)  </a:t>
                      </a:r>
                    </a:p>
                    <a:p>
                      <a:r>
                        <a:rPr lang="fr-FR" sz="1800" dirty="0" smtClean="0"/>
                        <a:t>« Efforts visant à faire connaître et valoir son point de vue à un décideur ou un influenceur majeur. » </a:t>
                      </a:r>
                      <a:endParaRPr lang="fr-FR" sz="1800" dirty="0"/>
                    </a:p>
                  </a:txBody>
                  <a:tcPr/>
                </a:tc>
                <a:tc>
                  <a:txBody>
                    <a:bodyPr/>
                    <a:lstStyle/>
                    <a:p>
                      <a:r>
                        <a:rPr lang="fr-FR" sz="1800" dirty="0" smtClean="0"/>
                        <a:t>-</a:t>
                      </a:r>
                      <a:r>
                        <a:rPr lang="fr-FR" sz="1800" baseline="0" dirty="0" smtClean="0"/>
                        <a:t> </a:t>
                      </a:r>
                      <a:r>
                        <a:rPr lang="fr-FR" sz="1800" dirty="0" smtClean="0"/>
                        <a:t>Négocier avec un décideur </a:t>
                      </a:r>
                    </a:p>
                    <a:p>
                      <a:r>
                        <a:rPr lang="fr-FR" sz="1800" dirty="0" smtClean="0"/>
                        <a:t>- Notion d’influenceur </a:t>
                      </a:r>
                      <a:endParaRPr lang="fr-FR" sz="1800" dirty="0"/>
                    </a:p>
                  </a:txBody>
                  <a:tcPr/>
                </a:tc>
                <a:extLst>
                  <a:ext uri="{0D108BD9-81ED-4DB2-BD59-A6C34878D82A}">
                    <a16:rowId xmlns:a16="http://schemas.microsoft.com/office/drawing/2014/main" val="10002"/>
                  </a:ext>
                </a:extLst>
              </a:tr>
              <a:tr h="370840">
                <a:tc>
                  <a:txBody>
                    <a:bodyPr/>
                    <a:lstStyle/>
                    <a:p>
                      <a:r>
                        <a:rPr lang="fr-FR" sz="1800" dirty="0" err="1" smtClean="0"/>
                        <a:t>Malaval</a:t>
                      </a:r>
                      <a:r>
                        <a:rPr lang="fr-FR" sz="1800" dirty="0" smtClean="0"/>
                        <a:t>, </a:t>
                      </a:r>
                      <a:r>
                        <a:rPr lang="fr-FR" sz="1800" dirty="0" err="1" smtClean="0"/>
                        <a:t>Decaudin</a:t>
                      </a:r>
                      <a:r>
                        <a:rPr lang="fr-FR" sz="1800" dirty="0" smtClean="0"/>
                        <a:t> et </a:t>
                      </a:r>
                      <a:r>
                        <a:rPr lang="fr-FR" sz="1800" dirty="0" err="1" smtClean="0"/>
                        <a:t>Benaroya</a:t>
                      </a:r>
                      <a:r>
                        <a:rPr lang="fr-FR" sz="1800" dirty="0" smtClean="0"/>
                        <a:t> (2009, p. 258) </a:t>
                      </a:r>
                    </a:p>
                    <a:p>
                      <a:r>
                        <a:rPr lang="fr-FR" sz="1800" dirty="0" smtClean="0"/>
                        <a:t>[Le lobbying] « définit en réalité une stratégie d’influence du pouvoir politique, exécutif ou législatif, dans le but de modifier une réglementation dans un sens qui soit favorable à l’intérêt de l’organisation initiatrice. » </a:t>
                      </a:r>
                    </a:p>
                  </a:txBody>
                  <a:tcPr/>
                </a:tc>
                <a:tc>
                  <a:txBody>
                    <a:bodyPr/>
                    <a:lstStyle/>
                    <a:p>
                      <a:r>
                        <a:rPr lang="fr-FR" sz="1800" dirty="0" smtClean="0"/>
                        <a:t>- Influence des pouvoirs politique, exécutif et législatif </a:t>
                      </a:r>
                    </a:p>
                    <a:p>
                      <a:r>
                        <a:rPr lang="fr-FR" sz="1800" dirty="0" smtClean="0"/>
                        <a:t>- Modification recherchée des normes </a:t>
                      </a:r>
                      <a:endParaRPr lang="fr-FR" sz="1800" dirty="0"/>
                    </a:p>
                  </a:txBody>
                  <a:tcPr/>
                </a:tc>
                <a:extLst>
                  <a:ext uri="{0D108BD9-81ED-4DB2-BD59-A6C34878D82A}">
                    <a16:rowId xmlns:a16="http://schemas.microsoft.com/office/drawing/2014/main" val="10003"/>
                  </a:ext>
                </a:extLst>
              </a:tr>
              <a:tr h="370840">
                <a:tc>
                  <a:txBody>
                    <a:bodyPr/>
                    <a:lstStyle/>
                    <a:p>
                      <a:r>
                        <a:rPr lang="fr-FR" sz="1800" dirty="0" smtClean="0"/>
                        <a:t>« Le jeu institutionnel n’exclut ni les acteurs privés, ni les menées corporatistes. Les partenaires les plus dynamiques prennent leurs intérêts en mains. Ils n’hésitent pas à intervenir dans le processus de décision en faisant le siège des administrations. De groupe d’intérêt, ils se transforment en groupe de pression. Face au pouvoir des bureaux, il s’est ainsi constitué un contre-pouvoir des couloirs. C’est le lobbying. »</a:t>
                      </a:r>
                      <a:endParaRPr lang="fr-FR" sz="1800" dirty="0"/>
                    </a:p>
                  </a:txBody>
                  <a:tcPr/>
                </a:tc>
                <a:tc>
                  <a:txBody>
                    <a:bodyPr/>
                    <a:lstStyle/>
                    <a:p>
                      <a:r>
                        <a:rPr lang="fr-FR" sz="1800" dirty="0" smtClean="0"/>
                        <a:t>- Le lobbying vu comme    un contre-pouvoir face à l’administration </a:t>
                      </a:r>
                    </a:p>
                    <a:p>
                      <a:r>
                        <a:rPr lang="fr-FR" sz="1800" dirty="0" smtClean="0"/>
                        <a:t>- Notion d’influence </a:t>
                      </a:r>
                      <a:endParaRPr lang="fr-FR"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55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0" y="863013"/>
          <a:ext cx="12192000" cy="5455920"/>
        </p:xfrm>
        <a:graphic>
          <a:graphicData uri="http://schemas.openxmlformats.org/drawingml/2006/table">
            <a:tbl>
              <a:tblPr firstRow="1" bandRow="1">
                <a:tableStyleId>{5940675A-B579-460E-94D1-54222C63F5DA}</a:tableStyleId>
              </a:tblPr>
              <a:tblGrid>
                <a:gridCol w="8615966">
                  <a:extLst>
                    <a:ext uri="{9D8B030D-6E8A-4147-A177-3AD203B41FA5}">
                      <a16:colId xmlns:a16="http://schemas.microsoft.com/office/drawing/2014/main" val="20000"/>
                    </a:ext>
                  </a:extLst>
                </a:gridCol>
                <a:gridCol w="3576034">
                  <a:extLst>
                    <a:ext uri="{9D8B030D-6E8A-4147-A177-3AD203B41FA5}">
                      <a16:colId xmlns:a16="http://schemas.microsoft.com/office/drawing/2014/main" val="20001"/>
                    </a:ext>
                  </a:extLst>
                </a:gridCol>
              </a:tblGrid>
              <a:tr h="370840">
                <a:tc>
                  <a:txBody>
                    <a:bodyPr/>
                    <a:lstStyle/>
                    <a:p>
                      <a:r>
                        <a:rPr lang="fr-FR" sz="1700" dirty="0" smtClean="0">
                          <a:latin typeface="+mn-lt"/>
                        </a:rPr>
                        <a:t>Cresson (1989) cité dans </a:t>
                      </a:r>
                      <a:r>
                        <a:rPr lang="fr-FR" sz="1700" dirty="0" err="1" smtClean="0">
                          <a:latin typeface="+mn-lt"/>
                        </a:rPr>
                        <a:t>Lacasse</a:t>
                      </a:r>
                      <a:r>
                        <a:rPr lang="fr-FR" sz="1700" dirty="0" smtClean="0">
                          <a:latin typeface="+mn-lt"/>
                        </a:rPr>
                        <a:t> (2002, p. 7) </a:t>
                      </a:r>
                    </a:p>
                    <a:p>
                      <a:r>
                        <a:rPr lang="fr-FR" sz="1700" dirty="0" smtClean="0">
                          <a:latin typeface="+mn-lt"/>
                        </a:rPr>
                        <a:t>« Le lobbying correspond à l’utilisation nécessaire de l’ensemble des techniques d’information et de communication à tous les niveaux de l’action commerciale, susceptibles d’orienter une décision dans un sens favorable à l’intérêt général de notre économie. »</a:t>
                      </a:r>
                      <a:endParaRPr lang="fr-FR" sz="1700" dirty="0">
                        <a:latin typeface="+mn-lt"/>
                      </a:endParaRPr>
                    </a:p>
                  </a:txBody>
                  <a:tcPr/>
                </a:tc>
                <a:tc>
                  <a:txBody>
                    <a:bodyPr/>
                    <a:lstStyle/>
                    <a:p>
                      <a:r>
                        <a:rPr lang="fr-FR" sz="1700" dirty="0" smtClean="0">
                          <a:latin typeface="+mn-lt"/>
                        </a:rPr>
                        <a:t>-</a:t>
                      </a:r>
                      <a:r>
                        <a:rPr lang="fr-FR" sz="1700" baseline="0" dirty="0" smtClean="0">
                          <a:latin typeface="+mn-lt"/>
                        </a:rPr>
                        <a:t> </a:t>
                      </a:r>
                      <a:r>
                        <a:rPr lang="fr-FR" sz="1700" dirty="0" smtClean="0">
                          <a:latin typeface="+mn-lt"/>
                        </a:rPr>
                        <a:t>Le lobbying est utile pour faire prospérer l’économie nationale </a:t>
                      </a:r>
                    </a:p>
                    <a:p>
                      <a:r>
                        <a:rPr lang="fr-FR" sz="1700" dirty="0" smtClean="0">
                          <a:latin typeface="+mn-lt"/>
                        </a:rPr>
                        <a:t>- Utilisation des moyens d’information et de communication </a:t>
                      </a:r>
                      <a:endParaRPr lang="fr-FR" sz="1700" dirty="0">
                        <a:latin typeface="+mn-lt"/>
                      </a:endParaRPr>
                    </a:p>
                  </a:txBody>
                  <a:tcPr/>
                </a:tc>
                <a:extLst>
                  <a:ext uri="{0D108BD9-81ED-4DB2-BD59-A6C34878D82A}">
                    <a16:rowId xmlns:a16="http://schemas.microsoft.com/office/drawing/2014/main" val="10000"/>
                  </a:ext>
                </a:extLst>
              </a:tr>
              <a:tr h="370840">
                <a:tc>
                  <a:txBody>
                    <a:bodyPr/>
                    <a:lstStyle/>
                    <a:p>
                      <a:r>
                        <a:rPr lang="fr-FR" sz="1700" dirty="0" smtClean="0">
                          <a:latin typeface="+mn-lt"/>
                        </a:rPr>
                        <a:t>Des propos de professionnels français collectés dans le cadre d’une enquête par Gilles Lamarque (1996, p. 122-134) </a:t>
                      </a:r>
                    </a:p>
                    <a:p>
                      <a:r>
                        <a:rPr lang="fr-FR" sz="1700" dirty="0" smtClean="0">
                          <a:latin typeface="+mn-lt"/>
                        </a:rPr>
                        <a:t> - « Travail d’information, qui vise un public cible : les pouvoirs publics »  (Ibid., p. 127) </a:t>
                      </a:r>
                    </a:p>
                    <a:p>
                      <a:r>
                        <a:rPr lang="fr-FR" sz="1700" dirty="0" smtClean="0">
                          <a:latin typeface="+mn-lt"/>
                        </a:rPr>
                        <a:t>- "Nous sommes des diplomates d’entreprise qui permettons une meilleure compréhension entre les milieux économiques et les pouvoirs publics"   (</a:t>
                      </a:r>
                      <a:r>
                        <a:rPr lang="fr-FR" sz="1700" dirty="0" err="1" smtClean="0">
                          <a:latin typeface="+mn-lt"/>
                        </a:rPr>
                        <a:t>Ibid</a:t>
                      </a:r>
                      <a:r>
                        <a:rPr lang="fr-FR" sz="1700" dirty="0" smtClean="0">
                          <a:latin typeface="+mn-lt"/>
                        </a:rPr>
                        <a:t>, p. 128) </a:t>
                      </a:r>
                    </a:p>
                    <a:p>
                      <a:r>
                        <a:rPr lang="fr-FR" sz="1700" dirty="0" smtClean="0">
                          <a:latin typeface="+mn-lt"/>
                        </a:rPr>
                        <a:t>- [Le lobbyiste]  « entreprend une action d’information et d’alerte auprès des décisionnaires » (</a:t>
                      </a:r>
                      <a:r>
                        <a:rPr lang="fr-FR" sz="1700" dirty="0" err="1" smtClean="0">
                          <a:latin typeface="+mn-lt"/>
                        </a:rPr>
                        <a:t>Ibid</a:t>
                      </a:r>
                      <a:r>
                        <a:rPr lang="fr-FR" sz="1700" dirty="0" smtClean="0">
                          <a:latin typeface="+mn-lt"/>
                        </a:rPr>
                        <a:t>, p.128) </a:t>
                      </a:r>
                    </a:p>
                    <a:p>
                      <a:r>
                        <a:rPr lang="fr-FR" sz="1700" dirty="0" smtClean="0">
                          <a:latin typeface="+mn-lt"/>
                        </a:rPr>
                        <a:t>- « convergence d’intérêts », celui du client – intérêt particulier – et celui des pouvoirs publics – intérêt général – afin « d’éviter les effets pervers de certaines réglementations » (</a:t>
                      </a:r>
                      <a:r>
                        <a:rPr lang="fr-FR" sz="1700" dirty="0" err="1" smtClean="0">
                          <a:latin typeface="+mn-lt"/>
                        </a:rPr>
                        <a:t>Ibid</a:t>
                      </a:r>
                      <a:r>
                        <a:rPr lang="fr-FR" sz="1700" dirty="0" smtClean="0">
                          <a:latin typeface="+mn-lt"/>
                        </a:rPr>
                        <a:t>, p. 128) </a:t>
                      </a:r>
                    </a:p>
                    <a:p>
                      <a:r>
                        <a:rPr lang="fr-FR" sz="1700" dirty="0" smtClean="0">
                          <a:latin typeface="+mn-lt"/>
                        </a:rPr>
                        <a:t>- « Le lobbying combine deux modes d’action : un travail d’information auprès des décisionnaires publics et la conception et l’utilisation de moyens de pression auprès des mêmes décideurs » (Ibid., p.129) </a:t>
                      </a:r>
                      <a:endParaRPr lang="fr-FR" sz="1700" dirty="0">
                        <a:latin typeface="+mn-lt"/>
                      </a:endParaRPr>
                    </a:p>
                  </a:txBody>
                  <a:tcPr/>
                </a:tc>
                <a:tc>
                  <a:txBody>
                    <a:bodyPr/>
                    <a:lstStyle/>
                    <a:p>
                      <a:endParaRPr lang="fr-FR" sz="1700" dirty="0" smtClean="0">
                        <a:latin typeface="+mn-lt"/>
                      </a:endParaRPr>
                    </a:p>
                    <a:p>
                      <a:endParaRPr lang="fr-FR" sz="1700" dirty="0" smtClean="0">
                        <a:latin typeface="+mn-lt"/>
                      </a:endParaRPr>
                    </a:p>
                    <a:p>
                      <a:r>
                        <a:rPr lang="fr-FR" sz="1700" dirty="0" smtClean="0">
                          <a:latin typeface="+mn-lt"/>
                        </a:rPr>
                        <a:t>- Place centrale de l’information </a:t>
                      </a:r>
                    </a:p>
                    <a:p>
                      <a:r>
                        <a:rPr lang="fr-FR" sz="1700" dirty="0" smtClean="0">
                          <a:latin typeface="+mn-lt"/>
                        </a:rPr>
                        <a:t>- Accent sur la négociation, rejet du conflit </a:t>
                      </a:r>
                    </a:p>
                    <a:p>
                      <a:r>
                        <a:rPr lang="fr-FR" sz="1700" dirty="0" smtClean="0">
                          <a:latin typeface="+mn-lt"/>
                        </a:rPr>
                        <a:t>- Veille et information </a:t>
                      </a:r>
                    </a:p>
                    <a:p>
                      <a:r>
                        <a:rPr lang="fr-FR" sz="1700" dirty="0" smtClean="0">
                          <a:latin typeface="+mn-lt"/>
                        </a:rPr>
                        <a:t>- Recherche du compromis  </a:t>
                      </a:r>
                    </a:p>
                    <a:p>
                      <a:r>
                        <a:rPr lang="fr-FR" sz="1700" dirty="0" smtClean="0">
                          <a:latin typeface="+mn-lt"/>
                        </a:rPr>
                        <a:t>- Combinaison de l’offre d’information et de l’exercice de la pression </a:t>
                      </a:r>
                      <a:endParaRPr lang="fr-FR" sz="1700" dirty="0">
                        <a:latin typeface="+mn-lt"/>
                      </a:endParaRPr>
                    </a:p>
                  </a:txBody>
                  <a:tcPr/>
                </a:tc>
                <a:extLst>
                  <a:ext uri="{0D108BD9-81ED-4DB2-BD59-A6C34878D82A}">
                    <a16:rowId xmlns:a16="http://schemas.microsoft.com/office/drawing/2014/main" val="10001"/>
                  </a:ext>
                </a:extLst>
              </a:tr>
              <a:tr h="370840">
                <a:tc>
                  <a:txBody>
                    <a:bodyPr/>
                    <a:lstStyle/>
                    <a:p>
                      <a:r>
                        <a:rPr lang="fr-FR" sz="1700" dirty="0" smtClean="0">
                          <a:latin typeface="+mn-lt"/>
                        </a:rPr>
                        <a:t>Propos d’un lobbyiste rapporté dans </a:t>
                      </a:r>
                      <a:r>
                        <a:rPr lang="fr-FR" sz="1700" dirty="0" err="1" smtClean="0">
                          <a:latin typeface="+mn-lt"/>
                        </a:rPr>
                        <a:t>Polère</a:t>
                      </a:r>
                      <a:r>
                        <a:rPr lang="fr-FR" sz="1700" dirty="0" smtClean="0">
                          <a:latin typeface="+mn-lt"/>
                        </a:rPr>
                        <a:t> (2007) </a:t>
                      </a:r>
                    </a:p>
                    <a:p>
                      <a:r>
                        <a:rPr lang="fr-FR" sz="1700" dirty="0" smtClean="0">
                          <a:latin typeface="+mn-lt"/>
                        </a:rPr>
                        <a:t>« Le ministère de l’Environnement est un ministère qui définit des normes pour de nombreuses activités industrielles. Ce n’est pas son budget qui intéresse les lobbies, mais sa capacité à modifier les règles du marché lorsqu’on change les normes. »</a:t>
                      </a:r>
                      <a:endParaRPr lang="fr-FR" sz="1700" dirty="0">
                        <a:latin typeface="+mn-lt"/>
                      </a:endParaRPr>
                    </a:p>
                  </a:txBody>
                  <a:tcPr/>
                </a:tc>
                <a:tc>
                  <a:txBody>
                    <a:bodyPr/>
                    <a:lstStyle/>
                    <a:p>
                      <a:r>
                        <a:rPr lang="fr-FR" sz="1700" dirty="0" smtClean="0">
                          <a:latin typeface="+mn-lt"/>
                        </a:rPr>
                        <a:t>Influence des normes réglementaires </a:t>
                      </a:r>
                      <a:endParaRPr lang="fr-FR" sz="1700" dirty="0">
                        <a:latin typeface="+mn-lt"/>
                      </a:endParaRPr>
                    </a:p>
                  </a:txBody>
                  <a:tcPr/>
                </a:tc>
                <a:extLst>
                  <a:ext uri="{0D108BD9-81ED-4DB2-BD59-A6C34878D82A}">
                    <a16:rowId xmlns:a16="http://schemas.microsoft.com/office/drawing/2014/main" val="10002"/>
                  </a:ext>
                </a:extLst>
              </a:tr>
            </a:tbl>
          </a:graphicData>
        </a:graphic>
      </p:graphicFrame>
      <p:sp>
        <p:nvSpPr>
          <p:cNvPr id="5" name="Titre 1"/>
          <p:cNvSpPr>
            <a:spLocks noGrp="1"/>
          </p:cNvSpPr>
          <p:nvPr>
            <p:ph type="title"/>
          </p:nvPr>
        </p:nvSpPr>
        <p:spPr>
          <a:xfrm>
            <a:off x="851079" y="120427"/>
            <a:ext cx="10515600" cy="665185"/>
          </a:xfrm>
        </p:spPr>
        <p:txBody>
          <a:bodyPr>
            <a:normAutofit fontScale="90000"/>
          </a:bodyPr>
          <a:lstStyle/>
          <a:p>
            <a:pPr marL="457200" indent="-457200">
              <a:buFont typeface="Wingdings" panose="05000000000000000000" pitchFamily="2" charset="2"/>
              <a:buChar char="v"/>
            </a:pPr>
            <a:r>
              <a:rPr lang="fr-FR" sz="3200" b="1" dirty="0"/>
              <a:t> Aperçu des conceptions du lobbying par les </a:t>
            </a:r>
            <a:r>
              <a:rPr lang="fr-FR" sz="3200" b="1" dirty="0" smtClean="0"/>
              <a:t>praticiens (Crépin Hilaire DADJO, 2017)</a:t>
            </a:r>
            <a:endParaRPr lang="fr-FR" sz="3200" b="1" dirty="0"/>
          </a:p>
        </p:txBody>
      </p:sp>
    </p:spTree>
    <p:extLst>
      <p:ext uri="{BB962C8B-B14F-4D97-AF65-F5344CB8AC3E}">
        <p14:creationId xmlns:p14="http://schemas.microsoft.com/office/powerpoint/2010/main" val="8950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8693" y="17494"/>
            <a:ext cx="10515600" cy="822230"/>
          </a:xfrm>
        </p:spPr>
        <p:txBody>
          <a:bodyPr/>
          <a:lstStyle/>
          <a:p>
            <a:pPr marL="571500" indent="-571500" algn="ctr"/>
            <a:r>
              <a:rPr lang="fr-FR" b="1" dirty="0" smtClean="0"/>
              <a:t>2.2. Comprendre le lobbying</a:t>
            </a:r>
            <a:endParaRPr lang="fr-FR" b="1" dirty="0"/>
          </a:p>
        </p:txBody>
      </p:sp>
      <p:sp>
        <p:nvSpPr>
          <p:cNvPr id="8" name="Rectangle 1"/>
          <p:cNvSpPr>
            <a:spLocks noChangeArrowheads="1"/>
          </p:cNvSpPr>
          <p:nvPr/>
        </p:nvSpPr>
        <p:spPr bwMode="auto">
          <a:xfrm>
            <a:off x="728693" y="1060025"/>
            <a:ext cx="10256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Wingdings" panose="05000000000000000000" pitchFamily="2" charset="2"/>
              <a:buChar char="v"/>
            </a:pPr>
            <a:r>
              <a:rPr lang="fr-FR" altLang="en-US" sz="2400" b="1" dirty="0" smtClean="0"/>
              <a:t>Formes de </a:t>
            </a:r>
            <a:r>
              <a:rPr lang="fr-FR" altLang="en-US" sz="2400" b="1" dirty="0"/>
              <a:t>lobbying (Source: </a:t>
            </a:r>
            <a:r>
              <a:rPr lang="fr-FR" altLang="en-US" sz="2400" b="1" dirty="0" err="1"/>
              <a:t>Schendelen</a:t>
            </a:r>
            <a:r>
              <a:rPr lang="fr-FR" altLang="en-US" sz="2400" b="1" dirty="0"/>
              <a:t>, R. Van. 2004, art. 232</a:t>
            </a:r>
            <a:r>
              <a:rPr lang="fr-FR" altLang="en-US" sz="2400" b="1" dirty="0" smtClean="0"/>
              <a:t>.)</a:t>
            </a:r>
            <a:endParaRPr lang="fr-FR" altLang="en-US" sz="2400" b="1" dirty="0"/>
          </a:p>
        </p:txBody>
      </p:sp>
      <p:graphicFrame>
        <p:nvGraphicFramePr>
          <p:cNvPr id="3" name="Tableau 2"/>
          <p:cNvGraphicFramePr>
            <a:graphicFrameLocks noGrp="1"/>
          </p:cNvGraphicFramePr>
          <p:nvPr>
            <p:extLst/>
          </p:nvPr>
        </p:nvGraphicFramePr>
        <p:xfrm>
          <a:off x="574145" y="1554480"/>
          <a:ext cx="11003962" cy="5303520"/>
        </p:xfrm>
        <a:graphic>
          <a:graphicData uri="http://schemas.openxmlformats.org/drawingml/2006/table">
            <a:tbl>
              <a:tblPr firstRow="1" bandRow="1">
                <a:tableStyleId>{5940675A-B579-460E-94D1-54222C63F5DA}</a:tableStyleId>
              </a:tblPr>
              <a:tblGrid>
                <a:gridCol w="5501981">
                  <a:extLst>
                    <a:ext uri="{9D8B030D-6E8A-4147-A177-3AD203B41FA5}">
                      <a16:colId xmlns:a16="http://schemas.microsoft.com/office/drawing/2014/main" val="20000"/>
                    </a:ext>
                  </a:extLst>
                </a:gridCol>
                <a:gridCol w="5501981">
                  <a:extLst>
                    <a:ext uri="{9D8B030D-6E8A-4147-A177-3AD203B41FA5}">
                      <a16:colId xmlns:a16="http://schemas.microsoft.com/office/drawing/2014/main" val="20001"/>
                    </a:ext>
                  </a:extLst>
                </a:gridCol>
              </a:tblGrid>
              <a:tr h="432020">
                <a:tc>
                  <a:txBody>
                    <a:bodyPr/>
                    <a:lstStyle/>
                    <a:p>
                      <a:r>
                        <a:rPr lang="fr-FR" sz="2400" b="1" dirty="0" smtClean="0"/>
                        <a:t>Directes (</a:t>
                      </a:r>
                      <a:r>
                        <a:rPr lang="fr-FR" sz="2400" b="1" dirty="0" err="1" smtClean="0"/>
                        <a:t>grasstops</a:t>
                      </a:r>
                      <a:r>
                        <a:rPr lang="fr-FR" sz="2400" b="1" dirty="0" smtClean="0"/>
                        <a:t> lobbying)</a:t>
                      </a:r>
                      <a:endParaRPr lang="fr-FR" sz="2400" b="1" dirty="0"/>
                    </a:p>
                  </a:txBody>
                  <a:tcPr/>
                </a:tc>
                <a:tc>
                  <a:txBody>
                    <a:bodyPr/>
                    <a:lstStyle/>
                    <a:p>
                      <a:r>
                        <a:rPr lang="fr-FR" sz="2400" b="1" dirty="0" smtClean="0"/>
                        <a:t>Indirectes (</a:t>
                      </a:r>
                      <a:r>
                        <a:rPr lang="fr-FR" sz="2400" b="1" dirty="0" err="1" smtClean="0"/>
                        <a:t>grassroot</a:t>
                      </a:r>
                      <a:r>
                        <a:rPr lang="fr-FR" sz="2400" b="1" dirty="0" smtClean="0"/>
                        <a:t> lobbying)</a:t>
                      </a:r>
                      <a:endParaRPr lang="fr-FR" sz="2400" b="1" dirty="0"/>
                    </a:p>
                  </a:txBody>
                  <a:tcPr/>
                </a:tc>
                <a:extLst>
                  <a:ext uri="{0D108BD9-81ED-4DB2-BD59-A6C34878D82A}">
                    <a16:rowId xmlns:a16="http://schemas.microsoft.com/office/drawing/2014/main" val="10000"/>
                  </a:ext>
                </a:extLst>
              </a:tr>
              <a:tr h="4579413">
                <a:tc>
                  <a:txBody>
                    <a:bodyPr/>
                    <a:lstStyle/>
                    <a:p>
                      <a:pPr marL="342900" indent="-342900">
                        <a:buFont typeface="Arial" panose="020B0604020202020204" pitchFamily="34" charset="0"/>
                        <a:buChar char="•"/>
                      </a:pPr>
                      <a:r>
                        <a:rPr lang="fr-FR" sz="2400" dirty="0" smtClean="0"/>
                        <a:t>Réunions, courriers, emails,  </a:t>
                      </a:r>
                    </a:p>
                    <a:p>
                      <a:pPr marL="342900" indent="-342900">
                        <a:buFont typeface="Arial" panose="020B0604020202020204" pitchFamily="34" charset="0"/>
                        <a:buChar char="•"/>
                      </a:pPr>
                      <a:r>
                        <a:rPr lang="fr-FR" sz="2400" dirty="0" smtClean="0"/>
                        <a:t>Téléphone  </a:t>
                      </a:r>
                    </a:p>
                    <a:p>
                      <a:pPr marL="342900" indent="-342900">
                        <a:buFont typeface="Arial" panose="020B0604020202020204" pitchFamily="34" charset="0"/>
                        <a:buChar char="•"/>
                      </a:pPr>
                      <a:r>
                        <a:rPr lang="fr-FR" sz="2400" dirty="0" smtClean="0"/>
                        <a:t>Invitation à un </a:t>
                      </a:r>
                    </a:p>
                    <a:p>
                      <a:pPr marL="342900" indent="-342900">
                        <a:buFont typeface="Arial" panose="020B0604020202020204" pitchFamily="34" charset="0"/>
                        <a:buChar char="•"/>
                      </a:pPr>
                      <a:r>
                        <a:rPr lang="fr-FR" sz="2400" dirty="0" smtClean="0"/>
                        <a:t>Adhésion à un comité  </a:t>
                      </a:r>
                    </a:p>
                    <a:p>
                      <a:pPr marL="342900" indent="-342900">
                        <a:buFont typeface="Arial" panose="020B0604020202020204" pitchFamily="34" charset="0"/>
                        <a:buChar char="•"/>
                      </a:pPr>
                      <a:r>
                        <a:rPr lang="fr-FR" sz="2400" dirty="0" smtClean="0"/>
                        <a:t>Participation à l'audience publique </a:t>
                      </a:r>
                    </a:p>
                    <a:p>
                      <a:pPr marL="342900" indent="-342900">
                        <a:buFont typeface="Arial" panose="020B0604020202020204" pitchFamily="34" charset="0"/>
                        <a:buChar char="•"/>
                      </a:pPr>
                      <a:r>
                        <a:rPr lang="fr-FR" sz="2400" dirty="0" smtClean="0"/>
                        <a:t>Prise de position  </a:t>
                      </a:r>
                    </a:p>
                    <a:p>
                      <a:pPr marL="342900" indent="-342900">
                        <a:buFont typeface="Arial" panose="020B0604020202020204" pitchFamily="34" charset="0"/>
                        <a:buChar char="•"/>
                      </a:pPr>
                      <a:r>
                        <a:rPr lang="fr-FR" sz="2400" dirty="0" smtClean="0"/>
                        <a:t>Délégation, visite </a:t>
                      </a:r>
                    </a:p>
                    <a:p>
                      <a:pPr marL="342900" indent="-342900">
                        <a:buFont typeface="Arial" panose="020B0604020202020204" pitchFamily="34" charset="0"/>
                        <a:buChar char="•"/>
                      </a:pPr>
                      <a:r>
                        <a:rPr lang="fr-FR" sz="2400" dirty="0" smtClean="0"/>
                        <a:t>Pétitions citoyennes </a:t>
                      </a:r>
                    </a:p>
                    <a:p>
                      <a:pPr marL="342900" indent="-342900">
                        <a:buFont typeface="Arial" panose="020B0604020202020204" pitchFamily="34" charset="0"/>
                        <a:buChar char="•"/>
                      </a:pPr>
                      <a:r>
                        <a:rPr lang="fr-FR" sz="2400" dirty="0" smtClean="0"/>
                        <a:t>Brochure, dépliant  </a:t>
                      </a:r>
                    </a:p>
                    <a:p>
                      <a:pPr marL="342900" indent="-342900">
                        <a:buFont typeface="Arial" panose="020B0604020202020204" pitchFamily="34" charset="0"/>
                        <a:buChar char="•"/>
                      </a:pPr>
                      <a:r>
                        <a:rPr lang="fr-FR" sz="2400" dirty="0" smtClean="0"/>
                        <a:t>RP dans les médias  </a:t>
                      </a:r>
                    </a:p>
                    <a:p>
                      <a:pPr marL="342900" indent="-342900">
                        <a:buFont typeface="Arial" panose="020B0604020202020204" pitchFamily="34" charset="0"/>
                        <a:buChar char="•"/>
                      </a:pPr>
                      <a:r>
                        <a:rPr lang="fr-FR" sz="2400" dirty="0" smtClean="0"/>
                        <a:t>Conférence de presse  </a:t>
                      </a:r>
                    </a:p>
                    <a:p>
                      <a:pPr marL="342900" indent="-342900">
                        <a:buFont typeface="Arial" panose="020B0604020202020204" pitchFamily="34" charset="0"/>
                        <a:buChar char="•"/>
                      </a:pPr>
                      <a:r>
                        <a:rPr lang="fr-FR" sz="2400" dirty="0" smtClean="0"/>
                        <a:t>Blocages, les grèves  </a:t>
                      </a:r>
                    </a:p>
                    <a:p>
                      <a:pPr marL="342900" indent="-342900">
                        <a:buFont typeface="Arial" panose="020B0604020202020204" pitchFamily="34" charset="0"/>
                        <a:buChar char="•"/>
                      </a:pPr>
                      <a:r>
                        <a:rPr lang="fr-FR" sz="2400" dirty="0" smtClean="0"/>
                        <a:t>Plaintes  </a:t>
                      </a:r>
                    </a:p>
                  </a:txBody>
                  <a:tcPr/>
                </a:tc>
                <a:tc>
                  <a:txBody>
                    <a:bodyPr/>
                    <a:lstStyle/>
                    <a:p>
                      <a:pPr marL="342900" indent="-342900">
                        <a:buFont typeface="Arial" panose="020B0604020202020204" pitchFamily="34" charset="0"/>
                        <a:buChar char="•"/>
                      </a:pPr>
                      <a:r>
                        <a:rPr lang="fr-FR" sz="2400" dirty="0" smtClean="0"/>
                        <a:t>Association nationale   </a:t>
                      </a:r>
                    </a:p>
                    <a:p>
                      <a:pPr marL="342900" indent="-342900">
                        <a:buFont typeface="Arial" panose="020B0604020202020204" pitchFamily="34" charset="0"/>
                        <a:buChar char="•"/>
                      </a:pPr>
                      <a:r>
                        <a:rPr lang="fr-FR" sz="2400" dirty="0" smtClean="0"/>
                        <a:t>Via Gouvernement français </a:t>
                      </a:r>
                    </a:p>
                    <a:p>
                      <a:pPr marL="342900" indent="-342900">
                        <a:buFont typeface="Arial" panose="020B0604020202020204" pitchFamily="34" charset="0"/>
                        <a:buChar char="•"/>
                      </a:pPr>
                      <a:r>
                        <a:rPr lang="fr-FR" sz="2400" dirty="0" smtClean="0"/>
                        <a:t>Association sectorielle  </a:t>
                      </a:r>
                    </a:p>
                    <a:p>
                      <a:pPr marL="342900" indent="-342900">
                        <a:buFont typeface="Arial" panose="020B0604020202020204" pitchFamily="34" charset="0"/>
                        <a:buChar char="•"/>
                      </a:pPr>
                      <a:r>
                        <a:rPr lang="fr-FR" sz="2400" dirty="0" smtClean="0"/>
                        <a:t>Réseau international  </a:t>
                      </a:r>
                    </a:p>
                    <a:p>
                      <a:pPr marL="342900" indent="-342900">
                        <a:buFont typeface="Arial" panose="020B0604020202020204" pitchFamily="34" charset="0"/>
                        <a:buChar char="•"/>
                      </a:pPr>
                      <a:r>
                        <a:rPr lang="fr-FR" sz="2400" dirty="0" smtClean="0"/>
                        <a:t>Groupe de pression ad hoc  </a:t>
                      </a:r>
                    </a:p>
                    <a:p>
                      <a:pPr marL="342900" indent="-342900">
                        <a:buFont typeface="Arial" panose="020B0604020202020204" pitchFamily="34" charset="0"/>
                        <a:buChar char="•"/>
                      </a:pPr>
                      <a:r>
                        <a:rPr lang="fr-FR" sz="2400" dirty="0" smtClean="0"/>
                        <a:t>Groupes d'intérêt coopérants</a:t>
                      </a:r>
                    </a:p>
                    <a:p>
                      <a:pPr marL="342900" indent="-342900">
                        <a:buFont typeface="Arial" panose="020B0604020202020204" pitchFamily="34" charset="0"/>
                        <a:buChar char="•"/>
                      </a:pPr>
                      <a:r>
                        <a:rPr lang="fr-FR" sz="2400" dirty="0" smtClean="0"/>
                        <a:t>Experts scientifiques  </a:t>
                      </a:r>
                    </a:p>
                    <a:p>
                      <a:pPr marL="342900" indent="-342900">
                        <a:buFont typeface="Arial" panose="020B0604020202020204" pitchFamily="34" charset="0"/>
                        <a:buChar char="•"/>
                      </a:pPr>
                      <a:r>
                        <a:rPr lang="fr-FR" sz="2400" dirty="0" smtClean="0"/>
                        <a:t>Personnalités connues, les VIP  </a:t>
                      </a:r>
                    </a:p>
                    <a:p>
                      <a:pPr marL="342900" indent="-342900">
                        <a:buFont typeface="Arial" panose="020B0604020202020204" pitchFamily="34" charset="0"/>
                        <a:buChar char="•"/>
                      </a:pPr>
                      <a:r>
                        <a:rPr lang="fr-FR" sz="2400" dirty="0" smtClean="0"/>
                        <a:t>Haut Fonctionnaires  </a:t>
                      </a:r>
                    </a:p>
                    <a:p>
                      <a:pPr marL="342900" indent="-342900">
                        <a:buFont typeface="Arial" panose="020B0604020202020204" pitchFamily="34" charset="0"/>
                        <a:buChar char="•"/>
                      </a:pPr>
                      <a:r>
                        <a:rPr lang="fr-FR" sz="2400" dirty="0" smtClean="0"/>
                        <a:t>Amis </a:t>
                      </a:r>
                    </a:p>
                    <a:p>
                      <a:pPr marL="342900" indent="-342900">
                        <a:buFont typeface="Arial" panose="020B0604020202020204" pitchFamily="34" charset="0"/>
                        <a:buChar char="•"/>
                      </a:pPr>
                      <a:r>
                        <a:rPr lang="fr-FR" sz="2400" dirty="0" smtClean="0"/>
                        <a:t>Consultants  </a:t>
                      </a:r>
                    </a:p>
                    <a:p>
                      <a:pPr marL="342900" indent="-342900">
                        <a:buFont typeface="Arial" panose="020B0604020202020204" pitchFamily="34" charset="0"/>
                        <a:buChar char="•"/>
                      </a:pPr>
                      <a:r>
                        <a:rPr lang="fr-FR" sz="2400" dirty="0" smtClean="0"/>
                        <a:t>Cabinet de lobbying </a:t>
                      </a:r>
                      <a:endParaRPr lang="fr-FR"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68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399" y="1023663"/>
            <a:ext cx="11887200" cy="467195"/>
          </a:xfrm>
        </p:spPr>
        <p:txBody>
          <a:bodyPr>
            <a:normAutofit fontScale="90000"/>
          </a:bodyPr>
          <a:lstStyle/>
          <a:p>
            <a:pPr marL="571500" indent="-571500" algn="ctr">
              <a:buFont typeface="Wingdings" panose="05000000000000000000" pitchFamily="2" charset="2"/>
              <a:buChar char="v"/>
            </a:pPr>
            <a:r>
              <a:rPr lang="fr-FR" b="1" dirty="0" smtClean="0"/>
              <a:t>Les deux niveaux du lobbying (ARIFON Olivier, 2014)</a:t>
            </a:r>
            <a:endParaRPr lang="fr-FR" b="1" dirty="0"/>
          </a:p>
        </p:txBody>
      </p:sp>
      <p:pic>
        <p:nvPicPr>
          <p:cNvPr id="4" name="Image 3"/>
          <p:cNvPicPr>
            <a:picLocks noChangeAspect="1"/>
          </p:cNvPicPr>
          <p:nvPr/>
        </p:nvPicPr>
        <p:blipFill>
          <a:blip r:embed="rId2"/>
          <a:stretch>
            <a:fillRect/>
          </a:stretch>
        </p:blipFill>
        <p:spPr>
          <a:xfrm>
            <a:off x="1401212" y="1674797"/>
            <a:ext cx="9389573" cy="5002898"/>
          </a:xfrm>
          <a:prstGeom prst="rect">
            <a:avLst/>
          </a:prstGeom>
        </p:spPr>
      </p:pic>
      <p:sp>
        <p:nvSpPr>
          <p:cNvPr id="5" name="Titre 1"/>
          <p:cNvSpPr txBox="1">
            <a:spLocks/>
          </p:cNvSpPr>
          <p:nvPr/>
        </p:nvSpPr>
        <p:spPr>
          <a:xfrm>
            <a:off x="728693" y="17494"/>
            <a:ext cx="10515600"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fr-FR" b="1" dirty="0" smtClean="0"/>
              <a:t>2.2. Comprendre le lobbying</a:t>
            </a:r>
            <a:endParaRPr lang="fr-FR" b="1" dirty="0"/>
          </a:p>
        </p:txBody>
      </p:sp>
    </p:spTree>
    <p:extLst>
      <p:ext uri="{BB962C8B-B14F-4D97-AF65-F5344CB8AC3E}">
        <p14:creationId xmlns:p14="http://schemas.microsoft.com/office/powerpoint/2010/main" val="1371389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594" y="1084423"/>
            <a:ext cx="10515600" cy="608863"/>
          </a:xfrm>
        </p:spPr>
        <p:txBody>
          <a:bodyPr>
            <a:normAutofit fontScale="90000"/>
          </a:bodyPr>
          <a:lstStyle/>
          <a:p>
            <a:pPr marL="571500" indent="-571500">
              <a:buFont typeface="Wingdings" panose="05000000000000000000" pitchFamily="2" charset="2"/>
              <a:buChar char="v"/>
            </a:pPr>
            <a:r>
              <a:rPr lang="fr-FR" b="1" dirty="0" smtClean="0"/>
              <a:t>Le lobbying selon </a:t>
            </a:r>
            <a:r>
              <a:rPr lang="fr-FR" b="1" dirty="0"/>
              <a:t>le but (Loup </a:t>
            </a:r>
            <a:r>
              <a:rPr lang="fr-FR" b="1" dirty="0" err="1" smtClean="0"/>
              <a:t>Francart</a:t>
            </a:r>
            <a:r>
              <a:rPr lang="fr-FR" b="1" dirty="0" smtClean="0"/>
              <a:t>)</a:t>
            </a:r>
            <a:endParaRPr lang="fr-FR" b="1" dirty="0"/>
          </a:p>
        </p:txBody>
      </p:sp>
      <p:graphicFrame>
        <p:nvGraphicFramePr>
          <p:cNvPr id="5" name="Espace réservé du contenu 4"/>
          <p:cNvGraphicFramePr>
            <a:graphicFrameLocks noGrp="1"/>
          </p:cNvGraphicFramePr>
          <p:nvPr>
            <p:ph idx="1"/>
            <p:extLst/>
          </p:nvPr>
        </p:nvGraphicFramePr>
        <p:xfrm>
          <a:off x="0" y="1803042"/>
          <a:ext cx="12192000" cy="4846320"/>
        </p:xfrm>
        <a:graphic>
          <a:graphicData uri="http://schemas.openxmlformats.org/drawingml/2006/table">
            <a:tbl>
              <a:tblPr firstRow="1" bandRow="1">
                <a:tableStyleId>{5940675A-B579-460E-94D1-54222C63F5DA}</a:tableStyleId>
              </a:tblPr>
              <a:tblGrid>
                <a:gridCol w="4237149">
                  <a:extLst>
                    <a:ext uri="{9D8B030D-6E8A-4147-A177-3AD203B41FA5}">
                      <a16:colId xmlns:a16="http://schemas.microsoft.com/office/drawing/2014/main" val="20000"/>
                    </a:ext>
                  </a:extLst>
                </a:gridCol>
                <a:gridCol w="7954851">
                  <a:extLst>
                    <a:ext uri="{9D8B030D-6E8A-4147-A177-3AD203B41FA5}">
                      <a16:colId xmlns:a16="http://schemas.microsoft.com/office/drawing/2014/main" val="20001"/>
                    </a:ext>
                  </a:extLst>
                </a:gridCol>
              </a:tblGrid>
              <a:tr h="428267">
                <a:tc>
                  <a:txBody>
                    <a:bodyPr/>
                    <a:lstStyle/>
                    <a:p>
                      <a:pPr algn="just"/>
                      <a:r>
                        <a:rPr lang="fr-FR" sz="2400" b="1" dirty="0" smtClean="0"/>
                        <a:t>Type</a:t>
                      </a:r>
                      <a:endParaRPr lang="fr-FR" sz="2400" b="1" dirty="0"/>
                    </a:p>
                  </a:txBody>
                  <a:tcPr/>
                </a:tc>
                <a:tc>
                  <a:txBody>
                    <a:bodyPr/>
                    <a:lstStyle/>
                    <a:p>
                      <a:pPr algn="just"/>
                      <a:r>
                        <a:rPr lang="fr-FR" sz="2400" b="1" dirty="0" smtClean="0"/>
                        <a:t>But</a:t>
                      </a:r>
                      <a:endParaRPr lang="fr-FR" sz="2400" b="1" dirty="0"/>
                    </a:p>
                  </a:txBody>
                  <a:tcPr/>
                </a:tc>
                <a:extLst>
                  <a:ext uri="{0D108BD9-81ED-4DB2-BD59-A6C34878D82A}">
                    <a16:rowId xmlns:a16="http://schemas.microsoft.com/office/drawing/2014/main" val="10000"/>
                  </a:ext>
                </a:extLst>
              </a:tr>
              <a:tr h="370840">
                <a:tc>
                  <a:txBody>
                    <a:bodyPr/>
                    <a:lstStyle/>
                    <a:p>
                      <a:pPr algn="just"/>
                      <a:r>
                        <a:rPr lang="fr-FR" sz="2400" b="1" dirty="0" smtClean="0"/>
                        <a:t>Le lobbying général</a:t>
                      </a:r>
                      <a:r>
                        <a:rPr lang="fr-FR" sz="2400" b="1" baseline="0" dirty="0" smtClean="0"/>
                        <a:t> et </a:t>
                      </a:r>
                      <a:r>
                        <a:rPr lang="fr-FR" sz="2400" b="1" dirty="0" smtClean="0"/>
                        <a:t>culturel </a:t>
                      </a:r>
                      <a:endParaRPr lang="fr-FR" sz="2400" b="1" dirty="0"/>
                    </a:p>
                  </a:txBody>
                  <a:tcPr/>
                </a:tc>
                <a:tc>
                  <a:txBody>
                    <a:bodyPr/>
                    <a:lstStyle/>
                    <a:p>
                      <a:pPr algn="just"/>
                      <a:r>
                        <a:rPr lang="fr-FR" sz="2400" dirty="0" smtClean="0"/>
                        <a:t>Il cherche, à long terme, à faire changer les opinions, les habitudes et faire évoluer les décisions par l’évolution des mentalités. </a:t>
                      </a:r>
                      <a:endParaRPr lang="fr-FR" sz="2400" dirty="0"/>
                    </a:p>
                  </a:txBody>
                  <a:tcPr/>
                </a:tc>
                <a:extLst>
                  <a:ext uri="{0D108BD9-81ED-4DB2-BD59-A6C34878D82A}">
                    <a16:rowId xmlns:a16="http://schemas.microsoft.com/office/drawing/2014/main" val="10001"/>
                  </a:ext>
                </a:extLst>
              </a:tr>
              <a:tr h="370840">
                <a:tc>
                  <a:txBody>
                    <a:bodyPr/>
                    <a:lstStyle/>
                    <a:p>
                      <a:pPr algn="just"/>
                      <a:r>
                        <a:rPr lang="fr-FR" sz="2400" b="1" dirty="0" smtClean="0"/>
                        <a:t>Le lobbying stratégique</a:t>
                      </a:r>
                      <a:endParaRPr lang="fr-FR" sz="2400" b="1" dirty="0"/>
                    </a:p>
                  </a:txBody>
                  <a:tcPr/>
                </a:tc>
                <a:tc>
                  <a:txBody>
                    <a:bodyPr/>
                    <a:lstStyle/>
                    <a:p>
                      <a:pPr algn="just"/>
                      <a:r>
                        <a:rPr lang="fr-FR" sz="2400" dirty="0" smtClean="0"/>
                        <a:t>Il cherche à faire évoluer les visions particulières vers une vision commune qui sert un groupe particulier avec des</a:t>
                      </a:r>
                      <a:r>
                        <a:rPr lang="fr-FR" sz="2400" baseline="0" dirty="0" smtClean="0"/>
                        <a:t> finalités </a:t>
                      </a:r>
                      <a:r>
                        <a:rPr lang="fr-FR" sz="2400" dirty="0" smtClean="0"/>
                        <a:t>politiques, économiques … </a:t>
                      </a:r>
                      <a:endParaRPr lang="fr-FR" sz="2400" dirty="0"/>
                    </a:p>
                  </a:txBody>
                  <a:tcPr/>
                </a:tc>
                <a:extLst>
                  <a:ext uri="{0D108BD9-81ED-4DB2-BD59-A6C34878D82A}">
                    <a16:rowId xmlns:a16="http://schemas.microsoft.com/office/drawing/2014/main" val="10002"/>
                  </a:ext>
                </a:extLst>
              </a:tr>
              <a:tr h="370840">
                <a:tc>
                  <a:txBody>
                    <a:bodyPr/>
                    <a:lstStyle/>
                    <a:p>
                      <a:pPr algn="just"/>
                      <a:r>
                        <a:rPr lang="fr-FR" sz="2400" b="1" dirty="0" smtClean="0"/>
                        <a:t>Le lobbying sectoriel</a:t>
                      </a:r>
                      <a:endParaRPr lang="fr-FR" sz="2400" b="1" dirty="0"/>
                    </a:p>
                  </a:txBody>
                  <a:tcPr/>
                </a:tc>
                <a:tc>
                  <a:txBody>
                    <a:bodyPr/>
                    <a:lstStyle/>
                    <a:p>
                      <a:pPr algn="just"/>
                      <a:r>
                        <a:rPr lang="fr-FR" sz="2400" dirty="0" smtClean="0"/>
                        <a:t>Il cherche à défendre un secteur particulièrement menacé ou à s’emparer d’un secteur dans son ensemble. </a:t>
                      </a:r>
                      <a:endParaRPr lang="fr-FR" sz="2400" dirty="0"/>
                    </a:p>
                  </a:txBody>
                  <a:tcPr/>
                </a:tc>
                <a:extLst>
                  <a:ext uri="{0D108BD9-81ED-4DB2-BD59-A6C34878D82A}">
                    <a16:rowId xmlns:a16="http://schemas.microsoft.com/office/drawing/2014/main" val="10003"/>
                  </a:ext>
                </a:extLst>
              </a:tr>
              <a:tr h="370840">
                <a:tc>
                  <a:txBody>
                    <a:bodyPr/>
                    <a:lstStyle/>
                    <a:p>
                      <a:pPr algn="just"/>
                      <a:r>
                        <a:rPr lang="fr-FR" sz="2400" b="1" dirty="0" smtClean="0"/>
                        <a:t>Le lobbying ciblé </a:t>
                      </a:r>
                      <a:endParaRPr lang="fr-FR" sz="2400" b="1" dirty="0"/>
                    </a:p>
                  </a:txBody>
                  <a:tcPr/>
                </a:tc>
                <a:tc>
                  <a:txBody>
                    <a:bodyPr/>
                    <a:lstStyle/>
                    <a:p>
                      <a:pPr algn="just"/>
                      <a:r>
                        <a:rPr lang="fr-FR" sz="2400" dirty="0" smtClean="0"/>
                        <a:t>Il cherche à obtenir un avantage concurrentiel sur des groupes de concurrents ou même des Etats en s’attaquant à un problème particulier.</a:t>
                      </a:r>
                      <a:endParaRPr lang="fr-FR" sz="2400" dirty="0"/>
                    </a:p>
                  </a:txBody>
                  <a:tcPr/>
                </a:tc>
                <a:extLst>
                  <a:ext uri="{0D108BD9-81ED-4DB2-BD59-A6C34878D82A}">
                    <a16:rowId xmlns:a16="http://schemas.microsoft.com/office/drawing/2014/main" val="10004"/>
                  </a:ext>
                </a:extLst>
              </a:tr>
            </a:tbl>
          </a:graphicData>
        </a:graphic>
      </p:graphicFrame>
      <p:sp>
        <p:nvSpPr>
          <p:cNvPr id="4" name="Titre 1"/>
          <p:cNvSpPr txBox="1">
            <a:spLocks/>
          </p:cNvSpPr>
          <p:nvPr/>
        </p:nvSpPr>
        <p:spPr>
          <a:xfrm>
            <a:off x="728693" y="17494"/>
            <a:ext cx="10515600"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fr-FR" b="1" dirty="0" smtClean="0"/>
              <a:t>2.2. Comprendre le lobbying</a:t>
            </a:r>
            <a:endParaRPr lang="fr-FR" b="1" dirty="0"/>
          </a:p>
        </p:txBody>
      </p:sp>
    </p:spTree>
    <p:extLst>
      <p:ext uri="{BB962C8B-B14F-4D97-AF65-F5344CB8AC3E}">
        <p14:creationId xmlns:p14="http://schemas.microsoft.com/office/powerpoint/2010/main" val="2721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617" y="705514"/>
            <a:ext cx="12080383" cy="2598934"/>
          </a:xfrm>
        </p:spPr>
        <p:txBody>
          <a:bodyPr>
            <a:normAutofit fontScale="85000" lnSpcReduction="20000"/>
          </a:bodyPr>
          <a:lstStyle/>
          <a:p>
            <a:pPr algn="just">
              <a:buFont typeface="Wingdings" panose="05000000000000000000" pitchFamily="2" charset="2"/>
              <a:buChar char="v"/>
            </a:pPr>
            <a:r>
              <a:rPr lang="fr-FR" b="1" dirty="0" smtClean="0"/>
              <a:t>Compétences du lobbyiste</a:t>
            </a:r>
          </a:p>
          <a:p>
            <a:pPr marL="0" indent="0" algn="just">
              <a:buNone/>
            </a:pPr>
            <a:r>
              <a:rPr lang="fr-FR" dirty="0" smtClean="0"/>
              <a:t>Selon la CCIP, un </a:t>
            </a:r>
            <a:r>
              <a:rPr lang="fr-FR" dirty="0"/>
              <a:t>bon lobbyiste est pour : </a:t>
            </a:r>
          </a:p>
          <a:p>
            <a:pPr algn="just">
              <a:buFont typeface="Wingdings" panose="05000000000000000000" pitchFamily="2" charset="2"/>
              <a:buChar char="ü"/>
            </a:pPr>
            <a:r>
              <a:rPr lang="fr-FR" dirty="0" smtClean="0"/>
              <a:t>un </a:t>
            </a:r>
            <a:r>
              <a:rPr lang="fr-FR" dirty="0"/>
              <a:t>tiers juriste </a:t>
            </a:r>
            <a:endParaRPr lang="fr-FR" dirty="0" smtClean="0"/>
          </a:p>
          <a:p>
            <a:pPr algn="just">
              <a:buFont typeface="Wingdings" panose="05000000000000000000" pitchFamily="2" charset="2"/>
              <a:buChar char="ü"/>
            </a:pPr>
            <a:r>
              <a:rPr lang="fr-FR" dirty="0" smtClean="0"/>
              <a:t>un </a:t>
            </a:r>
            <a:r>
              <a:rPr lang="fr-FR" dirty="0"/>
              <a:t>tiers technicien </a:t>
            </a:r>
            <a:endParaRPr lang="fr-FR" dirty="0" smtClean="0"/>
          </a:p>
          <a:p>
            <a:pPr algn="just">
              <a:buFont typeface="Wingdings" panose="05000000000000000000" pitchFamily="2" charset="2"/>
              <a:buChar char="ü"/>
            </a:pPr>
            <a:r>
              <a:rPr lang="fr-FR" dirty="0" smtClean="0"/>
              <a:t>un </a:t>
            </a:r>
            <a:r>
              <a:rPr lang="fr-FR" dirty="0"/>
              <a:t>tiers bon </a:t>
            </a:r>
            <a:r>
              <a:rPr lang="fr-FR" dirty="0" smtClean="0"/>
              <a:t>communicateur </a:t>
            </a:r>
          </a:p>
          <a:p>
            <a:pPr marL="0" indent="0" algn="just">
              <a:buNone/>
            </a:pPr>
            <a:r>
              <a:rPr lang="fr-FR" dirty="0" smtClean="0"/>
              <a:t>Il doit avoir une forte capacité relationnelle (carnet d’adresses dynamique), maîtriser l’anglais et être capable de s’adapter à un environnement mouvant. Il est aussi créatif, souple et innove.</a:t>
            </a:r>
            <a:endParaRPr lang="fr-FR" dirty="0"/>
          </a:p>
        </p:txBody>
      </p:sp>
      <p:sp>
        <p:nvSpPr>
          <p:cNvPr id="4" name="Titre 1"/>
          <p:cNvSpPr>
            <a:spLocks noGrp="1"/>
          </p:cNvSpPr>
          <p:nvPr>
            <p:ph type="title"/>
          </p:nvPr>
        </p:nvSpPr>
        <p:spPr>
          <a:xfrm>
            <a:off x="728693" y="17494"/>
            <a:ext cx="10515600" cy="822230"/>
          </a:xfrm>
        </p:spPr>
        <p:txBody>
          <a:bodyPr/>
          <a:lstStyle/>
          <a:p>
            <a:pPr marL="571500" indent="-571500" algn="ctr"/>
            <a:r>
              <a:rPr lang="fr-FR" b="1" dirty="0" smtClean="0"/>
              <a:t>2.2. Comprendre le lobbying</a:t>
            </a:r>
            <a:endParaRPr lang="fr-FR" b="1" dirty="0"/>
          </a:p>
        </p:txBody>
      </p:sp>
      <p:sp>
        <p:nvSpPr>
          <p:cNvPr id="5" name="Espace réservé du contenu 2"/>
          <p:cNvSpPr txBox="1">
            <a:spLocks/>
          </p:cNvSpPr>
          <p:nvPr/>
        </p:nvSpPr>
        <p:spPr>
          <a:xfrm>
            <a:off x="100849" y="3786390"/>
            <a:ext cx="4986307" cy="26659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fr-FR" b="1" dirty="0" smtClean="0"/>
              <a:t>Déontologie du lobbying </a:t>
            </a:r>
          </a:p>
          <a:p>
            <a:pPr marL="0" indent="0">
              <a:buNone/>
            </a:pPr>
            <a:r>
              <a:rPr lang="fr-FR" dirty="0" smtClean="0"/>
              <a:t>Valeurs cardinales du lobbyiste </a:t>
            </a:r>
          </a:p>
          <a:p>
            <a:pPr>
              <a:buFont typeface="Wingdings" panose="05000000000000000000" pitchFamily="2" charset="2"/>
              <a:buChar char="ü"/>
            </a:pPr>
            <a:r>
              <a:rPr lang="fr-FR" dirty="0" smtClean="0"/>
              <a:t>Transparence </a:t>
            </a:r>
          </a:p>
          <a:p>
            <a:pPr>
              <a:buFont typeface="Wingdings" panose="05000000000000000000" pitchFamily="2" charset="2"/>
              <a:buChar char="ü"/>
            </a:pPr>
            <a:r>
              <a:rPr lang="fr-FR" dirty="0" smtClean="0"/>
              <a:t>Objectivité </a:t>
            </a:r>
          </a:p>
          <a:p>
            <a:pPr>
              <a:buFont typeface="Wingdings" panose="05000000000000000000" pitchFamily="2" charset="2"/>
              <a:buChar char="ü"/>
            </a:pPr>
            <a:r>
              <a:rPr lang="fr-FR" dirty="0" smtClean="0"/>
              <a:t>Honnêteté </a:t>
            </a:r>
          </a:p>
          <a:p>
            <a:pPr>
              <a:buFont typeface="Wingdings" panose="05000000000000000000" pitchFamily="2" charset="2"/>
              <a:buChar char="ü"/>
            </a:pPr>
            <a:r>
              <a:rPr lang="fr-FR" dirty="0" smtClean="0"/>
              <a:t>Absence de conflit d’intérêt  </a:t>
            </a:r>
          </a:p>
        </p:txBody>
      </p:sp>
      <p:sp>
        <p:nvSpPr>
          <p:cNvPr id="8" name="Rectangle 7"/>
          <p:cNvSpPr/>
          <p:nvPr/>
        </p:nvSpPr>
        <p:spPr>
          <a:xfrm>
            <a:off x="5673466" y="4334523"/>
            <a:ext cx="6096000" cy="1569660"/>
          </a:xfrm>
          <a:prstGeom prst="rect">
            <a:avLst/>
          </a:prstGeom>
          <a:solidFill>
            <a:srgbClr val="FF0000"/>
          </a:solidFill>
          <a:ln w="57150">
            <a:solidFill>
              <a:srgbClr val="C00000"/>
            </a:solidFill>
          </a:ln>
        </p:spPr>
        <p:txBody>
          <a:bodyPr>
            <a:spAutoFit/>
          </a:bodyPr>
          <a:lstStyle/>
          <a:p>
            <a:pPr algn="just"/>
            <a:r>
              <a:rPr lang="fr-FR" sz="2400" b="1" dirty="0"/>
              <a:t>UTILISER LES RÉSEAUX, FORMER DES COALITIONS ET FAIRE PREUVE DE FLEXIBILITÉ DANS L'APPROCHE POUR S'ADAPTER À L'ÉVOLUTION DU DOSSIER</a:t>
            </a:r>
          </a:p>
        </p:txBody>
      </p:sp>
    </p:spTree>
    <p:extLst>
      <p:ext uri="{BB962C8B-B14F-4D97-AF65-F5344CB8AC3E}">
        <p14:creationId xmlns:p14="http://schemas.microsoft.com/office/powerpoint/2010/main" val="15348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anim calcmode="lin" valueType="num">
                                      <p:cBhvr>
                                        <p:cTn id="56" dur="2000" fill="hold"/>
                                        <p:tgtEl>
                                          <p:spTgt spid="5"/>
                                        </p:tgtEl>
                                        <p:attrNameLst>
                                          <p:attrName>ppt_w</p:attrName>
                                        </p:attrNameLst>
                                      </p:cBhvr>
                                      <p:tavLst>
                                        <p:tav tm="0" fmla="#ppt_w*sin(2.5*pi*$)">
                                          <p:val>
                                            <p:fltVal val="0"/>
                                          </p:val>
                                        </p:tav>
                                        <p:tav tm="100000">
                                          <p:val>
                                            <p:fltVal val="1"/>
                                          </p:val>
                                        </p:tav>
                                      </p:tavLst>
                                    </p:anim>
                                    <p:anim calcmode="lin" valueType="num">
                                      <p:cBhvr>
                                        <p:cTn id="5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499" y="865479"/>
            <a:ext cx="10515600" cy="467195"/>
          </a:xfrm>
        </p:spPr>
        <p:txBody>
          <a:bodyPr>
            <a:noAutofit/>
          </a:bodyPr>
          <a:lstStyle/>
          <a:p>
            <a:pPr marL="571500" indent="-571500">
              <a:buFont typeface="Wingdings" panose="05000000000000000000" pitchFamily="2" charset="2"/>
              <a:buChar char="v"/>
            </a:pPr>
            <a:r>
              <a:rPr lang="fr-FR" sz="2800" b="1" dirty="0" smtClean="0"/>
              <a:t>Que fait un lobbyiste ?</a:t>
            </a:r>
            <a:endParaRPr lang="fr-FR" sz="2800" b="1" dirty="0"/>
          </a:p>
        </p:txBody>
      </p:sp>
      <p:sp>
        <p:nvSpPr>
          <p:cNvPr id="3" name="Espace réservé du contenu 2"/>
          <p:cNvSpPr>
            <a:spLocks noGrp="1"/>
          </p:cNvSpPr>
          <p:nvPr>
            <p:ph idx="1"/>
          </p:nvPr>
        </p:nvSpPr>
        <p:spPr>
          <a:xfrm>
            <a:off x="168499" y="1487216"/>
            <a:ext cx="7648977" cy="5274192"/>
          </a:xfrm>
        </p:spPr>
        <p:txBody>
          <a:bodyPr>
            <a:normAutofit fontScale="85000" lnSpcReduction="20000"/>
          </a:bodyPr>
          <a:lstStyle/>
          <a:p>
            <a:pPr algn="just">
              <a:buFont typeface="Wingdings" panose="05000000000000000000" pitchFamily="2" charset="2"/>
              <a:buChar char="ü"/>
            </a:pPr>
            <a:r>
              <a:rPr lang="fr-FR" dirty="0"/>
              <a:t> Nouer des </a:t>
            </a:r>
            <a:r>
              <a:rPr lang="fr-FR" dirty="0" smtClean="0"/>
              <a:t>alliances (union/force)</a:t>
            </a:r>
          </a:p>
          <a:p>
            <a:pPr algn="just">
              <a:buFont typeface="Wingdings" panose="05000000000000000000" pitchFamily="2" charset="2"/>
              <a:buChar char="ü"/>
            </a:pPr>
            <a:r>
              <a:rPr lang="fr-FR" dirty="0"/>
              <a:t>Participer à des auditions </a:t>
            </a:r>
            <a:r>
              <a:rPr lang="fr-FR" dirty="0" err="1"/>
              <a:t>ofﬁcielles</a:t>
            </a:r>
            <a:r>
              <a:rPr lang="fr-FR" dirty="0"/>
              <a:t> </a:t>
            </a:r>
            <a:r>
              <a:rPr lang="fr-FR" dirty="0" smtClean="0"/>
              <a:t>(témoignages)</a:t>
            </a:r>
          </a:p>
          <a:p>
            <a:pPr algn="just">
              <a:buFont typeface="Wingdings" panose="05000000000000000000" pitchFamily="2" charset="2"/>
              <a:buChar char="ü"/>
            </a:pPr>
            <a:r>
              <a:rPr lang="fr-FR" dirty="0"/>
              <a:t> </a:t>
            </a:r>
            <a:r>
              <a:rPr lang="fr-FR" dirty="0" err="1"/>
              <a:t>Inﬂuencer</a:t>
            </a:r>
            <a:r>
              <a:rPr lang="fr-FR" dirty="0"/>
              <a:t> directement le </a:t>
            </a:r>
            <a:r>
              <a:rPr lang="fr-FR" dirty="0" smtClean="0"/>
              <a:t>législateur (relation de proximité)</a:t>
            </a:r>
          </a:p>
          <a:p>
            <a:pPr algn="just">
              <a:buFont typeface="Wingdings" panose="05000000000000000000" pitchFamily="2" charset="2"/>
              <a:buChar char="ü"/>
            </a:pPr>
            <a:r>
              <a:rPr lang="fr-FR" dirty="0"/>
              <a:t> Mobiliser les particuliers </a:t>
            </a:r>
            <a:r>
              <a:rPr lang="fr-FR" dirty="0" smtClean="0"/>
              <a:t>(pression) </a:t>
            </a:r>
          </a:p>
          <a:p>
            <a:pPr algn="just">
              <a:buFont typeface="Wingdings" panose="05000000000000000000" pitchFamily="2" charset="2"/>
              <a:buChar char="ü"/>
            </a:pPr>
            <a:r>
              <a:rPr lang="fr-FR" dirty="0"/>
              <a:t> Tenir des réunions d’information </a:t>
            </a:r>
            <a:r>
              <a:rPr lang="fr-FR" dirty="0" smtClean="0"/>
              <a:t>(clarification et mobilisation)</a:t>
            </a:r>
          </a:p>
          <a:p>
            <a:pPr algn="just">
              <a:buFont typeface="Wingdings" panose="05000000000000000000" pitchFamily="2" charset="2"/>
              <a:buChar char="ü"/>
            </a:pPr>
            <a:r>
              <a:rPr lang="fr-FR" dirty="0"/>
              <a:t>Organiser des conférences </a:t>
            </a:r>
            <a:r>
              <a:rPr lang="fr-FR" dirty="0" smtClean="0"/>
              <a:t>(débat élargi et contradictoire)</a:t>
            </a:r>
          </a:p>
          <a:p>
            <a:pPr algn="just">
              <a:buFont typeface="Wingdings" panose="05000000000000000000" pitchFamily="2" charset="2"/>
              <a:buChar char="ü"/>
            </a:pPr>
            <a:r>
              <a:rPr lang="fr-FR" dirty="0"/>
              <a:t>Utiliser les media </a:t>
            </a:r>
            <a:r>
              <a:rPr lang="fr-FR" dirty="0" smtClean="0"/>
              <a:t>(large audience)</a:t>
            </a:r>
          </a:p>
          <a:p>
            <a:pPr algn="just">
              <a:buFont typeface="Wingdings" panose="05000000000000000000" pitchFamily="2" charset="2"/>
              <a:buChar char="ü"/>
            </a:pPr>
            <a:r>
              <a:rPr lang="fr-FR" dirty="0"/>
              <a:t> Contrôle du web et de sa e-réputation </a:t>
            </a:r>
            <a:r>
              <a:rPr lang="fr-FR" dirty="0" smtClean="0"/>
              <a:t>(présence digitale)</a:t>
            </a:r>
          </a:p>
          <a:p>
            <a:pPr algn="just">
              <a:buFont typeface="Wingdings" panose="05000000000000000000" pitchFamily="2" charset="2"/>
              <a:buChar char="ü"/>
            </a:pPr>
            <a:r>
              <a:rPr lang="fr-FR" dirty="0"/>
              <a:t> Recourir à un expert </a:t>
            </a:r>
            <a:r>
              <a:rPr lang="fr-FR" dirty="0" smtClean="0"/>
              <a:t>(neutralité et indépendance du propos)</a:t>
            </a:r>
          </a:p>
          <a:p>
            <a:pPr algn="just">
              <a:buFont typeface="Wingdings" panose="05000000000000000000" pitchFamily="2" charset="2"/>
              <a:buChar char="ü"/>
            </a:pPr>
            <a:r>
              <a:rPr lang="fr-FR" dirty="0"/>
              <a:t>Sponsoriser un </a:t>
            </a:r>
            <a:r>
              <a:rPr lang="fr-FR" dirty="0" err="1"/>
              <a:t>think</a:t>
            </a:r>
            <a:r>
              <a:rPr lang="fr-FR" dirty="0"/>
              <a:t> tank </a:t>
            </a:r>
            <a:r>
              <a:rPr lang="fr-FR" dirty="0" smtClean="0"/>
              <a:t>(regards extérieurs)</a:t>
            </a:r>
          </a:p>
          <a:p>
            <a:pPr algn="just">
              <a:buFont typeface="Wingdings" panose="05000000000000000000" pitchFamily="2" charset="2"/>
              <a:buChar char="ü"/>
            </a:pPr>
            <a:r>
              <a:rPr lang="fr-FR" dirty="0"/>
              <a:t>Publier des </a:t>
            </a:r>
            <a:r>
              <a:rPr lang="fr-FR" dirty="0" smtClean="0"/>
              <a:t>rapports (informations alarmistes pour provoquer le changement) </a:t>
            </a:r>
            <a:endParaRPr lang="fr-FR" dirty="0"/>
          </a:p>
        </p:txBody>
      </p:sp>
      <p:sp>
        <p:nvSpPr>
          <p:cNvPr id="4" name="Titre 1"/>
          <p:cNvSpPr txBox="1">
            <a:spLocks/>
          </p:cNvSpPr>
          <p:nvPr/>
        </p:nvSpPr>
        <p:spPr>
          <a:xfrm>
            <a:off x="728693" y="17494"/>
            <a:ext cx="10515600"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fr-FR" b="1" dirty="0" smtClean="0"/>
              <a:t>2.2. Comprendre le lobbying</a:t>
            </a:r>
            <a:endParaRPr lang="fr-FR" b="1" dirty="0"/>
          </a:p>
        </p:txBody>
      </p:sp>
      <p:pic>
        <p:nvPicPr>
          <p:cNvPr id="5" name="Image 4"/>
          <p:cNvPicPr>
            <a:picLocks noChangeAspect="1"/>
          </p:cNvPicPr>
          <p:nvPr/>
        </p:nvPicPr>
        <p:blipFill>
          <a:blip r:embed="rId2"/>
          <a:stretch>
            <a:fillRect/>
          </a:stretch>
        </p:blipFill>
        <p:spPr>
          <a:xfrm>
            <a:off x="7920505" y="2824328"/>
            <a:ext cx="4158445" cy="2340099"/>
          </a:xfrm>
          <a:prstGeom prst="rect">
            <a:avLst/>
          </a:prstGeom>
        </p:spPr>
      </p:pic>
    </p:spTree>
    <p:extLst>
      <p:ext uri="{BB962C8B-B14F-4D97-AF65-F5344CB8AC3E}">
        <p14:creationId xmlns:p14="http://schemas.microsoft.com/office/powerpoint/2010/main" val="15834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nvPr>
        </p:nvGraphicFramePr>
        <p:xfrm>
          <a:off x="0" y="1284713"/>
          <a:ext cx="12192000" cy="5461000"/>
        </p:xfrm>
        <a:graphic>
          <a:graphicData uri="http://schemas.openxmlformats.org/drawingml/2006/table">
            <a:tbl>
              <a:tblPr firstRow="1" bandRow="1">
                <a:tableStyleId>{5940675A-B579-460E-94D1-54222C63F5DA}</a:tableStyleId>
              </a:tblPr>
              <a:tblGrid>
                <a:gridCol w="2524259">
                  <a:extLst>
                    <a:ext uri="{9D8B030D-6E8A-4147-A177-3AD203B41FA5}">
                      <a16:colId xmlns:a16="http://schemas.microsoft.com/office/drawing/2014/main" val="20000"/>
                    </a:ext>
                  </a:extLst>
                </a:gridCol>
                <a:gridCol w="9667741">
                  <a:extLst>
                    <a:ext uri="{9D8B030D-6E8A-4147-A177-3AD203B41FA5}">
                      <a16:colId xmlns:a16="http://schemas.microsoft.com/office/drawing/2014/main" val="20001"/>
                    </a:ext>
                  </a:extLst>
                </a:gridCol>
              </a:tblGrid>
              <a:tr h="370840">
                <a:tc>
                  <a:txBody>
                    <a:bodyPr/>
                    <a:lstStyle/>
                    <a:p>
                      <a:r>
                        <a:rPr lang="fr-FR" sz="1600" b="1" dirty="0" smtClean="0"/>
                        <a:t>Phases</a:t>
                      </a:r>
                      <a:endParaRPr lang="fr-FR" sz="1600" b="1" dirty="0"/>
                    </a:p>
                  </a:txBody>
                  <a:tcPr/>
                </a:tc>
                <a:tc>
                  <a:txBody>
                    <a:bodyPr/>
                    <a:lstStyle/>
                    <a:p>
                      <a:r>
                        <a:rPr lang="fr-FR" sz="1600" b="1" dirty="0" smtClean="0"/>
                        <a:t>Contenu</a:t>
                      </a:r>
                      <a:endParaRPr lang="fr-FR" sz="1600" b="1" dirty="0"/>
                    </a:p>
                  </a:txBody>
                  <a:tcPr/>
                </a:tc>
                <a:extLst>
                  <a:ext uri="{0D108BD9-81ED-4DB2-BD59-A6C34878D82A}">
                    <a16:rowId xmlns:a16="http://schemas.microsoft.com/office/drawing/2014/main" val="10000"/>
                  </a:ext>
                </a:extLst>
              </a:tr>
              <a:tr h="370840">
                <a:tc>
                  <a:txBody>
                    <a:bodyPr/>
                    <a:lstStyle/>
                    <a:p>
                      <a:r>
                        <a:rPr lang="fr-FR" sz="1600" b="1" dirty="0" smtClean="0"/>
                        <a:t>1 : Identification des objectifs et des cibles </a:t>
                      </a:r>
                      <a:endParaRPr lang="fr-FR" sz="1600" b="1" dirty="0"/>
                    </a:p>
                  </a:txBody>
                  <a:tcPr/>
                </a:tc>
                <a:tc>
                  <a:txBody>
                    <a:bodyPr/>
                    <a:lstStyle/>
                    <a:p>
                      <a:pPr marL="285750" indent="-285750">
                        <a:buFont typeface="Arial" panose="020B0604020202020204" pitchFamily="34" charset="0"/>
                        <a:buChar char="•"/>
                      </a:pPr>
                      <a:r>
                        <a:rPr lang="fr-FR" sz="1600" dirty="0" smtClean="0"/>
                        <a:t>Réduire le coût d’une directive ou d’un règlement  </a:t>
                      </a:r>
                    </a:p>
                    <a:p>
                      <a:pPr marL="285750" indent="-285750">
                        <a:buFont typeface="Arial" panose="020B0604020202020204" pitchFamily="34" charset="0"/>
                        <a:buChar char="•"/>
                      </a:pPr>
                      <a:r>
                        <a:rPr lang="fr-FR" sz="1600" dirty="0" smtClean="0"/>
                        <a:t>Profiter des avantages d’une décision ou bien minimiser ses retombées </a:t>
                      </a:r>
                    </a:p>
                    <a:p>
                      <a:pPr marL="285750" indent="-285750">
                        <a:buFont typeface="Arial" panose="020B0604020202020204" pitchFamily="34" charset="0"/>
                        <a:buChar char="•"/>
                      </a:pPr>
                      <a:r>
                        <a:rPr lang="fr-FR" sz="1600" dirty="0" smtClean="0"/>
                        <a:t>Intervenir pour mettre en cause une mesure qui est défavorable </a:t>
                      </a:r>
                    </a:p>
                    <a:p>
                      <a:pPr marL="285750" indent="-285750">
                        <a:buFont typeface="Arial" panose="020B0604020202020204" pitchFamily="34" charset="0"/>
                        <a:buChar char="•"/>
                      </a:pPr>
                      <a:r>
                        <a:rPr lang="fr-FR" sz="1600" dirty="0" smtClean="0"/>
                        <a:t>Anticiper l’impact des lois</a:t>
                      </a:r>
                      <a:endParaRPr lang="fr-FR" sz="1600" dirty="0"/>
                    </a:p>
                  </a:txBody>
                  <a:tcPr/>
                </a:tc>
                <a:extLst>
                  <a:ext uri="{0D108BD9-81ED-4DB2-BD59-A6C34878D82A}">
                    <a16:rowId xmlns:a16="http://schemas.microsoft.com/office/drawing/2014/main" val="10001"/>
                  </a:ext>
                </a:extLst>
              </a:tr>
              <a:tr h="370840">
                <a:tc>
                  <a:txBody>
                    <a:bodyPr/>
                    <a:lstStyle/>
                    <a:p>
                      <a:r>
                        <a:rPr lang="fr-FR" sz="1600" b="1" dirty="0" smtClean="0"/>
                        <a:t>2 : Monitoring ou veille</a:t>
                      </a:r>
                      <a:endParaRPr lang="fr-FR" sz="1600" b="1" dirty="0"/>
                    </a:p>
                  </a:txBody>
                  <a:tcPr/>
                </a:tc>
                <a:tc>
                  <a:txBody>
                    <a:bodyPr/>
                    <a:lstStyle/>
                    <a:p>
                      <a:pPr marL="285750" indent="-285750">
                        <a:buFont typeface="Arial" panose="020B0604020202020204" pitchFamily="34" charset="0"/>
                        <a:buChar char="•"/>
                      </a:pPr>
                      <a:r>
                        <a:rPr lang="fr-FR" sz="1600" dirty="0" smtClean="0"/>
                        <a:t>Recueillir les informations, les analyser et les recouper avec des personnes-clés (networking humain) + participation aux réunions, auditions publiques,… </a:t>
                      </a:r>
                    </a:p>
                    <a:p>
                      <a:pPr marL="285750" indent="-285750">
                        <a:buFont typeface="Arial" panose="020B0604020202020204" pitchFamily="34" charset="0"/>
                        <a:buChar char="•"/>
                      </a:pPr>
                      <a:r>
                        <a:rPr lang="fr-FR" sz="1600" dirty="0" smtClean="0"/>
                        <a:t>Mettre en perspective (par rapport aux EM, partis politiques, évolutions technologiques,…)</a:t>
                      </a:r>
                      <a:r>
                        <a:rPr lang="fr-FR" sz="1600" baseline="0" dirty="0" smtClean="0"/>
                        <a:t> </a:t>
                      </a:r>
                    </a:p>
                    <a:p>
                      <a:pPr marL="285750" indent="-285750">
                        <a:buFont typeface="Arial" panose="020B0604020202020204" pitchFamily="34" charset="0"/>
                        <a:buChar char="•"/>
                      </a:pPr>
                      <a:r>
                        <a:rPr lang="fr-FR" sz="1600" dirty="0" smtClean="0"/>
                        <a:t>Rédiger un argumentaire clair (et traduit) et l’envoyer aux acteurs concernés</a:t>
                      </a:r>
                      <a:endParaRPr lang="fr-FR" sz="1600" dirty="0"/>
                    </a:p>
                  </a:txBody>
                  <a:tcPr/>
                </a:tc>
                <a:extLst>
                  <a:ext uri="{0D108BD9-81ED-4DB2-BD59-A6C34878D82A}">
                    <a16:rowId xmlns:a16="http://schemas.microsoft.com/office/drawing/2014/main" val="10002"/>
                  </a:ext>
                </a:extLst>
              </a:tr>
              <a:tr h="370840">
                <a:tc>
                  <a:txBody>
                    <a:bodyPr/>
                    <a:lstStyle/>
                    <a:p>
                      <a:r>
                        <a:rPr lang="fr-FR" sz="1600" b="1" dirty="0" smtClean="0"/>
                        <a:t>3 : Elaboration de la stratégie </a:t>
                      </a:r>
                      <a:endParaRPr lang="fr-FR" sz="1600" b="1" dirty="0"/>
                    </a:p>
                  </a:txBody>
                  <a:tcPr/>
                </a:tc>
                <a:tc>
                  <a:txBody>
                    <a:bodyPr/>
                    <a:lstStyle/>
                    <a:p>
                      <a:pPr marL="285750" indent="-285750">
                        <a:buFont typeface="Arial" panose="020B0604020202020204" pitchFamily="34" charset="0"/>
                        <a:buChar char="•"/>
                      </a:pPr>
                      <a:r>
                        <a:rPr lang="fr-FR" sz="1600" dirty="0" smtClean="0"/>
                        <a:t>Quels arguments faut-il utiliser ? (contenu clair) </a:t>
                      </a:r>
                    </a:p>
                    <a:p>
                      <a:pPr marL="285750" indent="-285750">
                        <a:buFont typeface="Arial" panose="020B0604020202020204" pitchFamily="34" charset="0"/>
                        <a:buChar char="•"/>
                      </a:pPr>
                      <a:r>
                        <a:rPr lang="fr-FR" sz="1600" dirty="0" smtClean="0"/>
                        <a:t>Qui sont les interlocuteurs clés? Cartographie (cibles directes ou indirectes) </a:t>
                      </a:r>
                    </a:p>
                    <a:p>
                      <a:pPr marL="285750" indent="-285750">
                        <a:buFont typeface="Arial" panose="020B0604020202020204" pitchFamily="34" charset="0"/>
                        <a:buChar char="•"/>
                      </a:pPr>
                      <a:r>
                        <a:rPr lang="fr-FR" sz="1600" dirty="0" smtClean="0"/>
                        <a:t>Quel est le moment opportun pour intervenir ? (lobby précoce)  </a:t>
                      </a:r>
                    </a:p>
                    <a:p>
                      <a:pPr marL="285750" indent="-285750">
                        <a:buFont typeface="Arial" panose="020B0604020202020204" pitchFamily="34" charset="0"/>
                        <a:buChar char="•"/>
                      </a:pPr>
                      <a:r>
                        <a:rPr lang="fr-FR" sz="1600" dirty="0" smtClean="0"/>
                        <a:t>Quelles tactiques stratégie &amp; messages doivent être mises en œuvre et avec quels outils ? (concevoir des outils pertinents)</a:t>
                      </a:r>
                      <a:endParaRPr lang="fr-FR" sz="1600" dirty="0"/>
                    </a:p>
                  </a:txBody>
                  <a:tcPr/>
                </a:tc>
                <a:extLst>
                  <a:ext uri="{0D108BD9-81ED-4DB2-BD59-A6C34878D82A}">
                    <a16:rowId xmlns:a16="http://schemas.microsoft.com/office/drawing/2014/main" val="10003"/>
                  </a:ext>
                </a:extLst>
              </a:tr>
              <a:tr h="370840">
                <a:tc>
                  <a:txBody>
                    <a:bodyPr/>
                    <a:lstStyle/>
                    <a:p>
                      <a:r>
                        <a:rPr lang="fr-FR" sz="1600" b="1" dirty="0" smtClean="0"/>
                        <a:t>4 : Tactiques d’intervention</a:t>
                      </a:r>
                      <a:endParaRPr lang="fr-FR" sz="1600" b="1" dirty="0"/>
                    </a:p>
                  </a:txBody>
                  <a:tcPr/>
                </a:tc>
                <a:tc>
                  <a:txBody>
                    <a:bodyPr/>
                    <a:lstStyle/>
                    <a:p>
                      <a:pPr marL="285750" indent="-285750">
                        <a:buFont typeface="Arial" panose="020B0604020202020204" pitchFamily="34" charset="0"/>
                        <a:buChar char="•"/>
                      </a:pPr>
                      <a:r>
                        <a:rPr lang="fr-FR" sz="1600" dirty="0" smtClean="0"/>
                        <a:t>Stratégie consensuelle (ou conflictuelle blocage) §  Stratégie restreinte ou élargie (</a:t>
                      </a:r>
                      <a:r>
                        <a:rPr lang="fr-FR" sz="1600" dirty="0" err="1" smtClean="0"/>
                        <a:t>cf</a:t>
                      </a:r>
                      <a:r>
                        <a:rPr lang="fr-FR" sz="1600" dirty="0" smtClean="0"/>
                        <a:t> outils de communication) </a:t>
                      </a:r>
                    </a:p>
                    <a:p>
                      <a:pPr marL="285750" indent="-285750">
                        <a:buFont typeface="Arial" panose="020B0604020202020204" pitchFamily="34" charset="0"/>
                        <a:buChar char="•"/>
                      </a:pPr>
                      <a:r>
                        <a:rPr lang="fr-FR" sz="1600" dirty="0" smtClean="0"/>
                        <a:t>Stratégie confidentielle interne ou grand public externe </a:t>
                      </a:r>
                    </a:p>
                    <a:p>
                      <a:pPr marL="285750" indent="-285750">
                        <a:buFont typeface="Arial" panose="020B0604020202020204" pitchFamily="34" charset="0"/>
                        <a:buChar char="•"/>
                      </a:pPr>
                      <a:r>
                        <a:rPr lang="fr-FR" sz="1600" dirty="0" smtClean="0"/>
                        <a:t>Stratégie de lobbying direct (contacts) ou indirect (lettre, campagnes RP)</a:t>
                      </a:r>
                      <a:endParaRPr lang="fr-FR" sz="1600" dirty="0"/>
                    </a:p>
                  </a:txBody>
                  <a:tcPr/>
                </a:tc>
                <a:extLst>
                  <a:ext uri="{0D108BD9-81ED-4DB2-BD59-A6C34878D82A}">
                    <a16:rowId xmlns:a16="http://schemas.microsoft.com/office/drawing/2014/main" val="10004"/>
                  </a:ext>
                </a:extLst>
              </a:tr>
              <a:tr h="370840">
                <a:tc>
                  <a:txBody>
                    <a:bodyPr/>
                    <a:lstStyle/>
                    <a:p>
                      <a:r>
                        <a:rPr lang="fr-FR" sz="1600" b="1" dirty="0" smtClean="0"/>
                        <a:t>5 : Suivi de l’action de lobbying (évaluation) </a:t>
                      </a:r>
                      <a:endParaRPr lang="fr-FR" sz="1600" b="1" dirty="0"/>
                    </a:p>
                  </a:txBody>
                  <a:tcPr/>
                </a:tc>
                <a:tc>
                  <a:txBody>
                    <a:bodyPr/>
                    <a:lstStyle/>
                    <a:p>
                      <a:pPr marL="285750" indent="-285750">
                        <a:buFont typeface="Arial" panose="020B0604020202020204" pitchFamily="34" charset="0"/>
                        <a:buChar char="•"/>
                      </a:pPr>
                      <a:r>
                        <a:rPr lang="fr-FR" sz="1600" dirty="0" smtClean="0"/>
                        <a:t>Analyse des retombées en terme d’efficacité, de publicité et de réactions des décideurs ou des groupes adverses </a:t>
                      </a:r>
                    </a:p>
                    <a:p>
                      <a:pPr marL="285750" indent="-285750">
                        <a:buFont typeface="Arial" panose="020B0604020202020204" pitchFamily="34" charset="0"/>
                        <a:buChar char="•"/>
                      </a:pPr>
                      <a:r>
                        <a:rPr lang="fr-FR" sz="1600" dirty="0" smtClean="0"/>
                        <a:t>Relever les erreurs commises </a:t>
                      </a:r>
                      <a:endParaRPr lang="fr-FR" sz="1600" dirty="0"/>
                    </a:p>
                  </a:txBody>
                  <a:tcPr/>
                </a:tc>
                <a:extLst>
                  <a:ext uri="{0D108BD9-81ED-4DB2-BD59-A6C34878D82A}">
                    <a16:rowId xmlns:a16="http://schemas.microsoft.com/office/drawing/2014/main" val="10005"/>
                  </a:ext>
                </a:extLst>
              </a:tr>
            </a:tbl>
          </a:graphicData>
        </a:graphic>
      </p:graphicFrame>
      <p:sp>
        <p:nvSpPr>
          <p:cNvPr id="4" name="Titre 1"/>
          <p:cNvSpPr>
            <a:spLocks noGrp="1"/>
          </p:cNvSpPr>
          <p:nvPr>
            <p:ph type="title"/>
          </p:nvPr>
        </p:nvSpPr>
        <p:spPr>
          <a:xfrm>
            <a:off x="728693" y="17494"/>
            <a:ext cx="10515600" cy="822230"/>
          </a:xfrm>
        </p:spPr>
        <p:txBody>
          <a:bodyPr/>
          <a:lstStyle/>
          <a:p>
            <a:pPr marL="571500" indent="-571500" algn="ctr"/>
            <a:r>
              <a:rPr lang="fr-FR" b="1" dirty="0" smtClean="0"/>
              <a:t>2.2. Comprendre le lobbying</a:t>
            </a:r>
            <a:endParaRPr lang="fr-FR" b="1" dirty="0"/>
          </a:p>
        </p:txBody>
      </p:sp>
      <p:sp>
        <p:nvSpPr>
          <p:cNvPr id="5" name="Rectangle 1"/>
          <p:cNvSpPr>
            <a:spLocks noChangeArrowheads="1"/>
          </p:cNvSpPr>
          <p:nvPr/>
        </p:nvSpPr>
        <p:spPr bwMode="auto">
          <a:xfrm>
            <a:off x="728693" y="713532"/>
            <a:ext cx="10256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Wingdings" panose="05000000000000000000" pitchFamily="2" charset="2"/>
              <a:buChar char="v"/>
            </a:pPr>
            <a:r>
              <a:rPr lang="fr-FR" altLang="en-US" sz="2400" b="1" dirty="0" smtClean="0"/>
              <a:t>Etapes du lobbying</a:t>
            </a:r>
            <a:endParaRPr lang="fr-FR" altLang="en-US" sz="2400" b="1" dirty="0"/>
          </a:p>
        </p:txBody>
      </p:sp>
    </p:spTree>
    <p:extLst>
      <p:ext uri="{BB962C8B-B14F-4D97-AF65-F5344CB8AC3E}">
        <p14:creationId xmlns:p14="http://schemas.microsoft.com/office/powerpoint/2010/main" val="8529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546" y="839724"/>
            <a:ext cx="5859887" cy="819731"/>
          </a:xfrm>
        </p:spPr>
        <p:txBody>
          <a:bodyPr/>
          <a:lstStyle/>
          <a:p>
            <a:pPr marL="571500" indent="-571500">
              <a:buFont typeface="Wingdings" panose="05000000000000000000" pitchFamily="2" charset="2"/>
              <a:buChar char="v"/>
            </a:pPr>
            <a:r>
              <a:rPr lang="fr-FR" b="1" dirty="0"/>
              <a:t>Tactiques de lobbying </a:t>
            </a:r>
          </a:p>
        </p:txBody>
      </p:sp>
      <p:sp>
        <p:nvSpPr>
          <p:cNvPr id="3" name="Espace réservé du contenu 2"/>
          <p:cNvSpPr>
            <a:spLocks noGrp="1"/>
          </p:cNvSpPr>
          <p:nvPr>
            <p:ph idx="1"/>
          </p:nvPr>
        </p:nvSpPr>
        <p:spPr>
          <a:xfrm>
            <a:off x="146546" y="1806502"/>
            <a:ext cx="6941713" cy="4123243"/>
          </a:xfrm>
        </p:spPr>
        <p:txBody>
          <a:bodyPr>
            <a:normAutofit/>
          </a:bodyPr>
          <a:lstStyle/>
          <a:p>
            <a:pPr algn="just">
              <a:buFont typeface="Wingdings" panose="05000000000000000000" pitchFamily="2" charset="2"/>
              <a:buChar char="q"/>
            </a:pPr>
            <a:r>
              <a:rPr lang="fr-FR" dirty="0" smtClean="0"/>
              <a:t>Tactique </a:t>
            </a:r>
            <a:r>
              <a:rPr lang="fr-FR" dirty="0"/>
              <a:t>de pression  </a:t>
            </a:r>
          </a:p>
          <a:p>
            <a:pPr marL="0" indent="0" algn="just">
              <a:buNone/>
            </a:pPr>
            <a:r>
              <a:rPr lang="fr-FR" dirty="0" smtClean="0"/>
              <a:t>Cette </a:t>
            </a:r>
            <a:r>
              <a:rPr lang="fr-FR" dirty="0"/>
              <a:t>tactique coercitives permet de sanctionner via les  organismes (organismes de contrôle, la police, les tribunaux et la prison</a:t>
            </a:r>
            <a:r>
              <a:rPr lang="fr-FR" dirty="0" smtClean="0"/>
              <a:t>). </a:t>
            </a:r>
          </a:p>
          <a:p>
            <a:pPr algn="just">
              <a:buFont typeface="Wingdings" panose="05000000000000000000" pitchFamily="2" charset="2"/>
              <a:buChar char="q"/>
            </a:pPr>
            <a:r>
              <a:rPr lang="fr-FR" dirty="0" smtClean="0"/>
              <a:t>Tactique </a:t>
            </a:r>
            <a:r>
              <a:rPr lang="fr-FR" dirty="0"/>
              <a:t>de défense des intérêts </a:t>
            </a:r>
            <a:r>
              <a:rPr lang="fr-FR" dirty="0" smtClean="0"/>
              <a:t>publics </a:t>
            </a:r>
          </a:p>
          <a:p>
            <a:pPr algn="just">
              <a:buFont typeface="Wingdings" panose="05000000000000000000" pitchFamily="2" charset="2"/>
              <a:buChar char="q"/>
            </a:pPr>
            <a:r>
              <a:rPr lang="fr-FR" dirty="0" smtClean="0"/>
              <a:t>Tactique </a:t>
            </a:r>
            <a:r>
              <a:rPr lang="fr-FR" dirty="0"/>
              <a:t>d’argumentation et de persuasion </a:t>
            </a:r>
            <a:endParaRPr lang="fr-FR" dirty="0" smtClean="0"/>
          </a:p>
          <a:p>
            <a:pPr marL="0" indent="0" algn="just">
              <a:buNone/>
            </a:pPr>
            <a:r>
              <a:rPr lang="fr-FR" dirty="0" smtClean="0"/>
              <a:t>Les </a:t>
            </a:r>
            <a:r>
              <a:rPr lang="fr-FR" dirty="0"/>
              <a:t>contacts informels sont réalisés au début du processus de prise de décision</a:t>
            </a:r>
          </a:p>
        </p:txBody>
      </p:sp>
      <p:sp>
        <p:nvSpPr>
          <p:cNvPr id="6" name="Titre 1"/>
          <p:cNvSpPr txBox="1">
            <a:spLocks/>
          </p:cNvSpPr>
          <p:nvPr/>
        </p:nvSpPr>
        <p:spPr>
          <a:xfrm>
            <a:off x="728693" y="17494"/>
            <a:ext cx="10515600"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fr-FR" b="1" dirty="0" smtClean="0"/>
              <a:t>2.2. Comprendre le lobbying</a:t>
            </a:r>
            <a:endParaRPr lang="fr-FR" b="1" dirty="0"/>
          </a:p>
        </p:txBody>
      </p:sp>
      <p:sp>
        <p:nvSpPr>
          <p:cNvPr id="7" name="Rectangle 6"/>
          <p:cNvSpPr/>
          <p:nvPr/>
        </p:nvSpPr>
        <p:spPr>
          <a:xfrm>
            <a:off x="7521219" y="1021672"/>
            <a:ext cx="4434625" cy="1569660"/>
          </a:xfrm>
          <a:prstGeom prst="rect">
            <a:avLst/>
          </a:prstGeom>
          <a:solidFill>
            <a:srgbClr val="FFC000"/>
          </a:solidFill>
        </p:spPr>
        <p:txBody>
          <a:bodyPr wrap="square">
            <a:spAutoFit/>
          </a:bodyPr>
          <a:lstStyle/>
          <a:p>
            <a:pPr algn="just"/>
            <a:r>
              <a:rPr lang="fr-FR" sz="2400" dirty="0"/>
              <a:t>Les plus puissants ne sont pas forcément les plus efficaces. Les plus nombreux ont plus de chance d’aboutir.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7521220" y="2773280"/>
            <a:ext cx="4434624" cy="4028968"/>
          </a:xfrm>
          <a:prstGeom prst="rect">
            <a:avLst/>
          </a:prstGeom>
          <a:noFill/>
        </p:spPr>
      </p:pic>
    </p:spTree>
    <p:extLst>
      <p:ext uri="{BB962C8B-B14F-4D97-AF65-F5344CB8AC3E}">
        <p14:creationId xmlns:p14="http://schemas.microsoft.com/office/powerpoint/2010/main" val="42806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9598"/>
            <a:ext cx="10515600" cy="563130"/>
          </a:xfrm>
        </p:spPr>
        <p:txBody>
          <a:bodyPr>
            <a:normAutofit fontScale="90000"/>
          </a:bodyPr>
          <a:lstStyle/>
          <a:p>
            <a:pPr algn="ctr"/>
            <a:r>
              <a:rPr lang="fr-FR" b="1" dirty="0" smtClean="0"/>
              <a:t>Programme </a:t>
            </a:r>
            <a:endParaRPr lang="en-US"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89277703"/>
              </p:ext>
            </p:extLst>
          </p:nvPr>
        </p:nvGraphicFramePr>
        <p:xfrm>
          <a:off x="166253" y="764684"/>
          <a:ext cx="11859491" cy="4297680"/>
        </p:xfrm>
        <a:graphic>
          <a:graphicData uri="http://schemas.openxmlformats.org/drawingml/2006/table">
            <a:tbl>
              <a:tblPr firstRow="1" bandRow="1">
                <a:tableStyleId>{5940675A-B579-460E-94D1-54222C63F5DA}</a:tableStyleId>
              </a:tblPr>
              <a:tblGrid>
                <a:gridCol w="2479965">
                  <a:extLst>
                    <a:ext uri="{9D8B030D-6E8A-4147-A177-3AD203B41FA5}">
                      <a16:colId xmlns:a16="http://schemas.microsoft.com/office/drawing/2014/main" val="1273357467"/>
                    </a:ext>
                  </a:extLst>
                </a:gridCol>
                <a:gridCol w="6262255">
                  <a:extLst>
                    <a:ext uri="{9D8B030D-6E8A-4147-A177-3AD203B41FA5}">
                      <a16:colId xmlns:a16="http://schemas.microsoft.com/office/drawing/2014/main" val="4025463112"/>
                    </a:ext>
                  </a:extLst>
                </a:gridCol>
                <a:gridCol w="3117271">
                  <a:extLst>
                    <a:ext uri="{9D8B030D-6E8A-4147-A177-3AD203B41FA5}">
                      <a16:colId xmlns:a16="http://schemas.microsoft.com/office/drawing/2014/main" val="2069754012"/>
                    </a:ext>
                  </a:extLst>
                </a:gridCol>
              </a:tblGrid>
              <a:tr h="370840">
                <a:tc>
                  <a:txBody>
                    <a:bodyPr/>
                    <a:lstStyle/>
                    <a:p>
                      <a:pPr algn="just"/>
                      <a:r>
                        <a:rPr lang="fr-FR" sz="2400" b="1" dirty="0" smtClean="0"/>
                        <a:t>Date</a:t>
                      </a:r>
                      <a:r>
                        <a:rPr lang="fr-FR" sz="2400" b="1" baseline="0" dirty="0" smtClean="0"/>
                        <a:t>s</a:t>
                      </a:r>
                      <a:endParaRPr lang="en-US" sz="2400" b="1" dirty="0"/>
                    </a:p>
                  </a:txBody>
                  <a:tcPr/>
                </a:tc>
                <a:tc>
                  <a:txBody>
                    <a:bodyPr/>
                    <a:lstStyle/>
                    <a:p>
                      <a:pPr algn="just"/>
                      <a:r>
                        <a:rPr lang="fr-FR" sz="2400" b="1" dirty="0" smtClean="0"/>
                        <a:t>Thèmes</a:t>
                      </a:r>
                      <a:endParaRPr lang="en-US" sz="2400" b="1" dirty="0"/>
                    </a:p>
                  </a:txBody>
                  <a:tcPr/>
                </a:tc>
                <a:tc>
                  <a:txBody>
                    <a:bodyPr/>
                    <a:lstStyle/>
                    <a:p>
                      <a:pPr algn="just"/>
                      <a:r>
                        <a:rPr lang="fr-FR" sz="2400" b="1" dirty="0" smtClean="0"/>
                        <a:t>Responsables</a:t>
                      </a:r>
                      <a:endParaRPr lang="en-US" sz="2400" b="1" dirty="0"/>
                    </a:p>
                  </a:txBody>
                  <a:tcPr/>
                </a:tc>
                <a:extLst>
                  <a:ext uri="{0D108BD9-81ED-4DB2-BD59-A6C34878D82A}">
                    <a16:rowId xmlns:a16="http://schemas.microsoft.com/office/drawing/2014/main" val="1975139241"/>
                  </a:ext>
                </a:extLst>
              </a:tr>
              <a:tr h="370840">
                <a:tc>
                  <a:txBody>
                    <a:bodyPr/>
                    <a:lstStyle/>
                    <a:p>
                      <a:pPr algn="just"/>
                      <a:r>
                        <a:rPr lang="fr-FR" sz="2400" dirty="0" smtClean="0"/>
                        <a:t>30/08 (02</a:t>
                      </a:r>
                      <a:r>
                        <a:rPr lang="fr-FR" sz="2400" baseline="0" dirty="0" smtClean="0"/>
                        <a:t> h</a:t>
                      </a:r>
                      <a:r>
                        <a:rPr lang="fr-FR" sz="2400" dirty="0" smtClean="0"/>
                        <a:t>)</a:t>
                      </a:r>
                      <a:endParaRPr lang="en-US" sz="2400" dirty="0"/>
                    </a:p>
                  </a:txBody>
                  <a:tcPr/>
                </a:tc>
                <a:tc>
                  <a:txBody>
                    <a:bodyPr/>
                    <a:lstStyle/>
                    <a:p>
                      <a:pPr algn="just"/>
                      <a:r>
                        <a:rPr lang="fr-FR" sz="2400" dirty="0" smtClean="0"/>
                        <a:t>Echanges</a:t>
                      </a:r>
                      <a:r>
                        <a:rPr lang="fr-FR" sz="2400" baseline="0" dirty="0" smtClean="0"/>
                        <a:t> théoriques sur le plaidoyer  </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4109313886"/>
                  </a:ext>
                </a:extLst>
              </a:tr>
              <a:tr h="370840">
                <a:tc>
                  <a:txBody>
                    <a:bodyPr/>
                    <a:lstStyle/>
                    <a:p>
                      <a:pPr algn="just"/>
                      <a:r>
                        <a:rPr lang="fr-FR" sz="2400" dirty="0" smtClean="0"/>
                        <a:t>31/08 (04 h)</a:t>
                      </a:r>
                      <a:endParaRPr lang="en-US" sz="2400" dirty="0"/>
                    </a:p>
                  </a:txBody>
                  <a:tcPr/>
                </a:tc>
                <a:tc>
                  <a:txBody>
                    <a:bodyPr/>
                    <a:lstStyle/>
                    <a:p>
                      <a:pPr algn="just"/>
                      <a:r>
                        <a:rPr lang="fr-FR" sz="2400" dirty="0" smtClean="0"/>
                        <a:t>Echanges théoriques sur le genre et le plaidoyer (lobbying)</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54151975"/>
                  </a:ext>
                </a:extLst>
              </a:tr>
              <a:tr h="370840">
                <a:tc>
                  <a:txBody>
                    <a:bodyPr/>
                    <a:lstStyle/>
                    <a:p>
                      <a:pPr algn="just"/>
                      <a:r>
                        <a:rPr lang="fr-FR" sz="2400" dirty="0" smtClean="0"/>
                        <a:t>01/08 (04 h)</a:t>
                      </a:r>
                      <a:endParaRPr lang="en-US" sz="2400" dirty="0"/>
                    </a:p>
                  </a:txBody>
                  <a:tcPr/>
                </a:tc>
                <a:tc>
                  <a:txBody>
                    <a:bodyPr/>
                    <a:lstStyle/>
                    <a:p>
                      <a:pPr algn="just"/>
                      <a:r>
                        <a:rPr lang="fr-FR" sz="2400" dirty="0" smtClean="0"/>
                        <a:t>Echanges théoriques sur le genre et le plaidoyer (lobbying)</a:t>
                      </a:r>
                      <a:endParaRPr lang="en-US" sz="2400" dirty="0"/>
                    </a:p>
                  </a:txBody>
                  <a:tcPr/>
                </a:tc>
                <a:tc>
                  <a:txBody>
                    <a:bodyPr/>
                    <a:lstStyle/>
                    <a:p>
                      <a:pPr algn="just"/>
                      <a:r>
                        <a:rPr lang="fr-FR" sz="2400" dirty="0" smtClean="0"/>
                        <a:t>Formateur</a:t>
                      </a:r>
                      <a:r>
                        <a:rPr lang="fr-FR" sz="2400" baseline="0" dirty="0" smtClean="0"/>
                        <a:t> – facilitateur </a:t>
                      </a:r>
                      <a:endParaRPr lang="en-US" sz="2400" dirty="0"/>
                    </a:p>
                  </a:txBody>
                  <a:tcPr/>
                </a:tc>
                <a:extLst>
                  <a:ext uri="{0D108BD9-81ED-4DB2-BD59-A6C34878D82A}">
                    <a16:rowId xmlns:a16="http://schemas.microsoft.com/office/drawing/2014/main" val="3125608206"/>
                  </a:ext>
                </a:extLst>
              </a:tr>
              <a:tr h="370840">
                <a:tc>
                  <a:txBody>
                    <a:bodyPr/>
                    <a:lstStyle/>
                    <a:p>
                      <a:pPr algn="just"/>
                      <a:r>
                        <a:rPr lang="fr-FR" sz="2400" dirty="0" smtClean="0"/>
                        <a:t>02/08</a:t>
                      </a:r>
                      <a:endParaRPr lang="en-US" sz="2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Préparation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just"/>
                      <a:r>
                        <a:rPr lang="fr-FR" sz="2400" dirty="0" smtClean="0"/>
                        <a:t>Participant-e-s </a:t>
                      </a:r>
                      <a:endParaRPr lang="en-US" sz="2400" dirty="0"/>
                    </a:p>
                  </a:txBody>
                  <a:tcPr/>
                </a:tc>
                <a:extLst>
                  <a:ext uri="{0D108BD9-81ED-4DB2-BD59-A6C34878D82A}">
                    <a16:rowId xmlns:a16="http://schemas.microsoft.com/office/drawing/2014/main" val="2372817604"/>
                  </a:ext>
                </a:extLst>
              </a:tr>
              <a:tr h="370840">
                <a:tc>
                  <a:txBody>
                    <a:bodyPr/>
                    <a:lstStyle/>
                    <a:p>
                      <a:pPr algn="just"/>
                      <a:r>
                        <a:rPr lang="fr-FR" sz="2400" dirty="0" smtClean="0"/>
                        <a:t>03/08</a:t>
                      </a:r>
                      <a:endParaRPr lang="en-US" sz="2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Préparation</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just"/>
                      <a:r>
                        <a:rPr lang="fr-FR" sz="2400" dirty="0" smtClean="0"/>
                        <a:t>Participant-e-s </a:t>
                      </a:r>
                      <a:endParaRPr lang="en-US" sz="2400" dirty="0"/>
                    </a:p>
                  </a:txBody>
                  <a:tcPr/>
                </a:tc>
                <a:extLst>
                  <a:ext uri="{0D108BD9-81ED-4DB2-BD59-A6C34878D82A}">
                    <a16:rowId xmlns:a16="http://schemas.microsoft.com/office/drawing/2014/main" val="3374139004"/>
                  </a:ext>
                </a:extLst>
              </a:tr>
              <a:tr h="370840">
                <a:tc>
                  <a:txBody>
                    <a:bodyPr/>
                    <a:lstStyle/>
                    <a:p>
                      <a:pPr algn="just"/>
                      <a:r>
                        <a:rPr lang="fr-FR" sz="2400" dirty="0" smtClean="0"/>
                        <a:t>04/08 (4</a:t>
                      </a:r>
                      <a:r>
                        <a:rPr lang="fr-FR" sz="2400" baseline="0" dirty="0" smtClean="0"/>
                        <a:t> h</a:t>
                      </a:r>
                      <a:r>
                        <a:rPr lang="fr-FR" sz="2400" dirty="0" smtClean="0"/>
                        <a:t>)</a:t>
                      </a:r>
                      <a:endParaRPr lang="en-US" sz="2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Simulation de réunion de plaidoyer lobbying</a:t>
                      </a: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algn="just"/>
                      <a:r>
                        <a:rPr lang="fr-FR" sz="2400" dirty="0" smtClean="0"/>
                        <a:t>Conclusion </a:t>
                      </a:r>
                      <a:r>
                        <a:rPr lang="fr-FR" sz="2400" dirty="0" smtClean="0"/>
                        <a:t>et leçons apprises </a:t>
                      </a:r>
                      <a:endParaRPr lang="en-US" sz="2400" dirty="0"/>
                    </a:p>
                  </a:txBody>
                  <a:tcPr/>
                </a:tc>
                <a:tc>
                  <a:txBody>
                    <a:bodyPr/>
                    <a:lstStyle/>
                    <a:p>
                      <a:pPr algn="just"/>
                      <a:r>
                        <a:rPr lang="fr-FR" sz="2400" baseline="0" dirty="0" smtClean="0"/>
                        <a:t>Participant-e-s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2400" dirty="0" smtClean="0"/>
                        <a:t>Formateur</a:t>
                      </a:r>
                      <a:r>
                        <a:rPr lang="fr-FR" sz="2400" baseline="0" dirty="0" smtClean="0"/>
                        <a:t> – facilitateur </a:t>
                      </a:r>
                      <a:endParaRPr lang="en-US" sz="2400" dirty="0" smtClean="0"/>
                    </a:p>
                  </a:txBody>
                  <a:tcPr/>
                </a:tc>
                <a:extLst>
                  <a:ext uri="{0D108BD9-81ED-4DB2-BD59-A6C34878D82A}">
                    <a16:rowId xmlns:a16="http://schemas.microsoft.com/office/drawing/2014/main" val="2211233651"/>
                  </a:ext>
                </a:extLst>
              </a:tr>
            </a:tbl>
          </a:graphicData>
        </a:graphic>
      </p:graphicFrame>
      <p:sp>
        <p:nvSpPr>
          <p:cNvPr id="6" name="Rectangle 5"/>
          <p:cNvSpPr/>
          <p:nvPr/>
        </p:nvSpPr>
        <p:spPr>
          <a:xfrm>
            <a:off x="166253" y="5031884"/>
            <a:ext cx="7593231" cy="1569660"/>
          </a:xfrm>
          <a:prstGeom prst="rect">
            <a:avLst/>
          </a:prstGeom>
        </p:spPr>
        <p:txBody>
          <a:bodyPr wrap="square">
            <a:spAutoFit/>
          </a:bodyPr>
          <a:lstStyle/>
          <a:p>
            <a:r>
              <a:rPr lang="fr-FR" sz="2400" dirty="0" smtClean="0">
                <a:cs typeface="Arial" panose="020B0604020202020204" pitchFamily="34" charset="0"/>
              </a:rPr>
              <a:t>Programme de la simulation </a:t>
            </a:r>
          </a:p>
          <a:p>
            <a:r>
              <a:rPr lang="fr-FR" sz="2400" dirty="0" smtClean="0">
                <a:cs typeface="Arial" panose="020B0604020202020204" pitchFamily="34" charset="0"/>
              </a:rPr>
              <a:t>18 h – 19 h : Concertation à l’intérieur des groupes </a:t>
            </a:r>
          </a:p>
          <a:p>
            <a:r>
              <a:rPr lang="fr-FR" sz="2400" dirty="0" smtClean="0">
                <a:cs typeface="Arial" panose="020B0604020202020204" pitchFamily="34" charset="0"/>
              </a:rPr>
              <a:t>19 h – 20 h 30 : Simulation d’une réunion de plaidoyer </a:t>
            </a:r>
          </a:p>
          <a:p>
            <a:r>
              <a:rPr lang="fr-FR" sz="2400" dirty="0" smtClean="0">
                <a:cs typeface="Arial" panose="020B0604020202020204" pitchFamily="34" charset="0"/>
              </a:rPr>
              <a:t>20 h 30 – 22 h : Synthèse, leçons du cours et engagements </a:t>
            </a:r>
            <a:endParaRPr lang="en-US" sz="2400" dirty="0"/>
          </a:p>
        </p:txBody>
      </p:sp>
    </p:spTree>
    <p:extLst>
      <p:ext uri="{BB962C8B-B14F-4D97-AF65-F5344CB8AC3E}">
        <p14:creationId xmlns:p14="http://schemas.microsoft.com/office/powerpoint/2010/main" val="3546572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51164"/>
            <a:ext cx="12192000" cy="827987"/>
          </a:xfrm>
        </p:spPr>
        <p:txBody>
          <a:bodyPr>
            <a:normAutofit fontScale="90000"/>
          </a:bodyPr>
          <a:lstStyle/>
          <a:p>
            <a:pPr marL="571500" indent="-571500" algn="ctr">
              <a:buFont typeface="Wingdings" panose="05000000000000000000" pitchFamily="2" charset="2"/>
              <a:buChar char="v"/>
            </a:pPr>
            <a:r>
              <a:rPr lang="fr-FR" sz="2800" b="1" dirty="0" smtClean="0">
                <a:solidFill>
                  <a:srgbClr val="FF0000"/>
                </a:solidFill>
              </a:rPr>
              <a:t>Exercice : Identifier des alliés pour une action de lobbying sur la prévention des VBG </a:t>
            </a:r>
            <a:br>
              <a:rPr lang="fr-FR" sz="2800" b="1" dirty="0" smtClean="0">
                <a:solidFill>
                  <a:srgbClr val="FF0000"/>
                </a:solidFill>
              </a:rPr>
            </a:br>
            <a:r>
              <a:rPr lang="fr-FR" sz="2800" b="1" dirty="0" smtClean="0">
                <a:solidFill>
                  <a:srgbClr val="FF0000"/>
                </a:solidFill>
              </a:rPr>
              <a:t>en temps de COVID-19 dans votre pays</a:t>
            </a:r>
            <a:endParaRPr lang="fr-FR" sz="2800" b="1" dirty="0">
              <a:solidFill>
                <a:srgbClr val="FF0000"/>
              </a:solidFill>
            </a:endParaRPr>
          </a:p>
        </p:txBody>
      </p:sp>
      <p:graphicFrame>
        <p:nvGraphicFramePr>
          <p:cNvPr id="5" name="Espace réservé du contenu 4"/>
          <p:cNvGraphicFramePr>
            <a:graphicFrameLocks noGrp="1"/>
          </p:cNvGraphicFramePr>
          <p:nvPr>
            <p:ph idx="1"/>
            <p:extLst/>
          </p:nvPr>
        </p:nvGraphicFramePr>
        <p:xfrm>
          <a:off x="0" y="1687132"/>
          <a:ext cx="12192000" cy="4968240"/>
        </p:xfrm>
        <a:graphic>
          <a:graphicData uri="http://schemas.openxmlformats.org/drawingml/2006/table">
            <a:tbl>
              <a:tblPr firstRow="1" bandRow="1">
                <a:tableStyleId>{5940675A-B579-460E-94D1-54222C63F5DA}</a:tableStyleId>
              </a:tblPr>
              <a:tblGrid>
                <a:gridCol w="3464417">
                  <a:extLst>
                    <a:ext uri="{9D8B030D-6E8A-4147-A177-3AD203B41FA5}">
                      <a16:colId xmlns:a16="http://schemas.microsoft.com/office/drawing/2014/main" val="20000"/>
                    </a:ext>
                  </a:extLst>
                </a:gridCol>
                <a:gridCol w="8727583">
                  <a:extLst>
                    <a:ext uri="{9D8B030D-6E8A-4147-A177-3AD203B41FA5}">
                      <a16:colId xmlns:a16="http://schemas.microsoft.com/office/drawing/2014/main" val="20001"/>
                    </a:ext>
                  </a:extLst>
                </a:gridCol>
              </a:tblGrid>
              <a:tr h="370840">
                <a:tc>
                  <a:txBody>
                    <a:bodyPr/>
                    <a:lstStyle/>
                    <a:p>
                      <a:r>
                        <a:rPr lang="fr-FR" sz="2000" b="1" dirty="0" smtClean="0"/>
                        <a:t>Type d’acteurs</a:t>
                      </a:r>
                      <a:endParaRPr lang="fr-FR" sz="2000" b="1" dirty="0"/>
                    </a:p>
                  </a:txBody>
                  <a:tcPr/>
                </a:tc>
                <a:tc>
                  <a:txBody>
                    <a:bodyPr/>
                    <a:lstStyle/>
                    <a:p>
                      <a:r>
                        <a:rPr lang="fr-FR" sz="2000" b="1" dirty="0" smtClean="0"/>
                        <a:t>Domaine d’intervention</a:t>
                      </a:r>
                      <a:endParaRPr lang="fr-FR" sz="2000" b="1" dirty="0"/>
                    </a:p>
                  </a:txBody>
                  <a:tcPr/>
                </a:tc>
                <a:extLst>
                  <a:ext uri="{0D108BD9-81ED-4DB2-BD59-A6C34878D82A}">
                    <a16:rowId xmlns:a16="http://schemas.microsoft.com/office/drawing/2014/main" val="10000"/>
                  </a:ext>
                </a:extLst>
              </a:tr>
              <a:tr h="370840">
                <a:tc>
                  <a:txBody>
                    <a:bodyPr/>
                    <a:lstStyle/>
                    <a:p>
                      <a:r>
                        <a:rPr lang="fr-FR" sz="2000" dirty="0" smtClean="0"/>
                        <a:t>Partenaires techniques et financiers</a:t>
                      </a:r>
                      <a:r>
                        <a:rPr lang="fr-FR" sz="2000" baseline="0" dirty="0" smtClean="0"/>
                        <a:t> </a:t>
                      </a:r>
                      <a:endParaRPr lang="fr-FR" sz="2000" dirty="0"/>
                    </a:p>
                  </a:txBody>
                  <a:tcPr/>
                </a:tc>
                <a:tc>
                  <a:txBody>
                    <a:bodyPr/>
                    <a:lstStyle/>
                    <a:p>
                      <a:endParaRPr lang="fr-FR" sz="2000"/>
                    </a:p>
                  </a:txBody>
                  <a:tcPr/>
                </a:tc>
                <a:extLst>
                  <a:ext uri="{0D108BD9-81ED-4DB2-BD59-A6C34878D82A}">
                    <a16:rowId xmlns:a16="http://schemas.microsoft.com/office/drawing/2014/main" val="10001"/>
                  </a:ext>
                </a:extLst>
              </a:tr>
              <a:tr h="370840">
                <a:tc>
                  <a:txBody>
                    <a:bodyPr/>
                    <a:lstStyle/>
                    <a:p>
                      <a:r>
                        <a:rPr lang="fr-FR" sz="2000" dirty="0" smtClean="0"/>
                        <a:t>Institutions</a:t>
                      </a:r>
                      <a:r>
                        <a:rPr lang="fr-FR" sz="2000" baseline="0" dirty="0" smtClean="0"/>
                        <a:t> républicaines </a:t>
                      </a:r>
                      <a:endParaRPr lang="fr-FR" sz="2000" dirty="0"/>
                    </a:p>
                  </a:txBody>
                  <a:tcPr/>
                </a:tc>
                <a:tc>
                  <a:txBody>
                    <a:bodyPr/>
                    <a:lstStyle/>
                    <a:p>
                      <a:endParaRPr lang="fr-FR" sz="2000" dirty="0"/>
                    </a:p>
                  </a:txBody>
                  <a:tcPr/>
                </a:tc>
                <a:extLst>
                  <a:ext uri="{0D108BD9-81ED-4DB2-BD59-A6C34878D82A}">
                    <a16:rowId xmlns:a16="http://schemas.microsoft.com/office/drawing/2014/main" val="10002"/>
                  </a:ext>
                </a:extLst>
              </a:tr>
              <a:tr h="370840">
                <a:tc>
                  <a:txBody>
                    <a:bodyPr/>
                    <a:lstStyle/>
                    <a:p>
                      <a:r>
                        <a:rPr lang="fr-FR" sz="2000" dirty="0" smtClean="0"/>
                        <a:t>Organismes professionnels </a:t>
                      </a:r>
                      <a:endParaRPr lang="fr-FR" sz="2000" dirty="0"/>
                    </a:p>
                  </a:txBody>
                  <a:tcPr/>
                </a:tc>
                <a:tc>
                  <a:txBody>
                    <a:bodyPr/>
                    <a:lstStyle/>
                    <a:p>
                      <a:endParaRPr lang="fr-FR" sz="2000"/>
                    </a:p>
                  </a:txBody>
                  <a:tcPr/>
                </a:tc>
                <a:extLst>
                  <a:ext uri="{0D108BD9-81ED-4DB2-BD59-A6C34878D82A}">
                    <a16:rowId xmlns:a16="http://schemas.microsoft.com/office/drawing/2014/main" val="10003"/>
                  </a:ext>
                </a:extLst>
              </a:tr>
              <a:tr h="370840">
                <a:tc>
                  <a:txBody>
                    <a:bodyPr/>
                    <a:lstStyle/>
                    <a:p>
                      <a:r>
                        <a:rPr lang="fr-FR" sz="2000" dirty="0" smtClean="0"/>
                        <a:t>Réseaux </a:t>
                      </a:r>
                      <a:endParaRPr lang="fr-FR" sz="2000" dirty="0"/>
                    </a:p>
                  </a:txBody>
                  <a:tcPr/>
                </a:tc>
                <a:tc>
                  <a:txBody>
                    <a:bodyPr/>
                    <a:lstStyle/>
                    <a:p>
                      <a:endParaRPr lang="fr-FR" sz="2000" dirty="0"/>
                    </a:p>
                  </a:txBody>
                  <a:tcPr/>
                </a:tc>
                <a:extLst>
                  <a:ext uri="{0D108BD9-81ED-4DB2-BD59-A6C34878D82A}">
                    <a16:rowId xmlns:a16="http://schemas.microsoft.com/office/drawing/2014/main" val="10004"/>
                  </a:ext>
                </a:extLst>
              </a:tr>
              <a:tr h="0">
                <a:tc>
                  <a:txBody>
                    <a:bodyPr/>
                    <a:lstStyle/>
                    <a:p>
                      <a:r>
                        <a:rPr lang="fr-FR" sz="2000" dirty="0" err="1" smtClean="0"/>
                        <a:t>Think</a:t>
                      </a:r>
                      <a:r>
                        <a:rPr lang="fr-FR" sz="2000" dirty="0" smtClean="0"/>
                        <a:t> </a:t>
                      </a:r>
                      <a:r>
                        <a:rPr lang="fr-FR" sz="2000" dirty="0" err="1" smtClean="0"/>
                        <a:t>thanks</a:t>
                      </a:r>
                      <a:r>
                        <a:rPr lang="fr-FR" sz="2000" dirty="0" smtClean="0"/>
                        <a:t>  </a:t>
                      </a:r>
                      <a:endParaRPr lang="fr-FR" sz="2000" dirty="0"/>
                    </a:p>
                  </a:txBody>
                  <a:tcPr/>
                </a:tc>
                <a:tc>
                  <a:txBody>
                    <a:bodyPr/>
                    <a:lstStyle/>
                    <a:p>
                      <a:endParaRPr lang="fr-FR" sz="2000" dirty="0"/>
                    </a:p>
                  </a:txBody>
                  <a:tcPr/>
                </a:tc>
                <a:extLst>
                  <a:ext uri="{0D108BD9-81ED-4DB2-BD59-A6C34878D82A}">
                    <a16:rowId xmlns:a16="http://schemas.microsoft.com/office/drawing/2014/main" val="10005"/>
                  </a:ext>
                </a:extLst>
              </a:tr>
              <a:tr h="365760">
                <a:tc>
                  <a:txBody>
                    <a:bodyPr/>
                    <a:lstStyle/>
                    <a:p>
                      <a:r>
                        <a:rPr lang="fr-FR" sz="2000" dirty="0" smtClean="0"/>
                        <a:t>ONG internationales et nationales </a:t>
                      </a:r>
                      <a:endParaRPr lang="fr-FR" sz="2000" dirty="0"/>
                    </a:p>
                  </a:txBody>
                  <a:tcPr/>
                </a:tc>
                <a:tc>
                  <a:txBody>
                    <a:bodyPr/>
                    <a:lstStyle/>
                    <a:p>
                      <a:endParaRPr lang="fr-FR" sz="2000" dirty="0"/>
                    </a:p>
                  </a:txBody>
                  <a:tcPr/>
                </a:tc>
                <a:extLst>
                  <a:ext uri="{0D108BD9-81ED-4DB2-BD59-A6C34878D82A}">
                    <a16:rowId xmlns:a16="http://schemas.microsoft.com/office/drawing/2014/main" val="10006"/>
                  </a:ext>
                </a:extLst>
              </a:tr>
              <a:tr h="274320">
                <a:tc>
                  <a:txBody>
                    <a:bodyPr/>
                    <a:lstStyle/>
                    <a:p>
                      <a:r>
                        <a:rPr lang="fr-FR" sz="2000" dirty="0" smtClean="0"/>
                        <a:t>Associations</a:t>
                      </a:r>
                      <a:r>
                        <a:rPr lang="fr-FR" sz="2000" baseline="0" dirty="0" smtClean="0"/>
                        <a:t> de la société civile </a:t>
                      </a:r>
                      <a:endParaRPr lang="fr-FR" sz="2000" dirty="0"/>
                    </a:p>
                  </a:txBody>
                  <a:tcPr/>
                </a:tc>
                <a:tc>
                  <a:txBody>
                    <a:bodyPr/>
                    <a:lstStyle/>
                    <a:p>
                      <a:endParaRPr lang="fr-FR" sz="2000" dirty="0"/>
                    </a:p>
                  </a:txBody>
                  <a:tcPr/>
                </a:tc>
                <a:extLst>
                  <a:ext uri="{0D108BD9-81ED-4DB2-BD59-A6C34878D82A}">
                    <a16:rowId xmlns:a16="http://schemas.microsoft.com/office/drawing/2014/main" val="10007"/>
                  </a:ext>
                </a:extLst>
              </a:tr>
              <a:tr h="182880">
                <a:tc>
                  <a:txBody>
                    <a:bodyPr/>
                    <a:lstStyle/>
                    <a:p>
                      <a:r>
                        <a:rPr lang="fr-FR" sz="2000" dirty="0" smtClean="0"/>
                        <a:t>Syndicats </a:t>
                      </a:r>
                      <a:endParaRPr lang="fr-FR" sz="2000" dirty="0"/>
                    </a:p>
                  </a:txBody>
                  <a:tcPr/>
                </a:tc>
                <a:tc>
                  <a:txBody>
                    <a:bodyPr/>
                    <a:lstStyle/>
                    <a:p>
                      <a:endParaRPr lang="fr-FR" sz="2000" dirty="0"/>
                    </a:p>
                  </a:txBody>
                  <a:tcPr/>
                </a:tc>
                <a:extLst>
                  <a:ext uri="{0D108BD9-81ED-4DB2-BD59-A6C34878D82A}">
                    <a16:rowId xmlns:a16="http://schemas.microsoft.com/office/drawing/2014/main" val="10008"/>
                  </a:ext>
                </a:extLst>
              </a:tr>
              <a:tr h="198120">
                <a:tc>
                  <a:txBody>
                    <a:bodyPr/>
                    <a:lstStyle/>
                    <a:p>
                      <a:r>
                        <a:rPr lang="fr-FR" sz="2000" dirty="0" smtClean="0"/>
                        <a:t>Partis politiques </a:t>
                      </a:r>
                      <a:endParaRPr lang="fr-FR" sz="2000" dirty="0"/>
                    </a:p>
                  </a:txBody>
                  <a:tcPr/>
                </a:tc>
                <a:tc>
                  <a:txBody>
                    <a:bodyPr/>
                    <a:lstStyle/>
                    <a:p>
                      <a:endParaRPr lang="fr-FR" sz="2000" dirty="0"/>
                    </a:p>
                  </a:txBody>
                  <a:tcPr/>
                </a:tc>
                <a:extLst>
                  <a:ext uri="{0D108BD9-81ED-4DB2-BD59-A6C34878D82A}">
                    <a16:rowId xmlns:a16="http://schemas.microsoft.com/office/drawing/2014/main" val="10009"/>
                  </a:ext>
                </a:extLst>
              </a:tr>
              <a:tr h="198120">
                <a:tc>
                  <a:txBody>
                    <a:bodyPr/>
                    <a:lstStyle/>
                    <a:p>
                      <a:r>
                        <a:rPr lang="fr-FR" sz="2000" dirty="0" smtClean="0"/>
                        <a:t>Organes</a:t>
                      </a:r>
                      <a:r>
                        <a:rPr lang="fr-FR" sz="2000" baseline="0" dirty="0" smtClean="0"/>
                        <a:t> de presse</a:t>
                      </a:r>
                      <a:endParaRPr lang="fr-FR" sz="2000" dirty="0"/>
                    </a:p>
                  </a:txBody>
                  <a:tcPr/>
                </a:tc>
                <a:tc>
                  <a:txBody>
                    <a:bodyPr/>
                    <a:lstStyle/>
                    <a:p>
                      <a:endParaRPr lang="fr-FR" sz="2000" dirty="0"/>
                    </a:p>
                  </a:txBody>
                  <a:tcPr/>
                </a:tc>
                <a:extLst>
                  <a:ext uri="{0D108BD9-81ED-4DB2-BD59-A6C34878D82A}">
                    <a16:rowId xmlns:a16="http://schemas.microsoft.com/office/drawing/2014/main" val="10010"/>
                  </a:ext>
                </a:extLst>
              </a:tr>
            </a:tbl>
          </a:graphicData>
        </a:graphic>
      </p:graphicFrame>
      <p:sp>
        <p:nvSpPr>
          <p:cNvPr id="4" name="Titre 1"/>
          <p:cNvSpPr txBox="1">
            <a:spLocks/>
          </p:cNvSpPr>
          <p:nvPr/>
        </p:nvSpPr>
        <p:spPr>
          <a:xfrm>
            <a:off x="728693" y="17494"/>
            <a:ext cx="10515600"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fr-FR" b="1" dirty="0" smtClean="0"/>
              <a:t>2.2. Comprendre le lobbying</a:t>
            </a:r>
            <a:endParaRPr lang="fr-FR" b="1" dirty="0"/>
          </a:p>
        </p:txBody>
      </p:sp>
    </p:spTree>
    <p:extLst>
      <p:ext uri="{BB962C8B-B14F-4D97-AF65-F5344CB8AC3E}">
        <p14:creationId xmlns:p14="http://schemas.microsoft.com/office/powerpoint/2010/main" val="155303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16632"/>
            <a:ext cx="9144000" cy="504056"/>
          </a:xfrm>
        </p:spPr>
        <p:txBody>
          <a:bodyPr>
            <a:noAutofit/>
          </a:bodyPr>
          <a:lstStyle/>
          <a:p>
            <a:pPr marL="428625" indent="-428625">
              <a:buFont typeface="Wingdings" panose="05000000000000000000" pitchFamily="2" charset="2"/>
              <a:buChar char="v"/>
            </a:pPr>
            <a:r>
              <a:rPr lang="fr-FR" sz="2400" b="1" dirty="0">
                <a:solidFill>
                  <a:srgbClr val="FF0000"/>
                </a:solidFill>
              </a:rPr>
              <a:t>Exercice : Identifier des alliés pour une action </a:t>
            </a:r>
            <a:r>
              <a:rPr lang="fr-FR" sz="2400" b="1" dirty="0">
                <a:solidFill>
                  <a:srgbClr val="FF0000"/>
                </a:solidFill>
              </a:rPr>
              <a:t>plaidoyer </a:t>
            </a:r>
            <a:r>
              <a:rPr lang="fr-FR" sz="2400" b="1" dirty="0">
                <a:solidFill>
                  <a:srgbClr val="FF0000"/>
                </a:solidFill>
              </a:rPr>
              <a:t>en Afrique</a:t>
            </a:r>
          </a:p>
        </p:txBody>
      </p:sp>
      <p:graphicFrame>
        <p:nvGraphicFramePr>
          <p:cNvPr id="5" name="Espace réservé du contenu 4"/>
          <p:cNvGraphicFramePr>
            <a:graphicFrameLocks noGrp="1"/>
          </p:cNvGraphicFramePr>
          <p:nvPr>
            <p:ph idx="1"/>
            <p:extLst/>
          </p:nvPr>
        </p:nvGraphicFramePr>
        <p:xfrm>
          <a:off x="1685764" y="908720"/>
          <a:ext cx="8820472" cy="5212080"/>
        </p:xfrm>
        <a:graphic>
          <a:graphicData uri="http://schemas.openxmlformats.org/drawingml/2006/table">
            <a:tbl>
              <a:tblPr firstRow="1" bandRow="1">
                <a:tableStyleId>{5940675A-B579-460E-94D1-54222C63F5DA}</a:tableStyleId>
              </a:tblPr>
              <a:tblGrid>
                <a:gridCol w="3474132">
                  <a:extLst>
                    <a:ext uri="{9D8B030D-6E8A-4147-A177-3AD203B41FA5}">
                      <a16:colId xmlns:a16="http://schemas.microsoft.com/office/drawing/2014/main" val="20000"/>
                    </a:ext>
                  </a:extLst>
                </a:gridCol>
                <a:gridCol w="5346340">
                  <a:extLst>
                    <a:ext uri="{9D8B030D-6E8A-4147-A177-3AD203B41FA5}">
                      <a16:colId xmlns:a16="http://schemas.microsoft.com/office/drawing/2014/main" val="20001"/>
                    </a:ext>
                  </a:extLst>
                </a:gridCol>
              </a:tblGrid>
              <a:tr h="198884">
                <a:tc>
                  <a:txBody>
                    <a:bodyPr/>
                    <a:lstStyle/>
                    <a:p>
                      <a:r>
                        <a:rPr lang="fr-FR" sz="1800" b="1" dirty="0" smtClean="0"/>
                        <a:t>Type d’acteurs</a:t>
                      </a:r>
                      <a:endParaRPr lang="fr-FR" sz="1800" b="1" dirty="0"/>
                    </a:p>
                  </a:txBody>
                  <a:tcPr marL="68580" marR="68580" marT="34290" marB="34290"/>
                </a:tc>
                <a:tc>
                  <a:txBody>
                    <a:bodyPr/>
                    <a:lstStyle/>
                    <a:p>
                      <a:r>
                        <a:rPr lang="fr-FR" sz="1800" b="1" dirty="0" smtClean="0"/>
                        <a:t>Domaine d’intervention</a:t>
                      </a:r>
                      <a:endParaRPr lang="fr-FR" sz="1800" b="1" dirty="0"/>
                    </a:p>
                  </a:txBody>
                  <a:tcPr marL="68580" marR="68580" marT="34290" marB="34290"/>
                </a:tc>
                <a:extLst>
                  <a:ext uri="{0D108BD9-81ED-4DB2-BD59-A6C34878D82A}">
                    <a16:rowId xmlns:a16="http://schemas.microsoft.com/office/drawing/2014/main" val="10000"/>
                  </a:ext>
                </a:extLst>
              </a:tr>
              <a:tr h="297180">
                <a:tc>
                  <a:txBody>
                    <a:bodyPr/>
                    <a:lstStyle/>
                    <a:p>
                      <a:r>
                        <a:rPr lang="fr-FR" sz="1800" dirty="0" smtClean="0"/>
                        <a:t>Partenaires techniques et financiers</a:t>
                      </a:r>
                      <a:r>
                        <a:rPr lang="fr-FR" sz="1800" baseline="0" dirty="0" smtClean="0"/>
                        <a:t> </a:t>
                      </a:r>
                      <a:endParaRPr lang="fr-FR" sz="1800" dirty="0"/>
                    </a:p>
                  </a:txBody>
                  <a:tcPr marL="68580" marR="68580" marT="34290" marB="34290"/>
                </a:tc>
                <a:tc>
                  <a:txBody>
                    <a:bodyPr/>
                    <a:lstStyle/>
                    <a:p>
                      <a:r>
                        <a:rPr lang="fr-FR" sz="1800" dirty="0" smtClean="0"/>
                        <a:t>Financement,</a:t>
                      </a:r>
                      <a:r>
                        <a:rPr lang="fr-FR" sz="1800" baseline="0" dirty="0" smtClean="0"/>
                        <a:t> développement, coopération </a:t>
                      </a:r>
                      <a:endParaRPr lang="fr-FR" sz="1800" dirty="0"/>
                    </a:p>
                  </a:txBody>
                  <a:tcPr marL="68580" marR="68580" marT="34290" marB="34290"/>
                </a:tc>
                <a:extLst>
                  <a:ext uri="{0D108BD9-81ED-4DB2-BD59-A6C34878D82A}">
                    <a16:rowId xmlns:a16="http://schemas.microsoft.com/office/drawing/2014/main" val="10001"/>
                  </a:ext>
                </a:extLst>
              </a:tr>
              <a:tr h="297180">
                <a:tc>
                  <a:txBody>
                    <a:bodyPr/>
                    <a:lstStyle/>
                    <a:p>
                      <a:r>
                        <a:rPr lang="fr-FR" sz="1800" dirty="0" smtClean="0"/>
                        <a:t>Institutions</a:t>
                      </a:r>
                      <a:r>
                        <a:rPr lang="fr-FR" sz="1800" baseline="0" dirty="0" smtClean="0"/>
                        <a:t> républicaines </a:t>
                      </a:r>
                      <a:endParaRPr lang="fr-FR" sz="1800" dirty="0"/>
                    </a:p>
                  </a:txBody>
                  <a:tcPr marL="68580" marR="68580" marT="34290" marB="34290"/>
                </a:tc>
                <a:tc>
                  <a:txBody>
                    <a:bodyPr/>
                    <a:lstStyle/>
                    <a:p>
                      <a:r>
                        <a:rPr lang="fr-FR" sz="1800" dirty="0" smtClean="0"/>
                        <a:t>Législation</a:t>
                      </a:r>
                      <a:r>
                        <a:rPr lang="fr-FR" sz="1800" baseline="0" dirty="0" smtClean="0"/>
                        <a:t>, règlements, contrôle de l’action gouvernementale, médiation </a:t>
                      </a:r>
                      <a:endParaRPr lang="fr-FR" sz="1800" dirty="0"/>
                    </a:p>
                  </a:txBody>
                  <a:tcPr marL="68580" marR="68580" marT="34290" marB="34290"/>
                </a:tc>
                <a:extLst>
                  <a:ext uri="{0D108BD9-81ED-4DB2-BD59-A6C34878D82A}">
                    <a16:rowId xmlns:a16="http://schemas.microsoft.com/office/drawing/2014/main" val="10002"/>
                  </a:ext>
                </a:extLst>
              </a:tr>
              <a:tr h="297180">
                <a:tc>
                  <a:txBody>
                    <a:bodyPr/>
                    <a:lstStyle/>
                    <a:p>
                      <a:r>
                        <a:rPr lang="fr-FR" sz="1800" dirty="0" smtClean="0"/>
                        <a:t>Organismes professionnels </a:t>
                      </a:r>
                      <a:endParaRPr lang="fr-FR" sz="1800" dirty="0"/>
                    </a:p>
                  </a:txBody>
                  <a:tcPr marL="68580" marR="68580" marT="34290" marB="34290"/>
                </a:tc>
                <a:tc>
                  <a:txBody>
                    <a:bodyPr/>
                    <a:lstStyle/>
                    <a:p>
                      <a:r>
                        <a:rPr lang="fr-FR" sz="1800" dirty="0" smtClean="0"/>
                        <a:t>Défense des intérêts </a:t>
                      </a:r>
                      <a:endParaRPr lang="fr-FR" sz="1800" dirty="0"/>
                    </a:p>
                  </a:txBody>
                  <a:tcPr marL="68580" marR="68580" marT="34290" marB="34290"/>
                </a:tc>
                <a:extLst>
                  <a:ext uri="{0D108BD9-81ED-4DB2-BD59-A6C34878D82A}">
                    <a16:rowId xmlns:a16="http://schemas.microsoft.com/office/drawing/2014/main" val="10003"/>
                  </a:ext>
                </a:extLst>
              </a:tr>
              <a:tr h="297180">
                <a:tc>
                  <a:txBody>
                    <a:bodyPr/>
                    <a:lstStyle/>
                    <a:p>
                      <a:r>
                        <a:rPr lang="fr-FR" sz="1800" dirty="0" smtClean="0"/>
                        <a:t>Réseaux/coalitions</a:t>
                      </a:r>
                      <a:r>
                        <a:rPr lang="fr-FR" sz="1800" baseline="0" dirty="0" smtClean="0"/>
                        <a:t> </a:t>
                      </a:r>
                      <a:endParaRPr lang="fr-FR" sz="1800" dirty="0"/>
                    </a:p>
                  </a:txBody>
                  <a:tcPr marL="68580" marR="68580" marT="34290" marB="34290"/>
                </a:tc>
                <a:tc>
                  <a:txBody>
                    <a:bodyPr/>
                    <a:lstStyle/>
                    <a:p>
                      <a:r>
                        <a:rPr lang="fr-FR" sz="1800" dirty="0" smtClean="0"/>
                        <a:t>Influence,</a:t>
                      </a:r>
                      <a:r>
                        <a:rPr lang="fr-FR" sz="1800" baseline="0" dirty="0" smtClean="0"/>
                        <a:t> plaidoyer, mobilisation</a:t>
                      </a:r>
                      <a:endParaRPr lang="fr-FR" sz="1800" dirty="0"/>
                    </a:p>
                  </a:txBody>
                  <a:tcPr marL="68580" marR="68580" marT="34290" marB="34290"/>
                </a:tc>
                <a:extLst>
                  <a:ext uri="{0D108BD9-81ED-4DB2-BD59-A6C34878D82A}">
                    <a16:rowId xmlns:a16="http://schemas.microsoft.com/office/drawing/2014/main" val="10004"/>
                  </a:ext>
                </a:extLst>
              </a:tr>
              <a:tr h="297180">
                <a:tc>
                  <a:txBody>
                    <a:bodyPr/>
                    <a:lstStyle/>
                    <a:p>
                      <a:r>
                        <a:rPr lang="fr-FR" sz="1800" dirty="0" err="1" smtClean="0"/>
                        <a:t>Think</a:t>
                      </a:r>
                      <a:r>
                        <a:rPr lang="fr-FR" sz="1800" dirty="0" smtClean="0"/>
                        <a:t> </a:t>
                      </a:r>
                      <a:r>
                        <a:rPr lang="fr-FR" sz="1800" dirty="0" err="1" smtClean="0"/>
                        <a:t>thanks</a:t>
                      </a:r>
                      <a:r>
                        <a:rPr lang="fr-FR" sz="1800" dirty="0" smtClean="0"/>
                        <a:t>  </a:t>
                      </a:r>
                      <a:endParaRPr lang="fr-FR" sz="1800" dirty="0"/>
                    </a:p>
                  </a:txBody>
                  <a:tcPr marL="68580" marR="68580" marT="34290" marB="34290"/>
                </a:tc>
                <a:tc>
                  <a:txBody>
                    <a:bodyPr/>
                    <a:lstStyle/>
                    <a:p>
                      <a:r>
                        <a:rPr lang="fr-FR" sz="1800" dirty="0" smtClean="0"/>
                        <a:t>Production de connaissances, expertises… </a:t>
                      </a:r>
                      <a:endParaRPr lang="fr-FR" sz="1800" dirty="0"/>
                    </a:p>
                  </a:txBody>
                  <a:tcPr marL="68580" marR="68580" marT="34290" marB="34290"/>
                </a:tc>
                <a:extLst>
                  <a:ext uri="{0D108BD9-81ED-4DB2-BD59-A6C34878D82A}">
                    <a16:rowId xmlns:a16="http://schemas.microsoft.com/office/drawing/2014/main" val="10005"/>
                  </a:ext>
                </a:extLst>
              </a:tr>
              <a:tr h="297180">
                <a:tc>
                  <a:txBody>
                    <a:bodyPr/>
                    <a:lstStyle/>
                    <a:p>
                      <a:r>
                        <a:rPr lang="fr-FR" sz="1800" dirty="0" smtClean="0"/>
                        <a:t>ONG internationales et nationales </a:t>
                      </a:r>
                      <a:endParaRPr lang="fr-FR" sz="1800" dirty="0"/>
                    </a:p>
                  </a:txBody>
                  <a:tcPr marL="68580" marR="68580" marT="34290" marB="34290"/>
                </a:tc>
                <a:tc>
                  <a:txBody>
                    <a:bodyPr/>
                    <a:lstStyle/>
                    <a:p>
                      <a:r>
                        <a:rPr lang="fr-FR" sz="1800" dirty="0" smtClean="0"/>
                        <a:t>Plaidoyer, développement</a:t>
                      </a:r>
                      <a:endParaRPr lang="fr-FR" sz="1800" dirty="0"/>
                    </a:p>
                  </a:txBody>
                  <a:tcPr marL="68580" marR="68580" marT="34290" marB="34290"/>
                </a:tc>
                <a:extLst>
                  <a:ext uri="{0D108BD9-81ED-4DB2-BD59-A6C34878D82A}">
                    <a16:rowId xmlns:a16="http://schemas.microsoft.com/office/drawing/2014/main" val="10006"/>
                  </a:ext>
                </a:extLst>
              </a:tr>
              <a:tr h="308610">
                <a:tc>
                  <a:txBody>
                    <a:bodyPr/>
                    <a:lstStyle/>
                    <a:p>
                      <a:r>
                        <a:rPr lang="fr-FR" sz="1800" dirty="0" smtClean="0"/>
                        <a:t>Associations</a:t>
                      </a:r>
                      <a:r>
                        <a:rPr lang="fr-FR" sz="1800" baseline="0" dirty="0" smtClean="0"/>
                        <a:t> de la société civile </a:t>
                      </a:r>
                      <a:endParaRPr lang="fr-FR" sz="1800" dirty="0"/>
                    </a:p>
                  </a:txBody>
                  <a:tcPr marL="68580" marR="68580" marT="34290" marB="34290"/>
                </a:tc>
                <a:tc>
                  <a:txBody>
                    <a:bodyPr/>
                    <a:lstStyle/>
                    <a:p>
                      <a:r>
                        <a:rPr lang="fr-FR" sz="1800" dirty="0" smtClean="0"/>
                        <a:t>Plaidoyer, pression,</a:t>
                      </a:r>
                      <a:r>
                        <a:rPr lang="fr-FR" sz="1800" baseline="0" dirty="0" smtClean="0"/>
                        <a:t> contrôle citoyen, mobilisation, </a:t>
                      </a:r>
                      <a:r>
                        <a:rPr lang="fr-FR" sz="1800" baseline="0" dirty="0" err="1" smtClean="0"/>
                        <a:t>légitimisation</a:t>
                      </a:r>
                      <a:r>
                        <a:rPr lang="fr-FR" sz="1800" baseline="0" dirty="0" smtClean="0"/>
                        <a:t> …  </a:t>
                      </a:r>
                      <a:endParaRPr lang="fr-FR" sz="1800" dirty="0"/>
                    </a:p>
                  </a:txBody>
                  <a:tcPr marL="68580" marR="68580" marT="34290" marB="34290"/>
                </a:tc>
                <a:extLst>
                  <a:ext uri="{0D108BD9-81ED-4DB2-BD59-A6C34878D82A}">
                    <a16:rowId xmlns:a16="http://schemas.microsoft.com/office/drawing/2014/main" val="10007"/>
                  </a:ext>
                </a:extLst>
              </a:tr>
              <a:tr h="308610">
                <a:tc>
                  <a:txBody>
                    <a:bodyPr/>
                    <a:lstStyle/>
                    <a:p>
                      <a:r>
                        <a:rPr lang="fr-FR" sz="1800" dirty="0" smtClean="0"/>
                        <a:t>Lobbies</a:t>
                      </a:r>
                      <a:r>
                        <a:rPr lang="fr-FR" sz="1800" baseline="0" dirty="0" smtClean="0"/>
                        <a:t> religieux</a:t>
                      </a:r>
                      <a:endParaRPr lang="fr-FR" sz="1800" dirty="0"/>
                    </a:p>
                  </a:txBody>
                  <a:tcPr marL="68580" marR="68580" marT="34290" marB="34290"/>
                </a:tc>
                <a:tc>
                  <a:txBody>
                    <a:bodyPr/>
                    <a:lstStyle/>
                    <a:p>
                      <a:r>
                        <a:rPr lang="fr-FR" sz="1800" dirty="0" smtClean="0"/>
                        <a:t>Influence,</a:t>
                      </a:r>
                      <a:r>
                        <a:rPr lang="fr-FR" sz="1800" baseline="0" dirty="0" smtClean="0"/>
                        <a:t> plaidoyer, mobilisation</a:t>
                      </a:r>
                      <a:endParaRPr lang="fr-FR" sz="1800" dirty="0"/>
                    </a:p>
                  </a:txBody>
                  <a:tcPr marL="68580" marR="68580" marT="34290" marB="34290"/>
                </a:tc>
                <a:extLst>
                  <a:ext uri="{0D108BD9-81ED-4DB2-BD59-A6C34878D82A}">
                    <a16:rowId xmlns:a16="http://schemas.microsoft.com/office/drawing/2014/main" val="1022488733"/>
                  </a:ext>
                </a:extLst>
              </a:tr>
              <a:tr h="297180">
                <a:tc>
                  <a:txBody>
                    <a:bodyPr/>
                    <a:lstStyle/>
                    <a:p>
                      <a:r>
                        <a:rPr lang="fr-FR" sz="1800" dirty="0" smtClean="0"/>
                        <a:t>Syndicats </a:t>
                      </a:r>
                      <a:endParaRPr lang="fr-FR" sz="1800" dirty="0"/>
                    </a:p>
                  </a:txBody>
                  <a:tcPr marL="68580" marR="68580" marT="34290" marB="34290"/>
                </a:tc>
                <a:tc>
                  <a:txBody>
                    <a:bodyPr/>
                    <a:lstStyle/>
                    <a:p>
                      <a:r>
                        <a:rPr lang="fr-FR" sz="1800" dirty="0" smtClean="0"/>
                        <a:t>Pression défense des intérêts</a:t>
                      </a:r>
                      <a:r>
                        <a:rPr lang="fr-FR" sz="1800" baseline="0" dirty="0" smtClean="0"/>
                        <a:t> corporatistes/généraux, mobilisation </a:t>
                      </a:r>
                      <a:endParaRPr lang="fr-FR" sz="1800" dirty="0"/>
                    </a:p>
                  </a:txBody>
                  <a:tcPr marL="68580" marR="68580" marT="34290" marB="34290"/>
                </a:tc>
                <a:extLst>
                  <a:ext uri="{0D108BD9-81ED-4DB2-BD59-A6C34878D82A}">
                    <a16:rowId xmlns:a16="http://schemas.microsoft.com/office/drawing/2014/main" val="10008"/>
                  </a:ext>
                </a:extLst>
              </a:tr>
              <a:tr h="297180">
                <a:tc>
                  <a:txBody>
                    <a:bodyPr/>
                    <a:lstStyle/>
                    <a:p>
                      <a:r>
                        <a:rPr lang="fr-FR" sz="1800" dirty="0" smtClean="0"/>
                        <a:t>Partis politiques </a:t>
                      </a:r>
                      <a:endParaRPr lang="fr-FR" sz="1800" dirty="0"/>
                    </a:p>
                  </a:txBody>
                  <a:tcPr marL="68580" marR="68580" marT="34290" marB="34290"/>
                </a:tc>
                <a:tc>
                  <a:txBody>
                    <a:bodyPr/>
                    <a:lstStyle/>
                    <a:p>
                      <a:r>
                        <a:rPr lang="fr-FR" sz="1800" dirty="0" smtClean="0"/>
                        <a:t>Influence, conquête/maintien du pouvoir, mobilisation </a:t>
                      </a:r>
                      <a:endParaRPr lang="fr-FR" sz="1800" dirty="0"/>
                    </a:p>
                  </a:txBody>
                  <a:tcPr marL="68580" marR="68580" marT="34290" marB="34290"/>
                </a:tc>
                <a:extLst>
                  <a:ext uri="{0D108BD9-81ED-4DB2-BD59-A6C34878D82A}">
                    <a16:rowId xmlns:a16="http://schemas.microsoft.com/office/drawing/2014/main" val="10009"/>
                  </a:ext>
                </a:extLst>
              </a:tr>
              <a:tr h="297180">
                <a:tc>
                  <a:txBody>
                    <a:bodyPr/>
                    <a:lstStyle/>
                    <a:p>
                      <a:r>
                        <a:rPr lang="fr-FR" sz="1800" dirty="0" smtClean="0"/>
                        <a:t>Organes</a:t>
                      </a:r>
                      <a:r>
                        <a:rPr lang="fr-FR" sz="1800" baseline="0" dirty="0" smtClean="0"/>
                        <a:t> de presse</a:t>
                      </a:r>
                      <a:endParaRPr lang="fr-FR" sz="1800" dirty="0"/>
                    </a:p>
                  </a:txBody>
                  <a:tcPr marL="68580" marR="68580" marT="34290" marB="34290"/>
                </a:tc>
                <a:tc>
                  <a:txBody>
                    <a:bodyPr/>
                    <a:lstStyle/>
                    <a:p>
                      <a:r>
                        <a:rPr lang="fr-FR" sz="1800" dirty="0" smtClean="0"/>
                        <a:t>Information, influence, sensibilisation conscientisation, investigation… </a:t>
                      </a:r>
                      <a:endParaRPr lang="fr-FR" sz="1800" dirty="0"/>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581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49251"/>
            <a:ext cx="10515600" cy="1159098"/>
          </a:xfrm>
        </p:spPr>
        <p:txBody>
          <a:bodyPr>
            <a:normAutofit fontScale="90000"/>
          </a:bodyPr>
          <a:lstStyle/>
          <a:p>
            <a:pPr marL="571500" indent="-571500" algn="ctr">
              <a:buFont typeface="Wingdings" panose="05000000000000000000" pitchFamily="2" charset="2"/>
              <a:buChar char="v"/>
            </a:pPr>
            <a:r>
              <a:rPr lang="fr-FR" b="1" dirty="0" smtClean="0"/>
              <a:t>Processus d’élaboration </a:t>
            </a:r>
            <a:br>
              <a:rPr lang="fr-FR" b="1" dirty="0" smtClean="0"/>
            </a:br>
            <a:r>
              <a:rPr lang="fr-FR" b="1" dirty="0" smtClean="0"/>
              <a:t>et de diffusion d’une position</a:t>
            </a:r>
            <a:endParaRPr lang="fr-FR" b="1" dirty="0"/>
          </a:p>
        </p:txBody>
      </p:sp>
      <p:sp>
        <p:nvSpPr>
          <p:cNvPr id="4" name="Titre 1"/>
          <p:cNvSpPr txBox="1">
            <a:spLocks/>
          </p:cNvSpPr>
          <p:nvPr/>
        </p:nvSpPr>
        <p:spPr>
          <a:xfrm>
            <a:off x="728693" y="17494"/>
            <a:ext cx="10515600" cy="82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r>
              <a:rPr lang="fr-FR" b="1" dirty="0" smtClean="0"/>
              <a:t>2.2. Comprendre le lobbying</a:t>
            </a:r>
            <a:endParaRPr lang="fr-FR" b="1" dirty="0"/>
          </a:p>
        </p:txBody>
      </p:sp>
      <p:sp>
        <p:nvSpPr>
          <p:cNvPr id="5" name="Rectangle à coins arrondis 4"/>
          <p:cNvSpPr/>
          <p:nvPr/>
        </p:nvSpPr>
        <p:spPr>
          <a:xfrm>
            <a:off x="2133878" y="4805912"/>
            <a:ext cx="5804598" cy="9520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Faire des recherches (idées clés, plan)</a:t>
            </a:r>
            <a:endParaRPr lang="fr-FR" sz="2800" dirty="0"/>
          </a:p>
        </p:txBody>
      </p:sp>
      <p:sp>
        <p:nvSpPr>
          <p:cNvPr id="6" name="Rectangle à coins arrondis 5"/>
          <p:cNvSpPr/>
          <p:nvPr/>
        </p:nvSpPr>
        <p:spPr>
          <a:xfrm>
            <a:off x="193183" y="5712614"/>
            <a:ext cx="6503831" cy="8166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Identifier un thème (observation, constat, </a:t>
            </a:r>
          </a:p>
          <a:p>
            <a:pPr algn="ctr"/>
            <a:r>
              <a:rPr lang="fr-FR" sz="2800" dirty="0" smtClean="0"/>
              <a:t>prise de conscience) </a:t>
            </a:r>
            <a:endParaRPr lang="fr-FR" sz="2800" dirty="0"/>
          </a:p>
        </p:txBody>
      </p:sp>
      <p:sp>
        <p:nvSpPr>
          <p:cNvPr id="9" name="Rectangle à coins arrondis 8"/>
          <p:cNvSpPr/>
          <p:nvPr/>
        </p:nvSpPr>
        <p:spPr>
          <a:xfrm>
            <a:off x="3887236" y="3923595"/>
            <a:ext cx="5325451" cy="8745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Rédiger la position (illustrations : </a:t>
            </a:r>
          </a:p>
          <a:p>
            <a:pPr algn="ctr"/>
            <a:r>
              <a:rPr lang="fr-FR" sz="2800" dirty="0" smtClean="0"/>
              <a:t>images, graphiques…)</a:t>
            </a:r>
            <a:endParaRPr lang="fr-FR" sz="2800" dirty="0"/>
          </a:p>
        </p:txBody>
      </p:sp>
      <p:sp>
        <p:nvSpPr>
          <p:cNvPr id="10" name="Rectangle à coins arrondis 9"/>
          <p:cNvSpPr/>
          <p:nvPr/>
        </p:nvSpPr>
        <p:spPr>
          <a:xfrm>
            <a:off x="6096000" y="2817876"/>
            <a:ext cx="6096000" cy="110571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Editer et diffuser la position </a:t>
            </a:r>
          </a:p>
          <a:p>
            <a:pPr algn="ctr"/>
            <a:r>
              <a:rPr lang="fr-FR" sz="2800" dirty="0" smtClean="0"/>
              <a:t>(publics cibles, médias…)</a:t>
            </a:r>
            <a:endParaRPr lang="fr-FR" sz="2800" dirty="0"/>
          </a:p>
        </p:txBody>
      </p:sp>
      <p:cxnSp>
        <p:nvCxnSpPr>
          <p:cNvPr id="13" name="Connecteur droit avec flèche 12"/>
          <p:cNvCxnSpPr/>
          <p:nvPr/>
        </p:nvCxnSpPr>
        <p:spPr>
          <a:xfrm flipV="1">
            <a:off x="309093" y="2817876"/>
            <a:ext cx="5924282" cy="289473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096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8641" y="1091823"/>
            <a:ext cx="11913359" cy="750230"/>
          </a:xfrm>
        </p:spPr>
        <p:txBody>
          <a:bodyPr>
            <a:normAutofit/>
          </a:bodyPr>
          <a:lstStyle/>
          <a:p>
            <a:pPr algn="just">
              <a:buFont typeface="Wingdings" panose="05000000000000000000" pitchFamily="2" charset="2"/>
              <a:buChar char="v"/>
            </a:pPr>
            <a:r>
              <a:rPr lang="fr-FR" sz="3600" dirty="0" smtClean="0"/>
              <a:t>Types de stratégies d’influence (NIZON Marcel, 2012)</a:t>
            </a:r>
            <a:endParaRPr lang="fr-FR" sz="3600" dirty="0"/>
          </a:p>
        </p:txBody>
      </p:sp>
      <p:sp>
        <p:nvSpPr>
          <p:cNvPr id="4" name="Titre 1"/>
          <p:cNvSpPr>
            <a:spLocks noGrp="1"/>
          </p:cNvSpPr>
          <p:nvPr>
            <p:ph type="title"/>
          </p:nvPr>
        </p:nvSpPr>
        <p:spPr>
          <a:xfrm>
            <a:off x="0" y="0"/>
            <a:ext cx="10515600" cy="904117"/>
          </a:xfrm>
        </p:spPr>
        <p:txBody>
          <a:bodyPr/>
          <a:lstStyle/>
          <a:p>
            <a:pPr algn="just"/>
            <a:r>
              <a:rPr lang="fr-FR" b="1" dirty="0" smtClean="0"/>
              <a:t>2.3. Stratégies du lobbying </a:t>
            </a:r>
            <a:endParaRPr lang="fr-FR" b="1" dirty="0"/>
          </a:p>
        </p:txBody>
      </p:sp>
      <p:graphicFrame>
        <p:nvGraphicFramePr>
          <p:cNvPr id="5" name="Tableau 4"/>
          <p:cNvGraphicFramePr>
            <a:graphicFrameLocks noGrp="1"/>
          </p:cNvGraphicFramePr>
          <p:nvPr>
            <p:extLst/>
          </p:nvPr>
        </p:nvGraphicFramePr>
        <p:xfrm>
          <a:off x="22086" y="1842053"/>
          <a:ext cx="12169914" cy="4572000"/>
        </p:xfrm>
        <a:graphic>
          <a:graphicData uri="http://schemas.openxmlformats.org/drawingml/2006/table">
            <a:tbl>
              <a:tblPr firstRow="1" bandRow="1">
                <a:tableStyleId>{5940675A-B579-460E-94D1-54222C63F5DA}</a:tableStyleId>
              </a:tblPr>
              <a:tblGrid>
                <a:gridCol w="2774123">
                  <a:extLst>
                    <a:ext uri="{9D8B030D-6E8A-4147-A177-3AD203B41FA5}">
                      <a16:colId xmlns:a16="http://schemas.microsoft.com/office/drawing/2014/main" val="20000"/>
                    </a:ext>
                  </a:extLst>
                </a:gridCol>
                <a:gridCol w="9395791">
                  <a:extLst>
                    <a:ext uri="{9D8B030D-6E8A-4147-A177-3AD203B41FA5}">
                      <a16:colId xmlns:a16="http://schemas.microsoft.com/office/drawing/2014/main" val="20001"/>
                    </a:ext>
                  </a:extLst>
                </a:gridCol>
              </a:tblGrid>
              <a:tr h="238538">
                <a:tc>
                  <a:txBody>
                    <a:bodyPr/>
                    <a:lstStyle/>
                    <a:p>
                      <a:r>
                        <a:rPr lang="fr-FR" b="1" dirty="0" smtClean="0"/>
                        <a:t>Type</a:t>
                      </a:r>
                      <a:endParaRPr lang="fr-FR" b="1" dirty="0"/>
                    </a:p>
                  </a:txBody>
                  <a:tcPr/>
                </a:tc>
                <a:tc>
                  <a:txBody>
                    <a:bodyPr/>
                    <a:lstStyle/>
                    <a:p>
                      <a:r>
                        <a:rPr lang="fr-FR" b="1" dirty="0" smtClean="0"/>
                        <a:t>contenu</a:t>
                      </a:r>
                      <a:endParaRPr lang="fr-FR" b="1" dirty="0"/>
                    </a:p>
                  </a:txBody>
                  <a:tcPr/>
                </a:tc>
                <a:extLst>
                  <a:ext uri="{0D108BD9-81ED-4DB2-BD59-A6C34878D82A}">
                    <a16:rowId xmlns:a16="http://schemas.microsoft.com/office/drawing/2014/main" val="10000"/>
                  </a:ext>
                </a:extLst>
              </a:tr>
              <a:tr h="370840">
                <a:tc>
                  <a:txBody>
                    <a:bodyPr/>
                    <a:lstStyle/>
                    <a:p>
                      <a:r>
                        <a:rPr lang="fr-FR" dirty="0" smtClean="0"/>
                        <a:t>Stratégies négatives (15%)</a:t>
                      </a:r>
                      <a:r>
                        <a:rPr lang="fr-FR" baseline="0" dirty="0" smtClean="0"/>
                        <a:t> :</a:t>
                      </a:r>
                      <a:r>
                        <a:rPr lang="fr-FR" dirty="0" smtClean="0"/>
                        <a:t> blocage &amp; rejets </a:t>
                      </a:r>
                      <a:endParaRPr lang="fr-FR" dirty="0"/>
                    </a:p>
                  </a:txBody>
                  <a:tcPr/>
                </a:tc>
                <a:tc>
                  <a:txBody>
                    <a:bodyPr/>
                    <a:lstStyle/>
                    <a:p>
                      <a:r>
                        <a:rPr lang="fr-FR" dirty="0" smtClean="0"/>
                        <a:t>Ces activités auprès des institutions européennes et des représentants des États membres sont systématiquement négative. Le plus commun est le rejet de la proposition sans justification et sans offrir de solutions alternatives, et en bloquant définitivement les négociations. Les exemples sont le  blocage des … et les campagnes de l'opposition. </a:t>
                      </a:r>
                      <a:endParaRPr lang="fr-FR" dirty="0"/>
                    </a:p>
                  </a:txBody>
                  <a:tcPr/>
                </a:tc>
                <a:extLst>
                  <a:ext uri="{0D108BD9-81ED-4DB2-BD59-A6C34878D82A}">
                    <a16:rowId xmlns:a16="http://schemas.microsoft.com/office/drawing/2014/main" val="10001"/>
                  </a:ext>
                </a:extLst>
              </a:tr>
              <a:tr h="370840">
                <a:tc>
                  <a:txBody>
                    <a:bodyPr/>
                    <a:lstStyle/>
                    <a:p>
                      <a:r>
                        <a:rPr lang="fr-FR" dirty="0" smtClean="0"/>
                        <a:t>Stratégie défensive (20%) : statut quo </a:t>
                      </a:r>
                      <a:endParaRPr lang="fr-FR" dirty="0"/>
                    </a:p>
                  </a:txBody>
                  <a:tcPr/>
                </a:tc>
                <a:tc>
                  <a:txBody>
                    <a:bodyPr/>
                    <a:lstStyle/>
                    <a:p>
                      <a:r>
                        <a:rPr lang="fr-FR" dirty="0" smtClean="0"/>
                        <a:t>Cette stratégie est souvent utilisée pour maintenir le statu quo, par exemple l'absence actuelle de législation (ou dans le cas de son texte positif) afin de maintenir les avantages existants par opposition systématique à long terme à toutes les règles de changement législatif sur le sujet. </a:t>
                      </a:r>
                      <a:endParaRPr lang="fr-FR" dirty="0"/>
                    </a:p>
                  </a:txBody>
                  <a:tcPr/>
                </a:tc>
                <a:extLst>
                  <a:ext uri="{0D108BD9-81ED-4DB2-BD59-A6C34878D82A}">
                    <a16:rowId xmlns:a16="http://schemas.microsoft.com/office/drawing/2014/main" val="10002"/>
                  </a:ext>
                </a:extLst>
              </a:tr>
              <a:tr h="370840">
                <a:tc>
                  <a:txBody>
                    <a:bodyPr/>
                    <a:lstStyle/>
                    <a:p>
                      <a:r>
                        <a:rPr lang="fr-FR" dirty="0" smtClean="0"/>
                        <a:t>Les stratégies réactives (45%) </a:t>
                      </a:r>
                      <a:endParaRPr lang="fr-FR" dirty="0"/>
                    </a:p>
                  </a:txBody>
                  <a:tcPr/>
                </a:tc>
                <a:tc>
                  <a:txBody>
                    <a:bodyPr/>
                    <a:lstStyle/>
                    <a:p>
                      <a:r>
                        <a:rPr lang="fr-FR" dirty="0" smtClean="0"/>
                        <a:t>Comme son nom l'indique, la stratégie réactive est plus ou moins statique, en attendant les entrées appropriées et suggestions de l'extérieur. Malheureusement, ils sont communs et leurs représentants ont un faible position dans le processus de prise de décision. </a:t>
                      </a:r>
                      <a:endParaRPr lang="fr-FR" dirty="0"/>
                    </a:p>
                  </a:txBody>
                  <a:tcPr/>
                </a:tc>
                <a:extLst>
                  <a:ext uri="{0D108BD9-81ED-4DB2-BD59-A6C34878D82A}">
                    <a16:rowId xmlns:a16="http://schemas.microsoft.com/office/drawing/2014/main" val="10003"/>
                  </a:ext>
                </a:extLst>
              </a:tr>
              <a:tr h="370840">
                <a:tc>
                  <a:txBody>
                    <a:bodyPr/>
                    <a:lstStyle/>
                    <a:p>
                      <a:r>
                        <a:rPr lang="fr-FR" dirty="0" smtClean="0"/>
                        <a:t>Stratégie proactive (20%) souvent avec coalition</a:t>
                      </a:r>
                      <a:endParaRPr lang="fr-FR" dirty="0"/>
                    </a:p>
                  </a:txBody>
                  <a:tcPr/>
                </a:tc>
                <a:tc>
                  <a:txBody>
                    <a:bodyPr/>
                    <a:lstStyle/>
                    <a:p>
                      <a:r>
                        <a:rPr lang="fr-FR" dirty="0" smtClean="0"/>
                        <a:t>Pour suivre un objectif précis, à trouver une solution acceptable pour la plupart des acteurs, à créer des coalitions transversales rassemblant différentes parties prenantes. Il est basé sur la responsabilisation, la transparence et les alliances. Ce type de stratégie est généralement vue comme anticipative</a:t>
                      </a:r>
                      <a:endParaRPr lang="fr-FR" dirty="0"/>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2921977" y="6334780"/>
            <a:ext cx="6752298" cy="523220"/>
          </a:xfrm>
          <a:prstGeom prst="rect">
            <a:avLst/>
          </a:prstGeom>
        </p:spPr>
        <p:txBody>
          <a:bodyPr wrap="none">
            <a:spAutoFit/>
          </a:bodyPr>
          <a:lstStyle/>
          <a:p>
            <a:r>
              <a:rPr lang="fr-FR" sz="2800" b="1" i="1" dirty="0" smtClean="0"/>
              <a:t>L’influence se mérite et se gagne peu à peu. </a:t>
            </a:r>
            <a:endParaRPr lang="fr-FR" sz="2800" b="1" i="1" dirty="0"/>
          </a:p>
        </p:txBody>
      </p:sp>
    </p:spTree>
    <p:extLst>
      <p:ext uri="{BB962C8B-B14F-4D97-AF65-F5344CB8AC3E}">
        <p14:creationId xmlns:p14="http://schemas.microsoft.com/office/powerpoint/2010/main" val="4513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6836" y="970507"/>
            <a:ext cx="10515600" cy="755337"/>
          </a:xfrm>
        </p:spPr>
        <p:txBody>
          <a:bodyPr>
            <a:normAutofit fontScale="90000"/>
          </a:bodyPr>
          <a:lstStyle/>
          <a:p>
            <a:pPr marL="571500" indent="-571500">
              <a:buFont typeface="Wingdings" panose="05000000000000000000" pitchFamily="2" charset="2"/>
              <a:buChar char="v"/>
            </a:pPr>
            <a:r>
              <a:rPr lang="fr-FR" b="1" dirty="0" smtClean="0"/>
              <a:t>Processus et outils d’une stratégie de lobbying </a:t>
            </a:r>
            <a:endParaRPr lang="fr-FR" b="1" dirty="0"/>
          </a:p>
        </p:txBody>
      </p:sp>
      <p:sp>
        <p:nvSpPr>
          <p:cNvPr id="3" name="Espace réservé du contenu 2"/>
          <p:cNvSpPr>
            <a:spLocks noGrp="1"/>
          </p:cNvSpPr>
          <p:nvPr>
            <p:ph idx="1"/>
          </p:nvPr>
        </p:nvSpPr>
        <p:spPr>
          <a:xfrm>
            <a:off x="220014" y="1854558"/>
            <a:ext cx="5369418" cy="4597757"/>
          </a:xfrm>
        </p:spPr>
        <p:txBody>
          <a:bodyPr>
            <a:normAutofit fontScale="77500" lnSpcReduction="20000"/>
          </a:bodyPr>
          <a:lstStyle/>
          <a:p>
            <a:pPr algn="just">
              <a:buFont typeface="Wingdings" panose="05000000000000000000" pitchFamily="2" charset="2"/>
              <a:buChar char="q"/>
            </a:pPr>
            <a:r>
              <a:rPr lang="fr-FR" b="1" dirty="0" smtClean="0"/>
              <a:t>Processus </a:t>
            </a:r>
          </a:p>
          <a:p>
            <a:pPr algn="just">
              <a:buFont typeface="Wingdings" panose="05000000000000000000" pitchFamily="2" charset="2"/>
              <a:buChar char="Ø"/>
            </a:pPr>
            <a:r>
              <a:rPr lang="fr-FR" dirty="0" smtClean="0"/>
              <a:t>Mettre </a:t>
            </a:r>
            <a:r>
              <a:rPr lang="fr-FR" dirty="0"/>
              <a:t>en place une veille efficace sur les lois &amp; appels à projets Européens. </a:t>
            </a:r>
            <a:endParaRPr lang="fr-FR" dirty="0" smtClean="0"/>
          </a:p>
          <a:p>
            <a:pPr algn="just">
              <a:buFont typeface="Wingdings" panose="05000000000000000000" pitchFamily="2" charset="2"/>
              <a:buChar char="Ø"/>
            </a:pPr>
            <a:r>
              <a:rPr lang="fr-FR" dirty="0" smtClean="0"/>
              <a:t>Identifier </a:t>
            </a:r>
            <a:r>
              <a:rPr lang="fr-FR" dirty="0"/>
              <a:t>et cartographier ses parties prenantes. </a:t>
            </a:r>
            <a:endParaRPr lang="fr-FR" dirty="0" smtClean="0"/>
          </a:p>
          <a:p>
            <a:pPr algn="just">
              <a:buFont typeface="Wingdings" panose="05000000000000000000" pitchFamily="2" charset="2"/>
              <a:buChar char="Ø"/>
            </a:pPr>
            <a:r>
              <a:rPr lang="fr-FR" dirty="0" smtClean="0"/>
              <a:t>Déterminer </a:t>
            </a:r>
            <a:r>
              <a:rPr lang="fr-FR" dirty="0"/>
              <a:t>ses cibles et ses argumentaires. </a:t>
            </a:r>
            <a:endParaRPr lang="fr-FR" dirty="0" smtClean="0"/>
          </a:p>
          <a:p>
            <a:pPr algn="just">
              <a:buFont typeface="Wingdings" panose="05000000000000000000" pitchFamily="2" charset="2"/>
              <a:buChar char="Ø"/>
            </a:pPr>
            <a:r>
              <a:rPr lang="fr-FR" dirty="0" smtClean="0"/>
              <a:t>Nouer </a:t>
            </a:r>
            <a:r>
              <a:rPr lang="fr-FR" dirty="0"/>
              <a:t>des alliances ou des coalitions avant d’agir </a:t>
            </a:r>
            <a:endParaRPr lang="fr-FR" dirty="0" smtClean="0"/>
          </a:p>
          <a:p>
            <a:pPr algn="just">
              <a:buFont typeface="Wingdings" panose="05000000000000000000" pitchFamily="2" charset="2"/>
              <a:buChar char="Ø"/>
            </a:pPr>
            <a:r>
              <a:rPr lang="fr-FR" dirty="0" smtClean="0"/>
              <a:t>Définir </a:t>
            </a:r>
            <a:r>
              <a:rPr lang="fr-FR" dirty="0"/>
              <a:t>les rôles et les missions du lobbyiste et de son équipe en défensif et en offensif . </a:t>
            </a:r>
            <a:endParaRPr lang="fr-FR" dirty="0" smtClean="0"/>
          </a:p>
          <a:p>
            <a:pPr algn="just">
              <a:buFont typeface="Wingdings" panose="05000000000000000000" pitchFamily="2" charset="2"/>
              <a:buChar char="Ø"/>
            </a:pPr>
            <a:r>
              <a:rPr lang="fr-FR" dirty="0" smtClean="0"/>
              <a:t>Démultiplier </a:t>
            </a:r>
            <a:r>
              <a:rPr lang="fr-FR" dirty="0"/>
              <a:t>vos actions de lobbying en utilisant vos ressources locales (syndicats professionnels, établissements industriels</a:t>
            </a:r>
            <a:r>
              <a:rPr lang="fr-FR" dirty="0" smtClean="0"/>
              <a:t>… page Facebook, </a:t>
            </a:r>
            <a:r>
              <a:rPr lang="fr-FR" dirty="0"/>
              <a:t>etc</a:t>
            </a:r>
            <a:r>
              <a:rPr lang="fr-FR" dirty="0" smtClean="0"/>
              <a:t>.) </a:t>
            </a:r>
          </a:p>
          <a:p>
            <a:pPr algn="just">
              <a:buFont typeface="Wingdings" panose="05000000000000000000" pitchFamily="2" charset="2"/>
              <a:buChar char="Ø"/>
            </a:pPr>
            <a:r>
              <a:rPr lang="fr-FR" dirty="0" smtClean="0"/>
              <a:t>Evaluer </a:t>
            </a:r>
            <a:r>
              <a:rPr lang="fr-FR" dirty="0"/>
              <a:t>les coûts &amp; </a:t>
            </a:r>
            <a:r>
              <a:rPr lang="fr-FR" dirty="0" smtClean="0"/>
              <a:t>l’impact </a:t>
            </a:r>
            <a:r>
              <a:rPr lang="fr-FR" dirty="0"/>
              <a:t>potentiel </a:t>
            </a:r>
          </a:p>
        </p:txBody>
      </p:sp>
      <p:sp>
        <p:nvSpPr>
          <p:cNvPr id="4" name="Rectangle 3"/>
          <p:cNvSpPr/>
          <p:nvPr/>
        </p:nvSpPr>
        <p:spPr>
          <a:xfrm>
            <a:off x="6632621" y="1854558"/>
            <a:ext cx="5430590" cy="3416320"/>
          </a:xfrm>
          <a:prstGeom prst="rect">
            <a:avLst/>
          </a:prstGeom>
        </p:spPr>
        <p:txBody>
          <a:bodyPr wrap="square">
            <a:spAutoFit/>
          </a:bodyPr>
          <a:lstStyle/>
          <a:p>
            <a:pPr marL="342900" indent="-342900" algn="just">
              <a:buFont typeface="Wingdings" panose="05000000000000000000" pitchFamily="2" charset="2"/>
              <a:buChar char="q"/>
            </a:pPr>
            <a:r>
              <a:rPr lang="fr-FR" sz="2400" b="1" dirty="0" smtClean="0"/>
              <a:t>Outils : les réseaux sociaux</a:t>
            </a:r>
          </a:p>
          <a:p>
            <a:pPr marL="342900" indent="-342900" algn="just">
              <a:buFont typeface="Wingdings" panose="05000000000000000000" pitchFamily="2" charset="2"/>
              <a:buChar char="Ø"/>
            </a:pPr>
            <a:r>
              <a:rPr lang="fr-FR" sz="2400" dirty="0" smtClean="0"/>
              <a:t>Questions pertinentes : </a:t>
            </a:r>
            <a:r>
              <a:rPr lang="fr-FR" sz="2400" dirty="0"/>
              <a:t>où est ma cible ? Où sont mes concurrents ? </a:t>
            </a:r>
            <a:r>
              <a:rPr lang="fr-FR" sz="2400" dirty="0" smtClean="0"/>
              <a:t>Comment </a:t>
            </a:r>
            <a:r>
              <a:rPr lang="fr-FR" sz="2400" dirty="0"/>
              <a:t>fonctionnent les différents réseaux </a:t>
            </a:r>
            <a:r>
              <a:rPr lang="fr-FR" sz="2400" dirty="0" smtClean="0"/>
              <a:t>sociaux ? Quel est le coût en terme de </a:t>
            </a:r>
            <a:r>
              <a:rPr lang="fr-FR" sz="2400" dirty="0"/>
              <a:t>temps </a:t>
            </a:r>
            <a:r>
              <a:rPr lang="fr-FR" sz="2400" dirty="0" smtClean="0"/>
              <a:t>humain ?  </a:t>
            </a:r>
          </a:p>
          <a:p>
            <a:pPr marL="342900" indent="-342900" algn="just">
              <a:buFont typeface="Wingdings" panose="05000000000000000000" pitchFamily="2" charset="2"/>
              <a:buChar char="Ø"/>
            </a:pPr>
            <a:r>
              <a:rPr lang="fr-FR" sz="2400" dirty="0" smtClean="0"/>
              <a:t>Comprendre que les réseaux sociaux valorisent la parole des pairs (cartes d’empathie)</a:t>
            </a:r>
            <a:endParaRPr lang="fr-FR" sz="2400" dirty="0"/>
          </a:p>
        </p:txBody>
      </p:sp>
      <p:sp>
        <p:nvSpPr>
          <p:cNvPr id="6" name="Titre 1"/>
          <p:cNvSpPr txBox="1">
            <a:spLocks/>
          </p:cNvSpPr>
          <p:nvPr/>
        </p:nvSpPr>
        <p:spPr>
          <a:xfrm>
            <a:off x="0" y="0"/>
            <a:ext cx="10515600" cy="9041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b="1" dirty="0" smtClean="0"/>
              <a:t>2.3. Stratégies du lobbying </a:t>
            </a:r>
            <a:endParaRPr lang="fr-FR" b="1" dirty="0"/>
          </a:p>
        </p:txBody>
      </p:sp>
    </p:spTree>
    <p:extLst>
      <p:ext uri="{BB962C8B-B14F-4D97-AF65-F5344CB8AC3E}">
        <p14:creationId xmlns:p14="http://schemas.microsoft.com/office/powerpoint/2010/main" val="4463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p:cTn id="151" dur="1000" fill="hold"/>
                                        <p:tgtEl>
                                          <p:spTgt spid="4"/>
                                        </p:tgtEl>
                                        <p:attrNameLst>
                                          <p:attrName>ppt_w</p:attrName>
                                        </p:attrNameLst>
                                      </p:cBhvr>
                                      <p:tavLst>
                                        <p:tav tm="0">
                                          <p:val>
                                            <p:fltVal val="0"/>
                                          </p:val>
                                        </p:tav>
                                        <p:tav tm="100000">
                                          <p:val>
                                            <p:strVal val="#ppt_w"/>
                                          </p:val>
                                        </p:tav>
                                      </p:tavLst>
                                    </p:anim>
                                    <p:anim calcmode="lin" valueType="num">
                                      <p:cBhvr>
                                        <p:cTn id="152" dur="1000" fill="hold"/>
                                        <p:tgtEl>
                                          <p:spTgt spid="4"/>
                                        </p:tgtEl>
                                        <p:attrNameLst>
                                          <p:attrName>ppt_h</p:attrName>
                                        </p:attrNameLst>
                                      </p:cBhvr>
                                      <p:tavLst>
                                        <p:tav tm="0">
                                          <p:val>
                                            <p:fltVal val="0"/>
                                          </p:val>
                                        </p:tav>
                                        <p:tav tm="100000">
                                          <p:val>
                                            <p:strVal val="#ppt_h"/>
                                          </p:val>
                                        </p:tav>
                                      </p:tavLst>
                                    </p:anim>
                                    <p:anim calcmode="lin" valueType="num">
                                      <p:cBhvr>
                                        <p:cTn id="153" dur="1000" fill="hold"/>
                                        <p:tgtEl>
                                          <p:spTgt spid="4"/>
                                        </p:tgtEl>
                                        <p:attrNameLst>
                                          <p:attrName>style.rotation</p:attrName>
                                        </p:attrNameLst>
                                      </p:cBhvr>
                                      <p:tavLst>
                                        <p:tav tm="0">
                                          <p:val>
                                            <p:fltVal val="90"/>
                                          </p:val>
                                        </p:tav>
                                        <p:tav tm="100000">
                                          <p:val>
                                            <p:fltVal val="0"/>
                                          </p:val>
                                        </p:tav>
                                      </p:tavLst>
                                    </p:anim>
                                    <p:animEffect transition="in" filter="fade">
                                      <p:cBhvr>
                                        <p:cTn id="15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787236"/>
          </a:xfrm>
        </p:spPr>
        <p:txBody>
          <a:bodyPr>
            <a:normAutofit fontScale="90000"/>
          </a:bodyPr>
          <a:lstStyle/>
          <a:p>
            <a:pPr algn="ctr"/>
            <a:r>
              <a:rPr lang="fr-FR" b="1" dirty="0" smtClean="0"/>
              <a:t>PARTIE 3. </a:t>
            </a:r>
            <a:br>
              <a:rPr lang="fr-FR" b="1" dirty="0" smtClean="0"/>
            </a:br>
            <a:r>
              <a:rPr lang="fr-FR" b="1" dirty="0" smtClean="0"/>
              <a:t>Le genre dans le plaidoyer (lobbying) </a:t>
            </a:r>
            <a:br>
              <a:rPr lang="fr-FR" b="1" dirty="0" smtClean="0"/>
            </a:br>
            <a:r>
              <a:rPr lang="fr-FR" b="1" dirty="0" smtClean="0"/>
              <a:t>et le plaidoyer (lobbying) au service du genre</a:t>
            </a:r>
            <a:endParaRPr lang="fr-FR" b="1" dirty="0"/>
          </a:p>
        </p:txBody>
      </p:sp>
      <p:sp>
        <p:nvSpPr>
          <p:cNvPr id="3" name="Espace réservé du contenu 2"/>
          <p:cNvSpPr>
            <a:spLocks noGrp="1"/>
          </p:cNvSpPr>
          <p:nvPr>
            <p:ph idx="1"/>
          </p:nvPr>
        </p:nvSpPr>
        <p:spPr>
          <a:xfrm>
            <a:off x="152399" y="1917674"/>
            <a:ext cx="6179127" cy="4815635"/>
          </a:xfrm>
        </p:spPr>
        <p:txBody>
          <a:bodyPr>
            <a:normAutofit fontScale="77500" lnSpcReduction="20000"/>
          </a:bodyPr>
          <a:lstStyle/>
          <a:p>
            <a:pPr marL="0" indent="0" algn="just">
              <a:buNone/>
            </a:pPr>
            <a:r>
              <a:rPr lang="fr-FR" b="1" dirty="0" smtClean="0"/>
              <a:t>3.1. Le genre dans le plaidoyer (lobbying)</a:t>
            </a:r>
          </a:p>
          <a:p>
            <a:pPr marL="0" indent="0" algn="just">
              <a:buNone/>
            </a:pPr>
            <a:r>
              <a:rPr lang="fr-FR" dirty="0" smtClean="0"/>
              <a:t>Le genre : outil et approche pour le changement social. </a:t>
            </a:r>
          </a:p>
          <a:p>
            <a:pPr marL="0" indent="0" algn="just">
              <a:buNone/>
            </a:pPr>
            <a:r>
              <a:rPr lang="fr-FR" dirty="0" smtClean="0"/>
              <a:t>Le genre : une démarche qui prend en compte les besoins pratiques et les intérêts stratégiques des femmes, des filles, des hommes et des garçons dans les projets et programmes de développement. </a:t>
            </a:r>
          </a:p>
          <a:p>
            <a:pPr marL="0" indent="0" algn="just">
              <a:buNone/>
            </a:pPr>
            <a:r>
              <a:rPr lang="fr-FR" dirty="0" smtClean="0"/>
              <a:t>Une campagne de plaidoyer (lobbying) doit intégrer l’approche genre. Cela consiste à prendre en compte le genre dans : </a:t>
            </a:r>
          </a:p>
          <a:p>
            <a:pPr marL="514350" indent="-514350" algn="just">
              <a:buAutoNum type="arabicPeriod"/>
            </a:pPr>
            <a:r>
              <a:rPr lang="fr-FR" dirty="0"/>
              <a:t>l</a:t>
            </a:r>
            <a:r>
              <a:rPr lang="fr-FR" dirty="0" smtClean="0"/>
              <a:t>a composition de l’équipe de plaidoyer (lobbying)</a:t>
            </a:r>
          </a:p>
          <a:p>
            <a:pPr marL="514350" indent="-514350" algn="just">
              <a:buAutoNum type="arabicPeriod"/>
            </a:pPr>
            <a:r>
              <a:rPr lang="fr-FR" dirty="0" smtClean="0"/>
              <a:t>les messages de plaidoyer (lobbying)</a:t>
            </a:r>
          </a:p>
          <a:p>
            <a:pPr marL="514350" indent="-514350" algn="just">
              <a:buAutoNum type="arabicPeriod"/>
            </a:pPr>
            <a:r>
              <a:rPr lang="fr-FR" dirty="0"/>
              <a:t>l</a:t>
            </a:r>
            <a:r>
              <a:rPr lang="fr-FR" dirty="0" smtClean="0"/>
              <a:t>es techniques de plaidoyer (lobbying) </a:t>
            </a:r>
          </a:p>
          <a:p>
            <a:pPr marL="514350" indent="-514350" algn="just">
              <a:buAutoNum type="arabicPeriod"/>
            </a:pPr>
            <a:r>
              <a:rPr lang="fr-FR" dirty="0" smtClean="0"/>
              <a:t>Les cibles du plaidoyer (lobbying) : décideurs et influenceurs </a:t>
            </a:r>
          </a:p>
        </p:txBody>
      </p:sp>
      <p:pic>
        <p:nvPicPr>
          <p:cNvPr id="7" name="Picture 2"/>
          <p:cNvPicPr>
            <a:picLocks noChangeAspect="1" noChangeArrowheads="1"/>
          </p:cNvPicPr>
          <p:nvPr/>
        </p:nvPicPr>
        <p:blipFill>
          <a:blip r:embed="rId2"/>
          <a:srcRect/>
          <a:stretch>
            <a:fillRect/>
          </a:stretch>
        </p:blipFill>
        <p:spPr bwMode="auto">
          <a:xfrm>
            <a:off x="7038109" y="1787236"/>
            <a:ext cx="4904509" cy="4422853"/>
          </a:xfrm>
          <a:prstGeom prst="rect">
            <a:avLst/>
          </a:prstGeom>
          <a:noFill/>
          <a:ln w="9525">
            <a:noFill/>
            <a:miter lim="800000"/>
            <a:headEnd/>
            <a:tailEnd/>
          </a:ln>
        </p:spPr>
      </p:pic>
    </p:spTree>
    <p:extLst>
      <p:ext uri="{BB962C8B-B14F-4D97-AF65-F5344CB8AC3E}">
        <p14:creationId xmlns:p14="http://schemas.microsoft.com/office/powerpoint/2010/main" val="41416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328" y="680254"/>
            <a:ext cx="6061363" cy="5780520"/>
          </a:xfrm>
        </p:spPr>
        <p:txBody>
          <a:bodyPr/>
          <a:lstStyle/>
          <a:p>
            <a:pPr marL="0" indent="0">
              <a:buNone/>
            </a:pPr>
            <a:r>
              <a:rPr lang="fr-FR" b="1" dirty="0" smtClean="0"/>
              <a:t>3.2. Le plaidoyer au service du genre </a:t>
            </a:r>
            <a:endParaRPr lang="en-US" b="1" dirty="0"/>
          </a:p>
          <a:p>
            <a:pPr marL="0" indent="0" algn="just">
              <a:buNone/>
            </a:pPr>
            <a:r>
              <a:rPr lang="fr-FR" dirty="0" smtClean="0"/>
              <a:t>Les problématiques de genre visent la compréhension et la résolution des problèmes d’inégalité, d’injustice, d’absence d’équité sur les plans politique, économique, social et culturel entre les hommes et les femmes, entre les garçons et les filles. </a:t>
            </a:r>
          </a:p>
          <a:p>
            <a:pPr marL="0" indent="0" algn="just">
              <a:buNone/>
            </a:pPr>
            <a:r>
              <a:rPr lang="fr-FR" dirty="0" smtClean="0"/>
              <a:t>Le plaidoyer (lobbying) constitue une stratégie d’influence pour le changement social qui tient compte des besoins pratiques et des intérêts stratégiques des femmes et des hommes, des garçons et des filles. </a:t>
            </a:r>
            <a:endParaRPr lang="en-US" dirty="0"/>
          </a:p>
        </p:txBody>
      </p:sp>
      <p:sp>
        <p:nvSpPr>
          <p:cNvPr id="4" name="Rectangle 3"/>
          <p:cNvSpPr/>
          <p:nvPr/>
        </p:nvSpPr>
        <p:spPr>
          <a:xfrm>
            <a:off x="6470073" y="117693"/>
            <a:ext cx="5611091" cy="6740307"/>
          </a:xfrm>
          <a:prstGeom prst="rect">
            <a:avLst/>
          </a:prstGeom>
        </p:spPr>
        <p:txBody>
          <a:bodyPr wrap="square">
            <a:spAutoFit/>
          </a:bodyPr>
          <a:lstStyle/>
          <a:p>
            <a:pPr algn="just"/>
            <a:r>
              <a:rPr lang="fr-FR" sz="2400" b="1" dirty="0" smtClean="0">
                <a:solidFill>
                  <a:srgbClr val="FF0000"/>
                </a:solidFill>
              </a:rPr>
              <a:t>Exercice pratique  </a:t>
            </a:r>
          </a:p>
          <a:p>
            <a:pPr algn="just"/>
            <a:r>
              <a:rPr lang="fr-FR" sz="2400" b="1" dirty="0" smtClean="0">
                <a:solidFill>
                  <a:srgbClr val="FF0000"/>
                </a:solidFill>
              </a:rPr>
              <a:t>Quelles sont vos expériences de campagne de plaidoyer (lobbying) sur les questions de genre conduite par votre organisation ? </a:t>
            </a:r>
          </a:p>
          <a:p>
            <a:pPr marL="457200" indent="-457200" algn="just">
              <a:buAutoNum type="arabicPeriod"/>
            </a:pPr>
            <a:r>
              <a:rPr lang="fr-FR" sz="2400" b="1" dirty="0" smtClean="0">
                <a:solidFill>
                  <a:srgbClr val="FF0000"/>
                </a:solidFill>
              </a:rPr>
              <a:t>Présentez les acteurs (initiateurs, alliés, cibles directes et indirectes) </a:t>
            </a:r>
          </a:p>
          <a:p>
            <a:pPr marL="457200" indent="-457200" algn="just">
              <a:buAutoNum type="arabicPeriod"/>
            </a:pPr>
            <a:r>
              <a:rPr lang="fr-FR" sz="2400" b="1" dirty="0" smtClean="0">
                <a:solidFill>
                  <a:srgbClr val="FF0000"/>
                </a:solidFill>
              </a:rPr>
              <a:t>Donnez le thème et énumérez quelques messages principaux </a:t>
            </a:r>
          </a:p>
          <a:p>
            <a:pPr marL="457200" indent="-457200" algn="just">
              <a:buAutoNum type="arabicPeriod"/>
            </a:pPr>
            <a:r>
              <a:rPr lang="fr-FR" sz="2400" b="1" dirty="0" smtClean="0">
                <a:solidFill>
                  <a:srgbClr val="FF0000"/>
                </a:solidFill>
              </a:rPr>
              <a:t>Déterminer les objectifs et les outils (supports) de votre campagne </a:t>
            </a:r>
          </a:p>
          <a:p>
            <a:pPr marL="457200" indent="-457200" algn="just">
              <a:buAutoNum type="arabicPeriod"/>
            </a:pPr>
            <a:r>
              <a:rPr lang="fr-FR" sz="2400" b="1" dirty="0" smtClean="0">
                <a:solidFill>
                  <a:srgbClr val="FF0000"/>
                </a:solidFill>
              </a:rPr>
              <a:t>Décrivez le processus de mise en œuvre de la campagne </a:t>
            </a:r>
          </a:p>
          <a:p>
            <a:pPr marL="457200" indent="-457200" algn="just">
              <a:buAutoNum type="arabicPeriod"/>
            </a:pPr>
            <a:r>
              <a:rPr lang="fr-FR" sz="2400" b="1" dirty="0" smtClean="0">
                <a:solidFill>
                  <a:srgbClr val="FF0000"/>
                </a:solidFill>
              </a:rPr>
              <a:t> Faites le bilan de la campagne : actions, réalisations et impacts (effets) </a:t>
            </a:r>
          </a:p>
          <a:p>
            <a:pPr marL="457200" indent="-457200" algn="just">
              <a:buAutoNum type="arabicPeriod"/>
            </a:pPr>
            <a:r>
              <a:rPr lang="fr-FR" sz="2400" b="1" dirty="0" smtClean="0">
                <a:solidFill>
                  <a:srgbClr val="FF0000"/>
                </a:solidFill>
              </a:rPr>
              <a:t>Tirez les leçons apprises </a:t>
            </a:r>
          </a:p>
          <a:p>
            <a:pPr algn="just"/>
            <a:r>
              <a:rPr lang="fr-FR" sz="2400" b="1" dirty="0" smtClean="0">
                <a:solidFill>
                  <a:srgbClr val="FF0000"/>
                </a:solidFill>
              </a:rPr>
              <a:t>En quoi le genre a été prise en compte dans cette campagne de plaidoyer (lobbying) ? </a:t>
            </a:r>
            <a:endParaRPr lang="en-US" sz="2400" b="1" dirty="0">
              <a:solidFill>
                <a:srgbClr val="FF0000"/>
              </a:solidFill>
            </a:endParaRPr>
          </a:p>
        </p:txBody>
      </p:sp>
    </p:spTree>
    <p:extLst>
      <p:ext uri="{BB962C8B-B14F-4D97-AF65-F5344CB8AC3E}">
        <p14:creationId xmlns:p14="http://schemas.microsoft.com/office/powerpoint/2010/main" val="1620136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1889"/>
            <a:ext cx="10515600" cy="854075"/>
          </a:xfrm>
        </p:spPr>
        <p:txBody>
          <a:bodyPr>
            <a:normAutofit/>
          </a:bodyPr>
          <a:lstStyle/>
          <a:p>
            <a:pPr algn="ctr"/>
            <a:r>
              <a:rPr lang="fr-FR" b="1" dirty="0" smtClean="0">
                <a:solidFill>
                  <a:srgbClr val="FF0000"/>
                </a:solidFill>
              </a:rPr>
              <a:t>3.3. Evaluation </a:t>
            </a:r>
            <a:endParaRPr lang="en-US" b="1" dirty="0">
              <a:solidFill>
                <a:srgbClr val="FF0000"/>
              </a:solidFill>
            </a:endParaRPr>
          </a:p>
        </p:txBody>
      </p:sp>
      <p:sp>
        <p:nvSpPr>
          <p:cNvPr id="3" name="Espace réservé du contenu 2"/>
          <p:cNvSpPr>
            <a:spLocks noGrp="1"/>
          </p:cNvSpPr>
          <p:nvPr>
            <p:ph idx="1"/>
          </p:nvPr>
        </p:nvSpPr>
        <p:spPr>
          <a:xfrm>
            <a:off x="107373" y="3131127"/>
            <a:ext cx="6238009" cy="872836"/>
          </a:xfrm>
        </p:spPr>
        <p:txBody>
          <a:bodyPr>
            <a:noAutofit/>
          </a:bodyPr>
          <a:lstStyle/>
          <a:p>
            <a:pPr marL="0" indent="0" algn="ctr">
              <a:buNone/>
            </a:pPr>
            <a:r>
              <a:rPr lang="fr-FR" b="1" i="1" dirty="0"/>
              <a:t>Les dérives masculines font des ravages à </a:t>
            </a:r>
            <a:r>
              <a:rPr lang="fr-FR" b="1" i="1" dirty="0" err="1"/>
              <a:t>Guub-tenga</a:t>
            </a:r>
            <a:r>
              <a:rPr lang="fr-FR" b="1" i="1" dirty="0"/>
              <a:t> </a:t>
            </a:r>
            <a:endParaRPr lang="en-US" dirty="0"/>
          </a:p>
        </p:txBody>
      </p:sp>
      <p:pic>
        <p:nvPicPr>
          <p:cNvPr id="4" name="Image 3"/>
          <p:cNvPicPr>
            <a:picLocks noChangeAspect="1"/>
          </p:cNvPicPr>
          <p:nvPr/>
        </p:nvPicPr>
        <p:blipFill>
          <a:blip r:embed="rId2"/>
          <a:stretch>
            <a:fillRect/>
          </a:stretch>
        </p:blipFill>
        <p:spPr>
          <a:xfrm>
            <a:off x="6456218" y="1274619"/>
            <a:ext cx="5597236" cy="4809881"/>
          </a:xfrm>
          <a:prstGeom prst="rect">
            <a:avLst/>
          </a:prstGeom>
        </p:spPr>
      </p:pic>
    </p:spTree>
    <p:extLst>
      <p:ext uri="{BB962C8B-B14F-4D97-AF65-F5344CB8AC3E}">
        <p14:creationId xmlns:p14="http://schemas.microsoft.com/office/powerpoint/2010/main" val="2402223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Conclusion </a:t>
            </a:r>
            <a:br>
              <a:rPr lang="fr-FR" b="1" dirty="0" smtClean="0"/>
            </a:br>
            <a:r>
              <a:rPr lang="fr-FR" b="1" dirty="0" smtClean="0"/>
              <a:t>Leçons apprises et engagements </a:t>
            </a:r>
            <a:endParaRPr lang="fr-FR" b="1"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39725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5818"/>
            <a:ext cx="10515600" cy="658457"/>
          </a:xfrm>
        </p:spPr>
        <p:txBody>
          <a:bodyPr>
            <a:noAutofit/>
          </a:bodyPr>
          <a:lstStyle/>
          <a:p>
            <a:pPr algn="ctr"/>
            <a:r>
              <a:rPr lang="fr-FR" sz="5400" b="1" dirty="0" smtClean="0"/>
              <a:t>Plan </a:t>
            </a:r>
            <a:endParaRPr lang="fr-FR" sz="5400" b="1" dirty="0"/>
          </a:p>
        </p:txBody>
      </p:sp>
      <p:sp>
        <p:nvSpPr>
          <p:cNvPr id="3" name="Espace réservé du contenu 2"/>
          <p:cNvSpPr>
            <a:spLocks noGrp="1"/>
          </p:cNvSpPr>
          <p:nvPr>
            <p:ph idx="1"/>
          </p:nvPr>
        </p:nvSpPr>
        <p:spPr>
          <a:xfrm>
            <a:off x="292290" y="1044807"/>
            <a:ext cx="7507819" cy="5314430"/>
          </a:xfrm>
        </p:spPr>
        <p:txBody>
          <a:bodyPr>
            <a:normAutofit/>
          </a:bodyPr>
          <a:lstStyle/>
          <a:p>
            <a:pPr marL="0" indent="0">
              <a:buNone/>
            </a:pPr>
            <a:r>
              <a:rPr lang="fr-FR" sz="3200" b="1" dirty="0" smtClean="0">
                <a:latin typeface="Arial" panose="020B0604020202020204" pitchFamily="34" charset="0"/>
                <a:cs typeface="Arial" panose="020B0604020202020204" pitchFamily="34" charset="0"/>
              </a:rPr>
              <a:t>PARTIE 1. </a:t>
            </a:r>
            <a:br>
              <a:rPr lang="fr-FR" sz="3200" b="1" dirty="0" smtClean="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PLAIDOYER : DÉFENSE D’UNE CAUSE</a:t>
            </a:r>
            <a:endParaRPr lang="fr-FR" sz="3200" dirty="0" smtClean="0">
              <a:latin typeface="Arial" panose="020B0604020202020204" pitchFamily="34" charset="0"/>
              <a:cs typeface="Arial" panose="020B0604020202020204" pitchFamily="34" charset="0"/>
            </a:endParaRPr>
          </a:p>
          <a:p>
            <a:pPr marL="0" indent="0">
              <a:buNone/>
            </a:pPr>
            <a:r>
              <a:rPr lang="fr-FR" sz="3200" b="1" dirty="0" smtClean="0">
                <a:latin typeface="Arial" panose="020B0604020202020204" pitchFamily="34" charset="0"/>
                <a:cs typeface="Arial" panose="020B0604020202020204" pitchFamily="34" charset="0"/>
              </a:rPr>
              <a:t>PARTIE 2. </a:t>
            </a:r>
            <a:br>
              <a:rPr lang="fr-FR" sz="3200" b="1" dirty="0" smtClean="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LOBBYING : EXERCER UNE PRESSION POUR ATTEINDRE UN BUT PARTICULIER </a:t>
            </a:r>
          </a:p>
          <a:p>
            <a:pPr marL="0" indent="0">
              <a:buNone/>
            </a:pPr>
            <a:r>
              <a:rPr lang="fr-FR" sz="3200" b="1" dirty="0" smtClean="0">
                <a:latin typeface="Arial" panose="020B0604020202020204" pitchFamily="34" charset="0"/>
                <a:cs typeface="Arial" panose="020B0604020202020204" pitchFamily="34" charset="0"/>
              </a:rPr>
              <a:t>PARTIE 3. </a:t>
            </a:r>
            <a:br>
              <a:rPr lang="fr-FR" sz="3200" b="1" dirty="0" smtClean="0">
                <a:latin typeface="Arial" panose="020B0604020202020204" pitchFamily="34" charset="0"/>
                <a:cs typeface="Arial" panose="020B0604020202020204" pitchFamily="34" charset="0"/>
              </a:rPr>
            </a:br>
            <a:r>
              <a:rPr lang="fr-FR" sz="3200" b="1" dirty="0" smtClean="0">
                <a:latin typeface="Arial" panose="020B0604020202020204" pitchFamily="34" charset="0"/>
                <a:cs typeface="Arial" panose="020B0604020202020204" pitchFamily="34" charset="0"/>
              </a:rPr>
              <a:t>LE GENRE DANS LE PLAIDOYER (LOBBYING) ET LE LOBBYING AU SERVICE DU GENRE</a:t>
            </a:r>
            <a:endParaRPr lang="fr-FR" sz="3200"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7800109" y="2189674"/>
            <a:ext cx="3933933" cy="2617853"/>
          </a:xfrm>
          <a:prstGeom prst="rect">
            <a:avLst/>
          </a:prstGeom>
        </p:spPr>
      </p:pic>
    </p:spTree>
    <p:extLst>
      <p:ext uri="{BB962C8B-B14F-4D97-AF65-F5344CB8AC3E}">
        <p14:creationId xmlns:p14="http://schemas.microsoft.com/office/powerpoint/2010/main" val="1941412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Ã©sultat de recherche d'images pour &quot;Plaidoyer dÃ©fendre une caus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a:stretch>
            <a:fillRect/>
          </a:stretch>
        </p:blipFill>
        <p:spPr>
          <a:xfrm>
            <a:off x="0" y="953683"/>
            <a:ext cx="12136582" cy="5729450"/>
          </a:xfrm>
          <a:prstGeom prst="rect">
            <a:avLst/>
          </a:prstGeom>
        </p:spPr>
      </p:pic>
      <p:sp>
        <p:nvSpPr>
          <p:cNvPr id="9" name="Titre 1"/>
          <p:cNvSpPr txBox="1">
            <a:spLocks/>
          </p:cNvSpPr>
          <p:nvPr/>
        </p:nvSpPr>
        <p:spPr>
          <a:xfrm>
            <a:off x="1537855" y="160338"/>
            <a:ext cx="9144000" cy="9786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dirty="0" smtClean="0">
                <a:latin typeface="Arial" panose="020B0604020202020204" pitchFamily="34" charset="0"/>
                <a:cs typeface="Arial" panose="020B0604020202020204" pitchFamily="34" charset="0"/>
              </a:rPr>
              <a:t>PARTIE 1.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PLAIDOYER : DÉFENSE D’UNE CAUSE</a:t>
            </a:r>
            <a:endParaRPr lang="fr-FR"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7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AD27FED-99CD-4D47-B5F6-68B521731F6C}"/>
              </a:ext>
            </a:extLst>
          </p:cNvPr>
          <p:cNvPicPr>
            <a:picLocks noChangeAspect="1"/>
          </p:cNvPicPr>
          <p:nvPr/>
        </p:nvPicPr>
        <p:blipFill>
          <a:blip r:embed="rId2"/>
          <a:stretch>
            <a:fillRect/>
          </a:stretch>
        </p:blipFill>
        <p:spPr>
          <a:xfrm>
            <a:off x="1011380" y="812444"/>
            <a:ext cx="10584873" cy="5403272"/>
          </a:xfrm>
          <a:prstGeom prst="rect">
            <a:avLst/>
          </a:prstGeom>
        </p:spPr>
      </p:pic>
      <p:sp>
        <p:nvSpPr>
          <p:cNvPr id="5" name="Titre 1"/>
          <p:cNvSpPr txBox="1">
            <a:spLocks/>
          </p:cNvSpPr>
          <p:nvPr/>
        </p:nvSpPr>
        <p:spPr>
          <a:xfrm>
            <a:off x="1" y="0"/>
            <a:ext cx="12191999" cy="9786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smtClean="0">
                <a:latin typeface="Arial" panose="020B0604020202020204" pitchFamily="34" charset="0"/>
                <a:cs typeface="Arial" panose="020B0604020202020204" pitchFamily="34" charset="0"/>
              </a:rPr>
              <a:t>Défendre la femme : une cause noble, </a:t>
            </a:r>
          </a:p>
          <a:p>
            <a:pPr algn="ctr"/>
            <a:r>
              <a:rPr lang="fr-FR" sz="2800" b="1" dirty="0" smtClean="0">
                <a:latin typeface="Arial" panose="020B0604020202020204" pitchFamily="34" charset="0"/>
                <a:cs typeface="Arial" panose="020B0604020202020204" pitchFamily="34" charset="0"/>
              </a:rPr>
              <a:t>un objectif central de plaidoyer </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810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703388" y="260350"/>
            <a:ext cx="8964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1pPr>
            <a:lvl2pPr marL="742950" indent="-285750" defTabSz="449263" eaLnBrk="0" hangingPunct="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2pPr>
            <a:lvl3pPr marL="1143000" indent="-228600" defTabSz="449263" eaLnBrk="0" hangingPunct="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3pPr>
            <a:lvl4pPr marL="1600200" indent="-228600" defTabSz="449263" eaLnBrk="0" hangingPunct="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4pPr>
            <a:lvl5pPr marL="2057400" indent="-228600" defTabSz="449263" eaLnBrk="0" hangingPunct="0">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106363"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Lst>
              <a:defRPr>
                <a:solidFill>
                  <a:schemeClr val="tx1"/>
                </a:solidFill>
                <a:latin typeface="Arial" panose="020B0604020202020204" pitchFamily="34" charset="0"/>
              </a:defRPr>
            </a:lvl9pPr>
          </a:lstStyle>
          <a:p>
            <a:pPr algn="ctr" eaLnBrk="1" hangingPunct="1">
              <a:spcBef>
                <a:spcPct val="20000"/>
              </a:spcBef>
            </a:pPr>
            <a:r>
              <a:rPr lang="fr-FR" sz="2600" b="1" dirty="0" smtClean="0"/>
              <a:t>1.1. </a:t>
            </a:r>
            <a:r>
              <a:rPr lang="fr-FR" sz="2600" b="1" dirty="0"/>
              <a:t>PLAIDOYER : IMPACT SUR LE CHANGEMENT</a:t>
            </a:r>
            <a:endParaRPr lang="fr-FR" sz="3100" dirty="0"/>
          </a:p>
        </p:txBody>
      </p:sp>
      <p:sp>
        <p:nvSpPr>
          <p:cNvPr id="9239" name="Rectangle 30"/>
          <p:cNvSpPr>
            <a:spLocks noGrp="1" noChangeArrowheads="1"/>
          </p:cNvSpPr>
          <p:nvPr>
            <p:ph type="title"/>
          </p:nvPr>
        </p:nvSpPr>
        <p:spPr>
          <a:xfrm>
            <a:off x="332507" y="1160206"/>
            <a:ext cx="7209139" cy="440727"/>
          </a:xfrm>
          <a:noFill/>
        </p:spPr>
        <p:txBody>
          <a:bodyPr>
            <a:noAutofit/>
          </a:bodyPr>
          <a:lstStyle/>
          <a:p>
            <a:pPr algn="ctr" eaLnBrk="1" hangingPunct="1"/>
            <a:r>
              <a:rPr lang="fr-FR" sz="2800" b="1" dirty="0"/>
              <a:t>Mots clés et idées forces </a:t>
            </a:r>
            <a:r>
              <a:rPr lang="fr-FR" sz="2800" b="1" dirty="0" smtClean="0"/>
              <a:t>pour </a:t>
            </a:r>
            <a:r>
              <a:rPr lang="fr-FR" sz="2800" b="1" dirty="0"/>
              <a:t>un bon plaidoyer</a:t>
            </a:r>
          </a:p>
        </p:txBody>
      </p:sp>
      <p:sp>
        <p:nvSpPr>
          <p:cNvPr id="2" name="Rectangle 1"/>
          <p:cNvSpPr/>
          <p:nvPr/>
        </p:nvSpPr>
        <p:spPr>
          <a:xfrm>
            <a:off x="169564" y="5363065"/>
            <a:ext cx="11914909" cy="830997"/>
          </a:xfrm>
          <a:prstGeom prst="rect">
            <a:avLst/>
          </a:prstGeom>
        </p:spPr>
        <p:txBody>
          <a:bodyPr wrap="square">
            <a:spAutoFit/>
          </a:bodyPr>
          <a:lstStyle/>
          <a:p>
            <a:pPr algn="just"/>
            <a:r>
              <a:rPr lang="fr-FR" sz="2400" dirty="0"/>
              <a:t>« </a:t>
            </a:r>
            <a:r>
              <a:rPr lang="fr-FR" sz="2400" i="1" dirty="0"/>
              <a:t>Le plaidoyer est un ensemble d’actions cohérentes mené pour convaincre ou influencer un ou des décideurs afin d’obtenir un changement dans l’intérêt d’une communauté ».</a:t>
            </a:r>
            <a:endParaRPr lang="fr-FR" sz="2400" dirty="0"/>
          </a:p>
        </p:txBody>
      </p:sp>
      <p:graphicFrame>
        <p:nvGraphicFramePr>
          <p:cNvPr id="10" name="Group 29"/>
          <p:cNvGraphicFramePr>
            <a:graphicFrameLocks/>
          </p:cNvGraphicFramePr>
          <p:nvPr>
            <p:extLst>
              <p:ext uri="{D42A27DB-BD31-4B8C-83A1-F6EECF244321}">
                <p14:modId xmlns:p14="http://schemas.microsoft.com/office/powerpoint/2010/main" val="3177201019"/>
              </p:ext>
            </p:extLst>
          </p:nvPr>
        </p:nvGraphicFramePr>
        <p:xfrm>
          <a:off x="332506" y="1851948"/>
          <a:ext cx="7209139" cy="3260102"/>
        </p:xfrm>
        <a:graphic>
          <a:graphicData uri="http://schemas.openxmlformats.org/drawingml/2006/table">
            <a:tbl>
              <a:tblPr/>
              <a:tblGrid>
                <a:gridCol w="3252979">
                  <a:extLst>
                    <a:ext uri="{9D8B030D-6E8A-4147-A177-3AD203B41FA5}">
                      <a16:colId xmlns:a16="http://schemas.microsoft.com/office/drawing/2014/main" val="20000"/>
                    </a:ext>
                  </a:extLst>
                </a:gridCol>
                <a:gridCol w="3956160">
                  <a:extLst>
                    <a:ext uri="{9D8B030D-6E8A-4147-A177-3AD203B41FA5}">
                      <a16:colId xmlns:a16="http://schemas.microsoft.com/office/drawing/2014/main" val="20001"/>
                    </a:ext>
                  </a:extLst>
                </a:gridCol>
              </a:tblGrid>
              <a:tr h="491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rPr>
                        <a:t>Mots- clés</a:t>
                      </a:r>
                    </a:p>
                  </a:txBody>
                  <a:tcPr marL="91429" marR="91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rPr>
                        <a:t>Idées- forces</a:t>
                      </a:r>
                      <a:endParaRPr kumimoji="0" lang="fr-FR" sz="2400" b="0" i="0" u="none" strike="noStrike" cap="none" normalizeH="0" baseline="0" dirty="0" smtClean="0">
                        <a:ln>
                          <a:noFill/>
                        </a:ln>
                        <a:solidFill>
                          <a:schemeClr val="tx1"/>
                        </a:solidFill>
                        <a:effectLst/>
                        <a:latin typeface="Arial" charset="0"/>
                      </a:endParaRP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Situation /problèmes </a:t>
                      </a:r>
                    </a:p>
                  </a:txBody>
                  <a:tcPr marL="91429" marR="91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influencer ceux qui ont le pouvoir de décider</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5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Décision/action</a:t>
                      </a:r>
                    </a:p>
                  </a:txBody>
                  <a:tcPr marL="91429" marR="91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mobiliser les intéressés</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4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Changement</a:t>
                      </a:r>
                    </a:p>
                  </a:txBody>
                  <a:tcPr marL="91429" marR="91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convaincre tous les acteurs</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5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Convaincre</a:t>
                      </a:r>
                    </a:p>
                  </a:txBody>
                  <a:tcPr marL="91429" marR="914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cs typeface="Times New Roman" pitchFamily="18" charset="0"/>
                        </a:rPr>
                        <a:t>- avoir le soutien des autres</a:t>
                      </a:r>
                    </a:p>
                  </a:txBody>
                  <a:tcPr marL="91429" marR="914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 name="Image 3"/>
          <p:cNvPicPr>
            <a:picLocks noChangeAspect="1"/>
          </p:cNvPicPr>
          <p:nvPr/>
        </p:nvPicPr>
        <p:blipFill>
          <a:blip r:embed="rId3"/>
          <a:stretch>
            <a:fillRect/>
          </a:stretch>
        </p:blipFill>
        <p:spPr>
          <a:xfrm>
            <a:off x="8422712" y="3760162"/>
            <a:ext cx="3149746" cy="1717596"/>
          </a:xfrm>
          <a:prstGeom prst="rect">
            <a:avLst/>
          </a:prstGeom>
        </p:spPr>
      </p:pic>
      <p:sp>
        <p:nvSpPr>
          <p:cNvPr id="9" name="Rectangle 14"/>
          <p:cNvSpPr>
            <a:spLocks noGrp="1" noChangeArrowheads="1"/>
          </p:cNvSpPr>
          <p:nvPr>
            <p:ph type="body" idx="1"/>
          </p:nvPr>
        </p:nvSpPr>
        <p:spPr>
          <a:xfrm>
            <a:off x="7706437" y="834026"/>
            <a:ext cx="4360872" cy="3128374"/>
          </a:xfrm>
        </p:spPr>
        <p:txBody>
          <a:bodyPr>
            <a:noAutofit/>
          </a:bodyPr>
          <a:lstStyle/>
          <a:p>
            <a:pPr marL="0" indent="0">
              <a:buNone/>
            </a:pPr>
            <a:r>
              <a:rPr lang="fr-FR" sz="2400" dirty="0" smtClean="0"/>
              <a:t>Conduire une action de plaidoyer, c’est : </a:t>
            </a:r>
          </a:p>
          <a:p>
            <a:pPr eaLnBrk="1" hangingPunct="1"/>
            <a:r>
              <a:rPr lang="fr-FR" sz="2400" dirty="0" smtClean="0"/>
              <a:t>sensibiliser </a:t>
            </a:r>
          </a:p>
          <a:p>
            <a:pPr eaLnBrk="1" hangingPunct="1"/>
            <a:r>
              <a:rPr lang="fr-FR" sz="2400" dirty="0" smtClean="0"/>
              <a:t>communiquer</a:t>
            </a:r>
          </a:p>
          <a:p>
            <a:pPr eaLnBrk="1" hangingPunct="1"/>
            <a:r>
              <a:rPr lang="en-US" sz="2400" dirty="0" err="1" smtClean="0"/>
              <a:t>plaider</a:t>
            </a:r>
            <a:endParaRPr lang="fr-FR" sz="2400" dirty="0" smtClean="0"/>
          </a:p>
          <a:p>
            <a:pPr eaLnBrk="1" hangingPunct="1"/>
            <a:r>
              <a:rPr lang="fr-FR" sz="2400" dirty="0" smtClean="0"/>
              <a:t>persuader</a:t>
            </a:r>
          </a:p>
          <a:p>
            <a:pPr eaLnBrk="1" hangingPunct="1"/>
            <a:r>
              <a:rPr lang="fr-FR" sz="2400" dirty="0"/>
              <a:t>i</a:t>
            </a:r>
            <a:r>
              <a:rPr lang="fr-FR" sz="2400" dirty="0" smtClean="0"/>
              <a:t>nfluencer</a:t>
            </a:r>
          </a:p>
        </p:txBody>
      </p:sp>
    </p:spTree>
    <p:extLst>
      <p:ext uri="{BB962C8B-B14F-4D97-AF65-F5344CB8AC3E}">
        <p14:creationId xmlns:p14="http://schemas.microsoft.com/office/powerpoint/2010/main" val="251715431"/>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 calcmode="lin" valueType="num">
                                      <p:cBhvr additive="base">
                                        <p:cTn id="3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 calcmode="lin" valueType="num">
                                      <p:cBhvr additive="base">
                                        <p:cTn id="4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 calcmode="lin" valueType="num">
                                      <p:cBhvr additive="base">
                                        <p:cTn id="5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2" grpId="0"/>
      <p:bldP spid="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2612265" y="187181"/>
            <a:ext cx="7141335" cy="511175"/>
          </a:xfrm>
        </p:spPr>
        <p:txBody>
          <a:bodyPr>
            <a:normAutofit fontScale="90000"/>
          </a:bodyPr>
          <a:lstStyle/>
          <a:p>
            <a:pPr algn="ctr" eaLnBrk="1" hangingPunct="1"/>
            <a:r>
              <a:rPr lang="fr-FR" sz="4000" b="1" dirty="0" smtClean="0">
                <a:latin typeface="Arial" panose="020B0604020202020204" pitchFamily="34" charset="0"/>
                <a:cs typeface="Arial" panose="020B0604020202020204" pitchFamily="34" charset="0"/>
              </a:rPr>
              <a:t>1.2. </a:t>
            </a:r>
            <a:r>
              <a:rPr lang="fr-FR" sz="4000" b="1" dirty="0">
                <a:latin typeface="Arial" panose="020B0604020202020204" pitchFamily="34" charset="0"/>
                <a:cs typeface="Arial" panose="020B0604020202020204" pitchFamily="34" charset="0"/>
              </a:rPr>
              <a:t>LE PLAIDOYER EN BREF</a:t>
            </a:r>
            <a:r>
              <a:rPr lang="fr-FR" sz="2800" b="1" dirty="0">
                <a:latin typeface="Arial" panose="020B0604020202020204" pitchFamily="34" charset="0"/>
                <a:cs typeface="Arial" panose="020B0604020202020204" pitchFamily="34" charset="0"/>
              </a:rPr>
              <a:t> </a:t>
            </a:r>
          </a:p>
        </p:txBody>
      </p:sp>
      <p:sp>
        <p:nvSpPr>
          <p:cNvPr id="4" name="Rectangle 3" descr="Rectangle: Click to edit Master text styles&#10;Second level&#10;Third level&#10;Fourth level&#10;Fifth level"/>
          <p:cNvSpPr txBox="1">
            <a:spLocks noChangeArrowheads="1"/>
          </p:cNvSpPr>
          <p:nvPr/>
        </p:nvSpPr>
        <p:spPr bwMode="auto">
          <a:xfrm>
            <a:off x="0" y="698356"/>
            <a:ext cx="6553200" cy="5456724"/>
          </a:xfrm>
          <a:prstGeom prst="rect">
            <a:avLst/>
          </a:prstGeom>
          <a:noFill/>
          <a:ln w="9525">
            <a:noFill/>
            <a:miter lim="800000"/>
            <a:headEnd/>
            <a:tailEnd/>
          </a:ln>
          <a:effectLst/>
        </p:spPr>
        <p:txBody>
          <a:bodyPr/>
          <a:lstStyle/>
          <a:p>
            <a:pPr algn="just">
              <a:spcBef>
                <a:spcPct val="20000"/>
              </a:spcBef>
              <a:defRPr/>
            </a:pPr>
            <a:r>
              <a:rPr lang="fr-FR" sz="2400" kern="0" dirty="0">
                <a:cs typeface="Arial" pitchFamily="34" charset="0"/>
              </a:rPr>
              <a:t>Un processus par lequel on soutient une cause ou un thème.</a:t>
            </a:r>
          </a:p>
          <a:p>
            <a:pPr algn="just">
              <a:spcBef>
                <a:spcPct val="20000"/>
              </a:spcBef>
              <a:defRPr/>
            </a:pPr>
            <a:r>
              <a:rPr lang="fr-FR" sz="2400" kern="0" dirty="0">
                <a:cs typeface="Arial" pitchFamily="34" charset="0"/>
              </a:rPr>
              <a:t>Une campagne de plaidoyer est un ensemble d ’actions ciblées visant à soutenir une cause. </a:t>
            </a:r>
          </a:p>
          <a:p>
            <a:pPr algn="just">
              <a:spcBef>
                <a:spcPct val="20000"/>
              </a:spcBef>
              <a:defRPr/>
            </a:pPr>
            <a:r>
              <a:rPr lang="fr-FR" sz="2400" kern="0" dirty="0">
                <a:cs typeface="Arial" pitchFamily="34" charset="0"/>
              </a:rPr>
              <a:t>Nous faisons le plaidoyer pour :</a:t>
            </a:r>
          </a:p>
          <a:p>
            <a:pPr marL="342900" indent="-342900" algn="just">
              <a:spcBef>
                <a:spcPct val="20000"/>
              </a:spcBef>
              <a:buFontTx/>
              <a:buChar char="•"/>
              <a:defRPr/>
            </a:pPr>
            <a:r>
              <a:rPr lang="fr-FR" sz="2400" kern="0" dirty="0">
                <a:cs typeface="Arial" pitchFamily="34" charset="0"/>
              </a:rPr>
              <a:t>défendre une cause, un programme….</a:t>
            </a:r>
          </a:p>
          <a:p>
            <a:pPr marL="342900" indent="-342900" algn="just">
              <a:spcBef>
                <a:spcPct val="20000"/>
              </a:spcBef>
              <a:buFontTx/>
              <a:buChar char="•"/>
              <a:defRPr/>
            </a:pPr>
            <a:r>
              <a:rPr lang="fr-FR" sz="2400" kern="0" dirty="0">
                <a:cs typeface="Arial" pitchFamily="34" charset="0"/>
              </a:rPr>
              <a:t>influencer les autres et obtenir leur adhésion et leur soutien.</a:t>
            </a:r>
          </a:p>
          <a:p>
            <a:pPr marL="342900" indent="-342900" algn="just">
              <a:spcBef>
                <a:spcPct val="20000"/>
              </a:spcBef>
              <a:buFontTx/>
              <a:buChar char="•"/>
              <a:defRPr/>
            </a:pPr>
            <a:r>
              <a:rPr lang="fr-FR" sz="2400" kern="0" dirty="0">
                <a:cs typeface="Arial" pitchFamily="34" charset="0"/>
              </a:rPr>
              <a:t>influencer ou modifier la législation. </a:t>
            </a:r>
          </a:p>
          <a:p>
            <a:pPr>
              <a:spcBef>
                <a:spcPct val="20000"/>
              </a:spcBef>
            </a:pPr>
            <a:r>
              <a:rPr lang="fr-FR" sz="2400" b="1" dirty="0"/>
              <a:t>Le plaidoyer : un acte citoyen et démocratique </a:t>
            </a:r>
          </a:p>
          <a:p>
            <a:pPr>
              <a:spcBef>
                <a:spcPct val="20000"/>
              </a:spcBef>
            </a:pPr>
            <a:r>
              <a:rPr lang="fr-FR" sz="2400" dirty="0"/>
              <a:t>L’acte de défendre une cause ou de la plaider peut ouvrir de nouvelles portes à la participation au processus décisionnel pour le développement.</a:t>
            </a:r>
            <a:r>
              <a:rPr lang="fr-FR" sz="2200" dirty="0"/>
              <a:t> </a:t>
            </a:r>
          </a:p>
        </p:txBody>
      </p:sp>
      <p:sp>
        <p:nvSpPr>
          <p:cNvPr id="6" name="Rectangle 3"/>
          <p:cNvSpPr txBox="1">
            <a:spLocks noChangeArrowheads="1"/>
          </p:cNvSpPr>
          <p:nvPr/>
        </p:nvSpPr>
        <p:spPr>
          <a:xfrm>
            <a:off x="6553200" y="3589816"/>
            <a:ext cx="5486400" cy="1967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Tx/>
              <a:buNone/>
            </a:pPr>
            <a:r>
              <a:rPr lang="fr-FR" sz="2400" b="1" i="1" dirty="0"/>
              <a:t>Le plaidoyer </a:t>
            </a:r>
            <a:r>
              <a:rPr lang="fr-FR" sz="2400" dirty="0"/>
              <a:t>consiste à parler en faveur d’une idée ou au nom d’un groupe afin d’éveiller la conscience politique autour d’un problème donné. Le plaidoyer est la défense d’une cause à caractère social. </a:t>
            </a:r>
          </a:p>
        </p:txBody>
      </p:sp>
    </p:spTree>
    <p:extLst>
      <p:ext uri="{BB962C8B-B14F-4D97-AF65-F5344CB8AC3E}">
        <p14:creationId xmlns:p14="http://schemas.microsoft.com/office/powerpoint/2010/main" val="185638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Espace réservé du numéro de diapositive 5"/>
          <p:cNvSpPr>
            <a:spLocks noGrp="1"/>
          </p:cNvSpPr>
          <p:nvPr>
            <p:ph type="sldNum" sz="quarter" idx="12"/>
          </p:nvPr>
        </p:nvSpPr>
        <p:spPr/>
        <p:txBody>
          <a:bodyPr/>
          <a:lstStyle/>
          <a:p>
            <a:pPr lvl="1">
              <a:defRPr/>
            </a:pPr>
            <a:fld id="{19488977-10D3-49ED-975C-5C698271524F}" type="slidenum">
              <a:rPr lang="fr-FR"/>
              <a:pPr lvl="1">
                <a:defRPr/>
              </a:pPr>
              <a:t>9</a:t>
            </a:fld>
            <a:endParaRPr lang="fr-FR">
              <a:latin typeface="Times New Roman" panose="02020603050405020304" pitchFamily="18" charset="0"/>
            </a:endParaRPr>
          </a:p>
        </p:txBody>
      </p:sp>
      <p:sp>
        <p:nvSpPr>
          <p:cNvPr id="56322" name="Rectangle 2"/>
          <p:cNvSpPr>
            <a:spLocks noGrp="1" noChangeArrowheads="1"/>
          </p:cNvSpPr>
          <p:nvPr>
            <p:ph type="title"/>
          </p:nvPr>
        </p:nvSpPr>
        <p:spPr>
          <a:xfrm>
            <a:off x="1573473" y="247649"/>
            <a:ext cx="4777854" cy="685800"/>
          </a:xfrm>
        </p:spPr>
        <p:txBody>
          <a:bodyPr>
            <a:normAutofit/>
          </a:bodyPr>
          <a:lstStyle/>
          <a:p>
            <a:pPr eaLnBrk="1" hangingPunct="1">
              <a:defRPr/>
            </a:pPr>
            <a:r>
              <a:rPr lang="en-US" sz="3200" b="1" dirty="0"/>
              <a:t>ELEMENTS FONDAMENTAUX</a:t>
            </a:r>
          </a:p>
        </p:txBody>
      </p:sp>
      <p:sp>
        <p:nvSpPr>
          <p:cNvPr id="56323" name="Rectangle 3"/>
          <p:cNvSpPr>
            <a:spLocks noChangeArrowheads="1"/>
          </p:cNvSpPr>
          <p:nvPr/>
        </p:nvSpPr>
        <p:spPr bwMode="auto">
          <a:xfrm>
            <a:off x="1828800" y="6019800"/>
            <a:ext cx="47244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err="1"/>
              <a:t>Objectif</a:t>
            </a:r>
            <a:r>
              <a:rPr lang="en-US" sz="2400" dirty="0"/>
              <a:t> de </a:t>
            </a:r>
            <a:r>
              <a:rPr lang="en-US" sz="2400" dirty="0" err="1"/>
              <a:t>plaidoyer</a:t>
            </a:r>
            <a:endParaRPr lang="en-US" sz="2400" dirty="0"/>
          </a:p>
        </p:txBody>
      </p:sp>
      <p:sp>
        <p:nvSpPr>
          <p:cNvPr id="56324" name="Rectangle 4"/>
          <p:cNvSpPr>
            <a:spLocks noChangeArrowheads="1"/>
          </p:cNvSpPr>
          <p:nvPr/>
        </p:nvSpPr>
        <p:spPr bwMode="auto">
          <a:xfrm>
            <a:off x="2534949" y="5226050"/>
            <a:ext cx="47244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err="1"/>
              <a:t>Données</a:t>
            </a:r>
            <a:r>
              <a:rPr lang="en-US" sz="2400" dirty="0"/>
              <a:t> / Evidences </a:t>
            </a:r>
          </a:p>
        </p:txBody>
      </p:sp>
      <p:sp>
        <p:nvSpPr>
          <p:cNvPr id="56325" name="Rectangle 5"/>
          <p:cNvSpPr>
            <a:spLocks noChangeArrowheads="1"/>
          </p:cNvSpPr>
          <p:nvPr/>
        </p:nvSpPr>
        <p:spPr bwMode="auto">
          <a:xfrm>
            <a:off x="3271838" y="4423930"/>
            <a:ext cx="47244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a:t>Publics </a:t>
            </a:r>
            <a:r>
              <a:rPr lang="fr-FR" sz="2400" dirty="0"/>
              <a:t> </a:t>
            </a:r>
            <a:endParaRPr lang="en-US" sz="2400" dirty="0"/>
          </a:p>
        </p:txBody>
      </p:sp>
      <p:sp>
        <p:nvSpPr>
          <p:cNvPr id="56326" name="Rectangle 6"/>
          <p:cNvSpPr>
            <a:spLocks noChangeArrowheads="1"/>
          </p:cNvSpPr>
          <p:nvPr/>
        </p:nvSpPr>
        <p:spPr bwMode="auto">
          <a:xfrm>
            <a:off x="3962400" y="3594100"/>
            <a:ext cx="44958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a:t>Messages </a:t>
            </a:r>
          </a:p>
        </p:txBody>
      </p:sp>
      <p:sp>
        <p:nvSpPr>
          <p:cNvPr id="56327" name="Rectangle 7"/>
          <p:cNvSpPr>
            <a:spLocks noChangeArrowheads="1"/>
          </p:cNvSpPr>
          <p:nvPr/>
        </p:nvSpPr>
        <p:spPr bwMode="auto">
          <a:xfrm>
            <a:off x="4656138" y="2743200"/>
            <a:ext cx="41910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a:t>Alliances / </a:t>
            </a:r>
            <a:r>
              <a:rPr lang="en-US" sz="2400" dirty="0" err="1"/>
              <a:t>Réseau</a:t>
            </a:r>
            <a:r>
              <a:rPr lang="en-US" sz="2400" dirty="0"/>
              <a:t> de </a:t>
            </a:r>
            <a:r>
              <a:rPr lang="en-US" sz="2400" dirty="0" err="1"/>
              <a:t>plaidoyer</a:t>
            </a:r>
            <a:endParaRPr lang="en-US" sz="2400" dirty="0"/>
          </a:p>
        </p:txBody>
      </p:sp>
      <p:sp>
        <p:nvSpPr>
          <p:cNvPr id="56328" name="Rectangle 8"/>
          <p:cNvSpPr>
            <a:spLocks noChangeArrowheads="1"/>
          </p:cNvSpPr>
          <p:nvPr/>
        </p:nvSpPr>
        <p:spPr bwMode="auto">
          <a:xfrm>
            <a:off x="6024563" y="1181100"/>
            <a:ext cx="39624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err="1"/>
              <a:t>Présentation</a:t>
            </a:r>
            <a:r>
              <a:rPr lang="en-US" sz="2400" dirty="0"/>
              <a:t> </a:t>
            </a:r>
          </a:p>
        </p:txBody>
      </p:sp>
      <p:sp>
        <p:nvSpPr>
          <p:cNvPr id="56329" name="Rectangle 9"/>
          <p:cNvSpPr>
            <a:spLocks noChangeArrowheads="1"/>
          </p:cNvSpPr>
          <p:nvPr/>
        </p:nvSpPr>
        <p:spPr bwMode="auto">
          <a:xfrm>
            <a:off x="5400675" y="1946275"/>
            <a:ext cx="41148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err="1"/>
              <a:t>Mobilisation</a:t>
            </a:r>
            <a:r>
              <a:rPr lang="en-US" sz="2400" dirty="0"/>
              <a:t> de </a:t>
            </a:r>
            <a:r>
              <a:rPr lang="en-US" sz="2400" dirty="0" err="1"/>
              <a:t>fonds</a:t>
            </a:r>
            <a:endParaRPr lang="en-US" sz="2400" dirty="0"/>
          </a:p>
        </p:txBody>
      </p:sp>
      <p:sp>
        <p:nvSpPr>
          <p:cNvPr id="18443" name="Text Box 10"/>
          <p:cNvSpPr txBox="1">
            <a:spLocks noChangeArrowheads="1"/>
          </p:cNvSpPr>
          <p:nvPr/>
        </p:nvSpPr>
        <p:spPr bwMode="auto">
          <a:xfrm>
            <a:off x="8366125" y="2784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0"/>
              </a:spcBef>
              <a:buClrTx/>
              <a:buSzTx/>
              <a:buFontTx/>
              <a:buNone/>
            </a:pPr>
            <a:endParaRPr lang="fr-FR" sz="2400"/>
          </a:p>
        </p:txBody>
      </p:sp>
      <p:sp>
        <p:nvSpPr>
          <p:cNvPr id="56331" name="Rectangle 11"/>
          <p:cNvSpPr>
            <a:spLocks noChangeArrowheads="1"/>
          </p:cNvSpPr>
          <p:nvPr/>
        </p:nvSpPr>
        <p:spPr bwMode="auto">
          <a:xfrm>
            <a:off x="6477000" y="384175"/>
            <a:ext cx="3962400" cy="609600"/>
          </a:xfrm>
          <a:prstGeom prst="rect">
            <a:avLst/>
          </a:prstGeom>
          <a:solidFill>
            <a:srgbClr val="FF0000"/>
          </a:solidFill>
          <a:ln w="12700">
            <a:solidFill>
              <a:schemeClr val="tx1"/>
            </a:solidFill>
            <a:miter lim="800000"/>
            <a:headEnd type="none" w="sm" len="sm"/>
            <a:tailEnd type="none" w="sm" len="sm"/>
          </a:ln>
          <a:effectLst/>
          <a:extLst/>
        </p:spPr>
        <p:txBody>
          <a:bodyPr wrap="none" anchor="ct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US" sz="2400" dirty="0"/>
              <a:t>Evaluation </a:t>
            </a:r>
          </a:p>
        </p:txBody>
      </p:sp>
      <p:cxnSp>
        <p:nvCxnSpPr>
          <p:cNvPr id="3" name="Connecteur droit avec flèche 2"/>
          <p:cNvCxnSpPr>
            <a:endCxn id="56331" idx="1"/>
          </p:cNvCxnSpPr>
          <p:nvPr/>
        </p:nvCxnSpPr>
        <p:spPr>
          <a:xfrm flipV="1">
            <a:off x="1828800" y="688975"/>
            <a:ext cx="4648200" cy="533082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5016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63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3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63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63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6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nimBg="1" autoUpdateAnimBg="0"/>
      <p:bldP spid="56324" grpId="0" animBg="1" autoUpdateAnimBg="0"/>
      <p:bldP spid="56325" grpId="0" animBg="1" autoUpdateAnimBg="0"/>
      <p:bldP spid="56326" grpId="0" animBg="1" autoUpdateAnimBg="0"/>
      <p:bldP spid="56327" grpId="0" animBg="1" autoUpdateAnimBg="0"/>
      <p:bldP spid="56328" grpId="0" animBg="1" autoUpdateAnimBg="0"/>
      <p:bldP spid="56329" grpId="0" animBg="1" autoUpdateAnimBg="0"/>
      <p:bldP spid="56331" grpId="0" animBg="1" autoUpdateAnimBg="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3993</TotalTime>
  <Words>3424</Words>
  <Application>Microsoft Office PowerPoint</Application>
  <PresentationFormat>Grand écran</PresentationFormat>
  <Paragraphs>438</Paragraphs>
  <Slides>38</Slides>
  <Notes>2</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Angsana New</vt:lpstr>
      <vt:lpstr>Arial</vt:lpstr>
      <vt:lpstr>Calibri</vt:lpstr>
      <vt:lpstr>Calibri Light</vt:lpstr>
      <vt:lpstr>Times New Roman</vt:lpstr>
      <vt:lpstr>Wingdings</vt:lpstr>
      <vt:lpstr>Thème Office</vt:lpstr>
      <vt:lpstr>DU - G&amp;D Cours : Genre, plaidoyer et lobbying</vt:lpstr>
      <vt:lpstr>Présentations, attentes et objectifs </vt:lpstr>
      <vt:lpstr>Programme </vt:lpstr>
      <vt:lpstr>Plan </vt:lpstr>
      <vt:lpstr>Présentation PowerPoint</vt:lpstr>
      <vt:lpstr>Présentation PowerPoint</vt:lpstr>
      <vt:lpstr>Mots clés et idées forces pour un bon plaidoyer</vt:lpstr>
      <vt:lpstr>1.2. LE PLAIDOYER EN BREF </vt:lpstr>
      <vt:lpstr>ELEMENTS FONDAMENTAUX</vt:lpstr>
      <vt:lpstr>1.3. FORMES DE PLAIDOYER</vt:lpstr>
      <vt:lpstr>1.4. NIVEAUX D’INTERVENTION DU PLAIDOYER</vt:lpstr>
      <vt:lpstr>1.5. CADRE DE REFERENCE ET APPROCHES DU PLAIDOYER</vt:lpstr>
      <vt:lpstr>1.6. TECHNIQUES DE PLAIDOYER</vt:lpstr>
      <vt:lpstr>1.7. PROCESSUS DE PLAIDOYER</vt:lpstr>
      <vt:lpstr>1.8. PRÉPARATION DU PLAIDOYER </vt:lpstr>
      <vt:lpstr>1.9. ÉTAPES DU PROCESSUS DÉCISIONNEL FORMEL</vt:lpstr>
      <vt:lpstr>Présentation PowerPoint</vt:lpstr>
      <vt:lpstr>1.11. CONSTRUCTION DE L'ARGUMENTAIRE</vt:lpstr>
      <vt:lpstr>1.12. CONDUITE D’UNE RÉUNION DE PLAIDOYER</vt:lpstr>
      <vt:lpstr>PARTIE 2 :  LOBBYING : EXERCER UNE PRESSION POUR ATTEINDRE  UN BUT PARTICULIER </vt:lpstr>
      <vt:lpstr> Aperçu des conceptions du lobbying par les praticiens (Crépin Hilaire DADJO, 2017)</vt:lpstr>
      <vt:lpstr> Aperçu des conceptions du lobbying par les praticiens (Crépin Hilaire DADJO, 2017)</vt:lpstr>
      <vt:lpstr>2.2. Comprendre le lobbying</vt:lpstr>
      <vt:lpstr>Les deux niveaux du lobbying (ARIFON Olivier, 2014)</vt:lpstr>
      <vt:lpstr>Le lobbying selon le but (Loup Francart)</vt:lpstr>
      <vt:lpstr>2.2. Comprendre le lobbying</vt:lpstr>
      <vt:lpstr>Que fait un lobbyiste ?</vt:lpstr>
      <vt:lpstr>2.2. Comprendre le lobbying</vt:lpstr>
      <vt:lpstr>Tactiques de lobbying </vt:lpstr>
      <vt:lpstr>Exercice : Identifier des alliés pour une action de lobbying sur la prévention des VBG  en temps de COVID-19 dans votre pays</vt:lpstr>
      <vt:lpstr>Exercice : Identifier des alliés pour une action plaidoyer en Afrique</vt:lpstr>
      <vt:lpstr>Processus d’élaboration  et de diffusion d’une position</vt:lpstr>
      <vt:lpstr>2.3. Stratégies du lobbying </vt:lpstr>
      <vt:lpstr>Processus et outils d’une stratégie de lobbying </vt:lpstr>
      <vt:lpstr>PARTIE 3.  Le genre dans le plaidoyer (lobbying)  et le plaidoyer (lobbying) au service du genre</vt:lpstr>
      <vt:lpstr>Présentation PowerPoint</vt:lpstr>
      <vt:lpstr>3.3. Evaluation </vt:lpstr>
      <vt:lpstr>Conclusion  Leçons apprises et engagements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IPD-AOS – Master I - GPD Genre, population et développement  Concepts et théories</dc:title>
  <dc:creator>Poussi SAWADOGO</dc:creator>
  <cp:lastModifiedBy>Poussi SAWADOGO</cp:lastModifiedBy>
  <cp:revision>160</cp:revision>
  <dcterms:created xsi:type="dcterms:W3CDTF">2020-01-13T07:47:32Z</dcterms:created>
  <dcterms:modified xsi:type="dcterms:W3CDTF">2021-08-30T22:06:58Z</dcterms:modified>
</cp:coreProperties>
</file>