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Economica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5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conomica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Economica-italic.fntdata"/><Relationship Id="rId10" Type="http://schemas.openxmlformats.org/officeDocument/2006/relationships/slide" Target="slides/slide5.xml"/><Relationship Id="rId32" Type="http://schemas.openxmlformats.org/officeDocument/2006/relationships/font" Target="fonts/Economica-bold.fntdata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Economica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2b28b6ecb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2b28b6ecb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événement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2b28b6ecb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2b28b6ecb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événement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2b28b6ec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2b28b6ec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événement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2b28b6ecb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2b28b6ec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2b28b6ec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2b28b6ec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2b28b6ecb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2b28b6ecb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2b28b6ecb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a2b28b6ecb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2b28b6ecb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2b28b6ec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2b28b6ecb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2b28b6ecb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2b28b6ecb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2b28b6ecb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b6b22f7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b6b22f7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2b28b6ec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2b28b6ec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br>
              <a:rPr lang="fr"/>
            </a:br>
            <a:br>
              <a:rPr lang="fr"/>
            </a:br>
            <a:r>
              <a:rPr b="1" lang="fr">
                <a:solidFill>
                  <a:schemeClr val="dk1"/>
                </a:solidFill>
              </a:rPr>
              <a:t>Utlisation des données pour distinguer des groupes de patients partageant les meme caractéristiques</a:t>
            </a:r>
            <a:endParaRPr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2b28b6ecb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2b28b6ecb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br>
              <a:rPr lang="fr"/>
            </a:br>
            <a:br>
              <a:rPr lang="fr"/>
            </a:br>
            <a:r>
              <a:rPr b="1" lang="fr">
                <a:solidFill>
                  <a:schemeClr val="dk1"/>
                </a:solidFill>
              </a:rPr>
              <a:t>Utlisation des données pour distinguer des groupes de patients partageant les meme caractéristiques</a:t>
            </a:r>
            <a:endParaRPr b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2b28b6ecb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2b28b6ecb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br>
              <a:rPr lang="fr"/>
            </a:br>
            <a:br>
              <a:rPr lang="fr"/>
            </a:br>
            <a:r>
              <a:rPr b="1" lang="fr">
                <a:solidFill>
                  <a:schemeClr val="dk1"/>
                </a:solidFill>
              </a:rPr>
              <a:t>Utlisation des données pour distinguer des groupes de patients partageant les meme caractéristiques</a:t>
            </a:r>
            <a:endParaRPr b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2b28b6ecb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2b28b6ec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br>
              <a:rPr lang="fr"/>
            </a:br>
            <a:br>
              <a:rPr lang="fr"/>
            </a:br>
            <a:r>
              <a:rPr b="1" lang="fr">
                <a:solidFill>
                  <a:schemeClr val="dk1"/>
                </a:solidFill>
              </a:rPr>
              <a:t>Utlisation des données pour distinguer des groupes de patients partageant les meme caractéristiques</a:t>
            </a:r>
            <a:endParaRPr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2b28b6ecb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2b28b6ecb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EHR: Electronic Health Record (Fiche numérique du patient)</a:t>
            </a:r>
            <a:br>
              <a:rPr lang="fr"/>
            </a:br>
            <a:br>
              <a:rPr lang="fr"/>
            </a:br>
            <a:r>
              <a:rPr lang="fr"/>
              <a:t>Diagnotic type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Rx: Prescription pour le type 2</a:t>
            </a:r>
            <a:br>
              <a:rPr lang="fr"/>
            </a:br>
            <a:br>
              <a:rPr lang="fr"/>
            </a:br>
            <a:r>
              <a:rPr lang="fr"/>
              <a:t>Important to check many sources of informations -&gt; many instances of the same algorithm running for the same goal</a:t>
            </a:r>
            <a:br>
              <a:rPr lang="fr"/>
            </a:br>
            <a:r>
              <a:rPr lang="fr"/>
              <a:t>- missing infos in EHR</a:t>
            </a:r>
            <a:br>
              <a:rPr lang="fr"/>
            </a:br>
            <a:r>
              <a:rPr lang="fr"/>
              <a:t>- incorrect dataa: veracity</a:t>
            </a:r>
            <a:br>
              <a:rPr lang="fr"/>
            </a:br>
            <a:br>
              <a:rPr lang="fr"/>
            </a:br>
            <a:r>
              <a:rPr b="1" lang="fr">
                <a:solidFill>
                  <a:schemeClr val="dk1"/>
                </a:solidFill>
              </a:rPr>
              <a:t>Utlisation des données pour distinguer des groupes de patients partageant les meme caractéristiques</a:t>
            </a:r>
            <a:endParaRPr b="1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f87997393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f87997393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b6b22f7c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b6b22f7c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2b28b6ec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2b28b6ec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b6b22f7c6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b6b22f7c6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What we ll talk about: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BD Systems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Algorithms that we can use to build healthcare applications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b28b6ecb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b28b6ecb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</a:t>
            </a:r>
            <a:r>
              <a:rPr lang="fr"/>
              <a:t>événement</a:t>
            </a:r>
            <a:r>
              <a:rPr lang="fr"/>
              <a:t>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2b28b6ec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2b28b6ec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événement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2b28b6ecb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2b28b6ecb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Problème: On voudrait que le pourcentage de A soit la plus elevée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Solution: MP -&gt; patients dans B vont s’ajuster plus vite avec le bon traitement et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patient dans C seront détecté plus vite (avant 5 années) afin que de nouvelles molécules soient développées pour eux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2b28b6ecb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2b28b6ecb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types of healthcare applications: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PR: Utiliser des données existantes pour construire des systèmes capables prédire le résultat d’un événement qui lui a été soumis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Phenotypage: Conversion de diagnostics électroniques  en de concepts cliniques utiles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Utlisation des données pour distinguer des groupes de patients partageant les meme caractéristiques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60" name="Google Shape;60;p1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9" name="Google Shape;79;p1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81" name="Google Shape;81;p14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82" name="Google Shape;82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5" name="Google Shape;85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" name="Google Shape;89;p1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0" name="Google Shape;90;p1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" name="Google Shape;94;p15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1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1" name="Google Shape;101;p1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5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7" name="Google Shape;107;p16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13" name="Google Shape;113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6" name="Google Shape;1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Big Data</a:t>
            </a:r>
            <a:endParaRPr/>
          </a:p>
        </p:txBody>
      </p:sp>
      <p:sp>
        <p:nvSpPr>
          <p:cNvPr id="123" name="Google Shape;123;p17"/>
          <p:cNvSpPr txBox="1"/>
          <p:nvPr>
            <p:ph idx="1" type="subTitle"/>
          </p:nvPr>
        </p:nvSpPr>
        <p:spPr>
          <a:xfrm>
            <a:off x="3173325" y="2837325"/>
            <a:ext cx="3639600" cy="3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Master Informatique médicale et science des données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300" y="117750"/>
            <a:ext cx="3159398" cy="113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210550" y="3624525"/>
            <a:ext cx="38877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>
                <a:latin typeface="Open Sans"/>
                <a:ea typeface="Open Sans"/>
                <a:cs typeface="Open Sans"/>
                <a:sym typeface="Open Sans"/>
              </a:rPr>
              <a:t>Animé par:</a:t>
            </a:r>
            <a:endParaRPr b="1"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GUIGUEMDÉ Rodrigue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KALMOGO Roland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25" y="876725"/>
            <a:ext cx="8271751" cy="318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16" name="Google Shape;216;p27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672975" y="759500"/>
            <a:ext cx="5220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: On veut extraire des phénotypes des données suivantes. Que pourrait-on rencontrer comme problème?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00" y="1325350"/>
            <a:ext cx="6089724" cy="310311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6460625" y="1326725"/>
            <a:ext cx="2538000" cy="3134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672975" y="759500"/>
            <a:ext cx="5220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: On veut extraire des phénotypes des données suivantes. Que pourrait-on rencontrer comme problème?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00" y="1325350"/>
            <a:ext cx="6089724" cy="31031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6460625" y="1326725"/>
            <a:ext cx="2538000" cy="3134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Données manquantes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Duplicatas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Données redondantes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Données non pertinentes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34" name="Google Shape;234;p29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672975" y="759500"/>
            <a:ext cx="5220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550" y="1211175"/>
            <a:ext cx="6042471" cy="34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- 2e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50" y="944778"/>
            <a:ext cx="7490903" cy="400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/>
          <p:nvPr/>
        </p:nvSpPr>
        <p:spPr>
          <a:xfrm>
            <a:off x="1144075" y="2067025"/>
            <a:ext cx="1403700" cy="8076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51" name="Google Shape;251;p31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- 2e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50" y="944778"/>
            <a:ext cx="7490903" cy="400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3353875" y="2067025"/>
            <a:ext cx="1403700" cy="8076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60" name="Google Shape;260;p32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- 2e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50" y="944778"/>
            <a:ext cx="7490903" cy="400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/>
          <p:nvPr/>
        </p:nvSpPr>
        <p:spPr>
          <a:xfrm>
            <a:off x="3277675" y="3057625"/>
            <a:ext cx="1403700" cy="8076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69" name="Google Shape;269;p33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- 2e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50" y="944778"/>
            <a:ext cx="7490903" cy="400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1144075" y="4048225"/>
            <a:ext cx="1403700" cy="8076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78" name="Google Shape;278;p34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- 2e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50" y="944778"/>
            <a:ext cx="7490903" cy="40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200" y="3873919"/>
            <a:ext cx="648776" cy="67513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88" name="Google Shape;288;p35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672975" y="644150"/>
            <a:ext cx="72585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d’algorithme pour le phénotypage informatique - plusieurs chemin possible </a:t>
            </a:r>
            <a:br>
              <a:rPr lang="fr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85425"/>
            <a:ext cx="6922449" cy="37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9475" y="3863750"/>
            <a:ext cx="573964" cy="59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type="title"/>
          </p:nvPr>
        </p:nvSpPr>
        <p:spPr>
          <a:xfrm>
            <a:off x="265500" y="929275"/>
            <a:ext cx="28338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Plan</a:t>
            </a:r>
            <a:endParaRPr/>
          </a:p>
        </p:txBody>
      </p:sp>
      <p:sp>
        <p:nvSpPr>
          <p:cNvPr id="131" name="Google Shape;131;p18"/>
          <p:cNvSpPr txBox="1"/>
          <p:nvPr>
            <p:ph idx="2" type="body"/>
          </p:nvPr>
        </p:nvSpPr>
        <p:spPr>
          <a:xfrm>
            <a:off x="4693225" y="724200"/>
            <a:ext cx="40833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Introduction au Big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fr">
                <a:solidFill>
                  <a:srgbClr val="000000"/>
                </a:solidFill>
              </a:rPr>
              <a:t>Vue détaillée des concepts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Les applications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Les algorithmes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Les systèmes du BD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Quelques outils pratique (Spark)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L’ontologie médicale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Etude détaillée de quelques concepts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L’analyse des graphes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La similarité des patients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fr"/>
              <a:t>Les réseaux de neurones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Similarité des patients</a:t>
            </a:r>
            <a:endParaRPr/>
          </a:p>
        </p:txBody>
      </p:sp>
      <p:sp>
        <p:nvSpPr>
          <p:cNvPr id="298" name="Google Shape;298;p36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327" y="907675"/>
            <a:ext cx="6827347" cy="367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Similarité des patients</a:t>
            </a:r>
            <a:endParaRPr/>
          </a:p>
        </p:txBody>
      </p:sp>
      <p:sp>
        <p:nvSpPr>
          <p:cNvPr id="306" name="Google Shape;306;p37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8" name="Google Shape;3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8" y="1090600"/>
            <a:ext cx="6089723" cy="3209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Similarité des patients</a:t>
            </a:r>
            <a:endParaRPr/>
          </a:p>
        </p:txBody>
      </p:sp>
      <p:sp>
        <p:nvSpPr>
          <p:cNvPr id="314" name="Google Shape;314;p38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8" y="923613"/>
            <a:ext cx="6089726" cy="329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Similarité des patients</a:t>
            </a:r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4" name="Google Shape;3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8" y="1176675"/>
            <a:ext cx="6089722" cy="321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Similarité des patients</a:t>
            </a:r>
            <a:endParaRPr/>
          </a:p>
        </p:txBody>
      </p:sp>
      <p:sp>
        <p:nvSpPr>
          <p:cNvPr id="330" name="Google Shape;330;p40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7026575" y="624100"/>
            <a:ext cx="6198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8" y="1187450"/>
            <a:ext cx="6089723" cy="3158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Questions?</a:t>
            </a:r>
            <a:endParaRPr/>
          </a:p>
        </p:txBody>
      </p:sp>
      <p:cxnSp>
        <p:nvCxnSpPr>
          <p:cNvPr id="338" name="Google Shape;338;p41"/>
          <p:cNvCxnSpPr/>
          <p:nvPr/>
        </p:nvCxnSpPr>
        <p:spPr>
          <a:xfrm>
            <a:off x="1761628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41"/>
          <p:cNvSpPr/>
          <p:nvPr/>
        </p:nvSpPr>
        <p:spPr>
          <a:xfrm flipH="1">
            <a:off x="1228048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40" name="Google Shape;340;p41"/>
          <p:cNvSpPr/>
          <p:nvPr/>
        </p:nvSpPr>
        <p:spPr>
          <a:xfrm>
            <a:off x="1227675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41" name="Google Shape;341;p41"/>
          <p:cNvCxnSpPr/>
          <p:nvPr/>
        </p:nvCxnSpPr>
        <p:spPr>
          <a:xfrm>
            <a:off x="2855284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41"/>
          <p:cNvSpPr/>
          <p:nvPr/>
        </p:nvSpPr>
        <p:spPr>
          <a:xfrm flipH="1">
            <a:off x="2321705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2321332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44" name="Google Shape;344;p41"/>
          <p:cNvCxnSpPr/>
          <p:nvPr/>
        </p:nvCxnSpPr>
        <p:spPr>
          <a:xfrm>
            <a:off x="3949490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41"/>
          <p:cNvSpPr/>
          <p:nvPr/>
        </p:nvSpPr>
        <p:spPr>
          <a:xfrm flipH="1">
            <a:off x="341591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341553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47" name="Google Shape;347;p41"/>
          <p:cNvCxnSpPr/>
          <p:nvPr/>
        </p:nvCxnSpPr>
        <p:spPr>
          <a:xfrm>
            <a:off x="5041054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8" name="Google Shape;348;p41"/>
          <p:cNvSpPr/>
          <p:nvPr/>
        </p:nvSpPr>
        <p:spPr>
          <a:xfrm flipH="1">
            <a:off x="4507474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49" name="Google Shape;349;p41"/>
          <p:cNvSpPr/>
          <p:nvPr/>
        </p:nvSpPr>
        <p:spPr>
          <a:xfrm>
            <a:off x="4507101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50" name="Google Shape;350;p41"/>
          <p:cNvCxnSpPr/>
          <p:nvPr/>
        </p:nvCxnSpPr>
        <p:spPr>
          <a:xfrm>
            <a:off x="6129352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41"/>
          <p:cNvSpPr/>
          <p:nvPr/>
        </p:nvSpPr>
        <p:spPr>
          <a:xfrm flipH="1">
            <a:off x="5595772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52" name="Google Shape;352;p41"/>
          <p:cNvSpPr/>
          <p:nvPr/>
        </p:nvSpPr>
        <p:spPr>
          <a:xfrm>
            <a:off x="5595400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53" name="Google Shape;353;p41"/>
          <p:cNvCxnSpPr/>
          <p:nvPr/>
        </p:nvCxnSpPr>
        <p:spPr>
          <a:xfrm>
            <a:off x="7221273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41"/>
          <p:cNvSpPr/>
          <p:nvPr/>
        </p:nvSpPr>
        <p:spPr>
          <a:xfrm flipH="1">
            <a:off x="6687693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55" name="Google Shape;355;p41"/>
          <p:cNvSpPr/>
          <p:nvPr/>
        </p:nvSpPr>
        <p:spPr>
          <a:xfrm>
            <a:off x="6687320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56" name="Google Shape;356;p41"/>
          <p:cNvSpPr txBox="1"/>
          <p:nvPr/>
        </p:nvSpPr>
        <p:spPr>
          <a:xfrm>
            <a:off x="1158086" y="3307024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 </a:t>
            </a: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ici.</a:t>
            </a: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2302400" y="3307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 Insérez votre texte ici.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41"/>
          <p:cNvSpPr txBox="1"/>
          <p:nvPr/>
        </p:nvSpPr>
        <p:spPr>
          <a:xfrm>
            <a:off x="3438900" y="3307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 Insérez votre texte ici.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4572650" y="3307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 Insérez votre texte ici.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1"/>
          <p:cNvSpPr txBox="1"/>
          <p:nvPr/>
        </p:nvSpPr>
        <p:spPr>
          <a:xfrm>
            <a:off x="5703050" y="3307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 Insérez votre texte ici.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41"/>
          <p:cNvSpPr txBox="1"/>
          <p:nvPr/>
        </p:nvSpPr>
        <p:spPr>
          <a:xfrm>
            <a:off x="1158086" y="2928564"/>
            <a:ext cx="116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41"/>
          <p:cNvSpPr txBox="1"/>
          <p:nvPr/>
        </p:nvSpPr>
        <p:spPr>
          <a:xfrm>
            <a:off x="2302396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41"/>
          <p:cNvSpPr txBox="1"/>
          <p:nvPr/>
        </p:nvSpPr>
        <p:spPr>
          <a:xfrm>
            <a:off x="3438904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41"/>
          <p:cNvSpPr txBox="1"/>
          <p:nvPr/>
        </p:nvSpPr>
        <p:spPr>
          <a:xfrm>
            <a:off x="4572659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41"/>
          <p:cNvSpPr txBox="1"/>
          <p:nvPr/>
        </p:nvSpPr>
        <p:spPr>
          <a:xfrm>
            <a:off x="5703047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41"/>
          <p:cNvSpPr txBox="1"/>
          <p:nvPr/>
        </p:nvSpPr>
        <p:spPr>
          <a:xfrm>
            <a:off x="6837184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Insérez votre texte ici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41"/>
          <p:cNvSpPr txBox="1"/>
          <p:nvPr/>
        </p:nvSpPr>
        <p:spPr>
          <a:xfrm>
            <a:off x="6837175" y="3307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Insérez votre texte ici Insérez votre texte ici Insérez votre texte ici.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41"/>
          <p:cNvSpPr txBox="1"/>
          <p:nvPr/>
        </p:nvSpPr>
        <p:spPr>
          <a:xfrm>
            <a:off x="1195078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41"/>
          <p:cNvSpPr txBox="1"/>
          <p:nvPr/>
        </p:nvSpPr>
        <p:spPr>
          <a:xfrm>
            <a:off x="2275607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FÉVR.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41"/>
          <p:cNvSpPr txBox="1"/>
          <p:nvPr/>
        </p:nvSpPr>
        <p:spPr>
          <a:xfrm>
            <a:off x="3412146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4482543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AVR.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5584953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MAI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6662762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JUIN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2105100" y="95150"/>
            <a:ext cx="4933800" cy="17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200">
                <a:solidFill>
                  <a:srgbClr val="000000"/>
                </a:solidFill>
              </a:rPr>
              <a:t>Vue détaillée des concepts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1337775" y="1468400"/>
            <a:ext cx="6632051" cy="37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311700" y="95300"/>
            <a:ext cx="8520600" cy="5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Applications du BD</a:t>
            </a:r>
            <a:r>
              <a:rPr lang="fr"/>
              <a:t> - Rappel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350" y="1209675"/>
            <a:ext cx="1662499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1352950"/>
            <a:ext cx="1592526" cy="1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1385450" y="1065075"/>
            <a:ext cx="24072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723400" y="1948300"/>
            <a:ext cx="8487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51925" y="1010350"/>
            <a:ext cx="2770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Open Sans"/>
                <a:ea typeface="Open Sans"/>
                <a:cs typeface="Open Sans"/>
                <a:sym typeface="Open Sans"/>
              </a:rPr>
              <a:t>Techniques d’exploitation de données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373200" y="834188"/>
            <a:ext cx="2770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Open Sans"/>
                <a:ea typeface="Open Sans"/>
                <a:cs typeface="Open Sans"/>
                <a:sym typeface="Open Sans"/>
              </a:rPr>
              <a:t>Collectes des données sanitaires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9" name="Google Shape;149;p20"/>
          <p:cNvCxnSpPr>
            <a:stCxn id="144" idx="3"/>
            <a:endCxn id="150" idx="1"/>
          </p:cNvCxnSpPr>
          <p:nvPr/>
        </p:nvCxnSpPr>
        <p:spPr>
          <a:xfrm>
            <a:off x="1904227" y="2247000"/>
            <a:ext cx="1885800" cy="92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" name="Google Shape;151;p20"/>
          <p:cNvCxnSpPr>
            <a:stCxn id="143" idx="1"/>
            <a:endCxn id="150" idx="3"/>
          </p:cNvCxnSpPr>
          <p:nvPr/>
        </p:nvCxnSpPr>
        <p:spPr>
          <a:xfrm flipH="1">
            <a:off x="4505350" y="2031825"/>
            <a:ext cx="2370000" cy="114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20"/>
          <p:cNvSpPr/>
          <p:nvPr/>
        </p:nvSpPr>
        <p:spPr>
          <a:xfrm>
            <a:off x="3790150" y="2996050"/>
            <a:ext cx="715200" cy="5454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1203550" y="3688775"/>
            <a:ext cx="29442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❖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Prédictions de risques de maladies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❖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Recommandation de soins médicaux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838" y="1114600"/>
            <a:ext cx="2093824" cy="151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0"/>
          <p:cNvCxnSpPr>
            <a:stCxn id="153" idx="2"/>
            <a:endCxn id="150" idx="0"/>
          </p:cNvCxnSpPr>
          <p:nvPr/>
        </p:nvCxnSpPr>
        <p:spPr>
          <a:xfrm>
            <a:off x="4147750" y="2626074"/>
            <a:ext cx="0" cy="36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0"/>
          <p:cNvSpPr txBox="1"/>
          <p:nvPr/>
        </p:nvSpPr>
        <p:spPr>
          <a:xfrm>
            <a:off x="3460125" y="677850"/>
            <a:ext cx="1467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Open Sans"/>
                <a:ea typeface="Open Sans"/>
                <a:cs typeface="Open Sans"/>
                <a:sym typeface="Open Sans"/>
              </a:rPr>
              <a:t>Big Data Systems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4724400" y="3688775"/>
            <a:ext cx="29442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❖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Classification des patients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❖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Recherche de patients similaires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</a:t>
            </a:r>
            <a:r>
              <a:rPr lang="fr"/>
              <a:t> - Aperçu global</a:t>
            </a:r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0" y="1969175"/>
            <a:ext cx="8839197" cy="201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Applications dans la santé</a:t>
            </a: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5425"/>
            <a:ext cx="8839197" cy="201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/>
          <p:nvPr/>
        </p:nvSpPr>
        <p:spPr>
          <a:xfrm>
            <a:off x="6133450" y="893125"/>
            <a:ext cx="2539500" cy="1829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596075" y="3355300"/>
            <a:ext cx="1797900" cy="105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Modèles prédictifs</a:t>
            </a:r>
            <a:endParaRPr sz="1800"/>
          </a:p>
        </p:txBody>
      </p:sp>
      <p:sp>
        <p:nvSpPr>
          <p:cNvPr id="172" name="Google Shape;172;p22"/>
          <p:cNvSpPr/>
          <p:nvPr/>
        </p:nvSpPr>
        <p:spPr>
          <a:xfrm>
            <a:off x="2642450" y="3355300"/>
            <a:ext cx="1797900" cy="105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Phénotypage informatique</a:t>
            </a:r>
            <a:endParaRPr sz="1800"/>
          </a:p>
        </p:txBody>
      </p:sp>
      <p:sp>
        <p:nvSpPr>
          <p:cNvPr id="173" name="Google Shape;173;p22"/>
          <p:cNvSpPr/>
          <p:nvPr/>
        </p:nvSpPr>
        <p:spPr>
          <a:xfrm>
            <a:off x="5006075" y="3355300"/>
            <a:ext cx="1797900" cy="105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Similarité de patients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Modèles prédictifs</a:t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442250" y="2043000"/>
            <a:ext cx="1797900" cy="105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Modèles </a:t>
            </a:r>
            <a:r>
              <a:rPr lang="fr" sz="1800">
                <a:solidFill>
                  <a:schemeClr val="lt1"/>
                </a:solidFill>
              </a:rPr>
              <a:t>prédictifs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3480275" y="1896450"/>
            <a:ext cx="4153200" cy="1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Utiliser des données existantes pour construire des systèmes capables prédire le résultat d’un événement qui lui a été soumis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2393900" y="2470800"/>
            <a:ext cx="927900" cy="10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Modèles prédictifs</a:t>
            </a: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3412975" y="797975"/>
            <a:ext cx="26535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Exemple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1182525" y="1422875"/>
            <a:ext cx="57492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On veut déterminer le pourcentage de personnes atteintes de l’épilepsie qui ont répondu à des traitements donnés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1317125" y="2278525"/>
            <a:ext cx="44994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UcPeriod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Dans les 2 premières années de traitement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UcPeriod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Entre 2 et 5 ans de traitement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UcPeriod"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Continue de souffrir après 5 ans de traitement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6066475" y="2396300"/>
            <a:ext cx="5412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32%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6122700" y="2748175"/>
            <a:ext cx="5412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24%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6066475" y="3229500"/>
            <a:ext cx="5412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44%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type="title"/>
          </p:nvPr>
        </p:nvSpPr>
        <p:spPr>
          <a:xfrm>
            <a:off x="311700" y="155875"/>
            <a:ext cx="8520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Vue détaillée - Phénotypage informatique</a:t>
            </a:r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394175" y="3086100"/>
            <a:ext cx="23553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442250" y="2043000"/>
            <a:ext cx="1797900" cy="105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Types de données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2393900" y="2470800"/>
            <a:ext cx="927900" cy="10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200" y="905575"/>
            <a:ext cx="4486199" cy="36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F5B83C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