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9" r:id="rId7"/>
  </p:sldMasterIdLst>
  <p:notesMasterIdLst>
    <p:notesMasterId r:id="rId14"/>
  </p:notesMasterIdLst>
  <p:handoutMasterIdLst>
    <p:handoutMasterId r:id="rId15"/>
  </p:handoutMasterIdLst>
  <p:sldIdLst>
    <p:sldId id="431" r:id="rId8"/>
    <p:sldId id="429" r:id="rId9"/>
    <p:sldId id="426" r:id="rId10"/>
    <p:sldId id="427" r:id="rId11"/>
    <p:sldId id="430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fait Nyuito Edah" initials="PNE" lastIdx="1" clrIdx="0">
    <p:extLst>
      <p:ext uri="{19B8F6BF-5375-455C-9EA6-DF929625EA0E}">
        <p15:presenceInfo xmlns:p15="http://schemas.microsoft.com/office/powerpoint/2012/main" userId="Parfait Nyuito Eda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2F6C"/>
    <a:srgbClr val="651D32"/>
    <a:srgbClr val="FFFFFF"/>
    <a:srgbClr val="BA0C2F"/>
    <a:srgbClr val="E7E8EB"/>
    <a:srgbClr val="6C6463"/>
    <a:srgbClr val="CFCDC9"/>
    <a:srgbClr val="635C5B"/>
    <a:srgbClr val="E7E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Objects="1"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28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9896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98577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157375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5030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4457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097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554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842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1722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2F6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002F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rgbClr val="635C5B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rgbClr val="635C5B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635C5B"/>
                </a:solidFill>
              </a:rPr>
              <a:t>Procurement and Supply Management</a:t>
            </a:r>
          </a:p>
        </p:txBody>
      </p:sp>
      <p:pic>
        <p:nvPicPr>
          <p:cNvPr id="15" name="Picture 14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0" name="Picture 19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33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1266" r="784" b="18987"/>
          <a:stretch/>
        </p:blipFill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199"/>
            <a:ext cx="6248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  <a:effectLst>
                  <a:outerShdw blurRad="69850" dist="254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MI logo_strip_high re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3" name="Picture 2" descr="PEPFAR logo brandmark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7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BA0C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248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27" name="Picture 26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8" name="Picture 27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30" name="Straight Connector 29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194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2400" y="152399"/>
            <a:ext cx="8839200" cy="60198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52400" y="152399"/>
            <a:ext cx="8839200" cy="594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399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449027"/>
            <a:ext cx="7772400" cy="145910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366974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724400" y="152400"/>
            <a:ext cx="42672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2824" y="6382512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930162"/>
            <a:ext cx="3810000" cy="867930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7244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2995035"/>
            <a:ext cx="3885896" cy="867930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635C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CFCD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620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rgbClr val="6C646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MASTER SUBTITLE STYLE  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657600"/>
            <a:ext cx="320040" cy="0"/>
          </a:xfrm>
          <a:prstGeom prst="line">
            <a:avLst/>
          </a:prstGeom>
          <a:ln w="19050">
            <a:solidFill>
              <a:srgbClr val="6C6463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44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910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3226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2109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805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5270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420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384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7E7E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6248961"/>
            <a:ext cx="8839200" cy="457200"/>
          </a:xfrm>
          <a:prstGeom prst="rect">
            <a:avLst/>
          </a:prstGeom>
          <a:solidFill>
            <a:srgbClr val="E7E7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152400"/>
            <a:ext cx="8839200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3"/>
          <p:cNvSpPr txBox="1">
            <a:spLocks/>
          </p:cNvSpPr>
          <p:nvPr userDrawn="1"/>
        </p:nvSpPr>
        <p:spPr>
          <a:xfrm>
            <a:off x="419100" y="6309212"/>
            <a:ext cx="4610100" cy="338554"/>
          </a:xfrm>
          <a:prstGeom prst="rect">
            <a:avLst/>
          </a:prstGeom>
        </p:spPr>
        <p:txBody>
          <a:bodyPr vert="horz" wrap="square" lIns="0" tIns="45720" rIns="91440" bIns="45720" rtlCol="0" anchor="ctr">
            <a:sp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rgbClr val="FFFFFF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rgbClr val="002F6C"/>
                </a:solidFill>
              </a:rPr>
              <a:t>USAID Global Health Supply Chain Program</a:t>
            </a:r>
            <a:r>
              <a:rPr lang="en-US" sz="1600" b="1" baseline="0" dirty="0">
                <a:solidFill>
                  <a:srgbClr val="002F6C"/>
                </a:solidFill>
              </a:rPr>
              <a:t> </a:t>
            </a:r>
            <a:endParaRPr lang="en-US" sz="1600" b="1" dirty="0">
              <a:solidFill>
                <a:srgbClr val="BA0C2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9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77" r:id="rId17"/>
    <p:sldLayoutId id="2147483698" r:id="rId18"/>
    <p:sldLayoutId id="2147483674" r:id="rId19"/>
    <p:sldLayoutId id="2147483709" r:id="rId20"/>
    <p:sldLayoutId id="2147483710" r:id="rId21"/>
    <p:sldLayoutId id="2147483711" r:id="rId22"/>
    <p:sldLayoutId id="2147483712" r:id="rId23"/>
    <p:sldLayoutId id="2147483714" r:id="rId24"/>
    <p:sldLayoutId id="2147483696" r:id="rId25"/>
    <p:sldLayoutId id="2147483740" r:id="rId2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29683" cy="367665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4000" b="1" dirty="0">
                <a:solidFill>
                  <a:srgbClr val="002F6C"/>
                </a:solidFill>
              </a:rPr>
              <a:t>SESSION 6: </a:t>
            </a:r>
            <a:br>
              <a:rPr lang="en-US" sz="4000" b="1" dirty="0">
                <a:solidFill>
                  <a:srgbClr val="002F6C"/>
                </a:solidFill>
              </a:rPr>
            </a:br>
            <a:r>
              <a:rPr lang="fr-FR" sz="4000" b="1" dirty="0">
                <a:solidFill>
                  <a:srgbClr val="002F6C"/>
                </a:solidFill>
              </a:rPr>
              <a:t>DONNEES LOGISTIQUES ESSENTIELLES &amp; OUTILS DU I-SIGL</a:t>
            </a:r>
            <a:endParaRPr lang="en-US" sz="4000" b="1" dirty="0">
              <a:solidFill>
                <a:srgbClr val="002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59C59-9464-4742-846F-6D27A57E2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80278"/>
            <a:ext cx="8077201" cy="92008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 err="1">
                <a:solidFill>
                  <a:srgbClr val="002F6C"/>
                </a:solidFill>
              </a:rPr>
              <a:t>Objectifs</a:t>
            </a:r>
            <a:r>
              <a:rPr lang="en-US" sz="4400" b="1" dirty="0">
                <a:solidFill>
                  <a:srgbClr val="002F6C"/>
                </a:solidFill>
              </a:rPr>
              <a:t> de la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29884-E518-4199-B55A-8A74F13F5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24000"/>
            <a:ext cx="8763000" cy="464820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fr-FR" sz="2800" dirty="0"/>
              <a:t>Expliquer les données logistiques essentielles ;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fr-FR" sz="2800" dirty="0"/>
              <a:t>Identifier les outils du I-SIGL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4DEBF-0CCC-4DBD-B891-4D70A219A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26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7FA92-CAEF-4313-9718-18EFD8341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52400"/>
            <a:ext cx="8534400" cy="651340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fr-FR" sz="4000" b="1" dirty="0">
                <a:solidFill>
                  <a:srgbClr val="002F6C"/>
                </a:solidFill>
              </a:rPr>
              <a:t>Trois données logistiques essentielles</a:t>
            </a:r>
            <a:endParaRPr lang="en-US" sz="40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8F2D0-DF28-402D-BAF2-4A1274801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9436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r-FR" sz="2400" b="1" dirty="0"/>
              <a:t>Le stock disponible et utilisable</a:t>
            </a:r>
          </a:p>
          <a:p>
            <a:pPr lvl="1"/>
            <a:r>
              <a:rPr lang="fr-FR" sz="1800" dirty="0"/>
              <a:t>Quantité de stock disponible et effectivement utilisable. Des produits qui ne peuvent pas être utilisés ne sont pas considérés disponibles ; ils sont plutôt considérés comme des pertes.</a:t>
            </a: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fr-FR" sz="800" b="1" dirty="0"/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r-FR" sz="2400" b="1" dirty="0"/>
              <a:t>La consommation</a:t>
            </a:r>
          </a:p>
          <a:p>
            <a:pPr lvl="1"/>
            <a:r>
              <a:rPr lang="fr-FR" sz="1800" dirty="0"/>
              <a:t>Quantité de stock distribuée aux consommateurs ou utilisée par les prestataires au cours d’un laps de temps déterminé et communément exprimé en CMM. </a:t>
            </a: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fr-FR" sz="800" b="1" dirty="0"/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r-FR" sz="2400" b="1" dirty="0"/>
              <a:t>Les pertes et ajustements</a:t>
            </a:r>
          </a:p>
          <a:p>
            <a:pPr lvl="1"/>
            <a:r>
              <a:rPr lang="fr-FR" sz="1800" b="1" dirty="0"/>
              <a:t>Les pertes</a:t>
            </a:r>
            <a:r>
              <a:rPr lang="fr-FR" sz="1800" dirty="0"/>
              <a:t> sont les quantités de stock retirées du réseau de distribution pour toutes raisons autres que la consommation par les clients (péremption, vol, endommagés…)</a:t>
            </a:r>
            <a:endParaRPr lang="en-US" sz="1800" dirty="0"/>
          </a:p>
          <a:p>
            <a:pPr lvl="1"/>
            <a:r>
              <a:rPr lang="fr-FR" sz="1800" b="1" dirty="0"/>
              <a:t>Les ajustements</a:t>
            </a:r>
            <a:r>
              <a:rPr lang="fr-FR" sz="1800" dirty="0"/>
              <a:t> concernent les quantités livrées à d’autres entités ou reçues de ces dernières au même niveau du réseau de distribution. </a:t>
            </a:r>
          </a:p>
          <a:p>
            <a:pPr marL="857250" lvl="2" indent="0">
              <a:buNone/>
            </a:pPr>
            <a:r>
              <a:rPr lang="fr-FR" sz="1800" dirty="0"/>
              <a:t>Les ajustements peuvent également être l’écart positif ou négatif inexpliqué entre le stock physique et le stock théorique sur la fiche de stock.</a:t>
            </a:r>
            <a:endParaRPr lang="fr-FR" sz="18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B21F2E-464E-4F46-B6FF-B1B3D1082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8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1B3AA-005E-4F0B-ABC8-80641E870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26380"/>
            <a:ext cx="8686799" cy="5334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fr-FR" sz="2800" b="1" dirty="0">
                <a:solidFill>
                  <a:srgbClr val="002F6C"/>
                </a:solidFill>
              </a:rPr>
              <a:t>Outils du I-SIGL</a:t>
            </a:r>
            <a:endParaRPr lang="en-US" sz="28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E298E-EF6B-4796-8614-452873610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85800"/>
            <a:ext cx="8762999" cy="5943600"/>
          </a:xfr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gestion de stock</a:t>
            </a:r>
            <a:r>
              <a:rPr lang="fr-FR" sz="2200" dirty="0"/>
              <a:t>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dirty="0"/>
              <a:t>Contiennent des informations sur les produits emmagasinés:</a:t>
            </a:r>
          </a:p>
          <a:p>
            <a:pPr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fr-FR" sz="2200" i="1" dirty="0"/>
              <a:t>Fiche de stock, Fiche d’inventaire, Registre de pertes</a:t>
            </a:r>
            <a:endParaRPr lang="en-US" sz="2200" dirty="0"/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transaction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dirty="0"/>
              <a:t>Contiennent des informations sur le transfert/livraison des produits : </a:t>
            </a:r>
          </a:p>
          <a:p>
            <a:pPr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fr-FR" sz="2200" i="1" dirty="0"/>
              <a:t>Bon de commande (combiné au rapport de gestion), Bordereau de livraison</a:t>
            </a:r>
            <a:endParaRPr lang="en-US" sz="2200" i="1" dirty="0"/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consommation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dirty="0"/>
              <a:t>Contiennent des informations sur la consommation ou l’utilisation des produits : </a:t>
            </a:r>
          </a:p>
          <a:p>
            <a:pPr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fr-FR" sz="2200" i="1" dirty="0"/>
              <a:t>Registre de dispensation des produits de gratuité, Registre de vente</a:t>
            </a:r>
            <a:endParaRPr lang="en-US" sz="2200" i="1" dirty="0"/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rapportage :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i="1" dirty="0"/>
              <a:t>Pour la transmission de l’information logistique</a:t>
            </a:r>
            <a:endParaRPr lang="en-US" sz="2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53AABD-6597-4812-BBF3-DFB7645B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08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2F707-08AB-4839-8BFD-0BB84B67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09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/>
              <a:t>Enoncé de l’exercice de groupes:</a:t>
            </a:r>
          </a:p>
          <a:p>
            <a:pPr marL="0" indent="0">
              <a:buNone/>
            </a:pPr>
            <a:r>
              <a:rPr lang="fr-FR" sz="2400" dirty="0"/>
              <a:t>En utilisant le manuel de procédures du I-SIGL, identifier et décrire chacun des outils du I-SIGL correspondants à votre groupe de travail :</a:t>
            </a:r>
            <a:endParaRPr lang="en-US" sz="2400" dirty="0"/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2400" dirty="0"/>
              <a:t>Groupe 1: Outils de gestion de stock</a:t>
            </a:r>
            <a:endParaRPr lang="en-US" sz="2400" dirty="0"/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2400" dirty="0"/>
              <a:t>Groupe 2: Outils de consommation</a:t>
            </a:r>
            <a:endParaRPr lang="en-US" sz="2400" dirty="0"/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2400" dirty="0"/>
              <a:t>Groupe 3: Outils de transaction et outils de rapportage</a:t>
            </a:r>
            <a:endParaRPr lang="en-US" sz="2400" dirty="0"/>
          </a:p>
          <a:p>
            <a:pPr marL="0" indent="0">
              <a:buNone/>
            </a:pPr>
            <a:r>
              <a:rPr lang="fr-FR" sz="2400" dirty="0"/>
              <a:t>Pour chaque outil, indiquer à quoi il sert et son lien avec d’autres outils du I-SIGL </a:t>
            </a:r>
            <a:r>
              <a:rPr lang="fr-FR" sz="2400" i="1" dirty="0"/>
              <a:t>(Exemple : sources des données utilisées pour le remplir et/ou fournit des données pour renseigner un autre outil du I-SIGL)</a:t>
            </a:r>
            <a:r>
              <a:rPr lang="fr-FR" sz="2400" dirty="0"/>
              <a:t>.</a:t>
            </a:r>
            <a:endParaRPr lang="en-US" sz="2400" dirty="0"/>
          </a:p>
          <a:p>
            <a:pPr marL="0" indent="0">
              <a:buNone/>
            </a:pPr>
            <a:r>
              <a:rPr lang="fr-FR" sz="2400" dirty="0"/>
              <a:t>La durée de cet exercice de groupe est de 30 minutes.</a:t>
            </a:r>
            <a:endParaRPr lang="en-US" sz="2400" dirty="0"/>
          </a:p>
          <a:p>
            <a:pPr marL="0" indent="0">
              <a:buNone/>
            </a:pPr>
            <a:r>
              <a:rPr lang="fr-FR" sz="2400" dirty="0"/>
              <a:t>Chaque groupe désignera un rapporteur pour la présentation de ses résultats en plénière.</a:t>
            </a:r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68" y="143868"/>
            <a:ext cx="8610600" cy="615288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002F6C"/>
                </a:solidFill>
              </a:rPr>
              <a:t>Outils du I-SIGL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808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 txBox="1">
            <a:spLocks/>
          </p:cNvSpPr>
          <p:nvPr/>
        </p:nvSpPr>
        <p:spPr>
          <a:xfrm>
            <a:off x="484897" y="2103669"/>
            <a:ext cx="8342452" cy="251575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99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53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92221e2f7854406845ac60820df7ed7 xmlns="cefe93dd-05a6-408b-9c4b-8300e21d9c93">
      <Terms xmlns="http://schemas.microsoft.com/office/infopath/2007/PartnerControls"/>
    </p92221e2f7854406845ac60820df7ed7>
    <TaxCatchAll xmlns="cefe93dd-05a6-408b-9c4b-8300e21d9c93"/>
  </documentManagement>
</p:properties>
</file>

<file path=customXml/item2.xml><?xml version="1.0" encoding="utf-8"?>
<?mso-contentType ?>
<PolicyDirtyBag xmlns="microsoft.office.server.policy.changes">
  <Microsoft.Office.RecordsManagement.PolicyFeatures.Expiration op="Delete"/>
</PolicyDirtyBag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28f09d94-fb0a-4d62-82b4-92c7f60c03ad" ContentTypeId="0x010100ADC8C9B4438F49D88D7FB1BC47D5DB7C10" PreviousValue="false"/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ADC8C9B4438F49D88D7FB1BC47D5DB7C1000104E2B8BA3F044448EFCAE75B131E399" ma:contentTypeVersion="48" ma:contentTypeDescription="Project Communications" ma:contentTypeScope="" ma:versionID="f861c53e5a2067fcb2f116626525d2dc">
  <xsd:schema xmlns:xsd="http://www.w3.org/2001/XMLSchema" xmlns:xs="http://www.w3.org/2001/XMLSchema" xmlns:p="http://schemas.microsoft.com/office/2006/metadata/properties" xmlns:ns3="cefe93dd-05a6-408b-9c4b-8300e21d9c93" targetNamespace="http://schemas.microsoft.com/office/2006/metadata/properties" ma:root="true" ma:fieldsID="a75c519a015f0d368034f22e51f6d067" ns3:_="">
    <xsd:import namespace="cefe93dd-05a6-408b-9c4b-8300e21d9c93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p92221e2f7854406845ac60820df7ed7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e93dd-05a6-408b-9c4b-8300e21d9c93" elementFormDefault="qualified">
    <xsd:import namespace="http://schemas.microsoft.com/office/2006/documentManagement/types"/>
    <xsd:import namespace="http://schemas.microsoft.com/office/infopath/2007/PartnerControls"/>
    <xsd:element name="TaxCatchAll" ma:index="4" nillable="true" ma:displayName="Taxonomy Catch All Column" ma:hidden="true" ma:list="{f2221b34-579a-4f72-9d21-306349d2bbeb}" ma:internalName="TaxCatchAll" ma:showField="CatchAllData" ma:web="cefe93dd-05a6-408b-9c4b-8300e21d9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92221e2f7854406845ac60820df7ed7" ma:index="5" nillable="true" ma:taxonomy="true" ma:internalName="p92221e2f7854406845ac60820df7ed7" ma:taxonomyFieldName="ProjectDocumentType" ma:displayName="Project Document Type" ma:fieldId="{992221e2-f785-4406-845a-c60820df7ed7}" ma:sspId="28f09d94-fb0a-4d62-82b4-92c7f60c03ad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C4A9A3-0269-4EBF-A5E1-44F9768D2671}">
  <ds:schemaRefs>
    <ds:schemaRef ds:uri="http://www.w3.org/XML/1998/namespace"/>
    <ds:schemaRef ds:uri="http://purl.org/dc/terms/"/>
    <ds:schemaRef ds:uri="cefe93dd-05a6-408b-9c4b-8300e21d9c9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47B4320-1A75-457E-B6F0-B55F0BA5633B}">
  <ds:schemaRefs>
    <ds:schemaRef ds:uri="microsoft.office.server.policy.changes"/>
  </ds:schemaRefs>
</ds:datastoreItem>
</file>

<file path=customXml/itemProps3.xml><?xml version="1.0" encoding="utf-8"?>
<ds:datastoreItem xmlns:ds="http://schemas.openxmlformats.org/officeDocument/2006/customXml" ds:itemID="{DE3D16EF-6163-4A27-911C-5C1759FE585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C8D2C3F-A330-4633-A849-E878D0195DB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B3B11F2-9C68-4070-B3C5-D05ED0AC77EB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55287D1B-DBC2-46F5-A90B-3D901399C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e93dd-05a6-408b-9c4b-8300e21d9c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12662</TotalTime>
  <Words>390</Words>
  <Application>Microsoft Office PowerPoint</Application>
  <PresentationFormat>Affichage à l'écran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Gill Sans MT</vt:lpstr>
      <vt:lpstr>Trebuchet MS</vt:lpstr>
      <vt:lpstr>Wingdings</vt:lpstr>
      <vt:lpstr>Wingdings 3</vt:lpstr>
      <vt:lpstr>Facet</vt:lpstr>
      <vt:lpstr>SESSION 6:  DONNEES LOGISTIQUES ESSENTIELLES &amp; OUTILS DU I-SIGL</vt:lpstr>
      <vt:lpstr>Objectifs de la session</vt:lpstr>
      <vt:lpstr>Trois données logistiques essentielles</vt:lpstr>
      <vt:lpstr>Outils du I-SIGL</vt:lpstr>
      <vt:lpstr>Outils du I-SIGL</vt:lpstr>
      <vt:lpstr>Présentation PowerPoint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User</cp:lastModifiedBy>
  <cp:revision>339</cp:revision>
  <dcterms:created xsi:type="dcterms:W3CDTF">2016-05-03T20:02:08Z</dcterms:created>
  <dcterms:modified xsi:type="dcterms:W3CDTF">2022-02-05T22:54:37Z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0x010100ADC8C9B4438F49D88D7FB1BC47D5DB7C1000104E2B8BA3F044448EFCAE75B131E399</vt:lpwstr>
  </property>
  <property fmtid="{D5CDD505-2E9C-101B-9397-08002B2CF9AE}" pid="3" name="ProjectDocumentType">
    <vt:lpwstr/>
  </property>
</Properties>
</file>