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2" d="100"/>
          <a:sy n="72" d="100"/>
        </p:scale>
        <p:origin x="3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05A65-F145-4A4E-8BAE-220E2B0BB78B}" type="datetimeFigureOut">
              <a:rPr lang="fr-FR" smtClean="0"/>
              <a:t>02/02/2021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E0636-A5DB-44D4-A1BC-0F00847FFAC2}" type="slidenum">
              <a:rPr lang="fr-FR" smtClean="0"/>
              <a:t>‹N°›</a:t>
            </a:fld>
            <a:endParaRPr lang="fr-FR"/>
          </a:p>
        </p:txBody>
      </p:sp>
    </p:spTree>
    <p:extLst>
      <p:ext uri="{BB962C8B-B14F-4D97-AF65-F5344CB8AC3E}">
        <p14:creationId xmlns:p14="http://schemas.microsoft.com/office/powerpoint/2010/main" val="118841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Correct. La réponse est d, tout ce qui précède. Ce sont là quelques-unes des raisons pour lesquelles un grand nombre de participants est souvent nécessaire pour les GWAS. Ces trois raisons rendent la recherche d'une variante spécifique difficile. Si une variante a un petit effet, elle peut se perdre dans le bruit d'une étude. Si plusieurs gènes peuvent être impliqués dans un trait, ils peuvent tous se retrouver dans le même groupe d'étude, ce qui rend difficile l'obtention de données sur un seul d'entre eux. Et si une variante est rare, elle sera difficile à trouver.</a:t>
            </a:r>
          </a:p>
        </p:txBody>
      </p:sp>
      <p:sp>
        <p:nvSpPr>
          <p:cNvPr id="4" name="Espace réservé du numéro de diapositive 3"/>
          <p:cNvSpPr>
            <a:spLocks noGrp="1"/>
          </p:cNvSpPr>
          <p:nvPr>
            <p:ph type="sldNum" sz="quarter" idx="5"/>
          </p:nvPr>
        </p:nvSpPr>
        <p:spPr/>
        <p:txBody>
          <a:bodyPr/>
          <a:lstStyle/>
          <a:p>
            <a:fld id="{46BE0636-A5DB-44D4-A1BC-0F00847FFAC2}" type="slidenum">
              <a:rPr lang="fr-FR" smtClean="0"/>
              <a:t>4</a:t>
            </a:fld>
            <a:endParaRPr lang="fr-FR"/>
          </a:p>
        </p:txBody>
      </p:sp>
    </p:spTree>
    <p:extLst>
      <p:ext uri="{BB962C8B-B14F-4D97-AF65-F5344CB8AC3E}">
        <p14:creationId xmlns:p14="http://schemas.microsoft.com/office/powerpoint/2010/main" val="2346824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Correct. La réponse est a. Pour voir une grande taille d'effet, l'allèle doit être suffisant, ce qui signifie que toute personne possédant l'allèle est atteinte de la maladie. Si elle est insuffisante, votre groupe de contrôle comprendra des personnes atteintes de l'allèle qui ne sont pas atteintes de la maladie. Il faut également savoir quel moyen d'avoir la maladie est nécessaire pour avoir l'allèle. Si ce n'est pas nécessaire, cela signifie que d'autres allèles sont également à l'origine de la maladie.</a:t>
            </a:r>
          </a:p>
          <a:p>
            <a:endParaRPr lang="fr-FR" dirty="0"/>
          </a:p>
        </p:txBody>
      </p:sp>
      <p:sp>
        <p:nvSpPr>
          <p:cNvPr id="4" name="Espace réservé du numéro de diapositive 3"/>
          <p:cNvSpPr>
            <a:spLocks noGrp="1"/>
          </p:cNvSpPr>
          <p:nvPr>
            <p:ph type="sldNum" sz="quarter" idx="5"/>
          </p:nvPr>
        </p:nvSpPr>
        <p:spPr/>
        <p:txBody>
          <a:bodyPr/>
          <a:lstStyle/>
          <a:p>
            <a:fld id="{46BE0636-A5DB-44D4-A1BC-0F00847FFAC2}" type="slidenum">
              <a:rPr lang="fr-FR" smtClean="0"/>
              <a:t>5</a:t>
            </a:fld>
            <a:endParaRPr lang="fr-FR"/>
          </a:p>
        </p:txBody>
      </p:sp>
    </p:spTree>
    <p:extLst>
      <p:ext uri="{BB962C8B-B14F-4D97-AF65-F5344CB8AC3E}">
        <p14:creationId xmlns:p14="http://schemas.microsoft.com/office/powerpoint/2010/main" val="1578627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Correct. La réponse est f. </a:t>
            </a:r>
            <a:r>
              <a:rPr lang="fr-FR"/>
              <a:t>De nombreux gènes ne se séquencent pas encore assez bien pour obtenir de bons résultats, nous n'avons pas une bonne compréhension de ce qui se passe en dehors des parties codantes des gènes et nous nous efforçons encore de rassembler toutes les informations que nous obtenons.</a:t>
            </a:r>
            <a:endParaRPr lang="fr-FR" dirty="0"/>
          </a:p>
        </p:txBody>
      </p:sp>
      <p:sp>
        <p:nvSpPr>
          <p:cNvPr id="4" name="Espace réservé du numéro de diapositive 3"/>
          <p:cNvSpPr>
            <a:spLocks noGrp="1"/>
          </p:cNvSpPr>
          <p:nvPr>
            <p:ph type="sldNum" sz="quarter" idx="5"/>
          </p:nvPr>
        </p:nvSpPr>
        <p:spPr/>
        <p:txBody>
          <a:bodyPr/>
          <a:lstStyle/>
          <a:p>
            <a:fld id="{46BE0636-A5DB-44D4-A1BC-0F00847FFAC2}" type="slidenum">
              <a:rPr lang="fr-FR" smtClean="0"/>
              <a:t>6</a:t>
            </a:fld>
            <a:endParaRPr lang="fr-FR"/>
          </a:p>
        </p:txBody>
      </p:sp>
    </p:spTree>
    <p:extLst>
      <p:ext uri="{BB962C8B-B14F-4D97-AF65-F5344CB8AC3E}">
        <p14:creationId xmlns:p14="http://schemas.microsoft.com/office/powerpoint/2010/main" val="2181696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4F94FA-9880-402B-9AAA-80FDCE759E2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32B9BD6-6E90-426E-9379-48F558EBDB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11DC9C5-CBE0-48DF-87F8-108F2D492A30}"/>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AAD0D83B-D713-4C1E-9DE2-D7B39AF90C7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7C4C3C-EDDA-450B-BB7F-1A643491762D}"/>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321255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4C9B3C-FAA6-42B1-8146-BC0CBC68953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FC3AF21-4B28-43AE-B795-5307F5EB392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41344E-53FE-4B2E-A244-E6FCEC89A2EC}"/>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249924B9-C721-410E-B309-D8EB142D2D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2EF733-8FCD-4392-AA94-B9C0184D1C79}"/>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250408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AFEFD80-3AB8-4121-A83A-F4835D5DD6B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A99743A-0418-4CDA-965E-EF7AF73BED96}"/>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2119616-E4E8-4DC2-AB8F-2175CB30B07E}"/>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77C17C3F-4A0A-4AC6-96DA-6C8D7D1FA8E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A6636A-58A4-4F8F-B813-2708C70C90F2}"/>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421967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32ACD1-9ED1-497C-AB96-FA24CCC5CF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FF9450A-EF76-46AA-913C-F0049200F658}"/>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F31783-411C-416F-A9C7-9F1DCE1C7668}"/>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4532E8FB-54E8-4C87-9B62-F83CFA2849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5017A1-8710-48B2-887D-41E08F459745}"/>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22753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98926E-E448-4ED2-B313-EFEEAA8E07D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15B7625-2190-46EC-B6AE-A49A94C71A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55F0F93F-A820-4930-91D1-7FB6B99687EE}"/>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2FB58C2D-9040-4210-898F-4C7326D69C3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7C1AA19-9DCC-4B99-A45B-4437FA22F729}"/>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57861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7A139-0213-416E-A172-4FB2B4EBFF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50E1C46-2E13-412C-98CA-A68E969E96C9}"/>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62AD06F-D62E-46C2-AAED-6CD5E4E452D1}"/>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3F6D226-818E-49FB-8066-3CB667AD4763}"/>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1308C474-F2A0-4D5F-8943-074C03F2B0A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6AD5441-ABC7-48C7-9E03-029AC0B99374}"/>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2365196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86D438-CB70-4371-9A36-DA719126369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A7EFFB-2A04-45EC-A087-1BE54310E0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5C12696-D4CB-423E-918D-A7D431F8F8F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B2870B1-244E-411B-A939-499E76A385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31CD9899-74AC-4D91-9714-2961B3FF6EF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84426ED-9A02-42AD-9182-461ADDCDE98F}"/>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8" name="Espace réservé du pied de page 7">
            <a:extLst>
              <a:ext uri="{FF2B5EF4-FFF2-40B4-BE49-F238E27FC236}">
                <a16:creationId xmlns:a16="http://schemas.microsoft.com/office/drawing/2014/main" id="{B6ABB044-4BAF-4E7F-8D6F-ECF57CA767B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D1D9A6F-2501-48F1-8C0D-08EB473100F9}"/>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91555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764827-A166-4F82-BFC9-5CC636F2CF5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336317E-C06B-4450-841C-7F73D26D17CF}"/>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4" name="Espace réservé du pied de page 3">
            <a:extLst>
              <a:ext uri="{FF2B5EF4-FFF2-40B4-BE49-F238E27FC236}">
                <a16:creationId xmlns:a16="http://schemas.microsoft.com/office/drawing/2014/main" id="{E59FE37E-FC87-4934-B121-B87FBCB8C63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450E964-4A40-4679-8E01-BB2AECC7FFF2}"/>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27595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9F160C3-086F-4A42-BC62-F0EA56A5DD4F}"/>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3" name="Espace réservé du pied de page 2">
            <a:extLst>
              <a:ext uri="{FF2B5EF4-FFF2-40B4-BE49-F238E27FC236}">
                <a16:creationId xmlns:a16="http://schemas.microsoft.com/office/drawing/2014/main" id="{B5F5A51F-8A90-4F42-863D-347E2AB49A6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8C86CDC-E63C-4219-9997-4530F4B0FFCE}"/>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91786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8B8A46-4DE8-427F-B878-039278A975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1B7FDC9-A341-4D15-8D15-086D7A73DC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BA26ABC-C47C-4D6E-ACCD-167CABFC2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EAB3905-8112-4309-83FA-86C36A207AF0}"/>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948A4C6A-0ED1-4E70-AD45-F0A8C90DAF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FA1666A-95E1-4976-84DA-1ABA2F599BE2}"/>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382889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A80692-F451-41E4-B92E-7CF2449F34A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214509B-E8EF-4DD9-897B-322594D55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4AD7526-E22B-4075-BC40-25A763F3A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91D888A-947C-4225-BA10-22A09DE39F05}"/>
              </a:ext>
            </a:extLst>
          </p:cNvPr>
          <p:cNvSpPr>
            <a:spLocks noGrp="1"/>
          </p:cNvSpPr>
          <p:nvPr>
            <p:ph type="dt" sz="half" idx="10"/>
          </p:nvPr>
        </p:nvSpPr>
        <p:spPr/>
        <p:txBody>
          <a:bodyPr/>
          <a:lstStyle/>
          <a:p>
            <a:fld id="{8C3056D4-F734-4EC6-A94E-92B59C934C22}" type="datetimeFigureOut">
              <a:rPr lang="fr-FR" smtClean="0"/>
              <a:t>02/02/2021</a:t>
            </a:fld>
            <a:endParaRPr lang="fr-FR"/>
          </a:p>
        </p:txBody>
      </p:sp>
      <p:sp>
        <p:nvSpPr>
          <p:cNvPr id="6" name="Espace réservé du pied de page 5">
            <a:extLst>
              <a:ext uri="{FF2B5EF4-FFF2-40B4-BE49-F238E27FC236}">
                <a16:creationId xmlns:a16="http://schemas.microsoft.com/office/drawing/2014/main" id="{5D0B5BCF-3C45-4E38-8985-D3673C7B469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7C9E3A-3EA6-4B7B-AF42-56AFB2776E5F}"/>
              </a:ext>
            </a:extLst>
          </p:cNvPr>
          <p:cNvSpPr>
            <a:spLocks noGrp="1"/>
          </p:cNvSpPr>
          <p:nvPr>
            <p:ph type="sldNum" sz="quarter" idx="12"/>
          </p:nvPr>
        </p:nvSpPr>
        <p:spPr/>
        <p:txBody>
          <a:bodyPr/>
          <a:lstStyle/>
          <a:p>
            <a:fld id="{F209B67D-0F41-4344-BB6C-AD2A27E4C829}" type="slidenum">
              <a:rPr lang="fr-FR" smtClean="0"/>
              <a:t>‹N°›</a:t>
            </a:fld>
            <a:endParaRPr lang="fr-FR"/>
          </a:p>
        </p:txBody>
      </p:sp>
    </p:spTree>
    <p:extLst>
      <p:ext uri="{BB962C8B-B14F-4D97-AF65-F5344CB8AC3E}">
        <p14:creationId xmlns:p14="http://schemas.microsoft.com/office/powerpoint/2010/main" val="255683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27DBE21-04EF-4424-AEAD-371C063B5A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781BEAD-28E3-494E-96D0-0E0200DF07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10FA71-64EC-4EFF-828B-A80F7EDF77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056D4-F734-4EC6-A94E-92B59C934C22}" type="datetimeFigureOut">
              <a:rPr lang="fr-FR" smtClean="0"/>
              <a:t>02/02/2021</a:t>
            </a:fld>
            <a:endParaRPr lang="fr-FR"/>
          </a:p>
        </p:txBody>
      </p:sp>
      <p:sp>
        <p:nvSpPr>
          <p:cNvPr id="5" name="Espace réservé du pied de page 4">
            <a:extLst>
              <a:ext uri="{FF2B5EF4-FFF2-40B4-BE49-F238E27FC236}">
                <a16:creationId xmlns:a16="http://schemas.microsoft.com/office/drawing/2014/main" id="{C50B6644-6081-49B0-9585-E011374112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DA212A2-4EF8-4108-9052-19E0260ADF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9B67D-0F41-4344-BB6C-AD2A27E4C829}" type="slidenum">
              <a:rPr lang="fr-FR" smtClean="0"/>
              <a:t>‹N°›</a:t>
            </a:fld>
            <a:endParaRPr lang="fr-FR"/>
          </a:p>
        </p:txBody>
      </p:sp>
    </p:spTree>
    <p:extLst>
      <p:ext uri="{BB962C8B-B14F-4D97-AF65-F5344CB8AC3E}">
        <p14:creationId xmlns:p14="http://schemas.microsoft.com/office/powerpoint/2010/main" val="3885026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D78D77-08E5-4AB9-97E1-23004EDC9C25}"/>
              </a:ext>
            </a:extLst>
          </p:cNvPr>
          <p:cNvSpPr>
            <a:spLocks noGrp="1"/>
          </p:cNvSpPr>
          <p:nvPr>
            <p:ph type="ctrTitle"/>
          </p:nvPr>
        </p:nvSpPr>
        <p:spPr/>
        <p:txBody>
          <a:bodyPr/>
          <a:lstStyle/>
          <a:p>
            <a:r>
              <a:rPr lang="fr-FR" dirty="0"/>
              <a:t>TD 020221</a:t>
            </a:r>
          </a:p>
        </p:txBody>
      </p:sp>
    </p:spTree>
    <p:extLst>
      <p:ext uri="{BB962C8B-B14F-4D97-AF65-F5344CB8AC3E}">
        <p14:creationId xmlns:p14="http://schemas.microsoft.com/office/powerpoint/2010/main" val="2427375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A3DD4D-95A7-42FA-8E8B-61234CB577D5}"/>
              </a:ext>
            </a:extLst>
          </p:cNvPr>
          <p:cNvSpPr>
            <a:spLocks noGrp="1"/>
          </p:cNvSpPr>
          <p:nvPr>
            <p:ph type="title"/>
          </p:nvPr>
        </p:nvSpPr>
        <p:spPr>
          <a:xfrm>
            <a:off x="838200" y="365126"/>
            <a:ext cx="10515600" cy="893832"/>
          </a:xfrm>
        </p:spPr>
        <p:txBody>
          <a:bodyPr/>
          <a:lstStyle/>
          <a:p>
            <a:r>
              <a:rPr lang="fr-FR" b="1" dirty="0"/>
              <a:t>Question 1</a:t>
            </a:r>
          </a:p>
        </p:txBody>
      </p:sp>
      <p:sp>
        <p:nvSpPr>
          <p:cNvPr id="3" name="Espace réservé du contenu 2">
            <a:extLst>
              <a:ext uri="{FF2B5EF4-FFF2-40B4-BE49-F238E27FC236}">
                <a16:creationId xmlns:a16="http://schemas.microsoft.com/office/drawing/2014/main" id="{978A0655-FC10-435A-8A05-78F7D2E2EFAA}"/>
              </a:ext>
            </a:extLst>
          </p:cNvPr>
          <p:cNvSpPr>
            <a:spLocks noGrp="1"/>
          </p:cNvSpPr>
          <p:nvPr>
            <p:ph idx="1"/>
          </p:nvPr>
        </p:nvSpPr>
        <p:spPr>
          <a:ln>
            <a:solidFill>
              <a:schemeClr val="tx1"/>
            </a:solidFill>
          </a:ln>
        </p:spPr>
        <p:txBody>
          <a:bodyPr/>
          <a:lstStyle/>
          <a:p>
            <a:r>
              <a:rPr lang="fr-FR" dirty="0"/>
              <a:t>Vous travaillez sur une maladie génétique qui exige que 100 % des cellules absorbent le gène ajouté. La thérapie génique est-elle un bon moyen de traiter cette maladie ? Choisissez : </a:t>
            </a:r>
          </a:p>
          <a:p>
            <a:r>
              <a:rPr lang="fr-FR" dirty="0"/>
              <a:t>a. Je ne peux rien dire </a:t>
            </a:r>
          </a:p>
          <a:p>
            <a:r>
              <a:rPr lang="fr-FR" dirty="0"/>
              <a:t>b. Oui </a:t>
            </a:r>
          </a:p>
          <a:p>
            <a:r>
              <a:rPr lang="fr-FR" dirty="0"/>
              <a:t>c. Non</a:t>
            </a:r>
          </a:p>
        </p:txBody>
      </p:sp>
    </p:spTree>
    <p:extLst>
      <p:ext uri="{BB962C8B-B14F-4D97-AF65-F5344CB8AC3E}">
        <p14:creationId xmlns:p14="http://schemas.microsoft.com/office/powerpoint/2010/main" val="408108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819374-4F41-4780-ACB2-60A329560228}"/>
              </a:ext>
            </a:extLst>
          </p:cNvPr>
          <p:cNvSpPr>
            <a:spLocks noGrp="1"/>
          </p:cNvSpPr>
          <p:nvPr>
            <p:ph type="title"/>
          </p:nvPr>
        </p:nvSpPr>
        <p:spPr>
          <a:xfrm>
            <a:off x="838200" y="365126"/>
            <a:ext cx="10515600" cy="761310"/>
          </a:xfrm>
          <a:ln>
            <a:solidFill>
              <a:schemeClr val="tx1"/>
            </a:solidFill>
          </a:ln>
        </p:spPr>
        <p:txBody>
          <a:bodyPr/>
          <a:lstStyle/>
          <a:p>
            <a:r>
              <a:rPr lang="fr-FR" b="1" dirty="0"/>
              <a:t>Question 2</a:t>
            </a:r>
          </a:p>
        </p:txBody>
      </p:sp>
      <p:sp>
        <p:nvSpPr>
          <p:cNvPr id="3" name="Espace réservé du contenu 2">
            <a:extLst>
              <a:ext uri="{FF2B5EF4-FFF2-40B4-BE49-F238E27FC236}">
                <a16:creationId xmlns:a16="http://schemas.microsoft.com/office/drawing/2014/main" id="{50476C39-426D-4DF5-9188-9370E13C7F25}"/>
              </a:ext>
            </a:extLst>
          </p:cNvPr>
          <p:cNvSpPr>
            <a:spLocks noGrp="1"/>
          </p:cNvSpPr>
          <p:nvPr>
            <p:ph idx="1"/>
          </p:nvPr>
        </p:nvSpPr>
        <p:spPr>
          <a:ln>
            <a:solidFill>
              <a:schemeClr val="tx1"/>
            </a:solidFill>
          </a:ln>
        </p:spPr>
        <p:txBody>
          <a:bodyPr/>
          <a:lstStyle/>
          <a:p>
            <a:pPr>
              <a:lnSpc>
                <a:spcPct val="150000"/>
              </a:lnSpc>
            </a:pPr>
            <a:r>
              <a:rPr lang="fr-FR" dirty="0"/>
              <a:t>Vous voulez trouver de nouveaux gènes de résistance aux antibiotiques contre des microbes de l'intestin d'un patient. La meilleure approche est :Sélectionnez une réponse: </a:t>
            </a:r>
          </a:p>
          <a:p>
            <a:pPr>
              <a:lnSpc>
                <a:spcPct val="150000"/>
              </a:lnSpc>
            </a:pPr>
            <a:r>
              <a:rPr lang="fr-FR" dirty="0"/>
              <a:t>a. Séquençage de l'ARNr 16S </a:t>
            </a:r>
          </a:p>
          <a:p>
            <a:pPr>
              <a:lnSpc>
                <a:spcPct val="150000"/>
              </a:lnSpc>
            </a:pPr>
            <a:r>
              <a:rPr lang="fr-FR" dirty="0"/>
              <a:t>b. Séquençage </a:t>
            </a:r>
            <a:r>
              <a:rPr lang="fr-FR" dirty="0" err="1"/>
              <a:t>Shotgun</a:t>
            </a:r>
            <a:r>
              <a:rPr lang="fr-FR" dirty="0"/>
              <a:t> </a:t>
            </a:r>
          </a:p>
        </p:txBody>
      </p:sp>
    </p:spTree>
    <p:extLst>
      <p:ext uri="{BB962C8B-B14F-4D97-AF65-F5344CB8AC3E}">
        <p14:creationId xmlns:p14="http://schemas.microsoft.com/office/powerpoint/2010/main" val="1337213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6C4CB0-5D48-491E-ACB5-F170669E9E40}"/>
              </a:ext>
            </a:extLst>
          </p:cNvPr>
          <p:cNvSpPr>
            <a:spLocks noGrp="1"/>
          </p:cNvSpPr>
          <p:nvPr>
            <p:ph type="title"/>
          </p:nvPr>
        </p:nvSpPr>
        <p:spPr>
          <a:xfrm>
            <a:off x="838200" y="365125"/>
            <a:ext cx="10515600" cy="840823"/>
          </a:xfrm>
          <a:ln>
            <a:solidFill>
              <a:schemeClr val="tx1"/>
            </a:solidFill>
          </a:ln>
        </p:spPr>
        <p:txBody>
          <a:bodyPr/>
          <a:lstStyle/>
          <a:p>
            <a:r>
              <a:rPr lang="fr-FR" dirty="0"/>
              <a:t>Question 3</a:t>
            </a:r>
          </a:p>
        </p:txBody>
      </p:sp>
      <p:sp>
        <p:nvSpPr>
          <p:cNvPr id="3" name="Espace réservé du contenu 2">
            <a:extLst>
              <a:ext uri="{FF2B5EF4-FFF2-40B4-BE49-F238E27FC236}">
                <a16:creationId xmlns:a16="http://schemas.microsoft.com/office/drawing/2014/main" id="{E0E6D5BA-CBC3-4BB8-8912-53329DA4EB8A}"/>
              </a:ext>
            </a:extLst>
          </p:cNvPr>
          <p:cNvSpPr>
            <a:spLocks noGrp="1"/>
          </p:cNvSpPr>
          <p:nvPr>
            <p:ph idx="1"/>
          </p:nvPr>
        </p:nvSpPr>
        <p:spPr>
          <a:xfrm>
            <a:off x="838200" y="1825624"/>
            <a:ext cx="10515600" cy="4442654"/>
          </a:xfrm>
          <a:ln>
            <a:solidFill>
              <a:schemeClr val="tx1"/>
            </a:solidFill>
          </a:ln>
        </p:spPr>
        <p:txBody>
          <a:bodyPr>
            <a:normAutofit fontScale="92500" lnSpcReduction="20000"/>
          </a:bodyPr>
          <a:lstStyle/>
          <a:p>
            <a:pPr marL="0" indent="0">
              <a:lnSpc>
                <a:spcPct val="150000"/>
              </a:lnSpc>
              <a:buNone/>
            </a:pPr>
            <a:r>
              <a:rPr lang="fr-FR" dirty="0"/>
              <a:t>Il est souvent difficile de trouver des gènes ou des variantes car :Sélectionnez une réponse : </a:t>
            </a:r>
          </a:p>
          <a:p>
            <a:pPr marL="514350" indent="-514350">
              <a:lnSpc>
                <a:spcPct val="150000"/>
              </a:lnSpc>
              <a:buAutoNum type="alphaLcPeriod"/>
            </a:pPr>
            <a:r>
              <a:rPr lang="fr-FR" dirty="0"/>
              <a:t>Les gènes ou les variants ont souvent un petit effet de taille </a:t>
            </a:r>
          </a:p>
          <a:p>
            <a:pPr marL="514350" indent="-514350">
              <a:lnSpc>
                <a:spcPct val="150000"/>
              </a:lnSpc>
              <a:buAutoNum type="alphaLcPeriod"/>
            </a:pPr>
            <a:r>
              <a:rPr lang="fr-FR" dirty="0"/>
              <a:t> Souvent, la même maladie peut être causée par des gènes différents </a:t>
            </a:r>
          </a:p>
          <a:p>
            <a:pPr marL="514350" indent="-514350">
              <a:lnSpc>
                <a:spcPct val="150000"/>
              </a:lnSpc>
              <a:buAutoNum type="alphaLcPeriod"/>
            </a:pPr>
            <a:r>
              <a:rPr lang="fr-FR" dirty="0"/>
              <a:t>Certaines grandes variantes d'effets sont très rares </a:t>
            </a:r>
          </a:p>
          <a:p>
            <a:pPr marL="514350" indent="-514350">
              <a:lnSpc>
                <a:spcPct val="150000"/>
              </a:lnSpc>
              <a:buAutoNum type="alphaLcPeriod"/>
            </a:pPr>
            <a:r>
              <a:rPr lang="fr-FR" dirty="0"/>
              <a:t>Tout ce qui précède </a:t>
            </a:r>
          </a:p>
          <a:p>
            <a:pPr marL="514350" indent="-514350">
              <a:lnSpc>
                <a:spcPct val="150000"/>
              </a:lnSpc>
              <a:buAutoNum type="alphaLcPeriod"/>
            </a:pPr>
            <a:r>
              <a:rPr lang="fr-FR" dirty="0"/>
              <a:t>Aucune de ces réponses</a:t>
            </a:r>
          </a:p>
        </p:txBody>
      </p:sp>
    </p:spTree>
    <p:extLst>
      <p:ext uri="{BB962C8B-B14F-4D97-AF65-F5344CB8AC3E}">
        <p14:creationId xmlns:p14="http://schemas.microsoft.com/office/powerpoint/2010/main" val="3106973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B97FCB-AE1D-4E85-BEE6-432C70DD9C2C}"/>
              </a:ext>
            </a:extLst>
          </p:cNvPr>
          <p:cNvSpPr>
            <a:spLocks noGrp="1"/>
          </p:cNvSpPr>
          <p:nvPr>
            <p:ph type="title"/>
          </p:nvPr>
        </p:nvSpPr>
        <p:spPr>
          <a:xfrm>
            <a:off x="838200" y="365125"/>
            <a:ext cx="10515600" cy="802493"/>
          </a:xfrm>
          <a:ln>
            <a:solidFill>
              <a:schemeClr val="tx1"/>
            </a:solidFill>
          </a:ln>
        </p:spPr>
        <p:txBody>
          <a:bodyPr/>
          <a:lstStyle/>
          <a:p>
            <a:r>
              <a:rPr lang="fr-FR" b="1" dirty="0"/>
              <a:t>Question 4</a:t>
            </a:r>
          </a:p>
        </p:txBody>
      </p:sp>
      <p:sp>
        <p:nvSpPr>
          <p:cNvPr id="3" name="Espace réservé du contenu 2">
            <a:extLst>
              <a:ext uri="{FF2B5EF4-FFF2-40B4-BE49-F238E27FC236}">
                <a16:creationId xmlns:a16="http://schemas.microsoft.com/office/drawing/2014/main" id="{528A968B-13C4-4615-8A00-277DA82BF2BA}"/>
              </a:ext>
            </a:extLst>
          </p:cNvPr>
          <p:cNvSpPr>
            <a:spLocks noGrp="1"/>
          </p:cNvSpPr>
          <p:nvPr>
            <p:ph idx="1"/>
          </p:nvPr>
        </p:nvSpPr>
        <p:spPr>
          <a:xfrm>
            <a:off x="838200" y="1825624"/>
            <a:ext cx="10515600" cy="4279753"/>
          </a:xfrm>
        </p:spPr>
        <p:txBody>
          <a:bodyPr>
            <a:normAutofit lnSpcReduction="10000"/>
          </a:bodyPr>
          <a:lstStyle/>
          <a:p>
            <a:pPr>
              <a:lnSpc>
                <a:spcPct val="150000"/>
              </a:lnSpc>
            </a:pPr>
            <a:r>
              <a:rPr lang="fr-FR" dirty="0"/>
              <a:t>Une grande taille d'effet est obtenue lorsque les allèles sont Sélectionnez une option : </a:t>
            </a:r>
          </a:p>
          <a:p>
            <a:pPr marL="514350" indent="-514350">
              <a:lnSpc>
                <a:spcPct val="150000"/>
              </a:lnSpc>
              <a:buAutoNum type="alphaLcPeriod"/>
            </a:pPr>
            <a:r>
              <a:rPr lang="fr-FR" dirty="0"/>
              <a:t>Suffisant et nécessaire </a:t>
            </a:r>
          </a:p>
          <a:p>
            <a:pPr marL="514350" indent="-514350">
              <a:lnSpc>
                <a:spcPct val="150000"/>
              </a:lnSpc>
              <a:buAutoNum type="alphaLcPeriod"/>
            </a:pPr>
            <a:r>
              <a:rPr lang="fr-FR" dirty="0"/>
              <a:t>Suffisante et inutile </a:t>
            </a:r>
          </a:p>
          <a:p>
            <a:pPr marL="514350" indent="-514350">
              <a:lnSpc>
                <a:spcPct val="150000"/>
              </a:lnSpc>
              <a:buAutoNum type="alphaLcPeriod"/>
            </a:pPr>
            <a:r>
              <a:rPr lang="fr-FR" dirty="0"/>
              <a:t>Insuffisant et nécessaire </a:t>
            </a:r>
          </a:p>
          <a:p>
            <a:pPr marL="514350" indent="-514350">
              <a:lnSpc>
                <a:spcPct val="150000"/>
              </a:lnSpc>
              <a:buAutoNum type="alphaLcPeriod"/>
            </a:pPr>
            <a:r>
              <a:rPr lang="fr-FR" dirty="0"/>
              <a:t>Insuffisant et inutile</a:t>
            </a:r>
          </a:p>
          <a:p>
            <a:pPr marL="0" indent="0">
              <a:lnSpc>
                <a:spcPct val="150000"/>
              </a:lnSpc>
              <a:buNone/>
            </a:pPr>
            <a:endParaRPr lang="fr-FR" dirty="0"/>
          </a:p>
        </p:txBody>
      </p:sp>
    </p:spTree>
    <p:extLst>
      <p:ext uri="{BB962C8B-B14F-4D97-AF65-F5344CB8AC3E}">
        <p14:creationId xmlns:p14="http://schemas.microsoft.com/office/powerpoint/2010/main" val="242201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A0A04B-80A9-4554-961E-9FD1E241E883}"/>
              </a:ext>
            </a:extLst>
          </p:cNvPr>
          <p:cNvSpPr>
            <a:spLocks noGrp="1"/>
          </p:cNvSpPr>
          <p:nvPr>
            <p:ph type="title"/>
          </p:nvPr>
        </p:nvSpPr>
        <p:spPr>
          <a:xfrm>
            <a:off x="838200" y="365125"/>
            <a:ext cx="10515600" cy="844697"/>
          </a:xfrm>
          <a:ln>
            <a:solidFill>
              <a:schemeClr val="tx1"/>
            </a:solidFill>
          </a:ln>
        </p:spPr>
        <p:txBody>
          <a:bodyPr/>
          <a:lstStyle/>
          <a:p>
            <a:r>
              <a:rPr lang="fr-FR" b="1" dirty="0"/>
              <a:t>Question 5</a:t>
            </a:r>
          </a:p>
        </p:txBody>
      </p:sp>
      <p:sp>
        <p:nvSpPr>
          <p:cNvPr id="3" name="Espace réservé du contenu 2">
            <a:extLst>
              <a:ext uri="{FF2B5EF4-FFF2-40B4-BE49-F238E27FC236}">
                <a16:creationId xmlns:a16="http://schemas.microsoft.com/office/drawing/2014/main" id="{4704FB19-6A90-4C8C-B3F5-A2B91B23852A}"/>
              </a:ext>
            </a:extLst>
          </p:cNvPr>
          <p:cNvSpPr>
            <a:spLocks noGrp="1"/>
          </p:cNvSpPr>
          <p:nvPr>
            <p:ph idx="1"/>
          </p:nvPr>
        </p:nvSpPr>
        <p:spPr>
          <a:ln>
            <a:solidFill>
              <a:schemeClr val="tx1"/>
            </a:solidFill>
          </a:ln>
        </p:spPr>
        <p:txBody>
          <a:bodyPr>
            <a:normAutofit lnSpcReduction="10000"/>
          </a:bodyPr>
          <a:lstStyle/>
          <a:p>
            <a:r>
              <a:rPr lang="fr-FR" dirty="0"/>
              <a:t>La génomique personnelle n'est pas encore tout à fait prête pour les patients parce que :Sélectionnez une option : </a:t>
            </a:r>
          </a:p>
          <a:p>
            <a:pPr marL="514350" indent="-514350">
              <a:buAutoNum type="alphaLcPeriod"/>
            </a:pPr>
            <a:r>
              <a:rPr lang="fr-FR" dirty="0"/>
              <a:t>Les techniques de séquençage ne sont pas encore assez précises </a:t>
            </a:r>
          </a:p>
          <a:p>
            <a:pPr marL="514350" indent="-514350">
              <a:buAutoNum type="alphaLcPeriod"/>
            </a:pPr>
            <a:r>
              <a:rPr lang="fr-FR" dirty="0"/>
              <a:t>Les scientifiques ne comprennent pas suffisamment le génome pour interpréter la plupart des différences qu'ils trouvent </a:t>
            </a:r>
          </a:p>
          <a:p>
            <a:pPr marL="514350" indent="-514350">
              <a:buAutoNum type="alphaLcPeriod"/>
            </a:pPr>
            <a:r>
              <a:rPr lang="fr-FR" dirty="0"/>
              <a:t>L'intégration de toutes ces informations n'en est encore qu'à ses débuts </a:t>
            </a:r>
          </a:p>
          <a:p>
            <a:pPr marL="514350" indent="-514350">
              <a:buAutoNum type="alphaLcPeriod"/>
            </a:pPr>
            <a:r>
              <a:rPr lang="fr-FR" dirty="0"/>
              <a:t>A et B </a:t>
            </a:r>
          </a:p>
          <a:p>
            <a:pPr marL="514350" indent="-514350">
              <a:buAutoNum type="alphaLcPeriod"/>
            </a:pPr>
            <a:r>
              <a:rPr lang="fr-FR" dirty="0"/>
              <a:t>B et C </a:t>
            </a:r>
          </a:p>
          <a:p>
            <a:pPr marL="514350" indent="-514350">
              <a:buAutoNum type="alphaLcPeriod"/>
            </a:pPr>
            <a:r>
              <a:rPr lang="fr-FR" dirty="0"/>
              <a:t>Tout ce qui précède</a:t>
            </a:r>
          </a:p>
        </p:txBody>
      </p:sp>
    </p:spTree>
    <p:extLst>
      <p:ext uri="{BB962C8B-B14F-4D97-AF65-F5344CB8AC3E}">
        <p14:creationId xmlns:p14="http://schemas.microsoft.com/office/powerpoint/2010/main" val="26405397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501</Words>
  <Application>Microsoft Office PowerPoint</Application>
  <PresentationFormat>Grand écran</PresentationFormat>
  <Paragraphs>37</Paragraphs>
  <Slides>6</Slides>
  <Notes>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TD 020221</vt:lpstr>
      <vt:lpstr>Question 1</vt:lpstr>
      <vt:lpstr>Question 2</vt:lpstr>
      <vt:lpstr>Question 3</vt:lpstr>
      <vt:lpstr>Question 4</vt:lpstr>
      <vt:lpstr>Question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 090720</dc:title>
  <dc:creator>HP</dc:creator>
  <cp:lastModifiedBy>hp</cp:lastModifiedBy>
  <cp:revision>7</cp:revision>
  <dcterms:created xsi:type="dcterms:W3CDTF">2020-07-09T00:43:39Z</dcterms:created>
  <dcterms:modified xsi:type="dcterms:W3CDTF">2021-02-02T19:36:40Z</dcterms:modified>
</cp:coreProperties>
</file>