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80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3" r:id="rId10"/>
    <p:sldId id="300" r:id="rId11"/>
    <p:sldId id="301" r:id="rId12"/>
    <p:sldId id="302" r:id="rId13"/>
    <p:sldId id="304" r:id="rId14"/>
    <p:sldId id="305" r:id="rId15"/>
    <p:sldId id="306" r:id="rId16"/>
    <p:sldId id="307" r:id="rId17"/>
    <p:sldId id="308" r:id="rId18"/>
    <p:sldId id="310" r:id="rId19"/>
    <p:sldId id="311" r:id="rId20"/>
    <p:sldId id="312" r:id="rId21"/>
    <p:sldId id="313" r:id="rId22"/>
    <p:sldId id="314" r:id="rId23"/>
    <p:sldId id="315" r:id="rId24"/>
    <p:sldId id="316" r:id="rId25"/>
    <p:sldId id="292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DD593-62FF-43EF-9213-5D03BD08CD36}" type="datetimeFigureOut">
              <a:rPr lang="fr-FR" smtClean="0"/>
              <a:t>13/09/2020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3A741-B856-49B6-B654-75A793FA26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1251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93A741-B856-49B6-B654-75A793FA267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19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A741-B856-49B6-B654-75A793FA2678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4733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A741-B856-49B6-B654-75A793FA2678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473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3A741-B856-49B6-B654-75A793FA267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747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/>
              <a:t>Modifiez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Modifiez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13/09/2020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bf/url?sa=i&amp;rct=j&amp;q=&amp;esrc=s&amp;source=images&amp;cd=&amp;cad=rja&amp;uact=8&amp;ved=&amp;url=http://www.ifris-bf.org/&amp;psig=AFQjCNHynkslmIVDUcVAVFtDjbyK6BGxeA&amp;ust=148598718469808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hyperlink" Target="http://www.google.bf/url?sa=i&amp;rct=j&amp;q=&amp;esrc=s&amp;source=images&amp;cd=&amp;cad=rja&amp;uact=8&amp;ved=0ahUKEwityISBt-3RAhUHlxoKHVXUAdMQjRwIBQ&amp;url=http://crsn-nouna.bf/old/index2.html&amp;psig=AFQjCNE7DT4RwTnIzv1rxS7Mw5YpBS5PWQ&amp;ust=1485988051899992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59632" y="4365104"/>
            <a:ext cx="6400800" cy="1296144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Dr BOUNTOGO </a:t>
            </a:r>
          </a:p>
          <a:p>
            <a:r>
              <a:rPr lang="fr-FR" dirty="0"/>
              <a:t>Septembre   2020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b="1" dirty="0"/>
              <a:t>Biais</a:t>
            </a:r>
            <a:endParaRPr lang="fr-FR" dirty="0">
              <a:solidFill>
                <a:srgbClr val="696464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771AA-CBA2-42C3-8E84-60A836FFB8E8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4800" y="1311275"/>
            <a:ext cx="8587680" cy="1829693"/>
          </a:xfrm>
        </p:spPr>
        <p:txBody>
          <a:bodyPr>
            <a:normAutofit/>
          </a:bodyPr>
          <a:lstStyle/>
          <a:p>
            <a:pPr algn="l"/>
            <a:r>
              <a:rPr lang="fr-FR" b="1" dirty="0"/>
              <a:t>Les principaux biais en recherche clinique et épidémiologique</a:t>
            </a:r>
            <a:endParaRPr lang="fr-FR" dirty="0"/>
          </a:p>
        </p:txBody>
      </p:sp>
      <p:sp>
        <p:nvSpPr>
          <p:cNvPr id="6" name="AutoShape 2" descr="Résultat de recherche d'images pour &quot;logo de ifris burkina faso&quot;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sp>
        <p:nvSpPr>
          <p:cNvPr id="8" name="AutoShape 4" descr="Résultat de recherche d'images pour &quot;logo de ifris burkina faso&quot;"/>
          <p:cNvSpPr>
            <a:spLocks noChangeAspect="1" noChangeArrowheads="1"/>
          </p:cNvSpPr>
          <p:nvPr/>
        </p:nvSpPr>
        <p:spPr bwMode="auto">
          <a:xfrm>
            <a:off x="152400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>
              <a:solidFill>
                <a:prstClr val="black"/>
              </a:solidFill>
            </a:endParaRPr>
          </a:p>
        </p:txBody>
      </p:sp>
      <p:pic>
        <p:nvPicPr>
          <p:cNvPr id="3078" name="Picture 6" descr="Résultat de recherche d'images pour &quot;logo de ifris burkina faso&quot;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60336"/>
            <a:ext cx="2160240" cy="1150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s://encrypted-tbn2.gstatic.com/images?q=tbn:ANd9GcQNaB6W2f0hgpl3bsFzR9kYsk6gK7gpMspLrnd44NbI9sMdRc1zt1hOlQ7t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336"/>
            <a:ext cx="2475384" cy="1150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601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Limiter les biais de sélection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Cas des études épidémiologiques non interventionnelles</a:t>
            </a:r>
          </a:p>
          <a:p>
            <a:pPr lvl="1"/>
            <a:r>
              <a:rPr lang="fr-FR" dirty="0"/>
              <a:t>Au moment de la constitution de l’échantillon</a:t>
            </a:r>
          </a:p>
          <a:p>
            <a:pPr lvl="2"/>
            <a:r>
              <a:rPr lang="fr-FR" b="1" dirty="0"/>
              <a:t>représentatif(s)</a:t>
            </a:r>
          </a:p>
          <a:p>
            <a:pPr lvl="2"/>
            <a:r>
              <a:rPr lang="fr-FR" b="1" dirty="0"/>
              <a:t>Les exposés ne doivent différer des non-exposés </a:t>
            </a:r>
            <a:r>
              <a:rPr lang="fr-FR" dirty="0"/>
              <a:t>(ou les cas des témoins) </a:t>
            </a:r>
            <a:r>
              <a:rPr lang="fr-FR" b="1" dirty="0"/>
              <a:t>que sur le facteur ‘’exposition’’</a:t>
            </a:r>
          </a:p>
          <a:p>
            <a:pPr lvl="1"/>
            <a:r>
              <a:rPr lang="fr-FR" dirty="0"/>
              <a:t>En cours de suivi du (ou des) échantillon(s)</a:t>
            </a:r>
          </a:p>
          <a:p>
            <a:pPr lvl="2"/>
            <a:r>
              <a:rPr lang="fr-FR" b="1" dirty="0"/>
              <a:t>Evité les perdus de vue (n’inclure que des sujets accessible)</a:t>
            </a:r>
          </a:p>
          <a:p>
            <a:pPr lvl="2"/>
            <a:r>
              <a:rPr lang="fr-FR" dirty="0"/>
              <a:t>Prévoir des contacts réguliers</a:t>
            </a:r>
          </a:p>
          <a:p>
            <a:r>
              <a:rPr lang="fr-FR" b="1" dirty="0"/>
              <a:t>Cas d’études épidémiologiques expérimentales</a:t>
            </a:r>
          </a:p>
          <a:p>
            <a:pPr lvl="1"/>
            <a:r>
              <a:rPr lang="fr-FR" dirty="0"/>
              <a:t>Au moment de la constitution de l’échantillon</a:t>
            </a:r>
          </a:p>
          <a:p>
            <a:pPr lvl="2"/>
            <a:r>
              <a:rPr lang="fr-FR" b="1" dirty="0"/>
              <a:t>Randomisation</a:t>
            </a:r>
          </a:p>
          <a:p>
            <a:pPr lvl="1"/>
            <a:r>
              <a:rPr lang="fr-FR" dirty="0"/>
              <a:t>En cours de suivi du (ou des) échantillon(s)</a:t>
            </a:r>
          </a:p>
          <a:p>
            <a:pPr lvl="2"/>
            <a:r>
              <a:rPr lang="fr-FR" b="1" dirty="0"/>
              <a:t>double aveugle</a:t>
            </a:r>
          </a:p>
          <a:p>
            <a:pPr lvl="2"/>
            <a:r>
              <a:rPr lang="fr-FR" b="1" dirty="0"/>
              <a:t>Perdu de vue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74012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Limiter les biais de classement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rmAutofit/>
          </a:bodyPr>
          <a:lstStyle/>
          <a:p>
            <a:r>
              <a:rPr lang="fr-FR" b="1" dirty="0"/>
              <a:t>Cas des biais de classement portant sur la maladie</a:t>
            </a:r>
          </a:p>
          <a:p>
            <a:pPr lvl="1"/>
            <a:r>
              <a:rPr lang="fr-FR" b="1" dirty="0"/>
              <a:t>Définition standardisation de la maladie (mono ou </a:t>
            </a:r>
            <a:r>
              <a:rPr lang="fr-FR" b="1" dirty="0" err="1"/>
              <a:t>multicritérié</a:t>
            </a:r>
            <a:r>
              <a:rPr lang="fr-FR" b="1" dirty="0"/>
              <a:t>)</a:t>
            </a:r>
          </a:p>
          <a:p>
            <a:pPr lvl="2"/>
            <a:r>
              <a:rPr lang="fr-FR" dirty="0"/>
              <a:t>Clinique et/ou</a:t>
            </a:r>
          </a:p>
          <a:p>
            <a:pPr lvl="2"/>
            <a:r>
              <a:rPr lang="fr-FR" dirty="0"/>
              <a:t>Biologique</a:t>
            </a:r>
            <a:endParaRPr lang="fr-FR" b="1" dirty="0"/>
          </a:p>
          <a:p>
            <a:r>
              <a:rPr lang="fr-FR" b="1" dirty="0"/>
              <a:t>Cas des biais de classement portant sur l'exposition</a:t>
            </a:r>
          </a:p>
          <a:p>
            <a:pPr lvl="1"/>
            <a:r>
              <a:rPr lang="fr-FR" b="1" dirty="0"/>
              <a:t>Définition standardisation de l’exposition</a:t>
            </a:r>
          </a:p>
          <a:p>
            <a:pPr lvl="2"/>
            <a:r>
              <a:rPr lang="fr-FR" dirty="0"/>
              <a:t>Interrogatoire (exposition très ancienne a éviter</a:t>
            </a:r>
          </a:p>
          <a:p>
            <a:pPr lvl="2"/>
            <a:r>
              <a:rPr lang="fr-FR" dirty="0"/>
              <a:t>Mesure ( outil de grand précision)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110155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Limiter les biais de confusion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23528" y="1447800"/>
            <a:ext cx="8363272" cy="5077544"/>
          </a:xfrm>
        </p:spPr>
        <p:txBody>
          <a:bodyPr>
            <a:normAutofit/>
          </a:bodyPr>
          <a:lstStyle/>
          <a:p>
            <a:r>
              <a:rPr lang="fr-FR" dirty="0"/>
              <a:t>Au moment de la planification de l'étude</a:t>
            </a:r>
            <a:endParaRPr lang="fr-FR" dirty="0">
              <a:sym typeface="Wingdings" pitchFamily="2" charset="2"/>
            </a:endParaRPr>
          </a:p>
          <a:p>
            <a:pPr lvl="1"/>
            <a:r>
              <a:rPr lang="fr-FR" b="1" dirty="0">
                <a:sym typeface="Wingdings" pitchFamily="2" charset="2"/>
              </a:rPr>
              <a:t> Randomisation </a:t>
            </a:r>
          </a:p>
          <a:p>
            <a:pPr lvl="1"/>
            <a:r>
              <a:rPr lang="fr-FR" b="1" dirty="0"/>
              <a:t>appariement </a:t>
            </a:r>
            <a:r>
              <a:rPr lang="fr-FR" dirty="0"/>
              <a:t>(en choisissant un ou plusieurs témoins appariés pour chaque cas)</a:t>
            </a:r>
          </a:p>
          <a:p>
            <a:r>
              <a:rPr lang="fr-FR" dirty="0"/>
              <a:t>Au moment de l'analyse des données</a:t>
            </a:r>
          </a:p>
          <a:p>
            <a:pPr lvl="1"/>
            <a:r>
              <a:rPr lang="fr-FR" b="1" dirty="0"/>
              <a:t>stratification </a:t>
            </a:r>
            <a:r>
              <a:rPr lang="fr-FR" dirty="0"/>
              <a:t>des données sur le ou les facteurs de confusion</a:t>
            </a:r>
          </a:p>
          <a:p>
            <a:pPr lvl="1"/>
            <a:r>
              <a:rPr lang="fr-FR" b="1" dirty="0"/>
              <a:t>ajustement </a:t>
            </a:r>
            <a:r>
              <a:rPr lang="fr-FR" dirty="0"/>
              <a:t>: utilisation de tests statistiques spécifiques (exemple : chi 2 de </a:t>
            </a:r>
            <a:r>
              <a:rPr lang="fr-FR" dirty="0" err="1"/>
              <a:t>Mantel</a:t>
            </a:r>
            <a:r>
              <a:rPr lang="fr-FR" dirty="0"/>
              <a:t> </a:t>
            </a:r>
            <a:r>
              <a:rPr lang="fr-FR" dirty="0" err="1"/>
              <a:t>Haenzel</a:t>
            </a:r>
            <a:r>
              <a:rPr lang="fr-FR" dirty="0"/>
              <a:t>, analyse multivariée par régression logistique ou Modèle de Cox par exemple).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317122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8050088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b="1" dirty="0"/>
              <a:t>Comment limiter les biais lors de l’analyse d'une étude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867038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71906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Prise en compte d'un facteur de confusion au moment de l'analyse par la méthode de </a:t>
            </a:r>
            <a:r>
              <a:rPr lang="fr-FR" b="1" dirty="0" err="1"/>
              <a:t>Mantel-Haenzel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844825"/>
            <a:ext cx="8496945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328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71906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Prise en compte d'un facteur de confusion au moment de l'analyse par la méthode de </a:t>
            </a:r>
            <a:r>
              <a:rPr lang="fr-FR" b="1" dirty="0" err="1"/>
              <a:t>Mantel-Haenzel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48397" y="1856631"/>
            <a:ext cx="829331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Pour qu'un facteur C soit un facteur de la relation entre E et M, ces conditions doivent toutes être vérifiées 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/>
              <a:t> Facteur C est un facteur causal de la maladie M (étape 0)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/>
              <a:t>La liaison marginale entre E et M mesurée par un RR brut ou un OR brut n'est pas la même que la liaison entre E et M aux différents niveaux de C (étape 1)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/>
              <a:t>C est lié à M indépendamment de E, c'est-à-dire chez les non exposés à E (étape 2)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/>
              <a:t> C est lié à E dans la population dont est extrait l'échantillon (étape 3)</a:t>
            </a:r>
          </a:p>
        </p:txBody>
      </p:sp>
    </p:spTree>
    <p:extLst>
      <p:ext uri="{BB962C8B-B14F-4D97-AF65-F5344CB8AC3E}">
        <p14:creationId xmlns:p14="http://schemas.microsoft.com/office/powerpoint/2010/main" val="1585764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719064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Prise en compte d'un facteur de confusion au moment de l'analyse par la méthode de </a:t>
            </a:r>
            <a:r>
              <a:rPr lang="fr-FR" b="1" dirty="0" err="1"/>
              <a:t>Mantel-Haenzel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548397" y="1856631"/>
            <a:ext cx="829331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Dans une étude cas témoins cela revient à tester la liaison entre C et E chez</a:t>
            </a:r>
          </a:p>
          <a:p>
            <a:r>
              <a:rPr lang="fr-FR" sz="2800" dirty="0"/>
              <a:t>les témoins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/>
              <a:t> Dans une étude de cohorte, cela revient à tester la liaison entre C et E sur</a:t>
            </a:r>
          </a:p>
          <a:p>
            <a:r>
              <a:rPr lang="fr-FR" sz="2800" dirty="0"/>
              <a:t>l'ensemble de l'échantillon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fr-FR" sz="2800" dirty="0"/>
              <a:t> C ne doit pas faire partie de la chaîne causale qui lie E et M</a:t>
            </a:r>
          </a:p>
        </p:txBody>
      </p:sp>
    </p:spTree>
    <p:extLst>
      <p:ext uri="{BB962C8B-B14F-4D97-AF65-F5344CB8AC3E}">
        <p14:creationId xmlns:p14="http://schemas.microsoft.com/office/powerpoint/2010/main" val="1746878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Méthode d'ajustement de </a:t>
            </a:r>
            <a:r>
              <a:rPr lang="fr-FR" b="1" dirty="0" err="1"/>
              <a:t>Mantel-Haenzel</a:t>
            </a:r>
            <a:r>
              <a:rPr lang="fr-FR" b="1" dirty="0"/>
              <a:t> (MH)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Cette méthode s'applique lorsque E et M sont des variables qualitatives à 2 classes (ou modalités) et lorsque le facteur C est à 2 classes ou plus ;</a:t>
            </a:r>
          </a:p>
          <a:p>
            <a:pPr lvl="1"/>
            <a:r>
              <a:rPr lang="fr-FR" dirty="0"/>
              <a:t> La méthode d'ajustement de MH est en quelque sorte une étape intermédiaire entre l'</a:t>
            </a:r>
            <a:r>
              <a:rPr lang="fr-FR" b="1" dirty="0"/>
              <a:t>analyse brute </a:t>
            </a:r>
            <a:r>
              <a:rPr lang="fr-FR" dirty="0"/>
              <a:t>(c'est-à-dire sans tenir compte d'aucun autre facteur que E) de la relation entre E et M mesurée par un Risque Relatif (RR) ou un </a:t>
            </a:r>
            <a:r>
              <a:rPr lang="fr-FR" dirty="0" err="1"/>
              <a:t>Odds</a:t>
            </a:r>
            <a:r>
              <a:rPr lang="fr-FR" dirty="0"/>
              <a:t> Ratio (OR) et les </a:t>
            </a:r>
            <a:r>
              <a:rPr lang="fr-FR" b="1" dirty="0"/>
              <a:t>méthodes d'analyses </a:t>
            </a:r>
            <a:r>
              <a:rPr lang="fr-FR" dirty="0"/>
              <a:t>dites </a:t>
            </a:r>
            <a:r>
              <a:rPr lang="fr-FR" b="1" dirty="0" err="1"/>
              <a:t>multivariées</a:t>
            </a:r>
            <a:r>
              <a:rPr lang="fr-FR" b="1" dirty="0"/>
              <a:t> </a:t>
            </a:r>
            <a:r>
              <a:rPr lang="fr-FR" dirty="0"/>
              <a:t>(c'est-à-dire tenant compte de plusieurs facteurs d'exposition)</a:t>
            </a:r>
          </a:p>
          <a:p>
            <a:pPr lvl="1"/>
            <a:r>
              <a:rPr lang="fr-FR" dirty="0"/>
              <a:t> Cette méthode permet de prendre en compte un facteur de confusion simplement, sans nécessiter le recours à un logiciel d'analyse statistique.</a:t>
            </a:r>
          </a:p>
        </p:txBody>
      </p:sp>
    </p:spTree>
    <p:extLst>
      <p:ext uri="{BB962C8B-B14F-4D97-AF65-F5344CB8AC3E}">
        <p14:creationId xmlns:p14="http://schemas.microsoft.com/office/powerpoint/2010/main" val="2843167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Méthode d'ajustement de </a:t>
            </a:r>
            <a:r>
              <a:rPr lang="fr-FR" b="1" dirty="0" err="1"/>
              <a:t>Mantel-Haenzel</a:t>
            </a:r>
            <a:r>
              <a:rPr lang="fr-FR" b="1" dirty="0"/>
              <a:t> (MH)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3733800" cy="762000"/>
          </a:xfrm>
        </p:spPr>
        <p:txBody>
          <a:bodyPr/>
          <a:lstStyle/>
          <a:p>
            <a:r>
              <a:rPr lang="fr-FR" dirty="0"/>
              <a:t>Étape 0</a:t>
            </a:r>
          </a:p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7544" y="3140968"/>
            <a:ext cx="3733800" cy="617984"/>
          </a:xfrm>
        </p:spPr>
        <p:txBody>
          <a:bodyPr/>
          <a:lstStyle/>
          <a:p>
            <a:r>
              <a:rPr lang="fr-FR" dirty="0"/>
              <a:t>Étape 1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395536" y="1772816"/>
            <a:ext cx="3733800" cy="1224136"/>
          </a:xfrm>
        </p:spPr>
        <p:txBody>
          <a:bodyPr>
            <a:normAutofit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/>
              <a:t>S'assurer que le facteur C est un facteur causal de la maladie M</a:t>
            </a:r>
          </a:p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4"/>
          </p:nvPr>
        </p:nvSpPr>
        <p:spPr>
          <a:xfrm>
            <a:off x="323528" y="3645023"/>
            <a:ext cx="4186808" cy="2913373"/>
          </a:xfrm>
        </p:spPr>
        <p:txBody>
          <a:bodyPr>
            <a:normAutofit lnSpcReduction="10000"/>
          </a:bodyPr>
          <a:lstStyle/>
          <a:p>
            <a:pPr marL="274320" lvl="1" indent="-274320">
              <a:spcBef>
                <a:spcPts val="580"/>
              </a:spcBef>
              <a:buClr>
                <a:schemeClr val="accent1"/>
              </a:buClr>
            </a:pPr>
            <a:r>
              <a:rPr lang="fr-FR" dirty="0"/>
              <a:t>Vérifier que la liaison marginale entre E et M mesurée par un RR brut ou un OR brut n'est pas la même que la liaison entre E et M aux différents niveaux de C, cela revient à comparer l'OR brut et les OR calculés dans chaque strate de C</a:t>
            </a:r>
          </a:p>
          <a:p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173317"/>
              </p:ext>
            </p:extLst>
          </p:nvPr>
        </p:nvGraphicFramePr>
        <p:xfrm>
          <a:off x="5004048" y="1844824"/>
          <a:ext cx="314739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9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9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9172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466">
                <a:tc>
                  <a:txBody>
                    <a:bodyPr/>
                    <a:lstStyle/>
                    <a:p>
                      <a:r>
                        <a:rPr lang="fr-FR" dirty="0"/>
                        <a:t>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466">
                <a:tc>
                  <a:txBody>
                    <a:bodyPr/>
                    <a:lstStyle/>
                    <a:p>
                      <a:r>
                        <a:rPr lang="fr-FR" dirty="0"/>
                        <a:t>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5220072" y="310668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ORbrut</a:t>
            </a:r>
            <a:r>
              <a:rPr lang="fr-FR" dirty="0"/>
              <a:t>=ad/</a:t>
            </a:r>
            <a:r>
              <a:rPr lang="fr-FR" dirty="0" err="1"/>
              <a:t>bc</a:t>
            </a:r>
            <a:r>
              <a:rPr lang="fr-FR" dirty="0"/>
              <a:t>  IC=[ z0; z’0]</a:t>
            </a:r>
          </a:p>
        </p:txBody>
      </p:sp>
      <p:sp>
        <p:nvSpPr>
          <p:cNvPr id="10" name="Espace réservé du contenu 5"/>
          <p:cNvSpPr txBox="1">
            <a:spLocks/>
          </p:cNvSpPr>
          <p:nvPr/>
        </p:nvSpPr>
        <p:spPr>
          <a:xfrm>
            <a:off x="4860032" y="3501008"/>
            <a:ext cx="4186808" cy="291337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Calcul des OR pour mesurer l'association entre E et M (et leur intervalle de confiance à 95%) dans la strate 1 et la strate 2 de C : C1 d'effectif n1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5984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Méthode d'ajustement de </a:t>
            </a:r>
            <a:r>
              <a:rPr lang="fr-FR" b="1" dirty="0" err="1"/>
              <a:t>Mantel-Haenzel</a:t>
            </a:r>
            <a:r>
              <a:rPr lang="fr-FR" b="1" dirty="0"/>
              <a:t> (MH)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5536" y="1412776"/>
            <a:ext cx="3733800" cy="762000"/>
          </a:xfrm>
        </p:spPr>
        <p:txBody>
          <a:bodyPr/>
          <a:lstStyle/>
          <a:p>
            <a:r>
              <a:rPr lang="fr-FR" sz="2000" dirty="0"/>
              <a:t>Étape 1  niveau C1 du facteur c</a:t>
            </a:r>
          </a:p>
          <a:p>
            <a:r>
              <a:rPr lang="fr-FR" sz="1400" dirty="0"/>
              <a:t>tableau1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72178659"/>
              </p:ext>
            </p:extLst>
          </p:nvPr>
        </p:nvGraphicFramePr>
        <p:xfrm>
          <a:off x="423915" y="2184083"/>
          <a:ext cx="37338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Espace réservé du contenu 12"/>
          <p:cNvGraphicFramePr>
            <a:graphicFrameLocks noGrp="1"/>
          </p:cNvGraphicFramePr>
          <p:nvPr>
            <p:ph sz="half" idx="4"/>
            <p:extLst>
              <p:ext uri="{D42A27DB-BD31-4B8C-83A1-F6EECF244321}">
                <p14:modId xmlns:p14="http://schemas.microsoft.com/office/powerpoint/2010/main" val="903209848"/>
              </p:ext>
            </p:extLst>
          </p:nvPr>
        </p:nvGraphicFramePr>
        <p:xfrm>
          <a:off x="251520" y="4725144"/>
          <a:ext cx="418623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Espace réservé du contenu 5"/>
          <p:cNvSpPr txBox="1">
            <a:spLocks/>
          </p:cNvSpPr>
          <p:nvPr/>
        </p:nvSpPr>
        <p:spPr>
          <a:xfrm>
            <a:off x="4860032" y="1484784"/>
            <a:ext cx="4186808" cy="4929597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b="1" dirty="0"/>
              <a:t>Vérifier que OR</a:t>
            </a:r>
            <a:r>
              <a:rPr lang="fr-FR" dirty="0"/>
              <a:t>1</a:t>
            </a:r>
            <a:r>
              <a:rPr lang="fr-FR" b="1" dirty="0"/>
              <a:t>≈OR</a:t>
            </a:r>
            <a:r>
              <a:rPr lang="fr-FR" dirty="0"/>
              <a:t>2</a:t>
            </a:r>
            <a:r>
              <a:rPr lang="fr-FR" b="1" dirty="0"/>
              <a:t>≠ OR</a:t>
            </a:r>
            <a:r>
              <a:rPr lang="fr-FR" dirty="0"/>
              <a:t>BRUT :</a:t>
            </a:r>
          </a:p>
          <a:p>
            <a:r>
              <a:rPr lang="fr-FR" dirty="0"/>
              <a:t>Si cette différence n'est pas observée, C n'est pas un facteur de confusion dans la relation qui lie E et M !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half" idx="3"/>
          </p:nvPr>
        </p:nvSpPr>
        <p:spPr>
          <a:xfrm>
            <a:off x="65296" y="3789040"/>
            <a:ext cx="4464496" cy="790964"/>
          </a:xfrm>
        </p:spPr>
        <p:txBody>
          <a:bodyPr/>
          <a:lstStyle/>
          <a:p>
            <a:r>
              <a:rPr lang="fr-FR" dirty="0"/>
              <a:t>Étape 1  niveau C2 du facteur c</a:t>
            </a:r>
          </a:p>
          <a:p>
            <a:r>
              <a:rPr lang="fr-FR" sz="1200" dirty="0"/>
              <a:t>Tableau 2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23915" y="329660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OR1=a1d1/b1c1 et IC= [z1;z’1]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23915" y="6039173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OR2=a2d2/b2c2 et IC= [z2;z’2]</a:t>
            </a:r>
          </a:p>
        </p:txBody>
      </p:sp>
    </p:spTree>
    <p:extLst>
      <p:ext uri="{BB962C8B-B14F-4D97-AF65-F5344CB8AC3E}">
        <p14:creationId xmlns:p14="http://schemas.microsoft.com/office/powerpoint/2010/main" val="1935730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Objectif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447800"/>
            <a:ext cx="8496944" cy="5005536"/>
          </a:xfrm>
        </p:spPr>
        <p:txBody>
          <a:bodyPr>
            <a:normAutofit/>
          </a:bodyPr>
          <a:lstStyle/>
          <a:p>
            <a:r>
              <a:rPr lang="fr-FR" b="1" dirty="0"/>
              <a:t>Objectif général :</a:t>
            </a:r>
          </a:p>
          <a:p>
            <a:pPr lvl="1"/>
            <a:r>
              <a:rPr lang="fr-FR" dirty="0"/>
              <a:t>Être capable d'identifier et de limiter ou prévenir les principaux biais en recherche clinique et épidémiologique</a:t>
            </a:r>
          </a:p>
          <a:p>
            <a:r>
              <a:rPr lang="fr-FR" b="1" dirty="0"/>
              <a:t>Objectifs spécifiques </a:t>
            </a:r>
            <a:r>
              <a:rPr lang="fr-FR" dirty="0"/>
              <a:t>:</a:t>
            </a:r>
          </a:p>
          <a:p>
            <a:pPr lvl="1"/>
            <a:r>
              <a:rPr lang="fr-FR" dirty="0"/>
              <a:t>Connaître les 3 grands types de biais (sélection, mesure, confusion)</a:t>
            </a:r>
          </a:p>
          <a:p>
            <a:pPr lvl="1"/>
            <a:r>
              <a:rPr lang="fr-FR" dirty="0"/>
              <a:t>Connaître les méthodes qui permettent de limiter les biais au moment de la conception (constitution de l'échantillon, suivi) de l'étude</a:t>
            </a:r>
          </a:p>
          <a:p>
            <a:pPr lvl="1"/>
            <a:r>
              <a:rPr lang="fr-FR" dirty="0"/>
              <a:t> Connaître et savoir utiliser les méthodes qui permettent de limiter les biais au moment de l'analyse des résultats / Ajustement (</a:t>
            </a:r>
            <a:r>
              <a:rPr lang="fr-FR" dirty="0" err="1"/>
              <a:t>Mantel</a:t>
            </a:r>
            <a:r>
              <a:rPr lang="fr-FR" dirty="0"/>
              <a:t> </a:t>
            </a:r>
            <a:r>
              <a:rPr lang="fr-FR" dirty="0" err="1"/>
              <a:t>Haenzel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Savoir repérer et discuter les principaux biais dans une étude publiée</a:t>
            </a:r>
          </a:p>
        </p:txBody>
      </p:sp>
    </p:spTree>
    <p:extLst>
      <p:ext uri="{BB962C8B-B14F-4D97-AF65-F5344CB8AC3E}">
        <p14:creationId xmlns:p14="http://schemas.microsoft.com/office/powerpoint/2010/main" val="3674791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475299"/>
            <a:ext cx="8507288" cy="99571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Méthode d'ajustement de </a:t>
            </a:r>
            <a:r>
              <a:rPr lang="fr-FR" b="1" dirty="0" err="1"/>
              <a:t>Mantel-Haenzel</a:t>
            </a:r>
            <a:r>
              <a:rPr lang="fr-FR" b="1" dirty="0"/>
              <a:t> (MH)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3974" y="1484784"/>
            <a:ext cx="3733800" cy="432048"/>
          </a:xfrm>
        </p:spPr>
        <p:txBody>
          <a:bodyPr/>
          <a:lstStyle/>
          <a:p>
            <a:r>
              <a:rPr lang="fr-FR" sz="2000" dirty="0"/>
              <a:t>Étape 2</a:t>
            </a: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sz="half" idx="4"/>
            <p:extLst>
              <p:ext uri="{D42A27DB-BD31-4B8C-83A1-F6EECF244321}">
                <p14:modId xmlns:p14="http://schemas.microsoft.com/office/powerpoint/2010/main" val="1986197392"/>
              </p:ext>
            </p:extLst>
          </p:nvPr>
        </p:nvGraphicFramePr>
        <p:xfrm>
          <a:off x="251520" y="4401434"/>
          <a:ext cx="418623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Espace réservé du contenu 5"/>
          <p:cNvSpPr txBox="1">
            <a:spLocks/>
          </p:cNvSpPr>
          <p:nvPr/>
        </p:nvSpPr>
        <p:spPr>
          <a:xfrm>
            <a:off x="4788024" y="2060848"/>
            <a:ext cx="4186808" cy="230425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Char char="o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228600" algn="l" rtl="0" eaLnBrk="1" latinLnBrk="0" hangingPunct="1">
              <a:spcBef>
                <a:spcPts val="370"/>
              </a:spcBef>
              <a:buClr>
                <a:schemeClr val="accent3"/>
              </a:buClr>
              <a:buChar char="•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228600" algn="l" rtl="0" eaLnBrk="1" latinLnBrk="0" hangingPunct="1">
              <a:spcBef>
                <a:spcPts val="370"/>
              </a:spcBef>
              <a:buClr>
                <a:schemeClr val="accent2"/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228600" algn="l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228600" algn="l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Vérifiez que C est lié à E dans la population dont est extrait l'échantillon</a:t>
            </a:r>
          </a:p>
          <a:p>
            <a:pPr marL="320040" lvl="1" indent="0">
              <a:buNone/>
            </a:pPr>
            <a:r>
              <a:rPr lang="fr-FR" dirty="0">
                <a:sym typeface="Wingdings" pitchFamily="2" charset="2"/>
              </a:rPr>
              <a:t></a:t>
            </a:r>
            <a:r>
              <a:rPr lang="fr-FR" dirty="0"/>
              <a:t>Calculer l'OR est son IC95% pour tester la liaison entre E et C chez les sujets indemnes de la maladie M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404922" y="5661248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ORCM=ad/</a:t>
            </a:r>
            <a:r>
              <a:rPr lang="fr-FR" dirty="0" err="1"/>
              <a:t>bc</a:t>
            </a:r>
            <a:r>
              <a:rPr lang="fr-FR" dirty="0"/>
              <a:t> et IC= [,,,,,,]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1862187"/>
            <a:ext cx="4619853" cy="2358901"/>
          </a:xfrm>
        </p:spPr>
        <p:txBody>
          <a:bodyPr>
            <a:normAutofit lnSpcReduction="10000"/>
          </a:bodyPr>
          <a:lstStyle/>
          <a:p>
            <a:r>
              <a:rPr lang="fr-FR" dirty="0"/>
              <a:t>Vérifiez que C est statistiquement associé à M chez les sujets non exposé au facteur E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</a:t>
            </a:r>
            <a:r>
              <a:rPr lang="fr-FR" dirty="0"/>
              <a:t>Calculer l'OR est son IC95% pour tester la liaison entre C et M chez les sujets non exposés</a:t>
            </a: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613048"/>
          </a:xfrm>
        </p:spPr>
        <p:txBody>
          <a:bodyPr/>
          <a:lstStyle/>
          <a:p>
            <a:r>
              <a:rPr lang="fr-FR" dirty="0"/>
              <a:t>Étape 3</a:t>
            </a:r>
          </a:p>
        </p:txBody>
      </p:sp>
      <p:graphicFrame>
        <p:nvGraphicFramePr>
          <p:cNvPr id="15" name="Espace réservé du contenu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191460"/>
              </p:ext>
            </p:extLst>
          </p:nvPr>
        </p:nvGraphicFramePr>
        <p:xfrm>
          <a:off x="4800906" y="4548728"/>
          <a:ext cx="418623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54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5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4871373" y="5845914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ORCE=ad/</a:t>
            </a:r>
            <a:r>
              <a:rPr lang="fr-FR" dirty="0" err="1"/>
              <a:t>bc</a:t>
            </a:r>
            <a:r>
              <a:rPr lang="fr-FR" dirty="0"/>
              <a:t> et IC= [,,,,,,]</a:t>
            </a:r>
          </a:p>
        </p:txBody>
      </p:sp>
    </p:spTree>
    <p:extLst>
      <p:ext uri="{BB962C8B-B14F-4D97-AF65-F5344CB8AC3E}">
        <p14:creationId xmlns:p14="http://schemas.microsoft.com/office/powerpoint/2010/main" val="908113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475299"/>
            <a:ext cx="8507288" cy="995710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Méthode d'ajustement de </a:t>
            </a:r>
            <a:r>
              <a:rPr lang="fr-FR" b="1" dirty="0" err="1"/>
              <a:t>Mantel-Haenzel</a:t>
            </a:r>
            <a:r>
              <a:rPr lang="fr-FR" b="1" dirty="0"/>
              <a:t> (MH)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3974" y="1484784"/>
            <a:ext cx="3733800" cy="432048"/>
          </a:xfrm>
        </p:spPr>
        <p:txBody>
          <a:bodyPr/>
          <a:lstStyle/>
          <a:p>
            <a:r>
              <a:rPr lang="fr-FR" sz="2000" dirty="0"/>
              <a:t>Étape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Espace réservé du contenu 5"/>
              <p:cNvSpPr txBox="1">
                <a:spLocks/>
              </p:cNvSpPr>
              <p:nvPr/>
            </p:nvSpPr>
            <p:spPr>
              <a:xfrm>
                <a:off x="4788024" y="2060848"/>
                <a:ext cx="4186808" cy="2304256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>
                <a:lvl1pPr marL="274320" indent="-274320" algn="l" rtl="0" eaLnBrk="1" latinLnBrk="0" hangingPunct="1">
                  <a:spcBef>
                    <a:spcPts val="580"/>
                  </a:spcBef>
                  <a:buClr>
                    <a:schemeClr val="accent1"/>
                  </a:buClr>
                  <a:buSzPct val="85000"/>
                  <a:buFont typeface="Wingdings 2"/>
                  <a:buChar char=""/>
                  <a:defRPr kumimoji="0" sz="2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486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SzPct val="85000"/>
                  <a:buFont typeface="Wingdings 2"/>
                  <a:buChar char="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229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SzPct val="85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9728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SzPct val="80000"/>
                  <a:buFont typeface="Wingdings 2"/>
                  <a:buChar char="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FontTx/>
                  <a:buChar char="o"/>
                  <a:defRPr kumimoji="0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645920" indent="-228600" algn="l" rtl="0" eaLnBrk="1" latinLnBrk="0" hangingPunct="1">
                  <a:spcBef>
                    <a:spcPts val="370"/>
                  </a:spcBef>
                  <a:buClr>
                    <a:schemeClr val="accent3"/>
                  </a:buClr>
                  <a:buChar char="•"/>
                  <a:defRPr kumimoji="0" sz="18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920240" indent="-228600" algn="l" rtl="0" eaLnBrk="1" latinLnBrk="0" hangingPunct="1">
                  <a:spcBef>
                    <a:spcPts val="370"/>
                  </a:spcBef>
                  <a:buClr>
                    <a:schemeClr val="accent2"/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194560" indent="-228600" algn="l" rtl="0" eaLnBrk="1" latinLnBrk="0" hangingPunct="1">
                  <a:spcBef>
                    <a:spcPts val="370"/>
                  </a:spcBef>
                  <a:buClr>
                    <a:schemeClr val="accent1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468880" indent="-228600" algn="l" rtl="0" eaLnBrk="1" latinLnBrk="0" hangingPunct="1">
                  <a:spcBef>
                    <a:spcPts val="370"/>
                  </a:spcBef>
                  <a:buClr>
                    <a:schemeClr val="accent2">
                      <a:tint val="60000"/>
                    </a:schemeClr>
                  </a:buClr>
                  <a:buChar char="•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fr-FR" b="0" i="1" smtClean="0">
                        <a:latin typeface="Cambria Math"/>
                      </a:rPr>
                      <m:t>𝑂𝑅𝑎𝑗𝑢𝑠𝑡</m:t>
                    </m:r>
                    <m:r>
                      <a:rPr lang="fr-FR" b="0" i="1" smtClean="0">
                        <a:latin typeface="Cambria Math"/>
                      </a:rPr>
                      <m:t>é=</m:t>
                    </m:r>
                    <m:f>
                      <m:fPr>
                        <m:ctrlPr>
                          <a:rPr lang="fr-F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1∗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1</m:t>
                            </m:r>
                          </m:den>
                        </m:f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2∗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𝑑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fr-FR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1∗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1</m:t>
                            </m:r>
                          </m:den>
                        </m:f>
                        <m:r>
                          <a:rPr lang="fr-FR" b="0" i="1" smtClean="0">
                            <a:latin typeface="Cambria Math"/>
                          </a:rPr>
                          <m:t>+</m:t>
                        </m:r>
                        <m:f>
                          <m:fPr>
                            <m:ctrlPr>
                              <a:rPr lang="fr-F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fr-FR" b="0" i="1" smtClean="0">
                                <a:latin typeface="Cambria Math"/>
                              </a:rPr>
                              <m:t>𝑏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2∗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𝑐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num>
                          <m:den>
                            <m:r>
                              <a:rPr lang="fr-FR" b="0" i="1" smtClean="0">
                                <a:latin typeface="Cambria Math"/>
                              </a:rPr>
                              <m:t>𝑛</m:t>
                            </m:r>
                            <m:r>
                              <a:rPr lang="fr-FR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den>
                    </m:f>
                  </m:oMath>
                </a14:m>
                <a:endParaRPr lang="fr-FR" dirty="0"/>
              </a:p>
            </p:txBody>
          </p:sp>
        </mc:Choice>
        <mc:Fallback xmlns="">
          <p:sp>
            <p:nvSpPr>
              <p:cNvPr id="10" name="Espace réservé du contenu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060848"/>
                <a:ext cx="4186808" cy="230425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51520" y="1862187"/>
            <a:ext cx="4619853" cy="2358901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Si les conditions vues aux étapes 1, 2 et 3 sont vérifiées, C est un facteur de confusion pour la relation E/M, l'ajustement est nécessaire</a:t>
            </a:r>
          </a:p>
          <a:p>
            <a:pPr marL="0" indent="0">
              <a:buNone/>
            </a:pPr>
            <a:r>
              <a:rPr lang="fr-FR" dirty="0">
                <a:sym typeface="Wingdings" pitchFamily="2" charset="2"/>
              </a:rPr>
              <a:t></a:t>
            </a:r>
            <a:r>
              <a:rPr lang="fr-FR" dirty="0"/>
              <a:t>Calculer la valeur de l'OR ajusté (ou RR ajusté) sur C, et tester s'il diffère significativement de 1 par un test du Chi2 de MH.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436096" y="4034652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Cette formule est obtenu en utilisant tableau 1 et2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5104"/>
            <a:ext cx="252028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966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Calcul du Chi2 de MH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dirty="0"/>
              <a:t>Les hypothèses testées sont :</a:t>
            </a:r>
          </a:p>
          <a:p>
            <a:r>
              <a:rPr lang="fr-FR" dirty="0"/>
              <a:t>H0 : OR MH = 1 et  H1 : OR MH ≠ 1</a:t>
            </a:r>
          </a:p>
          <a:p>
            <a:r>
              <a:rPr lang="fr-FR" dirty="0"/>
              <a:t>Suit un KHI² à 1 </a:t>
            </a:r>
            <a:r>
              <a:rPr lang="fr-FR" dirty="0" err="1"/>
              <a:t>ddl</a:t>
            </a:r>
            <a:r>
              <a:rPr lang="fr-FR" dirty="0"/>
              <a:t> </a:t>
            </a:r>
          </a:p>
          <a:p>
            <a:r>
              <a:rPr lang="fr-FR" dirty="0"/>
              <a:t>Dans C1 d'effectif n1       Dans C2 d'effectif n2</a:t>
            </a:r>
          </a:p>
          <a:p>
            <a:endParaRPr lang="fr-FR" dirty="0"/>
          </a:p>
        </p:txBody>
      </p:sp>
      <p:graphicFrame>
        <p:nvGraphicFramePr>
          <p:cNvPr id="4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3968706"/>
              </p:ext>
            </p:extLst>
          </p:nvPr>
        </p:nvGraphicFramePr>
        <p:xfrm>
          <a:off x="1043608" y="3501008"/>
          <a:ext cx="30963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P’1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t’1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2166428"/>
              </p:ext>
            </p:extLst>
          </p:nvPr>
        </p:nvGraphicFramePr>
        <p:xfrm>
          <a:off x="4499992" y="3573016"/>
          <a:ext cx="3096344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40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0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M-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b2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E-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P’2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t’2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n2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25799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3568" y="274638"/>
            <a:ext cx="8003232" cy="994122"/>
          </a:xfrm>
        </p:spPr>
        <p:txBody>
          <a:bodyPr/>
          <a:lstStyle/>
          <a:p>
            <a:r>
              <a:rPr lang="fr-FR" dirty="0"/>
              <a:t>Calcul du Chi2 de MH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19256" cy="547260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Ce tableau récapitule les étapes qui aboutissent au calcul du Chi2 de MH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Avec :</a:t>
            </a:r>
          </a:p>
          <a:p>
            <a:r>
              <a:rPr lang="fr-FR" dirty="0"/>
              <a:t>ai = effectif observé</a:t>
            </a:r>
          </a:p>
          <a:p>
            <a:r>
              <a:rPr lang="fr-FR" dirty="0"/>
              <a:t>E(ai) = attendu/théorique</a:t>
            </a:r>
          </a:p>
          <a:p>
            <a:r>
              <a:rPr lang="fr-FR" dirty="0"/>
              <a:t>Le test est donné par la formule suivante</a:t>
            </a:r>
          </a:p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88840"/>
            <a:ext cx="7632848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085184"/>
            <a:ext cx="324036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80202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Interpretation</a:t>
            </a:r>
            <a:r>
              <a:rPr lang="fr-FR" dirty="0"/>
              <a:t> du Chi2 de MH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Interprétation de la valeur du test :</a:t>
            </a:r>
          </a:p>
          <a:p>
            <a:r>
              <a:rPr lang="fr-FR" dirty="0"/>
              <a:t>Si la valeur calculée du test est inférieure à 3,84 (Chi2 à 1 degré de liberté, au risque α=5%), on conclut qu'après prise en compte de C, on ne met pas en évidence de relation entre E et M. La perte de puissance statistique ne peut être une explication valable car on montre facilement que la puissance de ces 2 tests (sans et avec ajustement) sont analogues</a:t>
            </a:r>
          </a:p>
        </p:txBody>
      </p:sp>
    </p:spTree>
    <p:extLst>
      <p:ext uri="{BB962C8B-B14F-4D97-AF65-F5344CB8AC3E}">
        <p14:creationId xmlns:p14="http://schemas.microsoft.com/office/powerpoint/2010/main" val="29582620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288" y="1916113"/>
            <a:ext cx="8229600" cy="2305050"/>
          </a:xfrm>
        </p:spPr>
        <p:txBody>
          <a:bodyPr>
            <a:normAutofit/>
          </a:bodyPr>
          <a:lstStyle/>
          <a:p>
            <a:pPr>
              <a:defRPr/>
            </a:pPr>
            <a:endParaRPr lang="fr-FR" dirty="0"/>
          </a:p>
          <a:p>
            <a:pPr>
              <a:defRPr/>
            </a:pPr>
            <a:endParaRPr lang="fr-FR" dirty="0"/>
          </a:p>
          <a:p>
            <a:pPr marL="0" indent="0" algn="ctr">
              <a:buFont typeface="Wingdings" pitchFamily="2" charset="2"/>
              <a:buNone/>
              <a:defRPr/>
            </a:pPr>
            <a:r>
              <a:rPr lang="fr-FR" sz="8000" dirty="0"/>
              <a:t>Merci</a:t>
            </a:r>
          </a:p>
        </p:txBody>
      </p:sp>
    </p:spTree>
    <p:extLst>
      <p:ext uri="{BB962C8B-B14F-4D97-AF65-F5344CB8AC3E}">
        <p14:creationId xmlns:p14="http://schemas.microsoft.com/office/powerpoint/2010/main" val="3427353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Plan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0553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b="1" dirty="0"/>
              <a:t>Introduction</a:t>
            </a:r>
          </a:p>
          <a:p>
            <a:pPr>
              <a:lnSpc>
                <a:spcPct val="150000"/>
              </a:lnSpc>
            </a:pPr>
            <a:r>
              <a:rPr lang="fr-FR" b="1" dirty="0"/>
              <a:t>Biais rencontrés dans une étude épidémiologique</a:t>
            </a:r>
          </a:p>
          <a:p>
            <a:pPr>
              <a:lnSpc>
                <a:spcPct val="150000"/>
              </a:lnSpc>
            </a:pPr>
            <a:r>
              <a:rPr lang="fr-FR" b="1" dirty="0"/>
              <a:t>Comment limiter les biais lors de la conception d'une étude?</a:t>
            </a:r>
          </a:p>
          <a:p>
            <a:pPr>
              <a:lnSpc>
                <a:spcPct val="150000"/>
              </a:lnSpc>
            </a:pPr>
            <a:r>
              <a:rPr lang="fr-FR" b="1" dirty="0"/>
              <a:t>Prise en compte d'un facteur de confusion au moment de l'analyse par la méthode de </a:t>
            </a:r>
            <a:r>
              <a:rPr lang="fr-FR" b="1" dirty="0" err="1"/>
              <a:t>Mantel-Haenzel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56124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fr-FR" dirty="0"/>
              <a:t>Introduction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Lors de la mise en œuvre et du déroulement d'enquêtes en épidémiologie, des erreurs peuvent survenir à chaque étape de l'enquête. </a:t>
            </a:r>
          </a:p>
          <a:p>
            <a:r>
              <a:rPr lang="fr-FR" dirty="0"/>
              <a:t>On distingue 2 formes d'erreurs :</a:t>
            </a:r>
          </a:p>
          <a:p>
            <a:r>
              <a:rPr lang="fr-FR" dirty="0"/>
              <a:t>Biais ou </a:t>
            </a:r>
            <a:r>
              <a:rPr lang="fr-FR" b="1" dirty="0"/>
              <a:t>erreurs systématiques</a:t>
            </a:r>
            <a:r>
              <a:rPr lang="fr-FR" dirty="0"/>
              <a:t>. Ils affectent la </a:t>
            </a:r>
            <a:r>
              <a:rPr lang="fr-FR" b="1" dirty="0"/>
              <a:t>validité interne </a:t>
            </a:r>
            <a:r>
              <a:rPr lang="fr-FR" dirty="0"/>
              <a:t>de l'étude,</a:t>
            </a:r>
          </a:p>
          <a:p>
            <a:r>
              <a:rPr lang="fr-FR" b="1" dirty="0"/>
              <a:t>Erreurs aléatoires</a:t>
            </a:r>
            <a:r>
              <a:rPr lang="fr-FR" dirty="0"/>
              <a:t>, qui traduisent un manque de </a:t>
            </a:r>
            <a:r>
              <a:rPr lang="fr-FR" b="1" dirty="0"/>
              <a:t>précision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71839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940966"/>
          </a:xfrm>
        </p:spPr>
        <p:txBody>
          <a:bodyPr>
            <a:normAutofit fontScale="90000"/>
          </a:bodyPr>
          <a:lstStyle/>
          <a:p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br>
              <a:rPr lang="fr-FR" b="1" dirty="0"/>
            </a:br>
            <a:r>
              <a:rPr lang="fr-FR" b="1" dirty="0"/>
              <a:t>Biais en épidémiologie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b="1" dirty="0"/>
              <a:t>Les 3 grands types de biais en épidémiologie</a:t>
            </a:r>
            <a:endParaRPr lang="fr-FR" dirty="0"/>
          </a:p>
          <a:p>
            <a:r>
              <a:rPr lang="fr-FR" dirty="0"/>
              <a:t>Biais de </a:t>
            </a:r>
            <a:r>
              <a:rPr lang="fr-FR" b="1" dirty="0"/>
              <a:t>sélection </a:t>
            </a:r>
            <a:r>
              <a:rPr lang="fr-FR" dirty="0"/>
              <a:t>: lié à la constitution et au suivi de l'échantillon</a:t>
            </a:r>
          </a:p>
          <a:p>
            <a:r>
              <a:rPr lang="fr-FR" dirty="0"/>
              <a:t>Biais de </a:t>
            </a:r>
            <a:r>
              <a:rPr lang="fr-FR" b="1" dirty="0"/>
              <a:t>classement </a:t>
            </a:r>
            <a:r>
              <a:rPr lang="fr-FR" dirty="0"/>
              <a:t>: lié à la mesure de l'exposition et /ou du critère de jugement</a:t>
            </a:r>
          </a:p>
          <a:p>
            <a:r>
              <a:rPr lang="fr-FR" dirty="0"/>
              <a:t>Biais de </a:t>
            </a:r>
            <a:r>
              <a:rPr lang="fr-FR" b="1" dirty="0"/>
              <a:t>confusion </a:t>
            </a:r>
            <a:r>
              <a:rPr lang="fr-FR" dirty="0"/>
              <a:t>: lié à la présence</a:t>
            </a:r>
          </a:p>
        </p:txBody>
      </p:sp>
    </p:spTree>
    <p:extLst>
      <p:ext uri="{BB962C8B-B14F-4D97-AF65-F5344CB8AC3E}">
        <p14:creationId xmlns:p14="http://schemas.microsoft.com/office/powerpoint/2010/main" val="37636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Biais de sélection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>
                <a:solidFill>
                  <a:srgbClr val="00B0F0"/>
                </a:solidFill>
              </a:rPr>
              <a:t>Définition</a:t>
            </a:r>
          </a:p>
          <a:p>
            <a:r>
              <a:rPr lang="fr-FR" dirty="0"/>
              <a:t>Les biais de sélection résultent de la façon dont les sujets ont été inclus dans l'étude et ont été suivis</a:t>
            </a:r>
          </a:p>
          <a:p>
            <a:r>
              <a:rPr lang="fr-FR" dirty="0"/>
              <a:t>Le biais de sélection aboutit à un manque de </a:t>
            </a:r>
            <a:r>
              <a:rPr lang="fr-FR" b="1" dirty="0"/>
              <a:t>représentativité </a:t>
            </a:r>
            <a:r>
              <a:rPr lang="fr-FR" dirty="0"/>
              <a:t>de l'échantillon d'étude par rapport à la population cible</a:t>
            </a:r>
          </a:p>
          <a:p>
            <a:r>
              <a:rPr lang="fr-FR" dirty="0">
                <a:solidFill>
                  <a:srgbClr val="00B0F0"/>
                </a:solidFill>
              </a:rPr>
              <a:t>Exemples</a:t>
            </a:r>
          </a:p>
          <a:p>
            <a:r>
              <a:rPr lang="fr-FR" b="1" dirty="0"/>
              <a:t>Biais de volontariat </a:t>
            </a:r>
            <a:r>
              <a:rPr lang="fr-FR" dirty="0"/>
              <a:t>(« </a:t>
            </a:r>
            <a:r>
              <a:rPr lang="fr-FR" dirty="0" err="1"/>
              <a:t>volunteer</a:t>
            </a:r>
            <a:r>
              <a:rPr lang="fr-FR" dirty="0"/>
              <a:t> </a:t>
            </a:r>
            <a:r>
              <a:rPr lang="fr-FR" dirty="0" err="1"/>
              <a:t>bias</a:t>
            </a:r>
            <a:r>
              <a:rPr lang="fr-FR" dirty="0"/>
              <a:t> »):</a:t>
            </a:r>
          </a:p>
          <a:p>
            <a:pPr lvl="1"/>
            <a:r>
              <a:rPr lang="fr-FR" b="1" dirty="0"/>
              <a:t>sujets volontaires </a:t>
            </a:r>
            <a:r>
              <a:rPr lang="fr-FR" dirty="0">
                <a:sym typeface="Wingdings" pitchFamily="2" charset="2"/>
              </a:rPr>
              <a:t> </a:t>
            </a:r>
            <a:r>
              <a:rPr lang="fr-FR" b="1" dirty="0"/>
              <a:t>caractéristiques différentes </a:t>
            </a:r>
            <a:r>
              <a:rPr lang="fr-FR" dirty="0"/>
              <a:t>de celles de personnes refusant de participer à  l'étude</a:t>
            </a:r>
          </a:p>
          <a:p>
            <a:r>
              <a:rPr lang="fr-FR" b="1" dirty="0"/>
              <a:t>Biais de survie sélective :</a:t>
            </a:r>
          </a:p>
          <a:p>
            <a:pPr lvl="1"/>
            <a:r>
              <a:rPr lang="fr-FR" b="1" dirty="0"/>
              <a:t>La</a:t>
            </a:r>
            <a:r>
              <a:rPr lang="fr-FR" dirty="0"/>
              <a:t> </a:t>
            </a:r>
            <a:r>
              <a:rPr lang="fr-FR" b="1" dirty="0"/>
              <a:t>survie peut dépendre d'un des facteurs d'exposition étudiés</a:t>
            </a:r>
          </a:p>
          <a:p>
            <a:r>
              <a:rPr lang="fr-FR" b="1" dirty="0"/>
              <a:t>Biais des travailleurs en bonne santé ( </a:t>
            </a:r>
            <a:r>
              <a:rPr lang="fr-FR" b="1" dirty="0" err="1"/>
              <a:t>healthy</a:t>
            </a:r>
            <a:r>
              <a:rPr lang="fr-FR" b="1" dirty="0"/>
              <a:t> </a:t>
            </a:r>
            <a:r>
              <a:rPr lang="fr-FR" b="1" dirty="0" err="1"/>
              <a:t>worker</a:t>
            </a:r>
            <a:r>
              <a:rPr lang="fr-FR" b="1" dirty="0"/>
              <a:t> </a:t>
            </a:r>
            <a:r>
              <a:rPr lang="fr-FR" b="1" dirty="0" err="1"/>
              <a:t>effect</a:t>
            </a:r>
            <a:r>
              <a:rPr lang="fr-FR" b="1" dirty="0"/>
              <a:t> )</a:t>
            </a:r>
          </a:p>
          <a:p>
            <a:pPr lvl="1"/>
            <a:r>
              <a:rPr lang="fr-FR" b="1" dirty="0"/>
              <a:t>Les personnes ayant développé des troubles/symptômes auront tendance à quitter </a:t>
            </a:r>
            <a:r>
              <a:rPr lang="fr-FR" b="1" dirty="0" err="1"/>
              <a:t>leuremploi</a:t>
            </a:r>
            <a:endParaRPr lang="fr-FR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974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Biais de classement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00B0F0"/>
                </a:solidFill>
              </a:rPr>
              <a:t>Définition</a:t>
            </a:r>
          </a:p>
          <a:p>
            <a:r>
              <a:rPr lang="fr-FR" dirty="0"/>
              <a:t>Ce biais peut être nommé </a:t>
            </a:r>
            <a:r>
              <a:rPr lang="fr-FR" b="1" dirty="0"/>
              <a:t>biais de classement</a:t>
            </a:r>
            <a:r>
              <a:rPr lang="fr-FR" dirty="0"/>
              <a:t>, </a:t>
            </a:r>
            <a:r>
              <a:rPr lang="fr-FR" b="1" dirty="0"/>
              <a:t>biais d'information </a:t>
            </a:r>
            <a:r>
              <a:rPr lang="fr-FR" dirty="0"/>
              <a:t>ou </a:t>
            </a:r>
            <a:r>
              <a:rPr lang="fr-FR" b="1" dirty="0"/>
              <a:t>biais de mesure </a:t>
            </a:r>
            <a:r>
              <a:rPr lang="fr-FR" dirty="0"/>
              <a:t>selon les sources</a:t>
            </a:r>
          </a:p>
          <a:p>
            <a:r>
              <a:rPr lang="fr-FR" dirty="0"/>
              <a:t>Affecte aussi bien l'exposition que la maladie ou tout autre critère de jugement ou variable recueillie au cours de l'étude</a:t>
            </a:r>
          </a:p>
          <a:p>
            <a:r>
              <a:rPr lang="fr-FR" dirty="0">
                <a:solidFill>
                  <a:srgbClr val="00B0F0"/>
                </a:solidFill>
              </a:rPr>
              <a:t>Exemples</a:t>
            </a:r>
          </a:p>
          <a:p>
            <a:r>
              <a:rPr lang="fr-FR" b="1" dirty="0"/>
              <a:t>Biais de mémorisation </a:t>
            </a:r>
            <a:r>
              <a:rPr lang="fr-FR" dirty="0"/>
              <a:t>(« </a:t>
            </a:r>
            <a:r>
              <a:rPr lang="fr-FR" dirty="0" err="1"/>
              <a:t>recall</a:t>
            </a:r>
            <a:r>
              <a:rPr lang="fr-FR" dirty="0"/>
              <a:t> </a:t>
            </a:r>
            <a:r>
              <a:rPr lang="fr-FR" dirty="0" err="1"/>
              <a:t>bias</a:t>
            </a:r>
            <a:r>
              <a:rPr lang="fr-FR" dirty="0"/>
              <a:t> ») </a:t>
            </a:r>
          </a:p>
          <a:p>
            <a:r>
              <a:rPr lang="fr-FR" dirty="0"/>
              <a:t>Biais de </a:t>
            </a:r>
            <a:r>
              <a:rPr lang="fr-FR" b="1" dirty="0"/>
              <a:t>déclaration </a:t>
            </a:r>
            <a:r>
              <a:rPr lang="fr-FR" dirty="0"/>
              <a:t>(« </a:t>
            </a:r>
            <a:r>
              <a:rPr lang="fr-FR" dirty="0" err="1"/>
              <a:t>reporting</a:t>
            </a:r>
            <a:r>
              <a:rPr lang="fr-FR" dirty="0"/>
              <a:t> </a:t>
            </a:r>
            <a:r>
              <a:rPr lang="fr-FR" dirty="0" err="1"/>
              <a:t>bias</a:t>
            </a:r>
            <a:r>
              <a:rPr lang="fr-FR" dirty="0"/>
              <a:t> ») </a:t>
            </a:r>
          </a:p>
          <a:p>
            <a:r>
              <a:rPr lang="fr-FR" dirty="0"/>
              <a:t>Biais de </a:t>
            </a:r>
            <a:r>
              <a:rPr lang="fr-FR" b="1" dirty="0"/>
              <a:t>subjectivité </a:t>
            </a:r>
            <a:r>
              <a:rPr lang="fr-FR" dirty="0"/>
              <a:t>de l'observateur (« observer/ interviewer </a:t>
            </a:r>
            <a:r>
              <a:rPr lang="fr-FR" dirty="0" err="1"/>
              <a:t>bias</a:t>
            </a:r>
            <a:r>
              <a:rPr lang="fr-FR" dirty="0"/>
              <a:t> »)</a:t>
            </a:r>
            <a:r>
              <a:rPr lang="fr-FR" b="1" dirty="0"/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450709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Biais de confusion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>
                <a:solidFill>
                  <a:srgbClr val="00B0F0"/>
                </a:solidFill>
              </a:rPr>
              <a:t>Définition</a:t>
            </a:r>
          </a:p>
          <a:p>
            <a:r>
              <a:rPr lang="fr-FR" dirty="0"/>
              <a:t>Facteur de confusion (tiers facteur) C va conduire à une erreur d'estimation des mesures d'association du facteur (de risque, d'exposition) E à la maladie M (ou facteur d'intérêt). </a:t>
            </a:r>
            <a:r>
              <a:rPr lang="fr-FR" b="1" dirty="0"/>
              <a:t>Pour qu'un tiers-facteur soit facteur de confusion</a:t>
            </a:r>
            <a:r>
              <a:rPr lang="fr-FR" dirty="0"/>
              <a:t>, il faut :</a:t>
            </a:r>
          </a:p>
          <a:p>
            <a:pPr lvl="1"/>
            <a:r>
              <a:rPr lang="fr-FR" b="1" dirty="0"/>
              <a:t>Associé à la maladie </a:t>
            </a:r>
            <a:r>
              <a:rPr lang="fr-FR" dirty="0"/>
              <a:t>(</a:t>
            </a:r>
            <a:r>
              <a:rPr lang="fr-FR" b="1" dirty="0"/>
              <a:t>indépendamment de l'exposition</a:t>
            </a:r>
            <a:r>
              <a:rPr lang="fr-FR" dirty="0"/>
              <a:t>).(Cette association doit donc aussi être retrouvée chez les non exposés).</a:t>
            </a:r>
          </a:p>
          <a:p>
            <a:pPr lvl="1"/>
            <a:r>
              <a:rPr lang="fr-FR" b="1" dirty="0"/>
              <a:t>Associé à l'exposition indépendamment de la maladie </a:t>
            </a:r>
            <a:r>
              <a:rPr lang="fr-FR" dirty="0"/>
              <a:t>. (Cette association doit donc aussi être retrouvée chez les non malades).</a:t>
            </a:r>
          </a:p>
          <a:p>
            <a:pPr lvl="1"/>
            <a:r>
              <a:rPr lang="fr-FR" dirty="0"/>
              <a:t>Ne soit ni une conséquence de E, ni une conséquence de M. Il </a:t>
            </a:r>
            <a:r>
              <a:rPr lang="fr-FR" b="1" dirty="0"/>
              <a:t>ne doit pas être une étape dans la chaîne causale entre le facteur E et la maladie 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3952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11560" y="2420888"/>
            <a:ext cx="8050088" cy="19442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4800" b="1" dirty="0"/>
              <a:t>Comment limiter les biais lors de la conception d'une étude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530634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934</TotalTime>
  <Words>1764</Words>
  <Application>Microsoft Office PowerPoint</Application>
  <PresentationFormat>Affichage à l'écran (4:3)</PresentationFormat>
  <Paragraphs>229</Paragraphs>
  <Slides>25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 Math</vt:lpstr>
      <vt:lpstr>Franklin Gothic Book</vt:lpstr>
      <vt:lpstr>Perpetua</vt:lpstr>
      <vt:lpstr>Wingdings</vt:lpstr>
      <vt:lpstr>Wingdings 2</vt:lpstr>
      <vt:lpstr>Capitaux</vt:lpstr>
      <vt:lpstr>Les principaux biais en recherche clinique et épidémiologique</vt:lpstr>
      <vt:lpstr>Objectif </vt:lpstr>
      <vt:lpstr>Plan </vt:lpstr>
      <vt:lpstr>Introduction </vt:lpstr>
      <vt:lpstr>     Biais en épidémiologie </vt:lpstr>
      <vt:lpstr>Biais de sélection</vt:lpstr>
      <vt:lpstr>Biais de classement</vt:lpstr>
      <vt:lpstr>Biais de confusion</vt:lpstr>
      <vt:lpstr>Présentation PowerPoint</vt:lpstr>
      <vt:lpstr>Limiter les biais de sélection</vt:lpstr>
      <vt:lpstr>Limiter les biais de classement</vt:lpstr>
      <vt:lpstr>Limiter les biais de confusion</vt:lpstr>
      <vt:lpstr>Présentation PowerPoint</vt:lpstr>
      <vt:lpstr>Prise en compte d'un facteur de confusion au moment de l'analyse par la méthode de Mantel-Haenzel</vt:lpstr>
      <vt:lpstr>Prise en compte d'un facteur de confusion au moment de l'analyse par la méthode de Mantel-Haenzel</vt:lpstr>
      <vt:lpstr>Prise en compte d'un facteur de confusion au moment de l'analyse par la méthode de Mantel-Haenzel</vt:lpstr>
      <vt:lpstr>Méthode d'ajustement de Mantel-Haenzel (MH)</vt:lpstr>
      <vt:lpstr>Méthode d'ajustement de Mantel-Haenzel (MH)</vt:lpstr>
      <vt:lpstr>Méthode d'ajustement de Mantel-Haenzel (MH)</vt:lpstr>
      <vt:lpstr>Méthode d'ajustement de Mantel-Haenzel (MH)</vt:lpstr>
      <vt:lpstr>Méthode d'ajustement de Mantel-Haenzel (MH)</vt:lpstr>
      <vt:lpstr>Calcul du Chi2 de MH</vt:lpstr>
      <vt:lpstr>Calcul du Chi2 de MH</vt:lpstr>
      <vt:lpstr>Interpretation du Chi2 de MH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Indicateur de santé</dc:title>
  <dc:creator>USER</dc:creator>
  <cp:lastModifiedBy>CRSN</cp:lastModifiedBy>
  <cp:revision>60</cp:revision>
  <dcterms:created xsi:type="dcterms:W3CDTF">2016-11-01T09:26:27Z</dcterms:created>
  <dcterms:modified xsi:type="dcterms:W3CDTF">2020-09-13T23:28:52Z</dcterms:modified>
</cp:coreProperties>
</file>